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27"/>
  </p:notesMasterIdLst>
  <p:handoutMasterIdLst>
    <p:handoutMasterId r:id="rId28"/>
  </p:handoutMasterIdLst>
  <p:sldIdLst>
    <p:sldId id="471" r:id="rId2"/>
    <p:sldId id="472" r:id="rId3"/>
    <p:sldId id="457" r:id="rId4"/>
    <p:sldId id="456" r:id="rId5"/>
    <p:sldId id="573" r:id="rId6"/>
    <p:sldId id="550" r:id="rId7"/>
    <p:sldId id="581" r:id="rId8"/>
    <p:sldId id="554" r:id="rId9"/>
    <p:sldId id="574" r:id="rId10"/>
    <p:sldId id="542" r:id="rId11"/>
    <p:sldId id="543" r:id="rId12"/>
    <p:sldId id="551" r:id="rId13"/>
    <p:sldId id="552" r:id="rId14"/>
    <p:sldId id="553" r:id="rId15"/>
    <p:sldId id="589" r:id="rId16"/>
    <p:sldId id="590" r:id="rId17"/>
    <p:sldId id="575" r:id="rId18"/>
    <p:sldId id="558" r:id="rId19"/>
    <p:sldId id="559" r:id="rId20"/>
    <p:sldId id="587" r:id="rId21"/>
    <p:sldId id="588" r:id="rId22"/>
    <p:sldId id="561" r:id="rId23"/>
    <p:sldId id="576" r:id="rId24"/>
    <p:sldId id="592" r:id="rId25"/>
    <p:sldId id="511" r:id="rId26"/>
  </p:sldIdLst>
  <p:sldSz cx="9144000" cy="6858000" type="screen4x3"/>
  <p:notesSz cx="6797675" cy="9926638"/>
  <p:defaultTextStyle>
    <a:defPPr>
      <a:defRPr lang="en-GB"/>
    </a:defPPr>
    <a:lvl1pPr algn="l" rtl="0" fontAlgn="base">
      <a:spcBef>
        <a:spcPct val="0"/>
      </a:spcBef>
      <a:spcAft>
        <a:spcPct val="0"/>
      </a:spcAft>
      <a:defRPr sz="1200" kern="1200">
        <a:solidFill>
          <a:srgbClr val="0F5494"/>
        </a:solidFill>
        <a:latin typeface="Verdana" pitchFamily="34" charset="0"/>
        <a:ea typeface="+mn-ea"/>
        <a:cs typeface="+mn-cs"/>
      </a:defRPr>
    </a:lvl1pPr>
    <a:lvl2pPr marL="457200" algn="l" rtl="0" fontAlgn="base">
      <a:spcBef>
        <a:spcPct val="0"/>
      </a:spcBef>
      <a:spcAft>
        <a:spcPct val="0"/>
      </a:spcAft>
      <a:defRPr sz="1200" kern="1200">
        <a:solidFill>
          <a:srgbClr val="0F5494"/>
        </a:solidFill>
        <a:latin typeface="Verdana" pitchFamily="34" charset="0"/>
        <a:ea typeface="+mn-ea"/>
        <a:cs typeface="+mn-cs"/>
      </a:defRPr>
    </a:lvl2pPr>
    <a:lvl3pPr marL="914400" algn="l" rtl="0" fontAlgn="base">
      <a:spcBef>
        <a:spcPct val="0"/>
      </a:spcBef>
      <a:spcAft>
        <a:spcPct val="0"/>
      </a:spcAft>
      <a:defRPr sz="1200" kern="1200">
        <a:solidFill>
          <a:srgbClr val="0F5494"/>
        </a:solidFill>
        <a:latin typeface="Verdana" pitchFamily="34" charset="0"/>
        <a:ea typeface="+mn-ea"/>
        <a:cs typeface="+mn-cs"/>
      </a:defRPr>
    </a:lvl3pPr>
    <a:lvl4pPr marL="1371600" algn="l" rtl="0" fontAlgn="base">
      <a:spcBef>
        <a:spcPct val="0"/>
      </a:spcBef>
      <a:spcAft>
        <a:spcPct val="0"/>
      </a:spcAft>
      <a:defRPr sz="1200" kern="1200">
        <a:solidFill>
          <a:srgbClr val="0F5494"/>
        </a:solidFill>
        <a:latin typeface="Verdana" pitchFamily="34" charset="0"/>
        <a:ea typeface="+mn-ea"/>
        <a:cs typeface="+mn-cs"/>
      </a:defRPr>
    </a:lvl4pPr>
    <a:lvl5pPr marL="1828800" algn="l" rtl="0" fontAlgn="base">
      <a:spcBef>
        <a:spcPct val="0"/>
      </a:spcBef>
      <a:spcAft>
        <a:spcPct val="0"/>
      </a:spcAft>
      <a:defRPr sz="1200" kern="1200">
        <a:solidFill>
          <a:srgbClr val="0F5494"/>
        </a:solidFill>
        <a:latin typeface="Verdana" pitchFamily="34" charset="0"/>
        <a:ea typeface="+mn-ea"/>
        <a:cs typeface="+mn-cs"/>
      </a:defRPr>
    </a:lvl5pPr>
    <a:lvl6pPr marL="2286000" algn="l" defTabSz="914400" rtl="0" eaLnBrk="1" latinLnBrk="0" hangingPunct="1">
      <a:defRPr sz="1200" kern="1200">
        <a:solidFill>
          <a:srgbClr val="0F5494"/>
        </a:solidFill>
        <a:latin typeface="Verdana" pitchFamily="34" charset="0"/>
        <a:ea typeface="+mn-ea"/>
        <a:cs typeface="+mn-cs"/>
      </a:defRPr>
    </a:lvl6pPr>
    <a:lvl7pPr marL="2743200" algn="l" defTabSz="914400" rtl="0" eaLnBrk="1" latinLnBrk="0" hangingPunct="1">
      <a:defRPr sz="1200" kern="1200">
        <a:solidFill>
          <a:srgbClr val="0F5494"/>
        </a:solidFill>
        <a:latin typeface="Verdana" pitchFamily="34" charset="0"/>
        <a:ea typeface="+mn-ea"/>
        <a:cs typeface="+mn-cs"/>
      </a:defRPr>
    </a:lvl7pPr>
    <a:lvl8pPr marL="3200400" algn="l" defTabSz="914400" rtl="0" eaLnBrk="1" latinLnBrk="0" hangingPunct="1">
      <a:defRPr sz="1200" kern="1200">
        <a:solidFill>
          <a:srgbClr val="0F5494"/>
        </a:solidFill>
        <a:latin typeface="Verdana" pitchFamily="34" charset="0"/>
        <a:ea typeface="+mn-ea"/>
        <a:cs typeface="+mn-cs"/>
      </a:defRPr>
    </a:lvl8pPr>
    <a:lvl9pPr marL="3657600" algn="l" defTabSz="914400" rtl="0" eaLnBrk="1" latinLnBrk="0" hangingPunct="1">
      <a:defRPr sz="1200" kern="1200">
        <a:solidFill>
          <a:srgbClr val="0F5494"/>
        </a:solidFill>
        <a:latin typeface="Verdana"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27" userDrawn="1">
          <p15:clr>
            <a:srgbClr val="A4A3A4"/>
          </p15:clr>
        </p15:guide>
        <p15:guide id="2" pos="2141"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F5494"/>
    <a:srgbClr val="33CC33"/>
    <a:srgbClr val="009900"/>
    <a:srgbClr val="3166CF"/>
    <a:srgbClr val="2D5EC1"/>
    <a:srgbClr val="FFD624"/>
    <a:srgbClr val="FF3300"/>
    <a:srgbClr val="3E6FD2"/>
    <a:srgbClr val="BDDEFF"/>
    <a:srgbClr val="99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47" autoAdjust="0"/>
    <p:restoredTop sz="75575" autoAdjust="0"/>
  </p:normalViewPr>
  <p:slideViewPr>
    <p:cSldViewPr>
      <p:cViewPr varScale="1">
        <p:scale>
          <a:sx n="37" d="100"/>
          <a:sy n="37" d="100"/>
        </p:scale>
        <p:origin x="1646" y="19"/>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notesViewPr>
    <p:cSldViewPr>
      <p:cViewPr varScale="1">
        <p:scale>
          <a:sx n="68" d="100"/>
          <a:sy n="68" d="100"/>
        </p:scale>
        <p:origin x="-3306" y="-96"/>
      </p:cViewPr>
      <p:guideLst>
        <p:guide orient="horz" pos="3127"/>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7890" name="Rectangle 2"/>
          <p:cNvSpPr>
            <a:spLocks noGrp="1" noChangeArrowheads="1"/>
          </p:cNvSpPr>
          <p:nvPr>
            <p:ph type="hdr" sz="quarter"/>
          </p:nvPr>
        </p:nvSpPr>
        <p:spPr bwMode="auto">
          <a:xfrm>
            <a:off x="0" y="1"/>
            <a:ext cx="2946400" cy="49633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a:solidFill>
                  <a:schemeClr val="tx1"/>
                </a:solidFill>
                <a:latin typeface="Arial" pitchFamily="34" charset="0"/>
              </a:defRPr>
            </a:lvl1pPr>
          </a:lstStyle>
          <a:p>
            <a:endParaRPr lang="en-GB"/>
          </a:p>
        </p:txBody>
      </p:sp>
      <p:sp>
        <p:nvSpPr>
          <p:cNvPr id="37891" name="Rectangle 3"/>
          <p:cNvSpPr>
            <a:spLocks noGrp="1" noChangeArrowheads="1"/>
          </p:cNvSpPr>
          <p:nvPr>
            <p:ph type="dt" sz="quarter" idx="1"/>
          </p:nvPr>
        </p:nvSpPr>
        <p:spPr bwMode="auto">
          <a:xfrm>
            <a:off x="3849688" y="1"/>
            <a:ext cx="2946400" cy="49633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a:solidFill>
                  <a:schemeClr val="tx1"/>
                </a:solidFill>
                <a:latin typeface="Arial" pitchFamily="34" charset="0"/>
              </a:defRPr>
            </a:lvl1pPr>
          </a:lstStyle>
          <a:p>
            <a:endParaRPr lang="en-GB"/>
          </a:p>
        </p:txBody>
      </p:sp>
      <p:sp>
        <p:nvSpPr>
          <p:cNvPr id="37892" name="Rectangle 4"/>
          <p:cNvSpPr>
            <a:spLocks noGrp="1" noChangeArrowheads="1"/>
          </p:cNvSpPr>
          <p:nvPr>
            <p:ph type="ftr" sz="quarter" idx="2"/>
          </p:nvPr>
        </p:nvSpPr>
        <p:spPr bwMode="auto">
          <a:xfrm>
            <a:off x="0" y="9428711"/>
            <a:ext cx="2946400" cy="496332"/>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a:solidFill>
                  <a:schemeClr val="tx1"/>
                </a:solidFill>
                <a:latin typeface="Arial" pitchFamily="34" charset="0"/>
              </a:defRPr>
            </a:lvl1pPr>
          </a:lstStyle>
          <a:p>
            <a:endParaRPr lang="en-GB"/>
          </a:p>
        </p:txBody>
      </p:sp>
      <p:sp>
        <p:nvSpPr>
          <p:cNvPr id="37893" name="Rectangle 5"/>
          <p:cNvSpPr>
            <a:spLocks noGrp="1" noChangeArrowheads="1"/>
          </p:cNvSpPr>
          <p:nvPr>
            <p:ph type="sldNum" sz="quarter" idx="3"/>
          </p:nvPr>
        </p:nvSpPr>
        <p:spPr bwMode="auto">
          <a:xfrm>
            <a:off x="3849688" y="9428711"/>
            <a:ext cx="2946400" cy="496332"/>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a:solidFill>
                  <a:schemeClr val="tx1"/>
                </a:solidFill>
                <a:latin typeface="Arial" pitchFamily="34" charset="0"/>
              </a:defRPr>
            </a:lvl1pPr>
          </a:lstStyle>
          <a:p>
            <a:fld id="{FCC3E5FE-A22E-4C99-9F04-9551C7813B57}" type="slidenum">
              <a:rPr lang="en-GB"/>
              <a:pPr/>
              <a:t>‹nr.›</a:t>
            </a:fld>
            <a:endParaRPr lang="en-GB"/>
          </a:p>
        </p:txBody>
      </p:sp>
    </p:spTree>
    <p:extLst>
      <p:ext uri="{BB962C8B-B14F-4D97-AF65-F5344CB8AC3E}">
        <p14:creationId xmlns:p14="http://schemas.microsoft.com/office/powerpoint/2010/main" val="172842407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6866" name="Rectangle 2"/>
          <p:cNvSpPr>
            <a:spLocks noGrp="1" noChangeArrowheads="1"/>
          </p:cNvSpPr>
          <p:nvPr>
            <p:ph type="hdr" sz="quarter"/>
          </p:nvPr>
        </p:nvSpPr>
        <p:spPr bwMode="auto">
          <a:xfrm>
            <a:off x="0" y="1"/>
            <a:ext cx="2946400" cy="49633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a:solidFill>
                  <a:schemeClr val="tx1"/>
                </a:solidFill>
                <a:latin typeface="Arial" pitchFamily="34" charset="0"/>
              </a:defRPr>
            </a:lvl1pPr>
          </a:lstStyle>
          <a:p>
            <a:endParaRPr lang="en-GB"/>
          </a:p>
        </p:txBody>
      </p:sp>
      <p:sp>
        <p:nvSpPr>
          <p:cNvPr id="36867" name="Rectangle 3"/>
          <p:cNvSpPr>
            <a:spLocks noGrp="1" noChangeArrowheads="1"/>
          </p:cNvSpPr>
          <p:nvPr>
            <p:ph type="dt" idx="1"/>
          </p:nvPr>
        </p:nvSpPr>
        <p:spPr bwMode="auto">
          <a:xfrm>
            <a:off x="3849688" y="1"/>
            <a:ext cx="2946400" cy="49633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a:solidFill>
                  <a:schemeClr val="tx1"/>
                </a:solidFill>
                <a:latin typeface="Arial" pitchFamily="34" charset="0"/>
              </a:defRPr>
            </a:lvl1pPr>
          </a:lstStyle>
          <a:p>
            <a:endParaRPr lang="en-GB"/>
          </a:p>
        </p:txBody>
      </p:sp>
      <p:sp>
        <p:nvSpPr>
          <p:cNvPr id="36868" name="Rectangle 4"/>
          <p:cNvSpPr>
            <a:spLocks noGrp="1" noRot="1" noChangeAspect="1" noChangeArrowheads="1" noTextEdit="1"/>
          </p:cNvSpPr>
          <p:nvPr>
            <p:ph type="sldImg" idx="2"/>
          </p:nvPr>
        </p:nvSpPr>
        <p:spPr bwMode="auto">
          <a:xfrm>
            <a:off x="919163" y="744538"/>
            <a:ext cx="4960937" cy="3722687"/>
          </a:xfrm>
          <a:prstGeom prst="rect">
            <a:avLst/>
          </a:prstGeom>
          <a:noFill/>
          <a:ln w="9525">
            <a:solidFill>
              <a:srgbClr val="000000"/>
            </a:solidFill>
            <a:miter lim="800000"/>
            <a:headEnd/>
            <a:tailEnd/>
          </a:ln>
          <a:effectLst/>
        </p:spPr>
      </p:sp>
      <p:sp>
        <p:nvSpPr>
          <p:cNvPr id="36869" name="Rectangle 5"/>
          <p:cNvSpPr>
            <a:spLocks noGrp="1" noChangeArrowheads="1"/>
          </p:cNvSpPr>
          <p:nvPr>
            <p:ph type="body" sz="quarter" idx="3"/>
          </p:nvPr>
        </p:nvSpPr>
        <p:spPr bwMode="auto">
          <a:xfrm>
            <a:off x="679450" y="4714355"/>
            <a:ext cx="5438775" cy="44669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36870" name="Rectangle 6"/>
          <p:cNvSpPr>
            <a:spLocks noGrp="1" noChangeArrowheads="1"/>
          </p:cNvSpPr>
          <p:nvPr>
            <p:ph type="ftr" sz="quarter" idx="4"/>
          </p:nvPr>
        </p:nvSpPr>
        <p:spPr bwMode="auto">
          <a:xfrm>
            <a:off x="0" y="9428711"/>
            <a:ext cx="2946400" cy="496332"/>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a:solidFill>
                  <a:schemeClr val="tx1"/>
                </a:solidFill>
                <a:latin typeface="Arial" pitchFamily="34" charset="0"/>
              </a:defRPr>
            </a:lvl1pPr>
          </a:lstStyle>
          <a:p>
            <a:endParaRPr lang="en-GB"/>
          </a:p>
        </p:txBody>
      </p:sp>
      <p:sp>
        <p:nvSpPr>
          <p:cNvPr id="36871" name="Rectangle 7"/>
          <p:cNvSpPr>
            <a:spLocks noGrp="1" noChangeArrowheads="1"/>
          </p:cNvSpPr>
          <p:nvPr>
            <p:ph type="sldNum" sz="quarter" idx="5"/>
          </p:nvPr>
        </p:nvSpPr>
        <p:spPr bwMode="auto">
          <a:xfrm>
            <a:off x="3849688" y="9428711"/>
            <a:ext cx="2946400" cy="496332"/>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a:solidFill>
                  <a:schemeClr val="tx1"/>
                </a:solidFill>
                <a:latin typeface="Arial" pitchFamily="34" charset="0"/>
              </a:defRPr>
            </a:lvl1pPr>
          </a:lstStyle>
          <a:p>
            <a:fld id="{0D581910-1000-4934-A4DB-C00CB7F3B0B7}" type="slidenum">
              <a:rPr lang="en-GB"/>
              <a:pPr/>
              <a:t>‹nr.›</a:t>
            </a:fld>
            <a:endParaRPr lang="en-GB"/>
          </a:p>
        </p:txBody>
      </p:sp>
    </p:spTree>
    <p:extLst>
      <p:ext uri="{BB962C8B-B14F-4D97-AF65-F5344CB8AC3E}">
        <p14:creationId xmlns:p14="http://schemas.microsoft.com/office/powerpoint/2010/main" val="2366618198"/>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000" kern="1200" baseline="0">
        <a:solidFill>
          <a:schemeClr val="tx1"/>
        </a:solidFill>
        <a:latin typeface="Arial" pitchFamily="34" charset="0"/>
        <a:ea typeface="+mn-ea"/>
        <a:cs typeface="+mn-cs"/>
      </a:defRPr>
    </a:lvl1pPr>
    <a:lvl2pPr marL="457200" algn="l" rtl="0" fontAlgn="base">
      <a:spcBef>
        <a:spcPct val="30000"/>
      </a:spcBef>
      <a:spcAft>
        <a:spcPct val="0"/>
      </a:spcAft>
      <a:defRPr sz="1000" kern="1200" baseline="0">
        <a:solidFill>
          <a:schemeClr val="tx1"/>
        </a:solidFill>
        <a:latin typeface="Arial" pitchFamily="34" charset="0"/>
        <a:ea typeface="+mn-ea"/>
        <a:cs typeface="+mn-cs"/>
      </a:defRPr>
    </a:lvl2pPr>
    <a:lvl3pPr marL="914400" algn="l" rtl="0" fontAlgn="base">
      <a:spcBef>
        <a:spcPct val="30000"/>
      </a:spcBef>
      <a:spcAft>
        <a:spcPct val="0"/>
      </a:spcAft>
      <a:defRPr sz="1000" kern="1200" baseline="0">
        <a:solidFill>
          <a:schemeClr val="tx1"/>
        </a:solidFill>
        <a:latin typeface="Arial" pitchFamily="34" charset="0"/>
        <a:ea typeface="+mn-ea"/>
        <a:cs typeface="+mn-cs"/>
      </a:defRPr>
    </a:lvl3pPr>
    <a:lvl4pPr marL="1371600" algn="l" rtl="0" fontAlgn="base">
      <a:spcBef>
        <a:spcPct val="30000"/>
      </a:spcBef>
      <a:spcAft>
        <a:spcPct val="0"/>
      </a:spcAft>
      <a:defRPr sz="1000" kern="1200" baseline="0">
        <a:solidFill>
          <a:schemeClr val="tx1"/>
        </a:solidFill>
        <a:latin typeface="Arial" pitchFamily="34" charset="0"/>
        <a:ea typeface="+mn-ea"/>
        <a:cs typeface="+mn-cs"/>
      </a:defRPr>
    </a:lvl4pPr>
    <a:lvl5pPr marL="1828800" algn="l" rtl="0" fontAlgn="base">
      <a:spcBef>
        <a:spcPct val="30000"/>
      </a:spcBef>
      <a:spcAft>
        <a:spcPct val="0"/>
      </a:spcAft>
      <a:defRPr sz="1000" kern="1200" baseline="0">
        <a:solidFill>
          <a:schemeClr val="tx1"/>
        </a:solidFill>
        <a:latin typeface="Arial"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p:cNvSpPr>
            <a:spLocks noGrp="1" noRot="1" noChangeAspect="1" noTextEdit="1"/>
          </p:cNvSpPr>
          <p:nvPr>
            <p:ph type="sldImg"/>
          </p:nvPr>
        </p:nvSpPr>
        <p:spPr>
          <a:ln/>
        </p:spPr>
      </p:sp>
      <p:sp>
        <p:nvSpPr>
          <p:cNvPr id="34819" name="Notes Placeholder 2"/>
          <p:cNvSpPr>
            <a:spLocks noGrp="1"/>
          </p:cNvSpPr>
          <p:nvPr>
            <p:ph type="body" idx="1"/>
          </p:nvPr>
        </p:nvSpPr>
        <p:spPr>
          <a:noFill/>
        </p:spPr>
        <p:txBody>
          <a:bodyPr/>
          <a:lstStyle/>
          <a:p>
            <a:r>
              <a:rPr lang="en-GB" dirty="0"/>
              <a:t>This presentation covers chapters 2 and section 5.1. of the BS Guidelines </a:t>
            </a:r>
          </a:p>
        </p:txBody>
      </p:sp>
      <p:sp>
        <p:nvSpPr>
          <p:cNvPr id="34820" name="Slide Number Placeholder 3"/>
          <p:cNvSpPr>
            <a:spLocks noGrp="1"/>
          </p:cNvSpPr>
          <p:nvPr>
            <p:ph type="sldNum" sz="quarter" idx="5"/>
          </p:nvPr>
        </p:nvSpPr>
        <p:spPr>
          <a:noFill/>
          <a:ln>
            <a:miter lim="800000"/>
            <a:headEnd/>
            <a:tailEnd/>
          </a:ln>
        </p:spPr>
        <p:txBody>
          <a:bodyPr/>
          <a:lstStyle/>
          <a:p>
            <a:fld id="{7D05D70A-53E4-47F0-91E5-C6A7B9A25227}" type="slidenum">
              <a:rPr lang="en-GB" smtClean="0"/>
              <a:pPr/>
              <a:t>1</a:t>
            </a:fld>
            <a:endParaRPr lang="en-GB" dirty="0"/>
          </a:p>
        </p:txBody>
      </p:sp>
    </p:spTree>
    <p:extLst>
      <p:ext uri="{BB962C8B-B14F-4D97-AF65-F5344CB8AC3E}">
        <p14:creationId xmlns:p14="http://schemas.microsoft.com/office/powerpoint/2010/main" val="381179144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p:cNvSpPr>
            <a:spLocks noGrp="1" noRot="1" noChangeAspect="1" noTextEdit="1"/>
          </p:cNvSpPr>
          <p:nvPr>
            <p:ph type="sldImg"/>
          </p:nvPr>
        </p:nvSpPr>
        <p:spPr>
          <a:ln/>
        </p:spPr>
      </p:sp>
      <p:sp>
        <p:nvSpPr>
          <p:cNvPr id="24579" name="Notes Placeholder 2"/>
          <p:cNvSpPr>
            <a:spLocks noGrp="1"/>
          </p:cNvSpPr>
          <p:nvPr>
            <p:ph type="body" idx="1"/>
          </p:nvPr>
        </p:nvSpPr>
        <p:spPr/>
        <p:txBody>
          <a:bodyPr/>
          <a:lstStyle/>
          <a:p>
            <a:pPr marL="171450" indent="-171450" eaLnBrk="1" hangingPunct="1">
              <a:buFontTx/>
              <a:buChar char="-"/>
              <a:defRPr/>
            </a:pPr>
            <a:r>
              <a:rPr lang="en-GB" dirty="0"/>
              <a:t>Theory, evaluation findings and BS guidelines do not make clear how BS can contribute to </a:t>
            </a:r>
            <a:r>
              <a:rPr lang="en-GB" u="sng" dirty="0"/>
              <a:t>consolidation of democracy.   </a:t>
            </a:r>
          </a:p>
          <a:p>
            <a:pPr marL="171450" indent="-171450" eaLnBrk="1" hangingPunct="1">
              <a:buFontTx/>
              <a:buChar char="-"/>
              <a:defRPr/>
            </a:pPr>
            <a:r>
              <a:rPr lang="en-GB" dirty="0"/>
              <a:t>Promotion of democracy is also one of the three fundamental values (see later on). </a:t>
            </a:r>
          </a:p>
          <a:p>
            <a:pPr marL="171450" indent="-171450" eaLnBrk="1" hangingPunct="1">
              <a:buFontTx/>
              <a:buChar char="-"/>
              <a:defRPr/>
            </a:pPr>
            <a:r>
              <a:rPr lang="en-GB" dirty="0"/>
              <a:t>Guidelines do not make clear how the objective of “consolidation of democracy’ can be translated into specific objectives, activities and measurable outputs and outcomes.</a:t>
            </a:r>
          </a:p>
          <a:p>
            <a:pPr eaLnBrk="1" hangingPunct="1">
              <a:defRPr/>
            </a:pPr>
            <a:r>
              <a:rPr lang="en-GB" dirty="0"/>
              <a:t>-  In case of State Building Contracts, one of the </a:t>
            </a:r>
            <a:r>
              <a:rPr lang="en-GB" u="sng" dirty="0"/>
              <a:t>specific</a:t>
            </a:r>
            <a:r>
              <a:rPr lang="en-GB" dirty="0"/>
              <a:t> objectives is “transition towards democratic governance”, which is presumably a stage preceding “consolidation of democracy”.  </a:t>
            </a:r>
          </a:p>
        </p:txBody>
      </p:sp>
      <p:sp>
        <p:nvSpPr>
          <p:cNvPr id="54276" name="Slide Number Placeholder 3"/>
          <p:cNvSpPr>
            <a:spLocks noGrp="1"/>
          </p:cNvSpPr>
          <p:nvPr>
            <p:ph type="sldNum" sz="quarter" idx="5"/>
          </p:nvPr>
        </p:nvSpPr>
        <p:spPr>
          <a:noFill/>
        </p:spPr>
        <p:txBody>
          <a:bodyPr/>
          <a:lstStyle/>
          <a:p>
            <a:fld id="{93FE5F27-3412-4CA3-A366-C7C55EF9EFC4}" type="slidenum">
              <a:rPr lang="en-GB" smtClean="0"/>
              <a:pPr/>
              <a:t>10</a:t>
            </a:fld>
            <a:endParaRPr lang="en-GB"/>
          </a:p>
        </p:txBody>
      </p:sp>
    </p:spTree>
    <p:extLst>
      <p:ext uri="{BB962C8B-B14F-4D97-AF65-F5344CB8AC3E}">
        <p14:creationId xmlns:p14="http://schemas.microsoft.com/office/powerpoint/2010/main" val="295954724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p:cNvSpPr>
            <a:spLocks noGrp="1" noRot="1" noChangeAspect="1" noTextEdit="1"/>
          </p:cNvSpPr>
          <p:nvPr>
            <p:ph type="sldImg"/>
          </p:nvPr>
        </p:nvSpPr>
        <p:spPr>
          <a:ln/>
        </p:spPr>
      </p:sp>
      <p:sp>
        <p:nvSpPr>
          <p:cNvPr id="25603" name="Notes Placeholder 2"/>
          <p:cNvSpPr>
            <a:spLocks noGrp="1"/>
          </p:cNvSpPr>
          <p:nvPr>
            <p:ph type="body" idx="1"/>
          </p:nvPr>
        </p:nvSpPr>
        <p:spPr/>
        <p:txBody>
          <a:bodyPr/>
          <a:lstStyle/>
          <a:p>
            <a:pPr marL="171450" indent="-171450" eaLnBrk="1" hangingPunct="1">
              <a:buFontTx/>
              <a:buChar char="-"/>
              <a:defRPr/>
            </a:pPr>
            <a:r>
              <a:rPr lang="en-GB" dirty="0"/>
              <a:t>See section 2.3 and annex 2 of the Guidelines</a:t>
            </a:r>
          </a:p>
          <a:p>
            <a:pPr marL="171450" indent="-171450" eaLnBrk="1" hangingPunct="1">
              <a:buFontTx/>
              <a:buChar char="-"/>
              <a:defRPr/>
            </a:pPr>
            <a:r>
              <a:rPr lang="en-GB" dirty="0"/>
              <a:t>BS Guidelines state also that alignment implies harmonisation and coordination (H&amp;C) with other aligned donors. However, in most cases H&amp;C plays a much more central role than just being a kind of result from alignment. A coordinated and harmonised approach of donors is important for limiting transaction costs and avoiding confusion, inefficiencies and inconsistencies. Most BS programmes are </a:t>
            </a:r>
            <a:r>
              <a:rPr lang="en-GB" u="sng" dirty="0"/>
              <a:t>joint</a:t>
            </a:r>
            <a:r>
              <a:rPr lang="en-GB" dirty="0"/>
              <a:t> programmes and based on a coordinated and harmonised approach.  </a:t>
            </a:r>
          </a:p>
          <a:p>
            <a:pPr marL="171450" indent="-171450" eaLnBrk="1" hangingPunct="1">
              <a:buFontTx/>
              <a:buChar char="-"/>
              <a:defRPr/>
            </a:pPr>
            <a:r>
              <a:rPr lang="en-GB" dirty="0"/>
              <a:t>Because of their nature, various elements/issues of the Development Challenges are difficult to be translated into specific objectives. See also comments on slide 7. </a:t>
            </a:r>
          </a:p>
          <a:p>
            <a:pPr marL="171450" indent="-171450" eaLnBrk="1" hangingPunct="1">
              <a:buFontTx/>
              <a:buChar char="-"/>
              <a:defRPr/>
            </a:pPr>
            <a:r>
              <a:rPr lang="en-GB" dirty="0"/>
              <a:t>For</a:t>
            </a:r>
            <a:r>
              <a:rPr lang="en-GB" baseline="0" dirty="0"/>
              <a:t> memory t</a:t>
            </a:r>
            <a:r>
              <a:rPr lang="en-GB" dirty="0"/>
              <a:t>he 5 key challenges are: </a:t>
            </a:r>
          </a:p>
          <a:p>
            <a:pPr marL="933450" lvl="1" indent="-476250" eaLnBrk="1" hangingPunct="1">
              <a:lnSpc>
                <a:spcPct val="130000"/>
              </a:lnSpc>
              <a:spcBef>
                <a:spcPct val="0"/>
              </a:spcBef>
              <a:buClrTx/>
              <a:buFont typeface="Wingdings" pitchFamily="2" charset="2"/>
              <a:buChar char="§"/>
            </a:pPr>
            <a:r>
              <a:rPr lang="en-GB" b="0" dirty="0">
                <a:solidFill>
                  <a:schemeClr val="accent2"/>
                </a:solidFill>
              </a:rPr>
              <a:t>Promoting human rights and democratic values.</a:t>
            </a:r>
          </a:p>
          <a:p>
            <a:pPr marL="933450" lvl="1" indent="-476250" eaLnBrk="1" hangingPunct="1">
              <a:lnSpc>
                <a:spcPct val="130000"/>
              </a:lnSpc>
              <a:spcBef>
                <a:spcPct val="0"/>
              </a:spcBef>
              <a:buClrTx/>
              <a:buFont typeface="Wingdings" pitchFamily="2" charset="2"/>
              <a:buChar char="§"/>
            </a:pPr>
            <a:r>
              <a:rPr lang="en-GB" b="0" dirty="0">
                <a:solidFill>
                  <a:schemeClr val="accent2"/>
                </a:solidFill>
              </a:rPr>
              <a:t>Improving financial management, macroeconomic stability, inclusive growth and the fight against corruption.</a:t>
            </a:r>
          </a:p>
          <a:p>
            <a:pPr marL="933450" lvl="1" indent="-476250" eaLnBrk="1" hangingPunct="1">
              <a:lnSpc>
                <a:spcPct val="130000"/>
              </a:lnSpc>
              <a:spcBef>
                <a:spcPct val="0"/>
              </a:spcBef>
              <a:buClrTx/>
              <a:buFont typeface="Wingdings" pitchFamily="2" charset="2"/>
              <a:buChar char="§"/>
            </a:pPr>
            <a:r>
              <a:rPr lang="en-GB" b="0" dirty="0">
                <a:solidFill>
                  <a:schemeClr val="accent2"/>
                </a:solidFill>
              </a:rPr>
              <a:t>Promoting sector reforms and improving service delivery. </a:t>
            </a:r>
          </a:p>
          <a:p>
            <a:pPr marL="933450" lvl="1" indent="-476250" eaLnBrk="1" hangingPunct="1">
              <a:lnSpc>
                <a:spcPct val="130000"/>
              </a:lnSpc>
              <a:spcBef>
                <a:spcPct val="0"/>
              </a:spcBef>
              <a:buClrTx/>
              <a:buFont typeface="Wingdings" pitchFamily="2" charset="2"/>
              <a:buChar char="§"/>
            </a:pPr>
            <a:r>
              <a:rPr lang="en-GB" b="0" dirty="0">
                <a:solidFill>
                  <a:schemeClr val="accent2"/>
                </a:solidFill>
              </a:rPr>
              <a:t>State building in fragile states and addressing development challenges in SIDS and OCTs.</a:t>
            </a:r>
          </a:p>
          <a:p>
            <a:pPr marL="933450" lvl="1" indent="-476250" eaLnBrk="1" hangingPunct="1">
              <a:lnSpc>
                <a:spcPct val="130000"/>
              </a:lnSpc>
              <a:spcBef>
                <a:spcPct val="0"/>
              </a:spcBef>
              <a:buClrTx/>
              <a:buFont typeface="Wingdings" pitchFamily="2" charset="2"/>
              <a:buChar char="§"/>
            </a:pPr>
            <a:r>
              <a:rPr lang="en-GB" b="0" dirty="0">
                <a:solidFill>
                  <a:schemeClr val="accent2"/>
                </a:solidFill>
              </a:rPr>
              <a:t>Improving domestic revenue mobilisation and reducing dependency on aid.</a:t>
            </a:r>
          </a:p>
          <a:p>
            <a:pPr eaLnBrk="1" hangingPunct="1">
              <a:defRPr/>
            </a:pPr>
            <a:endParaRPr lang="en-GB" dirty="0"/>
          </a:p>
        </p:txBody>
      </p:sp>
      <p:sp>
        <p:nvSpPr>
          <p:cNvPr id="55300" name="Slide Number Placeholder 3"/>
          <p:cNvSpPr>
            <a:spLocks noGrp="1"/>
          </p:cNvSpPr>
          <p:nvPr>
            <p:ph type="sldNum" sz="quarter" idx="5"/>
          </p:nvPr>
        </p:nvSpPr>
        <p:spPr>
          <a:noFill/>
        </p:spPr>
        <p:txBody>
          <a:bodyPr/>
          <a:lstStyle/>
          <a:p>
            <a:fld id="{76BAC7D8-79F0-46A2-9D71-38F7EA891532}" type="slidenum">
              <a:rPr lang="en-GB" smtClean="0"/>
              <a:pPr/>
              <a:t>11</a:t>
            </a:fld>
            <a:endParaRPr lang="en-GB"/>
          </a:p>
        </p:txBody>
      </p:sp>
    </p:spTree>
    <p:extLst>
      <p:ext uri="{BB962C8B-B14F-4D97-AF65-F5344CB8AC3E}">
        <p14:creationId xmlns:p14="http://schemas.microsoft.com/office/powerpoint/2010/main" val="163536218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Image Placeholder 1"/>
          <p:cNvSpPr>
            <a:spLocks noGrp="1" noRot="1" noChangeAspect="1" noTextEdit="1"/>
          </p:cNvSpPr>
          <p:nvPr>
            <p:ph type="sldImg"/>
          </p:nvPr>
        </p:nvSpPr>
        <p:spPr>
          <a:ln/>
        </p:spPr>
      </p:sp>
      <p:sp>
        <p:nvSpPr>
          <p:cNvPr id="41987" name="Notes Placeholder 2"/>
          <p:cNvSpPr>
            <a:spLocks noGrp="1"/>
          </p:cNvSpPr>
          <p:nvPr>
            <p:ph type="body" idx="1"/>
          </p:nvPr>
        </p:nvSpPr>
        <p:spPr/>
        <p:txBody>
          <a:bodyPr/>
          <a:lstStyle/>
          <a:p>
            <a:pPr eaLnBrk="1" hangingPunct="1">
              <a:defRPr/>
            </a:pPr>
            <a:r>
              <a:rPr lang="en-GB" dirty="0"/>
              <a:t>- See pages 5 and 50 and annex 2 of the BS Guidelines </a:t>
            </a:r>
          </a:p>
          <a:p>
            <a:pPr marL="171450" indent="-171450" eaLnBrk="1" hangingPunct="1">
              <a:buFontTx/>
              <a:buChar char="-"/>
              <a:defRPr/>
            </a:pPr>
            <a:r>
              <a:rPr lang="en-GB" dirty="0"/>
              <a:t>The Guidelines do not make clear how – in the case of a GGDC - the overall objective of  “consolidation of democracy” can be translated into a specific objective.  </a:t>
            </a:r>
          </a:p>
          <a:p>
            <a:pPr marL="171450" indent="-171450" eaLnBrk="1" hangingPunct="1">
              <a:buFontTx/>
              <a:buChar char="-"/>
              <a:defRPr/>
            </a:pPr>
            <a:r>
              <a:rPr lang="en-GB" dirty="0"/>
              <a:t>Note the difference between sustained growth and sustainable growth (see page 50). May be a slip of the pen?</a:t>
            </a:r>
          </a:p>
          <a:p>
            <a:pPr eaLnBrk="1" hangingPunct="1">
              <a:defRPr/>
            </a:pPr>
            <a:endParaRPr lang="en-GB" dirty="0"/>
          </a:p>
        </p:txBody>
      </p:sp>
      <p:sp>
        <p:nvSpPr>
          <p:cNvPr id="60420" name="Slide Number Placeholder 3"/>
          <p:cNvSpPr>
            <a:spLocks noGrp="1"/>
          </p:cNvSpPr>
          <p:nvPr>
            <p:ph type="sldNum" sz="quarter" idx="5"/>
          </p:nvPr>
        </p:nvSpPr>
        <p:spPr>
          <a:noFill/>
        </p:spPr>
        <p:txBody>
          <a:bodyPr/>
          <a:lstStyle/>
          <a:p>
            <a:fld id="{76A69879-B265-4BF4-9F98-61583C395C8A}" type="slidenum">
              <a:rPr lang="en-GB" smtClean="0"/>
              <a:pPr/>
              <a:t>12</a:t>
            </a:fld>
            <a:endParaRPr lang="en-GB"/>
          </a:p>
        </p:txBody>
      </p:sp>
    </p:spTree>
    <p:extLst>
      <p:ext uri="{BB962C8B-B14F-4D97-AF65-F5344CB8AC3E}">
        <p14:creationId xmlns:p14="http://schemas.microsoft.com/office/powerpoint/2010/main" val="86511443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Slide Image Placeholder 1"/>
          <p:cNvSpPr>
            <a:spLocks noGrp="1" noRot="1" noChangeAspect="1" noTextEdit="1"/>
          </p:cNvSpPr>
          <p:nvPr>
            <p:ph type="sldImg"/>
          </p:nvPr>
        </p:nvSpPr>
        <p:spPr>
          <a:ln/>
        </p:spPr>
      </p:sp>
      <p:sp>
        <p:nvSpPr>
          <p:cNvPr id="26627" name="Notes Placeholder 2"/>
          <p:cNvSpPr>
            <a:spLocks noGrp="1"/>
          </p:cNvSpPr>
          <p:nvPr>
            <p:ph type="body" idx="1"/>
          </p:nvPr>
        </p:nvSpPr>
        <p:spPr/>
        <p:txBody>
          <a:bodyPr/>
          <a:lstStyle/>
          <a:p>
            <a:pPr eaLnBrk="1" hangingPunct="1">
              <a:defRPr/>
            </a:pPr>
            <a:r>
              <a:rPr lang="en-GB" dirty="0"/>
              <a:t>-   See pages 5, 6 and 50 and annex 2 of the BS Guidelines  </a:t>
            </a:r>
          </a:p>
          <a:p>
            <a:pPr marL="171450" indent="-171450" eaLnBrk="1" hangingPunct="1">
              <a:buFontTx/>
              <a:buChar char="-"/>
              <a:defRPr/>
            </a:pPr>
            <a:r>
              <a:rPr lang="en-GB" dirty="0"/>
              <a:t>The BS guidelines do not make clear how – in the case of a SRC - the overall objective of  “consolidation of democracy” can be translated into a specific objective.  </a:t>
            </a:r>
          </a:p>
          <a:p>
            <a:pPr marL="171450" indent="-171450" eaLnBrk="1" hangingPunct="1">
              <a:buFontTx/>
              <a:buChar char="-"/>
              <a:defRPr/>
            </a:pPr>
            <a:r>
              <a:rPr lang="en-GB" dirty="0"/>
              <a:t>Explain link between SRC and Sector Wide Approaches</a:t>
            </a:r>
          </a:p>
          <a:p>
            <a:pPr marL="171450" lvl="1" indent="-171450" eaLnBrk="1" hangingPunct="1">
              <a:buFontTx/>
              <a:buChar char="-"/>
              <a:defRPr/>
            </a:pPr>
            <a:r>
              <a:rPr lang="en-US" dirty="0">
                <a:solidFill>
                  <a:schemeClr val="accent6"/>
                </a:solidFill>
              </a:rPr>
              <a:t>Sectors/ministries could be linked for the purpose of a SRC, provided there is a coherent policy, budgetary and institutional framework.</a:t>
            </a:r>
            <a:endParaRPr lang="en-GB" dirty="0"/>
          </a:p>
          <a:p>
            <a:pPr marL="171450" indent="-171450" eaLnBrk="1" hangingPunct="1">
              <a:buFontTx/>
              <a:buChar char="-"/>
              <a:defRPr/>
            </a:pPr>
            <a:r>
              <a:rPr lang="en-GB" dirty="0"/>
              <a:t>Explain institutional challenges when SRC is covering various ministries and institutions.</a:t>
            </a:r>
          </a:p>
          <a:p>
            <a:pPr marL="171450" indent="-171450" eaLnBrk="1" hangingPunct="1">
              <a:buFontTx/>
              <a:buChar char="-"/>
              <a:defRPr/>
            </a:pPr>
            <a:r>
              <a:rPr lang="en-GB" dirty="0"/>
              <a:t>Discuss financial </a:t>
            </a:r>
            <a:r>
              <a:rPr lang="en-GB" dirty="0" err="1"/>
              <a:t>additionality</a:t>
            </a:r>
            <a:r>
              <a:rPr lang="en-GB" dirty="0"/>
              <a:t> in detail (see page 6 of the Guidelines) and explain (fundamental) difference between concept of </a:t>
            </a:r>
            <a:r>
              <a:rPr lang="en-GB" dirty="0" err="1"/>
              <a:t>additionality</a:t>
            </a:r>
            <a:r>
              <a:rPr lang="en-GB" dirty="0"/>
              <a:t> and earmarking. </a:t>
            </a:r>
          </a:p>
          <a:p>
            <a:pPr eaLnBrk="1" hangingPunct="1">
              <a:defRPr/>
            </a:pPr>
            <a:endParaRPr lang="en-GB" dirty="0"/>
          </a:p>
          <a:p>
            <a:pPr eaLnBrk="1" hangingPunct="1">
              <a:defRPr/>
            </a:pPr>
            <a:endParaRPr lang="en-GB" dirty="0"/>
          </a:p>
        </p:txBody>
      </p:sp>
      <p:sp>
        <p:nvSpPr>
          <p:cNvPr id="61444" name="Slide Number Placeholder 3"/>
          <p:cNvSpPr>
            <a:spLocks noGrp="1"/>
          </p:cNvSpPr>
          <p:nvPr>
            <p:ph type="sldNum" sz="quarter" idx="5"/>
          </p:nvPr>
        </p:nvSpPr>
        <p:spPr>
          <a:noFill/>
        </p:spPr>
        <p:txBody>
          <a:bodyPr/>
          <a:lstStyle/>
          <a:p>
            <a:fld id="{BD971FAE-9ECE-4855-9BC9-2850B469BB79}" type="slidenum">
              <a:rPr lang="en-GB" smtClean="0"/>
              <a:pPr/>
              <a:t>13</a:t>
            </a:fld>
            <a:endParaRPr lang="en-GB"/>
          </a:p>
        </p:txBody>
      </p:sp>
    </p:spTree>
    <p:extLst>
      <p:ext uri="{BB962C8B-B14F-4D97-AF65-F5344CB8AC3E}">
        <p14:creationId xmlns:p14="http://schemas.microsoft.com/office/powerpoint/2010/main" val="425549928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lide Image Placeholder 1"/>
          <p:cNvSpPr>
            <a:spLocks noGrp="1" noRot="1" noChangeAspect="1" noTextEdit="1"/>
          </p:cNvSpPr>
          <p:nvPr>
            <p:ph type="sldImg"/>
          </p:nvPr>
        </p:nvSpPr>
        <p:spPr>
          <a:ln/>
        </p:spPr>
      </p:sp>
      <p:sp>
        <p:nvSpPr>
          <p:cNvPr id="43011" name="Notes Placeholder 2"/>
          <p:cNvSpPr>
            <a:spLocks noGrp="1"/>
          </p:cNvSpPr>
          <p:nvPr>
            <p:ph type="body" idx="1"/>
          </p:nvPr>
        </p:nvSpPr>
        <p:spPr/>
        <p:txBody>
          <a:bodyPr/>
          <a:lstStyle/>
          <a:p>
            <a:pPr marL="171450" indent="-171450" eaLnBrk="1" hangingPunct="1">
              <a:buFontTx/>
              <a:buChar char="-"/>
              <a:defRPr/>
            </a:pPr>
            <a:r>
              <a:rPr lang="en-GB" dirty="0"/>
              <a:t>See pages 6 and 50 and annex 2 of the BS Guidelines </a:t>
            </a:r>
          </a:p>
          <a:p>
            <a:pPr marL="171450" indent="-171450" eaLnBrk="1" hangingPunct="1">
              <a:buFontTx/>
              <a:buChar char="-"/>
              <a:defRPr/>
            </a:pPr>
            <a:r>
              <a:rPr lang="en-GB" dirty="0"/>
              <a:t>Vital state functions: provision of peace and security, payment of civil service salaries, provision of core administrative functions and minimum basic services. </a:t>
            </a:r>
          </a:p>
          <a:p>
            <a:pPr eaLnBrk="1" hangingPunct="1">
              <a:defRPr/>
            </a:pPr>
            <a:r>
              <a:rPr lang="en-GB" dirty="0"/>
              <a:t>- The Guidelines do not make clear how the transition towards democratic governance can be supported. May be it is assumed that promotion of development and strengthening vital state functions will pave the way for democratic governance.   </a:t>
            </a:r>
          </a:p>
          <a:p>
            <a:pPr eaLnBrk="1" hangingPunct="1">
              <a:defRPr/>
            </a:pPr>
            <a:endParaRPr lang="en-GB" dirty="0"/>
          </a:p>
          <a:p>
            <a:pPr eaLnBrk="1" hangingPunct="1">
              <a:defRPr/>
            </a:pPr>
            <a:endParaRPr lang="en-GB" dirty="0"/>
          </a:p>
        </p:txBody>
      </p:sp>
      <p:sp>
        <p:nvSpPr>
          <p:cNvPr id="64516" name="Slide Number Placeholder 3"/>
          <p:cNvSpPr>
            <a:spLocks noGrp="1"/>
          </p:cNvSpPr>
          <p:nvPr>
            <p:ph type="sldNum" sz="quarter" idx="5"/>
          </p:nvPr>
        </p:nvSpPr>
        <p:spPr>
          <a:noFill/>
        </p:spPr>
        <p:txBody>
          <a:bodyPr/>
          <a:lstStyle/>
          <a:p>
            <a:fld id="{5B7CBB5E-5C19-424F-BC80-6C3AFF9A435B}" type="slidenum">
              <a:rPr lang="en-GB" smtClean="0"/>
              <a:pPr/>
              <a:t>14</a:t>
            </a:fld>
            <a:endParaRPr lang="en-GB"/>
          </a:p>
        </p:txBody>
      </p:sp>
    </p:spTree>
    <p:extLst>
      <p:ext uri="{BB962C8B-B14F-4D97-AF65-F5344CB8AC3E}">
        <p14:creationId xmlns:p14="http://schemas.microsoft.com/office/powerpoint/2010/main" val="632500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Slide Image Placeholder 1"/>
          <p:cNvSpPr>
            <a:spLocks noGrp="1" noRot="1" noChangeAspect="1" noTextEdit="1"/>
          </p:cNvSpPr>
          <p:nvPr>
            <p:ph type="sldImg"/>
          </p:nvPr>
        </p:nvSpPr>
        <p:spPr>
          <a:ln/>
        </p:spPr>
      </p:sp>
      <p:sp>
        <p:nvSpPr>
          <p:cNvPr id="57347" name="Notes Placeholder 2"/>
          <p:cNvSpPr>
            <a:spLocks noGrp="1"/>
          </p:cNvSpPr>
          <p:nvPr>
            <p:ph type="body" idx="1"/>
          </p:nvPr>
        </p:nvSpPr>
        <p:spPr>
          <a:noFill/>
          <a:ln/>
        </p:spPr>
        <p:txBody>
          <a:bodyPr/>
          <a:lstStyle/>
          <a:p>
            <a:pPr marL="0" marR="0" indent="0" algn="l" defTabSz="914400" rtl="0" eaLnBrk="1" fontAlgn="base" latinLnBrk="0" hangingPunct="1">
              <a:lnSpc>
                <a:spcPct val="100000"/>
              </a:lnSpc>
              <a:spcBef>
                <a:spcPct val="30000"/>
              </a:spcBef>
              <a:spcAft>
                <a:spcPct val="0"/>
              </a:spcAft>
              <a:buClrTx/>
              <a:buSzTx/>
              <a:buFont typeface="Arial" pitchFamily="34" charset="0"/>
              <a:buChar char="•"/>
              <a:tabLst/>
              <a:defRPr/>
            </a:pPr>
            <a:r>
              <a:rPr lang="en-GB" sz="1000" kern="1200" baseline="0" dirty="0">
                <a:solidFill>
                  <a:schemeClr val="tx1"/>
                </a:solidFill>
                <a:latin typeface="Arial" pitchFamily="34" charset="0"/>
                <a:ea typeface="+mn-ea"/>
                <a:cs typeface="+mn-cs"/>
              </a:rPr>
              <a:t> </a:t>
            </a:r>
            <a:r>
              <a:rPr lang="en-GB" sz="1000" b="1" kern="1200" baseline="0" dirty="0">
                <a:solidFill>
                  <a:schemeClr val="tx1"/>
                </a:solidFill>
                <a:latin typeface="Arial" pitchFamily="34" charset="0"/>
                <a:ea typeface="+mn-ea"/>
                <a:cs typeface="+mn-cs"/>
              </a:rPr>
              <a:t>It is very important to understand that in the case of Budget Support, the EU provides inputs that complement those of the government and other development partners and are meant to support the government policy and priorities</a:t>
            </a:r>
            <a:r>
              <a:rPr lang="en-GB" sz="1000" kern="1200" baseline="0" dirty="0">
                <a:solidFill>
                  <a:schemeClr val="tx1"/>
                </a:solidFill>
                <a:latin typeface="Arial" pitchFamily="34" charset="0"/>
                <a:ea typeface="+mn-ea"/>
                <a:cs typeface="+mn-cs"/>
              </a:rPr>
              <a:t>. Therefore, the intervention logic of the BS programme and that of the government policy are combined. </a:t>
            </a:r>
          </a:p>
          <a:p>
            <a:pPr marL="0" marR="0" indent="0" algn="l" defTabSz="914400" rtl="0" eaLnBrk="1" fontAlgn="base" latinLnBrk="0" hangingPunct="1">
              <a:lnSpc>
                <a:spcPct val="100000"/>
              </a:lnSpc>
              <a:spcBef>
                <a:spcPct val="30000"/>
              </a:spcBef>
              <a:spcAft>
                <a:spcPct val="0"/>
              </a:spcAft>
              <a:buClrTx/>
              <a:buSzTx/>
              <a:buFont typeface="Arial" pitchFamily="34" charset="0"/>
              <a:buChar char="•"/>
              <a:tabLst/>
              <a:defRPr/>
            </a:pPr>
            <a:r>
              <a:rPr lang="en-GB" sz="1000" kern="1200" baseline="0" dirty="0">
                <a:solidFill>
                  <a:schemeClr val="tx1"/>
                </a:solidFill>
                <a:latin typeface="Arial" pitchFamily="34" charset="0"/>
                <a:ea typeface="+mn-ea"/>
                <a:cs typeface="+mn-cs"/>
              </a:rPr>
              <a:t>The </a:t>
            </a:r>
            <a:r>
              <a:rPr lang="en-GB" sz="1000" b="1" kern="1200" baseline="0" dirty="0">
                <a:solidFill>
                  <a:schemeClr val="tx1"/>
                </a:solidFill>
                <a:latin typeface="Arial" pitchFamily="34" charset="0"/>
                <a:ea typeface="+mn-ea"/>
                <a:cs typeface="+mn-cs"/>
              </a:rPr>
              <a:t>inputs</a:t>
            </a:r>
            <a:r>
              <a:rPr lang="en-GB" sz="1000" kern="1200" baseline="0" dirty="0">
                <a:solidFill>
                  <a:schemeClr val="tx1"/>
                </a:solidFill>
                <a:latin typeface="Arial" pitchFamily="34" charset="0"/>
                <a:ea typeface="+mn-ea"/>
                <a:cs typeface="+mn-cs"/>
              </a:rPr>
              <a:t> provided by the EU are not only the funding but also, and as important, the policy dialogue with the partner, the assistance to the development of its capacity, and the conditions of disbursement of the BS tranches. The “conditions of disbursement of the BS tranches” are effectively part of the inputs provided by the EU but in the sense that they are a key element around which the policy dialogue with the government/partner country is organised/structured on public policy, institutions, public spending and service delivery.</a:t>
            </a:r>
          </a:p>
          <a:p>
            <a:pPr>
              <a:buFont typeface="Arial" pitchFamily="34" charset="0"/>
              <a:buChar char="•"/>
            </a:pPr>
            <a:r>
              <a:rPr lang="en-GB" sz="1000" kern="1200" baseline="0" dirty="0">
                <a:solidFill>
                  <a:schemeClr val="tx1"/>
                </a:solidFill>
                <a:latin typeface="Arial" pitchFamily="34" charset="0"/>
                <a:ea typeface="+mn-ea"/>
                <a:cs typeface="+mn-cs"/>
              </a:rPr>
              <a:t> The </a:t>
            </a:r>
            <a:r>
              <a:rPr lang="en-GB" sz="1000" b="1" kern="1200" baseline="0" dirty="0">
                <a:solidFill>
                  <a:schemeClr val="tx1"/>
                </a:solidFill>
                <a:latin typeface="Arial" pitchFamily="34" charset="0"/>
                <a:ea typeface="+mn-ea"/>
                <a:cs typeface="+mn-cs"/>
              </a:rPr>
              <a:t>direct outputs </a:t>
            </a:r>
            <a:r>
              <a:rPr lang="en-GB" sz="1000" kern="1200" baseline="0" dirty="0">
                <a:solidFill>
                  <a:schemeClr val="tx1"/>
                </a:solidFill>
                <a:latin typeface="Arial" pitchFamily="34" charset="0"/>
                <a:ea typeface="+mn-ea"/>
                <a:cs typeface="+mn-cs"/>
              </a:rPr>
              <a:t>can be organised in two groups. The first consists in the improved relations between external support and national budget. The second consists in the improved relations between the external assistance and the national policy processes.</a:t>
            </a:r>
          </a:p>
          <a:p>
            <a:pPr marL="0" marR="0" indent="0" algn="l" defTabSz="914400" rtl="0" eaLnBrk="1" fontAlgn="base" latinLnBrk="0" hangingPunct="1">
              <a:lnSpc>
                <a:spcPct val="100000"/>
              </a:lnSpc>
              <a:spcBef>
                <a:spcPct val="30000"/>
              </a:spcBef>
              <a:spcAft>
                <a:spcPct val="0"/>
              </a:spcAft>
              <a:buClrTx/>
              <a:buSzTx/>
              <a:buFont typeface="Arial" pitchFamily="34" charset="0"/>
              <a:buChar char="•"/>
              <a:tabLst/>
              <a:defRPr/>
            </a:pPr>
            <a:r>
              <a:rPr lang="en-GB" sz="1000" kern="1200" baseline="0" dirty="0">
                <a:solidFill>
                  <a:schemeClr val="tx1"/>
                </a:solidFill>
                <a:latin typeface="Arial" pitchFamily="34" charset="0"/>
                <a:ea typeface="+mn-ea"/>
                <a:cs typeface="+mn-cs"/>
              </a:rPr>
              <a:t>The </a:t>
            </a:r>
            <a:r>
              <a:rPr lang="en-GB" sz="1000" b="1" kern="1200" baseline="0" dirty="0">
                <a:solidFill>
                  <a:schemeClr val="tx1"/>
                </a:solidFill>
                <a:latin typeface="Arial" pitchFamily="34" charset="0"/>
                <a:ea typeface="+mn-ea"/>
                <a:cs typeface="+mn-cs"/>
              </a:rPr>
              <a:t>outputs</a:t>
            </a:r>
            <a:r>
              <a:rPr lang="en-GB" sz="1000" kern="1200" baseline="0" dirty="0">
                <a:solidFill>
                  <a:schemeClr val="tx1"/>
                </a:solidFill>
                <a:latin typeface="Arial" pitchFamily="34" charset="0"/>
                <a:ea typeface="+mn-ea"/>
                <a:cs typeface="+mn-cs"/>
              </a:rPr>
              <a:t> induced by these direct outputs are strengthened public policies, strengthened institution, improved PFM, and improved delivery of public services.</a:t>
            </a:r>
          </a:p>
          <a:p>
            <a:pPr marL="0" marR="0" indent="0" algn="l" defTabSz="914400" rtl="0" eaLnBrk="1" fontAlgn="base" latinLnBrk="0" hangingPunct="1">
              <a:lnSpc>
                <a:spcPct val="100000"/>
              </a:lnSpc>
              <a:spcBef>
                <a:spcPct val="30000"/>
              </a:spcBef>
              <a:spcAft>
                <a:spcPct val="0"/>
              </a:spcAft>
              <a:buClrTx/>
              <a:buSzTx/>
              <a:buFont typeface="Arial" pitchFamily="34" charset="0"/>
              <a:buChar char="•"/>
              <a:tabLst/>
              <a:defRPr/>
            </a:pPr>
            <a:r>
              <a:rPr lang="en-GB" sz="1000" kern="1200" baseline="0" dirty="0">
                <a:solidFill>
                  <a:schemeClr val="tx1"/>
                </a:solidFill>
                <a:latin typeface="Arial" pitchFamily="34" charset="0"/>
                <a:ea typeface="+mn-ea"/>
                <a:cs typeface="+mn-cs"/>
              </a:rPr>
              <a:t>The </a:t>
            </a:r>
            <a:r>
              <a:rPr lang="en-GB" sz="1000" b="1" kern="1200" baseline="0" dirty="0">
                <a:solidFill>
                  <a:schemeClr val="tx1"/>
                </a:solidFill>
                <a:latin typeface="Arial" pitchFamily="34" charset="0"/>
                <a:ea typeface="+mn-ea"/>
                <a:cs typeface="+mn-cs"/>
              </a:rPr>
              <a:t>outcomes</a:t>
            </a:r>
            <a:r>
              <a:rPr lang="en-GB" sz="1000" kern="1200" baseline="0" dirty="0">
                <a:solidFill>
                  <a:schemeClr val="tx1"/>
                </a:solidFill>
                <a:latin typeface="Arial" pitchFamily="34" charset="0"/>
                <a:ea typeface="+mn-ea"/>
                <a:cs typeface="+mn-cs"/>
              </a:rPr>
              <a:t> are the increase in uses of public services by the beneficiaries and the improved benefits they get from these services.</a:t>
            </a:r>
          </a:p>
          <a:p>
            <a:pPr>
              <a:buFont typeface="Arial" pitchFamily="34" charset="0"/>
              <a:buChar char="•"/>
            </a:pPr>
            <a:r>
              <a:rPr lang="en-GB" sz="1000" kern="1200" baseline="0" dirty="0">
                <a:solidFill>
                  <a:schemeClr val="tx1"/>
                </a:solidFill>
                <a:latin typeface="Arial" pitchFamily="34" charset="0"/>
                <a:ea typeface="+mn-ea"/>
                <a:cs typeface="+mn-cs"/>
              </a:rPr>
              <a:t>Finally, this should contribute positively to sustainable growth, poverty reduction and empowerment and social inclusion.</a:t>
            </a:r>
          </a:p>
          <a:p>
            <a:pPr marL="0" marR="0" indent="0" algn="l" defTabSz="914400" rtl="0" eaLnBrk="1" fontAlgn="base" latinLnBrk="0" hangingPunct="1">
              <a:lnSpc>
                <a:spcPct val="100000"/>
              </a:lnSpc>
              <a:spcBef>
                <a:spcPct val="30000"/>
              </a:spcBef>
              <a:spcAft>
                <a:spcPct val="0"/>
              </a:spcAft>
              <a:buClrTx/>
              <a:buSzTx/>
              <a:buFont typeface="Arial" pitchFamily="34" charset="0"/>
              <a:buChar char="•"/>
              <a:tabLst/>
              <a:defRPr/>
            </a:pPr>
            <a:endParaRPr lang="en-GB" sz="1000" kern="1200" baseline="0" dirty="0">
              <a:solidFill>
                <a:schemeClr val="tx1"/>
              </a:solidFill>
              <a:latin typeface="Arial" pitchFamily="34" charset="0"/>
              <a:ea typeface="+mn-ea"/>
              <a:cs typeface="+mn-cs"/>
            </a:endParaRPr>
          </a:p>
          <a:p>
            <a:pPr marL="0" marR="0" indent="0" algn="l" defTabSz="914400" rtl="0" eaLnBrk="1" fontAlgn="base" latinLnBrk="0" hangingPunct="1">
              <a:lnSpc>
                <a:spcPct val="100000"/>
              </a:lnSpc>
              <a:spcBef>
                <a:spcPct val="30000"/>
              </a:spcBef>
              <a:spcAft>
                <a:spcPct val="0"/>
              </a:spcAft>
              <a:buClrTx/>
              <a:buSzTx/>
              <a:buFont typeface="Arial" pitchFamily="34" charset="0"/>
              <a:buChar char="•"/>
              <a:tabLst/>
              <a:defRPr/>
            </a:pPr>
            <a:endParaRPr lang="en-GB" sz="1000" kern="1200" baseline="0" dirty="0">
              <a:solidFill>
                <a:schemeClr val="tx1"/>
              </a:solidFill>
              <a:latin typeface="Arial" pitchFamily="34" charset="0"/>
              <a:ea typeface="+mn-ea"/>
              <a:cs typeface="+mn-cs"/>
            </a:endParaRPr>
          </a:p>
          <a:p>
            <a:pPr eaLnBrk="1" hangingPunct="1"/>
            <a:endParaRPr lang="en-US" dirty="0"/>
          </a:p>
        </p:txBody>
      </p:sp>
      <p:sp>
        <p:nvSpPr>
          <p:cNvPr id="57348" name="Slide Number Placeholder 3"/>
          <p:cNvSpPr>
            <a:spLocks noGrp="1"/>
          </p:cNvSpPr>
          <p:nvPr>
            <p:ph type="sldNum" sz="quarter" idx="5"/>
          </p:nvPr>
        </p:nvSpPr>
        <p:spPr>
          <a:noFill/>
        </p:spPr>
        <p:txBody>
          <a:bodyPr/>
          <a:lstStyle/>
          <a:p>
            <a:fld id="{E9A1D5E0-D7B3-43E5-9976-E8ABF70D4990}" type="slidenum">
              <a:rPr lang="en-GB" smtClean="0"/>
              <a:pPr/>
              <a:t>15</a:t>
            </a:fld>
            <a:endParaRPr lang="en-GB"/>
          </a:p>
        </p:txBody>
      </p:sp>
    </p:spTree>
    <p:extLst>
      <p:ext uri="{BB962C8B-B14F-4D97-AF65-F5344CB8AC3E}">
        <p14:creationId xmlns:p14="http://schemas.microsoft.com/office/powerpoint/2010/main" val="22961288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p:cNvSpPr>
            <a:spLocks noGrp="1" noRot="1" noChangeAspect="1" noTextEdit="1"/>
          </p:cNvSpPr>
          <p:nvPr>
            <p:ph type="sldImg"/>
          </p:nvPr>
        </p:nvSpPr>
        <p:spPr>
          <a:ln/>
        </p:spPr>
      </p:sp>
      <p:sp>
        <p:nvSpPr>
          <p:cNvPr id="27651" name="Notes Placeholder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GB" altLang="nl-NL" dirty="0">
                <a:latin typeface="Arial" panose="020B0604020202020204" pitchFamily="34" charset="0"/>
              </a:rPr>
              <a:t>This slide to show that the complete </a:t>
            </a:r>
            <a:r>
              <a:rPr lang="en-GB" altLang="nl-NL" dirty="0" err="1">
                <a:latin typeface="Arial" panose="020B0604020202020204" pitchFamily="34" charset="0"/>
              </a:rPr>
              <a:t>logframe</a:t>
            </a:r>
            <a:r>
              <a:rPr lang="en-GB" altLang="nl-NL" dirty="0">
                <a:latin typeface="Arial" panose="020B0604020202020204" pitchFamily="34" charset="0"/>
              </a:rPr>
              <a:t> presented in the guidelines and in the previous slide is in fact the </a:t>
            </a:r>
            <a:r>
              <a:rPr lang="en-GB" altLang="nl-NL" dirty="0" err="1">
                <a:latin typeface="Arial" panose="020B0604020202020204" pitchFamily="34" charset="0"/>
              </a:rPr>
              <a:t>logframe</a:t>
            </a:r>
            <a:r>
              <a:rPr lang="en-GB" altLang="nl-NL" dirty="0">
                <a:latin typeface="Arial" panose="020B0604020202020204" pitchFamily="34" charset="0"/>
              </a:rPr>
              <a:t> resulting from the convergence and merger of two separate </a:t>
            </a:r>
            <a:r>
              <a:rPr lang="en-GB" altLang="nl-NL" dirty="0" err="1">
                <a:latin typeface="Arial" panose="020B0604020202020204" pitchFamily="34" charset="0"/>
              </a:rPr>
              <a:t>logframes</a:t>
            </a:r>
            <a:r>
              <a:rPr lang="en-GB" altLang="nl-NL" dirty="0">
                <a:latin typeface="Arial" panose="020B0604020202020204" pitchFamily="34" charset="0"/>
              </a:rPr>
              <a:t>: the one from the government describing the chain from inputs to impacts, and the one from the BS programme which describes the chain from the inputs provided by the support programme to the induced outputs, </a:t>
            </a:r>
            <a:r>
              <a:rPr lang="en-GB" altLang="nl-NL" u="sng" dirty="0">
                <a:latin typeface="Arial" panose="020B0604020202020204" pitchFamily="34" charset="0"/>
              </a:rPr>
              <a:t>which constitute a contribution to the realisation of the government strategy. </a:t>
            </a:r>
          </a:p>
          <a:p>
            <a:r>
              <a:rPr lang="en-GB" altLang="nl-NL" dirty="0">
                <a:latin typeface="Arial" panose="020B0604020202020204" pitchFamily="34" charset="0"/>
              </a:rPr>
              <a:t>The evaluation methodology (three step approach) that has been developed is based on this essential distinction. </a:t>
            </a:r>
          </a:p>
          <a:p>
            <a:endParaRPr lang="en-GB" altLang="nl-NL" dirty="0">
              <a:latin typeface="Arial" panose="020B0604020202020204" pitchFamily="34" charset="0"/>
            </a:endParaRPr>
          </a:p>
          <a:p>
            <a:endParaRPr lang="en-GB" altLang="nl-NL" dirty="0">
              <a:latin typeface="Arial" panose="020B0604020202020204" pitchFamily="34" charset="0"/>
            </a:endParaRPr>
          </a:p>
        </p:txBody>
      </p:sp>
      <p:sp>
        <p:nvSpPr>
          <p:cNvPr id="27652" name="Slide Number Placeholder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rgbClr val="0F5494"/>
                </a:solidFill>
                <a:latin typeface="Verdana" panose="020B0604030504040204" pitchFamily="34" charset="0"/>
              </a:defRPr>
            </a:lvl1pPr>
            <a:lvl2pPr marL="742950" indent="-285750">
              <a:defRPr sz="1200">
                <a:solidFill>
                  <a:srgbClr val="0F5494"/>
                </a:solidFill>
                <a:latin typeface="Verdana" panose="020B0604030504040204" pitchFamily="34" charset="0"/>
              </a:defRPr>
            </a:lvl2pPr>
            <a:lvl3pPr marL="1143000" indent="-228600">
              <a:defRPr sz="1200">
                <a:solidFill>
                  <a:srgbClr val="0F5494"/>
                </a:solidFill>
                <a:latin typeface="Verdana" panose="020B0604030504040204" pitchFamily="34" charset="0"/>
              </a:defRPr>
            </a:lvl3pPr>
            <a:lvl4pPr marL="1600200" indent="-228600">
              <a:defRPr sz="1200">
                <a:solidFill>
                  <a:srgbClr val="0F5494"/>
                </a:solidFill>
                <a:latin typeface="Verdana" panose="020B0604030504040204" pitchFamily="34" charset="0"/>
              </a:defRPr>
            </a:lvl4pPr>
            <a:lvl5pPr marL="2057400" indent="-228600">
              <a:defRPr sz="1200">
                <a:solidFill>
                  <a:srgbClr val="0F5494"/>
                </a:solidFill>
                <a:latin typeface="Verdana" panose="020B0604030504040204" pitchFamily="34" charset="0"/>
              </a:defRPr>
            </a:lvl5pPr>
            <a:lvl6pPr marL="2514600" indent="-228600" eaLnBrk="0" fontAlgn="base" hangingPunct="0">
              <a:spcBef>
                <a:spcPct val="0"/>
              </a:spcBef>
              <a:spcAft>
                <a:spcPct val="0"/>
              </a:spcAft>
              <a:defRPr sz="1200">
                <a:solidFill>
                  <a:srgbClr val="0F5494"/>
                </a:solidFill>
                <a:latin typeface="Verdana" panose="020B0604030504040204" pitchFamily="34" charset="0"/>
              </a:defRPr>
            </a:lvl6pPr>
            <a:lvl7pPr marL="2971800" indent="-228600" eaLnBrk="0" fontAlgn="base" hangingPunct="0">
              <a:spcBef>
                <a:spcPct val="0"/>
              </a:spcBef>
              <a:spcAft>
                <a:spcPct val="0"/>
              </a:spcAft>
              <a:defRPr sz="1200">
                <a:solidFill>
                  <a:srgbClr val="0F5494"/>
                </a:solidFill>
                <a:latin typeface="Verdana" panose="020B0604030504040204" pitchFamily="34" charset="0"/>
              </a:defRPr>
            </a:lvl7pPr>
            <a:lvl8pPr marL="3429000" indent="-228600" eaLnBrk="0" fontAlgn="base" hangingPunct="0">
              <a:spcBef>
                <a:spcPct val="0"/>
              </a:spcBef>
              <a:spcAft>
                <a:spcPct val="0"/>
              </a:spcAft>
              <a:defRPr sz="1200">
                <a:solidFill>
                  <a:srgbClr val="0F5494"/>
                </a:solidFill>
                <a:latin typeface="Verdana" panose="020B0604030504040204" pitchFamily="34" charset="0"/>
              </a:defRPr>
            </a:lvl8pPr>
            <a:lvl9pPr marL="3886200" indent="-228600" eaLnBrk="0" fontAlgn="base" hangingPunct="0">
              <a:spcBef>
                <a:spcPct val="0"/>
              </a:spcBef>
              <a:spcAft>
                <a:spcPct val="0"/>
              </a:spcAft>
              <a:defRPr sz="1200">
                <a:solidFill>
                  <a:srgbClr val="0F5494"/>
                </a:solidFill>
                <a:latin typeface="Verdana" panose="020B0604030504040204" pitchFamily="34" charset="0"/>
              </a:defRPr>
            </a:lvl9pPr>
          </a:lstStyle>
          <a:p>
            <a:pPr marL="0" marR="0" lvl="0" indent="0" defTabSz="914400" eaLnBrk="1" fontAlgn="auto" latinLnBrk="0" hangingPunct="1">
              <a:lnSpc>
                <a:spcPct val="100000"/>
              </a:lnSpc>
              <a:spcBef>
                <a:spcPts val="0"/>
              </a:spcBef>
              <a:spcAft>
                <a:spcPts val="0"/>
              </a:spcAft>
              <a:buClrTx/>
              <a:buSzTx/>
              <a:buFontTx/>
              <a:buNone/>
              <a:tabLst/>
              <a:defRPr/>
            </a:pPr>
            <a:fld id="{F8F474AB-6FEE-484D-9BAA-CA900CDE3BC8}" type="slidenum">
              <a:rPr kumimoji="0" lang="en-GB" altLang="nl-NL" sz="1200" b="0" i="0" u="none" strike="noStrike" kern="0" cap="none" spc="0" normalizeH="0" baseline="0" noProof="0" smtClean="0">
                <a:ln>
                  <a:noFill/>
                </a:ln>
                <a:solidFill>
                  <a:schemeClr val="tx1"/>
                </a:solidFill>
                <a:effectLst/>
                <a:uLnTx/>
                <a:uFillTx/>
                <a:latin typeface="Arial" panose="020B0604020202020204" pitchFamily="34" charset="0"/>
              </a:rPr>
              <a:pPr marL="0" marR="0" lvl="0" indent="0" defTabSz="914400" eaLnBrk="1" fontAlgn="auto" latinLnBrk="0" hangingPunct="1">
                <a:lnSpc>
                  <a:spcPct val="100000"/>
                </a:lnSpc>
                <a:spcBef>
                  <a:spcPts val="0"/>
                </a:spcBef>
                <a:spcAft>
                  <a:spcPts val="0"/>
                </a:spcAft>
                <a:buClrTx/>
                <a:buSzTx/>
                <a:buFontTx/>
                <a:buNone/>
                <a:tabLst/>
                <a:defRPr/>
              </a:pPr>
              <a:t>16</a:t>
            </a:fld>
            <a:endParaRPr kumimoji="0" lang="en-GB" altLang="nl-NL" sz="1200" b="0" i="0" u="none" strike="noStrike" kern="0" cap="none" spc="0" normalizeH="0" baseline="0" noProof="0">
              <a:ln>
                <a:noFill/>
              </a:ln>
              <a:solidFill>
                <a:schemeClr val="tx1"/>
              </a:solidFill>
              <a:effectLst/>
              <a:uLnTx/>
              <a:uFillTx/>
              <a:latin typeface="Arial" panose="020B0604020202020204" pitchFamily="34" charset="0"/>
            </a:endParaRPr>
          </a:p>
        </p:txBody>
      </p:sp>
    </p:spTree>
    <p:extLst>
      <p:ext uri="{BB962C8B-B14F-4D97-AF65-F5344CB8AC3E}">
        <p14:creationId xmlns:p14="http://schemas.microsoft.com/office/powerpoint/2010/main" val="89482327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0D581910-1000-4934-A4DB-C00CB7F3B0B7}" type="slidenum">
              <a:rPr lang="en-GB" smtClean="0"/>
              <a:pPr/>
              <a:t>17</a:t>
            </a:fld>
            <a:endParaRPr lang="en-GB" dirty="0"/>
          </a:p>
        </p:txBody>
      </p:sp>
    </p:spTree>
    <p:extLst>
      <p:ext uri="{BB962C8B-B14F-4D97-AF65-F5344CB8AC3E}">
        <p14:creationId xmlns:p14="http://schemas.microsoft.com/office/powerpoint/2010/main" val="40065705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Slide Image Placeholder 1"/>
          <p:cNvSpPr>
            <a:spLocks noGrp="1" noRot="1" noChangeAspect="1" noTextEdit="1"/>
          </p:cNvSpPr>
          <p:nvPr>
            <p:ph type="sldImg"/>
          </p:nvPr>
        </p:nvSpPr>
        <p:spPr>
          <a:ln/>
        </p:spPr>
      </p:sp>
      <p:sp>
        <p:nvSpPr>
          <p:cNvPr id="70659" name="Notes Placeholder 2"/>
          <p:cNvSpPr>
            <a:spLocks noGrp="1"/>
          </p:cNvSpPr>
          <p:nvPr>
            <p:ph type="body" idx="1"/>
          </p:nvPr>
        </p:nvSpPr>
        <p:spPr>
          <a:noFill/>
          <a:ln/>
        </p:spPr>
        <p:txBody>
          <a:bodyPr/>
          <a:lstStyle/>
          <a:p>
            <a:pPr eaLnBrk="1" hangingPunct="1"/>
            <a:r>
              <a:rPr lang="en-GB" dirty="0"/>
              <a:t>Key messages</a:t>
            </a:r>
          </a:p>
          <a:p>
            <a:pPr eaLnBrk="1" hangingPunct="1">
              <a:buFontTx/>
              <a:buChar char="-"/>
            </a:pPr>
            <a:r>
              <a:rPr lang="en-GB" dirty="0"/>
              <a:t>The guiding principles and the 3 FV are defined in the article 21 of the EU Treaty. A pro-active approach is required to implement these guiding principles which requires coherence between the EU development policy and the EU CFSP (Common Foreign and Security Policy). </a:t>
            </a:r>
          </a:p>
          <a:p>
            <a:pPr eaLnBrk="1" hangingPunct="1"/>
            <a:r>
              <a:rPr lang="en-GB" dirty="0"/>
              <a:t>FV are key elements of Good Governance and Good Governance is vital for inclusive and sustainable growth in EU partner countries.</a:t>
            </a:r>
          </a:p>
          <a:p>
            <a:pPr eaLnBrk="1" hangingPunct="1"/>
            <a:r>
              <a:rPr lang="en-US" dirty="0"/>
              <a:t>- According to the COM “Increasing the impact of EU Development Policy: an Agenda for Change”, :“…EU aid should focus on sectors setting the foundations for inclusive and sustainable growth. These include (among others) Good governance, including respect of human rights and democracy; gender equality, role of civil society and the fight against corruption…” </a:t>
            </a:r>
          </a:p>
          <a:p>
            <a:pPr eaLnBrk="1" hangingPunct="1"/>
            <a:endParaRPr lang="en-GB" dirty="0"/>
          </a:p>
          <a:p>
            <a:pPr eaLnBrk="1" hangingPunct="1">
              <a:buFontTx/>
              <a:buChar char="-"/>
            </a:pPr>
            <a:endParaRPr lang="en-GB" dirty="0"/>
          </a:p>
          <a:p>
            <a:pPr eaLnBrk="1" hangingPunct="1">
              <a:buFontTx/>
              <a:buChar char="-"/>
            </a:pPr>
            <a:endParaRPr lang="en-GB" dirty="0"/>
          </a:p>
          <a:p>
            <a:pPr eaLnBrk="1" hangingPunct="1"/>
            <a:endParaRPr lang="en-GB" dirty="0"/>
          </a:p>
          <a:p>
            <a:pPr eaLnBrk="1" hangingPunct="1"/>
            <a:endParaRPr lang="en-GB" dirty="0"/>
          </a:p>
        </p:txBody>
      </p:sp>
      <p:sp>
        <p:nvSpPr>
          <p:cNvPr id="70660" name="Slide Number Placeholder 3"/>
          <p:cNvSpPr>
            <a:spLocks noGrp="1"/>
          </p:cNvSpPr>
          <p:nvPr>
            <p:ph type="sldNum" sz="quarter" idx="5"/>
          </p:nvPr>
        </p:nvSpPr>
        <p:spPr>
          <a:noFill/>
        </p:spPr>
        <p:txBody>
          <a:bodyPr/>
          <a:lstStyle/>
          <a:p>
            <a:fld id="{D4E7C317-9C33-4DF7-9A7C-C660EF15CE57}" type="slidenum">
              <a:rPr lang="en-GB" smtClean="0"/>
              <a:pPr/>
              <a:t>18</a:t>
            </a:fld>
            <a:endParaRPr lang="en-GB"/>
          </a:p>
        </p:txBody>
      </p:sp>
    </p:spTree>
    <p:extLst>
      <p:ext uri="{BB962C8B-B14F-4D97-AF65-F5344CB8AC3E}">
        <p14:creationId xmlns:p14="http://schemas.microsoft.com/office/powerpoint/2010/main" val="333302556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Slide Image Placeholder 1"/>
          <p:cNvSpPr>
            <a:spLocks noGrp="1" noRot="1" noChangeAspect="1" noTextEdit="1"/>
          </p:cNvSpPr>
          <p:nvPr>
            <p:ph type="sldImg"/>
          </p:nvPr>
        </p:nvSpPr>
        <p:spPr>
          <a:ln/>
        </p:spPr>
      </p:sp>
      <p:sp>
        <p:nvSpPr>
          <p:cNvPr id="71683" name="Notes Placeholder 2"/>
          <p:cNvSpPr>
            <a:spLocks noGrp="1"/>
          </p:cNvSpPr>
          <p:nvPr>
            <p:ph type="body" idx="1"/>
          </p:nvPr>
        </p:nvSpPr>
        <p:spPr>
          <a:noFill/>
          <a:ln/>
        </p:spPr>
        <p:txBody>
          <a:bodyPr/>
          <a:lstStyle/>
          <a:p>
            <a:pPr eaLnBrk="1" hangingPunct="1"/>
            <a:r>
              <a:rPr lang="en-GB" dirty="0">
                <a:solidFill>
                  <a:srgbClr val="FF0000"/>
                </a:solidFill>
              </a:rPr>
              <a:t>Key messages:</a:t>
            </a:r>
          </a:p>
          <a:p>
            <a:pPr eaLnBrk="1" hangingPunct="1"/>
            <a:r>
              <a:rPr lang="en-GB" dirty="0">
                <a:solidFill>
                  <a:srgbClr val="FF0000"/>
                </a:solidFill>
              </a:rPr>
              <a:t>- </a:t>
            </a:r>
            <a:r>
              <a:rPr lang="en-GB" dirty="0"/>
              <a:t>EU external actions are guided by the following  principles (Fundamental Values) which the EU seeks to advance world-wide</a:t>
            </a:r>
            <a:endParaRPr lang="en-GB" dirty="0">
              <a:solidFill>
                <a:srgbClr val="FF0000"/>
              </a:solidFill>
            </a:endParaRPr>
          </a:p>
          <a:p>
            <a:pPr eaLnBrk="1" hangingPunct="1"/>
            <a:r>
              <a:rPr lang="en-GB" dirty="0">
                <a:solidFill>
                  <a:srgbClr val="FF0000"/>
                </a:solidFill>
              </a:rPr>
              <a:t>- According to the Council Conclusions  of May 2012 on the Communication “the Future approach to EU budget Support in Third Countries” (October 2011): “</a:t>
            </a:r>
            <a:r>
              <a:rPr lang="en-US" dirty="0"/>
              <a:t>the </a:t>
            </a:r>
            <a:r>
              <a:rPr lang="en-US" b="1" dirty="0"/>
              <a:t>commitment</a:t>
            </a:r>
            <a:r>
              <a:rPr lang="en-US" dirty="0"/>
              <a:t> and </a:t>
            </a:r>
            <a:r>
              <a:rPr lang="en-US" b="1" dirty="0"/>
              <a:t>record </a:t>
            </a:r>
            <a:r>
              <a:rPr lang="en-US" dirty="0"/>
              <a:t>of partner countries to democracy, human rights and the rule of law </a:t>
            </a:r>
            <a:r>
              <a:rPr lang="en-US" b="1" dirty="0"/>
              <a:t>is one of the key determinants of EU development cooperation, including general and sector budget support </a:t>
            </a:r>
            <a:r>
              <a:rPr lang="en-US" dirty="0"/>
              <a:t>(all Budget support contracts</a:t>
            </a:r>
            <a:r>
              <a:rPr lang="en-US" b="1" dirty="0"/>
              <a:t>), and should be assessed to determine if using budget support is appropriate.</a:t>
            </a:r>
          </a:p>
          <a:p>
            <a:pPr eaLnBrk="1" hangingPunct="1">
              <a:buFontTx/>
              <a:buChar char="-"/>
            </a:pPr>
            <a:r>
              <a:rPr lang="en-GB" dirty="0"/>
              <a:t> The general objective of EU BS is to contribute to eradicate poverty, pursue sustainable and inclusive growth and </a:t>
            </a:r>
            <a:r>
              <a:rPr lang="en-GB" b="1" dirty="0">
                <a:solidFill>
                  <a:srgbClr val="FF0000"/>
                </a:solidFill>
              </a:rPr>
              <a:t>consolidate democracy.</a:t>
            </a:r>
            <a:endParaRPr lang="en-GB" dirty="0">
              <a:solidFill>
                <a:srgbClr val="FF0000"/>
              </a:solidFill>
            </a:endParaRPr>
          </a:p>
          <a:p>
            <a:endParaRPr lang="en-US" altLang="en-US" dirty="0">
              <a:latin typeface="Arial" panose="020B0604020202020204" pitchFamily="34" charset="0"/>
            </a:endParaRPr>
          </a:p>
          <a:p>
            <a:pPr eaLnBrk="1" hangingPunct="1">
              <a:buFontTx/>
              <a:buChar char="-"/>
            </a:pPr>
            <a:endParaRPr lang="en-GB" b="1" dirty="0">
              <a:solidFill>
                <a:srgbClr val="FF0000"/>
              </a:solidFill>
            </a:endParaRPr>
          </a:p>
          <a:p>
            <a:pPr eaLnBrk="1" hangingPunct="1">
              <a:buFontTx/>
              <a:buChar char="-"/>
            </a:pPr>
            <a:endParaRPr lang="en-GB" b="1" dirty="0">
              <a:solidFill>
                <a:srgbClr val="FF0000"/>
              </a:solidFill>
            </a:endParaRPr>
          </a:p>
        </p:txBody>
      </p:sp>
      <p:sp>
        <p:nvSpPr>
          <p:cNvPr id="71684" name="Slide Number Placeholder 3"/>
          <p:cNvSpPr>
            <a:spLocks noGrp="1"/>
          </p:cNvSpPr>
          <p:nvPr>
            <p:ph type="sldNum" sz="quarter" idx="5"/>
          </p:nvPr>
        </p:nvSpPr>
        <p:spPr>
          <a:noFill/>
        </p:spPr>
        <p:txBody>
          <a:bodyPr/>
          <a:lstStyle/>
          <a:p>
            <a:fld id="{0E885172-3E09-4DFC-ACB2-70363842381E}" type="slidenum">
              <a:rPr lang="en-GB" smtClean="0"/>
              <a:pPr/>
              <a:t>19</a:t>
            </a:fld>
            <a:endParaRPr lang="en-GB"/>
          </a:p>
        </p:txBody>
      </p:sp>
    </p:spTree>
    <p:extLst>
      <p:ext uri="{BB962C8B-B14F-4D97-AF65-F5344CB8AC3E}">
        <p14:creationId xmlns:p14="http://schemas.microsoft.com/office/powerpoint/2010/main" val="187243830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0D581910-1000-4934-A4DB-C00CB7F3B0B7}" type="slidenum">
              <a:rPr lang="en-GB" smtClean="0"/>
              <a:pPr/>
              <a:t>2</a:t>
            </a:fld>
            <a:endParaRPr lang="en-GB" dirty="0"/>
          </a:p>
        </p:txBody>
      </p:sp>
    </p:spTree>
    <p:extLst>
      <p:ext uri="{BB962C8B-B14F-4D97-AF65-F5344CB8AC3E}">
        <p14:creationId xmlns:p14="http://schemas.microsoft.com/office/powerpoint/2010/main" val="5830980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en-US"/>
              <a:t>RBA strengthens the capacity of </a:t>
            </a:r>
            <a:r>
              <a:rPr lang="en-US" b="1"/>
              <a:t>duty bearers</a:t>
            </a:r>
          </a:p>
          <a:p>
            <a:r>
              <a:rPr lang="en-US"/>
              <a:t>RBA promotes and protects rights and fundamental freedoms of </a:t>
            </a:r>
            <a:r>
              <a:rPr lang="en-US" b="1"/>
              <a:t>rights-holders</a:t>
            </a:r>
          </a:p>
          <a:p>
            <a:endParaRPr lang="en-US"/>
          </a:p>
          <a:p>
            <a:r>
              <a:rPr lang="en-US"/>
              <a:t>Gender</a:t>
            </a:r>
          </a:p>
          <a:p>
            <a:r>
              <a:rPr lang="en-US"/>
              <a:t>Food and Land Rights</a:t>
            </a:r>
          </a:p>
          <a:p>
            <a:r>
              <a:rPr lang="en-US"/>
              <a:t>Displaced groups</a:t>
            </a:r>
          </a:p>
          <a:p>
            <a:endParaRPr lang="nl-NL"/>
          </a:p>
        </p:txBody>
      </p:sp>
      <p:sp>
        <p:nvSpPr>
          <p:cNvPr id="4" name="Tijdelijke aanduiding voor dianummer 3"/>
          <p:cNvSpPr>
            <a:spLocks noGrp="1"/>
          </p:cNvSpPr>
          <p:nvPr>
            <p:ph type="sldNum" sz="quarter" idx="10"/>
          </p:nvPr>
        </p:nvSpPr>
        <p:spPr/>
        <p:txBody>
          <a:bodyPr/>
          <a:lstStyle/>
          <a:p>
            <a:fld id="{0D581910-1000-4934-A4DB-C00CB7F3B0B7}" type="slidenum">
              <a:rPr lang="en-GB" smtClean="0"/>
              <a:pPr/>
              <a:t>21</a:t>
            </a:fld>
            <a:endParaRPr lang="en-GB"/>
          </a:p>
        </p:txBody>
      </p:sp>
    </p:spTree>
    <p:extLst>
      <p:ext uri="{BB962C8B-B14F-4D97-AF65-F5344CB8AC3E}">
        <p14:creationId xmlns:p14="http://schemas.microsoft.com/office/powerpoint/2010/main" val="118971960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7"/>
          <p:cNvSpPr>
            <a:spLocks noGrp="1" noChangeArrowheads="1"/>
          </p:cNvSpPr>
          <p:nvPr>
            <p:ph type="sldNum" sz="quarter" idx="5"/>
          </p:nvPr>
        </p:nvSpPr>
        <p:spPr>
          <a:noFill/>
        </p:spPr>
        <p:txBody>
          <a:bodyPr/>
          <a:lstStyle/>
          <a:p>
            <a:fld id="{D777BD46-D057-4709-BC0B-FD393D7E4CBE}" type="slidenum">
              <a:rPr lang="en-US" smtClean="0"/>
              <a:pPr/>
              <a:t>22</a:t>
            </a:fld>
            <a:endParaRPr lang="en-US"/>
          </a:p>
        </p:txBody>
      </p:sp>
      <p:sp>
        <p:nvSpPr>
          <p:cNvPr id="73731" name="Rectangle 2"/>
          <p:cNvSpPr>
            <a:spLocks noGrp="1" noRot="1" noChangeAspect="1" noChangeArrowheads="1" noTextEdit="1"/>
          </p:cNvSpPr>
          <p:nvPr>
            <p:ph type="sldImg"/>
          </p:nvPr>
        </p:nvSpPr>
        <p:spPr>
          <a:xfrm>
            <a:off x="927100" y="749300"/>
            <a:ext cx="4945063" cy="3709988"/>
          </a:xfrm>
          <a:ln/>
        </p:spPr>
      </p:sp>
      <p:sp>
        <p:nvSpPr>
          <p:cNvPr id="1021955" name="Rectangle 3"/>
          <p:cNvSpPr>
            <a:spLocks noGrp="1" noChangeArrowheads="1"/>
          </p:cNvSpPr>
          <p:nvPr>
            <p:ph type="body" idx="1"/>
          </p:nvPr>
        </p:nvSpPr>
        <p:spPr>
          <a:xfrm>
            <a:off x="906463" y="4714876"/>
            <a:ext cx="4984750" cy="4467225"/>
          </a:xfrm>
        </p:spPr>
        <p:txBody>
          <a:bodyPr lIns="91458" tIns="45729" rIns="91458" bIns="45729"/>
          <a:lstStyle/>
          <a:p>
            <a:pPr lvl="1">
              <a:buFontTx/>
              <a:buChar char="-"/>
              <a:defRPr/>
            </a:pPr>
            <a:r>
              <a:rPr lang="en-GB" dirty="0">
                <a:solidFill>
                  <a:srgbClr val="FF0000"/>
                </a:solidFill>
              </a:rPr>
              <a:t> Through </a:t>
            </a:r>
            <a:r>
              <a:rPr lang="en-GB" b="1" dirty="0">
                <a:solidFill>
                  <a:srgbClr val="FF0000"/>
                </a:solidFill>
              </a:rPr>
              <a:t>a GGDC</a:t>
            </a:r>
            <a:r>
              <a:rPr lang="en-GB" dirty="0">
                <a:solidFill>
                  <a:srgbClr val="FF0000"/>
                </a:solidFill>
              </a:rPr>
              <a:t>, delivering assistance is to be seen as an implicit recognition that a partner country’s overall policy stance and democratic governance is on track or moving in the right direction. </a:t>
            </a:r>
            <a:r>
              <a:rPr lang="en-US" dirty="0">
                <a:solidFill>
                  <a:schemeClr val="accent6"/>
                </a:solidFill>
              </a:rPr>
              <a:t>Assessment to be prepared by Delegations during the programming phase (when good governance and development is proposed as one of the 3 priority sectors).</a:t>
            </a:r>
            <a:endParaRPr lang="en-GB" dirty="0">
              <a:solidFill>
                <a:srgbClr val="FF0000"/>
              </a:solidFill>
            </a:endParaRPr>
          </a:p>
          <a:p>
            <a:pPr lvl="1" eaLnBrk="1" hangingPunct="1">
              <a:buFontTx/>
              <a:buChar char="-"/>
              <a:defRPr/>
            </a:pPr>
            <a:r>
              <a:rPr lang="en-GB" dirty="0">
                <a:solidFill>
                  <a:srgbClr val="FF0000"/>
                </a:solidFill>
              </a:rPr>
              <a:t> Through a </a:t>
            </a:r>
            <a:r>
              <a:rPr lang="en-GB" b="1" dirty="0">
                <a:solidFill>
                  <a:srgbClr val="FF0000"/>
                </a:solidFill>
              </a:rPr>
              <a:t>SRC</a:t>
            </a:r>
            <a:r>
              <a:rPr lang="en-GB" dirty="0">
                <a:solidFill>
                  <a:srgbClr val="FF0000"/>
                </a:solidFill>
              </a:rPr>
              <a:t>, adherence to FV should be taken into account but this modality remains a useful tool where the conditions for a GGDC do not exist as it can be used as a vector to improve governance. However, where political governance has severely deteriorated, the EU should reassess its overall development cooperation with the partner countries, including SRC. In addition, particular care will be taken when supported sectors by the SRC have a strong relation with FV (e.g. Justice or Security).</a:t>
            </a:r>
          </a:p>
          <a:p>
            <a:pPr lvl="1" eaLnBrk="1" hangingPunct="1">
              <a:buFontTx/>
              <a:buChar char="-"/>
              <a:defRPr/>
            </a:pPr>
            <a:r>
              <a:rPr lang="en-GB" dirty="0">
                <a:solidFill>
                  <a:srgbClr val="FF0000"/>
                </a:solidFill>
              </a:rPr>
              <a:t> In the case of </a:t>
            </a:r>
            <a:r>
              <a:rPr lang="en-GB" b="1" dirty="0">
                <a:solidFill>
                  <a:srgbClr val="FF0000"/>
                </a:solidFill>
              </a:rPr>
              <a:t>SBC</a:t>
            </a:r>
            <a:r>
              <a:rPr lang="en-GB" dirty="0">
                <a:solidFill>
                  <a:srgbClr val="FF0000"/>
                </a:solidFill>
              </a:rPr>
              <a:t>, the assessment should be considered when deciding to engage with the concerned country and should focus on the government’s commitment to FV and particularly the political response to address them. In the specific case of fragile/conflict affected situations/countries, the EU should  adopt a “forward looking approach” accompanied by a reinforced political and BS policy dialogues. Risk of inaction should be balanced with development/basic needs implications of not engaging. </a:t>
            </a:r>
          </a:p>
          <a:p>
            <a:pPr lvl="1" eaLnBrk="1" hangingPunct="1">
              <a:defRPr/>
            </a:pPr>
            <a:endParaRPr lang="en-GB" b="1" dirty="0">
              <a:solidFill>
                <a:srgbClr val="FF0000"/>
              </a:solidFill>
            </a:endParaRPr>
          </a:p>
        </p:txBody>
      </p:sp>
    </p:spTree>
    <p:extLst>
      <p:ext uri="{BB962C8B-B14F-4D97-AF65-F5344CB8AC3E}">
        <p14:creationId xmlns:p14="http://schemas.microsoft.com/office/powerpoint/2010/main" val="156005176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0D581910-1000-4934-A4DB-C00CB7F3B0B7}" type="slidenum">
              <a:rPr lang="en-GB" smtClean="0"/>
              <a:pPr/>
              <a:t>23</a:t>
            </a:fld>
            <a:endParaRPr lang="en-GB" dirty="0"/>
          </a:p>
        </p:txBody>
      </p:sp>
    </p:spTree>
    <p:extLst>
      <p:ext uri="{BB962C8B-B14F-4D97-AF65-F5344CB8AC3E}">
        <p14:creationId xmlns:p14="http://schemas.microsoft.com/office/powerpoint/2010/main" val="96581198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Slide Image Placeholder 1"/>
          <p:cNvSpPr>
            <a:spLocks noGrp="1" noRot="1" noChangeAspect="1" noTextEdit="1"/>
          </p:cNvSpPr>
          <p:nvPr>
            <p:ph type="sldImg"/>
          </p:nvPr>
        </p:nvSpPr>
        <p:spPr>
          <a:ln/>
        </p:spPr>
      </p:sp>
      <p:sp>
        <p:nvSpPr>
          <p:cNvPr id="84995" name="Notes Placeholder 2"/>
          <p:cNvSpPr>
            <a:spLocks noGrp="1"/>
          </p:cNvSpPr>
          <p:nvPr>
            <p:ph type="body" idx="1"/>
          </p:nvPr>
        </p:nvSpPr>
        <p:spPr>
          <a:noFill/>
          <a:ln/>
        </p:spPr>
        <p:txBody>
          <a:bodyPr/>
          <a:lstStyle/>
          <a:p>
            <a:pPr eaLnBrk="1" hangingPunct="1"/>
            <a:endParaRPr lang="en-US"/>
          </a:p>
        </p:txBody>
      </p:sp>
      <p:sp>
        <p:nvSpPr>
          <p:cNvPr id="84996" name="Slide Number Placeholder 3"/>
          <p:cNvSpPr>
            <a:spLocks noGrp="1"/>
          </p:cNvSpPr>
          <p:nvPr>
            <p:ph type="sldNum" sz="quarter" idx="5"/>
          </p:nvPr>
        </p:nvSpPr>
        <p:spPr>
          <a:noFill/>
        </p:spPr>
        <p:txBody>
          <a:bodyPr/>
          <a:lstStyle/>
          <a:p>
            <a:fld id="{05F1F83B-1E1D-462F-A640-12E8F840B60C}" type="slidenum">
              <a:rPr lang="en-GB" smtClean="0"/>
              <a:pPr/>
              <a:t>25</a:t>
            </a:fld>
            <a:endParaRPr lang="en-GB"/>
          </a:p>
        </p:txBody>
      </p:sp>
    </p:spTree>
    <p:extLst>
      <p:ext uri="{BB962C8B-B14F-4D97-AF65-F5344CB8AC3E}">
        <p14:creationId xmlns:p14="http://schemas.microsoft.com/office/powerpoint/2010/main" val="263963586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Slide Image Placeholder 1"/>
          <p:cNvSpPr>
            <a:spLocks noGrp="1" noRot="1" noChangeAspect="1" noTextEdit="1"/>
          </p:cNvSpPr>
          <p:nvPr>
            <p:ph type="sldImg"/>
          </p:nvPr>
        </p:nvSpPr>
        <p:spPr>
          <a:ln/>
        </p:spPr>
      </p:sp>
      <p:sp>
        <p:nvSpPr>
          <p:cNvPr id="70659" name="Notes Placeholder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r>
              <a:rPr lang="en-US" sz="1000" b="1" dirty="0">
                <a:latin typeface="Times New Roman" charset="0"/>
                <a:cs typeface="Times New Roman" charset="0"/>
              </a:rPr>
              <a:t>First</a:t>
            </a:r>
            <a:r>
              <a:rPr lang="en-US" sz="1000" dirty="0">
                <a:latin typeface="Times New Roman" charset="0"/>
                <a:cs typeface="Times New Roman" charset="0"/>
              </a:rPr>
              <a:t>, the transfer of resources is made to the foreign exchange reserves of the Central Bank. It is then the Central Bank that credits the National Treasury of the partner country. </a:t>
            </a:r>
            <a:r>
              <a:rPr lang="en-US" sz="1000" b="1" dirty="0">
                <a:latin typeface="Times New Roman" charset="0"/>
                <a:cs typeface="Times New Roman" charset="0"/>
              </a:rPr>
              <a:t>Second</a:t>
            </a:r>
            <a:r>
              <a:rPr lang="en-US" sz="1000" dirty="0">
                <a:latin typeface="Times New Roman" charset="0"/>
                <a:cs typeface="Times New Roman" charset="0"/>
              </a:rPr>
              <a:t>, </a:t>
            </a:r>
            <a:r>
              <a:rPr lang="en-GB" sz="1000" dirty="0">
                <a:latin typeface="Times New Roman" charset="0"/>
                <a:cs typeface="Times New Roman" charset="0"/>
              </a:rPr>
              <a:t>the transfer of resources must be to the National Treasury Account – this may be the Consolidated Fund of the Government, National Revenue Account, </a:t>
            </a:r>
            <a:r>
              <a:rPr lang="ja-JP" altLang="en-GB" sz="1000" dirty="0">
                <a:latin typeface="Times New Roman" charset="0"/>
                <a:cs typeface="Times New Roman" charset="0"/>
              </a:rPr>
              <a:t>“</a:t>
            </a:r>
            <a:r>
              <a:rPr lang="en-GB" sz="1000" dirty="0">
                <a:latin typeface="Times New Roman" charset="0"/>
                <a:cs typeface="Times New Roman" charset="0"/>
              </a:rPr>
              <a:t>le </a:t>
            </a:r>
            <a:r>
              <a:rPr lang="en-GB" sz="1000" dirty="0" err="1">
                <a:latin typeface="Times New Roman" charset="0"/>
                <a:cs typeface="Times New Roman" charset="0"/>
              </a:rPr>
              <a:t>compte</a:t>
            </a:r>
            <a:r>
              <a:rPr lang="en-GB" sz="1000" dirty="0">
                <a:latin typeface="Times New Roman" charset="0"/>
                <a:cs typeface="Times New Roman" charset="0"/>
              </a:rPr>
              <a:t> du </a:t>
            </a:r>
            <a:r>
              <a:rPr lang="en-GB" sz="1000" dirty="0" err="1">
                <a:latin typeface="Times New Roman" charset="0"/>
                <a:cs typeface="Times New Roman" charset="0"/>
              </a:rPr>
              <a:t>Trésor</a:t>
            </a:r>
            <a:r>
              <a:rPr lang="ja-JP" altLang="en-GB" sz="1000" dirty="0">
                <a:latin typeface="Times New Roman" charset="0"/>
                <a:cs typeface="Times New Roman" charset="0"/>
              </a:rPr>
              <a:t>”</a:t>
            </a:r>
            <a:r>
              <a:rPr lang="en-GB" sz="1000" dirty="0">
                <a:latin typeface="Times New Roman" charset="0"/>
                <a:cs typeface="Times New Roman" charset="0"/>
              </a:rPr>
              <a:t> or equivalent – normally held by the government in the Central Bank. Transfers that are made to accounts held by parties other than the government, held in Commercial banks (even if held by government agencies or agents), or held outside the National Treasury system cannot be considered to be budget support. </a:t>
            </a:r>
            <a:r>
              <a:rPr lang="en-GB" sz="1000" b="1" dirty="0">
                <a:latin typeface="Times New Roman" charset="0"/>
                <a:cs typeface="Times New Roman" charset="0"/>
              </a:rPr>
              <a:t>Third</a:t>
            </a:r>
            <a:r>
              <a:rPr lang="en-GB" sz="1000" dirty="0">
                <a:latin typeface="Times New Roman" charset="0"/>
                <a:cs typeface="Times New Roman" charset="0"/>
              </a:rPr>
              <a:t>, any transfer is always made after the agreed conditions for payment have been respected, and once the transfer is made these resources are used, along with other government resources, in accordance with the public financial management systems of the partner government. That is they are planned for, budgeted, spent, reported on, accounted for, and audited through the procedures of the partner government. In this respect the Commission</a:t>
            </a:r>
            <a:r>
              <a:rPr lang="ja-JP" altLang="en-GB" sz="1000" dirty="0">
                <a:latin typeface="Times New Roman" charset="0"/>
                <a:cs typeface="Times New Roman" charset="0"/>
              </a:rPr>
              <a:t>’</a:t>
            </a:r>
            <a:r>
              <a:rPr lang="en-GB" sz="1000" dirty="0">
                <a:latin typeface="Times New Roman" charset="0"/>
                <a:cs typeface="Times New Roman" charset="0"/>
              </a:rPr>
              <a:t>s responsibility consists of ensuring that the conditions have been met and that resources are transferred to the national treasury in accordance with the agreement. </a:t>
            </a:r>
            <a:r>
              <a:rPr lang="en-GB" sz="1000" i="1" dirty="0">
                <a:latin typeface="Times New Roman" charset="0"/>
                <a:cs typeface="Times New Roman" charset="0"/>
              </a:rPr>
              <a:t>The following slide illustrates this graphically.</a:t>
            </a:r>
          </a:p>
          <a:p>
            <a:pPr>
              <a:spcBef>
                <a:spcPct val="0"/>
              </a:spcBef>
            </a:pPr>
            <a:endParaRPr lang="fr-BE" sz="1000" dirty="0">
              <a:latin typeface="Times New Roman" charset="0"/>
              <a:cs typeface="Times New Roman" charset="0"/>
            </a:endParaRPr>
          </a:p>
          <a:p>
            <a:pPr marL="0" marR="0" indent="0" algn="l" defTabSz="914400" rtl="0" eaLnBrk="1" fontAlgn="base" latinLnBrk="0" hangingPunct="1">
              <a:lnSpc>
                <a:spcPct val="100000"/>
              </a:lnSpc>
              <a:spcBef>
                <a:spcPct val="0"/>
              </a:spcBef>
              <a:spcAft>
                <a:spcPct val="0"/>
              </a:spcAft>
              <a:buClrTx/>
              <a:buSzTx/>
              <a:buFontTx/>
              <a:buNone/>
              <a:tabLst/>
              <a:defRPr/>
            </a:pPr>
            <a:r>
              <a:rPr lang="fr-BE" sz="1000" dirty="0">
                <a:latin typeface="Times New Roman" charset="0"/>
                <a:cs typeface="Times New Roman" charset="0"/>
              </a:rPr>
              <a:t>(Note </a:t>
            </a:r>
            <a:r>
              <a:rPr lang="fr-BE" sz="1000" dirty="0" err="1">
                <a:latin typeface="Times New Roman" charset="0"/>
                <a:cs typeface="Times New Roman" charset="0"/>
              </a:rPr>
              <a:t>that</a:t>
            </a:r>
            <a:r>
              <a:rPr lang="fr-BE" sz="1000" dirty="0">
                <a:latin typeface="Times New Roman" charset="0"/>
                <a:cs typeface="Times New Roman" charset="0"/>
              </a:rPr>
              <a:t> </a:t>
            </a:r>
            <a:r>
              <a:rPr lang="fr-BE" sz="1000" dirty="0" err="1">
                <a:latin typeface="Times New Roman" charset="0"/>
                <a:cs typeface="Times New Roman" charset="0"/>
              </a:rPr>
              <a:t>this</a:t>
            </a:r>
            <a:r>
              <a:rPr lang="fr-BE" sz="1000" dirty="0">
                <a:latin typeface="Times New Roman" charset="0"/>
                <a:cs typeface="Times New Roman" charset="0"/>
              </a:rPr>
              <a:t> </a:t>
            </a:r>
            <a:r>
              <a:rPr lang="fr-BE" sz="1000" dirty="0" err="1">
                <a:latin typeface="Times New Roman" charset="0"/>
                <a:cs typeface="Times New Roman" charset="0"/>
              </a:rPr>
              <a:t>definition</a:t>
            </a:r>
            <a:r>
              <a:rPr lang="fr-BE" sz="1000" dirty="0">
                <a:latin typeface="Times New Roman" charset="0"/>
                <a:cs typeface="Times New Roman" charset="0"/>
              </a:rPr>
              <a:t> of BS </a:t>
            </a:r>
            <a:r>
              <a:rPr lang="fr-BE" sz="1000" dirty="0" err="1">
                <a:latin typeface="Times New Roman" charset="0"/>
                <a:cs typeface="Times New Roman" charset="0"/>
              </a:rPr>
              <a:t>is</a:t>
            </a:r>
            <a:r>
              <a:rPr lang="fr-BE" sz="1000" dirty="0">
                <a:latin typeface="Times New Roman" charset="0"/>
                <a:cs typeface="Times New Roman" charset="0"/>
              </a:rPr>
              <a:t> </a:t>
            </a:r>
            <a:r>
              <a:rPr lang="fr-BE" sz="1000" dirty="0" err="1">
                <a:latin typeface="Times New Roman" charset="0"/>
                <a:cs typeface="Times New Roman" charset="0"/>
              </a:rPr>
              <a:t>that</a:t>
            </a:r>
            <a:r>
              <a:rPr lang="fr-BE" sz="1000" dirty="0">
                <a:latin typeface="Times New Roman" charset="0"/>
                <a:cs typeface="Times New Roman" charset="0"/>
              </a:rPr>
              <a:t> of the EC. The OECD</a:t>
            </a:r>
            <a:r>
              <a:rPr lang="fr-BE" sz="1000" baseline="0" dirty="0">
                <a:latin typeface="Times New Roman" charset="0"/>
                <a:cs typeface="Times New Roman" charset="0"/>
              </a:rPr>
              <a:t> </a:t>
            </a:r>
            <a:r>
              <a:rPr lang="fr-BE" sz="1000" baseline="0" dirty="0" err="1">
                <a:latin typeface="Times New Roman" charset="0"/>
                <a:cs typeface="Times New Roman" charset="0"/>
              </a:rPr>
              <a:t>defines</a:t>
            </a:r>
            <a:r>
              <a:rPr lang="fr-BE" sz="1000" baseline="0" dirty="0">
                <a:latin typeface="Times New Roman" charset="0"/>
                <a:cs typeface="Times New Roman" charset="0"/>
              </a:rPr>
              <a:t> BS as « </a:t>
            </a:r>
            <a:r>
              <a:rPr lang="en-US" sz="1000" b="0" dirty="0">
                <a:solidFill>
                  <a:srgbClr val="C00000"/>
                </a:solidFill>
              </a:rPr>
              <a:t>a method of financing a partner country’s budget through a transfer of resources from an external financing agency to the partner country’s national treasury. The funds thus transferred are managed in accordance with the recipient’s budgetary procedures.</a:t>
            </a:r>
            <a:r>
              <a:rPr lang="fr-BE" sz="1000" dirty="0">
                <a:latin typeface="Times New Roman" charset="0"/>
                <a:cs typeface="Times New Roman" charset="0"/>
              </a:rPr>
              <a:t> »</a:t>
            </a:r>
          </a:p>
          <a:p>
            <a:pPr>
              <a:spcBef>
                <a:spcPct val="0"/>
              </a:spcBef>
            </a:pPr>
            <a:endParaRPr lang="en-GB" sz="1000" dirty="0">
              <a:latin typeface="Times New Roman" charset="0"/>
              <a:cs typeface="Times New Roman" charset="0"/>
            </a:endParaRPr>
          </a:p>
          <a:p>
            <a:pPr>
              <a:spcBef>
                <a:spcPct val="0"/>
              </a:spcBef>
            </a:pPr>
            <a:r>
              <a:rPr lang="en-GB" sz="1000" i="1" dirty="0">
                <a:latin typeface="Times New Roman" charset="0"/>
                <a:cs typeface="Times New Roman" charset="0"/>
              </a:rPr>
              <a:t>Supplementary information:</a:t>
            </a:r>
            <a:br>
              <a:rPr lang="en-GB" sz="1000" dirty="0">
                <a:latin typeface="Times New Roman" charset="0"/>
                <a:cs typeface="Times New Roman" charset="0"/>
              </a:rPr>
            </a:br>
            <a:r>
              <a:rPr lang="en-GB" sz="1000" dirty="0">
                <a:latin typeface="Times New Roman" charset="0"/>
                <a:cs typeface="Times New Roman" charset="0"/>
              </a:rPr>
              <a:t>The OECD-DAC uses similar definitions: (</a:t>
            </a:r>
            <a:r>
              <a:rPr lang="en-GB" sz="1000" dirty="0" err="1">
                <a:latin typeface="Times New Roman" charset="0"/>
                <a:cs typeface="Times New Roman" charset="0"/>
              </a:rPr>
              <a:t>i</a:t>
            </a:r>
            <a:r>
              <a:rPr lang="en-GB" sz="1000" dirty="0">
                <a:latin typeface="Times New Roman" charset="0"/>
                <a:cs typeface="Times New Roman" charset="0"/>
              </a:rPr>
              <a:t>) the Creditor Reporting Systems codes 2005, defines General Budget Support as </a:t>
            </a:r>
            <a:r>
              <a:rPr lang="ja-JP" altLang="en-GB" sz="1000" dirty="0">
                <a:latin typeface="Times New Roman" charset="0"/>
                <a:cs typeface="Times New Roman" charset="0"/>
              </a:rPr>
              <a:t>“</a:t>
            </a:r>
            <a:r>
              <a:rPr lang="en-GB" sz="1000" dirty="0">
                <a:latin typeface="Times New Roman" charset="0"/>
                <a:cs typeface="Times New Roman" charset="0"/>
              </a:rPr>
              <a:t>un-earmarked contributions to the government budget; support for the implementation of macroeconomic reforms (structural adjustment programmes, poverty reduction strategies); transfers for the stabilisation of the balance-of-payments (e.g. STABEX, exchange rate guarantee schemes); general programme assistance (when not allocable by sector)</a:t>
            </a:r>
            <a:r>
              <a:rPr lang="ja-JP" altLang="en-GB" sz="1000" dirty="0">
                <a:latin typeface="Times New Roman" charset="0"/>
                <a:cs typeface="Times New Roman" charset="0"/>
              </a:rPr>
              <a:t>”</a:t>
            </a:r>
            <a:r>
              <a:rPr lang="en-GB" sz="1000" dirty="0">
                <a:latin typeface="Times New Roman" charset="0"/>
                <a:cs typeface="Times New Roman" charset="0"/>
              </a:rPr>
              <a:t> and (ii) the OECD-DAC booklet, </a:t>
            </a:r>
            <a:r>
              <a:rPr lang="en-GB" sz="1000" i="1" dirty="0">
                <a:latin typeface="Times New Roman" charset="0"/>
                <a:cs typeface="Times New Roman" charset="0"/>
              </a:rPr>
              <a:t>Harmonising Donor Practices for Effective Aid Delivery, Volume 2, states that </a:t>
            </a:r>
            <a:r>
              <a:rPr lang="ja-JP" altLang="en-GB" sz="1000" i="1" dirty="0">
                <a:latin typeface="Times New Roman" charset="0"/>
                <a:cs typeface="Times New Roman" charset="0"/>
              </a:rPr>
              <a:t>“</a:t>
            </a:r>
            <a:r>
              <a:rPr lang="en-GB" sz="1000" i="1" dirty="0">
                <a:latin typeface="Times New Roman" charset="0"/>
                <a:cs typeface="Times New Roman" charset="0"/>
              </a:rPr>
              <a:t>…budget support is defined as a method of financing a partner </a:t>
            </a:r>
            <a:r>
              <a:rPr lang="en-GB" sz="1000" dirty="0">
                <a:latin typeface="Times New Roman" charset="0"/>
                <a:cs typeface="Times New Roman" charset="0"/>
              </a:rPr>
              <a:t>country</a:t>
            </a:r>
            <a:r>
              <a:rPr lang="ja-JP" altLang="en-GB" sz="1000" dirty="0">
                <a:latin typeface="Times New Roman" charset="0"/>
                <a:cs typeface="Times New Roman" charset="0"/>
              </a:rPr>
              <a:t>’</a:t>
            </a:r>
            <a:r>
              <a:rPr lang="en-GB" sz="1000" dirty="0">
                <a:latin typeface="Times New Roman" charset="0"/>
                <a:cs typeface="Times New Roman" charset="0"/>
              </a:rPr>
              <a:t>s budget through a transfer of resources from an external financing agency to the partner government</a:t>
            </a:r>
            <a:r>
              <a:rPr lang="ja-JP" altLang="en-GB" sz="1000" dirty="0">
                <a:latin typeface="Times New Roman" charset="0"/>
                <a:cs typeface="Times New Roman" charset="0"/>
              </a:rPr>
              <a:t>’</a:t>
            </a:r>
            <a:r>
              <a:rPr lang="en-GB" sz="1000" dirty="0">
                <a:latin typeface="Times New Roman" charset="0"/>
                <a:cs typeface="Times New Roman" charset="0"/>
              </a:rPr>
              <a:t>s national treasury</a:t>
            </a:r>
          </a:p>
          <a:p>
            <a:pPr>
              <a:spcBef>
                <a:spcPct val="0"/>
              </a:spcBef>
            </a:pPr>
            <a:endParaRPr lang="en-US" sz="1000" dirty="0">
              <a:latin typeface="Times New Roman" charset="0"/>
              <a:cs typeface="Times New Roman" charset="0"/>
            </a:endParaRPr>
          </a:p>
          <a:p>
            <a:endParaRPr lang="en-US" dirty="0"/>
          </a:p>
        </p:txBody>
      </p:sp>
      <p:sp>
        <p:nvSpPr>
          <p:cNvPr id="70660" name="Slide Number Placeholder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a:solidFill>
                  <a:srgbClr val="0F5494"/>
                </a:solidFill>
                <a:latin typeface="Verdana" pitchFamily="34" charset="0"/>
              </a:defRPr>
            </a:lvl1pPr>
            <a:lvl2pPr marL="742950" indent="-285750" eaLnBrk="0" hangingPunct="0">
              <a:defRPr sz="1200">
                <a:solidFill>
                  <a:srgbClr val="0F5494"/>
                </a:solidFill>
                <a:latin typeface="Verdana" pitchFamily="34" charset="0"/>
              </a:defRPr>
            </a:lvl2pPr>
            <a:lvl3pPr marL="1143000" indent="-228600" eaLnBrk="0" hangingPunct="0">
              <a:defRPr sz="1200">
                <a:solidFill>
                  <a:srgbClr val="0F5494"/>
                </a:solidFill>
                <a:latin typeface="Verdana" pitchFamily="34" charset="0"/>
              </a:defRPr>
            </a:lvl3pPr>
            <a:lvl4pPr marL="1600200" indent="-228600" eaLnBrk="0" hangingPunct="0">
              <a:defRPr sz="1200">
                <a:solidFill>
                  <a:srgbClr val="0F5494"/>
                </a:solidFill>
                <a:latin typeface="Verdana" pitchFamily="34" charset="0"/>
              </a:defRPr>
            </a:lvl4pPr>
            <a:lvl5pPr marL="2057400" indent="-228600" eaLnBrk="0" hangingPunct="0">
              <a:defRPr sz="1200">
                <a:solidFill>
                  <a:srgbClr val="0F5494"/>
                </a:solidFill>
                <a:latin typeface="Verdana" pitchFamily="34" charset="0"/>
              </a:defRPr>
            </a:lvl5pPr>
            <a:lvl6pPr marL="2514600" indent="-228600" eaLnBrk="0" fontAlgn="base" hangingPunct="0">
              <a:spcBef>
                <a:spcPct val="0"/>
              </a:spcBef>
              <a:spcAft>
                <a:spcPct val="0"/>
              </a:spcAft>
              <a:defRPr sz="1200">
                <a:solidFill>
                  <a:srgbClr val="0F5494"/>
                </a:solidFill>
                <a:latin typeface="Verdana" pitchFamily="34" charset="0"/>
              </a:defRPr>
            </a:lvl6pPr>
            <a:lvl7pPr marL="2971800" indent="-228600" eaLnBrk="0" fontAlgn="base" hangingPunct="0">
              <a:spcBef>
                <a:spcPct val="0"/>
              </a:spcBef>
              <a:spcAft>
                <a:spcPct val="0"/>
              </a:spcAft>
              <a:defRPr sz="1200">
                <a:solidFill>
                  <a:srgbClr val="0F5494"/>
                </a:solidFill>
                <a:latin typeface="Verdana" pitchFamily="34" charset="0"/>
              </a:defRPr>
            </a:lvl7pPr>
            <a:lvl8pPr marL="3429000" indent="-228600" eaLnBrk="0" fontAlgn="base" hangingPunct="0">
              <a:spcBef>
                <a:spcPct val="0"/>
              </a:spcBef>
              <a:spcAft>
                <a:spcPct val="0"/>
              </a:spcAft>
              <a:defRPr sz="1200">
                <a:solidFill>
                  <a:srgbClr val="0F5494"/>
                </a:solidFill>
                <a:latin typeface="Verdana" pitchFamily="34" charset="0"/>
              </a:defRPr>
            </a:lvl8pPr>
            <a:lvl9pPr marL="3886200" indent="-228600" eaLnBrk="0" fontAlgn="base" hangingPunct="0">
              <a:spcBef>
                <a:spcPct val="0"/>
              </a:spcBef>
              <a:spcAft>
                <a:spcPct val="0"/>
              </a:spcAft>
              <a:defRPr sz="1200">
                <a:solidFill>
                  <a:srgbClr val="0F5494"/>
                </a:solidFill>
                <a:latin typeface="Verdana" pitchFamily="34" charset="0"/>
              </a:defRPr>
            </a:lvl9pPr>
          </a:lstStyle>
          <a:p>
            <a:pPr eaLnBrk="1" hangingPunct="1"/>
            <a:fld id="{61A2FC97-17B6-46E9-BE0B-D464427CA76A}" type="slidenum">
              <a:rPr lang="en-GB" smtClean="0">
                <a:solidFill>
                  <a:schemeClr val="tx1"/>
                </a:solidFill>
                <a:latin typeface="Arial" charset="0"/>
              </a:rPr>
              <a:pPr eaLnBrk="1" hangingPunct="1"/>
              <a:t>3</a:t>
            </a:fld>
            <a:endParaRPr lang="en-GB">
              <a:solidFill>
                <a:schemeClr val="tx1"/>
              </a:solidFill>
              <a:latin typeface="Arial" charset="0"/>
            </a:endParaRPr>
          </a:p>
        </p:txBody>
      </p:sp>
    </p:spTree>
    <p:extLst>
      <p:ext uri="{BB962C8B-B14F-4D97-AF65-F5344CB8AC3E}">
        <p14:creationId xmlns:p14="http://schemas.microsoft.com/office/powerpoint/2010/main" val="416457271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Slide Image Placeholder 1"/>
          <p:cNvSpPr>
            <a:spLocks noGrp="1" noRot="1" noChangeAspect="1" noTextEdit="1"/>
          </p:cNvSpPr>
          <p:nvPr>
            <p:ph type="sldImg"/>
          </p:nvPr>
        </p:nvSpPr>
        <p:spPr>
          <a:ln/>
        </p:spPr>
      </p:sp>
      <p:sp>
        <p:nvSpPr>
          <p:cNvPr id="70659" name="Notes Placeholder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r>
              <a:rPr lang="en-US" sz="1000" b="1" dirty="0">
                <a:latin typeface="Times New Roman" charset="0"/>
                <a:cs typeface="Times New Roman" charset="0"/>
              </a:rPr>
              <a:t>Attention1: </a:t>
            </a:r>
            <a:r>
              <a:rPr lang="en-GB" sz="1000" u="sng" dirty="0">
                <a:latin typeface="Times New Roman" charset="0"/>
                <a:cs typeface="Times New Roman" charset="0"/>
              </a:rPr>
              <a:t>If there is doubt as to the meaning of fiduciary risk, go to slide 17 (right click mouse – slide 17)</a:t>
            </a:r>
          </a:p>
          <a:p>
            <a:pPr>
              <a:spcBef>
                <a:spcPct val="0"/>
              </a:spcBef>
            </a:pPr>
            <a:r>
              <a:rPr lang="en-US" sz="1000" b="1" dirty="0">
                <a:latin typeface="Times New Roman" charset="0"/>
                <a:cs typeface="Times New Roman" charset="0"/>
              </a:rPr>
              <a:t>Attention 2: </a:t>
            </a:r>
            <a:r>
              <a:rPr lang="en-US" sz="1000" u="sng" dirty="0">
                <a:latin typeface="Times New Roman" charset="0"/>
                <a:cs typeface="Times New Roman" charset="0"/>
              </a:rPr>
              <a:t>animated slide</a:t>
            </a:r>
            <a:r>
              <a:rPr lang="en-US" sz="1000" b="1" dirty="0">
                <a:latin typeface="Times New Roman" charset="0"/>
                <a:cs typeface="Times New Roman" charset="0"/>
              </a:rPr>
              <a:t>: </a:t>
            </a:r>
            <a:r>
              <a:rPr lang="en-US" sz="1000" dirty="0">
                <a:latin typeface="Times New Roman" charset="0"/>
                <a:cs typeface="Times New Roman" charset="0"/>
              </a:rPr>
              <a:t>First illustrate the total chain of flow of money (to complement the explanation of the previous slide): from EC to Central Bank if disbursement conditions pre-agreed with Govt are satisfied, then transfer by CB to National Treasury at exchange rate agreed in Financing Agreement. The BS money thus goes into the National treasury account exactly in the same way as any other fiscal and non fiscal revenues. It is totally fungible. It is executed using national budgetary procedures. In effect there is a Chinese wall between the funds transferred to the CB and what then happens to the BS funds (</a:t>
            </a:r>
            <a:r>
              <a:rPr lang="en-US" sz="1000" u="sng" dirty="0">
                <a:latin typeface="Times New Roman" charset="0"/>
                <a:cs typeface="Times New Roman" charset="0"/>
              </a:rPr>
              <a:t>black line</a:t>
            </a:r>
            <a:r>
              <a:rPr lang="en-US" sz="1000" dirty="0">
                <a:latin typeface="Times New Roman" charset="0"/>
                <a:cs typeface="Times New Roman" charset="0"/>
              </a:rPr>
              <a:t>).</a:t>
            </a:r>
          </a:p>
          <a:p>
            <a:pPr>
              <a:spcBef>
                <a:spcPct val="0"/>
              </a:spcBef>
            </a:pPr>
            <a:r>
              <a:rPr lang="en-US" sz="1000" u="sng" dirty="0">
                <a:latin typeface="Times New Roman" charset="0"/>
                <a:cs typeface="Times New Roman" charset="0"/>
              </a:rPr>
              <a:t>Black line, Eye and first red arrow: </a:t>
            </a:r>
            <a:r>
              <a:rPr lang="en-US" sz="1000" dirty="0">
                <a:latin typeface="Times New Roman" charset="0"/>
                <a:cs typeface="Times New Roman" charset="0"/>
              </a:rPr>
              <a:t>It is important to underline here that the responsibility of the Commission is limited to verifying that (</a:t>
            </a:r>
            <a:r>
              <a:rPr lang="en-US" sz="1000" dirty="0" err="1">
                <a:latin typeface="Times New Roman" charset="0"/>
                <a:cs typeface="Times New Roman" charset="0"/>
              </a:rPr>
              <a:t>i</a:t>
            </a:r>
            <a:r>
              <a:rPr lang="en-US" sz="1000" dirty="0">
                <a:latin typeface="Times New Roman" charset="0"/>
                <a:cs typeface="Times New Roman" charset="0"/>
              </a:rPr>
              <a:t>) the conditions for fund disbursement have been respected and (ii) the funds transferred in </a:t>
            </a:r>
            <a:r>
              <a:rPr lang="en-US" sz="1000" dirty="0" err="1">
                <a:latin typeface="Times New Roman" charset="0"/>
                <a:cs typeface="Times New Roman" charset="0"/>
              </a:rPr>
              <a:t>forex</a:t>
            </a:r>
            <a:r>
              <a:rPr lang="en-US" sz="1000" dirty="0">
                <a:latin typeface="Times New Roman" charset="0"/>
                <a:cs typeface="Times New Roman" charset="0"/>
              </a:rPr>
              <a:t> to the Central Bank have been transferred to the National Treasury of the partner country at the XR specified in the FA. The EC’s responsibility goes no further: this is where the EC’s ‘fiduciary responsibility’ stops. (this is in contrast to project aid where the EC’s fiduciary responsibility is total). The reason is because BS is disbursed against prior (general) conditions of eligibility (</a:t>
            </a:r>
            <a:r>
              <a:rPr lang="en-US" sz="1000" dirty="0" err="1">
                <a:latin typeface="Times New Roman" charset="0"/>
                <a:cs typeface="Times New Roman" charset="0"/>
              </a:rPr>
              <a:t>ie</a:t>
            </a:r>
            <a:r>
              <a:rPr lang="en-US" sz="1000" dirty="0">
                <a:latin typeface="Times New Roman" charset="0"/>
                <a:cs typeface="Times New Roman" charset="0"/>
              </a:rPr>
              <a:t> stable macro situation, commitment to reduce poverty, and a commitment to a credible and appropriate </a:t>
            </a:r>
            <a:r>
              <a:rPr lang="en-US" sz="1000" dirty="0" err="1">
                <a:latin typeface="Times New Roman" charset="0"/>
                <a:cs typeface="Times New Roman" charset="0"/>
              </a:rPr>
              <a:t>programme</a:t>
            </a:r>
            <a:r>
              <a:rPr lang="en-US" sz="1000" dirty="0">
                <a:latin typeface="Times New Roman" charset="0"/>
                <a:cs typeface="Times New Roman" charset="0"/>
              </a:rPr>
              <a:t> to strengthen PFM systems) and, for the Variable Tranche, against specific conditions related to prior performance. In short, BS is disbursed because of what has already been achieved by the partner government and not with the purpose of ensuring that specific projects or </a:t>
            </a:r>
            <a:r>
              <a:rPr lang="en-US" sz="1000" dirty="0" err="1">
                <a:latin typeface="Times New Roman" charset="0"/>
                <a:cs typeface="Times New Roman" charset="0"/>
              </a:rPr>
              <a:t>programmes</a:t>
            </a:r>
            <a:r>
              <a:rPr lang="en-US" sz="1000" dirty="0">
                <a:latin typeface="Times New Roman" charset="0"/>
                <a:cs typeface="Times New Roman" charset="0"/>
              </a:rPr>
              <a:t> are implemented. Once resources are transferred, they no longer belong to the EC and therefore do not need to be overseen or audited by the EC.  </a:t>
            </a:r>
          </a:p>
          <a:p>
            <a:pPr>
              <a:spcBef>
                <a:spcPct val="0"/>
              </a:spcBef>
            </a:pPr>
            <a:r>
              <a:rPr lang="en-US" sz="1000" u="sng" dirty="0">
                <a:latin typeface="Times New Roman" charset="0"/>
                <a:cs typeface="Times New Roman" charset="0"/>
              </a:rPr>
              <a:t>Second red arrow: </a:t>
            </a:r>
            <a:r>
              <a:rPr lang="en-US" sz="1000" dirty="0">
                <a:latin typeface="Times New Roman" charset="0"/>
                <a:cs typeface="Times New Roman" charset="0"/>
              </a:rPr>
              <a:t>However, the EC retain responsibility for ensuring positive developmental outcomes/ results. They therefore must ensure firstly that BS resources are actually transferred into the Treasury Account (and not to other public sector accounts or to the private sector). Secondly, they must ensure that the budget implementation process occurs in conformity with national legislation and in a manner consistent with the national poverty reduction strategy. For this reason, there is an ongoing dialogue over the process of budget execution and over the quality of results achieved. For the same reason, successive tranches of GBS/ SBS (</a:t>
            </a:r>
            <a:r>
              <a:rPr lang="en-US" sz="1000" dirty="0" err="1">
                <a:latin typeface="Times New Roman" charset="0"/>
                <a:cs typeface="Times New Roman" charset="0"/>
              </a:rPr>
              <a:t>ie</a:t>
            </a:r>
            <a:r>
              <a:rPr lang="en-US" sz="1000" dirty="0">
                <a:latin typeface="Times New Roman" charset="0"/>
                <a:cs typeface="Times New Roman" charset="0"/>
              </a:rPr>
              <a:t> for future years) are structured so as to generate incentives to achieve positive development results. What is then much more important is the continuous monitoring by the EC of the budget execution: this is where the managing of the BS takes its full significance because it requires monitoring of how the Govt plans its budget, executes it, and what results it achieves in so doing: in short policy dialogue and macro-eco/financial/sector/including institutional monitoring (link to the seven assessment areas for eligibility to BS that will be seen in module 2). This area is the EC’s (shared) responsibility for results.</a:t>
            </a:r>
          </a:p>
          <a:p>
            <a:pPr>
              <a:spcBef>
                <a:spcPct val="0"/>
              </a:spcBef>
            </a:pPr>
            <a:endParaRPr lang="en-US" sz="1100" dirty="0">
              <a:latin typeface="Times New Roman" charset="0"/>
              <a:cs typeface="Times New Roman" charset="0"/>
            </a:endParaRPr>
          </a:p>
          <a:p>
            <a:endParaRPr lang="en-US" dirty="0"/>
          </a:p>
        </p:txBody>
      </p:sp>
      <p:sp>
        <p:nvSpPr>
          <p:cNvPr id="70660" name="Slide Number Placeholder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a:solidFill>
                  <a:srgbClr val="0F5494"/>
                </a:solidFill>
                <a:latin typeface="Verdana" pitchFamily="34" charset="0"/>
              </a:defRPr>
            </a:lvl1pPr>
            <a:lvl2pPr marL="742950" indent="-285750" eaLnBrk="0" hangingPunct="0">
              <a:defRPr sz="1200">
                <a:solidFill>
                  <a:srgbClr val="0F5494"/>
                </a:solidFill>
                <a:latin typeface="Verdana" pitchFamily="34" charset="0"/>
              </a:defRPr>
            </a:lvl2pPr>
            <a:lvl3pPr marL="1143000" indent="-228600" eaLnBrk="0" hangingPunct="0">
              <a:defRPr sz="1200">
                <a:solidFill>
                  <a:srgbClr val="0F5494"/>
                </a:solidFill>
                <a:latin typeface="Verdana" pitchFamily="34" charset="0"/>
              </a:defRPr>
            </a:lvl3pPr>
            <a:lvl4pPr marL="1600200" indent="-228600" eaLnBrk="0" hangingPunct="0">
              <a:defRPr sz="1200">
                <a:solidFill>
                  <a:srgbClr val="0F5494"/>
                </a:solidFill>
                <a:latin typeface="Verdana" pitchFamily="34" charset="0"/>
              </a:defRPr>
            </a:lvl4pPr>
            <a:lvl5pPr marL="2057400" indent="-228600" eaLnBrk="0" hangingPunct="0">
              <a:defRPr sz="1200">
                <a:solidFill>
                  <a:srgbClr val="0F5494"/>
                </a:solidFill>
                <a:latin typeface="Verdana" pitchFamily="34" charset="0"/>
              </a:defRPr>
            </a:lvl5pPr>
            <a:lvl6pPr marL="2514600" indent="-228600" eaLnBrk="0" fontAlgn="base" hangingPunct="0">
              <a:spcBef>
                <a:spcPct val="0"/>
              </a:spcBef>
              <a:spcAft>
                <a:spcPct val="0"/>
              </a:spcAft>
              <a:defRPr sz="1200">
                <a:solidFill>
                  <a:srgbClr val="0F5494"/>
                </a:solidFill>
                <a:latin typeface="Verdana" pitchFamily="34" charset="0"/>
              </a:defRPr>
            </a:lvl6pPr>
            <a:lvl7pPr marL="2971800" indent="-228600" eaLnBrk="0" fontAlgn="base" hangingPunct="0">
              <a:spcBef>
                <a:spcPct val="0"/>
              </a:spcBef>
              <a:spcAft>
                <a:spcPct val="0"/>
              </a:spcAft>
              <a:defRPr sz="1200">
                <a:solidFill>
                  <a:srgbClr val="0F5494"/>
                </a:solidFill>
                <a:latin typeface="Verdana" pitchFamily="34" charset="0"/>
              </a:defRPr>
            </a:lvl7pPr>
            <a:lvl8pPr marL="3429000" indent="-228600" eaLnBrk="0" fontAlgn="base" hangingPunct="0">
              <a:spcBef>
                <a:spcPct val="0"/>
              </a:spcBef>
              <a:spcAft>
                <a:spcPct val="0"/>
              </a:spcAft>
              <a:defRPr sz="1200">
                <a:solidFill>
                  <a:srgbClr val="0F5494"/>
                </a:solidFill>
                <a:latin typeface="Verdana" pitchFamily="34" charset="0"/>
              </a:defRPr>
            </a:lvl8pPr>
            <a:lvl9pPr marL="3886200" indent="-228600" eaLnBrk="0" fontAlgn="base" hangingPunct="0">
              <a:spcBef>
                <a:spcPct val="0"/>
              </a:spcBef>
              <a:spcAft>
                <a:spcPct val="0"/>
              </a:spcAft>
              <a:defRPr sz="1200">
                <a:solidFill>
                  <a:srgbClr val="0F5494"/>
                </a:solidFill>
                <a:latin typeface="Verdana" pitchFamily="34" charset="0"/>
              </a:defRPr>
            </a:lvl9pPr>
          </a:lstStyle>
          <a:p>
            <a:pPr eaLnBrk="1" hangingPunct="1"/>
            <a:fld id="{61A2FC97-17B6-46E9-BE0B-D464427CA76A}" type="slidenum">
              <a:rPr lang="en-GB" smtClean="0">
                <a:solidFill>
                  <a:schemeClr val="tx1"/>
                </a:solidFill>
                <a:latin typeface="Arial" charset="0"/>
              </a:rPr>
              <a:pPr eaLnBrk="1" hangingPunct="1"/>
              <a:t>4</a:t>
            </a:fld>
            <a:endParaRPr lang="en-GB">
              <a:solidFill>
                <a:schemeClr val="tx1"/>
              </a:solidFill>
              <a:latin typeface="Arial" charset="0"/>
            </a:endParaRPr>
          </a:p>
        </p:txBody>
      </p:sp>
    </p:spTree>
    <p:extLst>
      <p:ext uri="{BB962C8B-B14F-4D97-AF65-F5344CB8AC3E}">
        <p14:creationId xmlns:p14="http://schemas.microsoft.com/office/powerpoint/2010/main" val="342183737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0D581910-1000-4934-A4DB-C00CB7F3B0B7}" type="slidenum">
              <a:rPr lang="en-GB" smtClean="0"/>
              <a:pPr/>
              <a:t>5</a:t>
            </a:fld>
            <a:endParaRPr lang="en-GB" dirty="0"/>
          </a:p>
        </p:txBody>
      </p:sp>
    </p:spTree>
    <p:extLst>
      <p:ext uri="{BB962C8B-B14F-4D97-AF65-F5344CB8AC3E}">
        <p14:creationId xmlns:p14="http://schemas.microsoft.com/office/powerpoint/2010/main" val="177103193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lide Image Placeholder 1"/>
          <p:cNvSpPr>
            <a:spLocks noGrp="1" noRot="1" noChangeAspect="1" noTextEdit="1"/>
          </p:cNvSpPr>
          <p:nvPr>
            <p:ph type="sldImg"/>
          </p:nvPr>
        </p:nvSpPr>
        <p:spPr>
          <a:ln/>
        </p:spPr>
      </p:sp>
      <p:sp>
        <p:nvSpPr>
          <p:cNvPr id="59395" name="Notes Placeholder 2"/>
          <p:cNvSpPr>
            <a:spLocks noGrp="1"/>
          </p:cNvSpPr>
          <p:nvPr>
            <p:ph type="body" idx="1"/>
          </p:nvPr>
        </p:nvSpPr>
        <p:spPr>
          <a:noFill/>
          <a:ln/>
        </p:spPr>
        <p:txBody>
          <a:bodyPr/>
          <a:lstStyle/>
          <a:p>
            <a:pPr eaLnBrk="1" hangingPunct="1"/>
            <a:r>
              <a:rPr lang="en-US"/>
              <a:t>See section 2.3 of the Guidelines.</a:t>
            </a:r>
          </a:p>
          <a:p>
            <a:pPr eaLnBrk="1" hangingPunct="1"/>
            <a:r>
              <a:rPr lang="en-US"/>
              <a:t>Discussions during the Pilot course with A2 participants revealed that SBC will not only be used to support “fragile states”, but also states which are in a situation of fragility or in transition towards a more stable (political) situation (e.g. Ivory Coast).</a:t>
            </a:r>
          </a:p>
          <a:p>
            <a:pPr eaLnBrk="1" hangingPunct="1"/>
            <a:endParaRPr lang="en-US"/>
          </a:p>
        </p:txBody>
      </p:sp>
      <p:sp>
        <p:nvSpPr>
          <p:cNvPr id="59396" name="Slide Number Placeholder 3"/>
          <p:cNvSpPr>
            <a:spLocks noGrp="1"/>
          </p:cNvSpPr>
          <p:nvPr>
            <p:ph type="sldNum" sz="quarter" idx="5"/>
          </p:nvPr>
        </p:nvSpPr>
        <p:spPr>
          <a:noFill/>
        </p:spPr>
        <p:txBody>
          <a:bodyPr/>
          <a:lstStyle/>
          <a:p>
            <a:fld id="{0CBE568E-6974-4DAC-A94D-91BBBAA31474}" type="slidenum">
              <a:rPr lang="en-GB" smtClean="0"/>
              <a:pPr/>
              <a:t>6</a:t>
            </a:fld>
            <a:endParaRPr lang="en-GB"/>
          </a:p>
        </p:txBody>
      </p:sp>
    </p:spTree>
    <p:extLst>
      <p:ext uri="{BB962C8B-B14F-4D97-AF65-F5344CB8AC3E}">
        <p14:creationId xmlns:p14="http://schemas.microsoft.com/office/powerpoint/2010/main" val="329398734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Source: Budget support, financial </a:t>
            </a:r>
            <a:r>
              <a:rPr lang="nl-NL" dirty="0" err="1"/>
              <a:t>implementation</a:t>
            </a:r>
            <a:r>
              <a:rPr lang="nl-NL" dirty="0"/>
              <a:t>, risk assessment </a:t>
            </a:r>
            <a:r>
              <a:rPr lang="nl-NL" dirty="0" err="1"/>
              <a:t>and</a:t>
            </a:r>
            <a:r>
              <a:rPr lang="nl-NL" dirty="0"/>
              <a:t> </a:t>
            </a:r>
            <a:r>
              <a:rPr lang="nl-NL" dirty="0" err="1"/>
              <a:t>selected</a:t>
            </a:r>
            <a:r>
              <a:rPr lang="nl-NL" dirty="0"/>
              <a:t> </a:t>
            </a:r>
            <a:r>
              <a:rPr lang="nl-NL" dirty="0" err="1"/>
              <a:t>poverty,macroeconomic</a:t>
            </a:r>
            <a:r>
              <a:rPr lang="nl-NL" dirty="0"/>
              <a:t> </a:t>
            </a:r>
            <a:r>
              <a:rPr lang="nl-NL" dirty="0" err="1"/>
              <a:t>and</a:t>
            </a:r>
            <a:r>
              <a:rPr lang="nl-NL" dirty="0"/>
              <a:t> </a:t>
            </a:r>
            <a:r>
              <a:rPr lang="nl-NL" dirty="0" err="1"/>
              <a:t>fiscal</a:t>
            </a:r>
            <a:r>
              <a:rPr lang="nl-NL" dirty="0"/>
              <a:t> </a:t>
            </a:r>
            <a:r>
              <a:rPr lang="nl-NL" dirty="0" err="1"/>
              <a:t>results</a:t>
            </a:r>
            <a:r>
              <a:rPr lang="nl-NL" dirty="0"/>
              <a:t>, 2015.</a:t>
            </a:r>
          </a:p>
        </p:txBody>
      </p:sp>
      <p:sp>
        <p:nvSpPr>
          <p:cNvPr id="4" name="Tijdelijke aanduiding voor dianummer 3"/>
          <p:cNvSpPr>
            <a:spLocks noGrp="1"/>
          </p:cNvSpPr>
          <p:nvPr>
            <p:ph type="sldNum" sz="quarter" idx="10"/>
          </p:nvPr>
        </p:nvSpPr>
        <p:spPr/>
        <p:txBody>
          <a:bodyPr/>
          <a:lstStyle/>
          <a:p>
            <a:fld id="{0D581910-1000-4934-A4DB-C00CB7F3B0B7}" type="slidenum">
              <a:rPr lang="en-GB" smtClean="0"/>
              <a:pPr/>
              <a:t>7</a:t>
            </a:fld>
            <a:endParaRPr lang="en-GB"/>
          </a:p>
        </p:txBody>
      </p:sp>
    </p:spTree>
    <p:extLst>
      <p:ext uri="{BB962C8B-B14F-4D97-AF65-F5344CB8AC3E}">
        <p14:creationId xmlns:p14="http://schemas.microsoft.com/office/powerpoint/2010/main" val="265724441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Slide Image Placeholder 1"/>
          <p:cNvSpPr>
            <a:spLocks noGrp="1" noRot="1" noChangeAspect="1" noTextEdit="1"/>
          </p:cNvSpPr>
          <p:nvPr>
            <p:ph type="sldImg"/>
          </p:nvPr>
        </p:nvSpPr>
        <p:spPr>
          <a:ln/>
        </p:spPr>
      </p:sp>
      <p:sp>
        <p:nvSpPr>
          <p:cNvPr id="65539" name="Notes Placeholder 2"/>
          <p:cNvSpPr>
            <a:spLocks noGrp="1"/>
          </p:cNvSpPr>
          <p:nvPr>
            <p:ph type="body" idx="1"/>
          </p:nvPr>
        </p:nvSpPr>
        <p:spPr>
          <a:noFill/>
          <a:ln/>
        </p:spPr>
        <p:txBody>
          <a:bodyPr/>
          <a:lstStyle/>
          <a:p>
            <a:pPr eaLnBrk="1" hangingPunct="1"/>
            <a:r>
              <a:rPr lang="en-GB" dirty="0"/>
              <a:t>See par. 2.3.1 of part II of the BS Guidelines  </a:t>
            </a:r>
          </a:p>
          <a:p>
            <a:pPr eaLnBrk="1" hangingPunct="1"/>
            <a:r>
              <a:rPr lang="en-GB" dirty="0"/>
              <a:t>The combination of SBC with SRC is usually started during a last SBC contract (usually the third SBC contract)</a:t>
            </a:r>
          </a:p>
        </p:txBody>
      </p:sp>
      <p:sp>
        <p:nvSpPr>
          <p:cNvPr id="65540" name="Slide Number Placeholder 3"/>
          <p:cNvSpPr>
            <a:spLocks noGrp="1"/>
          </p:cNvSpPr>
          <p:nvPr>
            <p:ph type="sldNum" sz="quarter" idx="5"/>
          </p:nvPr>
        </p:nvSpPr>
        <p:spPr>
          <a:noFill/>
        </p:spPr>
        <p:txBody>
          <a:bodyPr/>
          <a:lstStyle/>
          <a:p>
            <a:fld id="{CA2C3E4A-144A-4597-A0D8-C98F143CB0BC}" type="slidenum">
              <a:rPr lang="en-GB" smtClean="0"/>
              <a:pPr/>
              <a:t>8</a:t>
            </a:fld>
            <a:endParaRPr lang="en-GB"/>
          </a:p>
        </p:txBody>
      </p:sp>
    </p:spTree>
    <p:extLst>
      <p:ext uri="{BB962C8B-B14F-4D97-AF65-F5344CB8AC3E}">
        <p14:creationId xmlns:p14="http://schemas.microsoft.com/office/powerpoint/2010/main" val="132464313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0D581910-1000-4934-A4DB-C00CB7F3B0B7}" type="slidenum">
              <a:rPr lang="en-GB" smtClean="0"/>
              <a:pPr/>
              <a:t>9</a:t>
            </a:fld>
            <a:endParaRPr lang="en-GB" dirty="0"/>
          </a:p>
        </p:txBody>
      </p:sp>
    </p:spTree>
    <p:extLst>
      <p:ext uri="{BB962C8B-B14F-4D97-AF65-F5344CB8AC3E}">
        <p14:creationId xmlns:p14="http://schemas.microsoft.com/office/powerpoint/2010/main" val="99007068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3"/>
          <p:cNvSpPr>
            <a:spLocks noChangeArrowheads="1"/>
          </p:cNvSpPr>
          <p:nvPr/>
        </p:nvSpPr>
        <p:spPr bwMode="auto">
          <a:xfrm>
            <a:off x="0" y="981075"/>
            <a:ext cx="9180513" cy="5876925"/>
          </a:xfrm>
          <a:prstGeom prst="rect">
            <a:avLst/>
          </a:prstGeom>
          <a:solidFill>
            <a:srgbClr val="0F5494"/>
          </a:solidFill>
          <a:ln w="25400" algn="ctr">
            <a:solidFill>
              <a:srgbClr val="0F5494"/>
            </a:solidFill>
            <a:miter lim="800000"/>
            <a:headEnd/>
            <a:tailEnd/>
          </a:ln>
          <a:effectLst>
            <a:outerShdw dist="23000" dir="5400000" rotWithShape="0">
              <a:srgbClr val="000000">
                <a:alpha val="34999"/>
              </a:srgbClr>
            </a:outerShdw>
          </a:effectLst>
        </p:spPr>
        <p:txBody>
          <a:bodyPr anchor="ctr"/>
          <a:lstStyle/>
          <a:p>
            <a:pPr algn="ctr" defTabSz="457200" fontAlgn="auto">
              <a:spcBef>
                <a:spcPts val="0"/>
              </a:spcBef>
              <a:spcAft>
                <a:spcPts val="0"/>
              </a:spcAft>
              <a:defRPr/>
            </a:pPr>
            <a:endParaRPr lang="en-US" sz="1800">
              <a:solidFill>
                <a:schemeClr val="lt1"/>
              </a:solidFill>
              <a:latin typeface="+mn-lt"/>
            </a:endParaRPr>
          </a:p>
        </p:txBody>
      </p:sp>
      <p:pic>
        <p:nvPicPr>
          <p:cNvPr id="3086" name="Picture 6" descr="LOGO CE-EN-quadri.eps"/>
          <p:cNvPicPr>
            <a:picLocks noChangeAspect="1"/>
          </p:cNvPicPr>
          <p:nvPr/>
        </p:nvPicPr>
        <p:blipFill>
          <a:blip r:embed="rId2" cstate="print"/>
          <a:srcRect/>
          <a:stretch>
            <a:fillRect/>
          </a:stretch>
        </p:blipFill>
        <p:spPr bwMode="auto">
          <a:xfrm>
            <a:off x="3957638" y="258763"/>
            <a:ext cx="1436687" cy="998537"/>
          </a:xfrm>
          <a:prstGeom prst="rect">
            <a:avLst/>
          </a:prstGeom>
          <a:noFill/>
          <a:ln w="9525">
            <a:noFill/>
            <a:miter lim="800000"/>
            <a:headEnd/>
            <a:tailEnd/>
          </a:ln>
        </p:spPr>
      </p:pic>
      <p:sp>
        <p:nvSpPr>
          <p:cNvPr id="3076" name="Rectangle 4"/>
          <p:cNvSpPr>
            <a:spLocks noGrp="1" noChangeArrowheads="1"/>
          </p:cNvSpPr>
          <p:nvPr>
            <p:ph type="ctrTitle"/>
          </p:nvPr>
        </p:nvSpPr>
        <p:spPr>
          <a:xfrm>
            <a:off x="3995738" y="2565400"/>
            <a:ext cx="5040312" cy="790575"/>
          </a:xfrm>
        </p:spPr>
        <p:txBody>
          <a:bodyPr/>
          <a:lstStyle>
            <a:lvl1pPr marL="3175">
              <a:defRPr sz="7600">
                <a:solidFill>
                  <a:srgbClr val="FFD624"/>
                </a:solidFill>
              </a:defRPr>
            </a:lvl1pPr>
          </a:lstStyle>
          <a:p>
            <a:r>
              <a:rPr lang="fr-BE"/>
              <a:t>Title</a:t>
            </a:r>
            <a:endParaRPr lang="en-GB"/>
          </a:p>
        </p:txBody>
      </p:sp>
      <p:sp>
        <p:nvSpPr>
          <p:cNvPr id="3077" name="Rectangle 5"/>
          <p:cNvSpPr>
            <a:spLocks noGrp="1" noChangeArrowheads="1"/>
          </p:cNvSpPr>
          <p:nvPr>
            <p:ph type="subTitle" idx="1"/>
          </p:nvPr>
        </p:nvSpPr>
        <p:spPr>
          <a:xfrm>
            <a:off x="611188" y="3716338"/>
            <a:ext cx="8532812" cy="1728787"/>
          </a:xfrm>
        </p:spPr>
        <p:txBody>
          <a:bodyPr/>
          <a:lstStyle>
            <a:lvl1pPr marL="0" indent="0">
              <a:buFontTx/>
              <a:buNone/>
              <a:defRPr sz="3000" b="1" i="0">
                <a:solidFill>
                  <a:schemeClr val="bg1"/>
                </a:solidFill>
              </a:defRPr>
            </a:lvl1pPr>
          </a:lstStyle>
          <a:p>
            <a:r>
              <a:rPr lang="fr-BE"/>
              <a:t>Subtitle</a:t>
            </a:r>
            <a:endParaRPr lang="en-GB"/>
          </a:p>
        </p:txBody>
      </p:sp>
      <p:sp>
        <p:nvSpPr>
          <p:cNvPr id="3078" name="Rectangle 6"/>
          <p:cNvSpPr>
            <a:spLocks noGrp="1" noChangeArrowheads="1"/>
          </p:cNvSpPr>
          <p:nvPr>
            <p:ph type="dt" sz="half" idx="2"/>
          </p:nvPr>
        </p:nvSpPr>
        <p:spPr/>
        <p:txBody>
          <a:bodyPr/>
          <a:lstStyle>
            <a:lvl1pPr>
              <a:defRPr sz="1200" b="1">
                <a:solidFill>
                  <a:schemeClr val="bg1"/>
                </a:solidFill>
                <a:latin typeface="+mn-lt"/>
              </a:defRPr>
            </a:lvl1pPr>
          </a:lstStyle>
          <a:p>
            <a:endParaRPr lang="en-GB"/>
          </a:p>
        </p:txBody>
      </p:sp>
      <p:sp>
        <p:nvSpPr>
          <p:cNvPr id="3079" name="Rectangle 7"/>
          <p:cNvSpPr>
            <a:spLocks noGrp="1" noChangeArrowheads="1"/>
          </p:cNvSpPr>
          <p:nvPr>
            <p:ph type="ftr" sz="quarter" idx="3"/>
          </p:nvPr>
        </p:nvSpPr>
        <p:spPr/>
        <p:txBody>
          <a:bodyPr/>
          <a:lstStyle>
            <a:lvl1pPr>
              <a:defRPr>
                <a:solidFill>
                  <a:schemeClr val="bg1"/>
                </a:solidFill>
                <a:latin typeface="+mn-lt"/>
              </a:defRPr>
            </a:lvl1pPr>
          </a:lstStyle>
          <a:p>
            <a:endParaRPr lang="en-GB"/>
          </a:p>
        </p:txBody>
      </p:sp>
      <p:sp>
        <p:nvSpPr>
          <p:cNvPr id="3080" name="Rectangle 8"/>
          <p:cNvSpPr>
            <a:spLocks noGrp="1" noChangeArrowheads="1"/>
          </p:cNvSpPr>
          <p:nvPr>
            <p:ph type="sldNum" sz="quarter" idx="4"/>
          </p:nvPr>
        </p:nvSpPr>
        <p:spPr/>
        <p:txBody>
          <a:bodyPr/>
          <a:lstStyle>
            <a:lvl1pPr>
              <a:defRPr>
                <a:solidFill>
                  <a:schemeClr val="bg1"/>
                </a:solidFill>
                <a:latin typeface="+mn-lt"/>
              </a:defRPr>
            </a:lvl1pPr>
          </a:lstStyle>
          <a:p>
            <a:fld id="{CF397374-FFED-4283-B087-0C6DD4EB9D19}" type="slidenum">
              <a:rPr lang="en-GB"/>
              <a:pPr/>
              <a:t>‹nr.›</a:t>
            </a:fld>
            <a:endParaRPr lang="en-GB" dirty="0"/>
          </a:p>
        </p:txBody>
      </p:sp>
      <p:sp>
        <p:nvSpPr>
          <p:cNvPr id="7" name="Rectangle 6"/>
          <p:cNvSpPr/>
          <p:nvPr/>
        </p:nvSpPr>
        <p:spPr>
          <a:xfrm>
            <a:off x="4267200" y="6659563"/>
            <a:ext cx="611188" cy="215900"/>
          </a:xfrm>
          <a:prstGeom prst="rect">
            <a:avLst/>
          </a:prstGeom>
          <a:solidFill>
            <a:srgbClr val="133176"/>
          </a:solidFill>
          <a:ln>
            <a:solidFill>
              <a:srgbClr val="133176"/>
            </a:solidFill>
          </a:ln>
        </p:spPr>
        <p:style>
          <a:lnRef idx="1">
            <a:schemeClr val="accent1"/>
          </a:lnRef>
          <a:fillRef idx="3">
            <a:schemeClr val="accent1"/>
          </a:fillRef>
          <a:effectRef idx="2">
            <a:schemeClr val="accent1"/>
          </a:effectRef>
          <a:fontRef idx="minor">
            <a:schemeClr val="lt1"/>
          </a:fontRef>
        </p:style>
        <p:txBody>
          <a:bodyPr anchor="ctr"/>
          <a:lstStyle/>
          <a:p>
            <a:pPr algn="ctr" defTabSz="457200" fontAlgn="auto">
              <a:spcBef>
                <a:spcPts val="0"/>
              </a:spcBef>
              <a:spcAft>
                <a:spcPts val="0"/>
              </a:spcAft>
              <a:defRPr/>
            </a:pPr>
            <a:endParaRPr lang="en-US" sz="180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lvl1pPr>
              <a:defRPr/>
            </a:lvl1pPr>
          </a:lstStyle>
          <a:p>
            <a:endParaRPr lang="en-GB"/>
          </a:p>
        </p:txBody>
      </p:sp>
      <p:sp>
        <p:nvSpPr>
          <p:cNvPr id="5" name="Footer Placeholder 4"/>
          <p:cNvSpPr>
            <a:spLocks noGrp="1"/>
          </p:cNvSpPr>
          <p:nvPr>
            <p:ph type="ftr" sz="quarter" idx="11"/>
          </p:nvPr>
        </p:nvSpPr>
        <p:spPr/>
        <p:txBody>
          <a:bodyPr/>
          <a:lstStyle>
            <a:lvl1pPr>
              <a:defRPr/>
            </a:lvl1pPr>
          </a:lstStyle>
          <a:p>
            <a:endParaRPr lang="en-GB"/>
          </a:p>
        </p:txBody>
      </p:sp>
      <p:sp>
        <p:nvSpPr>
          <p:cNvPr id="6" name="Slide Number Placeholder 5"/>
          <p:cNvSpPr>
            <a:spLocks noGrp="1"/>
          </p:cNvSpPr>
          <p:nvPr>
            <p:ph type="sldNum" sz="quarter" idx="12"/>
          </p:nvPr>
        </p:nvSpPr>
        <p:spPr/>
        <p:txBody>
          <a:bodyPr/>
          <a:lstStyle>
            <a:lvl1pPr>
              <a:defRPr/>
            </a:lvl1pPr>
          </a:lstStyle>
          <a:p>
            <a:fld id="{CB1118AE-C847-402C-9085-059A323F5C7D}" type="slidenum">
              <a:rPr lang="en-GB"/>
              <a:pPr/>
              <a:t>‹nr.›</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15113" y="1339850"/>
            <a:ext cx="2071687" cy="46815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395288" y="1339850"/>
            <a:ext cx="6067425" cy="46815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lvl1pPr>
              <a:defRPr/>
            </a:lvl1pPr>
          </a:lstStyle>
          <a:p>
            <a:endParaRPr lang="en-GB"/>
          </a:p>
        </p:txBody>
      </p:sp>
      <p:sp>
        <p:nvSpPr>
          <p:cNvPr id="5" name="Footer Placeholder 4"/>
          <p:cNvSpPr>
            <a:spLocks noGrp="1"/>
          </p:cNvSpPr>
          <p:nvPr>
            <p:ph type="ftr" sz="quarter" idx="11"/>
          </p:nvPr>
        </p:nvSpPr>
        <p:spPr/>
        <p:txBody>
          <a:bodyPr/>
          <a:lstStyle>
            <a:lvl1pPr>
              <a:defRPr/>
            </a:lvl1pPr>
          </a:lstStyle>
          <a:p>
            <a:endParaRPr lang="en-GB"/>
          </a:p>
        </p:txBody>
      </p:sp>
      <p:sp>
        <p:nvSpPr>
          <p:cNvPr id="6" name="Slide Number Placeholder 5"/>
          <p:cNvSpPr>
            <a:spLocks noGrp="1"/>
          </p:cNvSpPr>
          <p:nvPr>
            <p:ph type="sldNum" sz="quarter" idx="12"/>
          </p:nvPr>
        </p:nvSpPr>
        <p:spPr/>
        <p:txBody>
          <a:bodyPr/>
          <a:lstStyle>
            <a:lvl1pPr>
              <a:defRPr/>
            </a:lvl1pPr>
          </a:lstStyle>
          <a:p>
            <a:fld id="{ACDDF6EF-A12F-419C-A27B-ECF9C4D0DC3D}" type="slidenum">
              <a:rPr lang="en-GB"/>
              <a:pPr/>
              <a:t>‹nr.›</a:t>
            </a:fld>
            <a:endParaRPr lang="en-GB"/>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395288" y="1339850"/>
            <a:ext cx="8229600" cy="936625"/>
          </a:xfrm>
        </p:spPr>
        <p:txBody>
          <a:bodyPr/>
          <a:lstStyle/>
          <a:p>
            <a:r>
              <a:rPr lang="en-US"/>
              <a:t>Click to edit Master title style</a:t>
            </a:r>
            <a:endParaRPr lang="en-GB"/>
          </a:p>
        </p:txBody>
      </p:sp>
      <p:sp>
        <p:nvSpPr>
          <p:cNvPr id="3" name="Table Placeholder 2"/>
          <p:cNvSpPr>
            <a:spLocks noGrp="1"/>
          </p:cNvSpPr>
          <p:nvPr>
            <p:ph type="tbl" idx="1"/>
          </p:nvPr>
        </p:nvSpPr>
        <p:spPr>
          <a:xfrm>
            <a:off x="457200" y="2492375"/>
            <a:ext cx="8229600" cy="3529013"/>
          </a:xfrm>
        </p:spPr>
        <p:txBody>
          <a:bodyPr/>
          <a:lstStyle/>
          <a:p>
            <a:endParaRPr lang="en-GB"/>
          </a:p>
        </p:txBody>
      </p:sp>
      <p:sp>
        <p:nvSpPr>
          <p:cNvPr id="4" name="Date Placeholder 3"/>
          <p:cNvSpPr>
            <a:spLocks noGrp="1"/>
          </p:cNvSpPr>
          <p:nvPr>
            <p:ph type="dt" sz="half" idx="10"/>
          </p:nvPr>
        </p:nvSpPr>
        <p:spPr>
          <a:xfrm>
            <a:off x="457200" y="6245225"/>
            <a:ext cx="2133600" cy="476250"/>
          </a:xfrm>
        </p:spPr>
        <p:txBody>
          <a:bodyPr/>
          <a:lstStyle>
            <a:lvl1pPr>
              <a:defRPr/>
            </a:lvl1pPr>
          </a:lstStyle>
          <a:p>
            <a:endParaRPr lang="en-GB"/>
          </a:p>
        </p:txBody>
      </p:sp>
      <p:sp>
        <p:nvSpPr>
          <p:cNvPr id="5" name="Footer Placeholder 4"/>
          <p:cNvSpPr>
            <a:spLocks noGrp="1"/>
          </p:cNvSpPr>
          <p:nvPr>
            <p:ph type="ftr" sz="quarter" idx="11"/>
          </p:nvPr>
        </p:nvSpPr>
        <p:spPr>
          <a:xfrm>
            <a:off x="3124200" y="6245225"/>
            <a:ext cx="2895600" cy="476250"/>
          </a:xfrm>
        </p:spPr>
        <p:txBody>
          <a:bodyPr/>
          <a:lstStyle>
            <a:lvl1pPr>
              <a:defRPr/>
            </a:lvl1pPr>
          </a:lstStyle>
          <a:p>
            <a:endParaRPr lang="en-GB"/>
          </a:p>
        </p:txBody>
      </p:sp>
      <p:sp>
        <p:nvSpPr>
          <p:cNvPr id="6" name="Slide Number Placeholder 5"/>
          <p:cNvSpPr>
            <a:spLocks noGrp="1"/>
          </p:cNvSpPr>
          <p:nvPr>
            <p:ph type="sldNum" sz="quarter" idx="12"/>
          </p:nvPr>
        </p:nvSpPr>
        <p:spPr>
          <a:xfrm>
            <a:off x="6553200" y="6245225"/>
            <a:ext cx="2133600" cy="476250"/>
          </a:xfrm>
        </p:spPr>
        <p:txBody>
          <a:bodyPr/>
          <a:lstStyle>
            <a:lvl1pPr>
              <a:defRPr/>
            </a:lvl1pPr>
          </a:lstStyle>
          <a:p>
            <a:fld id="{E3E660EA-3F67-4F0F-8CA3-0689CF6FE49B}" type="slidenum">
              <a:rPr lang="en-GB"/>
              <a:pPr/>
              <a:t>‹nr.›</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lvl1pPr>
              <a:defRPr/>
            </a:lvl1pPr>
          </a:lstStyle>
          <a:p>
            <a:endParaRPr lang="en-GB"/>
          </a:p>
        </p:txBody>
      </p:sp>
      <p:sp>
        <p:nvSpPr>
          <p:cNvPr id="5" name="Footer Placeholder 4"/>
          <p:cNvSpPr>
            <a:spLocks noGrp="1"/>
          </p:cNvSpPr>
          <p:nvPr>
            <p:ph type="ftr" sz="quarter" idx="11"/>
          </p:nvPr>
        </p:nvSpPr>
        <p:spPr/>
        <p:txBody>
          <a:bodyPr/>
          <a:lstStyle>
            <a:lvl1pPr>
              <a:defRPr/>
            </a:lvl1pPr>
          </a:lstStyle>
          <a:p>
            <a:endParaRPr lang="en-GB"/>
          </a:p>
        </p:txBody>
      </p:sp>
      <p:sp>
        <p:nvSpPr>
          <p:cNvPr id="6" name="Slide Number Placeholder 5"/>
          <p:cNvSpPr>
            <a:spLocks noGrp="1"/>
          </p:cNvSpPr>
          <p:nvPr>
            <p:ph type="sldNum" sz="quarter" idx="12"/>
          </p:nvPr>
        </p:nvSpPr>
        <p:spPr/>
        <p:txBody>
          <a:bodyPr/>
          <a:lstStyle>
            <a:lvl1pPr>
              <a:defRPr/>
            </a:lvl1pPr>
          </a:lstStyle>
          <a:p>
            <a:fld id="{37B83C0C-BC65-4367-9B8A-060D4801009D}" type="slidenum">
              <a:rPr lang="en-GB"/>
              <a:pPr/>
              <a:t>‹nr.›</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endParaRPr lang="en-GB"/>
          </a:p>
        </p:txBody>
      </p:sp>
      <p:sp>
        <p:nvSpPr>
          <p:cNvPr id="5" name="Footer Placeholder 4"/>
          <p:cNvSpPr>
            <a:spLocks noGrp="1"/>
          </p:cNvSpPr>
          <p:nvPr>
            <p:ph type="ftr" sz="quarter" idx="11"/>
          </p:nvPr>
        </p:nvSpPr>
        <p:spPr/>
        <p:txBody>
          <a:bodyPr/>
          <a:lstStyle>
            <a:lvl1pPr>
              <a:defRPr/>
            </a:lvl1pPr>
          </a:lstStyle>
          <a:p>
            <a:endParaRPr lang="en-GB"/>
          </a:p>
        </p:txBody>
      </p:sp>
      <p:sp>
        <p:nvSpPr>
          <p:cNvPr id="6" name="Slide Number Placeholder 5"/>
          <p:cNvSpPr>
            <a:spLocks noGrp="1"/>
          </p:cNvSpPr>
          <p:nvPr>
            <p:ph type="sldNum" sz="quarter" idx="12"/>
          </p:nvPr>
        </p:nvSpPr>
        <p:spPr/>
        <p:txBody>
          <a:bodyPr/>
          <a:lstStyle>
            <a:lvl1pPr>
              <a:defRPr/>
            </a:lvl1pPr>
          </a:lstStyle>
          <a:p>
            <a:fld id="{D1131744-F467-4931-A657-D41D7AA53879}" type="slidenum">
              <a:rPr lang="en-GB"/>
              <a:pPr/>
              <a:t>‹nr.›</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2492375"/>
            <a:ext cx="4038600" cy="35290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2492375"/>
            <a:ext cx="4038600" cy="35290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lvl1pPr>
              <a:defRPr/>
            </a:lvl1pPr>
          </a:lstStyle>
          <a:p>
            <a:endParaRPr lang="en-GB"/>
          </a:p>
        </p:txBody>
      </p:sp>
      <p:sp>
        <p:nvSpPr>
          <p:cNvPr id="6" name="Footer Placeholder 5"/>
          <p:cNvSpPr>
            <a:spLocks noGrp="1"/>
          </p:cNvSpPr>
          <p:nvPr>
            <p:ph type="ftr" sz="quarter" idx="11"/>
          </p:nvPr>
        </p:nvSpPr>
        <p:spPr/>
        <p:txBody>
          <a:bodyPr/>
          <a:lstStyle>
            <a:lvl1pPr>
              <a:defRPr/>
            </a:lvl1pPr>
          </a:lstStyle>
          <a:p>
            <a:endParaRPr lang="en-GB"/>
          </a:p>
        </p:txBody>
      </p:sp>
      <p:sp>
        <p:nvSpPr>
          <p:cNvPr id="7" name="Slide Number Placeholder 6"/>
          <p:cNvSpPr>
            <a:spLocks noGrp="1"/>
          </p:cNvSpPr>
          <p:nvPr>
            <p:ph type="sldNum" sz="quarter" idx="12"/>
          </p:nvPr>
        </p:nvSpPr>
        <p:spPr/>
        <p:txBody>
          <a:bodyPr/>
          <a:lstStyle>
            <a:lvl1pPr>
              <a:defRPr/>
            </a:lvl1pPr>
          </a:lstStyle>
          <a:p>
            <a:fld id="{698C0E1D-0405-4A7C-BA37-9F37509426C2}" type="slidenum">
              <a:rPr lang="en-GB"/>
              <a:pPr/>
              <a:t>‹nr.›</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lvl1pPr>
              <a:defRPr/>
            </a:lvl1pPr>
          </a:lstStyle>
          <a:p>
            <a:endParaRPr lang="en-GB"/>
          </a:p>
        </p:txBody>
      </p:sp>
      <p:sp>
        <p:nvSpPr>
          <p:cNvPr id="8" name="Footer Placeholder 7"/>
          <p:cNvSpPr>
            <a:spLocks noGrp="1"/>
          </p:cNvSpPr>
          <p:nvPr>
            <p:ph type="ftr" sz="quarter" idx="11"/>
          </p:nvPr>
        </p:nvSpPr>
        <p:spPr/>
        <p:txBody>
          <a:bodyPr/>
          <a:lstStyle>
            <a:lvl1pPr>
              <a:defRPr/>
            </a:lvl1pPr>
          </a:lstStyle>
          <a:p>
            <a:endParaRPr lang="en-GB"/>
          </a:p>
        </p:txBody>
      </p:sp>
      <p:sp>
        <p:nvSpPr>
          <p:cNvPr id="9" name="Slide Number Placeholder 8"/>
          <p:cNvSpPr>
            <a:spLocks noGrp="1"/>
          </p:cNvSpPr>
          <p:nvPr>
            <p:ph type="sldNum" sz="quarter" idx="12"/>
          </p:nvPr>
        </p:nvSpPr>
        <p:spPr/>
        <p:txBody>
          <a:bodyPr/>
          <a:lstStyle>
            <a:lvl1pPr>
              <a:defRPr/>
            </a:lvl1pPr>
          </a:lstStyle>
          <a:p>
            <a:fld id="{580502AF-40B9-4FC6-8B1E-970A2E366E37}" type="slidenum">
              <a:rPr lang="en-GB"/>
              <a:pPr/>
              <a:t>‹nr.›</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lvl1pPr>
              <a:defRPr/>
            </a:lvl1pPr>
          </a:lstStyle>
          <a:p>
            <a:endParaRPr lang="en-GB"/>
          </a:p>
        </p:txBody>
      </p:sp>
      <p:sp>
        <p:nvSpPr>
          <p:cNvPr id="4" name="Footer Placeholder 3"/>
          <p:cNvSpPr>
            <a:spLocks noGrp="1"/>
          </p:cNvSpPr>
          <p:nvPr>
            <p:ph type="ftr" sz="quarter" idx="11"/>
          </p:nvPr>
        </p:nvSpPr>
        <p:spPr/>
        <p:txBody>
          <a:bodyPr/>
          <a:lstStyle>
            <a:lvl1pPr>
              <a:defRPr/>
            </a:lvl1pPr>
          </a:lstStyle>
          <a:p>
            <a:endParaRPr lang="en-GB"/>
          </a:p>
        </p:txBody>
      </p:sp>
      <p:sp>
        <p:nvSpPr>
          <p:cNvPr id="5" name="Slide Number Placeholder 4"/>
          <p:cNvSpPr>
            <a:spLocks noGrp="1"/>
          </p:cNvSpPr>
          <p:nvPr>
            <p:ph type="sldNum" sz="quarter" idx="12"/>
          </p:nvPr>
        </p:nvSpPr>
        <p:spPr/>
        <p:txBody>
          <a:bodyPr/>
          <a:lstStyle>
            <a:lvl1pPr>
              <a:defRPr/>
            </a:lvl1pPr>
          </a:lstStyle>
          <a:p>
            <a:fld id="{67B52376-05C3-49F6-9F29-C997789D0F0A}" type="slidenum">
              <a:rPr lang="en-GB"/>
              <a:pPr/>
              <a:t>‹nr.›</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GB"/>
          </a:p>
        </p:txBody>
      </p:sp>
      <p:sp>
        <p:nvSpPr>
          <p:cNvPr id="3" name="Footer Placeholder 2"/>
          <p:cNvSpPr>
            <a:spLocks noGrp="1"/>
          </p:cNvSpPr>
          <p:nvPr>
            <p:ph type="ftr" sz="quarter" idx="11"/>
          </p:nvPr>
        </p:nvSpPr>
        <p:spPr/>
        <p:txBody>
          <a:bodyPr/>
          <a:lstStyle>
            <a:lvl1pPr>
              <a:defRPr/>
            </a:lvl1pPr>
          </a:lstStyle>
          <a:p>
            <a:endParaRPr lang="en-GB"/>
          </a:p>
        </p:txBody>
      </p:sp>
      <p:sp>
        <p:nvSpPr>
          <p:cNvPr id="4" name="Slide Number Placeholder 3"/>
          <p:cNvSpPr>
            <a:spLocks noGrp="1"/>
          </p:cNvSpPr>
          <p:nvPr>
            <p:ph type="sldNum" sz="quarter" idx="12"/>
          </p:nvPr>
        </p:nvSpPr>
        <p:spPr/>
        <p:txBody>
          <a:bodyPr/>
          <a:lstStyle>
            <a:lvl1pPr>
              <a:defRPr/>
            </a:lvl1pPr>
          </a:lstStyle>
          <a:p>
            <a:fld id="{83282F08-E945-4099-B772-D26321793139}" type="slidenum">
              <a:rPr lang="en-GB"/>
              <a:pPr/>
              <a:t>‹nr.›</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endParaRPr lang="en-GB"/>
          </a:p>
        </p:txBody>
      </p:sp>
      <p:sp>
        <p:nvSpPr>
          <p:cNvPr id="6" name="Footer Placeholder 5"/>
          <p:cNvSpPr>
            <a:spLocks noGrp="1"/>
          </p:cNvSpPr>
          <p:nvPr>
            <p:ph type="ftr" sz="quarter" idx="11"/>
          </p:nvPr>
        </p:nvSpPr>
        <p:spPr/>
        <p:txBody>
          <a:bodyPr/>
          <a:lstStyle>
            <a:lvl1pPr>
              <a:defRPr/>
            </a:lvl1pPr>
          </a:lstStyle>
          <a:p>
            <a:endParaRPr lang="en-GB"/>
          </a:p>
        </p:txBody>
      </p:sp>
      <p:sp>
        <p:nvSpPr>
          <p:cNvPr id="7" name="Slide Number Placeholder 6"/>
          <p:cNvSpPr>
            <a:spLocks noGrp="1"/>
          </p:cNvSpPr>
          <p:nvPr>
            <p:ph type="sldNum" sz="quarter" idx="12"/>
          </p:nvPr>
        </p:nvSpPr>
        <p:spPr/>
        <p:txBody>
          <a:bodyPr/>
          <a:lstStyle>
            <a:lvl1pPr>
              <a:defRPr/>
            </a:lvl1pPr>
          </a:lstStyle>
          <a:p>
            <a:fld id="{6EAD23F8-2FEF-4843-9CDF-8BC54AFF9275}" type="slidenum">
              <a:rPr lang="en-GB"/>
              <a:pPr/>
              <a:t>‹nr.›</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endParaRPr lang="en-GB"/>
          </a:p>
        </p:txBody>
      </p:sp>
      <p:sp>
        <p:nvSpPr>
          <p:cNvPr id="6" name="Footer Placeholder 5"/>
          <p:cNvSpPr>
            <a:spLocks noGrp="1"/>
          </p:cNvSpPr>
          <p:nvPr>
            <p:ph type="ftr" sz="quarter" idx="11"/>
          </p:nvPr>
        </p:nvSpPr>
        <p:spPr/>
        <p:txBody>
          <a:bodyPr/>
          <a:lstStyle>
            <a:lvl1pPr>
              <a:defRPr/>
            </a:lvl1pPr>
          </a:lstStyle>
          <a:p>
            <a:endParaRPr lang="en-GB"/>
          </a:p>
        </p:txBody>
      </p:sp>
      <p:sp>
        <p:nvSpPr>
          <p:cNvPr id="7" name="Slide Number Placeholder 6"/>
          <p:cNvSpPr>
            <a:spLocks noGrp="1"/>
          </p:cNvSpPr>
          <p:nvPr>
            <p:ph type="sldNum" sz="quarter" idx="12"/>
          </p:nvPr>
        </p:nvSpPr>
        <p:spPr/>
        <p:txBody>
          <a:bodyPr/>
          <a:lstStyle>
            <a:lvl1pPr>
              <a:defRPr/>
            </a:lvl1pPr>
          </a:lstStyle>
          <a:p>
            <a:fld id="{061DF399-8D94-4DF9-BD72-1C2803340678}" type="slidenum">
              <a:rPr lang="en-GB"/>
              <a:pPr/>
              <a:t>‹nr.›</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395288" y="1339850"/>
            <a:ext cx="8229600" cy="93662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GB"/>
              <a:t>Title</a:t>
            </a:r>
          </a:p>
        </p:txBody>
      </p:sp>
      <p:sp>
        <p:nvSpPr>
          <p:cNvPr id="1027" name="Rectangle 3"/>
          <p:cNvSpPr>
            <a:spLocks noGrp="1" noChangeArrowheads="1"/>
          </p:cNvSpPr>
          <p:nvPr>
            <p:ph type="body" idx="1"/>
          </p:nvPr>
        </p:nvSpPr>
        <p:spPr bwMode="auto">
          <a:xfrm>
            <a:off x="457200" y="2492375"/>
            <a:ext cx="8229600" cy="35290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fr-BE"/>
              <a:t>Second level</a:t>
            </a:r>
            <a:endParaRPr lang="en-GB"/>
          </a:p>
          <a:p>
            <a:pPr lvl="1"/>
            <a:r>
              <a:rPr lang="en-GB"/>
              <a:t>Third level</a:t>
            </a:r>
          </a:p>
          <a:p>
            <a:pPr lvl="2"/>
            <a:r>
              <a:rPr lang="en-GB"/>
              <a:t>- Fourth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solidFill>
                  <a:schemeClr val="tx1"/>
                </a:solidFill>
                <a:latin typeface="Arial" pitchFamily="34" charset="0"/>
              </a:defRPr>
            </a:lvl1pPr>
          </a:lstStyle>
          <a:p>
            <a:endParaRPr lang="en-GB"/>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solidFill>
                  <a:schemeClr val="tx1"/>
                </a:solidFill>
                <a:latin typeface="Arial" pitchFamily="34" charset="0"/>
              </a:defRPr>
            </a:lvl1pPr>
          </a:lstStyle>
          <a:p>
            <a:endParaRPr lang="en-GB"/>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solidFill>
                  <a:schemeClr val="tx1"/>
                </a:solidFill>
                <a:latin typeface="Arial" pitchFamily="34" charset="0"/>
              </a:defRPr>
            </a:lvl1pPr>
          </a:lstStyle>
          <a:p>
            <a:fld id="{602768D2-4A8B-4330-BAE2-D1472A5B1CDF}" type="slidenum">
              <a:rPr lang="en-GB"/>
              <a:pPr/>
              <a:t>‹nr.›</a:t>
            </a:fld>
            <a:endParaRPr lang="en-GB"/>
          </a:p>
        </p:txBody>
      </p:sp>
      <p:sp>
        <p:nvSpPr>
          <p:cNvPr id="15" name="Rectangle 14"/>
          <p:cNvSpPr/>
          <p:nvPr/>
        </p:nvSpPr>
        <p:spPr>
          <a:xfrm>
            <a:off x="0" y="0"/>
            <a:ext cx="9144000" cy="957263"/>
          </a:xfrm>
          <a:prstGeom prst="rect">
            <a:avLst/>
          </a:prstGeom>
          <a:solidFill>
            <a:srgbClr val="0F5494"/>
          </a:solidFill>
          <a:ln>
            <a:solidFill>
              <a:srgbClr val="0F5494"/>
            </a:solid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457200" fontAlgn="auto">
              <a:spcBef>
                <a:spcPts val="0"/>
              </a:spcBef>
              <a:spcAft>
                <a:spcPts val="0"/>
              </a:spcAft>
              <a:defRPr/>
            </a:pPr>
            <a:endParaRPr lang="en-US" sz="1800"/>
          </a:p>
        </p:txBody>
      </p:sp>
      <p:sp>
        <p:nvSpPr>
          <p:cNvPr id="7" name="Rectangle 6"/>
          <p:cNvSpPr/>
          <p:nvPr/>
        </p:nvSpPr>
        <p:spPr>
          <a:xfrm>
            <a:off x="4262438" y="6659563"/>
            <a:ext cx="611187" cy="198437"/>
          </a:xfrm>
          <a:prstGeom prst="rect">
            <a:avLst/>
          </a:prstGeom>
          <a:solidFill>
            <a:srgbClr val="133176"/>
          </a:solidFill>
          <a:ln>
            <a:solidFill>
              <a:srgbClr val="133176"/>
            </a:solidFill>
          </a:ln>
        </p:spPr>
        <p:style>
          <a:lnRef idx="1">
            <a:schemeClr val="accent1"/>
          </a:lnRef>
          <a:fillRef idx="3">
            <a:schemeClr val="accent1"/>
          </a:fillRef>
          <a:effectRef idx="2">
            <a:schemeClr val="accent1"/>
          </a:effectRef>
          <a:fontRef idx="minor">
            <a:schemeClr val="lt1"/>
          </a:fontRef>
        </p:style>
        <p:txBody>
          <a:bodyPr anchor="ctr"/>
          <a:lstStyle/>
          <a:p>
            <a:pPr algn="ctr" defTabSz="457200" fontAlgn="auto">
              <a:spcBef>
                <a:spcPts val="0"/>
              </a:spcBef>
              <a:spcAft>
                <a:spcPts val="0"/>
              </a:spcAft>
              <a:defRPr/>
            </a:pPr>
            <a:endParaRPr lang="en-US" sz="1800"/>
          </a:p>
        </p:txBody>
      </p:sp>
      <p:pic>
        <p:nvPicPr>
          <p:cNvPr id="1041" name="Picture 17" descr="LOGO CE_Vertical_EN_NEG_quadri_HR"/>
          <p:cNvPicPr>
            <a:picLocks noChangeAspect="1" noChangeArrowheads="1"/>
          </p:cNvPicPr>
          <p:nvPr/>
        </p:nvPicPr>
        <p:blipFill>
          <a:blip r:embed="rId14" cstate="print"/>
          <a:srcRect/>
          <a:stretch>
            <a:fillRect/>
          </a:stretch>
        </p:blipFill>
        <p:spPr bwMode="auto">
          <a:xfrm>
            <a:off x="3957638" y="258763"/>
            <a:ext cx="1436687" cy="1004887"/>
          </a:xfrm>
          <a:prstGeom prst="rect">
            <a:avLst/>
          </a:prstGeom>
          <a:noFill/>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hdr="0" ftr="0" dt="0"/>
  <p:txStyles>
    <p:titleStyle>
      <a:lvl1pPr marL="358775" algn="l" rtl="0" fontAlgn="base">
        <a:spcBef>
          <a:spcPct val="0"/>
        </a:spcBef>
        <a:spcAft>
          <a:spcPct val="0"/>
        </a:spcAft>
        <a:defRPr sz="3000" b="1">
          <a:solidFill>
            <a:srgbClr val="0F5494"/>
          </a:solidFill>
          <a:latin typeface="+mj-lt"/>
          <a:ea typeface="+mj-ea"/>
          <a:cs typeface="+mj-cs"/>
        </a:defRPr>
      </a:lvl1pPr>
      <a:lvl2pPr marL="358775" algn="l" rtl="0" fontAlgn="base">
        <a:spcBef>
          <a:spcPct val="0"/>
        </a:spcBef>
        <a:spcAft>
          <a:spcPct val="0"/>
        </a:spcAft>
        <a:defRPr sz="3000" b="1">
          <a:solidFill>
            <a:srgbClr val="0F5494"/>
          </a:solidFill>
          <a:latin typeface="Verdana" pitchFamily="34" charset="0"/>
        </a:defRPr>
      </a:lvl2pPr>
      <a:lvl3pPr marL="358775" algn="l" rtl="0" fontAlgn="base">
        <a:spcBef>
          <a:spcPct val="0"/>
        </a:spcBef>
        <a:spcAft>
          <a:spcPct val="0"/>
        </a:spcAft>
        <a:defRPr sz="3000" b="1">
          <a:solidFill>
            <a:srgbClr val="0F5494"/>
          </a:solidFill>
          <a:latin typeface="Verdana" pitchFamily="34" charset="0"/>
        </a:defRPr>
      </a:lvl3pPr>
      <a:lvl4pPr marL="358775" algn="l" rtl="0" fontAlgn="base">
        <a:spcBef>
          <a:spcPct val="0"/>
        </a:spcBef>
        <a:spcAft>
          <a:spcPct val="0"/>
        </a:spcAft>
        <a:defRPr sz="3000" b="1">
          <a:solidFill>
            <a:srgbClr val="0F5494"/>
          </a:solidFill>
          <a:latin typeface="Verdana" pitchFamily="34" charset="0"/>
        </a:defRPr>
      </a:lvl4pPr>
      <a:lvl5pPr marL="358775" algn="l" rtl="0" fontAlgn="base">
        <a:spcBef>
          <a:spcPct val="0"/>
        </a:spcBef>
        <a:spcAft>
          <a:spcPct val="0"/>
        </a:spcAft>
        <a:defRPr sz="3000" b="1">
          <a:solidFill>
            <a:srgbClr val="0F5494"/>
          </a:solidFill>
          <a:latin typeface="Verdana" pitchFamily="34" charset="0"/>
        </a:defRPr>
      </a:lvl5pPr>
      <a:lvl6pPr marL="815975" algn="l" rtl="0" fontAlgn="base">
        <a:spcBef>
          <a:spcPct val="0"/>
        </a:spcBef>
        <a:spcAft>
          <a:spcPct val="0"/>
        </a:spcAft>
        <a:defRPr sz="3000" b="1">
          <a:solidFill>
            <a:srgbClr val="0F5494"/>
          </a:solidFill>
          <a:latin typeface="Verdana" pitchFamily="34" charset="0"/>
        </a:defRPr>
      </a:lvl6pPr>
      <a:lvl7pPr marL="1273175" algn="l" rtl="0" fontAlgn="base">
        <a:spcBef>
          <a:spcPct val="0"/>
        </a:spcBef>
        <a:spcAft>
          <a:spcPct val="0"/>
        </a:spcAft>
        <a:defRPr sz="3000" b="1">
          <a:solidFill>
            <a:srgbClr val="0F5494"/>
          </a:solidFill>
          <a:latin typeface="Verdana" pitchFamily="34" charset="0"/>
        </a:defRPr>
      </a:lvl7pPr>
      <a:lvl8pPr marL="1730375" algn="l" rtl="0" fontAlgn="base">
        <a:spcBef>
          <a:spcPct val="0"/>
        </a:spcBef>
        <a:spcAft>
          <a:spcPct val="0"/>
        </a:spcAft>
        <a:defRPr sz="3000" b="1">
          <a:solidFill>
            <a:srgbClr val="0F5494"/>
          </a:solidFill>
          <a:latin typeface="Verdana" pitchFamily="34" charset="0"/>
        </a:defRPr>
      </a:lvl8pPr>
      <a:lvl9pPr marL="2187575" algn="l" rtl="0" fontAlgn="base">
        <a:spcBef>
          <a:spcPct val="0"/>
        </a:spcBef>
        <a:spcAft>
          <a:spcPct val="0"/>
        </a:spcAft>
        <a:defRPr sz="3000" b="1">
          <a:solidFill>
            <a:srgbClr val="0F5494"/>
          </a:solidFill>
          <a:latin typeface="Verdana" pitchFamily="34" charset="0"/>
        </a:defRPr>
      </a:lvl9pPr>
    </p:titleStyle>
    <p:bodyStyle>
      <a:lvl1pPr marL="342900" indent="-342900" algn="l" rtl="0" fontAlgn="base">
        <a:spcBef>
          <a:spcPct val="20000"/>
        </a:spcBef>
        <a:spcAft>
          <a:spcPct val="0"/>
        </a:spcAft>
        <a:buClr>
          <a:schemeClr val="bg1"/>
        </a:buClr>
        <a:buChar char="•"/>
        <a:defRPr sz="2400" i="1">
          <a:solidFill>
            <a:srgbClr val="0F5494"/>
          </a:solidFill>
          <a:latin typeface="+mn-lt"/>
          <a:ea typeface="+mn-ea"/>
          <a:cs typeface="+mn-cs"/>
        </a:defRPr>
      </a:lvl1pPr>
      <a:lvl2pPr marL="742950" indent="-285750" algn="l" rtl="0" fontAlgn="base">
        <a:spcBef>
          <a:spcPct val="20000"/>
        </a:spcBef>
        <a:spcAft>
          <a:spcPct val="0"/>
        </a:spcAft>
        <a:buClr>
          <a:srgbClr val="009FBA"/>
        </a:buClr>
        <a:buChar char="•"/>
        <a:defRPr sz="2000" b="1">
          <a:solidFill>
            <a:srgbClr val="0F5494"/>
          </a:solidFill>
          <a:latin typeface="+mn-lt"/>
        </a:defRPr>
      </a:lvl2pPr>
      <a:lvl3pPr marL="1143000" indent="-228600" algn="l" rtl="0" fontAlgn="base">
        <a:spcBef>
          <a:spcPct val="20000"/>
        </a:spcBef>
        <a:spcAft>
          <a:spcPct val="0"/>
        </a:spcAft>
        <a:defRPr sz="1400">
          <a:solidFill>
            <a:srgbClr val="0F5494"/>
          </a:solidFill>
          <a:latin typeface="+mn-lt"/>
        </a:defRPr>
      </a:lvl3pPr>
      <a:lvl4pPr marL="1600200" indent="-228600" algn="l" rtl="0" fontAlgn="base">
        <a:spcBef>
          <a:spcPct val="20000"/>
        </a:spcBef>
        <a:spcAft>
          <a:spcPct val="0"/>
        </a:spcAft>
        <a:buChar char="–"/>
        <a:defRPr sz="2000">
          <a:solidFill>
            <a:schemeClr val="tx1"/>
          </a:solidFill>
          <a:latin typeface="Arial" pitchFamily="34" charset="0"/>
        </a:defRPr>
      </a:lvl4pPr>
      <a:lvl5pPr marL="2057400" indent="-228600" algn="l" rtl="0" fontAlgn="base">
        <a:spcBef>
          <a:spcPct val="20000"/>
        </a:spcBef>
        <a:spcAft>
          <a:spcPct val="0"/>
        </a:spcAft>
        <a:buChar char="»"/>
        <a:defRPr sz="2000">
          <a:solidFill>
            <a:schemeClr val="tx1"/>
          </a:solidFill>
          <a:latin typeface="Arial" pitchFamily="34" charset="0"/>
        </a:defRPr>
      </a:lvl5pPr>
      <a:lvl6pPr marL="2514600" indent="-228600" algn="l" rtl="0" fontAlgn="base">
        <a:spcBef>
          <a:spcPct val="20000"/>
        </a:spcBef>
        <a:spcAft>
          <a:spcPct val="0"/>
        </a:spcAft>
        <a:buChar char="»"/>
        <a:defRPr sz="2000">
          <a:solidFill>
            <a:schemeClr val="tx1"/>
          </a:solidFill>
          <a:latin typeface="Arial" pitchFamily="34" charset="0"/>
        </a:defRPr>
      </a:lvl6pPr>
      <a:lvl7pPr marL="2971800" indent="-228600" algn="l" rtl="0" fontAlgn="base">
        <a:spcBef>
          <a:spcPct val="20000"/>
        </a:spcBef>
        <a:spcAft>
          <a:spcPct val="0"/>
        </a:spcAft>
        <a:buChar char="»"/>
        <a:defRPr sz="2000">
          <a:solidFill>
            <a:schemeClr val="tx1"/>
          </a:solidFill>
          <a:latin typeface="Arial" pitchFamily="34" charset="0"/>
        </a:defRPr>
      </a:lvl7pPr>
      <a:lvl8pPr marL="3429000" indent="-228600" algn="l" rtl="0" fontAlgn="base">
        <a:spcBef>
          <a:spcPct val="20000"/>
        </a:spcBef>
        <a:spcAft>
          <a:spcPct val="0"/>
        </a:spcAft>
        <a:buChar char="»"/>
        <a:defRPr sz="2000">
          <a:solidFill>
            <a:schemeClr val="tx1"/>
          </a:solidFill>
          <a:latin typeface="Arial" pitchFamily="34" charset="0"/>
        </a:defRPr>
      </a:lvl8pPr>
      <a:lvl9pPr marL="3886200" indent="-228600" algn="l" rtl="0" fontAlgn="base">
        <a:spcBef>
          <a:spcPct val="20000"/>
        </a:spcBef>
        <a:spcAft>
          <a:spcPct val="0"/>
        </a:spcAft>
        <a:buChar char="»"/>
        <a:defRPr sz="2000">
          <a:solidFill>
            <a:schemeClr val="tx1"/>
          </a:solidFill>
          <a:latin typeface="Arial" pitchFamily="34"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5.gif"/><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5"/>
          <p:cNvSpPr>
            <a:spLocks noGrp="1" noChangeArrowheads="1"/>
          </p:cNvSpPr>
          <p:nvPr>
            <p:ph type="ctrTitle"/>
          </p:nvPr>
        </p:nvSpPr>
        <p:spPr>
          <a:xfrm>
            <a:off x="539552" y="1628800"/>
            <a:ext cx="8279830" cy="1296144"/>
          </a:xfrm>
        </p:spPr>
        <p:txBody>
          <a:bodyPr/>
          <a:lstStyle/>
          <a:p>
            <a:pPr algn="ctr"/>
            <a:br>
              <a:rPr lang="en-US" sz="2600" dirty="0"/>
            </a:br>
            <a:br>
              <a:rPr lang="en-US" sz="2600" dirty="0"/>
            </a:br>
            <a:r>
              <a:rPr lang="en-US" sz="2800" dirty="0"/>
              <a:t>Budget support training</a:t>
            </a:r>
            <a:br>
              <a:rPr lang="en-US" sz="2800" dirty="0"/>
            </a:br>
            <a:br>
              <a:rPr lang="en-US" sz="2800" dirty="0"/>
            </a:br>
            <a:br>
              <a:rPr lang="en-GB" sz="2000" dirty="0">
                <a:solidFill>
                  <a:srgbClr val="FF3300"/>
                </a:solidFill>
              </a:rPr>
            </a:br>
            <a:endParaRPr lang="en-GB" sz="2000" dirty="0"/>
          </a:p>
        </p:txBody>
      </p:sp>
      <p:sp>
        <p:nvSpPr>
          <p:cNvPr id="3075" name="Rectangle 6"/>
          <p:cNvSpPr>
            <a:spLocks noGrp="1" noChangeArrowheads="1"/>
          </p:cNvSpPr>
          <p:nvPr>
            <p:ph type="subTitle" idx="1"/>
          </p:nvPr>
        </p:nvSpPr>
        <p:spPr>
          <a:xfrm>
            <a:off x="323528" y="3068960"/>
            <a:ext cx="8532813" cy="2159992"/>
          </a:xfrm>
        </p:spPr>
        <p:txBody>
          <a:bodyPr/>
          <a:lstStyle/>
          <a:p>
            <a:pPr algn="ctr" eaLnBrk="1" hangingPunct="1"/>
            <a:endParaRPr lang="en-US" sz="2000" dirty="0"/>
          </a:p>
          <a:p>
            <a:pPr algn="ctr" eaLnBrk="1" hangingPunct="1"/>
            <a:r>
              <a:rPr lang="en-US" sz="2000" dirty="0"/>
              <a:t>Module 2</a:t>
            </a:r>
          </a:p>
          <a:p>
            <a:pPr algn="ctr" eaLnBrk="1" hangingPunct="1"/>
            <a:endParaRPr lang="en-US" sz="2000" dirty="0"/>
          </a:p>
          <a:p>
            <a:pPr algn="ctr" eaLnBrk="1" hangingPunct="1"/>
            <a:r>
              <a:rPr lang="en-GB" sz="2000" dirty="0"/>
              <a:t>Budget Support Aid Modality: </a:t>
            </a:r>
          </a:p>
          <a:p>
            <a:pPr algn="ctr" eaLnBrk="1" hangingPunct="1"/>
            <a:r>
              <a:rPr lang="en-GB" sz="2000" dirty="0"/>
              <a:t>definition, key concepts and EU guidelines</a:t>
            </a:r>
          </a:p>
          <a:p>
            <a:pPr algn="ctr" eaLnBrk="1" hangingPunct="1"/>
            <a:endParaRPr lang="fr-BE" sz="2000" dirty="0"/>
          </a:p>
          <a:p>
            <a:pPr algn="ctr" eaLnBrk="1" hangingPunct="1"/>
            <a:endParaRPr lang="fr-BE" sz="2000" dirty="0"/>
          </a:p>
          <a:p>
            <a:pPr algn="ctr" eaLnBrk="1" hangingPunct="1"/>
            <a:endParaRPr lang="en-GB" sz="20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pPr eaLnBrk="1" hangingPunct="1"/>
            <a:r>
              <a:rPr lang="en-US" sz="2600"/>
              <a:t>General objectives of EU budget support</a:t>
            </a:r>
          </a:p>
        </p:txBody>
      </p:sp>
      <p:sp>
        <p:nvSpPr>
          <p:cNvPr id="12291" name="Rectangle 3"/>
          <p:cNvSpPr>
            <a:spLocks noGrp="1" noChangeArrowheads="1"/>
          </p:cNvSpPr>
          <p:nvPr>
            <p:ph type="body" idx="1"/>
          </p:nvPr>
        </p:nvSpPr>
        <p:spPr/>
        <p:txBody>
          <a:bodyPr/>
          <a:lstStyle/>
          <a:p>
            <a:pPr marL="933450" lvl="1" indent="-476250" eaLnBrk="1" hangingPunct="1">
              <a:lnSpc>
                <a:spcPct val="130000"/>
              </a:lnSpc>
              <a:spcBef>
                <a:spcPct val="0"/>
              </a:spcBef>
              <a:buClrTx/>
              <a:buFont typeface="Wingdings" pitchFamily="2" charset="2"/>
              <a:buChar char="§"/>
            </a:pPr>
            <a:endParaRPr lang="en-US" b="0" dirty="0"/>
          </a:p>
          <a:p>
            <a:pPr marL="933450" lvl="1" indent="-476250" eaLnBrk="1" hangingPunct="1">
              <a:lnSpc>
                <a:spcPct val="130000"/>
              </a:lnSpc>
              <a:spcBef>
                <a:spcPct val="0"/>
              </a:spcBef>
              <a:buClrTx/>
              <a:buFont typeface="Wingdings" pitchFamily="2" charset="2"/>
              <a:buChar char="§"/>
            </a:pPr>
            <a:r>
              <a:rPr lang="en-US" b="0" dirty="0"/>
              <a:t>Eradication of poverty.</a:t>
            </a:r>
          </a:p>
          <a:p>
            <a:pPr marL="933450" lvl="1" indent="-476250" eaLnBrk="1" hangingPunct="1">
              <a:lnSpc>
                <a:spcPct val="130000"/>
              </a:lnSpc>
              <a:spcBef>
                <a:spcPct val="0"/>
              </a:spcBef>
              <a:buClrTx/>
              <a:buFont typeface="Wingdings" pitchFamily="2" charset="2"/>
              <a:buChar char="§"/>
            </a:pPr>
            <a:r>
              <a:rPr lang="en-US" b="0" dirty="0"/>
              <a:t>Promotion of sustainable and inclusive economic growth.</a:t>
            </a:r>
          </a:p>
          <a:p>
            <a:pPr marL="933450" lvl="1" indent="-476250" eaLnBrk="1" hangingPunct="1">
              <a:lnSpc>
                <a:spcPct val="130000"/>
              </a:lnSpc>
              <a:spcBef>
                <a:spcPct val="0"/>
              </a:spcBef>
              <a:buClrTx/>
              <a:buFont typeface="Wingdings" pitchFamily="2" charset="2"/>
              <a:buChar char="§"/>
            </a:pPr>
            <a:r>
              <a:rPr lang="en-US" b="0" dirty="0"/>
              <a:t>Consolidation of democracy.</a:t>
            </a:r>
          </a:p>
        </p:txBody>
      </p:sp>
      <p:sp>
        <p:nvSpPr>
          <p:cNvPr id="4" name="Slide Number Placeholder 3"/>
          <p:cNvSpPr>
            <a:spLocks noGrp="1"/>
          </p:cNvSpPr>
          <p:nvPr>
            <p:ph type="sldNum" sz="quarter" idx="12"/>
          </p:nvPr>
        </p:nvSpPr>
        <p:spPr/>
        <p:txBody>
          <a:bodyPr/>
          <a:lstStyle/>
          <a:p>
            <a:fld id="{37B83C0C-BC65-4367-9B8A-060D4801009D}" type="slidenum">
              <a:rPr lang="en-GB" smtClean="0"/>
              <a:pPr/>
              <a:t>10</a:t>
            </a:fld>
            <a:endParaRPr lang="en-GB"/>
          </a:p>
        </p:txBody>
      </p:sp>
    </p:spTree>
    <p:extLst>
      <p:ext uri="{BB962C8B-B14F-4D97-AF65-F5344CB8AC3E}">
        <p14:creationId xmlns:p14="http://schemas.microsoft.com/office/powerpoint/2010/main" val="27094708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395288" y="1339850"/>
            <a:ext cx="8229600" cy="576263"/>
          </a:xfrm>
        </p:spPr>
        <p:txBody>
          <a:bodyPr/>
          <a:lstStyle/>
          <a:p>
            <a:pPr eaLnBrk="1" hangingPunct="1"/>
            <a:r>
              <a:rPr lang="en-GB" sz="2600"/>
              <a:t>Specific objectives of a BS programme</a:t>
            </a:r>
          </a:p>
        </p:txBody>
      </p:sp>
      <p:sp>
        <p:nvSpPr>
          <p:cNvPr id="4099" name="Rectangle 3"/>
          <p:cNvSpPr>
            <a:spLocks noGrp="1" noChangeArrowheads="1"/>
          </p:cNvSpPr>
          <p:nvPr>
            <p:ph type="body" idx="1"/>
          </p:nvPr>
        </p:nvSpPr>
        <p:spPr>
          <a:xfrm>
            <a:off x="457200" y="1989138"/>
            <a:ext cx="8229600" cy="4680222"/>
          </a:xfrm>
        </p:spPr>
        <p:txBody>
          <a:bodyPr/>
          <a:lstStyle/>
          <a:p>
            <a:pPr marL="457200" lvl="1" indent="0" eaLnBrk="1" hangingPunct="1">
              <a:lnSpc>
                <a:spcPct val="130000"/>
              </a:lnSpc>
              <a:spcBef>
                <a:spcPct val="0"/>
              </a:spcBef>
              <a:spcAft>
                <a:spcPts val="0"/>
              </a:spcAft>
              <a:buClrTx/>
              <a:buFontTx/>
              <a:buNone/>
              <a:defRPr/>
            </a:pPr>
            <a:r>
              <a:rPr lang="en-US" b="0" dirty="0"/>
              <a:t>Formulation of specific objectives to be based on two principles:</a:t>
            </a:r>
          </a:p>
          <a:p>
            <a:pPr marL="933450" lvl="1" indent="-476250" eaLnBrk="1" hangingPunct="1">
              <a:lnSpc>
                <a:spcPct val="130000"/>
              </a:lnSpc>
              <a:spcBef>
                <a:spcPct val="0"/>
              </a:spcBef>
              <a:spcAft>
                <a:spcPts val="0"/>
              </a:spcAft>
              <a:buClrTx/>
              <a:buFont typeface="Wingdings" pitchFamily="2" charset="2"/>
              <a:buChar char="§"/>
              <a:defRPr/>
            </a:pPr>
            <a:r>
              <a:rPr lang="en-US" b="0" dirty="0"/>
              <a:t>Alignment with policies, priorities and objectives of the partner country;</a:t>
            </a:r>
          </a:p>
          <a:p>
            <a:pPr marL="933450" lvl="1" indent="-476250" eaLnBrk="1" hangingPunct="1">
              <a:lnSpc>
                <a:spcPct val="130000"/>
              </a:lnSpc>
              <a:spcBef>
                <a:spcPct val="0"/>
              </a:spcBef>
              <a:spcAft>
                <a:spcPts val="0"/>
              </a:spcAft>
              <a:buClrTx/>
              <a:buFont typeface="Wingdings" pitchFamily="2" charset="2"/>
              <a:buChar char="§"/>
              <a:defRPr/>
            </a:pPr>
            <a:r>
              <a:rPr lang="en-US" b="0" dirty="0"/>
              <a:t>Consistency with EU development policies.</a:t>
            </a:r>
          </a:p>
          <a:p>
            <a:pPr marL="457200" lvl="1" indent="0" eaLnBrk="1" hangingPunct="1">
              <a:lnSpc>
                <a:spcPct val="130000"/>
              </a:lnSpc>
              <a:spcBef>
                <a:spcPct val="0"/>
              </a:spcBef>
              <a:spcAft>
                <a:spcPts val="0"/>
              </a:spcAft>
              <a:buClrTx/>
              <a:buFontTx/>
              <a:buNone/>
              <a:defRPr/>
            </a:pPr>
            <a:r>
              <a:rPr lang="en-US" b="0" dirty="0"/>
              <a:t>Specific objectives should also reflect the development challenges</a:t>
            </a:r>
          </a:p>
          <a:p>
            <a:pPr marL="457200" lvl="1" indent="0" eaLnBrk="1" hangingPunct="1">
              <a:lnSpc>
                <a:spcPct val="130000"/>
              </a:lnSpc>
              <a:spcBef>
                <a:spcPct val="0"/>
              </a:spcBef>
              <a:spcAft>
                <a:spcPts val="0"/>
              </a:spcAft>
              <a:buClrTx/>
              <a:buFontTx/>
              <a:buNone/>
              <a:defRPr/>
            </a:pPr>
            <a:endParaRPr lang="en-US" b="0" dirty="0">
              <a:solidFill>
                <a:schemeClr val="accent6"/>
              </a:solidFill>
            </a:endParaRPr>
          </a:p>
          <a:p>
            <a:pPr eaLnBrk="1" hangingPunct="1">
              <a:buClrTx/>
              <a:buFontTx/>
              <a:buNone/>
              <a:defRPr/>
            </a:pPr>
            <a:r>
              <a:rPr lang="en-US" sz="1600" i="0" dirty="0">
                <a:solidFill>
                  <a:srgbClr val="FF0000"/>
                </a:solidFill>
              </a:rPr>
              <a:t>			Specific objectives to be specified by type of contracts </a:t>
            </a:r>
          </a:p>
          <a:p>
            <a:pPr eaLnBrk="1" hangingPunct="1">
              <a:defRPr/>
            </a:pPr>
            <a:endParaRPr lang="en-US" dirty="0"/>
          </a:p>
        </p:txBody>
      </p:sp>
      <p:pic>
        <p:nvPicPr>
          <p:cNvPr id="1027" name="Picture 3" descr="C:\Users\ffe\AppData\Local\Microsoft\Windows\Temporary Internet Files\Content.IE5\QU2VKJNX\MM900234751[1].gif"/>
          <p:cNvPicPr>
            <a:picLocks noChangeAspect="1" noChangeArrowheads="1" noCrop="1"/>
          </p:cNvPicPr>
          <p:nvPr/>
        </p:nvPicPr>
        <p:blipFill>
          <a:blip r:embed="rId3" cstate="print"/>
          <a:srcRect/>
          <a:stretch>
            <a:fillRect/>
          </a:stretch>
        </p:blipFill>
        <p:spPr bwMode="auto">
          <a:xfrm>
            <a:off x="1331640" y="5517232"/>
            <a:ext cx="971550" cy="1069851"/>
          </a:xfrm>
          <a:prstGeom prst="rect">
            <a:avLst/>
          </a:prstGeom>
          <a:noFill/>
        </p:spPr>
      </p:pic>
      <p:sp>
        <p:nvSpPr>
          <p:cNvPr id="5" name="Slide Number Placeholder 4"/>
          <p:cNvSpPr>
            <a:spLocks noGrp="1"/>
          </p:cNvSpPr>
          <p:nvPr>
            <p:ph type="sldNum" sz="quarter" idx="12"/>
          </p:nvPr>
        </p:nvSpPr>
        <p:spPr/>
        <p:txBody>
          <a:bodyPr/>
          <a:lstStyle/>
          <a:p>
            <a:fld id="{37B83C0C-BC65-4367-9B8A-060D4801009D}" type="slidenum">
              <a:rPr lang="en-GB" smtClean="0"/>
              <a:pPr/>
              <a:t>11</a:t>
            </a:fld>
            <a:endParaRPr lang="en-GB"/>
          </a:p>
        </p:txBody>
      </p:sp>
    </p:spTree>
    <p:extLst>
      <p:ext uri="{BB962C8B-B14F-4D97-AF65-F5344CB8AC3E}">
        <p14:creationId xmlns:p14="http://schemas.microsoft.com/office/powerpoint/2010/main" val="405103409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395288" y="1339850"/>
            <a:ext cx="8229600" cy="504825"/>
          </a:xfrm>
        </p:spPr>
        <p:txBody>
          <a:bodyPr/>
          <a:lstStyle/>
          <a:p>
            <a:pPr eaLnBrk="1" hangingPunct="1"/>
            <a:r>
              <a:rPr lang="en-US" sz="2600"/>
              <a:t>Specific objectives of a GGDC</a:t>
            </a:r>
          </a:p>
        </p:txBody>
      </p:sp>
      <p:sp>
        <p:nvSpPr>
          <p:cNvPr id="4099" name="Rectangle 3"/>
          <p:cNvSpPr>
            <a:spLocks noGrp="1" noChangeArrowheads="1"/>
          </p:cNvSpPr>
          <p:nvPr>
            <p:ph type="body" idx="1"/>
          </p:nvPr>
        </p:nvSpPr>
        <p:spPr>
          <a:xfrm>
            <a:off x="457200" y="1916113"/>
            <a:ext cx="8229600" cy="4105275"/>
          </a:xfrm>
        </p:spPr>
        <p:txBody>
          <a:bodyPr/>
          <a:lstStyle/>
          <a:p>
            <a:pPr marL="933450" lvl="1" indent="-476250" eaLnBrk="1" hangingPunct="1">
              <a:lnSpc>
                <a:spcPct val="130000"/>
              </a:lnSpc>
              <a:spcBef>
                <a:spcPct val="0"/>
              </a:spcBef>
              <a:spcAft>
                <a:spcPts val="0"/>
              </a:spcAft>
              <a:buClrTx/>
              <a:buFont typeface="Wingdings" pitchFamily="2" charset="2"/>
              <a:buChar char="§"/>
              <a:defRPr/>
            </a:pPr>
            <a:r>
              <a:rPr lang="en-GB" sz="1800" b="0" dirty="0"/>
              <a:t>Improving financial capability of government to achieve (overall) policy objectives.</a:t>
            </a:r>
          </a:p>
          <a:p>
            <a:pPr marL="933450" lvl="1" indent="-476250" eaLnBrk="1" hangingPunct="1">
              <a:lnSpc>
                <a:spcPct val="130000"/>
              </a:lnSpc>
              <a:spcBef>
                <a:spcPct val="0"/>
              </a:spcBef>
              <a:spcAft>
                <a:spcPts val="0"/>
              </a:spcAft>
              <a:buClrTx/>
              <a:buFont typeface="Wingdings" pitchFamily="2" charset="2"/>
              <a:buChar char="§"/>
              <a:defRPr/>
            </a:pPr>
            <a:r>
              <a:rPr lang="en-GB" sz="1800" b="0" dirty="0"/>
              <a:t>Fostering domestic accountability.</a:t>
            </a:r>
          </a:p>
          <a:p>
            <a:pPr marL="933450" lvl="1" indent="-476250" eaLnBrk="1" hangingPunct="1">
              <a:lnSpc>
                <a:spcPct val="130000"/>
              </a:lnSpc>
              <a:spcBef>
                <a:spcPct val="0"/>
              </a:spcBef>
              <a:spcAft>
                <a:spcPts val="0"/>
              </a:spcAft>
              <a:buClrTx/>
              <a:buFont typeface="Wingdings" pitchFamily="2" charset="2"/>
              <a:buChar char="§"/>
              <a:defRPr/>
            </a:pPr>
            <a:r>
              <a:rPr lang="en-GB" sz="1800" b="0" dirty="0"/>
              <a:t>Strengthening national control mechanisms and core government systems.</a:t>
            </a:r>
          </a:p>
          <a:p>
            <a:pPr marL="933450" lvl="1" indent="-476250" eaLnBrk="1" hangingPunct="1">
              <a:lnSpc>
                <a:spcPct val="130000"/>
              </a:lnSpc>
              <a:spcBef>
                <a:spcPct val="0"/>
              </a:spcBef>
              <a:spcAft>
                <a:spcPts val="0"/>
              </a:spcAft>
              <a:buClrTx/>
              <a:buFont typeface="Wingdings" pitchFamily="2" charset="2"/>
              <a:buChar char="§"/>
              <a:defRPr/>
            </a:pPr>
            <a:r>
              <a:rPr lang="en-GB" sz="1800" b="0" dirty="0"/>
              <a:t>Supporting broader reforms as regards: macroeconomic management, PFM, domestic revenue mobilisation,  public sector reform, etc.</a:t>
            </a:r>
          </a:p>
          <a:p>
            <a:pPr marL="933450" lvl="1" indent="-476250" eaLnBrk="1" hangingPunct="1">
              <a:lnSpc>
                <a:spcPct val="130000"/>
              </a:lnSpc>
              <a:spcBef>
                <a:spcPct val="0"/>
              </a:spcBef>
              <a:spcAft>
                <a:spcPts val="0"/>
              </a:spcAft>
              <a:buClrTx/>
              <a:buFont typeface="Wingdings" pitchFamily="2" charset="2"/>
              <a:buChar char="§"/>
              <a:defRPr/>
            </a:pPr>
            <a:r>
              <a:rPr lang="en-GB" sz="1800" b="0" dirty="0"/>
              <a:t>Addressing constraints to sustained and inclusive growth.</a:t>
            </a:r>
          </a:p>
          <a:p>
            <a:pPr marL="933450" lvl="1" indent="-476250" eaLnBrk="1" hangingPunct="1">
              <a:lnSpc>
                <a:spcPct val="130000"/>
              </a:lnSpc>
              <a:spcBef>
                <a:spcPct val="0"/>
              </a:spcBef>
              <a:spcAft>
                <a:spcPts val="0"/>
              </a:spcAft>
              <a:buClrTx/>
              <a:buFont typeface="Wingdings" pitchFamily="2" charset="2"/>
              <a:buChar char="§"/>
              <a:defRPr/>
            </a:pPr>
            <a:r>
              <a:rPr lang="en-US" sz="1800" b="0" dirty="0"/>
              <a:t>Improving public service delivery </a:t>
            </a:r>
            <a:r>
              <a:rPr lang="en-US" sz="1800" b="0"/>
              <a:t>(i.e. </a:t>
            </a:r>
            <a:r>
              <a:rPr lang="en-US" sz="1800" b="0" dirty="0"/>
              <a:t>in order to achieve MDGs).  </a:t>
            </a:r>
          </a:p>
          <a:p>
            <a:pPr eaLnBrk="1" hangingPunct="1">
              <a:defRPr/>
            </a:pPr>
            <a:endParaRPr lang="en-US" sz="1800" dirty="0"/>
          </a:p>
          <a:p>
            <a:pPr eaLnBrk="1" hangingPunct="1">
              <a:defRPr/>
            </a:pPr>
            <a:endParaRPr lang="en-US" dirty="0"/>
          </a:p>
        </p:txBody>
      </p:sp>
      <p:sp>
        <p:nvSpPr>
          <p:cNvPr id="4" name="Slide Number Placeholder 3"/>
          <p:cNvSpPr>
            <a:spLocks noGrp="1"/>
          </p:cNvSpPr>
          <p:nvPr>
            <p:ph type="sldNum" sz="quarter" idx="12"/>
          </p:nvPr>
        </p:nvSpPr>
        <p:spPr/>
        <p:txBody>
          <a:bodyPr/>
          <a:lstStyle/>
          <a:p>
            <a:fld id="{37B83C0C-BC65-4367-9B8A-060D4801009D}" type="slidenum">
              <a:rPr lang="en-GB" smtClean="0"/>
              <a:pPr/>
              <a:t>12</a:t>
            </a:fld>
            <a:endParaRPr lang="en-GB"/>
          </a:p>
        </p:txBody>
      </p:sp>
    </p:spTree>
    <p:extLst>
      <p:ext uri="{BB962C8B-B14F-4D97-AF65-F5344CB8AC3E}">
        <p14:creationId xmlns:p14="http://schemas.microsoft.com/office/powerpoint/2010/main" val="396433398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395288" y="1339850"/>
            <a:ext cx="8229600" cy="360363"/>
          </a:xfrm>
        </p:spPr>
        <p:txBody>
          <a:bodyPr/>
          <a:lstStyle/>
          <a:p>
            <a:pPr eaLnBrk="1" hangingPunct="1"/>
            <a:r>
              <a:rPr lang="en-US" sz="2600"/>
              <a:t>Specific objectives of a SRC</a:t>
            </a:r>
          </a:p>
        </p:txBody>
      </p:sp>
      <p:sp>
        <p:nvSpPr>
          <p:cNvPr id="4099" name="Rectangle 3"/>
          <p:cNvSpPr>
            <a:spLocks noGrp="1" noChangeArrowheads="1"/>
          </p:cNvSpPr>
          <p:nvPr>
            <p:ph type="body" idx="1"/>
          </p:nvPr>
        </p:nvSpPr>
        <p:spPr>
          <a:xfrm>
            <a:off x="179388" y="1700213"/>
            <a:ext cx="8856662" cy="4537075"/>
          </a:xfrm>
        </p:spPr>
        <p:txBody>
          <a:bodyPr/>
          <a:lstStyle/>
          <a:p>
            <a:pPr marL="933450" lvl="1" indent="-476250" eaLnBrk="1" hangingPunct="1">
              <a:lnSpc>
                <a:spcPct val="130000"/>
              </a:lnSpc>
              <a:spcBef>
                <a:spcPct val="0"/>
              </a:spcBef>
              <a:spcAft>
                <a:spcPts val="0"/>
              </a:spcAft>
              <a:buClrTx/>
              <a:buFont typeface="Wingdings" pitchFamily="2" charset="2"/>
              <a:buChar char="§"/>
              <a:defRPr/>
            </a:pPr>
            <a:r>
              <a:rPr lang="en-US" b="0" dirty="0"/>
              <a:t>Improving governance and financial capability of government to achieve sector policy objectives. </a:t>
            </a:r>
          </a:p>
          <a:p>
            <a:pPr marL="933450" lvl="1" indent="-476250" eaLnBrk="1" hangingPunct="1">
              <a:lnSpc>
                <a:spcPct val="130000"/>
              </a:lnSpc>
              <a:spcBef>
                <a:spcPct val="0"/>
              </a:spcBef>
              <a:spcAft>
                <a:spcPts val="0"/>
              </a:spcAft>
              <a:buClrTx/>
              <a:buFont typeface="Wingdings" pitchFamily="2" charset="2"/>
              <a:buChar char="§"/>
              <a:defRPr/>
            </a:pPr>
            <a:r>
              <a:rPr lang="en-US" b="0" dirty="0"/>
              <a:t>Promoting sector policies and reforms.</a:t>
            </a:r>
          </a:p>
          <a:p>
            <a:pPr marL="933450" lvl="1" indent="-476250" eaLnBrk="1" hangingPunct="1">
              <a:lnSpc>
                <a:spcPct val="130000"/>
              </a:lnSpc>
              <a:spcBef>
                <a:spcPct val="0"/>
              </a:spcBef>
              <a:spcAft>
                <a:spcPts val="0"/>
              </a:spcAft>
              <a:buClrTx/>
              <a:buFont typeface="Wingdings" pitchFamily="2" charset="2"/>
              <a:buChar char="§"/>
              <a:defRPr/>
            </a:pPr>
            <a:r>
              <a:rPr lang="en-US" b="0" dirty="0"/>
              <a:t>Improving service delivery and governance at sector level.</a:t>
            </a:r>
          </a:p>
          <a:p>
            <a:pPr marL="933450" lvl="1" indent="-476250" eaLnBrk="1" hangingPunct="1">
              <a:lnSpc>
                <a:spcPct val="130000"/>
              </a:lnSpc>
              <a:spcBef>
                <a:spcPct val="0"/>
              </a:spcBef>
              <a:spcAft>
                <a:spcPts val="0"/>
              </a:spcAft>
              <a:buClrTx/>
              <a:buFont typeface="Wingdings" pitchFamily="2" charset="2"/>
              <a:buChar char="§"/>
              <a:defRPr/>
            </a:pPr>
            <a:r>
              <a:rPr lang="en-US" b="0" dirty="0"/>
              <a:t>Addressing basic needs of the population.</a:t>
            </a:r>
          </a:p>
          <a:p>
            <a:pPr marL="933450" lvl="1" indent="-476250" eaLnBrk="1" hangingPunct="1">
              <a:lnSpc>
                <a:spcPct val="130000"/>
              </a:lnSpc>
              <a:spcBef>
                <a:spcPct val="0"/>
              </a:spcBef>
              <a:spcAft>
                <a:spcPts val="0"/>
              </a:spcAft>
              <a:buClrTx/>
              <a:buFont typeface="Wingdings" pitchFamily="2" charset="2"/>
              <a:buChar char="§"/>
              <a:defRPr/>
            </a:pPr>
            <a:endParaRPr lang="en-US" b="0" dirty="0"/>
          </a:p>
          <a:p>
            <a:pPr lvl="1" eaLnBrk="1" hangingPunct="1">
              <a:lnSpc>
                <a:spcPct val="130000"/>
              </a:lnSpc>
              <a:spcBef>
                <a:spcPts val="600"/>
              </a:spcBef>
              <a:spcAft>
                <a:spcPts val="0"/>
              </a:spcAft>
              <a:buClrTx/>
              <a:buFont typeface="Wingdings" pitchFamily="2" charset="2"/>
              <a:buChar char="v"/>
              <a:defRPr/>
            </a:pPr>
            <a:r>
              <a:rPr lang="en-US" b="0" dirty="0"/>
              <a:t>Emphasis to be put on </a:t>
            </a:r>
            <a:r>
              <a:rPr lang="en-US" b="0" u="sng" dirty="0"/>
              <a:t>equitable access and quality </a:t>
            </a:r>
            <a:r>
              <a:rPr lang="en-US" b="0" dirty="0"/>
              <a:t>of public service delivery. </a:t>
            </a:r>
          </a:p>
          <a:p>
            <a:pPr lvl="1" eaLnBrk="1" hangingPunct="1">
              <a:lnSpc>
                <a:spcPct val="130000"/>
              </a:lnSpc>
              <a:spcBef>
                <a:spcPts val="300"/>
              </a:spcBef>
              <a:spcAft>
                <a:spcPts val="0"/>
              </a:spcAft>
              <a:buClrTx/>
              <a:buFont typeface="Wingdings" pitchFamily="2" charset="2"/>
              <a:buChar char="v"/>
              <a:defRPr/>
            </a:pPr>
            <a:r>
              <a:rPr lang="en-US" b="0" dirty="0"/>
              <a:t>Financial additionality may be key feature of many SRCs.</a:t>
            </a:r>
          </a:p>
          <a:p>
            <a:pPr lvl="1" eaLnBrk="1" hangingPunct="1">
              <a:lnSpc>
                <a:spcPct val="130000"/>
              </a:lnSpc>
              <a:spcBef>
                <a:spcPts val="300"/>
              </a:spcBef>
              <a:spcAft>
                <a:spcPts val="0"/>
              </a:spcAft>
              <a:buClrTx/>
              <a:buFont typeface="Wingdings" pitchFamily="2" charset="2"/>
              <a:buChar char="v"/>
              <a:defRPr/>
            </a:pPr>
            <a:r>
              <a:rPr lang="en-US" b="0" dirty="0"/>
              <a:t>Sectors/ministries could be linked for the purpose of a SRC, in case of coherent policy and budgetary and institutional framework. </a:t>
            </a:r>
          </a:p>
          <a:p>
            <a:pPr marL="933450" lvl="1" indent="-476250" eaLnBrk="1" hangingPunct="1">
              <a:lnSpc>
                <a:spcPct val="130000"/>
              </a:lnSpc>
              <a:spcBef>
                <a:spcPct val="0"/>
              </a:spcBef>
              <a:spcAft>
                <a:spcPts val="0"/>
              </a:spcAft>
              <a:buFont typeface="Wingdings" pitchFamily="2" charset="2"/>
              <a:buChar char="§"/>
              <a:defRPr/>
            </a:pPr>
            <a:endParaRPr lang="en-US" b="0" dirty="0">
              <a:solidFill>
                <a:schemeClr val="accent6"/>
              </a:solidFill>
            </a:endParaRPr>
          </a:p>
          <a:p>
            <a:pPr eaLnBrk="1" hangingPunct="1">
              <a:defRPr/>
            </a:pPr>
            <a:endParaRPr lang="en-US" dirty="0"/>
          </a:p>
          <a:p>
            <a:pPr eaLnBrk="1" hangingPunct="1">
              <a:defRPr/>
            </a:pPr>
            <a:endParaRPr lang="en-US" dirty="0"/>
          </a:p>
        </p:txBody>
      </p:sp>
      <p:sp>
        <p:nvSpPr>
          <p:cNvPr id="19460" name="TextBox 1"/>
          <p:cNvSpPr txBox="1">
            <a:spLocks noChangeArrowheads="1"/>
          </p:cNvSpPr>
          <p:nvPr/>
        </p:nvSpPr>
        <p:spPr bwMode="auto">
          <a:xfrm>
            <a:off x="4121150" y="3009900"/>
            <a:ext cx="184150" cy="276225"/>
          </a:xfrm>
          <a:prstGeom prst="rect">
            <a:avLst/>
          </a:prstGeom>
          <a:noFill/>
          <a:ln w="9525">
            <a:noFill/>
            <a:miter lim="800000"/>
            <a:headEnd/>
            <a:tailEnd/>
          </a:ln>
        </p:spPr>
        <p:txBody>
          <a:bodyPr wrap="none">
            <a:spAutoFit/>
          </a:bodyPr>
          <a:lstStyle/>
          <a:p>
            <a:endParaRPr lang="en-US"/>
          </a:p>
        </p:txBody>
      </p:sp>
      <p:sp>
        <p:nvSpPr>
          <p:cNvPr id="5" name="Slide Number Placeholder 4"/>
          <p:cNvSpPr>
            <a:spLocks noGrp="1"/>
          </p:cNvSpPr>
          <p:nvPr>
            <p:ph type="sldNum" sz="quarter" idx="12"/>
          </p:nvPr>
        </p:nvSpPr>
        <p:spPr/>
        <p:txBody>
          <a:bodyPr/>
          <a:lstStyle/>
          <a:p>
            <a:fld id="{37B83C0C-BC65-4367-9B8A-060D4801009D}" type="slidenum">
              <a:rPr lang="en-GB" smtClean="0"/>
              <a:pPr/>
              <a:t>13</a:t>
            </a:fld>
            <a:endParaRPr lang="en-GB"/>
          </a:p>
        </p:txBody>
      </p:sp>
    </p:spTree>
    <p:extLst>
      <p:ext uri="{BB962C8B-B14F-4D97-AF65-F5344CB8AC3E}">
        <p14:creationId xmlns:p14="http://schemas.microsoft.com/office/powerpoint/2010/main" val="306400867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395288" y="1339850"/>
            <a:ext cx="8229600" cy="433388"/>
          </a:xfrm>
        </p:spPr>
        <p:txBody>
          <a:bodyPr/>
          <a:lstStyle/>
          <a:p>
            <a:pPr eaLnBrk="1" hangingPunct="1"/>
            <a:r>
              <a:rPr lang="en-US" sz="2600"/>
              <a:t>Specific objectives of a SBC</a:t>
            </a:r>
          </a:p>
        </p:txBody>
      </p:sp>
      <p:sp>
        <p:nvSpPr>
          <p:cNvPr id="4099" name="Rectangle 3"/>
          <p:cNvSpPr>
            <a:spLocks noGrp="1" noChangeArrowheads="1"/>
          </p:cNvSpPr>
          <p:nvPr>
            <p:ph type="body" idx="1"/>
          </p:nvPr>
        </p:nvSpPr>
        <p:spPr>
          <a:xfrm>
            <a:off x="0" y="1844675"/>
            <a:ext cx="9144000" cy="4176713"/>
          </a:xfrm>
        </p:spPr>
        <p:txBody>
          <a:bodyPr/>
          <a:lstStyle/>
          <a:p>
            <a:pPr marL="457200" lvl="1" indent="0" eaLnBrk="1" hangingPunct="1">
              <a:lnSpc>
                <a:spcPct val="130000"/>
              </a:lnSpc>
              <a:spcBef>
                <a:spcPct val="0"/>
              </a:spcBef>
              <a:spcAft>
                <a:spcPts val="0"/>
              </a:spcAft>
              <a:buClrTx/>
              <a:buFontTx/>
              <a:buNone/>
              <a:defRPr/>
            </a:pPr>
            <a:r>
              <a:rPr lang="en-GB" b="0" dirty="0"/>
              <a:t>SBC to be used to help </a:t>
            </a:r>
            <a:r>
              <a:rPr lang="en-GB" b="0" u="sng" dirty="0"/>
              <a:t>fragile</a:t>
            </a:r>
            <a:r>
              <a:rPr lang="en-GB" b="0" dirty="0"/>
              <a:t> partner countries:</a:t>
            </a:r>
          </a:p>
          <a:p>
            <a:pPr marL="933450" lvl="1" indent="-476250" eaLnBrk="1" hangingPunct="1">
              <a:lnSpc>
                <a:spcPct val="130000"/>
              </a:lnSpc>
              <a:spcBef>
                <a:spcPct val="0"/>
              </a:spcBef>
              <a:spcAft>
                <a:spcPts val="0"/>
              </a:spcAft>
              <a:buClrTx/>
              <a:buFont typeface="Wingdings" pitchFamily="2" charset="2"/>
              <a:buChar char="§"/>
              <a:defRPr/>
            </a:pPr>
            <a:r>
              <a:rPr lang="en-US" b="0" dirty="0"/>
              <a:t>to improve financial capability of </a:t>
            </a:r>
            <a:r>
              <a:rPr lang="en-US" b="0" dirty="0" err="1"/>
              <a:t>Govt</a:t>
            </a:r>
            <a:r>
              <a:rPr lang="en-US" b="0" dirty="0"/>
              <a:t> to restore peace and macro-eco. stability and to achieve short-term policy objectives; </a:t>
            </a:r>
          </a:p>
          <a:p>
            <a:pPr marL="933450" lvl="1" indent="-476250" eaLnBrk="1" hangingPunct="1">
              <a:lnSpc>
                <a:spcPct val="130000"/>
              </a:lnSpc>
              <a:spcBef>
                <a:spcPct val="0"/>
              </a:spcBef>
              <a:spcAft>
                <a:spcPts val="0"/>
              </a:spcAft>
              <a:buClrTx/>
              <a:buFont typeface="Wingdings" pitchFamily="2" charset="2"/>
              <a:buChar char="§"/>
              <a:defRPr/>
            </a:pPr>
            <a:r>
              <a:rPr lang="en-US" b="0" dirty="0"/>
              <a:t>to ensure vital state functions;</a:t>
            </a:r>
          </a:p>
          <a:p>
            <a:pPr marL="933450" lvl="1" indent="-476250" eaLnBrk="1" hangingPunct="1">
              <a:lnSpc>
                <a:spcPct val="130000"/>
              </a:lnSpc>
              <a:spcBef>
                <a:spcPct val="0"/>
              </a:spcBef>
              <a:spcAft>
                <a:spcPts val="0"/>
              </a:spcAft>
              <a:buClrTx/>
              <a:buFont typeface="Wingdings" pitchFamily="2" charset="2"/>
              <a:buChar char="§"/>
              <a:defRPr/>
            </a:pPr>
            <a:r>
              <a:rPr lang="en-US" b="0" dirty="0"/>
              <a:t>to support the transition towards development and democratic governance.</a:t>
            </a:r>
          </a:p>
          <a:p>
            <a:pPr marL="933450" lvl="1" indent="-476250" eaLnBrk="1" hangingPunct="1">
              <a:lnSpc>
                <a:spcPct val="130000"/>
              </a:lnSpc>
              <a:spcBef>
                <a:spcPct val="0"/>
              </a:spcBef>
              <a:spcAft>
                <a:spcPts val="0"/>
              </a:spcAft>
              <a:buClrTx/>
              <a:buFont typeface="Wingdings" pitchFamily="2" charset="2"/>
              <a:buChar char="§"/>
              <a:defRPr/>
            </a:pPr>
            <a:endParaRPr lang="en-US" b="0" dirty="0"/>
          </a:p>
          <a:p>
            <a:pPr lvl="1" eaLnBrk="1" hangingPunct="1">
              <a:lnSpc>
                <a:spcPct val="130000"/>
              </a:lnSpc>
              <a:spcBef>
                <a:spcPts val="600"/>
              </a:spcBef>
              <a:spcAft>
                <a:spcPts val="0"/>
              </a:spcAft>
              <a:buClrTx/>
              <a:buFont typeface="Wingdings" pitchFamily="2" charset="2"/>
              <a:buChar char="v"/>
              <a:defRPr/>
            </a:pPr>
            <a:r>
              <a:rPr lang="en-US" b="0" dirty="0"/>
              <a:t>SBC to be based on forward looking political commitment and on institutional reforms (not on track records). </a:t>
            </a:r>
          </a:p>
          <a:p>
            <a:pPr lvl="1" eaLnBrk="1" hangingPunct="1">
              <a:lnSpc>
                <a:spcPct val="130000"/>
              </a:lnSpc>
              <a:spcBef>
                <a:spcPts val="600"/>
              </a:spcBef>
              <a:spcAft>
                <a:spcPts val="0"/>
              </a:spcAft>
              <a:buClrTx/>
              <a:buFont typeface="Wingdings" pitchFamily="2" charset="2"/>
              <a:buChar char="v"/>
              <a:defRPr/>
            </a:pPr>
            <a:r>
              <a:rPr lang="en-US" b="0" dirty="0"/>
              <a:t>SBC requires a strong political and policy dialogue.</a:t>
            </a:r>
          </a:p>
          <a:p>
            <a:pPr eaLnBrk="1" hangingPunct="1">
              <a:defRPr/>
            </a:pPr>
            <a:endParaRPr lang="en-US" dirty="0"/>
          </a:p>
          <a:p>
            <a:pPr eaLnBrk="1" hangingPunct="1">
              <a:defRPr/>
            </a:pPr>
            <a:endParaRPr lang="en-US" dirty="0"/>
          </a:p>
        </p:txBody>
      </p:sp>
      <p:sp>
        <p:nvSpPr>
          <p:cNvPr id="4" name="Slide Number Placeholder 3"/>
          <p:cNvSpPr>
            <a:spLocks noGrp="1"/>
          </p:cNvSpPr>
          <p:nvPr>
            <p:ph type="sldNum" sz="quarter" idx="12"/>
          </p:nvPr>
        </p:nvSpPr>
        <p:spPr/>
        <p:txBody>
          <a:bodyPr/>
          <a:lstStyle/>
          <a:p>
            <a:fld id="{37B83C0C-BC65-4367-9B8A-060D4801009D}" type="slidenum">
              <a:rPr lang="en-GB" smtClean="0"/>
              <a:pPr/>
              <a:t>14</a:t>
            </a:fld>
            <a:endParaRPr lang="en-GB"/>
          </a:p>
        </p:txBody>
      </p:sp>
    </p:spTree>
    <p:extLst>
      <p:ext uri="{BB962C8B-B14F-4D97-AF65-F5344CB8AC3E}">
        <p14:creationId xmlns:p14="http://schemas.microsoft.com/office/powerpoint/2010/main" val="102240783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a:xfrm>
            <a:off x="395288" y="908050"/>
            <a:ext cx="8353425" cy="360363"/>
          </a:xfrm>
        </p:spPr>
        <p:txBody>
          <a:bodyPr/>
          <a:lstStyle/>
          <a:p>
            <a:pPr eaLnBrk="1" hangingPunct="1"/>
            <a:r>
              <a:rPr lang="en-GB" sz="2600"/>
              <a:t>   </a:t>
            </a:r>
          </a:p>
        </p:txBody>
      </p:sp>
      <p:grpSp>
        <p:nvGrpSpPr>
          <p:cNvPr id="2" name="Group 8"/>
          <p:cNvGrpSpPr>
            <a:grpSpLocks noChangeAspect="1"/>
          </p:cNvGrpSpPr>
          <p:nvPr/>
        </p:nvGrpSpPr>
        <p:grpSpPr bwMode="auto">
          <a:xfrm>
            <a:off x="684213" y="1377950"/>
            <a:ext cx="8277225" cy="4764088"/>
            <a:chOff x="431" y="868"/>
            <a:chExt cx="5214" cy="3001"/>
          </a:xfrm>
        </p:grpSpPr>
        <p:sp>
          <p:nvSpPr>
            <p:cNvPr id="15365" name="AutoShape 7"/>
            <p:cNvSpPr>
              <a:spLocks noChangeAspect="1" noChangeArrowheads="1" noTextEdit="1"/>
            </p:cNvSpPr>
            <p:nvPr/>
          </p:nvSpPr>
          <p:spPr bwMode="auto">
            <a:xfrm>
              <a:off x="431" y="869"/>
              <a:ext cx="4989" cy="3000"/>
            </a:xfrm>
            <a:prstGeom prst="rect">
              <a:avLst/>
            </a:prstGeom>
            <a:noFill/>
            <a:ln w="9525">
              <a:noFill/>
              <a:miter lim="800000"/>
              <a:headEnd/>
              <a:tailEnd/>
            </a:ln>
          </p:spPr>
          <p:txBody>
            <a:bodyPr/>
            <a:lstStyle/>
            <a:p>
              <a:endParaRPr lang="en-GB"/>
            </a:p>
          </p:txBody>
        </p:sp>
        <p:sp>
          <p:nvSpPr>
            <p:cNvPr id="15368" name="Rectangle 11"/>
            <p:cNvSpPr>
              <a:spLocks noChangeArrowheads="1"/>
            </p:cNvSpPr>
            <p:nvPr/>
          </p:nvSpPr>
          <p:spPr bwMode="auto">
            <a:xfrm>
              <a:off x="745" y="881"/>
              <a:ext cx="4553" cy="194"/>
            </a:xfrm>
            <a:prstGeom prst="rect">
              <a:avLst/>
            </a:prstGeom>
            <a:noFill/>
            <a:ln w="9525">
              <a:noFill/>
              <a:miter lim="800000"/>
              <a:headEnd/>
              <a:tailEnd/>
            </a:ln>
          </p:spPr>
          <p:txBody>
            <a:bodyPr wrap="square" lIns="0" tIns="0" rIns="0" bIns="0">
              <a:spAutoFit/>
            </a:bodyPr>
            <a:lstStyle/>
            <a:p>
              <a:pPr algn="ctr"/>
              <a:r>
                <a:rPr lang="en-US" sz="1800" b="1" dirty="0">
                  <a:solidFill>
                    <a:srgbClr val="000000"/>
                  </a:solidFill>
                  <a:cs typeface="Arial" charset="0"/>
                </a:rPr>
                <a:t> </a:t>
              </a:r>
              <a:r>
                <a:rPr lang="en-GB" sz="2000" b="1" dirty="0"/>
                <a:t>Intervention Logic of Budget Support</a:t>
              </a:r>
              <a:endParaRPr lang="en-US" sz="2000" b="1" dirty="0">
                <a:solidFill>
                  <a:schemeClr val="tx1"/>
                </a:solidFill>
                <a:latin typeface="Arial" charset="0"/>
                <a:cs typeface="Arial" charset="0"/>
              </a:endParaRPr>
            </a:p>
          </p:txBody>
        </p:sp>
        <p:sp>
          <p:nvSpPr>
            <p:cNvPr id="15370" name="Rectangle 13"/>
            <p:cNvSpPr>
              <a:spLocks noChangeArrowheads="1"/>
            </p:cNvSpPr>
            <p:nvPr/>
          </p:nvSpPr>
          <p:spPr bwMode="auto">
            <a:xfrm>
              <a:off x="3322" y="868"/>
              <a:ext cx="132" cy="204"/>
            </a:xfrm>
            <a:prstGeom prst="rect">
              <a:avLst/>
            </a:prstGeom>
            <a:noFill/>
            <a:ln w="9525">
              <a:noFill/>
              <a:miter lim="800000"/>
              <a:headEnd/>
              <a:tailEnd/>
            </a:ln>
          </p:spPr>
          <p:txBody>
            <a:bodyPr wrap="none" lIns="0" tIns="0" rIns="0" bIns="0">
              <a:spAutoFit/>
            </a:bodyPr>
            <a:lstStyle/>
            <a:p>
              <a:r>
                <a:rPr lang="en-US" sz="1800" b="1">
                  <a:solidFill>
                    <a:srgbClr val="000000"/>
                  </a:solidFill>
                  <a:cs typeface="Arial" charset="0"/>
                </a:rPr>
                <a:t> </a:t>
              </a:r>
              <a:endParaRPr lang="en-US" sz="1800">
                <a:solidFill>
                  <a:schemeClr val="tx1"/>
                </a:solidFill>
                <a:latin typeface="Arial" charset="0"/>
                <a:cs typeface="Arial" charset="0"/>
              </a:endParaRPr>
            </a:p>
          </p:txBody>
        </p:sp>
        <p:sp>
          <p:nvSpPr>
            <p:cNvPr id="15371" name="Rectangle 14"/>
            <p:cNvSpPr>
              <a:spLocks noChangeArrowheads="1"/>
            </p:cNvSpPr>
            <p:nvPr/>
          </p:nvSpPr>
          <p:spPr bwMode="auto">
            <a:xfrm>
              <a:off x="3369" y="868"/>
              <a:ext cx="132" cy="204"/>
            </a:xfrm>
            <a:prstGeom prst="rect">
              <a:avLst/>
            </a:prstGeom>
            <a:noFill/>
            <a:ln w="9525">
              <a:noFill/>
              <a:miter lim="800000"/>
              <a:headEnd/>
              <a:tailEnd/>
            </a:ln>
          </p:spPr>
          <p:txBody>
            <a:bodyPr wrap="none" lIns="0" tIns="0" rIns="0" bIns="0">
              <a:spAutoFit/>
            </a:bodyPr>
            <a:lstStyle/>
            <a:p>
              <a:r>
                <a:rPr lang="en-US" sz="1800" b="1">
                  <a:solidFill>
                    <a:srgbClr val="000000"/>
                  </a:solidFill>
                  <a:cs typeface="Arial" charset="0"/>
                </a:rPr>
                <a:t> </a:t>
              </a:r>
              <a:endParaRPr lang="en-US" sz="1800">
                <a:solidFill>
                  <a:schemeClr val="tx1"/>
                </a:solidFill>
                <a:latin typeface="Arial" charset="0"/>
                <a:cs typeface="Arial" charset="0"/>
              </a:endParaRPr>
            </a:p>
          </p:txBody>
        </p:sp>
        <p:sp>
          <p:nvSpPr>
            <p:cNvPr id="15373" name="Rectangle 16"/>
            <p:cNvSpPr>
              <a:spLocks noChangeArrowheads="1"/>
            </p:cNvSpPr>
            <p:nvPr/>
          </p:nvSpPr>
          <p:spPr bwMode="auto">
            <a:xfrm>
              <a:off x="431" y="1127"/>
              <a:ext cx="384" cy="147"/>
            </a:xfrm>
            <a:prstGeom prst="rect">
              <a:avLst/>
            </a:prstGeom>
            <a:noFill/>
            <a:ln w="9525">
              <a:noFill/>
              <a:miter lim="800000"/>
              <a:headEnd/>
              <a:tailEnd/>
            </a:ln>
          </p:spPr>
          <p:txBody>
            <a:bodyPr wrap="none" lIns="0" tIns="0" rIns="0" bIns="0">
              <a:spAutoFit/>
            </a:bodyPr>
            <a:lstStyle/>
            <a:p>
              <a:r>
                <a:rPr lang="en-US" sz="1300" b="1">
                  <a:solidFill>
                    <a:srgbClr val="000000"/>
                  </a:solidFill>
                  <a:cs typeface="Arial" charset="0"/>
                </a:rPr>
                <a:t>Input</a:t>
              </a:r>
              <a:endParaRPr lang="en-US" sz="1800">
                <a:solidFill>
                  <a:schemeClr val="tx1"/>
                </a:solidFill>
                <a:latin typeface="Arial" charset="0"/>
                <a:cs typeface="Arial" charset="0"/>
              </a:endParaRPr>
            </a:p>
          </p:txBody>
        </p:sp>
        <p:sp>
          <p:nvSpPr>
            <p:cNvPr id="15374" name="Rectangle 17"/>
            <p:cNvSpPr>
              <a:spLocks noChangeArrowheads="1"/>
            </p:cNvSpPr>
            <p:nvPr/>
          </p:nvSpPr>
          <p:spPr bwMode="auto">
            <a:xfrm>
              <a:off x="745" y="1127"/>
              <a:ext cx="121" cy="147"/>
            </a:xfrm>
            <a:prstGeom prst="rect">
              <a:avLst/>
            </a:prstGeom>
            <a:noFill/>
            <a:ln w="9525">
              <a:noFill/>
              <a:miter lim="800000"/>
              <a:headEnd/>
              <a:tailEnd/>
            </a:ln>
          </p:spPr>
          <p:txBody>
            <a:bodyPr wrap="none" lIns="0" tIns="0" rIns="0" bIns="0">
              <a:spAutoFit/>
            </a:bodyPr>
            <a:lstStyle/>
            <a:p>
              <a:r>
                <a:rPr lang="en-US" sz="1300" b="1">
                  <a:solidFill>
                    <a:srgbClr val="000000"/>
                  </a:solidFill>
                  <a:cs typeface="Arial" charset="0"/>
                </a:rPr>
                <a:t>s</a:t>
              </a:r>
              <a:endParaRPr lang="en-US" sz="1800">
                <a:solidFill>
                  <a:schemeClr val="tx1"/>
                </a:solidFill>
                <a:latin typeface="Arial" charset="0"/>
                <a:cs typeface="Arial" charset="0"/>
              </a:endParaRPr>
            </a:p>
          </p:txBody>
        </p:sp>
        <p:sp>
          <p:nvSpPr>
            <p:cNvPr id="15375" name="Rectangle 18"/>
            <p:cNvSpPr>
              <a:spLocks noChangeArrowheads="1"/>
            </p:cNvSpPr>
            <p:nvPr/>
          </p:nvSpPr>
          <p:spPr bwMode="auto">
            <a:xfrm>
              <a:off x="805" y="1127"/>
              <a:ext cx="95" cy="147"/>
            </a:xfrm>
            <a:prstGeom prst="rect">
              <a:avLst/>
            </a:prstGeom>
            <a:noFill/>
            <a:ln w="9525">
              <a:noFill/>
              <a:miter lim="800000"/>
              <a:headEnd/>
              <a:tailEnd/>
            </a:ln>
          </p:spPr>
          <p:txBody>
            <a:bodyPr wrap="none" lIns="0" tIns="0" rIns="0" bIns="0">
              <a:spAutoFit/>
            </a:bodyPr>
            <a:lstStyle/>
            <a:p>
              <a:r>
                <a:rPr lang="en-US" sz="1300" b="1">
                  <a:solidFill>
                    <a:srgbClr val="000000"/>
                  </a:solidFill>
                  <a:cs typeface="Arial" charset="0"/>
                </a:rPr>
                <a:t> </a:t>
              </a:r>
              <a:endParaRPr lang="en-US" sz="1800">
                <a:solidFill>
                  <a:schemeClr val="tx1"/>
                </a:solidFill>
                <a:latin typeface="Arial" charset="0"/>
                <a:cs typeface="Arial" charset="0"/>
              </a:endParaRPr>
            </a:p>
          </p:txBody>
        </p:sp>
        <p:sp>
          <p:nvSpPr>
            <p:cNvPr id="15376" name="Rectangle 19"/>
            <p:cNvSpPr>
              <a:spLocks noChangeArrowheads="1"/>
            </p:cNvSpPr>
            <p:nvPr/>
          </p:nvSpPr>
          <p:spPr bwMode="auto">
            <a:xfrm>
              <a:off x="431" y="1368"/>
              <a:ext cx="91" cy="147"/>
            </a:xfrm>
            <a:prstGeom prst="rect">
              <a:avLst/>
            </a:prstGeom>
            <a:noFill/>
            <a:ln w="9525">
              <a:noFill/>
              <a:miter lim="800000"/>
              <a:headEnd/>
              <a:tailEnd/>
            </a:ln>
          </p:spPr>
          <p:txBody>
            <a:bodyPr wrap="none" lIns="0" tIns="0" rIns="0" bIns="0">
              <a:spAutoFit/>
            </a:bodyPr>
            <a:lstStyle/>
            <a:p>
              <a:r>
                <a:rPr lang="en-US" sz="1300">
                  <a:solidFill>
                    <a:srgbClr val="000000"/>
                  </a:solidFill>
                  <a:cs typeface="Arial" charset="0"/>
                </a:rPr>
                <a:t> </a:t>
              </a:r>
              <a:endParaRPr lang="en-US" sz="1800">
                <a:solidFill>
                  <a:schemeClr val="tx1"/>
                </a:solidFill>
                <a:latin typeface="Arial" charset="0"/>
                <a:cs typeface="Arial" charset="0"/>
              </a:endParaRPr>
            </a:p>
          </p:txBody>
        </p:sp>
        <p:sp>
          <p:nvSpPr>
            <p:cNvPr id="15377" name="Rectangle 20"/>
            <p:cNvSpPr>
              <a:spLocks noChangeArrowheads="1"/>
            </p:cNvSpPr>
            <p:nvPr/>
          </p:nvSpPr>
          <p:spPr bwMode="auto">
            <a:xfrm>
              <a:off x="431" y="1610"/>
              <a:ext cx="411" cy="147"/>
            </a:xfrm>
            <a:prstGeom prst="rect">
              <a:avLst/>
            </a:prstGeom>
            <a:noFill/>
            <a:ln w="9525">
              <a:noFill/>
              <a:miter lim="800000"/>
              <a:headEnd/>
              <a:tailEnd/>
            </a:ln>
          </p:spPr>
          <p:txBody>
            <a:bodyPr wrap="none" lIns="0" tIns="0" rIns="0" bIns="0">
              <a:spAutoFit/>
            </a:bodyPr>
            <a:lstStyle/>
            <a:p>
              <a:r>
                <a:rPr lang="en-US" sz="1300" b="1">
                  <a:solidFill>
                    <a:srgbClr val="000000"/>
                  </a:solidFill>
                  <a:cs typeface="Arial" charset="0"/>
                </a:rPr>
                <a:t>Direct</a:t>
              </a:r>
              <a:endParaRPr lang="en-US" sz="1800">
                <a:solidFill>
                  <a:schemeClr val="tx1"/>
                </a:solidFill>
                <a:latin typeface="Arial" charset="0"/>
                <a:cs typeface="Arial" charset="0"/>
              </a:endParaRPr>
            </a:p>
          </p:txBody>
        </p:sp>
        <p:sp>
          <p:nvSpPr>
            <p:cNvPr id="15378" name="Rectangle 21"/>
            <p:cNvSpPr>
              <a:spLocks noChangeArrowheads="1"/>
            </p:cNvSpPr>
            <p:nvPr/>
          </p:nvSpPr>
          <p:spPr bwMode="auto">
            <a:xfrm>
              <a:off x="770" y="1610"/>
              <a:ext cx="95" cy="147"/>
            </a:xfrm>
            <a:prstGeom prst="rect">
              <a:avLst/>
            </a:prstGeom>
            <a:noFill/>
            <a:ln w="9525">
              <a:noFill/>
              <a:miter lim="800000"/>
              <a:headEnd/>
              <a:tailEnd/>
            </a:ln>
          </p:spPr>
          <p:txBody>
            <a:bodyPr wrap="none" lIns="0" tIns="0" rIns="0" bIns="0">
              <a:spAutoFit/>
            </a:bodyPr>
            <a:lstStyle/>
            <a:p>
              <a:r>
                <a:rPr lang="en-US" sz="1300" b="1">
                  <a:solidFill>
                    <a:srgbClr val="000000"/>
                  </a:solidFill>
                  <a:cs typeface="Arial" charset="0"/>
                </a:rPr>
                <a:t> </a:t>
              </a:r>
              <a:endParaRPr lang="en-US" sz="1800">
                <a:solidFill>
                  <a:schemeClr val="tx1"/>
                </a:solidFill>
                <a:latin typeface="Arial" charset="0"/>
                <a:cs typeface="Arial" charset="0"/>
              </a:endParaRPr>
            </a:p>
          </p:txBody>
        </p:sp>
        <p:sp>
          <p:nvSpPr>
            <p:cNvPr id="15379" name="Rectangle 22"/>
            <p:cNvSpPr>
              <a:spLocks noChangeArrowheads="1"/>
            </p:cNvSpPr>
            <p:nvPr/>
          </p:nvSpPr>
          <p:spPr bwMode="auto">
            <a:xfrm>
              <a:off x="431" y="1750"/>
              <a:ext cx="446" cy="147"/>
            </a:xfrm>
            <a:prstGeom prst="rect">
              <a:avLst/>
            </a:prstGeom>
            <a:noFill/>
            <a:ln w="9525">
              <a:noFill/>
              <a:miter lim="800000"/>
              <a:headEnd/>
              <a:tailEnd/>
            </a:ln>
          </p:spPr>
          <p:txBody>
            <a:bodyPr wrap="none" lIns="0" tIns="0" rIns="0" bIns="0">
              <a:spAutoFit/>
            </a:bodyPr>
            <a:lstStyle/>
            <a:p>
              <a:r>
                <a:rPr lang="en-US" sz="1300" b="1">
                  <a:solidFill>
                    <a:srgbClr val="000000"/>
                  </a:solidFill>
                  <a:cs typeface="Arial" charset="0"/>
                </a:rPr>
                <a:t>output</a:t>
              </a:r>
              <a:endParaRPr lang="en-US" sz="1800">
                <a:solidFill>
                  <a:schemeClr val="tx1"/>
                </a:solidFill>
                <a:latin typeface="Arial" charset="0"/>
                <a:cs typeface="Arial" charset="0"/>
              </a:endParaRPr>
            </a:p>
          </p:txBody>
        </p:sp>
        <p:sp>
          <p:nvSpPr>
            <p:cNvPr id="15380" name="Rectangle 23"/>
            <p:cNvSpPr>
              <a:spLocks noChangeArrowheads="1"/>
            </p:cNvSpPr>
            <p:nvPr/>
          </p:nvSpPr>
          <p:spPr bwMode="auto">
            <a:xfrm>
              <a:off x="805" y="1750"/>
              <a:ext cx="121" cy="147"/>
            </a:xfrm>
            <a:prstGeom prst="rect">
              <a:avLst/>
            </a:prstGeom>
            <a:noFill/>
            <a:ln w="9525">
              <a:noFill/>
              <a:miter lim="800000"/>
              <a:headEnd/>
              <a:tailEnd/>
            </a:ln>
          </p:spPr>
          <p:txBody>
            <a:bodyPr wrap="none" lIns="0" tIns="0" rIns="0" bIns="0">
              <a:spAutoFit/>
            </a:bodyPr>
            <a:lstStyle/>
            <a:p>
              <a:r>
                <a:rPr lang="en-US" sz="1300" b="1">
                  <a:solidFill>
                    <a:srgbClr val="000000"/>
                  </a:solidFill>
                  <a:cs typeface="Arial" charset="0"/>
                </a:rPr>
                <a:t>s</a:t>
              </a:r>
              <a:endParaRPr lang="en-US" sz="1800">
                <a:solidFill>
                  <a:schemeClr val="tx1"/>
                </a:solidFill>
                <a:latin typeface="Arial" charset="0"/>
                <a:cs typeface="Arial" charset="0"/>
              </a:endParaRPr>
            </a:p>
          </p:txBody>
        </p:sp>
        <p:sp>
          <p:nvSpPr>
            <p:cNvPr id="15381" name="Rectangle 24"/>
            <p:cNvSpPr>
              <a:spLocks noChangeArrowheads="1"/>
            </p:cNvSpPr>
            <p:nvPr/>
          </p:nvSpPr>
          <p:spPr bwMode="auto">
            <a:xfrm>
              <a:off x="866" y="1750"/>
              <a:ext cx="95" cy="147"/>
            </a:xfrm>
            <a:prstGeom prst="rect">
              <a:avLst/>
            </a:prstGeom>
            <a:noFill/>
            <a:ln w="9525">
              <a:noFill/>
              <a:miter lim="800000"/>
              <a:headEnd/>
              <a:tailEnd/>
            </a:ln>
          </p:spPr>
          <p:txBody>
            <a:bodyPr wrap="none" lIns="0" tIns="0" rIns="0" bIns="0">
              <a:spAutoFit/>
            </a:bodyPr>
            <a:lstStyle/>
            <a:p>
              <a:r>
                <a:rPr lang="en-US" sz="1300" b="1">
                  <a:solidFill>
                    <a:srgbClr val="000000"/>
                  </a:solidFill>
                  <a:cs typeface="Arial" charset="0"/>
                </a:rPr>
                <a:t> </a:t>
              </a:r>
              <a:endParaRPr lang="en-US" sz="1800">
                <a:solidFill>
                  <a:schemeClr val="tx1"/>
                </a:solidFill>
                <a:latin typeface="Arial" charset="0"/>
                <a:cs typeface="Arial" charset="0"/>
              </a:endParaRPr>
            </a:p>
          </p:txBody>
        </p:sp>
        <p:sp>
          <p:nvSpPr>
            <p:cNvPr id="15382" name="Rectangle 25"/>
            <p:cNvSpPr>
              <a:spLocks noChangeArrowheads="1"/>
            </p:cNvSpPr>
            <p:nvPr/>
          </p:nvSpPr>
          <p:spPr bwMode="auto">
            <a:xfrm>
              <a:off x="431" y="1991"/>
              <a:ext cx="91" cy="147"/>
            </a:xfrm>
            <a:prstGeom prst="rect">
              <a:avLst/>
            </a:prstGeom>
            <a:noFill/>
            <a:ln w="9525">
              <a:noFill/>
              <a:miter lim="800000"/>
              <a:headEnd/>
              <a:tailEnd/>
            </a:ln>
          </p:spPr>
          <p:txBody>
            <a:bodyPr wrap="none" lIns="0" tIns="0" rIns="0" bIns="0">
              <a:spAutoFit/>
            </a:bodyPr>
            <a:lstStyle/>
            <a:p>
              <a:r>
                <a:rPr lang="en-US" sz="1300">
                  <a:solidFill>
                    <a:srgbClr val="000000"/>
                  </a:solidFill>
                  <a:cs typeface="Arial" charset="0"/>
                </a:rPr>
                <a:t> </a:t>
              </a:r>
              <a:endParaRPr lang="en-US" sz="1800">
                <a:solidFill>
                  <a:schemeClr val="tx1"/>
                </a:solidFill>
                <a:latin typeface="Arial" charset="0"/>
                <a:cs typeface="Arial" charset="0"/>
              </a:endParaRPr>
            </a:p>
          </p:txBody>
        </p:sp>
        <p:sp>
          <p:nvSpPr>
            <p:cNvPr id="15383" name="Rectangle 26"/>
            <p:cNvSpPr>
              <a:spLocks noChangeArrowheads="1"/>
            </p:cNvSpPr>
            <p:nvPr/>
          </p:nvSpPr>
          <p:spPr bwMode="auto">
            <a:xfrm>
              <a:off x="431" y="2232"/>
              <a:ext cx="540" cy="147"/>
            </a:xfrm>
            <a:prstGeom prst="rect">
              <a:avLst/>
            </a:prstGeom>
            <a:noFill/>
            <a:ln w="9525">
              <a:noFill/>
              <a:miter lim="800000"/>
              <a:headEnd/>
              <a:tailEnd/>
            </a:ln>
          </p:spPr>
          <p:txBody>
            <a:bodyPr wrap="none" lIns="0" tIns="0" rIns="0" bIns="0">
              <a:spAutoFit/>
            </a:bodyPr>
            <a:lstStyle/>
            <a:p>
              <a:r>
                <a:rPr lang="en-US" sz="1300" b="1">
                  <a:solidFill>
                    <a:srgbClr val="000000"/>
                  </a:solidFill>
                  <a:cs typeface="Arial" charset="0"/>
                </a:rPr>
                <a:t>Induced</a:t>
              </a:r>
              <a:endParaRPr lang="en-US" sz="1800">
                <a:solidFill>
                  <a:schemeClr val="tx1"/>
                </a:solidFill>
                <a:latin typeface="Arial" charset="0"/>
                <a:cs typeface="Arial" charset="0"/>
              </a:endParaRPr>
            </a:p>
          </p:txBody>
        </p:sp>
        <p:sp>
          <p:nvSpPr>
            <p:cNvPr id="15384" name="Rectangle 27"/>
            <p:cNvSpPr>
              <a:spLocks noChangeArrowheads="1"/>
            </p:cNvSpPr>
            <p:nvPr/>
          </p:nvSpPr>
          <p:spPr bwMode="auto">
            <a:xfrm>
              <a:off x="896" y="2232"/>
              <a:ext cx="95" cy="147"/>
            </a:xfrm>
            <a:prstGeom prst="rect">
              <a:avLst/>
            </a:prstGeom>
            <a:noFill/>
            <a:ln w="9525">
              <a:noFill/>
              <a:miter lim="800000"/>
              <a:headEnd/>
              <a:tailEnd/>
            </a:ln>
          </p:spPr>
          <p:txBody>
            <a:bodyPr wrap="none" lIns="0" tIns="0" rIns="0" bIns="0">
              <a:spAutoFit/>
            </a:bodyPr>
            <a:lstStyle/>
            <a:p>
              <a:r>
                <a:rPr lang="en-US" sz="1300" b="1">
                  <a:solidFill>
                    <a:srgbClr val="000000"/>
                  </a:solidFill>
                  <a:cs typeface="Arial" charset="0"/>
                </a:rPr>
                <a:t> </a:t>
              </a:r>
              <a:endParaRPr lang="en-US" sz="1800">
                <a:solidFill>
                  <a:schemeClr val="tx1"/>
                </a:solidFill>
                <a:latin typeface="Arial" charset="0"/>
                <a:cs typeface="Arial" charset="0"/>
              </a:endParaRPr>
            </a:p>
          </p:txBody>
        </p:sp>
        <p:sp>
          <p:nvSpPr>
            <p:cNvPr id="15385" name="Rectangle 28"/>
            <p:cNvSpPr>
              <a:spLocks noChangeArrowheads="1"/>
            </p:cNvSpPr>
            <p:nvPr/>
          </p:nvSpPr>
          <p:spPr bwMode="auto">
            <a:xfrm>
              <a:off x="431" y="2372"/>
              <a:ext cx="446" cy="147"/>
            </a:xfrm>
            <a:prstGeom prst="rect">
              <a:avLst/>
            </a:prstGeom>
            <a:noFill/>
            <a:ln w="9525">
              <a:noFill/>
              <a:miter lim="800000"/>
              <a:headEnd/>
              <a:tailEnd/>
            </a:ln>
          </p:spPr>
          <p:txBody>
            <a:bodyPr wrap="none" lIns="0" tIns="0" rIns="0" bIns="0">
              <a:spAutoFit/>
            </a:bodyPr>
            <a:lstStyle/>
            <a:p>
              <a:r>
                <a:rPr lang="en-US" sz="1300" b="1">
                  <a:solidFill>
                    <a:srgbClr val="000000"/>
                  </a:solidFill>
                  <a:cs typeface="Arial" charset="0"/>
                </a:rPr>
                <a:t>output</a:t>
              </a:r>
              <a:endParaRPr lang="en-US" sz="1800">
                <a:solidFill>
                  <a:schemeClr val="tx1"/>
                </a:solidFill>
                <a:latin typeface="Arial" charset="0"/>
                <a:cs typeface="Arial" charset="0"/>
              </a:endParaRPr>
            </a:p>
          </p:txBody>
        </p:sp>
        <p:sp>
          <p:nvSpPr>
            <p:cNvPr id="15386" name="Rectangle 29"/>
            <p:cNvSpPr>
              <a:spLocks noChangeArrowheads="1"/>
            </p:cNvSpPr>
            <p:nvPr/>
          </p:nvSpPr>
          <p:spPr bwMode="auto">
            <a:xfrm>
              <a:off x="805" y="2372"/>
              <a:ext cx="121" cy="147"/>
            </a:xfrm>
            <a:prstGeom prst="rect">
              <a:avLst/>
            </a:prstGeom>
            <a:noFill/>
            <a:ln w="9525">
              <a:noFill/>
              <a:miter lim="800000"/>
              <a:headEnd/>
              <a:tailEnd/>
            </a:ln>
          </p:spPr>
          <p:txBody>
            <a:bodyPr wrap="none" lIns="0" tIns="0" rIns="0" bIns="0">
              <a:spAutoFit/>
            </a:bodyPr>
            <a:lstStyle/>
            <a:p>
              <a:r>
                <a:rPr lang="en-US" sz="1300" b="1">
                  <a:solidFill>
                    <a:srgbClr val="000000"/>
                  </a:solidFill>
                  <a:cs typeface="Arial" charset="0"/>
                </a:rPr>
                <a:t>s</a:t>
              </a:r>
              <a:endParaRPr lang="en-US" sz="1800">
                <a:solidFill>
                  <a:schemeClr val="tx1"/>
                </a:solidFill>
                <a:latin typeface="Arial" charset="0"/>
                <a:cs typeface="Arial" charset="0"/>
              </a:endParaRPr>
            </a:p>
          </p:txBody>
        </p:sp>
        <p:sp>
          <p:nvSpPr>
            <p:cNvPr id="15387" name="Rectangle 30"/>
            <p:cNvSpPr>
              <a:spLocks noChangeArrowheads="1"/>
            </p:cNvSpPr>
            <p:nvPr/>
          </p:nvSpPr>
          <p:spPr bwMode="auto">
            <a:xfrm>
              <a:off x="866" y="2372"/>
              <a:ext cx="95" cy="147"/>
            </a:xfrm>
            <a:prstGeom prst="rect">
              <a:avLst/>
            </a:prstGeom>
            <a:noFill/>
            <a:ln w="9525">
              <a:noFill/>
              <a:miter lim="800000"/>
              <a:headEnd/>
              <a:tailEnd/>
            </a:ln>
          </p:spPr>
          <p:txBody>
            <a:bodyPr wrap="none" lIns="0" tIns="0" rIns="0" bIns="0">
              <a:spAutoFit/>
            </a:bodyPr>
            <a:lstStyle/>
            <a:p>
              <a:r>
                <a:rPr lang="en-US" sz="1300" b="1">
                  <a:solidFill>
                    <a:srgbClr val="000000"/>
                  </a:solidFill>
                  <a:cs typeface="Arial" charset="0"/>
                </a:rPr>
                <a:t> </a:t>
              </a:r>
              <a:endParaRPr lang="en-US" sz="1800">
                <a:solidFill>
                  <a:schemeClr val="tx1"/>
                </a:solidFill>
                <a:latin typeface="Arial" charset="0"/>
                <a:cs typeface="Arial" charset="0"/>
              </a:endParaRPr>
            </a:p>
          </p:txBody>
        </p:sp>
        <p:sp>
          <p:nvSpPr>
            <p:cNvPr id="15388" name="Rectangle 31"/>
            <p:cNvSpPr>
              <a:spLocks noChangeArrowheads="1"/>
            </p:cNvSpPr>
            <p:nvPr/>
          </p:nvSpPr>
          <p:spPr bwMode="auto">
            <a:xfrm>
              <a:off x="431" y="2613"/>
              <a:ext cx="91" cy="147"/>
            </a:xfrm>
            <a:prstGeom prst="rect">
              <a:avLst/>
            </a:prstGeom>
            <a:noFill/>
            <a:ln w="9525">
              <a:noFill/>
              <a:miter lim="800000"/>
              <a:headEnd/>
              <a:tailEnd/>
            </a:ln>
          </p:spPr>
          <p:txBody>
            <a:bodyPr wrap="none" lIns="0" tIns="0" rIns="0" bIns="0">
              <a:spAutoFit/>
            </a:bodyPr>
            <a:lstStyle/>
            <a:p>
              <a:r>
                <a:rPr lang="en-US" sz="1300">
                  <a:solidFill>
                    <a:srgbClr val="000000"/>
                  </a:solidFill>
                  <a:cs typeface="Arial" charset="0"/>
                </a:rPr>
                <a:t> </a:t>
              </a:r>
              <a:endParaRPr lang="en-US" sz="1800">
                <a:solidFill>
                  <a:schemeClr val="tx1"/>
                </a:solidFill>
                <a:latin typeface="Arial" charset="0"/>
                <a:cs typeface="Arial" charset="0"/>
              </a:endParaRPr>
            </a:p>
          </p:txBody>
        </p:sp>
        <p:sp>
          <p:nvSpPr>
            <p:cNvPr id="15389" name="Rectangle 32"/>
            <p:cNvSpPr>
              <a:spLocks noChangeArrowheads="1"/>
            </p:cNvSpPr>
            <p:nvPr/>
          </p:nvSpPr>
          <p:spPr bwMode="auto">
            <a:xfrm>
              <a:off x="431" y="2855"/>
              <a:ext cx="91" cy="147"/>
            </a:xfrm>
            <a:prstGeom prst="rect">
              <a:avLst/>
            </a:prstGeom>
            <a:noFill/>
            <a:ln w="9525">
              <a:noFill/>
              <a:miter lim="800000"/>
              <a:headEnd/>
              <a:tailEnd/>
            </a:ln>
          </p:spPr>
          <p:txBody>
            <a:bodyPr wrap="none" lIns="0" tIns="0" rIns="0" bIns="0">
              <a:spAutoFit/>
            </a:bodyPr>
            <a:lstStyle/>
            <a:p>
              <a:r>
                <a:rPr lang="en-US" sz="1300">
                  <a:solidFill>
                    <a:srgbClr val="000000"/>
                  </a:solidFill>
                  <a:cs typeface="Arial" charset="0"/>
                </a:rPr>
                <a:t> </a:t>
              </a:r>
              <a:endParaRPr lang="en-US" sz="1800">
                <a:solidFill>
                  <a:schemeClr val="tx1"/>
                </a:solidFill>
                <a:latin typeface="Arial" charset="0"/>
                <a:cs typeface="Arial" charset="0"/>
              </a:endParaRPr>
            </a:p>
          </p:txBody>
        </p:sp>
        <p:sp>
          <p:nvSpPr>
            <p:cNvPr id="15390" name="Rectangle 33"/>
            <p:cNvSpPr>
              <a:spLocks noChangeArrowheads="1"/>
            </p:cNvSpPr>
            <p:nvPr/>
          </p:nvSpPr>
          <p:spPr bwMode="auto">
            <a:xfrm>
              <a:off x="431" y="3096"/>
              <a:ext cx="579" cy="147"/>
            </a:xfrm>
            <a:prstGeom prst="rect">
              <a:avLst/>
            </a:prstGeom>
            <a:noFill/>
            <a:ln w="9525">
              <a:noFill/>
              <a:miter lim="800000"/>
              <a:headEnd/>
              <a:tailEnd/>
            </a:ln>
          </p:spPr>
          <p:txBody>
            <a:bodyPr wrap="none" lIns="0" tIns="0" rIns="0" bIns="0">
              <a:spAutoFit/>
            </a:bodyPr>
            <a:lstStyle/>
            <a:p>
              <a:r>
                <a:rPr lang="en-US" sz="1300" b="1">
                  <a:solidFill>
                    <a:srgbClr val="000000"/>
                  </a:solidFill>
                  <a:cs typeface="Arial" charset="0"/>
                </a:rPr>
                <a:t>Outcome</a:t>
              </a:r>
              <a:endParaRPr lang="en-US" sz="1800">
                <a:solidFill>
                  <a:schemeClr val="tx1"/>
                </a:solidFill>
                <a:latin typeface="Arial" charset="0"/>
                <a:cs typeface="Arial" charset="0"/>
              </a:endParaRPr>
            </a:p>
          </p:txBody>
        </p:sp>
        <p:sp>
          <p:nvSpPr>
            <p:cNvPr id="15391" name="Rectangle 34"/>
            <p:cNvSpPr>
              <a:spLocks noChangeArrowheads="1"/>
            </p:cNvSpPr>
            <p:nvPr/>
          </p:nvSpPr>
          <p:spPr bwMode="auto">
            <a:xfrm>
              <a:off x="935" y="3096"/>
              <a:ext cx="121" cy="147"/>
            </a:xfrm>
            <a:prstGeom prst="rect">
              <a:avLst/>
            </a:prstGeom>
            <a:noFill/>
            <a:ln w="9525">
              <a:noFill/>
              <a:miter lim="800000"/>
              <a:headEnd/>
              <a:tailEnd/>
            </a:ln>
          </p:spPr>
          <p:txBody>
            <a:bodyPr wrap="none" lIns="0" tIns="0" rIns="0" bIns="0">
              <a:spAutoFit/>
            </a:bodyPr>
            <a:lstStyle/>
            <a:p>
              <a:r>
                <a:rPr lang="en-US" sz="1300" b="1">
                  <a:solidFill>
                    <a:srgbClr val="000000"/>
                  </a:solidFill>
                  <a:cs typeface="Arial" charset="0"/>
                </a:rPr>
                <a:t>s</a:t>
              </a:r>
              <a:endParaRPr lang="en-US" sz="1800">
                <a:solidFill>
                  <a:schemeClr val="tx1"/>
                </a:solidFill>
                <a:latin typeface="Arial" charset="0"/>
                <a:cs typeface="Arial" charset="0"/>
              </a:endParaRPr>
            </a:p>
          </p:txBody>
        </p:sp>
        <p:sp>
          <p:nvSpPr>
            <p:cNvPr id="15392" name="Rectangle 35"/>
            <p:cNvSpPr>
              <a:spLocks noChangeArrowheads="1"/>
            </p:cNvSpPr>
            <p:nvPr/>
          </p:nvSpPr>
          <p:spPr bwMode="auto">
            <a:xfrm>
              <a:off x="995" y="3096"/>
              <a:ext cx="95" cy="147"/>
            </a:xfrm>
            <a:prstGeom prst="rect">
              <a:avLst/>
            </a:prstGeom>
            <a:noFill/>
            <a:ln w="9525">
              <a:noFill/>
              <a:miter lim="800000"/>
              <a:headEnd/>
              <a:tailEnd/>
            </a:ln>
          </p:spPr>
          <p:txBody>
            <a:bodyPr wrap="none" lIns="0" tIns="0" rIns="0" bIns="0">
              <a:spAutoFit/>
            </a:bodyPr>
            <a:lstStyle/>
            <a:p>
              <a:r>
                <a:rPr lang="en-US" sz="1300" b="1">
                  <a:solidFill>
                    <a:srgbClr val="000000"/>
                  </a:solidFill>
                  <a:cs typeface="Arial" charset="0"/>
                </a:rPr>
                <a:t> </a:t>
              </a:r>
              <a:endParaRPr lang="en-US" sz="1800">
                <a:solidFill>
                  <a:schemeClr val="tx1"/>
                </a:solidFill>
                <a:latin typeface="Arial" charset="0"/>
                <a:cs typeface="Arial" charset="0"/>
              </a:endParaRPr>
            </a:p>
          </p:txBody>
        </p:sp>
        <p:sp>
          <p:nvSpPr>
            <p:cNvPr id="15393" name="Rectangle 36"/>
            <p:cNvSpPr>
              <a:spLocks noChangeArrowheads="1"/>
            </p:cNvSpPr>
            <p:nvPr/>
          </p:nvSpPr>
          <p:spPr bwMode="auto">
            <a:xfrm>
              <a:off x="431" y="3336"/>
              <a:ext cx="91" cy="147"/>
            </a:xfrm>
            <a:prstGeom prst="rect">
              <a:avLst/>
            </a:prstGeom>
            <a:noFill/>
            <a:ln w="9525">
              <a:noFill/>
              <a:miter lim="800000"/>
              <a:headEnd/>
              <a:tailEnd/>
            </a:ln>
          </p:spPr>
          <p:txBody>
            <a:bodyPr wrap="none" lIns="0" tIns="0" rIns="0" bIns="0">
              <a:spAutoFit/>
            </a:bodyPr>
            <a:lstStyle/>
            <a:p>
              <a:r>
                <a:rPr lang="en-US" sz="1300">
                  <a:solidFill>
                    <a:srgbClr val="000000"/>
                  </a:solidFill>
                  <a:cs typeface="Arial" charset="0"/>
                </a:rPr>
                <a:t> </a:t>
              </a:r>
              <a:endParaRPr lang="en-US" sz="1800">
                <a:solidFill>
                  <a:schemeClr val="tx1"/>
                </a:solidFill>
                <a:latin typeface="Arial" charset="0"/>
                <a:cs typeface="Arial" charset="0"/>
              </a:endParaRPr>
            </a:p>
          </p:txBody>
        </p:sp>
        <p:sp>
          <p:nvSpPr>
            <p:cNvPr id="15394" name="Rectangle 37"/>
            <p:cNvSpPr>
              <a:spLocks noChangeArrowheads="1"/>
            </p:cNvSpPr>
            <p:nvPr/>
          </p:nvSpPr>
          <p:spPr bwMode="auto">
            <a:xfrm>
              <a:off x="431" y="3577"/>
              <a:ext cx="429" cy="147"/>
            </a:xfrm>
            <a:prstGeom prst="rect">
              <a:avLst/>
            </a:prstGeom>
            <a:noFill/>
            <a:ln w="9525">
              <a:noFill/>
              <a:miter lim="800000"/>
              <a:headEnd/>
              <a:tailEnd/>
            </a:ln>
          </p:spPr>
          <p:txBody>
            <a:bodyPr wrap="none" lIns="0" tIns="0" rIns="0" bIns="0">
              <a:spAutoFit/>
            </a:bodyPr>
            <a:lstStyle/>
            <a:p>
              <a:r>
                <a:rPr lang="en-US" sz="1300" b="1">
                  <a:solidFill>
                    <a:srgbClr val="000000"/>
                  </a:solidFill>
                  <a:cs typeface="Arial" charset="0"/>
                </a:rPr>
                <a:t>Impac</a:t>
              </a:r>
              <a:endParaRPr lang="en-US" sz="1800">
                <a:solidFill>
                  <a:schemeClr val="tx1"/>
                </a:solidFill>
                <a:latin typeface="Arial" charset="0"/>
                <a:cs typeface="Arial" charset="0"/>
              </a:endParaRPr>
            </a:p>
          </p:txBody>
        </p:sp>
        <p:sp>
          <p:nvSpPr>
            <p:cNvPr id="15395" name="Rectangle 38"/>
            <p:cNvSpPr>
              <a:spLocks noChangeArrowheads="1"/>
            </p:cNvSpPr>
            <p:nvPr/>
          </p:nvSpPr>
          <p:spPr bwMode="auto">
            <a:xfrm>
              <a:off x="789" y="3577"/>
              <a:ext cx="4570" cy="147"/>
            </a:xfrm>
            <a:prstGeom prst="rect">
              <a:avLst/>
            </a:prstGeom>
            <a:noFill/>
            <a:ln w="9525">
              <a:noFill/>
              <a:miter lim="800000"/>
              <a:headEnd/>
              <a:tailEnd/>
            </a:ln>
          </p:spPr>
          <p:txBody>
            <a:bodyPr wrap="none" lIns="0" tIns="0" rIns="0" bIns="0">
              <a:spAutoFit/>
            </a:bodyPr>
            <a:lstStyle/>
            <a:p>
              <a:r>
                <a:rPr lang="en-US" sz="1300" b="1" dirty="0">
                  <a:solidFill>
                    <a:srgbClr val="000000"/>
                  </a:solidFill>
                  <a:cs typeface="Arial" charset="0"/>
                </a:rPr>
                <a:t>t                                                                                                                            </a:t>
              </a:r>
              <a:endParaRPr lang="en-US" sz="1800" dirty="0">
                <a:solidFill>
                  <a:schemeClr val="tx1"/>
                </a:solidFill>
                <a:latin typeface="Arial" charset="0"/>
                <a:cs typeface="Arial" charset="0"/>
              </a:endParaRPr>
            </a:p>
          </p:txBody>
        </p:sp>
        <p:sp>
          <p:nvSpPr>
            <p:cNvPr id="15396" name="Rectangle 39"/>
            <p:cNvSpPr>
              <a:spLocks noChangeArrowheads="1"/>
            </p:cNvSpPr>
            <p:nvPr/>
          </p:nvSpPr>
          <p:spPr bwMode="auto">
            <a:xfrm>
              <a:off x="5101" y="3577"/>
              <a:ext cx="167" cy="147"/>
            </a:xfrm>
            <a:prstGeom prst="rect">
              <a:avLst/>
            </a:prstGeom>
            <a:noFill/>
            <a:ln w="9525">
              <a:noFill/>
              <a:miter lim="800000"/>
              <a:headEnd/>
              <a:tailEnd/>
            </a:ln>
          </p:spPr>
          <p:txBody>
            <a:bodyPr wrap="none" lIns="0" tIns="0" rIns="0" bIns="0">
              <a:spAutoFit/>
            </a:bodyPr>
            <a:lstStyle/>
            <a:p>
              <a:r>
                <a:rPr lang="en-US" sz="1300" b="1">
                  <a:solidFill>
                    <a:srgbClr val="000000"/>
                  </a:solidFill>
                  <a:cs typeface="Arial" charset="0"/>
                </a:rPr>
                <a:t>   </a:t>
              </a:r>
              <a:endParaRPr lang="en-US" sz="1800">
                <a:solidFill>
                  <a:schemeClr val="tx1"/>
                </a:solidFill>
                <a:latin typeface="Arial" charset="0"/>
                <a:cs typeface="Arial" charset="0"/>
              </a:endParaRPr>
            </a:p>
          </p:txBody>
        </p:sp>
        <p:sp>
          <p:nvSpPr>
            <p:cNvPr id="15397" name="Rectangle 40"/>
            <p:cNvSpPr>
              <a:spLocks noChangeArrowheads="1"/>
            </p:cNvSpPr>
            <p:nvPr/>
          </p:nvSpPr>
          <p:spPr bwMode="auto">
            <a:xfrm>
              <a:off x="5205" y="3577"/>
              <a:ext cx="419" cy="147"/>
            </a:xfrm>
            <a:prstGeom prst="rect">
              <a:avLst/>
            </a:prstGeom>
            <a:noFill/>
            <a:ln w="9525">
              <a:noFill/>
              <a:miter lim="800000"/>
              <a:headEnd/>
              <a:tailEnd/>
            </a:ln>
          </p:spPr>
          <p:txBody>
            <a:bodyPr wrap="none" lIns="0" tIns="0" rIns="0" bIns="0">
              <a:spAutoFit/>
            </a:bodyPr>
            <a:lstStyle/>
            <a:p>
              <a:r>
                <a:rPr lang="en-US" sz="1300" b="1">
                  <a:solidFill>
                    <a:srgbClr val="000000"/>
                  </a:solidFill>
                  <a:cs typeface="Arial" charset="0"/>
                </a:rPr>
                <a:t>          </a:t>
              </a:r>
              <a:endParaRPr lang="en-US" sz="1800">
                <a:solidFill>
                  <a:schemeClr val="tx1"/>
                </a:solidFill>
                <a:latin typeface="Arial" charset="0"/>
                <a:cs typeface="Arial" charset="0"/>
              </a:endParaRPr>
            </a:p>
          </p:txBody>
        </p:sp>
        <p:sp>
          <p:nvSpPr>
            <p:cNvPr id="15398" name="Rectangle 41"/>
            <p:cNvSpPr>
              <a:spLocks noChangeArrowheads="1"/>
            </p:cNvSpPr>
            <p:nvPr/>
          </p:nvSpPr>
          <p:spPr bwMode="auto">
            <a:xfrm>
              <a:off x="5550" y="3577"/>
              <a:ext cx="95" cy="147"/>
            </a:xfrm>
            <a:prstGeom prst="rect">
              <a:avLst/>
            </a:prstGeom>
            <a:noFill/>
            <a:ln w="9525">
              <a:noFill/>
              <a:miter lim="800000"/>
              <a:headEnd/>
              <a:tailEnd/>
            </a:ln>
          </p:spPr>
          <p:txBody>
            <a:bodyPr wrap="none" lIns="0" tIns="0" rIns="0" bIns="0">
              <a:spAutoFit/>
            </a:bodyPr>
            <a:lstStyle/>
            <a:p>
              <a:r>
                <a:rPr lang="en-US" sz="1300" b="1">
                  <a:solidFill>
                    <a:srgbClr val="000000"/>
                  </a:solidFill>
                  <a:cs typeface="Arial" charset="0"/>
                </a:rPr>
                <a:t> </a:t>
              </a:r>
              <a:endParaRPr lang="en-US" sz="1800">
                <a:solidFill>
                  <a:schemeClr val="tx1"/>
                </a:solidFill>
                <a:latin typeface="Arial" charset="0"/>
                <a:cs typeface="Arial" charset="0"/>
              </a:endParaRPr>
            </a:p>
          </p:txBody>
        </p:sp>
        <p:grpSp>
          <p:nvGrpSpPr>
            <p:cNvPr id="3" name="Group 44"/>
            <p:cNvGrpSpPr>
              <a:grpSpLocks/>
            </p:cNvGrpSpPr>
            <p:nvPr/>
          </p:nvGrpSpPr>
          <p:grpSpPr bwMode="auto">
            <a:xfrm>
              <a:off x="1268" y="1085"/>
              <a:ext cx="926" cy="321"/>
              <a:chOff x="1268" y="1085"/>
              <a:chExt cx="926" cy="321"/>
            </a:xfrm>
          </p:grpSpPr>
          <p:sp>
            <p:nvSpPr>
              <p:cNvPr id="15503" name="Rectangle 42"/>
              <p:cNvSpPr>
                <a:spLocks noChangeArrowheads="1"/>
              </p:cNvSpPr>
              <p:nvPr/>
            </p:nvSpPr>
            <p:spPr bwMode="auto">
              <a:xfrm>
                <a:off x="1268" y="1085"/>
                <a:ext cx="926" cy="321"/>
              </a:xfrm>
              <a:prstGeom prst="rect">
                <a:avLst/>
              </a:prstGeom>
              <a:solidFill>
                <a:schemeClr val="accent1"/>
              </a:solidFill>
              <a:ln w="9525">
                <a:noFill/>
                <a:miter lim="800000"/>
                <a:headEnd/>
                <a:tailEnd/>
              </a:ln>
            </p:spPr>
            <p:txBody>
              <a:bodyPr/>
              <a:lstStyle/>
              <a:p>
                <a:endParaRPr lang="en-US"/>
              </a:p>
            </p:txBody>
          </p:sp>
          <p:sp>
            <p:nvSpPr>
              <p:cNvPr id="15504" name="Rectangle 43"/>
              <p:cNvSpPr>
                <a:spLocks noChangeArrowheads="1"/>
              </p:cNvSpPr>
              <p:nvPr/>
            </p:nvSpPr>
            <p:spPr bwMode="auto">
              <a:xfrm>
                <a:off x="1268" y="1085"/>
                <a:ext cx="926" cy="321"/>
              </a:xfrm>
              <a:prstGeom prst="rect">
                <a:avLst/>
              </a:prstGeom>
              <a:noFill/>
              <a:ln w="8" cap="rnd">
                <a:solidFill>
                  <a:srgbClr val="000000"/>
                </a:solidFill>
                <a:miter lim="800000"/>
                <a:headEnd/>
                <a:tailEnd/>
              </a:ln>
            </p:spPr>
            <p:txBody>
              <a:bodyPr/>
              <a:lstStyle/>
              <a:p>
                <a:endParaRPr lang="en-US"/>
              </a:p>
            </p:txBody>
          </p:sp>
        </p:grpSp>
        <p:sp>
          <p:nvSpPr>
            <p:cNvPr id="15400" name="Rectangle 45"/>
            <p:cNvSpPr>
              <a:spLocks noChangeArrowheads="1"/>
            </p:cNvSpPr>
            <p:nvPr/>
          </p:nvSpPr>
          <p:spPr bwMode="auto">
            <a:xfrm>
              <a:off x="1562" y="1125"/>
              <a:ext cx="127" cy="147"/>
            </a:xfrm>
            <a:prstGeom prst="rect">
              <a:avLst/>
            </a:prstGeom>
            <a:noFill/>
            <a:ln w="9525">
              <a:noFill/>
              <a:miter lim="800000"/>
              <a:headEnd/>
              <a:tailEnd/>
            </a:ln>
          </p:spPr>
          <p:txBody>
            <a:bodyPr wrap="none" lIns="0" tIns="0" rIns="0" bIns="0">
              <a:spAutoFit/>
            </a:bodyPr>
            <a:lstStyle/>
            <a:p>
              <a:r>
                <a:rPr lang="en-US" sz="1300" b="1" dirty="0">
                  <a:solidFill>
                    <a:srgbClr val="000000"/>
                  </a:solidFill>
                  <a:cs typeface="Arial" charset="0"/>
                </a:rPr>
                <a:t>F</a:t>
              </a:r>
              <a:endParaRPr lang="en-US" sz="1800" dirty="0">
                <a:solidFill>
                  <a:schemeClr val="tx1"/>
                </a:solidFill>
                <a:latin typeface="Arial" charset="0"/>
                <a:cs typeface="Arial" charset="0"/>
              </a:endParaRPr>
            </a:p>
          </p:txBody>
        </p:sp>
        <p:sp>
          <p:nvSpPr>
            <p:cNvPr id="15401" name="Rectangle 46"/>
            <p:cNvSpPr>
              <a:spLocks noChangeArrowheads="1"/>
            </p:cNvSpPr>
            <p:nvPr/>
          </p:nvSpPr>
          <p:spPr bwMode="auto">
            <a:xfrm>
              <a:off x="1627" y="1125"/>
              <a:ext cx="342" cy="147"/>
            </a:xfrm>
            <a:prstGeom prst="rect">
              <a:avLst/>
            </a:prstGeom>
            <a:noFill/>
            <a:ln w="9525">
              <a:noFill/>
              <a:miter lim="800000"/>
              <a:headEnd/>
              <a:tailEnd/>
            </a:ln>
          </p:spPr>
          <p:txBody>
            <a:bodyPr wrap="none" lIns="0" tIns="0" rIns="0" bIns="0">
              <a:spAutoFit/>
            </a:bodyPr>
            <a:lstStyle/>
            <a:p>
              <a:r>
                <a:rPr lang="en-US" sz="1300" b="1">
                  <a:solidFill>
                    <a:srgbClr val="000000"/>
                  </a:solidFill>
                  <a:cs typeface="Arial" charset="0"/>
                </a:rPr>
                <a:t>unds</a:t>
              </a:r>
              <a:endParaRPr lang="en-US" sz="1800">
                <a:solidFill>
                  <a:schemeClr val="tx1"/>
                </a:solidFill>
                <a:latin typeface="Arial" charset="0"/>
                <a:cs typeface="Arial" charset="0"/>
              </a:endParaRPr>
            </a:p>
          </p:txBody>
        </p:sp>
        <p:sp>
          <p:nvSpPr>
            <p:cNvPr id="15402" name="Rectangle 47"/>
            <p:cNvSpPr>
              <a:spLocks noChangeArrowheads="1"/>
            </p:cNvSpPr>
            <p:nvPr/>
          </p:nvSpPr>
          <p:spPr bwMode="auto">
            <a:xfrm>
              <a:off x="1901" y="1125"/>
              <a:ext cx="95" cy="147"/>
            </a:xfrm>
            <a:prstGeom prst="rect">
              <a:avLst/>
            </a:prstGeom>
            <a:noFill/>
            <a:ln w="9525">
              <a:noFill/>
              <a:miter lim="800000"/>
              <a:headEnd/>
              <a:tailEnd/>
            </a:ln>
          </p:spPr>
          <p:txBody>
            <a:bodyPr wrap="none" lIns="0" tIns="0" rIns="0" bIns="0">
              <a:spAutoFit/>
            </a:bodyPr>
            <a:lstStyle/>
            <a:p>
              <a:r>
                <a:rPr lang="en-US" sz="1300" b="1">
                  <a:solidFill>
                    <a:srgbClr val="000000"/>
                  </a:solidFill>
                  <a:cs typeface="Arial" charset="0"/>
                </a:rPr>
                <a:t> </a:t>
              </a:r>
              <a:endParaRPr lang="en-US" sz="1800">
                <a:solidFill>
                  <a:schemeClr val="tx1"/>
                </a:solidFill>
                <a:latin typeface="Arial" charset="0"/>
                <a:cs typeface="Arial" charset="0"/>
              </a:endParaRPr>
            </a:p>
          </p:txBody>
        </p:sp>
        <p:grpSp>
          <p:nvGrpSpPr>
            <p:cNvPr id="4" name="Group 50"/>
            <p:cNvGrpSpPr>
              <a:grpSpLocks/>
            </p:cNvGrpSpPr>
            <p:nvPr/>
          </p:nvGrpSpPr>
          <p:grpSpPr bwMode="auto">
            <a:xfrm>
              <a:off x="3367" y="1569"/>
              <a:ext cx="2050" cy="502"/>
              <a:chOff x="3367" y="1569"/>
              <a:chExt cx="2050" cy="502"/>
            </a:xfrm>
          </p:grpSpPr>
          <p:sp>
            <p:nvSpPr>
              <p:cNvPr id="15501" name="Rectangle 48"/>
              <p:cNvSpPr>
                <a:spLocks noChangeArrowheads="1"/>
              </p:cNvSpPr>
              <p:nvPr/>
            </p:nvSpPr>
            <p:spPr bwMode="auto">
              <a:xfrm>
                <a:off x="3367" y="1569"/>
                <a:ext cx="2050" cy="502"/>
              </a:xfrm>
              <a:prstGeom prst="rect">
                <a:avLst/>
              </a:prstGeom>
              <a:solidFill>
                <a:srgbClr val="00B0F0"/>
              </a:solidFill>
              <a:ln w="9525">
                <a:noFill/>
                <a:miter lim="800000"/>
                <a:headEnd/>
                <a:tailEnd/>
              </a:ln>
            </p:spPr>
            <p:txBody>
              <a:bodyPr/>
              <a:lstStyle/>
              <a:p>
                <a:endParaRPr lang="en-US"/>
              </a:p>
            </p:txBody>
          </p:sp>
          <p:sp>
            <p:nvSpPr>
              <p:cNvPr id="15502" name="Rectangle 49"/>
              <p:cNvSpPr>
                <a:spLocks noChangeArrowheads="1"/>
              </p:cNvSpPr>
              <p:nvPr/>
            </p:nvSpPr>
            <p:spPr bwMode="auto">
              <a:xfrm>
                <a:off x="3367" y="1569"/>
                <a:ext cx="2050" cy="502"/>
              </a:xfrm>
              <a:prstGeom prst="rect">
                <a:avLst/>
              </a:prstGeom>
              <a:noFill/>
              <a:ln w="8" cap="rnd">
                <a:solidFill>
                  <a:srgbClr val="000000"/>
                </a:solidFill>
                <a:miter lim="800000"/>
                <a:headEnd/>
                <a:tailEnd/>
              </a:ln>
            </p:spPr>
            <p:txBody>
              <a:bodyPr/>
              <a:lstStyle/>
              <a:p>
                <a:endParaRPr lang="en-US"/>
              </a:p>
            </p:txBody>
          </p:sp>
        </p:grpSp>
        <p:sp>
          <p:nvSpPr>
            <p:cNvPr id="15404" name="Rectangle 51"/>
            <p:cNvSpPr>
              <a:spLocks noChangeArrowheads="1"/>
            </p:cNvSpPr>
            <p:nvPr/>
          </p:nvSpPr>
          <p:spPr bwMode="auto">
            <a:xfrm>
              <a:off x="3618" y="1611"/>
              <a:ext cx="1717" cy="126"/>
            </a:xfrm>
            <a:prstGeom prst="rect">
              <a:avLst/>
            </a:prstGeom>
            <a:noFill/>
            <a:ln w="9525">
              <a:noFill/>
              <a:miter lim="800000"/>
              <a:headEnd/>
              <a:tailEnd/>
            </a:ln>
          </p:spPr>
          <p:txBody>
            <a:bodyPr wrap="none" lIns="0" tIns="0" rIns="0" bIns="0">
              <a:spAutoFit/>
            </a:bodyPr>
            <a:lstStyle/>
            <a:p>
              <a:r>
                <a:rPr lang="en-US" sz="1300" b="1">
                  <a:solidFill>
                    <a:srgbClr val="000000"/>
                  </a:solidFill>
                  <a:cs typeface="Arial" charset="0"/>
                </a:rPr>
                <a:t>Improved relations between </a:t>
              </a:r>
              <a:endParaRPr lang="en-US" sz="1800">
                <a:solidFill>
                  <a:schemeClr val="tx1"/>
                </a:solidFill>
                <a:latin typeface="Arial" charset="0"/>
                <a:cs typeface="Arial" charset="0"/>
              </a:endParaRPr>
            </a:p>
          </p:txBody>
        </p:sp>
        <p:sp>
          <p:nvSpPr>
            <p:cNvPr id="15405" name="Rectangle 52"/>
            <p:cNvSpPr>
              <a:spLocks noChangeArrowheads="1"/>
            </p:cNvSpPr>
            <p:nvPr/>
          </p:nvSpPr>
          <p:spPr bwMode="auto">
            <a:xfrm>
              <a:off x="3617" y="1752"/>
              <a:ext cx="1702" cy="147"/>
            </a:xfrm>
            <a:prstGeom prst="rect">
              <a:avLst/>
            </a:prstGeom>
            <a:noFill/>
            <a:ln w="9525">
              <a:noFill/>
              <a:miter lim="800000"/>
              <a:headEnd/>
              <a:tailEnd/>
            </a:ln>
          </p:spPr>
          <p:txBody>
            <a:bodyPr wrap="none" lIns="0" tIns="0" rIns="0" bIns="0">
              <a:spAutoFit/>
            </a:bodyPr>
            <a:lstStyle/>
            <a:p>
              <a:r>
                <a:rPr lang="en-US" sz="1300" b="1">
                  <a:solidFill>
                    <a:srgbClr val="000000"/>
                  </a:solidFill>
                  <a:cs typeface="Arial" charset="0"/>
                </a:rPr>
                <a:t>external support and policy </a:t>
              </a:r>
              <a:endParaRPr lang="en-US" sz="1800">
                <a:solidFill>
                  <a:schemeClr val="tx1"/>
                </a:solidFill>
                <a:latin typeface="Arial" charset="0"/>
                <a:cs typeface="Arial" charset="0"/>
              </a:endParaRPr>
            </a:p>
          </p:txBody>
        </p:sp>
        <p:sp>
          <p:nvSpPr>
            <p:cNvPr id="15406" name="Rectangle 53"/>
            <p:cNvSpPr>
              <a:spLocks noChangeArrowheads="1"/>
            </p:cNvSpPr>
            <p:nvPr/>
          </p:nvSpPr>
          <p:spPr bwMode="auto">
            <a:xfrm>
              <a:off x="4112" y="1891"/>
              <a:ext cx="509" cy="147"/>
            </a:xfrm>
            <a:prstGeom prst="rect">
              <a:avLst/>
            </a:prstGeom>
            <a:noFill/>
            <a:ln w="9525">
              <a:noFill/>
              <a:miter lim="800000"/>
              <a:headEnd/>
              <a:tailEnd/>
            </a:ln>
          </p:spPr>
          <p:txBody>
            <a:bodyPr wrap="none" lIns="0" tIns="0" rIns="0" bIns="0">
              <a:spAutoFit/>
            </a:bodyPr>
            <a:lstStyle/>
            <a:p>
              <a:r>
                <a:rPr lang="en-US" sz="1300" b="1">
                  <a:solidFill>
                    <a:srgbClr val="000000"/>
                  </a:solidFill>
                  <a:cs typeface="Arial" charset="0"/>
                </a:rPr>
                <a:t>process</a:t>
              </a:r>
              <a:endParaRPr lang="en-US" sz="1800">
                <a:solidFill>
                  <a:schemeClr val="tx1"/>
                </a:solidFill>
                <a:latin typeface="Arial" charset="0"/>
                <a:cs typeface="Arial" charset="0"/>
              </a:endParaRPr>
            </a:p>
          </p:txBody>
        </p:sp>
        <p:sp>
          <p:nvSpPr>
            <p:cNvPr id="15407" name="Rectangle 54"/>
            <p:cNvSpPr>
              <a:spLocks noChangeArrowheads="1"/>
            </p:cNvSpPr>
            <p:nvPr/>
          </p:nvSpPr>
          <p:spPr bwMode="auto">
            <a:xfrm>
              <a:off x="4547" y="1891"/>
              <a:ext cx="190" cy="147"/>
            </a:xfrm>
            <a:prstGeom prst="rect">
              <a:avLst/>
            </a:prstGeom>
            <a:noFill/>
            <a:ln w="9525">
              <a:noFill/>
              <a:miter lim="800000"/>
              <a:headEnd/>
              <a:tailEnd/>
            </a:ln>
          </p:spPr>
          <p:txBody>
            <a:bodyPr wrap="none" lIns="0" tIns="0" rIns="0" bIns="0">
              <a:spAutoFit/>
            </a:bodyPr>
            <a:lstStyle/>
            <a:p>
              <a:r>
                <a:rPr lang="en-US" sz="1300" b="1">
                  <a:solidFill>
                    <a:srgbClr val="000000"/>
                  </a:solidFill>
                  <a:cs typeface="Arial" charset="0"/>
                </a:rPr>
                <a:t>es</a:t>
              </a:r>
              <a:endParaRPr lang="en-US" sz="1800">
                <a:solidFill>
                  <a:schemeClr val="tx1"/>
                </a:solidFill>
                <a:latin typeface="Arial" charset="0"/>
                <a:cs typeface="Arial" charset="0"/>
              </a:endParaRPr>
            </a:p>
          </p:txBody>
        </p:sp>
        <p:sp>
          <p:nvSpPr>
            <p:cNvPr id="15408" name="Rectangle 55"/>
            <p:cNvSpPr>
              <a:spLocks noChangeArrowheads="1"/>
            </p:cNvSpPr>
            <p:nvPr/>
          </p:nvSpPr>
          <p:spPr bwMode="auto">
            <a:xfrm>
              <a:off x="4674" y="1891"/>
              <a:ext cx="95" cy="147"/>
            </a:xfrm>
            <a:prstGeom prst="rect">
              <a:avLst/>
            </a:prstGeom>
            <a:noFill/>
            <a:ln w="9525">
              <a:noFill/>
              <a:miter lim="800000"/>
              <a:headEnd/>
              <a:tailEnd/>
            </a:ln>
          </p:spPr>
          <p:txBody>
            <a:bodyPr wrap="none" lIns="0" tIns="0" rIns="0" bIns="0">
              <a:spAutoFit/>
            </a:bodyPr>
            <a:lstStyle/>
            <a:p>
              <a:r>
                <a:rPr lang="en-US" sz="1300" b="1">
                  <a:solidFill>
                    <a:srgbClr val="000000"/>
                  </a:solidFill>
                  <a:cs typeface="Arial" charset="0"/>
                </a:rPr>
                <a:t> </a:t>
              </a:r>
              <a:endParaRPr lang="en-US" sz="1800">
                <a:solidFill>
                  <a:schemeClr val="tx1"/>
                </a:solidFill>
                <a:latin typeface="Arial" charset="0"/>
                <a:cs typeface="Arial" charset="0"/>
              </a:endParaRPr>
            </a:p>
          </p:txBody>
        </p:sp>
        <p:grpSp>
          <p:nvGrpSpPr>
            <p:cNvPr id="5" name="Group 58"/>
            <p:cNvGrpSpPr>
              <a:grpSpLocks/>
            </p:cNvGrpSpPr>
            <p:nvPr/>
          </p:nvGrpSpPr>
          <p:grpSpPr bwMode="auto">
            <a:xfrm>
              <a:off x="2586" y="2194"/>
              <a:ext cx="1231" cy="382"/>
              <a:chOff x="2586" y="2194"/>
              <a:chExt cx="1231" cy="382"/>
            </a:xfrm>
          </p:grpSpPr>
          <p:sp>
            <p:nvSpPr>
              <p:cNvPr id="15499" name="Rectangle 56"/>
              <p:cNvSpPr>
                <a:spLocks noChangeArrowheads="1"/>
              </p:cNvSpPr>
              <p:nvPr/>
            </p:nvSpPr>
            <p:spPr bwMode="auto">
              <a:xfrm>
                <a:off x="2586" y="2194"/>
                <a:ext cx="1231" cy="382"/>
              </a:xfrm>
              <a:prstGeom prst="rect">
                <a:avLst/>
              </a:prstGeom>
              <a:solidFill>
                <a:schemeClr val="accent2">
                  <a:lumMod val="40000"/>
                  <a:lumOff val="60000"/>
                </a:schemeClr>
              </a:solidFill>
              <a:ln w="9525">
                <a:noFill/>
                <a:miter lim="800000"/>
                <a:headEnd/>
                <a:tailEnd/>
              </a:ln>
            </p:spPr>
            <p:txBody>
              <a:bodyPr/>
              <a:lstStyle/>
              <a:p>
                <a:endParaRPr lang="en-US"/>
              </a:p>
            </p:txBody>
          </p:sp>
          <p:sp>
            <p:nvSpPr>
              <p:cNvPr id="15500" name="Rectangle 57"/>
              <p:cNvSpPr>
                <a:spLocks noChangeArrowheads="1"/>
              </p:cNvSpPr>
              <p:nvPr/>
            </p:nvSpPr>
            <p:spPr bwMode="auto">
              <a:xfrm>
                <a:off x="2586" y="2194"/>
                <a:ext cx="1231" cy="382"/>
              </a:xfrm>
              <a:prstGeom prst="rect">
                <a:avLst/>
              </a:prstGeom>
              <a:noFill/>
              <a:ln w="8" cap="rnd">
                <a:solidFill>
                  <a:srgbClr val="000000"/>
                </a:solidFill>
                <a:miter lim="800000"/>
                <a:headEnd/>
                <a:tailEnd/>
              </a:ln>
            </p:spPr>
            <p:txBody>
              <a:bodyPr/>
              <a:lstStyle/>
              <a:p>
                <a:endParaRPr lang="en-US"/>
              </a:p>
            </p:txBody>
          </p:sp>
        </p:grpSp>
        <p:sp>
          <p:nvSpPr>
            <p:cNvPr id="15410" name="Rectangle 59"/>
            <p:cNvSpPr>
              <a:spLocks noChangeArrowheads="1"/>
            </p:cNvSpPr>
            <p:nvPr/>
          </p:nvSpPr>
          <p:spPr bwMode="auto">
            <a:xfrm>
              <a:off x="2606" y="2237"/>
              <a:ext cx="1195" cy="126"/>
            </a:xfrm>
            <a:prstGeom prst="rect">
              <a:avLst/>
            </a:prstGeom>
            <a:noFill/>
            <a:ln w="9525">
              <a:noFill/>
              <a:miter lim="800000"/>
              <a:headEnd/>
              <a:tailEnd/>
            </a:ln>
          </p:spPr>
          <p:txBody>
            <a:bodyPr lIns="0" tIns="0" rIns="0" bIns="0">
              <a:spAutoFit/>
            </a:bodyPr>
            <a:lstStyle/>
            <a:p>
              <a:r>
                <a:rPr lang="en-US" sz="1300" b="1" dirty="0">
                  <a:solidFill>
                    <a:srgbClr val="000000"/>
                  </a:solidFill>
                  <a:cs typeface="Arial" charset="0"/>
                </a:rPr>
                <a:t>Strengthened public</a:t>
              </a:r>
              <a:endParaRPr lang="en-US" sz="1800" dirty="0">
                <a:solidFill>
                  <a:schemeClr val="tx1"/>
                </a:solidFill>
                <a:latin typeface="Arial" charset="0"/>
                <a:cs typeface="Arial" charset="0"/>
              </a:endParaRPr>
            </a:p>
          </p:txBody>
        </p:sp>
        <p:sp>
          <p:nvSpPr>
            <p:cNvPr id="15411" name="Rectangle 60"/>
            <p:cNvSpPr>
              <a:spLocks noChangeArrowheads="1"/>
            </p:cNvSpPr>
            <p:nvPr/>
          </p:nvSpPr>
          <p:spPr bwMode="auto">
            <a:xfrm>
              <a:off x="2608" y="2384"/>
              <a:ext cx="1168" cy="126"/>
            </a:xfrm>
            <a:prstGeom prst="rect">
              <a:avLst/>
            </a:prstGeom>
            <a:noFill/>
            <a:ln w="9525">
              <a:noFill/>
              <a:miter lim="800000"/>
              <a:headEnd/>
              <a:tailEnd/>
            </a:ln>
          </p:spPr>
          <p:txBody>
            <a:bodyPr lIns="0" tIns="0" rIns="0" bIns="0">
              <a:spAutoFit/>
            </a:bodyPr>
            <a:lstStyle/>
            <a:p>
              <a:r>
                <a:rPr lang="en-US" sz="1300" b="1">
                  <a:solidFill>
                    <a:srgbClr val="000000"/>
                  </a:solidFill>
                  <a:cs typeface="Arial" charset="0"/>
                </a:rPr>
                <a:t>Sector institutions </a:t>
              </a:r>
              <a:endParaRPr lang="en-US" sz="1800">
                <a:solidFill>
                  <a:schemeClr val="tx1"/>
                </a:solidFill>
                <a:latin typeface="Arial" charset="0"/>
                <a:cs typeface="Arial" charset="0"/>
              </a:endParaRPr>
            </a:p>
          </p:txBody>
        </p:sp>
        <p:sp>
          <p:nvSpPr>
            <p:cNvPr id="15412" name="Rectangle 62"/>
            <p:cNvSpPr>
              <a:spLocks noChangeArrowheads="1"/>
            </p:cNvSpPr>
            <p:nvPr/>
          </p:nvSpPr>
          <p:spPr bwMode="auto">
            <a:xfrm>
              <a:off x="3524" y="2517"/>
              <a:ext cx="95" cy="147"/>
            </a:xfrm>
            <a:prstGeom prst="rect">
              <a:avLst/>
            </a:prstGeom>
            <a:noFill/>
            <a:ln w="9525">
              <a:noFill/>
              <a:miter lim="800000"/>
              <a:headEnd/>
              <a:tailEnd/>
            </a:ln>
          </p:spPr>
          <p:txBody>
            <a:bodyPr wrap="none" lIns="0" tIns="0" rIns="0" bIns="0">
              <a:spAutoFit/>
            </a:bodyPr>
            <a:lstStyle/>
            <a:p>
              <a:r>
                <a:rPr lang="en-US" sz="1300" b="1">
                  <a:solidFill>
                    <a:srgbClr val="000000"/>
                  </a:solidFill>
                  <a:cs typeface="Arial" charset="0"/>
                </a:rPr>
                <a:t> </a:t>
              </a:r>
              <a:endParaRPr lang="en-US" sz="1800">
                <a:solidFill>
                  <a:schemeClr val="tx1"/>
                </a:solidFill>
                <a:latin typeface="Arial" charset="0"/>
                <a:cs typeface="Arial" charset="0"/>
              </a:endParaRPr>
            </a:p>
          </p:txBody>
        </p:sp>
        <p:grpSp>
          <p:nvGrpSpPr>
            <p:cNvPr id="6" name="Group 65"/>
            <p:cNvGrpSpPr>
              <a:grpSpLocks/>
            </p:cNvGrpSpPr>
            <p:nvPr/>
          </p:nvGrpSpPr>
          <p:grpSpPr bwMode="auto">
            <a:xfrm>
              <a:off x="2273" y="1079"/>
              <a:ext cx="937" cy="321"/>
              <a:chOff x="2273" y="1079"/>
              <a:chExt cx="937" cy="321"/>
            </a:xfrm>
          </p:grpSpPr>
          <p:sp>
            <p:nvSpPr>
              <p:cNvPr id="15497" name="Rectangle 63"/>
              <p:cNvSpPr>
                <a:spLocks noChangeArrowheads="1"/>
              </p:cNvSpPr>
              <p:nvPr/>
            </p:nvSpPr>
            <p:spPr bwMode="auto">
              <a:xfrm>
                <a:off x="2273" y="1079"/>
                <a:ext cx="937" cy="321"/>
              </a:xfrm>
              <a:prstGeom prst="rect">
                <a:avLst/>
              </a:prstGeom>
              <a:solidFill>
                <a:schemeClr val="accent1"/>
              </a:solidFill>
              <a:ln w="9525">
                <a:noFill/>
                <a:miter lim="800000"/>
                <a:headEnd/>
                <a:tailEnd/>
              </a:ln>
            </p:spPr>
            <p:txBody>
              <a:bodyPr/>
              <a:lstStyle/>
              <a:p>
                <a:endParaRPr lang="en-US"/>
              </a:p>
            </p:txBody>
          </p:sp>
          <p:sp>
            <p:nvSpPr>
              <p:cNvPr id="15498" name="Rectangle 64"/>
              <p:cNvSpPr>
                <a:spLocks noChangeArrowheads="1"/>
              </p:cNvSpPr>
              <p:nvPr/>
            </p:nvSpPr>
            <p:spPr bwMode="auto">
              <a:xfrm>
                <a:off x="2273" y="1079"/>
                <a:ext cx="937" cy="321"/>
              </a:xfrm>
              <a:prstGeom prst="rect">
                <a:avLst/>
              </a:prstGeom>
              <a:noFill/>
              <a:ln w="8" cap="rnd">
                <a:solidFill>
                  <a:srgbClr val="000000"/>
                </a:solidFill>
                <a:miter lim="800000"/>
                <a:headEnd/>
                <a:tailEnd/>
              </a:ln>
            </p:spPr>
            <p:txBody>
              <a:bodyPr/>
              <a:lstStyle/>
              <a:p>
                <a:endParaRPr lang="en-US"/>
              </a:p>
            </p:txBody>
          </p:sp>
        </p:grpSp>
        <p:sp>
          <p:nvSpPr>
            <p:cNvPr id="15414" name="Rectangle 66"/>
            <p:cNvSpPr>
              <a:spLocks noChangeArrowheads="1"/>
            </p:cNvSpPr>
            <p:nvPr/>
          </p:nvSpPr>
          <p:spPr bwMode="auto">
            <a:xfrm>
              <a:off x="2574" y="1121"/>
              <a:ext cx="443" cy="147"/>
            </a:xfrm>
            <a:prstGeom prst="rect">
              <a:avLst/>
            </a:prstGeom>
            <a:noFill/>
            <a:ln w="9525">
              <a:noFill/>
              <a:miter lim="800000"/>
              <a:headEnd/>
              <a:tailEnd/>
            </a:ln>
          </p:spPr>
          <p:txBody>
            <a:bodyPr wrap="none" lIns="0" tIns="0" rIns="0" bIns="0">
              <a:spAutoFit/>
            </a:bodyPr>
            <a:lstStyle/>
            <a:p>
              <a:r>
                <a:rPr lang="en-US" sz="1300" b="1">
                  <a:solidFill>
                    <a:srgbClr val="000000"/>
                  </a:solidFill>
                  <a:cs typeface="Arial" charset="0"/>
                </a:rPr>
                <a:t>Policy </a:t>
              </a:r>
              <a:endParaRPr lang="en-US" sz="1800">
                <a:solidFill>
                  <a:schemeClr val="tx1"/>
                </a:solidFill>
                <a:latin typeface="Arial" charset="0"/>
                <a:cs typeface="Arial" charset="0"/>
              </a:endParaRPr>
            </a:p>
          </p:txBody>
        </p:sp>
        <p:sp>
          <p:nvSpPr>
            <p:cNvPr id="15415" name="Rectangle 67"/>
            <p:cNvSpPr>
              <a:spLocks noChangeArrowheads="1"/>
            </p:cNvSpPr>
            <p:nvPr/>
          </p:nvSpPr>
          <p:spPr bwMode="auto">
            <a:xfrm>
              <a:off x="2500" y="1261"/>
              <a:ext cx="561" cy="147"/>
            </a:xfrm>
            <a:prstGeom prst="rect">
              <a:avLst/>
            </a:prstGeom>
            <a:noFill/>
            <a:ln w="9525">
              <a:noFill/>
              <a:miter lim="800000"/>
              <a:headEnd/>
              <a:tailEnd/>
            </a:ln>
          </p:spPr>
          <p:txBody>
            <a:bodyPr wrap="none" lIns="0" tIns="0" rIns="0" bIns="0">
              <a:spAutoFit/>
            </a:bodyPr>
            <a:lstStyle/>
            <a:p>
              <a:r>
                <a:rPr lang="en-US" sz="1300" b="1" dirty="0">
                  <a:solidFill>
                    <a:srgbClr val="000000"/>
                  </a:solidFill>
                  <a:cs typeface="Arial" charset="0"/>
                </a:rPr>
                <a:t>dialogue</a:t>
              </a:r>
              <a:endParaRPr lang="en-US" sz="1800" dirty="0">
                <a:solidFill>
                  <a:schemeClr val="tx1"/>
                </a:solidFill>
                <a:latin typeface="Arial" charset="0"/>
                <a:cs typeface="Arial" charset="0"/>
              </a:endParaRPr>
            </a:p>
          </p:txBody>
        </p:sp>
        <p:sp>
          <p:nvSpPr>
            <p:cNvPr id="15416" name="Rectangle 68"/>
            <p:cNvSpPr>
              <a:spLocks noChangeArrowheads="1"/>
            </p:cNvSpPr>
            <p:nvPr/>
          </p:nvSpPr>
          <p:spPr bwMode="auto">
            <a:xfrm>
              <a:off x="2985" y="1261"/>
              <a:ext cx="95" cy="147"/>
            </a:xfrm>
            <a:prstGeom prst="rect">
              <a:avLst/>
            </a:prstGeom>
            <a:noFill/>
            <a:ln w="9525">
              <a:noFill/>
              <a:miter lim="800000"/>
              <a:headEnd/>
              <a:tailEnd/>
            </a:ln>
          </p:spPr>
          <p:txBody>
            <a:bodyPr wrap="none" lIns="0" tIns="0" rIns="0" bIns="0">
              <a:spAutoFit/>
            </a:bodyPr>
            <a:lstStyle/>
            <a:p>
              <a:r>
                <a:rPr lang="en-US" sz="1300" b="1">
                  <a:solidFill>
                    <a:srgbClr val="000000"/>
                  </a:solidFill>
                  <a:cs typeface="Arial" charset="0"/>
                </a:rPr>
                <a:t> </a:t>
              </a:r>
              <a:endParaRPr lang="en-US" sz="1800">
                <a:solidFill>
                  <a:schemeClr val="tx1"/>
                </a:solidFill>
                <a:latin typeface="Arial" charset="0"/>
                <a:cs typeface="Arial" charset="0"/>
              </a:endParaRPr>
            </a:p>
          </p:txBody>
        </p:sp>
        <p:grpSp>
          <p:nvGrpSpPr>
            <p:cNvPr id="7" name="Group 71"/>
            <p:cNvGrpSpPr>
              <a:grpSpLocks/>
            </p:cNvGrpSpPr>
            <p:nvPr/>
          </p:nvGrpSpPr>
          <p:grpSpPr bwMode="auto">
            <a:xfrm>
              <a:off x="4368" y="1083"/>
              <a:ext cx="1042" cy="325"/>
              <a:chOff x="4368" y="1083"/>
              <a:chExt cx="1042" cy="325"/>
            </a:xfrm>
          </p:grpSpPr>
          <p:sp>
            <p:nvSpPr>
              <p:cNvPr id="15495" name="Rectangle 69"/>
              <p:cNvSpPr>
                <a:spLocks noChangeArrowheads="1"/>
              </p:cNvSpPr>
              <p:nvPr/>
            </p:nvSpPr>
            <p:spPr bwMode="auto">
              <a:xfrm>
                <a:off x="4368" y="1083"/>
                <a:ext cx="1042" cy="325"/>
              </a:xfrm>
              <a:prstGeom prst="rect">
                <a:avLst/>
              </a:prstGeom>
              <a:solidFill>
                <a:schemeClr val="accent1"/>
              </a:solidFill>
              <a:ln w="9525">
                <a:noFill/>
                <a:miter lim="800000"/>
                <a:headEnd/>
                <a:tailEnd/>
              </a:ln>
            </p:spPr>
            <p:txBody>
              <a:bodyPr/>
              <a:lstStyle/>
              <a:p>
                <a:endParaRPr lang="en-US"/>
              </a:p>
            </p:txBody>
          </p:sp>
          <p:sp>
            <p:nvSpPr>
              <p:cNvPr id="15496" name="Rectangle 70"/>
              <p:cNvSpPr>
                <a:spLocks noChangeArrowheads="1"/>
              </p:cNvSpPr>
              <p:nvPr/>
            </p:nvSpPr>
            <p:spPr bwMode="auto">
              <a:xfrm>
                <a:off x="4368" y="1083"/>
                <a:ext cx="1042" cy="325"/>
              </a:xfrm>
              <a:prstGeom prst="rect">
                <a:avLst/>
              </a:prstGeom>
              <a:noFill/>
              <a:ln w="8" cap="rnd">
                <a:solidFill>
                  <a:srgbClr val="000000"/>
                </a:solidFill>
                <a:miter lim="800000"/>
                <a:headEnd/>
                <a:tailEnd/>
              </a:ln>
            </p:spPr>
            <p:txBody>
              <a:bodyPr/>
              <a:lstStyle/>
              <a:p>
                <a:endParaRPr lang="en-US"/>
              </a:p>
            </p:txBody>
          </p:sp>
        </p:grpSp>
        <p:sp>
          <p:nvSpPr>
            <p:cNvPr id="15418" name="Rectangle 72"/>
            <p:cNvSpPr>
              <a:spLocks noChangeArrowheads="1"/>
            </p:cNvSpPr>
            <p:nvPr/>
          </p:nvSpPr>
          <p:spPr bwMode="auto">
            <a:xfrm>
              <a:off x="4495" y="1125"/>
              <a:ext cx="910" cy="147"/>
            </a:xfrm>
            <a:prstGeom prst="rect">
              <a:avLst/>
            </a:prstGeom>
            <a:noFill/>
            <a:ln w="9525">
              <a:noFill/>
              <a:miter lim="800000"/>
              <a:headEnd/>
              <a:tailEnd/>
            </a:ln>
          </p:spPr>
          <p:txBody>
            <a:bodyPr wrap="none" lIns="0" tIns="0" rIns="0" bIns="0">
              <a:spAutoFit/>
            </a:bodyPr>
            <a:lstStyle/>
            <a:p>
              <a:r>
                <a:rPr lang="en-US" sz="1300" b="1" dirty="0">
                  <a:solidFill>
                    <a:srgbClr val="000000"/>
                  </a:solidFill>
                  <a:cs typeface="Arial" charset="0"/>
                </a:rPr>
                <a:t>Disbursement </a:t>
              </a:r>
              <a:endParaRPr lang="en-US" sz="1800" dirty="0">
                <a:solidFill>
                  <a:schemeClr val="tx1"/>
                </a:solidFill>
                <a:latin typeface="Arial" charset="0"/>
                <a:cs typeface="Arial" charset="0"/>
              </a:endParaRPr>
            </a:p>
          </p:txBody>
        </p:sp>
        <p:sp>
          <p:nvSpPr>
            <p:cNvPr id="15419" name="Rectangle 73"/>
            <p:cNvSpPr>
              <a:spLocks noChangeArrowheads="1"/>
            </p:cNvSpPr>
            <p:nvPr/>
          </p:nvSpPr>
          <p:spPr bwMode="auto">
            <a:xfrm>
              <a:off x="4595" y="1265"/>
              <a:ext cx="664" cy="147"/>
            </a:xfrm>
            <a:prstGeom prst="rect">
              <a:avLst/>
            </a:prstGeom>
            <a:noFill/>
            <a:ln w="9525">
              <a:noFill/>
              <a:miter lim="800000"/>
              <a:headEnd/>
              <a:tailEnd/>
            </a:ln>
          </p:spPr>
          <p:txBody>
            <a:bodyPr wrap="none" lIns="0" tIns="0" rIns="0" bIns="0">
              <a:spAutoFit/>
            </a:bodyPr>
            <a:lstStyle/>
            <a:p>
              <a:r>
                <a:rPr lang="en-US" sz="1300" b="1">
                  <a:solidFill>
                    <a:srgbClr val="000000"/>
                  </a:solidFill>
                  <a:cs typeface="Arial" charset="0"/>
                </a:rPr>
                <a:t>conditions</a:t>
              </a:r>
              <a:endParaRPr lang="en-US" sz="1800">
                <a:solidFill>
                  <a:schemeClr val="tx1"/>
                </a:solidFill>
                <a:latin typeface="Arial" charset="0"/>
                <a:cs typeface="Arial" charset="0"/>
              </a:endParaRPr>
            </a:p>
          </p:txBody>
        </p:sp>
        <p:sp>
          <p:nvSpPr>
            <p:cNvPr id="15420" name="Rectangle 74"/>
            <p:cNvSpPr>
              <a:spLocks noChangeArrowheads="1"/>
            </p:cNvSpPr>
            <p:nvPr/>
          </p:nvSpPr>
          <p:spPr bwMode="auto">
            <a:xfrm>
              <a:off x="5181" y="1265"/>
              <a:ext cx="95" cy="147"/>
            </a:xfrm>
            <a:prstGeom prst="rect">
              <a:avLst/>
            </a:prstGeom>
            <a:noFill/>
            <a:ln w="9525">
              <a:noFill/>
              <a:miter lim="800000"/>
              <a:headEnd/>
              <a:tailEnd/>
            </a:ln>
          </p:spPr>
          <p:txBody>
            <a:bodyPr wrap="none" lIns="0" tIns="0" rIns="0" bIns="0">
              <a:spAutoFit/>
            </a:bodyPr>
            <a:lstStyle/>
            <a:p>
              <a:r>
                <a:rPr lang="en-US" sz="1300" b="1">
                  <a:solidFill>
                    <a:srgbClr val="000000"/>
                  </a:solidFill>
                  <a:cs typeface="Arial" charset="0"/>
                </a:rPr>
                <a:t> </a:t>
              </a:r>
              <a:endParaRPr lang="en-US" sz="1800">
                <a:solidFill>
                  <a:schemeClr val="tx1"/>
                </a:solidFill>
                <a:latin typeface="Arial" charset="0"/>
                <a:cs typeface="Arial" charset="0"/>
              </a:endParaRPr>
            </a:p>
          </p:txBody>
        </p:sp>
        <p:grpSp>
          <p:nvGrpSpPr>
            <p:cNvPr id="8" name="Group 77"/>
            <p:cNvGrpSpPr>
              <a:grpSpLocks/>
            </p:cNvGrpSpPr>
            <p:nvPr/>
          </p:nvGrpSpPr>
          <p:grpSpPr bwMode="auto">
            <a:xfrm>
              <a:off x="1273" y="1566"/>
              <a:ext cx="1940" cy="493"/>
              <a:chOff x="1273" y="1566"/>
              <a:chExt cx="1940" cy="493"/>
            </a:xfrm>
          </p:grpSpPr>
          <p:sp>
            <p:nvSpPr>
              <p:cNvPr id="15493" name="Rectangle 75"/>
              <p:cNvSpPr>
                <a:spLocks noChangeArrowheads="1"/>
              </p:cNvSpPr>
              <p:nvPr/>
            </p:nvSpPr>
            <p:spPr bwMode="auto">
              <a:xfrm>
                <a:off x="1273" y="1566"/>
                <a:ext cx="1940" cy="493"/>
              </a:xfrm>
              <a:prstGeom prst="rect">
                <a:avLst/>
              </a:prstGeom>
              <a:solidFill>
                <a:srgbClr val="00B0F0"/>
              </a:solidFill>
              <a:ln w="9525">
                <a:noFill/>
                <a:miter lim="800000"/>
                <a:headEnd/>
                <a:tailEnd/>
              </a:ln>
            </p:spPr>
            <p:txBody>
              <a:bodyPr/>
              <a:lstStyle/>
              <a:p>
                <a:endParaRPr lang="en-US"/>
              </a:p>
            </p:txBody>
          </p:sp>
          <p:sp>
            <p:nvSpPr>
              <p:cNvPr id="15494" name="Rectangle 76"/>
              <p:cNvSpPr>
                <a:spLocks noChangeArrowheads="1"/>
              </p:cNvSpPr>
              <p:nvPr/>
            </p:nvSpPr>
            <p:spPr bwMode="auto">
              <a:xfrm>
                <a:off x="1273" y="1566"/>
                <a:ext cx="1940" cy="493"/>
              </a:xfrm>
              <a:prstGeom prst="rect">
                <a:avLst/>
              </a:prstGeom>
              <a:noFill/>
              <a:ln w="8" cap="rnd">
                <a:solidFill>
                  <a:srgbClr val="000000"/>
                </a:solidFill>
                <a:miter lim="800000"/>
                <a:headEnd/>
                <a:tailEnd/>
              </a:ln>
            </p:spPr>
            <p:txBody>
              <a:bodyPr/>
              <a:lstStyle/>
              <a:p>
                <a:endParaRPr lang="en-US"/>
              </a:p>
            </p:txBody>
          </p:sp>
        </p:grpSp>
        <p:sp>
          <p:nvSpPr>
            <p:cNvPr id="15422" name="Rectangle 78"/>
            <p:cNvSpPr>
              <a:spLocks noChangeArrowheads="1"/>
            </p:cNvSpPr>
            <p:nvPr/>
          </p:nvSpPr>
          <p:spPr bwMode="auto">
            <a:xfrm>
              <a:off x="1470" y="1609"/>
              <a:ext cx="1717" cy="126"/>
            </a:xfrm>
            <a:prstGeom prst="rect">
              <a:avLst/>
            </a:prstGeom>
            <a:noFill/>
            <a:ln w="9525">
              <a:noFill/>
              <a:miter lim="800000"/>
              <a:headEnd/>
              <a:tailEnd/>
            </a:ln>
          </p:spPr>
          <p:txBody>
            <a:bodyPr wrap="none" lIns="0" tIns="0" rIns="0" bIns="0">
              <a:spAutoFit/>
            </a:bodyPr>
            <a:lstStyle/>
            <a:p>
              <a:r>
                <a:rPr lang="en-US" sz="1300" b="1">
                  <a:solidFill>
                    <a:srgbClr val="000000"/>
                  </a:solidFill>
                  <a:cs typeface="Arial" charset="0"/>
                </a:rPr>
                <a:t>Improved relations between </a:t>
              </a:r>
              <a:endParaRPr lang="en-US" sz="1800">
                <a:solidFill>
                  <a:schemeClr val="tx1"/>
                </a:solidFill>
                <a:latin typeface="Arial" charset="0"/>
                <a:cs typeface="Arial" charset="0"/>
              </a:endParaRPr>
            </a:p>
          </p:txBody>
        </p:sp>
        <p:sp>
          <p:nvSpPr>
            <p:cNvPr id="15423" name="Rectangle 79"/>
            <p:cNvSpPr>
              <a:spLocks noChangeArrowheads="1"/>
            </p:cNvSpPr>
            <p:nvPr/>
          </p:nvSpPr>
          <p:spPr bwMode="auto">
            <a:xfrm>
              <a:off x="1403" y="1748"/>
              <a:ext cx="1833" cy="147"/>
            </a:xfrm>
            <a:prstGeom prst="rect">
              <a:avLst/>
            </a:prstGeom>
            <a:noFill/>
            <a:ln w="9525">
              <a:noFill/>
              <a:miter lim="800000"/>
              <a:headEnd/>
              <a:tailEnd/>
            </a:ln>
          </p:spPr>
          <p:txBody>
            <a:bodyPr wrap="none" lIns="0" tIns="0" rIns="0" bIns="0">
              <a:spAutoFit/>
            </a:bodyPr>
            <a:lstStyle/>
            <a:p>
              <a:r>
                <a:rPr lang="en-US" sz="1300" b="1">
                  <a:solidFill>
                    <a:srgbClr val="000000"/>
                  </a:solidFill>
                  <a:cs typeface="Arial" charset="0"/>
                </a:rPr>
                <a:t>external support and national </a:t>
              </a:r>
              <a:endParaRPr lang="en-US" sz="1800">
                <a:solidFill>
                  <a:schemeClr val="tx1"/>
                </a:solidFill>
                <a:latin typeface="Arial" charset="0"/>
                <a:cs typeface="Arial" charset="0"/>
              </a:endParaRPr>
            </a:p>
          </p:txBody>
        </p:sp>
        <p:sp>
          <p:nvSpPr>
            <p:cNvPr id="15424" name="Rectangle 80"/>
            <p:cNvSpPr>
              <a:spLocks noChangeArrowheads="1"/>
            </p:cNvSpPr>
            <p:nvPr/>
          </p:nvSpPr>
          <p:spPr bwMode="auto">
            <a:xfrm>
              <a:off x="2046" y="1890"/>
              <a:ext cx="469" cy="147"/>
            </a:xfrm>
            <a:prstGeom prst="rect">
              <a:avLst/>
            </a:prstGeom>
            <a:noFill/>
            <a:ln w="9525">
              <a:noFill/>
              <a:miter lim="800000"/>
              <a:headEnd/>
              <a:tailEnd/>
            </a:ln>
          </p:spPr>
          <p:txBody>
            <a:bodyPr wrap="none" lIns="0" tIns="0" rIns="0" bIns="0">
              <a:spAutoFit/>
            </a:bodyPr>
            <a:lstStyle/>
            <a:p>
              <a:r>
                <a:rPr lang="en-US" sz="1300" b="1">
                  <a:solidFill>
                    <a:srgbClr val="000000"/>
                  </a:solidFill>
                  <a:cs typeface="Arial" charset="0"/>
                </a:rPr>
                <a:t>budget</a:t>
              </a:r>
              <a:endParaRPr lang="en-US" sz="1800">
                <a:solidFill>
                  <a:schemeClr val="tx1"/>
                </a:solidFill>
                <a:latin typeface="Arial" charset="0"/>
                <a:cs typeface="Arial" charset="0"/>
              </a:endParaRPr>
            </a:p>
          </p:txBody>
        </p:sp>
        <p:sp>
          <p:nvSpPr>
            <p:cNvPr id="15425" name="Rectangle 81"/>
            <p:cNvSpPr>
              <a:spLocks noChangeArrowheads="1"/>
            </p:cNvSpPr>
            <p:nvPr/>
          </p:nvSpPr>
          <p:spPr bwMode="auto">
            <a:xfrm>
              <a:off x="2441" y="1890"/>
              <a:ext cx="95" cy="147"/>
            </a:xfrm>
            <a:prstGeom prst="rect">
              <a:avLst/>
            </a:prstGeom>
            <a:noFill/>
            <a:ln w="9525">
              <a:noFill/>
              <a:miter lim="800000"/>
              <a:headEnd/>
              <a:tailEnd/>
            </a:ln>
          </p:spPr>
          <p:txBody>
            <a:bodyPr wrap="none" lIns="0" tIns="0" rIns="0" bIns="0">
              <a:spAutoFit/>
            </a:bodyPr>
            <a:lstStyle/>
            <a:p>
              <a:r>
                <a:rPr lang="en-US" sz="1300" b="1">
                  <a:solidFill>
                    <a:srgbClr val="000000"/>
                  </a:solidFill>
                  <a:cs typeface="Arial" charset="0"/>
                </a:rPr>
                <a:t> </a:t>
              </a:r>
              <a:endParaRPr lang="en-US" sz="1800">
                <a:solidFill>
                  <a:schemeClr val="tx1"/>
                </a:solidFill>
                <a:latin typeface="Arial" charset="0"/>
                <a:cs typeface="Arial" charset="0"/>
              </a:endParaRPr>
            </a:p>
          </p:txBody>
        </p:sp>
        <p:grpSp>
          <p:nvGrpSpPr>
            <p:cNvPr id="9" name="Group 84"/>
            <p:cNvGrpSpPr>
              <a:grpSpLocks/>
            </p:cNvGrpSpPr>
            <p:nvPr/>
          </p:nvGrpSpPr>
          <p:grpSpPr bwMode="auto">
            <a:xfrm>
              <a:off x="3311" y="1083"/>
              <a:ext cx="981" cy="321"/>
              <a:chOff x="3311" y="1083"/>
              <a:chExt cx="981" cy="321"/>
            </a:xfrm>
          </p:grpSpPr>
          <p:sp>
            <p:nvSpPr>
              <p:cNvPr id="15491" name="Rectangle 82"/>
              <p:cNvSpPr>
                <a:spLocks noChangeArrowheads="1"/>
              </p:cNvSpPr>
              <p:nvPr/>
            </p:nvSpPr>
            <p:spPr bwMode="auto">
              <a:xfrm>
                <a:off x="3311" y="1083"/>
                <a:ext cx="981" cy="321"/>
              </a:xfrm>
              <a:prstGeom prst="rect">
                <a:avLst/>
              </a:prstGeom>
              <a:solidFill>
                <a:schemeClr val="accent1"/>
              </a:solidFill>
              <a:ln w="9525">
                <a:noFill/>
                <a:miter lim="800000"/>
                <a:headEnd/>
                <a:tailEnd/>
              </a:ln>
            </p:spPr>
            <p:txBody>
              <a:bodyPr/>
              <a:lstStyle/>
              <a:p>
                <a:endParaRPr lang="en-US"/>
              </a:p>
            </p:txBody>
          </p:sp>
          <p:sp>
            <p:nvSpPr>
              <p:cNvPr id="15492" name="Rectangle 83"/>
              <p:cNvSpPr>
                <a:spLocks noChangeArrowheads="1"/>
              </p:cNvSpPr>
              <p:nvPr/>
            </p:nvSpPr>
            <p:spPr bwMode="auto">
              <a:xfrm>
                <a:off x="3311" y="1083"/>
                <a:ext cx="981" cy="321"/>
              </a:xfrm>
              <a:prstGeom prst="rect">
                <a:avLst/>
              </a:prstGeom>
              <a:noFill/>
              <a:ln w="8" cap="rnd">
                <a:solidFill>
                  <a:srgbClr val="000000"/>
                </a:solidFill>
                <a:miter lim="800000"/>
                <a:headEnd/>
                <a:tailEnd/>
              </a:ln>
            </p:spPr>
            <p:txBody>
              <a:bodyPr/>
              <a:lstStyle/>
              <a:p>
                <a:endParaRPr lang="en-US"/>
              </a:p>
            </p:txBody>
          </p:sp>
        </p:grpSp>
        <p:sp>
          <p:nvSpPr>
            <p:cNvPr id="15427" name="Rectangle 85"/>
            <p:cNvSpPr>
              <a:spLocks noChangeArrowheads="1"/>
            </p:cNvSpPr>
            <p:nvPr/>
          </p:nvSpPr>
          <p:spPr bwMode="auto">
            <a:xfrm>
              <a:off x="3560" y="1125"/>
              <a:ext cx="593" cy="147"/>
            </a:xfrm>
            <a:prstGeom prst="rect">
              <a:avLst/>
            </a:prstGeom>
            <a:noFill/>
            <a:ln w="9525">
              <a:noFill/>
              <a:miter lim="800000"/>
              <a:headEnd/>
              <a:tailEnd/>
            </a:ln>
          </p:spPr>
          <p:txBody>
            <a:bodyPr wrap="none" lIns="0" tIns="0" rIns="0" bIns="0">
              <a:spAutoFit/>
            </a:bodyPr>
            <a:lstStyle/>
            <a:p>
              <a:r>
                <a:rPr lang="en-US" sz="1300" b="1" dirty="0">
                  <a:solidFill>
                    <a:srgbClr val="000000"/>
                  </a:solidFill>
                  <a:cs typeface="Arial" charset="0"/>
                </a:rPr>
                <a:t>Capacity </a:t>
              </a:r>
              <a:endParaRPr lang="en-US" sz="1800" dirty="0">
                <a:solidFill>
                  <a:schemeClr val="tx1"/>
                </a:solidFill>
                <a:latin typeface="Arial" charset="0"/>
                <a:cs typeface="Arial" charset="0"/>
              </a:endParaRPr>
            </a:p>
          </p:txBody>
        </p:sp>
        <p:sp>
          <p:nvSpPr>
            <p:cNvPr id="15428" name="Rectangle 86"/>
            <p:cNvSpPr>
              <a:spLocks noChangeArrowheads="1"/>
            </p:cNvSpPr>
            <p:nvPr/>
          </p:nvSpPr>
          <p:spPr bwMode="auto">
            <a:xfrm>
              <a:off x="3434" y="1247"/>
              <a:ext cx="818" cy="147"/>
            </a:xfrm>
            <a:prstGeom prst="rect">
              <a:avLst/>
            </a:prstGeom>
            <a:noFill/>
            <a:ln w="9525">
              <a:noFill/>
              <a:miter lim="800000"/>
              <a:headEnd/>
              <a:tailEnd/>
            </a:ln>
          </p:spPr>
          <p:txBody>
            <a:bodyPr wrap="none" lIns="0" tIns="0" rIns="0" bIns="0">
              <a:spAutoFit/>
            </a:bodyPr>
            <a:lstStyle/>
            <a:p>
              <a:r>
                <a:rPr lang="en-US" sz="1300" b="1">
                  <a:solidFill>
                    <a:srgbClr val="000000"/>
                  </a:solidFill>
                  <a:cs typeface="Arial" charset="0"/>
                </a:rPr>
                <a:t>development</a:t>
              </a:r>
              <a:endParaRPr lang="en-US" sz="1800">
                <a:solidFill>
                  <a:schemeClr val="tx1"/>
                </a:solidFill>
                <a:latin typeface="Arial" charset="0"/>
                <a:cs typeface="Arial" charset="0"/>
              </a:endParaRPr>
            </a:p>
          </p:txBody>
        </p:sp>
        <p:sp>
          <p:nvSpPr>
            <p:cNvPr id="15429" name="Rectangle 87"/>
            <p:cNvSpPr>
              <a:spLocks noChangeArrowheads="1"/>
            </p:cNvSpPr>
            <p:nvPr/>
          </p:nvSpPr>
          <p:spPr bwMode="auto">
            <a:xfrm>
              <a:off x="4169" y="1247"/>
              <a:ext cx="95" cy="147"/>
            </a:xfrm>
            <a:prstGeom prst="rect">
              <a:avLst/>
            </a:prstGeom>
            <a:noFill/>
            <a:ln w="9525">
              <a:noFill/>
              <a:miter lim="800000"/>
              <a:headEnd/>
              <a:tailEnd/>
            </a:ln>
          </p:spPr>
          <p:txBody>
            <a:bodyPr wrap="none" lIns="0" tIns="0" rIns="0" bIns="0">
              <a:spAutoFit/>
            </a:bodyPr>
            <a:lstStyle/>
            <a:p>
              <a:r>
                <a:rPr lang="en-US" sz="1300" b="1">
                  <a:solidFill>
                    <a:srgbClr val="000000"/>
                  </a:solidFill>
                  <a:cs typeface="Arial" charset="0"/>
                </a:rPr>
                <a:t> </a:t>
              </a:r>
              <a:endParaRPr lang="en-US" sz="1800">
                <a:solidFill>
                  <a:schemeClr val="tx1"/>
                </a:solidFill>
                <a:latin typeface="Arial" charset="0"/>
                <a:cs typeface="Arial" charset="0"/>
              </a:endParaRPr>
            </a:p>
          </p:txBody>
        </p:sp>
        <p:grpSp>
          <p:nvGrpSpPr>
            <p:cNvPr id="10" name="Group 90"/>
            <p:cNvGrpSpPr>
              <a:grpSpLocks/>
            </p:cNvGrpSpPr>
            <p:nvPr/>
          </p:nvGrpSpPr>
          <p:grpSpPr bwMode="auto">
            <a:xfrm>
              <a:off x="2586" y="2625"/>
              <a:ext cx="1238" cy="361"/>
              <a:chOff x="2586" y="2625"/>
              <a:chExt cx="1238" cy="361"/>
            </a:xfrm>
          </p:grpSpPr>
          <p:sp>
            <p:nvSpPr>
              <p:cNvPr id="15489" name="Rectangle 88"/>
              <p:cNvSpPr>
                <a:spLocks noChangeArrowheads="1"/>
              </p:cNvSpPr>
              <p:nvPr/>
            </p:nvSpPr>
            <p:spPr bwMode="auto">
              <a:xfrm>
                <a:off x="2586" y="2625"/>
                <a:ext cx="1238" cy="361"/>
              </a:xfrm>
              <a:prstGeom prst="rect">
                <a:avLst/>
              </a:prstGeom>
              <a:solidFill>
                <a:schemeClr val="accent2">
                  <a:lumMod val="40000"/>
                  <a:lumOff val="60000"/>
                </a:schemeClr>
              </a:solidFill>
              <a:ln w="9525">
                <a:noFill/>
                <a:miter lim="800000"/>
                <a:headEnd/>
                <a:tailEnd/>
              </a:ln>
            </p:spPr>
            <p:txBody>
              <a:bodyPr/>
              <a:lstStyle/>
              <a:p>
                <a:endParaRPr lang="en-US"/>
              </a:p>
            </p:txBody>
          </p:sp>
          <p:sp>
            <p:nvSpPr>
              <p:cNvPr id="15490" name="Rectangle 89"/>
              <p:cNvSpPr>
                <a:spLocks noChangeArrowheads="1"/>
              </p:cNvSpPr>
              <p:nvPr/>
            </p:nvSpPr>
            <p:spPr bwMode="auto">
              <a:xfrm>
                <a:off x="2586" y="2625"/>
                <a:ext cx="1238" cy="361"/>
              </a:xfrm>
              <a:prstGeom prst="rect">
                <a:avLst/>
              </a:prstGeom>
              <a:noFill/>
              <a:ln w="8" cap="rnd">
                <a:solidFill>
                  <a:srgbClr val="000000"/>
                </a:solidFill>
                <a:miter lim="800000"/>
                <a:headEnd/>
                <a:tailEnd/>
              </a:ln>
            </p:spPr>
            <p:txBody>
              <a:bodyPr/>
              <a:lstStyle/>
              <a:p>
                <a:endParaRPr lang="en-US"/>
              </a:p>
            </p:txBody>
          </p:sp>
        </p:grpSp>
        <p:sp>
          <p:nvSpPr>
            <p:cNvPr id="15431" name="Rectangle 91"/>
            <p:cNvSpPr>
              <a:spLocks noChangeArrowheads="1"/>
            </p:cNvSpPr>
            <p:nvPr/>
          </p:nvSpPr>
          <p:spPr bwMode="auto">
            <a:xfrm>
              <a:off x="2741" y="2666"/>
              <a:ext cx="632" cy="147"/>
            </a:xfrm>
            <a:prstGeom prst="rect">
              <a:avLst/>
            </a:prstGeom>
            <a:noFill/>
            <a:ln w="9525">
              <a:noFill/>
              <a:miter lim="800000"/>
              <a:headEnd/>
              <a:tailEnd/>
            </a:ln>
          </p:spPr>
          <p:txBody>
            <a:bodyPr wrap="none" lIns="0" tIns="0" rIns="0" bIns="0">
              <a:spAutoFit/>
            </a:bodyPr>
            <a:lstStyle/>
            <a:p>
              <a:r>
                <a:rPr lang="en-US" sz="1300" b="1">
                  <a:solidFill>
                    <a:srgbClr val="000000"/>
                  </a:solidFill>
                  <a:cs typeface="Arial" charset="0"/>
                </a:rPr>
                <a:t>Improved</a:t>
              </a:r>
              <a:endParaRPr lang="en-US" sz="1800">
                <a:solidFill>
                  <a:schemeClr val="tx1"/>
                </a:solidFill>
                <a:latin typeface="Arial" charset="0"/>
                <a:cs typeface="Arial" charset="0"/>
              </a:endParaRPr>
            </a:p>
          </p:txBody>
        </p:sp>
        <p:sp>
          <p:nvSpPr>
            <p:cNvPr id="15432" name="Rectangle 92"/>
            <p:cNvSpPr>
              <a:spLocks noChangeArrowheads="1"/>
            </p:cNvSpPr>
            <p:nvPr/>
          </p:nvSpPr>
          <p:spPr bwMode="auto">
            <a:xfrm>
              <a:off x="3294" y="2666"/>
              <a:ext cx="95" cy="147"/>
            </a:xfrm>
            <a:prstGeom prst="rect">
              <a:avLst/>
            </a:prstGeom>
            <a:noFill/>
            <a:ln w="9525">
              <a:noFill/>
              <a:miter lim="800000"/>
              <a:headEnd/>
              <a:tailEnd/>
            </a:ln>
          </p:spPr>
          <p:txBody>
            <a:bodyPr wrap="none" lIns="0" tIns="0" rIns="0" bIns="0">
              <a:spAutoFit/>
            </a:bodyPr>
            <a:lstStyle/>
            <a:p>
              <a:r>
                <a:rPr lang="en-US" sz="1300" b="1">
                  <a:solidFill>
                    <a:srgbClr val="000000"/>
                  </a:solidFill>
                  <a:cs typeface="Arial" charset="0"/>
                </a:rPr>
                <a:t> </a:t>
              </a:r>
              <a:endParaRPr lang="en-US" sz="1800">
                <a:solidFill>
                  <a:schemeClr val="tx1"/>
                </a:solidFill>
                <a:latin typeface="Arial" charset="0"/>
                <a:cs typeface="Arial" charset="0"/>
              </a:endParaRPr>
            </a:p>
          </p:txBody>
        </p:sp>
        <p:sp>
          <p:nvSpPr>
            <p:cNvPr id="15433" name="Rectangle 93"/>
            <p:cNvSpPr>
              <a:spLocks noChangeArrowheads="1"/>
            </p:cNvSpPr>
            <p:nvPr/>
          </p:nvSpPr>
          <p:spPr bwMode="auto">
            <a:xfrm>
              <a:off x="3328" y="2666"/>
              <a:ext cx="448" cy="147"/>
            </a:xfrm>
            <a:prstGeom prst="rect">
              <a:avLst/>
            </a:prstGeom>
            <a:noFill/>
            <a:ln w="9525">
              <a:noFill/>
              <a:miter lim="800000"/>
              <a:headEnd/>
              <a:tailEnd/>
            </a:ln>
          </p:spPr>
          <p:txBody>
            <a:bodyPr wrap="none" lIns="0" tIns="0" rIns="0" bIns="0">
              <a:spAutoFit/>
            </a:bodyPr>
            <a:lstStyle/>
            <a:p>
              <a:r>
                <a:rPr lang="en-US" sz="1300" b="1">
                  <a:solidFill>
                    <a:srgbClr val="000000"/>
                  </a:solidFill>
                  <a:cs typeface="Arial" charset="0"/>
                </a:rPr>
                <a:t>public </a:t>
              </a:r>
              <a:endParaRPr lang="en-US" sz="1800">
                <a:solidFill>
                  <a:schemeClr val="tx1"/>
                </a:solidFill>
                <a:latin typeface="Arial" charset="0"/>
                <a:cs typeface="Arial" charset="0"/>
              </a:endParaRPr>
            </a:p>
          </p:txBody>
        </p:sp>
        <p:sp>
          <p:nvSpPr>
            <p:cNvPr id="15434" name="Rectangle 94"/>
            <p:cNvSpPr>
              <a:spLocks noChangeArrowheads="1"/>
            </p:cNvSpPr>
            <p:nvPr/>
          </p:nvSpPr>
          <p:spPr bwMode="auto">
            <a:xfrm>
              <a:off x="2947" y="2805"/>
              <a:ext cx="593" cy="147"/>
            </a:xfrm>
            <a:prstGeom prst="rect">
              <a:avLst/>
            </a:prstGeom>
            <a:noFill/>
            <a:ln w="9525">
              <a:noFill/>
              <a:miter lim="800000"/>
              <a:headEnd/>
              <a:tailEnd/>
            </a:ln>
          </p:spPr>
          <p:txBody>
            <a:bodyPr wrap="none" lIns="0" tIns="0" rIns="0" bIns="0">
              <a:spAutoFit/>
            </a:bodyPr>
            <a:lstStyle/>
            <a:p>
              <a:r>
                <a:rPr lang="en-US" sz="1300" b="1">
                  <a:solidFill>
                    <a:srgbClr val="000000"/>
                  </a:solidFill>
                  <a:cs typeface="Arial" charset="0"/>
                </a:rPr>
                <a:t>spending</a:t>
              </a:r>
              <a:endParaRPr lang="en-US" sz="1800">
                <a:solidFill>
                  <a:schemeClr val="tx1"/>
                </a:solidFill>
                <a:latin typeface="Arial" charset="0"/>
                <a:cs typeface="Arial" charset="0"/>
              </a:endParaRPr>
            </a:p>
          </p:txBody>
        </p:sp>
        <p:sp>
          <p:nvSpPr>
            <p:cNvPr id="15435" name="Rectangle 95"/>
            <p:cNvSpPr>
              <a:spLocks noChangeArrowheads="1"/>
            </p:cNvSpPr>
            <p:nvPr/>
          </p:nvSpPr>
          <p:spPr bwMode="auto">
            <a:xfrm>
              <a:off x="3463" y="2805"/>
              <a:ext cx="95" cy="147"/>
            </a:xfrm>
            <a:prstGeom prst="rect">
              <a:avLst/>
            </a:prstGeom>
            <a:noFill/>
            <a:ln w="9525">
              <a:noFill/>
              <a:miter lim="800000"/>
              <a:headEnd/>
              <a:tailEnd/>
            </a:ln>
          </p:spPr>
          <p:txBody>
            <a:bodyPr wrap="none" lIns="0" tIns="0" rIns="0" bIns="0">
              <a:spAutoFit/>
            </a:bodyPr>
            <a:lstStyle/>
            <a:p>
              <a:r>
                <a:rPr lang="en-US" sz="1300" b="1">
                  <a:solidFill>
                    <a:srgbClr val="000000"/>
                  </a:solidFill>
                  <a:cs typeface="Arial" charset="0"/>
                </a:rPr>
                <a:t> </a:t>
              </a:r>
              <a:endParaRPr lang="en-US" sz="1800">
                <a:solidFill>
                  <a:schemeClr val="tx1"/>
                </a:solidFill>
                <a:latin typeface="Arial" charset="0"/>
                <a:cs typeface="Arial" charset="0"/>
              </a:endParaRPr>
            </a:p>
          </p:txBody>
        </p:sp>
        <p:grpSp>
          <p:nvGrpSpPr>
            <p:cNvPr id="11" name="Group 98"/>
            <p:cNvGrpSpPr>
              <a:grpSpLocks/>
            </p:cNvGrpSpPr>
            <p:nvPr/>
          </p:nvGrpSpPr>
          <p:grpSpPr bwMode="auto">
            <a:xfrm>
              <a:off x="1294" y="2194"/>
              <a:ext cx="1236" cy="394"/>
              <a:chOff x="1294" y="2194"/>
              <a:chExt cx="1236" cy="394"/>
            </a:xfrm>
          </p:grpSpPr>
          <p:sp>
            <p:nvSpPr>
              <p:cNvPr id="15487" name="Rectangle 96"/>
              <p:cNvSpPr>
                <a:spLocks noChangeArrowheads="1"/>
              </p:cNvSpPr>
              <p:nvPr/>
            </p:nvSpPr>
            <p:spPr bwMode="auto">
              <a:xfrm>
                <a:off x="1314" y="2206"/>
                <a:ext cx="1216" cy="382"/>
              </a:xfrm>
              <a:prstGeom prst="rect">
                <a:avLst/>
              </a:prstGeom>
              <a:solidFill>
                <a:schemeClr val="accent2">
                  <a:lumMod val="40000"/>
                  <a:lumOff val="60000"/>
                </a:schemeClr>
              </a:solidFill>
              <a:ln w="9525">
                <a:noFill/>
                <a:miter lim="800000"/>
                <a:headEnd/>
                <a:tailEnd/>
              </a:ln>
            </p:spPr>
            <p:txBody>
              <a:bodyPr/>
              <a:lstStyle/>
              <a:p>
                <a:endParaRPr lang="en-US"/>
              </a:p>
            </p:txBody>
          </p:sp>
          <p:sp>
            <p:nvSpPr>
              <p:cNvPr id="15488" name="Rectangle 97"/>
              <p:cNvSpPr>
                <a:spLocks noChangeArrowheads="1"/>
              </p:cNvSpPr>
              <p:nvPr/>
            </p:nvSpPr>
            <p:spPr bwMode="auto">
              <a:xfrm>
                <a:off x="1294" y="2194"/>
                <a:ext cx="1221" cy="382"/>
              </a:xfrm>
              <a:prstGeom prst="rect">
                <a:avLst/>
              </a:prstGeom>
              <a:noFill/>
              <a:ln w="8" cap="rnd">
                <a:solidFill>
                  <a:srgbClr val="000000"/>
                </a:solidFill>
                <a:miter lim="800000"/>
                <a:headEnd/>
                <a:tailEnd/>
              </a:ln>
            </p:spPr>
            <p:txBody>
              <a:bodyPr/>
              <a:lstStyle/>
              <a:p>
                <a:endParaRPr lang="en-US"/>
              </a:p>
            </p:txBody>
          </p:sp>
        </p:grpSp>
        <p:sp>
          <p:nvSpPr>
            <p:cNvPr id="15437" name="Rectangle 99"/>
            <p:cNvSpPr>
              <a:spLocks noChangeArrowheads="1"/>
            </p:cNvSpPr>
            <p:nvPr/>
          </p:nvSpPr>
          <p:spPr bwMode="auto">
            <a:xfrm>
              <a:off x="1492" y="2237"/>
              <a:ext cx="890" cy="147"/>
            </a:xfrm>
            <a:prstGeom prst="rect">
              <a:avLst/>
            </a:prstGeom>
            <a:noFill/>
            <a:ln w="9525">
              <a:noFill/>
              <a:miter lim="800000"/>
              <a:headEnd/>
              <a:tailEnd/>
            </a:ln>
          </p:spPr>
          <p:txBody>
            <a:bodyPr wrap="none" lIns="0" tIns="0" rIns="0" bIns="0">
              <a:spAutoFit/>
            </a:bodyPr>
            <a:lstStyle/>
            <a:p>
              <a:r>
                <a:rPr lang="en-US" sz="1300" b="1">
                  <a:solidFill>
                    <a:srgbClr val="000000"/>
                  </a:solidFill>
                  <a:cs typeface="Arial" charset="0"/>
                </a:rPr>
                <a:t>Strengthened </a:t>
              </a:r>
              <a:endParaRPr lang="en-US" sz="1800">
                <a:solidFill>
                  <a:schemeClr val="tx1"/>
                </a:solidFill>
                <a:latin typeface="Arial" charset="0"/>
                <a:cs typeface="Arial" charset="0"/>
              </a:endParaRPr>
            </a:p>
          </p:txBody>
        </p:sp>
        <p:sp>
          <p:nvSpPr>
            <p:cNvPr id="15438" name="Rectangle 100"/>
            <p:cNvSpPr>
              <a:spLocks noChangeArrowheads="1"/>
            </p:cNvSpPr>
            <p:nvPr/>
          </p:nvSpPr>
          <p:spPr bwMode="auto">
            <a:xfrm>
              <a:off x="1475" y="2377"/>
              <a:ext cx="893" cy="147"/>
            </a:xfrm>
            <a:prstGeom prst="rect">
              <a:avLst/>
            </a:prstGeom>
            <a:noFill/>
            <a:ln w="9525">
              <a:noFill/>
              <a:miter lim="800000"/>
              <a:headEnd/>
              <a:tailEnd/>
            </a:ln>
          </p:spPr>
          <p:txBody>
            <a:bodyPr wrap="none" lIns="0" tIns="0" rIns="0" bIns="0">
              <a:spAutoFit/>
            </a:bodyPr>
            <a:lstStyle/>
            <a:p>
              <a:r>
                <a:rPr lang="en-US" sz="1300" b="1">
                  <a:solidFill>
                    <a:srgbClr val="000000"/>
                  </a:solidFill>
                  <a:cs typeface="Arial" charset="0"/>
                </a:rPr>
                <a:t>public policies</a:t>
              </a:r>
              <a:endParaRPr lang="en-US" sz="1800">
                <a:solidFill>
                  <a:schemeClr val="tx1"/>
                </a:solidFill>
                <a:latin typeface="Arial" charset="0"/>
                <a:cs typeface="Arial" charset="0"/>
              </a:endParaRPr>
            </a:p>
          </p:txBody>
        </p:sp>
        <p:sp>
          <p:nvSpPr>
            <p:cNvPr id="15439" name="Rectangle 101"/>
            <p:cNvSpPr>
              <a:spLocks noChangeArrowheads="1"/>
            </p:cNvSpPr>
            <p:nvPr/>
          </p:nvSpPr>
          <p:spPr bwMode="auto">
            <a:xfrm>
              <a:off x="2278" y="2377"/>
              <a:ext cx="95" cy="147"/>
            </a:xfrm>
            <a:prstGeom prst="rect">
              <a:avLst/>
            </a:prstGeom>
            <a:noFill/>
            <a:ln w="9525">
              <a:noFill/>
              <a:miter lim="800000"/>
              <a:headEnd/>
              <a:tailEnd/>
            </a:ln>
          </p:spPr>
          <p:txBody>
            <a:bodyPr wrap="none" lIns="0" tIns="0" rIns="0" bIns="0">
              <a:spAutoFit/>
            </a:bodyPr>
            <a:lstStyle/>
            <a:p>
              <a:r>
                <a:rPr lang="en-US" sz="1300" b="1">
                  <a:solidFill>
                    <a:srgbClr val="000000"/>
                  </a:solidFill>
                  <a:cs typeface="Arial" charset="0"/>
                </a:rPr>
                <a:t> </a:t>
              </a:r>
              <a:endParaRPr lang="en-US" sz="1800">
                <a:solidFill>
                  <a:schemeClr val="tx1"/>
                </a:solidFill>
                <a:latin typeface="Arial" charset="0"/>
                <a:cs typeface="Arial" charset="0"/>
              </a:endParaRPr>
            </a:p>
          </p:txBody>
        </p:sp>
        <p:grpSp>
          <p:nvGrpSpPr>
            <p:cNvPr id="12" name="Group 104"/>
            <p:cNvGrpSpPr>
              <a:grpSpLocks/>
            </p:cNvGrpSpPr>
            <p:nvPr/>
          </p:nvGrpSpPr>
          <p:grpSpPr bwMode="auto">
            <a:xfrm>
              <a:off x="3990" y="2194"/>
              <a:ext cx="1420" cy="717"/>
              <a:chOff x="3990" y="2194"/>
              <a:chExt cx="1420" cy="717"/>
            </a:xfrm>
          </p:grpSpPr>
          <p:sp>
            <p:nvSpPr>
              <p:cNvPr id="15485" name="Rectangle 102"/>
              <p:cNvSpPr>
                <a:spLocks noChangeArrowheads="1"/>
              </p:cNvSpPr>
              <p:nvPr/>
            </p:nvSpPr>
            <p:spPr bwMode="auto">
              <a:xfrm>
                <a:off x="3990" y="2194"/>
                <a:ext cx="1420" cy="717"/>
              </a:xfrm>
              <a:prstGeom prst="rect">
                <a:avLst/>
              </a:prstGeom>
              <a:solidFill>
                <a:schemeClr val="accent2">
                  <a:lumMod val="40000"/>
                  <a:lumOff val="60000"/>
                </a:schemeClr>
              </a:solidFill>
              <a:ln w="9525">
                <a:noFill/>
                <a:miter lim="800000"/>
                <a:headEnd/>
                <a:tailEnd/>
              </a:ln>
            </p:spPr>
            <p:txBody>
              <a:bodyPr/>
              <a:lstStyle/>
              <a:p>
                <a:endParaRPr lang="en-US"/>
              </a:p>
            </p:txBody>
          </p:sp>
          <p:sp>
            <p:nvSpPr>
              <p:cNvPr id="15486" name="Rectangle 103"/>
              <p:cNvSpPr>
                <a:spLocks noChangeArrowheads="1"/>
              </p:cNvSpPr>
              <p:nvPr/>
            </p:nvSpPr>
            <p:spPr bwMode="auto">
              <a:xfrm>
                <a:off x="3990" y="2194"/>
                <a:ext cx="1420" cy="717"/>
              </a:xfrm>
              <a:prstGeom prst="rect">
                <a:avLst/>
              </a:prstGeom>
              <a:noFill/>
              <a:ln w="8" cap="rnd">
                <a:solidFill>
                  <a:srgbClr val="000000"/>
                </a:solidFill>
                <a:miter lim="800000"/>
                <a:headEnd/>
                <a:tailEnd/>
              </a:ln>
            </p:spPr>
            <p:txBody>
              <a:bodyPr/>
              <a:lstStyle/>
              <a:p>
                <a:endParaRPr lang="en-US"/>
              </a:p>
            </p:txBody>
          </p:sp>
        </p:grpSp>
        <p:sp>
          <p:nvSpPr>
            <p:cNvPr id="15441" name="Rectangle 105"/>
            <p:cNvSpPr>
              <a:spLocks noChangeArrowheads="1"/>
            </p:cNvSpPr>
            <p:nvPr/>
          </p:nvSpPr>
          <p:spPr bwMode="auto">
            <a:xfrm>
              <a:off x="4236" y="2237"/>
              <a:ext cx="1057" cy="147"/>
            </a:xfrm>
            <a:prstGeom prst="rect">
              <a:avLst/>
            </a:prstGeom>
            <a:noFill/>
            <a:ln w="9525">
              <a:noFill/>
              <a:miter lim="800000"/>
              <a:headEnd/>
              <a:tailEnd/>
            </a:ln>
          </p:spPr>
          <p:txBody>
            <a:bodyPr wrap="none" lIns="0" tIns="0" rIns="0" bIns="0">
              <a:spAutoFit/>
            </a:bodyPr>
            <a:lstStyle/>
            <a:p>
              <a:r>
                <a:rPr lang="en-US" sz="1300" b="1">
                  <a:solidFill>
                    <a:srgbClr val="000000"/>
                  </a:solidFill>
                  <a:cs typeface="Arial" charset="0"/>
                </a:rPr>
                <a:t>Improved public </a:t>
              </a:r>
              <a:endParaRPr lang="en-US" sz="1800">
                <a:solidFill>
                  <a:schemeClr val="tx1"/>
                </a:solidFill>
                <a:latin typeface="Arial" charset="0"/>
                <a:cs typeface="Arial" charset="0"/>
              </a:endParaRPr>
            </a:p>
          </p:txBody>
        </p:sp>
        <p:sp>
          <p:nvSpPr>
            <p:cNvPr id="15442" name="Rectangle 106"/>
            <p:cNvSpPr>
              <a:spLocks noChangeArrowheads="1"/>
            </p:cNvSpPr>
            <p:nvPr/>
          </p:nvSpPr>
          <p:spPr bwMode="auto">
            <a:xfrm>
              <a:off x="4256" y="2374"/>
              <a:ext cx="983" cy="147"/>
            </a:xfrm>
            <a:prstGeom prst="rect">
              <a:avLst/>
            </a:prstGeom>
            <a:noFill/>
            <a:ln w="9525">
              <a:noFill/>
              <a:miter lim="800000"/>
              <a:headEnd/>
              <a:tailEnd/>
            </a:ln>
          </p:spPr>
          <p:txBody>
            <a:bodyPr wrap="none" lIns="0" tIns="0" rIns="0" bIns="0">
              <a:spAutoFit/>
            </a:bodyPr>
            <a:lstStyle/>
            <a:p>
              <a:r>
                <a:rPr lang="en-US" sz="1300" b="1">
                  <a:solidFill>
                    <a:srgbClr val="000000"/>
                  </a:solidFill>
                  <a:cs typeface="Arial" charset="0"/>
                </a:rPr>
                <a:t>service delivery</a:t>
              </a:r>
              <a:endParaRPr lang="en-US" sz="1800">
                <a:solidFill>
                  <a:schemeClr val="tx1"/>
                </a:solidFill>
                <a:latin typeface="Arial" charset="0"/>
                <a:cs typeface="Arial" charset="0"/>
              </a:endParaRPr>
            </a:p>
          </p:txBody>
        </p:sp>
        <p:sp>
          <p:nvSpPr>
            <p:cNvPr id="15443" name="Rectangle 107"/>
            <p:cNvSpPr>
              <a:spLocks noChangeArrowheads="1"/>
            </p:cNvSpPr>
            <p:nvPr/>
          </p:nvSpPr>
          <p:spPr bwMode="auto">
            <a:xfrm>
              <a:off x="5146" y="2374"/>
              <a:ext cx="95" cy="147"/>
            </a:xfrm>
            <a:prstGeom prst="rect">
              <a:avLst/>
            </a:prstGeom>
            <a:noFill/>
            <a:ln w="9525">
              <a:noFill/>
              <a:miter lim="800000"/>
              <a:headEnd/>
              <a:tailEnd/>
            </a:ln>
          </p:spPr>
          <p:txBody>
            <a:bodyPr wrap="none" lIns="0" tIns="0" rIns="0" bIns="0">
              <a:spAutoFit/>
            </a:bodyPr>
            <a:lstStyle/>
            <a:p>
              <a:r>
                <a:rPr lang="en-US" sz="1300" b="1">
                  <a:solidFill>
                    <a:srgbClr val="000000"/>
                  </a:solidFill>
                  <a:cs typeface="Arial" charset="0"/>
                </a:rPr>
                <a:t> </a:t>
              </a:r>
              <a:endParaRPr lang="en-US" sz="1800">
                <a:solidFill>
                  <a:schemeClr val="tx1"/>
                </a:solidFill>
                <a:latin typeface="Arial" charset="0"/>
                <a:cs typeface="Arial" charset="0"/>
              </a:endParaRPr>
            </a:p>
          </p:txBody>
        </p:sp>
        <p:grpSp>
          <p:nvGrpSpPr>
            <p:cNvPr id="13" name="Group 110"/>
            <p:cNvGrpSpPr>
              <a:grpSpLocks/>
            </p:cNvGrpSpPr>
            <p:nvPr/>
          </p:nvGrpSpPr>
          <p:grpSpPr bwMode="auto">
            <a:xfrm>
              <a:off x="3990" y="3490"/>
              <a:ext cx="1420" cy="374"/>
              <a:chOff x="3990" y="3490"/>
              <a:chExt cx="1420" cy="374"/>
            </a:xfrm>
          </p:grpSpPr>
          <p:sp>
            <p:nvSpPr>
              <p:cNvPr id="15483" name="Rectangle 108"/>
              <p:cNvSpPr>
                <a:spLocks noChangeArrowheads="1"/>
              </p:cNvSpPr>
              <p:nvPr/>
            </p:nvSpPr>
            <p:spPr bwMode="auto">
              <a:xfrm>
                <a:off x="3990" y="3490"/>
                <a:ext cx="1420" cy="374"/>
              </a:xfrm>
              <a:prstGeom prst="rect">
                <a:avLst/>
              </a:prstGeom>
              <a:solidFill>
                <a:schemeClr val="accent6">
                  <a:lumMod val="60000"/>
                  <a:lumOff val="40000"/>
                </a:schemeClr>
              </a:solidFill>
              <a:ln w="9525">
                <a:noFill/>
                <a:miter lim="800000"/>
                <a:headEnd/>
                <a:tailEnd/>
              </a:ln>
            </p:spPr>
            <p:txBody>
              <a:bodyPr/>
              <a:lstStyle/>
              <a:p>
                <a:endParaRPr lang="en-US"/>
              </a:p>
            </p:txBody>
          </p:sp>
          <p:sp>
            <p:nvSpPr>
              <p:cNvPr id="15484" name="Rectangle 109"/>
              <p:cNvSpPr>
                <a:spLocks noChangeArrowheads="1"/>
              </p:cNvSpPr>
              <p:nvPr/>
            </p:nvSpPr>
            <p:spPr bwMode="auto">
              <a:xfrm>
                <a:off x="3990" y="3490"/>
                <a:ext cx="1420" cy="374"/>
              </a:xfrm>
              <a:prstGeom prst="rect">
                <a:avLst/>
              </a:prstGeom>
              <a:noFill/>
              <a:ln w="8" cap="rnd">
                <a:solidFill>
                  <a:srgbClr val="000000"/>
                </a:solidFill>
                <a:miter lim="800000"/>
                <a:headEnd/>
                <a:tailEnd/>
              </a:ln>
            </p:spPr>
            <p:txBody>
              <a:bodyPr/>
              <a:lstStyle/>
              <a:p>
                <a:endParaRPr lang="en-US"/>
              </a:p>
            </p:txBody>
          </p:sp>
        </p:grpSp>
        <p:sp>
          <p:nvSpPr>
            <p:cNvPr id="15445" name="Rectangle 111"/>
            <p:cNvSpPr>
              <a:spLocks noChangeArrowheads="1"/>
            </p:cNvSpPr>
            <p:nvPr/>
          </p:nvSpPr>
          <p:spPr bwMode="auto">
            <a:xfrm>
              <a:off x="4169" y="3532"/>
              <a:ext cx="1195" cy="147"/>
            </a:xfrm>
            <a:prstGeom prst="rect">
              <a:avLst/>
            </a:prstGeom>
            <a:noFill/>
            <a:ln w="9525">
              <a:noFill/>
              <a:miter lim="800000"/>
              <a:headEnd/>
              <a:tailEnd/>
            </a:ln>
          </p:spPr>
          <p:txBody>
            <a:bodyPr wrap="none" lIns="0" tIns="0" rIns="0" bIns="0">
              <a:spAutoFit/>
            </a:bodyPr>
            <a:lstStyle/>
            <a:p>
              <a:r>
                <a:rPr lang="en-US" sz="1300" b="1" dirty="0">
                  <a:solidFill>
                    <a:srgbClr val="000000"/>
                  </a:solidFill>
                  <a:cs typeface="Arial" charset="0"/>
                </a:rPr>
                <a:t>Empowerment and </a:t>
              </a:r>
              <a:endParaRPr lang="en-US" sz="1800" dirty="0">
                <a:solidFill>
                  <a:schemeClr val="tx1"/>
                </a:solidFill>
                <a:latin typeface="Arial" charset="0"/>
                <a:cs typeface="Arial" charset="0"/>
              </a:endParaRPr>
            </a:p>
          </p:txBody>
        </p:sp>
        <p:sp>
          <p:nvSpPr>
            <p:cNvPr id="15446" name="Rectangle 112"/>
            <p:cNvSpPr>
              <a:spLocks noChangeArrowheads="1"/>
            </p:cNvSpPr>
            <p:nvPr/>
          </p:nvSpPr>
          <p:spPr bwMode="auto">
            <a:xfrm>
              <a:off x="4268" y="3672"/>
              <a:ext cx="954" cy="147"/>
            </a:xfrm>
            <a:prstGeom prst="rect">
              <a:avLst/>
            </a:prstGeom>
            <a:noFill/>
            <a:ln w="9525">
              <a:noFill/>
              <a:miter lim="800000"/>
              <a:headEnd/>
              <a:tailEnd/>
            </a:ln>
          </p:spPr>
          <p:txBody>
            <a:bodyPr wrap="none" lIns="0" tIns="0" rIns="0" bIns="0">
              <a:spAutoFit/>
            </a:bodyPr>
            <a:lstStyle/>
            <a:p>
              <a:r>
                <a:rPr lang="en-US" sz="1300" b="1">
                  <a:solidFill>
                    <a:srgbClr val="000000"/>
                  </a:solidFill>
                  <a:cs typeface="Arial" charset="0"/>
                </a:rPr>
                <a:t>social inclusion</a:t>
              </a:r>
              <a:endParaRPr lang="en-US" sz="1800">
                <a:solidFill>
                  <a:schemeClr val="tx1"/>
                </a:solidFill>
                <a:latin typeface="Arial" charset="0"/>
                <a:cs typeface="Arial" charset="0"/>
              </a:endParaRPr>
            </a:p>
          </p:txBody>
        </p:sp>
        <p:sp>
          <p:nvSpPr>
            <p:cNvPr id="15447" name="Rectangle 113"/>
            <p:cNvSpPr>
              <a:spLocks noChangeArrowheads="1"/>
            </p:cNvSpPr>
            <p:nvPr/>
          </p:nvSpPr>
          <p:spPr bwMode="auto">
            <a:xfrm>
              <a:off x="5133" y="3672"/>
              <a:ext cx="95" cy="147"/>
            </a:xfrm>
            <a:prstGeom prst="rect">
              <a:avLst/>
            </a:prstGeom>
            <a:noFill/>
            <a:ln w="9525">
              <a:noFill/>
              <a:miter lim="800000"/>
              <a:headEnd/>
              <a:tailEnd/>
            </a:ln>
          </p:spPr>
          <p:txBody>
            <a:bodyPr wrap="none" lIns="0" tIns="0" rIns="0" bIns="0">
              <a:spAutoFit/>
            </a:bodyPr>
            <a:lstStyle/>
            <a:p>
              <a:r>
                <a:rPr lang="en-US" sz="1300" b="1">
                  <a:solidFill>
                    <a:srgbClr val="000000"/>
                  </a:solidFill>
                  <a:cs typeface="Arial" charset="0"/>
                </a:rPr>
                <a:t> </a:t>
              </a:r>
              <a:endParaRPr lang="en-US" sz="1800">
                <a:solidFill>
                  <a:schemeClr val="tx1"/>
                </a:solidFill>
                <a:latin typeface="Arial" charset="0"/>
                <a:cs typeface="Arial" charset="0"/>
              </a:endParaRPr>
            </a:p>
          </p:txBody>
        </p:sp>
        <p:grpSp>
          <p:nvGrpSpPr>
            <p:cNvPr id="14" name="Group 116"/>
            <p:cNvGrpSpPr>
              <a:grpSpLocks/>
            </p:cNvGrpSpPr>
            <p:nvPr/>
          </p:nvGrpSpPr>
          <p:grpSpPr bwMode="auto">
            <a:xfrm>
              <a:off x="2684" y="3499"/>
              <a:ext cx="1133" cy="365"/>
              <a:chOff x="2684" y="3499"/>
              <a:chExt cx="1133" cy="365"/>
            </a:xfrm>
          </p:grpSpPr>
          <p:sp>
            <p:nvSpPr>
              <p:cNvPr id="15481" name="Rectangle 114"/>
              <p:cNvSpPr>
                <a:spLocks noChangeArrowheads="1"/>
              </p:cNvSpPr>
              <p:nvPr/>
            </p:nvSpPr>
            <p:spPr bwMode="auto">
              <a:xfrm>
                <a:off x="2684" y="3499"/>
                <a:ext cx="1133" cy="365"/>
              </a:xfrm>
              <a:prstGeom prst="rect">
                <a:avLst/>
              </a:prstGeom>
              <a:solidFill>
                <a:schemeClr val="accent6">
                  <a:lumMod val="60000"/>
                  <a:lumOff val="40000"/>
                </a:schemeClr>
              </a:solidFill>
              <a:ln w="9525">
                <a:noFill/>
                <a:miter lim="800000"/>
                <a:headEnd/>
                <a:tailEnd/>
              </a:ln>
            </p:spPr>
            <p:txBody>
              <a:bodyPr/>
              <a:lstStyle/>
              <a:p>
                <a:endParaRPr lang="en-US"/>
              </a:p>
            </p:txBody>
          </p:sp>
          <p:sp>
            <p:nvSpPr>
              <p:cNvPr id="15482" name="Rectangle 115"/>
              <p:cNvSpPr>
                <a:spLocks noChangeArrowheads="1"/>
              </p:cNvSpPr>
              <p:nvPr/>
            </p:nvSpPr>
            <p:spPr bwMode="auto">
              <a:xfrm>
                <a:off x="2684" y="3499"/>
                <a:ext cx="1133" cy="365"/>
              </a:xfrm>
              <a:prstGeom prst="rect">
                <a:avLst/>
              </a:prstGeom>
              <a:noFill/>
              <a:ln w="8" cap="rnd">
                <a:solidFill>
                  <a:srgbClr val="000000"/>
                </a:solidFill>
                <a:miter lim="800000"/>
                <a:headEnd/>
                <a:tailEnd/>
              </a:ln>
            </p:spPr>
            <p:txBody>
              <a:bodyPr/>
              <a:lstStyle/>
              <a:p>
                <a:endParaRPr lang="en-US"/>
              </a:p>
            </p:txBody>
          </p:sp>
        </p:grpSp>
        <p:sp>
          <p:nvSpPr>
            <p:cNvPr id="15449" name="Rectangle 117"/>
            <p:cNvSpPr>
              <a:spLocks noChangeArrowheads="1"/>
            </p:cNvSpPr>
            <p:nvPr/>
          </p:nvSpPr>
          <p:spPr bwMode="auto">
            <a:xfrm>
              <a:off x="3033" y="3541"/>
              <a:ext cx="546" cy="147"/>
            </a:xfrm>
            <a:prstGeom prst="rect">
              <a:avLst/>
            </a:prstGeom>
            <a:noFill/>
            <a:ln w="9525">
              <a:noFill/>
              <a:miter lim="800000"/>
              <a:headEnd/>
              <a:tailEnd/>
            </a:ln>
          </p:spPr>
          <p:txBody>
            <a:bodyPr wrap="none" lIns="0" tIns="0" rIns="0" bIns="0">
              <a:spAutoFit/>
            </a:bodyPr>
            <a:lstStyle/>
            <a:p>
              <a:r>
                <a:rPr lang="en-US" sz="1300" b="1">
                  <a:solidFill>
                    <a:srgbClr val="000000"/>
                  </a:solidFill>
                  <a:cs typeface="Arial" charset="0"/>
                </a:rPr>
                <a:t>Poverty </a:t>
              </a:r>
              <a:endParaRPr lang="en-US" sz="1800">
                <a:solidFill>
                  <a:schemeClr val="tx1"/>
                </a:solidFill>
                <a:latin typeface="Arial" charset="0"/>
                <a:cs typeface="Arial" charset="0"/>
              </a:endParaRPr>
            </a:p>
          </p:txBody>
        </p:sp>
        <p:sp>
          <p:nvSpPr>
            <p:cNvPr id="15450" name="Rectangle 118"/>
            <p:cNvSpPr>
              <a:spLocks noChangeArrowheads="1"/>
            </p:cNvSpPr>
            <p:nvPr/>
          </p:nvSpPr>
          <p:spPr bwMode="auto">
            <a:xfrm>
              <a:off x="2981" y="3682"/>
              <a:ext cx="616" cy="147"/>
            </a:xfrm>
            <a:prstGeom prst="rect">
              <a:avLst/>
            </a:prstGeom>
            <a:noFill/>
            <a:ln w="9525">
              <a:noFill/>
              <a:miter lim="800000"/>
              <a:headEnd/>
              <a:tailEnd/>
            </a:ln>
          </p:spPr>
          <p:txBody>
            <a:bodyPr wrap="none" lIns="0" tIns="0" rIns="0" bIns="0">
              <a:spAutoFit/>
            </a:bodyPr>
            <a:lstStyle/>
            <a:p>
              <a:r>
                <a:rPr lang="en-US" sz="1300" b="1">
                  <a:solidFill>
                    <a:srgbClr val="000000"/>
                  </a:solidFill>
                  <a:cs typeface="Arial" charset="0"/>
                </a:rPr>
                <a:t>reduction</a:t>
              </a:r>
              <a:endParaRPr lang="en-US" sz="1800">
                <a:solidFill>
                  <a:schemeClr val="tx1"/>
                </a:solidFill>
                <a:latin typeface="Arial" charset="0"/>
                <a:cs typeface="Arial" charset="0"/>
              </a:endParaRPr>
            </a:p>
          </p:txBody>
        </p:sp>
        <p:sp>
          <p:nvSpPr>
            <p:cNvPr id="15451" name="Rectangle 119"/>
            <p:cNvSpPr>
              <a:spLocks noChangeArrowheads="1"/>
            </p:cNvSpPr>
            <p:nvPr/>
          </p:nvSpPr>
          <p:spPr bwMode="auto">
            <a:xfrm>
              <a:off x="3520" y="3682"/>
              <a:ext cx="95" cy="147"/>
            </a:xfrm>
            <a:prstGeom prst="rect">
              <a:avLst/>
            </a:prstGeom>
            <a:noFill/>
            <a:ln w="9525">
              <a:noFill/>
              <a:miter lim="800000"/>
              <a:headEnd/>
              <a:tailEnd/>
            </a:ln>
          </p:spPr>
          <p:txBody>
            <a:bodyPr wrap="none" lIns="0" tIns="0" rIns="0" bIns="0">
              <a:spAutoFit/>
            </a:bodyPr>
            <a:lstStyle/>
            <a:p>
              <a:r>
                <a:rPr lang="en-US" sz="1300" b="1">
                  <a:solidFill>
                    <a:srgbClr val="000000"/>
                  </a:solidFill>
                  <a:cs typeface="Arial" charset="0"/>
                </a:rPr>
                <a:t> </a:t>
              </a:r>
              <a:endParaRPr lang="en-US" sz="1800">
                <a:solidFill>
                  <a:schemeClr val="tx1"/>
                </a:solidFill>
                <a:latin typeface="Arial" charset="0"/>
                <a:cs typeface="Arial" charset="0"/>
              </a:endParaRPr>
            </a:p>
          </p:txBody>
        </p:sp>
        <p:grpSp>
          <p:nvGrpSpPr>
            <p:cNvPr id="15" name="Group 122"/>
            <p:cNvGrpSpPr>
              <a:grpSpLocks/>
            </p:cNvGrpSpPr>
            <p:nvPr/>
          </p:nvGrpSpPr>
          <p:grpSpPr bwMode="auto">
            <a:xfrm>
              <a:off x="1211" y="3068"/>
              <a:ext cx="4204" cy="361"/>
              <a:chOff x="1211" y="3068"/>
              <a:chExt cx="4204" cy="361"/>
            </a:xfrm>
          </p:grpSpPr>
          <p:sp>
            <p:nvSpPr>
              <p:cNvPr id="15479" name="Rectangle 120"/>
              <p:cNvSpPr>
                <a:spLocks noChangeArrowheads="1"/>
              </p:cNvSpPr>
              <p:nvPr/>
            </p:nvSpPr>
            <p:spPr bwMode="auto">
              <a:xfrm>
                <a:off x="1211" y="3068"/>
                <a:ext cx="4204" cy="361"/>
              </a:xfrm>
              <a:prstGeom prst="rect">
                <a:avLst/>
              </a:prstGeom>
              <a:solidFill>
                <a:schemeClr val="accent2">
                  <a:lumMod val="20000"/>
                  <a:lumOff val="80000"/>
                </a:schemeClr>
              </a:solidFill>
              <a:ln w="9525">
                <a:noFill/>
                <a:miter lim="800000"/>
                <a:headEnd/>
                <a:tailEnd/>
              </a:ln>
            </p:spPr>
            <p:txBody>
              <a:bodyPr/>
              <a:lstStyle/>
              <a:p>
                <a:endParaRPr lang="en-US"/>
              </a:p>
            </p:txBody>
          </p:sp>
          <p:sp>
            <p:nvSpPr>
              <p:cNvPr id="15480" name="Rectangle 121"/>
              <p:cNvSpPr>
                <a:spLocks noChangeArrowheads="1"/>
              </p:cNvSpPr>
              <p:nvPr/>
            </p:nvSpPr>
            <p:spPr bwMode="auto">
              <a:xfrm>
                <a:off x="1211" y="3068"/>
                <a:ext cx="4204" cy="361"/>
              </a:xfrm>
              <a:prstGeom prst="rect">
                <a:avLst/>
              </a:prstGeom>
              <a:noFill/>
              <a:ln w="8" cap="rnd">
                <a:solidFill>
                  <a:srgbClr val="000000"/>
                </a:solidFill>
                <a:miter lim="800000"/>
                <a:headEnd/>
                <a:tailEnd/>
              </a:ln>
            </p:spPr>
            <p:txBody>
              <a:bodyPr/>
              <a:lstStyle/>
              <a:p>
                <a:endParaRPr lang="en-US"/>
              </a:p>
            </p:txBody>
          </p:sp>
        </p:grpSp>
        <p:sp>
          <p:nvSpPr>
            <p:cNvPr id="15453" name="Rectangle 123"/>
            <p:cNvSpPr>
              <a:spLocks noChangeArrowheads="1"/>
            </p:cNvSpPr>
            <p:nvPr/>
          </p:nvSpPr>
          <p:spPr bwMode="auto">
            <a:xfrm>
              <a:off x="1288" y="3110"/>
              <a:ext cx="1092" cy="147"/>
            </a:xfrm>
            <a:prstGeom prst="rect">
              <a:avLst/>
            </a:prstGeom>
            <a:noFill/>
            <a:ln w="9525">
              <a:noFill/>
              <a:miter lim="800000"/>
              <a:headEnd/>
              <a:tailEnd/>
            </a:ln>
          </p:spPr>
          <p:txBody>
            <a:bodyPr wrap="none" lIns="0" tIns="0" rIns="0" bIns="0">
              <a:spAutoFit/>
            </a:bodyPr>
            <a:lstStyle/>
            <a:p>
              <a:r>
                <a:rPr lang="en-US" sz="1300" b="1">
                  <a:solidFill>
                    <a:srgbClr val="000000"/>
                  </a:solidFill>
                  <a:cs typeface="Arial" charset="0"/>
                </a:rPr>
                <a:t>Positive response</a:t>
              </a:r>
              <a:endParaRPr lang="en-US" sz="1800">
                <a:solidFill>
                  <a:schemeClr val="tx1"/>
                </a:solidFill>
                <a:latin typeface="Arial" charset="0"/>
                <a:cs typeface="Arial" charset="0"/>
              </a:endParaRPr>
            </a:p>
          </p:txBody>
        </p:sp>
        <p:sp>
          <p:nvSpPr>
            <p:cNvPr id="15454" name="Rectangle 124"/>
            <p:cNvSpPr>
              <a:spLocks noChangeArrowheads="1"/>
            </p:cNvSpPr>
            <p:nvPr/>
          </p:nvSpPr>
          <p:spPr bwMode="auto">
            <a:xfrm>
              <a:off x="2285" y="3110"/>
              <a:ext cx="121" cy="147"/>
            </a:xfrm>
            <a:prstGeom prst="rect">
              <a:avLst/>
            </a:prstGeom>
            <a:noFill/>
            <a:ln w="9525">
              <a:noFill/>
              <a:miter lim="800000"/>
              <a:headEnd/>
              <a:tailEnd/>
            </a:ln>
          </p:spPr>
          <p:txBody>
            <a:bodyPr wrap="none" lIns="0" tIns="0" rIns="0" bIns="0">
              <a:spAutoFit/>
            </a:bodyPr>
            <a:lstStyle/>
            <a:p>
              <a:r>
                <a:rPr lang="en-US" sz="1300" b="1">
                  <a:solidFill>
                    <a:srgbClr val="000000"/>
                  </a:solidFill>
                  <a:cs typeface="Arial" charset="0"/>
                </a:rPr>
                <a:t>s</a:t>
              </a:r>
              <a:endParaRPr lang="en-US" sz="1800">
                <a:solidFill>
                  <a:schemeClr val="tx1"/>
                </a:solidFill>
                <a:latin typeface="Arial" charset="0"/>
                <a:cs typeface="Arial" charset="0"/>
              </a:endParaRPr>
            </a:p>
          </p:txBody>
        </p:sp>
        <p:sp>
          <p:nvSpPr>
            <p:cNvPr id="15455" name="Rectangle 125"/>
            <p:cNvSpPr>
              <a:spLocks noChangeArrowheads="1"/>
            </p:cNvSpPr>
            <p:nvPr/>
          </p:nvSpPr>
          <p:spPr bwMode="auto">
            <a:xfrm>
              <a:off x="2345" y="3110"/>
              <a:ext cx="95" cy="147"/>
            </a:xfrm>
            <a:prstGeom prst="rect">
              <a:avLst/>
            </a:prstGeom>
            <a:noFill/>
            <a:ln w="9525">
              <a:noFill/>
              <a:miter lim="800000"/>
              <a:headEnd/>
              <a:tailEnd/>
            </a:ln>
          </p:spPr>
          <p:txBody>
            <a:bodyPr wrap="none" lIns="0" tIns="0" rIns="0" bIns="0">
              <a:spAutoFit/>
            </a:bodyPr>
            <a:lstStyle/>
            <a:p>
              <a:r>
                <a:rPr lang="en-US" sz="1300" b="1">
                  <a:solidFill>
                    <a:srgbClr val="000000"/>
                  </a:solidFill>
                  <a:cs typeface="Arial" charset="0"/>
                </a:rPr>
                <a:t> </a:t>
              </a:r>
              <a:endParaRPr lang="en-US" sz="1800">
                <a:solidFill>
                  <a:schemeClr val="tx1"/>
                </a:solidFill>
                <a:latin typeface="Arial" charset="0"/>
                <a:cs typeface="Arial" charset="0"/>
              </a:endParaRPr>
            </a:p>
          </p:txBody>
        </p:sp>
        <p:sp>
          <p:nvSpPr>
            <p:cNvPr id="15456" name="Rectangle 126"/>
            <p:cNvSpPr>
              <a:spLocks noChangeArrowheads="1"/>
            </p:cNvSpPr>
            <p:nvPr/>
          </p:nvSpPr>
          <p:spPr bwMode="auto">
            <a:xfrm>
              <a:off x="2380" y="3110"/>
              <a:ext cx="452" cy="147"/>
            </a:xfrm>
            <a:prstGeom prst="rect">
              <a:avLst/>
            </a:prstGeom>
            <a:noFill/>
            <a:ln w="9525">
              <a:noFill/>
              <a:miter lim="800000"/>
              <a:headEnd/>
              <a:tailEnd/>
            </a:ln>
          </p:spPr>
          <p:txBody>
            <a:bodyPr wrap="none" lIns="0" tIns="0" rIns="0" bIns="0">
              <a:spAutoFit/>
            </a:bodyPr>
            <a:lstStyle/>
            <a:p>
              <a:r>
                <a:rPr lang="en-US" sz="1300" b="1">
                  <a:solidFill>
                    <a:srgbClr val="000000"/>
                  </a:solidFill>
                  <a:cs typeface="Arial" charset="0"/>
                </a:rPr>
                <a:t>by ben</a:t>
              </a:r>
              <a:endParaRPr lang="en-US" sz="1800">
                <a:solidFill>
                  <a:schemeClr val="tx1"/>
                </a:solidFill>
                <a:latin typeface="Arial" charset="0"/>
                <a:cs typeface="Arial" charset="0"/>
              </a:endParaRPr>
            </a:p>
          </p:txBody>
        </p:sp>
        <p:sp>
          <p:nvSpPr>
            <p:cNvPr id="15457" name="Rectangle 127"/>
            <p:cNvSpPr>
              <a:spLocks noChangeArrowheads="1"/>
            </p:cNvSpPr>
            <p:nvPr/>
          </p:nvSpPr>
          <p:spPr bwMode="auto">
            <a:xfrm>
              <a:off x="2759" y="3110"/>
              <a:ext cx="128" cy="147"/>
            </a:xfrm>
            <a:prstGeom prst="rect">
              <a:avLst/>
            </a:prstGeom>
            <a:noFill/>
            <a:ln w="9525">
              <a:noFill/>
              <a:miter lim="800000"/>
              <a:headEnd/>
              <a:tailEnd/>
            </a:ln>
          </p:spPr>
          <p:txBody>
            <a:bodyPr wrap="none" lIns="0" tIns="0" rIns="0" bIns="0">
              <a:spAutoFit/>
            </a:bodyPr>
            <a:lstStyle/>
            <a:p>
              <a:r>
                <a:rPr lang="en-US" sz="1300" b="1">
                  <a:solidFill>
                    <a:srgbClr val="000000"/>
                  </a:solidFill>
                  <a:cs typeface="Arial" charset="0"/>
                </a:rPr>
                <a:t>e</a:t>
              </a:r>
              <a:endParaRPr lang="en-US" sz="1800">
                <a:solidFill>
                  <a:schemeClr val="tx1"/>
                </a:solidFill>
                <a:latin typeface="Arial" charset="0"/>
                <a:cs typeface="Arial" charset="0"/>
              </a:endParaRPr>
            </a:p>
          </p:txBody>
        </p:sp>
        <p:sp>
          <p:nvSpPr>
            <p:cNvPr id="15458" name="Rectangle 128"/>
            <p:cNvSpPr>
              <a:spLocks noChangeArrowheads="1"/>
            </p:cNvSpPr>
            <p:nvPr/>
          </p:nvSpPr>
          <p:spPr bwMode="auto">
            <a:xfrm>
              <a:off x="2825" y="3110"/>
              <a:ext cx="658" cy="126"/>
            </a:xfrm>
            <a:prstGeom prst="rect">
              <a:avLst/>
            </a:prstGeom>
            <a:noFill/>
            <a:ln w="9525">
              <a:noFill/>
              <a:miter lim="800000"/>
              <a:headEnd/>
              <a:tailEnd/>
            </a:ln>
          </p:spPr>
          <p:txBody>
            <a:bodyPr wrap="none" lIns="0" tIns="0" rIns="0" bIns="0">
              <a:spAutoFit/>
            </a:bodyPr>
            <a:lstStyle/>
            <a:p>
              <a:r>
                <a:rPr lang="en-US" sz="1300" b="1">
                  <a:solidFill>
                    <a:srgbClr val="000000"/>
                  </a:solidFill>
                  <a:cs typeface="Arial" charset="0"/>
                </a:rPr>
                <a:t>ficiaries of </a:t>
              </a:r>
              <a:endParaRPr lang="en-US" sz="1800">
                <a:solidFill>
                  <a:schemeClr val="tx1"/>
                </a:solidFill>
                <a:latin typeface="Arial" charset="0"/>
                <a:cs typeface="Arial" charset="0"/>
              </a:endParaRPr>
            </a:p>
          </p:txBody>
        </p:sp>
        <p:sp>
          <p:nvSpPr>
            <p:cNvPr id="15459" name="Rectangle 129"/>
            <p:cNvSpPr>
              <a:spLocks noChangeArrowheads="1"/>
            </p:cNvSpPr>
            <p:nvPr/>
          </p:nvSpPr>
          <p:spPr bwMode="auto">
            <a:xfrm>
              <a:off x="3484" y="3110"/>
              <a:ext cx="1515" cy="147"/>
            </a:xfrm>
            <a:prstGeom prst="rect">
              <a:avLst/>
            </a:prstGeom>
            <a:noFill/>
            <a:ln w="9525">
              <a:noFill/>
              <a:miter lim="800000"/>
              <a:headEnd/>
              <a:tailEnd/>
            </a:ln>
          </p:spPr>
          <p:txBody>
            <a:bodyPr wrap="none" lIns="0" tIns="0" rIns="0" bIns="0">
              <a:spAutoFit/>
            </a:bodyPr>
            <a:lstStyle/>
            <a:p>
              <a:r>
                <a:rPr lang="en-US" sz="1300" b="1">
                  <a:solidFill>
                    <a:srgbClr val="000000"/>
                  </a:solidFill>
                  <a:cs typeface="Arial" charset="0"/>
                </a:rPr>
                <a:t>improved public services</a:t>
              </a:r>
              <a:endParaRPr lang="en-US" sz="1800">
                <a:solidFill>
                  <a:schemeClr val="tx1"/>
                </a:solidFill>
                <a:latin typeface="Arial" charset="0"/>
                <a:cs typeface="Arial" charset="0"/>
              </a:endParaRPr>
            </a:p>
          </p:txBody>
        </p:sp>
        <p:sp>
          <p:nvSpPr>
            <p:cNvPr id="15460" name="Rectangle 130"/>
            <p:cNvSpPr>
              <a:spLocks noChangeArrowheads="1"/>
            </p:cNvSpPr>
            <p:nvPr/>
          </p:nvSpPr>
          <p:spPr bwMode="auto">
            <a:xfrm>
              <a:off x="4889" y="3110"/>
              <a:ext cx="95" cy="147"/>
            </a:xfrm>
            <a:prstGeom prst="rect">
              <a:avLst/>
            </a:prstGeom>
            <a:noFill/>
            <a:ln w="9525">
              <a:noFill/>
              <a:miter lim="800000"/>
              <a:headEnd/>
              <a:tailEnd/>
            </a:ln>
          </p:spPr>
          <p:txBody>
            <a:bodyPr wrap="none" lIns="0" tIns="0" rIns="0" bIns="0">
              <a:spAutoFit/>
            </a:bodyPr>
            <a:lstStyle/>
            <a:p>
              <a:r>
                <a:rPr lang="en-US" sz="1300" b="1">
                  <a:solidFill>
                    <a:srgbClr val="000000"/>
                  </a:solidFill>
                  <a:cs typeface="Arial" charset="0"/>
                </a:rPr>
                <a:t> </a:t>
              </a:r>
              <a:endParaRPr lang="en-US" sz="1800">
                <a:solidFill>
                  <a:schemeClr val="tx1"/>
                </a:solidFill>
                <a:latin typeface="Arial" charset="0"/>
                <a:cs typeface="Arial" charset="0"/>
              </a:endParaRPr>
            </a:p>
          </p:txBody>
        </p:sp>
        <p:sp>
          <p:nvSpPr>
            <p:cNvPr id="15461" name="Rectangle 131"/>
            <p:cNvSpPr>
              <a:spLocks noChangeArrowheads="1"/>
            </p:cNvSpPr>
            <p:nvPr/>
          </p:nvSpPr>
          <p:spPr bwMode="auto">
            <a:xfrm>
              <a:off x="1288" y="3249"/>
              <a:ext cx="116" cy="147"/>
            </a:xfrm>
            <a:prstGeom prst="rect">
              <a:avLst/>
            </a:prstGeom>
            <a:noFill/>
            <a:ln w="9525">
              <a:noFill/>
              <a:miter lim="800000"/>
              <a:headEnd/>
              <a:tailEnd/>
            </a:ln>
          </p:spPr>
          <p:txBody>
            <a:bodyPr wrap="none" lIns="0" tIns="0" rIns="0" bIns="0">
              <a:spAutoFit/>
            </a:bodyPr>
            <a:lstStyle/>
            <a:p>
              <a:r>
                <a:rPr lang="en-US" sz="1300" b="1">
                  <a:solidFill>
                    <a:srgbClr val="000000"/>
                  </a:solidFill>
                  <a:cs typeface="Arial" charset="0"/>
                </a:rPr>
                <a:t>(</a:t>
              </a:r>
              <a:endParaRPr lang="en-US" sz="1800">
                <a:solidFill>
                  <a:schemeClr val="tx1"/>
                </a:solidFill>
                <a:latin typeface="Arial" charset="0"/>
                <a:cs typeface="Arial" charset="0"/>
              </a:endParaRPr>
            </a:p>
          </p:txBody>
        </p:sp>
        <p:sp>
          <p:nvSpPr>
            <p:cNvPr id="15462" name="Rectangle 132"/>
            <p:cNvSpPr>
              <a:spLocks noChangeArrowheads="1"/>
            </p:cNvSpPr>
            <p:nvPr/>
          </p:nvSpPr>
          <p:spPr bwMode="auto">
            <a:xfrm>
              <a:off x="1342" y="3249"/>
              <a:ext cx="625" cy="147"/>
            </a:xfrm>
            <a:prstGeom prst="rect">
              <a:avLst/>
            </a:prstGeom>
            <a:noFill/>
            <a:ln w="9525">
              <a:noFill/>
              <a:miter lim="800000"/>
              <a:headEnd/>
              <a:tailEnd/>
            </a:ln>
          </p:spPr>
          <p:txBody>
            <a:bodyPr wrap="none" lIns="0" tIns="0" rIns="0" bIns="0">
              <a:spAutoFit/>
            </a:bodyPr>
            <a:lstStyle/>
            <a:p>
              <a:r>
                <a:rPr lang="en-US" sz="1300" b="1" dirty="0">
                  <a:solidFill>
                    <a:srgbClr val="000000"/>
                  </a:solidFill>
                  <a:cs typeface="Arial" charset="0"/>
                </a:rPr>
                <a:t>increased</a:t>
              </a:r>
              <a:endParaRPr lang="en-US" sz="1800" dirty="0">
                <a:solidFill>
                  <a:schemeClr val="tx1"/>
                </a:solidFill>
                <a:latin typeface="Arial" charset="0"/>
                <a:cs typeface="Arial" charset="0"/>
              </a:endParaRPr>
            </a:p>
          </p:txBody>
        </p:sp>
        <p:sp>
          <p:nvSpPr>
            <p:cNvPr id="15463" name="Rectangle 133"/>
            <p:cNvSpPr>
              <a:spLocks noChangeArrowheads="1"/>
            </p:cNvSpPr>
            <p:nvPr/>
          </p:nvSpPr>
          <p:spPr bwMode="auto">
            <a:xfrm>
              <a:off x="1888" y="3249"/>
              <a:ext cx="95" cy="147"/>
            </a:xfrm>
            <a:prstGeom prst="rect">
              <a:avLst/>
            </a:prstGeom>
            <a:noFill/>
            <a:ln w="9525">
              <a:noFill/>
              <a:miter lim="800000"/>
              <a:headEnd/>
              <a:tailEnd/>
            </a:ln>
          </p:spPr>
          <p:txBody>
            <a:bodyPr wrap="none" lIns="0" tIns="0" rIns="0" bIns="0">
              <a:spAutoFit/>
            </a:bodyPr>
            <a:lstStyle/>
            <a:p>
              <a:r>
                <a:rPr lang="en-US" sz="1300" b="1">
                  <a:solidFill>
                    <a:srgbClr val="000000"/>
                  </a:solidFill>
                  <a:cs typeface="Arial" charset="0"/>
                </a:rPr>
                <a:t> </a:t>
              </a:r>
              <a:endParaRPr lang="en-US" sz="1800">
                <a:solidFill>
                  <a:schemeClr val="tx1"/>
                </a:solidFill>
                <a:latin typeface="Arial" charset="0"/>
                <a:cs typeface="Arial" charset="0"/>
              </a:endParaRPr>
            </a:p>
          </p:txBody>
        </p:sp>
        <p:sp>
          <p:nvSpPr>
            <p:cNvPr id="15464" name="Rectangle 134"/>
            <p:cNvSpPr>
              <a:spLocks noChangeArrowheads="1"/>
            </p:cNvSpPr>
            <p:nvPr/>
          </p:nvSpPr>
          <p:spPr bwMode="auto">
            <a:xfrm>
              <a:off x="1923" y="3249"/>
              <a:ext cx="1398" cy="147"/>
            </a:xfrm>
            <a:prstGeom prst="rect">
              <a:avLst/>
            </a:prstGeom>
            <a:noFill/>
            <a:ln w="9525">
              <a:noFill/>
              <a:miter lim="800000"/>
              <a:headEnd/>
              <a:tailEnd/>
            </a:ln>
          </p:spPr>
          <p:txBody>
            <a:bodyPr wrap="none" lIns="0" tIns="0" rIns="0" bIns="0">
              <a:spAutoFit/>
            </a:bodyPr>
            <a:lstStyle/>
            <a:p>
              <a:r>
                <a:rPr lang="en-US" sz="1300" b="1">
                  <a:solidFill>
                    <a:srgbClr val="000000"/>
                  </a:solidFill>
                  <a:cs typeface="Arial" charset="0"/>
                </a:rPr>
                <a:t>and more effective use</a:t>
              </a:r>
              <a:endParaRPr lang="en-US" sz="1800">
                <a:solidFill>
                  <a:schemeClr val="tx1"/>
                </a:solidFill>
                <a:latin typeface="Arial" charset="0"/>
                <a:cs typeface="Arial" charset="0"/>
              </a:endParaRPr>
            </a:p>
          </p:txBody>
        </p:sp>
        <p:sp>
          <p:nvSpPr>
            <p:cNvPr id="15465" name="Rectangle 135"/>
            <p:cNvSpPr>
              <a:spLocks noChangeArrowheads="1"/>
            </p:cNvSpPr>
            <p:nvPr/>
          </p:nvSpPr>
          <p:spPr bwMode="auto">
            <a:xfrm>
              <a:off x="3217" y="3249"/>
              <a:ext cx="768" cy="147"/>
            </a:xfrm>
            <a:prstGeom prst="rect">
              <a:avLst/>
            </a:prstGeom>
            <a:noFill/>
            <a:ln w="9525">
              <a:noFill/>
              <a:miter lim="800000"/>
              <a:headEnd/>
              <a:tailEnd/>
            </a:ln>
          </p:spPr>
          <p:txBody>
            <a:bodyPr wrap="none" lIns="0" tIns="0" rIns="0" bIns="0">
              <a:spAutoFit/>
            </a:bodyPr>
            <a:lstStyle/>
            <a:p>
              <a:r>
                <a:rPr lang="en-US" sz="1300" b="1">
                  <a:solidFill>
                    <a:srgbClr val="000000"/>
                  </a:solidFill>
                  <a:cs typeface="Arial" charset="0"/>
                </a:rPr>
                <a:t>; more resul</a:t>
              </a:r>
              <a:endParaRPr lang="en-US" sz="1800">
                <a:solidFill>
                  <a:schemeClr val="tx1"/>
                </a:solidFill>
                <a:latin typeface="Arial" charset="0"/>
                <a:cs typeface="Arial" charset="0"/>
              </a:endParaRPr>
            </a:p>
          </p:txBody>
        </p:sp>
        <p:sp>
          <p:nvSpPr>
            <p:cNvPr id="15466" name="Rectangle 136"/>
            <p:cNvSpPr>
              <a:spLocks noChangeArrowheads="1"/>
            </p:cNvSpPr>
            <p:nvPr/>
          </p:nvSpPr>
          <p:spPr bwMode="auto">
            <a:xfrm>
              <a:off x="3902" y="3249"/>
              <a:ext cx="273" cy="147"/>
            </a:xfrm>
            <a:prstGeom prst="rect">
              <a:avLst/>
            </a:prstGeom>
            <a:noFill/>
            <a:ln w="9525">
              <a:noFill/>
              <a:miter lim="800000"/>
              <a:headEnd/>
              <a:tailEnd/>
            </a:ln>
          </p:spPr>
          <p:txBody>
            <a:bodyPr wrap="none" lIns="0" tIns="0" rIns="0" bIns="0">
              <a:spAutoFit/>
            </a:bodyPr>
            <a:lstStyle/>
            <a:p>
              <a:r>
                <a:rPr lang="en-US" sz="1300" b="1">
                  <a:solidFill>
                    <a:srgbClr val="000000"/>
                  </a:solidFill>
                  <a:cs typeface="Arial" charset="0"/>
                </a:rPr>
                <a:t>ts a</a:t>
              </a:r>
              <a:endParaRPr lang="en-US" sz="1800">
                <a:solidFill>
                  <a:schemeClr val="tx1"/>
                </a:solidFill>
                <a:latin typeface="Arial" charset="0"/>
                <a:cs typeface="Arial" charset="0"/>
              </a:endParaRPr>
            </a:p>
          </p:txBody>
        </p:sp>
        <p:sp>
          <p:nvSpPr>
            <p:cNvPr id="15467" name="Rectangle 137"/>
            <p:cNvSpPr>
              <a:spLocks noChangeArrowheads="1"/>
            </p:cNvSpPr>
            <p:nvPr/>
          </p:nvSpPr>
          <p:spPr bwMode="auto">
            <a:xfrm>
              <a:off x="4108" y="3249"/>
              <a:ext cx="143" cy="147"/>
            </a:xfrm>
            <a:prstGeom prst="rect">
              <a:avLst/>
            </a:prstGeom>
            <a:noFill/>
            <a:ln w="9525">
              <a:noFill/>
              <a:miter lim="800000"/>
              <a:headEnd/>
              <a:tailEnd/>
            </a:ln>
          </p:spPr>
          <p:txBody>
            <a:bodyPr wrap="none" lIns="0" tIns="0" rIns="0" bIns="0">
              <a:spAutoFit/>
            </a:bodyPr>
            <a:lstStyle/>
            <a:p>
              <a:r>
                <a:rPr lang="en-US" sz="1300" b="1">
                  <a:solidFill>
                    <a:srgbClr val="000000"/>
                  </a:solidFill>
                  <a:cs typeface="Arial" charset="0"/>
                </a:rPr>
                <a:t>t </a:t>
              </a:r>
              <a:endParaRPr lang="en-US" sz="1800">
                <a:solidFill>
                  <a:schemeClr val="tx1"/>
                </a:solidFill>
                <a:latin typeface="Arial" charset="0"/>
                <a:cs typeface="Arial" charset="0"/>
              </a:endParaRPr>
            </a:p>
          </p:txBody>
        </p:sp>
        <p:sp>
          <p:nvSpPr>
            <p:cNvPr id="15468" name="Rectangle 138"/>
            <p:cNvSpPr>
              <a:spLocks noChangeArrowheads="1"/>
            </p:cNvSpPr>
            <p:nvPr/>
          </p:nvSpPr>
          <p:spPr bwMode="auto">
            <a:xfrm>
              <a:off x="4189" y="3249"/>
              <a:ext cx="710" cy="147"/>
            </a:xfrm>
            <a:prstGeom prst="rect">
              <a:avLst/>
            </a:prstGeom>
            <a:noFill/>
            <a:ln w="9525">
              <a:noFill/>
              <a:miter lim="800000"/>
              <a:headEnd/>
              <a:tailEnd/>
            </a:ln>
          </p:spPr>
          <p:txBody>
            <a:bodyPr wrap="none" lIns="0" tIns="0" rIns="0" bIns="0">
              <a:spAutoFit/>
            </a:bodyPr>
            <a:lstStyle/>
            <a:p>
              <a:r>
                <a:rPr lang="en-US" sz="1300" b="1">
                  <a:solidFill>
                    <a:srgbClr val="000000"/>
                  </a:solidFill>
                  <a:cs typeface="Arial" charset="0"/>
                </a:rPr>
                <a:t>beneficiary</a:t>
              </a:r>
              <a:endParaRPr lang="en-US" sz="1800">
                <a:solidFill>
                  <a:schemeClr val="tx1"/>
                </a:solidFill>
                <a:latin typeface="Arial" charset="0"/>
                <a:cs typeface="Arial" charset="0"/>
              </a:endParaRPr>
            </a:p>
          </p:txBody>
        </p:sp>
        <p:sp>
          <p:nvSpPr>
            <p:cNvPr id="15469" name="Rectangle 139"/>
            <p:cNvSpPr>
              <a:spLocks noChangeArrowheads="1"/>
            </p:cNvSpPr>
            <p:nvPr/>
          </p:nvSpPr>
          <p:spPr bwMode="auto">
            <a:xfrm>
              <a:off x="4819" y="3249"/>
              <a:ext cx="95" cy="147"/>
            </a:xfrm>
            <a:prstGeom prst="rect">
              <a:avLst/>
            </a:prstGeom>
            <a:noFill/>
            <a:ln w="9525">
              <a:noFill/>
              <a:miter lim="800000"/>
              <a:headEnd/>
              <a:tailEnd/>
            </a:ln>
          </p:spPr>
          <p:txBody>
            <a:bodyPr wrap="none" lIns="0" tIns="0" rIns="0" bIns="0">
              <a:spAutoFit/>
            </a:bodyPr>
            <a:lstStyle/>
            <a:p>
              <a:r>
                <a:rPr lang="en-US" sz="1300" b="1">
                  <a:solidFill>
                    <a:srgbClr val="000000"/>
                  </a:solidFill>
                  <a:cs typeface="Arial" charset="0"/>
                </a:rPr>
                <a:t> </a:t>
              </a:r>
              <a:endParaRPr lang="en-US" sz="1800">
                <a:solidFill>
                  <a:schemeClr val="tx1"/>
                </a:solidFill>
                <a:latin typeface="Arial" charset="0"/>
                <a:cs typeface="Arial" charset="0"/>
              </a:endParaRPr>
            </a:p>
          </p:txBody>
        </p:sp>
        <p:sp>
          <p:nvSpPr>
            <p:cNvPr id="15470" name="Rectangle 140"/>
            <p:cNvSpPr>
              <a:spLocks noChangeArrowheads="1"/>
            </p:cNvSpPr>
            <p:nvPr/>
          </p:nvSpPr>
          <p:spPr bwMode="auto">
            <a:xfrm>
              <a:off x="4854" y="3249"/>
              <a:ext cx="337" cy="147"/>
            </a:xfrm>
            <a:prstGeom prst="rect">
              <a:avLst/>
            </a:prstGeom>
            <a:noFill/>
            <a:ln w="9525">
              <a:noFill/>
              <a:miter lim="800000"/>
              <a:headEnd/>
              <a:tailEnd/>
            </a:ln>
          </p:spPr>
          <p:txBody>
            <a:bodyPr wrap="none" lIns="0" tIns="0" rIns="0" bIns="0">
              <a:spAutoFit/>
            </a:bodyPr>
            <a:lstStyle/>
            <a:p>
              <a:r>
                <a:rPr lang="en-US" sz="1300" b="1">
                  <a:solidFill>
                    <a:srgbClr val="000000"/>
                  </a:solidFill>
                  <a:cs typeface="Arial" charset="0"/>
                </a:rPr>
                <a:t>level</a:t>
              </a:r>
              <a:endParaRPr lang="en-US" sz="1800">
                <a:solidFill>
                  <a:schemeClr val="tx1"/>
                </a:solidFill>
                <a:latin typeface="Arial" charset="0"/>
                <a:cs typeface="Arial" charset="0"/>
              </a:endParaRPr>
            </a:p>
          </p:txBody>
        </p:sp>
        <p:sp>
          <p:nvSpPr>
            <p:cNvPr id="15471" name="Rectangle 141"/>
            <p:cNvSpPr>
              <a:spLocks noChangeArrowheads="1"/>
            </p:cNvSpPr>
            <p:nvPr/>
          </p:nvSpPr>
          <p:spPr bwMode="auto">
            <a:xfrm>
              <a:off x="5122" y="3249"/>
              <a:ext cx="116" cy="147"/>
            </a:xfrm>
            <a:prstGeom prst="rect">
              <a:avLst/>
            </a:prstGeom>
            <a:noFill/>
            <a:ln w="9525">
              <a:noFill/>
              <a:miter lim="800000"/>
              <a:headEnd/>
              <a:tailEnd/>
            </a:ln>
          </p:spPr>
          <p:txBody>
            <a:bodyPr wrap="none" lIns="0" tIns="0" rIns="0" bIns="0">
              <a:spAutoFit/>
            </a:bodyPr>
            <a:lstStyle/>
            <a:p>
              <a:r>
                <a:rPr lang="en-US" sz="1300" b="1">
                  <a:solidFill>
                    <a:srgbClr val="000000"/>
                  </a:solidFill>
                  <a:cs typeface="Arial" charset="0"/>
                </a:rPr>
                <a:t>)</a:t>
              </a:r>
              <a:endParaRPr lang="en-US" sz="1800">
                <a:solidFill>
                  <a:schemeClr val="tx1"/>
                </a:solidFill>
                <a:latin typeface="Arial" charset="0"/>
                <a:cs typeface="Arial" charset="0"/>
              </a:endParaRPr>
            </a:p>
          </p:txBody>
        </p:sp>
        <p:sp>
          <p:nvSpPr>
            <p:cNvPr id="15472" name="Rectangle 142"/>
            <p:cNvSpPr>
              <a:spLocks noChangeArrowheads="1"/>
            </p:cNvSpPr>
            <p:nvPr/>
          </p:nvSpPr>
          <p:spPr bwMode="auto">
            <a:xfrm>
              <a:off x="5177" y="3249"/>
              <a:ext cx="95" cy="147"/>
            </a:xfrm>
            <a:prstGeom prst="rect">
              <a:avLst/>
            </a:prstGeom>
            <a:noFill/>
            <a:ln w="9525">
              <a:noFill/>
              <a:miter lim="800000"/>
              <a:headEnd/>
              <a:tailEnd/>
            </a:ln>
          </p:spPr>
          <p:txBody>
            <a:bodyPr wrap="none" lIns="0" tIns="0" rIns="0" bIns="0">
              <a:spAutoFit/>
            </a:bodyPr>
            <a:lstStyle/>
            <a:p>
              <a:r>
                <a:rPr lang="en-US" sz="1300" b="1">
                  <a:solidFill>
                    <a:srgbClr val="000000"/>
                  </a:solidFill>
                  <a:cs typeface="Arial" charset="0"/>
                </a:rPr>
                <a:t> </a:t>
              </a:r>
              <a:endParaRPr lang="en-US" sz="1800">
                <a:solidFill>
                  <a:schemeClr val="tx1"/>
                </a:solidFill>
                <a:latin typeface="Arial" charset="0"/>
                <a:cs typeface="Arial" charset="0"/>
              </a:endParaRPr>
            </a:p>
          </p:txBody>
        </p:sp>
        <p:grpSp>
          <p:nvGrpSpPr>
            <p:cNvPr id="16" name="Group 145"/>
            <p:cNvGrpSpPr>
              <a:grpSpLocks/>
            </p:cNvGrpSpPr>
            <p:nvPr/>
          </p:nvGrpSpPr>
          <p:grpSpPr bwMode="auto">
            <a:xfrm>
              <a:off x="1199" y="3499"/>
              <a:ext cx="1368" cy="365"/>
              <a:chOff x="1199" y="3499"/>
              <a:chExt cx="1368" cy="365"/>
            </a:xfrm>
          </p:grpSpPr>
          <p:sp>
            <p:nvSpPr>
              <p:cNvPr id="15477" name="Rectangle 143"/>
              <p:cNvSpPr>
                <a:spLocks noChangeArrowheads="1"/>
              </p:cNvSpPr>
              <p:nvPr/>
            </p:nvSpPr>
            <p:spPr bwMode="auto">
              <a:xfrm>
                <a:off x="1199" y="3499"/>
                <a:ext cx="1368" cy="365"/>
              </a:xfrm>
              <a:prstGeom prst="rect">
                <a:avLst/>
              </a:prstGeom>
              <a:solidFill>
                <a:schemeClr val="accent6">
                  <a:lumMod val="60000"/>
                  <a:lumOff val="40000"/>
                </a:schemeClr>
              </a:solidFill>
              <a:ln w="9525">
                <a:noFill/>
                <a:miter lim="800000"/>
                <a:headEnd/>
                <a:tailEnd/>
              </a:ln>
            </p:spPr>
            <p:txBody>
              <a:bodyPr/>
              <a:lstStyle/>
              <a:p>
                <a:endParaRPr lang="en-US"/>
              </a:p>
            </p:txBody>
          </p:sp>
          <p:sp>
            <p:nvSpPr>
              <p:cNvPr id="15478" name="Rectangle 144"/>
              <p:cNvSpPr>
                <a:spLocks noChangeArrowheads="1"/>
              </p:cNvSpPr>
              <p:nvPr/>
            </p:nvSpPr>
            <p:spPr bwMode="auto">
              <a:xfrm>
                <a:off x="1209" y="3499"/>
                <a:ext cx="1358" cy="365"/>
              </a:xfrm>
              <a:prstGeom prst="rect">
                <a:avLst/>
              </a:prstGeom>
              <a:noFill/>
              <a:ln w="8" cap="rnd">
                <a:solidFill>
                  <a:srgbClr val="000000"/>
                </a:solidFill>
                <a:miter lim="800000"/>
                <a:headEnd/>
                <a:tailEnd/>
              </a:ln>
            </p:spPr>
            <p:txBody>
              <a:bodyPr/>
              <a:lstStyle/>
              <a:p>
                <a:endParaRPr lang="en-US"/>
              </a:p>
            </p:txBody>
          </p:sp>
        </p:grpSp>
        <p:sp>
          <p:nvSpPr>
            <p:cNvPr id="15474" name="Rectangle 146"/>
            <p:cNvSpPr>
              <a:spLocks noChangeArrowheads="1"/>
            </p:cNvSpPr>
            <p:nvPr/>
          </p:nvSpPr>
          <p:spPr bwMode="auto">
            <a:xfrm>
              <a:off x="1587" y="3541"/>
              <a:ext cx="778" cy="147"/>
            </a:xfrm>
            <a:prstGeom prst="rect">
              <a:avLst/>
            </a:prstGeom>
            <a:noFill/>
            <a:ln w="9525">
              <a:noFill/>
              <a:miter lim="800000"/>
              <a:headEnd/>
              <a:tailEnd/>
            </a:ln>
          </p:spPr>
          <p:txBody>
            <a:bodyPr wrap="none" lIns="0" tIns="0" rIns="0" bIns="0">
              <a:spAutoFit/>
            </a:bodyPr>
            <a:lstStyle/>
            <a:p>
              <a:r>
                <a:rPr lang="en-US" sz="1300" b="1">
                  <a:solidFill>
                    <a:srgbClr val="000000"/>
                  </a:solidFill>
                  <a:cs typeface="Arial" charset="0"/>
                </a:rPr>
                <a:t>Sustainable </a:t>
              </a:r>
              <a:endParaRPr lang="en-US" sz="1800">
                <a:solidFill>
                  <a:schemeClr val="tx1"/>
                </a:solidFill>
                <a:latin typeface="Arial" charset="0"/>
                <a:cs typeface="Arial" charset="0"/>
              </a:endParaRPr>
            </a:p>
          </p:txBody>
        </p:sp>
        <p:sp>
          <p:nvSpPr>
            <p:cNvPr id="15475" name="Rectangle 147"/>
            <p:cNvSpPr>
              <a:spLocks noChangeArrowheads="1"/>
            </p:cNvSpPr>
            <p:nvPr/>
          </p:nvSpPr>
          <p:spPr bwMode="auto">
            <a:xfrm>
              <a:off x="1430" y="3682"/>
              <a:ext cx="1067" cy="147"/>
            </a:xfrm>
            <a:prstGeom prst="rect">
              <a:avLst/>
            </a:prstGeom>
            <a:noFill/>
            <a:ln w="9525">
              <a:noFill/>
              <a:miter lim="800000"/>
              <a:headEnd/>
              <a:tailEnd/>
            </a:ln>
          </p:spPr>
          <p:txBody>
            <a:bodyPr wrap="none" lIns="0" tIns="0" rIns="0" bIns="0">
              <a:spAutoFit/>
            </a:bodyPr>
            <a:lstStyle/>
            <a:p>
              <a:r>
                <a:rPr lang="en-US" sz="1300" b="1" dirty="0">
                  <a:solidFill>
                    <a:srgbClr val="000000"/>
                  </a:solidFill>
                  <a:cs typeface="Arial" charset="0"/>
                </a:rPr>
                <a:t>economic growth</a:t>
              </a:r>
              <a:endParaRPr lang="en-US" sz="1800" dirty="0">
                <a:solidFill>
                  <a:schemeClr val="tx1"/>
                </a:solidFill>
                <a:latin typeface="Arial" charset="0"/>
                <a:cs typeface="Arial" charset="0"/>
              </a:endParaRPr>
            </a:p>
          </p:txBody>
        </p:sp>
        <p:sp>
          <p:nvSpPr>
            <p:cNvPr id="15476" name="Rectangle 148"/>
            <p:cNvSpPr>
              <a:spLocks noChangeArrowheads="1"/>
            </p:cNvSpPr>
            <p:nvPr/>
          </p:nvSpPr>
          <p:spPr bwMode="auto">
            <a:xfrm>
              <a:off x="2406" y="3682"/>
              <a:ext cx="95" cy="147"/>
            </a:xfrm>
            <a:prstGeom prst="rect">
              <a:avLst/>
            </a:prstGeom>
            <a:noFill/>
            <a:ln w="9525">
              <a:noFill/>
              <a:miter lim="800000"/>
              <a:headEnd/>
              <a:tailEnd/>
            </a:ln>
          </p:spPr>
          <p:txBody>
            <a:bodyPr wrap="none" lIns="0" tIns="0" rIns="0" bIns="0">
              <a:spAutoFit/>
            </a:bodyPr>
            <a:lstStyle/>
            <a:p>
              <a:r>
                <a:rPr lang="en-US" sz="1300" b="1">
                  <a:solidFill>
                    <a:srgbClr val="000000"/>
                  </a:solidFill>
                  <a:cs typeface="Arial" charset="0"/>
                </a:rPr>
                <a:t> </a:t>
              </a:r>
              <a:endParaRPr lang="en-US" sz="1800">
                <a:solidFill>
                  <a:schemeClr val="tx1"/>
                </a:solidFill>
                <a:latin typeface="Arial" charset="0"/>
                <a:cs typeface="Arial" charset="0"/>
              </a:endParaRPr>
            </a:p>
          </p:txBody>
        </p:sp>
      </p:grpSp>
      <p:sp>
        <p:nvSpPr>
          <p:cNvPr id="144" name="Slide Number Placeholder 143"/>
          <p:cNvSpPr>
            <a:spLocks noGrp="1"/>
          </p:cNvSpPr>
          <p:nvPr>
            <p:ph type="sldNum" sz="quarter" idx="12"/>
          </p:nvPr>
        </p:nvSpPr>
        <p:spPr/>
        <p:txBody>
          <a:bodyPr/>
          <a:lstStyle/>
          <a:p>
            <a:fld id="{37B83C0C-BC65-4367-9B8A-060D4801009D}" type="slidenum">
              <a:rPr lang="en-GB" smtClean="0"/>
              <a:pPr/>
              <a:t>15</a:t>
            </a:fld>
            <a:endParaRPr lang="en-GB"/>
          </a:p>
        </p:txBody>
      </p:sp>
    </p:spTree>
    <p:extLst>
      <p:ext uri="{BB962C8B-B14F-4D97-AF65-F5344CB8AC3E}">
        <p14:creationId xmlns:p14="http://schemas.microsoft.com/office/powerpoint/2010/main" val="41668196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Number Placeholder 1"/>
          <p:cNvSpPr>
            <a:spLocks noGrp="1"/>
          </p:cNvSpPr>
          <p:nvPr>
            <p:ph type="sldNum" sz="quarter" idx="12"/>
          </p:nvPr>
        </p:nvSpPr>
        <p:spPr>
          <a:xfrm>
            <a:off x="7010400" y="6381750"/>
            <a:ext cx="2133600" cy="47625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bg1"/>
              </a:buClr>
              <a:buChar char="•"/>
              <a:defRPr sz="2400" i="1">
                <a:solidFill>
                  <a:srgbClr val="0F5494"/>
                </a:solidFill>
                <a:latin typeface="Verdana" panose="020B0604030504040204" pitchFamily="34" charset="0"/>
              </a:defRPr>
            </a:lvl1pPr>
            <a:lvl2pPr marL="742950" indent="-285750">
              <a:spcBef>
                <a:spcPct val="20000"/>
              </a:spcBef>
              <a:buClr>
                <a:srgbClr val="009FBA"/>
              </a:buClr>
              <a:buChar char="•"/>
              <a:defRPr sz="2000" b="1">
                <a:solidFill>
                  <a:srgbClr val="0F5494"/>
                </a:solidFill>
                <a:latin typeface="Verdana" panose="020B0604030504040204" pitchFamily="34" charset="0"/>
              </a:defRPr>
            </a:lvl2pPr>
            <a:lvl3pPr marL="1143000" indent="-228600">
              <a:spcBef>
                <a:spcPct val="20000"/>
              </a:spcBef>
              <a:buChar char="•"/>
              <a:defRPr sz="1400">
                <a:solidFill>
                  <a:srgbClr val="0F5494"/>
                </a:solidFill>
                <a:latin typeface="Verdana" panose="020B060403050404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0" marR="0" lvl="0" indent="0" defTabSz="914400" eaLnBrk="1" fontAlgn="auto" latinLnBrk="0" hangingPunct="1">
              <a:lnSpc>
                <a:spcPct val="100000"/>
              </a:lnSpc>
              <a:spcBef>
                <a:spcPct val="0"/>
              </a:spcBef>
              <a:spcAft>
                <a:spcPts val="0"/>
              </a:spcAft>
              <a:buClrTx/>
              <a:buSzTx/>
              <a:buFontTx/>
              <a:buNone/>
              <a:tabLst/>
              <a:defRPr/>
            </a:pPr>
            <a:fld id="{E2F1D9A7-25FF-4E1B-A300-7D5FE3963559}" type="slidenum">
              <a:rPr kumimoji="0" lang="en-GB" altLang="nl-NL" sz="1400" b="0" i="0" u="none" strike="noStrike" kern="0" cap="none" spc="0" normalizeH="0" baseline="0" noProof="0" smtClean="0">
                <a:ln>
                  <a:noFill/>
                </a:ln>
                <a:solidFill>
                  <a:schemeClr val="tx1"/>
                </a:solidFill>
                <a:effectLst/>
                <a:uLnTx/>
                <a:uFillTx/>
                <a:latin typeface="Arial" panose="020B0604020202020204" pitchFamily="34" charset="0"/>
              </a:rPr>
              <a:pPr marL="0" marR="0" lvl="0" indent="0" defTabSz="914400" eaLnBrk="1" fontAlgn="auto" latinLnBrk="0" hangingPunct="1">
                <a:lnSpc>
                  <a:spcPct val="100000"/>
                </a:lnSpc>
                <a:spcBef>
                  <a:spcPct val="0"/>
                </a:spcBef>
                <a:spcAft>
                  <a:spcPts val="0"/>
                </a:spcAft>
                <a:buClrTx/>
                <a:buSzTx/>
                <a:buFontTx/>
                <a:buNone/>
                <a:tabLst/>
                <a:defRPr/>
              </a:pPr>
              <a:t>16</a:t>
            </a:fld>
            <a:endParaRPr kumimoji="0" lang="en-GB" altLang="nl-NL" sz="1400" b="0" i="0" u="none" strike="noStrike" kern="0" cap="none" spc="0" normalizeH="0" baseline="0" noProof="0">
              <a:ln>
                <a:noFill/>
              </a:ln>
              <a:solidFill>
                <a:schemeClr val="tx1"/>
              </a:solidFill>
              <a:effectLst/>
              <a:uLnTx/>
              <a:uFillTx/>
              <a:latin typeface="Arial" panose="020B0604020202020204" pitchFamily="34" charset="0"/>
            </a:endParaRPr>
          </a:p>
        </p:txBody>
      </p:sp>
      <p:graphicFrame>
        <p:nvGraphicFramePr>
          <p:cNvPr id="3" name="Table 2"/>
          <p:cNvGraphicFramePr>
            <a:graphicFrameLocks noGrp="1"/>
          </p:cNvGraphicFramePr>
          <p:nvPr/>
        </p:nvGraphicFramePr>
        <p:xfrm>
          <a:off x="179388" y="1203325"/>
          <a:ext cx="8856663" cy="5576888"/>
        </p:xfrm>
        <a:graphic>
          <a:graphicData uri="http://schemas.openxmlformats.org/drawingml/2006/table">
            <a:tbl>
              <a:tblPr/>
              <a:tblGrid>
                <a:gridCol w="805078">
                  <a:extLst>
                    <a:ext uri="{9D8B030D-6E8A-4147-A177-3AD203B41FA5}">
                      <a16:colId xmlns:a16="http://schemas.microsoft.com/office/drawing/2014/main" val="20000"/>
                    </a:ext>
                  </a:extLst>
                </a:gridCol>
                <a:gridCol w="3586655">
                  <a:extLst>
                    <a:ext uri="{9D8B030D-6E8A-4147-A177-3AD203B41FA5}">
                      <a16:colId xmlns:a16="http://schemas.microsoft.com/office/drawing/2014/main" val="20001"/>
                    </a:ext>
                  </a:extLst>
                </a:gridCol>
                <a:gridCol w="805078">
                  <a:extLst>
                    <a:ext uri="{9D8B030D-6E8A-4147-A177-3AD203B41FA5}">
                      <a16:colId xmlns:a16="http://schemas.microsoft.com/office/drawing/2014/main" val="20002"/>
                    </a:ext>
                  </a:extLst>
                </a:gridCol>
                <a:gridCol w="623258">
                  <a:extLst>
                    <a:ext uri="{9D8B030D-6E8A-4147-A177-3AD203B41FA5}">
                      <a16:colId xmlns:a16="http://schemas.microsoft.com/office/drawing/2014/main" val="20003"/>
                    </a:ext>
                  </a:extLst>
                </a:gridCol>
                <a:gridCol w="3036594">
                  <a:extLst>
                    <a:ext uri="{9D8B030D-6E8A-4147-A177-3AD203B41FA5}">
                      <a16:colId xmlns:a16="http://schemas.microsoft.com/office/drawing/2014/main" val="20004"/>
                    </a:ext>
                  </a:extLst>
                </a:gridCol>
              </a:tblGrid>
              <a:tr h="424824">
                <a:tc gridSpan="2">
                  <a:txBody>
                    <a:bodyPr/>
                    <a:lstStyle/>
                    <a:p>
                      <a:pPr algn="ctr">
                        <a:lnSpc>
                          <a:spcPct val="115000"/>
                        </a:lnSpc>
                        <a:spcAft>
                          <a:spcPts val="0"/>
                        </a:spcAft>
                      </a:pPr>
                      <a:r>
                        <a:rPr lang="en-US" sz="1400" b="1" dirty="0">
                          <a:solidFill>
                            <a:schemeClr val="bg1"/>
                          </a:solidFill>
                          <a:latin typeface="Arial" pitchFamily="34" charset="0"/>
                          <a:ea typeface="Calibri"/>
                          <a:cs typeface="Arial" pitchFamily="34" charset="0"/>
                        </a:rPr>
                        <a:t>Government</a:t>
                      </a:r>
                      <a:r>
                        <a:rPr lang="en-US" sz="1400" b="1" baseline="0" dirty="0">
                          <a:solidFill>
                            <a:schemeClr val="bg1"/>
                          </a:solidFill>
                          <a:latin typeface="Arial" pitchFamily="34" charset="0"/>
                          <a:ea typeface="Calibri"/>
                          <a:cs typeface="Arial" pitchFamily="34" charset="0"/>
                        </a:rPr>
                        <a:t> strategy</a:t>
                      </a:r>
                      <a:endParaRPr lang="en-US" sz="1400" b="1" dirty="0">
                        <a:solidFill>
                          <a:schemeClr val="bg1"/>
                        </a:solidFill>
                        <a:latin typeface="Arial" pitchFamily="34" charset="0"/>
                        <a:ea typeface="Calibri"/>
                        <a:cs typeface="Arial" pitchFamily="34" charset="0"/>
                      </a:endParaRPr>
                    </a:p>
                  </a:txBody>
                  <a:tcPr marL="36140" marR="361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F5494"/>
                    </a:solidFill>
                  </a:tcPr>
                </a:tc>
                <a:tc hMerge="1">
                  <a:txBody>
                    <a:bodyPr/>
                    <a:lstStyle/>
                    <a:p>
                      <a:endParaRPr lang="en-US"/>
                    </a:p>
                  </a:txBody>
                  <a:tcPr/>
                </a:tc>
                <a:tc gridSpan="2">
                  <a:txBody>
                    <a:bodyPr/>
                    <a:lstStyle/>
                    <a:p>
                      <a:pPr algn="ctr">
                        <a:lnSpc>
                          <a:spcPct val="115000"/>
                        </a:lnSpc>
                        <a:spcAft>
                          <a:spcPts val="0"/>
                        </a:spcAft>
                      </a:pPr>
                      <a:endParaRPr lang="fr-FR" sz="1200" dirty="0">
                        <a:solidFill>
                          <a:srgbClr val="FFFFFF"/>
                        </a:solidFill>
                        <a:latin typeface="Arial" pitchFamily="34" charset="0"/>
                        <a:ea typeface="Calibri"/>
                        <a:cs typeface="Arial" pitchFamily="34" charset="0"/>
                      </a:endParaRPr>
                    </a:p>
                  </a:txBody>
                  <a:tcPr marL="36140" marR="36140" marT="0" marB="0">
                    <a:lnL w="12700" cap="flat" cmpd="sng" algn="ctr">
                      <a:solidFill>
                        <a:srgbClr val="000000"/>
                      </a:solidFill>
                      <a:prstDash val="solid"/>
                      <a:round/>
                      <a:headEnd type="none" w="med" len="med"/>
                      <a:tailEnd type="none" w="med" len="med"/>
                    </a:lnL>
                    <a:lnR>
                      <a:noFill/>
                    </a:lnR>
                    <a:lnT>
                      <a:noFill/>
                    </a:lnT>
                    <a:lnB w="12700" cap="flat" cmpd="sng" algn="ctr">
                      <a:solidFill>
                        <a:srgbClr val="000000"/>
                      </a:solidFill>
                      <a:prstDash val="solid"/>
                      <a:round/>
                      <a:headEnd type="none" w="med" len="med"/>
                      <a:tailEnd type="none" w="med" len="med"/>
                    </a:lnB>
                    <a:solidFill>
                      <a:srgbClr val="FFFFFF"/>
                    </a:solidFill>
                  </a:tcPr>
                </a:tc>
                <a:tc hMerge="1">
                  <a:txBody>
                    <a:bodyPr/>
                    <a:lstStyle/>
                    <a:p>
                      <a:endParaRPr lang="en-US"/>
                    </a:p>
                  </a:txBody>
                  <a:tcPr/>
                </a:tc>
                <a:tc>
                  <a:txBody>
                    <a:bodyPr/>
                    <a:lstStyle/>
                    <a:p>
                      <a:pPr algn="ctr">
                        <a:lnSpc>
                          <a:spcPct val="115000"/>
                        </a:lnSpc>
                        <a:spcAft>
                          <a:spcPts val="0"/>
                        </a:spcAft>
                      </a:pPr>
                      <a:endParaRPr lang="fr-FR" sz="1200">
                        <a:solidFill>
                          <a:srgbClr val="FFFFFF"/>
                        </a:solidFill>
                        <a:latin typeface="Arial" pitchFamily="34" charset="0"/>
                        <a:ea typeface="Calibri"/>
                        <a:cs typeface="Arial" pitchFamily="34" charset="0"/>
                      </a:endParaRPr>
                    </a:p>
                  </a:txBody>
                  <a:tcPr marL="36140" marR="36140" marT="0" marB="0">
                    <a:lnL>
                      <a:noFill/>
                    </a:lnL>
                    <a:lnR>
                      <a:noFill/>
                    </a:lnR>
                    <a:lnT>
                      <a:noFill/>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0"/>
                  </a:ext>
                </a:extLst>
              </a:tr>
              <a:tr h="420692">
                <a:tc>
                  <a:txBody>
                    <a:bodyPr/>
                    <a:lstStyle/>
                    <a:p>
                      <a:pPr algn="ctr">
                        <a:lnSpc>
                          <a:spcPct val="115000"/>
                        </a:lnSpc>
                        <a:spcAft>
                          <a:spcPts val="0"/>
                        </a:spcAft>
                      </a:pPr>
                      <a:r>
                        <a:rPr lang="en-GB" sz="1200" noProof="0">
                          <a:latin typeface="Arial" pitchFamily="34" charset="0"/>
                          <a:ea typeface="Calibri"/>
                          <a:cs typeface="Arial" pitchFamily="34" charset="0"/>
                        </a:rPr>
                        <a:t>Impacts</a:t>
                      </a:r>
                    </a:p>
                  </a:txBody>
                  <a:tcPr marL="36140" marR="3614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marL="342900" lvl="0" indent="-342900">
                        <a:lnSpc>
                          <a:spcPct val="115000"/>
                        </a:lnSpc>
                        <a:spcAft>
                          <a:spcPts val="0"/>
                        </a:spcAft>
                        <a:buFont typeface="Symbol"/>
                        <a:buChar char=""/>
                      </a:pPr>
                      <a:r>
                        <a:rPr lang="en-GB" sz="1200" noProof="0" dirty="0">
                          <a:latin typeface="Arial" pitchFamily="34" charset="0"/>
                          <a:ea typeface="Calibri"/>
                          <a:cs typeface="Arial" pitchFamily="34" charset="0"/>
                        </a:rPr>
                        <a:t>Sustainable and inclusive growth</a:t>
                      </a:r>
                    </a:p>
                    <a:p>
                      <a:pPr marL="342900" lvl="0" indent="-342900">
                        <a:lnSpc>
                          <a:spcPct val="115000"/>
                        </a:lnSpc>
                        <a:spcAft>
                          <a:spcPts val="0"/>
                        </a:spcAft>
                        <a:buFont typeface="Symbol"/>
                        <a:buChar char=""/>
                      </a:pPr>
                      <a:r>
                        <a:rPr lang="en-GB" sz="1200" noProof="0" dirty="0">
                          <a:latin typeface="Arial" pitchFamily="34" charset="0"/>
                          <a:ea typeface="Calibri"/>
                          <a:cs typeface="Arial" pitchFamily="34" charset="0"/>
                        </a:rPr>
                        <a:t>Poverty reduction</a:t>
                      </a:r>
                    </a:p>
                  </a:txBody>
                  <a:tcPr marL="36140" marR="361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3">
                  <a:txBody>
                    <a:bodyPr/>
                    <a:lstStyle/>
                    <a:p>
                      <a:pPr algn="ctr">
                        <a:lnSpc>
                          <a:spcPct val="115000"/>
                        </a:lnSpc>
                        <a:spcAft>
                          <a:spcPts val="0"/>
                        </a:spcAft>
                      </a:pPr>
                      <a:r>
                        <a:rPr lang="en-GB" sz="1400" b="1" noProof="0" dirty="0">
                          <a:solidFill>
                            <a:schemeClr val="bg1"/>
                          </a:solidFill>
                          <a:latin typeface="Arial" pitchFamily="34" charset="0"/>
                          <a:ea typeface="Calibri"/>
                          <a:cs typeface="Arial" pitchFamily="34" charset="0"/>
                        </a:rPr>
                        <a:t>Budget support</a:t>
                      </a:r>
                    </a:p>
                  </a:txBody>
                  <a:tcPr marL="36140" marR="3614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F5494"/>
                    </a:solid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1"/>
                  </a:ext>
                </a:extLst>
              </a:tr>
              <a:tr h="631038">
                <a:tc>
                  <a:txBody>
                    <a:bodyPr/>
                    <a:lstStyle/>
                    <a:p>
                      <a:pPr algn="ctr">
                        <a:lnSpc>
                          <a:spcPct val="115000"/>
                        </a:lnSpc>
                        <a:spcAft>
                          <a:spcPts val="0"/>
                        </a:spcAft>
                      </a:pPr>
                      <a:r>
                        <a:rPr lang="en-GB" sz="1200" noProof="0" dirty="0">
                          <a:latin typeface="Arial" pitchFamily="34" charset="0"/>
                          <a:ea typeface="Calibri"/>
                          <a:cs typeface="Arial" pitchFamily="34" charset="0"/>
                        </a:rPr>
                        <a:t>Outcomes</a:t>
                      </a:r>
                    </a:p>
                  </a:txBody>
                  <a:tcPr marL="36140" marR="3614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marL="342900" lvl="0" indent="-342900">
                        <a:lnSpc>
                          <a:spcPct val="115000"/>
                        </a:lnSpc>
                        <a:spcAft>
                          <a:spcPts val="0"/>
                        </a:spcAft>
                        <a:buFont typeface="Symbol"/>
                        <a:buChar char=""/>
                      </a:pPr>
                      <a:r>
                        <a:rPr lang="en-GB" sz="1200" noProof="0" dirty="0">
                          <a:latin typeface="Arial" pitchFamily="34" charset="0"/>
                          <a:ea typeface="Calibri"/>
                          <a:cs typeface="Arial" pitchFamily="34" charset="0"/>
                        </a:rPr>
                        <a:t>Positive responses by service users and economic actors to government  policy management and service delivery</a:t>
                      </a:r>
                    </a:p>
                  </a:txBody>
                  <a:tcPr marL="36140" marR="361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en-GB" sz="1200" noProof="0" dirty="0">
                        <a:latin typeface="Arial" pitchFamily="34" charset="0"/>
                        <a:ea typeface="Calibri"/>
                        <a:cs typeface="Arial" pitchFamily="34" charset="0"/>
                      </a:endParaRPr>
                    </a:p>
                  </a:txBody>
                  <a:tcPr marL="36140" marR="3614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gridSpan="2">
                  <a:txBody>
                    <a:bodyPr/>
                    <a:lstStyle/>
                    <a:p>
                      <a:pPr marL="342900" lvl="0" indent="-342900">
                        <a:lnSpc>
                          <a:spcPct val="115000"/>
                        </a:lnSpc>
                        <a:spcAft>
                          <a:spcPts val="0"/>
                        </a:spcAft>
                        <a:buFont typeface="Symbol"/>
                        <a:buChar char=""/>
                      </a:pPr>
                      <a:endParaRPr lang="en-GB" sz="1200" noProof="0" dirty="0">
                        <a:latin typeface="Arial" pitchFamily="34" charset="0"/>
                        <a:ea typeface="Calibri"/>
                        <a:cs typeface="Arial" pitchFamily="34" charset="0"/>
                      </a:endParaRPr>
                    </a:p>
                  </a:txBody>
                  <a:tcPr marL="36140" marR="3614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marL="342900" lvl="0" indent="-342900">
                        <a:lnSpc>
                          <a:spcPct val="115000"/>
                        </a:lnSpc>
                        <a:spcAft>
                          <a:spcPts val="0"/>
                        </a:spcAft>
                        <a:buFont typeface="Symbol"/>
                        <a:buChar char=""/>
                      </a:pPr>
                      <a:endParaRPr lang="en-US" sz="600">
                        <a:latin typeface="Calibri"/>
                        <a:ea typeface="Calibri"/>
                        <a:cs typeface="Times New Roman"/>
                      </a:endParaRPr>
                    </a:p>
                  </a:txBody>
                  <a:tcPr marL="36142" marR="3614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1262077">
                <a:tc>
                  <a:txBody>
                    <a:bodyPr/>
                    <a:lstStyle/>
                    <a:p>
                      <a:pPr algn="ctr">
                        <a:lnSpc>
                          <a:spcPct val="115000"/>
                        </a:lnSpc>
                        <a:spcAft>
                          <a:spcPts val="0"/>
                        </a:spcAft>
                      </a:pPr>
                      <a:r>
                        <a:rPr lang="en-GB" sz="1200" noProof="0">
                          <a:latin typeface="Arial" pitchFamily="34" charset="0"/>
                          <a:ea typeface="Calibri"/>
                          <a:cs typeface="Arial" pitchFamily="34" charset="0"/>
                        </a:rPr>
                        <a:t>Outputs</a:t>
                      </a:r>
                    </a:p>
                  </a:txBody>
                  <a:tcPr marL="36140" marR="3614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marL="342900" marR="0" lvl="0" indent="-342900" algn="l" defTabSz="914400" rtl="0" eaLnBrk="1" fontAlgn="auto" latinLnBrk="0" hangingPunct="1">
                        <a:lnSpc>
                          <a:spcPct val="115000"/>
                        </a:lnSpc>
                        <a:spcBef>
                          <a:spcPts val="0"/>
                        </a:spcBef>
                        <a:spcAft>
                          <a:spcPts val="0"/>
                        </a:spcAft>
                        <a:buClrTx/>
                        <a:buSzTx/>
                        <a:buFont typeface="Symbol"/>
                        <a:buChar char=""/>
                        <a:tabLst/>
                        <a:defRPr/>
                      </a:pPr>
                      <a:r>
                        <a:rPr lang="en-GB" sz="1200" noProof="0" dirty="0">
                          <a:latin typeface="Arial" pitchFamily="34" charset="0"/>
                          <a:ea typeface="Calibri"/>
                          <a:cs typeface="Arial" pitchFamily="34" charset="0"/>
                        </a:rPr>
                        <a:t>Execution of the budget</a:t>
                      </a:r>
                    </a:p>
                    <a:p>
                      <a:pPr marL="342900" marR="0" lvl="0" indent="-342900" algn="l" defTabSz="914400" rtl="0" eaLnBrk="1" fontAlgn="auto" latinLnBrk="0" hangingPunct="1">
                        <a:lnSpc>
                          <a:spcPct val="115000"/>
                        </a:lnSpc>
                        <a:spcBef>
                          <a:spcPts val="0"/>
                        </a:spcBef>
                        <a:spcAft>
                          <a:spcPts val="0"/>
                        </a:spcAft>
                        <a:buClrTx/>
                        <a:buSzTx/>
                        <a:buFont typeface="Symbol"/>
                        <a:buChar char=""/>
                        <a:tabLst/>
                        <a:defRPr/>
                      </a:pPr>
                      <a:r>
                        <a:rPr lang="en-GB" sz="1200" noProof="0" dirty="0">
                          <a:latin typeface="Arial" pitchFamily="34" charset="0"/>
                          <a:ea typeface="Calibri"/>
                          <a:cs typeface="Arial" pitchFamily="34" charset="0"/>
                        </a:rPr>
                        <a:t>Monitoring of</a:t>
                      </a:r>
                      <a:r>
                        <a:rPr lang="en-GB" sz="1200" baseline="0" noProof="0" dirty="0">
                          <a:latin typeface="Arial" pitchFamily="34" charset="0"/>
                          <a:ea typeface="Calibri"/>
                          <a:cs typeface="Arial" pitchFamily="34" charset="0"/>
                        </a:rPr>
                        <a:t> results</a:t>
                      </a:r>
                    </a:p>
                    <a:p>
                      <a:pPr marL="342900" marR="0" lvl="0" indent="-342900" algn="l" defTabSz="914400" rtl="0" eaLnBrk="1" fontAlgn="auto" latinLnBrk="0" hangingPunct="1">
                        <a:lnSpc>
                          <a:spcPct val="115000"/>
                        </a:lnSpc>
                        <a:spcBef>
                          <a:spcPts val="0"/>
                        </a:spcBef>
                        <a:spcAft>
                          <a:spcPts val="0"/>
                        </a:spcAft>
                        <a:buClrTx/>
                        <a:buSzTx/>
                        <a:buFont typeface="Symbol"/>
                        <a:buChar char=""/>
                        <a:tabLst/>
                        <a:defRPr/>
                      </a:pPr>
                      <a:r>
                        <a:rPr lang="en-GB" sz="1200" baseline="0" noProof="0" dirty="0">
                          <a:latin typeface="Arial" pitchFamily="34" charset="0"/>
                          <a:ea typeface="Calibri"/>
                          <a:cs typeface="Arial" pitchFamily="34" charset="0"/>
                        </a:rPr>
                        <a:t>Improved macro-economic management</a:t>
                      </a:r>
                    </a:p>
                    <a:p>
                      <a:pPr marL="342900" marR="0" lvl="0" indent="-342900" algn="l" defTabSz="914400" rtl="0" eaLnBrk="1" fontAlgn="auto" latinLnBrk="0" hangingPunct="1">
                        <a:lnSpc>
                          <a:spcPct val="115000"/>
                        </a:lnSpc>
                        <a:spcBef>
                          <a:spcPts val="0"/>
                        </a:spcBef>
                        <a:spcAft>
                          <a:spcPts val="0"/>
                        </a:spcAft>
                        <a:buClrTx/>
                        <a:buSzTx/>
                        <a:buFont typeface="Symbol"/>
                        <a:buChar char=""/>
                        <a:tabLst/>
                        <a:defRPr/>
                      </a:pPr>
                      <a:r>
                        <a:rPr lang="en-GB" sz="1200" baseline="0" noProof="0" dirty="0">
                          <a:latin typeface="Arial" pitchFamily="34" charset="0"/>
                          <a:ea typeface="Calibri"/>
                          <a:cs typeface="Arial" pitchFamily="34" charset="0"/>
                        </a:rPr>
                        <a:t>Improved public services</a:t>
                      </a:r>
                    </a:p>
                    <a:p>
                      <a:pPr marL="342900" marR="0" lvl="0" indent="-342900" algn="l" defTabSz="914400" rtl="0" eaLnBrk="1" fontAlgn="auto" latinLnBrk="0" hangingPunct="1">
                        <a:lnSpc>
                          <a:spcPct val="115000"/>
                        </a:lnSpc>
                        <a:spcBef>
                          <a:spcPts val="0"/>
                        </a:spcBef>
                        <a:spcAft>
                          <a:spcPts val="0"/>
                        </a:spcAft>
                        <a:buClrTx/>
                        <a:buSzTx/>
                        <a:buFont typeface="Symbol"/>
                        <a:buChar char=""/>
                        <a:tabLst/>
                        <a:defRPr/>
                      </a:pPr>
                      <a:r>
                        <a:rPr lang="en-GB" sz="1200" baseline="0" noProof="0" dirty="0">
                          <a:latin typeface="Arial" pitchFamily="34" charset="0"/>
                          <a:ea typeface="Calibri"/>
                          <a:cs typeface="Arial" pitchFamily="34" charset="0"/>
                        </a:rPr>
                        <a:t>Etc.</a:t>
                      </a:r>
                    </a:p>
                    <a:p>
                      <a:pPr marL="342900" marR="0" lvl="0" indent="-342900" algn="l" defTabSz="914400" rtl="0" eaLnBrk="1" fontAlgn="auto" latinLnBrk="0" hangingPunct="1">
                        <a:lnSpc>
                          <a:spcPct val="115000"/>
                        </a:lnSpc>
                        <a:spcBef>
                          <a:spcPts val="0"/>
                        </a:spcBef>
                        <a:spcAft>
                          <a:spcPts val="0"/>
                        </a:spcAft>
                        <a:buClrTx/>
                        <a:buSzTx/>
                        <a:buFont typeface="Symbol"/>
                        <a:buChar char=""/>
                        <a:tabLst/>
                        <a:defRPr/>
                      </a:pPr>
                      <a:endParaRPr lang="en-GB" sz="1200" noProof="0" dirty="0">
                        <a:latin typeface="Arial" pitchFamily="34" charset="0"/>
                        <a:ea typeface="Calibri"/>
                        <a:cs typeface="Arial" pitchFamily="34" charset="0"/>
                      </a:endParaRPr>
                    </a:p>
                  </a:txBody>
                  <a:tcPr marL="36140" marR="3614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GB" sz="1200" noProof="0" dirty="0">
                          <a:latin typeface="Arial" pitchFamily="34" charset="0"/>
                          <a:ea typeface="Calibri"/>
                          <a:cs typeface="Arial" pitchFamily="34" charset="0"/>
                        </a:rPr>
                        <a:t>Induced</a:t>
                      </a:r>
                      <a:r>
                        <a:rPr lang="en-GB" sz="1200" baseline="0" noProof="0" dirty="0">
                          <a:latin typeface="Arial" pitchFamily="34" charset="0"/>
                          <a:ea typeface="Calibri"/>
                          <a:cs typeface="Arial" pitchFamily="34" charset="0"/>
                        </a:rPr>
                        <a:t> outputs</a:t>
                      </a:r>
                      <a:endParaRPr lang="en-GB" sz="1200" noProof="0" dirty="0">
                        <a:latin typeface="Arial" pitchFamily="34" charset="0"/>
                        <a:ea typeface="Calibri"/>
                        <a:cs typeface="Arial" pitchFamily="34" charset="0"/>
                      </a:endParaRPr>
                    </a:p>
                  </a:txBody>
                  <a:tcPr marL="36140" marR="3614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gridSpan="2">
                  <a:txBody>
                    <a:bodyPr/>
                    <a:lstStyle/>
                    <a:p>
                      <a:pPr marL="342900" lvl="0" indent="-342900">
                        <a:lnSpc>
                          <a:spcPct val="115000"/>
                        </a:lnSpc>
                        <a:spcAft>
                          <a:spcPts val="0"/>
                        </a:spcAft>
                        <a:buFont typeface="Symbol"/>
                        <a:buChar char=""/>
                      </a:pPr>
                      <a:r>
                        <a:rPr lang="en-GB" sz="1200" noProof="0" dirty="0">
                          <a:latin typeface="Arial" pitchFamily="34" charset="0"/>
                          <a:ea typeface="Calibri"/>
                          <a:cs typeface="Arial" pitchFamily="34" charset="0"/>
                        </a:rPr>
                        <a:t>Improved macro-economic management</a:t>
                      </a:r>
                    </a:p>
                    <a:p>
                      <a:pPr marL="342900" lvl="0" indent="-342900">
                        <a:lnSpc>
                          <a:spcPct val="115000"/>
                        </a:lnSpc>
                        <a:spcAft>
                          <a:spcPts val="0"/>
                        </a:spcAft>
                        <a:buFont typeface="Symbol"/>
                        <a:buChar char=""/>
                      </a:pPr>
                      <a:r>
                        <a:rPr lang="en-GB" sz="1200" noProof="0" dirty="0">
                          <a:latin typeface="Arial" pitchFamily="34" charset="0"/>
                          <a:ea typeface="Calibri"/>
                          <a:cs typeface="Arial" pitchFamily="34" charset="0"/>
                        </a:rPr>
                        <a:t>Improved</a:t>
                      </a:r>
                      <a:r>
                        <a:rPr lang="en-GB" sz="1200" baseline="0" noProof="0" dirty="0">
                          <a:latin typeface="Arial" pitchFamily="34" charset="0"/>
                          <a:ea typeface="Calibri"/>
                          <a:cs typeface="Arial" pitchFamily="34" charset="0"/>
                        </a:rPr>
                        <a:t> public services</a:t>
                      </a:r>
                    </a:p>
                    <a:p>
                      <a:pPr marL="342900" lvl="0" indent="-342900">
                        <a:lnSpc>
                          <a:spcPct val="115000"/>
                        </a:lnSpc>
                        <a:spcAft>
                          <a:spcPts val="0"/>
                        </a:spcAft>
                        <a:buFont typeface="Symbol"/>
                        <a:buChar char=""/>
                      </a:pPr>
                      <a:r>
                        <a:rPr lang="en-GB" sz="1200" baseline="0" noProof="0" dirty="0">
                          <a:latin typeface="Arial" pitchFamily="34" charset="0"/>
                          <a:ea typeface="Calibri"/>
                          <a:cs typeface="Arial" pitchFamily="34" charset="0"/>
                        </a:rPr>
                        <a:t>Strengthened PFM</a:t>
                      </a:r>
                      <a:endParaRPr lang="en-GB" sz="1200" noProof="0" dirty="0">
                        <a:latin typeface="Arial" pitchFamily="34" charset="0"/>
                        <a:ea typeface="Calibri"/>
                        <a:cs typeface="Arial" pitchFamily="34" charset="0"/>
                      </a:endParaRPr>
                    </a:p>
                    <a:p>
                      <a:pPr marL="342900" lvl="0" indent="-342900">
                        <a:lnSpc>
                          <a:spcPct val="115000"/>
                        </a:lnSpc>
                        <a:spcAft>
                          <a:spcPts val="0"/>
                        </a:spcAft>
                        <a:buFont typeface="Symbol"/>
                        <a:buChar char=""/>
                      </a:pPr>
                      <a:r>
                        <a:rPr lang="en-GB" sz="1200" noProof="0" dirty="0">
                          <a:latin typeface="Arial" pitchFamily="34" charset="0"/>
                          <a:ea typeface="Calibri"/>
                          <a:cs typeface="Arial" pitchFamily="34" charset="0"/>
                        </a:rPr>
                        <a:t>Improved policy formulation</a:t>
                      </a:r>
                    </a:p>
                    <a:p>
                      <a:pPr marL="342900" lvl="0" indent="-342900">
                        <a:lnSpc>
                          <a:spcPct val="115000"/>
                        </a:lnSpc>
                        <a:spcAft>
                          <a:spcPts val="0"/>
                        </a:spcAft>
                        <a:buFont typeface="Symbol"/>
                        <a:buChar char=""/>
                      </a:pPr>
                      <a:r>
                        <a:rPr lang="en-GB" sz="1200" noProof="0" dirty="0">
                          <a:latin typeface="Arial" pitchFamily="34" charset="0"/>
                          <a:ea typeface="Calibri"/>
                          <a:cs typeface="Arial" pitchFamily="34" charset="0"/>
                        </a:rPr>
                        <a:t>Strengthened public sector institutions,</a:t>
                      </a:r>
                    </a:p>
                    <a:p>
                      <a:pPr marL="342900" lvl="0" indent="-342900">
                        <a:lnSpc>
                          <a:spcPct val="115000"/>
                        </a:lnSpc>
                        <a:spcAft>
                          <a:spcPts val="0"/>
                        </a:spcAft>
                        <a:buFont typeface="Symbol"/>
                        <a:buChar char=""/>
                      </a:pPr>
                      <a:r>
                        <a:rPr lang="en-GB" sz="1200" noProof="0" dirty="0">
                          <a:latin typeface="Arial" pitchFamily="34" charset="0"/>
                          <a:ea typeface="Calibri"/>
                          <a:cs typeface="Arial" pitchFamily="34" charset="0"/>
                        </a:rPr>
                        <a:t>Etc.</a:t>
                      </a:r>
                    </a:p>
                  </a:txBody>
                  <a:tcPr marL="36140" marR="361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marL="342900" lvl="0" indent="-342900">
                        <a:lnSpc>
                          <a:spcPct val="115000"/>
                        </a:lnSpc>
                        <a:spcAft>
                          <a:spcPts val="0"/>
                        </a:spcAft>
                        <a:buFont typeface="Symbol"/>
                        <a:buChar char=""/>
                      </a:pPr>
                      <a:endParaRPr lang="en-US" sz="600">
                        <a:latin typeface="Calibri"/>
                        <a:ea typeface="Calibri"/>
                        <a:cs typeface="Times New Roman"/>
                      </a:endParaRPr>
                    </a:p>
                  </a:txBody>
                  <a:tcPr marL="36142" marR="3614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1979160">
                <a:tc>
                  <a:txBody>
                    <a:bodyPr/>
                    <a:lstStyle/>
                    <a:p>
                      <a:pPr algn="ctr">
                        <a:lnSpc>
                          <a:spcPct val="115000"/>
                        </a:lnSpc>
                        <a:spcAft>
                          <a:spcPts val="0"/>
                        </a:spcAft>
                      </a:pPr>
                      <a:r>
                        <a:rPr lang="en-GB" sz="1200" noProof="0">
                          <a:latin typeface="Arial" pitchFamily="34" charset="0"/>
                          <a:ea typeface="Calibri"/>
                          <a:cs typeface="Arial" pitchFamily="34" charset="0"/>
                        </a:rPr>
                        <a:t>Inputs</a:t>
                      </a:r>
                    </a:p>
                  </a:txBody>
                  <a:tcPr marL="36140" marR="3614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marL="342900" marR="0" lvl="0" indent="-342900" algn="l" defTabSz="914400" rtl="0" eaLnBrk="1" fontAlgn="auto" latinLnBrk="0" hangingPunct="1">
                        <a:lnSpc>
                          <a:spcPct val="115000"/>
                        </a:lnSpc>
                        <a:spcBef>
                          <a:spcPts val="0"/>
                        </a:spcBef>
                        <a:spcAft>
                          <a:spcPts val="0"/>
                        </a:spcAft>
                        <a:buClrTx/>
                        <a:buSzTx/>
                        <a:buFont typeface="Symbol"/>
                        <a:buChar char=""/>
                        <a:tabLst/>
                        <a:defRPr/>
                      </a:pPr>
                      <a:r>
                        <a:rPr lang="en-GB" sz="1200" noProof="0" dirty="0">
                          <a:latin typeface="Arial" pitchFamily="34" charset="0"/>
                          <a:ea typeface="Calibri"/>
                          <a:cs typeface="Arial" pitchFamily="34" charset="0"/>
                        </a:rPr>
                        <a:t>National and  sector policies</a:t>
                      </a:r>
                    </a:p>
                    <a:p>
                      <a:pPr marL="342900" marR="0" lvl="0" indent="-342900" algn="l" defTabSz="914400" rtl="0" eaLnBrk="1" fontAlgn="auto" latinLnBrk="0" hangingPunct="1">
                        <a:lnSpc>
                          <a:spcPct val="115000"/>
                        </a:lnSpc>
                        <a:spcBef>
                          <a:spcPts val="0"/>
                        </a:spcBef>
                        <a:spcAft>
                          <a:spcPts val="0"/>
                        </a:spcAft>
                        <a:buClrTx/>
                        <a:buSzTx/>
                        <a:buFont typeface="Symbol"/>
                        <a:buChar char=""/>
                        <a:tabLst/>
                        <a:defRPr/>
                      </a:pPr>
                      <a:r>
                        <a:rPr lang="en-GB" sz="1200" noProof="0" dirty="0">
                          <a:latin typeface="Arial" pitchFamily="34" charset="0"/>
                          <a:ea typeface="Calibri"/>
                          <a:cs typeface="Arial" pitchFamily="34" charset="0"/>
                        </a:rPr>
                        <a:t>Budgetary resources</a:t>
                      </a:r>
                    </a:p>
                    <a:p>
                      <a:pPr marL="342900" marR="0" lvl="0" indent="-342900" algn="l" defTabSz="914400" rtl="0" eaLnBrk="1" fontAlgn="auto" latinLnBrk="0" hangingPunct="1">
                        <a:lnSpc>
                          <a:spcPct val="115000"/>
                        </a:lnSpc>
                        <a:spcBef>
                          <a:spcPts val="0"/>
                        </a:spcBef>
                        <a:spcAft>
                          <a:spcPts val="0"/>
                        </a:spcAft>
                        <a:buClrTx/>
                        <a:buSzTx/>
                        <a:buFont typeface="Symbol"/>
                        <a:buChar char=""/>
                        <a:tabLst/>
                        <a:defRPr/>
                      </a:pPr>
                      <a:r>
                        <a:rPr lang="en-GB" sz="1200" noProof="0" dirty="0">
                          <a:latin typeface="Arial" pitchFamily="34" charset="0"/>
                          <a:ea typeface="Calibri"/>
                          <a:cs typeface="Arial" pitchFamily="34" charset="0"/>
                        </a:rPr>
                        <a:t>Human resources</a:t>
                      </a:r>
                    </a:p>
                    <a:p>
                      <a:pPr marL="342900" marR="0" lvl="0" indent="-342900" algn="l" defTabSz="914400" rtl="0" eaLnBrk="1" fontAlgn="auto" latinLnBrk="0" hangingPunct="1">
                        <a:lnSpc>
                          <a:spcPct val="115000"/>
                        </a:lnSpc>
                        <a:spcBef>
                          <a:spcPts val="0"/>
                        </a:spcBef>
                        <a:spcAft>
                          <a:spcPts val="0"/>
                        </a:spcAft>
                        <a:buClrTx/>
                        <a:buSzTx/>
                        <a:buFont typeface="Symbol"/>
                        <a:buChar char=""/>
                        <a:tabLst/>
                        <a:defRPr/>
                      </a:pPr>
                      <a:r>
                        <a:rPr lang="en-GB" sz="1200" noProof="0" dirty="0">
                          <a:latin typeface="Arial" pitchFamily="34" charset="0"/>
                          <a:ea typeface="Calibri"/>
                          <a:cs typeface="Arial" pitchFamily="34" charset="0"/>
                        </a:rPr>
                        <a:t>Institutional structures</a:t>
                      </a:r>
                    </a:p>
                    <a:p>
                      <a:pPr marL="342900" marR="0" lvl="0" indent="-342900" algn="l" defTabSz="914400" rtl="0" eaLnBrk="1" fontAlgn="auto" latinLnBrk="0" hangingPunct="1">
                        <a:lnSpc>
                          <a:spcPct val="115000"/>
                        </a:lnSpc>
                        <a:spcBef>
                          <a:spcPts val="0"/>
                        </a:spcBef>
                        <a:spcAft>
                          <a:spcPts val="0"/>
                        </a:spcAft>
                        <a:buClrTx/>
                        <a:buSzTx/>
                        <a:buFont typeface="Symbol"/>
                        <a:buChar char=""/>
                        <a:tabLst/>
                        <a:defRPr/>
                      </a:pPr>
                      <a:r>
                        <a:rPr lang="en-GB" sz="1200" noProof="0" dirty="0">
                          <a:latin typeface="Arial" pitchFamily="34" charset="0"/>
                          <a:ea typeface="Calibri"/>
                          <a:cs typeface="Arial" pitchFamily="34" charset="0"/>
                        </a:rPr>
                        <a:t>Strategies and operational programmes</a:t>
                      </a:r>
                    </a:p>
                    <a:p>
                      <a:pPr marL="342900" lvl="0" indent="-342900">
                        <a:lnSpc>
                          <a:spcPct val="115000"/>
                        </a:lnSpc>
                        <a:spcAft>
                          <a:spcPts val="0"/>
                        </a:spcAft>
                        <a:buFont typeface="Symbol"/>
                        <a:buChar char=""/>
                      </a:pPr>
                      <a:endParaRPr lang="en-GB" sz="1200" noProof="0" dirty="0">
                        <a:latin typeface="Arial" pitchFamily="34" charset="0"/>
                        <a:ea typeface="Calibri"/>
                        <a:cs typeface="Arial" pitchFamily="34" charset="0"/>
                      </a:endParaRPr>
                    </a:p>
                  </a:txBody>
                  <a:tcPr marL="36140" marR="3614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GB" sz="1200" noProof="0">
                          <a:latin typeface="Arial" pitchFamily="34" charset="0"/>
                          <a:ea typeface="Calibri"/>
                          <a:cs typeface="Arial" pitchFamily="34" charset="0"/>
                        </a:rPr>
                        <a:t>Outputs</a:t>
                      </a:r>
                    </a:p>
                  </a:txBody>
                  <a:tcPr marL="36140" marR="3614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gridSpan="2">
                  <a:txBody>
                    <a:bodyPr/>
                    <a:lstStyle/>
                    <a:p>
                      <a:pPr marL="342900" lvl="0" indent="-342900">
                        <a:lnSpc>
                          <a:spcPct val="115000"/>
                        </a:lnSpc>
                        <a:spcAft>
                          <a:spcPts val="0"/>
                        </a:spcAft>
                        <a:buFont typeface="Symbol"/>
                        <a:buChar char=""/>
                      </a:pPr>
                      <a:r>
                        <a:rPr lang="en-GB" sz="1200" noProof="0" dirty="0">
                          <a:latin typeface="Arial" pitchFamily="34" charset="0"/>
                          <a:ea typeface="Calibri"/>
                          <a:cs typeface="Arial" pitchFamily="34" charset="0"/>
                        </a:rPr>
                        <a:t>More aid provided through the budget</a:t>
                      </a:r>
                    </a:p>
                    <a:p>
                      <a:pPr marL="342900" lvl="0" indent="-342900">
                        <a:lnSpc>
                          <a:spcPct val="115000"/>
                        </a:lnSpc>
                        <a:spcAft>
                          <a:spcPts val="0"/>
                        </a:spcAft>
                        <a:buFont typeface="Symbol"/>
                        <a:buChar char=""/>
                      </a:pPr>
                      <a:r>
                        <a:rPr lang="en-GB" sz="1200" noProof="0" dirty="0">
                          <a:latin typeface="Arial" pitchFamily="34" charset="0"/>
                          <a:ea typeface="Calibri"/>
                          <a:cs typeface="Arial" pitchFamily="34" charset="0"/>
                        </a:rPr>
                        <a:t>More funds available for discretionary spending</a:t>
                      </a:r>
                    </a:p>
                    <a:p>
                      <a:pPr marL="342900" lvl="0" indent="-342900">
                        <a:lnSpc>
                          <a:spcPct val="115000"/>
                        </a:lnSpc>
                        <a:spcAft>
                          <a:spcPts val="0"/>
                        </a:spcAft>
                        <a:buFont typeface="Symbol"/>
                        <a:buChar char=""/>
                      </a:pPr>
                      <a:r>
                        <a:rPr lang="en-GB" sz="1200" noProof="0" dirty="0">
                          <a:latin typeface="Arial" pitchFamily="34" charset="0"/>
                          <a:ea typeface="Calibri"/>
                          <a:cs typeface="Arial" pitchFamily="34" charset="0"/>
                        </a:rPr>
                        <a:t>Increased predictability of disbursement of external funds</a:t>
                      </a:r>
                    </a:p>
                    <a:p>
                      <a:pPr marL="342900" lvl="0" indent="-342900">
                        <a:lnSpc>
                          <a:spcPct val="115000"/>
                        </a:lnSpc>
                        <a:spcAft>
                          <a:spcPts val="0"/>
                        </a:spcAft>
                        <a:buFont typeface="Symbol"/>
                        <a:buChar char=""/>
                      </a:pPr>
                      <a:r>
                        <a:rPr lang="en-GB" sz="1200" noProof="0" dirty="0">
                          <a:latin typeface="Arial" pitchFamily="34" charset="0"/>
                          <a:ea typeface="Calibri"/>
                          <a:cs typeface="Arial" pitchFamily="34" charset="0"/>
                        </a:rPr>
                        <a:t>Policy</a:t>
                      </a:r>
                      <a:r>
                        <a:rPr lang="en-GB" sz="1200" baseline="0" noProof="0" dirty="0">
                          <a:latin typeface="Arial" pitchFamily="34" charset="0"/>
                          <a:ea typeface="Calibri"/>
                          <a:cs typeface="Arial" pitchFamily="34" charset="0"/>
                        </a:rPr>
                        <a:t> dialogue, </a:t>
                      </a:r>
                      <a:r>
                        <a:rPr lang="en-GB" sz="1200" baseline="0" noProof="0" dirty="0" err="1">
                          <a:latin typeface="Arial" pitchFamily="34" charset="0"/>
                          <a:ea typeface="Calibri"/>
                          <a:cs typeface="Arial" pitchFamily="34" charset="0"/>
                        </a:rPr>
                        <a:t>conditionalities</a:t>
                      </a:r>
                      <a:r>
                        <a:rPr lang="en-GB" sz="1200" baseline="0" noProof="0" dirty="0">
                          <a:latin typeface="Arial" pitchFamily="34" charset="0"/>
                          <a:ea typeface="Calibri"/>
                          <a:cs typeface="Arial" pitchFamily="34" charset="0"/>
                        </a:rPr>
                        <a:t>, TA and capacity building better coordinated and more conducive for government strategies</a:t>
                      </a:r>
                      <a:endParaRPr lang="en-GB" sz="1200" noProof="0" dirty="0">
                        <a:latin typeface="Arial" pitchFamily="34" charset="0"/>
                        <a:ea typeface="Calibri"/>
                        <a:cs typeface="Arial" pitchFamily="34" charset="0"/>
                      </a:endParaRPr>
                    </a:p>
                    <a:p>
                      <a:pPr marL="342900" marR="0" lvl="0" indent="-342900" algn="l" defTabSz="914400" rtl="0" eaLnBrk="1" fontAlgn="auto" latinLnBrk="0" hangingPunct="1">
                        <a:lnSpc>
                          <a:spcPct val="115000"/>
                        </a:lnSpc>
                        <a:spcBef>
                          <a:spcPts val="0"/>
                        </a:spcBef>
                        <a:spcAft>
                          <a:spcPts val="0"/>
                        </a:spcAft>
                        <a:buClrTx/>
                        <a:buSzTx/>
                        <a:buFont typeface="Symbol"/>
                        <a:buChar char=""/>
                        <a:tabLst/>
                        <a:defRPr/>
                      </a:pPr>
                      <a:r>
                        <a:rPr lang="en-GB" sz="1200" noProof="0" dirty="0">
                          <a:latin typeface="Arial" pitchFamily="34" charset="0"/>
                          <a:ea typeface="Calibri"/>
                          <a:cs typeface="Arial" pitchFamily="34" charset="0"/>
                        </a:rPr>
                        <a:t>Improved harmonisation and alignment</a:t>
                      </a:r>
                    </a:p>
                    <a:p>
                      <a:pPr marL="342900" marR="0" lvl="0" indent="-342900" algn="l" defTabSz="914400" rtl="0" eaLnBrk="1" fontAlgn="auto" latinLnBrk="0" hangingPunct="1">
                        <a:lnSpc>
                          <a:spcPct val="115000"/>
                        </a:lnSpc>
                        <a:spcBef>
                          <a:spcPts val="0"/>
                        </a:spcBef>
                        <a:spcAft>
                          <a:spcPts val="0"/>
                        </a:spcAft>
                        <a:buClrTx/>
                        <a:buSzTx/>
                        <a:buFont typeface="Symbol"/>
                        <a:buChar char=""/>
                        <a:tabLst/>
                        <a:defRPr/>
                      </a:pPr>
                      <a:r>
                        <a:rPr lang="en-GB" sz="1200" noProof="0" dirty="0">
                          <a:latin typeface="Arial" pitchFamily="34" charset="0"/>
                          <a:ea typeface="Calibri"/>
                          <a:cs typeface="Arial" pitchFamily="34" charset="0"/>
                        </a:rPr>
                        <a:t>Reduced transaction costs</a:t>
                      </a:r>
                    </a:p>
                  </a:txBody>
                  <a:tcPr marL="36140" marR="361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marL="342900" lvl="0" indent="-342900">
                        <a:lnSpc>
                          <a:spcPct val="115000"/>
                        </a:lnSpc>
                        <a:spcAft>
                          <a:spcPts val="0"/>
                        </a:spcAft>
                        <a:buFont typeface="Symbol"/>
                        <a:buChar char=""/>
                      </a:pPr>
                      <a:endParaRPr lang="en-US" sz="600">
                        <a:latin typeface="Calibri"/>
                        <a:ea typeface="Calibri"/>
                        <a:cs typeface="Times New Roman"/>
                      </a:endParaRPr>
                    </a:p>
                  </a:txBody>
                  <a:tcPr marL="36142" marR="3614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859097">
                <a:tc>
                  <a:txBody>
                    <a:bodyPr/>
                    <a:lstStyle/>
                    <a:p>
                      <a:pPr>
                        <a:lnSpc>
                          <a:spcPct val="115000"/>
                        </a:lnSpc>
                        <a:spcAft>
                          <a:spcPts val="0"/>
                        </a:spcAft>
                      </a:pPr>
                      <a:endParaRPr lang="en-GB" sz="1200" noProof="0">
                        <a:latin typeface="Arial" pitchFamily="34" charset="0"/>
                        <a:ea typeface="Calibri"/>
                        <a:cs typeface="Arial" pitchFamily="34" charset="0"/>
                      </a:endParaRPr>
                    </a:p>
                  </a:txBody>
                  <a:tcPr marL="36140" marR="36140"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a:lnSpc>
                          <a:spcPct val="115000"/>
                        </a:lnSpc>
                        <a:spcAft>
                          <a:spcPts val="0"/>
                        </a:spcAft>
                      </a:pPr>
                      <a:endParaRPr lang="en-GB" sz="1200" noProof="0">
                        <a:latin typeface="Arial" pitchFamily="34" charset="0"/>
                        <a:ea typeface="Calibri"/>
                        <a:cs typeface="Arial" pitchFamily="34" charset="0"/>
                      </a:endParaRPr>
                    </a:p>
                  </a:txBody>
                  <a:tcPr marL="36140" marR="36140" marT="0" marB="0">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ctr">
                        <a:lnSpc>
                          <a:spcPct val="115000"/>
                        </a:lnSpc>
                        <a:spcAft>
                          <a:spcPts val="0"/>
                        </a:spcAft>
                      </a:pPr>
                      <a:r>
                        <a:rPr lang="en-GB" sz="1200" noProof="0" dirty="0">
                          <a:latin typeface="Arial" pitchFamily="34" charset="0"/>
                          <a:ea typeface="Calibri"/>
                          <a:cs typeface="Arial" pitchFamily="34" charset="0"/>
                        </a:rPr>
                        <a:t>Inputs</a:t>
                      </a:r>
                    </a:p>
                  </a:txBody>
                  <a:tcPr marL="36140" marR="3614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gridSpan="2">
                  <a:txBody>
                    <a:bodyPr/>
                    <a:lstStyle/>
                    <a:p>
                      <a:pPr marL="342900" lvl="0" indent="-342900">
                        <a:lnSpc>
                          <a:spcPct val="115000"/>
                        </a:lnSpc>
                        <a:spcAft>
                          <a:spcPts val="0"/>
                        </a:spcAft>
                        <a:buFont typeface="Symbol"/>
                        <a:buChar char=""/>
                      </a:pPr>
                      <a:r>
                        <a:rPr lang="en-GB" sz="1200" noProof="0" dirty="0">
                          <a:latin typeface="Arial" pitchFamily="34" charset="0"/>
                          <a:ea typeface="Calibri"/>
                          <a:cs typeface="Arial" pitchFamily="34" charset="0"/>
                        </a:rPr>
                        <a:t>Transfer of funds to the national Treasury and disbursement conditions</a:t>
                      </a:r>
                    </a:p>
                    <a:p>
                      <a:pPr marL="342900" lvl="0" indent="-342900">
                        <a:lnSpc>
                          <a:spcPct val="115000"/>
                        </a:lnSpc>
                        <a:spcAft>
                          <a:spcPts val="0"/>
                        </a:spcAft>
                        <a:buFont typeface="Symbol"/>
                        <a:buChar char=""/>
                      </a:pPr>
                      <a:r>
                        <a:rPr lang="en-GB" sz="1200" noProof="0" dirty="0">
                          <a:latin typeface="Arial" pitchFamily="34" charset="0"/>
                          <a:ea typeface="Calibri"/>
                          <a:cs typeface="Arial" pitchFamily="34" charset="0"/>
                        </a:rPr>
                        <a:t>Policy dialogue and performance indicators</a:t>
                      </a:r>
                    </a:p>
                    <a:p>
                      <a:pPr marL="342900" lvl="0" indent="-342900">
                        <a:lnSpc>
                          <a:spcPct val="115000"/>
                        </a:lnSpc>
                        <a:spcAft>
                          <a:spcPts val="0"/>
                        </a:spcAft>
                        <a:buFont typeface="Symbol"/>
                        <a:buChar char=""/>
                      </a:pPr>
                      <a:r>
                        <a:rPr lang="en-GB" sz="1200" baseline="0" noProof="0" dirty="0">
                          <a:latin typeface="Arial" pitchFamily="34" charset="0"/>
                          <a:ea typeface="Calibri"/>
                          <a:cs typeface="Arial" pitchFamily="34" charset="0"/>
                        </a:rPr>
                        <a:t>Capacity building and TA</a:t>
                      </a:r>
                      <a:endParaRPr lang="en-GB" sz="1200" noProof="0" dirty="0">
                        <a:latin typeface="Arial" pitchFamily="34" charset="0"/>
                        <a:ea typeface="Calibri"/>
                        <a:cs typeface="Arial" pitchFamily="34" charset="0"/>
                      </a:endParaRPr>
                    </a:p>
                  </a:txBody>
                  <a:tcPr marL="36140" marR="361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marL="342900" lvl="0" indent="-342900">
                        <a:lnSpc>
                          <a:spcPct val="115000"/>
                        </a:lnSpc>
                        <a:spcAft>
                          <a:spcPts val="0"/>
                        </a:spcAft>
                        <a:buFont typeface="Symbol"/>
                        <a:buChar char=""/>
                      </a:pPr>
                      <a:endParaRPr lang="en-US" sz="600" dirty="0">
                        <a:latin typeface="Calibri"/>
                        <a:ea typeface="Calibri"/>
                        <a:cs typeface="Times New Roman"/>
                      </a:endParaRPr>
                    </a:p>
                  </a:txBody>
                  <a:tcPr marL="36142" marR="3614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bl>
          </a:graphicData>
        </a:graphic>
      </p:graphicFrame>
      <p:sp>
        <p:nvSpPr>
          <p:cNvPr id="4" name="Rectangle 2"/>
          <p:cNvSpPr txBox="1">
            <a:spLocks noChangeArrowheads="1"/>
          </p:cNvSpPr>
          <p:nvPr/>
        </p:nvSpPr>
        <p:spPr>
          <a:xfrm>
            <a:off x="142875" y="188913"/>
            <a:ext cx="9001125" cy="792162"/>
          </a:xfrm>
          <a:prstGeom prst="rect">
            <a:avLst/>
          </a:prstGeom>
        </p:spPr>
        <p:txBody>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fr-FR" sz="2400" b="1" i="0" u="none" strike="noStrike" kern="0" cap="none" spc="0" normalizeH="0" baseline="0" noProof="0" dirty="0" err="1">
                <a:ln>
                  <a:noFill/>
                </a:ln>
                <a:solidFill>
                  <a:schemeClr val="bg1"/>
                </a:solidFill>
                <a:effectLst/>
                <a:uLnTx/>
                <a:uFillTx/>
                <a:latin typeface="+mj-lt"/>
                <a:ea typeface="+mj-ea"/>
                <a:cs typeface="+mj-cs"/>
              </a:rPr>
              <a:t>Logical</a:t>
            </a:r>
            <a:r>
              <a:rPr kumimoji="0" lang="fr-FR" sz="2400" b="1" i="0" u="none" strike="noStrike" kern="0" cap="none" spc="0" normalizeH="0" baseline="0" noProof="0" dirty="0">
                <a:ln>
                  <a:noFill/>
                </a:ln>
                <a:solidFill>
                  <a:schemeClr val="bg1"/>
                </a:solidFill>
                <a:effectLst/>
                <a:uLnTx/>
                <a:uFillTx/>
                <a:latin typeface="+mj-lt"/>
                <a:ea typeface="+mj-ea"/>
                <a:cs typeface="+mj-cs"/>
              </a:rPr>
              <a:t> </a:t>
            </a:r>
            <a:r>
              <a:rPr kumimoji="0" lang="fr-FR" sz="2400" b="1" i="0" u="none" strike="noStrike" kern="0" cap="none" spc="0" normalizeH="0" baseline="0" noProof="0" dirty="0" err="1">
                <a:ln>
                  <a:noFill/>
                </a:ln>
                <a:solidFill>
                  <a:schemeClr val="bg1"/>
                </a:solidFill>
                <a:effectLst/>
                <a:uLnTx/>
                <a:uFillTx/>
                <a:latin typeface="+mj-lt"/>
                <a:ea typeface="+mj-ea"/>
                <a:cs typeface="+mj-cs"/>
              </a:rPr>
              <a:t>frameworks</a:t>
            </a:r>
            <a:r>
              <a:rPr kumimoji="0" lang="fr-FR" sz="2400" b="1" i="0" u="none" strike="noStrike" kern="0" cap="none" spc="0" normalizeH="0" baseline="0" noProof="0" dirty="0">
                <a:ln>
                  <a:noFill/>
                </a:ln>
                <a:solidFill>
                  <a:schemeClr val="bg1"/>
                </a:solidFill>
                <a:effectLst/>
                <a:uLnTx/>
                <a:uFillTx/>
                <a:latin typeface="+mj-lt"/>
                <a:ea typeface="+mj-ea"/>
                <a:cs typeface="+mj-cs"/>
              </a:rPr>
              <a:t> of the </a:t>
            </a:r>
            <a:r>
              <a:rPr kumimoji="0" lang="fr-FR" sz="2400" b="1" i="0" u="none" strike="noStrike" kern="0" cap="none" spc="0" normalizeH="0" baseline="0" noProof="0" dirty="0" err="1">
                <a:ln>
                  <a:noFill/>
                </a:ln>
                <a:solidFill>
                  <a:schemeClr val="bg1"/>
                </a:solidFill>
                <a:effectLst/>
                <a:uLnTx/>
                <a:uFillTx/>
                <a:latin typeface="+mj-lt"/>
                <a:ea typeface="+mj-ea"/>
                <a:cs typeface="+mj-cs"/>
              </a:rPr>
              <a:t>partner</a:t>
            </a:r>
            <a:r>
              <a:rPr kumimoji="0" lang="fr-FR" sz="2400" b="1" i="0" u="none" strike="noStrike" kern="0" cap="none" spc="0" normalizeH="0" baseline="0" noProof="0" dirty="0">
                <a:ln>
                  <a:noFill/>
                </a:ln>
                <a:solidFill>
                  <a:schemeClr val="bg1"/>
                </a:solidFill>
                <a:effectLst/>
                <a:uLnTx/>
                <a:uFillTx/>
                <a:latin typeface="+mj-lt"/>
                <a:ea typeface="+mj-ea"/>
                <a:cs typeface="+mj-cs"/>
              </a:rPr>
              <a:t> </a:t>
            </a:r>
            <a:r>
              <a:rPr kumimoji="0" lang="fr-FR" sz="2400" b="1" i="0" u="none" strike="noStrike" kern="0" cap="none" spc="0" normalizeH="0" baseline="0" noProof="0" dirty="0" err="1">
                <a:ln>
                  <a:noFill/>
                </a:ln>
                <a:solidFill>
                  <a:schemeClr val="bg1"/>
                </a:solidFill>
                <a:effectLst/>
                <a:uLnTx/>
                <a:uFillTx/>
                <a:latin typeface="+mj-lt"/>
                <a:ea typeface="+mj-ea"/>
                <a:cs typeface="+mj-cs"/>
              </a:rPr>
              <a:t>government</a:t>
            </a:r>
            <a:r>
              <a:rPr kumimoji="0" lang="fr-FR" sz="2400" b="1" i="0" u="none" strike="noStrike" kern="0" cap="none" spc="0" normalizeH="0" baseline="0" noProof="0" dirty="0">
                <a:ln>
                  <a:noFill/>
                </a:ln>
                <a:solidFill>
                  <a:schemeClr val="bg1"/>
                </a:solidFill>
                <a:effectLst/>
                <a:uLnTx/>
                <a:uFillTx/>
                <a:latin typeface="+mj-lt"/>
                <a:ea typeface="+mj-ea"/>
                <a:cs typeface="+mj-cs"/>
              </a:rPr>
              <a:t> action and of the BS programme</a:t>
            </a:r>
            <a:endParaRPr kumimoji="0" lang="en-US" sz="2400" b="1" i="0" u="none" strike="noStrike" kern="0" cap="none" spc="0" normalizeH="0" baseline="0" noProof="0" dirty="0">
              <a:ln>
                <a:noFill/>
              </a:ln>
              <a:solidFill>
                <a:schemeClr val="bg1"/>
              </a:solidFill>
              <a:effectLst/>
              <a:uLnTx/>
              <a:uFillTx/>
              <a:latin typeface="+mj-lt"/>
              <a:ea typeface="+mj-ea"/>
              <a:cs typeface="+mj-cs"/>
            </a:endParaRPr>
          </a:p>
        </p:txBody>
      </p:sp>
    </p:spTree>
    <p:extLst>
      <p:ext uri="{BB962C8B-B14F-4D97-AF65-F5344CB8AC3E}">
        <p14:creationId xmlns:p14="http://schemas.microsoft.com/office/powerpoint/2010/main" val="7569495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034" y="1071547"/>
            <a:ext cx="8229600" cy="773278"/>
          </a:xfrm>
        </p:spPr>
        <p:txBody>
          <a:bodyPr/>
          <a:lstStyle/>
          <a:p>
            <a:pPr algn="ctr"/>
            <a:r>
              <a:rPr lang="fr-BE" dirty="0" err="1"/>
              <a:t>Outline</a:t>
            </a:r>
            <a:endParaRPr lang="en-GB" dirty="0"/>
          </a:p>
        </p:txBody>
      </p:sp>
      <p:sp>
        <p:nvSpPr>
          <p:cNvPr id="3" name="Content Placeholder 2"/>
          <p:cNvSpPr>
            <a:spLocks noGrp="1"/>
          </p:cNvSpPr>
          <p:nvPr>
            <p:ph idx="1"/>
          </p:nvPr>
        </p:nvSpPr>
        <p:spPr>
          <a:xfrm>
            <a:off x="500034" y="1844824"/>
            <a:ext cx="8229600" cy="4752528"/>
          </a:xfrm>
        </p:spPr>
        <p:txBody>
          <a:bodyPr/>
          <a:lstStyle/>
          <a:p>
            <a:pPr marL="457200" indent="-457200">
              <a:spcBef>
                <a:spcPts val="1200"/>
              </a:spcBef>
              <a:buClrTx/>
              <a:buAutoNum type="arabicPeriod"/>
            </a:pPr>
            <a:endParaRPr lang="en-GB" sz="2200" i="0" dirty="0">
              <a:solidFill>
                <a:srgbClr val="C00000"/>
              </a:solidFill>
            </a:endParaRPr>
          </a:p>
          <a:p>
            <a:pPr marL="457200" indent="-457200">
              <a:spcBef>
                <a:spcPts val="1200"/>
              </a:spcBef>
              <a:buClrTx/>
              <a:buAutoNum type="arabicPeriod"/>
            </a:pPr>
            <a:r>
              <a:rPr lang="en-GB" sz="2200" i="0" dirty="0"/>
              <a:t>Definition</a:t>
            </a:r>
          </a:p>
          <a:p>
            <a:pPr marL="457200" indent="-457200">
              <a:spcBef>
                <a:spcPts val="1200"/>
              </a:spcBef>
              <a:buClrTx/>
              <a:buAutoNum type="arabicPeriod"/>
            </a:pPr>
            <a:r>
              <a:rPr lang="en-GB" sz="2200" i="0" dirty="0"/>
              <a:t>Three types of budget support contracts</a:t>
            </a:r>
          </a:p>
          <a:p>
            <a:pPr marL="457200" indent="-457200">
              <a:spcBef>
                <a:spcPts val="1200"/>
              </a:spcBef>
              <a:buClrTx/>
              <a:buFontTx/>
              <a:buAutoNum type="arabicPeriod"/>
            </a:pPr>
            <a:r>
              <a:rPr lang="en-GB" sz="2200" i="0" dirty="0"/>
              <a:t>Intervention logic </a:t>
            </a:r>
          </a:p>
          <a:p>
            <a:pPr marL="457200" indent="-457200">
              <a:spcBef>
                <a:spcPts val="1200"/>
              </a:spcBef>
              <a:buClrTx/>
              <a:buFontTx/>
              <a:buAutoNum type="arabicPeriod"/>
            </a:pPr>
            <a:r>
              <a:rPr lang="en-GB" sz="2200" i="0" dirty="0">
                <a:solidFill>
                  <a:srgbClr val="C00000"/>
                </a:solidFill>
              </a:rPr>
              <a:t>The EU fundamental values (FV)</a:t>
            </a:r>
          </a:p>
          <a:p>
            <a:pPr marL="457200" indent="-457200">
              <a:spcBef>
                <a:spcPts val="1200"/>
              </a:spcBef>
              <a:buClrTx/>
              <a:buFontTx/>
              <a:buAutoNum type="arabicPeriod"/>
            </a:pPr>
            <a:r>
              <a:rPr lang="en-GB" sz="2200" i="0" dirty="0"/>
              <a:t>Budget support steering committee</a:t>
            </a:r>
          </a:p>
          <a:p>
            <a:pPr marL="0" indent="0">
              <a:spcBef>
                <a:spcPts val="1200"/>
              </a:spcBef>
              <a:buClrTx/>
              <a:buNone/>
            </a:pPr>
            <a:endParaRPr lang="fr-BE" i="0" dirty="0"/>
          </a:p>
          <a:p>
            <a:pPr marL="457200" indent="-457200">
              <a:spcBef>
                <a:spcPts val="1200"/>
              </a:spcBef>
              <a:buClrTx/>
              <a:buFont typeface="+mj-lt"/>
              <a:buAutoNum type="arabicPeriod" startAt="5"/>
            </a:pPr>
            <a:endParaRPr lang="en-GB" i="0" dirty="0"/>
          </a:p>
          <a:p>
            <a:pPr marL="457200" indent="-457200">
              <a:buClrTx/>
              <a:buNone/>
            </a:pPr>
            <a:endParaRPr lang="en-GB" i="0" dirty="0"/>
          </a:p>
          <a:p>
            <a:endParaRPr lang="en-GB" dirty="0"/>
          </a:p>
        </p:txBody>
      </p:sp>
      <p:sp>
        <p:nvSpPr>
          <p:cNvPr id="4" name="Slide Number Placeholder 3"/>
          <p:cNvSpPr>
            <a:spLocks noGrp="1"/>
          </p:cNvSpPr>
          <p:nvPr>
            <p:ph type="sldNum" sz="quarter" idx="12"/>
          </p:nvPr>
        </p:nvSpPr>
        <p:spPr/>
        <p:txBody>
          <a:bodyPr/>
          <a:lstStyle/>
          <a:p>
            <a:fld id="{37B83C0C-BC65-4367-9B8A-060D4801009D}" type="slidenum">
              <a:rPr lang="en-GB" smtClean="0"/>
              <a:pPr/>
              <a:t>17</a:t>
            </a:fld>
            <a:endParaRPr lang="en-GB"/>
          </a:p>
        </p:txBody>
      </p:sp>
    </p:spTree>
    <p:extLst>
      <p:ext uri="{BB962C8B-B14F-4D97-AF65-F5344CB8AC3E}">
        <p14:creationId xmlns:p14="http://schemas.microsoft.com/office/powerpoint/2010/main" val="118295494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a:xfrm>
            <a:off x="250825" y="1339850"/>
            <a:ext cx="8642350" cy="649288"/>
          </a:xfrm>
        </p:spPr>
        <p:txBody>
          <a:bodyPr/>
          <a:lstStyle/>
          <a:p>
            <a:pPr eaLnBrk="1" hangingPunct="1"/>
            <a:r>
              <a:rPr lang="en-US" sz="2400"/>
              <a:t>What are the FV and relations with aid policy</a:t>
            </a:r>
          </a:p>
        </p:txBody>
      </p:sp>
      <p:sp>
        <p:nvSpPr>
          <p:cNvPr id="21507" name="Rectangle 3"/>
          <p:cNvSpPr>
            <a:spLocks noGrp="1" noChangeArrowheads="1"/>
          </p:cNvSpPr>
          <p:nvPr>
            <p:ph idx="1"/>
          </p:nvPr>
        </p:nvSpPr>
        <p:spPr>
          <a:xfrm>
            <a:off x="457200" y="2133600"/>
            <a:ext cx="8229600" cy="4535488"/>
          </a:xfrm>
        </p:spPr>
        <p:txBody>
          <a:bodyPr/>
          <a:lstStyle/>
          <a:p>
            <a:pPr marL="355600" indent="-355600" eaLnBrk="1" hangingPunct="1">
              <a:buFontTx/>
              <a:buNone/>
              <a:defRPr/>
            </a:pPr>
            <a:r>
              <a:rPr lang="en-US" sz="2000" b="1" dirty="0"/>
              <a:t>The Main legal basis and principles</a:t>
            </a:r>
          </a:p>
          <a:p>
            <a:pPr marL="355600" indent="-355600" eaLnBrk="1" hangingPunct="1">
              <a:buFontTx/>
              <a:buNone/>
              <a:defRPr/>
            </a:pPr>
            <a:endParaRPr lang="en-US" sz="2000" b="1" dirty="0"/>
          </a:p>
          <a:p>
            <a:pPr marL="755650" lvl="1" indent="-355600" algn="just" eaLnBrk="1" hangingPunct="1">
              <a:buClrTx/>
              <a:buFont typeface="Wingdings" pitchFamily="2" charset="2"/>
              <a:buChar char="Ø"/>
              <a:defRPr/>
            </a:pPr>
            <a:r>
              <a:rPr lang="en-US" sz="1800" dirty="0"/>
              <a:t>Articles 21 of the TUE: </a:t>
            </a:r>
            <a:r>
              <a:rPr lang="en-US" sz="1800" b="0" dirty="0"/>
              <a:t>3 FV- guiding principles for EU external action</a:t>
            </a:r>
            <a:r>
              <a:rPr lang="en-US" sz="1800" dirty="0"/>
              <a:t>: </a:t>
            </a:r>
            <a:r>
              <a:rPr lang="en-US" sz="1800" b="0" dirty="0">
                <a:solidFill>
                  <a:srgbClr val="C00000"/>
                </a:solidFill>
              </a:rPr>
              <a:t>human rights, democracy and rule of law</a:t>
            </a:r>
            <a:r>
              <a:rPr lang="en-US" sz="1800" b="0" dirty="0"/>
              <a:t>.  </a:t>
            </a:r>
          </a:p>
          <a:p>
            <a:pPr lvl="1" algn="just" eaLnBrk="1" hangingPunct="1">
              <a:buClrTx/>
              <a:buFont typeface="Wingdings" pitchFamily="2" charset="2"/>
              <a:buChar char="Ø"/>
              <a:defRPr/>
            </a:pPr>
            <a:r>
              <a:rPr lang="en-US" sz="1800" dirty="0"/>
              <a:t>Art 208 of the EU Treaty:</a:t>
            </a:r>
            <a:r>
              <a:rPr lang="en-GB" sz="1800" dirty="0"/>
              <a:t> </a:t>
            </a:r>
            <a:r>
              <a:rPr lang="en-GB" sz="1800" b="0" dirty="0"/>
              <a:t>Development policy/cooperation conducted in the frame of principles/objectives of EU’s external action</a:t>
            </a:r>
          </a:p>
          <a:p>
            <a:pPr lvl="1" algn="just" eaLnBrk="1" hangingPunct="1">
              <a:buClrTx/>
              <a:buFont typeface="Wingdings" pitchFamily="2" charset="2"/>
              <a:buChar char="Ø"/>
              <a:defRPr/>
            </a:pPr>
            <a:r>
              <a:rPr lang="en-US" sz="1800" dirty="0"/>
              <a:t>FV essential elements of all the EU’s partnerships/cooperation agreements with third countries</a:t>
            </a:r>
            <a:endParaRPr lang="en-GB" sz="1800" dirty="0"/>
          </a:p>
          <a:p>
            <a:pPr lvl="1" algn="just" eaLnBrk="1" hangingPunct="1">
              <a:buClrTx/>
              <a:buFont typeface="Wingdings" pitchFamily="2" charset="2"/>
              <a:buChar char="Ø"/>
              <a:defRPr/>
            </a:pPr>
            <a:r>
              <a:rPr lang="en-US" sz="1800" dirty="0"/>
              <a:t>Agenda for change: </a:t>
            </a:r>
            <a:r>
              <a:rPr lang="en-US" sz="1800" b="0" dirty="0"/>
              <a:t>“objectives of development, democracy, human rights, good governance and </a:t>
            </a:r>
            <a:r>
              <a:rPr lang="en-GB" sz="1800" b="0" dirty="0"/>
              <a:t>security are intertwined”.</a:t>
            </a:r>
            <a:r>
              <a:rPr lang="en-US" sz="1800" b="0" dirty="0"/>
              <a:t>“EU support to governance should feature more prominently in all partnerships, notably through a focus on partners’ commitments to FV”.</a:t>
            </a:r>
          </a:p>
          <a:p>
            <a:pPr lvl="1" eaLnBrk="1" hangingPunct="1">
              <a:buFont typeface="Wingdings" pitchFamily="2" charset="2"/>
              <a:buChar char="Ø"/>
              <a:defRPr/>
            </a:pPr>
            <a:endParaRPr lang="en-US" sz="1600" b="0" dirty="0">
              <a:solidFill>
                <a:schemeClr val="accent2"/>
              </a:solidFill>
            </a:endParaRPr>
          </a:p>
          <a:p>
            <a:pPr lvl="1" eaLnBrk="1" hangingPunct="1">
              <a:buFont typeface="Wingdings" pitchFamily="2" charset="2"/>
              <a:buChar char="Ø"/>
              <a:defRPr/>
            </a:pPr>
            <a:endParaRPr lang="en-US" b="0" dirty="0">
              <a:solidFill>
                <a:schemeClr val="accent2"/>
              </a:solidFill>
            </a:endParaRPr>
          </a:p>
        </p:txBody>
      </p:sp>
      <p:sp>
        <p:nvSpPr>
          <p:cNvPr id="4" name="Slide Number Placeholder 3"/>
          <p:cNvSpPr>
            <a:spLocks noGrp="1"/>
          </p:cNvSpPr>
          <p:nvPr>
            <p:ph type="sldNum" sz="quarter" idx="12"/>
          </p:nvPr>
        </p:nvSpPr>
        <p:spPr/>
        <p:txBody>
          <a:bodyPr/>
          <a:lstStyle/>
          <a:p>
            <a:fld id="{37B83C0C-BC65-4367-9B8A-060D4801009D}" type="slidenum">
              <a:rPr lang="en-GB" smtClean="0"/>
              <a:pPr/>
              <a:t>18</a:t>
            </a:fld>
            <a:endParaRPr lang="en-GB"/>
          </a:p>
        </p:txBody>
      </p:sp>
    </p:spTree>
    <p:extLst>
      <p:ext uri="{BB962C8B-B14F-4D97-AF65-F5344CB8AC3E}">
        <p14:creationId xmlns:p14="http://schemas.microsoft.com/office/powerpoint/2010/main" val="371318058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a:xfrm>
            <a:off x="179512" y="980729"/>
            <a:ext cx="8784976" cy="1079846"/>
          </a:xfrm>
        </p:spPr>
        <p:txBody>
          <a:bodyPr/>
          <a:lstStyle/>
          <a:p>
            <a:pPr algn="ctr" eaLnBrk="1" hangingPunct="1"/>
            <a:r>
              <a:rPr lang="en-US" sz="2400" dirty="0"/>
              <a:t>Why FV matter for EU Budget Support</a:t>
            </a:r>
          </a:p>
        </p:txBody>
      </p:sp>
      <p:sp>
        <p:nvSpPr>
          <p:cNvPr id="21507" name="Rectangle 3"/>
          <p:cNvSpPr>
            <a:spLocks noGrp="1" noChangeArrowheads="1"/>
          </p:cNvSpPr>
          <p:nvPr>
            <p:ph idx="1"/>
          </p:nvPr>
        </p:nvSpPr>
        <p:spPr>
          <a:xfrm>
            <a:off x="457200" y="1772816"/>
            <a:ext cx="8229600" cy="4948659"/>
          </a:xfrm>
        </p:spPr>
        <p:txBody>
          <a:bodyPr/>
          <a:lstStyle/>
          <a:p>
            <a:pPr lvl="1" algn="just" eaLnBrk="1" hangingPunct="1">
              <a:lnSpc>
                <a:spcPct val="130000"/>
              </a:lnSpc>
              <a:spcBef>
                <a:spcPct val="0"/>
              </a:spcBef>
              <a:buClrTx/>
              <a:buFont typeface="Wingdings" panose="05000000000000000000" pitchFamily="2" charset="2"/>
              <a:buChar char="Ø"/>
              <a:defRPr/>
            </a:pPr>
            <a:r>
              <a:rPr lang="en-GB" sz="1800" b="0" dirty="0"/>
              <a:t>A </a:t>
            </a:r>
            <a:r>
              <a:rPr lang="en-GB" sz="1800" dirty="0"/>
              <a:t>new policy framework </a:t>
            </a:r>
            <a:r>
              <a:rPr lang="en-GB" sz="1800" b="0" dirty="0"/>
              <a:t>strengthening the contractual partnership on EU Budget Support putting </a:t>
            </a:r>
            <a:r>
              <a:rPr lang="en-GB" sz="1800" dirty="0"/>
              <a:t>a stronger emphasis on the FV</a:t>
            </a:r>
            <a:r>
              <a:rPr lang="en-GB" sz="1800" b="0" dirty="0"/>
              <a:t>. </a:t>
            </a:r>
          </a:p>
          <a:p>
            <a:pPr lvl="1" algn="just" eaLnBrk="1" hangingPunct="1">
              <a:lnSpc>
                <a:spcPct val="130000"/>
              </a:lnSpc>
              <a:spcBef>
                <a:spcPct val="0"/>
              </a:spcBef>
              <a:buClrTx/>
              <a:buFont typeface="Wingdings" panose="05000000000000000000" pitchFamily="2" charset="2"/>
              <a:buChar char="Ø"/>
              <a:defRPr/>
            </a:pPr>
            <a:r>
              <a:rPr lang="en-US" sz="1800" b="0" dirty="0"/>
              <a:t>FV</a:t>
            </a:r>
            <a:r>
              <a:rPr lang="en-GB" sz="1800" dirty="0"/>
              <a:t> </a:t>
            </a:r>
            <a:r>
              <a:rPr lang="en-GB" sz="1800" b="0" dirty="0"/>
              <a:t>are values in themselves but also </a:t>
            </a:r>
            <a:r>
              <a:rPr lang="en-GB" sz="1800" dirty="0"/>
              <a:t>conducive to the objectives of Budget Support</a:t>
            </a:r>
            <a:endParaRPr lang="en-US" sz="1800" b="0" dirty="0"/>
          </a:p>
          <a:p>
            <a:pPr lvl="1" algn="just" eaLnBrk="1" hangingPunct="1">
              <a:lnSpc>
                <a:spcPct val="130000"/>
              </a:lnSpc>
              <a:spcBef>
                <a:spcPct val="0"/>
              </a:spcBef>
              <a:buClrTx/>
              <a:buFont typeface="Wingdings" panose="05000000000000000000" pitchFamily="2" charset="2"/>
              <a:buChar char="Ø"/>
              <a:defRPr/>
            </a:pPr>
            <a:r>
              <a:rPr lang="en-US" sz="1800" b="0" dirty="0"/>
              <a:t>Budget Support is provided as </a:t>
            </a:r>
            <a:r>
              <a:rPr lang="en-US" sz="1800" dirty="0"/>
              <a:t>vector of change </a:t>
            </a:r>
            <a:r>
              <a:rPr lang="en-US" sz="1800" b="0" dirty="0"/>
              <a:t>to address several development challenges and objectives including the </a:t>
            </a:r>
            <a:r>
              <a:rPr lang="en-US" sz="1800" dirty="0"/>
              <a:t>promotion of democracy</a:t>
            </a:r>
            <a:r>
              <a:rPr lang="en-US" sz="1800" b="0" dirty="0"/>
              <a:t>.</a:t>
            </a:r>
          </a:p>
          <a:p>
            <a:pPr lvl="1" algn="just">
              <a:lnSpc>
                <a:spcPct val="130000"/>
              </a:lnSpc>
              <a:spcBef>
                <a:spcPct val="0"/>
              </a:spcBef>
              <a:buClrTx/>
              <a:buFont typeface="Wingdings" panose="05000000000000000000" pitchFamily="2" charset="2"/>
              <a:buChar char="Ø"/>
              <a:defRPr/>
            </a:pPr>
            <a:r>
              <a:rPr lang="en-GB" altLang="en-US" sz="1600" i="1" dirty="0"/>
              <a:t>“The commitment and record of partner countries to democracy, human rights and the rule of law is one of the key determinants of EU development cooperation, including general and sector budget support, and should be assessed to determine if using budget support is appropriate.” (Council Conclusions 2012)</a:t>
            </a:r>
          </a:p>
          <a:p>
            <a:pPr marL="933450" lvl="1" indent="-476250" algn="just" eaLnBrk="1" hangingPunct="1">
              <a:lnSpc>
                <a:spcPct val="130000"/>
              </a:lnSpc>
              <a:spcBef>
                <a:spcPct val="0"/>
              </a:spcBef>
              <a:buClrTx/>
              <a:buFontTx/>
              <a:buNone/>
              <a:defRPr/>
            </a:pPr>
            <a:endParaRPr lang="en-US" sz="1800" b="0" dirty="0">
              <a:solidFill>
                <a:schemeClr val="accent2"/>
              </a:solidFill>
            </a:endParaRPr>
          </a:p>
          <a:p>
            <a:pPr marL="933450" lvl="1" indent="-476250" algn="just" eaLnBrk="1" hangingPunct="1">
              <a:lnSpc>
                <a:spcPct val="130000"/>
              </a:lnSpc>
              <a:spcBef>
                <a:spcPct val="0"/>
              </a:spcBef>
              <a:buClrTx/>
              <a:buFontTx/>
              <a:buNone/>
              <a:defRPr/>
            </a:pPr>
            <a:endParaRPr lang="en-US" sz="1800" b="0" dirty="0">
              <a:solidFill>
                <a:schemeClr val="accent2"/>
              </a:solidFill>
            </a:endParaRPr>
          </a:p>
          <a:p>
            <a:pPr marL="933450" lvl="1" indent="-476250" eaLnBrk="1" hangingPunct="1">
              <a:lnSpc>
                <a:spcPct val="130000"/>
              </a:lnSpc>
              <a:spcBef>
                <a:spcPct val="0"/>
              </a:spcBef>
              <a:buFontTx/>
              <a:buNone/>
              <a:defRPr/>
            </a:pPr>
            <a:r>
              <a:rPr lang="en-US" sz="1800" b="0" dirty="0">
                <a:solidFill>
                  <a:schemeClr val="accent2"/>
                </a:solidFill>
              </a:rPr>
              <a:t>	</a:t>
            </a:r>
          </a:p>
          <a:p>
            <a:pPr marL="933450" lvl="1" indent="-476250" eaLnBrk="1" hangingPunct="1">
              <a:lnSpc>
                <a:spcPct val="130000"/>
              </a:lnSpc>
              <a:spcBef>
                <a:spcPct val="0"/>
              </a:spcBef>
              <a:buFontTx/>
              <a:buNone/>
              <a:defRPr/>
            </a:pPr>
            <a:r>
              <a:rPr lang="en-US" b="0" dirty="0">
                <a:solidFill>
                  <a:schemeClr val="accent2"/>
                </a:solidFill>
              </a:rPr>
              <a:t>	</a:t>
            </a:r>
          </a:p>
          <a:p>
            <a:pPr marL="933450" lvl="1" indent="-476250" eaLnBrk="1" hangingPunct="1">
              <a:lnSpc>
                <a:spcPct val="130000"/>
              </a:lnSpc>
              <a:spcBef>
                <a:spcPct val="0"/>
              </a:spcBef>
              <a:buFont typeface="Wingdings" pitchFamily="2" charset="2"/>
              <a:buChar char="§"/>
              <a:defRPr/>
            </a:pPr>
            <a:endParaRPr lang="en-US" sz="2400" b="0" dirty="0">
              <a:solidFill>
                <a:schemeClr val="accent2"/>
              </a:solidFill>
            </a:endParaRPr>
          </a:p>
          <a:p>
            <a:pPr eaLnBrk="1" hangingPunct="1">
              <a:defRPr/>
            </a:pPr>
            <a:endParaRPr lang="en-US" b="1" dirty="0"/>
          </a:p>
        </p:txBody>
      </p:sp>
      <p:sp>
        <p:nvSpPr>
          <p:cNvPr id="4" name="Slide Number Placeholder 3"/>
          <p:cNvSpPr>
            <a:spLocks noGrp="1"/>
          </p:cNvSpPr>
          <p:nvPr>
            <p:ph type="sldNum" sz="quarter" idx="12"/>
          </p:nvPr>
        </p:nvSpPr>
        <p:spPr/>
        <p:txBody>
          <a:bodyPr/>
          <a:lstStyle/>
          <a:p>
            <a:fld id="{37B83C0C-BC65-4367-9B8A-060D4801009D}" type="slidenum">
              <a:rPr lang="en-GB" smtClean="0"/>
              <a:pPr/>
              <a:t>19</a:t>
            </a:fld>
            <a:endParaRPr lang="en-GB"/>
          </a:p>
        </p:txBody>
      </p:sp>
    </p:spTree>
    <p:extLst>
      <p:ext uri="{BB962C8B-B14F-4D97-AF65-F5344CB8AC3E}">
        <p14:creationId xmlns:p14="http://schemas.microsoft.com/office/powerpoint/2010/main" val="31378285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034" y="1071547"/>
            <a:ext cx="8229600" cy="773278"/>
          </a:xfrm>
        </p:spPr>
        <p:txBody>
          <a:bodyPr/>
          <a:lstStyle/>
          <a:p>
            <a:pPr algn="ctr"/>
            <a:r>
              <a:rPr lang="fr-BE" dirty="0" err="1"/>
              <a:t>Outline</a:t>
            </a:r>
            <a:endParaRPr lang="en-GB" dirty="0"/>
          </a:p>
        </p:txBody>
      </p:sp>
      <p:sp>
        <p:nvSpPr>
          <p:cNvPr id="3" name="Content Placeholder 2"/>
          <p:cNvSpPr>
            <a:spLocks noGrp="1"/>
          </p:cNvSpPr>
          <p:nvPr>
            <p:ph idx="1"/>
          </p:nvPr>
        </p:nvSpPr>
        <p:spPr>
          <a:xfrm>
            <a:off x="500034" y="1844824"/>
            <a:ext cx="8229600" cy="4752528"/>
          </a:xfrm>
        </p:spPr>
        <p:txBody>
          <a:bodyPr/>
          <a:lstStyle/>
          <a:p>
            <a:pPr marL="457200" indent="-457200">
              <a:spcBef>
                <a:spcPts val="1200"/>
              </a:spcBef>
              <a:buClrTx/>
              <a:buAutoNum type="arabicPeriod"/>
            </a:pPr>
            <a:endParaRPr lang="en-GB" sz="2200" i="0" dirty="0">
              <a:solidFill>
                <a:srgbClr val="C00000"/>
              </a:solidFill>
            </a:endParaRPr>
          </a:p>
          <a:p>
            <a:pPr marL="457200" indent="-457200">
              <a:spcBef>
                <a:spcPts val="1200"/>
              </a:spcBef>
              <a:buClrTx/>
              <a:buAutoNum type="arabicPeriod"/>
            </a:pPr>
            <a:r>
              <a:rPr lang="en-GB" sz="2200" b="1" i="0" dirty="0">
                <a:solidFill>
                  <a:srgbClr val="C00000"/>
                </a:solidFill>
              </a:rPr>
              <a:t>Definition</a:t>
            </a:r>
          </a:p>
          <a:p>
            <a:pPr marL="457200" indent="-457200">
              <a:spcBef>
                <a:spcPts val="1200"/>
              </a:spcBef>
              <a:buClrTx/>
              <a:buAutoNum type="arabicPeriod"/>
            </a:pPr>
            <a:r>
              <a:rPr lang="en-GB" sz="2200" i="0" dirty="0"/>
              <a:t>Three types of budget support contracts</a:t>
            </a:r>
          </a:p>
          <a:p>
            <a:pPr marL="457200" indent="-457200">
              <a:spcBef>
                <a:spcPts val="1200"/>
              </a:spcBef>
              <a:buClrTx/>
              <a:buFontTx/>
              <a:buAutoNum type="arabicPeriod"/>
            </a:pPr>
            <a:r>
              <a:rPr lang="en-GB" sz="2200" i="0" dirty="0"/>
              <a:t>Intervention logic </a:t>
            </a:r>
          </a:p>
          <a:p>
            <a:pPr marL="457200" indent="-457200">
              <a:spcBef>
                <a:spcPts val="1200"/>
              </a:spcBef>
              <a:buClrTx/>
              <a:buFontTx/>
              <a:buAutoNum type="arabicPeriod"/>
            </a:pPr>
            <a:r>
              <a:rPr lang="en-GB" sz="2200" i="0" dirty="0"/>
              <a:t>The EU fundamental values (FV)</a:t>
            </a:r>
          </a:p>
          <a:p>
            <a:pPr marL="457200" indent="-457200">
              <a:spcBef>
                <a:spcPts val="1200"/>
              </a:spcBef>
              <a:buClrTx/>
              <a:buFontTx/>
              <a:buAutoNum type="arabicPeriod"/>
            </a:pPr>
            <a:r>
              <a:rPr lang="en-GB" sz="2200" i="0" dirty="0"/>
              <a:t>Budget support steering committee</a:t>
            </a:r>
          </a:p>
          <a:p>
            <a:pPr marL="0" indent="0">
              <a:spcBef>
                <a:spcPts val="1200"/>
              </a:spcBef>
              <a:buClrTx/>
              <a:buNone/>
            </a:pPr>
            <a:endParaRPr lang="fr-BE" i="0" dirty="0"/>
          </a:p>
          <a:p>
            <a:pPr marL="457200" indent="-457200">
              <a:spcBef>
                <a:spcPts val="1200"/>
              </a:spcBef>
              <a:buClrTx/>
              <a:buFont typeface="+mj-lt"/>
              <a:buAutoNum type="arabicPeriod" startAt="5"/>
            </a:pPr>
            <a:endParaRPr lang="en-GB" i="0" dirty="0"/>
          </a:p>
          <a:p>
            <a:pPr marL="457200" indent="-457200">
              <a:buClrTx/>
              <a:buNone/>
            </a:pPr>
            <a:endParaRPr lang="en-GB" i="0" dirty="0"/>
          </a:p>
          <a:p>
            <a:endParaRPr lang="en-GB" dirty="0"/>
          </a:p>
        </p:txBody>
      </p:sp>
      <p:sp>
        <p:nvSpPr>
          <p:cNvPr id="4" name="Slide Number Placeholder 3"/>
          <p:cNvSpPr>
            <a:spLocks noGrp="1"/>
          </p:cNvSpPr>
          <p:nvPr>
            <p:ph type="sldNum" sz="quarter" idx="12"/>
          </p:nvPr>
        </p:nvSpPr>
        <p:spPr/>
        <p:txBody>
          <a:bodyPr/>
          <a:lstStyle/>
          <a:p>
            <a:fld id="{37B83C0C-BC65-4367-9B8A-060D4801009D}" type="slidenum">
              <a:rPr lang="en-GB" smtClean="0"/>
              <a:pPr/>
              <a:t>2</a:t>
            </a:fld>
            <a:endParaRPr lang="en-GB"/>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Five </a:t>
            </a:r>
            <a:r>
              <a:rPr lang="nl-NL" err="1"/>
              <a:t>working</a:t>
            </a:r>
            <a:r>
              <a:rPr lang="nl-NL"/>
              <a:t> </a:t>
            </a:r>
            <a:r>
              <a:rPr lang="nl-NL" err="1"/>
              <a:t>principles</a:t>
            </a:r>
            <a:r>
              <a:rPr lang="nl-NL"/>
              <a:t> FV</a:t>
            </a:r>
          </a:p>
        </p:txBody>
      </p:sp>
      <p:sp>
        <p:nvSpPr>
          <p:cNvPr id="3" name="Tijdelijke aanduiding voor inhoud 2"/>
          <p:cNvSpPr>
            <a:spLocks noGrp="1"/>
          </p:cNvSpPr>
          <p:nvPr>
            <p:ph idx="1"/>
          </p:nvPr>
        </p:nvSpPr>
        <p:spPr>
          <a:xfrm>
            <a:off x="457200" y="2276475"/>
            <a:ext cx="8229600" cy="4176861"/>
          </a:xfrm>
        </p:spPr>
        <p:txBody>
          <a:bodyPr/>
          <a:lstStyle/>
          <a:p>
            <a:r>
              <a:rPr lang="nl-NL" i="0"/>
              <a:t>1. </a:t>
            </a:r>
            <a:r>
              <a:rPr lang="nl-NL" i="0" err="1"/>
              <a:t>Applying</a:t>
            </a:r>
            <a:r>
              <a:rPr lang="nl-NL" i="0"/>
              <a:t> </a:t>
            </a:r>
            <a:r>
              <a:rPr lang="nl-NL" i="0" err="1"/>
              <a:t>all</a:t>
            </a:r>
            <a:r>
              <a:rPr lang="nl-NL" i="0"/>
              <a:t> </a:t>
            </a:r>
            <a:r>
              <a:rPr lang="nl-NL" i="0" err="1"/>
              <a:t>Rights</a:t>
            </a:r>
            <a:r>
              <a:rPr lang="nl-NL" i="0"/>
              <a:t> </a:t>
            </a:r>
            <a:r>
              <a:rPr lang="nl-NL" i="0" err="1"/>
              <a:t>internationally</a:t>
            </a:r>
            <a:r>
              <a:rPr lang="nl-NL" i="0"/>
              <a:t> </a:t>
            </a:r>
            <a:r>
              <a:rPr lang="nl-NL" i="0" err="1"/>
              <a:t>agreed</a:t>
            </a:r>
            <a:r>
              <a:rPr lang="nl-NL" i="0"/>
              <a:t> </a:t>
            </a:r>
            <a:r>
              <a:rPr lang="nl-NL" i="0" err="1"/>
              <a:t>upon</a:t>
            </a:r>
            <a:endParaRPr lang="nl-NL" i="0"/>
          </a:p>
          <a:p>
            <a:r>
              <a:rPr lang="nl-NL" i="0"/>
              <a:t>(11 intern. </a:t>
            </a:r>
            <a:r>
              <a:rPr lang="nl-NL" i="0" err="1"/>
              <a:t>Conventions</a:t>
            </a:r>
            <a:r>
              <a:rPr lang="nl-NL" i="0"/>
              <a:t>)</a:t>
            </a:r>
          </a:p>
          <a:p>
            <a:r>
              <a:rPr lang="nl-NL" i="0"/>
              <a:t>2. </a:t>
            </a:r>
            <a:r>
              <a:rPr lang="nl-NL" i="0" err="1"/>
              <a:t>Participation</a:t>
            </a:r>
            <a:r>
              <a:rPr lang="nl-NL" i="0"/>
              <a:t> </a:t>
            </a:r>
            <a:r>
              <a:rPr lang="nl-NL" i="0" err="1"/>
              <a:t>and</a:t>
            </a:r>
            <a:r>
              <a:rPr lang="nl-NL" i="0"/>
              <a:t> access </a:t>
            </a:r>
            <a:r>
              <a:rPr lang="nl-NL" i="0" err="1"/>
              <a:t>to</a:t>
            </a:r>
            <a:r>
              <a:rPr lang="nl-NL" i="0"/>
              <a:t> </a:t>
            </a:r>
            <a:r>
              <a:rPr lang="nl-NL" i="0" err="1"/>
              <a:t>the</a:t>
            </a:r>
            <a:r>
              <a:rPr lang="nl-NL" i="0"/>
              <a:t> </a:t>
            </a:r>
            <a:r>
              <a:rPr lang="nl-NL" i="0" err="1"/>
              <a:t>decision</a:t>
            </a:r>
            <a:r>
              <a:rPr lang="nl-NL" i="0"/>
              <a:t> making </a:t>
            </a:r>
            <a:r>
              <a:rPr lang="nl-NL" i="0" err="1"/>
              <a:t>process</a:t>
            </a:r>
            <a:endParaRPr lang="nl-NL" i="0"/>
          </a:p>
          <a:p>
            <a:r>
              <a:rPr lang="nl-NL" i="0"/>
              <a:t>3. Non-</a:t>
            </a:r>
            <a:r>
              <a:rPr lang="nl-NL" i="0" err="1"/>
              <a:t>discrimination</a:t>
            </a:r>
            <a:r>
              <a:rPr lang="nl-NL" i="0"/>
              <a:t> </a:t>
            </a:r>
            <a:r>
              <a:rPr lang="nl-NL" i="0" err="1"/>
              <a:t>and</a:t>
            </a:r>
            <a:r>
              <a:rPr lang="nl-NL" i="0"/>
              <a:t> </a:t>
            </a:r>
            <a:r>
              <a:rPr lang="nl-NL" i="0" err="1"/>
              <a:t>equal</a:t>
            </a:r>
            <a:r>
              <a:rPr lang="nl-NL" i="0"/>
              <a:t> access </a:t>
            </a:r>
            <a:r>
              <a:rPr lang="nl-NL" i="0" err="1"/>
              <a:t>to</a:t>
            </a:r>
            <a:r>
              <a:rPr lang="nl-NL" i="0"/>
              <a:t> basic public services</a:t>
            </a:r>
          </a:p>
          <a:p>
            <a:r>
              <a:rPr lang="nl-NL" i="0"/>
              <a:t>4. </a:t>
            </a:r>
            <a:r>
              <a:rPr lang="nl-NL" i="0" err="1"/>
              <a:t>Domestic</a:t>
            </a:r>
            <a:r>
              <a:rPr lang="nl-NL" i="0"/>
              <a:t> accountability </a:t>
            </a:r>
            <a:r>
              <a:rPr lang="nl-NL" i="0" err="1"/>
              <a:t>and</a:t>
            </a:r>
            <a:r>
              <a:rPr lang="nl-NL" i="0"/>
              <a:t> access </a:t>
            </a:r>
            <a:r>
              <a:rPr lang="nl-NL" i="0" err="1"/>
              <a:t>to</a:t>
            </a:r>
            <a:r>
              <a:rPr lang="nl-NL" i="0"/>
              <a:t> </a:t>
            </a:r>
            <a:r>
              <a:rPr lang="nl-NL" i="0" err="1"/>
              <a:t>the</a:t>
            </a:r>
            <a:r>
              <a:rPr lang="nl-NL" i="0"/>
              <a:t> </a:t>
            </a:r>
            <a:r>
              <a:rPr lang="nl-NL" i="0" err="1"/>
              <a:t>rule</a:t>
            </a:r>
            <a:r>
              <a:rPr lang="nl-NL" i="0"/>
              <a:t> of </a:t>
            </a:r>
            <a:r>
              <a:rPr lang="nl-NL" i="0" err="1"/>
              <a:t>law</a:t>
            </a:r>
            <a:endParaRPr lang="nl-NL" i="0"/>
          </a:p>
          <a:p>
            <a:r>
              <a:rPr lang="nl-NL" i="0"/>
              <a:t>5. </a:t>
            </a:r>
            <a:r>
              <a:rPr lang="nl-NL" i="0" err="1"/>
              <a:t>Transparency</a:t>
            </a:r>
            <a:r>
              <a:rPr lang="nl-NL" i="0"/>
              <a:t> </a:t>
            </a:r>
            <a:r>
              <a:rPr lang="nl-NL" i="0" err="1"/>
              <a:t>and</a:t>
            </a:r>
            <a:r>
              <a:rPr lang="nl-NL" i="0"/>
              <a:t> access </a:t>
            </a:r>
            <a:r>
              <a:rPr lang="nl-NL" i="0" err="1"/>
              <a:t>to</a:t>
            </a:r>
            <a:r>
              <a:rPr lang="nl-NL" i="0"/>
              <a:t> information (free </a:t>
            </a:r>
            <a:r>
              <a:rPr lang="nl-NL" i="0" err="1"/>
              <a:t>and</a:t>
            </a:r>
            <a:r>
              <a:rPr lang="nl-NL" i="0"/>
              <a:t> independent information)</a:t>
            </a:r>
          </a:p>
          <a:p>
            <a:endParaRPr lang="nl-NL"/>
          </a:p>
        </p:txBody>
      </p:sp>
      <p:sp>
        <p:nvSpPr>
          <p:cNvPr id="4" name="Tijdelijke aanduiding voor dianummer 3"/>
          <p:cNvSpPr>
            <a:spLocks noGrp="1"/>
          </p:cNvSpPr>
          <p:nvPr>
            <p:ph type="sldNum" sz="quarter" idx="12"/>
          </p:nvPr>
        </p:nvSpPr>
        <p:spPr/>
        <p:txBody>
          <a:bodyPr/>
          <a:lstStyle/>
          <a:p>
            <a:pPr>
              <a:defRPr/>
            </a:pPr>
            <a:fld id="{BC256C6B-CA35-45AC-AE33-147CC876F17E}" type="slidenum">
              <a:rPr lang="en-GB" altLang="en-US" smtClean="0"/>
              <a:pPr>
                <a:defRPr/>
              </a:pPr>
              <a:t>20</a:t>
            </a:fld>
            <a:endParaRPr lang="en-GB" altLang="en-US"/>
          </a:p>
        </p:txBody>
      </p:sp>
    </p:spTree>
    <p:extLst>
      <p:ext uri="{BB962C8B-B14F-4D97-AF65-F5344CB8AC3E}">
        <p14:creationId xmlns:p14="http://schemas.microsoft.com/office/powerpoint/2010/main" val="204260273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General </a:t>
            </a:r>
            <a:r>
              <a:rPr lang="nl-NL" err="1"/>
              <a:t>Principles</a:t>
            </a:r>
            <a:endParaRPr lang="nl-NL"/>
          </a:p>
        </p:txBody>
      </p:sp>
      <p:sp>
        <p:nvSpPr>
          <p:cNvPr id="3" name="Tijdelijke aanduiding voor inhoud 2"/>
          <p:cNvSpPr>
            <a:spLocks noGrp="1"/>
          </p:cNvSpPr>
          <p:nvPr>
            <p:ph idx="1"/>
          </p:nvPr>
        </p:nvSpPr>
        <p:spPr>
          <a:xfrm>
            <a:off x="457200" y="2276475"/>
            <a:ext cx="8229600" cy="3968750"/>
          </a:xfrm>
        </p:spPr>
        <p:txBody>
          <a:bodyPr/>
          <a:lstStyle/>
          <a:p>
            <a:r>
              <a:rPr lang="nl-NL" i="0">
                <a:solidFill>
                  <a:srgbClr val="C00000"/>
                </a:solidFill>
              </a:rPr>
              <a:t>Do </a:t>
            </a:r>
            <a:r>
              <a:rPr lang="nl-NL" i="0" err="1">
                <a:solidFill>
                  <a:srgbClr val="C00000"/>
                </a:solidFill>
              </a:rPr>
              <a:t>not</a:t>
            </a:r>
            <a:r>
              <a:rPr lang="nl-NL" i="0">
                <a:solidFill>
                  <a:srgbClr val="C00000"/>
                </a:solidFill>
              </a:rPr>
              <a:t> </a:t>
            </a:r>
            <a:r>
              <a:rPr lang="nl-NL" i="0" err="1">
                <a:solidFill>
                  <a:srgbClr val="C00000"/>
                </a:solidFill>
              </a:rPr>
              <a:t>harm</a:t>
            </a:r>
            <a:endParaRPr lang="nl-NL" i="0">
              <a:solidFill>
                <a:srgbClr val="C00000"/>
              </a:solidFill>
            </a:endParaRPr>
          </a:p>
          <a:p>
            <a:r>
              <a:rPr lang="nl-NL" i="0"/>
              <a:t>No </a:t>
            </a:r>
            <a:r>
              <a:rPr lang="nl-NL" i="0" err="1"/>
              <a:t>unintended</a:t>
            </a:r>
            <a:r>
              <a:rPr lang="nl-NL" i="0"/>
              <a:t> </a:t>
            </a:r>
            <a:r>
              <a:rPr lang="nl-NL" i="0" err="1"/>
              <a:t>negative</a:t>
            </a:r>
            <a:r>
              <a:rPr lang="nl-NL" i="0"/>
              <a:t> impact on human </a:t>
            </a:r>
            <a:r>
              <a:rPr lang="nl-NL" i="0" err="1"/>
              <a:t>rights</a:t>
            </a:r>
            <a:r>
              <a:rPr lang="nl-NL" i="0"/>
              <a:t> or </a:t>
            </a:r>
            <a:r>
              <a:rPr lang="nl-NL" i="0" err="1"/>
              <a:t>freedoms</a:t>
            </a:r>
            <a:r>
              <a:rPr lang="nl-NL" i="0"/>
              <a:t> (i.e. </a:t>
            </a:r>
            <a:r>
              <a:rPr lang="nl-NL" i="0" err="1"/>
              <a:t>forced</a:t>
            </a:r>
            <a:r>
              <a:rPr lang="nl-NL" i="0"/>
              <a:t> displacement, disrespect </a:t>
            </a:r>
            <a:r>
              <a:rPr lang="nl-NL" i="0" err="1"/>
              <a:t>sacred</a:t>
            </a:r>
            <a:r>
              <a:rPr lang="nl-NL" i="0"/>
              <a:t> </a:t>
            </a:r>
            <a:r>
              <a:rPr lang="nl-NL" i="0" err="1"/>
              <a:t>areas</a:t>
            </a:r>
            <a:r>
              <a:rPr lang="nl-NL" i="0"/>
              <a:t>, </a:t>
            </a:r>
            <a:r>
              <a:rPr lang="nl-NL" i="0" err="1"/>
              <a:t>undermining</a:t>
            </a:r>
            <a:r>
              <a:rPr lang="nl-NL" i="0"/>
              <a:t> </a:t>
            </a:r>
            <a:r>
              <a:rPr lang="nl-NL" i="0" err="1"/>
              <a:t>labour</a:t>
            </a:r>
            <a:r>
              <a:rPr lang="nl-NL" i="0"/>
              <a:t> </a:t>
            </a:r>
            <a:r>
              <a:rPr lang="nl-NL" i="0" err="1"/>
              <a:t>rights</a:t>
            </a:r>
            <a:r>
              <a:rPr lang="nl-NL" i="0"/>
              <a:t>) </a:t>
            </a:r>
          </a:p>
          <a:p>
            <a:endParaRPr lang="nl-NL" i="0"/>
          </a:p>
          <a:p>
            <a:r>
              <a:rPr lang="nl-NL" i="0">
                <a:solidFill>
                  <a:srgbClr val="C00000"/>
                </a:solidFill>
              </a:rPr>
              <a:t>Do maximum </a:t>
            </a:r>
            <a:r>
              <a:rPr lang="nl-NL" i="0" err="1">
                <a:solidFill>
                  <a:srgbClr val="C00000"/>
                </a:solidFill>
              </a:rPr>
              <a:t>Good</a:t>
            </a:r>
            <a:endParaRPr lang="nl-NL" i="0">
              <a:solidFill>
                <a:srgbClr val="C00000"/>
              </a:solidFill>
            </a:endParaRPr>
          </a:p>
          <a:p>
            <a:r>
              <a:rPr lang="nl-NL" i="0"/>
              <a:t>Empowerment on human </a:t>
            </a:r>
            <a:r>
              <a:rPr lang="nl-NL" i="0" err="1"/>
              <a:t>rights</a:t>
            </a:r>
            <a:r>
              <a:rPr lang="nl-NL" i="0"/>
              <a:t>, </a:t>
            </a:r>
            <a:r>
              <a:rPr lang="nl-NL" i="0" err="1"/>
              <a:t>fostering</a:t>
            </a:r>
            <a:r>
              <a:rPr lang="nl-NL" i="0"/>
              <a:t> </a:t>
            </a:r>
            <a:r>
              <a:rPr lang="nl-NL" i="0" err="1"/>
              <a:t>participation</a:t>
            </a:r>
            <a:r>
              <a:rPr lang="nl-NL" i="0"/>
              <a:t> of </a:t>
            </a:r>
            <a:r>
              <a:rPr lang="nl-NL" i="0" err="1"/>
              <a:t>vulnerable</a:t>
            </a:r>
            <a:r>
              <a:rPr lang="nl-NL" i="0"/>
              <a:t> </a:t>
            </a:r>
            <a:r>
              <a:rPr lang="nl-NL" i="0" err="1"/>
              <a:t>groups</a:t>
            </a:r>
            <a:endParaRPr lang="nl-NL" i="0"/>
          </a:p>
        </p:txBody>
      </p:sp>
      <p:sp>
        <p:nvSpPr>
          <p:cNvPr id="4" name="Tijdelijke aanduiding voor dianummer 3"/>
          <p:cNvSpPr>
            <a:spLocks noGrp="1"/>
          </p:cNvSpPr>
          <p:nvPr>
            <p:ph type="sldNum" sz="quarter" idx="12"/>
          </p:nvPr>
        </p:nvSpPr>
        <p:spPr/>
        <p:txBody>
          <a:bodyPr/>
          <a:lstStyle/>
          <a:p>
            <a:pPr>
              <a:defRPr/>
            </a:pPr>
            <a:fld id="{BC256C6B-CA35-45AC-AE33-147CC876F17E}" type="slidenum">
              <a:rPr lang="en-GB" altLang="en-US" smtClean="0"/>
              <a:pPr>
                <a:defRPr/>
              </a:pPr>
              <a:t>21</a:t>
            </a:fld>
            <a:endParaRPr lang="en-GB" altLang="en-US"/>
          </a:p>
        </p:txBody>
      </p:sp>
    </p:spTree>
    <p:extLst>
      <p:ext uri="{BB962C8B-B14F-4D97-AF65-F5344CB8AC3E}">
        <p14:creationId xmlns:p14="http://schemas.microsoft.com/office/powerpoint/2010/main" val="35055258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20962" name="Group 34"/>
          <p:cNvGraphicFramePr>
            <a:graphicFrameLocks noGrp="1"/>
          </p:cNvGraphicFramePr>
          <p:nvPr>
            <p:extLst>
              <p:ext uri="{D42A27DB-BD31-4B8C-83A1-F6EECF244321}">
                <p14:modId xmlns:p14="http://schemas.microsoft.com/office/powerpoint/2010/main" val="169524894"/>
              </p:ext>
            </p:extLst>
          </p:nvPr>
        </p:nvGraphicFramePr>
        <p:xfrm>
          <a:off x="179388" y="1720229"/>
          <a:ext cx="2808312" cy="2448272"/>
        </p:xfrm>
        <a:graphic>
          <a:graphicData uri="http://schemas.openxmlformats.org/drawingml/2006/table">
            <a:tbl>
              <a:tblPr/>
              <a:tblGrid>
                <a:gridCol w="2808312">
                  <a:extLst>
                    <a:ext uri="{9D8B030D-6E8A-4147-A177-3AD203B41FA5}">
                      <a16:colId xmlns:a16="http://schemas.microsoft.com/office/drawing/2014/main" val="20000"/>
                    </a:ext>
                  </a:extLst>
                </a:gridCol>
              </a:tblGrid>
              <a:tr h="404014">
                <a:tc>
                  <a:txBody>
                    <a:bodyPr/>
                    <a:lstStyle/>
                    <a:p>
                      <a:pPr marL="0" marR="0" lvl="0" indent="0" algn="ctr" defTabSz="966788" rtl="0" eaLnBrk="0" fontAlgn="base" latinLnBrk="0" hangingPunct="0">
                        <a:lnSpc>
                          <a:spcPct val="100000"/>
                        </a:lnSpc>
                        <a:spcBef>
                          <a:spcPct val="0"/>
                        </a:spcBef>
                        <a:spcAft>
                          <a:spcPct val="0"/>
                        </a:spcAft>
                        <a:buClrTx/>
                        <a:buSzTx/>
                        <a:buFontTx/>
                        <a:buNone/>
                        <a:tabLst/>
                      </a:pPr>
                      <a:r>
                        <a:rPr kumimoji="0" lang="fr-BE" sz="1600" b="1" i="0" u="none" strike="noStrike" kern="1200" cap="none" normalizeH="0" baseline="0" noProof="0" dirty="0">
                          <a:ln>
                            <a:noFill/>
                          </a:ln>
                          <a:solidFill>
                            <a:schemeClr val="bg1"/>
                          </a:solidFill>
                          <a:effectLst/>
                          <a:latin typeface="+mn-lt"/>
                          <a:ea typeface="+mn-ea"/>
                          <a:cs typeface="Arial" charset="0"/>
                        </a:rPr>
                        <a:t>GGDC</a:t>
                      </a:r>
                      <a:endParaRPr kumimoji="0" lang="en-GB" sz="1600" b="1" i="0" u="none" strike="noStrike" kern="1200" cap="none" normalizeH="0" baseline="0" noProof="0" dirty="0">
                        <a:ln>
                          <a:noFill/>
                        </a:ln>
                        <a:solidFill>
                          <a:schemeClr val="bg1"/>
                        </a:solidFill>
                        <a:effectLst/>
                        <a:latin typeface="+mn-lt"/>
                        <a:ea typeface="+mn-ea"/>
                        <a:cs typeface="Arial" charset="0"/>
                      </a:endParaRPr>
                    </a:p>
                  </a:txBody>
                  <a:tcPr marL="72000" marR="72000" marT="72000" marB="72000" anchor="ctr" horzOverflow="overflow">
                    <a:lnL w="12700" cap="flat" cmpd="sng" algn="ctr">
                      <a:solidFill>
                        <a:schemeClr val="tx1"/>
                      </a:solidFill>
                      <a:prstDash val="solid"/>
                      <a:round/>
                      <a:headEnd type="none" w="med" len="med"/>
                      <a:tailEnd type="none" w="med" len="lg"/>
                    </a:lnL>
                    <a:lnR w="12700" cap="flat" cmpd="sng" algn="ctr">
                      <a:solidFill>
                        <a:schemeClr val="tx1"/>
                      </a:solidFill>
                      <a:prstDash val="solid"/>
                      <a:round/>
                      <a:headEnd type="none" w="med" len="med"/>
                      <a:tailEnd type="none" w="med" len="lg"/>
                    </a:lnR>
                    <a:lnT w="12700" cap="flat" cmpd="sng" algn="ctr">
                      <a:solidFill>
                        <a:schemeClr val="tx1"/>
                      </a:solidFill>
                      <a:prstDash val="solid"/>
                      <a:round/>
                      <a:headEnd type="none" w="med" len="med"/>
                      <a:tailEnd type="none" w="med" len="lg"/>
                    </a:lnT>
                    <a:lnB w="12700" cap="flat" cmpd="sng" algn="ctr">
                      <a:solidFill>
                        <a:schemeClr val="tx1"/>
                      </a:solidFill>
                      <a:prstDash val="solid"/>
                      <a:round/>
                      <a:headEnd type="none" w="med" len="med"/>
                      <a:tailEnd type="none" w="med" len="lg"/>
                    </a:lnB>
                    <a:lnTlToBr>
                      <a:noFill/>
                    </a:lnTlToBr>
                    <a:lnBlToTr>
                      <a:noFill/>
                    </a:lnBlToTr>
                    <a:solidFill>
                      <a:srgbClr val="0F5494"/>
                    </a:solidFill>
                  </a:tcPr>
                </a:tc>
                <a:extLst>
                  <a:ext uri="{0D108BD9-81ED-4DB2-BD59-A6C34878D82A}">
                    <a16:rowId xmlns:a16="http://schemas.microsoft.com/office/drawing/2014/main" val="10000"/>
                  </a:ext>
                </a:extLst>
              </a:tr>
              <a:tr h="2044258">
                <a:tc>
                  <a:txBody>
                    <a:bodyPr/>
                    <a:lstStyle/>
                    <a:p>
                      <a:pPr marL="0" lvl="0" indent="0" algn="l" eaLnBrk="1" hangingPunct="1">
                        <a:lnSpc>
                          <a:spcPct val="100000"/>
                        </a:lnSpc>
                        <a:spcBef>
                          <a:spcPct val="0"/>
                        </a:spcBef>
                        <a:spcAft>
                          <a:spcPts val="0"/>
                        </a:spcAft>
                        <a:buFontTx/>
                        <a:buNone/>
                        <a:defRPr/>
                      </a:pPr>
                      <a:r>
                        <a:rPr lang="en-US" sz="1800" b="0" i="0" dirty="0">
                          <a:solidFill>
                            <a:srgbClr val="0F5494"/>
                          </a:solidFill>
                        </a:rPr>
                        <a:t>A mutual and</a:t>
                      </a:r>
                      <a:r>
                        <a:rPr lang="en-US" sz="1800" b="0" i="0" baseline="0" dirty="0">
                          <a:solidFill>
                            <a:srgbClr val="0F5494"/>
                          </a:solidFill>
                        </a:rPr>
                        <a:t> </a:t>
                      </a:r>
                      <a:r>
                        <a:rPr lang="en-US" sz="1800" b="0" i="0" dirty="0">
                          <a:solidFill>
                            <a:srgbClr val="0F5494"/>
                          </a:solidFill>
                        </a:rPr>
                        <a:t>shared</a:t>
                      </a:r>
                      <a:r>
                        <a:rPr lang="en-US" sz="1800" b="0" i="0" baseline="0" dirty="0">
                          <a:solidFill>
                            <a:srgbClr val="0F5494"/>
                          </a:solidFill>
                        </a:rPr>
                        <a:t> commitment to universal FV.</a:t>
                      </a:r>
                    </a:p>
                    <a:p>
                      <a:pPr marL="0" lvl="0" indent="0" algn="l" eaLnBrk="1" hangingPunct="1">
                        <a:lnSpc>
                          <a:spcPct val="100000"/>
                        </a:lnSpc>
                        <a:spcBef>
                          <a:spcPct val="0"/>
                        </a:spcBef>
                        <a:spcAft>
                          <a:spcPts val="0"/>
                        </a:spcAft>
                        <a:buFontTx/>
                        <a:buNone/>
                        <a:defRPr/>
                      </a:pPr>
                      <a:r>
                        <a:rPr lang="en-GB" sz="1400" b="0" i="0" baseline="0" dirty="0">
                          <a:solidFill>
                            <a:schemeClr val="accent2"/>
                          </a:solidFill>
                        </a:rPr>
                        <a:t>.</a:t>
                      </a:r>
                      <a:r>
                        <a:rPr lang="en-US" sz="1400" b="0" i="0" baseline="0" dirty="0">
                          <a:solidFill>
                            <a:schemeClr val="accent2"/>
                          </a:solidFill>
                        </a:rPr>
                        <a:t> </a:t>
                      </a:r>
                      <a:endParaRPr lang="en-US" sz="1600" b="0" i="0" baseline="0" dirty="0">
                        <a:solidFill>
                          <a:schemeClr val="accent2"/>
                        </a:solidFill>
                      </a:endParaRPr>
                    </a:p>
                  </a:txBody>
                  <a:tcPr marL="72000" marR="72000" marT="72000" marB="72000" anchor="ctr" horzOverflow="overflow">
                    <a:lnL w="12700" cap="flat" cmpd="sng" algn="ctr">
                      <a:solidFill>
                        <a:schemeClr val="tx1"/>
                      </a:solidFill>
                      <a:prstDash val="solid"/>
                      <a:round/>
                      <a:headEnd type="none" w="med" len="med"/>
                      <a:tailEnd type="none" w="med" len="lg"/>
                    </a:lnL>
                    <a:lnR w="12700" cap="flat" cmpd="sng" algn="ctr">
                      <a:solidFill>
                        <a:schemeClr val="tx1"/>
                      </a:solidFill>
                      <a:prstDash val="solid"/>
                      <a:round/>
                      <a:headEnd type="none" w="med" len="med"/>
                      <a:tailEnd type="none" w="med" len="lg"/>
                    </a:lnR>
                    <a:lnT w="12700" cap="flat" cmpd="sng" algn="ctr">
                      <a:solidFill>
                        <a:schemeClr val="tx1"/>
                      </a:solidFill>
                      <a:prstDash val="solid"/>
                      <a:round/>
                      <a:headEnd type="none" w="med" len="med"/>
                      <a:tailEnd type="none" w="med" len="lg"/>
                    </a:lnT>
                    <a:lnB w="12700" cap="flat" cmpd="sng" algn="ctr">
                      <a:solidFill>
                        <a:schemeClr val="tx1"/>
                      </a:solidFill>
                      <a:prstDash val="solid"/>
                      <a:round/>
                      <a:headEnd type="none" w="med" len="med"/>
                      <a:tailEnd type="none" w="med" len="lg"/>
                    </a:lnB>
                    <a:lnTlToBr>
                      <a:noFill/>
                    </a:lnTlToBr>
                    <a:lnBlToTr>
                      <a:noFill/>
                    </a:lnBlToTr>
                    <a:solidFill>
                      <a:schemeClr val="bg1"/>
                    </a:solidFill>
                  </a:tcPr>
                </a:tc>
                <a:extLst>
                  <a:ext uri="{0D108BD9-81ED-4DB2-BD59-A6C34878D82A}">
                    <a16:rowId xmlns:a16="http://schemas.microsoft.com/office/drawing/2014/main" val="10001"/>
                  </a:ext>
                </a:extLst>
              </a:tr>
            </a:tbl>
          </a:graphicData>
        </a:graphic>
      </p:graphicFrame>
      <p:sp>
        <p:nvSpPr>
          <p:cNvPr id="31754" name="RunningHead"/>
          <p:cNvSpPr txBox="1">
            <a:spLocks noChangeArrowheads="1"/>
          </p:cNvSpPr>
          <p:nvPr/>
        </p:nvSpPr>
        <p:spPr bwMode="auto">
          <a:xfrm>
            <a:off x="6167438" y="239713"/>
            <a:ext cx="2725737" cy="165100"/>
          </a:xfrm>
          <a:prstGeom prst="rect">
            <a:avLst/>
          </a:prstGeom>
          <a:noFill/>
          <a:ln w="9525" algn="ctr">
            <a:noFill/>
            <a:miter lim="800000"/>
            <a:headEnd/>
            <a:tailEnd/>
          </a:ln>
        </p:spPr>
        <p:txBody>
          <a:bodyPr wrap="none" lIns="0" tIns="0" rIns="0" bIns="0">
            <a:spAutoFit/>
          </a:bodyPr>
          <a:lstStyle/>
          <a:p>
            <a:pPr algn="r"/>
            <a:r>
              <a:rPr lang="en-US"/>
              <a:t>Running Head 12-Point Plain, Title Case</a:t>
            </a:r>
          </a:p>
        </p:txBody>
      </p:sp>
      <p:sp>
        <p:nvSpPr>
          <p:cNvPr id="31755" name="Title 10"/>
          <p:cNvSpPr>
            <a:spLocks noGrp="1"/>
          </p:cNvSpPr>
          <p:nvPr>
            <p:ph type="title"/>
          </p:nvPr>
        </p:nvSpPr>
        <p:spPr>
          <a:xfrm>
            <a:off x="-1" y="1125116"/>
            <a:ext cx="9090025" cy="647700"/>
          </a:xfrm>
        </p:spPr>
        <p:txBody>
          <a:bodyPr/>
          <a:lstStyle/>
          <a:p>
            <a:pPr algn="ctr" eaLnBrk="1" hangingPunct="1"/>
            <a:r>
              <a:rPr lang="en-US" sz="1600"/>
              <a:t>Differentiation</a:t>
            </a:r>
            <a:r>
              <a:rPr lang="en-US" sz="1600" b="0"/>
              <a:t> among BS contracts to better respond to the specific political, economic and social context of the partner country.</a:t>
            </a:r>
            <a:endParaRPr lang="en-GB" sz="1600" dirty="0"/>
          </a:p>
        </p:txBody>
      </p:sp>
      <p:graphicFrame>
        <p:nvGraphicFramePr>
          <p:cNvPr id="12" name="Group 34"/>
          <p:cNvGraphicFramePr>
            <a:graphicFrameLocks noGrp="1"/>
          </p:cNvGraphicFramePr>
          <p:nvPr>
            <p:extLst>
              <p:ext uri="{D42A27DB-BD31-4B8C-83A1-F6EECF244321}">
                <p14:modId xmlns:p14="http://schemas.microsoft.com/office/powerpoint/2010/main" val="1641577536"/>
              </p:ext>
            </p:extLst>
          </p:nvPr>
        </p:nvGraphicFramePr>
        <p:xfrm>
          <a:off x="3132138" y="1709117"/>
          <a:ext cx="2880320" cy="2488656"/>
        </p:xfrm>
        <a:graphic>
          <a:graphicData uri="http://schemas.openxmlformats.org/drawingml/2006/table">
            <a:tbl>
              <a:tblPr/>
              <a:tblGrid>
                <a:gridCol w="2880320">
                  <a:extLst>
                    <a:ext uri="{9D8B030D-6E8A-4147-A177-3AD203B41FA5}">
                      <a16:colId xmlns:a16="http://schemas.microsoft.com/office/drawing/2014/main" val="20000"/>
                    </a:ext>
                  </a:extLst>
                </a:gridCol>
              </a:tblGrid>
              <a:tr h="387840">
                <a:tc>
                  <a:txBody>
                    <a:bodyPr/>
                    <a:lstStyle/>
                    <a:p>
                      <a:pPr marL="0" marR="0" lvl="0" indent="0" algn="ctr" defTabSz="966788" rtl="0" eaLnBrk="0" fontAlgn="base" latinLnBrk="0" hangingPunct="0">
                        <a:lnSpc>
                          <a:spcPct val="100000"/>
                        </a:lnSpc>
                        <a:spcBef>
                          <a:spcPct val="0"/>
                        </a:spcBef>
                        <a:spcAft>
                          <a:spcPct val="0"/>
                        </a:spcAft>
                        <a:buClrTx/>
                        <a:buSzTx/>
                        <a:buFontTx/>
                        <a:buNone/>
                        <a:tabLst/>
                      </a:pPr>
                      <a:r>
                        <a:rPr kumimoji="0" lang="fr-BE" sz="1600" b="1" i="0" u="none" strike="noStrike" kern="1200" cap="none" normalizeH="0" baseline="0" noProof="0" dirty="0">
                          <a:ln>
                            <a:noFill/>
                          </a:ln>
                          <a:solidFill>
                            <a:schemeClr val="bg1"/>
                          </a:solidFill>
                          <a:effectLst/>
                          <a:latin typeface="+mn-lt"/>
                          <a:ea typeface="+mn-ea"/>
                          <a:cs typeface="Arial" charset="0"/>
                        </a:rPr>
                        <a:t>SRC</a:t>
                      </a:r>
                      <a:endParaRPr kumimoji="0" lang="en-GB" sz="1600" b="1" i="0" u="none" strike="noStrike" kern="1200" cap="none" normalizeH="0" baseline="0" noProof="0" dirty="0">
                        <a:ln>
                          <a:noFill/>
                        </a:ln>
                        <a:solidFill>
                          <a:schemeClr val="bg1"/>
                        </a:solidFill>
                        <a:effectLst/>
                        <a:latin typeface="+mn-lt"/>
                        <a:ea typeface="+mn-ea"/>
                        <a:cs typeface="Arial" charset="0"/>
                      </a:endParaRPr>
                    </a:p>
                  </a:txBody>
                  <a:tcPr marL="72000" marR="72000" marT="72000" marB="72000" anchor="ctr" horzOverflow="overflow">
                    <a:lnL w="12700" cap="flat" cmpd="sng" algn="ctr">
                      <a:solidFill>
                        <a:schemeClr val="tx1"/>
                      </a:solidFill>
                      <a:prstDash val="solid"/>
                      <a:round/>
                      <a:headEnd type="none" w="med" len="med"/>
                      <a:tailEnd type="none" w="med" len="lg"/>
                    </a:lnL>
                    <a:lnR w="12700" cap="flat" cmpd="sng" algn="ctr">
                      <a:solidFill>
                        <a:schemeClr val="tx1"/>
                      </a:solidFill>
                      <a:prstDash val="solid"/>
                      <a:round/>
                      <a:headEnd type="none" w="med" len="med"/>
                      <a:tailEnd type="none" w="med" len="lg"/>
                    </a:lnR>
                    <a:lnT w="12700" cap="flat" cmpd="sng" algn="ctr">
                      <a:solidFill>
                        <a:schemeClr val="tx1"/>
                      </a:solidFill>
                      <a:prstDash val="solid"/>
                      <a:round/>
                      <a:headEnd type="none" w="med" len="med"/>
                      <a:tailEnd type="none" w="med" len="lg"/>
                    </a:lnT>
                    <a:lnB w="12700" cap="flat" cmpd="sng" algn="ctr">
                      <a:solidFill>
                        <a:schemeClr val="tx1"/>
                      </a:solidFill>
                      <a:prstDash val="solid"/>
                      <a:round/>
                      <a:headEnd type="none" w="med" len="med"/>
                      <a:tailEnd type="none" w="med" len="lg"/>
                    </a:lnB>
                    <a:lnTlToBr>
                      <a:noFill/>
                    </a:lnTlToBr>
                    <a:lnBlToTr>
                      <a:noFill/>
                    </a:lnBlToTr>
                    <a:solidFill>
                      <a:srgbClr val="0F5494"/>
                    </a:solidFill>
                  </a:tcPr>
                </a:tc>
                <a:extLst>
                  <a:ext uri="{0D108BD9-81ED-4DB2-BD59-A6C34878D82A}">
                    <a16:rowId xmlns:a16="http://schemas.microsoft.com/office/drawing/2014/main" val="10000"/>
                  </a:ext>
                </a:extLst>
              </a:tr>
              <a:tr h="2100816">
                <a:tc>
                  <a:txBody>
                    <a:bodyPr/>
                    <a:lstStyle/>
                    <a:p>
                      <a:pPr marL="0" marR="0" lvl="0" indent="0" algn="l" defTabSz="966788" rtl="0" eaLnBrk="0" fontAlgn="base" latinLnBrk="0" hangingPunct="0">
                        <a:lnSpc>
                          <a:spcPct val="90000"/>
                        </a:lnSpc>
                        <a:spcBef>
                          <a:spcPct val="50000"/>
                        </a:spcBef>
                        <a:spcAft>
                          <a:spcPct val="0"/>
                        </a:spcAft>
                        <a:buClr>
                          <a:schemeClr val="bg2"/>
                        </a:buClr>
                        <a:buSzTx/>
                        <a:buFont typeface="Arial" pitchFamily="34" charset="0"/>
                        <a:buNone/>
                        <a:tabLst/>
                      </a:pPr>
                      <a:r>
                        <a:rPr kumimoji="0" lang="fr-BE" sz="1600" b="0" i="0" u="none" strike="noStrike" kern="1200" cap="none" normalizeH="0" baseline="0" noProof="0" dirty="0">
                          <a:ln>
                            <a:noFill/>
                          </a:ln>
                          <a:solidFill>
                            <a:srgbClr val="0F5494"/>
                          </a:solidFill>
                          <a:effectLst/>
                          <a:latin typeface="+mn-lt"/>
                          <a:ea typeface="+mn-ea"/>
                          <a:cs typeface="Arial" charset="0"/>
                        </a:rPr>
                        <a:t>A </a:t>
                      </a:r>
                      <a:r>
                        <a:rPr lang="en-US" sz="1600" b="0" i="0" dirty="0">
                          <a:solidFill>
                            <a:srgbClr val="0F5494"/>
                          </a:solidFill>
                          <a:latin typeface="+mn-lt"/>
                        </a:rPr>
                        <a:t>vector to improve governance when conditions</a:t>
                      </a:r>
                      <a:r>
                        <a:rPr lang="en-US" sz="1600" b="0" i="0" baseline="0" dirty="0">
                          <a:solidFill>
                            <a:srgbClr val="0F5494"/>
                          </a:solidFill>
                          <a:latin typeface="+mn-lt"/>
                        </a:rPr>
                        <a:t> for a GGDC not fulfilled.</a:t>
                      </a:r>
                      <a:endParaRPr lang="en-US" sz="1600" b="0" i="0" dirty="0">
                        <a:solidFill>
                          <a:srgbClr val="0F5494"/>
                        </a:solidFill>
                        <a:latin typeface="+mn-lt"/>
                      </a:endParaRPr>
                    </a:p>
                    <a:p>
                      <a:pPr marL="0" marR="0" lvl="0" indent="0" algn="l" defTabSz="966788" rtl="0" eaLnBrk="0" fontAlgn="base" latinLnBrk="0" hangingPunct="0">
                        <a:lnSpc>
                          <a:spcPct val="90000"/>
                        </a:lnSpc>
                        <a:spcBef>
                          <a:spcPct val="50000"/>
                        </a:spcBef>
                        <a:spcAft>
                          <a:spcPct val="0"/>
                        </a:spcAft>
                        <a:buClr>
                          <a:schemeClr val="bg2"/>
                        </a:buClr>
                        <a:buSzTx/>
                        <a:buFont typeface="Arial" pitchFamily="34" charset="0"/>
                        <a:buNone/>
                        <a:tabLst/>
                      </a:pPr>
                      <a:r>
                        <a:rPr kumimoji="0" lang="en-US" sz="1600" b="0" i="0" u="none" strike="noStrike" kern="1200" cap="none" normalizeH="0" baseline="0" noProof="0" dirty="0">
                          <a:ln>
                            <a:noFill/>
                          </a:ln>
                          <a:solidFill>
                            <a:srgbClr val="0F5494"/>
                          </a:solidFill>
                          <a:effectLst/>
                          <a:latin typeface="+mn-lt"/>
                          <a:ea typeface="+mn-ea"/>
                          <a:cs typeface="Arial" charset="0"/>
                        </a:rPr>
                        <a:t>Country’s adherence to FV should be taken into account</a:t>
                      </a:r>
                    </a:p>
                    <a:p>
                      <a:pPr marL="0" marR="0" lvl="0" indent="0" algn="l" defTabSz="966788" rtl="0" eaLnBrk="0" fontAlgn="base" latinLnBrk="0" hangingPunct="0">
                        <a:lnSpc>
                          <a:spcPct val="90000"/>
                        </a:lnSpc>
                        <a:spcBef>
                          <a:spcPct val="50000"/>
                        </a:spcBef>
                        <a:spcAft>
                          <a:spcPct val="0"/>
                        </a:spcAft>
                        <a:buClr>
                          <a:schemeClr val="bg2"/>
                        </a:buClr>
                        <a:buSzTx/>
                        <a:buFont typeface="Arial" pitchFamily="34" charset="0"/>
                        <a:buNone/>
                        <a:tabLst/>
                      </a:pPr>
                      <a:endParaRPr kumimoji="0" lang="en-US" sz="1400" b="0" i="0" u="none" strike="noStrike" kern="1200" cap="none" normalizeH="0" baseline="0" noProof="0" dirty="0">
                        <a:ln>
                          <a:noFill/>
                        </a:ln>
                        <a:solidFill>
                          <a:srgbClr val="0F5494"/>
                        </a:solidFill>
                        <a:effectLst/>
                        <a:latin typeface="+mj-lt"/>
                        <a:ea typeface="+mn-ea"/>
                        <a:cs typeface="Arial" charset="0"/>
                      </a:endParaRPr>
                    </a:p>
                  </a:txBody>
                  <a:tcPr marL="72000" marR="72000" marT="72000" marB="72000" anchor="ctr" horzOverflow="overflow">
                    <a:lnL w="12700" cap="flat" cmpd="sng" algn="ctr">
                      <a:solidFill>
                        <a:schemeClr val="tx1"/>
                      </a:solidFill>
                      <a:prstDash val="solid"/>
                      <a:round/>
                      <a:headEnd type="none" w="med" len="med"/>
                      <a:tailEnd type="none" w="med" len="lg"/>
                    </a:lnL>
                    <a:lnR w="12700" cap="flat" cmpd="sng" algn="ctr">
                      <a:solidFill>
                        <a:schemeClr val="tx1"/>
                      </a:solidFill>
                      <a:prstDash val="solid"/>
                      <a:round/>
                      <a:headEnd type="none" w="med" len="med"/>
                      <a:tailEnd type="none" w="med" len="lg"/>
                    </a:lnR>
                    <a:lnT w="12700" cap="flat" cmpd="sng" algn="ctr">
                      <a:solidFill>
                        <a:schemeClr val="tx1"/>
                      </a:solidFill>
                      <a:prstDash val="solid"/>
                      <a:round/>
                      <a:headEnd type="none" w="med" len="med"/>
                      <a:tailEnd type="none" w="med" len="lg"/>
                    </a:lnT>
                    <a:lnB w="12700" cap="flat" cmpd="sng" algn="ctr">
                      <a:solidFill>
                        <a:schemeClr val="tx1"/>
                      </a:solidFill>
                      <a:prstDash val="solid"/>
                      <a:round/>
                      <a:headEnd type="none" w="med" len="med"/>
                      <a:tailEnd type="none" w="med" len="lg"/>
                    </a:lnB>
                    <a:lnTlToBr>
                      <a:noFill/>
                    </a:lnTlToBr>
                    <a:lnBlToTr>
                      <a:noFill/>
                    </a:lnBlToTr>
                    <a:solidFill>
                      <a:schemeClr val="bg1"/>
                    </a:solidFill>
                  </a:tcPr>
                </a:tc>
                <a:extLst>
                  <a:ext uri="{0D108BD9-81ED-4DB2-BD59-A6C34878D82A}">
                    <a16:rowId xmlns:a16="http://schemas.microsoft.com/office/drawing/2014/main" val="10001"/>
                  </a:ext>
                </a:extLst>
              </a:tr>
            </a:tbl>
          </a:graphicData>
        </a:graphic>
      </p:graphicFrame>
      <p:graphicFrame>
        <p:nvGraphicFramePr>
          <p:cNvPr id="13" name="Group 34"/>
          <p:cNvGraphicFramePr>
            <a:graphicFrameLocks noGrp="1"/>
          </p:cNvGraphicFramePr>
          <p:nvPr>
            <p:extLst>
              <p:ext uri="{D42A27DB-BD31-4B8C-83A1-F6EECF244321}">
                <p14:modId xmlns:p14="http://schemas.microsoft.com/office/powerpoint/2010/main" val="1271234543"/>
              </p:ext>
            </p:extLst>
          </p:nvPr>
        </p:nvGraphicFramePr>
        <p:xfrm>
          <a:off x="6084888" y="1720229"/>
          <a:ext cx="2775645" cy="2405625"/>
        </p:xfrm>
        <a:graphic>
          <a:graphicData uri="http://schemas.openxmlformats.org/drawingml/2006/table">
            <a:tbl>
              <a:tblPr/>
              <a:tblGrid>
                <a:gridCol w="2775645">
                  <a:extLst>
                    <a:ext uri="{9D8B030D-6E8A-4147-A177-3AD203B41FA5}">
                      <a16:colId xmlns:a16="http://schemas.microsoft.com/office/drawing/2014/main" val="20000"/>
                    </a:ext>
                  </a:extLst>
                </a:gridCol>
              </a:tblGrid>
              <a:tr h="387840">
                <a:tc>
                  <a:txBody>
                    <a:bodyPr/>
                    <a:lstStyle/>
                    <a:p>
                      <a:pPr marL="0" marR="0" lvl="0" indent="0" algn="ctr" defTabSz="966788" rtl="0" eaLnBrk="0" fontAlgn="base" latinLnBrk="0" hangingPunct="0">
                        <a:lnSpc>
                          <a:spcPct val="100000"/>
                        </a:lnSpc>
                        <a:spcBef>
                          <a:spcPct val="0"/>
                        </a:spcBef>
                        <a:spcAft>
                          <a:spcPct val="0"/>
                        </a:spcAft>
                        <a:buClrTx/>
                        <a:buSzTx/>
                        <a:buFontTx/>
                        <a:buNone/>
                        <a:tabLst/>
                      </a:pPr>
                      <a:r>
                        <a:rPr kumimoji="0" lang="en-GB" sz="1600" b="1" i="0" u="none" strike="noStrike" kern="1200" cap="none" normalizeH="0" baseline="0" noProof="0" dirty="0">
                          <a:ln>
                            <a:noFill/>
                          </a:ln>
                          <a:solidFill>
                            <a:schemeClr val="bg1"/>
                          </a:solidFill>
                          <a:effectLst/>
                          <a:latin typeface="+mn-lt"/>
                          <a:ea typeface="+mn-ea"/>
                          <a:cs typeface="Arial" charset="0"/>
                        </a:rPr>
                        <a:t>SBC</a:t>
                      </a:r>
                    </a:p>
                  </a:txBody>
                  <a:tcPr marL="72000" marR="72000" marT="72000" marB="72000" anchor="ctr" horzOverflow="overflow">
                    <a:lnL w="12700" cap="flat" cmpd="sng" algn="ctr">
                      <a:solidFill>
                        <a:schemeClr val="tx1"/>
                      </a:solidFill>
                      <a:prstDash val="solid"/>
                      <a:round/>
                      <a:headEnd type="none" w="med" len="med"/>
                      <a:tailEnd type="none" w="med" len="lg"/>
                    </a:lnL>
                    <a:lnR w="12700" cap="flat" cmpd="sng" algn="ctr">
                      <a:solidFill>
                        <a:schemeClr val="tx1"/>
                      </a:solidFill>
                      <a:prstDash val="solid"/>
                      <a:round/>
                      <a:headEnd type="none" w="med" len="med"/>
                      <a:tailEnd type="none" w="med" len="lg"/>
                    </a:lnR>
                    <a:lnT w="12700" cap="flat" cmpd="sng" algn="ctr">
                      <a:solidFill>
                        <a:schemeClr val="tx1"/>
                      </a:solidFill>
                      <a:prstDash val="solid"/>
                      <a:round/>
                      <a:headEnd type="none" w="med" len="med"/>
                      <a:tailEnd type="none" w="med" len="lg"/>
                    </a:lnT>
                    <a:lnB w="12700" cap="flat" cmpd="sng" algn="ctr">
                      <a:solidFill>
                        <a:schemeClr val="tx1"/>
                      </a:solidFill>
                      <a:prstDash val="solid"/>
                      <a:round/>
                      <a:headEnd type="none" w="med" len="med"/>
                      <a:tailEnd type="none" w="med" len="lg"/>
                    </a:lnB>
                    <a:lnTlToBr>
                      <a:noFill/>
                    </a:lnTlToBr>
                    <a:lnBlToTr>
                      <a:noFill/>
                    </a:lnBlToTr>
                    <a:solidFill>
                      <a:srgbClr val="0F5494"/>
                    </a:solidFill>
                  </a:tcPr>
                </a:tc>
                <a:extLst>
                  <a:ext uri="{0D108BD9-81ED-4DB2-BD59-A6C34878D82A}">
                    <a16:rowId xmlns:a16="http://schemas.microsoft.com/office/drawing/2014/main" val="10000"/>
                  </a:ext>
                </a:extLst>
              </a:tr>
              <a:tr h="2017785">
                <a:tc>
                  <a:txBody>
                    <a:bodyPr/>
                    <a:lstStyle/>
                    <a:p>
                      <a:pPr marL="0" marR="0" lvl="0" indent="0" algn="l" defTabSz="966788" rtl="0" eaLnBrk="0" fontAlgn="base" latinLnBrk="0" hangingPunct="0">
                        <a:lnSpc>
                          <a:spcPct val="90000"/>
                        </a:lnSpc>
                        <a:spcBef>
                          <a:spcPct val="50000"/>
                        </a:spcBef>
                        <a:spcAft>
                          <a:spcPct val="0"/>
                        </a:spcAft>
                        <a:buClr>
                          <a:schemeClr val="bg2"/>
                        </a:buClr>
                        <a:buSzTx/>
                        <a:buFont typeface="Arial" pitchFamily="34" charset="0"/>
                        <a:buNone/>
                        <a:tabLst/>
                        <a:defRPr/>
                      </a:pPr>
                      <a:r>
                        <a:rPr kumimoji="0" lang="en-GB" sz="1400" b="0" i="0" u="none" strike="noStrike" kern="1200" cap="none" normalizeH="0" baseline="0" noProof="0" dirty="0">
                          <a:ln>
                            <a:noFill/>
                          </a:ln>
                          <a:solidFill>
                            <a:srgbClr val="0F5494"/>
                          </a:solidFill>
                          <a:effectLst/>
                          <a:latin typeface="+mn-lt"/>
                          <a:ea typeface="+mn-ea"/>
                          <a:cs typeface="Arial" charset="0"/>
                        </a:rPr>
                        <a:t>State building and transition process  towards development and democratic governance.</a:t>
                      </a:r>
                    </a:p>
                    <a:p>
                      <a:pPr marL="0" marR="0" lvl="0" indent="0" algn="l" defTabSz="966788" rtl="0" eaLnBrk="0" fontAlgn="base" latinLnBrk="0" hangingPunct="0">
                        <a:lnSpc>
                          <a:spcPct val="90000"/>
                        </a:lnSpc>
                        <a:spcBef>
                          <a:spcPct val="50000"/>
                        </a:spcBef>
                        <a:spcAft>
                          <a:spcPct val="0"/>
                        </a:spcAft>
                        <a:buClr>
                          <a:schemeClr val="bg2"/>
                        </a:buClr>
                        <a:buSzTx/>
                        <a:buFont typeface="Arial" pitchFamily="34" charset="0"/>
                        <a:buNone/>
                        <a:tabLst/>
                        <a:defRPr/>
                      </a:pPr>
                      <a:r>
                        <a:rPr kumimoji="0" lang="en-GB" sz="1400" b="0" i="0" u="none" strike="noStrike" kern="1200" cap="none" normalizeH="0" baseline="0" noProof="0" dirty="0">
                          <a:ln>
                            <a:noFill/>
                          </a:ln>
                          <a:solidFill>
                            <a:srgbClr val="0F5494"/>
                          </a:solidFill>
                          <a:effectLst/>
                          <a:latin typeface="+mn-lt"/>
                          <a:ea typeface="+mn-ea"/>
                          <a:cs typeface="Arial" charset="0"/>
                        </a:rPr>
                        <a:t>Country’s commitment to FV (track record?) and/or political response to improve the situation should be taken into account.</a:t>
                      </a:r>
                    </a:p>
                  </a:txBody>
                  <a:tcPr marL="72000" marR="72000" marT="72000" marB="72000" horzOverflow="overflow">
                    <a:lnL w="12700" cap="flat" cmpd="sng" algn="ctr">
                      <a:solidFill>
                        <a:schemeClr val="tx1"/>
                      </a:solidFill>
                      <a:prstDash val="solid"/>
                      <a:round/>
                      <a:headEnd type="none" w="med" len="med"/>
                      <a:tailEnd type="none" w="med" len="lg"/>
                    </a:lnL>
                    <a:lnR w="12700" cap="flat" cmpd="sng" algn="ctr">
                      <a:solidFill>
                        <a:schemeClr val="tx1"/>
                      </a:solidFill>
                      <a:prstDash val="solid"/>
                      <a:round/>
                      <a:headEnd type="none" w="med" len="med"/>
                      <a:tailEnd type="none" w="med" len="lg"/>
                    </a:lnR>
                    <a:lnT w="12700" cap="flat" cmpd="sng" algn="ctr">
                      <a:solidFill>
                        <a:schemeClr val="tx1"/>
                      </a:solidFill>
                      <a:prstDash val="solid"/>
                      <a:round/>
                      <a:headEnd type="none" w="med" len="med"/>
                      <a:tailEnd type="none" w="med" len="lg"/>
                    </a:lnT>
                    <a:lnB w="12700" cap="flat" cmpd="sng" algn="ctr">
                      <a:solidFill>
                        <a:schemeClr val="tx1"/>
                      </a:solidFill>
                      <a:prstDash val="solid"/>
                      <a:round/>
                      <a:headEnd type="none" w="med" len="med"/>
                      <a:tailEnd type="none" w="med" len="lg"/>
                    </a:lnB>
                    <a:lnTlToBr>
                      <a:noFill/>
                    </a:lnTlToBr>
                    <a:lnBlToTr>
                      <a:noFill/>
                    </a:lnBlToTr>
                    <a:solidFill>
                      <a:schemeClr val="bg1"/>
                    </a:solidFill>
                  </a:tcPr>
                </a:tc>
                <a:extLst>
                  <a:ext uri="{0D108BD9-81ED-4DB2-BD59-A6C34878D82A}">
                    <a16:rowId xmlns:a16="http://schemas.microsoft.com/office/drawing/2014/main" val="10001"/>
                  </a:ext>
                </a:extLst>
              </a:tr>
            </a:tbl>
          </a:graphicData>
        </a:graphic>
      </p:graphicFrame>
      <p:sp>
        <p:nvSpPr>
          <p:cNvPr id="31772" name="Rectangle 14"/>
          <p:cNvSpPr>
            <a:spLocks noChangeArrowheads="1"/>
          </p:cNvSpPr>
          <p:nvPr/>
        </p:nvSpPr>
        <p:spPr bwMode="auto">
          <a:xfrm>
            <a:off x="7812088" y="7029450"/>
            <a:ext cx="914400" cy="914400"/>
          </a:xfrm>
          <a:prstGeom prst="rect">
            <a:avLst/>
          </a:prstGeom>
          <a:noFill/>
          <a:ln w="9525" algn="ctr">
            <a:noFill/>
            <a:round/>
            <a:headEnd/>
            <a:tailEnd/>
          </a:ln>
        </p:spPr>
        <p:txBody>
          <a:bodyPr anchor="ctr"/>
          <a:lstStyle/>
          <a:p>
            <a:pPr marL="3175"/>
            <a:endParaRPr lang="en-US"/>
          </a:p>
        </p:txBody>
      </p:sp>
      <p:sp>
        <p:nvSpPr>
          <p:cNvPr id="31773" name="Right Arrow 16"/>
          <p:cNvSpPr>
            <a:spLocks noChangeArrowheads="1"/>
          </p:cNvSpPr>
          <p:nvPr/>
        </p:nvSpPr>
        <p:spPr bwMode="auto">
          <a:xfrm flipV="1">
            <a:off x="611188" y="5301629"/>
            <a:ext cx="979487" cy="450850"/>
          </a:xfrm>
          <a:prstGeom prst="rightArrow">
            <a:avLst>
              <a:gd name="adj1" fmla="val 50000"/>
              <a:gd name="adj2" fmla="val 50129"/>
            </a:avLst>
          </a:prstGeom>
          <a:noFill/>
          <a:ln w="9525" algn="ctr">
            <a:noFill/>
            <a:round/>
            <a:headEnd/>
            <a:tailEnd/>
          </a:ln>
        </p:spPr>
        <p:txBody>
          <a:bodyPr anchor="ctr"/>
          <a:lstStyle/>
          <a:p>
            <a:pPr marL="3175"/>
            <a:endParaRPr lang="en-US"/>
          </a:p>
        </p:txBody>
      </p:sp>
      <p:sp>
        <p:nvSpPr>
          <p:cNvPr id="31774" name="Slide Number Placeholder 3"/>
          <p:cNvSpPr txBox="1">
            <a:spLocks/>
          </p:cNvSpPr>
          <p:nvPr/>
        </p:nvSpPr>
        <p:spPr bwMode="auto">
          <a:xfrm>
            <a:off x="6956425" y="6481142"/>
            <a:ext cx="2133600" cy="476250"/>
          </a:xfrm>
          <a:prstGeom prst="rect">
            <a:avLst/>
          </a:prstGeom>
          <a:noFill/>
          <a:ln w="9525">
            <a:noFill/>
            <a:miter lim="800000"/>
            <a:headEnd/>
            <a:tailEnd/>
          </a:ln>
        </p:spPr>
        <p:txBody>
          <a:bodyPr/>
          <a:lstStyle/>
          <a:p>
            <a:pPr algn="r"/>
            <a:fld id="{8C84CECD-05E2-44D6-9F78-FC0F8F1B5E5B}" type="slidenum">
              <a:rPr lang="en-GB" sz="1400">
                <a:solidFill>
                  <a:schemeClr val="tx1"/>
                </a:solidFill>
                <a:latin typeface="Arial" charset="0"/>
              </a:rPr>
              <a:pPr algn="r"/>
              <a:t>22</a:t>
            </a:fld>
            <a:endParaRPr lang="en-GB" sz="1400">
              <a:solidFill>
                <a:schemeClr val="tx1"/>
              </a:solidFill>
              <a:latin typeface="Arial" charset="0"/>
            </a:endParaRPr>
          </a:p>
        </p:txBody>
      </p:sp>
      <p:sp>
        <p:nvSpPr>
          <p:cNvPr id="31775" name="Down Arrow 20"/>
          <p:cNvSpPr>
            <a:spLocks noChangeArrowheads="1"/>
          </p:cNvSpPr>
          <p:nvPr/>
        </p:nvSpPr>
        <p:spPr bwMode="auto">
          <a:xfrm>
            <a:off x="1258888" y="4096717"/>
            <a:ext cx="576262" cy="215900"/>
          </a:xfrm>
          <a:prstGeom prst="downArrow">
            <a:avLst>
              <a:gd name="adj1" fmla="val 50000"/>
              <a:gd name="adj2" fmla="val 50000"/>
            </a:avLst>
          </a:prstGeom>
          <a:solidFill>
            <a:srgbClr val="C00000">
              <a:alpha val="79999"/>
            </a:srgbClr>
          </a:solidFill>
          <a:ln w="9525" algn="ctr">
            <a:noFill/>
            <a:round/>
            <a:headEnd/>
            <a:tailEnd/>
          </a:ln>
        </p:spPr>
        <p:txBody>
          <a:bodyPr anchor="ctr"/>
          <a:lstStyle/>
          <a:p>
            <a:pPr marL="3175"/>
            <a:endParaRPr lang="en-US"/>
          </a:p>
        </p:txBody>
      </p:sp>
      <p:sp>
        <p:nvSpPr>
          <p:cNvPr id="31776" name="Down Arrow 21"/>
          <p:cNvSpPr>
            <a:spLocks noChangeArrowheads="1"/>
          </p:cNvSpPr>
          <p:nvPr/>
        </p:nvSpPr>
        <p:spPr bwMode="auto">
          <a:xfrm>
            <a:off x="4356100" y="4096717"/>
            <a:ext cx="576263" cy="215900"/>
          </a:xfrm>
          <a:prstGeom prst="downArrow">
            <a:avLst>
              <a:gd name="adj1" fmla="val 50000"/>
              <a:gd name="adj2" fmla="val 50000"/>
            </a:avLst>
          </a:prstGeom>
          <a:solidFill>
            <a:srgbClr val="C00000">
              <a:alpha val="79999"/>
            </a:srgbClr>
          </a:solidFill>
          <a:ln w="9525" algn="ctr">
            <a:noFill/>
            <a:round/>
            <a:headEnd/>
            <a:tailEnd/>
          </a:ln>
        </p:spPr>
        <p:txBody>
          <a:bodyPr anchor="ctr"/>
          <a:lstStyle/>
          <a:p>
            <a:pPr marL="3175"/>
            <a:endParaRPr lang="en-US"/>
          </a:p>
        </p:txBody>
      </p:sp>
      <p:sp>
        <p:nvSpPr>
          <p:cNvPr id="31777" name="Down Arrow 22"/>
          <p:cNvSpPr>
            <a:spLocks noChangeArrowheads="1"/>
          </p:cNvSpPr>
          <p:nvPr/>
        </p:nvSpPr>
        <p:spPr bwMode="auto">
          <a:xfrm>
            <a:off x="7164388" y="4096717"/>
            <a:ext cx="576262" cy="215900"/>
          </a:xfrm>
          <a:prstGeom prst="downArrow">
            <a:avLst>
              <a:gd name="adj1" fmla="val 50000"/>
              <a:gd name="adj2" fmla="val 50000"/>
            </a:avLst>
          </a:prstGeom>
          <a:solidFill>
            <a:srgbClr val="C00000">
              <a:alpha val="79999"/>
            </a:srgbClr>
          </a:solidFill>
          <a:ln w="9525" algn="ctr">
            <a:noFill/>
            <a:round/>
            <a:headEnd/>
            <a:tailEnd/>
          </a:ln>
        </p:spPr>
        <p:txBody>
          <a:bodyPr anchor="ctr"/>
          <a:lstStyle/>
          <a:p>
            <a:pPr marL="3175"/>
            <a:endParaRPr lang="en-US"/>
          </a:p>
        </p:txBody>
      </p:sp>
      <p:sp>
        <p:nvSpPr>
          <p:cNvPr id="25" name="Rectangle 4"/>
          <p:cNvSpPr>
            <a:spLocks noChangeArrowheads="1"/>
          </p:cNvSpPr>
          <p:nvPr/>
        </p:nvSpPr>
        <p:spPr bwMode="auto">
          <a:xfrm>
            <a:off x="6156325" y="4312617"/>
            <a:ext cx="2736850" cy="2447925"/>
          </a:xfrm>
          <a:prstGeom prst="rect">
            <a:avLst/>
          </a:prstGeom>
          <a:solidFill>
            <a:schemeClr val="accent1"/>
          </a:solidFill>
          <a:ln w="9525">
            <a:solidFill>
              <a:srgbClr val="000000"/>
            </a:solidFill>
            <a:miter lim="800000"/>
            <a:headEnd/>
            <a:tailEnd/>
          </a:ln>
          <a:effectLst/>
        </p:spPr>
        <p:txBody>
          <a:bodyPr lIns="90488" tIns="44450" rIns="90488" bIns="44450" anchor="ctr"/>
          <a:lstStyle/>
          <a:p>
            <a:pPr eaLnBrk="0" hangingPunct="0">
              <a:buFontTx/>
              <a:buChar char="-"/>
              <a:defRPr/>
            </a:pPr>
            <a:r>
              <a:rPr lang="en-US" sz="1600" dirty="0">
                <a:latin typeface="+mn-lt"/>
              </a:rPr>
              <a:t> FV assessment: not a precondition. A forward looking approach when engaging with the country.</a:t>
            </a:r>
          </a:p>
          <a:p>
            <a:pPr eaLnBrk="0" hangingPunct="0">
              <a:buFontTx/>
              <a:buChar char="-"/>
              <a:defRPr/>
            </a:pPr>
            <a:r>
              <a:rPr lang="en-US" sz="1600" dirty="0">
                <a:latin typeface="+mn-lt"/>
              </a:rPr>
              <a:t> Opportunity intervention vs. risk of inaction.</a:t>
            </a:r>
          </a:p>
          <a:p>
            <a:pPr eaLnBrk="0" hangingPunct="0">
              <a:defRPr/>
            </a:pPr>
            <a:r>
              <a:rPr lang="en-US" sz="1600" dirty="0">
                <a:latin typeface="+mn-lt"/>
              </a:rPr>
              <a:t>- Separate </a:t>
            </a:r>
            <a:r>
              <a:rPr lang="en-US" sz="1400" dirty="0">
                <a:latin typeface="+mn-lt"/>
              </a:rPr>
              <a:t>assessment and RMF. </a:t>
            </a:r>
          </a:p>
        </p:txBody>
      </p:sp>
      <p:sp>
        <p:nvSpPr>
          <p:cNvPr id="31779" name="Rectangle 15"/>
          <p:cNvSpPr>
            <a:spLocks noChangeArrowheads="1"/>
          </p:cNvSpPr>
          <p:nvPr/>
        </p:nvSpPr>
        <p:spPr bwMode="auto">
          <a:xfrm>
            <a:off x="3203575" y="5320679"/>
            <a:ext cx="2808288" cy="1439863"/>
          </a:xfrm>
          <a:prstGeom prst="rect">
            <a:avLst/>
          </a:prstGeom>
          <a:noFill/>
          <a:ln w="9525">
            <a:noFill/>
            <a:miter lim="800000"/>
            <a:headEnd/>
            <a:tailEnd/>
          </a:ln>
        </p:spPr>
        <p:txBody>
          <a:bodyPr anchor="ctr"/>
          <a:lstStyle/>
          <a:p>
            <a:pPr marL="3175"/>
            <a:endParaRPr lang="en-US"/>
          </a:p>
        </p:txBody>
      </p:sp>
      <p:sp>
        <p:nvSpPr>
          <p:cNvPr id="31780" name="Rectangle 19"/>
          <p:cNvSpPr>
            <a:spLocks noChangeArrowheads="1"/>
          </p:cNvSpPr>
          <p:nvPr/>
        </p:nvSpPr>
        <p:spPr bwMode="auto">
          <a:xfrm>
            <a:off x="3276600" y="5392117"/>
            <a:ext cx="2735263" cy="1490662"/>
          </a:xfrm>
          <a:prstGeom prst="rect">
            <a:avLst/>
          </a:prstGeom>
          <a:noFill/>
          <a:ln w="9525">
            <a:noFill/>
            <a:miter lim="800000"/>
            <a:headEnd/>
            <a:tailEnd/>
          </a:ln>
        </p:spPr>
        <p:txBody>
          <a:bodyPr anchor="ctr"/>
          <a:lstStyle/>
          <a:p>
            <a:pPr marL="3175"/>
            <a:r>
              <a:rPr lang="fr-BE"/>
              <a:t>gggg</a:t>
            </a:r>
            <a:endParaRPr lang="en-GB"/>
          </a:p>
        </p:txBody>
      </p:sp>
      <p:sp>
        <p:nvSpPr>
          <p:cNvPr id="27" name="Rectangle 4"/>
          <p:cNvSpPr>
            <a:spLocks noChangeArrowheads="1"/>
          </p:cNvSpPr>
          <p:nvPr/>
        </p:nvSpPr>
        <p:spPr bwMode="auto">
          <a:xfrm>
            <a:off x="3203575" y="4312617"/>
            <a:ext cx="2808288" cy="2447925"/>
          </a:xfrm>
          <a:prstGeom prst="rect">
            <a:avLst/>
          </a:prstGeom>
          <a:solidFill>
            <a:schemeClr val="accent1"/>
          </a:solidFill>
          <a:ln w="9525">
            <a:solidFill>
              <a:srgbClr val="000000"/>
            </a:solidFill>
            <a:miter lim="800000"/>
            <a:headEnd/>
            <a:tailEnd/>
          </a:ln>
          <a:effectLst/>
        </p:spPr>
        <p:txBody>
          <a:bodyPr lIns="90488" tIns="44450" rIns="90488" bIns="44450" anchor="ctr"/>
          <a:lstStyle/>
          <a:p>
            <a:pPr algn="just" eaLnBrk="0" hangingPunct="0">
              <a:defRPr/>
            </a:pPr>
            <a:endParaRPr lang="en-US" sz="1400" dirty="0">
              <a:latin typeface="+mn-lt"/>
            </a:endParaRPr>
          </a:p>
          <a:p>
            <a:pPr eaLnBrk="0" hangingPunct="0">
              <a:defRPr/>
            </a:pPr>
            <a:r>
              <a:rPr lang="en-US" sz="1400" dirty="0">
                <a:solidFill>
                  <a:schemeClr val="accent2"/>
                </a:solidFill>
                <a:latin typeface="+mn-lt"/>
              </a:rPr>
              <a:t>- FV matter but does not </a:t>
            </a:r>
            <a:r>
              <a:rPr lang="en-US" sz="1400" dirty="0">
                <a:latin typeface="+mn-lt"/>
              </a:rPr>
              <a:t>constitute a precondition (no separate assessment as for GGDC). </a:t>
            </a:r>
          </a:p>
          <a:p>
            <a:pPr eaLnBrk="0" hangingPunct="0">
              <a:buFontTx/>
              <a:buChar char="-"/>
              <a:defRPr/>
            </a:pPr>
            <a:r>
              <a:rPr lang="en-US" sz="1400" dirty="0">
                <a:latin typeface="+mn-lt"/>
              </a:rPr>
              <a:t>Assessment of adherence to FV is part of the RMF during identification/formulation/</a:t>
            </a:r>
          </a:p>
          <a:p>
            <a:pPr eaLnBrk="0" hangingPunct="0">
              <a:defRPr/>
            </a:pPr>
            <a:r>
              <a:rPr lang="en-US" sz="1400" dirty="0">
                <a:latin typeface="+mn-lt"/>
              </a:rPr>
              <a:t>implementation.</a:t>
            </a:r>
          </a:p>
          <a:p>
            <a:pPr eaLnBrk="0" hangingPunct="0">
              <a:buFontTx/>
              <a:buChar char="-"/>
              <a:defRPr/>
            </a:pPr>
            <a:endParaRPr lang="en-US" sz="1400" dirty="0">
              <a:latin typeface="+mn-lt"/>
            </a:endParaRPr>
          </a:p>
          <a:p>
            <a:pPr algn="just" eaLnBrk="0" hangingPunct="0">
              <a:defRPr/>
            </a:pPr>
            <a:endParaRPr lang="en-US" sz="1400" b="1" dirty="0"/>
          </a:p>
        </p:txBody>
      </p:sp>
      <p:graphicFrame>
        <p:nvGraphicFramePr>
          <p:cNvPr id="28" name="Table 27"/>
          <p:cNvGraphicFramePr>
            <a:graphicFrameLocks noGrp="1"/>
          </p:cNvGraphicFramePr>
          <p:nvPr>
            <p:extLst>
              <p:ext uri="{D42A27DB-BD31-4B8C-83A1-F6EECF244321}">
                <p14:modId xmlns:p14="http://schemas.microsoft.com/office/powerpoint/2010/main" val="324160198"/>
              </p:ext>
            </p:extLst>
          </p:nvPr>
        </p:nvGraphicFramePr>
        <p:xfrm>
          <a:off x="179388" y="4312617"/>
          <a:ext cx="2880320" cy="2376264"/>
        </p:xfrm>
        <a:graphic>
          <a:graphicData uri="http://schemas.openxmlformats.org/drawingml/2006/table">
            <a:tbl>
              <a:tblPr/>
              <a:tblGrid>
                <a:gridCol w="2880320">
                  <a:extLst>
                    <a:ext uri="{9D8B030D-6E8A-4147-A177-3AD203B41FA5}">
                      <a16:colId xmlns:a16="http://schemas.microsoft.com/office/drawing/2014/main" val="20000"/>
                    </a:ext>
                  </a:extLst>
                </a:gridCol>
              </a:tblGrid>
              <a:tr h="2376264">
                <a:tc>
                  <a:txBody>
                    <a:bodyPr/>
                    <a:lstStyle/>
                    <a:p>
                      <a:pPr algn="l" eaLnBrk="0" hangingPunct="0">
                        <a:lnSpc>
                          <a:spcPct val="100000"/>
                        </a:lnSpc>
                        <a:buFontTx/>
                        <a:buChar char="-"/>
                      </a:pPr>
                      <a:r>
                        <a:rPr lang="en-US" sz="2000" dirty="0">
                          <a:solidFill>
                            <a:srgbClr val="0F5494"/>
                          </a:solidFill>
                          <a:latin typeface="+mn-lt"/>
                          <a:ea typeface="Verdana" pitchFamily="34" charset="0"/>
                          <a:cs typeface="Verdana" pitchFamily="34" charset="0"/>
                        </a:rPr>
                        <a:t>Positive assessment of country’s adherence and commitment to FV is a </a:t>
                      </a:r>
                      <a:r>
                        <a:rPr lang="en-US" sz="2000" u="sng" dirty="0">
                          <a:solidFill>
                            <a:srgbClr val="0F5494"/>
                          </a:solidFill>
                          <a:latin typeface="+mn-lt"/>
                          <a:ea typeface="Verdana" pitchFamily="34" charset="0"/>
                          <a:cs typeface="Verdana" pitchFamily="34" charset="0"/>
                        </a:rPr>
                        <a:t>precondition.</a:t>
                      </a:r>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solidFill>
                      <a:schemeClr val="accent1"/>
                    </a:solidFill>
                  </a:tcPr>
                </a:tc>
                <a:extLst>
                  <a:ext uri="{0D108BD9-81ED-4DB2-BD59-A6C34878D82A}">
                    <a16:rowId xmlns:a16="http://schemas.microsoft.com/office/drawing/2014/main" val="10000"/>
                  </a:ext>
                </a:extLst>
              </a:tr>
            </a:tbl>
          </a:graphicData>
        </a:graphic>
      </p:graphicFrame>
      <p:sp>
        <p:nvSpPr>
          <p:cNvPr id="18" name="Slide Number Placeholder 17"/>
          <p:cNvSpPr>
            <a:spLocks noGrp="1"/>
          </p:cNvSpPr>
          <p:nvPr>
            <p:ph type="sldNum" sz="quarter" idx="12"/>
          </p:nvPr>
        </p:nvSpPr>
        <p:spPr>
          <a:xfrm>
            <a:off x="6553200" y="6336679"/>
            <a:ext cx="2133600" cy="476250"/>
          </a:xfrm>
        </p:spPr>
        <p:txBody>
          <a:bodyPr/>
          <a:lstStyle/>
          <a:p>
            <a:fld id="{67B52376-05C3-49F6-9F29-C997789D0F0A}" type="slidenum">
              <a:rPr lang="en-GB" smtClean="0"/>
              <a:pPr/>
              <a:t>22</a:t>
            </a:fld>
            <a:endParaRPr lang="en-GB" dirty="0"/>
          </a:p>
        </p:txBody>
      </p:sp>
    </p:spTree>
    <p:extLst>
      <p:ext uri="{BB962C8B-B14F-4D97-AF65-F5344CB8AC3E}">
        <p14:creationId xmlns:p14="http://schemas.microsoft.com/office/powerpoint/2010/main" val="1732994938"/>
      </p:ext>
    </p:extLst>
  </p:cSld>
  <p:clrMapOvr>
    <a:masterClrMapping/>
  </p:clrMapOv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034" y="1071547"/>
            <a:ext cx="8229600" cy="773278"/>
          </a:xfrm>
        </p:spPr>
        <p:txBody>
          <a:bodyPr/>
          <a:lstStyle/>
          <a:p>
            <a:pPr algn="ctr"/>
            <a:r>
              <a:rPr lang="fr-BE" dirty="0" err="1"/>
              <a:t>Outline</a:t>
            </a:r>
            <a:endParaRPr lang="en-GB" dirty="0"/>
          </a:p>
        </p:txBody>
      </p:sp>
      <p:sp>
        <p:nvSpPr>
          <p:cNvPr id="3" name="Content Placeholder 2"/>
          <p:cNvSpPr>
            <a:spLocks noGrp="1"/>
          </p:cNvSpPr>
          <p:nvPr>
            <p:ph idx="1"/>
          </p:nvPr>
        </p:nvSpPr>
        <p:spPr>
          <a:xfrm>
            <a:off x="500034" y="1844824"/>
            <a:ext cx="8229600" cy="4752528"/>
          </a:xfrm>
        </p:spPr>
        <p:txBody>
          <a:bodyPr/>
          <a:lstStyle/>
          <a:p>
            <a:pPr marL="457200" indent="-457200">
              <a:spcBef>
                <a:spcPts val="1200"/>
              </a:spcBef>
              <a:buClrTx/>
              <a:buAutoNum type="arabicPeriod"/>
            </a:pPr>
            <a:endParaRPr lang="en-GB" sz="2200" i="0" dirty="0">
              <a:solidFill>
                <a:srgbClr val="C00000"/>
              </a:solidFill>
            </a:endParaRPr>
          </a:p>
          <a:p>
            <a:pPr marL="457200" indent="-457200">
              <a:spcBef>
                <a:spcPts val="1200"/>
              </a:spcBef>
              <a:buClrTx/>
              <a:buFontTx/>
              <a:buAutoNum type="arabicPeriod"/>
            </a:pPr>
            <a:r>
              <a:rPr lang="en-GB" sz="2200" i="0" dirty="0"/>
              <a:t>Definition</a:t>
            </a:r>
          </a:p>
          <a:p>
            <a:pPr marL="457200" indent="-457200">
              <a:spcBef>
                <a:spcPts val="1200"/>
              </a:spcBef>
              <a:buClrTx/>
              <a:buAutoNum type="arabicPeriod"/>
            </a:pPr>
            <a:r>
              <a:rPr lang="en-GB" sz="2200" i="0"/>
              <a:t>Three types of budget support contracts</a:t>
            </a:r>
          </a:p>
          <a:p>
            <a:pPr marL="457200" indent="-457200">
              <a:spcBef>
                <a:spcPts val="1200"/>
              </a:spcBef>
              <a:buClrTx/>
              <a:buFontTx/>
              <a:buAutoNum type="arabicPeriod"/>
            </a:pPr>
            <a:r>
              <a:rPr lang="en-GB" sz="2200" i="0"/>
              <a:t>Intervention </a:t>
            </a:r>
            <a:r>
              <a:rPr lang="en-GB" sz="2200" i="0" dirty="0"/>
              <a:t>logic </a:t>
            </a:r>
          </a:p>
          <a:p>
            <a:pPr marL="457200" indent="-457200">
              <a:spcBef>
                <a:spcPts val="1200"/>
              </a:spcBef>
              <a:buClrTx/>
              <a:buFontTx/>
              <a:buAutoNum type="arabicPeriod"/>
            </a:pPr>
            <a:r>
              <a:rPr lang="en-GB" sz="2200" i="0" dirty="0"/>
              <a:t>The EU fundamental values (FV)</a:t>
            </a:r>
          </a:p>
          <a:p>
            <a:pPr marL="457200" indent="-457200">
              <a:spcBef>
                <a:spcPts val="1200"/>
              </a:spcBef>
              <a:buClrTx/>
              <a:buFontTx/>
              <a:buAutoNum type="arabicPeriod"/>
            </a:pPr>
            <a:r>
              <a:rPr lang="en-GB" sz="2200" i="0" dirty="0">
                <a:solidFill>
                  <a:srgbClr val="C00000"/>
                </a:solidFill>
              </a:rPr>
              <a:t>Budget support steering committee</a:t>
            </a:r>
          </a:p>
          <a:p>
            <a:pPr marL="0" indent="0">
              <a:spcBef>
                <a:spcPts val="1200"/>
              </a:spcBef>
              <a:buClrTx/>
              <a:buNone/>
            </a:pPr>
            <a:endParaRPr lang="fr-BE" i="0" dirty="0"/>
          </a:p>
          <a:p>
            <a:pPr marL="457200" indent="-457200">
              <a:spcBef>
                <a:spcPts val="1200"/>
              </a:spcBef>
              <a:buClrTx/>
              <a:buFont typeface="+mj-lt"/>
              <a:buAutoNum type="arabicPeriod" startAt="5"/>
            </a:pPr>
            <a:endParaRPr lang="en-GB" i="0" dirty="0"/>
          </a:p>
          <a:p>
            <a:pPr marL="457200" indent="-457200">
              <a:buClrTx/>
              <a:buNone/>
            </a:pPr>
            <a:endParaRPr lang="en-GB" i="0" dirty="0"/>
          </a:p>
          <a:p>
            <a:endParaRPr lang="en-GB" dirty="0"/>
          </a:p>
        </p:txBody>
      </p:sp>
      <p:sp>
        <p:nvSpPr>
          <p:cNvPr id="4" name="Slide Number Placeholder 3"/>
          <p:cNvSpPr>
            <a:spLocks noGrp="1"/>
          </p:cNvSpPr>
          <p:nvPr>
            <p:ph type="sldNum" sz="quarter" idx="12"/>
          </p:nvPr>
        </p:nvSpPr>
        <p:spPr/>
        <p:txBody>
          <a:bodyPr/>
          <a:lstStyle/>
          <a:p>
            <a:fld id="{37B83C0C-BC65-4367-9B8A-060D4801009D}" type="slidenum">
              <a:rPr lang="en-GB" smtClean="0"/>
              <a:pPr/>
              <a:t>23</a:t>
            </a:fld>
            <a:endParaRPr lang="en-GB"/>
          </a:p>
        </p:txBody>
      </p:sp>
    </p:spTree>
    <p:extLst>
      <p:ext uri="{BB962C8B-B14F-4D97-AF65-F5344CB8AC3E}">
        <p14:creationId xmlns:p14="http://schemas.microsoft.com/office/powerpoint/2010/main" val="312555460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1091100"/>
            <a:ext cx="8229600" cy="936625"/>
          </a:xfrm>
        </p:spPr>
        <p:txBody>
          <a:bodyPr/>
          <a:lstStyle/>
          <a:p>
            <a:r>
              <a:rPr lang="en-GB" altLang="es-ES" sz="2400" dirty="0"/>
              <a:t>New Governance Structure </a:t>
            </a:r>
            <a:r>
              <a:rPr lang="fr-BE" altLang="es-ES" sz="2400" dirty="0"/>
              <a:t>for EU BS</a:t>
            </a:r>
            <a:endParaRPr lang="nl-NL" dirty="0"/>
          </a:p>
        </p:txBody>
      </p:sp>
      <p:graphicFrame>
        <p:nvGraphicFramePr>
          <p:cNvPr id="5" name="Tijdelijke aanduiding voor inhoud 4"/>
          <p:cNvGraphicFramePr>
            <a:graphicFrameLocks noGrp="1"/>
          </p:cNvGraphicFramePr>
          <p:nvPr>
            <p:ph idx="1"/>
            <p:extLst>
              <p:ext uri="{D42A27DB-BD31-4B8C-83A1-F6EECF244321}">
                <p14:modId xmlns:p14="http://schemas.microsoft.com/office/powerpoint/2010/main" val="2927732376"/>
              </p:ext>
            </p:extLst>
          </p:nvPr>
        </p:nvGraphicFramePr>
        <p:xfrm>
          <a:off x="611560" y="1782698"/>
          <a:ext cx="8229600" cy="5072638"/>
        </p:xfrm>
        <a:graphic>
          <a:graphicData uri="http://schemas.openxmlformats.org/drawingml/2006/table">
            <a:tbl>
              <a:tblPr firstRow="1" bandRow="1">
                <a:tableStyleId>{5C22544A-7EE6-4342-B048-85BDC9FD1C3A}</a:tableStyleId>
              </a:tblPr>
              <a:tblGrid>
                <a:gridCol w="4114800">
                  <a:extLst>
                    <a:ext uri="{9D8B030D-6E8A-4147-A177-3AD203B41FA5}">
                      <a16:colId xmlns:a16="http://schemas.microsoft.com/office/drawing/2014/main" val="1197087276"/>
                    </a:ext>
                  </a:extLst>
                </a:gridCol>
                <a:gridCol w="4114800">
                  <a:extLst>
                    <a:ext uri="{9D8B030D-6E8A-4147-A177-3AD203B41FA5}">
                      <a16:colId xmlns:a16="http://schemas.microsoft.com/office/drawing/2014/main" val="1399127999"/>
                    </a:ext>
                  </a:extLst>
                </a:gridCol>
              </a:tblGrid>
              <a:tr h="1129587">
                <a:tc>
                  <a:txBody>
                    <a:bodyPr/>
                    <a:lstStyle/>
                    <a:p>
                      <a:r>
                        <a:rPr lang="nl-NL" sz="2000" baseline="0" dirty="0">
                          <a:solidFill>
                            <a:schemeClr val="tx2"/>
                          </a:solidFill>
                        </a:rPr>
                        <a:t>DEVCO</a:t>
                      </a:r>
                    </a:p>
                    <a:p>
                      <a:r>
                        <a:rPr lang="nl-NL" sz="2000" baseline="0" dirty="0">
                          <a:solidFill>
                            <a:schemeClr val="tx2"/>
                          </a:solidFill>
                        </a:rPr>
                        <a:t>Budget Support Steering </a:t>
                      </a:r>
                      <a:r>
                        <a:rPr lang="nl-NL" sz="2000" baseline="0" dirty="0" err="1">
                          <a:solidFill>
                            <a:schemeClr val="tx2"/>
                          </a:solidFill>
                        </a:rPr>
                        <a:t>Committee</a:t>
                      </a:r>
                      <a:endParaRPr lang="nl-NL" sz="2000" baseline="0" dirty="0">
                        <a:solidFill>
                          <a:schemeClr val="tx2"/>
                        </a:solidFill>
                      </a:endParaRPr>
                    </a:p>
                  </a:txBody>
                  <a:tcPr/>
                </a:tc>
                <a:tc>
                  <a:txBody>
                    <a:bodyPr/>
                    <a:lstStyle/>
                    <a:p>
                      <a:r>
                        <a:rPr lang="nl-NL" sz="2000" dirty="0">
                          <a:solidFill>
                            <a:schemeClr val="tx2"/>
                          </a:solidFill>
                        </a:rPr>
                        <a:t>DG</a:t>
                      </a:r>
                      <a:r>
                        <a:rPr lang="nl-NL" sz="2000" baseline="0" dirty="0">
                          <a:solidFill>
                            <a:schemeClr val="tx2"/>
                          </a:solidFill>
                        </a:rPr>
                        <a:t> NEAR</a:t>
                      </a:r>
                    </a:p>
                    <a:p>
                      <a:r>
                        <a:rPr lang="nl-NL" sz="2000" baseline="0" dirty="0">
                          <a:solidFill>
                            <a:schemeClr val="tx2"/>
                          </a:solidFill>
                        </a:rPr>
                        <a:t>Financial Assistance Steering </a:t>
                      </a:r>
                      <a:r>
                        <a:rPr lang="nl-NL" sz="2000" baseline="0" dirty="0" err="1">
                          <a:solidFill>
                            <a:schemeClr val="tx2"/>
                          </a:solidFill>
                        </a:rPr>
                        <a:t>Committee</a:t>
                      </a:r>
                      <a:endParaRPr lang="nl-NL" sz="2000" dirty="0">
                        <a:solidFill>
                          <a:schemeClr val="tx2"/>
                        </a:solidFill>
                      </a:endParaRPr>
                    </a:p>
                  </a:txBody>
                  <a:tcPr/>
                </a:tc>
                <a:extLst>
                  <a:ext uri="{0D108BD9-81ED-4DB2-BD59-A6C34878D82A}">
                    <a16:rowId xmlns:a16="http://schemas.microsoft.com/office/drawing/2014/main" val="3327531829"/>
                  </a:ext>
                </a:extLst>
              </a:tr>
              <a:tr h="138918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b="1" noProof="0" dirty="0">
                          <a:solidFill>
                            <a:schemeClr val="accent6"/>
                          </a:solidFill>
                        </a:rPr>
                        <a:t>Chaired by Director General DEVCO, DEVCO Senior Management, EEAS,</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800" b="1" noProof="0" dirty="0">
                          <a:solidFill>
                            <a:schemeClr val="accent6"/>
                          </a:solidFill>
                        </a:rPr>
                        <a:t>DEVCO A4 = </a:t>
                      </a:r>
                      <a:r>
                        <a:rPr lang="en-GB" sz="1800" b="1" noProof="0" dirty="0" err="1">
                          <a:solidFill>
                            <a:schemeClr val="accent6"/>
                          </a:solidFill>
                        </a:rPr>
                        <a:t>secretariate</a:t>
                      </a:r>
                      <a:endParaRPr lang="en-GB" sz="1800" b="1" noProof="0" dirty="0">
                        <a:solidFill>
                          <a:schemeClr val="accent6"/>
                        </a:solidFill>
                      </a:endParaRPr>
                    </a:p>
                    <a:p>
                      <a:endParaRPr lang="nl-NL" dirty="0"/>
                    </a:p>
                  </a:txBody>
                  <a:tcPr/>
                </a:tc>
                <a:tc>
                  <a:txBody>
                    <a:bodyPr/>
                    <a:lstStyle/>
                    <a:p>
                      <a:r>
                        <a:rPr lang="en-GB" sz="1800" b="1" noProof="0" dirty="0">
                          <a:solidFill>
                            <a:schemeClr val="accent6"/>
                          </a:solidFill>
                        </a:rPr>
                        <a:t>NEAR Senior Management, Geographical directors, sometimes thematic director EEAS, DG ECFIN</a:t>
                      </a:r>
                    </a:p>
                    <a:p>
                      <a:r>
                        <a:rPr lang="en-GB" sz="1800" b="1" noProof="0" dirty="0">
                          <a:solidFill>
                            <a:schemeClr val="accent6"/>
                          </a:solidFill>
                        </a:rPr>
                        <a:t>NEAR A4 = secretariat</a:t>
                      </a:r>
                      <a:endParaRPr lang="nl-NL" dirty="0"/>
                    </a:p>
                  </a:txBody>
                  <a:tcPr/>
                </a:tc>
                <a:extLst>
                  <a:ext uri="{0D108BD9-81ED-4DB2-BD59-A6C34878D82A}">
                    <a16:rowId xmlns:a16="http://schemas.microsoft.com/office/drawing/2014/main" val="3808231291"/>
                  </a:ext>
                </a:extLst>
              </a:tr>
              <a:tr h="112871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b="1" noProof="0" dirty="0">
                          <a:solidFill>
                            <a:schemeClr val="accent2">
                              <a:lumMod val="60000"/>
                              <a:lumOff val="40000"/>
                            </a:schemeClr>
                          </a:solidFill>
                        </a:rPr>
                        <a:t>Enhances policy dialogue; reinforces risk management and risk mitigation mechanisms</a:t>
                      </a:r>
                    </a:p>
                  </a:txBody>
                  <a:tcPr/>
                </a:tc>
                <a:tc>
                  <a:txBody>
                    <a:bodyPr/>
                    <a:lstStyle/>
                    <a:p>
                      <a:endParaRPr lang="nl-NL" dirty="0"/>
                    </a:p>
                  </a:txBody>
                  <a:tcPr/>
                </a:tc>
                <a:extLst>
                  <a:ext uri="{0D108BD9-81ED-4DB2-BD59-A6C34878D82A}">
                    <a16:rowId xmlns:a16="http://schemas.microsoft.com/office/drawing/2014/main" val="3310660542"/>
                  </a:ext>
                </a:extLst>
              </a:tr>
              <a:tr h="1291291">
                <a:tc gridSpan="2">
                  <a:txBody>
                    <a:bodyPr/>
                    <a:lstStyle/>
                    <a:p>
                      <a:pPr lvl="0" algn="just"/>
                      <a:r>
                        <a:rPr lang="en-GB" sz="1800" b="1" noProof="0" dirty="0">
                          <a:solidFill>
                            <a:schemeClr val="accent2">
                              <a:lumMod val="60000"/>
                              <a:lumOff val="40000"/>
                            </a:schemeClr>
                          </a:solidFill>
                        </a:rPr>
                        <a:t>Provides continuous political/policy steering of BS at senior Management and Commissioner level</a:t>
                      </a:r>
                    </a:p>
                    <a:p>
                      <a:pPr lvl="0" algn="just"/>
                      <a:r>
                        <a:rPr lang="en-GB" sz="1800" b="1" noProof="0" dirty="0">
                          <a:solidFill>
                            <a:schemeClr val="accent2">
                              <a:lumMod val="60000"/>
                              <a:lumOff val="40000"/>
                            </a:schemeClr>
                          </a:solidFill>
                        </a:rPr>
                        <a:t>Ensures policy coherence across countries and regions</a:t>
                      </a:r>
                    </a:p>
                    <a:p>
                      <a:endParaRPr lang="nl-NL" dirty="0"/>
                    </a:p>
                  </a:txBody>
                  <a:tcPr/>
                </a:tc>
                <a:tc hMerge="1">
                  <a:txBody>
                    <a:bodyPr/>
                    <a:lstStyle/>
                    <a:p>
                      <a:endParaRPr lang="nl-NL" dirty="0"/>
                    </a:p>
                  </a:txBody>
                  <a:tcPr/>
                </a:tc>
                <a:extLst>
                  <a:ext uri="{0D108BD9-81ED-4DB2-BD59-A6C34878D82A}">
                    <a16:rowId xmlns:a16="http://schemas.microsoft.com/office/drawing/2014/main" val="1957447081"/>
                  </a:ext>
                </a:extLst>
              </a:tr>
            </a:tbl>
          </a:graphicData>
        </a:graphic>
      </p:graphicFrame>
      <p:sp>
        <p:nvSpPr>
          <p:cNvPr id="4" name="Tijdelijke aanduiding voor dianummer 3"/>
          <p:cNvSpPr>
            <a:spLocks noGrp="1"/>
          </p:cNvSpPr>
          <p:nvPr>
            <p:ph type="sldNum" sz="quarter" idx="12"/>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37B83C0C-BC65-4367-9B8A-060D4801009D}" type="slidenum">
              <a:rPr kumimoji="0" lang="en-GB" sz="1400" b="0" i="0" u="none" strike="noStrike" kern="1200" cap="none" spc="0" normalizeH="0" baseline="0" noProof="0" smtClean="0">
                <a:ln>
                  <a:noFill/>
                </a:ln>
                <a:solidFill>
                  <a:srgbClr val="000000"/>
                </a:solidFill>
                <a:effectLst/>
                <a:uLnTx/>
                <a:uFillTx/>
                <a:latin typeface="Arial"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24</a:t>
            </a:fld>
            <a:endParaRPr kumimoji="0" lang="en-GB" sz="1400" b="0" i="0" u="none" strike="noStrike" kern="1200" cap="none" spc="0" normalizeH="0" baseline="0" noProof="0">
              <a:ln>
                <a:noFill/>
              </a:ln>
              <a:solidFill>
                <a:srgbClr val="000000"/>
              </a:solidFill>
              <a:effectLst/>
              <a:uLnTx/>
              <a:uFillTx/>
              <a:latin typeface="Arial" pitchFamily="34" charset="0"/>
              <a:ea typeface="+mn-ea"/>
              <a:cs typeface="+mn-cs"/>
            </a:endParaRPr>
          </a:p>
        </p:txBody>
      </p:sp>
    </p:spTree>
    <p:extLst>
      <p:ext uri="{BB962C8B-B14F-4D97-AF65-F5344CB8AC3E}">
        <p14:creationId xmlns:p14="http://schemas.microsoft.com/office/powerpoint/2010/main" val="220440517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1" name="Rectangle 3"/>
          <p:cNvSpPr>
            <a:spLocks noGrp="1" noChangeArrowheads="1"/>
          </p:cNvSpPr>
          <p:nvPr>
            <p:ph type="body" idx="1"/>
          </p:nvPr>
        </p:nvSpPr>
        <p:spPr>
          <a:xfrm>
            <a:off x="457200" y="1700809"/>
            <a:ext cx="8229600" cy="4320580"/>
          </a:xfrm>
        </p:spPr>
        <p:txBody>
          <a:bodyPr/>
          <a:lstStyle/>
          <a:p>
            <a:pPr eaLnBrk="1" hangingPunct="1"/>
            <a:endParaRPr lang="en-US" b="1" dirty="0"/>
          </a:p>
          <a:p>
            <a:pPr eaLnBrk="1" hangingPunct="1"/>
            <a:endParaRPr lang="en-US" b="1" dirty="0"/>
          </a:p>
          <a:p>
            <a:pPr eaLnBrk="1" hangingPunct="1"/>
            <a:endParaRPr lang="en-US" b="1" dirty="0"/>
          </a:p>
          <a:p>
            <a:pPr eaLnBrk="1" hangingPunct="1"/>
            <a:endParaRPr lang="en-US" b="1" dirty="0"/>
          </a:p>
          <a:p>
            <a:pPr algn="ctr" eaLnBrk="1" hangingPunct="1">
              <a:buNone/>
            </a:pPr>
            <a:r>
              <a:rPr lang="en-US" b="1" dirty="0"/>
              <a:t>Thank you very much for your attention</a:t>
            </a:r>
          </a:p>
        </p:txBody>
      </p:sp>
      <p:sp>
        <p:nvSpPr>
          <p:cNvPr id="3" name="Slide Number Placeholder 2"/>
          <p:cNvSpPr>
            <a:spLocks noGrp="1"/>
          </p:cNvSpPr>
          <p:nvPr>
            <p:ph type="sldNum" sz="quarter" idx="12"/>
          </p:nvPr>
        </p:nvSpPr>
        <p:spPr/>
        <p:txBody>
          <a:bodyPr/>
          <a:lstStyle/>
          <a:p>
            <a:fld id="{37B83C0C-BC65-4367-9B8A-060D4801009D}" type="slidenum">
              <a:rPr lang="en-GB" smtClean="0"/>
              <a:pPr/>
              <a:t>25</a:t>
            </a:fld>
            <a:endParaRPr lang="en-GB"/>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a:xfrm>
            <a:off x="395288" y="1196753"/>
            <a:ext cx="8229600" cy="1008112"/>
          </a:xfrm>
        </p:spPr>
        <p:txBody>
          <a:bodyPr/>
          <a:lstStyle/>
          <a:p>
            <a:pPr indent="0" algn="ctr" eaLnBrk="1" hangingPunct="1"/>
            <a:r>
              <a:rPr lang="en-US" sz="2400" dirty="0"/>
              <a:t>Definition of Budget Support (BS)</a:t>
            </a:r>
          </a:p>
        </p:txBody>
      </p:sp>
      <p:sp>
        <p:nvSpPr>
          <p:cNvPr id="35843" name="Rectangle 3"/>
          <p:cNvSpPr>
            <a:spLocks noGrp="1" noChangeArrowheads="1"/>
          </p:cNvSpPr>
          <p:nvPr>
            <p:ph type="body" idx="1"/>
          </p:nvPr>
        </p:nvSpPr>
        <p:spPr>
          <a:xfrm>
            <a:off x="251520" y="2204864"/>
            <a:ext cx="8640960" cy="4464495"/>
          </a:xfrm>
        </p:spPr>
        <p:txBody>
          <a:bodyPr/>
          <a:lstStyle/>
          <a:p>
            <a:pPr marL="0" indent="0" algn="just">
              <a:spcBef>
                <a:spcPts val="600"/>
              </a:spcBef>
              <a:spcAft>
                <a:spcPts val="600"/>
              </a:spcAft>
              <a:buFont typeface="Arial" pitchFamily="34" charset="0"/>
              <a:buChar char="•"/>
            </a:pPr>
            <a:r>
              <a:rPr lang="en-US" sz="2000" i="0" dirty="0">
                <a:latin typeface="Verdana" charset="0"/>
              </a:rPr>
              <a:t>- EU BS guidelines: </a:t>
            </a:r>
            <a:r>
              <a:rPr lang="en-US" sz="1800" b="1" dirty="0">
                <a:latin typeface="Verdana" charset="0"/>
              </a:rPr>
              <a:t>Transfer of financial resources of an external financing agency to the National Treasury of a partner country, following the respect by the latter of agreed conditions for payment</a:t>
            </a:r>
            <a:r>
              <a:rPr lang="en-US" sz="2000" i="0" dirty="0">
                <a:latin typeface="Verdana" charset="0"/>
              </a:rPr>
              <a:t>;</a:t>
            </a:r>
          </a:p>
          <a:p>
            <a:pPr marL="400050" lvl="1" indent="0" algn="just">
              <a:spcBef>
                <a:spcPts val="600"/>
              </a:spcBef>
              <a:spcAft>
                <a:spcPts val="600"/>
              </a:spcAft>
              <a:buFont typeface="Wingdings" pitchFamily="2" charset="2"/>
              <a:buChar char="ü"/>
            </a:pPr>
            <a:r>
              <a:rPr lang="en-US" sz="1800" b="0" dirty="0">
                <a:latin typeface="Verdana" charset="0"/>
              </a:rPr>
              <a:t> </a:t>
            </a:r>
            <a:r>
              <a:rPr lang="en-US" sz="1800" dirty="0">
                <a:latin typeface="Verdana" charset="0"/>
              </a:rPr>
              <a:t>It is not a blank cheque</a:t>
            </a:r>
          </a:p>
          <a:p>
            <a:pPr marL="400050" lvl="1" indent="0" algn="just">
              <a:spcBef>
                <a:spcPts val="600"/>
              </a:spcBef>
              <a:spcAft>
                <a:spcPts val="600"/>
              </a:spcAft>
              <a:buFont typeface="Wingdings" pitchFamily="2" charset="2"/>
              <a:buChar char="ü"/>
            </a:pPr>
            <a:r>
              <a:rPr lang="en-US" sz="1800" b="0" dirty="0">
                <a:latin typeface="Verdana" charset="0"/>
              </a:rPr>
              <a:t> E</a:t>
            </a:r>
            <a:r>
              <a:rPr lang="en-US" sz="1800" b="0" i="0" dirty="0">
                <a:latin typeface="Verdana" charset="0"/>
              </a:rPr>
              <a:t>ligibility criteria + disbursement conditions </a:t>
            </a:r>
          </a:p>
          <a:p>
            <a:pPr marL="400050" lvl="1" indent="0" algn="just">
              <a:spcBef>
                <a:spcPts val="600"/>
              </a:spcBef>
              <a:spcAft>
                <a:spcPts val="600"/>
              </a:spcAft>
              <a:buFont typeface="Arial" pitchFamily="34" charset="0"/>
              <a:buChar char="•"/>
            </a:pPr>
            <a:endParaRPr lang="en-US" sz="1600" i="0" dirty="0">
              <a:latin typeface="Verdana" charset="0"/>
            </a:endParaRPr>
          </a:p>
          <a:p>
            <a:pPr marL="0" indent="0" algn="just">
              <a:lnSpc>
                <a:spcPct val="100000"/>
              </a:lnSpc>
              <a:spcBef>
                <a:spcPts val="600"/>
              </a:spcBef>
              <a:spcAft>
                <a:spcPts val="600"/>
              </a:spcAft>
              <a:buFont typeface="Wingdings" pitchFamily="2" charset="2"/>
              <a:buChar char="§"/>
            </a:pPr>
            <a:r>
              <a:rPr lang="en-US" sz="2000" i="0" dirty="0">
                <a:latin typeface="Verdana" charset="0"/>
              </a:rPr>
              <a:t>- The resources transferred are:</a:t>
            </a:r>
          </a:p>
          <a:p>
            <a:pPr marL="400050" lvl="1" indent="0" algn="just">
              <a:spcBef>
                <a:spcPts val="600"/>
              </a:spcBef>
              <a:spcAft>
                <a:spcPts val="600"/>
              </a:spcAft>
              <a:buFont typeface="Wingdings" pitchFamily="2" charset="2"/>
              <a:buChar char="ü"/>
            </a:pPr>
            <a:r>
              <a:rPr lang="en-US" sz="1800" b="0" i="0" dirty="0">
                <a:latin typeface="Verdana" charset="0"/>
              </a:rPr>
              <a:t> part of the global resources of the partner country </a:t>
            </a:r>
          </a:p>
          <a:p>
            <a:pPr marL="400050" lvl="1" indent="0" algn="just">
              <a:spcBef>
                <a:spcPts val="600"/>
              </a:spcBef>
              <a:spcAft>
                <a:spcPts val="600"/>
              </a:spcAft>
              <a:buFont typeface="Wingdings" pitchFamily="2" charset="2"/>
              <a:buChar char="ü"/>
            </a:pPr>
            <a:r>
              <a:rPr lang="en-US" sz="1800" b="0" dirty="0">
                <a:latin typeface="Verdana" charset="0"/>
              </a:rPr>
              <a:t> </a:t>
            </a:r>
            <a:r>
              <a:rPr lang="en-US" sz="1800" b="0" i="0" dirty="0">
                <a:latin typeface="Verdana" charset="0"/>
              </a:rPr>
              <a:t>used in accordance with </a:t>
            </a:r>
            <a:r>
              <a:rPr lang="en-US" sz="1800" b="0" dirty="0">
                <a:latin typeface="Verdana" charset="0"/>
              </a:rPr>
              <a:t>the PC</a:t>
            </a:r>
            <a:r>
              <a:rPr lang="en-US" sz="1800" b="0" i="0" dirty="0">
                <a:latin typeface="Verdana" charset="0"/>
              </a:rPr>
              <a:t> public financial management system</a:t>
            </a:r>
          </a:p>
        </p:txBody>
      </p:sp>
      <p:sp>
        <p:nvSpPr>
          <p:cNvPr id="4" name="Slide Number Placeholder 3"/>
          <p:cNvSpPr>
            <a:spLocks noGrp="1"/>
          </p:cNvSpPr>
          <p:nvPr>
            <p:ph type="sldNum" sz="quarter" idx="12"/>
          </p:nvPr>
        </p:nvSpPr>
        <p:spPr/>
        <p:txBody>
          <a:bodyPr/>
          <a:lstStyle/>
          <a:p>
            <a:fld id="{37B83C0C-BC65-4367-9B8A-060D4801009D}" type="slidenum">
              <a:rPr lang="en-GB" smtClean="0"/>
              <a:pPr/>
              <a:t>3</a:t>
            </a:fld>
            <a:endParaRPr lang="en-GB"/>
          </a:p>
        </p:txBody>
      </p:sp>
    </p:spTree>
    <p:extLst>
      <p:ext uri="{BB962C8B-B14F-4D97-AF65-F5344CB8AC3E}">
        <p14:creationId xmlns:p14="http://schemas.microsoft.com/office/powerpoint/2010/main" val="17928615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a:xfrm>
            <a:off x="395288" y="1052215"/>
            <a:ext cx="8229600" cy="936625"/>
          </a:xfrm>
        </p:spPr>
        <p:txBody>
          <a:bodyPr/>
          <a:lstStyle/>
          <a:p>
            <a:pPr indent="0" eaLnBrk="1" hangingPunct="1"/>
            <a:r>
              <a:rPr lang="en-GB" sz="2000" dirty="0">
                <a:latin typeface="Verdana" charset="0"/>
              </a:rPr>
              <a:t>Flow of funds and fiduciary responsibility</a:t>
            </a:r>
            <a:endParaRPr lang="en-US" sz="2000" dirty="0"/>
          </a:p>
        </p:txBody>
      </p:sp>
      <p:sp>
        <p:nvSpPr>
          <p:cNvPr id="35843" name="Rectangle 3"/>
          <p:cNvSpPr>
            <a:spLocks noGrp="1" noChangeArrowheads="1"/>
          </p:cNvSpPr>
          <p:nvPr>
            <p:ph type="body" idx="1"/>
          </p:nvPr>
        </p:nvSpPr>
        <p:spPr/>
        <p:txBody>
          <a:bodyPr/>
          <a:lstStyle/>
          <a:p>
            <a:pPr eaLnBrk="1" hangingPunct="1"/>
            <a:endParaRPr lang="en-US" b="1" dirty="0"/>
          </a:p>
          <a:p>
            <a:pPr eaLnBrk="1" hangingPunct="1"/>
            <a:endParaRPr lang="en-US" b="1" dirty="0"/>
          </a:p>
          <a:p>
            <a:pPr eaLnBrk="1" hangingPunct="1"/>
            <a:endParaRPr lang="en-US" b="1" dirty="0"/>
          </a:p>
        </p:txBody>
      </p:sp>
      <p:sp>
        <p:nvSpPr>
          <p:cNvPr id="5" name="Rectangle 2"/>
          <p:cNvSpPr>
            <a:spLocks noChangeArrowheads="1"/>
          </p:cNvSpPr>
          <p:nvPr/>
        </p:nvSpPr>
        <p:spPr bwMode="auto">
          <a:xfrm>
            <a:off x="142875" y="3130129"/>
            <a:ext cx="1512888" cy="1008062"/>
          </a:xfrm>
          <a:prstGeom prst="rect">
            <a:avLst/>
          </a:prstGeom>
          <a:solidFill>
            <a:srgbClr val="103C72"/>
          </a:solidFill>
          <a:ln w="9525">
            <a:solidFill>
              <a:schemeClr val="tx1"/>
            </a:solidFill>
            <a:miter lim="800000"/>
            <a:headEnd/>
            <a:tailEnd/>
          </a:ln>
        </p:spPr>
        <p:txBody>
          <a:bodyPr wrap="none" anchor="ctr"/>
          <a:lstStyle/>
          <a:p>
            <a:r>
              <a:rPr lang="en-GB" sz="1800">
                <a:solidFill>
                  <a:schemeClr val="bg1"/>
                </a:solidFill>
                <a:latin typeface="Trebuchet MS" charset="0"/>
              </a:rPr>
              <a:t>EC external </a:t>
            </a:r>
          </a:p>
          <a:p>
            <a:r>
              <a:rPr lang="en-GB" sz="1800">
                <a:solidFill>
                  <a:schemeClr val="bg1"/>
                </a:solidFill>
                <a:latin typeface="Trebuchet MS" charset="0"/>
              </a:rPr>
              <a:t>assistance</a:t>
            </a:r>
          </a:p>
          <a:p>
            <a:r>
              <a:rPr lang="en-GB" sz="1800">
                <a:solidFill>
                  <a:schemeClr val="bg1"/>
                </a:solidFill>
                <a:latin typeface="Trebuchet MS" charset="0"/>
              </a:rPr>
              <a:t>€</a:t>
            </a:r>
          </a:p>
        </p:txBody>
      </p:sp>
      <p:sp>
        <p:nvSpPr>
          <p:cNvPr id="6" name="Rectangle 3"/>
          <p:cNvSpPr>
            <a:spLocks noChangeArrowheads="1"/>
          </p:cNvSpPr>
          <p:nvPr/>
        </p:nvSpPr>
        <p:spPr bwMode="auto">
          <a:xfrm>
            <a:off x="2428875" y="3198143"/>
            <a:ext cx="4608513" cy="1375023"/>
          </a:xfrm>
          <a:prstGeom prst="rect">
            <a:avLst/>
          </a:prstGeom>
          <a:solidFill>
            <a:schemeClr val="bg1"/>
          </a:solidFill>
          <a:ln w="9525">
            <a:solidFill>
              <a:schemeClr val="tx1"/>
            </a:solidFill>
            <a:miter lim="800000"/>
            <a:headEnd/>
            <a:tailEnd/>
          </a:ln>
        </p:spPr>
        <p:txBody>
          <a:bodyPr wrap="none" anchor="ctr"/>
          <a:lstStyle/>
          <a:p>
            <a:endParaRPr lang="fr-FR"/>
          </a:p>
        </p:txBody>
      </p:sp>
      <p:sp>
        <p:nvSpPr>
          <p:cNvPr id="7" name="AutoShape 6"/>
          <p:cNvSpPr>
            <a:spLocks noChangeArrowheads="1"/>
          </p:cNvSpPr>
          <p:nvPr/>
        </p:nvSpPr>
        <p:spPr bwMode="auto">
          <a:xfrm>
            <a:off x="1714500" y="3415879"/>
            <a:ext cx="792163" cy="431800"/>
          </a:xfrm>
          <a:prstGeom prst="rightArrow">
            <a:avLst>
              <a:gd name="adj1" fmla="val 50000"/>
              <a:gd name="adj2" fmla="val 45864"/>
            </a:avLst>
          </a:prstGeom>
          <a:solidFill>
            <a:srgbClr val="DBD8D4"/>
          </a:solidFill>
          <a:ln w="9525">
            <a:solidFill>
              <a:schemeClr val="tx1"/>
            </a:solidFill>
            <a:miter lim="800000"/>
            <a:headEnd/>
            <a:tailEnd/>
          </a:ln>
        </p:spPr>
        <p:txBody>
          <a:bodyPr wrap="none" anchor="ctr"/>
          <a:lstStyle/>
          <a:p>
            <a:endParaRPr lang="fr-FR"/>
          </a:p>
        </p:txBody>
      </p:sp>
      <p:sp>
        <p:nvSpPr>
          <p:cNvPr id="8" name="Rectangle 7"/>
          <p:cNvSpPr>
            <a:spLocks noChangeArrowheads="1"/>
          </p:cNvSpPr>
          <p:nvPr/>
        </p:nvSpPr>
        <p:spPr bwMode="auto">
          <a:xfrm>
            <a:off x="4357688" y="5661248"/>
            <a:ext cx="3958728" cy="1064990"/>
          </a:xfrm>
          <a:prstGeom prst="rect">
            <a:avLst/>
          </a:prstGeom>
          <a:solidFill>
            <a:schemeClr val="bg1"/>
          </a:solidFill>
          <a:ln w="9525">
            <a:solidFill>
              <a:schemeClr val="tx1"/>
            </a:solidFill>
            <a:miter lim="800000"/>
            <a:headEnd/>
            <a:tailEnd/>
          </a:ln>
        </p:spPr>
        <p:txBody>
          <a:bodyPr anchor="ctr"/>
          <a:lstStyle/>
          <a:p>
            <a:r>
              <a:rPr lang="en-GB" sz="2000" dirty="0">
                <a:latin typeface="Trebuchet MS" charset="0"/>
              </a:rPr>
              <a:t>Budget implementation through partner country</a:t>
            </a:r>
            <a:r>
              <a:rPr lang="ja-JP" altLang="en-GB" sz="2000" dirty="0">
                <a:latin typeface="Trebuchet MS" charset="0"/>
              </a:rPr>
              <a:t>’</a:t>
            </a:r>
            <a:r>
              <a:rPr lang="en-GB" sz="2000" dirty="0">
                <a:latin typeface="Trebuchet MS" charset="0"/>
              </a:rPr>
              <a:t>s Public Financial Management System</a:t>
            </a:r>
          </a:p>
        </p:txBody>
      </p:sp>
      <p:sp>
        <p:nvSpPr>
          <p:cNvPr id="9" name="Rectangle 8"/>
          <p:cNvSpPr>
            <a:spLocks noChangeArrowheads="1"/>
          </p:cNvSpPr>
          <p:nvPr/>
        </p:nvSpPr>
        <p:spPr bwMode="auto">
          <a:xfrm>
            <a:off x="2428875" y="2698081"/>
            <a:ext cx="4608513" cy="500062"/>
          </a:xfrm>
          <a:prstGeom prst="rect">
            <a:avLst/>
          </a:prstGeom>
          <a:solidFill>
            <a:schemeClr val="bg1"/>
          </a:solidFill>
          <a:ln w="9525">
            <a:solidFill>
              <a:schemeClr val="tx1"/>
            </a:solidFill>
            <a:miter lim="800000"/>
            <a:headEnd/>
            <a:tailEnd/>
          </a:ln>
        </p:spPr>
        <p:txBody>
          <a:bodyPr wrap="none" anchor="ctr"/>
          <a:lstStyle/>
          <a:p>
            <a:pPr algn="ctr"/>
            <a:r>
              <a:rPr lang="en-GB" sz="1800" b="1" dirty="0"/>
              <a:t>Partner</a:t>
            </a:r>
            <a:r>
              <a:rPr lang="ja-JP" altLang="en-GB" sz="1800" b="1" dirty="0"/>
              <a:t>’</a:t>
            </a:r>
            <a:r>
              <a:rPr lang="en-GB" sz="1800" b="1" dirty="0"/>
              <a:t>s Country Central Bank</a:t>
            </a:r>
          </a:p>
        </p:txBody>
      </p:sp>
      <p:sp>
        <p:nvSpPr>
          <p:cNvPr id="10" name="Rectangle 9"/>
          <p:cNvSpPr>
            <a:spLocks noChangeArrowheads="1"/>
          </p:cNvSpPr>
          <p:nvPr/>
        </p:nvSpPr>
        <p:spPr bwMode="auto">
          <a:xfrm>
            <a:off x="7572375" y="3201566"/>
            <a:ext cx="1428750" cy="1152525"/>
          </a:xfrm>
          <a:prstGeom prst="rect">
            <a:avLst/>
          </a:prstGeom>
          <a:solidFill>
            <a:schemeClr val="bg1"/>
          </a:solidFill>
          <a:ln w="9525">
            <a:solidFill>
              <a:schemeClr val="tx1"/>
            </a:solidFill>
            <a:miter lim="800000"/>
            <a:headEnd/>
            <a:tailEnd/>
          </a:ln>
        </p:spPr>
        <p:txBody>
          <a:bodyPr anchor="ctr"/>
          <a:lstStyle/>
          <a:p>
            <a:r>
              <a:rPr lang="en-GB" sz="2000" dirty="0">
                <a:latin typeface="Trebuchet MS" charset="0"/>
              </a:rPr>
              <a:t>Tax and non tax revenues</a:t>
            </a:r>
          </a:p>
        </p:txBody>
      </p:sp>
      <p:sp>
        <p:nvSpPr>
          <p:cNvPr id="11" name="AutoShape 10"/>
          <p:cNvSpPr>
            <a:spLocks noChangeArrowheads="1"/>
          </p:cNvSpPr>
          <p:nvPr/>
        </p:nvSpPr>
        <p:spPr bwMode="auto">
          <a:xfrm rot="10800000">
            <a:off x="6929438" y="3487316"/>
            <a:ext cx="576262" cy="431800"/>
          </a:xfrm>
          <a:prstGeom prst="rightArrow">
            <a:avLst>
              <a:gd name="adj1" fmla="val 50000"/>
              <a:gd name="adj2" fmla="val 33364"/>
            </a:avLst>
          </a:prstGeom>
          <a:solidFill>
            <a:srgbClr val="DBD8D4"/>
          </a:solidFill>
          <a:ln w="9525">
            <a:solidFill>
              <a:schemeClr val="tx1"/>
            </a:solidFill>
            <a:miter lim="800000"/>
            <a:headEnd/>
            <a:tailEnd/>
          </a:ln>
        </p:spPr>
        <p:txBody>
          <a:bodyPr wrap="none" anchor="ctr"/>
          <a:lstStyle/>
          <a:p>
            <a:endParaRPr lang="fr-FR"/>
          </a:p>
        </p:txBody>
      </p:sp>
      <p:sp>
        <p:nvSpPr>
          <p:cNvPr id="12" name="AutoShape 11"/>
          <p:cNvSpPr>
            <a:spLocks noChangeArrowheads="1"/>
          </p:cNvSpPr>
          <p:nvPr/>
        </p:nvSpPr>
        <p:spPr bwMode="auto">
          <a:xfrm rot="5400000">
            <a:off x="5594524" y="4724970"/>
            <a:ext cx="835025" cy="431800"/>
          </a:xfrm>
          <a:prstGeom prst="rightArrow">
            <a:avLst>
              <a:gd name="adj1" fmla="val 50000"/>
              <a:gd name="adj2" fmla="val 58364"/>
            </a:avLst>
          </a:prstGeom>
          <a:solidFill>
            <a:srgbClr val="DBD8D4"/>
          </a:solidFill>
          <a:ln w="9525">
            <a:solidFill>
              <a:schemeClr val="tx1"/>
            </a:solidFill>
            <a:miter lim="800000"/>
            <a:headEnd/>
            <a:tailEnd/>
          </a:ln>
        </p:spPr>
        <p:txBody>
          <a:bodyPr wrap="none" anchor="ctr"/>
          <a:lstStyle/>
          <a:p>
            <a:endParaRPr lang="fr-FR"/>
          </a:p>
        </p:txBody>
      </p:sp>
      <p:sp>
        <p:nvSpPr>
          <p:cNvPr id="13" name="AutoShape 14"/>
          <p:cNvSpPr>
            <a:spLocks noChangeArrowheads="1"/>
          </p:cNvSpPr>
          <p:nvPr/>
        </p:nvSpPr>
        <p:spPr bwMode="auto">
          <a:xfrm rot="16200000">
            <a:off x="1665090" y="4179664"/>
            <a:ext cx="793799" cy="123478"/>
          </a:xfrm>
          <a:prstGeom prst="rightArrow">
            <a:avLst>
              <a:gd name="adj1" fmla="val 50000"/>
              <a:gd name="adj2" fmla="val 199175"/>
            </a:avLst>
          </a:prstGeom>
          <a:solidFill>
            <a:srgbClr val="DBD8D4"/>
          </a:solidFill>
          <a:ln w="9525">
            <a:solidFill>
              <a:schemeClr val="tx1"/>
            </a:solidFill>
            <a:miter lim="800000"/>
            <a:headEnd/>
            <a:tailEnd/>
          </a:ln>
        </p:spPr>
        <p:txBody>
          <a:bodyPr wrap="none" anchor="ctr"/>
          <a:lstStyle/>
          <a:p>
            <a:endParaRPr lang="fr-FR"/>
          </a:p>
        </p:txBody>
      </p:sp>
      <p:cxnSp>
        <p:nvCxnSpPr>
          <p:cNvPr id="14" name="AutoShape 15"/>
          <p:cNvCxnSpPr>
            <a:cxnSpLocks noChangeShapeType="1"/>
          </p:cNvCxnSpPr>
          <p:nvPr/>
        </p:nvCxnSpPr>
        <p:spPr bwMode="auto">
          <a:xfrm rot="16200000" flipH="1">
            <a:off x="647563" y="3609019"/>
            <a:ext cx="4176466" cy="1800203"/>
          </a:xfrm>
          <a:prstGeom prst="curvedConnector3">
            <a:avLst>
              <a:gd name="adj1" fmla="val 50000"/>
            </a:avLst>
          </a:prstGeom>
          <a:noFill/>
          <a:ln w="88900">
            <a:solidFill>
              <a:schemeClr val="tx1"/>
            </a:solidFill>
            <a:round/>
            <a:headEnd/>
            <a:tailEnd/>
          </a:ln>
          <a:extLst>
            <a:ext uri="{909E8E84-426E-40DD-AFC4-6F175D3DCCD1}">
              <a14:hiddenFill xmlns:a14="http://schemas.microsoft.com/office/drawing/2010/main">
                <a:noFill/>
              </a14:hiddenFill>
            </a:ext>
          </a:extLst>
        </p:spPr>
      </p:cxnSp>
      <p:cxnSp>
        <p:nvCxnSpPr>
          <p:cNvPr id="16" name="Curved Connector 15"/>
          <p:cNvCxnSpPr/>
          <p:nvPr/>
        </p:nvCxnSpPr>
        <p:spPr>
          <a:xfrm>
            <a:off x="1403648" y="2348880"/>
            <a:ext cx="4559002" cy="618158"/>
          </a:xfrm>
          <a:prstGeom prst="curvedConnector3">
            <a:avLst>
              <a:gd name="adj1" fmla="val 99400"/>
            </a:avLst>
          </a:prstGeom>
          <a:ln w="76200">
            <a:solidFill>
              <a:srgbClr val="C00000"/>
            </a:solidFill>
            <a:prstDash val="dash"/>
            <a:tailEnd type="arrow"/>
          </a:ln>
        </p:spPr>
        <p:style>
          <a:lnRef idx="1">
            <a:schemeClr val="accent1"/>
          </a:lnRef>
          <a:fillRef idx="0">
            <a:schemeClr val="accent1"/>
          </a:fillRef>
          <a:effectRef idx="0">
            <a:schemeClr val="accent1"/>
          </a:effectRef>
          <a:fontRef idx="minor">
            <a:schemeClr val="tx1"/>
          </a:fontRef>
        </p:style>
      </p:cxnSp>
      <p:sp>
        <p:nvSpPr>
          <p:cNvPr id="17" name="AutoShape 13"/>
          <p:cNvSpPr txBox="1">
            <a:spLocks noChangeArrowheads="1"/>
          </p:cNvSpPr>
          <p:nvPr/>
        </p:nvSpPr>
        <p:spPr bwMode="auto">
          <a:xfrm>
            <a:off x="142875" y="4941168"/>
            <a:ext cx="2928938" cy="1811039"/>
          </a:xfrm>
          <a:prstGeom prst="flowChartDocument">
            <a:avLst/>
          </a:prstGeom>
          <a:solidFill>
            <a:srgbClr val="103C72"/>
          </a:solidFill>
          <a:ln w="9525">
            <a:solidFill>
              <a:schemeClr val="tx1"/>
            </a:solidFill>
            <a:miter lim="800000"/>
            <a:headEnd/>
            <a:tailEnd/>
          </a:ln>
          <a:effectLst/>
        </p:spPr>
        <p:txBody>
          <a:bodyPr vert="horz" wrap="none" lIns="91440" tIns="45720" rIns="91440" bIns="45720" numCol="1" anchor="ctr" anchorCtr="0" compatLnSpc="1">
            <a:prstTxWarp prst="textNoShape">
              <a:avLst/>
            </a:prstTxWarp>
          </a:bodyPr>
          <a:lstStyle>
            <a:lvl1pPr marL="342900" indent="-342900" algn="l" rtl="0" fontAlgn="base">
              <a:spcBef>
                <a:spcPct val="20000"/>
              </a:spcBef>
              <a:spcAft>
                <a:spcPct val="0"/>
              </a:spcAft>
              <a:buClr>
                <a:schemeClr val="bg1"/>
              </a:buClr>
              <a:buChar char="•"/>
              <a:defRPr sz="2400" i="1">
                <a:solidFill>
                  <a:srgbClr val="0F5494"/>
                </a:solidFill>
                <a:latin typeface="+mn-lt"/>
                <a:ea typeface="+mn-ea"/>
                <a:cs typeface="+mn-cs"/>
              </a:defRPr>
            </a:lvl1pPr>
            <a:lvl2pPr marL="742950" indent="-285750" algn="l" rtl="0" fontAlgn="base">
              <a:spcBef>
                <a:spcPct val="20000"/>
              </a:spcBef>
              <a:spcAft>
                <a:spcPct val="0"/>
              </a:spcAft>
              <a:buClr>
                <a:srgbClr val="009FBA"/>
              </a:buClr>
              <a:buChar char="•"/>
              <a:defRPr sz="2000" b="1">
                <a:solidFill>
                  <a:srgbClr val="0F5494"/>
                </a:solidFill>
                <a:latin typeface="+mn-lt"/>
              </a:defRPr>
            </a:lvl2pPr>
            <a:lvl3pPr marL="1143000" indent="-228600" algn="l" rtl="0" fontAlgn="base">
              <a:spcBef>
                <a:spcPct val="20000"/>
              </a:spcBef>
              <a:spcAft>
                <a:spcPct val="0"/>
              </a:spcAft>
              <a:defRPr sz="1400">
                <a:solidFill>
                  <a:srgbClr val="0F5494"/>
                </a:solidFill>
                <a:latin typeface="+mn-lt"/>
              </a:defRPr>
            </a:lvl3pPr>
            <a:lvl4pPr marL="1600200" indent="-228600" algn="l" rtl="0" fontAlgn="base">
              <a:spcBef>
                <a:spcPct val="20000"/>
              </a:spcBef>
              <a:spcAft>
                <a:spcPct val="0"/>
              </a:spcAft>
              <a:buChar char="–"/>
              <a:defRPr sz="2000">
                <a:solidFill>
                  <a:schemeClr val="tx1"/>
                </a:solidFill>
                <a:latin typeface="Arial" pitchFamily="34" charset="0"/>
              </a:defRPr>
            </a:lvl4pPr>
            <a:lvl5pPr marL="2057400" indent="-228600" algn="l" rtl="0" fontAlgn="base">
              <a:spcBef>
                <a:spcPct val="20000"/>
              </a:spcBef>
              <a:spcAft>
                <a:spcPct val="0"/>
              </a:spcAft>
              <a:buChar char="»"/>
              <a:defRPr sz="2000">
                <a:solidFill>
                  <a:schemeClr val="tx1"/>
                </a:solidFill>
                <a:latin typeface="Arial" pitchFamily="34" charset="0"/>
              </a:defRPr>
            </a:lvl5pPr>
            <a:lvl6pPr marL="2514600" indent="-228600" algn="l" rtl="0" fontAlgn="base">
              <a:spcBef>
                <a:spcPct val="20000"/>
              </a:spcBef>
              <a:spcAft>
                <a:spcPct val="0"/>
              </a:spcAft>
              <a:buChar char="»"/>
              <a:defRPr sz="2000">
                <a:solidFill>
                  <a:schemeClr val="tx1"/>
                </a:solidFill>
                <a:latin typeface="Arial" pitchFamily="34" charset="0"/>
              </a:defRPr>
            </a:lvl6pPr>
            <a:lvl7pPr marL="2971800" indent="-228600" algn="l" rtl="0" fontAlgn="base">
              <a:spcBef>
                <a:spcPct val="20000"/>
              </a:spcBef>
              <a:spcAft>
                <a:spcPct val="0"/>
              </a:spcAft>
              <a:buChar char="»"/>
              <a:defRPr sz="2000">
                <a:solidFill>
                  <a:schemeClr val="tx1"/>
                </a:solidFill>
                <a:latin typeface="Arial" pitchFamily="34" charset="0"/>
              </a:defRPr>
            </a:lvl7pPr>
            <a:lvl8pPr marL="3429000" indent="-228600" algn="l" rtl="0" fontAlgn="base">
              <a:spcBef>
                <a:spcPct val="20000"/>
              </a:spcBef>
              <a:spcAft>
                <a:spcPct val="0"/>
              </a:spcAft>
              <a:buChar char="»"/>
              <a:defRPr sz="2000">
                <a:solidFill>
                  <a:schemeClr val="tx1"/>
                </a:solidFill>
                <a:latin typeface="Arial" pitchFamily="34" charset="0"/>
              </a:defRPr>
            </a:lvl8pPr>
            <a:lvl9pPr marL="3886200" indent="-228600" algn="l" rtl="0" fontAlgn="base">
              <a:spcBef>
                <a:spcPct val="20000"/>
              </a:spcBef>
              <a:spcAft>
                <a:spcPct val="0"/>
              </a:spcAft>
              <a:buChar char="»"/>
              <a:defRPr sz="2000">
                <a:solidFill>
                  <a:schemeClr val="tx1"/>
                </a:solidFill>
                <a:latin typeface="Arial" pitchFamily="34" charset="0"/>
              </a:defRPr>
            </a:lvl9pPr>
          </a:lstStyle>
          <a:p>
            <a:pPr>
              <a:buFont typeface="Wingdings" charset="0"/>
              <a:buNone/>
            </a:pPr>
            <a:r>
              <a:rPr lang="en-GB" sz="1800" dirty="0">
                <a:solidFill>
                  <a:schemeClr val="bg1"/>
                </a:solidFill>
                <a:latin typeface="Trebuchet MS" charset="0"/>
              </a:rPr>
              <a:t>Conditions for</a:t>
            </a:r>
          </a:p>
          <a:p>
            <a:pPr>
              <a:buFont typeface="Wingdings" charset="0"/>
              <a:buNone/>
            </a:pPr>
            <a:r>
              <a:rPr lang="en-GB" sz="1800" dirty="0">
                <a:solidFill>
                  <a:schemeClr val="bg1"/>
                </a:solidFill>
                <a:latin typeface="Trebuchet MS" charset="0"/>
              </a:rPr>
              <a:t>disbursement:</a:t>
            </a:r>
          </a:p>
          <a:p>
            <a:pPr>
              <a:buFont typeface="Wingdings" charset="0"/>
              <a:buNone/>
            </a:pPr>
            <a:r>
              <a:rPr lang="en-GB" sz="1800" dirty="0">
                <a:solidFill>
                  <a:schemeClr val="bg1"/>
                </a:solidFill>
                <a:latin typeface="Trebuchet MS" charset="0"/>
              </a:rPr>
              <a:t>(</a:t>
            </a:r>
            <a:r>
              <a:rPr lang="en-GB" sz="1800" dirty="0" err="1">
                <a:solidFill>
                  <a:schemeClr val="bg1"/>
                </a:solidFill>
                <a:latin typeface="Trebuchet MS" charset="0"/>
              </a:rPr>
              <a:t>i</a:t>
            </a:r>
            <a:r>
              <a:rPr lang="en-GB" sz="1800" dirty="0">
                <a:solidFill>
                  <a:schemeClr val="bg1"/>
                </a:solidFill>
                <a:latin typeface="Trebuchet MS" charset="0"/>
              </a:rPr>
              <a:t>) General Conditions</a:t>
            </a:r>
          </a:p>
          <a:p>
            <a:pPr>
              <a:buFont typeface="Wingdings" charset="0"/>
              <a:buNone/>
            </a:pPr>
            <a:r>
              <a:rPr lang="en-GB" sz="1800" dirty="0">
                <a:solidFill>
                  <a:schemeClr val="bg1"/>
                </a:solidFill>
                <a:latin typeface="Trebuchet MS" charset="0"/>
              </a:rPr>
              <a:t>(ii) Specific Conditions</a:t>
            </a:r>
            <a:endParaRPr lang="en-GB" dirty="0">
              <a:solidFill>
                <a:schemeClr val="bg1"/>
              </a:solidFill>
              <a:latin typeface="Trebuchet MS" charset="0"/>
            </a:endParaRPr>
          </a:p>
        </p:txBody>
      </p:sp>
      <p:cxnSp>
        <p:nvCxnSpPr>
          <p:cNvPr id="18" name="Curved Connector 5"/>
          <p:cNvCxnSpPr/>
          <p:nvPr/>
        </p:nvCxnSpPr>
        <p:spPr>
          <a:xfrm>
            <a:off x="1404492" y="2420467"/>
            <a:ext cx="3619946" cy="3240781"/>
          </a:xfrm>
          <a:prstGeom prst="curvedConnector3">
            <a:avLst>
              <a:gd name="adj1" fmla="val 92100"/>
            </a:avLst>
          </a:prstGeom>
          <a:ln w="76200">
            <a:solidFill>
              <a:srgbClr val="C00000"/>
            </a:solidFill>
            <a:prstDash val="dash"/>
            <a:tailEnd type="arrow"/>
          </a:ln>
        </p:spPr>
        <p:style>
          <a:lnRef idx="1">
            <a:schemeClr val="accent1"/>
          </a:lnRef>
          <a:fillRef idx="0">
            <a:schemeClr val="accent1"/>
          </a:fillRef>
          <a:effectRef idx="0">
            <a:schemeClr val="accent1"/>
          </a:effectRef>
          <a:fontRef idx="minor">
            <a:schemeClr val="tx1"/>
          </a:fontRef>
        </p:style>
      </p:cxnSp>
      <p:sp>
        <p:nvSpPr>
          <p:cNvPr id="19" name="Rectangle 4"/>
          <p:cNvSpPr>
            <a:spLocks noChangeArrowheads="1"/>
          </p:cNvSpPr>
          <p:nvPr/>
        </p:nvSpPr>
        <p:spPr bwMode="auto">
          <a:xfrm>
            <a:off x="2795588" y="3353966"/>
            <a:ext cx="1512887" cy="1079500"/>
          </a:xfrm>
          <a:prstGeom prst="rect">
            <a:avLst/>
          </a:prstGeom>
          <a:solidFill>
            <a:srgbClr val="0082C8"/>
          </a:solidFill>
          <a:ln w="9525">
            <a:solidFill>
              <a:schemeClr val="tx1"/>
            </a:solidFill>
            <a:miter lim="800000"/>
            <a:headEnd/>
            <a:tailEnd/>
          </a:ln>
        </p:spPr>
        <p:txBody>
          <a:bodyPr anchor="ctr"/>
          <a:lstStyle/>
          <a:p>
            <a:r>
              <a:rPr lang="en-GB" sz="2000" dirty="0">
                <a:solidFill>
                  <a:schemeClr val="bg1"/>
                </a:solidFill>
                <a:latin typeface="Trebuchet MS" charset="0"/>
              </a:rPr>
              <a:t>Foreign Exchange Reserves €</a:t>
            </a:r>
          </a:p>
        </p:txBody>
      </p:sp>
      <p:sp>
        <p:nvSpPr>
          <p:cNvPr id="20" name="Rectangle 5"/>
          <p:cNvSpPr>
            <a:spLocks noChangeArrowheads="1"/>
          </p:cNvSpPr>
          <p:nvPr/>
        </p:nvSpPr>
        <p:spPr bwMode="auto">
          <a:xfrm>
            <a:off x="5295900" y="3353966"/>
            <a:ext cx="1220316" cy="1079500"/>
          </a:xfrm>
          <a:prstGeom prst="rect">
            <a:avLst/>
          </a:prstGeom>
          <a:solidFill>
            <a:srgbClr val="0082C8"/>
          </a:solidFill>
          <a:ln w="9525">
            <a:solidFill>
              <a:schemeClr val="tx1"/>
            </a:solidFill>
            <a:miter lim="800000"/>
            <a:headEnd/>
            <a:tailEnd/>
          </a:ln>
        </p:spPr>
        <p:txBody>
          <a:bodyPr anchor="ctr"/>
          <a:lstStyle/>
          <a:p>
            <a:r>
              <a:rPr lang="en-GB" sz="2000" dirty="0">
                <a:solidFill>
                  <a:schemeClr val="bg1"/>
                </a:solidFill>
                <a:latin typeface="Trebuchet MS" charset="0"/>
              </a:rPr>
              <a:t>Treasury Account</a:t>
            </a:r>
          </a:p>
        </p:txBody>
      </p:sp>
      <p:sp>
        <p:nvSpPr>
          <p:cNvPr id="21" name="AutoShape 12"/>
          <p:cNvSpPr>
            <a:spLocks noChangeArrowheads="1"/>
          </p:cNvSpPr>
          <p:nvPr/>
        </p:nvSpPr>
        <p:spPr bwMode="auto">
          <a:xfrm>
            <a:off x="4510088" y="3639716"/>
            <a:ext cx="719137" cy="431800"/>
          </a:xfrm>
          <a:prstGeom prst="rightArrow">
            <a:avLst>
              <a:gd name="adj1" fmla="val 50000"/>
              <a:gd name="adj2" fmla="val 41636"/>
            </a:avLst>
          </a:prstGeom>
          <a:solidFill>
            <a:srgbClr val="DBD8D4"/>
          </a:solidFill>
          <a:ln w="9525">
            <a:solidFill>
              <a:schemeClr val="tx1"/>
            </a:solidFill>
            <a:miter lim="800000"/>
            <a:headEnd/>
            <a:tailEnd/>
          </a:ln>
        </p:spPr>
        <p:txBody>
          <a:bodyPr wrap="none" anchor="ctr"/>
          <a:lstStyle/>
          <a:p>
            <a:endParaRPr lang="fr-FR"/>
          </a:p>
        </p:txBody>
      </p:sp>
      <p:sp>
        <p:nvSpPr>
          <p:cNvPr id="22" name="Slide Number Placeholder 21"/>
          <p:cNvSpPr>
            <a:spLocks noGrp="1"/>
          </p:cNvSpPr>
          <p:nvPr>
            <p:ph type="sldNum" sz="quarter" idx="12"/>
          </p:nvPr>
        </p:nvSpPr>
        <p:spPr/>
        <p:txBody>
          <a:bodyPr/>
          <a:lstStyle/>
          <a:p>
            <a:fld id="{37B83C0C-BC65-4367-9B8A-060D4801009D}" type="slidenum">
              <a:rPr lang="en-GB" smtClean="0"/>
              <a:pPr/>
              <a:t>4</a:t>
            </a:fld>
            <a:endParaRPr lang="en-GB"/>
          </a:p>
        </p:txBody>
      </p:sp>
      <p:pic>
        <p:nvPicPr>
          <p:cNvPr id="1026" name="Picture 2"/>
          <p:cNvPicPr>
            <a:picLocks noChangeAspect="1" noChangeArrowheads="1"/>
          </p:cNvPicPr>
          <p:nvPr/>
        </p:nvPicPr>
        <p:blipFill>
          <a:blip r:embed="rId3" cstate="print"/>
          <a:srcRect/>
          <a:stretch>
            <a:fillRect/>
          </a:stretch>
        </p:blipFill>
        <p:spPr bwMode="auto">
          <a:xfrm>
            <a:off x="251520" y="1844824"/>
            <a:ext cx="1077002" cy="1218248"/>
          </a:xfrm>
          <a:prstGeom prst="rect">
            <a:avLst/>
          </a:prstGeom>
          <a:noFill/>
          <a:ln w="9525">
            <a:noFill/>
            <a:miter lim="800000"/>
            <a:headEnd/>
            <a:tailEnd/>
          </a:ln>
        </p:spPr>
      </p:pic>
    </p:spTree>
    <p:extLst>
      <p:ext uri="{BB962C8B-B14F-4D97-AF65-F5344CB8AC3E}">
        <p14:creationId xmlns:p14="http://schemas.microsoft.com/office/powerpoint/2010/main" val="17928615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034" y="1071547"/>
            <a:ext cx="8229600" cy="773278"/>
          </a:xfrm>
        </p:spPr>
        <p:txBody>
          <a:bodyPr/>
          <a:lstStyle/>
          <a:p>
            <a:pPr algn="ctr"/>
            <a:r>
              <a:rPr lang="fr-BE" dirty="0" err="1"/>
              <a:t>Outline</a:t>
            </a:r>
            <a:endParaRPr lang="en-GB" dirty="0"/>
          </a:p>
        </p:txBody>
      </p:sp>
      <p:sp>
        <p:nvSpPr>
          <p:cNvPr id="3" name="Content Placeholder 2"/>
          <p:cNvSpPr>
            <a:spLocks noGrp="1"/>
          </p:cNvSpPr>
          <p:nvPr>
            <p:ph idx="1"/>
          </p:nvPr>
        </p:nvSpPr>
        <p:spPr>
          <a:xfrm>
            <a:off x="500034" y="1844824"/>
            <a:ext cx="8229600" cy="4752528"/>
          </a:xfrm>
        </p:spPr>
        <p:txBody>
          <a:bodyPr/>
          <a:lstStyle/>
          <a:p>
            <a:pPr marL="457200" indent="-457200">
              <a:spcBef>
                <a:spcPts val="1200"/>
              </a:spcBef>
              <a:buClrTx/>
              <a:buAutoNum type="arabicPeriod"/>
            </a:pPr>
            <a:endParaRPr lang="en-GB" sz="2200" i="0" dirty="0">
              <a:solidFill>
                <a:srgbClr val="C00000"/>
              </a:solidFill>
            </a:endParaRPr>
          </a:p>
          <a:p>
            <a:pPr marL="457200" indent="-457200">
              <a:spcBef>
                <a:spcPts val="1200"/>
              </a:spcBef>
              <a:buClrTx/>
              <a:buFontTx/>
              <a:buAutoNum type="arabicPeriod"/>
            </a:pPr>
            <a:r>
              <a:rPr lang="en-GB" sz="2200" i="0" dirty="0"/>
              <a:t>Definition</a:t>
            </a:r>
          </a:p>
          <a:p>
            <a:pPr marL="457200" indent="-457200">
              <a:spcBef>
                <a:spcPts val="1200"/>
              </a:spcBef>
              <a:buClrTx/>
              <a:buFontTx/>
              <a:buAutoNum type="arabicPeriod"/>
            </a:pPr>
            <a:r>
              <a:rPr lang="en-GB" sz="2200" i="0" dirty="0">
                <a:solidFill>
                  <a:srgbClr val="C00000"/>
                </a:solidFill>
              </a:rPr>
              <a:t>Three types of budget support contracts</a:t>
            </a:r>
          </a:p>
          <a:p>
            <a:pPr marL="457200" indent="-457200">
              <a:spcBef>
                <a:spcPts val="1200"/>
              </a:spcBef>
              <a:buClrTx/>
              <a:buFontTx/>
              <a:buAutoNum type="arabicPeriod"/>
            </a:pPr>
            <a:r>
              <a:rPr lang="en-GB" sz="2200" i="0" dirty="0"/>
              <a:t>Intervention logic </a:t>
            </a:r>
          </a:p>
          <a:p>
            <a:pPr marL="457200" indent="-457200">
              <a:spcBef>
                <a:spcPts val="1200"/>
              </a:spcBef>
              <a:buClrTx/>
              <a:buFontTx/>
              <a:buAutoNum type="arabicPeriod"/>
            </a:pPr>
            <a:r>
              <a:rPr lang="en-GB" sz="2200" i="0" dirty="0"/>
              <a:t>The EU fundamental values (FV)</a:t>
            </a:r>
          </a:p>
          <a:p>
            <a:pPr marL="457200" indent="-457200">
              <a:spcBef>
                <a:spcPts val="1200"/>
              </a:spcBef>
              <a:buClrTx/>
              <a:buFontTx/>
              <a:buAutoNum type="arabicPeriod"/>
            </a:pPr>
            <a:r>
              <a:rPr lang="en-GB" sz="2200" i="0" dirty="0"/>
              <a:t>Budget support steering committee</a:t>
            </a:r>
          </a:p>
          <a:p>
            <a:pPr marL="0" indent="0">
              <a:spcBef>
                <a:spcPts val="1200"/>
              </a:spcBef>
              <a:buClrTx/>
              <a:buNone/>
            </a:pPr>
            <a:endParaRPr lang="fr-BE" i="0" dirty="0"/>
          </a:p>
          <a:p>
            <a:pPr marL="457200" indent="-457200">
              <a:spcBef>
                <a:spcPts val="1200"/>
              </a:spcBef>
              <a:buClrTx/>
              <a:buFont typeface="+mj-lt"/>
              <a:buAutoNum type="arabicPeriod" startAt="5"/>
            </a:pPr>
            <a:endParaRPr lang="en-GB" i="0" dirty="0"/>
          </a:p>
          <a:p>
            <a:pPr marL="457200" indent="-457200">
              <a:buClrTx/>
              <a:buNone/>
            </a:pPr>
            <a:endParaRPr lang="en-GB" i="0" dirty="0"/>
          </a:p>
          <a:p>
            <a:endParaRPr lang="en-GB" dirty="0"/>
          </a:p>
        </p:txBody>
      </p:sp>
      <p:sp>
        <p:nvSpPr>
          <p:cNvPr id="4" name="Slide Number Placeholder 3"/>
          <p:cNvSpPr>
            <a:spLocks noGrp="1"/>
          </p:cNvSpPr>
          <p:nvPr>
            <p:ph type="sldNum" sz="quarter" idx="12"/>
          </p:nvPr>
        </p:nvSpPr>
        <p:spPr/>
        <p:txBody>
          <a:bodyPr/>
          <a:lstStyle/>
          <a:p>
            <a:fld id="{37B83C0C-BC65-4367-9B8A-060D4801009D}" type="slidenum">
              <a:rPr lang="en-GB" smtClean="0"/>
              <a:pPr/>
              <a:t>5</a:t>
            </a:fld>
            <a:endParaRPr lang="en-GB"/>
          </a:p>
        </p:txBody>
      </p:sp>
    </p:spTree>
    <p:extLst>
      <p:ext uri="{BB962C8B-B14F-4D97-AF65-F5344CB8AC3E}">
        <p14:creationId xmlns:p14="http://schemas.microsoft.com/office/powerpoint/2010/main" val="42110758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395288" y="1339850"/>
            <a:ext cx="8229600" cy="720725"/>
          </a:xfrm>
        </p:spPr>
        <p:txBody>
          <a:bodyPr/>
          <a:lstStyle/>
          <a:p>
            <a:pPr eaLnBrk="1" hangingPunct="1"/>
            <a:r>
              <a:rPr lang="en-US" sz="2600"/>
              <a:t>Three types of BS contracts</a:t>
            </a:r>
          </a:p>
        </p:txBody>
      </p:sp>
      <p:sp>
        <p:nvSpPr>
          <p:cNvPr id="17411" name="Rectangle 3"/>
          <p:cNvSpPr>
            <a:spLocks noGrp="1" noChangeArrowheads="1"/>
          </p:cNvSpPr>
          <p:nvPr>
            <p:ph type="body" idx="1"/>
          </p:nvPr>
        </p:nvSpPr>
        <p:spPr>
          <a:xfrm>
            <a:off x="468313" y="2060575"/>
            <a:ext cx="8229600" cy="4032250"/>
          </a:xfrm>
        </p:spPr>
        <p:txBody>
          <a:bodyPr/>
          <a:lstStyle/>
          <a:p>
            <a:pPr marL="933450" lvl="1" indent="-476250" eaLnBrk="1" hangingPunct="1">
              <a:lnSpc>
                <a:spcPct val="130000"/>
              </a:lnSpc>
              <a:spcBef>
                <a:spcPct val="0"/>
              </a:spcBef>
              <a:buClrTx/>
              <a:buFont typeface="Wingdings" pitchFamily="2" charset="2"/>
              <a:buChar char="§"/>
            </a:pPr>
            <a:r>
              <a:rPr lang="en-US" b="0" dirty="0">
                <a:solidFill>
                  <a:srgbClr val="C00000"/>
                </a:solidFill>
              </a:rPr>
              <a:t>Good governance and development contracts </a:t>
            </a:r>
            <a:r>
              <a:rPr lang="en-US" b="0" dirty="0"/>
              <a:t>(GGDC), aimed at promoting a national development strategy and national level reforms.</a:t>
            </a:r>
          </a:p>
          <a:p>
            <a:pPr marL="933450" lvl="1" indent="-476250" eaLnBrk="1" hangingPunct="1">
              <a:lnSpc>
                <a:spcPct val="130000"/>
              </a:lnSpc>
              <a:spcBef>
                <a:spcPct val="0"/>
              </a:spcBef>
              <a:buClrTx/>
              <a:buFont typeface="Wingdings" pitchFamily="2" charset="2"/>
              <a:buChar char="§"/>
            </a:pPr>
            <a:r>
              <a:rPr lang="en-US" b="0" dirty="0">
                <a:solidFill>
                  <a:srgbClr val="C00000"/>
                </a:solidFill>
              </a:rPr>
              <a:t>Sector reform contracts </a:t>
            </a:r>
            <a:r>
              <a:rPr lang="en-US" b="0" dirty="0"/>
              <a:t>(SRC), aimed at strengthening implementation of sector policies and reforms and at improving service delivery. </a:t>
            </a:r>
          </a:p>
          <a:p>
            <a:pPr marL="933450" lvl="1" indent="-476250" eaLnBrk="1" hangingPunct="1">
              <a:lnSpc>
                <a:spcPct val="130000"/>
              </a:lnSpc>
              <a:spcBef>
                <a:spcPct val="0"/>
              </a:spcBef>
              <a:buClrTx/>
              <a:buFont typeface="Wingdings" pitchFamily="2" charset="2"/>
              <a:buChar char="§"/>
            </a:pPr>
            <a:r>
              <a:rPr lang="en-US" b="0" dirty="0">
                <a:solidFill>
                  <a:srgbClr val="C00000"/>
                </a:solidFill>
              </a:rPr>
              <a:t>State building contracts (SBC), </a:t>
            </a:r>
            <a:r>
              <a:rPr lang="en-US" b="0" dirty="0"/>
              <a:t>aimed at strengthening fragile states, ensuring vital state functions and basic public services and supporting transition towards democratic governance. </a:t>
            </a:r>
          </a:p>
        </p:txBody>
      </p:sp>
      <p:sp>
        <p:nvSpPr>
          <p:cNvPr id="4" name="Slide Number Placeholder 3"/>
          <p:cNvSpPr>
            <a:spLocks noGrp="1"/>
          </p:cNvSpPr>
          <p:nvPr>
            <p:ph type="sldNum" sz="quarter" idx="12"/>
          </p:nvPr>
        </p:nvSpPr>
        <p:spPr/>
        <p:txBody>
          <a:bodyPr/>
          <a:lstStyle/>
          <a:p>
            <a:fld id="{37B83C0C-BC65-4367-9B8A-060D4801009D}" type="slidenum">
              <a:rPr lang="en-GB" smtClean="0"/>
              <a:pPr/>
              <a:t>6</a:t>
            </a:fld>
            <a:endParaRPr lang="en-GB"/>
          </a:p>
        </p:txBody>
      </p:sp>
    </p:spTree>
    <p:extLst>
      <p:ext uri="{BB962C8B-B14F-4D97-AF65-F5344CB8AC3E}">
        <p14:creationId xmlns:p14="http://schemas.microsoft.com/office/powerpoint/2010/main" val="25550868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z="2400" dirty="0"/>
              <a:t>Budget support as per 31st Dec 2016</a:t>
            </a:r>
          </a:p>
        </p:txBody>
      </p:sp>
      <p:pic>
        <p:nvPicPr>
          <p:cNvPr id="5" name="Tijdelijke aanduiding voor inhoud 4"/>
          <p:cNvPicPr>
            <a:picLocks noGrp="1" noChangeAspect="1"/>
          </p:cNvPicPr>
          <p:nvPr>
            <p:ph idx="1"/>
          </p:nvPr>
        </p:nvPicPr>
        <p:blipFill>
          <a:blip r:embed="rId3"/>
          <a:stretch>
            <a:fillRect/>
          </a:stretch>
        </p:blipFill>
        <p:spPr>
          <a:xfrm>
            <a:off x="758270" y="2276475"/>
            <a:ext cx="6622042" cy="4272195"/>
          </a:xfrm>
          <a:prstGeom prst="rect">
            <a:avLst/>
          </a:prstGeom>
        </p:spPr>
      </p:pic>
      <p:sp>
        <p:nvSpPr>
          <p:cNvPr id="4" name="Tijdelijke aanduiding voor dianummer 3"/>
          <p:cNvSpPr>
            <a:spLocks noGrp="1"/>
          </p:cNvSpPr>
          <p:nvPr>
            <p:ph type="sldNum" sz="quarter" idx="12"/>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37B83C0C-BC65-4367-9B8A-060D4801009D}" type="slidenum">
              <a:rPr kumimoji="0" lang="en-GB" sz="1400" b="0" i="0" u="none" strike="noStrike" kern="1200" cap="none" spc="0" normalizeH="0" baseline="0" noProof="0" smtClean="0">
                <a:ln>
                  <a:noFill/>
                </a:ln>
                <a:solidFill>
                  <a:srgbClr val="000000"/>
                </a:solidFill>
                <a:effectLst/>
                <a:uLnTx/>
                <a:uFillTx/>
                <a:latin typeface="Arial"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7</a:t>
            </a:fld>
            <a:endParaRPr kumimoji="0" lang="en-GB" sz="1400" b="0" i="0" u="none" strike="noStrike" kern="1200" cap="none" spc="0" normalizeH="0" baseline="0" noProof="0">
              <a:ln>
                <a:noFill/>
              </a:ln>
              <a:solidFill>
                <a:srgbClr val="000000"/>
              </a:solidFill>
              <a:effectLst/>
              <a:uLnTx/>
              <a:uFillTx/>
              <a:latin typeface="Arial" pitchFamily="34" charset="0"/>
              <a:ea typeface="+mn-ea"/>
              <a:cs typeface="+mn-cs"/>
            </a:endParaRPr>
          </a:p>
        </p:txBody>
      </p:sp>
      <p:sp>
        <p:nvSpPr>
          <p:cNvPr id="3" name="Tekstvak 2"/>
          <p:cNvSpPr txBox="1"/>
          <p:nvPr/>
        </p:nvSpPr>
        <p:spPr>
          <a:xfrm>
            <a:off x="7092280" y="4437112"/>
            <a:ext cx="1800200" cy="1323439"/>
          </a:xfrm>
          <a:prstGeom prst="rect">
            <a:avLst/>
          </a:prstGeom>
          <a:noFill/>
        </p:spPr>
        <p:txBody>
          <a:bodyPr wrap="square" rtlCol="0">
            <a:spAutoFit/>
          </a:bodyPr>
          <a:lstStyle/>
          <a:p>
            <a:r>
              <a:rPr lang="nl-NL" sz="2000" dirty="0"/>
              <a:t>SRC = 81%,</a:t>
            </a:r>
          </a:p>
          <a:p>
            <a:r>
              <a:rPr lang="nl-NL" sz="2000" dirty="0"/>
              <a:t>SBC = 9%</a:t>
            </a:r>
          </a:p>
          <a:p>
            <a:r>
              <a:rPr lang="nl-NL" sz="2000" dirty="0"/>
              <a:t>GGDC = 3% GBS= 7%</a:t>
            </a:r>
          </a:p>
        </p:txBody>
      </p:sp>
    </p:spTree>
    <p:extLst>
      <p:ext uri="{BB962C8B-B14F-4D97-AF65-F5344CB8AC3E}">
        <p14:creationId xmlns:p14="http://schemas.microsoft.com/office/powerpoint/2010/main" val="8094865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xfrm>
            <a:off x="468313" y="1339850"/>
            <a:ext cx="8135937" cy="720725"/>
          </a:xfrm>
        </p:spPr>
        <p:txBody>
          <a:bodyPr/>
          <a:lstStyle/>
          <a:p>
            <a:pPr eaLnBrk="1" hangingPunct="1"/>
            <a:r>
              <a:rPr lang="en-US" sz="2400"/>
              <a:t>Choice of contract</a:t>
            </a:r>
          </a:p>
        </p:txBody>
      </p:sp>
      <p:sp>
        <p:nvSpPr>
          <p:cNvPr id="4099" name="Rectangle 3"/>
          <p:cNvSpPr>
            <a:spLocks noGrp="1" noChangeArrowheads="1"/>
          </p:cNvSpPr>
          <p:nvPr>
            <p:ph type="body" idx="1"/>
          </p:nvPr>
        </p:nvSpPr>
        <p:spPr>
          <a:xfrm>
            <a:off x="179388" y="2060575"/>
            <a:ext cx="8507412" cy="4184650"/>
          </a:xfrm>
        </p:spPr>
        <p:txBody>
          <a:bodyPr/>
          <a:lstStyle/>
          <a:p>
            <a:pPr marL="933450" lvl="1" indent="-476250" eaLnBrk="1" hangingPunct="1">
              <a:lnSpc>
                <a:spcPct val="130000"/>
              </a:lnSpc>
              <a:spcBef>
                <a:spcPct val="0"/>
              </a:spcBef>
              <a:spcAft>
                <a:spcPts val="0"/>
              </a:spcAft>
              <a:buClrTx/>
              <a:buFont typeface="Wingdings" pitchFamily="2" charset="2"/>
              <a:buChar char="§"/>
              <a:defRPr/>
            </a:pPr>
            <a:r>
              <a:rPr lang="en-US" b="0" dirty="0"/>
              <a:t>Specific objectives and expected results will determine type of contract.</a:t>
            </a:r>
          </a:p>
          <a:p>
            <a:pPr marL="933450" lvl="1" indent="-476250" eaLnBrk="1" hangingPunct="1">
              <a:lnSpc>
                <a:spcPct val="130000"/>
              </a:lnSpc>
              <a:spcBef>
                <a:spcPct val="0"/>
              </a:spcBef>
              <a:spcAft>
                <a:spcPts val="0"/>
              </a:spcAft>
              <a:buClrTx/>
              <a:buFont typeface="Wingdings" pitchFamily="2" charset="2"/>
              <a:buChar char="§"/>
              <a:defRPr/>
            </a:pPr>
            <a:r>
              <a:rPr lang="en-US" b="0" dirty="0"/>
              <a:t>A GGDC and SRCs have their own specific objectives and may be provided simultaneously in one country.</a:t>
            </a:r>
          </a:p>
          <a:p>
            <a:pPr marL="933450" lvl="1" indent="-476250" eaLnBrk="1" hangingPunct="1">
              <a:lnSpc>
                <a:spcPct val="130000"/>
              </a:lnSpc>
              <a:spcBef>
                <a:spcPct val="0"/>
              </a:spcBef>
              <a:spcAft>
                <a:spcPts val="0"/>
              </a:spcAft>
              <a:buClrTx/>
              <a:buFont typeface="Wingdings" pitchFamily="2" charset="2"/>
              <a:buChar char="§"/>
              <a:defRPr/>
            </a:pPr>
            <a:r>
              <a:rPr lang="en-US" b="0" dirty="0"/>
              <a:t>SBCs could generally not combined with other forms of BS (Guidelines), but since 2015 they are sometimes combined with SRC (i.e. Ivory Coast) in a transition stage.    </a:t>
            </a:r>
          </a:p>
        </p:txBody>
      </p:sp>
      <p:sp>
        <p:nvSpPr>
          <p:cNvPr id="4" name="Slide Number Placeholder 3"/>
          <p:cNvSpPr>
            <a:spLocks noGrp="1"/>
          </p:cNvSpPr>
          <p:nvPr>
            <p:ph type="sldNum" sz="quarter" idx="12"/>
          </p:nvPr>
        </p:nvSpPr>
        <p:spPr/>
        <p:txBody>
          <a:bodyPr/>
          <a:lstStyle/>
          <a:p>
            <a:fld id="{37B83C0C-BC65-4367-9B8A-060D4801009D}" type="slidenum">
              <a:rPr lang="en-GB" smtClean="0"/>
              <a:pPr/>
              <a:t>8</a:t>
            </a:fld>
            <a:endParaRPr lang="en-GB"/>
          </a:p>
        </p:txBody>
      </p:sp>
    </p:spTree>
    <p:extLst>
      <p:ext uri="{BB962C8B-B14F-4D97-AF65-F5344CB8AC3E}">
        <p14:creationId xmlns:p14="http://schemas.microsoft.com/office/powerpoint/2010/main" val="32889747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034" y="1071547"/>
            <a:ext cx="8229600" cy="773278"/>
          </a:xfrm>
        </p:spPr>
        <p:txBody>
          <a:bodyPr/>
          <a:lstStyle/>
          <a:p>
            <a:pPr algn="ctr"/>
            <a:r>
              <a:rPr lang="fr-BE" dirty="0" err="1"/>
              <a:t>Outline</a:t>
            </a:r>
            <a:endParaRPr lang="en-GB" dirty="0"/>
          </a:p>
        </p:txBody>
      </p:sp>
      <p:sp>
        <p:nvSpPr>
          <p:cNvPr id="3" name="Content Placeholder 2"/>
          <p:cNvSpPr>
            <a:spLocks noGrp="1"/>
          </p:cNvSpPr>
          <p:nvPr>
            <p:ph idx="1"/>
          </p:nvPr>
        </p:nvSpPr>
        <p:spPr>
          <a:xfrm>
            <a:off x="500034" y="1844824"/>
            <a:ext cx="8229600" cy="4752528"/>
          </a:xfrm>
        </p:spPr>
        <p:txBody>
          <a:bodyPr/>
          <a:lstStyle/>
          <a:p>
            <a:pPr marL="457200" indent="-457200">
              <a:spcBef>
                <a:spcPts val="1200"/>
              </a:spcBef>
              <a:buClrTx/>
              <a:buAutoNum type="arabicPeriod"/>
            </a:pPr>
            <a:endParaRPr lang="en-GB" sz="2200" i="0" dirty="0">
              <a:solidFill>
                <a:srgbClr val="C00000"/>
              </a:solidFill>
            </a:endParaRPr>
          </a:p>
          <a:p>
            <a:pPr marL="457200" indent="-457200">
              <a:spcBef>
                <a:spcPts val="1200"/>
              </a:spcBef>
              <a:buClrTx/>
              <a:buAutoNum type="arabicPeriod"/>
            </a:pPr>
            <a:r>
              <a:rPr lang="en-GB" sz="2200" i="0" dirty="0"/>
              <a:t>Definition</a:t>
            </a:r>
          </a:p>
          <a:p>
            <a:pPr marL="457200" indent="-457200">
              <a:spcBef>
                <a:spcPts val="1200"/>
              </a:spcBef>
              <a:buClrTx/>
              <a:buAutoNum type="arabicPeriod"/>
            </a:pPr>
            <a:r>
              <a:rPr lang="en-GB" sz="2200" i="0" dirty="0"/>
              <a:t>Three types of budget support contracts</a:t>
            </a:r>
          </a:p>
          <a:p>
            <a:pPr marL="457200" indent="-457200">
              <a:spcBef>
                <a:spcPts val="1200"/>
              </a:spcBef>
              <a:buClrTx/>
              <a:buFontTx/>
              <a:buAutoNum type="arabicPeriod"/>
            </a:pPr>
            <a:r>
              <a:rPr lang="en-GB" sz="2200" i="0" dirty="0">
                <a:solidFill>
                  <a:srgbClr val="C00000"/>
                </a:solidFill>
              </a:rPr>
              <a:t>Intervention logic </a:t>
            </a:r>
          </a:p>
          <a:p>
            <a:pPr marL="457200" indent="-457200">
              <a:spcBef>
                <a:spcPts val="1200"/>
              </a:spcBef>
              <a:buClrTx/>
              <a:buFontTx/>
              <a:buAutoNum type="arabicPeriod"/>
            </a:pPr>
            <a:r>
              <a:rPr lang="en-GB" sz="2200" i="0" dirty="0"/>
              <a:t>The EU fundamental values (FV)</a:t>
            </a:r>
          </a:p>
          <a:p>
            <a:pPr marL="457200" indent="-457200">
              <a:spcBef>
                <a:spcPts val="1200"/>
              </a:spcBef>
              <a:buClrTx/>
              <a:buFontTx/>
              <a:buAutoNum type="arabicPeriod"/>
            </a:pPr>
            <a:r>
              <a:rPr lang="en-GB" sz="2200" i="0" dirty="0"/>
              <a:t>Budget support steering committee</a:t>
            </a:r>
          </a:p>
          <a:p>
            <a:pPr marL="0" indent="0">
              <a:spcBef>
                <a:spcPts val="1200"/>
              </a:spcBef>
              <a:buClrTx/>
              <a:buNone/>
            </a:pPr>
            <a:endParaRPr lang="fr-BE" i="0" dirty="0"/>
          </a:p>
          <a:p>
            <a:pPr marL="457200" indent="-457200">
              <a:spcBef>
                <a:spcPts val="1200"/>
              </a:spcBef>
              <a:buClrTx/>
              <a:buFont typeface="+mj-lt"/>
              <a:buAutoNum type="arabicPeriod" startAt="5"/>
            </a:pPr>
            <a:endParaRPr lang="en-GB" i="0" dirty="0"/>
          </a:p>
          <a:p>
            <a:pPr marL="457200" indent="-457200">
              <a:buClrTx/>
              <a:buNone/>
            </a:pPr>
            <a:endParaRPr lang="en-GB" i="0" dirty="0"/>
          </a:p>
          <a:p>
            <a:endParaRPr lang="en-GB" dirty="0"/>
          </a:p>
        </p:txBody>
      </p:sp>
      <p:sp>
        <p:nvSpPr>
          <p:cNvPr id="4" name="Slide Number Placeholder 3"/>
          <p:cNvSpPr>
            <a:spLocks noGrp="1"/>
          </p:cNvSpPr>
          <p:nvPr>
            <p:ph type="sldNum" sz="quarter" idx="12"/>
          </p:nvPr>
        </p:nvSpPr>
        <p:spPr/>
        <p:txBody>
          <a:bodyPr/>
          <a:lstStyle/>
          <a:p>
            <a:fld id="{37B83C0C-BC65-4367-9B8A-060D4801009D}" type="slidenum">
              <a:rPr lang="en-GB" smtClean="0"/>
              <a:pPr/>
              <a:t>9</a:t>
            </a:fld>
            <a:endParaRPr lang="en-GB"/>
          </a:p>
        </p:txBody>
      </p:sp>
    </p:spTree>
    <p:extLst>
      <p:ext uri="{BB962C8B-B14F-4D97-AF65-F5344CB8AC3E}">
        <p14:creationId xmlns:p14="http://schemas.microsoft.com/office/powerpoint/2010/main" val="1694427958"/>
      </p:ext>
    </p:extLst>
  </p:cSld>
  <p:clrMapOvr>
    <a:masterClrMapping/>
  </p:clrMapOvr>
</p:sld>
</file>

<file path=ppt/theme/theme1.xml><?xml version="1.0" encoding="utf-8"?>
<a:theme xmlns:a="http://schemas.openxmlformats.org/drawingml/2006/main" name="Slide_Master">
  <a:themeElements>
    <a:clrScheme name="Slide_Mast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lide_Master">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3175" marR="0" indent="0" algn="l" defTabSz="914400" rtl="0" eaLnBrk="1" fontAlgn="base" latinLnBrk="0" hangingPunct="1">
          <a:lnSpc>
            <a:spcPct val="100000"/>
          </a:lnSpc>
          <a:spcBef>
            <a:spcPct val="0"/>
          </a:spcBef>
          <a:spcAft>
            <a:spcPct val="0"/>
          </a:spcAft>
          <a:buClrTx/>
          <a:buSzTx/>
          <a:buFontTx/>
          <a:buNone/>
          <a:tabLst/>
          <a:defRPr kumimoji="0" lang="en-GB" sz="1200" b="0" i="0" u="none" strike="noStrike" cap="none" normalizeH="0" baseline="0" smtClean="0">
            <a:ln>
              <a:noFill/>
            </a:ln>
            <a:solidFill>
              <a:srgbClr val="0F5494"/>
            </a:solidFill>
            <a:effectLst/>
            <a:latin typeface="Verdana" pitchFamily="34"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3175" marR="0" indent="0" algn="l" defTabSz="914400" rtl="0" eaLnBrk="1" fontAlgn="base" latinLnBrk="0" hangingPunct="1">
          <a:lnSpc>
            <a:spcPct val="100000"/>
          </a:lnSpc>
          <a:spcBef>
            <a:spcPct val="0"/>
          </a:spcBef>
          <a:spcAft>
            <a:spcPct val="0"/>
          </a:spcAft>
          <a:buClrTx/>
          <a:buSzTx/>
          <a:buFontTx/>
          <a:buNone/>
          <a:tabLst/>
          <a:defRPr kumimoji="0" lang="en-GB" sz="1200" b="0" i="0" u="none" strike="noStrike" cap="none" normalizeH="0" baseline="0" smtClean="0">
            <a:ln>
              <a:noFill/>
            </a:ln>
            <a:solidFill>
              <a:srgbClr val="0F5494"/>
            </a:solidFill>
            <a:effectLst/>
            <a:latin typeface="Verdana" pitchFamily="34" charset="0"/>
          </a:defRPr>
        </a:defPPr>
      </a:lstStyle>
    </a:lnDef>
  </a:objectDefaults>
  <a:extraClrSchemeLst>
    <a:extraClrScheme>
      <a:clrScheme name="Slide_Mast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lide_Master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lide_Master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lide_Master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lide_Master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lide_Master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lide_Master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lide_Master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lide_Master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lide_Master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lide_Master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lide_Master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7300</TotalTime>
  <Words>4067</Words>
  <Application>Microsoft Office PowerPoint</Application>
  <PresentationFormat>Diavoorstelling (4:3)</PresentationFormat>
  <Paragraphs>439</Paragraphs>
  <Slides>25</Slides>
  <Notes>23</Notes>
  <HiddenSlides>0</HiddenSlides>
  <MMClips>0</MMClips>
  <ScaleCrop>false</ScaleCrop>
  <HeadingPairs>
    <vt:vector size="6" baseType="variant">
      <vt:variant>
        <vt:lpstr>Gebruikte lettertypen</vt:lpstr>
      </vt:variant>
      <vt:variant>
        <vt:i4>8</vt:i4>
      </vt:variant>
      <vt:variant>
        <vt:lpstr>Thema</vt:lpstr>
      </vt:variant>
      <vt:variant>
        <vt:i4>1</vt:i4>
      </vt:variant>
      <vt:variant>
        <vt:lpstr>Diatitels</vt:lpstr>
      </vt:variant>
      <vt:variant>
        <vt:i4>25</vt:i4>
      </vt:variant>
    </vt:vector>
  </HeadingPairs>
  <TitlesOfParts>
    <vt:vector size="34" baseType="lpstr">
      <vt:lpstr>ＭＳ Ｐゴシック</vt:lpstr>
      <vt:lpstr>Arial</vt:lpstr>
      <vt:lpstr>Calibri</vt:lpstr>
      <vt:lpstr>Symbol</vt:lpstr>
      <vt:lpstr>Times New Roman</vt:lpstr>
      <vt:lpstr>Trebuchet MS</vt:lpstr>
      <vt:lpstr>Verdana</vt:lpstr>
      <vt:lpstr>Wingdings</vt:lpstr>
      <vt:lpstr>Slide_Master</vt:lpstr>
      <vt:lpstr>  Budget support training   </vt:lpstr>
      <vt:lpstr>Outline</vt:lpstr>
      <vt:lpstr>Definition of Budget Support (BS)</vt:lpstr>
      <vt:lpstr>Flow of funds and fiduciary responsibility</vt:lpstr>
      <vt:lpstr>Outline</vt:lpstr>
      <vt:lpstr>Three types of BS contracts</vt:lpstr>
      <vt:lpstr>Budget support as per 31st Dec 2016</vt:lpstr>
      <vt:lpstr>Choice of contract</vt:lpstr>
      <vt:lpstr>Outline</vt:lpstr>
      <vt:lpstr>General objectives of EU budget support</vt:lpstr>
      <vt:lpstr>Specific objectives of a BS programme</vt:lpstr>
      <vt:lpstr>Specific objectives of a GGDC</vt:lpstr>
      <vt:lpstr>Specific objectives of a SRC</vt:lpstr>
      <vt:lpstr>Specific objectives of a SBC</vt:lpstr>
      <vt:lpstr>   </vt:lpstr>
      <vt:lpstr>PowerPoint-presentatie</vt:lpstr>
      <vt:lpstr>Outline</vt:lpstr>
      <vt:lpstr>What are the FV and relations with aid policy</vt:lpstr>
      <vt:lpstr>Why FV matter for EU Budget Support</vt:lpstr>
      <vt:lpstr>Five working principles FV</vt:lpstr>
      <vt:lpstr>General Principles</vt:lpstr>
      <vt:lpstr>Differentiation among BS contracts to better respond to the specific political, economic and social context of the partner country.</vt:lpstr>
      <vt:lpstr>Outline</vt:lpstr>
      <vt:lpstr>New Governance Structure for EU BS</vt:lpstr>
      <vt:lpstr>PowerPoint-presentatie</vt:lpstr>
    </vt:vector>
  </TitlesOfParts>
  <Company>European Commission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Module 1</dc:title>
  <dc:creator>ferrandes</dc:creator>
  <cp:lastModifiedBy>willem</cp:lastModifiedBy>
  <cp:revision>360</cp:revision>
  <cp:lastPrinted>2014-12-22T12:59:39Z</cp:lastPrinted>
  <dcterms:created xsi:type="dcterms:W3CDTF">2011-10-28T10:25:18Z</dcterms:created>
  <dcterms:modified xsi:type="dcterms:W3CDTF">2017-04-13T13:39:38Z</dcterms:modified>
</cp:coreProperties>
</file>