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471" r:id="rId2"/>
    <p:sldId id="472" r:id="rId3"/>
    <p:sldId id="562" r:id="rId4"/>
    <p:sldId id="570" r:id="rId5"/>
    <p:sldId id="540" r:id="rId6"/>
    <p:sldId id="542" r:id="rId7"/>
    <p:sldId id="569" r:id="rId8"/>
    <p:sldId id="543" r:id="rId9"/>
    <p:sldId id="586" r:id="rId10"/>
    <p:sldId id="546" r:id="rId11"/>
    <p:sldId id="550" r:id="rId12"/>
    <p:sldId id="591" r:id="rId13"/>
    <p:sldId id="572" r:id="rId14"/>
    <p:sldId id="595" r:id="rId15"/>
    <p:sldId id="588" r:id="rId16"/>
    <p:sldId id="551" r:id="rId17"/>
    <p:sldId id="596" r:id="rId18"/>
    <p:sldId id="597" r:id="rId19"/>
    <p:sldId id="598" r:id="rId20"/>
    <p:sldId id="592" r:id="rId21"/>
    <p:sldId id="593" r:id="rId22"/>
    <p:sldId id="589" r:id="rId23"/>
    <p:sldId id="594" r:id="rId24"/>
    <p:sldId id="560" r:id="rId25"/>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EC1"/>
    <a:srgbClr val="0F5494"/>
    <a:srgbClr val="3166CF"/>
    <a:srgbClr val="33CC33"/>
    <a:srgbClr val="009900"/>
    <a:srgbClr val="FFD624"/>
    <a:srgbClr val="FF3300"/>
    <a:srgbClr val="3E6FD2"/>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75575" autoAdjust="0"/>
  </p:normalViewPr>
  <p:slideViewPr>
    <p:cSldViewPr>
      <p:cViewPr varScale="1">
        <p:scale>
          <a:sx n="37" d="100"/>
          <a:sy n="37" d="100"/>
        </p:scale>
        <p:origin x="1646" y="19"/>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107B61-F052-4AF9-8590-C711F22434AD}"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13F2F40B-321B-477C-9442-676CEAB0C34C}">
      <dgm:prSet phldrT="[Text]" custT="1"/>
      <dgm:spPr>
        <a:solidFill>
          <a:schemeClr val="accent2">
            <a:lumMod val="20000"/>
            <a:lumOff val="80000"/>
          </a:schemeClr>
        </a:solidFill>
      </dgm:spPr>
      <dgm:t>
        <a:bodyPr/>
        <a:lstStyle/>
        <a:p>
          <a:r>
            <a:rPr lang="en-GB" sz="1600" b="0" i="0" dirty="0">
              <a:solidFill>
                <a:schemeClr val="accent2">
                  <a:lumMod val="75000"/>
                </a:schemeClr>
              </a:solidFill>
            </a:rPr>
            <a:t>Difficulties to </a:t>
          </a:r>
          <a:r>
            <a:rPr lang="en-GB" sz="1600" b="0" dirty="0">
              <a:solidFill>
                <a:schemeClr val="accent2">
                  <a:lumMod val="75000"/>
                </a:schemeClr>
              </a:solidFill>
            </a:rPr>
            <a:t>use</a:t>
          </a:r>
          <a:r>
            <a:rPr lang="en-GB" sz="1600" b="0" i="0" dirty="0">
              <a:solidFill>
                <a:schemeClr val="accent2">
                  <a:lumMod val="75000"/>
                </a:schemeClr>
              </a:solidFill>
            </a:rPr>
            <a:t> </a:t>
          </a:r>
          <a:r>
            <a:rPr lang="en-GB" sz="1600" b="1" i="0" dirty="0">
              <a:solidFill>
                <a:schemeClr val="accent2">
                  <a:lumMod val="75000"/>
                </a:schemeClr>
              </a:solidFill>
            </a:rPr>
            <a:t>performance </a:t>
          </a:r>
          <a:r>
            <a:rPr lang="en-GB" sz="1600" i="0" dirty="0">
              <a:solidFill>
                <a:schemeClr val="accent2">
                  <a:lumMod val="75000"/>
                </a:schemeClr>
              </a:solidFill>
            </a:rPr>
            <a:t>based indicators/</a:t>
          </a:r>
          <a:r>
            <a:rPr lang="en-GB" sz="1600" i="0" dirty="0" err="1">
              <a:solidFill>
                <a:schemeClr val="accent2">
                  <a:lumMod val="75000"/>
                </a:schemeClr>
              </a:solidFill>
            </a:rPr>
            <a:t>cond-itions</a:t>
          </a:r>
          <a:r>
            <a:rPr lang="en-GB" sz="1600" i="0" dirty="0">
              <a:solidFill>
                <a:schemeClr val="accent2">
                  <a:lumMod val="75000"/>
                </a:schemeClr>
              </a:solidFill>
            </a:rPr>
            <a:t> </a:t>
          </a:r>
          <a:r>
            <a:rPr lang="en-GB" sz="1600" b="0" i="0" dirty="0">
              <a:solidFill>
                <a:schemeClr val="accent2">
                  <a:lumMod val="75000"/>
                </a:schemeClr>
              </a:solidFill>
            </a:rPr>
            <a:t>for assessing progress and for policy dialogue </a:t>
          </a:r>
          <a:endParaRPr lang="en-US" sz="1600" dirty="0">
            <a:solidFill>
              <a:schemeClr val="accent2">
                <a:lumMod val="75000"/>
              </a:schemeClr>
            </a:solidFill>
          </a:endParaRPr>
        </a:p>
      </dgm:t>
    </dgm:pt>
    <dgm:pt modelId="{88B67E63-BA57-4130-A838-B785EE79D46F}" type="parTrans" cxnId="{15498BC8-CAAD-46EE-B46F-8C09AA6653C5}">
      <dgm:prSet/>
      <dgm:spPr/>
      <dgm:t>
        <a:bodyPr/>
        <a:lstStyle/>
        <a:p>
          <a:endParaRPr lang="en-US"/>
        </a:p>
      </dgm:t>
    </dgm:pt>
    <dgm:pt modelId="{20358D74-EFE9-4144-BE5A-1C319B96D458}" type="sibTrans" cxnId="{15498BC8-CAAD-46EE-B46F-8C09AA6653C5}">
      <dgm:prSet/>
      <dgm:spPr/>
      <dgm:t>
        <a:bodyPr/>
        <a:lstStyle/>
        <a:p>
          <a:endParaRPr lang="en-US"/>
        </a:p>
      </dgm:t>
    </dgm:pt>
    <dgm:pt modelId="{D00F0707-08A0-4B52-8FF9-8E1AE0733CF8}">
      <dgm:prSet phldrT="[Text]" phldr="1"/>
      <dgm:spPr/>
      <dgm:t>
        <a:bodyPr/>
        <a:lstStyle/>
        <a:p>
          <a:endParaRPr lang="en-US"/>
        </a:p>
      </dgm:t>
    </dgm:pt>
    <dgm:pt modelId="{AE1E390A-4546-4559-8425-4AE6EF888C52}" type="parTrans" cxnId="{716CB83A-6A65-406D-936E-8B3CC7A945D4}">
      <dgm:prSet/>
      <dgm:spPr/>
      <dgm:t>
        <a:bodyPr/>
        <a:lstStyle/>
        <a:p>
          <a:endParaRPr lang="en-US"/>
        </a:p>
      </dgm:t>
    </dgm:pt>
    <dgm:pt modelId="{49C14095-51FE-40BB-B770-C327830395F3}" type="sibTrans" cxnId="{716CB83A-6A65-406D-936E-8B3CC7A945D4}">
      <dgm:prSet/>
      <dgm:spPr/>
      <dgm:t>
        <a:bodyPr/>
        <a:lstStyle/>
        <a:p>
          <a:endParaRPr lang="en-US"/>
        </a:p>
      </dgm:t>
    </dgm:pt>
    <dgm:pt modelId="{0EE00A50-6868-46C9-B722-719642676C9C}">
      <dgm:prSet phldrT="[Text]" phldr="1"/>
      <dgm:spPr/>
      <dgm:t>
        <a:bodyPr/>
        <a:lstStyle/>
        <a:p>
          <a:endParaRPr lang="en-US"/>
        </a:p>
      </dgm:t>
    </dgm:pt>
    <dgm:pt modelId="{941F7B63-4C55-489B-A3FA-5F219E6CB26B}" type="parTrans" cxnId="{6D45A5A4-77F9-4966-BC2A-2D77DED8E089}">
      <dgm:prSet/>
      <dgm:spPr/>
      <dgm:t>
        <a:bodyPr/>
        <a:lstStyle/>
        <a:p>
          <a:endParaRPr lang="en-US"/>
        </a:p>
      </dgm:t>
    </dgm:pt>
    <dgm:pt modelId="{BFB689CF-748A-4DA7-8F19-D72A010E6E2A}" type="sibTrans" cxnId="{6D45A5A4-77F9-4966-BC2A-2D77DED8E089}">
      <dgm:prSet/>
      <dgm:spPr/>
      <dgm:t>
        <a:bodyPr/>
        <a:lstStyle/>
        <a:p>
          <a:endParaRPr lang="en-US"/>
        </a:p>
      </dgm:t>
    </dgm:pt>
    <dgm:pt modelId="{EF9A18CC-F1F2-4E19-9F9C-4BF3062AE376}">
      <dgm:prSet phldrT="[Text]" phldr="1"/>
      <dgm:spPr/>
      <dgm:t>
        <a:bodyPr/>
        <a:lstStyle/>
        <a:p>
          <a:endParaRPr lang="en-US"/>
        </a:p>
      </dgm:t>
    </dgm:pt>
    <dgm:pt modelId="{F3E0872D-5815-413C-9E84-92C9D16A3B70}" type="parTrans" cxnId="{F26AEEF1-B29B-4E18-99AC-3E52A73EABE9}">
      <dgm:prSet/>
      <dgm:spPr/>
      <dgm:t>
        <a:bodyPr/>
        <a:lstStyle/>
        <a:p>
          <a:endParaRPr lang="en-US"/>
        </a:p>
      </dgm:t>
    </dgm:pt>
    <dgm:pt modelId="{3D776D27-6652-480E-93F2-BE24E78C76E5}" type="sibTrans" cxnId="{F26AEEF1-B29B-4E18-99AC-3E52A73EABE9}">
      <dgm:prSet/>
      <dgm:spPr/>
      <dgm:t>
        <a:bodyPr/>
        <a:lstStyle/>
        <a:p>
          <a:endParaRPr lang="en-US"/>
        </a:p>
      </dgm:t>
    </dgm:pt>
    <dgm:pt modelId="{6277A253-5DCA-42B0-A29B-9DA1703EE508}">
      <dgm:prSet custT="1"/>
      <dgm:spPr>
        <a:solidFill>
          <a:schemeClr val="accent2">
            <a:lumMod val="20000"/>
            <a:lumOff val="80000"/>
          </a:schemeClr>
        </a:solidFill>
        <a:ln>
          <a:solidFill>
            <a:schemeClr val="accent2">
              <a:lumMod val="20000"/>
              <a:lumOff val="80000"/>
            </a:schemeClr>
          </a:solidFill>
        </a:ln>
      </dgm:spPr>
      <dgm:t>
        <a:bodyPr/>
        <a:lstStyle/>
        <a:p>
          <a:r>
            <a:rPr lang="en-GB" sz="1600" i="0" dirty="0">
              <a:solidFill>
                <a:schemeClr val="accent2">
                  <a:lumMod val="75000"/>
                </a:schemeClr>
              </a:solidFill>
            </a:rPr>
            <a:t>Weaknesses in </a:t>
          </a:r>
          <a:r>
            <a:rPr lang="en-GB" sz="1600" b="1" i="0" dirty="0">
              <a:solidFill>
                <a:schemeClr val="accent2">
                  <a:lumMod val="75000"/>
                </a:schemeClr>
              </a:solidFill>
            </a:rPr>
            <a:t>programming</a:t>
          </a:r>
          <a:endParaRPr lang="en-US" sz="1600" dirty="0">
            <a:solidFill>
              <a:schemeClr val="accent2">
                <a:lumMod val="75000"/>
              </a:schemeClr>
            </a:solidFill>
          </a:endParaRPr>
        </a:p>
      </dgm:t>
    </dgm:pt>
    <dgm:pt modelId="{C792B020-6510-46C6-9F28-2E723805D174}" type="parTrans" cxnId="{C4B411C4-5A00-46F1-8AC7-36B775121B60}">
      <dgm:prSet/>
      <dgm:spPr/>
      <dgm:t>
        <a:bodyPr/>
        <a:lstStyle/>
        <a:p>
          <a:endParaRPr lang="en-US"/>
        </a:p>
      </dgm:t>
    </dgm:pt>
    <dgm:pt modelId="{737ABABB-09AD-4EA4-BBF2-B3365A091E26}" type="sibTrans" cxnId="{C4B411C4-5A00-46F1-8AC7-36B775121B60}">
      <dgm:prSet/>
      <dgm:spPr/>
      <dgm:t>
        <a:bodyPr/>
        <a:lstStyle/>
        <a:p>
          <a:endParaRPr lang="en-US"/>
        </a:p>
      </dgm:t>
    </dgm:pt>
    <dgm:pt modelId="{DA6AC4CF-4B3E-4197-9C85-C40B40B9EF48}">
      <dgm:prSet custT="1"/>
      <dgm:spPr>
        <a:solidFill>
          <a:schemeClr val="accent2">
            <a:lumMod val="20000"/>
            <a:lumOff val="80000"/>
          </a:schemeClr>
        </a:solidFill>
      </dgm:spPr>
      <dgm:t>
        <a:bodyPr/>
        <a:lstStyle/>
        <a:p>
          <a:r>
            <a:rPr lang="en-GB" sz="1600" i="0" dirty="0">
              <a:solidFill>
                <a:schemeClr val="accent2">
                  <a:lumMod val="75000"/>
                </a:schemeClr>
              </a:solidFill>
            </a:rPr>
            <a:t>Underdeveloped </a:t>
          </a:r>
          <a:r>
            <a:rPr lang="en-GB" sz="1600" b="1" i="0" dirty="0">
              <a:solidFill>
                <a:schemeClr val="accent2">
                  <a:lumMod val="75000"/>
                </a:schemeClr>
              </a:solidFill>
            </a:rPr>
            <a:t>risk management </a:t>
          </a:r>
          <a:endParaRPr lang="en-US" sz="1600" dirty="0">
            <a:solidFill>
              <a:schemeClr val="accent2">
                <a:lumMod val="75000"/>
              </a:schemeClr>
            </a:solidFill>
          </a:endParaRPr>
        </a:p>
      </dgm:t>
    </dgm:pt>
    <dgm:pt modelId="{9F37D527-ADF3-4B0B-BC9E-818849CF85ED}" type="parTrans" cxnId="{57B1ABF1-16F5-4DFE-8E29-379138334875}">
      <dgm:prSet/>
      <dgm:spPr/>
      <dgm:t>
        <a:bodyPr/>
        <a:lstStyle/>
        <a:p>
          <a:endParaRPr lang="en-US"/>
        </a:p>
      </dgm:t>
    </dgm:pt>
    <dgm:pt modelId="{66476A96-6264-4327-A4C6-39B1DCDF77DF}" type="sibTrans" cxnId="{57B1ABF1-16F5-4DFE-8E29-379138334875}">
      <dgm:prSet/>
      <dgm:spPr/>
      <dgm:t>
        <a:bodyPr/>
        <a:lstStyle/>
        <a:p>
          <a:endParaRPr lang="en-US"/>
        </a:p>
      </dgm:t>
    </dgm:pt>
    <dgm:pt modelId="{CD114289-D2FA-4E79-955A-2FA2237EAB1F}">
      <dgm:prSet custT="1"/>
      <dgm:spPr>
        <a:solidFill>
          <a:schemeClr val="accent2">
            <a:lumMod val="20000"/>
            <a:lumOff val="80000"/>
          </a:schemeClr>
        </a:solidFill>
      </dgm:spPr>
      <dgm:t>
        <a:bodyPr/>
        <a:lstStyle/>
        <a:p>
          <a:r>
            <a:rPr lang="en-GB" sz="1600" b="0" dirty="0">
              <a:solidFill>
                <a:schemeClr val="accent2">
                  <a:lumMod val="75000"/>
                </a:schemeClr>
              </a:solidFill>
            </a:rPr>
            <a:t>Insufficiently effective </a:t>
          </a:r>
          <a:r>
            <a:rPr lang="en-GB" sz="1600" b="1" dirty="0">
              <a:solidFill>
                <a:schemeClr val="accent2">
                  <a:lumMod val="75000"/>
                </a:schemeClr>
              </a:solidFill>
            </a:rPr>
            <a:t>policy dialogue </a:t>
          </a:r>
          <a:endParaRPr lang="en-US" sz="1600" b="1" dirty="0">
            <a:solidFill>
              <a:schemeClr val="accent2">
                <a:lumMod val="75000"/>
              </a:schemeClr>
            </a:solidFill>
          </a:endParaRPr>
        </a:p>
      </dgm:t>
    </dgm:pt>
    <dgm:pt modelId="{DE9FA165-DDCD-4F68-8ABB-2335309CF09F}" type="parTrans" cxnId="{1C2BE2FB-BC3C-48A4-8603-532F4329B553}">
      <dgm:prSet/>
      <dgm:spPr/>
      <dgm:t>
        <a:bodyPr/>
        <a:lstStyle/>
        <a:p>
          <a:endParaRPr lang="en-US"/>
        </a:p>
      </dgm:t>
    </dgm:pt>
    <dgm:pt modelId="{313811D5-5C1B-49F6-BF8F-5C83354087BC}" type="sibTrans" cxnId="{1C2BE2FB-BC3C-48A4-8603-532F4329B553}">
      <dgm:prSet/>
      <dgm:spPr/>
      <dgm:t>
        <a:bodyPr/>
        <a:lstStyle/>
        <a:p>
          <a:endParaRPr lang="en-US"/>
        </a:p>
      </dgm:t>
    </dgm:pt>
    <dgm:pt modelId="{0EEDFC92-0D60-4AFD-86F6-28964F4DB15E}" type="pres">
      <dgm:prSet presAssocID="{EE107B61-F052-4AF9-8590-C711F22434AD}" presName="matrix" presStyleCnt="0">
        <dgm:presLayoutVars>
          <dgm:chMax val="1"/>
          <dgm:dir/>
          <dgm:resizeHandles val="exact"/>
        </dgm:presLayoutVars>
      </dgm:prSet>
      <dgm:spPr/>
    </dgm:pt>
    <dgm:pt modelId="{302D09C5-87C7-434B-ADCA-97AD64985E50}" type="pres">
      <dgm:prSet presAssocID="{EE107B61-F052-4AF9-8590-C711F22434AD}" presName="axisShape" presStyleLbl="bgShp" presStyleIdx="0" presStyleCnt="1" custScaleX="175341" custLinFactNeighborX="0" custLinFactNeighborY="-12799"/>
      <dgm:spPr>
        <a:prstGeom prst="rect">
          <a:avLst/>
        </a:prstGeom>
        <a:solidFill>
          <a:schemeClr val="bg1"/>
        </a:solidFill>
      </dgm:spPr>
    </dgm:pt>
    <dgm:pt modelId="{3F3C16FC-2294-42B0-AAA2-DF55A0BE2F47}" type="pres">
      <dgm:prSet presAssocID="{EE107B61-F052-4AF9-8590-C711F22434AD}" presName="rect1" presStyleLbl="node1" presStyleIdx="0" presStyleCnt="4" custScaleY="118797" custLinFactX="100000" custLinFactNeighborX="111490" custLinFactNeighborY="-12825">
        <dgm:presLayoutVars>
          <dgm:chMax val="0"/>
          <dgm:chPref val="0"/>
          <dgm:bulletEnabled val="1"/>
        </dgm:presLayoutVars>
      </dgm:prSet>
      <dgm:spPr/>
    </dgm:pt>
    <dgm:pt modelId="{53D369C5-6196-4AAC-8DFB-E3FB4BF2E5DA}" type="pres">
      <dgm:prSet presAssocID="{EE107B61-F052-4AF9-8590-C711F22434AD}" presName="rect2" presStyleLbl="node1" presStyleIdx="1" presStyleCnt="4" custLinFactNeighborX="-8750" custLinFactNeighborY="-12825">
        <dgm:presLayoutVars>
          <dgm:chMax val="0"/>
          <dgm:chPref val="0"/>
          <dgm:bulletEnabled val="1"/>
        </dgm:presLayoutVars>
      </dgm:prSet>
      <dgm:spPr/>
    </dgm:pt>
    <dgm:pt modelId="{B468D799-BE35-4940-A0A1-A0A3813E6A31}" type="pres">
      <dgm:prSet presAssocID="{EE107B61-F052-4AF9-8590-C711F22434AD}" presName="rect3" presStyleLbl="node1" presStyleIdx="2" presStyleCnt="4" custLinFactY="-30325" custLinFactNeighborX="2586" custLinFactNeighborY="-100000">
        <dgm:presLayoutVars>
          <dgm:chMax val="0"/>
          <dgm:chPref val="0"/>
          <dgm:bulletEnabled val="1"/>
        </dgm:presLayoutVars>
      </dgm:prSet>
      <dgm:spPr/>
    </dgm:pt>
    <dgm:pt modelId="{15E22D84-B7E6-4377-8C95-9B413BE9B895}" type="pres">
      <dgm:prSet presAssocID="{EE107B61-F052-4AF9-8590-C711F22434AD}" presName="rect4" presStyleLbl="node1" presStyleIdx="3" presStyleCnt="4" custScaleX="112079" custLinFactX="-100000" custLinFactY="-30325" custLinFactNeighborX="-121079" custLinFactNeighborY="-100000">
        <dgm:presLayoutVars>
          <dgm:chMax val="0"/>
          <dgm:chPref val="0"/>
          <dgm:bulletEnabled val="1"/>
        </dgm:presLayoutVars>
      </dgm:prSet>
      <dgm:spPr/>
    </dgm:pt>
  </dgm:ptLst>
  <dgm:cxnLst>
    <dgm:cxn modelId="{87236E27-C828-42FA-8CB7-6D39F1ECD58C}" type="presOf" srcId="{EE107B61-F052-4AF9-8590-C711F22434AD}" destId="{0EEDFC92-0D60-4AFD-86F6-28964F4DB15E}" srcOrd="0" destOrd="0" presId="urn:microsoft.com/office/officeart/2005/8/layout/matrix2"/>
    <dgm:cxn modelId="{DE306931-3C12-40DB-A600-ECAA0CB9A4C9}" type="presOf" srcId="{CD114289-D2FA-4E79-955A-2FA2237EAB1F}" destId="{53D369C5-6196-4AAC-8DFB-E3FB4BF2E5DA}" srcOrd="0" destOrd="0" presId="urn:microsoft.com/office/officeart/2005/8/layout/matrix2"/>
    <dgm:cxn modelId="{716CB83A-6A65-406D-936E-8B3CC7A945D4}" srcId="{EE107B61-F052-4AF9-8590-C711F22434AD}" destId="{D00F0707-08A0-4B52-8FF9-8E1AE0733CF8}" srcOrd="4" destOrd="0" parTransId="{AE1E390A-4546-4559-8425-4AE6EF888C52}" sibTransId="{49C14095-51FE-40BB-B770-C327830395F3}"/>
    <dgm:cxn modelId="{F6CF5A5F-669B-4E78-ABFF-F6559B5981DA}" type="presOf" srcId="{DA6AC4CF-4B3E-4197-9C85-C40B40B9EF48}" destId="{B468D799-BE35-4940-A0A1-A0A3813E6A31}" srcOrd="0" destOrd="0" presId="urn:microsoft.com/office/officeart/2005/8/layout/matrix2"/>
    <dgm:cxn modelId="{C50B618B-8C1D-4B00-B6E0-9BF42336C5E2}" type="presOf" srcId="{6277A253-5DCA-42B0-A29B-9DA1703EE508}" destId="{15E22D84-B7E6-4377-8C95-9B413BE9B895}" srcOrd="0" destOrd="0" presId="urn:microsoft.com/office/officeart/2005/8/layout/matrix2"/>
    <dgm:cxn modelId="{6D45A5A4-77F9-4966-BC2A-2D77DED8E089}" srcId="{EE107B61-F052-4AF9-8590-C711F22434AD}" destId="{0EE00A50-6868-46C9-B722-719642676C9C}" srcOrd="5" destOrd="0" parTransId="{941F7B63-4C55-489B-A3FA-5F219E6CB26B}" sibTransId="{BFB689CF-748A-4DA7-8F19-D72A010E6E2A}"/>
    <dgm:cxn modelId="{C4B411C4-5A00-46F1-8AC7-36B775121B60}" srcId="{EE107B61-F052-4AF9-8590-C711F22434AD}" destId="{6277A253-5DCA-42B0-A29B-9DA1703EE508}" srcOrd="3" destOrd="0" parTransId="{C792B020-6510-46C6-9F28-2E723805D174}" sibTransId="{737ABABB-09AD-4EA4-BBF2-B3365A091E26}"/>
    <dgm:cxn modelId="{15498BC8-CAAD-46EE-B46F-8C09AA6653C5}" srcId="{EE107B61-F052-4AF9-8590-C711F22434AD}" destId="{13F2F40B-321B-477C-9442-676CEAB0C34C}" srcOrd="0" destOrd="0" parTransId="{88B67E63-BA57-4130-A838-B785EE79D46F}" sibTransId="{20358D74-EFE9-4144-BE5A-1C319B96D458}"/>
    <dgm:cxn modelId="{31770AE6-0AB7-4D30-8610-5D8BAC7CB379}" type="presOf" srcId="{13F2F40B-321B-477C-9442-676CEAB0C34C}" destId="{3F3C16FC-2294-42B0-AAA2-DF55A0BE2F47}" srcOrd="0" destOrd="0" presId="urn:microsoft.com/office/officeart/2005/8/layout/matrix2"/>
    <dgm:cxn modelId="{57B1ABF1-16F5-4DFE-8E29-379138334875}" srcId="{EE107B61-F052-4AF9-8590-C711F22434AD}" destId="{DA6AC4CF-4B3E-4197-9C85-C40B40B9EF48}" srcOrd="2" destOrd="0" parTransId="{9F37D527-ADF3-4B0B-BC9E-818849CF85ED}" sibTransId="{66476A96-6264-4327-A4C6-39B1DCDF77DF}"/>
    <dgm:cxn modelId="{F26AEEF1-B29B-4E18-99AC-3E52A73EABE9}" srcId="{EE107B61-F052-4AF9-8590-C711F22434AD}" destId="{EF9A18CC-F1F2-4E19-9F9C-4BF3062AE376}" srcOrd="6" destOrd="0" parTransId="{F3E0872D-5815-413C-9E84-92C9D16A3B70}" sibTransId="{3D776D27-6652-480E-93F2-BE24E78C76E5}"/>
    <dgm:cxn modelId="{1C2BE2FB-BC3C-48A4-8603-532F4329B553}" srcId="{EE107B61-F052-4AF9-8590-C711F22434AD}" destId="{CD114289-D2FA-4E79-955A-2FA2237EAB1F}" srcOrd="1" destOrd="0" parTransId="{DE9FA165-DDCD-4F68-8ABB-2335309CF09F}" sibTransId="{313811D5-5C1B-49F6-BF8F-5C83354087BC}"/>
    <dgm:cxn modelId="{6473B204-38A6-48CB-A60D-077E8BAA25F8}" type="presParOf" srcId="{0EEDFC92-0D60-4AFD-86F6-28964F4DB15E}" destId="{302D09C5-87C7-434B-ADCA-97AD64985E50}" srcOrd="0" destOrd="0" presId="urn:microsoft.com/office/officeart/2005/8/layout/matrix2"/>
    <dgm:cxn modelId="{8BD4869A-F7C1-4083-8913-D644CEA09225}" type="presParOf" srcId="{0EEDFC92-0D60-4AFD-86F6-28964F4DB15E}" destId="{3F3C16FC-2294-42B0-AAA2-DF55A0BE2F47}" srcOrd="1" destOrd="0" presId="urn:microsoft.com/office/officeart/2005/8/layout/matrix2"/>
    <dgm:cxn modelId="{AB4E71A5-CF06-4213-BEA8-A19AE5985166}" type="presParOf" srcId="{0EEDFC92-0D60-4AFD-86F6-28964F4DB15E}" destId="{53D369C5-6196-4AAC-8DFB-E3FB4BF2E5DA}" srcOrd="2" destOrd="0" presId="urn:microsoft.com/office/officeart/2005/8/layout/matrix2"/>
    <dgm:cxn modelId="{725AE0A7-4EC6-4147-86E1-A08A84F2827B}" type="presParOf" srcId="{0EEDFC92-0D60-4AFD-86F6-28964F4DB15E}" destId="{B468D799-BE35-4940-A0A1-A0A3813E6A31}" srcOrd="3" destOrd="0" presId="urn:microsoft.com/office/officeart/2005/8/layout/matrix2"/>
    <dgm:cxn modelId="{AC7B26FD-62A4-4DF2-8EB9-B3AF9B6DA3A2}" type="presParOf" srcId="{0EEDFC92-0D60-4AFD-86F6-28964F4DB15E}" destId="{15E22D84-B7E6-4377-8C95-9B413BE9B895}" srcOrd="4" destOrd="0" presId="urn:microsoft.com/office/officeart/2005/8/layout/matrix2"/>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3F0EDC-98F2-4397-A993-28007A7BD3B5}"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en-GB"/>
        </a:p>
      </dgm:t>
    </dgm:pt>
    <dgm:pt modelId="{4ACC8397-B682-482A-A371-7527FA999026}">
      <dgm:prSet phldrT="[Text]" custT="1"/>
      <dgm:spPr/>
      <dgm:t>
        <a:bodyPr/>
        <a:lstStyle/>
        <a:p>
          <a:r>
            <a:rPr lang="fr-BE" sz="1400" b="1" dirty="0">
              <a:solidFill>
                <a:schemeClr val="accent6"/>
              </a:solidFill>
            </a:rPr>
            <a:t>Policy dialogue</a:t>
          </a:r>
          <a:endParaRPr lang="en-GB" sz="1400" b="1" dirty="0">
            <a:solidFill>
              <a:schemeClr val="accent6"/>
            </a:solidFill>
          </a:endParaRPr>
        </a:p>
      </dgm:t>
    </dgm:pt>
    <dgm:pt modelId="{3EFB20ED-51AF-4C8F-8949-7857A42CBCE8}" type="parTrans" cxnId="{5D909C94-1BD1-48E8-996F-2808D74D64D7}">
      <dgm:prSet/>
      <dgm:spPr/>
      <dgm:t>
        <a:bodyPr/>
        <a:lstStyle/>
        <a:p>
          <a:endParaRPr lang="en-GB"/>
        </a:p>
      </dgm:t>
    </dgm:pt>
    <dgm:pt modelId="{331E34DA-FBE7-4C75-BEC0-1EC6D1D8FB06}" type="sibTrans" cxnId="{5D909C94-1BD1-48E8-996F-2808D74D64D7}">
      <dgm:prSet/>
      <dgm:spPr/>
      <dgm:t>
        <a:bodyPr/>
        <a:lstStyle/>
        <a:p>
          <a:endParaRPr lang="en-GB"/>
        </a:p>
      </dgm:t>
    </dgm:pt>
    <dgm:pt modelId="{A012BCEE-5839-4254-BEE3-72B15E80ED09}">
      <dgm:prSet phldrT="[Text]" custT="1"/>
      <dgm:spPr/>
      <dgm:t>
        <a:bodyPr/>
        <a:lstStyle/>
        <a:p>
          <a:r>
            <a:rPr lang="en-GB" sz="1400" b="1" noProof="0" dirty="0">
              <a:solidFill>
                <a:srgbClr val="FF0000"/>
              </a:solidFill>
            </a:rPr>
            <a:t>Backward looking (performance)</a:t>
          </a:r>
        </a:p>
      </dgm:t>
    </dgm:pt>
    <dgm:pt modelId="{77FFEF77-E9E2-48D8-B87B-67C0F5A48DD6}" type="parTrans" cxnId="{9F5AE181-9C6A-4827-8C0A-3096A7F88961}">
      <dgm:prSet/>
      <dgm:spPr/>
      <dgm:t>
        <a:bodyPr/>
        <a:lstStyle/>
        <a:p>
          <a:endParaRPr lang="en-GB"/>
        </a:p>
      </dgm:t>
    </dgm:pt>
    <dgm:pt modelId="{D9B1CF64-33BD-4BB0-AF38-FA18D076BBB4}" type="sibTrans" cxnId="{9F5AE181-9C6A-4827-8C0A-3096A7F88961}">
      <dgm:prSet/>
      <dgm:spPr/>
      <dgm:t>
        <a:bodyPr/>
        <a:lstStyle/>
        <a:p>
          <a:endParaRPr lang="en-GB"/>
        </a:p>
      </dgm:t>
    </dgm:pt>
    <dgm:pt modelId="{A9ABAC1A-69EE-44E0-BC61-69E47CD7A828}">
      <dgm:prSet phldrT="[Text]" custT="1"/>
      <dgm:spPr/>
      <dgm:t>
        <a:bodyPr/>
        <a:lstStyle/>
        <a:p>
          <a:r>
            <a:rPr lang="fr-BE" sz="1400" b="1" dirty="0">
              <a:solidFill>
                <a:schemeClr val="accent6"/>
              </a:solidFill>
            </a:rPr>
            <a:t>Financial Support</a:t>
          </a:r>
          <a:endParaRPr lang="en-GB" sz="1400" b="1" dirty="0">
            <a:solidFill>
              <a:schemeClr val="accent6"/>
            </a:solidFill>
          </a:endParaRPr>
        </a:p>
      </dgm:t>
    </dgm:pt>
    <dgm:pt modelId="{0C69E997-675A-4E6A-B9AF-8BCE64F9C48C}" type="parTrans" cxnId="{FD3A51E6-DB02-4258-83BB-3450F280423D}">
      <dgm:prSet/>
      <dgm:spPr/>
      <dgm:t>
        <a:bodyPr/>
        <a:lstStyle/>
        <a:p>
          <a:endParaRPr lang="en-GB"/>
        </a:p>
      </dgm:t>
    </dgm:pt>
    <dgm:pt modelId="{9F217B15-859D-45E3-A48A-A107565EA0E6}" type="sibTrans" cxnId="{FD3A51E6-DB02-4258-83BB-3450F280423D}">
      <dgm:prSet/>
      <dgm:spPr/>
      <dgm:t>
        <a:bodyPr/>
        <a:lstStyle/>
        <a:p>
          <a:endParaRPr lang="en-GB"/>
        </a:p>
      </dgm:t>
    </dgm:pt>
    <dgm:pt modelId="{5FBD203E-DD20-43DE-BCA3-ACD2656700AE}">
      <dgm:prSet phldrT="[Text]" custT="1"/>
      <dgm:spPr/>
      <dgm:t>
        <a:bodyPr/>
        <a:lstStyle/>
        <a:p>
          <a:r>
            <a:rPr lang="en-GB" sz="1700" noProof="0" dirty="0">
              <a:solidFill>
                <a:srgbClr val="FF0000"/>
              </a:solidFill>
            </a:rPr>
            <a:t> </a:t>
          </a:r>
          <a:r>
            <a:rPr lang="en-GB" sz="1600" b="1" noProof="0" dirty="0">
              <a:solidFill>
                <a:srgbClr val="FF0000"/>
              </a:solidFill>
            </a:rPr>
            <a:t>Budged Allocation</a:t>
          </a:r>
        </a:p>
      </dgm:t>
    </dgm:pt>
    <dgm:pt modelId="{F71EF3F1-723F-4238-9FC9-A2A7CA04573C}" type="parTrans" cxnId="{7068004B-B291-4AB6-953B-980027C88100}">
      <dgm:prSet/>
      <dgm:spPr/>
      <dgm:t>
        <a:bodyPr/>
        <a:lstStyle/>
        <a:p>
          <a:endParaRPr lang="en-GB"/>
        </a:p>
      </dgm:t>
    </dgm:pt>
    <dgm:pt modelId="{EECBA4E0-9DCF-4172-9AB9-08FAD1CC09AD}" type="sibTrans" cxnId="{7068004B-B291-4AB6-953B-980027C88100}">
      <dgm:prSet/>
      <dgm:spPr/>
      <dgm:t>
        <a:bodyPr/>
        <a:lstStyle/>
        <a:p>
          <a:endParaRPr lang="en-GB"/>
        </a:p>
      </dgm:t>
    </dgm:pt>
    <dgm:pt modelId="{E9A34C92-7D8A-4847-B471-651F78D704E2}">
      <dgm:prSet phldrT="[Text]" custT="1"/>
      <dgm:spPr/>
      <dgm:t>
        <a:bodyPr/>
        <a:lstStyle/>
        <a:p>
          <a:r>
            <a:rPr lang="en-GB" sz="1400" b="1" noProof="0" dirty="0">
              <a:solidFill>
                <a:schemeClr val="accent6"/>
              </a:solidFill>
            </a:rPr>
            <a:t>Capacity </a:t>
          </a:r>
          <a:r>
            <a:rPr lang="en-GB" sz="1400" b="1" noProof="0" dirty="0" err="1">
              <a:solidFill>
                <a:schemeClr val="accent6"/>
              </a:solidFill>
            </a:rPr>
            <a:t>Developt</a:t>
          </a:r>
          <a:endParaRPr lang="en-GB" sz="1400" b="1" noProof="0">
            <a:solidFill>
              <a:schemeClr val="accent6"/>
            </a:solidFill>
          </a:endParaRPr>
        </a:p>
      </dgm:t>
    </dgm:pt>
    <dgm:pt modelId="{D8830765-595C-4118-B734-3917C1066719}" type="parTrans" cxnId="{E3FA4917-F93E-49B3-A60E-FA5EC93A674B}">
      <dgm:prSet/>
      <dgm:spPr/>
      <dgm:t>
        <a:bodyPr/>
        <a:lstStyle/>
        <a:p>
          <a:endParaRPr lang="en-GB"/>
        </a:p>
      </dgm:t>
    </dgm:pt>
    <dgm:pt modelId="{6ED3F08F-C158-495C-8159-0C336C6009C7}" type="sibTrans" cxnId="{E3FA4917-F93E-49B3-A60E-FA5EC93A674B}">
      <dgm:prSet/>
      <dgm:spPr/>
      <dgm:t>
        <a:bodyPr/>
        <a:lstStyle/>
        <a:p>
          <a:endParaRPr lang="en-GB"/>
        </a:p>
      </dgm:t>
    </dgm:pt>
    <dgm:pt modelId="{B4BC7C7C-DF73-4BB0-91D6-7211F3422767}">
      <dgm:prSet phldrT="[Text]" custT="1"/>
      <dgm:spPr/>
      <dgm:t>
        <a:bodyPr/>
        <a:lstStyle/>
        <a:p>
          <a:r>
            <a:rPr lang="en-GB" sz="1500" b="1" noProof="0" dirty="0">
              <a:solidFill>
                <a:srgbClr val="FF0000"/>
              </a:solidFill>
            </a:rPr>
            <a:t>Effective institutions and development policies</a:t>
          </a:r>
        </a:p>
      </dgm:t>
    </dgm:pt>
    <dgm:pt modelId="{C212AD26-780A-4CF0-BC4C-6538F8867C2D}" type="parTrans" cxnId="{80D8453B-DA54-42B7-B7C7-4086511C3D9D}">
      <dgm:prSet/>
      <dgm:spPr/>
      <dgm:t>
        <a:bodyPr/>
        <a:lstStyle/>
        <a:p>
          <a:endParaRPr lang="en-GB"/>
        </a:p>
      </dgm:t>
    </dgm:pt>
    <dgm:pt modelId="{DA8FBE36-F392-4F03-9396-A5EDDC98A8C6}" type="sibTrans" cxnId="{80D8453B-DA54-42B7-B7C7-4086511C3D9D}">
      <dgm:prSet/>
      <dgm:spPr/>
      <dgm:t>
        <a:bodyPr/>
        <a:lstStyle/>
        <a:p>
          <a:endParaRPr lang="en-GB"/>
        </a:p>
      </dgm:t>
    </dgm:pt>
    <dgm:pt modelId="{48091F21-9883-4033-80AD-26572F02AF5D}">
      <dgm:prSet phldrT="[Text]" custT="1"/>
      <dgm:spPr/>
      <dgm:t>
        <a:bodyPr/>
        <a:lstStyle/>
        <a:p>
          <a:r>
            <a:rPr lang="en-GB" sz="1400" b="1" noProof="0">
              <a:solidFill>
                <a:schemeClr val="accent6"/>
              </a:solidFill>
            </a:rPr>
            <a:t>Results</a:t>
          </a:r>
        </a:p>
      </dgm:t>
    </dgm:pt>
    <dgm:pt modelId="{23747B53-D719-4C2E-8C1E-967578D57EC0}" type="parTrans" cxnId="{6937FAA8-41F7-4971-AC8E-4D3737DC17B1}">
      <dgm:prSet/>
      <dgm:spPr/>
      <dgm:t>
        <a:bodyPr/>
        <a:lstStyle/>
        <a:p>
          <a:endParaRPr lang="en-GB"/>
        </a:p>
      </dgm:t>
    </dgm:pt>
    <dgm:pt modelId="{51C59569-5B53-4E10-AD04-764FDCBA2624}" type="sibTrans" cxnId="{6937FAA8-41F7-4971-AC8E-4D3737DC17B1}">
      <dgm:prSet/>
      <dgm:spPr/>
      <dgm:t>
        <a:bodyPr/>
        <a:lstStyle/>
        <a:p>
          <a:endParaRPr lang="en-GB"/>
        </a:p>
      </dgm:t>
    </dgm:pt>
    <dgm:pt modelId="{05F6335F-5147-4C4C-8B88-10A5CD8B6D6A}">
      <dgm:prSet phldrT="[Text]" custT="1"/>
      <dgm:spPr/>
      <dgm:t>
        <a:bodyPr/>
        <a:lstStyle/>
        <a:p>
          <a:r>
            <a:rPr lang="en-GB" sz="1500" b="1" noProof="0" dirty="0">
              <a:solidFill>
                <a:srgbClr val="FF0000"/>
              </a:solidFill>
            </a:rPr>
            <a:t>Performance Indicators</a:t>
          </a:r>
        </a:p>
      </dgm:t>
    </dgm:pt>
    <dgm:pt modelId="{11225D21-5BB8-4D42-A55D-A317B1DB161A}" type="parTrans" cxnId="{6BD1F8AE-3976-4E6D-9A22-C2D0BB7AC65B}">
      <dgm:prSet/>
      <dgm:spPr/>
      <dgm:t>
        <a:bodyPr/>
        <a:lstStyle/>
        <a:p>
          <a:endParaRPr lang="en-GB"/>
        </a:p>
      </dgm:t>
    </dgm:pt>
    <dgm:pt modelId="{F295FB17-7FAE-4C3A-9812-F6EA6CE73E72}" type="sibTrans" cxnId="{6BD1F8AE-3976-4E6D-9A22-C2D0BB7AC65B}">
      <dgm:prSet/>
      <dgm:spPr/>
      <dgm:t>
        <a:bodyPr/>
        <a:lstStyle/>
        <a:p>
          <a:endParaRPr lang="en-GB"/>
        </a:p>
      </dgm:t>
    </dgm:pt>
    <dgm:pt modelId="{125DC103-D076-4CFB-8EB1-39315CD72CDD}">
      <dgm:prSet phldrT="[Text]" custT="1"/>
      <dgm:spPr/>
      <dgm:t>
        <a:bodyPr/>
        <a:lstStyle/>
        <a:p>
          <a:r>
            <a:rPr lang="en-GB" sz="1700" b="1" noProof="0" dirty="0">
              <a:solidFill>
                <a:srgbClr val="FF0000"/>
              </a:solidFill>
            </a:rPr>
            <a:t> </a:t>
          </a:r>
          <a:r>
            <a:rPr lang="en-GB" sz="1600" b="1" noProof="0" dirty="0">
              <a:solidFill>
                <a:srgbClr val="FF0000"/>
              </a:solidFill>
            </a:rPr>
            <a:t>Fiscal Space</a:t>
          </a:r>
        </a:p>
      </dgm:t>
    </dgm:pt>
    <dgm:pt modelId="{CABA6458-56C6-4693-82E2-194142BA7727}" type="parTrans" cxnId="{11D95A01-EA8E-4A2D-815D-1CD51716948E}">
      <dgm:prSet/>
      <dgm:spPr/>
      <dgm:t>
        <a:bodyPr/>
        <a:lstStyle/>
        <a:p>
          <a:endParaRPr lang="en-GB"/>
        </a:p>
      </dgm:t>
    </dgm:pt>
    <dgm:pt modelId="{C00499BD-EF62-49BB-B2AA-CFAF94E74649}" type="sibTrans" cxnId="{11D95A01-EA8E-4A2D-815D-1CD51716948E}">
      <dgm:prSet/>
      <dgm:spPr/>
      <dgm:t>
        <a:bodyPr/>
        <a:lstStyle/>
        <a:p>
          <a:endParaRPr lang="en-GB"/>
        </a:p>
      </dgm:t>
    </dgm:pt>
    <dgm:pt modelId="{43831C2C-5E2E-4377-B36A-2D3D3472B73E}">
      <dgm:prSet phldrT="[Text]" custT="1"/>
      <dgm:spPr/>
      <dgm:t>
        <a:bodyPr/>
        <a:lstStyle/>
        <a:p>
          <a:r>
            <a:rPr lang="en-GB" sz="1500" b="1" noProof="0" dirty="0">
              <a:solidFill>
                <a:srgbClr val="FF0000"/>
              </a:solidFill>
            </a:rPr>
            <a:t>Process: PFM..</a:t>
          </a:r>
        </a:p>
      </dgm:t>
    </dgm:pt>
    <dgm:pt modelId="{163DE8DA-96E6-40FE-BEA8-C660BA026CC1}" type="parTrans" cxnId="{4B8F9991-39D4-413B-BDDD-6143F48E1BA3}">
      <dgm:prSet/>
      <dgm:spPr/>
      <dgm:t>
        <a:bodyPr/>
        <a:lstStyle/>
        <a:p>
          <a:endParaRPr lang="en-GB"/>
        </a:p>
      </dgm:t>
    </dgm:pt>
    <dgm:pt modelId="{B9A855AD-A9E1-4AD5-9105-94ACCF788314}" type="sibTrans" cxnId="{4B8F9991-39D4-413B-BDDD-6143F48E1BA3}">
      <dgm:prSet/>
      <dgm:spPr/>
      <dgm:t>
        <a:bodyPr/>
        <a:lstStyle/>
        <a:p>
          <a:endParaRPr lang="en-GB"/>
        </a:p>
      </dgm:t>
    </dgm:pt>
    <dgm:pt modelId="{82619E0D-0D50-4AA4-BF54-1C9B66C90460}">
      <dgm:prSet phldrT="[Text]" custT="1"/>
      <dgm:spPr/>
      <dgm:t>
        <a:bodyPr/>
        <a:lstStyle/>
        <a:p>
          <a:r>
            <a:rPr lang="en-GB" sz="1400" b="1" noProof="0" dirty="0">
              <a:solidFill>
                <a:srgbClr val="FF0000"/>
              </a:solidFill>
            </a:rPr>
            <a:t>Forward looking (Risk management)</a:t>
          </a:r>
        </a:p>
      </dgm:t>
    </dgm:pt>
    <dgm:pt modelId="{318BC432-E5ED-4E58-8525-2E3589791C39}" type="parTrans" cxnId="{44D5502A-ED36-476B-84AD-4AC6C4FBD1A3}">
      <dgm:prSet/>
      <dgm:spPr/>
      <dgm:t>
        <a:bodyPr/>
        <a:lstStyle/>
        <a:p>
          <a:endParaRPr lang="en-GB"/>
        </a:p>
      </dgm:t>
    </dgm:pt>
    <dgm:pt modelId="{A5822E02-1A84-4086-A2FD-B1AC2A4BD389}" type="sibTrans" cxnId="{44D5502A-ED36-476B-84AD-4AC6C4FBD1A3}">
      <dgm:prSet/>
      <dgm:spPr/>
      <dgm:t>
        <a:bodyPr/>
        <a:lstStyle/>
        <a:p>
          <a:endParaRPr lang="en-GB"/>
        </a:p>
      </dgm:t>
    </dgm:pt>
    <dgm:pt modelId="{EEEA4E2E-0D2B-4967-90E5-98A776FC8EEA}">
      <dgm:prSet phldrT="[Text]" custT="1"/>
      <dgm:spPr/>
      <dgm:t>
        <a:bodyPr/>
        <a:lstStyle/>
        <a:p>
          <a:r>
            <a:rPr lang="fr-BE" sz="1600" b="1" noProof="0" dirty="0">
              <a:solidFill>
                <a:srgbClr val="FF0000"/>
              </a:solidFill>
            </a:rPr>
            <a:t> </a:t>
          </a:r>
          <a:r>
            <a:rPr lang="en-GB" sz="1600" b="1" noProof="0" dirty="0">
              <a:solidFill>
                <a:srgbClr val="FF0000"/>
              </a:solidFill>
            </a:rPr>
            <a:t>Eligibility criteria</a:t>
          </a:r>
        </a:p>
      </dgm:t>
    </dgm:pt>
    <dgm:pt modelId="{4E19B895-E97C-494C-B044-BD8AC11C9FD8}" type="parTrans" cxnId="{601B866E-9E55-49E1-BB80-6D87A9567253}">
      <dgm:prSet/>
      <dgm:spPr/>
      <dgm:t>
        <a:bodyPr/>
        <a:lstStyle/>
        <a:p>
          <a:endParaRPr lang="en-GB"/>
        </a:p>
      </dgm:t>
    </dgm:pt>
    <dgm:pt modelId="{9D44E29C-6315-400F-A257-95120276A537}" type="sibTrans" cxnId="{601B866E-9E55-49E1-BB80-6D87A9567253}">
      <dgm:prSet/>
      <dgm:spPr/>
      <dgm:t>
        <a:bodyPr/>
        <a:lstStyle/>
        <a:p>
          <a:endParaRPr lang="en-GB"/>
        </a:p>
      </dgm:t>
    </dgm:pt>
    <dgm:pt modelId="{8CE8DD0C-7BF7-4226-A851-B82A0F34CCBD}">
      <dgm:prSet phldrT="[Text]" custT="1"/>
      <dgm:spPr/>
      <dgm:t>
        <a:bodyPr/>
        <a:lstStyle/>
        <a:p>
          <a:r>
            <a:rPr lang="en-GB" sz="1500" b="1" noProof="0" dirty="0">
              <a:solidFill>
                <a:srgbClr val="FF0000"/>
              </a:solidFill>
            </a:rPr>
            <a:t>Reform processes</a:t>
          </a:r>
        </a:p>
      </dgm:t>
    </dgm:pt>
    <dgm:pt modelId="{0F9AB399-A5FC-442E-9702-086883ED9B3E}" type="parTrans" cxnId="{16FEF672-FBA4-444B-B7F2-945B247C4182}">
      <dgm:prSet/>
      <dgm:spPr/>
      <dgm:t>
        <a:bodyPr/>
        <a:lstStyle/>
        <a:p>
          <a:endParaRPr lang="fr-FR"/>
        </a:p>
      </dgm:t>
    </dgm:pt>
    <dgm:pt modelId="{1FC960D4-C8D8-4DB8-BE9F-256AA6EEC61E}" type="sibTrans" cxnId="{16FEF672-FBA4-444B-B7F2-945B247C4182}">
      <dgm:prSet/>
      <dgm:spPr/>
      <dgm:t>
        <a:bodyPr/>
        <a:lstStyle/>
        <a:p>
          <a:endParaRPr lang="fr-FR"/>
        </a:p>
      </dgm:t>
    </dgm:pt>
    <dgm:pt modelId="{87F787A4-8483-44E8-85AE-2E7D66A73AE4}" type="pres">
      <dgm:prSet presAssocID="{053F0EDC-98F2-4397-A993-28007A7BD3B5}" presName="cycleMatrixDiagram" presStyleCnt="0">
        <dgm:presLayoutVars>
          <dgm:chMax val="1"/>
          <dgm:dir/>
          <dgm:animLvl val="lvl"/>
          <dgm:resizeHandles val="exact"/>
        </dgm:presLayoutVars>
      </dgm:prSet>
      <dgm:spPr/>
    </dgm:pt>
    <dgm:pt modelId="{D8BF8612-6345-468E-8112-DAF4ACB574EC}" type="pres">
      <dgm:prSet presAssocID="{053F0EDC-98F2-4397-A993-28007A7BD3B5}" presName="children" presStyleCnt="0"/>
      <dgm:spPr/>
    </dgm:pt>
    <dgm:pt modelId="{9114298E-70EA-4668-B6A1-9DB6994343B2}" type="pres">
      <dgm:prSet presAssocID="{053F0EDC-98F2-4397-A993-28007A7BD3B5}" presName="child1group" presStyleCnt="0"/>
      <dgm:spPr/>
    </dgm:pt>
    <dgm:pt modelId="{94008A86-80A5-46DF-8D05-AFC89E002D0F}" type="pres">
      <dgm:prSet presAssocID="{053F0EDC-98F2-4397-A993-28007A7BD3B5}" presName="child1" presStyleLbl="bgAcc1" presStyleIdx="0" presStyleCnt="4" custScaleX="177106" custLinFactNeighborX="-25313" custLinFactNeighborY="0"/>
      <dgm:spPr/>
    </dgm:pt>
    <dgm:pt modelId="{5BEAC925-EF1A-4A48-91B9-73A4455D9CEC}" type="pres">
      <dgm:prSet presAssocID="{053F0EDC-98F2-4397-A993-28007A7BD3B5}" presName="child1Text" presStyleLbl="bgAcc1" presStyleIdx="0" presStyleCnt="4">
        <dgm:presLayoutVars>
          <dgm:bulletEnabled val="1"/>
        </dgm:presLayoutVars>
      </dgm:prSet>
      <dgm:spPr/>
    </dgm:pt>
    <dgm:pt modelId="{06A336E3-0EF9-4738-81C7-88BE1C81516A}" type="pres">
      <dgm:prSet presAssocID="{053F0EDC-98F2-4397-A993-28007A7BD3B5}" presName="child2group" presStyleCnt="0"/>
      <dgm:spPr/>
    </dgm:pt>
    <dgm:pt modelId="{AA57C08F-0E8A-4760-9314-B0ACD595FCB8}" type="pres">
      <dgm:prSet presAssocID="{053F0EDC-98F2-4397-A993-28007A7BD3B5}" presName="child2" presStyleLbl="bgAcc1" presStyleIdx="1" presStyleCnt="4" custScaleX="177120" custLinFactNeighborX="54182" custLinFactNeighborY="0"/>
      <dgm:spPr/>
    </dgm:pt>
    <dgm:pt modelId="{404FC441-C888-495C-8F0E-4E7818A29F00}" type="pres">
      <dgm:prSet presAssocID="{053F0EDC-98F2-4397-A993-28007A7BD3B5}" presName="child2Text" presStyleLbl="bgAcc1" presStyleIdx="1" presStyleCnt="4">
        <dgm:presLayoutVars>
          <dgm:bulletEnabled val="1"/>
        </dgm:presLayoutVars>
      </dgm:prSet>
      <dgm:spPr/>
    </dgm:pt>
    <dgm:pt modelId="{8A7ABB3D-7F91-4C30-A49F-E3FA691C21B6}" type="pres">
      <dgm:prSet presAssocID="{053F0EDC-98F2-4397-A993-28007A7BD3B5}" presName="child3group" presStyleCnt="0"/>
      <dgm:spPr/>
    </dgm:pt>
    <dgm:pt modelId="{E9FD4D1F-D2FD-47B4-B2E4-AD6268333C0D}" type="pres">
      <dgm:prSet presAssocID="{053F0EDC-98F2-4397-A993-28007A7BD3B5}" presName="child3" presStyleLbl="bgAcc1" presStyleIdx="2" presStyleCnt="4" custScaleX="177106" custLinFactNeighborX="50685" custLinFactNeighborY="3017"/>
      <dgm:spPr/>
    </dgm:pt>
    <dgm:pt modelId="{01B45502-42C5-4B53-8BC1-B806E791005A}" type="pres">
      <dgm:prSet presAssocID="{053F0EDC-98F2-4397-A993-28007A7BD3B5}" presName="child3Text" presStyleLbl="bgAcc1" presStyleIdx="2" presStyleCnt="4">
        <dgm:presLayoutVars>
          <dgm:bulletEnabled val="1"/>
        </dgm:presLayoutVars>
      </dgm:prSet>
      <dgm:spPr/>
    </dgm:pt>
    <dgm:pt modelId="{125939EF-6262-469E-8E0E-3496227DDBC6}" type="pres">
      <dgm:prSet presAssocID="{053F0EDC-98F2-4397-A993-28007A7BD3B5}" presName="child4group" presStyleCnt="0"/>
      <dgm:spPr/>
    </dgm:pt>
    <dgm:pt modelId="{62E15403-301E-4CAC-B17C-850F92FFCD5E}" type="pres">
      <dgm:prSet presAssocID="{053F0EDC-98F2-4397-A993-28007A7BD3B5}" presName="child4" presStyleLbl="bgAcc1" presStyleIdx="3" presStyleCnt="4" custScaleX="177106" custLinFactNeighborX="-25313" custLinFactNeighborY="-2371"/>
      <dgm:spPr/>
    </dgm:pt>
    <dgm:pt modelId="{292B35A0-9EF4-4DC6-8BF0-10D09C6FCA43}" type="pres">
      <dgm:prSet presAssocID="{053F0EDC-98F2-4397-A993-28007A7BD3B5}" presName="child4Text" presStyleLbl="bgAcc1" presStyleIdx="3" presStyleCnt="4">
        <dgm:presLayoutVars>
          <dgm:bulletEnabled val="1"/>
        </dgm:presLayoutVars>
      </dgm:prSet>
      <dgm:spPr/>
    </dgm:pt>
    <dgm:pt modelId="{3B90CA43-69B5-4EB6-A986-8A68BFADECF4}" type="pres">
      <dgm:prSet presAssocID="{053F0EDC-98F2-4397-A993-28007A7BD3B5}" presName="childPlaceholder" presStyleCnt="0"/>
      <dgm:spPr/>
    </dgm:pt>
    <dgm:pt modelId="{590BCE06-7BAA-44A2-A835-F155C09243DB}" type="pres">
      <dgm:prSet presAssocID="{053F0EDC-98F2-4397-A993-28007A7BD3B5}" presName="circle" presStyleCnt="0"/>
      <dgm:spPr/>
    </dgm:pt>
    <dgm:pt modelId="{DC5101D0-47FC-4136-96EF-A840D67D58F4}" type="pres">
      <dgm:prSet presAssocID="{053F0EDC-98F2-4397-A993-28007A7BD3B5}" presName="quadrant1" presStyleLbl="node1" presStyleIdx="0" presStyleCnt="4">
        <dgm:presLayoutVars>
          <dgm:chMax val="1"/>
          <dgm:bulletEnabled val="1"/>
        </dgm:presLayoutVars>
      </dgm:prSet>
      <dgm:spPr/>
    </dgm:pt>
    <dgm:pt modelId="{FE831627-DC09-41C4-87A0-E884AF72DB53}" type="pres">
      <dgm:prSet presAssocID="{053F0EDC-98F2-4397-A993-28007A7BD3B5}" presName="quadrant2" presStyleLbl="node1" presStyleIdx="1" presStyleCnt="4" custScaleX="104619" custScaleY="102437">
        <dgm:presLayoutVars>
          <dgm:chMax val="1"/>
          <dgm:bulletEnabled val="1"/>
        </dgm:presLayoutVars>
      </dgm:prSet>
      <dgm:spPr/>
    </dgm:pt>
    <dgm:pt modelId="{AC739D0D-01FE-4EA3-820D-6755237B4ADF}" type="pres">
      <dgm:prSet presAssocID="{053F0EDC-98F2-4397-A993-28007A7BD3B5}" presName="quadrant3" presStyleLbl="node1" presStyleIdx="2" presStyleCnt="4">
        <dgm:presLayoutVars>
          <dgm:chMax val="1"/>
          <dgm:bulletEnabled val="1"/>
        </dgm:presLayoutVars>
      </dgm:prSet>
      <dgm:spPr/>
    </dgm:pt>
    <dgm:pt modelId="{06588E61-2AC0-44A2-88E3-3AF847994539}" type="pres">
      <dgm:prSet presAssocID="{053F0EDC-98F2-4397-A993-28007A7BD3B5}" presName="quadrant4" presStyleLbl="node1" presStyleIdx="3" presStyleCnt="4">
        <dgm:presLayoutVars>
          <dgm:chMax val="1"/>
          <dgm:bulletEnabled val="1"/>
        </dgm:presLayoutVars>
      </dgm:prSet>
      <dgm:spPr/>
    </dgm:pt>
    <dgm:pt modelId="{72E82C29-648A-4005-B8B2-4709CD2E80D6}" type="pres">
      <dgm:prSet presAssocID="{053F0EDC-98F2-4397-A993-28007A7BD3B5}" presName="quadrantPlaceholder" presStyleCnt="0"/>
      <dgm:spPr/>
    </dgm:pt>
    <dgm:pt modelId="{F574CFAA-5F7C-4D1F-9A83-968781004E68}" type="pres">
      <dgm:prSet presAssocID="{053F0EDC-98F2-4397-A993-28007A7BD3B5}" presName="center1" presStyleLbl="fgShp" presStyleIdx="0" presStyleCnt="2"/>
      <dgm:spPr/>
    </dgm:pt>
    <dgm:pt modelId="{82C7FD27-7852-4BBD-8F73-1D590BD81F81}" type="pres">
      <dgm:prSet presAssocID="{053F0EDC-98F2-4397-A993-28007A7BD3B5}" presName="center2" presStyleLbl="fgShp" presStyleIdx="1" presStyleCnt="2"/>
      <dgm:spPr/>
    </dgm:pt>
  </dgm:ptLst>
  <dgm:cxnLst>
    <dgm:cxn modelId="{11D95A01-EA8E-4A2D-815D-1CD51716948E}" srcId="{A9ABAC1A-69EE-44E0-BC61-69E47CD7A828}" destId="{125DC103-D076-4CFB-8EB1-39315CD72CDD}" srcOrd="1" destOrd="0" parTransId="{CABA6458-56C6-4693-82E2-194142BA7727}" sibTransId="{C00499BD-EF62-49BB-B2AA-CFAF94E74649}"/>
    <dgm:cxn modelId="{99B67F01-B184-5742-93A2-FE092E14BD81}" type="presOf" srcId="{B4BC7C7C-DF73-4BB0-91D6-7211F3422767}" destId="{E9FD4D1F-D2FD-47B4-B2E4-AD6268333C0D}" srcOrd="0" destOrd="0" presId="urn:microsoft.com/office/officeart/2005/8/layout/cycle4"/>
    <dgm:cxn modelId="{1796B607-D3AB-0C49-8F9A-BD8900AFBD9B}" type="presOf" srcId="{4ACC8397-B682-482A-A371-7527FA999026}" destId="{DC5101D0-47FC-4136-96EF-A840D67D58F4}" srcOrd="0" destOrd="0" presId="urn:microsoft.com/office/officeart/2005/8/layout/cycle4"/>
    <dgm:cxn modelId="{E387320A-CA20-C449-94BD-3D36252CB41F}" type="presOf" srcId="{EEEA4E2E-0D2B-4967-90E5-98A776FC8EEA}" destId="{404FC441-C888-495C-8F0E-4E7818A29F00}" srcOrd="1" destOrd="2" presId="urn:microsoft.com/office/officeart/2005/8/layout/cycle4"/>
    <dgm:cxn modelId="{24F9850E-A47D-0A4C-B8CE-31E9011DD485}" type="presOf" srcId="{E9A34C92-7D8A-4847-B471-651F78D704E2}" destId="{AC739D0D-01FE-4EA3-820D-6755237B4ADF}" srcOrd="0" destOrd="0" presId="urn:microsoft.com/office/officeart/2005/8/layout/cycle4"/>
    <dgm:cxn modelId="{E7C28516-FD7C-0A4D-B793-06372A318EB9}" type="presOf" srcId="{053F0EDC-98F2-4397-A993-28007A7BD3B5}" destId="{87F787A4-8483-44E8-85AE-2E7D66A73AE4}" srcOrd="0" destOrd="0" presId="urn:microsoft.com/office/officeart/2005/8/layout/cycle4"/>
    <dgm:cxn modelId="{E3FA4917-F93E-49B3-A60E-FA5EC93A674B}" srcId="{053F0EDC-98F2-4397-A993-28007A7BD3B5}" destId="{E9A34C92-7D8A-4847-B471-651F78D704E2}" srcOrd="2" destOrd="0" parTransId="{D8830765-595C-4118-B734-3917C1066719}" sibTransId="{6ED3F08F-C158-495C-8159-0C336C6009C7}"/>
    <dgm:cxn modelId="{C9FDF218-E25D-424B-A1A2-2CEE88FDA14E}" type="presOf" srcId="{EEEA4E2E-0D2B-4967-90E5-98A776FC8EEA}" destId="{AA57C08F-0E8A-4760-9314-B0ACD595FCB8}" srcOrd="0" destOrd="2" presId="urn:microsoft.com/office/officeart/2005/8/layout/cycle4"/>
    <dgm:cxn modelId="{9A07A719-3052-3346-866C-B0F4A719747B}" type="presOf" srcId="{05F6335F-5147-4C4C-8B88-10A5CD8B6D6A}" destId="{62E15403-301E-4CAC-B17C-850F92FFCD5E}" srcOrd="0" destOrd="0" presId="urn:microsoft.com/office/officeart/2005/8/layout/cycle4"/>
    <dgm:cxn modelId="{EECA7D1A-0F9F-754A-8352-3BCE5F78BF32}" type="presOf" srcId="{43831C2C-5E2E-4377-B36A-2D3D3472B73E}" destId="{E9FD4D1F-D2FD-47B4-B2E4-AD6268333C0D}" srcOrd="0" destOrd="1" presId="urn:microsoft.com/office/officeart/2005/8/layout/cycle4"/>
    <dgm:cxn modelId="{3173EC1B-F315-F348-8A42-A5D49B2CC4E1}" type="presOf" srcId="{8CE8DD0C-7BF7-4226-A851-B82A0F34CCBD}" destId="{62E15403-301E-4CAC-B17C-850F92FFCD5E}" srcOrd="0" destOrd="1" presId="urn:microsoft.com/office/officeart/2005/8/layout/cycle4"/>
    <dgm:cxn modelId="{44D5502A-ED36-476B-84AD-4AC6C4FBD1A3}" srcId="{4ACC8397-B682-482A-A371-7527FA999026}" destId="{82619E0D-0D50-4AA4-BF54-1C9B66C90460}" srcOrd="1" destOrd="0" parTransId="{318BC432-E5ED-4E58-8525-2E3589791C39}" sibTransId="{A5822E02-1A84-4086-A2FD-B1AC2A4BD389}"/>
    <dgm:cxn modelId="{AF0AB72E-CC1B-134A-A6A5-A68A793E7B32}" type="presOf" srcId="{125DC103-D076-4CFB-8EB1-39315CD72CDD}" destId="{AA57C08F-0E8A-4760-9314-B0ACD595FCB8}" srcOrd="0" destOrd="1" presId="urn:microsoft.com/office/officeart/2005/8/layout/cycle4"/>
    <dgm:cxn modelId="{BF83C031-6B37-DA4F-A8DE-F1C7537B17F8}" type="presOf" srcId="{125DC103-D076-4CFB-8EB1-39315CD72CDD}" destId="{404FC441-C888-495C-8F0E-4E7818A29F00}" srcOrd="1" destOrd="1" presId="urn:microsoft.com/office/officeart/2005/8/layout/cycle4"/>
    <dgm:cxn modelId="{BA761F34-CE04-284F-B790-84E89DE767DC}" type="presOf" srcId="{05F6335F-5147-4C4C-8B88-10A5CD8B6D6A}" destId="{292B35A0-9EF4-4DC6-8BF0-10D09C6FCA43}" srcOrd="1" destOrd="0" presId="urn:microsoft.com/office/officeart/2005/8/layout/cycle4"/>
    <dgm:cxn modelId="{7140C638-4EBB-7B49-BDBA-2DE0E4C91FF5}" type="presOf" srcId="{B4BC7C7C-DF73-4BB0-91D6-7211F3422767}" destId="{01B45502-42C5-4B53-8BC1-B806E791005A}" srcOrd="1" destOrd="0" presId="urn:microsoft.com/office/officeart/2005/8/layout/cycle4"/>
    <dgm:cxn modelId="{80D8453B-DA54-42B7-B7C7-4086511C3D9D}" srcId="{E9A34C92-7D8A-4847-B471-651F78D704E2}" destId="{B4BC7C7C-DF73-4BB0-91D6-7211F3422767}" srcOrd="0" destOrd="0" parTransId="{C212AD26-780A-4CF0-BC4C-6538F8867C2D}" sibTransId="{DA8FBE36-F392-4F03-9396-A5EDDC98A8C6}"/>
    <dgm:cxn modelId="{28CE5643-93B8-A749-9525-57506973E839}" type="presOf" srcId="{A012BCEE-5839-4254-BEE3-72B15E80ED09}" destId="{5BEAC925-EF1A-4A48-91B9-73A4455D9CEC}" srcOrd="1" destOrd="0" presId="urn:microsoft.com/office/officeart/2005/8/layout/cycle4"/>
    <dgm:cxn modelId="{22031F68-D252-DB45-8143-B2A78CB78EB5}" type="presOf" srcId="{5FBD203E-DD20-43DE-BCA3-ACD2656700AE}" destId="{AA57C08F-0E8A-4760-9314-B0ACD595FCB8}" srcOrd="0" destOrd="0" presId="urn:microsoft.com/office/officeart/2005/8/layout/cycle4"/>
    <dgm:cxn modelId="{7068004B-B291-4AB6-953B-980027C88100}" srcId="{A9ABAC1A-69EE-44E0-BC61-69E47CD7A828}" destId="{5FBD203E-DD20-43DE-BCA3-ACD2656700AE}" srcOrd="0" destOrd="0" parTransId="{F71EF3F1-723F-4238-9FC9-A2A7CA04573C}" sibTransId="{EECBA4E0-9DCF-4172-9AB9-08FAD1CC09AD}"/>
    <dgm:cxn modelId="{23964D6B-1BE1-A740-ADEA-733BC421734A}" type="presOf" srcId="{48091F21-9883-4033-80AD-26572F02AF5D}" destId="{06588E61-2AC0-44A2-88E3-3AF847994539}" srcOrd="0" destOrd="0" presId="urn:microsoft.com/office/officeart/2005/8/layout/cycle4"/>
    <dgm:cxn modelId="{601B866E-9E55-49E1-BB80-6D87A9567253}" srcId="{A9ABAC1A-69EE-44E0-BC61-69E47CD7A828}" destId="{EEEA4E2E-0D2B-4967-90E5-98A776FC8EEA}" srcOrd="2" destOrd="0" parTransId="{4E19B895-E97C-494C-B044-BD8AC11C9FD8}" sibTransId="{9D44E29C-6315-400F-A257-95120276A537}"/>
    <dgm:cxn modelId="{BDA83571-FD1B-7A42-BBA7-52F12EECB5F0}" type="presOf" srcId="{A012BCEE-5839-4254-BEE3-72B15E80ED09}" destId="{94008A86-80A5-46DF-8D05-AFC89E002D0F}" srcOrd="0" destOrd="0" presId="urn:microsoft.com/office/officeart/2005/8/layout/cycle4"/>
    <dgm:cxn modelId="{7055FF71-AAD9-0242-BF81-571F61FA5004}" type="presOf" srcId="{82619E0D-0D50-4AA4-BF54-1C9B66C90460}" destId="{5BEAC925-EF1A-4A48-91B9-73A4455D9CEC}" srcOrd="1" destOrd="1" presId="urn:microsoft.com/office/officeart/2005/8/layout/cycle4"/>
    <dgm:cxn modelId="{16FEF672-FBA4-444B-B7F2-945B247C4182}" srcId="{48091F21-9883-4033-80AD-26572F02AF5D}" destId="{8CE8DD0C-7BF7-4226-A851-B82A0F34CCBD}" srcOrd="1" destOrd="0" parTransId="{0F9AB399-A5FC-442E-9702-086883ED9B3E}" sibTransId="{1FC960D4-C8D8-4DB8-BE9F-256AA6EEC61E}"/>
    <dgm:cxn modelId="{9F5AE181-9C6A-4827-8C0A-3096A7F88961}" srcId="{4ACC8397-B682-482A-A371-7527FA999026}" destId="{A012BCEE-5839-4254-BEE3-72B15E80ED09}" srcOrd="0" destOrd="0" parTransId="{77FFEF77-E9E2-48D8-B87B-67C0F5A48DD6}" sibTransId="{D9B1CF64-33BD-4BB0-AF38-FA18D076BBB4}"/>
    <dgm:cxn modelId="{43195186-ED81-0E49-85F8-B8B95E2B0312}" type="presOf" srcId="{43831C2C-5E2E-4377-B36A-2D3D3472B73E}" destId="{01B45502-42C5-4B53-8BC1-B806E791005A}" srcOrd="1" destOrd="1" presId="urn:microsoft.com/office/officeart/2005/8/layout/cycle4"/>
    <dgm:cxn modelId="{4B8F9991-39D4-413B-BDDD-6143F48E1BA3}" srcId="{E9A34C92-7D8A-4847-B471-651F78D704E2}" destId="{43831C2C-5E2E-4377-B36A-2D3D3472B73E}" srcOrd="1" destOrd="0" parTransId="{163DE8DA-96E6-40FE-BEA8-C660BA026CC1}" sibTransId="{B9A855AD-A9E1-4AD5-9105-94ACCF788314}"/>
    <dgm:cxn modelId="{5D909C94-1BD1-48E8-996F-2808D74D64D7}" srcId="{053F0EDC-98F2-4397-A993-28007A7BD3B5}" destId="{4ACC8397-B682-482A-A371-7527FA999026}" srcOrd="0" destOrd="0" parTransId="{3EFB20ED-51AF-4C8F-8949-7857A42CBCE8}" sibTransId="{331E34DA-FBE7-4C75-BEC0-1EC6D1D8FB06}"/>
    <dgm:cxn modelId="{1AAD02A0-9584-EE49-BBDD-25A395083C7B}" type="presOf" srcId="{A9ABAC1A-69EE-44E0-BC61-69E47CD7A828}" destId="{FE831627-DC09-41C4-87A0-E884AF72DB53}" srcOrd="0" destOrd="0" presId="urn:microsoft.com/office/officeart/2005/8/layout/cycle4"/>
    <dgm:cxn modelId="{6937FAA8-41F7-4971-AC8E-4D3737DC17B1}" srcId="{053F0EDC-98F2-4397-A993-28007A7BD3B5}" destId="{48091F21-9883-4033-80AD-26572F02AF5D}" srcOrd="3" destOrd="0" parTransId="{23747B53-D719-4C2E-8C1E-967578D57EC0}" sibTransId="{51C59569-5B53-4E10-AD04-764FDCBA2624}"/>
    <dgm:cxn modelId="{5D15BDAE-574E-2F41-84A6-A9CA6934EE57}" type="presOf" srcId="{8CE8DD0C-7BF7-4226-A851-B82A0F34CCBD}" destId="{292B35A0-9EF4-4DC6-8BF0-10D09C6FCA43}" srcOrd="1" destOrd="1" presId="urn:microsoft.com/office/officeart/2005/8/layout/cycle4"/>
    <dgm:cxn modelId="{6BD1F8AE-3976-4E6D-9A22-C2D0BB7AC65B}" srcId="{48091F21-9883-4033-80AD-26572F02AF5D}" destId="{05F6335F-5147-4C4C-8B88-10A5CD8B6D6A}" srcOrd="0" destOrd="0" parTransId="{11225D21-5BB8-4D42-A55D-A317B1DB161A}" sibTransId="{F295FB17-7FAE-4C3A-9812-F6EA6CE73E72}"/>
    <dgm:cxn modelId="{84BF21D1-6F53-4844-B8ED-5EE3D5DA32FA}" type="presOf" srcId="{5FBD203E-DD20-43DE-BCA3-ACD2656700AE}" destId="{404FC441-C888-495C-8F0E-4E7818A29F00}" srcOrd="1" destOrd="0" presId="urn:microsoft.com/office/officeart/2005/8/layout/cycle4"/>
    <dgm:cxn modelId="{FD3A51E6-DB02-4258-83BB-3450F280423D}" srcId="{053F0EDC-98F2-4397-A993-28007A7BD3B5}" destId="{A9ABAC1A-69EE-44E0-BC61-69E47CD7A828}" srcOrd="1" destOrd="0" parTransId="{0C69E997-675A-4E6A-B9AF-8BCE64F9C48C}" sibTransId="{9F217B15-859D-45E3-A48A-A107565EA0E6}"/>
    <dgm:cxn modelId="{65F687F5-CF4B-EB48-89EE-A86A99F704C7}" type="presOf" srcId="{82619E0D-0D50-4AA4-BF54-1C9B66C90460}" destId="{94008A86-80A5-46DF-8D05-AFC89E002D0F}" srcOrd="0" destOrd="1" presId="urn:microsoft.com/office/officeart/2005/8/layout/cycle4"/>
    <dgm:cxn modelId="{03298F01-238A-7647-8251-BAB7D8BD2AE8}" type="presParOf" srcId="{87F787A4-8483-44E8-85AE-2E7D66A73AE4}" destId="{D8BF8612-6345-468E-8112-DAF4ACB574EC}" srcOrd="0" destOrd="0" presId="urn:microsoft.com/office/officeart/2005/8/layout/cycle4"/>
    <dgm:cxn modelId="{B5E54F92-0A67-294C-ABF1-9C03F974492A}" type="presParOf" srcId="{D8BF8612-6345-468E-8112-DAF4ACB574EC}" destId="{9114298E-70EA-4668-B6A1-9DB6994343B2}" srcOrd="0" destOrd="0" presId="urn:microsoft.com/office/officeart/2005/8/layout/cycle4"/>
    <dgm:cxn modelId="{4159EA82-E930-5F44-A780-05DAF8140D47}" type="presParOf" srcId="{9114298E-70EA-4668-B6A1-9DB6994343B2}" destId="{94008A86-80A5-46DF-8D05-AFC89E002D0F}" srcOrd="0" destOrd="0" presId="urn:microsoft.com/office/officeart/2005/8/layout/cycle4"/>
    <dgm:cxn modelId="{0C83A0E9-2FBA-7648-A6C0-988AA6CAE0A3}" type="presParOf" srcId="{9114298E-70EA-4668-B6A1-9DB6994343B2}" destId="{5BEAC925-EF1A-4A48-91B9-73A4455D9CEC}" srcOrd="1" destOrd="0" presId="urn:microsoft.com/office/officeart/2005/8/layout/cycle4"/>
    <dgm:cxn modelId="{6125A970-018A-F64E-BC5E-912E29568D99}" type="presParOf" srcId="{D8BF8612-6345-468E-8112-DAF4ACB574EC}" destId="{06A336E3-0EF9-4738-81C7-88BE1C81516A}" srcOrd="1" destOrd="0" presId="urn:microsoft.com/office/officeart/2005/8/layout/cycle4"/>
    <dgm:cxn modelId="{7BE3A727-3945-4846-89CB-D4483882E1F5}" type="presParOf" srcId="{06A336E3-0EF9-4738-81C7-88BE1C81516A}" destId="{AA57C08F-0E8A-4760-9314-B0ACD595FCB8}" srcOrd="0" destOrd="0" presId="urn:microsoft.com/office/officeart/2005/8/layout/cycle4"/>
    <dgm:cxn modelId="{87BF8315-0FD3-6441-966D-A7ABA02C4871}" type="presParOf" srcId="{06A336E3-0EF9-4738-81C7-88BE1C81516A}" destId="{404FC441-C888-495C-8F0E-4E7818A29F00}" srcOrd="1" destOrd="0" presId="urn:microsoft.com/office/officeart/2005/8/layout/cycle4"/>
    <dgm:cxn modelId="{C5CD9F12-3E1E-314B-A58C-2DF6540EA905}" type="presParOf" srcId="{D8BF8612-6345-468E-8112-DAF4ACB574EC}" destId="{8A7ABB3D-7F91-4C30-A49F-E3FA691C21B6}" srcOrd="2" destOrd="0" presId="urn:microsoft.com/office/officeart/2005/8/layout/cycle4"/>
    <dgm:cxn modelId="{55490E1A-5768-CB4B-A43D-ABD1E5EC3BA6}" type="presParOf" srcId="{8A7ABB3D-7F91-4C30-A49F-E3FA691C21B6}" destId="{E9FD4D1F-D2FD-47B4-B2E4-AD6268333C0D}" srcOrd="0" destOrd="0" presId="urn:microsoft.com/office/officeart/2005/8/layout/cycle4"/>
    <dgm:cxn modelId="{00763829-6C4B-6C45-A0F2-9FD7B6363288}" type="presParOf" srcId="{8A7ABB3D-7F91-4C30-A49F-E3FA691C21B6}" destId="{01B45502-42C5-4B53-8BC1-B806E791005A}" srcOrd="1" destOrd="0" presId="urn:microsoft.com/office/officeart/2005/8/layout/cycle4"/>
    <dgm:cxn modelId="{07D9E141-BB44-0943-BCAE-AA363A739F19}" type="presParOf" srcId="{D8BF8612-6345-468E-8112-DAF4ACB574EC}" destId="{125939EF-6262-469E-8E0E-3496227DDBC6}" srcOrd="3" destOrd="0" presId="urn:microsoft.com/office/officeart/2005/8/layout/cycle4"/>
    <dgm:cxn modelId="{BC844C0C-69F9-AB4E-A3F5-9D826FC70052}" type="presParOf" srcId="{125939EF-6262-469E-8E0E-3496227DDBC6}" destId="{62E15403-301E-4CAC-B17C-850F92FFCD5E}" srcOrd="0" destOrd="0" presId="urn:microsoft.com/office/officeart/2005/8/layout/cycle4"/>
    <dgm:cxn modelId="{2E180130-CE76-3448-A21C-B05D51E80004}" type="presParOf" srcId="{125939EF-6262-469E-8E0E-3496227DDBC6}" destId="{292B35A0-9EF4-4DC6-8BF0-10D09C6FCA43}" srcOrd="1" destOrd="0" presId="urn:microsoft.com/office/officeart/2005/8/layout/cycle4"/>
    <dgm:cxn modelId="{3F03B2C9-82A4-924E-A57D-AC2EE57B3939}" type="presParOf" srcId="{D8BF8612-6345-468E-8112-DAF4ACB574EC}" destId="{3B90CA43-69B5-4EB6-A986-8A68BFADECF4}" srcOrd="4" destOrd="0" presId="urn:microsoft.com/office/officeart/2005/8/layout/cycle4"/>
    <dgm:cxn modelId="{DC7BEF1D-5880-524C-BFCF-E5F7A9BF4867}" type="presParOf" srcId="{87F787A4-8483-44E8-85AE-2E7D66A73AE4}" destId="{590BCE06-7BAA-44A2-A835-F155C09243DB}" srcOrd="1" destOrd="0" presId="urn:microsoft.com/office/officeart/2005/8/layout/cycle4"/>
    <dgm:cxn modelId="{53BE99AA-AE5F-FF4D-9DB3-778EBD53023C}" type="presParOf" srcId="{590BCE06-7BAA-44A2-A835-F155C09243DB}" destId="{DC5101D0-47FC-4136-96EF-A840D67D58F4}" srcOrd="0" destOrd="0" presId="urn:microsoft.com/office/officeart/2005/8/layout/cycle4"/>
    <dgm:cxn modelId="{FA9FEA06-2C1E-F941-8074-5314B47349D0}" type="presParOf" srcId="{590BCE06-7BAA-44A2-A835-F155C09243DB}" destId="{FE831627-DC09-41C4-87A0-E884AF72DB53}" srcOrd="1" destOrd="0" presId="urn:microsoft.com/office/officeart/2005/8/layout/cycle4"/>
    <dgm:cxn modelId="{6747B143-C157-484A-8856-084719DA5306}" type="presParOf" srcId="{590BCE06-7BAA-44A2-A835-F155C09243DB}" destId="{AC739D0D-01FE-4EA3-820D-6755237B4ADF}" srcOrd="2" destOrd="0" presId="urn:microsoft.com/office/officeart/2005/8/layout/cycle4"/>
    <dgm:cxn modelId="{B3852779-1AE7-D648-A308-1573A9C20919}" type="presParOf" srcId="{590BCE06-7BAA-44A2-A835-F155C09243DB}" destId="{06588E61-2AC0-44A2-88E3-3AF847994539}" srcOrd="3" destOrd="0" presId="urn:microsoft.com/office/officeart/2005/8/layout/cycle4"/>
    <dgm:cxn modelId="{FD24B677-E081-534A-B321-E90CD4FA205D}" type="presParOf" srcId="{590BCE06-7BAA-44A2-A835-F155C09243DB}" destId="{72E82C29-648A-4005-B8B2-4709CD2E80D6}" srcOrd="4" destOrd="0" presId="urn:microsoft.com/office/officeart/2005/8/layout/cycle4"/>
    <dgm:cxn modelId="{526EE54B-9258-E64C-B541-334FCE564169}" type="presParOf" srcId="{87F787A4-8483-44E8-85AE-2E7D66A73AE4}" destId="{F574CFAA-5F7C-4D1F-9A83-968781004E68}" srcOrd="2" destOrd="0" presId="urn:microsoft.com/office/officeart/2005/8/layout/cycle4"/>
    <dgm:cxn modelId="{478ADE6A-F8A4-1048-ACC2-B220FFFCA6C9}" type="presParOf" srcId="{87F787A4-8483-44E8-85AE-2E7D66A73AE4}" destId="{82C7FD27-7852-4BBD-8F73-1D590BD81F81}"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2D09C5-87C7-434B-ADCA-97AD64985E50}">
      <dsp:nvSpPr>
        <dsp:cNvPr id="0" name=""/>
        <dsp:cNvSpPr/>
      </dsp:nvSpPr>
      <dsp:spPr>
        <a:xfrm>
          <a:off x="235534" y="0"/>
          <a:ext cx="8672930" cy="4946322"/>
        </a:xfrm>
        <a:prstGeom prst="rect">
          <a:avLst/>
        </a:prstGeom>
        <a:solidFill>
          <a:schemeClr val="bg1"/>
        </a:solidFill>
        <a:ln>
          <a:noFill/>
        </a:ln>
        <a:effectLst/>
      </dsp:spPr>
      <dsp:style>
        <a:lnRef idx="0">
          <a:scrgbClr r="0" g="0" b="0"/>
        </a:lnRef>
        <a:fillRef idx="1">
          <a:scrgbClr r="0" g="0" b="0"/>
        </a:fillRef>
        <a:effectRef idx="0">
          <a:scrgbClr r="0" g="0" b="0"/>
        </a:effectRef>
        <a:fontRef idx="minor"/>
      </dsp:style>
    </dsp:sp>
    <dsp:sp modelId="{3F3C16FC-2294-42B0-AAA2-DF55A0BE2F47}">
      <dsp:nvSpPr>
        <dsp:cNvPr id="0" name=""/>
        <dsp:cNvSpPr/>
      </dsp:nvSpPr>
      <dsp:spPr>
        <a:xfrm>
          <a:off x="6604740" y="0"/>
          <a:ext cx="1978528" cy="2350432"/>
        </a:xfrm>
        <a:prstGeom prst="round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0" i="0" kern="1200" dirty="0">
              <a:solidFill>
                <a:schemeClr val="accent2">
                  <a:lumMod val="75000"/>
                </a:schemeClr>
              </a:solidFill>
            </a:rPr>
            <a:t>Difficulties to </a:t>
          </a:r>
          <a:r>
            <a:rPr lang="en-GB" sz="1600" b="0" kern="1200" dirty="0">
              <a:solidFill>
                <a:schemeClr val="accent2">
                  <a:lumMod val="75000"/>
                </a:schemeClr>
              </a:solidFill>
            </a:rPr>
            <a:t>use</a:t>
          </a:r>
          <a:r>
            <a:rPr lang="en-GB" sz="1600" b="0" i="0" kern="1200" dirty="0">
              <a:solidFill>
                <a:schemeClr val="accent2">
                  <a:lumMod val="75000"/>
                </a:schemeClr>
              </a:solidFill>
            </a:rPr>
            <a:t> </a:t>
          </a:r>
          <a:r>
            <a:rPr lang="en-GB" sz="1600" b="1" i="0" kern="1200" dirty="0">
              <a:solidFill>
                <a:schemeClr val="accent2">
                  <a:lumMod val="75000"/>
                </a:schemeClr>
              </a:solidFill>
            </a:rPr>
            <a:t>performance </a:t>
          </a:r>
          <a:r>
            <a:rPr lang="en-GB" sz="1600" i="0" kern="1200" dirty="0">
              <a:solidFill>
                <a:schemeClr val="accent2">
                  <a:lumMod val="75000"/>
                </a:schemeClr>
              </a:solidFill>
            </a:rPr>
            <a:t>based indicators/</a:t>
          </a:r>
          <a:r>
            <a:rPr lang="en-GB" sz="1600" i="0" kern="1200" dirty="0" err="1">
              <a:solidFill>
                <a:schemeClr val="accent2">
                  <a:lumMod val="75000"/>
                </a:schemeClr>
              </a:solidFill>
            </a:rPr>
            <a:t>cond-itions</a:t>
          </a:r>
          <a:r>
            <a:rPr lang="en-GB" sz="1600" i="0" kern="1200" dirty="0">
              <a:solidFill>
                <a:schemeClr val="accent2">
                  <a:lumMod val="75000"/>
                </a:schemeClr>
              </a:solidFill>
            </a:rPr>
            <a:t> </a:t>
          </a:r>
          <a:r>
            <a:rPr lang="en-GB" sz="1600" b="0" i="0" kern="1200" dirty="0">
              <a:solidFill>
                <a:schemeClr val="accent2">
                  <a:lumMod val="75000"/>
                </a:schemeClr>
              </a:solidFill>
            </a:rPr>
            <a:t>for assessing progress and for policy dialogue </a:t>
          </a:r>
          <a:endParaRPr lang="en-US" sz="1600" kern="1200" dirty="0">
            <a:solidFill>
              <a:schemeClr val="accent2">
                <a:lumMod val="75000"/>
              </a:schemeClr>
            </a:solidFill>
          </a:endParaRPr>
        </a:p>
      </dsp:txBody>
      <dsp:txXfrm>
        <a:off x="6701324" y="96584"/>
        <a:ext cx="1785360" cy="2157264"/>
      </dsp:txXfrm>
    </dsp:sp>
    <dsp:sp modelId="{53D369C5-6196-4AAC-8DFB-E3FB4BF2E5DA}">
      <dsp:nvSpPr>
        <dsp:cNvPr id="0" name=""/>
        <dsp:cNvSpPr/>
      </dsp:nvSpPr>
      <dsp:spPr>
        <a:xfrm>
          <a:off x="4571999" y="67764"/>
          <a:ext cx="1978528" cy="1978528"/>
        </a:xfrm>
        <a:prstGeom prst="round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0" kern="1200" dirty="0">
              <a:solidFill>
                <a:schemeClr val="accent2">
                  <a:lumMod val="75000"/>
                </a:schemeClr>
              </a:solidFill>
            </a:rPr>
            <a:t>Insufficiently effective </a:t>
          </a:r>
          <a:r>
            <a:rPr lang="en-GB" sz="1600" b="1" kern="1200" dirty="0">
              <a:solidFill>
                <a:schemeClr val="accent2">
                  <a:lumMod val="75000"/>
                </a:schemeClr>
              </a:solidFill>
            </a:rPr>
            <a:t>policy dialogue </a:t>
          </a:r>
          <a:endParaRPr lang="en-US" sz="1600" b="1" kern="1200" dirty="0">
            <a:solidFill>
              <a:schemeClr val="accent2">
                <a:lumMod val="75000"/>
              </a:schemeClr>
            </a:solidFill>
          </a:endParaRPr>
        </a:p>
      </dsp:txBody>
      <dsp:txXfrm>
        <a:off x="4668583" y="164348"/>
        <a:ext cx="1785360" cy="1785360"/>
      </dsp:txXfrm>
    </dsp:sp>
    <dsp:sp modelId="{B468D799-BE35-4940-A0A1-A0A3813E6A31}">
      <dsp:nvSpPr>
        <dsp:cNvPr id="0" name=""/>
        <dsp:cNvSpPr/>
      </dsp:nvSpPr>
      <dsp:spPr>
        <a:xfrm>
          <a:off x="2471514" y="67764"/>
          <a:ext cx="1978528" cy="1978528"/>
        </a:xfrm>
        <a:prstGeom prst="round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i="0" kern="1200" dirty="0">
              <a:solidFill>
                <a:schemeClr val="accent2">
                  <a:lumMod val="75000"/>
                </a:schemeClr>
              </a:solidFill>
            </a:rPr>
            <a:t>Underdeveloped </a:t>
          </a:r>
          <a:r>
            <a:rPr lang="en-GB" sz="1600" b="1" i="0" kern="1200" dirty="0">
              <a:solidFill>
                <a:schemeClr val="accent2">
                  <a:lumMod val="75000"/>
                </a:schemeClr>
              </a:solidFill>
            </a:rPr>
            <a:t>risk management </a:t>
          </a:r>
          <a:endParaRPr lang="en-US" sz="1600" kern="1200" dirty="0">
            <a:solidFill>
              <a:schemeClr val="accent2">
                <a:lumMod val="75000"/>
              </a:schemeClr>
            </a:solidFill>
          </a:endParaRPr>
        </a:p>
      </dsp:txBody>
      <dsp:txXfrm>
        <a:off x="2568098" y="164348"/>
        <a:ext cx="1785360" cy="1785360"/>
      </dsp:txXfrm>
    </dsp:sp>
    <dsp:sp modelId="{15E22D84-B7E6-4377-8C95-9B413BE9B895}">
      <dsp:nvSpPr>
        <dsp:cNvPr id="0" name=""/>
        <dsp:cNvSpPr/>
      </dsp:nvSpPr>
      <dsp:spPr>
        <a:xfrm>
          <a:off x="251516" y="67764"/>
          <a:ext cx="2217515" cy="1978528"/>
        </a:xfrm>
        <a:prstGeom prst="roundRect">
          <a:avLst/>
        </a:prstGeom>
        <a:solidFill>
          <a:schemeClr val="accent2">
            <a:lumMod val="20000"/>
            <a:lumOff val="80000"/>
          </a:schemeClr>
        </a:solidFill>
        <a:ln w="25400" cap="flat" cmpd="sng" algn="ctr">
          <a:solidFill>
            <a:schemeClr val="accent2">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i="0" kern="1200" dirty="0">
              <a:solidFill>
                <a:schemeClr val="accent2">
                  <a:lumMod val="75000"/>
                </a:schemeClr>
              </a:solidFill>
            </a:rPr>
            <a:t>Weaknesses in </a:t>
          </a:r>
          <a:r>
            <a:rPr lang="en-GB" sz="1600" b="1" i="0" kern="1200" dirty="0">
              <a:solidFill>
                <a:schemeClr val="accent2">
                  <a:lumMod val="75000"/>
                </a:schemeClr>
              </a:solidFill>
            </a:rPr>
            <a:t>programming</a:t>
          </a:r>
          <a:endParaRPr lang="en-US" sz="1600" kern="1200" dirty="0">
            <a:solidFill>
              <a:schemeClr val="accent2">
                <a:lumMod val="75000"/>
              </a:schemeClr>
            </a:solidFill>
          </a:endParaRPr>
        </a:p>
      </dsp:txBody>
      <dsp:txXfrm>
        <a:off x="348100" y="164348"/>
        <a:ext cx="2024347" cy="1785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D4D1F-D2FD-47B4-B2E4-AD6268333C0D}">
      <dsp:nvSpPr>
        <dsp:cNvPr id="0" name=""/>
        <dsp:cNvSpPr/>
      </dsp:nvSpPr>
      <dsp:spPr>
        <a:xfrm>
          <a:off x="4575596" y="2839995"/>
          <a:ext cx="3654003" cy="13364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114300" lvl="1" indent="-114300" algn="l" defTabSz="666750">
            <a:lnSpc>
              <a:spcPct val="90000"/>
            </a:lnSpc>
            <a:spcBef>
              <a:spcPct val="0"/>
            </a:spcBef>
            <a:spcAft>
              <a:spcPct val="15000"/>
            </a:spcAft>
            <a:buChar char="•"/>
          </a:pPr>
          <a:r>
            <a:rPr lang="en-GB" sz="1500" b="1" kern="1200" noProof="0" dirty="0">
              <a:solidFill>
                <a:srgbClr val="FF0000"/>
              </a:solidFill>
            </a:rPr>
            <a:t>Effective institutions and development policies</a:t>
          </a:r>
        </a:p>
        <a:p>
          <a:pPr marL="114300" lvl="1" indent="-114300" algn="l" defTabSz="666750">
            <a:lnSpc>
              <a:spcPct val="90000"/>
            </a:lnSpc>
            <a:spcBef>
              <a:spcPct val="0"/>
            </a:spcBef>
            <a:spcAft>
              <a:spcPct val="15000"/>
            </a:spcAft>
            <a:buChar char="•"/>
          </a:pPr>
          <a:r>
            <a:rPr lang="en-GB" sz="1500" b="1" kern="1200" noProof="0" dirty="0">
              <a:solidFill>
                <a:srgbClr val="FF0000"/>
              </a:solidFill>
            </a:rPr>
            <a:t>Process: PFM..</a:t>
          </a:r>
        </a:p>
      </dsp:txBody>
      <dsp:txXfrm>
        <a:off x="5701155" y="3203470"/>
        <a:ext cx="2499086" cy="943635"/>
      </dsp:txXfrm>
    </dsp:sp>
    <dsp:sp modelId="{62E15403-301E-4CAC-B17C-850F92FFCD5E}">
      <dsp:nvSpPr>
        <dsp:cNvPr id="0" name=""/>
        <dsp:cNvSpPr/>
      </dsp:nvSpPr>
      <dsp:spPr>
        <a:xfrm>
          <a:off x="82359" y="2808307"/>
          <a:ext cx="3654003" cy="13364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114300" lvl="1" indent="-114300" algn="l" defTabSz="666750">
            <a:lnSpc>
              <a:spcPct val="90000"/>
            </a:lnSpc>
            <a:spcBef>
              <a:spcPct val="0"/>
            </a:spcBef>
            <a:spcAft>
              <a:spcPct val="15000"/>
            </a:spcAft>
            <a:buChar char="•"/>
          </a:pPr>
          <a:r>
            <a:rPr lang="en-GB" sz="1500" b="1" kern="1200" noProof="0" dirty="0">
              <a:solidFill>
                <a:srgbClr val="FF0000"/>
              </a:solidFill>
            </a:rPr>
            <a:t>Performance Indicators</a:t>
          </a:r>
        </a:p>
        <a:p>
          <a:pPr marL="114300" lvl="1" indent="-114300" algn="l" defTabSz="666750">
            <a:lnSpc>
              <a:spcPct val="90000"/>
            </a:lnSpc>
            <a:spcBef>
              <a:spcPct val="0"/>
            </a:spcBef>
            <a:spcAft>
              <a:spcPct val="15000"/>
            </a:spcAft>
            <a:buChar char="•"/>
          </a:pPr>
          <a:r>
            <a:rPr lang="en-GB" sz="1500" b="1" kern="1200" noProof="0" dirty="0">
              <a:solidFill>
                <a:srgbClr val="FF0000"/>
              </a:solidFill>
            </a:rPr>
            <a:t>Reform processes</a:t>
          </a:r>
        </a:p>
      </dsp:txBody>
      <dsp:txXfrm>
        <a:off x="111717" y="3171782"/>
        <a:ext cx="2499086" cy="943635"/>
      </dsp:txXfrm>
    </dsp:sp>
    <dsp:sp modelId="{AA57C08F-0E8A-4760-9314-B0ACD595FCB8}">
      <dsp:nvSpPr>
        <dsp:cNvPr id="0" name=""/>
        <dsp:cNvSpPr/>
      </dsp:nvSpPr>
      <dsp:spPr>
        <a:xfrm>
          <a:off x="4575307" y="0"/>
          <a:ext cx="3654292" cy="13364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71450" lvl="1" indent="-171450" algn="l" defTabSz="755650">
            <a:lnSpc>
              <a:spcPct val="90000"/>
            </a:lnSpc>
            <a:spcBef>
              <a:spcPct val="0"/>
            </a:spcBef>
            <a:spcAft>
              <a:spcPct val="15000"/>
            </a:spcAft>
            <a:buChar char="•"/>
          </a:pPr>
          <a:r>
            <a:rPr lang="en-GB" sz="1700" kern="1200" noProof="0" dirty="0">
              <a:solidFill>
                <a:srgbClr val="FF0000"/>
              </a:solidFill>
            </a:rPr>
            <a:t> </a:t>
          </a:r>
          <a:r>
            <a:rPr lang="en-GB" sz="1600" b="1" kern="1200" noProof="0" dirty="0">
              <a:solidFill>
                <a:srgbClr val="FF0000"/>
              </a:solidFill>
            </a:rPr>
            <a:t>Budged Allocation</a:t>
          </a:r>
        </a:p>
        <a:p>
          <a:pPr marL="171450" lvl="1" indent="-171450" algn="l" defTabSz="755650">
            <a:lnSpc>
              <a:spcPct val="90000"/>
            </a:lnSpc>
            <a:spcBef>
              <a:spcPct val="0"/>
            </a:spcBef>
            <a:spcAft>
              <a:spcPct val="15000"/>
            </a:spcAft>
            <a:buChar char="•"/>
          </a:pPr>
          <a:r>
            <a:rPr lang="en-GB" sz="1700" b="1" kern="1200" noProof="0" dirty="0">
              <a:solidFill>
                <a:srgbClr val="FF0000"/>
              </a:solidFill>
            </a:rPr>
            <a:t> </a:t>
          </a:r>
          <a:r>
            <a:rPr lang="en-GB" sz="1600" b="1" kern="1200" noProof="0" dirty="0">
              <a:solidFill>
                <a:srgbClr val="FF0000"/>
              </a:solidFill>
            </a:rPr>
            <a:t>Fiscal Space</a:t>
          </a:r>
        </a:p>
        <a:p>
          <a:pPr marL="171450" lvl="1" indent="-171450" algn="l" defTabSz="711200">
            <a:lnSpc>
              <a:spcPct val="90000"/>
            </a:lnSpc>
            <a:spcBef>
              <a:spcPct val="0"/>
            </a:spcBef>
            <a:spcAft>
              <a:spcPct val="15000"/>
            </a:spcAft>
            <a:buChar char="•"/>
          </a:pPr>
          <a:r>
            <a:rPr lang="fr-BE" sz="1600" b="1" kern="1200" noProof="0" dirty="0">
              <a:solidFill>
                <a:srgbClr val="FF0000"/>
              </a:solidFill>
            </a:rPr>
            <a:t> </a:t>
          </a:r>
          <a:r>
            <a:rPr lang="en-GB" sz="1600" b="1" kern="1200" noProof="0" dirty="0">
              <a:solidFill>
                <a:srgbClr val="FF0000"/>
              </a:solidFill>
            </a:rPr>
            <a:t>Eligibility criteria</a:t>
          </a:r>
        </a:p>
      </dsp:txBody>
      <dsp:txXfrm>
        <a:off x="5700953" y="29358"/>
        <a:ext cx="2499288" cy="943635"/>
      </dsp:txXfrm>
    </dsp:sp>
    <dsp:sp modelId="{94008A86-80A5-46DF-8D05-AFC89E002D0F}">
      <dsp:nvSpPr>
        <dsp:cNvPr id="0" name=""/>
        <dsp:cNvSpPr/>
      </dsp:nvSpPr>
      <dsp:spPr>
        <a:xfrm>
          <a:off x="82359" y="0"/>
          <a:ext cx="3654003" cy="133646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GB" sz="1400" b="1" kern="1200" noProof="0" dirty="0">
              <a:solidFill>
                <a:srgbClr val="FF0000"/>
              </a:solidFill>
            </a:rPr>
            <a:t>Backward looking (performance)</a:t>
          </a:r>
        </a:p>
        <a:p>
          <a:pPr marL="114300" lvl="1" indent="-114300" algn="l" defTabSz="622300">
            <a:lnSpc>
              <a:spcPct val="90000"/>
            </a:lnSpc>
            <a:spcBef>
              <a:spcPct val="0"/>
            </a:spcBef>
            <a:spcAft>
              <a:spcPct val="15000"/>
            </a:spcAft>
            <a:buChar char="•"/>
          </a:pPr>
          <a:r>
            <a:rPr lang="en-GB" sz="1400" b="1" kern="1200" noProof="0" dirty="0">
              <a:solidFill>
                <a:srgbClr val="FF0000"/>
              </a:solidFill>
            </a:rPr>
            <a:t>Forward looking (Risk management)</a:t>
          </a:r>
        </a:p>
      </dsp:txBody>
      <dsp:txXfrm>
        <a:off x="111717" y="29358"/>
        <a:ext cx="2499086" cy="943635"/>
      </dsp:txXfrm>
    </dsp:sp>
    <dsp:sp modelId="{DC5101D0-47FC-4136-96EF-A840D67D58F4}">
      <dsp:nvSpPr>
        <dsp:cNvPr id="0" name=""/>
        <dsp:cNvSpPr/>
      </dsp:nvSpPr>
      <dsp:spPr>
        <a:xfrm>
          <a:off x="2264626" y="238058"/>
          <a:ext cx="1808408" cy="1808408"/>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fr-BE" sz="1400" b="1" kern="1200" dirty="0">
              <a:solidFill>
                <a:schemeClr val="accent6"/>
              </a:solidFill>
            </a:rPr>
            <a:t>Policy dialogue</a:t>
          </a:r>
          <a:endParaRPr lang="en-GB" sz="1400" b="1" kern="1200" dirty="0">
            <a:solidFill>
              <a:schemeClr val="accent6"/>
            </a:solidFill>
          </a:endParaRPr>
        </a:p>
      </dsp:txBody>
      <dsp:txXfrm>
        <a:off x="2794296" y="767728"/>
        <a:ext cx="1278738" cy="1278738"/>
      </dsp:txXfrm>
    </dsp:sp>
    <dsp:sp modelId="{FE831627-DC09-41C4-87A0-E884AF72DB53}">
      <dsp:nvSpPr>
        <dsp:cNvPr id="0" name=""/>
        <dsp:cNvSpPr/>
      </dsp:nvSpPr>
      <dsp:spPr>
        <a:xfrm rot="5400000">
          <a:off x="4134529" y="196293"/>
          <a:ext cx="1852479" cy="1891939"/>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fr-BE" sz="1400" b="1" kern="1200" dirty="0">
              <a:solidFill>
                <a:schemeClr val="accent6"/>
              </a:solidFill>
            </a:rPr>
            <a:t>Financial Support</a:t>
          </a:r>
          <a:endParaRPr lang="en-GB" sz="1400" b="1" kern="1200" dirty="0">
            <a:solidFill>
              <a:schemeClr val="accent6"/>
            </a:solidFill>
          </a:endParaRPr>
        </a:p>
      </dsp:txBody>
      <dsp:txXfrm rot="-5400000">
        <a:off x="4114800" y="758602"/>
        <a:ext cx="1337803" cy="1309900"/>
      </dsp:txXfrm>
    </dsp:sp>
    <dsp:sp modelId="{AC739D0D-01FE-4EA3-820D-6755237B4ADF}">
      <dsp:nvSpPr>
        <dsp:cNvPr id="0" name=""/>
        <dsp:cNvSpPr/>
      </dsp:nvSpPr>
      <dsp:spPr>
        <a:xfrm rot="10800000">
          <a:off x="4156564" y="2129996"/>
          <a:ext cx="1808408" cy="1808408"/>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noProof="0" dirty="0">
              <a:solidFill>
                <a:schemeClr val="accent6"/>
              </a:solidFill>
            </a:rPr>
            <a:t>Capacity </a:t>
          </a:r>
          <a:r>
            <a:rPr lang="en-GB" sz="1400" b="1" kern="1200" noProof="0" dirty="0" err="1">
              <a:solidFill>
                <a:schemeClr val="accent6"/>
              </a:solidFill>
            </a:rPr>
            <a:t>Developt</a:t>
          </a:r>
          <a:endParaRPr lang="en-GB" sz="1400" b="1" kern="1200" noProof="0">
            <a:solidFill>
              <a:schemeClr val="accent6"/>
            </a:solidFill>
          </a:endParaRPr>
        </a:p>
      </dsp:txBody>
      <dsp:txXfrm rot="10800000">
        <a:off x="4156564" y="2129996"/>
        <a:ext cx="1278738" cy="1278738"/>
      </dsp:txXfrm>
    </dsp:sp>
    <dsp:sp modelId="{06588E61-2AC0-44A2-88E3-3AF847994539}">
      <dsp:nvSpPr>
        <dsp:cNvPr id="0" name=""/>
        <dsp:cNvSpPr/>
      </dsp:nvSpPr>
      <dsp:spPr>
        <a:xfrm rot="16200000">
          <a:off x="2264626" y="2129996"/>
          <a:ext cx="1808408" cy="1808408"/>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noProof="0">
              <a:solidFill>
                <a:schemeClr val="accent6"/>
              </a:solidFill>
            </a:rPr>
            <a:t>Results</a:t>
          </a:r>
        </a:p>
      </dsp:txBody>
      <dsp:txXfrm rot="5400000">
        <a:off x="2794296" y="2129996"/>
        <a:ext cx="1278738" cy="1278738"/>
      </dsp:txXfrm>
    </dsp:sp>
    <dsp:sp modelId="{F574CFAA-5F7C-4D1F-9A83-968781004E68}">
      <dsp:nvSpPr>
        <dsp:cNvPr id="0" name=""/>
        <dsp:cNvSpPr/>
      </dsp:nvSpPr>
      <dsp:spPr>
        <a:xfrm>
          <a:off x="3802609" y="1712350"/>
          <a:ext cx="624381" cy="54294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C7FD27-7852-4BBD-8F73-1D590BD81F81}">
      <dsp:nvSpPr>
        <dsp:cNvPr id="0" name=""/>
        <dsp:cNvSpPr/>
      </dsp:nvSpPr>
      <dsp:spPr>
        <a:xfrm rot="10800000">
          <a:off x="3802609" y="1921173"/>
          <a:ext cx="624381" cy="54294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a:p>
        </p:txBody>
      </p:sp>
    </p:spTree>
    <p:extLst>
      <p:ext uri="{BB962C8B-B14F-4D97-AF65-F5344CB8AC3E}">
        <p14:creationId xmlns:p14="http://schemas.microsoft.com/office/powerpoint/2010/main" val="840216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noProof="0" dirty="0"/>
              <a:t>Source: </a:t>
            </a:r>
            <a:r>
              <a:rPr lang="en-GB" i="1" noProof="0" dirty="0"/>
              <a:t>The</a:t>
            </a:r>
            <a:r>
              <a:rPr lang="en-GB" i="1" baseline="0" noProof="0" dirty="0"/>
              <a:t> Future Approach to EU Budget Support to Third Countries. Communication from the Commission to the European Parliament, the Council, the European Economic and Social Committee and the Committee of the Regions. Com(2011)638/2</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noProof="0" dirty="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t>NB Possibility to go quickly on this slide or to elaborate. </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t>The communication proposes, 1° to develop a modern approach to BS, 2° to strengthen EU coordination,  3° to improve design and implementation</a:t>
            </a:r>
          </a:p>
          <a:p>
            <a:pPr marL="0" marR="0" indent="0" algn="l" defTabSz="914400" rtl="0" eaLnBrk="1" fontAlgn="base" latinLnBrk="0" hangingPunct="1">
              <a:lnSpc>
                <a:spcPct val="100000"/>
              </a:lnSpc>
              <a:spcBef>
                <a:spcPct val="30000"/>
              </a:spcBef>
              <a:spcAft>
                <a:spcPct val="0"/>
              </a:spcAft>
              <a:buClrTx/>
              <a:buSzTx/>
              <a:buFontTx/>
              <a:buNone/>
              <a:tabLst/>
              <a:defRPr/>
            </a:pPr>
            <a:r>
              <a:rPr lang="fr-BE" baseline="0" noProof="0" dirty="0"/>
              <a:t>1° </a:t>
            </a:r>
            <a:r>
              <a:rPr lang="en-GB" baseline="0" noProof="0" dirty="0"/>
              <a:t>Developing a modern approach</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baseline="0" noProof="0" dirty="0"/>
              <a:t> </a:t>
            </a:r>
            <a:r>
              <a:rPr lang="en-GB" sz="1000" kern="1200" baseline="0" noProof="0" dirty="0">
                <a:solidFill>
                  <a:schemeClr val="tx1"/>
                </a:solidFill>
                <a:latin typeface="Arial" pitchFamily="34" charset="0"/>
                <a:ea typeface="+mn-ea"/>
                <a:cs typeface="+mn-cs"/>
              </a:rPr>
              <a:t>Building on success:  high degree of predictability,  emphasis on national ownership of </a:t>
            </a:r>
            <a:r>
              <a:rPr lang="en-GB" sz="1000" kern="1200" baseline="0" noProof="0" dirty="0" err="1">
                <a:solidFill>
                  <a:schemeClr val="tx1"/>
                </a:solidFill>
                <a:latin typeface="Arial" pitchFamily="34" charset="0"/>
                <a:ea typeface="+mn-ea"/>
                <a:cs typeface="+mn-cs"/>
              </a:rPr>
              <a:t>dvpt</a:t>
            </a:r>
            <a:r>
              <a:rPr lang="en-GB" sz="1000" kern="1200" baseline="0" noProof="0" dirty="0">
                <a:solidFill>
                  <a:schemeClr val="tx1"/>
                </a:solidFill>
                <a:latin typeface="Arial" pitchFamily="34" charset="0"/>
                <a:ea typeface="+mn-ea"/>
                <a:cs typeface="+mn-cs"/>
              </a:rPr>
              <a:t> strategies, result oriented disbursements and performance related tranches. Continued dynamic approach to eligibility criteria , and strengthened assessment of progress and monitoring.</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sz="1000" kern="1200" baseline="0" noProof="0" dirty="0">
                <a:solidFill>
                  <a:schemeClr val="tx1"/>
                </a:solidFill>
                <a:latin typeface="Arial" pitchFamily="34" charset="0"/>
                <a:ea typeface="+mn-ea"/>
                <a:cs typeface="+mn-cs"/>
              </a:rPr>
              <a:t> </a:t>
            </a:r>
            <a:r>
              <a:rPr lang="en-GB" sz="1000" kern="1200" baseline="0" noProof="0" dirty="0">
                <a:solidFill>
                  <a:schemeClr val="tx1"/>
                </a:solidFill>
                <a:latin typeface="Arial" pitchFamily="34" charset="0"/>
                <a:ea typeface="+mn-ea"/>
                <a:cs typeface="+mn-cs"/>
              </a:rPr>
              <a:t>Contractual partnerships to build/consolidate democracies, pursue sustainable and inclusive growth and reduce poverty </a:t>
            </a:r>
            <a:r>
              <a:rPr lang="en-GB" sz="1000" kern="1200" baseline="0" noProof="0" dirty="0">
                <a:solidFill>
                  <a:schemeClr val="tx1"/>
                </a:solidFill>
                <a:latin typeface="Arial" pitchFamily="34" charset="0"/>
                <a:ea typeface="+mn-ea"/>
                <a:cs typeface="+mn-cs"/>
                <a:sym typeface="Wingdings" pitchFamily="2" charset="2"/>
              </a:rPr>
              <a:t> promote fundamental values (GGDC);  improve macro/financial stability and management (GDDC); promote sector reforms &amp; better services delivery (SRC); SBC in fragile states; reduce aid dependency &amp; improve resources mobilisation. </a:t>
            </a:r>
          </a:p>
          <a:p>
            <a:pPr marL="0" marR="0" indent="0" algn="l" defTabSz="914400" rtl="0" eaLnBrk="1" fontAlgn="base" latinLnBrk="0" hangingPunct="1">
              <a:lnSpc>
                <a:spcPct val="100000"/>
              </a:lnSpc>
              <a:spcBef>
                <a:spcPct val="30000"/>
              </a:spcBef>
              <a:spcAft>
                <a:spcPct val="0"/>
              </a:spcAft>
              <a:buClrTx/>
              <a:buSzTx/>
              <a:buFont typeface="Wingdings" pitchFamily="2" charset="2"/>
              <a:buNone/>
              <a:tabLst/>
              <a:defRPr/>
            </a:pPr>
            <a:r>
              <a:rPr lang="en-GB" sz="1000" kern="1200" baseline="0" noProof="0" dirty="0">
                <a:solidFill>
                  <a:schemeClr val="tx1"/>
                </a:solidFill>
                <a:latin typeface="Arial" pitchFamily="34" charset="0"/>
                <a:ea typeface="+mn-ea"/>
                <a:cs typeface="+mn-cs"/>
                <a:sym typeface="Wingdings" pitchFamily="2" charset="2"/>
              </a:rPr>
              <a:t>2° EU coordinated approach: move towards « single EU GGDC”; act together to increase critical mass &amp; leverage; be supportive of wider donor coordination and country-led coordination.  Practically: share assessments, diagnostics, eligibility conditions; harmonise risk assessment tools; perform joint assessment; carry out high level political dialogue; jointly communicate</a:t>
            </a:r>
            <a:r>
              <a:rPr lang="en-GB" sz="1000" kern="1200" baseline="0" noProof="0" dirty="0">
                <a:solidFill>
                  <a:schemeClr val="tx1"/>
                </a:solidFill>
                <a:latin typeface="Arial" pitchFamily="34" charset="0"/>
                <a:ea typeface="+mn-ea"/>
                <a:cs typeface="+mn-cs"/>
              </a:rPr>
              <a:t>	to local stakeholders BS disbursements and compliance with conditions.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en-GB" dirty="0"/>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2115644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noProof="0" dirty="0"/>
              <a:t>Source: </a:t>
            </a:r>
            <a:r>
              <a:rPr lang="en-GB" i="1" noProof="0" dirty="0"/>
              <a:t>The</a:t>
            </a:r>
            <a:r>
              <a:rPr lang="en-GB" i="1" baseline="0" noProof="0" dirty="0"/>
              <a:t> Future Approach to EU Budget Support to Third Countries. Communication from the Commission to the European Parliament, the Council, the European Economic and Social Committee and the Committee of the Regions. Com(2011)638/2</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baseline="0" noProof="0" dirty="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t>NB Possibility to go quickly on this slide or to elaborate. </a:t>
            </a:r>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t>The communication proposes, 1° to develop a modern approach to BS, 2° to strengthen EU coordination,  3° to improve design and implementation</a:t>
            </a:r>
          </a:p>
          <a:p>
            <a:pPr marL="0" marR="0" indent="0" algn="l" defTabSz="914400" rtl="0" eaLnBrk="1" fontAlgn="base" latinLnBrk="0" hangingPunct="1">
              <a:lnSpc>
                <a:spcPct val="100000"/>
              </a:lnSpc>
              <a:spcBef>
                <a:spcPct val="30000"/>
              </a:spcBef>
              <a:spcAft>
                <a:spcPct val="0"/>
              </a:spcAft>
              <a:buClrTx/>
              <a:buSzTx/>
              <a:buFontTx/>
              <a:buNone/>
              <a:tabLst/>
              <a:defRPr/>
            </a:pPr>
            <a:r>
              <a:rPr lang="fr-BE" baseline="0" noProof="0" dirty="0"/>
              <a:t>1° </a:t>
            </a:r>
            <a:r>
              <a:rPr lang="en-GB" baseline="0" noProof="0" dirty="0"/>
              <a:t>Developing a modern approach</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baseline="0" noProof="0" dirty="0"/>
              <a:t> </a:t>
            </a:r>
            <a:r>
              <a:rPr lang="en-GB" sz="1000" kern="1200" baseline="0" noProof="0" dirty="0">
                <a:solidFill>
                  <a:schemeClr val="tx1"/>
                </a:solidFill>
                <a:latin typeface="Arial" pitchFamily="34" charset="0"/>
                <a:ea typeface="+mn-ea"/>
                <a:cs typeface="+mn-cs"/>
              </a:rPr>
              <a:t>Building on success:  high degree of predictability,  emphasis on national ownership of </a:t>
            </a:r>
            <a:r>
              <a:rPr lang="en-GB" sz="1000" kern="1200" baseline="0" noProof="0" dirty="0" err="1">
                <a:solidFill>
                  <a:schemeClr val="tx1"/>
                </a:solidFill>
                <a:latin typeface="Arial" pitchFamily="34" charset="0"/>
                <a:ea typeface="+mn-ea"/>
                <a:cs typeface="+mn-cs"/>
              </a:rPr>
              <a:t>dvpt</a:t>
            </a:r>
            <a:r>
              <a:rPr lang="en-GB" sz="1000" kern="1200" baseline="0" noProof="0" dirty="0">
                <a:solidFill>
                  <a:schemeClr val="tx1"/>
                </a:solidFill>
                <a:latin typeface="Arial" pitchFamily="34" charset="0"/>
                <a:ea typeface="+mn-ea"/>
                <a:cs typeface="+mn-cs"/>
              </a:rPr>
              <a:t> strategies, result oriented disbursements and performance related tranches. Continued dynamic approach to eligibility criteria , and strengthened assessment of progress and monitoring.</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
              <a:tabLst/>
              <a:defRPr/>
            </a:pPr>
            <a:r>
              <a:rPr lang="fr-BE" sz="1000" kern="1200" baseline="0" noProof="0" dirty="0">
                <a:solidFill>
                  <a:schemeClr val="tx1"/>
                </a:solidFill>
                <a:latin typeface="Arial" pitchFamily="34" charset="0"/>
                <a:ea typeface="+mn-ea"/>
                <a:cs typeface="+mn-cs"/>
              </a:rPr>
              <a:t> </a:t>
            </a:r>
            <a:r>
              <a:rPr lang="en-GB" sz="1000" kern="1200" baseline="0" noProof="0" dirty="0">
                <a:solidFill>
                  <a:schemeClr val="tx1"/>
                </a:solidFill>
                <a:latin typeface="Arial" pitchFamily="34" charset="0"/>
                <a:ea typeface="+mn-ea"/>
                <a:cs typeface="+mn-cs"/>
              </a:rPr>
              <a:t>Contractual partnerships to build/consolidate democracies, pursue sustainable and inclusive growth and reduce poverty </a:t>
            </a:r>
            <a:r>
              <a:rPr lang="en-GB" sz="1000" kern="1200" baseline="0" noProof="0" dirty="0">
                <a:solidFill>
                  <a:schemeClr val="tx1"/>
                </a:solidFill>
                <a:latin typeface="Arial" pitchFamily="34" charset="0"/>
                <a:ea typeface="+mn-ea"/>
                <a:cs typeface="+mn-cs"/>
                <a:sym typeface="Wingdings" pitchFamily="2" charset="2"/>
              </a:rPr>
              <a:t> promote fundamental values (GGDC);  improve macro/financial stability and management (GDDC); promote sector reforms &amp; better services delivery (SRC); SBC in fragile states; reduce aid dependency &amp; improve resources mobilisation. </a:t>
            </a:r>
          </a:p>
          <a:p>
            <a:pPr marL="0" marR="0" indent="0" algn="l" defTabSz="914400" rtl="0" eaLnBrk="1" fontAlgn="base" latinLnBrk="0" hangingPunct="1">
              <a:lnSpc>
                <a:spcPct val="100000"/>
              </a:lnSpc>
              <a:spcBef>
                <a:spcPct val="30000"/>
              </a:spcBef>
              <a:spcAft>
                <a:spcPct val="0"/>
              </a:spcAft>
              <a:buClrTx/>
              <a:buSzTx/>
              <a:buFont typeface="Wingdings" pitchFamily="2" charset="2"/>
              <a:buNone/>
              <a:tabLst/>
              <a:defRPr/>
            </a:pPr>
            <a:r>
              <a:rPr lang="en-GB" sz="1000" kern="1200" baseline="0" noProof="0" dirty="0">
                <a:solidFill>
                  <a:schemeClr val="tx1"/>
                </a:solidFill>
                <a:latin typeface="Arial" pitchFamily="34" charset="0"/>
                <a:ea typeface="+mn-ea"/>
                <a:cs typeface="+mn-cs"/>
                <a:sym typeface="Wingdings" pitchFamily="2" charset="2"/>
              </a:rPr>
              <a:t>2° EU coordinated approach: move towards « single EU GGDC”; act together to increase critical mass &amp; leverage; be supportive of wider donor coordination and country-led coordination.  Practically: share assessments, diagnostics, eligibility conditions; harmonise risk assessment tools; perform joint assessment; carry out high level political dialogue; jointly communicate</a:t>
            </a:r>
            <a:r>
              <a:rPr lang="en-GB" sz="1000" kern="1200" baseline="0" noProof="0" dirty="0">
                <a:solidFill>
                  <a:schemeClr val="tx1"/>
                </a:solidFill>
                <a:latin typeface="Arial" pitchFamily="34" charset="0"/>
                <a:ea typeface="+mn-ea"/>
                <a:cs typeface="+mn-cs"/>
              </a:rPr>
              <a:t>	to local stakeholders BS disbursements and compliance with conditions.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fr-BE" baseline="0" dirty="0"/>
          </a:p>
          <a:p>
            <a:pPr marL="0" marR="0" indent="0" algn="l" defTabSz="914400" rtl="0" eaLnBrk="1" fontAlgn="base" latinLnBrk="0" hangingPunct="1">
              <a:lnSpc>
                <a:spcPct val="100000"/>
              </a:lnSpc>
              <a:spcBef>
                <a:spcPct val="30000"/>
              </a:spcBef>
              <a:spcAft>
                <a:spcPct val="0"/>
              </a:spcAft>
              <a:buClrTx/>
              <a:buSzTx/>
              <a:buFontTx/>
              <a:buNone/>
              <a:tabLst/>
              <a:defRPr/>
            </a:pPr>
            <a:endParaRPr lang="en-GB" dirty="0"/>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380786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12</a:t>
            </a:fld>
            <a:endParaRPr lang="en-GB" dirty="0"/>
          </a:p>
        </p:txBody>
      </p:sp>
    </p:spTree>
    <p:extLst>
      <p:ext uri="{BB962C8B-B14F-4D97-AF65-F5344CB8AC3E}">
        <p14:creationId xmlns:p14="http://schemas.microsoft.com/office/powerpoint/2010/main" val="3203869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fr-BE" b="1" dirty="0" err="1">
                <a:latin typeface="Times New Roman" charset="0"/>
                <a:cs typeface="Times New Roman" charset="0"/>
              </a:rPr>
              <a:t>Introduce</a:t>
            </a:r>
            <a:r>
              <a:rPr lang="fr-BE" b="1" baseline="0" dirty="0">
                <a:latin typeface="Times New Roman" charset="0"/>
                <a:cs typeface="Times New Roman" charset="0"/>
              </a:rPr>
              <a:t> </a:t>
            </a:r>
            <a:r>
              <a:rPr lang="fr-BE" b="1" dirty="0" err="1">
                <a:latin typeface="Times New Roman" charset="0"/>
                <a:cs typeface="Times New Roman" charset="0"/>
              </a:rPr>
              <a:t>Blending</a:t>
            </a:r>
            <a:r>
              <a:rPr lang="fr-BE" b="1" dirty="0">
                <a:latin typeface="Times New Roman" charset="0"/>
                <a:cs typeface="Times New Roman" charset="0"/>
              </a:rPr>
              <a:t> and </a:t>
            </a:r>
            <a:r>
              <a:rPr lang="fr-BE" b="1" dirty="0" err="1">
                <a:latin typeface="Times New Roman" charset="0"/>
                <a:cs typeface="Times New Roman" charset="0"/>
              </a:rPr>
              <a:t>raised</a:t>
            </a:r>
            <a:r>
              <a:rPr lang="fr-BE" b="1" dirty="0">
                <a:latin typeface="Times New Roman" charset="0"/>
                <a:cs typeface="Times New Roman" charset="0"/>
              </a:rPr>
              <a:t> </a:t>
            </a:r>
            <a:r>
              <a:rPr lang="fr-BE" b="1" dirty="0" err="1">
                <a:latin typeface="Times New Roman" charset="0"/>
                <a:cs typeface="Times New Roman" charset="0"/>
              </a:rPr>
              <a:t>related</a:t>
            </a:r>
            <a:r>
              <a:rPr lang="fr-BE" b="1" baseline="0" dirty="0">
                <a:latin typeface="Times New Roman" charset="0"/>
                <a:cs typeface="Times New Roman" charset="0"/>
              </a:rPr>
              <a:t> issues important for </a:t>
            </a:r>
            <a:r>
              <a:rPr lang="fr-BE" b="1" baseline="0" dirty="0" err="1">
                <a:latin typeface="Times New Roman" charset="0"/>
                <a:cs typeface="Times New Roman" charset="0"/>
              </a:rPr>
              <a:t>consistency</a:t>
            </a:r>
            <a:r>
              <a:rPr lang="fr-BE" b="1" baseline="0" dirty="0">
                <a:latin typeface="Times New Roman" charset="0"/>
                <a:cs typeface="Times New Roman" charset="0"/>
              </a:rPr>
              <a:t> of intervention </a:t>
            </a:r>
            <a:r>
              <a:rPr lang="fr-BE" b="1" baseline="0" dirty="0" err="1">
                <a:latin typeface="Times New Roman" charset="0"/>
                <a:cs typeface="Times New Roman" charset="0"/>
              </a:rPr>
              <a:t>with</a:t>
            </a:r>
            <a:r>
              <a:rPr lang="fr-BE" b="1" baseline="0" dirty="0">
                <a:latin typeface="Times New Roman" charset="0"/>
                <a:cs typeface="Times New Roman" charset="0"/>
              </a:rPr>
              <a:t> national </a:t>
            </a:r>
            <a:r>
              <a:rPr lang="fr-BE" b="1" baseline="0" dirty="0" err="1">
                <a:latin typeface="Times New Roman" charset="0"/>
                <a:cs typeface="Times New Roman" charset="0"/>
              </a:rPr>
              <a:t>debt</a:t>
            </a:r>
            <a:r>
              <a:rPr lang="fr-BE" b="1" baseline="0" dirty="0">
                <a:latin typeface="Times New Roman" charset="0"/>
                <a:cs typeface="Times New Roman" charset="0"/>
              </a:rPr>
              <a:t> management, public Investment programme, </a:t>
            </a:r>
            <a:r>
              <a:rPr lang="fr-BE" b="1" baseline="0" dirty="0" err="1">
                <a:latin typeface="Times New Roman" charset="0"/>
                <a:cs typeface="Times New Roman" charset="0"/>
              </a:rPr>
              <a:t>recurrents</a:t>
            </a:r>
            <a:r>
              <a:rPr lang="fr-BE" b="1" baseline="0" dirty="0">
                <a:latin typeface="Times New Roman" charset="0"/>
                <a:cs typeface="Times New Roman" charset="0"/>
              </a:rPr>
              <a:t> </a:t>
            </a:r>
            <a:r>
              <a:rPr lang="fr-BE" b="1" baseline="0" dirty="0" err="1">
                <a:latin typeface="Times New Roman" charset="0"/>
                <a:cs typeface="Times New Roman" charset="0"/>
              </a:rPr>
              <a:t>costs</a:t>
            </a:r>
            <a:r>
              <a:rPr lang="fr-BE" b="1" baseline="0" dirty="0">
                <a:latin typeface="Times New Roman" charset="0"/>
                <a:cs typeface="Times New Roman" charset="0"/>
              </a:rPr>
              <a:t>, </a:t>
            </a:r>
            <a:endParaRPr lang="fr-BE" b="1" dirty="0">
              <a:latin typeface="Times New Roman" charset="0"/>
              <a:cs typeface="Times New Roman" charset="0"/>
            </a:endParaRPr>
          </a:p>
          <a:p>
            <a:pPr>
              <a:spcBef>
                <a:spcPct val="0"/>
              </a:spcBef>
            </a:pPr>
            <a:endParaRPr lang="fr-BE" dirty="0">
              <a:latin typeface="Times New Roman" charset="0"/>
              <a:cs typeface="Times New Roman" charset="0"/>
            </a:endParaRPr>
          </a:p>
          <a:p>
            <a:pPr>
              <a:spcBef>
                <a:spcPct val="0"/>
              </a:spcBef>
            </a:pPr>
            <a:r>
              <a:rPr lang="fr-BE" dirty="0" err="1">
                <a:latin typeface="Times New Roman" charset="0"/>
                <a:cs typeface="Times New Roman" charset="0"/>
              </a:rPr>
              <a:t>Because</a:t>
            </a:r>
            <a:r>
              <a:rPr lang="fr-BE" baseline="0" dirty="0">
                <a:latin typeface="Times New Roman" charset="0"/>
                <a:cs typeface="Times New Roman" charset="0"/>
              </a:rPr>
              <a:t> of </a:t>
            </a:r>
            <a:r>
              <a:rPr lang="fr-BE" baseline="0" dirty="0" err="1">
                <a:latin typeface="Times New Roman" charset="0"/>
                <a:cs typeface="Times New Roman" charset="0"/>
              </a:rPr>
              <a:t>its</a:t>
            </a:r>
            <a:r>
              <a:rPr lang="fr-BE" baseline="0" dirty="0">
                <a:latin typeface="Times New Roman" charset="0"/>
                <a:cs typeface="Times New Roman" charset="0"/>
              </a:rPr>
              <a:t> </a:t>
            </a:r>
            <a:r>
              <a:rPr lang="fr-BE" baseline="0" dirty="0" err="1">
                <a:latin typeface="Times New Roman" charset="0"/>
                <a:cs typeface="Times New Roman" charset="0"/>
              </a:rPr>
              <a:t>characteristics</a:t>
            </a:r>
            <a:r>
              <a:rPr lang="fr-BE" baseline="0" dirty="0">
                <a:latin typeface="Times New Roman" charset="0"/>
                <a:cs typeface="Times New Roman" charset="0"/>
              </a:rPr>
              <a:t> </a:t>
            </a:r>
            <a:r>
              <a:rPr lang="fr-BE" baseline="0" dirty="0" err="1">
                <a:latin typeface="Times New Roman" charset="0"/>
                <a:cs typeface="Times New Roman" charset="0"/>
              </a:rPr>
              <a:t>outlined</a:t>
            </a:r>
            <a:r>
              <a:rPr lang="fr-BE" baseline="0" dirty="0">
                <a:latin typeface="Times New Roman" charset="0"/>
                <a:cs typeface="Times New Roman" charset="0"/>
              </a:rPr>
              <a:t> in slides 7 and 8 BS </a:t>
            </a:r>
            <a:r>
              <a:rPr lang="fr-BE" baseline="0" dirty="0" err="1">
                <a:latin typeface="Times New Roman" charset="0"/>
                <a:cs typeface="Times New Roman" charset="0"/>
              </a:rPr>
              <a:t>is</a:t>
            </a:r>
            <a:r>
              <a:rPr lang="fr-BE" baseline="0" dirty="0">
                <a:latin typeface="Times New Roman" charset="0"/>
                <a:cs typeface="Times New Roman" charset="0"/>
              </a:rPr>
              <a:t> an </a:t>
            </a:r>
            <a:r>
              <a:rPr lang="fr-BE" baseline="0" dirty="0" err="1">
                <a:latin typeface="Times New Roman" charset="0"/>
                <a:cs typeface="Times New Roman" charset="0"/>
              </a:rPr>
              <a:t>ideal</a:t>
            </a:r>
            <a:r>
              <a:rPr lang="fr-BE" baseline="0" dirty="0">
                <a:latin typeface="Times New Roman" charset="0"/>
                <a:cs typeface="Times New Roman" charset="0"/>
              </a:rPr>
              <a:t> </a:t>
            </a:r>
            <a:r>
              <a:rPr lang="fr-BE" baseline="0" dirty="0" err="1">
                <a:latin typeface="Times New Roman" charset="0"/>
                <a:cs typeface="Times New Roman" charset="0"/>
              </a:rPr>
              <a:t>modality</a:t>
            </a:r>
            <a:r>
              <a:rPr lang="fr-BE" baseline="0" dirty="0">
                <a:latin typeface="Times New Roman" charset="0"/>
                <a:cs typeface="Times New Roman" charset="0"/>
              </a:rPr>
              <a:t> to support </a:t>
            </a:r>
            <a:r>
              <a:rPr lang="fr-BE" baseline="0" dirty="0" err="1">
                <a:latin typeface="Times New Roman" charset="0"/>
                <a:cs typeface="Times New Roman" charset="0"/>
              </a:rPr>
              <a:t>partner</a:t>
            </a:r>
            <a:r>
              <a:rPr lang="fr-BE" baseline="0" dirty="0">
                <a:latin typeface="Times New Roman" charset="0"/>
                <a:cs typeface="Times New Roman" charset="0"/>
              </a:rPr>
              <a:t> </a:t>
            </a:r>
            <a:r>
              <a:rPr lang="fr-BE" baseline="0" dirty="0" err="1">
                <a:latin typeface="Times New Roman" charset="0"/>
                <a:cs typeface="Times New Roman" charset="0"/>
              </a:rPr>
              <a:t>sector</a:t>
            </a:r>
            <a:r>
              <a:rPr lang="fr-BE" baseline="0" dirty="0">
                <a:latin typeface="Times New Roman" charset="0"/>
                <a:cs typeface="Times New Roman" charset="0"/>
              </a:rPr>
              <a:t> or national </a:t>
            </a:r>
            <a:r>
              <a:rPr lang="fr-BE" baseline="0" dirty="0" err="1">
                <a:latin typeface="Times New Roman" charset="0"/>
                <a:cs typeface="Times New Roman" charset="0"/>
              </a:rPr>
              <a:t>policies</a:t>
            </a:r>
            <a:r>
              <a:rPr lang="fr-BE" baseline="0" dirty="0">
                <a:latin typeface="Times New Roman" charset="0"/>
                <a:cs typeface="Times New Roman" charset="0"/>
              </a:rPr>
              <a:t>, a </a:t>
            </a:r>
            <a:r>
              <a:rPr lang="fr-BE" baseline="0" dirty="0" err="1">
                <a:latin typeface="Times New Roman" charset="0"/>
                <a:cs typeface="Times New Roman" charset="0"/>
              </a:rPr>
              <a:t>process</a:t>
            </a:r>
            <a:r>
              <a:rPr lang="en-GB" dirty="0">
                <a:latin typeface="Times New Roman" charset="0"/>
                <a:cs typeface="Times New Roman" charset="0"/>
              </a:rPr>
              <a:t> that involves promoting coherence between policy, budgeting, institutional reforms and sector results. </a:t>
            </a:r>
          </a:p>
          <a:p>
            <a:pPr>
              <a:spcBef>
                <a:spcPct val="0"/>
              </a:spcBef>
            </a:pPr>
            <a:endParaRPr lang="en-GB" dirty="0">
              <a:latin typeface="Times New Roman" charset="0"/>
              <a:cs typeface="Times New Roman" charset="0"/>
            </a:endParaRPr>
          </a:p>
          <a:p>
            <a:pPr>
              <a:spcBef>
                <a:spcPct val="0"/>
              </a:spcBef>
            </a:pPr>
            <a:r>
              <a:rPr lang="en-GB" dirty="0">
                <a:latin typeface="Times New Roman" charset="0"/>
                <a:cs typeface="Times New Roman" charset="0"/>
              </a:rPr>
              <a:t>When the objective of a development initiative is not to support a sector</a:t>
            </a:r>
            <a:r>
              <a:rPr lang="en-GB" baseline="0" dirty="0">
                <a:latin typeface="Times New Roman" charset="0"/>
                <a:cs typeface="Times New Roman" charset="0"/>
              </a:rPr>
              <a:t> or national policy</a:t>
            </a:r>
            <a:r>
              <a:rPr lang="en-GB" dirty="0">
                <a:latin typeface="Times New Roman" charset="0"/>
                <a:cs typeface="Times New Roman" charset="0"/>
              </a:rPr>
              <a:t> programme but is more focused, as can be the case of support to discrete activities, stand alone investments or ad hoc technical support, project modalities or pooled funding can be more appropriate. In these cases the costs in terms of foregone use of country systems and foregone support to the entire sector, may be compensated by benefits in terms of faster delivery, lower unit costs or easier procurement of international resources. A case by case assessment of costs and benefits is relevant. (Source: EC guidelines on sector support)</a:t>
            </a:r>
          </a:p>
          <a:p>
            <a:pPr>
              <a:spcBef>
                <a:spcPct val="0"/>
              </a:spcBef>
            </a:pPr>
            <a:endParaRPr lang="en-GB" dirty="0">
              <a:latin typeface="Times New Roman" charset="0"/>
              <a:cs typeface="Times New Roman" charset="0"/>
            </a:endParaRPr>
          </a:p>
          <a:p>
            <a:pPr>
              <a:spcBef>
                <a:spcPct val="0"/>
              </a:spcBef>
            </a:pPr>
            <a:r>
              <a:rPr lang="fr-BE" dirty="0">
                <a:latin typeface="Calibri" charset="0"/>
              </a:rPr>
              <a:t>DO NOT USE BS TO FUND A PROJECT!!</a:t>
            </a:r>
          </a:p>
          <a:p>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Arial" charset="0"/>
              </a:rPr>
              <a:pPr eaLnBrk="1" hangingPunct="1"/>
              <a:t>13</a:t>
            </a:fld>
            <a:endParaRPr lang="en-GB">
              <a:solidFill>
                <a:schemeClr val="tx1"/>
              </a:solidFill>
              <a:latin typeface="Arial" charset="0"/>
            </a:endParaRPr>
          </a:p>
        </p:txBody>
      </p:sp>
    </p:spTree>
    <p:extLst>
      <p:ext uri="{BB962C8B-B14F-4D97-AF65-F5344CB8AC3E}">
        <p14:creationId xmlns:p14="http://schemas.microsoft.com/office/powerpoint/2010/main" val="3586372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spcBef>
                <a:spcPct val="50000"/>
              </a:spcBef>
              <a:buClr>
                <a:srgbClr val="0F5494"/>
              </a:buClr>
              <a:buFont typeface="Wingdings" panose="05000000000000000000" pitchFamily="2" charset="2"/>
              <a:buNone/>
            </a:pPr>
            <a:r>
              <a:rPr lang="en-GB" altLang="es-ES" sz="1000" i="0" dirty="0"/>
              <a:t>OECD Definition</a:t>
            </a:r>
            <a:r>
              <a:rPr lang="en-GB" altLang="es-ES" sz="1000" i="0" baseline="0" dirty="0"/>
              <a:t> (2009). In contrast to a traditional project approach, the main features of a SWAP are ‘a country holistic view on the entire sector, a partnership with mutual trust and shared accountability, external partners’ coordination and collective dialogue, increased use of local procedures, LT capacity/system devt in sector and process-oriented approach through learning by doing’. (OECD 2009 p.36)</a:t>
            </a:r>
            <a:endParaRPr lang="en-GB" altLang="es-ES" sz="1000" i="0" dirty="0"/>
          </a:p>
          <a:p>
            <a:pPr eaLnBrk="1" hangingPunct="1">
              <a:spcBef>
                <a:spcPct val="50000"/>
              </a:spcBef>
              <a:buClr>
                <a:srgbClr val="0F5494"/>
              </a:buClr>
              <a:buFont typeface="Wingdings" panose="05000000000000000000" pitchFamily="2" charset="2"/>
              <a:buNone/>
            </a:pPr>
            <a:endParaRPr lang="en-GB" altLang="es-ES" sz="1000" i="0" dirty="0"/>
          </a:p>
          <a:p>
            <a:pPr eaLnBrk="1" hangingPunct="1">
              <a:spcBef>
                <a:spcPct val="50000"/>
              </a:spcBef>
              <a:buClr>
                <a:srgbClr val="0F5494"/>
              </a:buClr>
              <a:buFont typeface="Wingdings" panose="05000000000000000000" pitchFamily="2" charset="2"/>
              <a:buNone/>
            </a:pPr>
            <a:endParaRPr lang="en-GB" altLang="es-ES" sz="1000" i="0" dirty="0"/>
          </a:p>
          <a:p>
            <a:pPr eaLnBrk="1" hangingPunct="1">
              <a:spcBef>
                <a:spcPct val="50000"/>
              </a:spcBef>
              <a:buClr>
                <a:srgbClr val="0F5494"/>
              </a:buClr>
              <a:buFont typeface="Wingdings" panose="05000000000000000000" pitchFamily="2" charset="2"/>
              <a:buNone/>
            </a:pPr>
            <a:r>
              <a:rPr lang="en-GB" altLang="es-ES" sz="1000" i="0" dirty="0"/>
              <a:t>Difference between SWAP and SRC:</a:t>
            </a:r>
          </a:p>
          <a:p>
            <a:pPr marL="171450" indent="-171450" eaLnBrk="1" hangingPunct="1">
              <a:spcBef>
                <a:spcPct val="50000"/>
              </a:spcBef>
              <a:buClr>
                <a:srgbClr val="0F5494"/>
              </a:buClr>
              <a:buFont typeface="Arial"/>
              <a:buChar char="•"/>
            </a:pPr>
            <a:r>
              <a:rPr lang="en-GB" altLang="es-ES" sz="1000" i="0" dirty="0"/>
              <a:t>SWAP and other sector programmes are </a:t>
            </a:r>
            <a:r>
              <a:rPr lang="en-GB" altLang="es-ES" sz="1000" b="1" i="0" dirty="0"/>
              <a:t>sector-level programme-based approaches </a:t>
            </a:r>
            <a:r>
              <a:rPr lang="en-GB" altLang="es-ES" sz="1000" i="0" dirty="0"/>
              <a:t>and involve cooperation of development assistance around country-owned policies and strategies</a:t>
            </a:r>
          </a:p>
          <a:p>
            <a:pPr marL="171450" indent="-171450" eaLnBrk="1" hangingPunct="1">
              <a:spcBef>
                <a:spcPct val="50000"/>
              </a:spcBef>
              <a:buClr>
                <a:srgbClr val="0F5494"/>
              </a:buClr>
              <a:buFont typeface="Arial"/>
              <a:buChar char="•"/>
            </a:pPr>
            <a:r>
              <a:rPr lang="en-GB" altLang="es-ES" sz="1000" i="0" dirty="0"/>
              <a:t>SRC (like common basket/pooled funds) is a </a:t>
            </a:r>
            <a:r>
              <a:rPr lang="en-GB" altLang="es-ES" sz="1000" b="1" i="0" dirty="0"/>
              <a:t>specific modality </a:t>
            </a:r>
            <a:r>
              <a:rPr lang="en-GB" altLang="es-ES" sz="1000" i="0" dirty="0"/>
              <a:t>of support to sector-level-programmes based approaches</a:t>
            </a:r>
          </a:p>
          <a:p>
            <a:pPr marL="171450" indent="-171450" eaLnBrk="1" hangingPunct="1">
              <a:spcBef>
                <a:spcPct val="50000"/>
              </a:spcBef>
              <a:buClr>
                <a:srgbClr val="0F5494"/>
              </a:buClr>
              <a:buFont typeface="Arial"/>
              <a:buChar char="•"/>
            </a:pPr>
            <a:r>
              <a:rPr lang="en-GB" altLang="es-ES" sz="1000" i="0" dirty="0"/>
              <a:t>SRC is different from a basket fund as funds are channelled via the recipient government’s treasury and use government budget execution systems</a:t>
            </a:r>
          </a:p>
          <a:p>
            <a:endParaRPr lang="en-GB" noProof="0" dirty="0">
              <a:ea typeface="ＭＳ Ｐゴシック" charset="-128"/>
              <a:cs typeface="ＭＳ Ｐゴシック" charset="-128"/>
            </a:endParaRPr>
          </a:p>
          <a:p>
            <a:endParaRPr lang="en-GB" noProof="0" dirty="0">
              <a:ea typeface="ＭＳ Ｐゴシック" charset="-128"/>
              <a:cs typeface="ＭＳ Ｐゴシック" charset="-128"/>
            </a:endParaRPr>
          </a:p>
          <a:p>
            <a:endParaRPr lang="en-GB" noProof="0" dirty="0">
              <a:ea typeface="ＭＳ Ｐゴシック" charset="-128"/>
              <a:cs typeface="ＭＳ Ｐゴシック" charset="-128"/>
            </a:endParaRPr>
          </a:p>
          <a:p>
            <a:endParaRPr lang="en-GB" noProof="0" dirty="0">
              <a:ea typeface="ＭＳ Ｐゴシック" charset="-128"/>
              <a:cs typeface="ＭＳ Ｐゴシック" charset="-128"/>
            </a:endParaRPr>
          </a:p>
          <a:p>
            <a:r>
              <a:rPr lang="en-GB" noProof="0" dirty="0">
                <a:ea typeface="ＭＳ Ｐゴシック" charset="-128"/>
                <a:cs typeface="ＭＳ Ｐゴシック" charset="-128"/>
              </a:rPr>
              <a:t>In all cases, regardless of the aid instrument eventually selected,</a:t>
            </a:r>
            <a:r>
              <a:rPr lang="en-GB" baseline="0" noProof="0" dirty="0">
                <a:ea typeface="ＭＳ Ｐゴシック" charset="-128"/>
                <a:cs typeface="ＭＳ Ｐゴシック" charset="-128"/>
              </a:rPr>
              <a:t> the EU will require a sector analysis to be undertaken and ideally will seek to promote a sector approach. In the new instructions for the Action Document template completion (that will be added to the revised BS guidelines), the necessity to undertake sector analysis at programming time is underlined as follows:</a:t>
            </a:r>
            <a:r>
              <a:rPr lang="en-GB" sz="1000" b="0" i="0" u="none" strike="noStrike" kern="1200" baseline="0" noProof="0" dirty="0">
                <a:solidFill>
                  <a:schemeClr val="tx1"/>
                </a:solidFill>
                <a:ea typeface="+mn-ea"/>
                <a:cs typeface="+mn-cs"/>
              </a:rPr>
              <a:t> ‘Whatever the aid modality, identification requires a thorough understanding of the context through mapping and analysis of sector and other relevant policies, institutions and stakeholders with the goal of focusing on the priority areas and/or problems to be addressed’. This is done at identification phase. Similarly in candidate countries, IPA 2 instructions are (in IPA 2 Quick Guide to IPA II programming, v.0.3): ‘</a:t>
            </a:r>
            <a:r>
              <a:rPr lang="en-US" sz="1000" b="0" i="0" u="none" strike="noStrike" kern="1200" baseline="0" dirty="0">
                <a:solidFill>
                  <a:schemeClr val="tx1"/>
                </a:solidFill>
                <a:ea typeface="+mn-ea"/>
                <a:cs typeface="+mn-cs"/>
              </a:rPr>
              <a:t>The next step in order to determine the Beneficiary’s readiness to adopt a Sector Approach for IPA programming is the Sector Assessment. </a:t>
            </a:r>
            <a:r>
              <a:rPr lang="en-US" sz="1000" b="0" i="0" u="sng" strike="noStrike" kern="1200" baseline="0" dirty="0">
                <a:solidFill>
                  <a:schemeClr val="tx1"/>
                </a:solidFill>
                <a:ea typeface="+mn-ea"/>
                <a:cs typeface="+mn-cs"/>
              </a:rPr>
              <a:t>Sector assessment is a crucial exercise to be carried out in the very early stages of the planning and programming process, either at the moment of the preparation of the Country Strategy Paper (preliminary) or just before the preparation of the Action </a:t>
            </a:r>
            <a:r>
              <a:rPr lang="en-US" sz="1000" b="0" i="0" u="sng" strike="noStrike" kern="1200" baseline="0" dirty="0" err="1">
                <a:solidFill>
                  <a:schemeClr val="tx1"/>
                </a:solidFill>
                <a:ea typeface="+mn-ea"/>
                <a:cs typeface="+mn-cs"/>
              </a:rPr>
              <a:t>Programmes</a:t>
            </a:r>
            <a:r>
              <a:rPr lang="en-US" sz="1000" b="0" i="0" u="none" strike="noStrike" kern="1200" baseline="0" dirty="0">
                <a:solidFill>
                  <a:schemeClr val="tx1"/>
                </a:solidFill>
                <a:ea typeface="+mn-ea"/>
                <a:cs typeface="+mn-cs"/>
              </a:rPr>
              <a:t>. It is also continuous process which needs to be carried out all through the programming cycle, as the development of Sector Approaches is an iterative process.</a:t>
            </a:r>
            <a:endParaRPr lang="en-GB" sz="1000" b="0" i="0" u="none" strike="noStrike" kern="1200" baseline="0" noProof="0" dirty="0">
              <a:solidFill>
                <a:schemeClr val="tx1"/>
              </a:solidFill>
              <a:ea typeface="+mn-ea"/>
              <a:cs typeface="+mn-cs"/>
            </a:endParaRPr>
          </a:p>
          <a:p>
            <a:endParaRPr lang="en-GB" sz="1000" b="0" i="0" u="none" strike="noStrike" kern="1200" baseline="0" noProof="0" dirty="0">
              <a:solidFill>
                <a:schemeClr val="tx1"/>
              </a:solidFill>
              <a:ea typeface="+mn-ea"/>
              <a:cs typeface="+mn-cs"/>
            </a:endParaRPr>
          </a:p>
          <a:p>
            <a:endParaRPr lang="en-GB" baseline="0" noProof="0" dirty="0">
              <a:ea typeface="ＭＳ Ｐゴシック" charset="-128"/>
              <a:cs typeface="ＭＳ Ｐゴシック" charset="-128"/>
            </a:endParaRPr>
          </a:p>
        </p:txBody>
      </p:sp>
    </p:spTree>
    <p:extLst>
      <p:ext uri="{BB962C8B-B14F-4D97-AF65-F5344CB8AC3E}">
        <p14:creationId xmlns:p14="http://schemas.microsoft.com/office/powerpoint/2010/main" val="777243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B63B27-09FD-4B4A-83FE-4EE1CEA55A16}" type="slidenum">
              <a:rPr lang="en-GB" altLang="es-ES" smtClean="0"/>
              <a:pPr>
                <a:spcBef>
                  <a:spcPct val="0"/>
                </a:spcBef>
              </a:pPr>
              <a:t>15</a:t>
            </a:fld>
            <a:endParaRPr lang="en-GB" altLang="es-E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s-ES">
              <a:latin typeface="Arial" panose="020B0604020202020204" pitchFamily="34" charset="0"/>
            </a:endParaRPr>
          </a:p>
        </p:txBody>
      </p:sp>
    </p:spTree>
    <p:extLst>
      <p:ext uri="{BB962C8B-B14F-4D97-AF65-F5344CB8AC3E}">
        <p14:creationId xmlns:p14="http://schemas.microsoft.com/office/powerpoint/2010/main" val="8328506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p:spPr>
        <p:txBody>
          <a:bodyPr/>
          <a:lstStyle/>
          <a:p>
            <a:endParaRPr lang="en-US" altLang="en-US"/>
          </a:p>
        </p:txBody>
      </p:sp>
      <p:sp>
        <p:nvSpPr>
          <p:cNvPr id="58372" name="Slide Number Placeholder 3"/>
          <p:cNvSpPr>
            <a:spLocks noGrp="1"/>
          </p:cNvSpPr>
          <p:nvPr>
            <p:ph type="sldNum" sz="quarter" idx="5"/>
          </p:nvPr>
        </p:nvSpPr>
        <p:spPr>
          <a:noFill/>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06F02144-9B48-4281-AC95-579235B3EE95}" type="slidenum">
              <a:rPr lang="en-GB" altLang="en-US">
                <a:solidFill>
                  <a:schemeClr val="tx1"/>
                </a:solidFill>
                <a:latin typeface="Arial" panose="020B0604020202020204" pitchFamily="34" charset="0"/>
              </a:rPr>
              <a:pPr eaLnBrk="1" hangingPunct="1"/>
              <a:t>17</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1721594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Increased ownership. Since budget support is based on the principle of supporting a partner </a:t>
            </a:r>
            <a:r>
              <a:rPr lang="en-US" sz="1000" dirty="0">
                <a:latin typeface="Times New Roman" charset="0"/>
                <a:cs typeface="Times New Roman" charset="0"/>
              </a:rPr>
              <a:t>country’s policies and strategies through its budget, it can be expected to increase ownership of the development process by partner countries – in particular because it gives partner </a:t>
            </a:r>
            <a:r>
              <a:rPr lang="en-US" sz="1000" dirty="0" err="1">
                <a:latin typeface="Times New Roman" charset="0"/>
                <a:cs typeface="Times New Roman" charset="0"/>
              </a:rPr>
              <a:t>govts</a:t>
            </a:r>
            <a:r>
              <a:rPr lang="en-US" sz="1000" dirty="0">
                <a:latin typeface="Times New Roman" charset="0"/>
                <a:cs typeface="Times New Roman" charset="0"/>
              </a:rPr>
              <a:t> direct control over resources. With increased accountability not just to donor but to Parliament, national Assembly, national media: BS helps to initiate a debate on the way public monies are used and what they are used for.</a:t>
            </a:r>
          </a:p>
          <a:p>
            <a:pPr eaLnBrk="0" hangingPunct="0"/>
            <a:r>
              <a:rPr lang="en-US" sz="1000" dirty="0">
                <a:latin typeface="Times New Roman" charset="0"/>
                <a:cs typeface="Times New Roman" charset="0"/>
              </a:rPr>
              <a:t>􀂾 </a:t>
            </a:r>
            <a:r>
              <a:rPr lang="en-US" sz="1000" i="1" dirty="0">
                <a:latin typeface="Times New Roman" charset="0"/>
                <a:cs typeface="Times New Roman" charset="0"/>
              </a:rPr>
              <a:t>Improved domestic accountability. Since budget support funds flow through the government </a:t>
            </a:r>
            <a:r>
              <a:rPr lang="en-US" sz="1000" dirty="0">
                <a:latin typeface="Times New Roman" charset="0"/>
                <a:cs typeface="Times New Roman" charset="0"/>
              </a:rPr>
              <a:t>accounts and budget, governments can in principle be held to account for the use made of these resources. The availability of information on the budget as the whole has the potential of increasing domestic accountability, especially with respect to results/outcomes (see below). This accountability comes from the increased transparency in the budget, the role of parliament in the budget (in particular finance committees), and the internal and external control associated with </a:t>
            </a:r>
            <a:r>
              <a:rPr lang="fr-FR" sz="1000" dirty="0">
                <a:latin typeface="Times New Roman" charset="0"/>
                <a:cs typeface="Times New Roman" charset="0"/>
              </a:rPr>
              <a:t>the budget.</a:t>
            </a:r>
          </a:p>
          <a:p>
            <a:pPr eaLnBrk="0" hangingPunct="0"/>
            <a:r>
              <a:rPr lang="en-US" sz="1000" dirty="0">
                <a:latin typeface="Times New Roman" charset="0"/>
                <a:cs typeface="Times New Roman" charset="0"/>
              </a:rPr>
              <a:t>􀂾 </a:t>
            </a:r>
            <a:r>
              <a:rPr lang="en-US" sz="1000" i="1" dirty="0">
                <a:latin typeface="Times New Roman" charset="0"/>
                <a:cs typeface="Times New Roman" charset="0"/>
              </a:rPr>
              <a:t>Alignment: The integration of budget support within the budget enables </a:t>
            </a:r>
            <a:r>
              <a:rPr lang="en-US" sz="1000" dirty="0">
                <a:latin typeface="Times New Roman" charset="0"/>
                <a:cs typeface="Times New Roman" charset="0"/>
              </a:rPr>
              <a:t>donors to support the overall govt programme and thus the priorities set by the Govt. It also enables donors to focus on the big picture – the whole budget which they are directly or indirectly supporting. By focusing on the overall picture we avoid the possibility of creating “islands of perfection” without addressing more systemic and fundamental issues, such as ensuring </a:t>
            </a:r>
            <a:r>
              <a:rPr lang="en-US" sz="1000" dirty="0" err="1">
                <a:latin typeface="Times New Roman" charset="0"/>
                <a:cs typeface="Times New Roman" charset="0"/>
              </a:rPr>
              <a:t>prioritised</a:t>
            </a:r>
            <a:r>
              <a:rPr lang="en-US" sz="1000" dirty="0">
                <a:latin typeface="Times New Roman" charset="0"/>
                <a:cs typeface="Times New Roman" charset="0"/>
              </a:rPr>
              <a:t>, results-oriented, national </a:t>
            </a:r>
            <a:r>
              <a:rPr lang="en-US" sz="1000" dirty="0" err="1">
                <a:latin typeface="Times New Roman" charset="0"/>
                <a:cs typeface="Times New Roman" charset="0"/>
              </a:rPr>
              <a:t>programmes</a:t>
            </a:r>
            <a:r>
              <a:rPr lang="en-US" sz="1000" dirty="0">
                <a:latin typeface="Times New Roman" charset="0"/>
                <a:cs typeface="Times New Roman" charset="0"/>
              </a:rPr>
              <a:t>. The potential for having a greater overall </a:t>
            </a:r>
            <a:r>
              <a:rPr lang="fr-FR" sz="1000" dirty="0">
                <a:latin typeface="Times New Roman" charset="0"/>
                <a:cs typeface="Times New Roman" charset="0"/>
              </a:rPr>
              <a:t>impact </a:t>
            </a:r>
            <a:r>
              <a:rPr lang="fr-FR" sz="1000" dirty="0" err="1">
                <a:latin typeface="Times New Roman" charset="0"/>
                <a:cs typeface="Times New Roman" charset="0"/>
              </a:rPr>
              <a:t>is</a:t>
            </a:r>
            <a:r>
              <a:rPr lang="fr-FR" sz="1000" dirty="0">
                <a:latin typeface="Times New Roman" charset="0"/>
                <a:cs typeface="Times New Roman" charset="0"/>
              </a:rPr>
              <a:t> </a:t>
            </a:r>
            <a:r>
              <a:rPr lang="fr-FR" sz="1000" dirty="0" err="1">
                <a:latin typeface="Times New Roman" charset="0"/>
                <a:cs typeface="Times New Roman" charset="0"/>
              </a:rPr>
              <a:t>therefore</a:t>
            </a:r>
            <a:r>
              <a:rPr lang="fr-FR" sz="1000" dirty="0">
                <a:latin typeface="Times New Roman" charset="0"/>
                <a:cs typeface="Times New Roman" charset="0"/>
              </a:rPr>
              <a:t> </a:t>
            </a:r>
            <a:r>
              <a:rPr lang="fr-FR" sz="1000" dirty="0" err="1">
                <a:latin typeface="Times New Roman" charset="0"/>
                <a:cs typeface="Times New Roman" charset="0"/>
              </a:rPr>
              <a:t>present</a:t>
            </a:r>
            <a:r>
              <a:rPr lang="fr-FR" sz="1000" dirty="0">
                <a:latin typeface="Times New Roman" charset="0"/>
                <a:cs typeface="Times New Roman" charset="0"/>
              </a:rPr>
              <a:t>.</a:t>
            </a:r>
          </a:p>
          <a:p>
            <a:pPr eaLnBrk="0" hangingPunct="0"/>
            <a:r>
              <a:rPr lang="en-US" sz="1000" dirty="0">
                <a:latin typeface="Times New Roman" charset="0"/>
                <a:cs typeface="Times New Roman" charset="0"/>
              </a:rPr>
              <a:t>􀂾 </a:t>
            </a:r>
            <a:r>
              <a:rPr lang="en-US" sz="1000" i="1" dirty="0">
                <a:latin typeface="Times New Roman" charset="0"/>
                <a:cs typeface="Times New Roman" charset="0"/>
              </a:rPr>
              <a:t>Greater harmonisation of donor practices and alignment with government procedures. Budget </a:t>
            </a:r>
            <a:r>
              <a:rPr lang="en-US" sz="1000" dirty="0">
                <a:latin typeface="Times New Roman" charset="0"/>
                <a:cs typeface="Times New Roman" charset="0"/>
              </a:rPr>
              <a:t>support by focusing support on national or </a:t>
            </a:r>
            <a:r>
              <a:rPr lang="en-US" sz="1000" dirty="0" err="1">
                <a:latin typeface="Times New Roman" charset="0"/>
                <a:cs typeface="Times New Roman" charset="0"/>
              </a:rPr>
              <a:t>sectoral</a:t>
            </a:r>
            <a:r>
              <a:rPr lang="en-US" sz="1000" dirty="0">
                <a:latin typeface="Times New Roman" charset="0"/>
                <a:cs typeface="Times New Roman" charset="0"/>
              </a:rPr>
              <a:t> policies and strategies creates incentives for harmonisation  amongst donors. Furthermore, by its use of the partner country’s procedures it leads to alignment with those procedures.</a:t>
            </a:r>
          </a:p>
          <a:p>
            <a:pPr marL="0" marR="0" indent="0" algn="l" defTabSz="914400" rtl="0" eaLnBrk="1" fontAlgn="base" latinLnBrk="0" hangingPunct="1">
              <a:lnSpc>
                <a:spcPct val="100000"/>
              </a:lnSpc>
              <a:spcBef>
                <a:spcPct val="30000"/>
              </a:spcBef>
              <a:spcAft>
                <a:spcPct val="0"/>
              </a:spcAft>
              <a:buClrTx/>
              <a:buSzTx/>
              <a:buFontTx/>
              <a:buNone/>
              <a:tabLst/>
              <a:defRPr/>
            </a:pPr>
            <a:r>
              <a:rPr lang="fr-FR" sz="1000" dirty="0">
                <a:latin typeface="Times New Roman" charset="0"/>
                <a:cs typeface="Times New Roman" charset="0"/>
              </a:rPr>
              <a:t>Prescriptive to </a:t>
            </a:r>
            <a:r>
              <a:rPr lang="fr-FR" sz="1000" dirty="0" err="1">
                <a:latin typeface="Times New Roman" charset="0"/>
                <a:cs typeface="Times New Roman" charset="0"/>
              </a:rPr>
              <a:t>result</a:t>
            </a:r>
            <a:r>
              <a:rPr lang="fr-FR" sz="1000" dirty="0">
                <a:latin typeface="Times New Roman" charset="0"/>
                <a:cs typeface="Times New Roman" charset="0"/>
              </a:rPr>
              <a:t> </a:t>
            </a:r>
            <a:r>
              <a:rPr lang="fr-FR" sz="1000" dirty="0" err="1">
                <a:latin typeface="Times New Roman" charset="0"/>
                <a:cs typeface="Times New Roman" charset="0"/>
              </a:rPr>
              <a:t>based</a:t>
            </a:r>
            <a:r>
              <a:rPr lang="fr-FR" sz="1000" dirty="0">
                <a:latin typeface="Times New Roman" charset="0"/>
                <a:cs typeface="Times New Roman" charset="0"/>
              </a:rPr>
              <a:t>: </a:t>
            </a:r>
            <a:r>
              <a:rPr lang="en-US" sz="1000" dirty="0">
                <a:latin typeface="Times New Roman" charset="0"/>
                <a:cs typeface="Times New Roman" charset="0"/>
              </a:rPr>
              <a:t>Traditional policy-based conditionality has frequently not looked at what is happening to potential beneficiaries and target groups. Linking  BS to results shifts the policy dialogue and encourages both donors and beneficiary countries to look at the actual results of their actions, thus taking their commitments on aid effectiveness seriously.</a:t>
            </a:r>
          </a:p>
          <a:p>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Arial" charset="0"/>
              </a:rPr>
              <a:pPr eaLnBrk="1" hangingPunct="1"/>
              <a:t>18</a:t>
            </a:fld>
            <a:endParaRPr lang="en-GB">
              <a:solidFill>
                <a:schemeClr val="tx1"/>
              </a:solidFill>
              <a:latin typeface="Arial" charset="0"/>
            </a:endParaRPr>
          </a:p>
        </p:txBody>
      </p:sp>
    </p:spTree>
    <p:extLst>
      <p:ext uri="{BB962C8B-B14F-4D97-AF65-F5344CB8AC3E}">
        <p14:creationId xmlns:p14="http://schemas.microsoft.com/office/powerpoint/2010/main" val="1240848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sz="1000" i="1" dirty="0">
                <a:latin typeface="Times New Roman" charset="0"/>
                <a:cs typeface="Times New Roman" charset="0"/>
              </a:rPr>
              <a:t>The selection of </a:t>
            </a:r>
            <a:r>
              <a:rPr lang="en-US" sz="1000" i="1" baseline="0" dirty="0">
                <a:latin typeface="Times New Roman" charset="0"/>
                <a:cs typeface="Times New Roman" charset="0"/>
              </a:rPr>
              <a:t> the support approach and the funding modality  can be compared to an investor’s decision: it aims at </a:t>
            </a:r>
            <a:r>
              <a:rPr lang="en-US" sz="1000" i="1" baseline="0" dirty="0" err="1">
                <a:latin typeface="Times New Roman" charset="0"/>
                <a:cs typeface="Times New Roman" charset="0"/>
              </a:rPr>
              <a:t>maximising</a:t>
            </a:r>
            <a:r>
              <a:rPr lang="en-US" sz="1000" i="1" baseline="0" dirty="0">
                <a:latin typeface="Times New Roman" charset="0"/>
                <a:cs typeface="Times New Roman" charset="0"/>
              </a:rPr>
              <a:t> the return, not the financial return in this case, but the return in terms of development of the partner.  This slide highlights  development returns that can potentially be expected from BS.</a:t>
            </a:r>
            <a:endParaRPr lang="en-US" sz="1000" i="1" dirty="0">
              <a:latin typeface="Times New Roman" charset="0"/>
              <a:cs typeface="Times New Roman" charset="0"/>
            </a:endParaRPr>
          </a:p>
          <a:p>
            <a:pPr>
              <a:spcBef>
                <a:spcPct val="0"/>
              </a:spcBef>
            </a:pPr>
            <a:endParaRPr lang="en-US" sz="1000" i="1" dirty="0">
              <a:latin typeface="Times New Roman" charset="0"/>
              <a:cs typeface="Times New Roman" charset="0"/>
            </a:endParaRP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Improved capacity development. Budget support does not rely on the use of parallel and often </a:t>
            </a:r>
            <a:r>
              <a:rPr lang="en-US" sz="1000" dirty="0">
                <a:latin typeface="Times New Roman" charset="0"/>
                <a:cs typeface="Times New Roman" charset="0"/>
              </a:rPr>
              <a:t>costly management structures outside, with their own staffing arrangements and management procedures, which are outside government structures. Instead it focuses on using existing government structures and procedures, especially those in the area of public financial management. Use of government systems may not always be easy, but budget support focuses the attention of partner countries and donors on improving these systems, so that once donor support diminishes, or indeed is no longer available, the improvements to capacity that come from using government procedures remain.</a:t>
            </a: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Increased efficiency and sustainability. The fact that budget support is integrated into the public </a:t>
            </a:r>
            <a:r>
              <a:rPr lang="en-US" sz="1000" dirty="0">
                <a:latin typeface="Times New Roman" charset="0"/>
                <a:cs typeface="Times New Roman" charset="0"/>
              </a:rPr>
              <a:t>financial management procedures of a country improves the possibility of a lasting effect of the aid. One can expect that the effect comes through the increased ownership, efficient use of resources (including the fact that budget support is </a:t>
            </a:r>
            <a:r>
              <a:rPr lang="en-US" sz="1000" i="1" dirty="0">
                <a:latin typeface="Times New Roman" charset="0"/>
                <a:cs typeface="Times New Roman" charset="0"/>
              </a:rPr>
              <a:t>de facto untied aid), increased coherence, and </a:t>
            </a:r>
            <a:r>
              <a:rPr lang="en-US" sz="1000" dirty="0">
                <a:latin typeface="Times New Roman" charset="0"/>
                <a:cs typeface="Times New Roman" charset="0"/>
              </a:rPr>
              <a:t>improved capacity development mentioned above.</a:t>
            </a: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A more stable macroeconomic framework. Since budget support provides resources to the budget </a:t>
            </a:r>
            <a:r>
              <a:rPr lang="en-US" sz="1000" dirty="0">
                <a:latin typeface="Times New Roman" charset="0"/>
                <a:cs typeface="Times New Roman" charset="0"/>
              </a:rPr>
              <a:t>and the balance of payments, it contributes to helping a country establish and/or preserve a stability-oriented macroeconomic framework. On the internal (budget) side this is seen either through increased expenditures that are fully financed, or through a reduction in financing needs (or some combination of the two) and an improvement in the net position of the government at the central bank. Similarly, on the external (balance of payments) side it is seen through increased imports that are fully financed, or through a reduction in financing needs for imports (or some combination of the two) and a building-up of foreign exchange reserves. </a:t>
            </a:r>
            <a:r>
              <a:rPr lang="en-US" sz="1000" dirty="0">
                <a:latin typeface="Times New Roman" charset="0"/>
                <a:cs typeface="Times New Roman" charset="0"/>
                <a:sym typeface="Wingdings" charset="0"/>
              </a:rPr>
              <a:t> non inflationary financing</a:t>
            </a:r>
            <a:endParaRPr lang="en-US" sz="1000" dirty="0">
              <a:latin typeface="Times New Roman" charset="0"/>
              <a:cs typeface="Times New Roman" charset="0"/>
            </a:endParaRP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A better framework of public policy and public expenditure. Budget support by integrating donor </a:t>
            </a:r>
            <a:r>
              <a:rPr lang="en-US" sz="1000" dirty="0">
                <a:latin typeface="Times New Roman" charset="0"/>
                <a:cs typeface="Times New Roman" charset="0"/>
              </a:rPr>
              <a:t>support into the budget of a country offers the potential for improving the framework of public policy and public expenditure, notably through its focus on public financial management. This improved framework may be felt in all areas – public financial management, tax policy, regulatory environment, and macroeconomic management.</a:t>
            </a: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Increased coherence. Budget support, by bringing “on-budget” what was often “off-budget”, </a:t>
            </a:r>
            <a:r>
              <a:rPr lang="en-US" sz="1000" dirty="0">
                <a:latin typeface="Times New Roman" charset="0"/>
                <a:cs typeface="Times New Roman" charset="0"/>
              </a:rPr>
              <a:t>increases the potential for achieving a more coherent mix between sectors; between capital and recurrent spending; and within recurrent spending between salaries, and non-salary costs. In contrast with a multiplicity of donor projects, those managing public expenditure often do not have information on expenditures taking place and the liabilities being created.</a:t>
            </a: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Higher financing available for public services: </a:t>
            </a:r>
            <a:r>
              <a:rPr lang="en-US" sz="1000" dirty="0">
                <a:latin typeface="Times New Roman" charset="0"/>
                <a:cs typeface="Times New Roman" charset="0"/>
              </a:rPr>
              <a:t>less on projects and thus on investments, more on functioning of services although the Govt may opt to increase investments but then at least it will be with use of own procedures</a:t>
            </a:r>
          </a:p>
          <a:p>
            <a:pPr>
              <a:spcBef>
                <a:spcPct val="0"/>
              </a:spcBef>
            </a:pPr>
            <a:r>
              <a:rPr lang="en-US" sz="1000" dirty="0">
                <a:latin typeface="Times New Roman" charset="0"/>
                <a:cs typeface="Times New Roman" charset="0"/>
              </a:rPr>
              <a:t>􀂾 </a:t>
            </a:r>
            <a:r>
              <a:rPr lang="en-US" sz="1000" i="1" dirty="0">
                <a:latin typeface="Times New Roman" charset="0"/>
                <a:cs typeface="Times New Roman" charset="0"/>
              </a:rPr>
              <a:t>Lower transaction costs. Without the need for project management units, by putting money </a:t>
            </a:r>
            <a:r>
              <a:rPr lang="en-US" sz="1000" dirty="0">
                <a:latin typeface="Times New Roman" charset="0"/>
                <a:cs typeface="Times New Roman" charset="0"/>
              </a:rPr>
              <a:t>through  national processes, and by adopting common reporting procedures the transaction costs of delivering aid as budget support are potentially lower than other forms of aid. The costs associated with delivering aid in terms of identifying, negotiating, and implementing budget support will in most cases be lower than supplying aid in other forms.</a:t>
            </a:r>
          </a:p>
          <a:p>
            <a:pPr eaLnBrk="1" hangingPunct="1">
              <a:buFontTx/>
              <a:buNone/>
              <a:defRPr/>
            </a:pPr>
            <a:r>
              <a:rPr lang="en-US" sz="1000" dirty="0">
                <a:latin typeface="Times New Roman" charset="0"/>
                <a:cs typeface="Times New Roman" charset="0"/>
              </a:rPr>
              <a:t>But in reality can be a large</a:t>
            </a:r>
            <a:r>
              <a:rPr lang="en-US" sz="1000" baseline="0" dirty="0">
                <a:latin typeface="Times New Roman" charset="0"/>
                <a:cs typeface="Times New Roman" charset="0"/>
              </a:rPr>
              <a:t> gap between potential and reality:</a:t>
            </a:r>
            <a:r>
              <a:rPr lang="en-GB" sz="1000" dirty="0">
                <a:ea typeface="+mn-ea"/>
              </a:rPr>
              <a:t>Fear of risks leads to..</a:t>
            </a:r>
          </a:p>
          <a:p>
            <a:pPr eaLnBrk="1" hangingPunct="1">
              <a:buFont typeface="Wingdings" pitchFamily="2" charset="2"/>
              <a:buChar char="û"/>
              <a:defRPr/>
            </a:pPr>
            <a:r>
              <a:rPr lang="en-GB" sz="1000" dirty="0">
                <a:ea typeface="+mn-ea"/>
              </a:rPr>
              <a:t>Multiplicity of conditions</a:t>
            </a:r>
          </a:p>
          <a:p>
            <a:pPr eaLnBrk="1" hangingPunct="1">
              <a:buFont typeface="Wingdings" pitchFamily="2" charset="2"/>
              <a:buChar char="û"/>
              <a:defRPr/>
            </a:pPr>
            <a:r>
              <a:rPr lang="en-GB" sz="1000" dirty="0">
                <a:ea typeface="+mn-ea"/>
              </a:rPr>
              <a:t>Micro-management/ Intrusive Conditionality</a:t>
            </a:r>
          </a:p>
          <a:p>
            <a:pPr eaLnBrk="1" hangingPunct="1">
              <a:buFont typeface="Wingdings" pitchFamily="2" charset="2"/>
              <a:buChar char="û"/>
              <a:defRPr/>
            </a:pPr>
            <a:r>
              <a:rPr lang="en-GB" sz="1000" dirty="0">
                <a:ea typeface="+mn-ea"/>
              </a:rPr>
              <a:t>Specific requirements for earmarking, reporting, auditing</a:t>
            </a:r>
          </a:p>
          <a:p>
            <a:pPr eaLnBrk="1" hangingPunct="1">
              <a:buFont typeface="Wingdings" pitchFamily="2" charset="2"/>
              <a:buChar char="û"/>
              <a:defRPr/>
            </a:pPr>
            <a:r>
              <a:rPr lang="en-GB" sz="1000" dirty="0">
                <a:ea typeface="+mn-ea"/>
              </a:rPr>
              <a:t>Initial objectives &amp; underlying principles forgotten</a:t>
            </a:r>
            <a:endParaRPr lang="en-US" sz="1000" baseline="0" dirty="0">
              <a:latin typeface="Times New Roman" charset="0"/>
              <a:cs typeface="Times New Roman" charset="0"/>
            </a:endParaRPr>
          </a:p>
          <a:p>
            <a:pPr>
              <a:spcBef>
                <a:spcPct val="0"/>
              </a:spcBef>
            </a:pPr>
            <a:r>
              <a:rPr lang="en-GB" sz="1000" dirty="0">
                <a:latin typeface="Times New Roman" charset="0"/>
              </a:rPr>
              <a:t>Key issue: design of budget support</a:t>
            </a:r>
          </a:p>
          <a:p>
            <a:pPr>
              <a:spcBef>
                <a:spcPct val="0"/>
              </a:spcBef>
            </a:pPr>
            <a:r>
              <a:rPr lang="en-GB" sz="1000" dirty="0">
                <a:latin typeface="Times New Roman" charset="0"/>
              </a:rPr>
              <a:t>Key lesson: need to manage risks in a way that doesn't</a:t>
            </a:r>
            <a:r>
              <a:rPr lang="ja-JP" altLang="en-GB" sz="1000" dirty="0">
                <a:latin typeface="Times New Roman" charset="0"/>
              </a:rPr>
              <a:t>’</a:t>
            </a:r>
            <a:r>
              <a:rPr lang="en-GB" sz="1000" dirty="0">
                <a:latin typeface="Times New Roman" charset="0"/>
              </a:rPr>
              <a:t>t undermine too much the attainment of the objectives and donors need to use BS benefits to the full: many donors are actually scared of doing BS and put lots of safeguards in that undermine the benefits of BS. </a:t>
            </a:r>
          </a:p>
          <a:p>
            <a:pPr>
              <a:spcBef>
                <a:spcPct val="0"/>
              </a:spcBef>
            </a:pPr>
            <a:endParaRPr lang="en-US" sz="1000" dirty="0">
              <a:latin typeface="Times New Roman" charset="0"/>
              <a:cs typeface="Times New Roman" charset="0"/>
            </a:endParaRPr>
          </a:p>
          <a:p>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Arial" charset="0"/>
              </a:rPr>
              <a:pPr eaLnBrk="1" hangingPunct="1"/>
              <a:t>19</a:t>
            </a:fld>
            <a:endParaRPr lang="en-GB" dirty="0">
              <a:solidFill>
                <a:schemeClr val="tx1"/>
              </a:solidFill>
              <a:latin typeface="Arial" charset="0"/>
            </a:endParaRPr>
          </a:p>
        </p:txBody>
      </p:sp>
    </p:spTree>
    <p:extLst>
      <p:ext uri="{BB962C8B-B14F-4D97-AF65-F5344CB8AC3E}">
        <p14:creationId xmlns:p14="http://schemas.microsoft.com/office/powerpoint/2010/main" val="15237507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dirty="0"/>
          </a:p>
        </p:txBody>
      </p:sp>
    </p:spTree>
    <p:extLst>
      <p:ext uri="{BB962C8B-B14F-4D97-AF65-F5344CB8AC3E}">
        <p14:creationId xmlns:p14="http://schemas.microsoft.com/office/powerpoint/2010/main" val="2793131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dirty="0"/>
          </a:p>
        </p:txBody>
      </p:sp>
    </p:spTree>
    <p:extLst>
      <p:ext uri="{BB962C8B-B14F-4D97-AF65-F5344CB8AC3E}">
        <p14:creationId xmlns:p14="http://schemas.microsoft.com/office/powerpoint/2010/main" val="53814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i="0" dirty="0"/>
              <a:t>Assessing Aid: not only macroeconomic support is fungible: project support is fungible as well. If the donor support government priorities, it enables the financing of the next marginal priority. But the donor does not know what the next marginal priority is. For that reason it is better the support all activities, hence the total budget</a:t>
            </a:r>
          </a:p>
          <a:p>
            <a:pPr marL="0" marR="0" indent="0" algn="l" defTabSz="914400" rtl="0" eaLnBrk="1" fontAlgn="base" latinLnBrk="0" hangingPunct="1">
              <a:lnSpc>
                <a:spcPct val="100000"/>
              </a:lnSpc>
              <a:spcBef>
                <a:spcPct val="30000"/>
              </a:spcBef>
              <a:spcAft>
                <a:spcPct val="0"/>
              </a:spcAft>
              <a:buClrTx/>
              <a:buSzTx/>
              <a:buFontTx/>
              <a:buNone/>
              <a:tabLst/>
              <a:defRPr/>
            </a:pPr>
            <a:r>
              <a:rPr lang="en-GB" i="0" dirty="0" err="1"/>
              <a:t>Lant</a:t>
            </a:r>
            <a:r>
              <a:rPr lang="en-GB" i="0" dirty="0"/>
              <a:t> Pritchett (2001): comments on own 1998 report: all true, but not all countries are Denmark: institutions, regulations determine</a:t>
            </a:r>
            <a:r>
              <a:rPr lang="en-GB" i="0" baseline="0" dirty="0"/>
              <a:t> the success of BS</a:t>
            </a:r>
            <a:r>
              <a:rPr lang="en-GB" i="0" dirty="0"/>
              <a:t> </a:t>
            </a:r>
          </a:p>
          <a:p>
            <a:pPr marL="0" marR="0" indent="0" algn="l" defTabSz="914400" rtl="0" eaLnBrk="1" fontAlgn="base" latinLnBrk="0" hangingPunct="1">
              <a:lnSpc>
                <a:spcPct val="100000"/>
              </a:lnSpc>
              <a:spcBef>
                <a:spcPct val="30000"/>
              </a:spcBef>
              <a:spcAft>
                <a:spcPct val="0"/>
              </a:spcAft>
              <a:buClrTx/>
              <a:buSzTx/>
              <a:buFontTx/>
              <a:buNone/>
              <a:tabLst/>
              <a:defRPr/>
            </a:pPr>
            <a:r>
              <a:rPr lang="en-GB" i="0" dirty="0" err="1"/>
              <a:t>Lant</a:t>
            </a:r>
            <a:r>
              <a:rPr lang="en-GB" i="0" baseline="0" dirty="0"/>
              <a:t> Pritchett </a:t>
            </a:r>
            <a:r>
              <a:rPr lang="en-GB" i="0" dirty="0"/>
              <a:t>(2015): context matters: ‘the rough landscape’ as outcome. There are no fixed recipes</a:t>
            </a:r>
            <a:r>
              <a:rPr lang="en-GB" i="0" baseline="0" dirty="0"/>
              <a:t> that lead to the same outcome. The same input to the landscape is donor determined; but the final result in the landscape is context, time-bound and human determined.</a:t>
            </a:r>
            <a:endParaRPr lang="en-GB" i="0" dirty="0"/>
          </a:p>
          <a:p>
            <a:endParaRPr lang="en-GB" noProof="0"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0D581910-1000-4934-A4DB-C00CB7F3B0B7}"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21</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068249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r>
              <a:rPr lang="en-GB" dirty="0">
                <a:latin typeface="Arial" pitchFamily="34" charset="0"/>
              </a:rPr>
              <a:t>Various (small) rivers have contributed to this water fall (= domestic revenues and various BS donors). In the fall, the origin of the water can not be traced any longer. (= fungibility).  In the fall some on the water evaporates (inefficiency of use of funds, but also exchange rate ‘tricks’), while after the fall some of the water deviates from the main stream (see right bottom; that may represent corruption. But who’s money is that?). </a:t>
            </a:r>
          </a:p>
        </p:txBody>
      </p:sp>
      <p:sp>
        <p:nvSpPr>
          <p:cNvPr id="49156" name="Slide Number Placeholder 3"/>
          <p:cNvSpPr>
            <a:spLocks noGrp="1"/>
          </p:cNvSpPr>
          <p:nvPr>
            <p:ph type="sldNum" sz="quarter" idx="5"/>
          </p:nvPr>
        </p:nvSpPr>
        <p:spPr>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8CE2237-5D96-4445-A101-B10348838200}" type="slidenum">
              <a:rPr kumimoji="0" lang="en-GB" sz="1800" b="0" i="0" u="none" strike="noStrike" kern="0" cap="none" spc="0" normalizeH="0" baseline="0" noProof="0">
                <a:ln>
                  <a:noFill/>
                </a:ln>
                <a:solidFill>
                  <a:sysClr val="windowText" lastClr="000000"/>
                </a:solidFill>
                <a:effectLst/>
                <a:uLnTx/>
                <a:uFillTx/>
                <a:latin typeface="Arial" pitchFamily="34" charset="0"/>
              </a:rPr>
              <a:pPr marL="0" marR="0" lvl="0" indent="0" defTabSz="914400" eaLnBrk="1" fontAlgn="auto" latinLnBrk="0" hangingPunct="1">
                <a:lnSpc>
                  <a:spcPct val="100000"/>
                </a:lnSpc>
                <a:spcBef>
                  <a:spcPts val="0"/>
                </a:spcBef>
                <a:spcAft>
                  <a:spcPts val="0"/>
                </a:spcAft>
                <a:buClrTx/>
                <a:buSzTx/>
                <a:buFontTx/>
                <a:buNone/>
                <a:tabLst/>
                <a:defRPr/>
              </a:pPr>
              <a:t>22</a:t>
            </a:fld>
            <a:endParaRPr kumimoji="0" lang="en-GB" sz="1800" b="0" i="0" u="none" strike="noStrike" kern="0" cap="none" spc="0" normalizeH="0" baseline="0" noProof="0">
              <a:ln>
                <a:noFill/>
              </a:ln>
              <a:solidFill>
                <a:sysClr val="windowText" lastClr="000000"/>
              </a:solidFill>
              <a:effectLst/>
              <a:uLnTx/>
              <a:uFillTx/>
              <a:latin typeface="Arial" pitchFamily="34" charset="0"/>
            </a:endParaRPr>
          </a:p>
        </p:txBody>
      </p:sp>
    </p:spTree>
    <p:extLst>
      <p:ext uri="{BB962C8B-B14F-4D97-AF65-F5344CB8AC3E}">
        <p14:creationId xmlns:p14="http://schemas.microsoft.com/office/powerpoint/2010/main" val="3072506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Source: Budget Support. Financial </a:t>
            </a:r>
            <a:r>
              <a:rPr lang="nl-NL" dirty="0" err="1"/>
              <a:t>implementation</a:t>
            </a:r>
            <a:r>
              <a:rPr lang="nl-NL" dirty="0"/>
              <a:t>, risk assessment </a:t>
            </a:r>
            <a:r>
              <a:rPr lang="nl-NL" dirty="0" err="1"/>
              <a:t>and</a:t>
            </a:r>
            <a:r>
              <a:rPr lang="nl-NL" dirty="0"/>
              <a:t> </a:t>
            </a:r>
            <a:r>
              <a:rPr lang="nl-NL" dirty="0" err="1"/>
              <a:t>selected</a:t>
            </a:r>
            <a:r>
              <a:rPr lang="nl-NL" dirty="0"/>
              <a:t> </a:t>
            </a:r>
            <a:r>
              <a:rPr lang="nl-NL" dirty="0" err="1"/>
              <a:t>macroeconomic</a:t>
            </a:r>
            <a:r>
              <a:rPr lang="nl-NL" dirty="0"/>
              <a:t>, </a:t>
            </a:r>
            <a:r>
              <a:rPr lang="nl-NL" dirty="0" err="1"/>
              <a:t>fiscal</a:t>
            </a:r>
            <a:r>
              <a:rPr lang="nl-NL" dirty="0"/>
              <a:t> </a:t>
            </a:r>
            <a:r>
              <a:rPr lang="nl-NL" dirty="0" err="1"/>
              <a:t>and</a:t>
            </a:r>
            <a:r>
              <a:rPr lang="nl-NL" dirty="0"/>
              <a:t> development </a:t>
            </a:r>
            <a:r>
              <a:rPr lang="nl-NL" dirty="0" err="1"/>
              <a:t>results</a:t>
            </a:r>
            <a:r>
              <a:rPr lang="nl-NL" dirty="0"/>
              <a:t>, 2016.</a:t>
            </a:r>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23</a:t>
            </a:fld>
            <a:endParaRPr lang="en-GB"/>
          </a:p>
        </p:txBody>
      </p:sp>
    </p:spTree>
    <p:extLst>
      <p:ext uri="{BB962C8B-B14F-4D97-AF65-F5344CB8AC3E}">
        <p14:creationId xmlns:p14="http://schemas.microsoft.com/office/powerpoint/2010/main" val="2513130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4257778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a:buFont typeface="Times" charset="0"/>
              <a:buNone/>
            </a:pPr>
            <a:r>
              <a:rPr lang="fr-BE" b="1" dirty="0" err="1"/>
              <a:t>Lessons</a:t>
            </a:r>
            <a:r>
              <a:rPr lang="fr-BE" b="1" dirty="0"/>
              <a:t> </a:t>
            </a:r>
            <a:r>
              <a:rPr lang="fr-BE" b="1" dirty="0" err="1"/>
              <a:t>learnt</a:t>
            </a:r>
            <a:endParaRPr lang="fr-BE" dirty="0"/>
          </a:p>
          <a:p>
            <a:r>
              <a:rPr lang="fr-BE" sz="1000" dirty="0" err="1"/>
              <a:t>Related</a:t>
            </a:r>
            <a:r>
              <a:rPr lang="fr-BE" sz="1000" dirty="0"/>
              <a:t> to </a:t>
            </a:r>
            <a:r>
              <a:rPr lang="fr-BE" sz="1000" dirty="0" err="1"/>
              <a:t>programming</a:t>
            </a:r>
            <a:endParaRPr lang="fr-BE" sz="1000" dirty="0"/>
          </a:p>
          <a:p>
            <a:pPr>
              <a:buFont typeface="Arial" pitchFamily="34" charset="0"/>
              <a:buChar char="•"/>
            </a:pPr>
            <a:r>
              <a:rPr lang="fr-BE" sz="1000" dirty="0"/>
              <a:t>Objectives of GBS programmes do not </a:t>
            </a:r>
            <a:r>
              <a:rPr lang="fr-BE" sz="1000" dirty="0" err="1"/>
              <a:t>sufficiently</a:t>
            </a:r>
            <a:r>
              <a:rPr lang="fr-BE" sz="1000" dirty="0"/>
              <a:t> </a:t>
            </a:r>
            <a:r>
              <a:rPr lang="fr-BE" sz="1000" dirty="0" err="1"/>
              <a:t>take</a:t>
            </a:r>
            <a:r>
              <a:rPr lang="fr-BE" sz="1000" dirty="0"/>
              <a:t> </a:t>
            </a:r>
            <a:r>
              <a:rPr lang="fr-BE" sz="1000" dirty="0" err="1"/>
              <a:t>into</a:t>
            </a:r>
            <a:r>
              <a:rPr lang="fr-BE" sz="1000" dirty="0"/>
              <a:t> </a:t>
            </a:r>
            <a:r>
              <a:rPr lang="fr-BE" sz="1000" dirty="0" err="1"/>
              <a:t>account</a:t>
            </a:r>
            <a:r>
              <a:rPr lang="fr-BE" sz="1000" dirty="0"/>
              <a:t> the </a:t>
            </a:r>
            <a:r>
              <a:rPr lang="fr-BE" sz="1000" dirty="0" err="1"/>
              <a:t>specific</a:t>
            </a:r>
            <a:r>
              <a:rPr lang="fr-BE" sz="1000" dirty="0"/>
              <a:t> </a:t>
            </a:r>
            <a:r>
              <a:rPr lang="fr-BE" sz="1000" dirty="0" err="1"/>
              <a:t>circumstances</a:t>
            </a:r>
            <a:r>
              <a:rPr lang="fr-BE" sz="1000" dirty="0"/>
              <a:t> and </a:t>
            </a:r>
            <a:r>
              <a:rPr lang="fr-BE" sz="1000" dirty="0" err="1"/>
              <a:t>changing</a:t>
            </a:r>
            <a:r>
              <a:rPr lang="fr-BE" sz="1000" dirty="0"/>
              <a:t> </a:t>
            </a:r>
            <a:r>
              <a:rPr lang="fr-BE" sz="1000" dirty="0" err="1"/>
              <a:t>priorities</a:t>
            </a:r>
            <a:r>
              <a:rPr lang="fr-BE" sz="1000" dirty="0"/>
              <a:t> of the </a:t>
            </a:r>
            <a:r>
              <a:rPr lang="fr-BE" sz="1000" dirty="0" err="1"/>
              <a:t>partner</a:t>
            </a:r>
            <a:r>
              <a:rPr lang="fr-BE" sz="1000" dirty="0"/>
              <a:t> countries as </a:t>
            </a:r>
            <a:r>
              <a:rPr lang="fr-BE" sz="1000" dirty="0" err="1"/>
              <a:t>well</a:t>
            </a:r>
            <a:r>
              <a:rPr lang="fr-BE" sz="1000" dirty="0"/>
              <a:t> as </a:t>
            </a:r>
            <a:r>
              <a:rPr lang="fr-BE" sz="1000" dirty="0" err="1"/>
              <a:t>other</a:t>
            </a:r>
            <a:r>
              <a:rPr lang="fr-BE" sz="1000" dirty="0"/>
              <a:t> programmes </a:t>
            </a:r>
            <a:r>
              <a:rPr lang="fr-BE" sz="1000" dirty="0" err="1"/>
              <a:t>implemented</a:t>
            </a:r>
            <a:r>
              <a:rPr lang="fr-BE" sz="1000" dirty="0"/>
              <a:t> by the EC and </a:t>
            </a:r>
            <a:r>
              <a:rPr lang="fr-BE" sz="1000" dirty="0" err="1"/>
              <a:t>other</a:t>
            </a:r>
            <a:r>
              <a:rPr lang="fr-BE" sz="1000" dirty="0"/>
              <a:t> </a:t>
            </a:r>
            <a:r>
              <a:rPr lang="fr-BE" sz="1000" dirty="0" err="1"/>
              <a:t>donors</a:t>
            </a:r>
            <a:r>
              <a:rPr lang="fr-BE" sz="1000" dirty="0"/>
              <a:t>;</a:t>
            </a:r>
          </a:p>
          <a:p>
            <a:pPr>
              <a:buFont typeface="Arial" pitchFamily="34" charset="0"/>
              <a:buChar char="•"/>
            </a:pPr>
            <a:r>
              <a:rPr lang="fr-BE" sz="1000" dirty="0"/>
              <a:t>Objectives are </a:t>
            </a:r>
            <a:r>
              <a:rPr lang="fr-BE" sz="1000" dirty="0" err="1"/>
              <a:t>often</a:t>
            </a:r>
            <a:r>
              <a:rPr lang="fr-BE" sz="1000" dirty="0"/>
              <a:t> </a:t>
            </a:r>
            <a:r>
              <a:rPr lang="fr-BE" sz="1000" dirty="0" err="1"/>
              <a:t>formulated</a:t>
            </a:r>
            <a:r>
              <a:rPr lang="fr-BE" sz="1000" dirty="0"/>
              <a:t> in </a:t>
            </a:r>
            <a:r>
              <a:rPr lang="fr-BE" sz="1000" dirty="0" err="1"/>
              <a:t>terms</a:t>
            </a:r>
            <a:r>
              <a:rPr lang="fr-BE" sz="1000" dirty="0"/>
              <a:t> </a:t>
            </a:r>
            <a:r>
              <a:rPr lang="fr-BE" sz="1000" dirty="0" err="1"/>
              <a:t>which</a:t>
            </a:r>
            <a:r>
              <a:rPr lang="fr-BE" sz="1000" dirty="0"/>
              <a:t> are </a:t>
            </a:r>
            <a:r>
              <a:rPr lang="fr-BE" sz="1000" dirty="0" err="1"/>
              <a:t>too</a:t>
            </a:r>
            <a:r>
              <a:rPr lang="fr-BE" sz="1000" dirty="0"/>
              <a:t> </a:t>
            </a:r>
            <a:r>
              <a:rPr lang="fr-BE" sz="1000" dirty="0" err="1"/>
              <a:t>general</a:t>
            </a:r>
            <a:r>
              <a:rPr lang="fr-BE" sz="1000" dirty="0"/>
              <a:t> </a:t>
            </a:r>
            <a:r>
              <a:rPr lang="fr-BE" sz="1000" dirty="0" err="1"/>
              <a:t>which</a:t>
            </a:r>
            <a:r>
              <a:rPr lang="fr-BE" sz="1000" dirty="0"/>
              <a:t> </a:t>
            </a:r>
            <a:r>
              <a:rPr lang="fr-BE" sz="1000" dirty="0" err="1"/>
              <a:t>makes</a:t>
            </a:r>
            <a:r>
              <a:rPr lang="fr-BE" sz="1000" dirty="0"/>
              <a:t> </a:t>
            </a:r>
            <a:r>
              <a:rPr lang="fr-BE" sz="1000" dirty="0" err="1"/>
              <a:t>it</a:t>
            </a:r>
            <a:r>
              <a:rPr lang="fr-BE" sz="1000" dirty="0"/>
              <a:t> </a:t>
            </a:r>
            <a:r>
              <a:rPr lang="fr-BE" sz="1000" dirty="0" err="1"/>
              <a:t>difficult</a:t>
            </a:r>
            <a:r>
              <a:rPr lang="fr-BE" sz="1000" dirty="0"/>
              <a:t> to </a:t>
            </a:r>
            <a:r>
              <a:rPr lang="fr-BE" sz="1000" dirty="0" err="1"/>
              <a:t>assess</a:t>
            </a:r>
            <a:r>
              <a:rPr lang="fr-BE" sz="1000" dirty="0"/>
              <a:t> </a:t>
            </a:r>
            <a:r>
              <a:rPr lang="fr-BE" sz="1000" dirty="0" err="1"/>
              <a:t>effectiveness</a:t>
            </a:r>
            <a:r>
              <a:rPr lang="fr-BE" sz="1000" dirty="0"/>
              <a:t>;</a:t>
            </a:r>
          </a:p>
          <a:p>
            <a:pPr>
              <a:buFont typeface="Arial" pitchFamily="34" charset="0"/>
              <a:buChar char="•"/>
            </a:pPr>
            <a:r>
              <a:rPr lang="fr-BE" sz="1000" dirty="0"/>
              <a:t>General and </a:t>
            </a:r>
            <a:r>
              <a:rPr lang="fr-BE" sz="1000" dirty="0" err="1"/>
              <a:t>Sector</a:t>
            </a:r>
            <a:r>
              <a:rPr lang="fr-BE" sz="1000" dirty="0"/>
              <a:t> Budget Supports are the </a:t>
            </a:r>
            <a:r>
              <a:rPr lang="fr-BE" sz="1000" dirty="0" err="1"/>
              <a:t>same</a:t>
            </a:r>
            <a:r>
              <a:rPr lang="fr-BE" sz="1000" dirty="0"/>
              <a:t> </a:t>
            </a:r>
            <a:r>
              <a:rPr lang="fr-BE" sz="1000" dirty="0" err="1"/>
              <a:t>modality</a:t>
            </a:r>
            <a:r>
              <a:rPr lang="fr-BE" sz="1000" dirty="0"/>
              <a:t> but have </a:t>
            </a:r>
            <a:r>
              <a:rPr lang="fr-BE" sz="1000" dirty="0" err="1"/>
              <a:t>different</a:t>
            </a:r>
            <a:r>
              <a:rPr lang="fr-BE" sz="1000" dirty="0"/>
              <a:t> objectives </a:t>
            </a:r>
            <a:r>
              <a:rPr lang="fr-BE" sz="1000" dirty="0" err="1"/>
              <a:t>that</a:t>
            </a:r>
            <a:r>
              <a:rPr lang="fr-BE" sz="1000" dirty="0"/>
              <a:t> must </a:t>
            </a:r>
            <a:r>
              <a:rPr lang="fr-BE" sz="1000" dirty="0" err="1"/>
              <a:t>be</a:t>
            </a:r>
            <a:r>
              <a:rPr lang="fr-BE" sz="1000" dirty="0"/>
              <a:t> </a:t>
            </a:r>
            <a:r>
              <a:rPr lang="fr-BE" sz="1000" dirty="0" err="1"/>
              <a:t>reflected</a:t>
            </a:r>
            <a:r>
              <a:rPr lang="fr-BE" sz="1000" dirty="0"/>
              <a:t> in the conditions and dialogue; </a:t>
            </a:r>
          </a:p>
          <a:p>
            <a:pPr>
              <a:buFont typeface="Arial" pitchFamily="34" charset="0"/>
              <a:buChar char="•"/>
            </a:pPr>
            <a:r>
              <a:rPr lang="fr-BE" sz="1000" dirty="0"/>
              <a:t>The </a:t>
            </a:r>
            <a:r>
              <a:rPr lang="fr-BE" sz="1000" dirty="0" err="1"/>
              <a:t>rationale</a:t>
            </a:r>
            <a:r>
              <a:rPr lang="fr-BE" sz="1000" dirty="0"/>
              <a:t> </a:t>
            </a:r>
            <a:r>
              <a:rPr lang="fr-BE" sz="1000" dirty="0" err="1"/>
              <a:t>followed</a:t>
            </a:r>
            <a:r>
              <a:rPr lang="fr-BE" sz="1000" dirty="0"/>
              <a:t> to set the </a:t>
            </a:r>
            <a:r>
              <a:rPr lang="fr-BE" sz="1000" dirty="0" err="1"/>
              <a:t>funding</a:t>
            </a:r>
            <a:r>
              <a:rPr lang="fr-BE" sz="1000" dirty="0"/>
              <a:t> </a:t>
            </a:r>
            <a:r>
              <a:rPr lang="fr-BE" sz="1000" dirty="0" err="1"/>
              <a:t>amounts</a:t>
            </a:r>
            <a:r>
              <a:rPr lang="fr-BE" sz="1000" dirty="0"/>
              <a:t> to </a:t>
            </a:r>
            <a:r>
              <a:rPr lang="fr-BE" sz="1000" dirty="0" err="1"/>
              <a:t>be</a:t>
            </a:r>
            <a:r>
              <a:rPr lang="fr-BE" sz="1000" dirty="0"/>
              <a:t> </a:t>
            </a:r>
            <a:r>
              <a:rPr lang="fr-BE" sz="1000" dirty="0" err="1"/>
              <a:t>allocated</a:t>
            </a:r>
            <a:r>
              <a:rPr lang="fr-BE" sz="1000" dirty="0"/>
              <a:t> </a:t>
            </a:r>
            <a:r>
              <a:rPr lang="fr-BE" sz="1000" dirty="0" err="1"/>
              <a:t>is</a:t>
            </a:r>
            <a:r>
              <a:rPr lang="fr-BE" sz="1000" dirty="0"/>
              <a:t> not </a:t>
            </a:r>
            <a:r>
              <a:rPr lang="fr-BE" sz="1000" dirty="0" err="1"/>
              <a:t>always</a:t>
            </a:r>
            <a:r>
              <a:rPr lang="fr-BE" sz="1000" dirty="0"/>
              <a:t> </a:t>
            </a:r>
            <a:r>
              <a:rPr lang="fr-BE" sz="1000" dirty="0" err="1"/>
              <a:t>clear</a:t>
            </a:r>
            <a:r>
              <a:rPr lang="fr-BE" sz="1000" dirty="0"/>
              <a:t>;</a:t>
            </a:r>
          </a:p>
          <a:p>
            <a:pPr>
              <a:buFont typeface="Times" charset="0"/>
              <a:buNone/>
            </a:pPr>
            <a:endParaRPr lang="fr-BE" b="1" dirty="0"/>
          </a:p>
          <a:p>
            <a:pPr>
              <a:buFont typeface="Times" charset="0"/>
              <a:buNone/>
            </a:pPr>
            <a:r>
              <a:rPr lang="fr-BE" b="1" dirty="0" err="1"/>
              <a:t>Lessons</a:t>
            </a:r>
            <a:r>
              <a:rPr lang="fr-BE" b="1" dirty="0"/>
              <a:t> </a:t>
            </a:r>
            <a:r>
              <a:rPr lang="fr-BE" b="1" dirty="0" err="1"/>
              <a:t>learnt</a:t>
            </a:r>
            <a:r>
              <a:rPr lang="fr-BE" b="1" dirty="0"/>
              <a:t> </a:t>
            </a:r>
            <a:r>
              <a:rPr lang="fr-BE" b="1" dirty="0" err="1"/>
              <a:t>Risk</a:t>
            </a:r>
            <a:r>
              <a:rPr lang="fr-BE" b="1" baseline="0" dirty="0"/>
              <a:t> management</a:t>
            </a:r>
            <a:endParaRPr lang="fr-BE" b="1" dirty="0"/>
          </a:p>
          <a:p>
            <a:r>
              <a:rPr lang="fr-BE" sz="1800" dirty="0"/>
              <a:t>Budget Support has a </a:t>
            </a:r>
            <a:r>
              <a:rPr lang="fr-BE" sz="1800" dirty="0" err="1"/>
              <a:t>different</a:t>
            </a:r>
            <a:r>
              <a:rPr lang="fr-BE" sz="1800" dirty="0"/>
              <a:t> </a:t>
            </a:r>
            <a:r>
              <a:rPr lang="fr-BE" sz="1800" dirty="0" err="1"/>
              <a:t>risk</a:t>
            </a:r>
            <a:r>
              <a:rPr lang="fr-BE" sz="1800" dirty="0"/>
              <a:t> profile </a:t>
            </a:r>
            <a:r>
              <a:rPr lang="fr-BE" sz="1800" dirty="0" err="1"/>
              <a:t>from</a:t>
            </a:r>
            <a:r>
              <a:rPr lang="fr-BE" sz="1800" dirty="0"/>
              <a:t> </a:t>
            </a:r>
            <a:r>
              <a:rPr lang="fr-BE" sz="1800" dirty="0" err="1"/>
              <a:t>project</a:t>
            </a:r>
            <a:r>
              <a:rPr lang="fr-BE" sz="1800" dirty="0"/>
              <a:t> </a:t>
            </a:r>
            <a:r>
              <a:rPr lang="fr-BE" sz="1800" dirty="0" err="1"/>
              <a:t>aid</a:t>
            </a:r>
            <a:r>
              <a:rPr lang="fr-BE" sz="1800" dirty="0"/>
              <a:t>:</a:t>
            </a:r>
          </a:p>
          <a:p>
            <a:pPr lvl="1">
              <a:buFont typeface="Arial" pitchFamily="34" charset="0"/>
              <a:buChar char="•"/>
            </a:pPr>
            <a:r>
              <a:rPr lang="fr-BE" sz="1800" dirty="0" err="1"/>
              <a:t>lower</a:t>
            </a:r>
            <a:r>
              <a:rPr lang="fr-BE" sz="1800" dirty="0"/>
              <a:t> </a:t>
            </a:r>
            <a:r>
              <a:rPr lang="fr-BE" sz="1800" dirty="0" err="1"/>
              <a:t>development</a:t>
            </a:r>
            <a:r>
              <a:rPr lang="fr-BE" sz="1800" dirty="0"/>
              <a:t> </a:t>
            </a:r>
            <a:r>
              <a:rPr lang="fr-BE" sz="1800" dirty="0" err="1"/>
              <a:t>risk</a:t>
            </a:r>
            <a:r>
              <a:rPr lang="fr-BE" sz="1800" dirty="0"/>
              <a:t>? </a:t>
            </a:r>
            <a:r>
              <a:rPr lang="fr-BE" sz="1800" dirty="0" err="1"/>
              <a:t>Depending</a:t>
            </a:r>
            <a:r>
              <a:rPr lang="fr-BE" sz="1800" dirty="0"/>
              <a:t> on  the </a:t>
            </a:r>
            <a:r>
              <a:rPr lang="fr-BE" sz="1800" dirty="0" err="1"/>
              <a:t>degree</a:t>
            </a:r>
            <a:r>
              <a:rPr lang="fr-BE" sz="1800" dirty="0"/>
              <a:t> of </a:t>
            </a:r>
            <a:r>
              <a:rPr lang="fr-BE" sz="1800" dirty="0" err="1"/>
              <a:t>weaknesses</a:t>
            </a:r>
            <a:r>
              <a:rPr lang="fr-BE" sz="1800" dirty="0"/>
              <a:t> in respective national </a:t>
            </a:r>
            <a:r>
              <a:rPr lang="fr-BE" sz="1800" dirty="0" err="1"/>
              <a:t>development</a:t>
            </a:r>
            <a:r>
              <a:rPr lang="fr-BE" sz="1800" dirty="0"/>
              <a:t> </a:t>
            </a:r>
            <a:r>
              <a:rPr lang="fr-BE" sz="1800" dirty="0" err="1"/>
              <a:t>strategies</a:t>
            </a:r>
            <a:r>
              <a:rPr lang="fr-BE" sz="1800" dirty="0"/>
              <a:t>;</a:t>
            </a:r>
          </a:p>
          <a:p>
            <a:pPr lvl="1">
              <a:buFont typeface="Arial" pitchFamily="34" charset="0"/>
              <a:buChar char="•"/>
            </a:pPr>
            <a:r>
              <a:rPr lang="fr-BE" sz="1800" dirty="0" err="1"/>
              <a:t>higher</a:t>
            </a:r>
            <a:r>
              <a:rPr lang="fr-BE" sz="1800" dirty="0"/>
              <a:t> </a:t>
            </a:r>
            <a:r>
              <a:rPr lang="fr-BE" sz="1800" dirty="0" err="1"/>
              <a:t>fiduciary</a:t>
            </a:r>
            <a:r>
              <a:rPr lang="fr-BE" sz="1800" dirty="0"/>
              <a:t> </a:t>
            </a:r>
            <a:r>
              <a:rPr lang="fr-BE" sz="1800" dirty="0" err="1"/>
              <a:t>risk</a:t>
            </a:r>
            <a:r>
              <a:rPr lang="fr-BE" sz="1800" dirty="0"/>
              <a:t>? </a:t>
            </a:r>
            <a:r>
              <a:rPr lang="fr-BE" sz="1800" dirty="0" err="1"/>
              <a:t>Especially</a:t>
            </a:r>
            <a:r>
              <a:rPr lang="fr-BE" sz="1800" dirty="0"/>
              <a:t> in the case of </a:t>
            </a:r>
            <a:r>
              <a:rPr lang="fr-BE" sz="1800" dirty="0" err="1"/>
              <a:t>weak</a:t>
            </a:r>
            <a:r>
              <a:rPr lang="fr-BE" sz="1800" dirty="0"/>
              <a:t> PFM </a:t>
            </a:r>
            <a:r>
              <a:rPr lang="fr-BE" sz="1800" dirty="0" err="1"/>
              <a:t>systems</a:t>
            </a:r>
            <a:r>
              <a:rPr lang="fr-BE" sz="1800" dirty="0"/>
              <a:t>;</a:t>
            </a:r>
          </a:p>
          <a:p>
            <a:pPr>
              <a:buFont typeface="Times" charset="0"/>
              <a:buNone/>
            </a:pPr>
            <a:r>
              <a:rPr lang="fr-BE" b="1" dirty="0"/>
              <a:t>Key Challenges </a:t>
            </a:r>
          </a:p>
          <a:p>
            <a:pPr>
              <a:buFont typeface="Arial" pitchFamily="34" charset="0"/>
              <a:buChar char="•"/>
            </a:pPr>
            <a:r>
              <a:rPr lang="fr-BE" sz="1800" dirty="0" err="1"/>
              <a:t>Assessing</a:t>
            </a:r>
            <a:r>
              <a:rPr lang="fr-BE" sz="1800" dirty="0"/>
              <a:t> </a:t>
            </a:r>
            <a:r>
              <a:rPr lang="fr-BE" sz="1800" dirty="0" err="1"/>
              <a:t>quality</a:t>
            </a:r>
            <a:r>
              <a:rPr lang="fr-BE" sz="1800" dirty="0"/>
              <a:t> of </a:t>
            </a:r>
            <a:r>
              <a:rPr lang="fr-BE" sz="1800" dirty="0" err="1"/>
              <a:t>governance</a:t>
            </a:r>
            <a:r>
              <a:rPr lang="fr-BE" sz="1800" dirty="0"/>
              <a:t> in the </a:t>
            </a:r>
            <a:r>
              <a:rPr lang="fr-BE" sz="1800" dirty="0" err="1"/>
              <a:t>partner</a:t>
            </a:r>
            <a:r>
              <a:rPr lang="fr-BE" sz="1800" dirty="0"/>
              <a:t> country and </a:t>
            </a:r>
            <a:r>
              <a:rPr lang="fr-BE" sz="1800" dirty="0" err="1"/>
              <a:t>political</a:t>
            </a:r>
            <a:r>
              <a:rPr lang="fr-BE" sz="1800" dirty="0"/>
              <a:t> </a:t>
            </a:r>
            <a:r>
              <a:rPr lang="fr-BE" sz="1800" dirty="0" err="1"/>
              <a:t>risks</a:t>
            </a:r>
            <a:r>
              <a:rPr lang="fr-BE" sz="1800" dirty="0"/>
              <a:t> </a:t>
            </a:r>
            <a:r>
              <a:rPr lang="fr-BE" sz="1800" dirty="0" err="1"/>
              <a:t>requires</a:t>
            </a:r>
            <a:r>
              <a:rPr lang="fr-BE" sz="1800" dirty="0"/>
              <a:t> an </a:t>
            </a:r>
            <a:r>
              <a:rPr lang="fr-BE" sz="1800" dirty="0" err="1"/>
              <a:t>intensified</a:t>
            </a:r>
            <a:r>
              <a:rPr lang="fr-BE" sz="1800" dirty="0"/>
              <a:t> </a:t>
            </a:r>
            <a:r>
              <a:rPr lang="fr-BE" sz="1800" dirty="0" err="1"/>
              <a:t>political</a:t>
            </a:r>
            <a:r>
              <a:rPr lang="fr-BE" sz="1800" dirty="0"/>
              <a:t> dialogue;</a:t>
            </a:r>
          </a:p>
          <a:p>
            <a:pPr>
              <a:buFont typeface="Arial" pitchFamily="34" charset="0"/>
              <a:buChar char="•"/>
            </a:pPr>
            <a:r>
              <a:rPr lang="fr-BE" sz="1800" dirty="0" err="1"/>
              <a:t>Improving</a:t>
            </a:r>
            <a:r>
              <a:rPr lang="fr-BE" sz="1800" dirty="0"/>
              <a:t> </a:t>
            </a:r>
            <a:r>
              <a:rPr lang="fr-BE" sz="1800" dirty="0" err="1"/>
              <a:t>tools</a:t>
            </a:r>
            <a:r>
              <a:rPr lang="fr-BE" sz="1800" dirty="0"/>
              <a:t> for </a:t>
            </a:r>
            <a:r>
              <a:rPr lang="fr-BE" sz="1800" dirty="0" err="1"/>
              <a:t>assessing</a:t>
            </a:r>
            <a:r>
              <a:rPr lang="fr-BE" sz="1800" dirty="0"/>
              <a:t> </a:t>
            </a:r>
            <a:r>
              <a:rPr lang="fr-BE" sz="1800" dirty="0" err="1"/>
              <a:t>financial</a:t>
            </a:r>
            <a:r>
              <a:rPr lang="fr-BE" sz="1800" dirty="0"/>
              <a:t> </a:t>
            </a:r>
            <a:r>
              <a:rPr lang="fr-BE" sz="1800" dirty="0" err="1"/>
              <a:t>risk</a:t>
            </a:r>
            <a:r>
              <a:rPr lang="fr-BE" sz="1800" dirty="0"/>
              <a:t>: </a:t>
            </a:r>
            <a:r>
              <a:rPr lang="fr-BE" sz="1800" dirty="0" err="1"/>
              <a:t>such</a:t>
            </a:r>
            <a:r>
              <a:rPr lang="fr-BE" sz="1800" dirty="0"/>
              <a:t> as </a:t>
            </a:r>
            <a:r>
              <a:rPr lang="fr-BE" sz="1800" dirty="0" err="1"/>
              <a:t>regular</a:t>
            </a:r>
            <a:r>
              <a:rPr lang="fr-BE" sz="1800" dirty="0"/>
              <a:t> diagnostics </a:t>
            </a:r>
            <a:r>
              <a:rPr lang="fr-BE" sz="1800" dirty="0" err="1"/>
              <a:t>identifying</a:t>
            </a:r>
            <a:r>
              <a:rPr lang="fr-BE" sz="1800" dirty="0"/>
              <a:t> </a:t>
            </a:r>
            <a:r>
              <a:rPr lang="fr-BE" sz="1800" dirty="0" err="1"/>
              <a:t>key</a:t>
            </a:r>
            <a:r>
              <a:rPr lang="fr-BE" sz="1800" dirty="0"/>
              <a:t> areas of </a:t>
            </a:r>
            <a:r>
              <a:rPr lang="fr-BE" sz="1800" dirty="0" err="1"/>
              <a:t>weakness</a:t>
            </a:r>
            <a:r>
              <a:rPr lang="fr-BE" sz="1800" dirty="0"/>
              <a:t> and </a:t>
            </a:r>
            <a:r>
              <a:rPr lang="fr-BE" sz="1800" dirty="0" err="1"/>
              <a:t>informing</a:t>
            </a:r>
            <a:r>
              <a:rPr lang="fr-BE" sz="1800" dirty="0"/>
              <a:t> the </a:t>
            </a:r>
            <a:r>
              <a:rPr lang="fr-BE" sz="1800" dirty="0" err="1"/>
              <a:t>preparation</a:t>
            </a:r>
            <a:r>
              <a:rPr lang="fr-BE" sz="1800" dirty="0"/>
              <a:t> and </a:t>
            </a:r>
            <a:r>
              <a:rPr lang="fr-BE" sz="1800" dirty="0" err="1"/>
              <a:t>implementation</a:t>
            </a:r>
            <a:r>
              <a:rPr lang="fr-BE" sz="1800" dirty="0"/>
              <a:t> of </a:t>
            </a:r>
            <a:r>
              <a:rPr lang="fr-BE" sz="1800" dirty="0" err="1"/>
              <a:t>reform</a:t>
            </a:r>
            <a:r>
              <a:rPr lang="fr-BE" sz="1800" dirty="0"/>
              <a:t> programmes;</a:t>
            </a:r>
          </a:p>
          <a:p>
            <a:pPr>
              <a:buFont typeface="Arial" pitchFamily="34" charset="0"/>
              <a:buChar char="•"/>
            </a:pPr>
            <a:r>
              <a:rPr lang="fr-BE" sz="1800" dirty="0"/>
              <a:t> </a:t>
            </a:r>
            <a:r>
              <a:rPr lang="fr-BE" sz="1800" dirty="0" err="1"/>
              <a:t>Strenghtening</a:t>
            </a:r>
            <a:r>
              <a:rPr lang="fr-BE" sz="1800" dirty="0"/>
              <a:t> </a:t>
            </a:r>
            <a:r>
              <a:rPr lang="fr-BE" sz="1800" dirty="0" err="1"/>
              <a:t>oversight</a:t>
            </a:r>
            <a:r>
              <a:rPr lang="fr-BE" sz="1800" dirty="0"/>
              <a:t> bodies (audit institutions, </a:t>
            </a:r>
            <a:r>
              <a:rPr lang="fr-BE" sz="1800" dirty="0" err="1"/>
              <a:t>Parliament</a:t>
            </a:r>
            <a:r>
              <a:rPr lang="fr-BE" sz="1800" dirty="0"/>
              <a:t>,…)</a:t>
            </a:r>
          </a:p>
          <a:p>
            <a:pPr>
              <a:buFont typeface="Arial" pitchFamily="34" charset="0"/>
              <a:buChar char="•"/>
            </a:pPr>
            <a:r>
              <a:rPr lang="fr-BE" sz="1800" dirty="0"/>
              <a:t> </a:t>
            </a:r>
            <a:r>
              <a:rPr lang="fr-BE" sz="1800" dirty="0" err="1"/>
              <a:t>Managing</a:t>
            </a:r>
            <a:r>
              <a:rPr lang="fr-BE" sz="1800" dirty="0"/>
              <a:t> </a:t>
            </a:r>
            <a:r>
              <a:rPr lang="fr-BE" sz="1800" dirty="0" err="1"/>
              <a:t>development</a:t>
            </a:r>
            <a:r>
              <a:rPr lang="fr-BE" sz="1800" dirty="0"/>
              <a:t> </a:t>
            </a:r>
            <a:r>
              <a:rPr lang="fr-BE" sz="1800" dirty="0" err="1"/>
              <a:t>risks</a:t>
            </a:r>
            <a:r>
              <a:rPr lang="fr-BE" sz="1800" dirty="0"/>
              <a:t> </a:t>
            </a:r>
            <a:r>
              <a:rPr lang="fr-BE" sz="1800" dirty="0" err="1"/>
              <a:t>through</a:t>
            </a:r>
            <a:r>
              <a:rPr lang="fr-BE" sz="1800" dirty="0"/>
              <a:t> </a:t>
            </a:r>
            <a:r>
              <a:rPr lang="fr-BE" sz="1800" dirty="0" err="1"/>
              <a:t>better</a:t>
            </a:r>
            <a:r>
              <a:rPr lang="fr-BE" sz="1800" dirty="0"/>
              <a:t> monitoring </a:t>
            </a:r>
            <a:r>
              <a:rPr lang="fr-BE" sz="1800" dirty="0" err="1"/>
              <a:t>tools</a:t>
            </a:r>
            <a:r>
              <a:rPr lang="fr-BE" sz="1800" dirty="0"/>
              <a:t>;</a:t>
            </a:r>
          </a:p>
          <a:p>
            <a:pPr>
              <a:buFont typeface="Arial" pitchFamily="34" charset="0"/>
              <a:buChar char="•"/>
            </a:pPr>
            <a:r>
              <a:rPr lang="fr-BE" sz="1800" dirty="0"/>
              <a:t> </a:t>
            </a:r>
            <a:r>
              <a:rPr lang="fr-BE" sz="1800" dirty="0" err="1"/>
              <a:t>Assessing</a:t>
            </a:r>
            <a:r>
              <a:rPr lang="fr-BE" sz="1800" dirty="0"/>
              <a:t> </a:t>
            </a:r>
            <a:r>
              <a:rPr lang="fr-BE" sz="1800" dirty="0" err="1"/>
              <a:t>external</a:t>
            </a:r>
            <a:r>
              <a:rPr lang="fr-BE" sz="1800" dirty="0"/>
              <a:t> </a:t>
            </a:r>
            <a:r>
              <a:rPr lang="fr-BE" sz="1800" dirty="0" err="1"/>
              <a:t>risk</a:t>
            </a:r>
            <a:r>
              <a:rPr lang="fr-BE" sz="1800" dirty="0"/>
              <a:t> </a:t>
            </a:r>
            <a:r>
              <a:rPr lang="fr-BE" sz="1800" dirty="0" err="1"/>
              <a:t>factors</a:t>
            </a:r>
            <a:r>
              <a:rPr lang="fr-BE" sz="1800" dirty="0"/>
              <a:t>;</a:t>
            </a:r>
          </a:p>
          <a:p>
            <a:pPr>
              <a:buFont typeface="Arial" pitchFamily="34" charset="0"/>
              <a:buChar char="•"/>
            </a:pPr>
            <a:endParaRPr lang="fr-BE" sz="1800" dirty="0"/>
          </a:p>
          <a:p>
            <a:pPr>
              <a:buNone/>
            </a:pPr>
            <a:r>
              <a:rPr lang="fr-BE" b="1" dirty="0" err="1"/>
              <a:t>Lessons</a:t>
            </a:r>
            <a:r>
              <a:rPr lang="fr-BE" b="1" dirty="0"/>
              <a:t> </a:t>
            </a:r>
            <a:r>
              <a:rPr lang="fr-BE" b="1" dirty="0" err="1"/>
              <a:t>learnt</a:t>
            </a:r>
            <a:r>
              <a:rPr lang="fr-BE" b="1" dirty="0"/>
              <a:t> Policy dialogue</a:t>
            </a:r>
          </a:p>
          <a:p>
            <a:pPr>
              <a:buFont typeface="Arial" pitchFamily="34" charset="0"/>
              <a:buChar char="•"/>
            </a:pPr>
            <a:r>
              <a:rPr lang="fr-BE" dirty="0"/>
              <a:t>BS programmes have </a:t>
            </a:r>
            <a:r>
              <a:rPr lang="fr-BE" dirty="0" err="1"/>
              <a:t>had</a:t>
            </a:r>
            <a:r>
              <a:rPr lang="fr-BE" dirty="0"/>
              <a:t> a </a:t>
            </a:r>
            <a:r>
              <a:rPr lang="fr-BE" dirty="0" err="1"/>
              <a:t>catalytic</a:t>
            </a:r>
            <a:r>
              <a:rPr lang="fr-BE" dirty="0"/>
              <a:t> </a:t>
            </a:r>
            <a:r>
              <a:rPr lang="fr-BE" dirty="0" err="1"/>
              <a:t>effect</a:t>
            </a:r>
            <a:r>
              <a:rPr lang="fr-BE" dirty="0"/>
              <a:t> in respect of </a:t>
            </a:r>
            <a:r>
              <a:rPr lang="fr-BE" dirty="0" err="1"/>
              <a:t>strenghthening</a:t>
            </a:r>
            <a:r>
              <a:rPr lang="fr-BE" dirty="0"/>
              <a:t> dialogue on the national budget and PFM</a:t>
            </a:r>
          </a:p>
          <a:p>
            <a:pPr>
              <a:buFont typeface="Arial" pitchFamily="34" charset="0"/>
              <a:buChar char="•"/>
            </a:pPr>
            <a:r>
              <a:rPr lang="fr-BE" dirty="0"/>
              <a:t>But as </a:t>
            </a:r>
            <a:r>
              <a:rPr lang="fr-BE" dirty="0" err="1"/>
              <a:t>stressed</a:t>
            </a:r>
            <a:r>
              <a:rPr lang="fr-BE" dirty="0"/>
              <a:t> by the Court of </a:t>
            </a:r>
            <a:r>
              <a:rPr lang="fr-BE" dirty="0" err="1"/>
              <a:t>Auditors</a:t>
            </a:r>
            <a:r>
              <a:rPr lang="fr-BE" dirty="0"/>
              <a:t>, the Commission </a:t>
            </a:r>
            <a:r>
              <a:rPr lang="fr-BE" dirty="0" err="1"/>
              <a:t>does</a:t>
            </a:r>
            <a:r>
              <a:rPr lang="fr-BE" dirty="0"/>
              <a:t> not </a:t>
            </a:r>
            <a:r>
              <a:rPr lang="fr-BE" dirty="0" err="1"/>
              <a:t>make</a:t>
            </a:r>
            <a:r>
              <a:rPr lang="fr-BE" dirty="0"/>
              <a:t> full use of the </a:t>
            </a:r>
            <a:r>
              <a:rPr lang="fr-BE" dirty="0" err="1"/>
              <a:t>instrument’s</a:t>
            </a:r>
            <a:r>
              <a:rPr lang="fr-BE" dirty="0"/>
              <a:t> </a:t>
            </a:r>
            <a:r>
              <a:rPr lang="fr-BE" dirty="0" err="1"/>
              <a:t>potential</a:t>
            </a:r>
            <a:r>
              <a:rPr lang="fr-BE" dirty="0"/>
              <a:t> due to </a:t>
            </a:r>
            <a:r>
              <a:rPr lang="fr-BE" dirty="0" err="1"/>
              <a:t>insufficient</a:t>
            </a:r>
            <a:r>
              <a:rPr lang="fr-BE" dirty="0"/>
              <a:t> expertise in the </a:t>
            </a:r>
            <a:r>
              <a:rPr lang="fr-BE" dirty="0" err="1"/>
              <a:t>priority</a:t>
            </a:r>
            <a:r>
              <a:rPr lang="fr-BE" dirty="0"/>
              <a:t> areas and to </a:t>
            </a:r>
            <a:r>
              <a:rPr lang="fr-BE" dirty="0" err="1"/>
              <a:t>weaknesses</a:t>
            </a:r>
            <a:r>
              <a:rPr lang="fr-BE" dirty="0"/>
              <a:t> in the management of the dialogue </a:t>
            </a:r>
            <a:r>
              <a:rPr lang="fr-BE" dirty="0" err="1"/>
              <a:t>process</a:t>
            </a:r>
            <a:r>
              <a:rPr lang="fr-BE" dirty="0"/>
              <a:t>;</a:t>
            </a:r>
          </a:p>
          <a:p>
            <a:pPr>
              <a:buNone/>
            </a:pPr>
            <a:endParaRPr lang="fr-BE" dirty="0"/>
          </a:p>
          <a:p>
            <a:pPr>
              <a:buNone/>
            </a:pPr>
            <a:r>
              <a:rPr lang="fr-BE" b="1" dirty="0"/>
              <a:t>Key issues</a:t>
            </a:r>
            <a:r>
              <a:rPr lang="fr-BE" dirty="0"/>
              <a:t> </a:t>
            </a:r>
          </a:p>
          <a:p>
            <a:pPr>
              <a:buFont typeface="Arial" pitchFamily="34" charset="0"/>
              <a:buChar char="•"/>
            </a:pPr>
            <a:r>
              <a:rPr lang="fr-BE" dirty="0"/>
              <a:t>how </a:t>
            </a:r>
            <a:r>
              <a:rPr lang="fr-BE" dirty="0" err="1"/>
              <a:t>policy</a:t>
            </a:r>
            <a:r>
              <a:rPr lang="fr-BE" dirty="0"/>
              <a:t> dialogue </a:t>
            </a:r>
            <a:r>
              <a:rPr lang="fr-BE" dirty="0" err="1"/>
              <a:t>can</a:t>
            </a:r>
            <a:r>
              <a:rPr lang="fr-BE" dirty="0"/>
              <a:t> </a:t>
            </a:r>
            <a:r>
              <a:rPr lang="fr-BE" dirty="0" err="1"/>
              <a:t>better</a:t>
            </a:r>
            <a:r>
              <a:rPr lang="fr-BE" dirty="0"/>
              <a:t> engage </a:t>
            </a:r>
            <a:r>
              <a:rPr lang="fr-BE" dirty="0" err="1"/>
              <a:t>with</a:t>
            </a:r>
            <a:r>
              <a:rPr lang="fr-BE" dirty="0"/>
              <a:t> </a:t>
            </a:r>
            <a:r>
              <a:rPr lang="fr-BE" dirty="0" err="1"/>
              <a:t>Supreme</a:t>
            </a:r>
            <a:r>
              <a:rPr lang="fr-BE" dirty="0"/>
              <a:t> audit institutions, national </a:t>
            </a:r>
            <a:r>
              <a:rPr lang="fr-BE" dirty="0" err="1"/>
              <a:t>Parliaments</a:t>
            </a:r>
            <a:r>
              <a:rPr lang="fr-BE" dirty="0"/>
              <a:t>, </a:t>
            </a:r>
            <a:r>
              <a:rPr lang="fr-BE" dirty="0" err="1"/>
              <a:t>private</a:t>
            </a:r>
            <a:r>
              <a:rPr lang="fr-BE" dirty="0"/>
              <a:t> </a:t>
            </a:r>
            <a:r>
              <a:rPr lang="fr-BE" dirty="0" err="1"/>
              <a:t>sector</a:t>
            </a:r>
            <a:r>
              <a:rPr lang="fr-BE" dirty="0"/>
              <a:t> and civil society organisations?</a:t>
            </a:r>
          </a:p>
          <a:p>
            <a:pPr>
              <a:buFont typeface="Arial" pitchFamily="34" charset="0"/>
              <a:buChar char="•"/>
            </a:pPr>
            <a:r>
              <a:rPr lang="fr-BE" dirty="0"/>
              <a:t>How to </a:t>
            </a:r>
            <a:r>
              <a:rPr lang="fr-BE" dirty="0" err="1"/>
              <a:t>make</a:t>
            </a:r>
            <a:r>
              <a:rPr lang="fr-BE" dirty="0"/>
              <a:t> the dialogue more effective: scope of dialogue, </a:t>
            </a:r>
            <a:r>
              <a:rPr lang="fr-BE" dirty="0" err="1"/>
              <a:t>skills</a:t>
            </a:r>
            <a:r>
              <a:rPr lang="fr-BE" dirty="0"/>
              <a:t> </a:t>
            </a:r>
            <a:r>
              <a:rPr lang="fr-BE" dirty="0" err="1"/>
              <a:t>required</a:t>
            </a:r>
            <a:r>
              <a:rPr lang="fr-BE" dirty="0"/>
              <a:t>, </a:t>
            </a:r>
            <a:r>
              <a:rPr lang="fr-BE" dirty="0" err="1"/>
              <a:t>role</a:t>
            </a:r>
            <a:r>
              <a:rPr lang="fr-BE" dirty="0"/>
              <a:t> of </a:t>
            </a:r>
            <a:r>
              <a:rPr lang="fr-BE" dirty="0" err="1"/>
              <a:t>conditionality</a:t>
            </a:r>
            <a:r>
              <a:rPr lang="fr-BE" dirty="0"/>
              <a:t>?</a:t>
            </a:r>
          </a:p>
          <a:p>
            <a:pPr lvl="1"/>
            <a:endParaRPr lang="fr-BE" dirty="0"/>
          </a:p>
          <a:p>
            <a:pPr>
              <a:buNone/>
            </a:pPr>
            <a:r>
              <a:rPr lang="fr-BE" sz="1800" b="1" dirty="0" err="1"/>
              <a:t>Lessons</a:t>
            </a:r>
            <a:r>
              <a:rPr lang="fr-BE" sz="1800" b="1" dirty="0"/>
              <a:t> </a:t>
            </a:r>
            <a:r>
              <a:rPr lang="fr-BE" sz="1800" b="1" dirty="0" err="1"/>
              <a:t>learnt</a:t>
            </a:r>
            <a:r>
              <a:rPr lang="fr-BE" sz="1800" b="1" dirty="0"/>
              <a:t> performance</a:t>
            </a:r>
            <a:endParaRPr lang="fr-BE" sz="1800" dirty="0"/>
          </a:p>
          <a:p>
            <a:pPr>
              <a:buFont typeface="Arial" pitchFamily="34" charset="0"/>
              <a:buChar char="•"/>
            </a:pPr>
            <a:r>
              <a:rPr lang="fr-BE" sz="1800" dirty="0"/>
              <a:t>The performance </a:t>
            </a:r>
            <a:r>
              <a:rPr lang="fr-BE" sz="1800" dirty="0" err="1"/>
              <a:t>based</a:t>
            </a:r>
            <a:r>
              <a:rPr lang="fr-BE" sz="1800" dirty="0"/>
              <a:t> conditions </a:t>
            </a:r>
            <a:r>
              <a:rPr lang="fr-BE" sz="1800" dirty="0" err="1"/>
              <a:t>attached</a:t>
            </a:r>
            <a:r>
              <a:rPr lang="fr-BE" sz="1800" dirty="0"/>
              <a:t> to </a:t>
            </a:r>
            <a:r>
              <a:rPr lang="fr-BE" sz="1800" dirty="0" err="1"/>
              <a:t>disbursement</a:t>
            </a:r>
            <a:r>
              <a:rPr lang="fr-BE" sz="1800" dirty="0"/>
              <a:t> of GBS are </a:t>
            </a:r>
            <a:r>
              <a:rPr lang="fr-BE" sz="1800" dirty="0" err="1"/>
              <a:t>generally</a:t>
            </a:r>
            <a:r>
              <a:rPr lang="fr-BE" sz="1800" dirty="0"/>
              <a:t> relevant; </a:t>
            </a:r>
          </a:p>
          <a:p>
            <a:pPr>
              <a:buFont typeface="Arial" pitchFamily="34" charset="0"/>
              <a:buChar char="•"/>
            </a:pPr>
            <a:r>
              <a:rPr lang="fr-BE" sz="1800" dirty="0"/>
              <a:t>But </a:t>
            </a:r>
            <a:r>
              <a:rPr lang="fr-BE" sz="1800" dirty="0" err="1"/>
              <a:t>their</a:t>
            </a:r>
            <a:r>
              <a:rPr lang="fr-BE" sz="1800" dirty="0"/>
              <a:t> </a:t>
            </a:r>
            <a:r>
              <a:rPr lang="fr-BE" sz="1800" dirty="0" err="1"/>
              <a:t>expected</a:t>
            </a:r>
            <a:r>
              <a:rPr lang="fr-BE" sz="1800" dirty="0"/>
              <a:t> use as a basis for </a:t>
            </a:r>
            <a:r>
              <a:rPr lang="fr-BE" sz="1800" dirty="0" err="1"/>
              <a:t>assessing</a:t>
            </a:r>
            <a:r>
              <a:rPr lang="fr-BE" sz="1800" dirty="0"/>
              <a:t> </a:t>
            </a:r>
            <a:r>
              <a:rPr lang="fr-BE" sz="1800" dirty="0" err="1"/>
              <a:t>progress</a:t>
            </a:r>
            <a:r>
              <a:rPr lang="fr-BE" sz="1800" dirty="0"/>
              <a:t> and </a:t>
            </a:r>
            <a:r>
              <a:rPr lang="fr-BE" sz="1800" dirty="0" err="1"/>
              <a:t>deciding</a:t>
            </a:r>
            <a:r>
              <a:rPr lang="fr-BE" sz="1800" dirty="0"/>
              <a:t> the </a:t>
            </a:r>
            <a:r>
              <a:rPr lang="fr-BE" sz="1800" dirty="0" err="1"/>
              <a:t>level</a:t>
            </a:r>
            <a:r>
              <a:rPr lang="fr-BE" sz="1800" dirty="0"/>
              <a:t> of </a:t>
            </a:r>
            <a:r>
              <a:rPr lang="fr-BE" sz="1800" dirty="0" err="1"/>
              <a:t>disbursement</a:t>
            </a:r>
            <a:r>
              <a:rPr lang="fr-BE" sz="1800" dirty="0"/>
              <a:t> as </a:t>
            </a:r>
            <a:r>
              <a:rPr lang="fr-BE" sz="1800" dirty="0" err="1"/>
              <a:t>well</a:t>
            </a:r>
            <a:r>
              <a:rPr lang="fr-BE" sz="1800" dirty="0"/>
              <a:t> as for </a:t>
            </a:r>
            <a:r>
              <a:rPr lang="fr-BE" sz="1800" dirty="0" err="1"/>
              <a:t>policy</a:t>
            </a:r>
            <a:r>
              <a:rPr lang="fr-BE" sz="1800" dirty="0"/>
              <a:t> dialogue has </a:t>
            </a:r>
            <a:r>
              <a:rPr lang="fr-BE" sz="1800" dirty="0" err="1"/>
              <a:t>revealed</a:t>
            </a:r>
            <a:r>
              <a:rPr lang="fr-BE" sz="1800" dirty="0"/>
              <a:t> </a:t>
            </a:r>
            <a:r>
              <a:rPr lang="fr-BE" sz="1800" dirty="0" err="1"/>
              <a:t>difficulties</a:t>
            </a:r>
            <a:r>
              <a:rPr lang="fr-BE" sz="1800" dirty="0"/>
              <a:t>;</a:t>
            </a:r>
          </a:p>
          <a:p>
            <a:pPr>
              <a:buFont typeface="Arial" pitchFamily="34" charset="0"/>
              <a:buChar char="•"/>
            </a:pPr>
            <a:r>
              <a:rPr lang="fr-BE" sz="1800" dirty="0"/>
              <a:t>Main </a:t>
            </a:r>
            <a:r>
              <a:rPr lang="fr-BE" sz="1800" dirty="0" err="1"/>
              <a:t>problems</a:t>
            </a:r>
            <a:r>
              <a:rPr lang="fr-BE" sz="1800" dirty="0"/>
              <a:t>: </a:t>
            </a:r>
            <a:r>
              <a:rPr lang="fr-BE" sz="1800" dirty="0" err="1"/>
              <a:t>lack</a:t>
            </a:r>
            <a:r>
              <a:rPr lang="fr-BE" sz="1800" dirty="0"/>
              <a:t> of </a:t>
            </a:r>
            <a:r>
              <a:rPr lang="fr-BE" sz="1800" dirty="0" err="1"/>
              <a:t>clarity</a:t>
            </a:r>
            <a:r>
              <a:rPr lang="fr-BE" sz="1800" dirty="0"/>
              <a:t> over </a:t>
            </a:r>
            <a:r>
              <a:rPr lang="fr-BE" sz="1800" dirty="0" err="1"/>
              <a:t>what</a:t>
            </a:r>
            <a:r>
              <a:rPr lang="fr-BE" sz="1800" dirty="0"/>
              <a:t> </a:t>
            </a:r>
            <a:r>
              <a:rPr lang="fr-BE" sz="1800" dirty="0" err="1"/>
              <a:t>constitutes</a:t>
            </a:r>
            <a:r>
              <a:rPr lang="fr-BE" sz="1800" dirty="0"/>
              <a:t> </a:t>
            </a:r>
            <a:r>
              <a:rPr lang="fr-BE" sz="1800" dirty="0" err="1"/>
              <a:t>satisfactory</a:t>
            </a:r>
            <a:r>
              <a:rPr lang="fr-BE" sz="1800" dirty="0"/>
              <a:t> </a:t>
            </a:r>
            <a:r>
              <a:rPr lang="fr-BE" sz="1800" dirty="0" err="1"/>
              <a:t>progress</a:t>
            </a:r>
            <a:r>
              <a:rPr lang="fr-BE" sz="1800" dirty="0"/>
              <a:t>; </a:t>
            </a:r>
            <a:r>
              <a:rPr lang="fr-BE" sz="1800" dirty="0" err="1"/>
              <a:t>weaknesses</a:t>
            </a:r>
            <a:r>
              <a:rPr lang="fr-BE" sz="1800" dirty="0"/>
              <a:t> in </a:t>
            </a:r>
            <a:r>
              <a:rPr lang="fr-BE" sz="1800" dirty="0" err="1"/>
              <a:t>statistical</a:t>
            </a:r>
            <a:r>
              <a:rPr lang="fr-BE" sz="1800" dirty="0"/>
              <a:t> </a:t>
            </a:r>
            <a:r>
              <a:rPr lang="fr-BE" sz="1800" dirty="0" err="1"/>
              <a:t>systems</a:t>
            </a:r>
            <a:r>
              <a:rPr lang="fr-BE" sz="1800" dirty="0"/>
              <a:t>; </a:t>
            </a:r>
            <a:r>
              <a:rPr lang="fr-BE" sz="1800" dirty="0" err="1"/>
              <a:t>choice</a:t>
            </a:r>
            <a:r>
              <a:rPr lang="fr-BE" sz="1800" dirty="0"/>
              <a:t> of </a:t>
            </a:r>
            <a:r>
              <a:rPr lang="fr-BE" sz="1800" dirty="0" err="1"/>
              <a:t>targets</a:t>
            </a:r>
            <a:r>
              <a:rPr lang="fr-BE" sz="1800" dirty="0"/>
              <a:t>; scope of the </a:t>
            </a:r>
            <a:r>
              <a:rPr lang="fr-BE" sz="1800" dirty="0" err="1"/>
              <a:t>indicators</a:t>
            </a:r>
            <a:r>
              <a:rPr lang="fr-BE" sz="1800" dirty="0"/>
              <a:t> (</a:t>
            </a:r>
            <a:r>
              <a:rPr lang="fr-BE" sz="1800" dirty="0" err="1"/>
              <a:t>narrow</a:t>
            </a:r>
            <a:r>
              <a:rPr lang="fr-BE" sz="1800" dirty="0"/>
              <a:t> or </a:t>
            </a:r>
            <a:r>
              <a:rPr lang="fr-BE" sz="1800" dirty="0" err="1"/>
              <a:t>covering</a:t>
            </a:r>
            <a:r>
              <a:rPr lang="fr-BE" sz="1800" dirty="0"/>
              <a:t> more </a:t>
            </a:r>
            <a:r>
              <a:rPr lang="fr-BE" sz="1800" dirty="0" err="1"/>
              <a:t>holistic</a:t>
            </a:r>
            <a:r>
              <a:rPr lang="fr-BE" sz="1800" dirty="0"/>
              <a:t> performance </a:t>
            </a:r>
            <a:r>
              <a:rPr lang="fr-BE" sz="1800" dirty="0" err="1"/>
              <a:t>asessment</a:t>
            </a:r>
            <a:r>
              <a:rPr lang="fr-BE" sz="1800" dirty="0"/>
              <a:t>);</a:t>
            </a:r>
          </a:p>
          <a:p>
            <a:pPr>
              <a:buFont typeface="Arial" pitchFamily="34" charset="0"/>
              <a:buChar char="•"/>
            </a:pPr>
            <a:r>
              <a:rPr lang="fr-BE" sz="1800" dirty="0" err="1"/>
              <a:t>Raise</a:t>
            </a:r>
            <a:r>
              <a:rPr lang="fr-BE" sz="1800" dirty="0"/>
              <a:t> question of </a:t>
            </a:r>
            <a:r>
              <a:rPr lang="fr-BE" sz="1800" dirty="0" err="1"/>
              <a:t>accountability</a:t>
            </a:r>
            <a:r>
              <a:rPr lang="fr-BE" sz="1800" dirty="0"/>
              <a:t>;</a:t>
            </a:r>
          </a:p>
          <a:p>
            <a:pPr>
              <a:buNone/>
            </a:pPr>
            <a:r>
              <a:rPr lang="fr-BE" sz="1800" b="1" dirty="0"/>
              <a:t>Key challenge</a:t>
            </a:r>
            <a:endParaRPr lang="fr-BE" sz="1800" dirty="0"/>
          </a:p>
          <a:p>
            <a:pPr>
              <a:buFont typeface="Arial" pitchFamily="34" charset="0"/>
              <a:buChar char="•"/>
            </a:pPr>
            <a:r>
              <a:rPr lang="fr-BE" sz="1800" dirty="0" err="1"/>
              <a:t>definition</a:t>
            </a:r>
            <a:r>
              <a:rPr lang="fr-BE" sz="1800" dirty="0"/>
              <a:t> of </a:t>
            </a:r>
            <a:r>
              <a:rPr lang="fr-BE" sz="1800" dirty="0" err="1"/>
              <a:t>specific</a:t>
            </a:r>
            <a:r>
              <a:rPr lang="fr-BE" sz="1800" dirty="0"/>
              <a:t> objectives; performance </a:t>
            </a:r>
            <a:r>
              <a:rPr lang="fr-BE" sz="1800" dirty="0" err="1"/>
              <a:t>indicators</a:t>
            </a:r>
            <a:r>
              <a:rPr lang="fr-BE" sz="1800" dirty="0"/>
              <a:t> and monitoring </a:t>
            </a:r>
            <a:r>
              <a:rPr lang="fr-BE" sz="1800" dirty="0" err="1"/>
              <a:t>framework</a:t>
            </a:r>
            <a:r>
              <a:rPr lang="fr-BE" sz="1800" dirty="0"/>
              <a:t> to </a:t>
            </a:r>
            <a:r>
              <a:rPr lang="fr-BE" sz="1800" dirty="0" err="1"/>
              <a:t>assess</a:t>
            </a:r>
            <a:r>
              <a:rPr lang="fr-BE" sz="1800" dirty="0"/>
              <a:t> the contribution of BS to </a:t>
            </a:r>
            <a:r>
              <a:rPr lang="fr-BE" sz="1800" dirty="0" err="1"/>
              <a:t>development</a:t>
            </a:r>
            <a:r>
              <a:rPr lang="fr-BE" sz="1800" dirty="0"/>
              <a:t> and </a:t>
            </a:r>
            <a:r>
              <a:rPr lang="fr-BE" sz="1800" dirty="0" err="1"/>
              <a:t>poverty</a:t>
            </a:r>
            <a:r>
              <a:rPr lang="fr-BE" sz="1800" dirty="0"/>
              <a:t> </a:t>
            </a:r>
            <a:r>
              <a:rPr lang="fr-BE" sz="1800" dirty="0" err="1"/>
              <a:t>reduction</a:t>
            </a:r>
            <a:r>
              <a:rPr lang="fr-BE" sz="1800" dirty="0"/>
              <a:t>;</a:t>
            </a:r>
          </a:p>
          <a:p>
            <a:pPr>
              <a:buFont typeface="Arial" pitchFamily="34" charset="0"/>
              <a:buChar char="•"/>
            </a:pPr>
            <a:endParaRPr lang="fr-BE" sz="1800" dirty="0"/>
          </a:p>
          <a:p>
            <a:endParaRPr lang="fr-BE" dirty="0"/>
          </a:p>
          <a:p>
            <a:endParaRPr lang="en-US"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853579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noProof="0" dirty="0"/>
          </a:p>
          <a:p>
            <a:pPr eaLnBrk="1" hangingPunct="1">
              <a:spcBef>
                <a:spcPct val="0"/>
              </a:spcBef>
            </a:pPr>
            <a:r>
              <a:rPr lang="fr-BE" dirty="0"/>
              <a:t>Source: </a:t>
            </a:r>
          </a:p>
          <a:p>
            <a:pPr marL="0" marR="0" indent="0" algn="l" defTabSz="914400" rtl="0" eaLnBrk="1" fontAlgn="base" latinLnBrk="0" hangingPunct="1">
              <a:lnSpc>
                <a:spcPct val="100000"/>
              </a:lnSpc>
              <a:spcBef>
                <a:spcPct val="0"/>
              </a:spcBef>
              <a:spcAft>
                <a:spcPct val="0"/>
              </a:spcAft>
              <a:buClrTx/>
              <a:buSzTx/>
              <a:buFontTx/>
              <a:buNone/>
              <a:tabLst/>
              <a:defRPr/>
            </a:pPr>
            <a:r>
              <a:rPr lang="en-GB" sz="1000" i="1" kern="1200" baseline="0" dirty="0">
                <a:solidFill>
                  <a:schemeClr val="tx1"/>
                </a:solidFill>
                <a:latin typeface="Arial" pitchFamily="34" charset="0"/>
                <a:ea typeface="+mn-ea"/>
                <a:cs typeface="+mn-cs"/>
              </a:rPr>
              <a:t>Final Communication from the Commission to the European Parliament, the Council, the European Economic and Social Committee and the Committee of the Regions: Increasing the impact of EU Development Policy: an Agenda for Change </a:t>
            </a:r>
            <a:r>
              <a:rPr lang="en-GB" sz="1000" kern="1200" baseline="0" dirty="0">
                <a:solidFill>
                  <a:schemeClr val="tx1"/>
                </a:solidFill>
                <a:latin typeface="Arial" pitchFamily="34" charset="0"/>
                <a:ea typeface="+mn-ea"/>
                <a:cs typeface="+mn-cs"/>
              </a:rPr>
              <a:t>Com(2011) 637 </a:t>
            </a:r>
          </a:p>
          <a:p>
            <a:endParaRPr lang="en-GB" baseline="0" noProof="0" dirty="0"/>
          </a:p>
          <a:p>
            <a:endParaRPr lang="en-GB" baseline="0" noProof="0" dirty="0"/>
          </a:p>
          <a:p>
            <a:r>
              <a:rPr lang="en-GB" baseline="0" noProof="0" dirty="0"/>
              <a:t>	</a:t>
            </a:r>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1101642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762C68-67A8-4C7E-AE22-C20546359206}" type="slidenum">
              <a:rPr lang="en-GB"/>
              <a:pPr/>
              <a:t>6</a:t>
            </a:fld>
            <a:endParaRPr lang="en-GB"/>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dirty="0"/>
              <a:t>As regards, inclusive growth</a:t>
            </a:r>
            <a:r>
              <a:rPr lang="en-US" baseline="0" dirty="0"/>
              <a:t> refer to the 2005 seminal paper by </a:t>
            </a:r>
            <a:r>
              <a:rPr lang="en-US" baseline="0" dirty="0" err="1"/>
              <a:t>Hausman</a:t>
            </a:r>
            <a:r>
              <a:rPr lang="en-US" baseline="0" dirty="0"/>
              <a:t>, Ricardo, </a:t>
            </a:r>
            <a:r>
              <a:rPr lang="en-US" baseline="0" dirty="0" err="1"/>
              <a:t>Rodick</a:t>
            </a:r>
            <a:r>
              <a:rPr lang="en-US" baseline="0" dirty="0"/>
              <a:t>, Andy and  Velasco, </a:t>
            </a:r>
            <a:r>
              <a:rPr lang="en-US" baseline="0" dirty="0" err="1"/>
              <a:t>Andrès</a:t>
            </a:r>
            <a:r>
              <a:rPr lang="en-US" baseline="0" dirty="0"/>
              <a:t>; and the subsequent work, notably of the World Bank, leading to inclusive growth concept. </a:t>
            </a:r>
            <a:endParaRPr lang="en-US" dirty="0"/>
          </a:p>
        </p:txBody>
      </p:sp>
    </p:spTree>
    <p:extLst>
      <p:ext uri="{BB962C8B-B14F-4D97-AF65-F5344CB8AC3E}">
        <p14:creationId xmlns:p14="http://schemas.microsoft.com/office/powerpoint/2010/main" val="4089675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baseline="0" noProof="0" dirty="0"/>
              <a:t>Four possible scenarios for EU development policy:</a:t>
            </a:r>
          </a:p>
          <a:p>
            <a:r>
              <a:rPr lang="en-GB" baseline="0" noProof="0" dirty="0"/>
              <a:t>1° status quo: describes the baseline that can be improved (+ global and cross sector presence; - aid resources thinly spread </a:t>
            </a:r>
            <a:r>
              <a:rPr lang="en-GB" baseline="0" noProof="0" dirty="0">
                <a:sym typeface="Wingdings" pitchFamily="2" charset="2"/>
              </a:rPr>
              <a:t> reduced impact, relevance, legitimacy and visibility.</a:t>
            </a:r>
            <a:endParaRPr lang="en-GB" baseline="0" noProof="0" dirty="0"/>
          </a:p>
          <a:p>
            <a:r>
              <a:rPr lang="en-GB" baseline="0" noProof="0" dirty="0"/>
              <a:t>2° Sector focus: reduced sector dispersion (concentration on a limited number of sectors) but continued provision to large dispersion of countries, from LDCs to BRICS (+ higher critical mass, maintain global presence; - risk of mismatch between EU limited offer and demand from partner countries, might make difficult to spend all resources)</a:t>
            </a:r>
          </a:p>
          <a:p>
            <a:r>
              <a:rPr lang="en-GB" baseline="0" noProof="0" dirty="0"/>
              <a:t>3° Geographical focus: aid targeted towards limited number of countries but with wide sectoral coverage (+ higher critical mass in each country and possibility to design  most appropriate form of cooperation since no sector focus; - risk of loss of EU influence &amp; leverage in countries where EU would no longer operate.</a:t>
            </a:r>
          </a:p>
          <a:p>
            <a:r>
              <a:rPr lang="en-GB" baseline="0" noProof="0" dirty="0"/>
              <a:t>4° Combination of 2° and 3°: differentiated approach to aid allocation, as well as an aid offer focused on a limited range of sectors. (+ sharpen sector and geographical focus to increase impact; requires strengthened coordination to organise division of labour with MS)</a:t>
            </a:r>
          </a:p>
          <a:p>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991779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640D50-2003-4900-B6CC-48BD302990DD}" type="slidenum">
              <a:rPr lang="en-GB"/>
              <a:pPr/>
              <a:t>8</a:t>
            </a:fld>
            <a:endParaRPr lang="en-GB"/>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r>
              <a:rPr lang="en-US" dirty="0"/>
              <a:t>- When GBS will be provided, then only two other focus sectors can be selected. </a:t>
            </a:r>
            <a:endParaRPr lang="en-US" baseline="0" dirty="0"/>
          </a:p>
          <a:p>
            <a:pPr marL="171450" marR="0" lvl="2" indent="-171450" algn="l" defTabSz="914400" rtl="0" eaLnBrk="1" fontAlgn="base" latinLnBrk="0" hangingPunct="1">
              <a:lnSpc>
                <a:spcPct val="100000"/>
              </a:lnSpc>
              <a:spcBef>
                <a:spcPct val="30000"/>
              </a:spcBef>
              <a:spcAft>
                <a:spcPct val="0"/>
              </a:spcAft>
              <a:buClrTx/>
              <a:buSzTx/>
              <a:buFontTx/>
              <a:buChar char="-"/>
              <a:tabLst/>
              <a:defRPr/>
            </a:pPr>
            <a:r>
              <a:rPr lang="en-GB" dirty="0"/>
              <a:t>Allocation of EU development assistance according to partner countries‘ needs, capacities, commitments and performance, as well as the potential impact of EU aid. </a:t>
            </a:r>
          </a:p>
          <a:p>
            <a:pPr marL="171450" marR="0" lvl="2" indent="-171450" algn="l" defTabSz="914400" rtl="0" eaLnBrk="1" fontAlgn="base" latinLnBrk="0" hangingPunct="1">
              <a:lnSpc>
                <a:spcPct val="100000"/>
              </a:lnSpc>
              <a:spcBef>
                <a:spcPct val="30000"/>
              </a:spcBef>
              <a:spcAft>
                <a:spcPct val="0"/>
              </a:spcAft>
              <a:buClrTx/>
              <a:buSzTx/>
              <a:buFontTx/>
              <a:buChar char="-"/>
              <a:tabLst/>
              <a:defRPr/>
            </a:pPr>
            <a:r>
              <a:rPr lang="en-GB" dirty="0"/>
              <a:t>Supporting development in the Neighbourhood States and Sub-Saharan Africa, as well as in fragile countries (with specific forms of support to enable  recovery and resilience and maximise national ownership)</a:t>
            </a:r>
          </a:p>
          <a:p>
            <a:endParaRPr lang="en-US" dirty="0"/>
          </a:p>
          <a:p>
            <a:r>
              <a:rPr lang="en-GB" dirty="0"/>
              <a:t>Diversify aid modalities and develop other types of cooperation  (e.g. loan-grant blending, technical coop, twinning, etc.</a:t>
            </a:r>
          </a:p>
          <a:p>
            <a:endParaRPr lang="en-GB" dirty="0"/>
          </a:p>
          <a:p>
            <a:r>
              <a:rPr lang="en-US" dirty="0"/>
              <a:t>Programming implications:</a:t>
            </a:r>
          </a:p>
          <a:p>
            <a:r>
              <a:rPr lang="en-US" dirty="0"/>
              <a:t>Use national development plan as basis for multiannual programming document (instead of EU’s Country Strategy Paper) wherever possible.</a:t>
            </a:r>
          </a:p>
          <a:p>
            <a:r>
              <a:rPr lang="en-US" dirty="0"/>
              <a:t>Increased focus on engagement of EC with other MS (and other key donors)</a:t>
            </a:r>
          </a:p>
          <a:p>
            <a:r>
              <a:rPr lang="en-US" dirty="0"/>
              <a:t>aid modalities that facilitate joint action (e.g. BS, EU Trust funds &amp; delegated cooperation)</a:t>
            </a:r>
          </a:p>
          <a:p>
            <a:r>
              <a:rPr lang="en-US" dirty="0"/>
              <a:t>Thus:	Sector concentration</a:t>
            </a:r>
          </a:p>
          <a:p>
            <a:r>
              <a:rPr lang="en-US" dirty="0"/>
              <a:t>	Geo differentiation</a:t>
            </a:r>
          </a:p>
          <a:p>
            <a:r>
              <a:rPr lang="en-US" dirty="0"/>
              <a:t>	EU coordination</a:t>
            </a:r>
          </a:p>
          <a:p>
            <a:r>
              <a:rPr lang="en-US" dirty="0"/>
              <a:t>	Coherence of EU policies</a:t>
            </a:r>
          </a:p>
          <a:p>
            <a:endParaRPr lang="en-US" dirty="0"/>
          </a:p>
        </p:txBody>
      </p:sp>
    </p:spTree>
    <p:extLst>
      <p:ext uri="{BB962C8B-B14F-4D97-AF65-F5344CB8AC3E}">
        <p14:creationId xmlns:p14="http://schemas.microsoft.com/office/powerpoint/2010/main" val="3029024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a:t>Differentiation: </a:t>
            </a:r>
            <a:r>
              <a:rPr lang="en-GB" sz="1000" dirty="0"/>
              <a:t>adapt cooperation to specific country situations and developments commitments/objectives</a:t>
            </a:r>
          </a:p>
          <a:p>
            <a:r>
              <a:rPr lang="en-GB" dirty="0"/>
              <a:t>Mutual responsibilities and accountabilities</a:t>
            </a:r>
            <a:r>
              <a:rPr lang="en-GB" baseline="0" dirty="0"/>
              <a:t> </a:t>
            </a:r>
          </a:p>
          <a:p>
            <a:r>
              <a:rPr lang="en-GB" baseline="0" dirty="0"/>
              <a:t>Choice among the 5 key development challenges to be addressed</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16963682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br>
              <a:rPr lang="en-US" sz="2600" dirty="0"/>
            </a:br>
            <a:br>
              <a:rPr lang="en-US" sz="2600" dirty="0"/>
            </a:br>
            <a:r>
              <a:rPr lang="en-US" sz="2600" dirty="0"/>
              <a:t>Seminar Sector Reform Contract and Policy Dialogue</a:t>
            </a:r>
            <a:br>
              <a:rPr lang="en-US" sz="2800" dirty="0"/>
            </a:br>
            <a:br>
              <a:rPr lang="en-US" sz="2800" dirty="0"/>
            </a:br>
            <a:br>
              <a:rPr lang="en-GB" sz="2000" dirty="0">
                <a:solidFill>
                  <a:srgbClr val="FF3300"/>
                </a:solidFill>
              </a:rPr>
            </a:br>
            <a:endParaRPr lang="en-GB" sz="2000" dirty="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a:p>
          <a:p>
            <a:pPr algn="ctr" eaLnBrk="1" hangingPunct="1"/>
            <a:r>
              <a:rPr lang="en-US" sz="2000" dirty="0"/>
              <a:t>Module 1</a:t>
            </a:r>
          </a:p>
          <a:p>
            <a:pPr algn="ctr" eaLnBrk="1" hangingPunct="1"/>
            <a:endParaRPr lang="en-US" sz="2000" dirty="0"/>
          </a:p>
          <a:p>
            <a:pPr algn="ctr" eaLnBrk="1" hangingPunct="1"/>
            <a:r>
              <a:rPr lang="en-GB" sz="2000" dirty="0"/>
              <a:t>Budget Support </a:t>
            </a:r>
          </a:p>
          <a:p>
            <a:pPr algn="ctr" eaLnBrk="1" hangingPunct="1"/>
            <a:r>
              <a:rPr lang="en-GB" sz="2000" dirty="0"/>
              <a:t>in the development cooperation strategy of the EU</a:t>
            </a:r>
          </a:p>
          <a:p>
            <a:pPr algn="ctr" eaLnBrk="1" hangingPunct="1"/>
            <a:endParaRPr lang="fr-BE" sz="2000" dirty="0"/>
          </a:p>
          <a:p>
            <a:pPr algn="ctr" eaLnBrk="1" hangingPunct="1"/>
            <a:endParaRPr lang="fr-BE" sz="2000" dirty="0"/>
          </a:p>
          <a:p>
            <a:pPr algn="ctr" eaLnBrk="1" hangingPunct="1"/>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1547"/>
            <a:ext cx="9144000" cy="701270"/>
          </a:xfrm>
        </p:spPr>
        <p:txBody>
          <a:bodyPr/>
          <a:lstStyle/>
          <a:p>
            <a:pPr algn="ctr"/>
            <a:r>
              <a:rPr lang="fr-BE" sz="2800" dirty="0"/>
              <a:t>EC Communication on BS: key messages (1/2)</a:t>
            </a:r>
            <a:endParaRPr lang="en-GB" sz="2800" u="sng" dirty="0"/>
          </a:p>
        </p:txBody>
      </p:sp>
      <p:sp>
        <p:nvSpPr>
          <p:cNvPr id="3" name="Content Placeholder 2"/>
          <p:cNvSpPr>
            <a:spLocks noGrp="1"/>
          </p:cNvSpPr>
          <p:nvPr>
            <p:ph idx="1"/>
          </p:nvPr>
        </p:nvSpPr>
        <p:spPr>
          <a:xfrm>
            <a:off x="457200" y="1700807"/>
            <a:ext cx="8229600" cy="5020667"/>
          </a:xfrm>
        </p:spPr>
        <p:txBody>
          <a:bodyPr/>
          <a:lstStyle/>
          <a:p>
            <a:pPr>
              <a:buClrTx/>
              <a:buFont typeface="Wingdings" pitchFamily="2" charset="2"/>
              <a:buChar char="§"/>
            </a:pPr>
            <a:r>
              <a:rPr lang="en-GB" sz="2000" i="0" dirty="0"/>
              <a:t>BS: </a:t>
            </a:r>
            <a:r>
              <a:rPr lang="en-GB" sz="2000" b="1" i="0" dirty="0"/>
              <a:t>not an end but a mean </a:t>
            </a:r>
            <a:r>
              <a:rPr lang="en-GB" sz="2000" i="0" dirty="0"/>
              <a:t>of delivering better aid by fostering partner countries ownership</a:t>
            </a:r>
          </a:p>
          <a:p>
            <a:pPr>
              <a:buClrTx/>
              <a:buFont typeface="Wingdings" pitchFamily="2" charset="2"/>
              <a:buChar char="§"/>
            </a:pPr>
            <a:endParaRPr lang="en-GB" sz="2000" i="0" dirty="0"/>
          </a:p>
          <a:p>
            <a:pPr>
              <a:buClrTx/>
              <a:buFont typeface="Wingdings" pitchFamily="2" charset="2"/>
              <a:buChar char="§"/>
            </a:pPr>
            <a:r>
              <a:rPr lang="en-GB" sz="2000" i="0" dirty="0"/>
              <a:t>BS: </a:t>
            </a:r>
            <a:r>
              <a:rPr lang="en-GB" sz="2000" b="1" i="0" dirty="0"/>
              <a:t>not provided to every partner coun</a:t>
            </a:r>
            <a:r>
              <a:rPr lang="en-GB" sz="2000" i="0" dirty="0"/>
              <a:t>try (PC)</a:t>
            </a:r>
          </a:p>
          <a:p>
            <a:pPr lvl="1">
              <a:buClrTx/>
              <a:buFont typeface="Wingdings" pitchFamily="2" charset="2"/>
              <a:buChar char="ü"/>
            </a:pPr>
            <a:r>
              <a:rPr lang="en-GB" sz="1800" b="0" dirty="0"/>
              <a:t>Stronger link with « </a:t>
            </a:r>
            <a:r>
              <a:rPr lang="en-GB" sz="1800" dirty="0"/>
              <a:t>fundamental values</a:t>
            </a:r>
            <a:r>
              <a:rPr lang="en-GB" sz="1800" b="0" dirty="0"/>
              <a:t> »</a:t>
            </a:r>
          </a:p>
          <a:p>
            <a:pPr lvl="1">
              <a:buClrTx/>
              <a:buFont typeface="Wingdings" pitchFamily="2" charset="2"/>
              <a:buChar char="ü"/>
            </a:pPr>
            <a:r>
              <a:rPr lang="en-GB" sz="1800" b="0" i="0" dirty="0"/>
              <a:t>Strengthened </a:t>
            </a:r>
            <a:r>
              <a:rPr lang="en-GB" sz="1800" i="0" dirty="0"/>
              <a:t>eligibility criteria </a:t>
            </a:r>
            <a:r>
              <a:rPr lang="en-GB" sz="1800" b="0" i="0" dirty="0"/>
              <a:t>(more </a:t>
            </a:r>
            <a:r>
              <a:rPr lang="en-GB" sz="1800" b="0" dirty="0"/>
              <a:t>rigorous assessment</a:t>
            </a:r>
            <a:r>
              <a:rPr lang="en-GB" sz="1800" b="0" i="0" dirty="0"/>
              <a:t>) </a:t>
            </a:r>
          </a:p>
          <a:p>
            <a:pPr lvl="1">
              <a:buClrTx/>
              <a:buFont typeface="Wingdings" pitchFamily="2" charset="2"/>
              <a:buChar char="ü"/>
            </a:pPr>
            <a:r>
              <a:rPr lang="en-GB" sz="1800" b="0" dirty="0"/>
              <a:t>Stronger focus on </a:t>
            </a:r>
            <a:r>
              <a:rPr lang="en-GB" sz="1800" dirty="0"/>
              <a:t>accountability and transparency</a:t>
            </a:r>
            <a:r>
              <a:rPr lang="en-GB" sz="1800" b="0" dirty="0"/>
              <a:t> (</a:t>
            </a:r>
            <a:r>
              <a:rPr lang="en-GB" sz="1800" b="0" i="0" dirty="0"/>
              <a:t>new  criterion) </a:t>
            </a:r>
          </a:p>
          <a:p>
            <a:pPr lvl="1">
              <a:buClrTx/>
              <a:buFont typeface="Wingdings" pitchFamily="2" charset="2"/>
              <a:buChar char="ü"/>
            </a:pPr>
            <a:r>
              <a:rPr lang="en-GB" sz="1800" b="0" dirty="0"/>
              <a:t>Differentiating budget support to better respond to political, economic and social context of PC: 3 types of contracts </a:t>
            </a:r>
          </a:p>
          <a:p>
            <a:pPr lvl="1">
              <a:buClrTx/>
              <a:buFont typeface="Wingdings" pitchFamily="2" charset="2"/>
              <a:buChar char="ü"/>
            </a:pPr>
            <a:r>
              <a:rPr lang="en-GB" sz="1800" b="0" dirty="0"/>
              <a:t>Strengthened and formalised </a:t>
            </a:r>
            <a:r>
              <a:rPr lang="en-GB" sz="1800" dirty="0"/>
              <a:t>risk management framework</a:t>
            </a:r>
          </a:p>
          <a:p>
            <a:pPr lvl="1">
              <a:buClrTx/>
              <a:buFont typeface="Wingdings" pitchFamily="2" charset="2"/>
              <a:buChar char="ü"/>
            </a:pPr>
            <a:r>
              <a:rPr lang="en-GB" sz="1800" b="0" i="0" dirty="0"/>
              <a:t>Strengthened EU </a:t>
            </a:r>
            <a:r>
              <a:rPr lang="fr-BE" sz="1800" b="0" i="0" dirty="0"/>
              <a:t>coordination</a:t>
            </a:r>
            <a:endParaRPr lang="en-GB" sz="1800" b="0" i="0" dirty="0"/>
          </a:p>
          <a:p>
            <a:pPr>
              <a:buClrTx/>
              <a:buNone/>
            </a:pPr>
            <a:r>
              <a:rPr lang="en-GB" sz="1800" i="0" dirty="0">
                <a:solidFill>
                  <a:schemeClr val="accent2"/>
                </a:solidFill>
              </a:rPr>
              <a:t>	</a:t>
            </a:r>
          </a:p>
          <a:p>
            <a:pPr>
              <a:buClrTx/>
              <a:buFont typeface="Wingdings" pitchFamily="2" charset="2"/>
              <a:buChar char="§"/>
            </a:pPr>
            <a:endParaRPr lang="en-GB" sz="1800" i="0" dirty="0"/>
          </a:p>
          <a:p>
            <a:pPr>
              <a:buClrTx/>
              <a:buFont typeface="Wingdings" pitchFamily="2" charset="2"/>
              <a:buChar char="§"/>
            </a:pPr>
            <a:endParaRPr lang="en-GB" sz="1800" i="0" dirty="0"/>
          </a:p>
          <a:p>
            <a:pPr>
              <a:buClrTx/>
              <a:buFont typeface="Wingdings" pitchFamily="2" charset="2"/>
              <a:buChar char="§"/>
            </a:pPr>
            <a:endParaRPr lang="en-GB" i="0" u="sng"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10</a:t>
            </a:fld>
            <a:endParaRPr lang="en-GB" dirty="0"/>
          </a:p>
        </p:txBody>
      </p:sp>
    </p:spTree>
    <p:extLst>
      <p:ext uri="{BB962C8B-B14F-4D97-AF65-F5344CB8AC3E}">
        <p14:creationId xmlns:p14="http://schemas.microsoft.com/office/powerpoint/2010/main" val="4001929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9537"/>
            <a:ext cx="9143999" cy="701270"/>
          </a:xfrm>
        </p:spPr>
        <p:txBody>
          <a:bodyPr/>
          <a:lstStyle/>
          <a:p>
            <a:r>
              <a:rPr lang="fr-BE" sz="2800" dirty="0"/>
              <a:t>EC Communication on BS: key messages (2/2)</a:t>
            </a:r>
            <a:endParaRPr lang="en-GB" sz="2800" u="sng" dirty="0"/>
          </a:p>
        </p:txBody>
      </p:sp>
      <p:sp>
        <p:nvSpPr>
          <p:cNvPr id="3" name="Content Placeholder 2"/>
          <p:cNvSpPr>
            <a:spLocks noGrp="1"/>
          </p:cNvSpPr>
          <p:nvPr>
            <p:ph idx="1"/>
          </p:nvPr>
        </p:nvSpPr>
        <p:spPr>
          <a:xfrm>
            <a:off x="395288" y="1700807"/>
            <a:ext cx="8497192" cy="5020668"/>
          </a:xfrm>
        </p:spPr>
        <p:txBody>
          <a:bodyPr/>
          <a:lstStyle/>
          <a:p>
            <a:pPr>
              <a:buClrTx/>
              <a:buNone/>
            </a:pPr>
            <a:endParaRPr lang="en-GB" sz="1800" i="0" dirty="0"/>
          </a:p>
          <a:p>
            <a:pPr>
              <a:buClrTx/>
              <a:buNone/>
            </a:pPr>
            <a:r>
              <a:rPr lang="en-GB" sz="2000" b="1" i="0" dirty="0"/>
              <a:t>BS as a </a:t>
            </a:r>
            <a:r>
              <a:rPr lang="en-GB" sz="2000" b="1" i="0" dirty="0">
                <a:solidFill>
                  <a:srgbClr val="C00000"/>
                </a:solidFill>
              </a:rPr>
              <a:t>vector of change </a:t>
            </a:r>
            <a:r>
              <a:rPr lang="en-GB" sz="2000" b="1" i="0" dirty="0"/>
              <a:t>to address </a:t>
            </a:r>
            <a:r>
              <a:rPr lang="en-GB" sz="2000" b="1" i="0" dirty="0">
                <a:solidFill>
                  <a:srgbClr val="C00000"/>
                </a:solidFill>
              </a:rPr>
              <a:t>5 development challenges</a:t>
            </a:r>
            <a:r>
              <a:rPr lang="en-GB" sz="2000" i="0" dirty="0">
                <a:solidFill>
                  <a:srgbClr val="C00000"/>
                </a:solidFill>
              </a:rPr>
              <a:t>:</a:t>
            </a:r>
          </a:p>
          <a:p>
            <a:pPr marL="514350" indent="-514350">
              <a:buClrTx/>
              <a:buFont typeface="+mj-lt"/>
              <a:buAutoNum type="romanLcPeriod"/>
            </a:pPr>
            <a:r>
              <a:rPr lang="en-GB" sz="2000" i="0" dirty="0"/>
              <a:t>promoting human rights and democratic values</a:t>
            </a:r>
          </a:p>
          <a:p>
            <a:pPr marL="514350" indent="-514350">
              <a:buClrTx/>
              <a:buFont typeface="+mj-lt"/>
              <a:buAutoNum type="romanLcPeriod"/>
            </a:pPr>
            <a:r>
              <a:rPr lang="en-GB" sz="2000" i="0" dirty="0"/>
              <a:t>improving public finance management, macro-economic stability, inclusive and sustainable growth &amp; the fight against corruption and fraud</a:t>
            </a:r>
          </a:p>
          <a:p>
            <a:pPr marL="514350" indent="-514350">
              <a:buClrTx/>
              <a:buFont typeface="+mj-lt"/>
              <a:buAutoNum type="romanLcPeriod"/>
            </a:pPr>
            <a:r>
              <a:rPr lang="en-GB" sz="2000" i="0" dirty="0"/>
              <a:t>promoting sector reforms and improving sector service delivery</a:t>
            </a:r>
          </a:p>
          <a:p>
            <a:pPr marL="514350" indent="-514350">
              <a:buClrTx/>
              <a:buFont typeface="+mj-lt"/>
              <a:buAutoNum type="romanLcPeriod"/>
            </a:pPr>
            <a:r>
              <a:rPr lang="en-GB" sz="2000" i="0" dirty="0"/>
              <a:t>State building in fragile states and addressing development challenges of SIDS and OCTs</a:t>
            </a:r>
          </a:p>
          <a:p>
            <a:pPr marL="514350" indent="-514350">
              <a:buClrTx/>
              <a:buFont typeface="+mj-lt"/>
              <a:buAutoNum type="romanLcPeriod"/>
            </a:pPr>
            <a:r>
              <a:rPr lang="en-GB" sz="2000" i="0" dirty="0"/>
              <a:t>Improving domestic revenue mobilisation and reducing dependency on aid</a:t>
            </a:r>
          </a:p>
          <a:p>
            <a:pPr>
              <a:buClrTx/>
              <a:buNone/>
            </a:pPr>
            <a:r>
              <a:rPr lang="en-GB" sz="1800" i="0" dirty="0">
                <a:solidFill>
                  <a:schemeClr val="accent2"/>
                </a:solidFill>
              </a:rPr>
              <a:t>	</a:t>
            </a:r>
          </a:p>
          <a:p>
            <a:pPr>
              <a:buClrTx/>
              <a:buFont typeface="Wingdings" pitchFamily="2" charset="2"/>
              <a:buChar char="§"/>
            </a:pPr>
            <a:endParaRPr lang="en-GB" sz="1800" i="0" dirty="0"/>
          </a:p>
          <a:p>
            <a:pPr>
              <a:buClrTx/>
              <a:buFont typeface="Wingdings" pitchFamily="2" charset="2"/>
              <a:buChar char="§"/>
            </a:pPr>
            <a:endParaRPr lang="en-GB" sz="1800" i="0" dirty="0"/>
          </a:p>
          <a:p>
            <a:pPr>
              <a:buClrTx/>
              <a:buFont typeface="Wingdings" pitchFamily="2" charset="2"/>
              <a:buChar char="§"/>
            </a:pPr>
            <a:endParaRPr lang="en-GB" i="0" u="sng"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11</a:t>
            </a:fld>
            <a:endParaRPr lang="en-GB" dirty="0"/>
          </a:p>
        </p:txBody>
      </p:sp>
    </p:spTree>
    <p:extLst>
      <p:ext uri="{BB962C8B-B14F-4D97-AF65-F5344CB8AC3E}">
        <p14:creationId xmlns:p14="http://schemas.microsoft.com/office/powerpoint/2010/main" val="3636122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a:t>Outline Module 1</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b="1" i="0" dirty="0">
              <a:solidFill>
                <a:srgbClr val="FF0000"/>
              </a:solidFill>
            </a:endParaRPr>
          </a:p>
          <a:p>
            <a:pPr marL="0" indent="0">
              <a:spcBef>
                <a:spcPts val="1200"/>
              </a:spcBef>
              <a:buClrTx/>
              <a:buNone/>
            </a:pPr>
            <a:endParaRPr lang="en-GB" sz="2000" b="1" i="0" dirty="0">
              <a:solidFill>
                <a:srgbClr val="C00000"/>
              </a:solidFill>
            </a:endParaRPr>
          </a:p>
          <a:p>
            <a:pPr marL="457200" indent="-457200">
              <a:spcBef>
                <a:spcPts val="1200"/>
              </a:spcBef>
              <a:buClrTx/>
              <a:buFontTx/>
              <a:buAutoNum type="arabicPeriod"/>
            </a:pPr>
            <a:r>
              <a:rPr lang="en-GB" sz="2000" i="0" dirty="0">
                <a:solidFill>
                  <a:schemeClr val="accent2"/>
                </a:solidFill>
              </a:rPr>
              <a:t>EU Agenda for Change and Communication on BS</a:t>
            </a:r>
          </a:p>
          <a:p>
            <a:pPr marL="457200" indent="-457200">
              <a:spcBef>
                <a:spcPts val="1200"/>
              </a:spcBef>
              <a:buClrTx/>
              <a:buFontTx/>
              <a:buAutoNum type="arabicPeriod"/>
            </a:pPr>
            <a:r>
              <a:rPr lang="en-GB" sz="2000" i="0" dirty="0">
                <a:solidFill>
                  <a:srgbClr val="FF0000"/>
                </a:solidFill>
              </a:rPr>
              <a:t>A portfolio approach</a:t>
            </a:r>
          </a:p>
          <a:p>
            <a:pPr marL="457200" indent="-457200">
              <a:spcBef>
                <a:spcPts val="1200"/>
              </a:spcBef>
              <a:buClrTx/>
              <a:buFontTx/>
              <a:buAutoNum type="arabicPeriod"/>
            </a:pPr>
            <a:r>
              <a:rPr lang="en-GB" sz="2000" i="0" dirty="0">
                <a:solidFill>
                  <a:schemeClr val="accent2"/>
                </a:solidFill>
              </a:rPr>
              <a:t>A donor dilemma</a:t>
            </a:r>
          </a:p>
          <a:p>
            <a:pPr marL="0" indent="0">
              <a:spcBef>
                <a:spcPts val="1200"/>
              </a:spcBef>
              <a:buClrTx/>
              <a:buNone/>
            </a:pPr>
            <a:endParaRPr lang="en-GB" sz="20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12</a:t>
            </a:fld>
            <a:endParaRPr lang="en-GB"/>
          </a:p>
        </p:txBody>
      </p:sp>
    </p:spTree>
    <p:extLst>
      <p:ext uri="{BB962C8B-B14F-4D97-AF65-F5344CB8AC3E}">
        <p14:creationId xmlns:p14="http://schemas.microsoft.com/office/powerpoint/2010/main" val="560772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124744"/>
            <a:ext cx="9144000" cy="936625"/>
          </a:xfrm>
        </p:spPr>
        <p:txBody>
          <a:bodyPr/>
          <a:lstStyle/>
          <a:p>
            <a:pPr indent="0" eaLnBrk="1" hangingPunct="1"/>
            <a:r>
              <a:rPr lang="en-GB" dirty="0">
                <a:latin typeface="Verdana" charset="0"/>
              </a:rPr>
              <a:t>BS: one among the financing modalities</a:t>
            </a:r>
            <a:endParaRPr lang="en-US" dirty="0"/>
          </a:p>
        </p:txBody>
      </p:sp>
      <p:grpSp>
        <p:nvGrpSpPr>
          <p:cNvPr id="3" name="Group 47"/>
          <p:cNvGrpSpPr>
            <a:grpSpLocks/>
          </p:cNvGrpSpPr>
          <p:nvPr/>
        </p:nvGrpSpPr>
        <p:grpSpPr bwMode="auto">
          <a:xfrm>
            <a:off x="298175" y="1916833"/>
            <a:ext cx="8657141" cy="4553642"/>
            <a:chOff x="-113020" y="121253"/>
            <a:chExt cx="3879180" cy="1940310"/>
          </a:xfrm>
        </p:grpSpPr>
        <p:sp>
          <p:nvSpPr>
            <p:cNvPr id="8" name="TextBox 2"/>
            <p:cNvSpPr txBox="1"/>
            <p:nvPr/>
          </p:nvSpPr>
          <p:spPr>
            <a:xfrm>
              <a:off x="-101659" y="126111"/>
              <a:ext cx="1903698" cy="285992"/>
            </a:xfrm>
            <a:prstGeom prst="rect">
              <a:avLst/>
            </a:prstGeom>
            <a:solidFill>
              <a:schemeClr val="accent1">
                <a:lumMod val="25000"/>
              </a:schemeClr>
            </a:solidFill>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n-GB" sz="2000" b="1" dirty="0">
                  <a:solidFill>
                    <a:schemeClr val="bg1"/>
                  </a:solidFill>
                </a:rPr>
                <a:t>Support approaches and funding needs</a:t>
              </a:r>
            </a:p>
          </p:txBody>
        </p:sp>
        <p:sp>
          <p:nvSpPr>
            <p:cNvPr id="9" name="TextBox 3"/>
            <p:cNvSpPr txBox="1"/>
            <p:nvPr/>
          </p:nvSpPr>
          <p:spPr>
            <a:xfrm>
              <a:off x="-101659" y="476403"/>
              <a:ext cx="1903699" cy="319868"/>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b="1" dirty="0"/>
                <a:t>Project </a:t>
              </a:r>
              <a:r>
                <a:rPr lang="en-GB" sz="1800" dirty="0"/>
                <a:t>: Funding a set of predefined </a:t>
              </a:r>
              <a:r>
                <a:rPr lang="en-GB" sz="1800" i="1" dirty="0"/>
                <a:t>activities</a:t>
              </a:r>
            </a:p>
          </p:txBody>
        </p:sp>
        <p:sp>
          <p:nvSpPr>
            <p:cNvPr id="10" name="TextBox 4"/>
            <p:cNvSpPr txBox="1"/>
            <p:nvPr/>
          </p:nvSpPr>
          <p:spPr>
            <a:xfrm>
              <a:off x="-101659" y="928480"/>
              <a:ext cx="1903698" cy="438782"/>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b="1" dirty="0"/>
                <a:t>Sector : </a:t>
              </a:r>
              <a:r>
                <a:rPr lang="en-GB" sz="1800" dirty="0"/>
                <a:t>Funding a set of predefined </a:t>
              </a:r>
              <a:r>
                <a:rPr lang="en-GB" sz="1800" i="1" dirty="0"/>
                <a:t>activities</a:t>
              </a:r>
              <a:r>
                <a:rPr lang="en-GB" sz="1800" dirty="0"/>
                <a:t>  and/or a sector complex </a:t>
              </a:r>
              <a:r>
                <a:rPr lang="en-GB" sz="1800" i="1" dirty="0"/>
                <a:t>policy</a:t>
              </a:r>
              <a:endParaRPr lang="en-GB" sz="1800" b="1" i="1" dirty="0"/>
            </a:p>
          </p:txBody>
        </p:sp>
        <p:sp>
          <p:nvSpPr>
            <p:cNvPr id="11" name="TextBox 5"/>
            <p:cNvSpPr txBox="1"/>
            <p:nvPr/>
          </p:nvSpPr>
          <p:spPr>
            <a:xfrm>
              <a:off x="-113020" y="1532674"/>
              <a:ext cx="1915059" cy="528889"/>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b="1" dirty="0"/>
                <a:t>National (macro): </a:t>
              </a:r>
              <a:r>
                <a:rPr lang="en-GB" sz="1800" dirty="0"/>
                <a:t>funding complex government </a:t>
              </a:r>
              <a:r>
                <a:rPr lang="en-GB" sz="1800" i="1" dirty="0"/>
                <a:t>policies</a:t>
              </a:r>
              <a:endParaRPr lang="en-GB" sz="1800" b="1" i="1" dirty="0"/>
            </a:p>
          </p:txBody>
        </p:sp>
        <p:sp>
          <p:nvSpPr>
            <p:cNvPr id="12" name="TextBox 6"/>
            <p:cNvSpPr txBox="1"/>
            <p:nvPr/>
          </p:nvSpPr>
          <p:spPr>
            <a:xfrm>
              <a:off x="2344244" y="121253"/>
              <a:ext cx="1329229" cy="274114"/>
            </a:xfrm>
            <a:prstGeom prst="rect">
              <a:avLst/>
            </a:prstGeom>
            <a:solidFill>
              <a:schemeClr val="accent1">
                <a:lumMod val="25000"/>
              </a:schemeClr>
            </a:solidFill>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n-GB" sz="2000" b="1" dirty="0">
                  <a:solidFill>
                    <a:schemeClr val="bg1"/>
                  </a:solidFill>
                </a:rPr>
                <a:t>Financing Modality</a:t>
              </a:r>
            </a:p>
          </p:txBody>
        </p:sp>
        <p:sp>
          <p:nvSpPr>
            <p:cNvPr id="13" name="TextBox 7"/>
            <p:cNvSpPr txBox="1"/>
            <p:nvPr/>
          </p:nvSpPr>
          <p:spPr>
            <a:xfrm>
              <a:off x="2382829" y="466449"/>
              <a:ext cx="1355175" cy="329822"/>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dirty="0"/>
                <a:t>EC procurement and grant award procedures</a:t>
              </a:r>
            </a:p>
          </p:txBody>
        </p:sp>
        <p:sp>
          <p:nvSpPr>
            <p:cNvPr id="14" name="TextBox 8"/>
            <p:cNvSpPr txBox="1"/>
            <p:nvPr/>
          </p:nvSpPr>
          <p:spPr>
            <a:xfrm>
              <a:off x="2415095" y="948170"/>
              <a:ext cx="1322909" cy="400389"/>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dirty="0"/>
                <a:t>Common Pool Funds</a:t>
              </a:r>
            </a:p>
          </p:txBody>
        </p:sp>
        <p:sp>
          <p:nvSpPr>
            <p:cNvPr id="15" name="TextBox 9"/>
            <p:cNvSpPr txBox="1"/>
            <p:nvPr/>
          </p:nvSpPr>
          <p:spPr>
            <a:xfrm>
              <a:off x="2415095" y="1563338"/>
              <a:ext cx="1351065" cy="460240"/>
            </a:xfrm>
            <a:prstGeom prst="rect">
              <a:avLst/>
            </a:prstGeom>
            <a:ln w="12700">
              <a:solidFill>
                <a:sysClr val="windowText" lastClr="000000"/>
              </a:solidFill>
            </a:ln>
          </p:spPr>
          <p:style>
            <a:lnRef idx="2">
              <a:schemeClr val="dk1"/>
            </a:lnRef>
            <a:fillRef idx="1">
              <a:schemeClr val="lt1"/>
            </a:fillRef>
            <a:effectRef idx="0">
              <a:schemeClr val="dk1"/>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en-GB" sz="1800" dirty="0"/>
                <a:t>Budget Support</a:t>
              </a:r>
            </a:p>
          </p:txBody>
        </p:sp>
      </p:grpSp>
      <p:sp>
        <p:nvSpPr>
          <p:cNvPr id="20" name="Slide Number Placeholder 19"/>
          <p:cNvSpPr>
            <a:spLocks noGrp="1"/>
          </p:cNvSpPr>
          <p:nvPr>
            <p:ph type="sldNum" sz="quarter" idx="12"/>
          </p:nvPr>
        </p:nvSpPr>
        <p:spPr/>
        <p:txBody>
          <a:bodyPr/>
          <a:lstStyle/>
          <a:p>
            <a:fld id="{37B83C0C-BC65-4367-9B8A-060D4801009D}" type="slidenum">
              <a:rPr lang="en-GB" smtClean="0"/>
              <a:pPr/>
              <a:t>13</a:t>
            </a:fld>
            <a:endParaRPr lang="en-GB" dirty="0"/>
          </a:p>
        </p:txBody>
      </p:sp>
      <p:cxnSp>
        <p:nvCxnSpPr>
          <p:cNvPr id="26" name="Straight Arrow Connector 25"/>
          <p:cNvCxnSpPr>
            <a:stCxn id="13" idx="1"/>
            <a:endCxn id="9" idx="3"/>
          </p:cNvCxnSpPr>
          <p:nvPr/>
        </p:nvCxnSpPr>
        <p:spPr bwMode="auto">
          <a:xfrm flipH="1">
            <a:off x="4572001" y="3113985"/>
            <a:ext cx="1296144" cy="11680"/>
          </a:xfrm>
          <a:prstGeom prst="straightConnector1">
            <a:avLst/>
          </a:prstGeom>
          <a:noFill/>
          <a:ln w="38100" cap="flat" cmpd="sng" algn="ctr">
            <a:solidFill>
              <a:srgbClr val="3166CF"/>
            </a:solidFill>
            <a:prstDash val="sysDot"/>
            <a:round/>
            <a:headEnd type="none" w="med" len="med"/>
            <a:tailEnd type="arrow"/>
          </a:ln>
          <a:effectLst/>
        </p:spPr>
      </p:cxnSp>
      <p:cxnSp>
        <p:nvCxnSpPr>
          <p:cNvPr id="29" name="Straight Arrow Connector 28"/>
          <p:cNvCxnSpPr/>
          <p:nvPr/>
        </p:nvCxnSpPr>
        <p:spPr bwMode="auto">
          <a:xfrm flipH="1" flipV="1">
            <a:off x="4644008" y="3140968"/>
            <a:ext cx="1224136" cy="1152128"/>
          </a:xfrm>
          <a:prstGeom prst="straightConnector1">
            <a:avLst/>
          </a:prstGeom>
          <a:noFill/>
          <a:ln w="9525" cap="flat" cmpd="sng" algn="ctr">
            <a:noFill/>
            <a:prstDash val="solid"/>
            <a:round/>
            <a:headEnd type="none" w="med" len="med"/>
            <a:tailEnd type="arrow"/>
          </a:ln>
          <a:effectLst/>
        </p:spPr>
      </p:cxnSp>
      <p:cxnSp>
        <p:nvCxnSpPr>
          <p:cNvPr id="31" name="Straight Arrow Connector 30"/>
          <p:cNvCxnSpPr>
            <a:stCxn id="14" idx="1"/>
            <a:endCxn id="10" idx="3"/>
          </p:cNvCxnSpPr>
          <p:nvPr/>
        </p:nvCxnSpPr>
        <p:spPr bwMode="auto">
          <a:xfrm flipH="1" flipV="1">
            <a:off x="4572000" y="4326165"/>
            <a:ext cx="1368152" cy="1158"/>
          </a:xfrm>
          <a:prstGeom prst="straightConnector1">
            <a:avLst/>
          </a:prstGeom>
          <a:noFill/>
          <a:ln w="38100" cap="flat" cmpd="sng" algn="ctr">
            <a:solidFill>
              <a:schemeClr val="tx1"/>
            </a:solidFill>
            <a:prstDash val="sysDot"/>
            <a:round/>
            <a:headEnd type="none" w="med" len="med"/>
            <a:tailEnd type="arrow"/>
          </a:ln>
          <a:effectLst/>
        </p:spPr>
      </p:cxnSp>
      <p:cxnSp>
        <p:nvCxnSpPr>
          <p:cNvPr id="32" name="Straight Arrow Connector 31"/>
          <p:cNvCxnSpPr>
            <a:stCxn id="14" idx="1"/>
            <a:endCxn id="9" idx="3"/>
          </p:cNvCxnSpPr>
          <p:nvPr/>
        </p:nvCxnSpPr>
        <p:spPr bwMode="auto">
          <a:xfrm flipH="1" flipV="1">
            <a:off x="4572001" y="3125665"/>
            <a:ext cx="1368151" cy="1201658"/>
          </a:xfrm>
          <a:prstGeom prst="straightConnector1">
            <a:avLst/>
          </a:prstGeom>
          <a:noFill/>
          <a:ln w="38100" cap="flat" cmpd="sng" algn="ctr">
            <a:solidFill>
              <a:schemeClr val="tx1"/>
            </a:solidFill>
            <a:prstDash val="sysDot"/>
            <a:round/>
            <a:headEnd type="none" w="med" len="med"/>
            <a:tailEnd type="arrow"/>
          </a:ln>
          <a:effectLst/>
        </p:spPr>
      </p:cxnSp>
      <p:cxnSp>
        <p:nvCxnSpPr>
          <p:cNvPr id="36" name="Straight Arrow Connector 35"/>
          <p:cNvCxnSpPr>
            <a:stCxn id="14" idx="1"/>
          </p:cNvCxnSpPr>
          <p:nvPr/>
        </p:nvCxnSpPr>
        <p:spPr bwMode="auto">
          <a:xfrm flipH="1">
            <a:off x="4572000" y="4327323"/>
            <a:ext cx="1368152" cy="1272286"/>
          </a:xfrm>
          <a:prstGeom prst="straightConnector1">
            <a:avLst/>
          </a:prstGeom>
          <a:noFill/>
          <a:ln w="38100" cap="flat" cmpd="sng" algn="ctr">
            <a:solidFill>
              <a:schemeClr val="tx1"/>
            </a:solidFill>
            <a:prstDash val="sysDot"/>
            <a:round/>
            <a:headEnd type="none" w="med" len="med"/>
            <a:tailEnd type="arrow"/>
          </a:ln>
          <a:effectLst/>
        </p:spPr>
      </p:cxnSp>
      <p:cxnSp>
        <p:nvCxnSpPr>
          <p:cNvPr id="39" name="Straight Arrow Connector 38"/>
          <p:cNvCxnSpPr>
            <a:stCxn id="15" idx="1"/>
          </p:cNvCxnSpPr>
          <p:nvPr/>
        </p:nvCxnSpPr>
        <p:spPr bwMode="auto">
          <a:xfrm flipH="1" flipV="1">
            <a:off x="4572000" y="4509120"/>
            <a:ext cx="1368152" cy="1332148"/>
          </a:xfrm>
          <a:prstGeom prst="straightConnector1">
            <a:avLst/>
          </a:prstGeom>
          <a:noFill/>
          <a:ln w="38100" cap="flat" cmpd="sng" algn="ctr">
            <a:solidFill>
              <a:srgbClr val="009900"/>
            </a:solidFill>
            <a:prstDash val="solid"/>
            <a:round/>
            <a:headEnd type="none" w="med" len="med"/>
            <a:tailEnd type="arrow"/>
          </a:ln>
          <a:effectLst/>
        </p:spPr>
      </p:cxnSp>
      <p:cxnSp>
        <p:nvCxnSpPr>
          <p:cNvPr id="42" name="Straight Arrow Connector 41"/>
          <p:cNvCxnSpPr>
            <a:stCxn id="15" idx="1"/>
            <a:endCxn id="11" idx="3"/>
          </p:cNvCxnSpPr>
          <p:nvPr/>
        </p:nvCxnSpPr>
        <p:spPr bwMode="auto">
          <a:xfrm flipH="1">
            <a:off x="4572001" y="5841269"/>
            <a:ext cx="1368152" cy="8591"/>
          </a:xfrm>
          <a:prstGeom prst="straightConnector1">
            <a:avLst/>
          </a:prstGeom>
          <a:noFill/>
          <a:ln w="38100" cap="flat" cmpd="sng" algn="ctr">
            <a:solidFill>
              <a:srgbClr val="009900"/>
            </a:solidFill>
            <a:prstDash val="solid"/>
            <a:round/>
            <a:headEnd type="none" w="med" len="med"/>
            <a:tailEnd type="arrow"/>
          </a:ln>
          <a:effectLst/>
        </p:spPr>
      </p:cxnSp>
    </p:spTree>
    <p:extLst>
      <p:ext uri="{BB962C8B-B14F-4D97-AF65-F5344CB8AC3E}">
        <p14:creationId xmlns:p14="http://schemas.microsoft.com/office/powerpoint/2010/main" val="480634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539552" y="1140991"/>
            <a:ext cx="8238656" cy="631825"/>
          </a:xfrm>
          <a:noFill/>
          <a:ln w="9525">
            <a:noFill/>
            <a:miter lim="800000"/>
            <a:headEnd/>
            <a:tailEnd/>
          </a:ln>
          <a:effectLst/>
        </p:spPr>
        <p:txBody>
          <a:bodyPr vert="horz" wrap="square" lIns="91440" tIns="45720" rIns="91440" bIns="45720" numCol="1" anchor="ctr" anchorCtr="0" compatLnSpc="1">
            <a:prstTxWarp prst="textNoShape">
              <a:avLst/>
            </a:prstTxWarp>
          </a:bodyPr>
          <a:lstStyle/>
          <a:p>
            <a:pPr marL="358775" indent="0" algn="ctr">
              <a:spcBef>
                <a:spcPct val="0"/>
              </a:spcBef>
            </a:pPr>
            <a:r>
              <a:rPr lang="en-GB" sz="2800" b="1" i="0" dirty="0">
                <a:solidFill>
                  <a:schemeClr val="accent6"/>
                </a:solidFill>
                <a:latin typeface="Tw Cen MT"/>
                <a:ea typeface="+mj-ea"/>
                <a:cs typeface="Tw Cen MT"/>
              </a:rPr>
              <a:t>Combination (mainly within a sector approach) </a:t>
            </a:r>
          </a:p>
        </p:txBody>
      </p:sp>
      <p:sp>
        <p:nvSpPr>
          <p:cNvPr id="46084" name="Rectangle 7"/>
          <p:cNvSpPr>
            <a:spLocks noChangeArrowheads="1"/>
          </p:cNvSpPr>
          <p:nvPr/>
        </p:nvSpPr>
        <p:spPr bwMode="auto">
          <a:xfrm>
            <a:off x="460375" y="714375"/>
            <a:ext cx="8007350" cy="1011238"/>
          </a:xfrm>
          <a:prstGeom prst="rect">
            <a:avLst/>
          </a:prstGeom>
          <a:noFill/>
          <a:ln w="9525">
            <a:noFill/>
            <a:miter lim="800000"/>
            <a:headEnd/>
            <a:tailEnd/>
          </a:ln>
        </p:spPr>
        <p:txBody>
          <a:bodyPr anchor="ctr">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GB" sz="3200" b="0" i="0" u="none" strike="noStrike" kern="1200" cap="none" spc="0" normalizeH="0" baseline="0" noProof="0" dirty="0">
                <a:ln>
                  <a:noFill/>
                </a:ln>
                <a:solidFill>
                  <a:srgbClr val="003C68"/>
                </a:solidFill>
                <a:effectLst/>
                <a:uLnTx/>
                <a:uFillTx/>
                <a:latin typeface="Tw Cen MT"/>
                <a:ea typeface="+mn-ea"/>
                <a:cs typeface="+mn-cs"/>
              </a:rPr>
            </a:br>
            <a:endParaRPr kumimoji="0" lang="en-GB" sz="3200" b="0" i="0" u="none" strike="noStrike" kern="1200" cap="none" spc="0" normalizeH="0" baseline="0" noProof="0" dirty="0">
              <a:ln>
                <a:noFill/>
              </a:ln>
              <a:solidFill>
                <a:srgbClr val="003C68"/>
              </a:solidFill>
              <a:effectLst/>
              <a:uLnTx/>
              <a:uFillTx/>
              <a:latin typeface="Tw Cen MT"/>
              <a:ea typeface="+mn-ea"/>
              <a:cs typeface="+mn-cs"/>
            </a:endParaRPr>
          </a:p>
        </p:txBody>
      </p:sp>
      <p:sp>
        <p:nvSpPr>
          <p:cNvPr id="2" name="CuadroTexto 1"/>
          <p:cNvSpPr txBox="1"/>
          <p:nvPr/>
        </p:nvSpPr>
        <p:spPr>
          <a:xfrm>
            <a:off x="395536" y="1844824"/>
            <a:ext cx="8424936" cy="193899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sz="2000" b="0" i="0" u="none" strike="noStrike" kern="1200" cap="none" spc="0" normalizeH="0" baseline="0" noProof="0" dirty="0">
                <a:ln>
                  <a:noFill/>
                </a:ln>
                <a:solidFill>
                  <a:srgbClr val="2D2D8A"/>
                </a:solidFill>
                <a:effectLst/>
                <a:uLnTx/>
                <a:uFillTx/>
                <a:latin typeface="Tw Cen MT"/>
                <a:ea typeface="+mn-ea"/>
                <a:cs typeface="Tw Cen MT"/>
              </a:rPr>
              <a:t>A sector approach is a way of working together between government, development partners and other key sector stakeholders. It is a process aiming at broadening government and national ownership over public sector policy and resource allocation decisions within the sector, increasing the coherence between policy, spending and results, and reducing transaction costs. It is funded by a mix of modalities, mutually reinforcing and addressing sector weaknesses</a:t>
            </a:r>
          </a:p>
        </p:txBody>
      </p:sp>
      <p:sp>
        <p:nvSpPr>
          <p:cNvPr id="5" name="Slide Number Placeholder 3"/>
          <p:cNvSpPr>
            <a:spLocks noGrp="1"/>
          </p:cNvSpPr>
          <p:nvPr>
            <p:ph type="sldNum" sz="quarter" idx="12"/>
          </p:nvPr>
        </p:nvSpPr>
        <p:spPr>
          <a:xfrm>
            <a:off x="8069752" y="18288"/>
            <a:ext cx="1066800" cy="329184"/>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9E0D521-E3D2-654B-B53D-8D4B535C7EA8}" type="slidenum">
              <a:rPr kumimoji="0" lang="en-US" sz="1400" b="0" i="0" u="none" strike="noStrike" kern="1200" cap="none" spc="0" normalizeH="0" baseline="0" noProof="0" smtClean="0">
                <a:ln>
                  <a:noFill/>
                </a:ln>
                <a:solidFill>
                  <a:srgbClr val="000000"/>
                </a:solidFill>
                <a:effectLst/>
                <a:uLnTx/>
                <a:uFillTx/>
                <a:latin typeface="Tw Cen M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sz="1400" b="0" i="0" u="none" strike="noStrike" kern="1200" cap="none" spc="0" normalizeH="0" baseline="0" noProof="0" dirty="0">
              <a:ln>
                <a:noFill/>
              </a:ln>
              <a:solidFill>
                <a:srgbClr val="000000"/>
              </a:solidFill>
              <a:effectLst/>
              <a:uLnTx/>
              <a:uFillTx/>
              <a:latin typeface="Tw Cen MT"/>
              <a:ea typeface="+mn-ea"/>
              <a:cs typeface="+mn-cs"/>
            </a:endParaRPr>
          </a:p>
        </p:txBody>
      </p:sp>
      <p:grpSp>
        <p:nvGrpSpPr>
          <p:cNvPr id="6" name="Group 5"/>
          <p:cNvGrpSpPr/>
          <p:nvPr/>
        </p:nvGrpSpPr>
        <p:grpSpPr>
          <a:xfrm>
            <a:off x="539552" y="3933056"/>
            <a:ext cx="8075952" cy="2786585"/>
            <a:chOff x="703952" y="2350185"/>
            <a:chExt cx="8075952" cy="2786585"/>
          </a:xfrm>
        </p:grpSpPr>
        <p:sp>
          <p:nvSpPr>
            <p:cNvPr id="7" name="Rectangle 78"/>
            <p:cNvSpPr>
              <a:spLocks noChangeArrowheads="1"/>
            </p:cNvSpPr>
            <p:nvPr/>
          </p:nvSpPr>
          <p:spPr bwMode="auto">
            <a:xfrm>
              <a:off x="703952" y="3591093"/>
              <a:ext cx="6165735" cy="1163688"/>
            </a:xfrm>
            <a:prstGeom prst="rect">
              <a:avLst/>
            </a:prstGeom>
            <a:solidFill>
              <a:srgbClr val="EF8316">
                <a:alpha val="83136"/>
              </a:srgbClr>
            </a:solidFill>
            <a:ln w="9525">
              <a:solidFill>
                <a:srgbClr val="FFFFFF"/>
              </a:solidFill>
              <a:miter lim="800000"/>
              <a:headEnd/>
              <a:tailEnd/>
            </a:ln>
          </p:spPr>
          <p:txBody>
            <a:bodyP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8" name="Text Box 89"/>
            <p:cNvSpPr txBox="1">
              <a:spLocks noChangeArrowheads="1"/>
            </p:cNvSpPr>
            <p:nvPr/>
          </p:nvSpPr>
          <p:spPr bwMode="auto">
            <a:xfrm>
              <a:off x="906089" y="3777084"/>
              <a:ext cx="1819238" cy="576871"/>
            </a:xfrm>
            <a:prstGeom prst="rect">
              <a:avLst/>
            </a:prstGeom>
            <a:solidFill>
              <a:srgbClr val="FFCC99"/>
            </a:solidFill>
            <a:ln w="9525">
              <a:no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1" u="none" strike="noStrike" kern="1200" cap="none" spc="0" normalizeH="0" baseline="0" noProof="0" dirty="0">
                  <a:ln>
                    <a:noFill/>
                  </a:ln>
                  <a:solidFill>
                    <a:srgbClr val="2D2D8A"/>
                  </a:solidFill>
                  <a:effectLst/>
                  <a:uLnTx/>
                  <a:uFillTx/>
                  <a:latin typeface="Tw Cen MT"/>
                  <a:ea typeface="+mn-ea"/>
                  <a:cs typeface="Tw Cen MT"/>
                </a:rPr>
                <a:t>Through Treasury</a:t>
              </a:r>
              <a:endParaRPr kumimoji="0" lang="en-GB" sz="1800" b="1" i="0" u="none" strike="noStrike" kern="1200" cap="none" spc="0" normalizeH="0" baseline="0" noProof="0" dirty="0">
                <a:ln>
                  <a:noFill/>
                </a:ln>
                <a:solidFill>
                  <a:srgbClr val="2D2D8A"/>
                </a:solidFill>
                <a:effectLst/>
                <a:uLnTx/>
                <a:uFillTx/>
                <a:latin typeface="Tw Cen MT"/>
                <a:ea typeface="+mn-ea"/>
                <a:cs typeface="Tw Cen MT"/>
              </a:endParaRPr>
            </a:p>
          </p:txBody>
        </p:sp>
        <p:sp>
          <p:nvSpPr>
            <p:cNvPr id="9" name="Text Box 90"/>
            <p:cNvSpPr txBox="1">
              <a:spLocks noChangeArrowheads="1"/>
            </p:cNvSpPr>
            <p:nvPr/>
          </p:nvSpPr>
          <p:spPr bwMode="auto">
            <a:xfrm>
              <a:off x="703952" y="4309198"/>
              <a:ext cx="6164654" cy="411766"/>
            </a:xfrm>
            <a:prstGeom prst="rect">
              <a:avLst/>
            </a:prstGeom>
            <a:solidFill>
              <a:srgbClr val="FFFFFF">
                <a:alpha val="0"/>
              </a:srgbClr>
            </a:solidFill>
            <a:ln w="9525" cap="rnd">
              <a:noFill/>
              <a:prstDash val="sysDot"/>
              <a:miter lim="800000"/>
              <a:headEnd/>
              <a:tailEnd/>
            </a:ln>
          </p:spPr>
          <p:txBody>
            <a:bodyP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Sector Policy and its implementation programmes</a:t>
              </a:r>
            </a:p>
          </p:txBody>
        </p:sp>
        <p:sp>
          <p:nvSpPr>
            <p:cNvPr id="10" name="Text Box 91"/>
            <p:cNvSpPr txBox="1">
              <a:spLocks noChangeArrowheads="1"/>
            </p:cNvSpPr>
            <p:nvPr/>
          </p:nvSpPr>
          <p:spPr bwMode="auto">
            <a:xfrm>
              <a:off x="3231211" y="3777084"/>
              <a:ext cx="1616019" cy="576871"/>
            </a:xfrm>
            <a:prstGeom prst="rect">
              <a:avLst/>
            </a:prstGeom>
            <a:solidFill>
              <a:srgbClr val="FFCC99"/>
            </a:solidFill>
            <a:ln w="9525">
              <a:no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1" u="none" strike="noStrike" kern="1200" cap="none" spc="0" normalizeH="0" baseline="0" noProof="0" dirty="0">
                  <a:ln>
                    <a:noFill/>
                  </a:ln>
                  <a:solidFill>
                    <a:srgbClr val="2D2D8A"/>
                  </a:solidFill>
                  <a:effectLst/>
                  <a:uLnTx/>
                  <a:uFillTx/>
                  <a:latin typeface="Tw Cen MT"/>
                  <a:ea typeface="+mn-ea"/>
                  <a:cs typeface="Tw Cen MT"/>
                </a:rPr>
                <a:t>Co-financed activities</a:t>
              </a:r>
              <a:endParaRPr kumimoji="0" lang="en-GB" sz="1800" b="1" i="0" u="none" strike="noStrike" kern="1200" cap="none" spc="0" normalizeH="0" baseline="0" noProof="0" dirty="0">
                <a:ln>
                  <a:noFill/>
                </a:ln>
                <a:solidFill>
                  <a:srgbClr val="2D2D8A"/>
                </a:solidFill>
                <a:effectLst/>
                <a:uLnTx/>
                <a:uFillTx/>
                <a:latin typeface="Tw Cen MT"/>
                <a:ea typeface="+mn-ea"/>
                <a:cs typeface="Tw Cen MT"/>
              </a:endParaRPr>
            </a:p>
          </p:txBody>
        </p:sp>
        <p:sp>
          <p:nvSpPr>
            <p:cNvPr id="11" name="Rectangle 96"/>
            <p:cNvSpPr>
              <a:spLocks noChangeArrowheads="1"/>
            </p:cNvSpPr>
            <p:nvPr/>
          </p:nvSpPr>
          <p:spPr bwMode="auto">
            <a:xfrm>
              <a:off x="5150977" y="3777084"/>
              <a:ext cx="606413" cy="576871"/>
            </a:xfrm>
            <a:prstGeom prst="rect">
              <a:avLst/>
            </a:prstGeom>
            <a:solidFill>
              <a:srgbClr val="FFCC99"/>
            </a:solidFill>
            <a:ln w="9525">
              <a:noFill/>
              <a:miter lim="800000"/>
              <a:headEnd/>
              <a:tailEnd/>
            </a:ln>
          </p:spPr>
          <p:txBody>
            <a:bodyPr anchor="ct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12" name="Rectangle 97"/>
            <p:cNvSpPr>
              <a:spLocks noChangeArrowheads="1"/>
            </p:cNvSpPr>
            <p:nvPr/>
          </p:nvSpPr>
          <p:spPr bwMode="auto">
            <a:xfrm>
              <a:off x="6161665" y="3777084"/>
              <a:ext cx="606413" cy="576871"/>
            </a:xfrm>
            <a:prstGeom prst="rect">
              <a:avLst/>
            </a:prstGeom>
            <a:solidFill>
              <a:srgbClr val="FFCC99"/>
            </a:solidFill>
            <a:ln w="9525">
              <a:noFill/>
              <a:miter lim="800000"/>
              <a:headEnd/>
              <a:tailEnd/>
            </a:ln>
          </p:spPr>
          <p:txBody>
            <a:bodyPr anchor="ct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13" name="Text Box 98"/>
            <p:cNvSpPr txBox="1">
              <a:spLocks noChangeArrowheads="1"/>
            </p:cNvSpPr>
            <p:nvPr/>
          </p:nvSpPr>
          <p:spPr bwMode="auto">
            <a:xfrm>
              <a:off x="5454724" y="3802944"/>
              <a:ext cx="1010688" cy="280479"/>
            </a:xfrm>
            <a:prstGeom prst="rect">
              <a:avLst/>
            </a:prstGeom>
            <a:solidFill>
              <a:srgbClr val="FFFFFF">
                <a:alpha val="0"/>
              </a:srgbClr>
            </a:solidFill>
            <a:ln w="9525" cap="rnd">
              <a:noFill/>
              <a:prstDash val="sysDot"/>
              <a:miter lim="800000"/>
              <a:headEnd/>
              <a:tailEnd/>
            </a:ln>
          </p:spPr>
          <p:txBody>
            <a:bodyP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800" b="1" i="1" u="none" strike="noStrike" kern="1200" cap="none" spc="0" normalizeH="0" baseline="0" noProof="0" dirty="0">
                  <a:ln>
                    <a:noFill/>
                  </a:ln>
                  <a:solidFill>
                    <a:srgbClr val="2D2D8A"/>
                  </a:solidFill>
                  <a:effectLst/>
                  <a:uLnTx/>
                  <a:uFillTx/>
                  <a:latin typeface="Tw Cen MT"/>
                  <a:ea typeface="+mn-ea"/>
                  <a:cs typeface="Tw Cen MT"/>
                </a:rPr>
                <a:t>Projects</a:t>
              </a:r>
              <a:endParaRPr kumimoji="0" lang="en-GB" sz="1800" b="1" i="0" u="none" strike="noStrike" kern="1200" cap="none" spc="0" normalizeH="0" baseline="0" noProof="0" dirty="0">
                <a:ln>
                  <a:noFill/>
                </a:ln>
                <a:solidFill>
                  <a:srgbClr val="2D2D8A"/>
                </a:solidFill>
                <a:effectLst/>
                <a:uLnTx/>
                <a:uFillTx/>
                <a:latin typeface="Tw Cen MT"/>
                <a:ea typeface="+mn-ea"/>
                <a:cs typeface="Tw Cen MT"/>
              </a:endParaRPr>
            </a:p>
          </p:txBody>
        </p:sp>
        <p:sp>
          <p:nvSpPr>
            <p:cNvPr id="14" name="Text Box 99"/>
            <p:cNvSpPr txBox="1">
              <a:spLocks noChangeArrowheads="1"/>
            </p:cNvSpPr>
            <p:nvPr/>
          </p:nvSpPr>
          <p:spPr bwMode="auto">
            <a:xfrm>
              <a:off x="7502222" y="4483315"/>
              <a:ext cx="1277682" cy="653455"/>
            </a:xfrm>
            <a:prstGeom prst="rect">
              <a:avLst/>
            </a:prstGeom>
            <a:solidFill>
              <a:srgbClr val="BDFF4A"/>
            </a:solidFill>
            <a:ln w="9525">
              <a:solidFill>
                <a:srgbClr val="FFFFFF"/>
              </a:solid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PPP</a:t>
              </a:r>
            </a:p>
          </p:txBody>
        </p:sp>
        <p:sp>
          <p:nvSpPr>
            <p:cNvPr id="15" name="Text Box 100"/>
            <p:cNvSpPr txBox="1">
              <a:spLocks noChangeArrowheads="1"/>
            </p:cNvSpPr>
            <p:nvPr/>
          </p:nvSpPr>
          <p:spPr bwMode="auto">
            <a:xfrm>
              <a:off x="7502222" y="2677051"/>
              <a:ext cx="1277682" cy="974713"/>
            </a:xfrm>
            <a:prstGeom prst="rect">
              <a:avLst/>
            </a:prstGeom>
            <a:solidFill>
              <a:srgbClr val="BDFF4A"/>
            </a:solidFill>
            <a:ln w="9525">
              <a:solidFill>
                <a:srgbClr val="FFFFFF"/>
              </a:solidFill>
              <a:miter lim="800000"/>
              <a:headEnd/>
              <a:tailEnd/>
            </a:ln>
          </p:spPr>
          <p:txBody>
            <a:bodyP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Internally Generated Funds</a:t>
              </a:r>
            </a:p>
          </p:txBody>
        </p:sp>
        <p:cxnSp>
          <p:nvCxnSpPr>
            <p:cNvPr id="16" name="AutoShape 101"/>
            <p:cNvCxnSpPr>
              <a:cxnSpLocks noChangeShapeType="1"/>
            </p:cNvCxnSpPr>
            <p:nvPr/>
          </p:nvCxnSpPr>
          <p:spPr bwMode="auto">
            <a:xfrm rot="5400000">
              <a:off x="7341134" y="3180317"/>
              <a:ext cx="302360" cy="1245254"/>
            </a:xfrm>
            <a:prstGeom prst="bentConnector2">
              <a:avLst/>
            </a:prstGeom>
            <a:noFill/>
            <a:ln w="28575" cmpd="sng">
              <a:solidFill>
                <a:srgbClr val="726056"/>
              </a:solidFill>
              <a:prstDash val="dot"/>
              <a:miter lim="800000"/>
              <a:headEnd/>
              <a:tailEnd type="triangle" w="med" len="med"/>
            </a:ln>
          </p:spPr>
        </p:cxnSp>
        <p:cxnSp>
          <p:nvCxnSpPr>
            <p:cNvPr id="17" name="AutoShape 102"/>
            <p:cNvCxnSpPr>
              <a:cxnSpLocks noChangeShapeType="1"/>
              <a:stCxn id="14" idx="0"/>
            </p:cNvCxnSpPr>
            <p:nvPr/>
          </p:nvCxnSpPr>
          <p:spPr bwMode="auto">
            <a:xfrm rot="16200000" flipV="1">
              <a:off x="7366814" y="3709065"/>
              <a:ext cx="277123" cy="1271377"/>
            </a:xfrm>
            <a:prstGeom prst="bentConnector2">
              <a:avLst/>
            </a:prstGeom>
            <a:noFill/>
            <a:ln w="28575" cmpd="sng">
              <a:solidFill>
                <a:srgbClr val="726056"/>
              </a:solidFill>
              <a:prstDash val="dot"/>
              <a:miter lim="800000"/>
              <a:headEnd/>
              <a:tailEnd type="triangle" w="med" len="med"/>
            </a:ln>
          </p:spPr>
        </p:cxnSp>
        <p:grpSp>
          <p:nvGrpSpPr>
            <p:cNvPr id="18" name="Group 17"/>
            <p:cNvGrpSpPr/>
            <p:nvPr/>
          </p:nvGrpSpPr>
          <p:grpSpPr>
            <a:xfrm>
              <a:off x="703952" y="2350185"/>
              <a:ext cx="6165734" cy="1166814"/>
              <a:chOff x="703952" y="2234733"/>
              <a:chExt cx="6165734" cy="1166814"/>
            </a:xfrm>
          </p:grpSpPr>
          <p:sp>
            <p:nvSpPr>
              <p:cNvPr id="19" name="Rectangle 77"/>
              <p:cNvSpPr>
                <a:spLocks noChangeArrowheads="1"/>
              </p:cNvSpPr>
              <p:nvPr/>
            </p:nvSpPr>
            <p:spPr bwMode="auto">
              <a:xfrm>
                <a:off x="703952" y="2238610"/>
                <a:ext cx="2223513" cy="933934"/>
              </a:xfrm>
              <a:prstGeom prst="rect">
                <a:avLst/>
              </a:prstGeom>
              <a:solidFill>
                <a:srgbClr val="FFFF00"/>
              </a:solidFill>
              <a:ln w="9525">
                <a:solidFill>
                  <a:srgbClr val="FFFFFF"/>
                </a:solidFill>
                <a:miter lim="800000"/>
                <a:headEnd/>
                <a:tailEnd/>
              </a:ln>
            </p:spPr>
            <p:txBody>
              <a:bodyPr anchor="ct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800" b="1" i="0" u="none" strike="noStrike" kern="1200" cap="none" spc="0" normalizeH="0" baseline="0" noProof="0">
                  <a:ln>
                    <a:noFill/>
                  </a:ln>
                  <a:solidFill>
                    <a:srgbClr val="2D2D8A"/>
                  </a:solidFill>
                  <a:effectLst/>
                  <a:uLnTx/>
                  <a:uFillTx/>
                  <a:latin typeface="Tw Cen MT"/>
                  <a:ea typeface="+mn-ea"/>
                  <a:cs typeface="Tw Cen MT"/>
                </a:endParaRPr>
              </a:p>
            </p:txBody>
          </p:sp>
          <p:sp>
            <p:nvSpPr>
              <p:cNvPr id="20" name="Line 82"/>
              <p:cNvSpPr>
                <a:spLocks noChangeShapeType="1"/>
              </p:cNvSpPr>
              <p:nvPr/>
            </p:nvSpPr>
            <p:spPr bwMode="auto">
              <a:xfrm>
                <a:off x="1817329" y="2238610"/>
                <a:ext cx="0" cy="900118"/>
              </a:xfrm>
              <a:prstGeom prst="line">
                <a:avLst/>
              </a:prstGeom>
              <a:noFill/>
              <a:ln w="3175" cap="rnd">
                <a:solidFill>
                  <a:srgbClr val="000000"/>
                </a:solidFill>
                <a:prstDash val="sysDot"/>
                <a:round/>
                <a:headEnd/>
                <a:tailEnd/>
              </a:ln>
            </p:spPr>
            <p:txBody>
              <a:bodyPr>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21" name="Text Box 83"/>
              <p:cNvSpPr txBox="1">
                <a:spLocks noChangeArrowheads="1"/>
              </p:cNvSpPr>
              <p:nvPr/>
            </p:nvSpPr>
            <p:spPr bwMode="auto">
              <a:xfrm>
                <a:off x="703952" y="2432558"/>
                <a:ext cx="1111216" cy="573887"/>
              </a:xfrm>
              <a:prstGeom prst="rect">
                <a:avLst/>
              </a:prstGeom>
              <a:solidFill>
                <a:srgbClr val="FFFFFF">
                  <a:alpha val="0"/>
                </a:srgbClr>
              </a:solidFill>
              <a:ln w="9525" cap="rnd">
                <a:noFill/>
                <a:prstDash val="sysDot"/>
                <a:miter lim="800000"/>
                <a:headEnd/>
                <a:tailEnd/>
              </a:ln>
            </p:spPr>
            <p:txBody>
              <a:bodyP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National revenues</a:t>
                </a:r>
              </a:p>
            </p:txBody>
          </p:sp>
          <p:sp>
            <p:nvSpPr>
              <p:cNvPr id="22" name="Text Box 88"/>
              <p:cNvSpPr txBox="1">
                <a:spLocks noChangeArrowheads="1"/>
              </p:cNvSpPr>
              <p:nvPr/>
            </p:nvSpPr>
            <p:spPr bwMode="auto">
              <a:xfrm>
                <a:off x="1816248" y="2234733"/>
                <a:ext cx="1010688" cy="1027427"/>
              </a:xfrm>
              <a:prstGeom prst="rect">
                <a:avLst/>
              </a:prstGeom>
              <a:solidFill>
                <a:srgbClr val="FFFFFF">
                  <a:alpha val="0"/>
                </a:srgbClr>
              </a:solidFill>
              <a:ln w="9525" cap="rnd">
                <a:noFill/>
                <a:prstDash val="sysDot"/>
                <a:miter lim="800000"/>
                <a:headEnd/>
                <a:tailEnd/>
              </a:ln>
            </p:spPr>
            <p:txBody>
              <a:bodyP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Sector Budget Support</a:t>
                </a:r>
              </a:p>
            </p:txBody>
          </p:sp>
          <p:sp>
            <p:nvSpPr>
              <p:cNvPr id="23" name="Text Box 93"/>
              <p:cNvSpPr txBox="1">
                <a:spLocks noChangeArrowheads="1"/>
              </p:cNvSpPr>
              <p:nvPr/>
            </p:nvSpPr>
            <p:spPr bwMode="auto">
              <a:xfrm>
                <a:off x="3231211" y="2238610"/>
                <a:ext cx="1414963" cy="935923"/>
              </a:xfrm>
              <a:prstGeom prst="rect">
                <a:avLst/>
              </a:prstGeom>
              <a:solidFill>
                <a:srgbClr val="BDDEFF"/>
              </a:solidFill>
              <a:ln w="9525">
                <a:solidFill>
                  <a:srgbClr val="FFFFFF"/>
                </a:solid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'Pool Fund'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Donor X</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Donor Y</a:t>
                </a:r>
              </a:p>
            </p:txBody>
          </p:sp>
          <p:sp>
            <p:nvSpPr>
              <p:cNvPr id="24" name="Text Box 94"/>
              <p:cNvSpPr txBox="1">
                <a:spLocks noChangeArrowheads="1"/>
              </p:cNvSpPr>
              <p:nvPr/>
            </p:nvSpPr>
            <p:spPr bwMode="auto">
              <a:xfrm>
                <a:off x="5050449" y="2238610"/>
                <a:ext cx="808550" cy="935923"/>
              </a:xfrm>
              <a:prstGeom prst="rect">
                <a:avLst/>
              </a:prstGeom>
              <a:solidFill>
                <a:srgbClr val="BDDEFF"/>
              </a:solidFill>
              <a:ln w="9525">
                <a:solidFill>
                  <a:srgbClr val="FFFFFF"/>
                </a:solid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Donor X</a:t>
                </a:r>
              </a:p>
            </p:txBody>
          </p:sp>
          <p:sp>
            <p:nvSpPr>
              <p:cNvPr id="25" name="Text Box 95"/>
              <p:cNvSpPr txBox="1">
                <a:spLocks noChangeArrowheads="1"/>
              </p:cNvSpPr>
              <p:nvPr/>
            </p:nvSpPr>
            <p:spPr bwMode="auto">
              <a:xfrm>
                <a:off x="6061136" y="2238610"/>
                <a:ext cx="808550" cy="935923"/>
              </a:xfrm>
              <a:prstGeom prst="rect">
                <a:avLst/>
              </a:prstGeom>
              <a:solidFill>
                <a:srgbClr val="BDDEFF"/>
              </a:solidFill>
              <a:ln w="9525">
                <a:solidFill>
                  <a:srgbClr val="FFFFFF"/>
                </a:solidFill>
                <a:miter lim="800000"/>
                <a:headEnd/>
                <a:tailEnd/>
              </a:ln>
            </p:spPr>
            <p:txBody>
              <a:bodyPr anchor="ctr">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1" i="0" u="none" strike="noStrike" kern="1200" cap="none" spc="0" normalizeH="0" baseline="0" noProof="0" dirty="0">
                    <a:ln>
                      <a:noFill/>
                    </a:ln>
                    <a:solidFill>
                      <a:srgbClr val="2D2D8A"/>
                    </a:solidFill>
                    <a:effectLst/>
                    <a:uLnTx/>
                    <a:uFillTx/>
                    <a:latin typeface="Tw Cen MT"/>
                    <a:ea typeface="+mn-ea"/>
                    <a:cs typeface="Tw Cen MT"/>
                  </a:rPr>
                  <a:t>Donor Z</a:t>
                </a:r>
              </a:p>
            </p:txBody>
          </p:sp>
          <p:sp>
            <p:nvSpPr>
              <p:cNvPr id="26" name="Triángulo isósceles 13"/>
              <p:cNvSpPr/>
              <p:nvPr/>
            </p:nvSpPr>
            <p:spPr>
              <a:xfrm rot="10800000">
                <a:off x="1632630" y="3228382"/>
                <a:ext cx="324285" cy="173164"/>
              </a:xfrm>
              <a:prstGeom prst="triangle">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27" name="Triángulo isósceles 45"/>
              <p:cNvSpPr/>
              <p:nvPr/>
            </p:nvSpPr>
            <p:spPr>
              <a:xfrm rot="10800000">
                <a:off x="3776550" y="3228382"/>
                <a:ext cx="324285" cy="173164"/>
              </a:xfrm>
              <a:prstGeom prst="triangle">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28" name="Triángulo isósceles 46"/>
              <p:cNvSpPr/>
              <p:nvPr/>
            </p:nvSpPr>
            <p:spPr>
              <a:xfrm rot="10800000">
                <a:off x="5292582" y="3228382"/>
                <a:ext cx="324285" cy="173164"/>
              </a:xfrm>
              <a:prstGeom prst="triangle">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2D2D8A"/>
                  </a:solidFill>
                  <a:effectLst/>
                  <a:uLnTx/>
                  <a:uFillTx/>
                  <a:latin typeface="Tw Cen MT"/>
                  <a:ea typeface="+mn-ea"/>
                  <a:cs typeface="Tw Cen MT"/>
                </a:endParaRPr>
              </a:p>
            </p:txBody>
          </p:sp>
          <p:sp>
            <p:nvSpPr>
              <p:cNvPr id="29" name="Triángulo isósceles 47"/>
              <p:cNvSpPr/>
              <p:nvPr/>
            </p:nvSpPr>
            <p:spPr>
              <a:xfrm rot="10800000">
                <a:off x="6303269" y="3228383"/>
                <a:ext cx="324285" cy="173164"/>
              </a:xfrm>
              <a:prstGeom prst="triangle">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2D2D8A"/>
                  </a:solidFill>
                  <a:effectLst/>
                  <a:uLnTx/>
                  <a:uFillTx/>
                  <a:latin typeface="Tw Cen MT"/>
                  <a:ea typeface="+mn-ea"/>
                  <a:cs typeface="Tw Cen MT"/>
                </a:endParaRPr>
              </a:p>
            </p:txBody>
          </p:sp>
        </p:grpSp>
      </p:grpSp>
      <p:sp>
        <p:nvSpPr>
          <p:cNvPr id="30" name="Slide Number Placeholder 3"/>
          <p:cNvSpPr txBox="1">
            <a:spLocks/>
          </p:cNvSpPr>
          <p:nvPr/>
        </p:nvSpPr>
        <p:spPr bwMode="auto">
          <a:xfrm>
            <a:off x="6948264" y="638132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Tw Cen M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400" b="0" i="0" u="none" strike="noStrike" kern="1200" cap="none" spc="0" normalizeH="0" baseline="0" noProof="0" dirty="0">
              <a:ln>
                <a:noFill/>
              </a:ln>
              <a:solidFill>
                <a:srgbClr val="000000"/>
              </a:solidFill>
              <a:effectLst/>
              <a:uLnTx/>
              <a:uFillTx/>
              <a:latin typeface="Tw Cen MT"/>
              <a:ea typeface="+mn-ea"/>
              <a:cs typeface="+mn-cs"/>
            </a:endParaRPr>
          </a:p>
        </p:txBody>
      </p:sp>
    </p:spTree>
    <p:extLst>
      <p:ext uri="{BB962C8B-B14F-4D97-AF65-F5344CB8AC3E}">
        <p14:creationId xmlns:p14="http://schemas.microsoft.com/office/powerpoint/2010/main" val="18066310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2B45F99B-26B5-47F5-A44B-A08D4DF25472}" type="slidenum">
              <a:rPr lang="en-GB" altLang="es-ES" sz="1400" i="0" smtClean="0">
                <a:solidFill>
                  <a:srgbClr val="000000"/>
                </a:solidFill>
                <a:latin typeface="Arial" panose="020B0604020202020204" pitchFamily="34" charset="0"/>
              </a:rPr>
              <a:pPr>
                <a:spcBef>
                  <a:spcPct val="0"/>
                </a:spcBef>
                <a:buClrTx/>
                <a:buFontTx/>
                <a:buNone/>
              </a:pPr>
              <a:t>15</a:t>
            </a:fld>
            <a:endParaRPr lang="en-GB" altLang="es-ES" sz="1400" i="0">
              <a:solidFill>
                <a:srgbClr val="000000"/>
              </a:solidFill>
              <a:latin typeface="Arial" panose="020B0604020202020204" pitchFamily="34" charset="0"/>
            </a:endParaRPr>
          </a:p>
        </p:txBody>
      </p:sp>
      <p:sp>
        <p:nvSpPr>
          <p:cNvPr id="84995" name="Rectangle 2"/>
          <p:cNvSpPr>
            <a:spLocks noGrp="1" noChangeArrowheads="1"/>
          </p:cNvSpPr>
          <p:nvPr>
            <p:ph type="title"/>
          </p:nvPr>
        </p:nvSpPr>
        <p:spPr>
          <a:xfrm>
            <a:off x="0" y="1339850"/>
            <a:ext cx="8893175" cy="936625"/>
          </a:xfrm>
        </p:spPr>
        <p:txBody>
          <a:bodyPr/>
          <a:lstStyle/>
          <a:p>
            <a:pPr indent="0" eaLnBrk="1" hangingPunct="1"/>
            <a:r>
              <a:rPr lang="en-GB" altLang="es-ES" sz="2800" dirty="0" err="1"/>
              <a:t>SWAp</a:t>
            </a:r>
            <a:r>
              <a:rPr lang="en-GB" altLang="es-ES" sz="2800" dirty="0"/>
              <a:t>, SRC, pooling and Basket Funds</a:t>
            </a:r>
          </a:p>
        </p:txBody>
      </p:sp>
      <p:sp>
        <p:nvSpPr>
          <p:cNvPr id="84996" name="Rectangle 3"/>
          <p:cNvSpPr>
            <a:spLocks noGrp="1" noChangeArrowheads="1"/>
          </p:cNvSpPr>
          <p:nvPr>
            <p:ph type="body" idx="1"/>
          </p:nvPr>
        </p:nvSpPr>
        <p:spPr>
          <a:xfrm>
            <a:off x="250825" y="2132857"/>
            <a:ext cx="8642350" cy="4320332"/>
          </a:xfrm>
        </p:spPr>
        <p:txBody>
          <a:bodyPr/>
          <a:lstStyle/>
          <a:p>
            <a:pPr eaLnBrk="1" hangingPunct="1">
              <a:spcBef>
                <a:spcPct val="50000"/>
              </a:spcBef>
              <a:buClr>
                <a:srgbClr val="0F5494"/>
              </a:buClr>
              <a:buFont typeface="Wingdings" panose="05000000000000000000" pitchFamily="2" charset="2"/>
              <a:buNone/>
            </a:pPr>
            <a:r>
              <a:rPr lang="en-GB" altLang="es-ES" sz="2000" i="0" dirty="0"/>
              <a:t>SRC is distinct from the sector programming that it supports</a:t>
            </a:r>
          </a:p>
          <a:p>
            <a:pPr eaLnBrk="1" hangingPunct="1">
              <a:spcBef>
                <a:spcPct val="50000"/>
              </a:spcBef>
              <a:buClr>
                <a:srgbClr val="0F5494"/>
              </a:buClr>
              <a:buFont typeface="Wingdings" panose="05000000000000000000" pitchFamily="2" charset="2"/>
              <a:buNone/>
            </a:pPr>
            <a:r>
              <a:rPr lang="en-GB" altLang="es-ES" sz="2000" i="0" dirty="0"/>
              <a:t>Difference between </a:t>
            </a:r>
            <a:r>
              <a:rPr lang="en-GB" altLang="es-ES" sz="2000" i="0" dirty="0" err="1"/>
              <a:t>SWAp</a:t>
            </a:r>
            <a:r>
              <a:rPr lang="en-GB" altLang="es-ES" sz="2000" i="0" dirty="0"/>
              <a:t> and SRC:</a:t>
            </a:r>
          </a:p>
          <a:p>
            <a:pPr eaLnBrk="1" hangingPunct="1">
              <a:spcBef>
                <a:spcPct val="50000"/>
              </a:spcBef>
              <a:buClr>
                <a:srgbClr val="0F5494"/>
              </a:buClr>
              <a:buFont typeface="Wingdings" panose="05000000000000000000" pitchFamily="2" charset="2"/>
              <a:buNone/>
            </a:pPr>
            <a:r>
              <a:rPr lang="en-GB" altLang="es-ES" sz="2000" i="0" dirty="0"/>
              <a:t>	- </a:t>
            </a:r>
            <a:r>
              <a:rPr lang="en-GB" altLang="es-ES" sz="2000" i="0" dirty="0" err="1"/>
              <a:t>SWAp</a:t>
            </a:r>
            <a:r>
              <a:rPr lang="en-GB" altLang="es-ES" sz="2000" i="0" dirty="0"/>
              <a:t> and other sector programmes are </a:t>
            </a:r>
            <a:r>
              <a:rPr lang="en-GB" altLang="es-ES" sz="2000" b="1" i="0" dirty="0"/>
              <a:t>sector-level programme-based approaches </a:t>
            </a:r>
            <a:r>
              <a:rPr lang="en-GB" altLang="es-ES" sz="2000" i="0" dirty="0"/>
              <a:t>and involve cooperation of development assistance around country-owned policies and strategies</a:t>
            </a:r>
          </a:p>
          <a:p>
            <a:pPr eaLnBrk="1" hangingPunct="1">
              <a:spcBef>
                <a:spcPct val="50000"/>
              </a:spcBef>
              <a:buClr>
                <a:srgbClr val="0F5494"/>
              </a:buClr>
              <a:buFont typeface="Wingdings" panose="05000000000000000000" pitchFamily="2" charset="2"/>
              <a:buNone/>
            </a:pPr>
            <a:r>
              <a:rPr lang="en-GB" altLang="es-ES" sz="2000" i="0" dirty="0"/>
              <a:t>	- SRC (like common basket/pooled funds) is a </a:t>
            </a:r>
            <a:r>
              <a:rPr lang="en-GB" altLang="es-ES" sz="2000" b="1" i="0" dirty="0"/>
              <a:t>specific modality </a:t>
            </a:r>
            <a:r>
              <a:rPr lang="en-GB" altLang="es-ES" sz="2000" i="0" dirty="0"/>
              <a:t>of support to sector-level-programmes based approaches</a:t>
            </a:r>
          </a:p>
          <a:p>
            <a:pPr eaLnBrk="1" hangingPunct="1">
              <a:spcBef>
                <a:spcPct val="50000"/>
              </a:spcBef>
              <a:buClr>
                <a:srgbClr val="0F5494"/>
              </a:buClr>
              <a:buFont typeface="Wingdings" panose="05000000000000000000" pitchFamily="2" charset="2"/>
              <a:buNone/>
            </a:pPr>
            <a:r>
              <a:rPr lang="en-GB" altLang="es-ES" sz="2000" i="0" dirty="0"/>
              <a:t>	- SRC is different from a basket fund as funds are channelled via the recipient government’s treasury and use government budget implementation systems</a:t>
            </a:r>
          </a:p>
          <a:p>
            <a:pPr eaLnBrk="1" hangingPunct="1">
              <a:spcBef>
                <a:spcPct val="50000"/>
              </a:spcBef>
              <a:buClr>
                <a:srgbClr val="0F5494"/>
              </a:buClr>
              <a:buFont typeface="Wingdings" panose="05000000000000000000" pitchFamily="2" charset="2"/>
              <a:buNone/>
            </a:pPr>
            <a:endParaRPr lang="en-GB" altLang="es-ES" sz="2000" i="0" dirty="0"/>
          </a:p>
        </p:txBody>
      </p:sp>
    </p:spTree>
    <p:extLst>
      <p:ext uri="{BB962C8B-B14F-4D97-AF65-F5344CB8AC3E}">
        <p14:creationId xmlns:p14="http://schemas.microsoft.com/office/powerpoint/2010/main" val="646978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Portfolio approach</a:t>
            </a:r>
          </a:p>
        </p:txBody>
      </p:sp>
      <p:sp>
        <p:nvSpPr>
          <p:cNvPr id="3" name="Content Placeholder 2"/>
          <p:cNvSpPr>
            <a:spLocks noGrp="1"/>
          </p:cNvSpPr>
          <p:nvPr>
            <p:ph idx="1"/>
          </p:nvPr>
        </p:nvSpPr>
        <p:spPr>
          <a:xfrm>
            <a:off x="457200" y="2492375"/>
            <a:ext cx="8229600" cy="4229100"/>
          </a:xfrm>
        </p:spPr>
        <p:txBody>
          <a:bodyPr/>
          <a:lstStyle/>
          <a:p>
            <a:pPr algn="just">
              <a:buClr>
                <a:schemeClr val="accent2"/>
              </a:buClr>
              <a:buFont typeface="Wingdings" panose="05000000000000000000" pitchFamily="2" charset="2"/>
              <a:buChar char="Ø"/>
            </a:pPr>
            <a:r>
              <a:rPr lang="en-GB" sz="2000" i="0" dirty="0"/>
              <a:t>BS is one among several instruments in EU comprehensive policy as regards aid to partner countries</a:t>
            </a:r>
          </a:p>
          <a:p>
            <a:pPr algn="just">
              <a:buClr>
                <a:schemeClr val="accent2"/>
              </a:buClr>
              <a:buFont typeface="Wingdings" panose="05000000000000000000" pitchFamily="2" charset="2"/>
              <a:buChar char="Ø"/>
            </a:pPr>
            <a:endParaRPr lang="en-GB" sz="2000" i="0" dirty="0"/>
          </a:p>
          <a:p>
            <a:pPr algn="just">
              <a:buClr>
                <a:schemeClr val="accent2"/>
              </a:buClr>
              <a:buFont typeface="Wingdings" panose="05000000000000000000" pitchFamily="2" charset="2"/>
              <a:buChar char="Ø"/>
            </a:pPr>
            <a:r>
              <a:rPr lang="en-GB" sz="2000" i="0" dirty="0"/>
              <a:t>Complementary between different modalities: projects, BS, capacity development, blending… </a:t>
            </a:r>
          </a:p>
          <a:p>
            <a:pPr algn="just">
              <a:buClr>
                <a:schemeClr val="accent2"/>
              </a:buClr>
              <a:buFont typeface="Wingdings" panose="05000000000000000000" pitchFamily="2" charset="2"/>
              <a:buChar char="Ø"/>
            </a:pPr>
            <a:endParaRPr lang="en-GB" sz="2000" i="0" dirty="0"/>
          </a:p>
          <a:p>
            <a:pPr algn="just">
              <a:buClr>
                <a:schemeClr val="accent2"/>
              </a:buClr>
              <a:buFont typeface="Wingdings" panose="05000000000000000000" pitchFamily="2" charset="2"/>
              <a:buChar char="Ø"/>
            </a:pPr>
            <a:r>
              <a:rPr lang="en-GB" sz="2000" i="0" dirty="0"/>
              <a:t>No target in terms of % of BS in each PC cooperation portfolio but BS remain the preferred modality when conditions allow it.</a:t>
            </a:r>
          </a:p>
          <a:p>
            <a:endParaRPr lang="en-GB" i="0" dirty="0"/>
          </a:p>
          <a:p>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16</a:t>
            </a:fld>
            <a:endParaRPr lang="en-GB"/>
          </a:p>
        </p:txBody>
      </p:sp>
    </p:spTree>
    <p:extLst>
      <p:ext uri="{BB962C8B-B14F-4D97-AF65-F5344CB8AC3E}">
        <p14:creationId xmlns:p14="http://schemas.microsoft.com/office/powerpoint/2010/main" val="1149309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1339850"/>
            <a:ext cx="8624888" cy="936625"/>
          </a:xfrm>
        </p:spPr>
        <p:txBody>
          <a:bodyPr/>
          <a:lstStyle/>
          <a:p>
            <a:pPr lvl="0" algn="ctr"/>
            <a:r>
              <a:rPr lang="en-GB" sz="2400" kern="1200" dirty="0">
                <a:cs typeface="Tw Cen MT"/>
              </a:rPr>
              <a:t>Budget support is a financial assistance modality</a:t>
            </a:r>
            <a:r>
              <a:rPr lang="en-GB" sz="2400" b="0" kern="1200" dirty="0">
                <a:cs typeface="Tw Cen MT"/>
              </a:rPr>
              <a:t>: it is a means to deliver more effective support to national and sector policies. It involves </a:t>
            </a:r>
            <a:r>
              <a:rPr lang="en-GB" altLang="es-ES" sz="2400" b="0" dirty="0"/>
              <a:t>four pillars.</a:t>
            </a:r>
          </a:p>
        </p:txBody>
      </p:sp>
      <p:graphicFrame>
        <p:nvGraphicFramePr>
          <p:cNvPr id="2" name="Content Placeholder 1"/>
          <p:cNvGraphicFramePr>
            <a:graphicFrameLocks noGrp="1"/>
          </p:cNvGraphicFramePr>
          <p:nvPr>
            <p:ph idx="1"/>
            <p:extLst/>
          </p:nvPr>
        </p:nvGraphicFramePr>
        <p:xfrm>
          <a:off x="457200" y="2492896"/>
          <a:ext cx="8229600"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628" name="Slide Number Placeholder 3"/>
          <p:cNvSpPr>
            <a:spLocks noGrp="1"/>
          </p:cNvSpPr>
          <p:nvPr>
            <p:ph type="sldNum" sz="quarter" idx="12"/>
          </p:nvPr>
        </p:nvSpPr>
        <p:spPr>
          <a:noFill/>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33E088A1-9191-4A0F-ACBE-D5AE5970B051}" type="slidenum">
              <a:rPr lang="en-GB" altLang="es-ES" sz="1400">
                <a:solidFill>
                  <a:srgbClr val="000000"/>
                </a:solidFill>
                <a:latin typeface="Arial" panose="020B0604020202020204" pitchFamily="34" charset="0"/>
              </a:rPr>
              <a:pPr eaLnBrk="1" hangingPunct="1"/>
              <a:t>17</a:t>
            </a:fld>
            <a:endParaRPr lang="en-GB" altLang="es-ES" sz="1400">
              <a:solidFill>
                <a:srgbClr val="000000"/>
              </a:solidFill>
              <a:latin typeface="Arial" panose="020B0604020202020204" pitchFamily="34" charset="0"/>
            </a:endParaRPr>
          </a:p>
        </p:txBody>
      </p:sp>
    </p:spTree>
    <p:extLst>
      <p:ext uri="{BB962C8B-B14F-4D97-AF65-F5344CB8AC3E}">
        <p14:creationId xmlns:p14="http://schemas.microsoft.com/office/powerpoint/2010/main" val="625424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196753"/>
            <a:ext cx="9144000" cy="720080"/>
          </a:xfrm>
        </p:spPr>
        <p:txBody>
          <a:bodyPr/>
          <a:lstStyle/>
          <a:p>
            <a:pPr indent="0" algn="ctr" eaLnBrk="1" hangingPunct="1"/>
            <a:r>
              <a:rPr lang="en-GB" sz="2400" dirty="0">
                <a:latin typeface="Verdana" charset="0"/>
              </a:rPr>
              <a:t>Specificities/expected benefits of BS Financing Modality (1/2)</a:t>
            </a:r>
            <a:endParaRPr lang="en-US" sz="2400" dirty="0"/>
          </a:p>
        </p:txBody>
      </p:sp>
      <p:sp>
        <p:nvSpPr>
          <p:cNvPr id="5" name="Content Placeholder 1"/>
          <p:cNvSpPr txBox="1">
            <a:spLocks/>
          </p:cNvSpPr>
          <p:nvPr/>
        </p:nvSpPr>
        <p:spPr bwMode="auto">
          <a:xfrm>
            <a:off x="323528" y="1988840"/>
            <a:ext cx="8822183" cy="47525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lvl="1">
              <a:spcBef>
                <a:spcPts val="600"/>
              </a:spcBef>
              <a:spcAft>
                <a:spcPts val="600"/>
              </a:spcAft>
              <a:buFont typeface="Wingdings" pitchFamily="2" charset="2"/>
              <a:buChar char="Ø"/>
            </a:pPr>
            <a:endParaRPr lang="en-GB" sz="1800" i="0" dirty="0">
              <a:latin typeface="Verdana" charset="0"/>
            </a:endParaRPr>
          </a:p>
          <a:p>
            <a:pPr lvl="1">
              <a:spcBef>
                <a:spcPts val="600"/>
              </a:spcBef>
              <a:spcAft>
                <a:spcPts val="600"/>
              </a:spcAft>
              <a:buFont typeface="Wingdings" pitchFamily="2" charset="2"/>
              <a:buChar char="Ø"/>
            </a:pPr>
            <a:r>
              <a:rPr lang="en-GB" sz="1800" i="0" dirty="0">
                <a:latin typeface="Verdana" charset="0"/>
              </a:rPr>
              <a:t>Make the national budget and the policy dialogue with the partner country important</a:t>
            </a:r>
            <a:endParaRPr lang="en-GB" sz="1800" dirty="0">
              <a:latin typeface="Verdana" charset="0"/>
            </a:endParaRPr>
          </a:p>
          <a:p>
            <a:pPr lvl="1">
              <a:spcBef>
                <a:spcPts val="600"/>
              </a:spcBef>
              <a:spcAft>
                <a:spcPts val="600"/>
              </a:spcAft>
              <a:buFont typeface="Wingdings" pitchFamily="2" charset="2"/>
              <a:buChar char="Ø"/>
            </a:pPr>
            <a:r>
              <a:rPr lang="en-GB" sz="1800" dirty="0">
                <a:latin typeface="Verdana" charset="0"/>
              </a:rPr>
              <a:t>H</a:t>
            </a:r>
            <a:r>
              <a:rPr lang="en-GB" sz="1800" b="1" i="0" dirty="0">
                <a:latin typeface="Verdana" charset="0"/>
              </a:rPr>
              <a:t>elp partners to </a:t>
            </a:r>
            <a:r>
              <a:rPr lang="en-GB" sz="1800" dirty="0">
                <a:latin typeface="Verdana" charset="0"/>
              </a:rPr>
              <a:t>implement their policies through the Budget and to build sustainable, accountable institutions</a:t>
            </a:r>
            <a:endParaRPr lang="en-US" sz="1800" dirty="0"/>
          </a:p>
          <a:p>
            <a:pPr lvl="1">
              <a:spcBef>
                <a:spcPts val="600"/>
              </a:spcBef>
              <a:spcAft>
                <a:spcPts val="600"/>
              </a:spcAft>
              <a:buFont typeface="Wingdings" pitchFamily="2" charset="2"/>
              <a:buChar char="Ø"/>
            </a:pPr>
            <a:r>
              <a:rPr lang="en-US" sz="1800" dirty="0"/>
              <a:t>Use of partner country (PC) public finance management systems (</a:t>
            </a:r>
            <a:r>
              <a:rPr lang="en-US" sz="1800" b="0" dirty="0"/>
              <a:t>planning, management and use of funds, monitoring, reporting, Internal control and auditing done by PC governments)</a:t>
            </a:r>
          </a:p>
          <a:p>
            <a:pPr lvl="1">
              <a:spcBef>
                <a:spcPts val="600"/>
              </a:spcBef>
              <a:spcAft>
                <a:spcPts val="600"/>
              </a:spcAft>
              <a:buFont typeface="Wingdings" pitchFamily="2" charset="2"/>
              <a:buChar char="Ø"/>
            </a:pPr>
            <a:r>
              <a:rPr lang="en-US" sz="1800" dirty="0">
                <a:latin typeface="Verdana" charset="0"/>
              </a:rPr>
              <a:t>Respect domestic ownership/responsibility</a:t>
            </a:r>
          </a:p>
          <a:p>
            <a:pPr lvl="1">
              <a:spcBef>
                <a:spcPts val="600"/>
              </a:spcBef>
              <a:spcAft>
                <a:spcPts val="600"/>
              </a:spcAft>
              <a:buFont typeface="Wingdings" pitchFamily="2" charset="2"/>
              <a:buChar char="Ø"/>
            </a:pPr>
            <a:r>
              <a:rPr lang="en-US" sz="1800" dirty="0">
                <a:latin typeface="Verdana" charset="0"/>
              </a:rPr>
              <a:t>Align aid with national priorities, plan and processes</a:t>
            </a:r>
          </a:p>
          <a:p>
            <a:pPr lvl="1">
              <a:spcBef>
                <a:spcPts val="600"/>
              </a:spcBef>
              <a:spcAft>
                <a:spcPts val="600"/>
              </a:spcAft>
              <a:buFont typeface="Wingdings" pitchFamily="2" charset="2"/>
              <a:buChar char="Ø"/>
            </a:pPr>
            <a:r>
              <a:rPr lang="en-US" sz="1800" dirty="0">
                <a:latin typeface="Verdana" charset="0"/>
              </a:rPr>
              <a:t>Focus on results</a:t>
            </a:r>
            <a:endParaRPr lang="en-GB" sz="1800" dirty="0">
              <a:latin typeface="Verdana" charset="0"/>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18</a:t>
            </a:fld>
            <a:endParaRPr lang="en-GB"/>
          </a:p>
        </p:txBody>
      </p:sp>
    </p:spTree>
    <p:extLst>
      <p:ext uri="{BB962C8B-B14F-4D97-AF65-F5344CB8AC3E}">
        <p14:creationId xmlns:p14="http://schemas.microsoft.com/office/powerpoint/2010/main" val="1793753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196752"/>
            <a:ext cx="9144000" cy="720080"/>
          </a:xfrm>
        </p:spPr>
        <p:txBody>
          <a:bodyPr/>
          <a:lstStyle/>
          <a:p>
            <a:pPr indent="0" algn="ctr" eaLnBrk="1" hangingPunct="1"/>
            <a:r>
              <a:rPr lang="en-GB" sz="2400" dirty="0">
                <a:latin typeface="Verdana" charset="0"/>
              </a:rPr>
              <a:t>Specificities/expected benefits of BS Financing Modality (2/2)</a:t>
            </a:r>
            <a:endParaRPr lang="en-US" sz="2400" dirty="0"/>
          </a:p>
        </p:txBody>
      </p:sp>
      <p:sp>
        <p:nvSpPr>
          <p:cNvPr id="5" name="Content Placeholder 1"/>
          <p:cNvSpPr txBox="1">
            <a:spLocks/>
          </p:cNvSpPr>
          <p:nvPr/>
        </p:nvSpPr>
        <p:spPr bwMode="auto">
          <a:xfrm>
            <a:off x="285750" y="1700808"/>
            <a:ext cx="8390706" cy="51571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457200" lvl="1" indent="0">
              <a:spcBef>
                <a:spcPts val="600"/>
              </a:spcBef>
              <a:spcAft>
                <a:spcPts val="600"/>
              </a:spcAft>
              <a:buNone/>
            </a:pPr>
            <a:r>
              <a:rPr lang="en-US" sz="1600" b="0" dirty="0">
                <a:cs typeface="Times New Roman" charset="0"/>
              </a:rPr>
              <a:t> </a:t>
            </a:r>
            <a:endParaRPr lang="en-GB" sz="1600" b="0" dirty="0"/>
          </a:p>
          <a:p>
            <a:pPr lvl="1">
              <a:spcBef>
                <a:spcPts val="600"/>
              </a:spcBef>
              <a:spcAft>
                <a:spcPts val="600"/>
              </a:spcAft>
              <a:buFont typeface="Wingdings" pitchFamily="2" charset="2"/>
              <a:buChar char="Ø"/>
            </a:pPr>
            <a:r>
              <a:rPr lang="en-GB" sz="1800" b="0" dirty="0">
                <a:latin typeface="Verdana" charset="0"/>
              </a:rPr>
              <a:t>Improved aid efficiency (lasting effect) </a:t>
            </a:r>
          </a:p>
          <a:p>
            <a:pPr lvl="1">
              <a:spcBef>
                <a:spcPts val="600"/>
              </a:spcBef>
              <a:spcAft>
                <a:spcPts val="600"/>
              </a:spcAft>
              <a:buFont typeface="Wingdings" pitchFamily="2" charset="2"/>
              <a:buChar char="Ø"/>
            </a:pPr>
            <a:r>
              <a:rPr lang="en-GB" sz="1800" b="0" i="0" dirty="0">
                <a:latin typeface="Verdana" charset="0"/>
              </a:rPr>
              <a:t>A  </a:t>
            </a:r>
            <a:r>
              <a:rPr lang="en-GB" sz="1800" b="0" dirty="0">
                <a:latin typeface="Verdana" charset="0"/>
              </a:rPr>
              <a:t>m</a:t>
            </a:r>
            <a:r>
              <a:rPr lang="en-GB" sz="1800" b="0" i="0" dirty="0">
                <a:latin typeface="Verdana" charset="0"/>
              </a:rPr>
              <a:t>ore stable macro-economic framework </a:t>
            </a:r>
            <a:r>
              <a:rPr lang="en-GB" sz="1800" b="0" dirty="0">
                <a:latin typeface="Verdana" charset="0"/>
              </a:rPr>
              <a:t>and a more </a:t>
            </a:r>
            <a:r>
              <a:rPr lang="en-GB" sz="1800" b="0" i="0" dirty="0">
                <a:latin typeface="Verdana" charset="0"/>
              </a:rPr>
              <a:t>coherent framework for public policy &amp; budget (</a:t>
            </a:r>
            <a:r>
              <a:rPr lang="en-GB" sz="1800" b="0" i="0" dirty="0" err="1">
                <a:latin typeface="Verdana" charset="0"/>
              </a:rPr>
              <a:t>allocative</a:t>
            </a:r>
            <a:r>
              <a:rPr lang="en-GB" sz="1800" b="0" i="0" dirty="0">
                <a:latin typeface="Verdana" charset="0"/>
              </a:rPr>
              <a:t> efficiency of public expenditures)</a:t>
            </a:r>
            <a:r>
              <a:rPr lang="en-GB" sz="1800" b="0" dirty="0">
                <a:latin typeface="Verdana" charset="0"/>
              </a:rPr>
              <a:t> </a:t>
            </a:r>
          </a:p>
          <a:p>
            <a:pPr lvl="1">
              <a:spcBef>
                <a:spcPts val="600"/>
              </a:spcBef>
              <a:spcAft>
                <a:spcPts val="600"/>
              </a:spcAft>
              <a:buFont typeface="Wingdings" pitchFamily="2" charset="2"/>
              <a:buChar char="Ø"/>
            </a:pPr>
            <a:r>
              <a:rPr lang="en-GB" sz="1800" b="0" dirty="0">
                <a:latin typeface="Verdana" charset="0"/>
              </a:rPr>
              <a:t>Improve capacity development (portfolio approach)</a:t>
            </a:r>
          </a:p>
          <a:p>
            <a:pPr lvl="1">
              <a:spcBef>
                <a:spcPts val="600"/>
              </a:spcBef>
              <a:spcAft>
                <a:spcPts val="600"/>
              </a:spcAft>
              <a:buFont typeface="Wingdings" pitchFamily="2" charset="2"/>
              <a:buChar char="Ø"/>
            </a:pPr>
            <a:r>
              <a:rPr lang="en-GB" sz="1800" b="0" i="0" dirty="0">
                <a:latin typeface="Verdana" charset="0"/>
              </a:rPr>
              <a:t>Higher funding for public services</a:t>
            </a:r>
            <a:endParaRPr lang="en-GB" sz="1800" dirty="0">
              <a:latin typeface="Verdana" charset="0"/>
            </a:endParaRPr>
          </a:p>
          <a:p>
            <a:pPr marL="2286000" lvl="5" indent="0">
              <a:spcBef>
                <a:spcPts val="600"/>
              </a:spcBef>
              <a:spcAft>
                <a:spcPts val="600"/>
              </a:spcAft>
              <a:buNone/>
            </a:pPr>
            <a:r>
              <a:rPr lang="en-GB" sz="1800" b="0" i="0" dirty="0">
                <a:solidFill>
                  <a:srgbClr val="C00000"/>
                </a:solidFill>
                <a:latin typeface="Verdana" charset="0"/>
              </a:rPr>
              <a:t>Limits:</a:t>
            </a:r>
          </a:p>
          <a:p>
            <a:pPr marL="2286000" lvl="5" indent="0" algn="just">
              <a:spcBef>
                <a:spcPts val="600"/>
              </a:spcBef>
              <a:spcAft>
                <a:spcPts val="600"/>
              </a:spcAft>
              <a:buNone/>
            </a:pPr>
            <a:r>
              <a:rPr lang="en-GB" sz="1800" b="0" i="0" dirty="0">
                <a:solidFill>
                  <a:srgbClr val="C00000"/>
                </a:solidFill>
                <a:latin typeface="Verdana" charset="0"/>
              </a:rPr>
              <a:t>Deserve proper policy dialogue, design and predictability, and efficient risk management</a:t>
            </a:r>
          </a:p>
          <a:p>
            <a:pPr marL="2286000" lvl="5" indent="0" algn="just">
              <a:spcBef>
                <a:spcPts val="600"/>
              </a:spcBef>
              <a:spcAft>
                <a:spcPts val="600"/>
              </a:spcAft>
              <a:buNone/>
            </a:pPr>
            <a:r>
              <a:rPr lang="en-GB" sz="1800" b="0" i="0" dirty="0">
                <a:solidFill>
                  <a:srgbClr val="C00000"/>
                </a:solidFill>
                <a:latin typeface="Verdana" charset="0"/>
              </a:rPr>
              <a:t>Risks of limiting factors: too many conditions and safeguards, micro management and intrusive conditions, earmarking/targeting of BS funds...</a:t>
            </a:r>
          </a:p>
          <a:p>
            <a:pPr marL="2286000" lvl="5" indent="0">
              <a:spcBef>
                <a:spcPts val="600"/>
              </a:spcBef>
              <a:spcAft>
                <a:spcPts val="600"/>
              </a:spcAft>
              <a:buNone/>
            </a:pPr>
            <a:endParaRPr lang="en-GB" sz="1800" b="0" i="0" dirty="0">
              <a:latin typeface="Verdana" charset="0"/>
            </a:endParaRPr>
          </a:p>
          <a:p>
            <a:pPr lvl="2"/>
            <a:r>
              <a:rPr lang="en-GB" i="0" dirty="0">
                <a:latin typeface="Verdana" charset="0"/>
              </a:rPr>
              <a:t>			</a:t>
            </a:r>
          </a:p>
        </p:txBody>
      </p:sp>
      <p:pic>
        <p:nvPicPr>
          <p:cNvPr id="3074" name="Picture 2" descr="C:\Users\ffe\AppData\Local\Microsoft\Windows\Temporary Internet Files\Content.IE5\N7WEDT72\MC900434750[1].png"/>
          <p:cNvPicPr>
            <a:picLocks noChangeAspect="1" noChangeArrowheads="1"/>
          </p:cNvPicPr>
          <p:nvPr/>
        </p:nvPicPr>
        <p:blipFill>
          <a:blip r:embed="rId3" cstate="print"/>
          <a:srcRect/>
          <a:stretch>
            <a:fillRect/>
          </a:stretch>
        </p:blipFill>
        <p:spPr bwMode="auto">
          <a:xfrm>
            <a:off x="899592" y="4581128"/>
            <a:ext cx="1133586" cy="1080120"/>
          </a:xfrm>
          <a:prstGeom prst="rect">
            <a:avLst/>
          </a:prstGeom>
          <a:noFill/>
        </p:spPr>
      </p:pic>
      <p:sp>
        <p:nvSpPr>
          <p:cNvPr id="6" name="Slide Number Placeholder 5"/>
          <p:cNvSpPr>
            <a:spLocks noGrp="1"/>
          </p:cNvSpPr>
          <p:nvPr>
            <p:ph type="sldNum" sz="quarter" idx="12"/>
          </p:nvPr>
        </p:nvSpPr>
        <p:spPr/>
        <p:txBody>
          <a:bodyPr/>
          <a:lstStyle/>
          <a:p>
            <a:fld id="{37B83C0C-BC65-4367-9B8A-060D4801009D}" type="slidenum">
              <a:rPr lang="en-GB" smtClean="0"/>
              <a:pPr/>
              <a:t>19</a:t>
            </a:fld>
            <a:endParaRPr lang="en-GB" dirty="0"/>
          </a:p>
        </p:txBody>
      </p:sp>
    </p:spTree>
    <p:extLst>
      <p:ext uri="{BB962C8B-B14F-4D97-AF65-F5344CB8AC3E}">
        <p14:creationId xmlns:p14="http://schemas.microsoft.com/office/powerpoint/2010/main" val="718942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a:t>Outline Module 1</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b="1" i="0" dirty="0">
              <a:solidFill>
                <a:srgbClr val="FF0000"/>
              </a:solidFill>
            </a:endParaRPr>
          </a:p>
          <a:p>
            <a:pPr marL="0" indent="0">
              <a:spcBef>
                <a:spcPts val="1200"/>
              </a:spcBef>
              <a:buClrTx/>
              <a:buNone/>
            </a:pPr>
            <a:endParaRPr lang="en-GB" sz="2000" b="1" i="0" dirty="0">
              <a:solidFill>
                <a:srgbClr val="C00000"/>
              </a:solidFill>
            </a:endParaRPr>
          </a:p>
          <a:p>
            <a:pPr marL="457200" indent="-457200">
              <a:spcBef>
                <a:spcPts val="1200"/>
              </a:spcBef>
              <a:buClrTx/>
              <a:buAutoNum type="arabicPeriod"/>
            </a:pPr>
            <a:r>
              <a:rPr lang="en-GB" sz="2000" i="0" dirty="0">
                <a:solidFill>
                  <a:srgbClr val="FF0000"/>
                </a:solidFill>
              </a:rPr>
              <a:t>EU Agenda for Change and EU Communication on BS</a:t>
            </a:r>
            <a:endParaRPr lang="en-GB" sz="2000" i="0" dirty="0">
              <a:solidFill>
                <a:schemeClr val="accent2"/>
              </a:solidFill>
            </a:endParaRPr>
          </a:p>
          <a:p>
            <a:pPr marL="457200" indent="-457200">
              <a:spcBef>
                <a:spcPts val="1200"/>
              </a:spcBef>
              <a:buClrTx/>
              <a:buFontTx/>
              <a:buAutoNum type="arabicPeriod"/>
            </a:pPr>
            <a:r>
              <a:rPr lang="en-GB" sz="2000" i="0" dirty="0">
                <a:solidFill>
                  <a:schemeClr val="accent2"/>
                </a:solidFill>
              </a:rPr>
              <a:t>A portfolio approach</a:t>
            </a:r>
          </a:p>
          <a:p>
            <a:pPr marL="457200" indent="-457200">
              <a:spcBef>
                <a:spcPts val="1200"/>
              </a:spcBef>
              <a:buClrTx/>
              <a:buFontTx/>
              <a:buAutoNum type="arabicPeriod"/>
            </a:pPr>
            <a:r>
              <a:rPr lang="en-GB" sz="2000" i="0" dirty="0">
                <a:solidFill>
                  <a:schemeClr val="accent2"/>
                </a:solidFill>
              </a:rPr>
              <a:t>A donor dilemma</a:t>
            </a:r>
          </a:p>
          <a:p>
            <a:pPr marL="0" indent="0">
              <a:spcBef>
                <a:spcPts val="1200"/>
              </a:spcBef>
              <a:buClrTx/>
              <a:buNone/>
            </a:pPr>
            <a:endParaRPr lang="en-GB" sz="20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a:t>Outline Module 1</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b="1" i="0" dirty="0">
              <a:solidFill>
                <a:srgbClr val="FF0000"/>
              </a:solidFill>
            </a:endParaRPr>
          </a:p>
          <a:p>
            <a:pPr marL="0" indent="0">
              <a:spcBef>
                <a:spcPts val="1200"/>
              </a:spcBef>
              <a:buClrTx/>
              <a:buNone/>
            </a:pPr>
            <a:endParaRPr lang="en-GB" sz="2000" b="1" i="0" dirty="0">
              <a:solidFill>
                <a:srgbClr val="C00000"/>
              </a:solidFill>
            </a:endParaRPr>
          </a:p>
          <a:p>
            <a:pPr marL="457200" indent="-457200">
              <a:spcBef>
                <a:spcPts val="1200"/>
              </a:spcBef>
              <a:buClrTx/>
              <a:buFontTx/>
              <a:buAutoNum type="arabicPeriod"/>
            </a:pPr>
            <a:r>
              <a:rPr lang="en-GB" sz="2000" i="0" dirty="0">
                <a:solidFill>
                  <a:schemeClr val="accent2"/>
                </a:solidFill>
              </a:rPr>
              <a:t>EU Agenda for Change and EU Communication on BS</a:t>
            </a:r>
          </a:p>
          <a:p>
            <a:pPr marL="457200" indent="-457200">
              <a:spcBef>
                <a:spcPts val="1200"/>
              </a:spcBef>
              <a:buClrTx/>
              <a:buFontTx/>
              <a:buAutoNum type="arabicPeriod"/>
            </a:pPr>
            <a:r>
              <a:rPr lang="en-GB" sz="2000" i="0" dirty="0">
                <a:solidFill>
                  <a:schemeClr val="accent2"/>
                </a:solidFill>
              </a:rPr>
              <a:t>A portfolio approach</a:t>
            </a:r>
          </a:p>
          <a:p>
            <a:pPr marL="457200" indent="-457200">
              <a:spcBef>
                <a:spcPts val="1200"/>
              </a:spcBef>
              <a:buClrTx/>
              <a:buFontTx/>
              <a:buAutoNum type="arabicPeriod"/>
            </a:pPr>
            <a:r>
              <a:rPr lang="en-GB" sz="2000" i="0" dirty="0">
                <a:solidFill>
                  <a:srgbClr val="FF0000"/>
                </a:solidFill>
              </a:rPr>
              <a:t>A donor dilemma</a:t>
            </a:r>
          </a:p>
          <a:p>
            <a:pPr marL="0" indent="0">
              <a:spcBef>
                <a:spcPts val="1200"/>
              </a:spcBef>
              <a:buClrTx/>
              <a:buNone/>
            </a:pPr>
            <a:endParaRPr lang="en-GB" sz="2000" i="0" dirty="0">
              <a:solidFill>
                <a:schemeClr val="accent2"/>
              </a:solidFill>
            </a:endParaRPr>
          </a:p>
          <a:p>
            <a:pPr marL="0" indent="0">
              <a:spcBef>
                <a:spcPts val="1200"/>
              </a:spcBef>
              <a:buClrTx/>
              <a:buNone/>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20</a:t>
            </a:fld>
            <a:endParaRPr lang="en-GB"/>
          </a:p>
        </p:txBody>
      </p:sp>
    </p:spTree>
    <p:extLst>
      <p:ext uri="{BB962C8B-B14F-4D97-AF65-F5344CB8AC3E}">
        <p14:creationId xmlns:p14="http://schemas.microsoft.com/office/powerpoint/2010/main" val="2551490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Fungibility</a:t>
            </a:r>
            <a:endParaRPr lang="en-GB" dirty="0"/>
          </a:p>
        </p:txBody>
      </p:sp>
      <p:sp>
        <p:nvSpPr>
          <p:cNvPr id="3" name="Content Placeholder 2"/>
          <p:cNvSpPr>
            <a:spLocks noGrp="1"/>
          </p:cNvSpPr>
          <p:nvPr>
            <p:ph idx="1"/>
          </p:nvPr>
        </p:nvSpPr>
        <p:spPr>
          <a:xfrm>
            <a:off x="467544" y="2276476"/>
            <a:ext cx="8229600" cy="3968750"/>
          </a:xfrm>
        </p:spPr>
        <p:txBody>
          <a:bodyPr/>
          <a:lstStyle/>
          <a:p>
            <a:pPr>
              <a:buFont typeface="Arial" panose="020B0604020202020204" pitchFamily="34" charset="0"/>
              <a:buChar char="•"/>
            </a:pPr>
            <a:endParaRPr lang="en-GB" i="0" dirty="0"/>
          </a:p>
          <a:p>
            <a:pPr>
              <a:buFont typeface="Arial" panose="020B0604020202020204" pitchFamily="34" charset="0"/>
              <a:buChar char="•"/>
            </a:pPr>
            <a:r>
              <a:rPr lang="en-GB" sz="2000" b="0" dirty="0"/>
              <a:t>Assessing Aid </a:t>
            </a:r>
            <a:r>
              <a:rPr lang="en-GB" sz="2000" b="0" i="0" dirty="0"/>
              <a:t>(1998) David Dollar and </a:t>
            </a:r>
            <a:r>
              <a:rPr lang="en-GB" sz="2000" b="0" i="0" dirty="0" err="1"/>
              <a:t>Lant</a:t>
            </a:r>
            <a:r>
              <a:rPr lang="en-GB" sz="2000" b="0" i="0" dirty="0"/>
              <a:t> Pritchett:</a:t>
            </a:r>
          </a:p>
          <a:p>
            <a:pPr>
              <a:buFont typeface="Arial" panose="020B0604020202020204" pitchFamily="34" charset="0"/>
              <a:buChar char="•"/>
            </a:pPr>
            <a:r>
              <a:rPr lang="en-GB" sz="2000" i="0" dirty="0" err="1"/>
              <a:t>Fungibility</a:t>
            </a:r>
            <a:r>
              <a:rPr lang="en-GB" sz="2000" i="0" dirty="0"/>
              <a:t> applies to project aid (as well)</a:t>
            </a:r>
          </a:p>
          <a:p>
            <a:pPr>
              <a:buFont typeface="Arial" panose="020B0604020202020204" pitchFamily="34" charset="0"/>
              <a:buChar char="•"/>
            </a:pPr>
            <a:r>
              <a:rPr lang="en-GB" sz="2000" i="0" dirty="0"/>
              <a:t>Marginal priorities unknown</a:t>
            </a:r>
          </a:p>
          <a:p>
            <a:pPr>
              <a:buFont typeface="Arial" panose="020B0604020202020204" pitchFamily="34" charset="0"/>
              <a:buChar char="•"/>
            </a:pPr>
            <a:endParaRPr lang="en-GB" sz="2000" i="0" dirty="0"/>
          </a:p>
          <a:p>
            <a:pPr>
              <a:buFont typeface="Arial" panose="020B0604020202020204" pitchFamily="34" charset="0"/>
              <a:buChar char="•"/>
            </a:pPr>
            <a:r>
              <a:rPr lang="en-GB" sz="2000" i="0" dirty="0" err="1"/>
              <a:t>Lant</a:t>
            </a:r>
            <a:r>
              <a:rPr lang="en-GB" sz="2000" i="0" dirty="0"/>
              <a:t> Pritchett (2001): institutions matter</a:t>
            </a:r>
          </a:p>
          <a:p>
            <a:pPr>
              <a:buFont typeface="Arial" panose="020B0604020202020204" pitchFamily="34" charset="0"/>
              <a:buChar char="•"/>
            </a:pPr>
            <a:endParaRPr lang="en-GB" sz="2000" i="0" dirty="0"/>
          </a:p>
          <a:p>
            <a:pPr>
              <a:buFont typeface="Arial" panose="020B0604020202020204" pitchFamily="34" charset="0"/>
              <a:buChar char="•"/>
            </a:pPr>
            <a:r>
              <a:rPr lang="en-GB" sz="2000" i="0" dirty="0" err="1"/>
              <a:t>Lant</a:t>
            </a:r>
            <a:r>
              <a:rPr lang="en-GB" sz="2000" i="0" dirty="0"/>
              <a:t> Pritchett (2015): the </a:t>
            </a:r>
            <a:r>
              <a:rPr lang="en-GB" sz="2000" dirty="0"/>
              <a:t>rough landscape</a:t>
            </a:r>
            <a:r>
              <a:rPr lang="en-GB" sz="2000" i="0" dirty="0"/>
              <a:t>: the result is context dependent, time-bound and human determined</a:t>
            </a:r>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7B83C0C-BC65-4367-9B8A-060D4801009D}"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21</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54093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dirty="0"/>
              <a:t>Donor’s dilemma:</a:t>
            </a:r>
            <a:br>
              <a:rPr lang="en-GB" dirty="0"/>
            </a:br>
            <a:r>
              <a:rPr lang="en-GB" dirty="0" err="1"/>
              <a:t>fungibility</a:t>
            </a:r>
            <a:r>
              <a:rPr lang="en-GB" dirty="0"/>
              <a:t> and accountability </a:t>
            </a:r>
          </a:p>
        </p:txBody>
      </p:sp>
      <p:pic>
        <p:nvPicPr>
          <p:cNvPr id="7172" name="Content Placeholder 5" descr="IMGP0522.JPG"/>
          <p:cNvPicPr>
            <a:picLocks noGrp="1" noChangeAspect="1"/>
          </p:cNvPicPr>
          <p:nvPr>
            <p:ph idx="1"/>
          </p:nvPr>
        </p:nvPicPr>
        <p:blipFill>
          <a:blip r:embed="rId3" cstate="print"/>
          <a:srcRect/>
          <a:stretch>
            <a:fillRect/>
          </a:stretch>
        </p:blipFill>
        <p:spPr>
          <a:xfrm>
            <a:off x="568878" y="2276475"/>
            <a:ext cx="7946542" cy="4445000"/>
          </a:xfrm>
        </p:spPr>
      </p:pic>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7B83C0C-BC65-4367-9B8A-060D4801009D}"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356276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8219" y="692696"/>
            <a:ext cx="8229600" cy="936625"/>
          </a:xfrm>
        </p:spPr>
        <p:txBody>
          <a:bodyPr/>
          <a:lstStyle/>
          <a:p>
            <a:r>
              <a:rPr lang="nl-NL" dirty="0"/>
              <a:t>BS </a:t>
            </a:r>
            <a:r>
              <a:rPr lang="nl-NL" dirty="0" err="1"/>
              <a:t>commitments</a:t>
            </a:r>
            <a:r>
              <a:rPr lang="nl-NL" dirty="0"/>
              <a:t> worldwide (2016)</a:t>
            </a:r>
          </a:p>
        </p:txBody>
      </p:sp>
      <p:sp>
        <p:nvSpPr>
          <p:cNvPr id="4" name="Tijdelijke aanduiding voor dianumm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6" name="Tekstvak 5"/>
          <p:cNvSpPr txBox="1"/>
          <p:nvPr/>
        </p:nvSpPr>
        <p:spPr>
          <a:xfrm>
            <a:off x="5796136" y="2420888"/>
            <a:ext cx="2890664" cy="1631216"/>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l-NL" sz="2000" b="0" i="0" u="none" strike="noStrike" kern="1200" cap="none" spc="0" normalizeH="0" baseline="0" noProof="0" dirty="0" err="1">
                <a:ln>
                  <a:noFill/>
                </a:ln>
                <a:solidFill>
                  <a:srgbClr val="0F5494"/>
                </a:solidFill>
                <a:effectLst/>
                <a:uLnTx/>
                <a:uFillTx/>
                <a:latin typeface="Verdana" pitchFamily="34" charset="0"/>
                <a:ea typeface="+mn-ea"/>
                <a:cs typeface="+mn-cs"/>
              </a:rPr>
              <a:t>Average</a:t>
            </a:r>
            <a:r>
              <a:rPr kumimoji="0" lang="nl-NL" sz="2000" b="0" i="0" u="none" strike="noStrike" kern="1200" cap="none" spc="0" normalizeH="0" baseline="0" noProof="0" dirty="0">
                <a:ln>
                  <a:noFill/>
                </a:ln>
                <a:solidFill>
                  <a:srgbClr val="0F5494"/>
                </a:solidFill>
                <a:effectLst/>
                <a:uLnTx/>
                <a:uFillTx/>
                <a:latin typeface="Verdana" pitchFamily="34" charset="0"/>
                <a:ea typeface="+mn-ea"/>
                <a:cs typeface="+mn-cs"/>
              </a:rPr>
              <a:t> BS commitment is EUR 144 </a:t>
            </a:r>
            <a:r>
              <a:rPr kumimoji="0" lang="nl-NL" sz="2000" b="0" i="0" u="none" strike="noStrike" kern="1200" cap="none" spc="0" normalizeH="0" baseline="0" noProof="0" dirty="0" err="1">
                <a:ln>
                  <a:noFill/>
                </a:ln>
                <a:solidFill>
                  <a:srgbClr val="0F5494"/>
                </a:solidFill>
                <a:effectLst/>
                <a:uLnTx/>
                <a:uFillTx/>
                <a:latin typeface="Verdana" pitchFamily="34" charset="0"/>
                <a:ea typeface="+mn-ea"/>
                <a:cs typeface="+mn-cs"/>
              </a:rPr>
              <a:t>million</a:t>
            </a:r>
            <a:r>
              <a:rPr kumimoji="0" lang="nl-NL" sz="2000" b="0" i="0" u="none" strike="noStrike" kern="1200" cap="none" spc="0" normalizeH="0" baseline="0" noProof="0" dirty="0">
                <a:ln>
                  <a:noFill/>
                </a:ln>
                <a:solidFill>
                  <a:srgbClr val="0F5494"/>
                </a:solidFill>
                <a:effectLst/>
                <a:uLnTx/>
                <a:uFillTx/>
                <a:latin typeface="Verdana" pitchFamily="34" charset="0"/>
                <a:ea typeface="+mn-ea"/>
                <a:cs typeface="+mn-cs"/>
              </a:rPr>
              <a:t> per country (</a:t>
            </a:r>
            <a:r>
              <a:rPr kumimoji="0" lang="nl-NL" sz="2000" b="0" i="0" u="none" strike="noStrike" kern="1200" cap="none" spc="0" normalizeH="0" baseline="0" noProof="0" dirty="0" err="1">
                <a:ln>
                  <a:noFill/>
                </a:ln>
                <a:solidFill>
                  <a:srgbClr val="0F5494"/>
                </a:solidFill>
                <a:effectLst/>
                <a:uLnTx/>
                <a:uFillTx/>
                <a:latin typeface="Verdana" pitchFamily="34" charset="0"/>
                <a:ea typeface="+mn-ea"/>
                <a:cs typeface="+mn-cs"/>
              </a:rPr>
              <a:t>increasing</a:t>
            </a:r>
            <a:r>
              <a:rPr kumimoji="0" lang="nl-NL" sz="2000" b="0" i="0" u="none" strike="noStrike" kern="1200" cap="none" spc="0" normalizeH="0" baseline="0" noProof="0" dirty="0">
                <a:ln>
                  <a:noFill/>
                </a:ln>
                <a:solidFill>
                  <a:srgbClr val="0F5494"/>
                </a:solidFill>
                <a:effectLst/>
                <a:uLnTx/>
                <a:uFillTx/>
                <a:latin typeface="Verdana" pitchFamily="34" charset="0"/>
                <a:ea typeface="+mn-ea"/>
                <a:cs typeface="+mn-cs"/>
              </a:rPr>
              <a:t>: 2015:135)</a:t>
            </a:r>
          </a:p>
        </p:txBody>
      </p:sp>
      <p:pic>
        <p:nvPicPr>
          <p:cNvPr id="7" name="Tijdelijke aanduiding voor inhoud 6"/>
          <p:cNvPicPr>
            <a:picLocks noGrp="1" noChangeAspect="1"/>
          </p:cNvPicPr>
          <p:nvPr>
            <p:ph idx="1"/>
          </p:nvPr>
        </p:nvPicPr>
        <p:blipFill>
          <a:blip r:embed="rId3"/>
          <a:stretch>
            <a:fillRect/>
          </a:stretch>
        </p:blipFill>
        <p:spPr>
          <a:xfrm>
            <a:off x="611560" y="1344011"/>
            <a:ext cx="5184576" cy="5454285"/>
          </a:xfrm>
          <a:prstGeom prst="rect">
            <a:avLst/>
          </a:prstGeom>
        </p:spPr>
      </p:pic>
    </p:spTree>
    <p:extLst>
      <p:ext uri="{BB962C8B-B14F-4D97-AF65-F5344CB8AC3E}">
        <p14:creationId xmlns:p14="http://schemas.microsoft.com/office/powerpoint/2010/main" val="1750160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573016"/>
            <a:ext cx="8229600" cy="936625"/>
          </a:xfrm>
        </p:spPr>
        <p:txBody>
          <a:bodyPr/>
          <a:lstStyle/>
          <a:p>
            <a:pPr algn="ctr"/>
            <a:r>
              <a:rPr lang="en-GB" i="1" dirty="0" err="1"/>
              <a:t>Th</a:t>
            </a:r>
            <a:r>
              <a:rPr lang="en-GB" i="1" dirty="0"/>
              <a:t>	</a:t>
            </a:r>
            <a:r>
              <a:rPr lang="en-GB" i="1" dirty="0" err="1"/>
              <a:t>ank</a:t>
            </a:r>
            <a:r>
              <a:rPr lang="en-GB" i="1" dirty="0"/>
              <a:t> you for your attention</a:t>
            </a:r>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dirty="0"/>
          </a:p>
        </p:txBody>
      </p:sp>
    </p:spTree>
    <p:extLst>
      <p:ext uri="{BB962C8B-B14F-4D97-AF65-F5344CB8AC3E}">
        <p14:creationId xmlns:p14="http://schemas.microsoft.com/office/powerpoint/2010/main" val="1149309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Search for aid effectiveness</a:t>
            </a:r>
          </a:p>
        </p:txBody>
      </p:sp>
      <p:sp>
        <p:nvSpPr>
          <p:cNvPr id="3" name="Content Placeholder 2"/>
          <p:cNvSpPr>
            <a:spLocks noGrp="1"/>
          </p:cNvSpPr>
          <p:nvPr>
            <p:ph idx="1"/>
          </p:nvPr>
        </p:nvSpPr>
        <p:spPr>
          <a:xfrm>
            <a:off x="467544" y="2276476"/>
            <a:ext cx="8229600" cy="3968750"/>
          </a:xfrm>
        </p:spPr>
        <p:txBody>
          <a:bodyPr/>
          <a:lstStyle/>
          <a:p>
            <a:pPr>
              <a:buFont typeface="Arial" panose="020B0604020202020204" pitchFamily="34" charset="0"/>
              <a:buChar char="•"/>
            </a:pPr>
            <a:endParaRPr lang="en-GB" i="0" dirty="0"/>
          </a:p>
          <a:p>
            <a:pPr>
              <a:buFont typeface="Arial" panose="020B0604020202020204" pitchFamily="34" charset="0"/>
              <a:buChar char="•"/>
            </a:pPr>
            <a:r>
              <a:rPr lang="en-GB" sz="2000" i="0" dirty="0"/>
              <a:t>Start of the century:</a:t>
            </a:r>
          </a:p>
          <a:p>
            <a:pPr>
              <a:buFont typeface="Arial" panose="020B0604020202020204" pitchFamily="34" charset="0"/>
              <a:buChar char="•"/>
            </a:pPr>
            <a:endParaRPr lang="en-GB" sz="2000" i="0" dirty="0"/>
          </a:p>
          <a:p>
            <a:pPr>
              <a:buFont typeface="Arial" panose="020B0604020202020204" pitchFamily="34" charset="0"/>
              <a:buChar char="•"/>
            </a:pPr>
            <a:r>
              <a:rPr lang="en-GB" sz="2000" i="0" dirty="0"/>
              <a:t>The strive for coordination and aid effectiveness: </a:t>
            </a:r>
          </a:p>
          <a:p>
            <a:pPr>
              <a:buFont typeface="Arial" panose="020B0604020202020204" pitchFamily="34" charset="0"/>
              <a:buChar char="•"/>
            </a:pPr>
            <a:r>
              <a:rPr lang="en-GB" sz="2000" i="0" dirty="0"/>
              <a:t>Monterrey (2002): more aid; </a:t>
            </a:r>
          </a:p>
          <a:p>
            <a:pPr>
              <a:buFont typeface="Arial" panose="020B0604020202020204" pitchFamily="34" charset="0"/>
              <a:buChar char="•"/>
            </a:pPr>
            <a:r>
              <a:rPr lang="en-GB" sz="2000" i="0" dirty="0"/>
              <a:t>Rome (2003) and Paris (2005) aid effectiveness: alignment and harmonisation; </a:t>
            </a:r>
          </a:p>
          <a:p>
            <a:pPr>
              <a:buFont typeface="Arial" panose="020B0604020202020204" pitchFamily="34" charset="0"/>
              <a:buChar char="•"/>
            </a:pPr>
            <a:r>
              <a:rPr lang="en-GB" sz="2000" i="0" dirty="0"/>
              <a:t>Accra (2008): division of labour Action Plan,</a:t>
            </a:r>
          </a:p>
          <a:p>
            <a:pPr>
              <a:buFont typeface="Arial" panose="020B0604020202020204" pitchFamily="34" charset="0"/>
              <a:buChar char="•"/>
            </a:pPr>
            <a:r>
              <a:rPr lang="en-GB" sz="2000" i="0" dirty="0"/>
              <a:t>Busan (2011): broader co-operation: Global Partnership for Effective Development Co-operation</a:t>
            </a:r>
          </a:p>
          <a:p>
            <a:pPr>
              <a:buFont typeface="Arial" panose="020B0604020202020204" pitchFamily="34" charset="0"/>
              <a:buChar char="•"/>
            </a:pPr>
            <a:r>
              <a:rPr lang="en-GB" sz="2000" i="0" dirty="0"/>
              <a:t>2015 : Global Agenda</a:t>
            </a:r>
          </a:p>
          <a:p>
            <a:pPr>
              <a:buFont typeface="Arial" panose="020B0604020202020204" pitchFamily="34" charset="0"/>
              <a:buChar char="•"/>
            </a:pPr>
            <a:endParaRPr lang="en-GB"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a:t>
            </a:fld>
            <a:endParaRPr lang="en-GB"/>
          </a:p>
        </p:txBody>
      </p:sp>
    </p:spTree>
    <p:extLst>
      <p:ext uri="{BB962C8B-B14F-4D97-AF65-F5344CB8AC3E}">
        <p14:creationId xmlns:p14="http://schemas.microsoft.com/office/powerpoint/2010/main" val="2329691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6296" y="142852"/>
            <a:ext cx="1907704" cy="1000108"/>
          </a:xfrm>
        </p:spPr>
        <p:txBody>
          <a:bodyPr/>
          <a:lstStyle/>
          <a:p>
            <a:pPr algn="ctr"/>
            <a:br>
              <a:rPr lang="en-GB" sz="2400" dirty="0">
                <a:solidFill>
                  <a:srgbClr val="FFFF00"/>
                </a:solidFill>
              </a:rPr>
            </a:br>
            <a:endParaRPr lang="en-US" sz="2400" dirty="0">
              <a:solidFill>
                <a:srgbClr val="FFFF00"/>
              </a:solidFill>
            </a:endParaRPr>
          </a:p>
        </p:txBody>
      </p:sp>
      <p:graphicFrame>
        <p:nvGraphicFramePr>
          <p:cNvPr id="5" name="Content Placeholder 4"/>
          <p:cNvGraphicFramePr>
            <a:graphicFrameLocks noGrp="1"/>
          </p:cNvGraphicFramePr>
          <p:nvPr>
            <p:ph idx="1"/>
            <p:extLst/>
          </p:nvPr>
        </p:nvGraphicFramePr>
        <p:xfrm>
          <a:off x="0" y="1268760"/>
          <a:ext cx="9144000" cy="4946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251520" y="3214686"/>
            <a:ext cx="2088232" cy="2462213"/>
          </a:xfrm>
          <a:prstGeom prst="rect">
            <a:avLst/>
          </a:prstGeom>
          <a:solidFill>
            <a:schemeClr val="accent2">
              <a:lumMod val="40000"/>
              <a:lumOff val="60000"/>
            </a:schemeClr>
          </a:solidFill>
        </p:spPr>
        <p:txBody>
          <a:bodyPr wrap="square" rtlCol="0">
            <a:spAutoFit/>
          </a:bodyPr>
          <a:lstStyle/>
          <a:p>
            <a:pPr>
              <a:buClrTx/>
              <a:buFont typeface="Wingdings" pitchFamily="2" charset="2"/>
              <a:buChar char="Ø"/>
              <a:tabLst>
                <a:tab pos="266700" algn="l"/>
              </a:tabLst>
            </a:pPr>
            <a:r>
              <a:rPr lang="en-GB" sz="1400" dirty="0">
                <a:solidFill>
                  <a:schemeClr val="accent2">
                    <a:lumMod val="75000"/>
                  </a:schemeClr>
                </a:solidFill>
              </a:rPr>
              <a:t>Eligibility criteria not applied rigorously enough</a:t>
            </a:r>
          </a:p>
          <a:p>
            <a:pPr>
              <a:buClrTx/>
              <a:buFont typeface="Wingdings" pitchFamily="2" charset="2"/>
              <a:buChar char="Ø"/>
              <a:tabLst>
                <a:tab pos="88900" algn="l"/>
              </a:tabLst>
            </a:pPr>
            <a:r>
              <a:rPr lang="en-GB" sz="1400" dirty="0">
                <a:solidFill>
                  <a:schemeClr val="accent2">
                    <a:lumMod val="75000"/>
                  </a:schemeClr>
                </a:solidFill>
              </a:rPr>
              <a:t>Initial assessment often superficial</a:t>
            </a:r>
          </a:p>
          <a:p>
            <a:pPr>
              <a:buClrTx/>
              <a:buFont typeface="Wingdings" pitchFamily="2" charset="2"/>
              <a:buChar char="Ø"/>
              <a:tabLst>
                <a:tab pos="88900" algn="l"/>
              </a:tabLst>
            </a:pPr>
            <a:r>
              <a:rPr lang="en-GB" sz="1400" dirty="0">
                <a:solidFill>
                  <a:schemeClr val="accent2">
                    <a:lumMod val="75000"/>
                  </a:schemeClr>
                </a:solidFill>
              </a:rPr>
              <a:t>Specific context of the partner country not sufficiently taken into account</a:t>
            </a:r>
          </a:p>
          <a:p>
            <a:pPr>
              <a:buClrTx/>
              <a:buFont typeface="Wingdings" pitchFamily="2" charset="2"/>
              <a:buChar char="Ø"/>
              <a:tabLst>
                <a:tab pos="88900" algn="l"/>
              </a:tabLst>
            </a:pPr>
            <a:r>
              <a:rPr lang="en-GB" sz="1400" dirty="0">
                <a:solidFill>
                  <a:schemeClr val="accent2">
                    <a:lumMod val="75000"/>
                  </a:schemeClr>
                </a:solidFill>
              </a:rPr>
              <a:t>Too much and too general objectives</a:t>
            </a:r>
          </a:p>
        </p:txBody>
      </p:sp>
      <p:sp>
        <p:nvSpPr>
          <p:cNvPr id="8" name="TextBox 7"/>
          <p:cNvSpPr txBox="1"/>
          <p:nvPr/>
        </p:nvSpPr>
        <p:spPr>
          <a:xfrm>
            <a:off x="2428860" y="3214686"/>
            <a:ext cx="2000264" cy="1815882"/>
          </a:xfrm>
          <a:prstGeom prst="rect">
            <a:avLst/>
          </a:prstGeom>
          <a:solidFill>
            <a:schemeClr val="accent2">
              <a:lumMod val="40000"/>
              <a:lumOff val="60000"/>
            </a:schemeClr>
          </a:solidFill>
        </p:spPr>
        <p:txBody>
          <a:bodyPr wrap="square" rtlCol="0">
            <a:spAutoFit/>
          </a:bodyPr>
          <a:lstStyle/>
          <a:p>
            <a:pPr marL="0" lvl="1">
              <a:buFont typeface="Wingdings" pitchFamily="2" charset="2"/>
              <a:buChar char="Ø"/>
              <a:tabLst>
                <a:tab pos="361950" algn="l"/>
              </a:tabLst>
            </a:pPr>
            <a:r>
              <a:rPr lang="en-GB" sz="1400" dirty="0">
                <a:solidFill>
                  <a:schemeClr val="accent2">
                    <a:lumMod val="75000"/>
                  </a:schemeClr>
                </a:solidFill>
              </a:rPr>
              <a:t>Higher fiduciary risk especially in the case of weak PFM systems</a:t>
            </a:r>
          </a:p>
          <a:p>
            <a:pPr marL="0" lvl="1">
              <a:buFont typeface="Wingdings" pitchFamily="2" charset="2"/>
              <a:buChar char="Ø"/>
              <a:tabLst>
                <a:tab pos="361950" algn="l"/>
              </a:tabLst>
            </a:pPr>
            <a:r>
              <a:rPr lang="en-GB" sz="1400" dirty="0">
                <a:solidFill>
                  <a:schemeClr val="accent2">
                    <a:lumMod val="75000"/>
                  </a:schemeClr>
                </a:solidFill>
              </a:rPr>
              <a:t>Development risk still to be considered and well understood</a:t>
            </a:r>
          </a:p>
        </p:txBody>
      </p:sp>
      <p:sp>
        <p:nvSpPr>
          <p:cNvPr id="9" name="TextBox 8"/>
          <p:cNvSpPr txBox="1"/>
          <p:nvPr/>
        </p:nvSpPr>
        <p:spPr>
          <a:xfrm>
            <a:off x="4643438" y="3214686"/>
            <a:ext cx="2000264" cy="2031325"/>
          </a:xfrm>
          <a:prstGeom prst="rect">
            <a:avLst/>
          </a:prstGeom>
          <a:solidFill>
            <a:schemeClr val="accent2">
              <a:lumMod val="40000"/>
              <a:lumOff val="60000"/>
            </a:schemeClr>
          </a:solidFill>
        </p:spPr>
        <p:txBody>
          <a:bodyPr wrap="square" rtlCol="0">
            <a:spAutoFit/>
          </a:bodyPr>
          <a:lstStyle/>
          <a:p>
            <a:pPr>
              <a:buFont typeface="Wingdings" pitchFamily="2" charset="2"/>
              <a:buChar char="Ø"/>
            </a:pPr>
            <a:r>
              <a:rPr lang="en-GB" sz="1400" dirty="0">
                <a:solidFill>
                  <a:schemeClr val="accent2">
                    <a:lumMod val="75000"/>
                  </a:schemeClr>
                </a:solidFill>
              </a:rPr>
              <a:t>too much focused on disbursement conditions, indicators and timing issues rather than on government policy priorities and reforms. </a:t>
            </a:r>
            <a:endParaRPr lang="en-US" sz="1400" dirty="0">
              <a:solidFill>
                <a:schemeClr val="accent2">
                  <a:lumMod val="75000"/>
                </a:schemeClr>
              </a:solidFill>
            </a:endParaRPr>
          </a:p>
        </p:txBody>
      </p:sp>
      <p:sp>
        <p:nvSpPr>
          <p:cNvPr id="10" name="TextBox 9"/>
          <p:cNvSpPr txBox="1"/>
          <p:nvPr/>
        </p:nvSpPr>
        <p:spPr>
          <a:xfrm>
            <a:off x="6732240" y="3573016"/>
            <a:ext cx="2088232" cy="1384995"/>
          </a:xfrm>
          <a:prstGeom prst="rect">
            <a:avLst/>
          </a:prstGeom>
          <a:solidFill>
            <a:schemeClr val="accent2">
              <a:lumMod val="40000"/>
              <a:lumOff val="60000"/>
            </a:schemeClr>
          </a:solidFill>
        </p:spPr>
        <p:txBody>
          <a:bodyPr wrap="square" rtlCol="0">
            <a:spAutoFit/>
          </a:bodyPr>
          <a:lstStyle/>
          <a:p>
            <a:pPr>
              <a:buFont typeface="Wingdings" pitchFamily="2" charset="2"/>
              <a:buChar char="Ø"/>
            </a:pPr>
            <a:r>
              <a:rPr lang="en-GB" sz="1400" dirty="0">
                <a:solidFill>
                  <a:schemeClr val="accent2">
                    <a:lumMod val="75000"/>
                  </a:schemeClr>
                </a:solidFill>
              </a:rPr>
              <a:t>unsatisfactory measures/indicators</a:t>
            </a:r>
          </a:p>
          <a:p>
            <a:pPr>
              <a:buFont typeface="Wingdings" pitchFamily="2" charset="2"/>
              <a:buChar char="Ø"/>
            </a:pPr>
            <a:r>
              <a:rPr lang="en-GB" sz="1400" dirty="0">
                <a:solidFill>
                  <a:schemeClr val="accent2">
                    <a:lumMod val="75000"/>
                  </a:schemeClr>
                </a:solidFill>
              </a:rPr>
              <a:t> complex evolutions to analyse </a:t>
            </a:r>
          </a:p>
          <a:p>
            <a:pPr>
              <a:buFont typeface="Wingdings" pitchFamily="2" charset="2"/>
              <a:buChar char="Ø"/>
            </a:pPr>
            <a:r>
              <a:rPr lang="en-GB" sz="1400" dirty="0">
                <a:solidFill>
                  <a:schemeClr val="accent2">
                    <a:lumMod val="75000"/>
                  </a:schemeClr>
                </a:solidFill>
              </a:rPr>
              <a:t>statistical weaknesses</a:t>
            </a:r>
            <a:endParaRPr lang="en-US" sz="1400" dirty="0">
              <a:solidFill>
                <a:schemeClr val="accent2">
                  <a:lumMod val="75000"/>
                </a:schemeClr>
              </a:solidFill>
            </a:endParaRPr>
          </a:p>
        </p:txBody>
      </p:sp>
      <p:sp>
        <p:nvSpPr>
          <p:cNvPr id="11" name="Flowchart: Merge 10"/>
          <p:cNvSpPr/>
          <p:nvPr/>
        </p:nvSpPr>
        <p:spPr bwMode="auto">
          <a:xfrm>
            <a:off x="714348" y="5715016"/>
            <a:ext cx="7572428" cy="1071546"/>
          </a:xfrm>
          <a:prstGeom prst="flowChartMerge">
            <a:avLst/>
          </a:pr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a:ln>
                <a:noFill/>
              </a:ln>
              <a:solidFill>
                <a:srgbClr val="0F5494"/>
              </a:solidFill>
              <a:effectLst/>
              <a:latin typeface="Verdana" pitchFamily="34" charset="0"/>
            </a:endParaRPr>
          </a:p>
        </p:txBody>
      </p:sp>
      <p:sp>
        <p:nvSpPr>
          <p:cNvPr id="12" name="Flowchart: Merge 11"/>
          <p:cNvSpPr/>
          <p:nvPr/>
        </p:nvSpPr>
        <p:spPr bwMode="auto">
          <a:xfrm>
            <a:off x="2500298" y="5857892"/>
            <a:ext cx="3071834" cy="714380"/>
          </a:xfrm>
          <a:prstGeom prst="flowChartMerge">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a:ln>
                <a:noFill/>
              </a:ln>
              <a:solidFill>
                <a:srgbClr val="0F5494"/>
              </a:solidFill>
              <a:effectLst/>
              <a:latin typeface="Verdana" pitchFamily="34" charset="0"/>
            </a:endParaRPr>
          </a:p>
        </p:txBody>
      </p:sp>
      <p:sp>
        <p:nvSpPr>
          <p:cNvPr id="13" name="TextBox 12"/>
          <p:cNvSpPr txBox="1"/>
          <p:nvPr/>
        </p:nvSpPr>
        <p:spPr>
          <a:xfrm>
            <a:off x="3000364" y="5715016"/>
            <a:ext cx="3071834" cy="1077218"/>
          </a:xfrm>
          <a:prstGeom prst="rect">
            <a:avLst/>
          </a:prstGeom>
          <a:noFill/>
        </p:spPr>
        <p:txBody>
          <a:bodyPr wrap="square" rtlCol="0">
            <a:spAutoFit/>
          </a:bodyPr>
          <a:lstStyle/>
          <a:p>
            <a:pPr algn="ctr"/>
            <a:r>
              <a:rPr lang="en-US" sz="1600" dirty="0"/>
              <a:t>EC response:  </a:t>
            </a:r>
          </a:p>
          <a:p>
            <a:pPr algn="ctr"/>
            <a:r>
              <a:rPr lang="en-US" sz="1600" dirty="0"/>
              <a:t>Green Paper on BS</a:t>
            </a:r>
          </a:p>
          <a:p>
            <a:pPr algn="ctr"/>
            <a:r>
              <a:rPr lang="en-US" sz="1600" dirty="0"/>
              <a:t>New approach for BS</a:t>
            </a:r>
          </a:p>
          <a:p>
            <a:endParaRPr lang="en-US" sz="1600" dirty="0"/>
          </a:p>
        </p:txBody>
      </p:sp>
      <p:sp>
        <p:nvSpPr>
          <p:cNvPr id="14" name="Rectangle 13"/>
          <p:cNvSpPr/>
          <p:nvPr/>
        </p:nvSpPr>
        <p:spPr bwMode="auto">
          <a:xfrm>
            <a:off x="251520" y="0"/>
            <a:ext cx="3600400" cy="98072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r>
              <a:rPr lang="en-GB" sz="1800" b="1" dirty="0">
                <a:solidFill>
                  <a:schemeClr val="bg1"/>
                </a:solidFill>
              </a:rPr>
              <a:t>2011, over 10 years of BS programmes experiences </a:t>
            </a:r>
            <a:endParaRPr kumimoji="0" lang="en-GB" sz="1800" b="1" i="0" u="none" strike="noStrike" cap="none" normalizeH="0" baseline="0" dirty="0">
              <a:ln>
                <a:noFill/>
              </a:ln>
              <a:solidFill>
                <a:schemeClr val="bg1"/>
              </a:solidFill>
              <a:effectLst/>
            </a:endParaRPr>
          </a:p>
        </p:txBody>
      </p:sp>
      <p:sp>
        <p:nvSpPr>
          <p:cNvPr id="19" name="TextBox 18"/>
          <p:cNvSpPr txBox="1"/>
          <p:nvPr/>
        </p:nvSpPr>
        <p:spPr>
          <a:xfrm>
            <a:off x="5436096" y="0"/>
            <a:ext cx="3707905" cy="923330"/>
          </a:xfrm>
          <a:prstGeom prst="rect">
            <a:avLst/>
          </a:prstGeom>
          <a:noFill/>
        </p:spPr>
        <p:txBody>
          <a:bodyPr wrap="square" rtlCol="0">
            <a:spAutoFit/>
          </a:bodyPr>
          <a:lstStyle/>
          <a:p>
            <a:r>
              <a:rPr lang="en-GB" sz="1800" b="1" dirty="0">
                <a:solidFill>
                  <a:schemeClr val="bg1"/>
                </a:solidFill>
              </a:rPr>
              <a:t>Growing criticisms from ECA, EP, and MS: BS</a:t>
            </a:r>
          </a:p>
          <a:p>
            <a:r>
              <a:rPr lang="en-GB" sz="1800" b="1" dirty="0">
                <a:solidFill>
                  <a:schemeClr val="bg1"/>
                </a:solidFill>
              </a:rPr>
              <a:t>effectiveness into question</a:t>
            </a:r>
          </a:p>
        </p:txBody>
      </p:sp>
      <p:sp>
        <p:nvSpPr>
          <p:cNvPr id="15" name="Slide Number Placeholder 14"/>
          <p:cNvSpPr>
            <a:spLocks noGrp="1"/>
          </p:cNvSpPr>
          <p:nvPr>
            <p:ph type="sldNum" sz="quarter" idx="12"/>
          </p:nvPr>
        </p:nvSpPr>
        <p:spPr/>
        <p:txBody>
          <a:bodyPr/>
          <a:lstStyle/>
          <a:p>
            <a:fld id="{37B83C0C-BC65-4367-9B8A-060D4801009D}" type="slidenum">
              <a:rPr lang="en-GB" smtClean="0"/>
              <a:pPr/>
              <a:t>4</a:t>
            </a:fld>
            <a:endParaRPr lang="en-GB"/>
          </a:p>
        </p:txBody>
      </p:sp>
    </p:spTree>
    <p:extLst>
      <p:ext uri="{BB962C8B-B14F-4D97-AF65-F5344CB8AC3E}">
        <p14:creationId xmlns:p14="http://schemas.microsoft.com/office/powerpoint/2010/main" val="120424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576982"/>
          </a:xfrm>
        </p:spPr>
        <p:txBody>
          <a:bodyPr/>
          <a:lstStyle/>
          <a:p>
            <a:r>
              <a:rPr lang="en-GB" dirty="0"/>
              <a:t>Agenda for change</a:t>
            </a:r>
          </a:p>
        </p:txBody>
      </p:sp>
      <p:sp>
        <p:nvSpPr>
          <p:cNvPr id="3" name="Content Placeholder 2"/>
          <p:cNvSpPr>
            <a:spLocks noGrp="1"/>
          </p:cNvSpPr>
          <p:nvPr>
            <p:ph idx="1"/>
          </p:nvPr>
        </p:nvSpPr>
        <p:spPr>
          <a:xfrm>
            <a:off x="467544" y="2276475"/>
            <a:ext cx="8229600" cy="4320877"/>
          </a:xfrm>
        </p:spPr>
        <p:txBody>
          <a:bodyPr/>
          <a:lstStyle/>
          <a:p>
            <a:pPr>
              <a:buNone/>
            </a:pPr>
            <a:r>
              <a:rPr lang="en-GB" sz="2000" b="1" i="0" dirty="0"/>
              <a:t>Purpose</a:t>
            </a:r>
            <a:r>
              <a:rPr lang="en-GB" sz="2000" i="0" dirty="0"/>
              <a:t>: To  increase </a:t>
            </a:r>
            <a:r>
              <a:rPr lang="en-GB" sz="2000" i="0" dirty="0">
                <a:solidFill>
                  <a:srgbClr val="C00000"/>
                </a:solidFill>
              </a:rPr>
              <a:t>the impact </a:t>
            </a:r>
            <a:r>
              <a:rPr lang="en-GB" sz="2000" i="0" dirty="0"/>
              <a:t>of EU development policy</a:t>
            </a:r>
          </a:p>
          <a:p>
            <a:pPr>
              <a:buNone/>
            </a:pPr>
            <a:r>
              <a:rPr lang="en-GB" sz="2000" b="1" i="0" dirty="0"/>
              <a:t>Rationale</a:t>
            </a:r>
            <a:r>
              <a:rPr lang="en-GB" sz="2000" i="0" dirty="0"/>
              <a:t>: Eradication of poverty is paramount objective of EU development policy</a:t>
            </a:r>
          </a:p>
          <a:p>
            <a:pPr>
              <a:buNone/>
            </a:pPr>
            <a:endParaRPr lang="en-GB" sz="2000" i="0" dirty="0"/>
          </a:p>
          <a:p>
            <a:pPr>
              <a:buClrTx/>
              <a:buFont typeface="Wingdings" pitchFamily="2" charset="2"/>
              <a:buChar char="§"/>
            </a:pPr>
            <a:r>
              <a:rPr lang="en-GB" sz="2000" b="1" i="0" dirty="0"/>
              <a:t>MDG necessary but not sufficient</a:t>
            </a:r>
            <a:r>
              <a:rPr lang="en-GB" sz="2000" i="0" dirty="0"/>
              <a:t>: </a:t>
            </a:r>
          </a:p>
          <a:p>
            <a:pPr lvl="1">
              <a:buFont typeface="Wingdings" pitchFamily="2" charset="2"/>
              <a:buChar char="ü"/>
            </a:pPr>
            <a:r>
              <a:rPr lang="en-GB" b="0" dirty="0"/>
              <a:t>Development, democracy, human rights, good governance &amp; security </a:t>
            </a:r>
            <a:r>
              <a:rPr lang="en-GB" b="0" dirty="0">
                <a:sym typeface="Wingdings" pitchFamily="2" charset="2"/>
              </a:rPr>
              <a:t></a:t>
            </a:r>
            <a:r>
              <a:rPr lang="en-GB" b="0" dirty="0"/>
              <a:t> intertwined objectives</a:t>
            </a:r>
          </a:p>
          <a:p>
            <a:pPr lvl="1">
              <a:buFont typeface="Wingdings" pitchFamily="2" charset="2"/>
              <a:buChar char="ü"/>
            </a:pPr>
            <a:r>
              <a:rPr lang="en-GB" b="0" dirty="0"/>
              <a:t>Essential</a:t>
            </a:r>
            <a:r>
              <a:rPr lang="en-GB" b="0" i="0" dirty="0"/>
              <a:t> to offer a future to young people </a:t>
            </a:r>
            <a:r>
              <a:rPr lang="en-GB" i="0" dirty="0">
                <a:sym typeface="Wingdings" pitchFamily="2" charset="2"/>
              </a:rPr>
              <a:t> inclusive sustainable growth</a:t>
            </a:r>
          </a:p>
          <a:p>
            <a:pPr>
              <a:buClrTx/>
              <a:buFont typeface="Wingdings" pitchFamily="2" charset="2"/>
              <a:buChar char="§"/>
            </a:pPr>
            <a:endParaRPr lang="en-GB" sz="2000" b="1" i="0" dirty="0">
              <a:sym typeface="Wingdings" pitchFamily="2" charset="2"/>
            </a:endParaRPr>
          </a:p>
          <a:p>
            <a:pPr>
              <a:buClrTx/>
              <a:buFont typeface="Wingdings" pitchFamily="2" charset="2"/>
              <a:buChar char="§"/>
            </a:pPr>
            <a:r>
              <a:rPr lang="en-GB" sz="2000" b="1" i="0" dirty="0">
                <a:sym typeface="Wingdings" pitchFamily="2" charset="2"/>
              </a:rPr>
              <a:t>Coordinated EU action </a:t>
            </a:r>
            <a:r>
              <a:rPr lang="en-GB" sz="2000" i="0" dirty="0">
                <a:sym typeface="Wingdings" pitchFamily="2" charset="2"/>
              </a:rPr>
              <a:t>has an added value</a:t>
            </a:r>
            <a:endParaRPr lang="en-GB" sz="2000" b="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a:p>
        </p:txBody>
      </p:sp>
    </p:spTree>
    <p:extLst>
      <p:ext uri="{BB962C8B-B14F-4D97-AF65-F5344CB8AC3E}">
        <p14:creationId xmlns:p14="http://schemas.microsoft.com/office/powerpoint/2010/main" val="269819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5B8F953-507E-4ABF-9A1A-19222E6531D1}" type="slidenum">
              <a:rPr lang="en-GB"/>
              <a:pPr/>
              <a:t>6</a:t>
            </a:fld>
            <a:endParaRPr lang="en-GB"/>
          </a:p>
        </p:txBody>
      </p:sp>
      <p:sp>
        <p:nvSpPr>
          <p:cNvPr id="89090" name="Rectangle 2"/>
          <p:cNvSpPr>
            <a:spLocks noGrp="1" noChangeArrowheads="1"/>
          </p:cNvSpPr>
          <p:nvPr>
            <p:ph type="title"/>
          </p:nvPr>
        </p:nvSpPr>
        <p:spPr>
          <a:xfrm>
            <a:off x="0" y="1124744"/>
            <a:ext cx="8893175" cy="712169"/>
          </a:xfrm>
        </p:spPr>
        <p:txBody>
          <a:bodyPr/>
          <a:lstStyle/>
          <a:p>
            <a:r>
              <a:rPr lang="en-GB" dirty="0"/>
              <a:t>Agenda for Change: policy priorities</a:t>
            </a:r>
          </a:p>
        </p:txBody>
      </p:sp>
      <p:sp>
        <p:nvSpPr>
          <p:cNvPr id="89091" name="Rectangle 3"/>
          <p:cNvSpPr>
            <a:spLocks noGrp="1" noChangeArrowheads="1"/>
          </p:cNvSpPr>
          <p:nvPr>
            <p:ph type="body" idx="1"/>
          </p:nvPr>
        </p:nvSpPr>
        <p:spPr>
          <a:xfrm>
            <a:off x="331787" y="1916833"/>
            <a:ext cx="8229600" cy="4248472"/>
          </a:xfrm>
        </p:spPr>
        <p:txBody>
          <a:bodyPr/>
          <a:lstStyle/>
          <a:p>
            <a:pPr>
              <a:spcBef>
                <a:spcPct val="50000"/>
              </a:spcBef>
              <a:buClr>
                <a:srgbClr val="0F5494"/>
              </a:buClr>
              <a:buFont typeface="Wingdings" pitchFamily="2" charset="2"/>
              <a:buAutoNum type="arabicPeriod"/>
            </a:pPr>
            <a:r>
              <a:rPr lang="en-GB" sz="2000" i="0" dirty="0"/>
              <a:t>Human rights, democracy and other key elements of good governance should feature more prominently in all partnerships</a:t>
            </a:r>
          </a:p>
          <a:p>
            <a:pPr lvl="1">
              <a:spcBef>
                <a:spcPct val="50000"/>
              </a:spcBef>
              <a:buClr>
                <a:srgbClr val="0F5494"/>
              </a:buClr>
              <a:buFont typeface="Wingdings" pitchFamily="2" charset="2"/>
              <a:buChar char="Ø"/>
            </a:pPr>
            <a:r>
              <a:rPr lang="en-GB" sz="1600" b="0" dirty="0"/>
              <a:t>EU action should focus on: democracy, gender equality, public sector management, tax policy &amp; administration, corruption, civil societies &amp; local authorities, natural resources, development-security nexus</a:t>
            </a:r>
          </a:p>
          <a:p>
            <a:pPr lvl="1">
              <a:spcBef>
                <a:spcPct val="50000"/>
              </a:spcBef>
              <a:buClr>
                <a:srgbClr val="0F5494"/>
              </a:buClr>
              <a:buFont typeface="Wingdings" pitchFamily="2" charset="2"/>
              <a:buChar char="Ø"/>
            </a:pPr>
            <a:r>
              <a:rPr lang="en-GB" sz="1600" b="0" dirty="0"/>
              <a:t>EU general budget support to be linked to the governance situation and political dialogue with partner country</a:t>
            </a:r>
          </a:p>
          <a:p>
            <a:pPr>
              <a:spcBef>
                <a:spcPct val="50000"/>
              </a:spcBef>
              <a:buClr>
                <a:srgbClr val="0F5494"/>
              </a:buClr>
              <a:buFont typeface="Wingdings" pitchFamily="2" charset="2"/>
              <a:buAutoNum type="arabicPeriod"/>
            </a:pPr>
            <a:r>
              <a:rPr lang="en-GB" sz="2000" i="0" dirty="0"/>
              <a:t>Inclusive (=people’s ability to participate in and benefit from wealth’s creation) and sustainable growth.  </a:t>
            </a:r>
          </a:p>
          <a:p>
            <a:pPr lvl="1">
              <a:spcBef>
                <a:spcPct val="50000"/>
              </a:spcBef>
              <a:buClr>
                <a:srgbClr val="0F5494"/>
              </a:buClr>
              <a:buFont typeface="Wingdings" pitchFamily="2" charset="2"/>
              <a:buChar char="Ø"/>
            </a:pPr>
            <a:r>
              <a:rPr lang="en-GB" sz="1600" b="0" dirty="0"/>
              <a:t>Employability, job creation, social protection, health &amp; education</a:t>
            </a:r>
          </a:p>
          <a:p>
            <a:pPr lvl="1">
              <a:spcBef>
                <a:spcPct val="50000"/>
              </a:spcBef>
              <a:buClr>
                <a:srgbClr val="0F5494"/>
              </a:buClr>
              <a:buFont typeface="Wingdings" pitchFamily="2" charset="2"/>
              <a:buChar char="Ø"/>
            </a:pPr>
            <a:r>
              <a:rPr lang="en-GB" sz="1600" b="0" dirty="0"/>
              <a:t>Environmental protection + climate change prevention/adaptation : sustainable agriculture and efficient renewable energy</a:t>
            </a:r>
            <a:endParaRPr lang="en-GB" sz="1600" i="1" dirty="0"/>
          </a:p>
        </p:txBody>
      </p:sp>
    </p:spTree>
    <p:extLst>
      <p:ext uri="{BB962C8B-B14F-4D97-AF65-F5344CB8AC3E}">
        <p14:creationId xmlns:p14="http://schemas.microsoft.com/office/powerpoint/2010/main" val="287052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1339850"/>
            <a:ext cx="8229600" cy="928687"/>
          </a:xfrm>
        </p:spPr>
        <p:txBody>
          <a:bodyPr/>
          <a:lstStyle/>
          <a:p>
            <a:r>
              <a:rPr lang="en-GB" dirty="0"/>
              <a:t>Four possible scenarios for EU development policy:</a:t>
            </a:r>
            <a:br>
              <a:rPr lang="en-GB" dirty="0"/>
            </a:br>
            <a:endParaRPr lang="nl-NL" dirty="0"/>
          </a:p>
        </p:txBody>
      </p:sp>
      <p:sp>
        <p:nvSpPr>
          <p:cNvPr id="3" name="Tijdelijke aanduiding voor inhoud 2"/>
          <p:cNvSpPr>
            <a:spLocks noGrp="1"/>
          </p:cNvSpPr>
          <p:nvPr>
            <p:ph idx="1"/>
          </p:nvPr>
        </p:nvSpPr>
        <p:spPr/>
        <p:txBody>
          <a:bodyPr/>
          <a:lstStyle/>
          <a:p>
            <a:r>
              <a:rPr lang="en-GB" sz="2000" i="0" dirty="0"/>
              <a:t>1° Status quo</a:t>
            </a:r>
          </a:p>
          <a:p>
            <a:r>
              <a:rPr lang="en-GB" sz="2000" i="0" dirty="0"/>
              <a:t>2° Sector focus: reduce sector dispersion and concentrate on a limited number of sectors</a:t>
            </a:r>
          </a:p>
          <a:p>
            <a:r>
              <a:rPr lang="en-GB" sz="2000" i="0" dirty="0"/>
              <a:t>3° Geographical focus: aid targeted towards limited number of countries but with wide sectoral coverage.</a:t>
            </a:r>
          </a:p>
          <a:p>
            <a:r>
              <a:rPr lang="en-GB" sz="2000" i="0" dirty="0"/>
              <a:t>4° Combination of 2° and 3°: sharpen sector and geographical focus to increase impact; strengthened coordination to organise division of labour with MS</a:t>
            </a:r>
          </a:p>
          <a:p>
            <a:endParaRPr lang="nl-NL" dirty="0"/>
          </a:p>
        </p:txBody>
      </p:sp>
      <p:sp>
        <p:nvSpPr>
          <p:cNvPr id="4" name="Tijdelijke aanduiding voor dianummer 3"/>
          <p:cNvSpPr>
            <a:spLocks noGrp="1"/>
          </p:cNvSpPr>
          <p:nvPr>
            <p:ph type="sldNum" sz="quarter" idx="12"/>
          </p:nvPr>
        </p:nvSpPr>
        <p:spPr/>
        <p:txBody>
          <a:bodyPr/>
          <a:lstStyle/>
          <a:p>
            <a:fld id="{37B83C0C-BC65-4367-9B8A-060D4801009D}" type="slidenum">
              <a:rPr lang="en-GB" smtClean="0"/>
              <a:pPr/>
              <a:t>7</a:t>
            </a:fld>
            <a:endParaRPr lang="en-GB"/>
          </a:p>
        </p:txBody>
      </p:sp>
    </p:spTree>
    <p:extLst>
      <p:ext uri="{BB962C8B-B14F-4D97-AF65-F5344CB8AC3E}">
        <p14:creationId xmlns:p14="http://schemas.microsoft.com/office/powerpoint/2010/main" val="1246245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754914F-29A9-4646-856C-A02121E3A87C}" type="slidenum">
              <a:rPr lang="en-GB"/>
              <a:pPr/>
              <a:t>8</a:t>
            </a:fld>
            <a:endParaRPr lang="en-GB" dirty="0"/>
          </a:p>
        </p:txBody>
      </p:sp>
      <p:sp>
        <p:nvSpPr>
          <p:cNvPr id="295938" name="Rectangle 2"/>
          <p:cNvSpPr>
            <a:spLocks noGrp="1" noChangeArrowheads="1"/>
          </p:cNvSpPr>
          <p:nvPr>
            <p:ph type="title"/>
          </p:nvPr>
        </p:nvSpPr>
        <p:spPr>
          <a:xfrm>
            <a:off x="0" y="1000108"/>
            <a:ext cx="9144000" cy="936625"/>
          </a:xfrm>
        </p:spPr>
        <p:txBody>
          <a:bodyPr/>
          <a:lstStyle/>
          <a:p>
            <a:r>
              <a:rPr lang="en-GB" dirty="0"/>
              <a:t>Agenda for Change: main principles</a:t>
            </a:r>
          </a:p>
        </p:txBody>
      </p:sp>
      <p:sp>
        <p:nvSpPr>
          <p:cNvPr id="295939" name="Rectangle 3"/>
          <p:cNvSpPr>
            <a:spLocks noGrp="1" noChangeArrowheads="1"/>
          </p:cNvSpPr>
          <p:nvPr>
            <p:ph type="body" idx="1"/>
          </p:nvPr>
        </p:nvSpPr>
        <p:spPr>
          <a:xfrm>
            <a:off x="500034" y="1785926"/>
            <a:ext cx="8229600" cy="4739418"/>
          </a:xfrm>
        </p:spPr>
        <p:txBody>
          <a:bodyPr/>
          <a:lstStyle/>
          <a:p>
            <a:pPr>
              <a:spcBef>
                <a:spcPct val="50000"/>
              </a:spcBef>
              <a:buClr>
                <a:srgbClr val="0F5494"/>
              </a:buClr>
              <a:buFont typeface="Wingdings" pitchFamily="2" charset="2"/>
              <a:buNone/>
            </a:pPr>
            <a:r>
              <a:rPr lang="en-GB" sz="2000" i="0" dirty="0"/>
              <a:t>1.  </a:t>
            </a:r>
            <a:r>
              <a:rPr lang="en-GB" sz="2000" b="1" i="0" dirty="0"/>
              <a:t>Sector concentration</a:t>
            </a:r>
          </a:p>
          <a:p>
            <a:pPr lvl="1">
              <a:spcBef>
                <a:spcPct val="50000"/>
              </a:spcBef>
              <a:buClr>
                <a:srgbClr val="0F5494"/>
              </a:buClr>
              <a:buFont typeface="Wingdings" pitchFamily="2" charset="2"/>
              <a:buChar char="Ø"/>
            </a:pPr>
            <a:r>
              <a:rPr lang="en-GB" b="0" dirty="0"/>
              <a:t>max 3 sectors</a:t>
            </a:r>
          </a:p>
          <a:p>
            <a:pPr>
              <a:spcBef>
                <a:spcPct val="50000"/>
              </a:spcBef>
              <a:buClr>
                <a:srgbClr val="0F5494"/>
              </a:buClr>
              <a:buFont typeface="Wingdings" pitchFamily="2" charset="2"/>
              <a:buNone/>
            </a:pPr>
            <a:r>
              <a:rPr lang="en-GB" sz="2000" i="0" dirty="0"/>
              <a:t>2.  </a:t>
            </a:r>
            <a:r>
              <a:rPr lang="en-GB" sz="2000" b="1" i="0" dirty="0"/>
              <a:t>Geographical differentiation</a:t>
            </a:r>
          </a:p>
          <a:p>
            <a:pPr lvl="1">
              <a:spcBef>
                <a:spcPct val="50000"/>
              </a:spcBef>
              <a:buClr>
                <a:srgbClr val="0F5494"/>
              </a:buClr>
              <a:buFont typeface="Wingdings" pitchFamily="2" charset="2"/>
              <a:buChar char="Ø"/>
            </a:pPr>
            <a:r>
              <a:rPr lang="en-GB" b="0" dirty="0"/>
              <a:t>Target at the greatest impact</a:t>
            </a:r>
          </a:p>
          <a:p>
            <a:pPr lvl="1">
              <a:spcBef>
                <a:spcPct val="50000"/>
              </a:spcBef>
              <a:buClr>
                <a:srgbClr val="0F5494"/>
              </a:buClr>
              <a:buFont typeface="Wingdings" pitchFamily="2" charset="2"/>
              <a:buChar char="Ø"/>
            </a:pPr>
            <a:r>
              <a:rPr lang="en-GB" sz="2000" b="0" dirty="0"/>
              <a:t>Focus at Neighbourhood States; Sub-Sahara Africa, and fragile countries</a:t>
            </a:r>
            <a:r>
              <a:rPr lang="en-GB" b="0" dirty="0"/>
              <a:t>. Other types of cooperation and new partnerships with upcoming / advanced developing countries</a:t>
            </a:r>
          </a:p>
          <a:p>
            <a:pPr lvl="1">
              <a:spcBef>
                <a:spcPct val="50000"/>
              </a:spcBef>
              <a:buClr>
                <a:srgbClr val="0F5494"/>
              </a:buClr>
              <a:buFont typeface="Wingdings" pitchFamily="2" charset="2"/>
              <a:buChar char="Ø"/>
            </a:pPr>
            <a:r>
              <a:rPr lang="en-GB" sz="2000" b="0" dirty="0"/>
              <a:t>Portfolio approach: diversify aid modalities</a:t>
            </a:r>
            <a:r>
              <a:rPr lang="en-GB" sz="2000" b="0"/>
              <a:t>: complementarity </a:t>
            </a:r>
            <a:r>
              <a:rPr lang="en-GB" sz="2000" b="0" dirty="0"/>
              <a:t>of aid instruments (BS, project, capacity development, blending mechanisms..)</a:t>
            </a:r>
          </a:p>
          <a:p>
            <a:pPr marL="342900" lvl="2" indent="-342900">
              <a:spcBef>
                <a:spcPct val="50000"/>
              </a:spcBef>
              <a:buClr>
                <a:srgbClr val="0F5494"/>
              </a:buClr>
              <a:buAutoNum type="arabicPeriod" startAt="3"/>
            </a:pPr>
            <a:r>
              <a:rPr lang="en-GB" sz="2000" b="1" dirty="0"/>
              <a:t>Coordinated EU action</a:t>
            </a:r>
            <a:r>
              <a:rPr lang="en-US" sz="2000" b="1" dirty="0">
                <a:ea typeface="+mn-ea"/>
                <a:cs typeface="+mn-cs"/>
              </a:rPr>
              <a:t> and improved policy coherence </a:t>
            </a:r>
            <a:endParaRPr lang="en-GB" sz="2000" b="1" dirty="0">
              <a:ea typeface="+mn-ea"/>
              <a:cs typeface="+mn-cs"/>
            </a:endParaRPr>
          </a:p>
          <a:p>
            <a:pPr marL="342900" lvl="2" indent="-342900">
              <a:spcBef>
                <a:spcPct val="50000"/>
              </a:spcBef>
              <a:buClr>
                <a:srgbClr val="0F5494"/>
              </a:buClr>
            </a:pPr>
            <a:endParaRPr lang="en-GB" sz="2000" b="1" dirty="0">
              <a:ea typeface="+mn-ea"/>
              <a:cs typeface="+mn-cs"/>
            </a:endParaRPr>
          </a:p>
        </p:txBody>
      </p:sp>
    </p:spTree>
    <p:extLst>
      <p:ext uri="{BB962C8B-B14F-4D97-AF65-F5344CB8AC3E}">
        <p14:creationId xmlns:p14="http://schemas.microsoft.com/office/powerpoint/2010/main" val="1259882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6553200" y="2893995"/>
            <a:ext cx="2133600" cy="3697296"/>
          </a:xfrm>
          <a:solidFill>
            <a:schemeClr val="accent3">
              <a:lumMod val="95000"/>
            </a:schemeClr>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indent="0">
              <a:spcBef>
                <a:spcPts val="600"/>
              </a:spcBef>
              <a:spcAft>
                <a:spcPts val="600"/>
              </a:spcAft>
              <a:buClrTx/>
              <a:buNone/>
            </a:pPr>
            <a:r>
              <a:rPr lang="en-US" sz="1800" b="1" i="0" dirty="0">
                <a:solidFill>
                  <a:srgbClr val="C00000"/>
                </a:solidFill>
              </a:rPr>
              <a:t>Good Governance and Development Contracts</a:t>
            </a:r>
          </a:p>
          <a:p>
            <a:pPr marL="0" indent="0">
              <a:spcBef>
                <a:spcPts val="600"/>
              </a:spcBef>
              <a:spcAft>
                <a:spcPts val="600"/>
              </a:spcAft>
              <a:buClrTx/>
              <a:buNone/>
            </a:pPr>
            <a:endParaRPr lang="en-GB" sz="1800" b="1" i="0" dirty="0">
              <a:solidFill>
                <a:srgbClr val="C00000"/>
              </a:solidFill>
            </a:endParaRPr>
          </a:p>
          <a:p>
            <a:pPr marL="0" indent="0">
              <a:spcBef>
                <a:spcPts val="600"/>
              </a:spcBef>
              <a:spcAft>
                <a:spcPts val="600"/>
              </a:spcAft>
              <a:buClrTx/>
              <a:buNone/>
            </a:pPr>
            <a:r>
              <a:rPr lang="en-GB" sz="1800" b="1" i="0" dirty="0">
                <a:solidFill>
                  <a:srgbClr val="C00000"/>
                </a:solidFill>
              </a:rPr>
              <a:t>Sector Reform Contracts</a:t>
            </a:r>
          </a:p>
          <a:p>
            <a:pPr marL="0" indent="0">
              <a:spcBef>
                <a:spcPts val="600"/>
              </a:spcBef>
              <a:spcAft>
                <a:spcPts val="600"/>
              </a:spcAft>
              <a:buClrTx/>
              <a:buNone/>
            </a:pPr>
            <a:endParaRPr lang="en-GB" sz="1800" b="1" i="0" dirty="0">
              <a:solidFill>
                <a:srgbClr val="C00000"/>
              </a:solidFill>
            </a:endParaRPr>
          </a:p>
          <a:p>
            <a:pPr marL="0" indent="0">
              <a:spcBef>
                <a:spcPts val="600"/>
              </a:spcBef>
              <a:spcAft>
                <a:spcPts val="600"/>
              </a:spcAft>
              <a:buClrTx/>
              <a:buNone/>
            </a:pPr>
            <a:r>
              <a:rPr lang="en-GB" sz="1800" b="1" i="0" dirty="0">
                <a:solidFill>
                  <a:srgbClr val="FF0000"/>
                </a:solidFill>
              </a:rPr>
              <a:t>State Building Contract</a:t>
            </a:r>
          </a:p>
          <a:p>
            <a:pPr marL="0" indent="0">
              <a:spcBef>
                <a:spcPts val="600"/>
              </a:spcBef>
              <a:spcAft>
                <a:spcPts val="600"/>
              </a:spcAft>
              <a:buClrTx/>
              <a:buNone/>
            </a:pPr>
            <a:endParaRPr lang="en-GB" sz="1800" b="1" i="0" dirty="0">
              <a:solidFill>
                <a:srgbClr val="FF0000"/>
              </a:solidFill>
            </a:endParaRPr>
          </a:p>
          <a:p>
            <a:pPr marL="0" indent="0">
              <a:spcBef>
                <a:spcPts val="600"/>
              </a:spcBef>
              <a:spcAft>
                <a:spcPts val="600"/>
              </a:spcAft>
              <a:buClrTx/>
              <a:buNone/>
            </a:pPr>
            <a:endParaRPr lang="en-GB" sz="1400" b="1" dirty="0">
              <a:solidFill>
                <a:srgbClr val="FF0000"/>
              </a:solidFill>
            </a:endParaRPr>
          </a:p>
        </p:txBody>
      </p:sp>
      <p:sp>
        <p:nvSpPr>
          <p:cNvPr id="2" name="Title 1"/>
          <p:cNvSpPr>
            <a:spLocks noGrp="1"/>
          </p:cNvSpPr>
          <p:nvPr>
            <p:ph type="title"/>
          </p:nvPr>
        </p:nvSpPr>
        <p:spPr>
          <a:xfrm>
            <a:off x="500034" y="1000116"/>
            <a:ext cx="8229600" cy="1143000"/>
          </a:xfrm>
        </p:spPr>
        <p:txBody>
          <a:bodyPr/>
          <a:lstStyle/>
          <a:p>
            <a:r>
              <a:rPr lang="en-GB" dirty="0"/>
              <a:t>2012 BS Guidelines: a revised approach of BS modalities</a:t>
            </a:r>
          </a:p>
        </p:txBody>
      </p:sp>
      <p:sp>
        <p:nvSpPr>
          <p:cNvPr id="4" name="Content Placeholder 3"/>
          <p:cNvSpPr>
            <a:spLocks noGrp="1"/>
          </p:cNvSpPr>
          <p:nvPr>
            <p:ph sz="half" idx="2"/>
          </p:nvPr>
        </p:nvSpPr>
        <p:spPr>
          <a:xfrm>
            <a:off x="485192" y="2895212"/>
            <a:ext cx="2010916" cy="3697296"/>
          </a:xfrm>
          <a:solidFill>
            <a:schemeClr val="accent3">
              <a:lumMod val="95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a:lstStyle/>
          <a:p>
            <a:pPr marL="0" indent="0">
              <a:buClrTx/>
              <a:buNone/>
            </a:pPr>
            <a:endParaRPr lang="en-GB" sz="1800" b="1" dirty="0"/>
          </a:p>
          <a:p>
            <a:pPr marL="0" indent="0">
              <a:buClrTx/>
              <a:buNone/>
            </a:pPr>
            <a:r>
              <a:rPr lang="en-GB" sz="1800" b="1" dirty="0"/>
              <a:t>General Budget support Programmes</a:t>
            </a:r>
          </a:p>
          <a:p>
            <a:pPr marL="0" indent="0">
              <a:buClrTx/>
              <a:buNone/>
            </a:pPr>
            <a:endParaRPr lang="en-GB" sz="1800" b="1" dirty="0"/>
          </a:p>
          <a:p>
            <a:pPr marL="0" indent="0">
              <a:buClrTx/>
              <a:buNone/>
            </a:pPr>
            <a:endParaRPr lang="en-GB" sz="1800" b="1" dirty="0"/>
          </a:p>
          <a:p>
            <a:pPr marL="0" indent="0">
              <a:buClrTx/>
              <a:buNone/>
            </a:pPr>
            <a:r>
              <a:rPr lang="en-GB" sz="1800" b="1" dirty="0"/>
              <a:t>Sector Policy Support Programmes</a:t>
            </a:r>
          </a:p>
        </p:txBody>
      </p:sp>
      <p:sp>
        <p:nvSpPr>
          <p:cNvPr id="5" name="Text Placeholder 4"/>
          <p:cNvSpPr>
            <a:spLocks noGrp="1"/>
          </p:cNvSpPr>
          <p:nvPr>
            <p:ph type="body" sz="quarter" idx="3"/>
          </p:nvPr>
        </p:nvSpPr>
        <p:spPr>
          <a:xfrm>
            <a:off x="6553200" y="2172730"/>
            <a:ext cx="2176434" cy="750879"/>
          </a:xfrm>
          <a:solidFill>
            <a:schemeClr val="accent2">
              <a:lumMod val="50000"/>
            </a:schemeClr>
          </a:solidFill>
          <a:ln w="9525">
            <a:noFill/>
            <a:miter lim="800000"/>
            <a:headEnd/>
            <a:tailEnd/>
          </a:ln>
          <a:effectLst/>
        </p:spPr>
        <p:txBody>
          <a:bodyPr vert="horz" wrap="square" lIns="91440" tIns="45720" rIns="91440" bIns="45720" numCol="1" anchor="b" anchorCtr="0" compatLnSpc="1">
            <a:prstTxWarp prst="textNoShape">
              <a:avLst/>
            </a:prstTxWarp>
          </a:bodyPr>
          <a:lstStyle/>
          <a:p>
            <a:pPr algn="ctr"/>
            <a:r>
              <a:rPr lang="en-GB" sz="1800" i="0" dirty="0">
                <a:solidFill>
                  <a:schemeClr val="bg1"/>
                </a:solidFill>
              </a:rPr>
              <a:t>2012 Guidelines</a:t>
            </a:r>
          </a:p>
        </p:txBody>
      </p:sp>
      <p:sp>
        <p:nvSpPr>
          <p:cNvPr id="3" name="Text Placeholder 2"/>
          <p:cNvSpPr>
            <a:spLocks noGrp="1"/>
          </p:cNvSpPr>
          <p:nvPr>
            <p:ph type="body" idx="1"/>
          </p:nvPr>
        </p:nvSpPr>
        <p:spPr>
          <a:xfrm>
            <a:off x="457200" y="2143116"/>
            <a:ext cx="2038908" cy="750879"/>
          </a:xfrm>
          <a:solidFill>
            <a:schemeClr val="accent2">
              <a:lumMod val="50000"/>
            </a:schemeClr>
          </a:solidFill>
        </p:spPr>
        <p:txBody>
          <a:bodyPr/>
          <a:lstStyle/>
          <a:p>
            <a:pPr algn="ctr"/>
            <a:r>
              <a:rPr lang="en-GB" sz="1800" i="0" dirty="0">
                <a:solidFill>
                  <a:schemeClr val="bg1"/>
                </a:solidFill>
              </a:rPr>
              <a:t>2008  Guidelines</a:t>
            </a:r>
          </a:p>
        </p:txBody>
      </p:sp>
      <p:sp>
        <p:nvSpPr>
          <p:cNvPr id="7" name="Slide Number Placeholder 6"/>
          <p:cNvSpPr>
            <a:spLocks noGrp="1"/>
          </p:cNvSpPr>
          <p:nvPr>
            <p:ph type="sldNum" sz="quarter" idx="12"/>
          </p:nvPr>
        </p:nvSpPr>
        <p:spPr/>
        <p:txBody>
          <a:bodyPr/>
          <a:lstStyle/>
          <a:p>
            <a:fld id="{580502AF-40B9-4FC6-8B1E-970A2E366E37}" type="slidenum">
              <a:rPr lang="en-GB" smtClean="0"/>
              <a:pPr/>
              <a:t>9</a:t>
            </a:fld>
            <a:endParaRPr lang="en-GB"/>
          </a:p>
        </p:txBody>
      </p:sp>
      <p:sp>
        <p:nvSpPr>
          <p:cNvPr id="8" name="Right Arrow 7"/>
          <p:cNvSpPr/>
          <p:nvPr/>
        </p:nvSpPr>
        <p:spPr bwMode="auto">
          <a:xfrm>
            <a:off x="4067944" y="2893995"/>
            <a:ext cx="1584176" cy="3127293"/>
          </a:xfrm>
          <a:prstGeom prst="right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9" name="Right Arrow 8"/>
          <p:cNvSpPr/>
          <p:nvPr/>
        </p:nvSpPr>
        <p:spPr bwMode="auto">
          <a:xfrm>
            <a:off x="2607705" y="3157465"/>
            <a:ext cx="3945495" cy="2600351"/>
          </a:xfrm>
          <a:prstGeom prst="rightArrow">
            <a:avLst>
              <a:gd name="adj1" fmla="val 65041"/>
              <a:gd name="adj2" fmla="val 28615"/>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lang="en-GB" sz="1600" dirty="0"/>
          </a:p>
          <a:p>
            <a:pPr marL="3175" marR="0" indent="0" algn="l" defTabSz="914400" rtl="0" eaLnBrk="1" fontAlgn="base" latinLnBrk="0" hangingPunct="1">
              <a:lnSpc>
                <a:spcPct val="100000"/>
              </a:lnSpc>
              <a:spcBef>
                <a:spcPct val="0"/>
              </a:spcBef>
              <a:spcAft>
                <a:spcPct val="0"/>
              </a:spcAft>
              <a:buClrTx/>
              <a:buSzTx/>
              <a:buFontTx/>
              <a:buNone/>
              <a:tabLst/>
            </a:pPr>
            <a:endParaRPr lang="en-GB" sz="1600" dirty="0"/>
          </a:p>
          <a:p>
            <a:pPr marL="3175" marR="0" indent="0" algn="ctr" defTabSz="914400" rtl="0" eaLnBrk="1" fontAlgn="base" latinLnBrk="0" hangingPunct="1">
              <a:lnSpc>
                <a:spcPct val="100000"/>
              </a:lnSpc>
              <a:spcBef>
                <a:spcPct val="0"/>
              </a:spcBef>
              <a:spcAft>
                <a:spcPct val="0"/>
              </a:spcAft>
              <a:buClrTx/>
              <a:buSzTx/>
              <a:buFontTx/>
              <a:buNone/>
              <a:tabLst/>
            </a:pPr>
            <a:r>
              <a:rPr lang="en-GB" sz="1800" b="1" dirty="0">
                <a:solidFill>
                  <a:schemeClr val="bg1"/>
                </a:solidFill>
              </a:rPr>
              <a:t>Differentiation</a:t>
            </a:r>
            <a:endParaRPr lang="en-GB" sz="1800" dirty="0">
              <a:solidFill>
                <a:schemeClr val="bg1"/>
              </a:solidFill>
            </a:endParaRPr>
          </a:p>
          <a:p>
            <a:pPr marL="3175" marR="0" indent="0" algn="ctr" defTabSz="914400" rtl="0" eaLnBrk="1" fontAlgn="base" latinLnBrk="0" hangingPunct="1">
              <a:lnSpc>
                <a:spcPct val="100000"/>
              </a:lnSpc>
              <a:spcBef>
                <a:spcPct val="0"/>
              </a:spcBef>
              <a:spcAft>
                <a:spcPct val="0"/>
              </a:spcAft>
              <a:buClrTx/>
              <a:buSzTx/>
              <a:buFontTx/>
              <a:buNone/>
              <a:tabLst/>
            </a:pPr>
            <a:endParaRPr lang="en-GB" sz="1800" dirty="0">
              <a:solidFill>
                <a:schemeClr val="bg1"/>
              </a:solidFill>
            </a:endParaRPr>
          </a:p>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chemeClr val="bg1"/>
                </a:solidFill>
                <a:effectLst/>
              </a:rPr>
              <a:t>Mutual</a:t>
            </a:r>
            <a:r>
              <a:rPr lang="en-GB" sz="1800" b="1" dirty="0">
                <a:solidFill>
                  <a:schemeClr val="bg1"/>
                </a:solidFill>
              </a:rPr>
              <a:t> </a:t>
            </a:r>
            <a:r>
              <a:rPr kumimoji="0" lang="en-GB" sz="1800" b="1" i="0" u="none" strike="noStrike" cap="none" normalizeH="0" dirty="0">
                <a:ln>
                  <a:noFill/>
                </a:ln>
                <a:solidFill>
                  <a:schemeClr val="bg1"/>
                </a:solidFill>
                <a:effectLst/>
              </a:rPr>
              <a:t>responsibility and accountability</a:t>
            </a:r>
          </a:p>
          <a:p>
            <a:pPr marL="3175" marR="0" indent="0" algn="ctr" defTabSz="914400" rtl="0" eaLnBrk="1" fontAlgn="base" latinLnBrk="0" hangingPunct="1">
              <a:lnSpc>
                <a:spcPct val="100000"/>
              </a:lnSpc>
              <a:spcBef>
                <a:spcPct val="0"/>
              </a:spcBef>
              <a:spcAft>
                <a:spcPct val="0"/>
              </a:spcAft>
              <a:buClrTx/>
              <a:buSzTx/>
              <a:buFontTx/>
              <a:buNone/>
              <a:tabLst/>
            </a:pPr>
            <a:endParaRPr lang="en-GB" sz="1800" dirty="0">
              <a:solidFill>
                <a:schemeClr val="bg1"/>
              </a:solidFill>
            </a:endParaRPr>
          </a:p>
          <a:p>
            <a:pPr marL="3175" marR="0" indent="0" algn="ctr" defTabSz="914400" rtl="0" eaLnBrk="1" fontAlgn="base" latinLnBrk="0" hangingPunct="1">
              <a:lnSpc>
                <a:spcPct val="100000"/>
              </a:lnSpc>
              <a:spcBef>
                <a:spcPct val="0"/>
              </a:spcBef>
              <a:spcAft>
                <a:spcPct val="0"/>
              </a:spcAft>
              <a:buClrTx/>
              <a:buSzTx/>
              <a:buFontTx/>
              <a:buNone/>
              <a:tabLst/>
            </a:pPr>
            <a:r>
              <a:rPr lang="en-GB" sz="1800" b="1" dirty="0">
                <a:solidFill>
                  <a:schemeClr val="bg1"/>
                </a:solidFill>
              </a:rPr>
              <a:t>Fundamental Values</a:t>
            </a:r>
          </a:p>
          <a:p>
            <a:pPr marL="3175" marR="0" indent="0" algn="l" defTabSz="914400" rtl="0" eaLnBrk="1" fontAlgn="base" latinLnBrk="0" hangingPunct="1">
              <a:lnSpc>
                <a:spcPct val="100000"/>
              </a:lnSpc>
              <a:spcBef>
                <a:spcPct val="0"/>
              </a:spcBef>
              <a:spcAft>
                <a:spcPct val="0"/>
              </a:spcAft>
              <a:buClrTx/>
              <a:buSzTx/>
              <a:buFontTx/>
              <a:buNone/>
              <a:tabLst/>
            </a:pPr>
            <a:endParaRPr lang="en-GB" dirty="0"/>
          </a:p>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dirty="0">
              <a:ln>
                <a:noFill/>
              </a:ln>
              <a:solidFill>
                <a:srgbClr val="0F5494"/>
              </a:solidFill>
              <a:effectLst/>
              <a:latin typeface="Verdana" pitchFamily="34" charset="0"/>
            </a:endParaRPr>
          </a:p>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F5494"/>
              </a:solidFill>
              <a:effectLst/>
              <a:latin typeface="Verdana" pitchFamily="34" charset="0"/>
            </a:endParaRPr>
          </a:p>
        </p:txBody>
      </p:sp>
    </p:spTree>
    <p:extLst>
      <p:ext uri="{BB962C8B-B14F-4D97-AF65-F5344CB8AC3E}">
        <p14:creationId xmlns:p14="http://schemas.microsoft.com/office/powerpoint/2010/main" val="3657121399"/>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10926</TotalTime>
  <Words>4627</Words>
  <Application>Microsoft Office PowerPoint</Application>
  <PresentationFormat>Diavoorstelling (4:3)</PresentationFormat>
  <Paragraphs>396</Paragraphs>
  <Slides>24</Slides>
  <Notes>22</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24</vt:i4>
      </vt:variant>
    </vt:vector>
  </HeadingPairs>
  <TitlesOfParts>
    <vt:vector size="33" baseType="lpstr">
      <vt:lpstr>ＭＳ Ｐゴシック</vt:lpstr>
      <vt:lpstr>Arial</vt:lpstr>
      <vt:lpstr>Calibri</vt:lpstr>
      <vt:lpstr>Times</vt:lpstr>
      <vt:lpstr>Times New Roman</vt:lpstr>
      <vt:lpstr>Tw Cen MT</vt:lpstr>
      <vt:lpstr>Verdana</vt:lpstr>
      <vt:lpstr>Wingdings</vt:lpstr>
      <vt:lpstr>Slide_Master</vt:lpstr>
      <vt:lpstr>  Seminar Sector Reform Contract and Policy Dialogue   </vt:lpstr>
      <vt:lpstr>Outline Module 1</vt:lpstr>
      <vt:lpstr>Search for aid effectiveness</vt:lpstr>
      <vt:lpstr> </vt:lpstr>
      <vt:lpstr>Agenda for change</vt:lpstr>
      <vt:lpstr>Agenda for Change: policy priorities</vt:lpstr>
      <vt:lpstr>Four possible scenarios for EU development policy: </vt:lpstr>
      <vt:lpstr>Agenda for Change: main principles</vt:lpstr>
      <vt:lpstr>2012 BS Guidelines: a revised approach of BS modalities</vt:lpstr>
      <vt:lpstr>EC Communication on BS: key messages (1/2)</vt:lpstr>
      <vt:lpstr>EC Communication on BS: key messages (2/2)</vt:lpstr>
      <vt:lpstr>Outline Module 1</vt:lpstr>
      <vt:lpstr>BS: one among the financing modalities</vt:lpstr>
      <vt:lpstr>PowerPoint-presentatie</vt:lpstr>
      <vt:lpstr>SWAp, SRC, pooling and Basket Funds</vt:lpstr>
      <vt:lpstr>Portfolio approach</vt:lpstr>
      <vt:lpstr>Budget support is a financial assistance modality: it is a means to deliver more effective support to national and sector policies. It involves four pillars.</vt:lpstr>
      <vt:lpstr>Specificities/expected benefits of BS Financing Modality (1/2)</vt:lpstr>
      <vt:lpstr>Specificities/expected benefits of BS Financing Modality (2/2)</vt:lpstr>
      <vt:lpstr>Outline Module 1</vt:lpstr>
      <vt:lpstr>Fungibility</vt:lpstr>
      <vt:lpstr>Donor’s dilemma: fungibility and accountability </vt:lpstr>
      <vt:lpstr>BS commitments worldwide (2016)</vt:lpstr>
      <vt:lpstr>Th ank you for your attention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
  <cp:lastModifiedBy>willem</cp:lastModifiedBy>
  <cp:revision>354</cp:revision>
  <cp:lastPrinted>2014-12-22T13:00:47Z</cp:lastPrinted>
  <dcterms:created xsi:type="dcterms:W3CDTF">2011-10-28T10:25:18Z</dcterms:created>
  <dcterms:modified xsi:type="dcterms:W3CDTF">2017-04-13T11:00:26Z</dcterms:modified>
</cp:coreProperties>
</file>