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96" r:id="rId3"/>
    <p:sldId id="297" r:id="rId4"/>
    <p:sldId id="263" r:id="rId5"/>
    <p:sldId id="301" r:id="rId6"/>
    <p:sldId id="269" r:id="rId7"/>
    <p:sldId id="270" r:id="rId8"/>
    <p:sldId id="268" r:id="rId9"/>
    <p:sldId id="271" r:id="rId10"/>
    <p:sldId id="272" r:id="rId11"/>
    <p:sldId id="283" r:id="rId12"/>
    <p:sldId id="279" r:id="rId13"/>
    <p:sldId id="276" r:id="rId14"/>
    <p:sldId id="300" r:id="rId15"/>
    <p:sldId id="294" r:id="rId16"/>
    <p:sldId id="299" r:id="rId17"/>
    <p:sldId id="302" r:id="rId18"/>
    <p:sldId id="303" r:id="rId19"/>
    <p:sldId id="304" r:id="rId20"/>
    <p:sldId id="280" r:id="rId21"/>
    <p:sldId id="285" r:id="rId22"/>
    <p:sldId id="298" r:id="rId23"/>
    <p:sldId id="293" r:id="rId24"/>
    <p:sldId id="265" r:id="rId25"/>
  </p:sldIdLst>
  <p:sldSz cx="9144000" cy="6858000" type="screen4x3"/>
  <p:notesSz cx="7099300" cy="10234613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 autoAdjust="0"/>
  </p:normalViewPr>
  <p:slideViewPr>
    <p:cSldViewPr>
      <p:cViewPr>
        <p:scale>
          <a:sx n="66" d="100"/>
          <a:sy n="66" d="100"/>
        </p:scale>
        <p:origin x="-6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fr-FR" sz="13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fr-FR" sz="1300"/>
            </a:lvl1pPr>
            <a:extLst/>
          </a:lstStyle>
          <a:p>
            <a:fld id="{6E7D018D-748F-47BF-843A-40349A141CAC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fr-FR" sz="1300"/>
            </a:lvl1pPr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fr-FR" sz="1300"/>
            </a:lvl1pPr>
            <a:extLst/>
          </a:lstStyle>
          <a:p>
            <a:fld id="{04AC5213-BACC-41AB-9B61-B40CF6C529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56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fr-FR" sz="13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fr-FR" sz="1300"/>
            </a:lvl1pPr>
            <a:extLst/>
          </a:lstStyle>
          <a:p>
            <a:fld id="{23E9B8FB-2ABD-42C9-A6DA-A6789EAF441D}" type="datetimeFigureOut">
              <a:rPr lang="fr-FR"/>
              <a:pPr/>
              <a:t>01/12/2016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fr-FR" sz="13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fr-FR" sz="1300"/>
            </a:lvl1pPr>
            <a:extLst/>
          </a:lstStyle>
          <a:p>
            <a:fld id="{BE2A7042-DEED-4AA1-9E89-4A16B2572577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3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fr-F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le titre de l'album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fr-FR"/>
              <a:t>Cliquez pour ajouter une date ou des informations détaillées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paysage 2 poses, portrait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2400" i="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fr-F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fr-FR"/>
              <a:pPr/>
              <a:t>01/12/2016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fr-FR"/>
              <a:pPr/>
              <a:t>01/12/2016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‹N°›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en mod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 pour ajouter une image en mode Page entière</a:t>
            </a:r>
            <a:endParaRPr kumimoji="0" lang="fr-F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fr-F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fr-F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 de section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fr-FR" sz="18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0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fr-FR" sz="20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Cliquez pour modifier le style du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01/12/2016</a:t>
            </a:fld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fr-F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‹N°›</a:t>
            </a:fld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fr-F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fr-F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fr-F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fr-F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fr-F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fr-F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5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000636"/>
            <a:ext cx="8672946" cy="1704964"/>
          </a:xfrm>
        </p:spPr>
        <p:txBody>
          <a:bodyPr/>
          <a:lstStyle>
            <a:extLst/>
          </a:lstStyle>
          <a:p>
            <a:pPr algn="ctr"/>
            <a:r>
              <a:rPr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TRAVAIL DE RETOUR</a:t>
            </a:r>
            <a:r>
              <a:rPr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ANDRIAMIFIDY BOB ONIMILANTO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MADAGASCAR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pour une image  5" descr="https://upload.wikimedia.org/wikipedia/commons/a/a8/Santiago-Route_pav%C3%A9e_(2).JPG"/>
          <p:cNvPicPr>
            <a:picLocks noGrp="1"/>
          </p:cNvPicPr>
          <p:nvPr>
            <p:ph type="pic" sz="quarter" idx="11"/>
          </p:nvPr>
        </p:nvPicPr>
        <p:blipFill>
          <a:blip r:embed="rId3" cstate="print"/>
          <a:srcRect l="959" r="959"/>
          <a:stretch>
            <a:fillRect/>
          </a:stretch>
        </p:blipFill>
        <p:spPr bwMode="auto">
          <a:xfrm>
            <a:off x="228600" y="152400"/>
            <a:ext cx="6858000" cy="48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DONNEES BOB\PROGRANIT\LOGO\logo progran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28"/>
            <a:ext cx="3357586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462174" cy="6343672"/>
          </a:xfrm>
        </p:spPr>
        <p:txBody>
          <a:bodyPr/>
          <a:lstStyle>
            <a:extLst/>
          </a:lstStyle>
          <a:p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I-4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PROPOSEES / </a:t>
            </a:r>
            <a:r>
              <a:rPr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PROPOSED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dirty="0" smtClean="0"/>
          </a:p>
          <a:p>
            <a:endParaRPr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35380"/>
              </p:ext>
            </p:extLst>
          </p:nvPr>
        </p:nvGraphicFramePr>
        <p:xfrm>
          <a:off x="107504" y="1000108"/>
          <a:ext cx="8712968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813"/>
                <a:gridCol w="3315556"/>
                <a:gridCol w="262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SOLUTIONS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FORCES/STRENGTH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FAIBLESSES/WEAKNESSES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BITUME / ASPHALT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Confortable, Rapide à</a:t>
                      </a:r>
                      <a:r>
                        <a:rPr lang="fr-FR" baseline="0" dirty="0" smtClean="0"/>
                        <a:t> mettre en </a:t>
                      </a:r>
                      <a:r>
                        <a:rPr lang="fr-FR" baseline="0" dirty="0" err="1" smtClean="0"/>
                        <a:t>oeuvre</a:t>
                      </a:r>
                      <a:r>
                        <a:rPr lang="fr-FR" dirty="0" smtClean="0"/>
                        <a:t>, Durée</a:t>
                      </a:r>
                      <a:r>
                        <a:rPr lang="fr-FR" baseline="0" dirty="0" smtClean="0"/>
                        <a:t> de vie</a:t>
                      </a:r>
                      <a:r>
                        <a:rPr lang="fr-FR" dirty="0" smtClean="0"/>
                        <a:t> 15ans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Très</a:t>
                      </a:r>
                      <a:r>
                        <a:rPr lang="fr-FR" baseline="0" dirty="0" smtClean="0"/>
                        <a:t> Chère (1km de bitume = 3 Km de pavé)</a:t>
                      </a:r>
                      <a:r>
                        <a:rPr lang="fr-FR" dirty="0" smtClean="0"/>
                        <a:t>,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BETON</a:t>
                      </a:r>
                      <a:r>
                        <a:rPr lang="fr-F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COMPACTE /</a:t>
                      </a:r>
                    </a:p>
                    <a:p>
                      <a:r>
                        <a:rPr lang="fr-F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CONCRETE ROAD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Confortable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Chère, Problème</a:t>
                      </a:r>
                      <a:r>
                        <a:rPr lang="fr-FR" baseline="0" dirty="0" smtClean="0"/>
                        <a:t> d’énergie et de</a:t>
                      </a:r>
                      <a:r>
                        <a:rPr lang="fr-FR" dirty="0" smtClean="0"/>
                        <a:t> Transport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TERRES</a:t>
                      </a:r>
                      <a:r>
                        <a:rPr lang="fr-F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COMPACTEES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Bon</a:t>
                      </a:r>
                      <a:r>
                        <a:rPr lang="fr-FR" baseline="0" dirty="0" smtClean="0"/>
                        <a:t> Marché</a:t>
                      </a:r>
                      <a:r>
                        <a:rPr lang="fr-FR" dirty="0" smtClean="0"/>
                        <a:t>, Facile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Durée</a:t>
                      </a:r>
                      <a:r>
                        <a:rPr lang="fr-FR" baseline="0" dirty="0" smtClean="0"/>
                        <a:t> de vie = 3-4 ans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PAVE</a:t>
                      </a:r>
                      <a:r>
                        <a:rPr lang="fr-F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EN GRANITE / COBBLE STONE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Durable, durée</a:t>
                      </a:r>
                      <a:r>
                        <a:rPr lang="fr-FR" baseline="0" dirty="0" smtClean="0"/>
                        <a:t> de vie +</a:t>
                      </a:r>
                      <a:r>
                        <a:rPr lang="fr-FR" dirty="0" smtClean="0"/>
                        <a:t>25 ans, Création</a:t>
                      </a:r>
                      <a:r>
                        <a:rPr lang="fr-FR" baseline="0" dirty="0" smtClean="0"/>
                        <a:t> d’emploi</a:t>
                      </a:r>
                      <a:r>
                        <a:rPr lang="fr-FR" dirty="0" smtClean="0"/>
                        <a:t>, Bon</a:t>
                      </a:r>
                      <a:r>
                        <a:rPr lang="fr-FR" baseline="0" dirty="0" smtClean="0"/>
                        <a:t> Marché</a:t>
                      </a:r>
                      <a:r>
                        <a:rPr lang="fr-FR" dirty="0" smtClean="0"/>
                        <a:t>, Facile</a:t>
                      </a:r>
                      <a:r>
                        <a:rPr lang="fr-FR" baseline="0" dirty="0" smtClean="0"/>
                        <a:t> à maintenir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Pas confortable,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57158" y="400506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dirty="0" smtClean="0">
                <a:solidFill>
                  <a:schemeClr val="accent1">
                    <a:lumMod val="75000"/>
                  </a:schemeClr>
                </a:solidFill>
              </a:rPr>
              <a:t>Le</a:t>
            </a:r>
            <a:r>
              <a:rPr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Pavage </a:t>
            </a:r>
            <a:r>
              <a:rPr sz="2000" dirty="0" smtClean="0">
                <a:solidFill>
                  <a:schemeClr val="accent1">
                    <a:lumMod val="75000"/>
                  </a:schemeClr>
                </a:solidFill>
              </a:rPr>
              <a:t>semble être la solution la mieux adaptée </a:t>
            </a:r>
            <a:r>
              <a:rPr sz="2000" dirty="0" err="1" smtClean="0">
                <a:solidFill>
                  <a:schemeClr val="accent1">
                    <a:lumMod val="75000"/>
                  </a:schemeClr>
                </a:solidFill>
              </a:rPr>
              <a:t>pr</a:t>
            </a:r>
            <a:r>
              <a:rPr sz="2000" dirty="0" smtClean="0">
                <a:solidFill>
                  <a:schemeClr val="accent1">
                    <a:lumMod val="75000"/>
                  </a:schemeClr>
                </a:solidFill>
              </a:rPr>
              <a:t> le cas de M/CAR</a:t>
            </a:r>
          </a:p>
          <a:p>
            <a:r>
              <a:rPr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Cobble</a:t>
            </a:r>
            <a:r>
              <a:rPr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Stone </a:t>
            </a:r>
            <a:r>
              <a:rPr i="1" dirty="0" err="1" smtClean="0"/>
              <a:t>is</a:t>
            </a:r>
            <a:r>
              <a:rPr i="1" dirty="0" smtClean="0"/>
              <a:t> the best Solution </a:t>
            </a:r>
            <a:r>
              <a:rPr i="1" dirty="0" err="1" smtClean="0"/>
              <a:t>comparing</a:t>
            </a:r>
            <a:r>
              <a:rPr i="1" dirty="0" smtClean="0"/>
              <a:t> to the </a:t>
            </a:r>
            <a:r>
              <a:rPr i="1" dirty="0" err="1" smtClean="0"/>
              <a:t>others</a:t>
            </a:r>
            <a:r>
              <a:rPr i="1" dirty="0" smtClean="0"/>
              <a:t> </a:t>
            </a:r>
            <a:r>
              <a:rPr i="1" dirty="0" err="1" smtClean="0"/>
              <a:t>existing</a:t>
            </a:r>
            <a:r>
              <a:rPr i="1" dirty="0" smtClean="0"/>
              <a:t> solutions</a:t>
            </a:r>
            <a:r>
              <a:rPr dirty="0" smtClean="0"/>
              <a:t> </a:t>
            </a:r>
            <a:endParaRPr lang="fr-FR" dirty="0"/>
          </a:p>
        </p:txBody>
      </p:sp>
      <p:pic>
        <p:nvPicPr>
          <p:cNvPr id="7" name="Image 6" descr="http://www.pavagesservices.fr/wp-content/uploads/2014/01/photo-1_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016920"/>
            <a:ext cx="3932748" cy="17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215370" cy="6343672"/>
          </a:xfrm>
        </p:spPr>
        <p:txBody>
          <a:bodyPr/>
          <a:lstStyle>
            <a:extLst/>
          </a:lstStyle>
          <a:p>
            <a:r>
              <a:rPr dirty="0" smtClean="0"/>
              <a:t>Le Granite est un matériau disponible dans presque tout Madagascar.</a:t>
            </a:r>
          </a:p>
          <a:p>
            <a:r>
              <a:rPr i="1" dirty="0" smtClean="0">
                <a:solidFill>
                  <a:schemeClr val="tx1"/>
                </a:solidFill>
              </a:rPr>
              <a:t>Granite are </a:t>
            </a:r>
            <a:r>
              <a:rPr i="1" dirty="0" err="1" smtClean="0">
                <a:solidFill>
                  <a:schemeClr val="tx1"/>
                </a:solidFill>
              </a:rPr>
              <a:t>available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everywhere</a:t>
            </a:r>
            <a:r>
              <a:rPr i="1" dirty="0" smtClean="0">
                <a:solidFill>
                  <a:schemeClr val="tx1"/>
                </a:solidFill>
              </a:rPr>
              <a:t> in Madagascar </a:t>
            </a:r>
            <a:r>
              <a:rPr i="1" dirty="0" err="1" smtClean="0">
                <a:solidFill>
                  <a:schemeClr val="tx1"/>
                </a:solidFill>
              </a:rPr>
              <a:t>from</a:t>
            </a:r>
            <a:r>
              <a:rPr i="1" dirty="0" smtClean="0">
                <a:solidFill>
                  <a:schemeClr val="tx1"/>
                </a:solidFill>
              </a:rPr>
              <a:t> the </a:t>
            </a:r>
            <a:r>
              <a:rPr i="1" dirty="0" err="1" smtClean="0">
                <a:solidFill>
                  <a:schemeClr val="tx1"/>
                </a:solidFill>
              </a:rPr>
              <a:t>North</a:t>
            </a:r>
            <a:r>
              <a:rPr i="1" dirty="0" smtClean="0">
                <a:solidFill>
                  <a:schemeClr val="tx1"/>
                </a:solidFill>
              </a:rPr>
              <a:t> to the South.</a:t>
            </a:r>
          </a:p>
          <a:p>
            <a:endParaRPr dirty="0" smtClean="0"/>
          </a:p>
          <a:p>
            <a:endParaRPr dirty="0" smtClean="0"/>
          </a:p>
          <a:p>
            <a:r>
              <a:rPr dirty="0" smtClean="0"/>
              <a:t>                  </a:t>
            </a:r>
          </a:p>
          <a:p>
            <a:endParaRPr dirty="0" smtClean="0"/>
          </a:p>
          <a:p>
            <a:endParaRPr dirty="0" smtClean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0" name="Image 9" descr="200361-route-du-sud-paysages-grandioses-des-hau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3690936" cy="2214562"/>
          </a:xfrm>
          <a:prstGeom prst="rect">
            <a:avLst/>
          </a:prstGeom>
        </p:spPr>
      </p:pic>
      <p:pic>
        <p:nvPicPr>
          <p:cNvPr id="11" name="Image 10" descr="1314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5" y="1214422"/>
            <a:ext cx="3786215" cy="2214578"/>
          </a:xfrm>
          <a:prstGeom prst="rect">
            <a:avLst/>
          </a:prstGeom>
        </p:spPr>
      </p:pic>
      <p:pic>
        <p:nvPicPr>
          <p:cNvPr id="15" name="Image 14" descr="1422960831_imag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4033835" cy="2677324"/>
          </a:xfrm>
          <a:prstGeom prst="rect">
            <a:avLst/>
          </a:prstGeom>
        </p:spPr>
      </p:pic>
      <p:pic>
        <p:nvPicPr>
          <p:cNvPr id="16" name="Image 15" descr="P10200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571876"/>
            <a:ext cx="4552952" cy="25684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-285776"/>
            <a:ext cx="8286808" cy="5986482"/>
          </a:xfrm>
        </p:spPr>
        <p:txBody>
          <a:bodyPr/>
          <a:lstStyle>
            <a:extLst/>
          </a:lstStyle>
          <a:p>
            <a:endParaRPr dirty="0" smtClean="0"/>
          </a:p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I-5- 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FINANCEMENT / </a:t>
            </a: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dirty="0" smtClean="0"/>
          </a:p>
          <a:p>
            <a:endParaRPr dirty="0" smtClean="0"/>
          </a:p>
          <a:p>
            <a:endParaRPr lang="fr-FR" dirty="0"/>
          </a:p>
        </p:txBody>
      </p:sp>
      <p:pic>
        <p:nvPicPr>
          <p:cNvPr id="5" name="Picture 2" descr="D:\DONNEES BOB\PROGRANIT\LOGO\logo progran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14752"/>
            <a:ext cx="2643206" cy="991202"/>
          </a:xfrm>
          <a:prstGeom prst="rect">
            <a:avLst/>
          </a:prstGeom>
          <a:noFill/>
        </p:spPr>
      </p:pic>
      <p:pic>
        <p:nvPicPr>
          <p:cNvPr id="6" name="Image 5" descr="Madagas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857760"/>
            <a:ext cx="2000264" cy="14287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28794" y="185736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FUNDERS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BE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714356"/>
            <a:ext cx="1714512" cy="927523"/>
          </a:xfrm>
          <a:prstGeom prst="rect">
            <a:avLst/>
          </a:prstGeom>
        </p:spPr>
      </p:pic>
      <p:pic>
        <p:nvPicPr>
          <p:cNvPr id="9" name="Image 8" descr="B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714356"/>
            <a:ext cx="1485900" cy="928694"/>
          </a:xfrm>
          <a:prstGeom prst="rect">
            <a:avLst/>
          </a:prstGeom>
        </p:spPr>
      </p:pic>
      <p:pic>
        <p:nvPicPr>
          <p:cNvPr id="10" name="Image 9" descr="B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714356"/>
            <a:ext cx="1173616" cy="1026914"/>
          </a:xfrm>
          <a:prstGeom prst="rect">
            <a:avLst/>
          </a:prstGeom>
        </p:spPr>
      </p:pic>
      <p:pic>
        <p:nvPicPr>
          <p:cNvPr id="12" name="Image 11" descr="Madagas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785794"/>
            <a:ext cx="1328747" cy="9491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00430" y="292893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smtClean="0"/>
              <a:t>20 YEARS LOANS</a:t>
            </a:r>
            <a:endParaRPr lang="fr-FR" sz="1600" b="1" dirty="0"/>
          </a:p>
        </p:txBody>
      </p:sp>
      <p:pic>
        <p:nvPicPr>
          <p:cNvPr id="14" name="Espace réservé pour une image  5" descr="https://upload.wikimedia.org/wikipedia/commons/a/a8/Santiago-Route_pav%C3%A9e_(2).JPG"/>
          <p:cNvPicPr>
            <a:picLocks noGrp="1"/>
          </p:cNvPicPr>
          <p:nvPr>
            <p:ph type="pic" sz="quarter" idx="11"/>
          </p:nvPr>
        </p:nvPicPr>
        <p:blipFill>
          <a:blip r:embed="rId8" cstate="print"/>
          <a:srcRect l="959" r="959"/>
          <a:stretch>
            <a:fillRect/>
          </a:stretch>
        </p:blipFill>
        <p:spPr bwMode="auto">
          <a:xfrm>
            <a:off x="2928926" y="5143512"/>
            <a:ext cx="25146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vers le haut 14"/>
          <p:cNvSpPr/>
          <p:nvPr/>
        </p:nvSpPr>
        <p:spPr>
          <a:xfrm rot="10800000">
            <a:off x="4714876" y="2428868"/>
            <a:ext cx="428628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haut 15"/>
          <p:cNvSpPr/>
          <p:nvPr/>
        </p:nvSpPr>
        <p:spPr>
          <a:xfrm rot="10800000">
            <a:off x="4714876" y="3214686"/>
            <a:ext cx="428628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 rot="10800000">
            <a:off x="4714876" y="4714883"/>
            <a:ext cx="428628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17"/>
          <p:cNvSpPr/>
          <p:nvPr/>
        </p:nvSpPr>
        <p:spPr>
          <a:xfrm rot="3294593">
            <a:off x="2088643" y="4010821"/>
            <a:ext cx="500066" cy="99207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haut 18"/>
          <p:cNvSpPr/>
          <p:nvPr/>
        </p:nvSpPr>
        <p:spPr>
          <a:xfrm>
            <a:off x="3143240" y="2428868"/>
            <a:ext cx="428628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857356" y="292893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smtClean="0"/>
              <a:t>REIMBURSEMENT</a:t>
            </a:r>
            <a:endParaRPr lang="fr-FR" sz="1600" b="1" dirty="0"/>
          </a:p>
        </p:txBody>
      </p:sp>
      <p:sp>
        <p:nvSpPr>
          <p:cNvPr id="21" name="Flèche vers le haut 20"/>
          <p:cNvSpPr/>
          <p:nvPr/>
        </p:nvSpPr>
        <p:spPr>
          <a:xfrm>
            <a:off x="3143240" y="3214686"/>
            <a:ext cx="428628" cy="5000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85786" y="420267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57488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COBBLE STONE ROAD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-71470" y="6211693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MALAGASY GOVERNEMENT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00760" y="2143116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Estimated Total Cost of </a:t>
            </a:r>
          </a:p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 COBBLE STONE ROAD is about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to 80 000 000 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only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age 25" descr="Mig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2857496"/>
            <a:ext cx="1825844" cy="857256"/>
          </a:xfrm>
          <a:prstGeom prst="rect">
            <a:avLst/>
          </a:prstGeom>
        </p:spPr>
      </p:pic>
      <p:pic>
        <p:nvPicPr>
          <p:cNvPr id="27" name="Image 26" descr="KF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76" y="785794"/>
            <a:ext cx="1444626" cy="928688"/>
          </a:xfrm>
          <a:prstGeom prst="rect">
            <a:avLst/>
          </a:prstGeom>
        </p:spPr>
      </p:pic>
      <p:sp>
        <p:nvSpPr>
          <p:cNvPr id="28" name="Flèche vers le haut 27"/>
          <p:cNvSpPr/>
          <p:nvPr/>
        </p:nvSpPr>
        <p:spPr>
          <a:xfrm rot="2439607">
            <a:off x="1335557" y="1684465"/>
            <a:ext cx="500066" cy="12149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00034" y="21431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Image 29" descr="France_road_sign_C62.sv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388" y="4786322"/>
            <a:ext cx="2000264" cy="1857388"/>
          </a:xfrm>
          <a:prstGeom prst="rect">
            <a:avLst/>
          </a:prstGeom>
        </p:spPr>
      </p:pic>
      <p:sp>
        <p:nvSpPr>
          <p:cNvPr id="31" name="Flèche vers le haut 30"/>
          <p:cNvSpPr/>
          <p:nvPr/>
        </p:nvSpPr>
        <p:spPr>
          <a:xfrm rot="18909728">
            <a:off x="5777719" y="3961070"/>
            <a:ext cx="500066" cy="99207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429388" y="42148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02" y="507753"/>
            <a:ext cx="1825416" cy="12674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091518" cy="6343672"/>
          </a:xfrm>
        </p:spPr>
        <p:txBody>
          <a:bodyPr/>
          <a:lstStyle>
            <a:extLst/>
          </a:lstStyle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I-6- PROCESS DESCRIPTION </a:t>
            </a:r>
            <a:r>
              <a:rPr dirty="0" smtClean="0"/>
              <a:t>: </a:t>
            </a:r>
          </a:p>
          <a:p>
            <a:endParaRPr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32" y="613037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Labor for  Cobble Stone Splitting</a:t>
            </a:r>
          </a:p>
        </p:txBody>
      </p:sp>
      <p:sp>
        <p:nvSpPr>
          <p:cNvPr id="48130" name="AutoShape 2" descr="Résultat de recherche d'images pour &quot;industry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571612"/>
            <a:ext cx="1928826" cy="1426297"/>
          </a:xfrm>
          <a:prstGeom prst="rect">
            <a:avLst/>
          </a:prstGeom>
        </p:spPr>
      </p:pic>
      <p:pic>
        <p:nvPicPr>
          <p:cNvPr id="48131" name="Picture 3" descr="D:\DONNEES BOB\PROGRANIT\PRODUITS\PHOTO PIERRES\IMG00008-20110923-1206 117 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857760"/>
            <a:ext cx="1428760" cy="1071570"/>
          </a:xfrm>
          <a:prstGeom prst="rect">
            <a:avLst/>
          </a:prstGeom>
          <a:noFill/>
        </p:spPr>
      </p:pic>
      <p:pic>
        <p:nvPicPr>
          <p:cNvPr id="10" name="Image 9" descr="labor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714884"/>
            <a:ext cx="1524000" cy="1524000"/>
          </a:xfrm>
          <a:prstGeom prst="rect">
            <a:avLst/>
          </a:prstGeom>
        </p:spPr>
      </p:pic>
      <p:pic>
        <p:nvPicPr>
          <p:cNvPr id="13" name="Image 12" descr="compact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643446"/>
            <a:ext cx="1643074" cy="164307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57158" y="106491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</a:t>
            </a:r>
            <a:r>
              <a:rPr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Cobble</a:t>
            </a:r>
            <a:r>
              <a:rPr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Stone </a:t>
            </a:r>
            <a:r>
              <a:rPr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endParaRPr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7158" y="357187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Semi-Finished Products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214546" y="621508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Cobble Stone</a:t>
            </a:r>
          </a:p>
        </p:txBody>
      </p:sp>
      <p:pic>
        <p:nvPicPr>
          <p:cNvPr id="17" name="Image 16" descr="labor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70" y="4714884"/>
            <a:ext cx="1428752" cy="1428752"/>
          </a:xfrm>
          <a:prstGeom prst="rect">
            <a:avLst/>
          </a:prstGeom>
        </p:spPr>
      </p:pic>
      <p:pic>
        <p:nvPicPr>
          <p:cNvPr id="19" name="Image 18" descr="https://upload.wikimedia.org/wikipedia/commons/a/a8/Santiago-Route_pav%C3%A9e_(2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2357428"/>
            <a:ext cx="3000396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èche vers le haut 19"/>
          <p:cNvSpPr/>
          <p:nvPr/>
        </p:nvSpPr>
        <p:spPr>
          <a:xfrm rot="10800000">
            <a:off x="1071538" y="3071810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/>
          <p:cNvSpPr/>
          <p:nvPr/>
        </p:nvSpPr>
        <p:spPr>
          <a:xfrm rot="10800000">
            <a:off x="1071538" y="4214818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 rot="5400000">
            <a:off x="1857356" y="5143512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haut 22"/>
          <p:cNvSpPr/>
          <p:nvPr/>
        </p:nvSpPr>
        <p:spPr>
          <a:xfrm rot="5400000">
            <a:off x="4000496" y="5214950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/>
          <p:cNvSpPr/>
          <p:nvPr/>
        </p:nvSpPr>
        <p:spPr>
          <a:xfrm rot="2580231">
            <a:off x="5915118" y="4184025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haut 24"/>
          <p:cNvSpPr/>
          <p:nvPr/>
        </p:nvSpPr>
        <p:spPr>
          <a:xfrm rot="19908884">
            <a:off x="7383564" y="4198087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quarr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64" y="1500174"/>
            <a:ext cx="2071702" cy="240982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143372" y="628652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 Labor for Laying Cobble Stone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429388" y="635795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Works</a:t>
            </a:r>
          </a:p>
        </p:txBody>
      </p:sp>
      <p:sp>
        <p:nvSpPr>
          <p:cNvPr id="29" name="Flèche vers le haut 28"/>
          <p:cNvSpPr/>
          <p:nvPr/>
        </p:nvSpPr>
        <p:spPr>
          <a:xfrm rot="16200000">
            <a:off x="2428860" y="2285992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143240" y="400050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QUARRY CHOICE NEAR THE ROAD</a:t>
            </a:r>
          </a:p>
        </p:txBody>
      </p:sp>
      <p:sp>
        <p:nvSpPr>
          <p:cNvPr id="31" name="Flèche vers le haut 30"/>
          <p:cNvSpPr/>
          <p:nvPr/>
        </p:nvSpPr>
        <p:spPr>
          <a:xfrm rot="8718497">
            <a:off x="2089353" y="2892006"/>
            <a:ext cx="357190" cy="1875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haut 32"/>
          <p:cNvSpPr/>
          <p:nvPr/>
        </p:nvSpPr>
        <p:spPr>
          <a:xfrm rot="13657205">
            <a:off x="4927404" y="1208902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713007"/>
            <a:ext cx="3000396" cy="14918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51251" y="160338"/>
            <a:ext cx="300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IDENTIFICATION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091518" cy="6343672"/>
          </a:xfrm>
        </p:spPr>
        <p:txBody>
          <a:bodyPr/>
          <a:lstStyle>
            <a:extLst/>
          </a:lstStyle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Valorisation Totale d'une Carrière / </a:t>
            </a:r>
            <a:r>
              <a:rPr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Valorisation of the </a:t>
            </a:r>
            <a:r>
              <a:rPr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Quarry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(~ 95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valorisées)</a:t>
            </a:r>
            <a:r>
              <a:rPr dirty="0" smtClean="0"/>
              <a:t>: </a:t>
            </a:r>
            <a:endParaRPr dirty="0" smtClean="0"/>
          </a:p>
          <a:p>
            <a:endParaRPr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8130" name="AutoShape 2" descr="Résultat de recherche d'images pour &quot;industry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8131" name="Picture 3" descr="D:\DONNEES BOB\PROGRANIT\PRODUITS\PHOTO PIERRES\IMG00008-20110923-1206 117 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1922635" cy="1204162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0" y="1462705"/>
            <a:ext cx="144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COBBLE STONE</a:t>
            </a:r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</a:t>
            </a:r>
            <a:endParaRPr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93405" y="4997862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D'UNE CHAUSSEE EN PAVE </a:t>
            </a:r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  <a:p>
            <a:pPr algn="ctr"/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 COBBLE STONE STRUCTURE</a:t>
            </a:r>
          </a:p>
        </p:txBody>
      </p:sp>
      <p:sp>
        <p:nvSpPr>
          <p:cNvPr id="21" name="Flèche vers le haut 20"/>
          <p:cNvSpPr/>
          <p:nvPr/>
        </p:nvSpPr>
        <p:spPr>
          <a:xfrm rot="2214403">
            <a:off x="3645758" y="4420791"/>
            <a:ext cx="357190" cy="1452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 rot="5400000">
            <a:off x="1857356" y="5143512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haut 22"/>
          <p:cNvSpPr/>
          <p:nvPr/>
        </p:nvSpPr>
        <p:spPr>
          <a:xfrm rot="5400000">
            <a:off x="3596512" y="3742248"/>
            <a:ext cx="357190" cy="8737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/>
          <p:cNvSpPr/>
          <p:nvPr/>
        </p:nvSpPr>
        <p:spPr>
          <a:xfrm rot="2580231">
            <a:off x="5915118" y="4184025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haut 28"/>
          <p:cNvSpPr/>
          <p:nvPr/>
        </p:nvSpPr>
        <p:spPr>
          <a:xfrm rot="8108200">
            <a:off x="3645758" y="1746477"/>
            <a:ext cx="357190" cy="10670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haut 30"/>
          <p:cNvSpPr/>
          <p:nvPr/>
        </p:nvSpPr>
        <p:spPr>
          <a:xfrm rot="5400000">
            <a:off x="3579885" y="2950774"/>
            <a:ext cx="357190" cy="8411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299392"/>
            <a:ext cx="1922635" cy="1441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1922636" cy="1447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0505"/>
            <a:ext cx="1882236" cy="12144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00" y="2492896"/>
            <a:ext cx="3268528" cy="2376492"/>
          </a:xfrm>
          <a:prstGeom prst="rect">
            <a:avLst/>
          </a:prstGeom>
        </p:spPr>
      </p:pic>
      <p:pic>
        <p:nvPicPr>
          <p:cNvPr id="19" name="Image 18" descr="https://upload.wikimedia.org/wikipedia/commons/a/a8/Santiago-Route_pav%C3%A9e_(2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492897"/>
            <a:ext cx="2771800" cy="23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0" y="2777239"/>
            <a:ext cx="144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SABLE DE CARRIERE</a:t>
            </a:r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SAND</a:t>
            </a:r>
            <a:endParaRPr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4192229"/>
            <a:ext cx="144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GRAVILLONS</a:t>
            </a:r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GRAVELS</a:t>
            </a:r>
            <a:endParaRPr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0" y="5701745"/>
            <a:ext cx="144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CAILLASSES</a:t>
            </a:r>
            <a:r>
              <a:rPr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fr-F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PEBBLES</a:t>
            </a:r>
            <a:endParaRPr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462705"/>
            <a:ext cx="3744416" cy="74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Pierres Précieuses = 1_5% valorisable pour 95 à 99% de refus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949128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215370" cy="6343672"/>
          </a:xfrm>
        </p:spPr>
        <p:txBody>
          <a:bodyPr/>
          <a:lstStyle>
            <a:extLst/>
          </a:lstStyle>
          <a:p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PLUS GROS</a:t>
            </a:r>
          </a:p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PRODUCTEURS A M/CAR:</a:t>
            </a:r>
          </a:p>
          <a:p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PROGRANIT</a:t>
            </a:r>
            <a:r>
              <a:rPr dirty="0" smtClean="0"/>
              <a:t>  = Un des plus grands producteurs à M/CAR. Existe depuis 2010/</a:t>
            </a:r>
          </a:p>
          <a:p>
            <a:r>
              <a:rPr lang="fr-FR" i="1" dirty="0" smtClean="0">
                <a:solidFill>
                  <a:schemeClr val="tx1"/>
                </a:solidFill>
              </a:rPr>
              <a:t>One of the </a:t>
            </a:r>
            <a:r>
              <a:rPr lang="fr-FR" i="1" dirty="0" err="1" smtClean="0">
                <a:solidFill>
                  <a:schemeClr val="tx1"/>
                </a:solidFill>
              </a:rPr>
              <a:t>Biggest</a:t>
            </a:r>
            <a:r>
              <a:rPr lang="fr-FR" i="1" dirty="0" smtClean="0">
                <a:solidFill>
                  <a:schemeClr val="tx1"/>
                </a:solidFill>
              </a:rPr>
              <a:t> </a:t>
            </a:r>
            <a:r>
              <a:rPr lang="fr-FR" i="1" dirty="0" smtClean="0">
                <a:solidFill>
                  <a:schemeClr val="tx1"/>
                </a:solidFill>
              </a:rPr>
              <a:t>Stone Producer in </a:t>
            </a:r>
            <a:r>
              <a:rPr lang="fr-FR" i="1" dirty="0" smtClean="0">
                <a:solidFill>
                  <a:schemeClr val="tx1"/>
                </a:solidFill>
              </a:rPr>
              <a:t>M/CAR</a:t>
            </a:r>
            <a:r>
              <a:rPr dirty="0" smtClean="0"/>
              <a:t>.</a:t>
            </a:r>
          </a:p>
          <a:p>
            <a:r>
              <a:rPr lang="fr-FR" dirty="0" smtClean="0"/>
              <a:t>Nous utilisons une technologie mobile permettant de produire le pavé à une échelle Industrielle.</a:t>
            </a:r>
            <a:endParaRPr dirty="0" smtClean="0"/>
          </a:p>
          <a:p>
            <a:r>
              <a:rPr i="1" dirty="0" err="1" smtClean="0">
                <a:solidFill>
                  <a:schemeClr val="tx1"/>
                </a:solidFill>
              </a:rPr>
              <a:t>We</a:t>
            </a:r>
            <a:r>
              <a:rPr i="1" dirty="0" smtClean="0">
                <a:solidFill>
                  <a:schemeClr val="tx1"/>
                </a:solidFill>
              </a:rPr>
              <a:t> have a </a:t>
            </a:r>
            <a:r>
              <a:rPr i="1" dirty="0" err="1" smtClean="0">
                <a:solidFill>
                  <a:schemeClr val="tx1"/>
                </a:solidFill>
              </a:rPr>
              <a:t>particular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technology</a:t>
            </a:r>
            <a:r>
              <a:rPr i="1" dirty="0" smtClean="0">
                <a:solidFill>
                  <a:schemeClr val="tx1"/>
                </a:solidFill>
              </a:rPr>
              <a:t> and machines </a:t>
            </a:r>
            <a:r>
              <a:rPr i="1" dirty="0" err="1" smtClean="0">
                <a:solidFill>
                  <a:schemeClr val="tx1"/>
                </a:solidFill>
              </a:rPr>
              <a:t>which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allow</a:t>
            </a:r>
            <a:r>
              <a:rPr i="1" dirty="0" smtClean="0">
                <a:solidFill>
                  <a:schemeClr val="tx1"/>
                </a:solidFill>
              </a:rPr>
              <a:t> the </a:t>
            </a:r>
            <a:r>
              <a:rPr i="1" dirty="0" err="1" smtClean="0">
                <a:solidFill>
                  <a:schemeClr val="tx1"/>
                </a:solidFill>
              </a:rPr>
              <a:t>Cobble</a:t>
            </a:r>
            <a:r>
              <a:rPr i="1" dirty="0" smtClean="0">
                <a:solidFill>
                  <a:schemeClr val="tx1"/>
                </a:solidFill>
              </a:rPr>
              <a:t> Stone production in an </a:t>
            </a:r>
            <a:r>
              <a:rPr i="1" dirty="0" err="1" smtClean="0">
                <a:solidFill>
                  <a:schemeClr val="tx1"/>
                </a:solidFill>
              </a:rPr>
              <a:t>industrial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way</a:t>
            </a:r>
            <a:r>
              <a:rPr i="1" dirty="0" smtClean="0">
                <a:solidFill>
                  <a:schemeClr val="tx1"/>
                </a:solidFill>
              </a:rPr>
              <a:t>. </a:t>
            </a:r>
          </a:p>
          <a:p>
            <a:endParaRPr dirty="0" smtClean="0"/>
          </a:p>
          <a:p>
            <a:endParaRPr dirty="0" smtClean="0"/>
          </a:p>
          <a:p>
            <a:r>
              <a:rPr dirty="0" smtClean="0"/>
              <a:t>                  </a:t>
            </a:r>
          </a:p>
          <a:p>
            <a:endParaRPr dirty="0" smtClean="0"/>
          </a:p>
          <a:p>
            <a:endParaRPr dirty="0" smtClean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7" name="Picture 2" descr="D:\DONNEES BOB\PROGRANIT\LOGO\logo progran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643206" cy="991202"/>
          </a:xfrm>
          <a:prstGeom prst="rect">
            <a:avLst/>
          </a:prstGeom>
          <a:noFill/>
        </p:spPr>
      </p:pic>
      <p:pic>
        <p:nvPicPr>
          <p:cNvPr id="8" name="Image 7" descr="IMG_2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1008"/>
            <a:ext cx="5072098" cy="3312368"/>
          </a:xfrm>
          <a:prstGeom prst="rect">
            <a:avLst/>
          </a:prstGeom>
        </p:spPr>
      </p:pic>
      <p:pic>
        <p:nvPicPr>
          <p:cNvPr id="12" name="Image 11" descr="IMG_2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501008"/>
            <a:ext cx="3405210" cy="3312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28600" y="6000768"/>
            <a:ext cx="8672946" cy="704832"/>
          </a:xfrm>
        </p:spPr>
        <p:txBody>
          <a:bodyPr/>
          <a:lstStyle/>
          <a:p>
            <a:pPr algn="ctr"/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New technology  we have seen in 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Mix Machines and Labor Use for cobble stone production.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3429" r="3429"/>
          <a:stretch>
            <a:fillRect/>
          </a:stretch>
        </p:blipFill>
        <p:spPr bwMode="auto">
          <a:xfrm>
            <a:off x="228600" y="0"/>
            <a:ext cx="8629680" cy="584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995936" y="131148"/>
            <a:ext cx="486234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FOR COBBLE STONE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692696"/>
            <a:ext cx="8286808" cy="5008010"/>
          </a:xfrm>
        </p:spPr>
        <p:txBody>
          <a:bodyPr>
            <a:normAutofit lnSpcReduction="10000"/>
          </a:bodyPr>
          <a:lstStyle>
            <a:extLst/>
          </a:lstStyle>
          <a:p>
            <a:endParaRPr dirty="0" smtClean="0"/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QUEL AVANCEMENT DEPUIS JUILLET 2016 (DEBUT DU PROJET) / </a:t>
            </a:r>
            <a:r>
              <a:rPr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DONE FROM JULY 2016 (BEGINNING OF THE PROJECT) </a:t>
            </a:r>
            <a:r>
              <a:rPr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4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66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285720" y="71414"/>
            <a:ext cx="8286808" cy="5629292"/>
          </a:xfrm>
          <a:prstGeom prst="rect">
            <a:avLst/>
          </a:prstGeom>
        </p:spPr>
        <p:txBody>
          <a:bodyPr vert="horz" tIns="91440" bIns="91440" rtlCol="0" anchor="t">
            <a:normAutofit lnSpcReduction="10000"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fr-F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fr-F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fr-F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fr-F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II-1- PROJECT PRESENTATION  TO SOME INSTITUTIONS:</a:t>
            </a:r>
          </a:p>
          <a:p>
            <a:endParaRPr lang="en-US" dirty="0" smtClean="0"/>
          </a:p>
          <a:p>
            <a:r>
              <a:rPr lang="en-US" dirty="0" smtClean="0"/>
              <a:t>The Cobble Stone Project was presented to the Following people and institutions in order to get their support :</a:t>
            </a:r>
          </a:p>
          <a:p>
            <a:endParaRPr lang="en-US" dirty="0" smtClean="0"/>
          </a:p>
          <a:p>
            <a:r>
              <a:rPr lang="en-US" dirty="0" smtClean="0"/>
              <a:t>1-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Agriculture </a:t>
            </a:r>
            <a:r>
              <a:rPr lang="en-US" dirty="0" smtClean="0"/>
              <a:t>and to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Manager </a:t>
            </a:r>
            <a:r>
              <a:rPr lang="en-US" dirty="0" smtClean="0"/>
              <a:t>of Ministry Agriculture Project (August 2016)</a:t>
            </a:r>
          </a:p>
          <a:p>
            <a:r>
              <a:rPr lang="en-US" dirty="0" smtClean="0"/>
              <a:t>2-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Bank</a:t>
            </a:r>
            <a:r>
              <a:rPr lang="en-US" dirty="0" smtClean="0"/>
              <a:t> Representative in M/CAR (Last Week, Nov 2016) </a:t>
            </a:r>
          </a:p>
          <a:p>
            <a:r>
              <a:rPr lang="en-US" dirty="0"/>
              <a:t>3</a:t>
            </a:r>
            <a:r>
              <a:rPr lang="en-US" dirty="0" smtClean="0"/>
              <a:t>- World Bank Project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CASEF</a:t>
            </a:r>
            <a:r>
              <a:rPr lang="en-US" dirty="0" smtClean="0"/>
              <a:t> Manager (July and September 2016)</a:t>
            </a:r>
          </a:p>
          <a:p>
            <a:r>
              <a:rPr lang="en-US" dirty="0"/>
              <a:t>4</a:t>
            </a:r>
            <a:r>
              <a:rPr lang="en-US" dirty="0" smtClean="0"/>
              <a:t>- General Manager and Some technicians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Ministry of Public Construction</a:t>
            </a:r>
            <a:r>
              <a:rPr lang="en-US" dirty="0" smtClean="0"/>
              <a:t> (October, 2016)</a:t>
            </a:r>
          </a:p>
          <a:p>
            <a:r>
              <a:rPr lang="en-US" dirty="0"/>
              <a:t>5</a:t>
            </a:r>
            <a:r>
              <a:rPr lang="en-US" dirty="0" smtClean="0"/>
              <a:t>- Regional Director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</a:t>
            </a:r>
            <a:r>
              <a:rPr lang="en-US" dirty="0" smtClean="0"/>
              <a:t> institution (Development Funds Intervention) in Madagascar (October 2016)</a:t>
            </a:r>
          </a:p>
          <a:p>
            <a:r>
              <a:rPr lang="en-US" dirty="0"/>
              <a:t>6</a:t>
            </a:r>
            <a:r>
              <a:rPr lang="en-US" dirty="0" smtClean="0"/>
              <a:t>- General Manager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AGETIPA</a:t>
            </a:r>
            <a:r>
              <a:rPr lang="en-US" dirty="0" smtClean="0"/>
              <a:t> (Public Construction and Development Realization Agency) – July 2016</a:t>
            </a:r>
          </a:p>
          <a:p>
            <a:r>
              <a:rPr lang="en-US" dirty="0"/>
              <a:t>7</a:t>
            </a:r>
            <a:r>
              <a:rPr lang="en-US" dirty="0" smtClean="0"/>
              <a:t>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IFC Madagascar </a:t>
            </a:r>
            <a:r>
              <a:rPr lang="en-US" dirty="0" smtClean="0"/>
              <a:t>Project Development Manager (August 2016)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Image 4" descr="jcarPG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700706"/>
            <a:ext cx="1357307" cy="11572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700706"/>
            <a:ext cx="1352165" cy="11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53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07504" y="228600"/>
            <a:ext cx="8640960" cy="2984376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II-2- REALISATION DE VITRINE /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SHOWCASE REALIZATION :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</a:t>
            </a:r>
            <a:r>
              <a:rPr lang="en-US" dirty="0" err="1" smtClean="0"/>
              <a:t>commencé</a:t>
            </a:r>
            <a:r>
              <a:rPr lang="en-US" dirty="0" smtClean="0"/>
              <a:t> par la </a:t>
            </a:r>
            <a:r>
              <a:rPr lang="en-US" dirty="0" err="1" smtClean="0"/>
              <a:t>Réalisation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Vitrine de 2KM </a:t>
            </a:r>
            <a:r>
              <a:rPr lang="en-US" dirty="0" err="1" smtClean="0"/>
              <a:t>commencé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Septembre</a:t>
            </a:r>
            <a:r>
              <a:rPr lang="en-US" dirty="0" smtClean="0"/>
              <a:t> 2016 </a:t>
            </a:r>
            <a:r>
              <a:rPr lang="en-US" dirty="0" err="1" smtClean="0"/>
              <a:t>financé</a:t>
            </a:r>
            <a:r>
              <a:rPr lang="en-US" dirty="0" smtClean="0"/>
              <a:t> par nous-</a:t>
            </a:r>
            <a:r>
              <a:rPr lang="en-US" dirty="0" err="1" smtClean="0"/>
              <a:t>même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i="1" dirty="0" smtClean="0">
                <a:solidFill>
                  <a:schemeClr val="tx1"/>
                </a:solidFill>
              </a:rPr>
              <a:t>Showcase realization by </a:t>
            </a:r>
            <a:r>
              <a:rPr lang="en-US" i="1" dirty="0" err="1" smtClean="0">
                <a:solidFill>
                  <a:schemeClr val="tx1"/>
                </a:solidFill>
              </a:rPr>
              <a:t>ourself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Réalisation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Vitrine à plus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échelle</a:t>
            </a:r>
            <a:r>
              <a:rPr lang="en-US" dirty="0" smtClean="0"/>
              <a:t> avec le </a:t>
            </a:r>
            <a:r>
              <a:rPr lang="en-US" dirty="0" err="1" smtClean="0"/>
              <a:t>Projet</a:t>
            </a:r>
            <a:r>
              <a:rPr lang="en-US" dirty="0" smtClean="0"/>
              <a:t> CASEF = Accord de Principe </a:t>
            </a:r>
            <a:r>
              <a:rPr lang="en-US" dirty="0" err="1" smtClean="0"/>
              <a:t>obtenu</a:t>
            </a:r>
            <a:r>
              <a:rPr lang="en-US" dirty="0" smtClean="0"/>
              <a:t> – Etude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 / </a:t>
            </a:r>
            <a:r>
              <a:rPr lang="en-US" i="1" dirty="0" smtClean="0">
                <a:solidFill>
                  <a:schemeClr val="tx1"/>
                </a:solidFill>
              </a:rPr>
              <a:t>Wider showcase of a Cobble Stone Road with CASEF Project – Study in progress.</a:t>
            </a:r>
          </a:p>
          <a:p>
            <a:endParaRPr lang="en-US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91339"/>
            <a:ext cx="2792262" cy="3723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03386"/>
            <a:ext cx="2868194" cy="37230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815961" cy="37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29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07504" y="116632"/>
            <a:ext cx="8856984" cy="6343672"/>
          </a:xfrm>
        </p:spPr>
        <p:txBody>
          <a:bodyPr>
            <a:normAutofit/>
          </a:bodyPr>
          <a:lstStyle>
            <a:extLst/>
          </a:lstStyle>
          <a:p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 </a:t>
            </a:r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DU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TRAVAIL DE RETOUR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dirty="0" smtClean="0"/>
          </a:p>
          <a:p>
            <a:r>
              <a:rPr sz="2800" b="1" dirty="0" smtClean="0"/>
              <a:t>I-1- INTITULE </a:t>
            </a:r>
            <a:r>
              <a:rPr sz="2800" b="1" dirty="0" smtClean="0"/>
              <a:t>/</a:t>
            </a:r>
            <a:r>
              <a:rPr sz="2800" b="1" i="1" dirty="0" smtClean="0">
                <a:solidFill>
                  <a:schemeClr val="tx1"/>
                </a:solidFill>
              </a:rPr>
              <a:t>R.W.P </a:t>
            </a:r>
            <a:r>
              <a:rPr sz="2800" b="1" i="1" dirty="0" smtClean="0">
                <a:solidFill>
                  <a:schemeClr val="tx1"/>
                </a:solidFill>
              </a:rPr>
              <a:t>PROJECT </a:t>
            </a:r>
            <a:r>
              <a:rPr sz="2800" b="1" i="1" dirty="0" smtClean="0">
                <a:solidFill>
                  <a:schemeClr val="tx1"/>
                </a:solidFill>
              </a:rPr>
              <a:t>:</a:t>
            </a:r>
            <a:r>
              <a:rPr sz="2800" b="1" dirty="0" smtClean="0"/>
              <a:t> </a:t>
            </a:r>
            <a:endParaRPr sz="2800" b="1" dirty="0" smtClean="0"/>
          </a:p>
          <a:p>
            <a:pPr algn="ctr"/>
            <a:r>
              <a:rPr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PAVAGE DES PISTES RURALES DE M/CAR POUR </a:t>
            </a:r>
          </a:p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PLUS DE</a:t>
            </a:r>
            <a:r>
              <a:rPr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SECURITE ALIMENTAIRE /</a:t>
            </a:r>
          </a:p>
          <a:p>
            <a:pPr algn="ctr"/>
            <a:r>
              <a:rPr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MADAGASCAR COBBLE STONE PROJECT FOR RURAL ROAD</a:t>
            </a:r>
            <a:r>
              <a:rPr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FOR MORE FOOD SECURITY</a:t>
            </a:r>
          </a:p>
          <a:p>
            <a:endParaRPr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D:\DONNEES BOB\BETAMPONA\ROUTE FERME\Bet 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030606" cy="27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pour une image  5" descr="https://upload.wikimedia.org/wikipedia/commons/a/a8/Santiago-Route_pav%C3%A9e_(2).JPG"/>
          <p:cNvPicPr>
            <a:picLocks noGrp="1"/>
          </p:cNvPicPr>
          <p:nvPr>
            <p:ph type="pic" sz="quarter" idx="11"/>
          </p:nvPr>
        </p:nvPicPr>
        <p:blipFill>
          <a:blip r:embed="rId4" cstate="print"/>
          <a:srcRect l="959" r="959"/>
          <a:stretch>
            <a:fillRect/>
          </a:stretch>
        </p:blipFill>
        <p:spPr bwMode="auto">
          <a:xfrm>
            <a:off x="5858430" y="3861048"/>
            <a:ext cx="2962042" cy="27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maxresdefault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062" y="3861048"/>
            <a:ext cx="2654082" cy="27826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-285776"/>
            <a:ext cx="8286808" cy="5986482"/>
          </a:xfrm>
        </p:spPr>
        <p:txBody>
          <a:bodyPr>
            <a:normAutofit/>
          </a:bodyPr>
          <a:lstStyle>
            <a:extLst/>
          </a:lstStyle>
          <a:p>
            <a:endParaRPr dirty="0" smtClean="0"/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COMMENT LA FORMATION EN ITALIE A AIDE / HOW THE TRAINING IN ITALY HELP US :</a:t>
            </a:r>
          </a:p>
          <a:p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286808" cy="6357982"/>
          </a:xfrm>
        </p:spPr>
        <p:txBody>
          <a:bodyPr>
            <a:normAutofit/>
          </a:bodyPr>
          <a:lstStyle>
            <a:extLst/>
          </a:lstStyle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III-1- ABOUT MY PROFESSIONAL DEVELOPMENT : </a:t>
            </a:r>
          </a:p>
          <a:p>
            <a:endParaRPr sz="2800" dirty="0" smtClean="0"/>
          </a:p>
          <a:p>
            <a:pPr>
              <a:buFontTx/>
              <a:buChar char="-"/>
            </a:pPr>
            <a:r>
              <a:rPr sz="2200" dirty="0" smtClean="0"/>
              <a:t> Meilleure Vision / </a:t>
            </a:r>
            <a:r>
              <a:rPr sz="2200" i="1" dirty="0" err="1" smtClean="0">
                <a:solidFill>
                  <a:schemeClr val="tx1"/>
                </a:solidFill>
              </a:rPr>
              <a:t>Better</a:t>
            </a:r>
            <a:r>
              <a:rPr sz="2200" i="1" dirty="0" smtClean="0">
                <a:solidFill>
                  <a:schemeClr val="tx1"/>
                </a:solidFill>
              </a:rPr>
              <a:t> Vision : </a:t>
            </a:r>
            <a:r>
              <a:rPr sz="2200" i="1" dirty="0" err="1" smtClean="0">
                <a:solidFill>
                  <a:schemeClr val="tx1"/>
                </a:solidFill>
              </a:rPr>
              <a:t>Wider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Meilleure </a:t>
            </a:r>
            <a:r>
              <a:rPr sz="2200" dirty="0" err="1" smtClean="0"/>
              <a:t>comprehension</a:t>
            </a:r>
            <a:r>
              <a:rPr sz="2200" dirty="0" smtClean="0"/>
              <a:t> de la Qualité / </a:t>
            </a:r>
            <a:r>
              <a:rPr sz="2200" i="1" dirty="0" err="1" smtClean="0">
                <a:solidFill>
                  <a:schemeClr val="tx1"/>
                </a:solidFill>
              </a:rPr>
              <a:t>Better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understanding</a:t>
            </a:r>
            <a:r>
              <a:rPr sz="2200" i="1" dirty="0" smtClean="0">
                <a:solidFill>
                  <a:schemeClr val="tx1"/>
                </a:solidFill>
              </a:rPr>
              <a:t> of the </a:t>
            </a:r>
            <a:r>
              <a:rPr sz="2200" i="1" dirty="0" err="1" smtClean="0">
                <a:solidFill>
                  <a:schemeClr val="tx1"/>
                </a:solidFill>
              </a:rPr>
              <a:t>Quality</a:t>
            </a:r>
            <a:r>
              <a:rPr sz="2200" i="1" dirty="0" smtClean="0">
                <a:solidFill>
                  <a:schemeClr val="tx1"/>
                </a:solidFill>
              </a:rPr>
              <a:t> Standard </a:t>
            </a:r>
            <a:r>
              <a:rPr sz="2200" i="1" dirty="0" err="1" smtClean="0">
                <a:solidFill>
                  <a:schemeClr val="tx1"/>
                </a:solidFill>
              </a:rPr>
              <a:t>Required</a:t>
            </a:r>
            <a:r>
              <a:rPr sz="2200" i="1" dirty="0" smtClean="0">
                <a:solidFill>
                  <a:schemeClr val="tx1"/>
                </a:solidFill>
              </a:rPr>
              <a:t> for a Stone </a:t>
            </a:r>
            <a:r>
              <a:rPr sz="2200" i="1" dirty="0" err="1" smtClean="0">
                <a:solidFill>
                  <a:schemeClr val="tx1"/>
                </a:solidFill>
              </a:rPr>
              <a:t>Factory</a:t>
            </a:r>
            <a:r>
              <a:rPr sz="2200" i="1" dirty="0" smtClean="0">
                <a:solidFill>
                  <a:schemeClr val="tx1"/>
                </a:solidFill>
              </a:rPr>
              <a:t> and for </a:t>
            </a:r>
            <a:r>
              <a:rPr sz="2200" i="1" dirty="0" err="1" smtClean="0">
                <a:solidFill>
                  <a:schemeClr val="tx1"/>
                </a:solidFill>
              </a:rPr>
              <a:t>Products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</a:t>
            </a:r>
            <a:r>
              <a:rPr sz="2200" dirty="0" err="1" smtClean="0"/>
              <a:t>Benchmarking</a:t>
            </a:r>
            <a:r>
              <a:rPr sz="2200" dirty="0" smtClean="0"/>
              <a:t> avec d'autres pays / </a:t>
            </a:r>
            <a:r>
              <a:rPr sz="2200" i="1" dirty="0" err="1" smtClean="0">
                <a:solidFill>
                  <a:schemeClr val="tx1"/>
                </a:solidFill>
              </a:rPr>
              <a:t>Benchmarking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with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other</a:t>
            </a:r>
            <a:r>
              <a:rPr sz="2200" i="1" dirty="0" smtClean="0">
                <a:solidFill>
                  <a:schemeClr val="tx1"/>
                </a:solidFill>
              </a:rPr>
              <a:t> countries, </a:t>
            </a:r>
            <a:r>
              <a:rPr sz="2200" i="1" dirty="0" err="1" smtClean="0">
                <a:solidFill>
                  <a:schemeClr val="tx1"/>
                </a:solidFill>
              </a:rPr>
              <a:t>mainly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from</a:t>
            </a:r>
            <a:r>
              <a:rPr sz="2200" i="1" dirty="0" smtClean="0">
                <a:solidFill>
                  <a:schemeClr val="tx1"/>
                </a:solidFill>
              </a:rPr>
              <a:t> Nigeria and </a:t>
            </a:r>
            <a:r>
              <a:rPr sz="2200" i="1" dirty="0" err="1" smtClean="0">
                <a:solidFill>
                  <a:schemeClr val="tx1"/>
                </a:solidFill>
              </a:rPr>
              <a:t>Italy</a:t>
            </a:r>
            <a:r>
              <a:rPr sz="2200" i="1" dirty="0" smtClean="0">
                <a:solidFill>
                  <a:schemeClr val="tx1"/>
                </a:solidFill>
              </a:rPr>
              <a:t> (</a:t>
            </a:r>
            <a:r>
              <a:rPr sz="2200" i="1" dirty="0" err="1" smtClean="0">
                <a:solidFill>
                  <a:schemeClr val="tx1"/>
                </a:solidFill>
              </a:rPr>
              <a:t>Process</a:t>
            </a:r>
            <a:r>
              <a:rPr sz="2200" i="1" dirty="0" smtClean="0">
                <a:solidFill>
                  <a:schemeClr val="tx1"/>
                </a:solidFill>
              </a:rPr>
              <a:t>, </a:t>
            </a:r>
            <a:r>
              <a:rPr sz="2200" i="1" dirty="0" err="1" smtClean="0">
                <a:solidFill>
                  <a:schemeClr val="tx1"/>
                </a:solidFill>
              </a:rPr>
              <a:t>Productivity</a:t>
            </a:r>
            <a:r>
              <a:rPr sz="2200" i="1" dirty="0" smtClean="0">
                <a:solidFill>
                  <a:schemeClr val="tx1"/>
                </a:solidFill>
              </a:rPr>
              <a:t>, Machines, </a:t>
            </a:r>
            <a:r>
              <a:rPr lang="fr-FR" sz="2200" i="1" dirty="0" smtClean="0">
                <a:solidFill>
                  <a:schemeClr val="tx1"/>
                </a:solidFill>
              </a:rPr>
              <a:t>…)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Meilleure </a:t>
            </a:r>
            <a:r>
              <a:rPr sz="2200" dirty="0" err="1" smtClean="0"/>
              <a:t>comprehension</a:t>
            </a:r>
            <a:r>
              <a:rPr sz="2200" dirty="0" smtClean="0"/>
              <a:t> des besoins du Marché / </a:t>
            </a:r>
            <a:r>
              <a:rPr sz="2200" i="1" dirty="0" err="1" smtClean="0">
                <a:solidFill>
                  <a:schemeClr val="tx1"/>
                </a:solidFill>
              </a:rPr>
              <a:t>Better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Understanding</a:t>
            </a:r>
            <a:r>
              <a:rPr sz="2200" i="1" dirty="0" smtClean="0">
                <a:solidFill>
                  <a:schemeClr val="tx1"/>
                </a:solidFill>
              </a:rPr>
              <a:t> of the </a:t>
            </a:r>
            <a:r>
              <a:rPr sz="2200" i="1" dirty="0" err="1" smtClean="0">
                <a:solidFill>
                  <a:schemeClr val="tx1"/>
                </a:solidFill>
              </a:rPr>
              <a:t>Needs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mainly</a:t>
            </a:r>
            <a:r>
              <a:rPr sz="2200" i="1" dirty="0" smtClean="0">
                <a:solidFill>
                  <a:schemeClr val="tx1"/>
                </a:solidFill>
              </a:rPr>
              <a:t> for Western </a:t>
            </a:r>
            <a:r>
              <a:rPr sz="2200" i="1" dirty="0" err="1" smtClean="0">
                <a:solidFill>
                  <a:schemeClr val="tx1"/>
                </a:solidFill>
              </a:rPr>
              <a:t>Market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needs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Plus de connaissances en terme de technologie / </a:t>
            </a:r>
            <a:r>
              <a:rPr sz="2200" i="1" dirty="0" smtClean="0">
                <a:solidFill>
                  <a:schemeClr val="tx1"/>
                </a:solidFill>
              </a:rPr>
              <a:t>New </a:t>
            </a:r>
            <a:r>
              <a:rPr sz="2200" i="1" dirty="0" err="1" smtClean="0">
                <a:solidFill>
                  <a:schemeClr val="tx1"/>
                </a:solidFill>
              </a:rPr>
              <a:t>knowledge</a:t>
            </a:r>
            <a:r>
              <a:rPr sz="2200" i="1" dirty="0" smtClean="0">
                <a:solidFill>
                  <a:schemeClr val="tx1"/>
                </a:solidFill>
              </a:rPr>
              <a:t> about </a:t>
            </a:r>
            <a:r>
              <a:rPr sz="2200" i="1" dirty="0" err="1" smtClean="0">
                <a:solidFill>
                  <a:schemeClr val="tx1"/>
                </a:solidFill>
              </a:rPr>
              <a:t>technology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Plus de connaissances en matière environnementale / </a:t>
            </a:r>
            <a:r>
              <a:rPr sz="2200" i="1" dirty="0" err="1" smtClean="0">
                <a:solidFill>
                  <a:schemeClr val="tx1"/>
                </a:solidFill>
              </a:rPr>
              <a:t>Better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knowledge</a:t>
            </a:r>
            <a:r>
              <a:rPr sz="2200" i="1" dirty="0" smtClean="0">
                <a:solidFill>
                  <a:schemeClr val="tx1"/>
                </a:solidFill>
              </a:rPr>
              <a:t> about </a:t>
            </a:r>
            <a:r>
              <a:rPr sz="2200" i="1" dirty="0" err="1" smtClean="0">
                <a:solidFill>
                  <a:schemeClr val="tx1"/>
                </a:solidFill>
              </a:rPr>
              <a:t>environmental</a:t>
            </a:r>
            <a:r>
              <a:rPr sz="2200" i="1" dirty="0" smtClean="0">
                <a:solidFill>
                  <a:schemeClr val="tx1"/>
                </a:solidFill>
              </a:rPr>
              <a:t> aspect (</a:t>
            </a:r>
            <a:r>
              <a:rPr sz="2200" i="1" dirty="0" err="1" smtClean="0">
                <a:solidFill>
                  <a:schemeClr val="tx1"/>
                </a:solidFill>
              </a:rPr>
              <a:t>community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mainly</a:t>
            </a:r>
            <a:r>
              <a:rPr sz="2200" i="1" dirty="0" smtClean="0">
                <a:solidFill>
                  <a:schemeClr val="tx1"/>
                </a:solidFill>
              </a:rPr>
              <a:t>)</a:t>
            </a:r>
          </a:p>
          <a:p>
            <a:endParaRPr sz="2200" dirty="0" smtClean="0"/>
          </a:p>
          <a:p>
            <a:endParaRPr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286808" cy="6357982"/>
          </a:xfrm>
        </p:spPr>
        <p:txBody>
          <a:bodyPr>
            <a:normAutofit/>
          </a:bodyPr>
          <a:lstStyle>
            <a:extLst/>
          </a:lstStyle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III-2- PAR RAPPORT AU PROJET  PAVAGE / </a:t>
            </a:r>
            <a:r>
              <a:rPr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PROJECT : </a:t>
            </a:r>
          </a:p>
          <a:p>
            <a:r>
              <a:rPr lang="fr-FR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2200" dirty="0"/>
              <a:t>D</a:t>
            </a:r>
            <a:r>
              <a:rPr lang="fr-FR" sz="2200" dirty="0" smtClean="0"/>
              <a:t>éclic </a:t>
            </a:r>
            <a:r>
              <a:rPr lang="fr-FR" sz="2200" dirty="0"/>
              <a:t>qui a fait naitre le Projet </a:t>
            </a:r>
            <a:r>
              <a:rPr lang="fr-F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</a:rPr>
              <a:t>It </a:t>
            </a:r>
            <a:r>
              <a:rPr lang="fr-FR" sz="2200" i="1" dirty="0" err="1" smtClean="0">
                <a:solidFill>
                  <a:schemeClr val="tx1"/>
                </a:solidFill>
              </a:rPr>
              <a:t>was</a:t>
            </a:r>
            <a:r>
              <a:rPr lang="fr-FR" sz="2200" i="1" dirty="0" smtClean="0">
                <a:solidFill>
                  <a:schemeClr val="tx1"/>
                </a:solidFill>
              </a:rPr>
              <a:t> </a:t>
            </a:r>
            <a:r>
              <a:rPr lang="fr-FR" sz="2200" i="1" dirty="0" err="1" smtClean="0">
                <a:solidFill>
                  <a:schemeClr val="tx1"/>
                </a:solidFill>
              </a:rPr>
              <a:t>my</a:t>
            </a:r>
            <a:r>
              <a:rPr lang="fr-FR" sz="2200" i="1" dirty="0" smtClean="0">
                <a:solidFill>
                  <a:schemeClr val="tx1"/>
                </a:solidFill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</a:rPr>
              <a:t>light bulb moment</a:t>
            </a:r>
            <a:r>
              <a:rPr lang="fr-FR" sz="2200" i="1" dirty="0" smtClean="0">
                <a:solidFill>
                  <a:schemeClr val="tx1"/>
                </a:solidFill>
              </a:rPr>
              <a:t>,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</a:t>
            </a:r>
            <a:r>
              <a:rPr sz="2200" dirty="0"/>
              <a:t>V</a:t>
            </a:r>
            <a:r>
              <a:rPr sz="2200" dirty="0" smtClean="0"/>
              <a:t>ision plus élargie de l'Industrie de la pierre / 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Wider</a:t>
            </a:r>
            <a:r>
              <a:rPr sz="2200" i="1" dirty="0" smtClean="0">
                <a:solidFill>
                  <a:schemeClr val="tx1"/>
                </a:solidFill>
              </a:rPr>
              <a:t> Vision : a </a:t>
            </a:r>
            <a:r>
              <a:rPr sz="2200" i="1" dirty="0" err="1" smtClean="0">
                <a:solidFill>
                  <a:schemeClr val="tx1"/>
                </a:solidFill>
              </a:rPr>
              <a:t>big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mechanised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heavy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industry</a:t>
            </a:r>
            <a:r>
              <a:rPr sz="2200" i="1" dirty="0" smtClean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sz="2200" dirty="0" smtClean="0"/>
              <a:t> </a:t>
            </a:r>
            <a:r>
              <a:rPr sz="2200" dirty="0" smtClean="0">
                <a:solidFill>
                  <a:schemeClr val="accent1">
                    <a:lumMod val="75000"/>
                  </a:schemeClr>
                </a:solidFill>
              </a:rPr>
              <a:t>Meilleure compréhension de l'importance des Minéraux négligés dans son ensemble</a:t>
            </a:r>
            <a:r>
              <a:rPr sz="2200" dirty="0" smtClean="0"/>
              <a:t> / </a:t>
            </a:r>
            <a:r>
              <a:rPr sz="2200" i="1" dirty="0" err="1" smtClean="0">
                <a:solidFill>
                  <a:schemeClr val="tx1"/>
                </a:solidFill>
              </a:rPr>
              <a:t>Better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understanding</a:t>
            </a:r>
            <a:r>
              <a:rPr sz="2200" i="1" dirty="0" smtClean="0">
                <a:solidFill>
                  <a:schemeClr val="tx1"/>
                </a:solidFill>
              </a:rPr>
              <a:t> of the Impact of </a:t>
            </a:r>
            <a:r>
              <a:rPr sz="2200" i="1" dirty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Development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Mineral</a:t>
            </a:r>
            <a:r>
              <a:rPr sz="2200" i="1" dirty="0" err="1">
                <a:solidFill>
                  <a:schemeClr val="tx1"/>
                </a:solidFill>
              </a:rPr>
              <a:t>s</a:t>
            </a:r>
            <a:endParaRPr sz="22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sz="2200" dirty="0" smtClean="0"/>
              <a:t> New </a:t>
            </a:r>
            <a:r>
              <a:rPr sz="2200" dirty="0" err="1" smtClean="0"/>
              <a:t>Technology</a:t>
            </a:r>
            <a:r>
              <a:rPr sz="2200" dirty="0" smtClean="0"/>
              <a:t> : </a:t>
            </a:r>
            <a:r>
              <a:rPr sz="2200" dirty="0" err="1" smtClean="0"/>
              <a:t>Seeing</a:t>
            </a:r>
            <a:r>
              <a:rPr sz="2200" dirty="0" smtClean="0"/>
              <a:t> all </a:t>
            </a:r>
            <a:r>
              <a:rPr sz="2200" dirty="0" err="1" smtClean="0"/>
              <a:t>technolgies</a:t>
            </a:r>
            <a:r>
              <a:rPr sz="2200" dirty="0" smtClean="0"/>
              <a:t> </a:t>
            </a:r>
            <a:r>
              <a:rPr sz="2200" dirty="0" err="1" smtClean="0"/>
              <a:t>presented</a:t>
            </a:r>
            <a:r>
              <a:rPr sz="2200" dirty="0" smtClean="0"/>
              <a:t> </a:t>
            </a:r>
            <a:r>
              <a:rPr sz="2200" dirty="0" err="1" smtClean="0"/>
              <a:t>during</a:t>
            </a:r>
            <a:r>
              <a:rPr sz="2200" dirty="0" smtClean="0"/>
              <a:t> the Stone session </a:t>
            </a:r>
            <a:r>
              <a:rPr sz="2200" dirty="0" err="1" smtClean="0"/>
              <a:t>inspired</a:t>
            </a:r>
            <a:r>
              <a:rPr sz="2200" dirty="0" smtClean="0"/>
              <a:t> us to </a:t>
            </a:r>
            <a:r>
              <a:rPr sz="2200" dirty="0" err="1" smtClean="0"/>
              <a:t>find</a:t>
            </a:r>
            <a:r>
              <a:rPr sz="2200" dirty="0" smtClean="0"/>
              <a:t> the </a:t>
            </a:r>
            <a:r>
              <a:rPr sz="2200" dirty="0" err="1" smtClean="0"/>
              <a:t>technology</a:t>
            </a:r>
            <a:r>
              <a:rPr sz="2200" dirty="0" smtClean="0"/>
              <a:t> for </a:t>
            </a:r>
            <a:r>
              <a:rPr sz="2200" dirty="0" err="1" smtClean="0"/>
              <a:t>cobble</a:t>
            </a:r>
            <a:r>
              <a:rPr sz="2200" dirty="0" smtClean="0"/>
              <a:t> stone production for large </a:t>
            </a:r>
            <a:r>
              <a:rPr sz="2200" dirty="0" err="1" smtClean="0"/>
              <a:t>scale</a:t>
            </a:r>
            <a:endParaRPr sz="2200" dirty="0" smtClean="0"/>
          </a:p>
          <a:p>
            <a:pPr>
              <a:buFontTx/>
              <a:buChar char="-"/>
            </a:pPr>
            <a:r>
              <a:rPr sz="2200" dirty="0" smtClean="0"/>
              <a:t> T</a:t>
            </a:r>
            <a:r>
              <a:rPr lang="fr-BE" sz="2200" dirty="0" smtClean="0"/>
              <a:t>e</a:t>
            </a:r>
            <a:r>
              <a:rPr sz="2200" dirty="0" err="1" smtClean="0"/>
              <a:t>chnique</a:t>
            </a:r>
            <a:r>
              <a:rPr sz="2200" dirty="0" smtClean="0"/>
              <a:t> d'évaluation des </a:t>
            </a:r>
            <a:r>
              <a:rPr sz="2200" dirty="0" err="1" smtClean="0"/>
              <a:t>reserves</a:t>
            </a:r>
            <a:r>
              <a:rPr sz="2200" dirty="0" smtClean="0"/>
              <a:t> car le projet utilisera pas moins de 10 carrières </a:t>
            </a:r>
            <a:r>
              <a:rPr sz="2200" i="1" dirty="0" smtClean="0">
                <a:solidFill>
                  <a:schemeClr val="tx1"/>
                </a:solidFill>
              </a:rPr>
              <a:t>/ </a:t>
            </a:r>
            <a:r>
              <a:rPr sz="2200" i="1" dirty="0" err="1" smtClean="0">
                <a:solidFill>
                  <a:schemeClr val="tx1"/>
                </a:solidFill>
              </a:rPr>
              <a:t>Quarry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evaluation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because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this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cooble</a:t>
            </a:r>
            <a:r>
              <a:rPr sz="2200" i="1" dirty="0" smtClean="0">
                <a:solidFill>
                  <a:schemeClr val="tx1"/>
                </a:solidFill>
              </a:rPr>
              <a:t> stone </a:t>
            </a:r>
            <a:r>
              <a:rPr sz="2200" i="1" dirty="0" err="1" smtClean="0">
                <a:solidFill>
                  <a:schemeClr val="tx1"/>
                </a:solidFill>
              </a:rPr>
              <a:t>project</a:t>
            </a:r>
            <a:r>
              <a:rPr sz="2200" i="1" dirty="0" smtClean="0">
                <a:solidFill>
                  <a:schemeClr val="tx1"/>
                </a:solidFill>
              </a:rPr>
              <a:t> </a:t>
            </a:r>
            <a:r>
              <a:rPr sz="2200" i="1" dirty="0" err="1" smtClean="0">
                <a:solidFill>
                  <a:schemeClr val="tx1"/>
                </a:solidFill>
              </a:rPr>
              <a:t>need</a:t>
            </a:r>
            <a:r>
              <a:rPr sz="2200" i="1" dirty="0" smtClean="0">
                <a:solidFill>
                  <a:schemeClr val="tx1"/>
                </a:solidFill>
              </a:rPr>
              <a:t> more </a:t>
            </a:r>
            <a:r>
              <a:rPr sz="2200" i="1" dirty="0" err="1" smtClean="0">
                <a:solidFill>
                  <a:schemeClr val="tx1"/>
                </a:solidFill>
              </a:rPr>
              <a:t>than</a:t>
            </a:r>
            <a:r>
              <a:rPr sz="2200" i="1" dirty="0" smtClean="0">
                <a:solidFill>
                  <a:schemeClr val="tx1"/>
                </a:solidFill>
              </a:rPr>
              <a:t> 10 </a:t>
            </a:r>
            <a:r>
              <a:rPr sz="2200" i="1" dirty="0" err="1" smtClean="0">
                <a:solidFill>
                  <a:schemeClr val="tx1"/>
                </a:solidFill>
              </a:rPr>
              <a:t>quarries</a:t>
            </a:r>
            <a:r>
              <a:rPr sz="2200" i="1" dirty="0" smtClean="0">
                <a:solidFill>
                  <a:schemeClr val="tx1"/>
                </a:solidFill>
              </a:rPr>
              <a:t> ( 1 </a:t>
            </a:r>
            <a:r>
              <a:rPr sz="2200" i="1" dirty="0" err="1" smtClean="0">
                <a:solidFill>
                  <a:schemeClr val="tx1"/>
                </a:solidFill>
              </a:rPr>
              <a:t>quarry</a:t>
            </a:r>
            <a:r>
              <a:rPr sz="2200" i="1" dirty="0" smtClean="0">
                <a:solidFill>
                  <a:schemeClr val="tx1"/>
                </a:solidFill>
              </a:rPr>
              <a:t> = 1 road at least)</a:t>
            </a:r>
          </a:p>
          <a:p>
            <a:pPr>
              <a:buFontTx/>
              <a:buChar char="-"/>
            </a:pPr>
            <a:r>
              <a:rPr sz="2200" dirty="0" smtClean="0"/>
              <a:t> Implication du projet dans les </a:t>
            </a:r>
            <a:r>
              <a:rPr sz="2200" dirty="0" err="1" smtClean="0"/>
              <a:t>ODDs</a:t>
            </a:r>
            <a:r>
              <a:rPr sz="2200" dirty="0" smtClean="0"/>
              <a:t> / </a:t>
            </a:r>
            <a:r>
              <a:rPr sz="2200" i="1" dirty="0" err="1" smtClean="0">
                <a:solidFill>
                  <a:schemeClr val="tx1"/>
                </a:solidFill>
              </a:rPr>
              <a:t>SDGs</a:t>
            </a:r>
            <a:r>
              <a:rPr sz="2200" i="1" dirty="0" smtClean="0">
                <a:solidFill>
                  <a:schemeClr val="tx1"/>
                </a:solidFill>
              </a:rPr>
              <a:t> implication of the Project</a:t>
            </a:r>
            <a:endParaRPr sz="2800" i="1" dirty="0" smtClean="0">
              <a:solidFill>
                <a:schemeClr val="tx1"/>
              </a:solidFill>
            </a:endParaRPr>
          </a:p>
          <a:p>
            <a:endParaRPr sz="2800" dirty="0" smtClean="0"/>
          </a:p>
          <a:p>
            <a:endParaRPr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20" y="214290"/>
            <a:ext cx="8286808" cy="6357982"/>
          </a:xfrm>
        </p:spPr>
        <p:txBody>
          <a:bodyPr>
            <a:normAutofit/>
          </a:bodyPr>
          <a:lstStyle>
            <a:extLst/>
          </a:lstStyle>
          <a:p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IV-  THE NEXT STEP :</a:t>
            </a:r>
            <a:endParaRPr dirty="0" smtClean="0"/>
          </a:p>
          <a:p>
            <a:endParaRPr dirty="0" smtClean="0"/>
          </a:p>
          <a:p>
            <a:r>
              <a:rPr dirty="0" smtClean="0"/>
              <a:t>-Rencontrer Le PM ou Le Ministre des finances /</a:t>
            </a:r>
            <a:r>
              <a:rPr i="1" dirty="0" smtClean="0">
                <a:solidFill>
                  <a:schemeClr val="tx1"/>
                </a:solidFill>
              </a:rPr>
              <a:t>To </a:t>
            </a:r>
            <a:r>
              <a:rPr i="1" dirty="0" err="1" smtClean="0">
                <a:solidFill>
                  <a:schemeClr val="tx1"/>
                </a:solidFill>
              </a:rPr>
              <a:t>Meet</a:t>
            </a:r>
            <a:r>
              <a:rPr i="1" dirty="0" smtClean="0">
                <a:solidFill>
                  <a:schemeClr val="tx1"/>
                </a:solidFill>
              </a:rPr>
              <a:t> the Prime </a:t>
            </a:r>
            <a:r>
              <a:rPr i="1" dirty="0" err="1" smtClean="0">
                <a:solidFill>
                  <a:schemeClr val="tx1"/>
                </a:solidFill>
              </a:rPr>
              <a:t>Minister</a:t>
            </a:r>
            <a:r>
              <a:rPr i="1" dirty="0" smtClean="0">
                <a:solidFill>
                  <a:schemeClr val="tx1"/>
                </a:solidFill>
              </a:rPr>
              <a:t> or/and The Ministry of Finance for </a:t>
            </a:r>
            <a:r>
              <a:rPr i="1" dirty="0" err="1" smtClean="0">
                <a:solidFill>
                  <a:schemeClr val="tx1"/>
                </a:solidFill>
              </a:rPr>
              <a:t>including</a:t>
            </a:r>
            <a:r>
              <a:rPr i="1" dirty="0" smtClean="0">
                <a:solidFill>
                  <a:schemeClr val="tx1"/>
                </a:solidFill>
              </a:rPr>
              <a:t> the </a:t>
            </a:r>
            <a:r>
              <a:rPr i="1" dirty="0" err="1" smtClean="0">
                <a:solidFill>
                  <a:schemeClr val="tx1"/>
                </a:solidFill>
              </a:rPr>
              <a:t>Cobble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smtClean="0">
                <a:solidFill>
                  <a:schemeClr val="tx1"/>
                </a:solidFill>
              </a:rPr>
              <a:t>Stone in the National Plan for Madagascar </a:t>
            </a:r>
            <a:r>
              <a:rPr i="1" dirty="0" err="1" smtClean="0">
                <a:solidFill>
                  <a:schemeClr val="tx1"/>
                </a:solidFill>
              </a:rPr>
              <a:t>Development</a:t>
            </a:r>
            <a:r>
              <a:rPr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dirty="0"/>
              <a:t>R</a:t>
            </a:r>
            <a:r>
              <a:rPr dirty="0" smtClean="0"/>
              <a:t>éaliser le Projet Routier de 52 KM avec le projet CASEF / </a:t>
            </a:r>
            <a:r>
              <a:rPr i="1" dirty="0" smtClean="0">
                <a:solidFill>
                  <a:schemeClr val="tx1"/>
                </a:solidFill>
              </a:rPr>
              <a:t>To </a:t>
            </a:r>
            <a:r>
              <a:rPr i="1" dirty="0" err="1" smtClean="0">
                <a:solidFill>
                  <a:schemeClr val="tx1"/>
                </a:solidFill>
              </a:rPr>
              <a:t>implement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smtClean="0">
                <a:solidFill>
                  <a:schemeClr val="tx1"/>
                </a:solidFill>
              </a:rPr>
              <a:t>the 52 Km </a:t>
            </a:r>
            <a:r>
              <a:rPr i="1" dirty="0" err="1" smtClean="0">
                <a:solidFill>
                  <a:schemeClr val="tx1"/>
                </a:solidFill>
              </a:rPr>
              <a:t>Cobble</a:t>
            </a:r>
            <a:r>
              <a:rPr i="1" dirty="0" smtClean="0">
                <a:solidFill>
                  <a:schemeClr val="tx1"/>
                </a:solidFill>
              </a:rPr>
              <a:t> Stone Project </a:t>
            </a:r>
            <a:r>
              <a:rPr i="1" dirty="0" err="1" smtClean="0">
                <a:solidFill>
                  <a:schemeClr val="tx1"/>
                </a:solidFill>
              </a:rPr>
              <a:t>with</a:t>
            </a:r>
            <a:r>
              <a:rPr i="1" dirty="0" smtClean="0">
                <a:solidFill>
                  <a:schemeClr val="tx1"/>
                </a:solidFill>
              </a:rPr>
              <a:t> CASEF (</a:t>
            </a:r>
            <a:r>
              <a:rPr i="1" dirty="0" err="1" smtClean="0">
                <a:solidFill>
                  <a:schemeClr val="tx1"/>
                </a:solidFill>
              </a:rPr>
              <a:t>From</a:t>
            </a:r>
            <a:r>
              <a:rPr i="1" dirty="0" smtClean="0">
                <a:solidFill>
                  <a:schemeClr val="tx1"/>
                </a:solidFill>
              </a:rPr>
              <a:t> March 2017)</a:t>
            </a:r>
          </a:p>
          <a:p>
            <a:pPr>
              <a:buFontTx/>
              <a:buChar char="-"/>
            </a:pPr>
            <a:r>
              <a:rPr dirty="0" smtClean="0"/>
              <a:t>Réaliser la vitrine de 2KM de Pavage (En cours)  / </a:t>
            </a:r>
            <a:r>
              <a:rPr i="1" dirty="0" smtClean="0">
                <a:solidFill>
                  <a:schemeClr val="tx1"/>
                </a:solidFill>
              </a:rPr>
              <a:t>To </a:t>
            </a:r>
            <a:r>
              <a:rPr i="1" dirty="0" err="1" smtClean="0">
                <a:solidFill>
                  <a:schemeClr val="tx1"/>
                </a:solidFill>
              </a:rPr>
              <a:t>implement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smtClean="0">
                <a:solidFill>
                  <a:schemeClr val="tx1"/>
                </a:solidFill>
              </a:rPr>
              <a:t>the 2Km </a:t>
            </a:r>
            <a:r>
              <a:rPr i="1" dirty="0" err="1" smtClean="0">
                <a:solidFill>
                  <a:schemeClr val="tx1"/>
                </a:solidFill>
              </a:rPr>
              <a:t>Cobble</a:t>
            </a:r>
            <a:r>
              <a:rPr i="1" dirty="0" smtClean="0">
                <a:solidFill>
                  <a:schemeClr val="tx1"/>
                </a:solidFill>
              </a:rPr>
              <a:t> Stone Project </a:t>
            </a:r>
            <a:r>
              <a:rPr i="1" dirty="0" err="1" smtClean="0">
                <a:solidFill>
                  <a:schemeClr val="tx1"/>
                </a:solidFill>
              </a:rPr>
              <a:t>from</a:t>
            </a:r>
            <a:r>
              <a:rPr i="1" dirty="0" smtClean="0">
                <a:solidFill>
                  <a:schemeClr val="tx1"/>
                </a:solidFill>
              </a:rPr>
              <a:t> a </a:t>
            </a:r>
            <a:r>
              <a:rPr i="1" dirty="0" err="1" smtClean="0">
                <a:solidFill>
                  <a:schemeClr val="tx1"/>
                </a:solidFill>
              </a:rPr>
              <a:t>ProGranit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Financing</a:t>
            </a:r>
            <a:r>
              <a:rPr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dirty="0" smtClean="0"/>
              <a:t> Réaliser le Projet de 100KM de route pavée à Péage avec la I.F.C / </a:t>
            </a:r>
            <a:r>
              <a:rPr i="1" dirty="0" smtClean="0">
                <a:solidFill>
                  <a:schemeClr val="tx1"/>
                </a:solidFill>
              </a:rPr>
              <a:t>To </a:t>
            </a:r>
            <a:r>
              <a:rPr i="1" dirty="0" err="1" smtClean="0">
                <a:solidFill>
                  <a:schemeClr val="tx1"/>
                </a:solidFill>
              </a:rPr>
              <a:t>realise</a:t>
            </a:r>
            <a:r>
              <a:rPr i="1" dirty="0" smtClean="0">
                <a:solidFill>
                  <a:schemeClr val="tx1"/>
                </a:solidFill>
              </a:rPr>
              <a:t> a 100 Km of </a:t>
            </a:r>
            <a:r>
              <a:rPr i="1" dirty="0" err="1" smtClean="0">
                <a:solidFill>
                  <a:schemeClr val="tx1"/>
                </a:solidFill>
              </a:rPr>
              <a:t>Cobble</a:t>
            </a:r>
            <a:r>
              <a:rPr i="1" dirty="0" smtClean="0">
                <a:solidFill>
                  <a:schemeClr val="tx1"/>
                </a:solidFill>
              </a:rPr>
              <a:t> Stone Road </a:t>
            </a:r>
            <a:r>
              <a:rPr i="1" dirty="0" err="1" smtClean="0">
                <a:solidFill>
                  <a:schemeClr val="tx1"/>
                </a:solidFill>
              </a:rPr>
              <a:t>with</a:t>
            </a:r>
            <a:r>
              <a:rPr i="1" dirty="0" smtClean="0">
                <a:solidFill>
                  <a:schemeClr val="tx1"/>
                </a:solidFill>
              </a:rPr>
              <a:t> the I.F.C</a:t>
            </a:r>
          </a:p>
          <a:p>
            <a:pPr>
              <a:buFontTx/>
              <a:buChar char="-"/>
            </a:pPr>
            <a:r>
              <a:rPr dirty="0" smtClean="0"/>
              <a:t> To </a:t>
            </a:r>
            <a:r>
              <a:rPr dirty="0" err="1" smtClean="0"/>
              <a:t>Meet</a:t>
            </a:r>
            <a:r>
              <a:rPr dirty="0" smtClean="0"/>
              <a:t> the ADB (</a:t>
            </a:r>
            <a:r>
              <a:rPr dirty="0" err="1" smtClean="0"/>
              <a:t>Africa</a:t>
            </a:r>
            <a:r>
              <a:rPr dirty="0" smtClean="0"/>
              <a:t> </a:t>
            </a:r>
            <a:r>
              <a:rPr dirty="0" err="1" smtClean="0"/>
              <a:t>Development</a:t>
            </a:r>
            <a:r>
              <a:rPr dirty="0" smtClean="0"/>
              <a:t> Bank) or </a:t>
            </a:r>
            <a:r>
              <a:rPr dirty="0" err="1" smtClean="0"/>
              <a:t>Another</a:t>
            </a:r>
            <a:r>
              <a:rPr dirty="0" smtClean="0"/>
              <a:t> Financial Institution </a:t>
            </a:r>
            <a:r>
              <a:rPr dirty="0" err="1" smtClean="0"/>
              <a:t>with</a:t>
            </a:r>
            <a:r>
              <a:rPr dirty="0" smtClean="0"/>
              <a:t> the </a:t>
            </a:r>
            <a:r>
              <a:rPr dirty="0" err="1" smtClean="0"/>
              <a:t>Malagasy's</a:t>
            </a:r>
            <a:r>
              <a:rPr dirty="0" smtClean="0"/>
              <a:t> </a:t>
            </a:r>
            <a:r>
              <a:rPr dirty="0" err="1" smtClean="0"/>
              <a:t>Government</a:t>
            </a:r>
            <a:r>
              <a:rPr dirty="0" smtClean="0"/>
              <a:t> </a:t>
            </a:r>
            <a:r>
              <a:rPr dirty="0" err="1" smtClean="0"/>
              <a:t>Member</a:t>
            </a:r>
            <a:r>
              <a:rPr dirty="0" smtClean="0"/>
              <a:t> in </a:t>
            </a:r>
            <a:r>
              <a:rPr dirty="0" err="1" smtClean="0"/>
              <a:t>order</a:t>
            </a:r>
            <a:r>
              <a:rPr dirty="0" smtClean="0"/>
              <a:t> to finance </a:t>
            </a:r>
            <a:r>
              <a:rPr dirty="0" err="1" smtClean="0"/>
              <a:t>this</a:t>
            </a:r>
            <a:r>
              <a:rPr dirty="0" smtClean="0"/>
              <a:t> 1000 KM </a:t>
            </a:r>
            <a:r>
              <a:rPr dirty="0" err="1" smtClean="0"/>
              <a:t>Cobble</a:t>
            </a:r>
            <a:r>
              <a:rPr dirty="0" smtClean="0"/>
              <a:t> stone </a:t>
            </a:r>
            <a:r>
              <a:rPr dirty="0" err="1" smtClean="0"/>
              <a:t>project</a:t>
            </a:r>
            <a:r>
              <a:rPr dirty="0" smtClean="0"/>
              <a:t> </a:t>
            </a:r>
            <a:r>
              <a:rPr dirty="0" err="1" smtClean="0"/>
              <a:t>from</a:t>
            </a:r>
            <a:r>
              <a:rPr dirty="0" smtClean="0"/>
              <a:t> 2017.</a:t>
            </a:r>
          </a:p>
          <a:p>
            <a:pPr>
              <a:buFontTx/>
              <a:buChar char="-"/>
            </a:pPr>
            <a:r>
              <a:rPr dirty="0" smtClean="0"/>
              <a:t> </a:t>
            </a:r>
            <a:r>
              <a:rPr dirty="0" err="1" smtClean="0"/>
              <a:t>Searching</a:t>
            </a:r>
            <a:r>
              <a:rPr dirty="0" smtClean="0"/>
              <a:t> for </a:t>
            </a:r>
            <a:r>
              <a:rPr dirty="0" err="1" smtClean="0"/>
              <a:t>another</a:t>
            </a:r>
            <a:r>
              <a:rPr dirty="0" smtClean="0"/>
              <a:t> </a:t>
            </a:r>
            <a:r>
              <a:rPr dirty="0" err="1" smtClean="0"/>
              <a:t>way</a:t>
            </a:r>
            <a:r>
              <a:rPr dirty="0" smtClean="0"/>
              <a:t> to finance the Project.</a:t>
            </a: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sz="2800" dirty="0" smtClean="0"/>
          </a:p>
          <a:p>
            <a:endParaRPr sz="2800" dirty="0" smtClean="0"/>
          </a:p>
          <a:p>
            <a:endParaRPr sz="2800" dirty="0" smtClean="0"/>
          </a:p>
          <a:p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fr-FR" dirty="0"/>
              <a:t>…, puis sélectionnez les espaces réservés pour ajouter vos images et vos légendes.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>
            <a:extLst/>
          </a:lstStyle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: </a:t>
            </a: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ANDRIAMIFIDY Bob Onimilanto</a:t>
            </a:r>
          </a:p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C.E.O of the Company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 : 00 261 32 07 611 36</a:t>
            </a:r>
          </a:p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 : bob@agrico-group.com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826" b="16826"/>
          <a:stretch>
            <a:fillRect/>
          </a:stretch>
        </p:blipFill>
        <p:spPr>
          <a:xfrm>
            <a:off x="434975" y="2146300"/>
            <a:ext cx="2362200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7" name="Picture 2" descr="D:\DONNEES BOB\PROGRANIT\LOGO\logo progran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5938"/>
            <a:ext cx="3714776" cy="1604107"/>
          </a:xfrm>
          <a:prstGeom prst="rect">
            <a:avLst/>
          </a:prstGeom>
          <a:noFill/>
        </p:spPr>
      </p:pic>
      <p:pic>
        <p:nvPicPr>
          <p:cNvPr id="8" name="Espace réservé pour une image  5" descr="https://upload.wikimedia.org/wikipedia/commons/a/a8/Santiago-Route_pav%C3%A9e_(2).JPG"/>
          <p:cNvPicPr>
            <a:picLocks/>
          </p:cNvPicPr>
          <p:nvPr/>
        </p:nvPicPr>
        <p:blipFill>
          <a:blip r:embed="rId5" cstate="print"/>
          <a:srcRect l="959" r="959"/>
          <a:stretch>
            <a:fillRect/>
          </a:stretch>
        </p:blipFill>
        <p:spPr bwMode="auto">
          <a:xfrm>
            <a:off x="428596" y="2143116"/>
            <a:ext cx="2428892" cy="2214578"/>
          </a:xfrm>
          <a:prstGeom prst="rect">
            <a:avLst/>
          </a:prstGeom>
          <a:noFill/>
          <a:ln w="9525" cap="rnd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Picture 3" descr="D:\DONNEES BOB\PROGRANIT\PRODUITS\PHOTO PIERRES\IMG00008-20110923-1206 117 Ko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1266" name="Picture 2" descr="Résultat de recherche d'images pour &quot;ethiopia cobblestone&quot;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7"/>
          <a:srcRect l="22259" r="22259"/>
          <a:stretch>
            <a:fillRect/>
          </a:stretch>
        </p:blipFill>
        <p:spPr bwMode="auto">
          <a:xfrm>
            <a:off x="5311775" y="21336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116632"/>
            <a:ext cx="8286808" cy="6343672"/>
          </a:xfrm>
        </p:spPr>
        <p:txBody>
          <a:bodyPr/>
          <a:lstStyle>
            <a:extLst/>
          </a:lstStyle>
          <a:p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I-2- POUQUOI CE CHOIX /</a:t>
            </a:r>
            <a:r>
              <a:rPr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THIS CHOICE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dirty="0" smtClean="0"/>
          </a:p>
          <a:p>
            <a:r>
              <a:rPr dirty="0" smtClean="0"/>
              <a:t>C'est un projet qui embrasse plusieurs aspects à la fois /</a:t>
            </a:r>
          </a:p>
          <a:p>
            <a:r>
              <a:rPr i="1" dirty="0" smtClean="0">
                <a:solidFill>
                  <a:schemeClr val="tx1"/>
                </a:solidFill>
              </a:rPr>
              <a:t>This Project </a:t>
            </a:r>
            <a:r>
              <a:rPr i="1" dirty="0" err="1" smtClean="0">
                <a:solidFill>
                  <a:schemeClr val="tx1"/>
                </a:solidFill>
              </a:rPr>
              <a:t>embraces</a:t>
            </a:r>
            <a:r>
              <a:rPr i="1" dirty="0" smtClean="0">
                <a:solidFill>
                  <a:schemeClr val="tx1"/>
                </a:solidFill>
              </a:rPr>
              <a:t> by </a:t>
            </a:r>
            <a:r>
              <a:rPr i="1" dirty="0" err="1" smtClean="0">
                <a:solidFill>
                  <a:schemeClr val="tx1"/>
                </a:solidFill>
              </a:rPr>
              <a:t>itself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many</a:t>
            </a:r>
            <a:r>
              <a:rPr i="1" dirty="0" smtClean="0">
                <a:solidFill>
                  <a:schemeClr val="tx1"/>
                </a:solidFill>
              </a:rPr>
              <a:t> aspects at the </a:t>
            </a:r>
            <a:r>
              <a:rPr i="1" dirty="0" err="1" smtClean="0">
                <a:solidFill>
                  <a:schemeClr val="tx1"/>
                </a:solidFill>
              </a:rPr>
              <a:t>same</a:t>
            </a:r>
            <a:r>
              <a:rPr i="1" dirty="0" smtClean="0">
                <a:solidFill>
                  <a:schemeClr val="tx1"/>
                </a:solidFill>
              </a:rPr>
              <a:t> time : </a:t>
            </a:r>
          </a:p>
          <a:p>
            <a:pPr>
              <a:buFontTx/>
              <a:buChar char="-"/>
            </a:pPr>
            <a:r>
              <a:rPr dirty="0" smtClean="0"/>
              <a:t> Solution aux problèmes d'Infrastructures / </a:t>
            </a:r>
            <a:r>
              <a:rPr i="1" dirty="0" smtClean="0">
                <a:solidFill>
                  <a:schemeClr val="tx1"/>
                </a:solidFill>
              </a:rPr>
              <a:t>Infrastructure Solution</a:t>
            </a:r>
            <a:r>
              <a:rPr dirty="0" smtClean="0"/>
              <a:t>,</a:t>
            </a:r>
          </a:p>
          <a:p>
            <a:pPr>
              <a:buFontTx/>
              <a:buChar char="-"/>
            </a:pPr>
            <a:r>
              <a:rPr dirty="0" smtClean="0"/>
              <a:t> Création de Millions d'emploi / </a:t>
            </a:r>
            <a:r>
              <a:rPr i="1" dirty="0" smtClean="0">
                <a:solidFill>
                  <a:schemeClr val="tx1"/>
                </a:solidFill>
              </a:rPr>
              <a:t>Job </a:t>
            </a:r>
            <a:r>
              <a:rPr i="1" dirty="0" err="1" smtClean="0">
                <a:solidFill>
                  <a:schemeClr val="tx1"/>
                </a:solidFill>
              </a:rPr>
              <a:t>Creation</a:t>
            </a:r>
            <a:endParaRPr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dirty="0" smtClean="0"/>
              <a:t> Développement du Tissu Industriel Local </a:t>
            </a:r>
            <a:r>
              <a:rPr dirty="0" smtClean="0">
                <a:solidFill>
                  <a:schemeClr val="tx1"/>
                </a:solidFill>
              </a:rPr>
              <a:t>/</a:t>
            </a:r>
            <a:r>
              <a:rPr i="1" dirty="0" smtClean="0">
                <a:solidFill>
                  <a:schemeClr val="tx1"/>
                </a:solidFill>
              </a:rPr>
              <a:t> Local </a:t>
            </a:r>
            <a:r>
              <a:rPr i="1" dirty="0" err="1" smtClean="0">
                <a:solidFill>
                  <a:schemeClr val="tx1"/>
                </a:solidFill>
              </a:rPr>
              <a:t>Industry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Development</a:t>
            </a:r>
            <a:endParaRPr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dirty="0" smtClean="0"/>
              <a:t> Contribution à la sécurité Alimentaire / </a:t>
            </a:r>
            <a:r>
              <a:rPr i="1" dirty="0" smtClean="0">
                <a:solidFill>
                  <a:schemeClr val="tx1"/>
                </a:solidFill>
              </a:rPr>
              <a:t>Food Security</a:t>
            </a:r>
          </a:p>
          <a:p>
            <a:pPr>
              <a:buFontTx/>
              <a:buChar char="-"/>
            </a:pPr>
            <a:r>
              <a:rPr dirty="0" smtClean="0"/>
              <a:t> Amélioration de l'Economie Locale / </a:t>
            </a:r>
            <a:r>
              <a:rPr i="1" dirty="0" smtClean="0">
                <a:solidFill>
                  <a:schemeClr val="tx1"/>
                </a:solidFill>
              </a:rPr>
              <a:t>Local </a:t>
            </a:r>
            <a:r>
              <a:rPr i="1" dirty="0" err="1" smtClean="0">
                <a:solidFill>
                  <a:schemeClr val="tx1"/>
                </a:solidFill>
              </a:rPr>
              <a:t>Economy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enhancement</a:t>
            </a:r>
            <a:endParaRPr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dirty="0" smtClean="0"/>
              <a:t> Contribution au développement durable / </a:t>
            </a:r>
            <a:r>
              <a:rPr i="1" dirty="0" err="1" smtClean="0">
                <a:solidFill>
                  <a:schemeClr val="tx1"/>
                </a:solidFill>
              </a:rPr>
              <a:t>Sustainable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Development</a:t>
            </a:r>
            <a:r>
              <a:rPr dirty="0" smtClean="0"/>
              <a:t> </a:t>
            </a:r>
          </a:p>
          <a:p>
            <a:pPr>
              <a:buFontTx/>
              <a:buChar char="-"/>
            </a:pPr>
            <a:r>
              <a:rPr dirty="0" smtClean="0"/>
              <a:t> Rentable pour le Secteur Privé / </a:t>
            </a:r>
            <a:r>
              <a:rPr i="1" dirty="0" smtClean="0">
                <a:solidFill>
                  <a:schemeClr val="tx1"/>
                </a:solidFill>
              </a:rPr>
              <a:t>Good </a:t>
            </a:r>
            <a:r>
              <a:rPr i="1" dirty="0" err="1" smtClean="0">
                <a:solidFill>
                  <a:schemeClr val="tx1"/>
                </a:solidFill>
              </a:rPr>
              <a:t>Margin</a:t>
            </a:r>
            <a:r>
              <a:rPr i="1" dirty="0" smtClean="0">
                <a:solidFill>
                  <a:schemeClr val="tx1"/>
                </a:solidFill>
              </a:rPr>
              <a:t> for the </a:t>
            </a:r>
            <a:r>
              <a:rPr i="1" dirty="0" err="1" smtClean="0">
                <a:solidFill>
                  <a:schemeClr val="tx1"/>
                </a:solidFill>
              </a:rPr>
              <a:t>Private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Company</a:t>
            </a:r>
            <a:endParaRPr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dirty="0" smtClean="0"/>
              <a:t> Valorisation de Matériaux Locaux / </a:t>
            </a:r>
            <a:r>
              <a:rPr i="1" dirty="0" smtClean="0">
                <a:solidFill>
                  <a:schemeClr val="tx1"/>
                </a:solidFill>
              </a:rPr>
              <a:t>Local </a:t>
            </a:r>
            <a:r>
              <a:rPr i="1" dirty="0" err="1" smtClean="0">
                <a:solidFill>
                  <a:schemeClr val="tx1"/>
                </a:solidFill>
              </a:rPr>
              <a:t>Material</a:t>
            </a:r>
            <a:r>
              <a:rPr i="1" dirty="0" smtClean="0">
                <a:solidFill>
                  <a:schemeClr val="tx1"/>
                </a:solidFill>
              </a:rPr>
              <a:t> (</a:t>
            </a:r>
            <a:r>
              <a:rPr i="1" dirty="0" err="1" smtClean="0">
                <a:solidFill>
                  <a:schemeClr val="tx1"/>
                </a:solidFill>
              </a:rPr>
              <a:t>Mineral</a:t>
            </a:r>
            <a:r>
              <a:rPr i="1" dirty="0" smtClean="0">
                <a:solidFill>
                  <a:schemeClr val="tx1"/>
                </a:solidFill>
              </a:rPr>
              <a:t>) use</a:t>
            </a:r>
          </a:p>
          <a:p>
            <a:pPr>
              <a:buFontTx/>
              <a:buChar char="-"/>
            </a:pPr>
            <a:r>
              <a:rPr dirty="0" smtClean="0"/>
              <a:t> Projet à l'Echelle de MADAGASCAR  / </a:t>
            </a:r>
            <a:r>
              <a:rPr i="1" dirty="0" smtClean="0">
                <a:solidFill>
                  <a:schemeClr val="tx1"/>
                </a:solidFill>
              </a:rPr>
              <a:t>National </a:t>
            </a:r>
            <a:r>
              <a:rPr i="1" dirty="0" err="1" smtClean="0">
                <a:solidFill>
                  <a:schemeClr val="tx1"/>
                </a:solidFill>
              </a:rPr>
              <a:t>Level</a:t>
            </a:r>
            <a:endParaRPr i="1" dirty="0" smtClean="0">
              <a:solidFill>
                <a:schemeClr val="tx1"/>
              </a:solidFill>
            </a:endParaRPr>
          </a:p>
          <a:p>
            <a:r>
              <a:rPr dirty="0" smtClean="0"/>
              <a:t>Le Projet peut contribuer à la concrétisation d'au moins 5 </a:t>
            </a:r>
            <a:r>
              <a:rPr dirty="0" err="1" smtClean="0"/>
              <a:t>ODDs</a:t>
            </a:r>
            <a:r>
              <a:rPr dirty="0" smtClean="0"/>
              <a:t>.</a:t>
            </a:r>
          </a:p>
          <a:p>
            <a:pPr>
              <a:buFontTx/>
              <a:buChar char="-"/>
            </a:pPr>
            <a:r>
              <a:rPr i="1" dirty="0" smtClean="0">
                <a:solidFill>
                  <a:schemeClr val="tx1"/>
                </a:solidFill>
              </a:rPr>
              <a:t>In </a:t>
            </a:r>
            <a:r>
              <a:rPr i="1" dirty="0" err="1" smtClean="0">
                <a:solidFill>
                  <a:schemeClr val="tx1"/>
                </a:solidFill>
              </a:rPr>
              <a:t>terms</a:t>
            </a:r>
            <a:r>
              <a:rPr i="1" dirty="0" smtClean="0">
                <a:solidFill>
                  <a:schemeClr val="tx1"/>
                </a:solidFill>
              </a:rPr>
              <a:t> of SDG, </a:t>
            </a:r>
            <a:r>
              <a:rPr i="1" dirty="0" err="1" smtClean="0">
                <a:solidFill>
                  <a:schemeClr val="tx1"/>
                </a:solidFill>
              </a:rPr>
              <a:t>it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could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satisfy</a:t>
            </a:r>
            <a:r>
              <a:rPr i="1" dirty="0" smtClean="0">
                <a:solidFill>
                  <a:schemeClr val="tx1"/>
                </a:solidFill>
              </a:rPr>
              <a:t> at least 5 </a:t>
            </a:r>
            <a:r>
              <a:rPr i="1" dirty="0" err="1" smtClean="0">
                <a:solidFill>
                  <a:schemeClr val="tx1"/>
                </a:solidFill>
              </a:rPr>
              <a:t>SDGs</a:t>
            </a:r>
            <a:r>
              <a:rPr dirty="0" smtClean="0"/>
              <a:t>: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No Pover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572140"/>
            <a:ext cx="1143008" cy="1071570"/>
          </a:xfrm>
          <a:prstGeom prst="rect">
            <a:avLst/>
          </a:prstGeom>
        </p:spPr>
      </p:pic>
      <p:pic>
        <p:nvPicPr>
          <p:cNvPr id="5" name="Image 4" descr="Infrastru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5572140"/>
            <a:ext cx="1143008" cy="1071570"/>
          </a:xfrm>
          <a:prstGeom prst="rect">
            <a:avLst/>
          </a:prstGeom>
        </p:spPr>
      </p:pic>
      <p:pic>
        <p:nvPicPr>
          <p:cNvPr id="6" name="Image 5" descr="GEn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572140"/>
            <a:ext cx="1143008" cy="1071570"/>
          </a:xfrm>
          <a:prstGeom prst="rect">
            <a:avLst/>
          </a:prstGeom>
        </p:spPr>
      </p:pic>
      <p:pic>
        <p:nvPicPr>
          <p:cNvPr id="7" name="Image 6" descr="E_SDG_Icons-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5580532"/>
            <a:ext cx="1063178" cy="1063178"/>
          </a:xfrm>
          <a:prstGeom prst="rect">
            <a:avLst/>
          </a:prstGeom>
        </p:spPr>
      </p:pic>
      <p:pic>
        <p:nvPicPr>
          <p:cNvPr id="8" name="Image 7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557214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116632"/>
            <a:ext cx="8534182" cy="6343672"/>
          </a:xfrm>
        </p:spPr>
        <p:txBody>
          <a:bodyPr>
            <a:normAutofit fontScale="77500" lnSpcReduction="20000"/>
          </a:bodyPr>
          <a:lstStyle>
            <a:extLst/>
          </a:lstStyle>
          <a:p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I-3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PROBLEME A RESOUDRE / </a:t>
            </a:r>
            <a:r>
              <a:rPr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TO BE SOLVED: </a:t>
            </a:r>
            <a:endParaRPr i="1" dirty="0">
              <a:solidFill>
                <a:schemeClr val="tx1"/>
              </a:solidFill>
            </a:endParaRPr>
          </a:p>
          <a:p>
            <a:endParaRPr i="1" dirty="0" smtClean="0">
              <a:solidFill>
                <a:schemeClr val="tx1"/>
              </a:solidFill>
            </a:endParaRPr>
          </a:p>
          <a:p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40 000</a:t>
            </a:r>
            <a:r>
              <a:rPr lang="fr-FR" dirty="0" smtClean="0"/>
              <a:t>/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</a:t>
            </a:r>
            <a:r>
              <a:rPr lang="fr-FR" dirty="0" smtClean="0"/>
              <a:t>Km du réseau routier en de très mauvaise condition  = Route en Terre compactée. </a:t>
            </a:r>
          </a:p>
          <a:p>
            <a:r>
              <a:rPr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40 000</a:t>
            </a:r>
            <a:r>
              <a:rPr i="1" dirty="0" smtClean="0">
                <a:solidFill>
                  <a:schemeClr val="tx1"/>
                </a:solidFill>
              </a:rPr>
              <a:t>/</a:t>
            </a:r>
            <a:r>
              <a:rPr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</a:t>
            </a:r>
            <a:r>
              <a:rPr i="1" dirty="0" smtClean="0">
                <a:solidFill>
                  <a:schemeClr val="tx1"/>
                </a:solidFill>
              </a:rPr>
              <a:t>Km Madagascar road = </a:t>
            </a:r>
            <a:r>
              <a:rPr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compacted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clay</a:t>
            </a:r>
            <a:r>
              <a:rPr i="1" dirty="0" smtClean="0">
                <a:solidFill>
                  <a:schemeClr val="tx1"/>
                </a:solidFill>
              </a:rPr>
              <a:t> in a BAD condition.</a:t>
            </a:r>
          </a:p>
          <a:p>
            <a:r>
              <a:rPr lang="fr-F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</a:t>
            </a:r>
            <a:r>
              <a:rPr lang="fr-FR" dirty="0"/>
              <a:t>Km seulement </a:t>
            </a:r>
            <a:r>
              <a:rPr lang="fr-FR" dirty="0" smtClean="0"/>
              <a:t>bitumé</a:t>
            </a:r>
          </a:p>
          <a:p>
            <a:r>
              <a:rPr i="1" dirty="0" err="1" smtClean="0">
                <a:solidFill>
                  <a:schemeClr val="tx1"/>
                </a:solidFill>
              </a:rPr>
              <a:t>Only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</a:t>
            </a:r>
            <a:r>
              <a:rPr i="1" dirty="0" smtClean="0">
                <a:solidFill>
                  <a:schemeClr val="tx1"/>
                </a:solidFill>
              </a:rPr>
              <a:t>Km in </a:t>
            </a:r>
            <a:r>
              <a:rPr i="1" dirty="0" err="1" smtClean="0">
                <a:solidFill>
                  <a:schemeClr val="tx1"/>
                </a:solidFill>
              </a:rPr>
              <a:t>Asphalt</a:t>
            </a:r>
            <a:r>
              <a:rPr i="1" dirty="0">
                <a:solidFill>
                  <a:schemeClr val="tx1"/>
                </a:solidFill>
              </a:rPr>
              <a:t> </a:t>
            </a:r>
            <a:endParaRPr i="1" dirty="0" smtClean="0">
              <a:solidFill>
                <a:schemeClr val="tx1"/>
              </a:solidFill>
            </a:endParaRPr>
          </a:p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</a:t>
            </a:r>
            <a:r>
              <a:rPr lang="fr-FR" sz="2300" dirty="0"/>
              <a:t>de la population vivent dans le milieu </a:t>
            </a:r>
            <a:r>
              <a:rPr lang="fr-FR" sz="2300" dirty="0" smtClean="0"/>
              <a:t>rural </a:t>
            </a:r>
            <a:r>
              <a:rPr lang="fr-BE" sz="1800" dirty="0" smtClean="0"/>
              <a:t>(Environ </a:t>
            </a:r>
            <a:r>
              <a:rPr lang="fr-B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17,5</a:t>
            </a:r>
            <a:r>
              <a:rPr lang="fr-BE" sz="1800" dirty="0" smtClean="0"/>
              <a:t> </a:t>
            </a:r>
            <a:r>
              <a:rPr lang="fr-BE" sz="1800" dirty="0"/>
              <a:t>Millions)</a:t>
            </a:r>
            <a:endParaRPr lang="fr-FR" sz="2300" dirty="0" smtClean="0"/>
          </a:p>
          <a:p>
            <a:r>
              <a:rPr dirty="0" smtClean="0"/>
              <a:t> </a:t>
            </a:r>
            <a:r>
              <a:rPr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sz="2300" i="1" dirty="0" smtClean="0">
                <a:solidFill>
                  <a:schemeClr val="tx1"/>
                </a:solidFill>
              </a:rPr>
              <a:t>of the Population live in the Rural Area (Abou</a:t>
            </a:r>
            <a:r>
              <a:rPr i="1" dirty="0" smtClean="0">
                <a:solidFill>
                  <a:schemeClr val="tx1"/>
                </a:solidFill>
              </a:rPr>
              <a:t>t </a:t>
            </a:r>
            <a:r>
              <a:rPr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17,5</a:t>
            </a:r>
            <a:r>
              <a:rPr i="1" dirty="0" smtClean="0">
                <a:solidFill>
                  <a:schemeClr val="tx1"/>
                </a:solidFill>
              </a:rPr>
              <a:t> Millions)</a:t>
            </a:r>
            <a:r>
              <a:rPr dirty="0" smtClean="0"/>
              <a:t> </a:t>
            </a:r>
          </a:p>
          <a:p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52%</a:t>
            </a:r>
            <a:r>
              <a:rPr lang="en-US" sz="2200" dirty="0"/>
              <a:t> des </a:t>
            </a:r>
            <a:r>
              <a:rPr lang="en-US" sz="2200" dirty="0" err="1"/>
              <a:t>Marchandises</a:t>
            </a:r>
            <a:r>
              <a:rPr lang="en-US" sz="2200" dirty="0"/>
              <a:t> </a:t>
            </a:r>
            <a:r>
              <a:rPr lang="en-US" sz="2200" dirty="0" err="1"/>
              <a:t>passent</a:t>
            </a:r>
            <a:r>
              <a:rPr lang="en-US" sz="2200" dirty="0"/>
              <a:t> par </a:t>
            </a:r>
            <a:r>
              <a:rPr lang="en-US" sz="2200" dirty="0" err="1"/>
              <a:t>ces</a:t>
            </a:r>
            <a:r>
              <a:rPr lang="en-US" sz="2200" dirty="0"/>
              <a:t> </a:t>
            </a:r>
            <a:r>
              <a:rPr lang="en-US" sz="2200" dirty="0" err="1"/>
              <a:t>pistes</a:t>
            </a:r>
            <a:r>
              <a:rPr lang="en-US" sz="2200" dirty="0"/>
              <a:t> </a:t>
            </a:r>
            <a:r>
              <a:rPr lang="en-US" sz="2200" dirty="0" err="1" smtClean="0"/>
              <a:t>rurales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52%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of goods exchange (Mainly Food) go through these 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</a:t>
            </a:r>
            <a:r>
              <a:rPr lang="en-US" i="1" dirty="0" smtClean="0">
                <a:solidFill>
                  <a:schemeClr val="tx1"/>
                </a:solidFill>
              </a:rPr>
              <a:t> roads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dirty="0" smtClean="0"/>
              <a:t>C'est Un des responsables de la Pauvreté en </a:t>
            </a:r>
            <a:r>
              <a:rPr dirty="0" err="1" smtClean="0"/>
              <a:t>mileu</a:t>
            </a:r>
            <a:r>
              <a:rPr dirty="0" smtClean="0"/>
              <a:t> Rural (Revenu </a:t>
            </a:r>
            <a:r>
              <a:rPr dirty="0" err="1" smtClean="0"/>
              <a:t>Inf</a:t>
            </a:r>
            <a:r>
              <a:rPr dirty="0" smtClean="0"/>
              <a:t> à </a:t>
            </a: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USD/jour</a:t>
            </a:r>
            <a:r>
              <a:rPr dirty="0" smtClean="0"/>
              <a:t>)</a:t>
            </a:r>
          </a:p>
          <a:p>
            <a:r>
              <a:rPr i="1" dirty="0" smtClean="0">
                <a:solidFill>
                  <a:schemeClr val="tx1"/>
                </a:solidFill>
              </a:rPr>
              <a:t>Due to </a:t>
            </a:r>
            <a:r>
              <a:rPr i="1" dirty="0" err="1" smtClean="0">
                <a:solidFill>
                  <a:schemeClr val="tx1"/>
                </a:solidFill>
              </a:rPr>
              <a:t>this</a:t>
            </a:r>
            <a:r>
              <a:rPr i="1" dirty="0" smtClean="0">
                <a:solidFill>
                  <a:schemeClr val="tx1"/>
                </a:solidFill>
              </a:rPr>
              <a:t> situation, Rural populations have </a:t>
            </a:r>
            <a:r>
              <a:rPr i="1" dirty="0" err="1" smtClean="0">
                <a:solidFill>
                  <a:schemeClr val="tx1"/>
                </a:solidFill>
              </a:rPr>
              <a:t>big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difficulties</a:t>
            </a:r>
            <a:r>
              <a:rPr i="1" dirty="0" smtClean="0">
                <a:solidFill>
                  <a:schemeClr val="tx1"/>
                </a:solidFill>
              </a:rPr>
              <a:t> to </a:t>
            </a:r>
            <a:r>
              <a:rPr i="1" dirty="0" err="1" smtClean="0">
                <a:solidFill>
                  <a:schemeClr val="tx1"/>
                </a:solidFill>
              </a:rPr>
              <a:t>sell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their</a:t>
            </a:r>
            <a:r>
              <a:rPr i="1" dirty="0" smtClean="0">
                <a:solidFill>
                  <a:schemeClr val="tx1"/>
                </a:solidFill>
              </a:rPr>
              <a:t> productions and live in a </a:t>
            </a:r>
            <a:r>
              <a:rPr i="1" dirty="0" err="1" smtClean="0">
                <a:solidFill>
                  <a:schemeClr val="tx1"/>
                </a:solidFill>
              </a:rPr>
              <a:t>very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depth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poverty</a:t>
            </a:r>
            <a:r>
              <a:rPr i="1" dirty="0" smtClean="0">
                <a:solidFill>
                  <a:schemeClr val="tx1"/>
                </a:solidFill>
              </a:rPr>
              <a:t>  ( </a:t>
            </a:r>
            <a:r>
              <a:rPr i="1" dirty="0" err="1" smtClean="0">
                <a:solidFill>
                  <a:schemeClr val="tx1"/>
                </a:solidFill>
              </a:rPr>
              <a:t>Earn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2USD</a:t>
            </a:r>
            <a:r>
              <a:rPr i="1" dirty="0" smtClean="0">
                <a:solidFill>
                  <a:schemeClr val="tx1"/>
                </a:solidFill>
              </a:rPr>
              <a:t> a </a:t>
            </a:r>
            <a:r>
              <a:rPr i="1" dirty="0" err="1" smtClean="0">
                <a:solidFill>
                  <a:schemeClr val="tx1"/>
                </a:solidFill>
              </a:rPr>
              <a:t>day</a:t>
            </a:r>
            <a:r>
              <a:rPr i="1" dirty="0" smtClean="0">
                <a:solidFill>
                  <a:schemeClr val="tx1"/>
                </a:solidFill>
              </a:rPr>
              <a:t>).</a:t>
            </a:r>
          </a:p>
          <a:p>
            <a:endParaRPr i="1" dirty="0" smtClean="0">
              <a:solidFill>
                <a:schemeClr val="tx1"/>
              </a:solidFill>
            </a:endParaRPr>
          </a:p>
          <a:p>
            <a:r>
              <a:rPr dirty="0" smtClean="0"/>
              <a:t>Compte tenu </a:t>
            </a:r>
            <a:r>
              <a:rPr dirty="0" err="1" smtClean="0"/>
              <a:t>dela</a:t>
            </a:r>
            <a:r>
              <a:rPr dirty="0" smtClean="0"/>
              <a:t> situation actuelle, le  Gouvernement n'a pas la Capacité d'investir dans ce genre de projet d'Infrastructure de grande envergure dans l'immédiat. </a:t>
            </a:r>
          </a:p>
          <a:p>
            <a:r>
              <a:rPr i="1" dirty="0" smtClean="0">
                <a:solidFill>
                  <a:schemeClr val="tx1"/>
                </a:solidFill>
              </a:rPr>
              <a:t>The </a:t>
            </a:r>
            <a:r>
              <a:rPr i="1" dirty="0" err="1" smtClean="0">
                <a:solidFill>
                  <a:schemeClr val="tx1"/>
                </a:solidFill>
              </a:rPr>
              <a:t>Governement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Doesn't</a:t>
            </a:r>
            <a:r>
              <a:rPr i="1" dirty="0" smtClean="0">
                <a:solidFill>
                  <a:schemeClr val="tx1"/>
                </a:solidFill>
              </a:rPr>
              <a:t> have the </a:t>
            </a:r>
            <a:r>
              <a:rPr i="1" dirty="0" err="1" smtClean="0">
                <a:solidFill>
                  <a:schemeClr val="tx1"/>
                </a:solidFill>
              </a:rPr>
              <a:t>capacity</a:t>
            </a:r>
            <a:r>
              <a:rPr i="1" dirty="0" smtClean="0">
                <a:solidFill>
                  <a:schemeClr val="tx1"/>
                </a:solidFill>
              </a:rPr>
              <a:t> to </a:t>
            </a:r>
            <a:r>
              <a:rPr i="1" dirty="0" err="1" smtClean="0">
                <a:solidFill>
                  <a:schemeClr val="tx1"/>
                </a:solidFill>
              </a:rPr>
              <a:t>invest</a:t>
            </a:r>
            <a:r>
              <a:rPr i="1" dirty="0" smtClean="0">
                <a:solidFill>
                  <a:schemeClr val="tx1"/>
                </a:solidFill>
              </a:rPr>
              <a:t> on </a:t>
            </a:r>
            <a:r>
              <a:rPr i="1" dirty="0" err="1" smtClean="0">
                <a:solidFill>
                  <a:schemeClr val="tx1"/>
                </a:solidFill>
              </a:rPr>
              <a:t>these</a:t>
            </a:r>
            <a:r>
              <a:rPr i="1" dirty="0" smtClean="0">
                <a:solidFill>
                  <a:schemeClr val="tx1"/>
                </a:solidFill>
              </a:rPr>
              <a:t> </a:t>
            </a:r>
            <a:r>
              <a:rPr i="1" dirty="0" err="1" smtClean="0">
                <a:solidFill>
                  <a:schemeClr val="tx1"/>
                </a:solidFill>
              </a:rPr>
              <a:t>kind</a:t>
            </a:r>
            <a:r>
              <a:rPr i="1" dirty="0" smtClean="0">
                <a:solidFill>
                  <a:schemeClr val="tx1"/>
                </a:solidFill>
              </a:rPr>
              <a:t> of infrastructure </a:t>
            </a:r>
            <a:r>
              <a:rPr i="1" dirty="0" err="1" smtClean="0">
                <a:solidFill>
                  <a:schemeClr val="tx1"/>
                </a:solidFill>
              </a:rPr>
              <a:t>now</a:t>
            </a:r>
            <a:r>
              <a:rPr i="1" dirty="0" smtClean="0">
                <a:solidFill>
                  <a:schemeClr val="tx1"/>
                </a:solidFill>
              </a:rPr>
              <a:t>.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8684"/>
          <a:stretch>
            <a:fillRect/>
          </a:stretch>
        </p:blipFill>
        <p:spPr>
          <a:xfrm>
            <a:off x="107504" y="188640"/>
            <a:ext cx="5400600" cy="6577902"/>
          </a:xfrm>
        </p:spPr>
      </p:pic>
      <p:sp>
        <p:nvSpPr>
          <p:cNvPr id="6" name="Rectangle 5"/>
          <p:cNvSpPr/>
          <p:nvPr/>
        </p:nvSpPr>
        <p:spPr>
          <a:xfrm>
            <a:off x="6012160" y="733346"/>
            <a:ext cx="792088" cy="1846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948264" y="6206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BAD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6012160" y="1095795"/>
            <a:ext cx="792088" cy="1846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6948264" y="9577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GOOD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60" y="151614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MADAGASCAR IS ABOUT 590 000 KM2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979104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091518" cy="6343672"/>
          </a:xfrm>
        </p:spPr>
        <p:txBody>
          <a:bodyPr/>
          <a:lstStyle>
            <a:extLst/>
          </a:lstStyle>
          <a:p>
            <a:endParaRPr dirty="0" smtClean="0"/>
          </a:p>
          <a:p>
            <a:endParaRPr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D:\DONNEES BOB\BETAMPONA\ROUTE FERME\Bet 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0108"/>
            <a:ext cx="398260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DONNEES BOB\BETAMPONA\ROUTE FERME\ROUTE\DCIM\Camera\IMG_20130101_064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3857652" cy="285752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995936" y="214290"/>
            <a:ext cx="45586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</a:t>
            </a:r>
            <a:r>
              <a:rPr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MADAGASCAR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091518" cy="6343672"/>
          </a:xfrm>
        </p:spPr>
        <p:txBody>
          <a:bodyPr/>
          <a:lstStyle>
            <a:extLst/>
          </a:lstStyle>
          <a:p>
            <a:endParaRPr dirty="0" smtClean="0"/>
          </a:p>
          <a:p>
            <a:endParaRPr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4" name="Picture 2" descr="https://z-1-scontent-mxp1-1.xx.fbcdn.net/v/t1.0-9/13626481_1816165618620625_3975445651017006237_n.jpg?oh=6ef2bb2111ea14a6ece96782a7f17533&amp;oe=57F5CA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2657"/>
            <a:ext cx="4285710" cy="338209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214810" y="27146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Mananara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 descr="Maroantset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8" y="3500438"/>
            <a:ext cx="6286500" cy="31432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5720" y="485776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Ambatondrazaka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5384" y="1357298"/>
            <a:ext cx="342902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MADAGASCAR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282" y="5286388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345 000 Tons </a:t>
            </a:r>
            <a:r>
              <a:rPr sz="1600" smtClean="0"/>
              <a:t>of rice have difficulties every year to reach the Market</a:t>
            </a:r>
            <a:endParaRPr lang="fr-F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091518" cy="6343672"/>
          </a:xfrm>
        </p:spPr>
        <p:txBody>
          <a:bodyPr/>
          <a:lstStyle>
            <a:extLst/>
          </a:lstStyle>
          <a:p>
            <a:endParaRPr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Midon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60648"/>
            <a:ext cx="4733135" cy="3168352"/>
          </a:xfrm>
          <a:prstGeom prst="rect">
            <a:avLst/>
          </a:prstGeom>
        </p:spPr>
      </p:pic>
      <p:pic>
        <p:nvPicPr>
          <p:cNvPr id="5" name="Image 4" descr="Ikon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5" y="3500438"/>
            <a:ext cx="5500726" cy="31432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16020" y="1285860"/>
            <a:ext cx="300039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 DE MADAGASCAR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7224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/>
              <a:t>MIDONGY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85852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/>
              <a:t>IKONGO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7158" y="385762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mtClean="0"/>
              <a:t>Price of basic food like rice rise to </a:t>
            </a: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USD</a:t>
            </a:r>
            <a:r>
              <a:rPr smtClean="0"/>
              <a:t>/ instead  </a:t>
            </a: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 USD</a:t>
            </a:r>
            <a:r>
              <a:rPr smtClean="0"/>
              <a:t>/T in these place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28600"/>
            <a:ext cx="8091518" cy="6343672"/>
          </a:xfrm>
        </p:spPr>
        <p:txBody>
          <a:bodyPr/>
          <a:lstStyle>
            <a:extLst/>
          </a:lstStyle>
          <a:p>
            <a:endParaRPr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57818" y="1285860"/>
            <a:ext cx="30003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 DE MADAGASCAR 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35718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/>
              <a:t>AMBILOBE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43108" y="62150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mtClean="0"/>
              <a:t>DARAINA</a:t>
            </a:r>
            <a:endParaRPr lang="fr-FR" b="1" dirty="0"/>
          </a:p>
        </p:txBody>
      </p:sp>
      <p:pic>
        <p:nvPicPr>
          <p:cNvPr id="10" name="Image 9" descr="route-ambi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60648"/>
            <a:ext cx="4857784" cy="3168352"/>
          </a:xfrm>
          <a:prstGeom prst="rect">
            <a:avLst/>
          </a:prstGeom>
        </p:spPr>
      </p:pic>
      <p:pic>
        <p:nvPicPr>
          <p:cNvPr id="12" name="Image 11" descr="Dara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472462"/>
            <a:ext cx="4929222" cy="3314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1507</Words>
  <Application>Microsoft Office PowerPoint</Application>
  <PresentationFormat>Affichage à l'écran (4:3)</PresentationFormat>
  <Paragraphs>236</Paragraphs>
  <Slides>24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ContemporaryPhotoAlbum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2016-07-13T04:51:05Z</dcterms:created>
  <dcterms:modified xsi:type="dcterms:W3CDTF">2016-12-02T08:10:50Z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