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8" r:id="rId2"/>
    <p:sldId id="259" r:id="rId3"/>
    <p:sldId id="342" r:id="rId4"/>
    <p:sldId id="343" r:id="rId5"/>
    <p:sldId id="344" r:id="rId6"/>
    <p:sldId id="345" r:id="rId7"/>
    <p:sldId id="346" r:id="rId8"/>
    <p:sldId id="307" r:id="rId9"/>
    <p:sldId id="326" r:id="rId10"/>
    <p:sldId id="327" r:id="rId11"/>
    <p:sldId id="329" r:id="rId12"/>
    <p:sldId id="330" r:id="rId13"/>
    <p:sldId id="267" r:id="rId14"/>
    <p:sldId id="331" r:id="rId15"/>
    <p:sldId id="332" r:id="rId16"/>
    <p:sldId id="333" r:id="rId17"/>
    <p:sldId id="334" r:id="rId18"/>
    <p:sldId id="335" r:id="rId19"/>
    <p:sldId id="301" r:id="rId20"/>
    <p:sldId id="336" r:id="rId21"/>
    <p:sldId id="337" r:id="rId22"/>
    <p:sldId id="338" r:id="rId23"/>
    <p:sldId id="339" r:id="rId24"/>
    <p:sldId id="340" r:id="rId25"/>
    <p:sldId id="341" r:id="rId26"/>
  </p:sldIdLst>
  <p:sldSz cx="9144000" cy="6858000" type="screen4x3"/>
  <p:notesSz cx="6718300" cy="9855200"/>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24"/>
    <a:srgbClr val="0F5494"/>
    <a:srgbClr val="3E6FD2"/>
    <a:srgbClr val="3166CF"/>
    <a:srgbClr val="2D5EC1"/>
    <a:srgbClr val="BDDEFF"/>
    <a:srgbClr val="99CC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39" autoAdjust="0"/>
  </p:normalViewPr>
  <p:slideViewPr>
    <p:cSldViewPr>
      <p:cViewPr>
        <p:scale>
          <a:sx n="75" d="100"/>
          <a:sy n="75" d="100"/>
        </p:scale>
        <p:origin x="-123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png"/><Relationship Id="rId4"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5AD21B-75EF-4ED8-BF4F-BAD11080960D}" type="doc">
      <dgm:prSet loTypeId="urn:microsoft.com/office/officeart/2005/8/layout/vList6" loCatId="list" qsTypeId="urn:microsoft.com/office/officeart/2005/8/quickstyle/simple1" qsCatId="simple" csTypeId="urn:microsoft.com/office/officeart/2005/8/colors/accent3_3" csCatId="accent3" phldr="1"/>
      <dgm:spPr/>
      <dgm:t>
        <a:bodyPr/>
        <a:lstStyle/>
        <a:p>
          <a:endParaRPr lang="en-GB"/>
        </a:p>
      </dgm:t>
    </dgm:pt>
    <dgm:pt modelId="{C56CCFF9-C1FC-47A6-974B-A7DC9EE8D184}">
      <dgm:prSet phldrT="[Text]" custT="1"/>
      <dgm:spPr/>
      <dgm:t>
        <a:bodyPr/>
        <a:lstStyle/>
        <a:p>
          <a:r>
            <a:rPr lang="en-GB" sz="2800" dirty="0" smtClean="0"/>
            <a:t>A Joined-up Union</a:t>
          </a:r>
          <a:endParaRPr lang="en-GB" sz="2800" dirty="0"/>
        </a:p>
      </dgm:t>
    </dgm:pt>
    <dgm:pt modelId="{B4D303C5-421A-4B2D-A7EE-8B38B19191D8}" type="parTrans" cxnId="{4587B766-37AF-472B-8968-3CC3869D94F6}">
      <dgm:prSet/>
      <dgm:spPr/>
      <dgm:t>
        <a:bodyPr/>
        <a:lstStyle/>
        <a:p>
          <a:endParaRPr lang="en-GB"/>
        </a:p>
      </dgm:t>
    </dgm:pt>
    <dgm:pt modelId="{27C5AEC5-801D-4A6B-AF93-D1E40368D871}" type="sibTrans" cxnId="{4587B766-37AF-472B-8968-3CC3869D94F6}">
      <dgm:prSet/>
      <dgm:spPr/>
      <dgm:t>
        <a:bodyPr/>
        <a:lstStyle/>
        <a:p>
          <a:endParaRPr lang="en-GB"/>
        </a:p>
      </dgm:t>
    </dgm:pt>
    <dgm:pt modelId="{DC53C7CB-972C-4340-981A-554051D18EFD}">
      <dgm:prSet phldrT="[Text]" custT="1"/>
      <dgm:spPr/>
      <dgm:t>
        <a:bodyPr/>
        <a:lstStyle/>
        <a:p>
          <a:r>
            <a:rPr lang="en-GB" sz="1500" dirty="0" smtClean="0"/>
            <a:t>Joint Programming in development must be further enhanced. A more prosperous Union calls for </a:t>
          </a:r>
          <a:r>
            <a:rPr lang="en-GB" sz="1500" b="1" dirty="0" smtClean="0">
              <a:effectLst/>
            </a:rPr>
            <a:t>greater coordination between the EU and MS, the EIB and the private sector</a:t>
          </a:r>
          <a:r>
            <a:rPr lang="en-GB" sz="1500" dirty="0" smtClean="0"/>
            <a:t>. We must become more joined-up across internal and external policies.</a:t>
          </a:r>
          <a:endParaRPr lang="en-GB" sz="1500" dirty="0"/>
        </a:p>
      </dgm:t>
    </dgm:pt>
    <dgm:pt modelId="{A0522F27-C6B2-45A4-957B-E8C520ED20E8}" type="parTrans" cxnId="{1E26A351-BE1F-4791-A16D-596DBF047FFC}">
      <dgm:prSet/>
      <dgm:spPr/>
      <dgm:t>
        <a:bodyPr/>
        <a:lstStyle/>
        <a:p>
          <a:endParaRPr lang="en-GB"/>
        </a:p>
      </dgm:t>
    </dgm:pt>
    <dgm:pt modelId="{E2A55197-4947-4BAF-A996-B10C1E91C75C}" type="sibTrans" cxnId="{1E26A351-BE1F-4791-A16D-596DBF047FFC}">
      <dgm:prSet/>
      <dgm:spPr/>
      <dgm:t>
        <a:bodyPr/>
        <a:lstStyle/>
        <a:p>
          <a:endParaRPr lang="en-GB"/>
        </a:p>
      </dgm:t>
    </dgm:pt>
    <dgm:pt modelId="{41F677F1-8B2F-4039-A577-47D52CCB2CCA}">
      <dgm:prSet phldrT="[Text]" custT="1"/>
      <dgm:spPr/>
      <dgm:t>
        <a:bodyPr/>
        <a:lstStyle/>
        <a:p>
          <a:r>
            <a:rPr lang="en-GB" sz="2800" dirty="0" smtClean="0"/>
            <a:t>Resilience</a:t>
          </a:r>
          <a:endParaRPr lang="en-GB" sz="2800" dirty="0"/>
        </a:p>
      </dgm:t>
    </dgm:pt>
    <dgm:pt modelId="{03C8D9F4-11C5-47B4-A0F7-ECDE9700ACEB}" type="parTrans" cxnId="{D9364ADB-8E75-45EF-B706-AE6A707A5E90}">
      <dgm:prSet/>
      <dgm:spPr/>
      <dgm:t>
        <a:bodyPr/>
        <a:lstStyle/>
        <a:p>
          <a:endParaRPr lang="en-GB"/>
        </a:p>
      </dgm:t>
    </dgm:pt>
    <dgm:pt modelId="{8D7885FE-CB25-4EC9-94B7-DAFDF2D59367}" type="sibTrans" cxnId="{D9364ADB-8E75-45EF-B706-AE6A707A5E90}">
      <dgm:prSet/>
      <dgm:spPr/>
      <dgm:t>
        <a:bodyPr/>
        <a:lstStyle/>
        <a:p>
          <a:endParaRPr lang="en-GB"/>
        </a:p>
      </dgm:t>
    </dgm:pt>
    <dgm:pt modelId="{EF1FB72E-3347-487C-B33F-18E5E624BE91}">
      <dgm:prSet phldrT="[Text]" custT="1"/>
      <dgm:spPr/>
      <dgm:t>
        <a:bodyPr/>
        <a:lstStyle/>
        <a:p>
          <a:r>
            <a:rPr lang="en-GB" sz="1500" dirty="0" smtClean="0"/>
            <a:t>Echoing the SDGs, </a:t>
          </a:r>
          <a:r>
            <a:rPr lang="en-GB" sz="1500" b="1" dirty="0" smtClean="0"/>
            <a:t>the EU will adopt a joined-up approach </a:t>
          </a:r>
          <a:r>
            <a:rPr lang="en-GB" sz="1500" dirty="0" smtClean="0"/>
            <a:t>to its humanitarian, development, migration, trade, investment, infrastructure, education, health and research policies, as well as </a:t>
          </a:r>
          <a:r>
            <a:rPr lang="en-GB" sz="1500" b="1" dirty="0" smtClean="0"/>
            <a:t>improve horizontal coherence between the EU and its MS</a:t>
          </a:r>
          <a:r>
            <a:rPr lang="en-GB" sz="1500" dirty="0" smtClean="0"/>
            <a:t>.</a:t>
          </a:r>
          <a:endParaRPr lang="en-GB" sz="1500" dirty="0"/>
        </a:p>
      </dgm:t>
    </dgm:pt>
    <dgm:pt modelId="{6858C785-A365-4F12-A537-500571E6753E}" type="parTrans" cxnId="{844678FD-7D0E-4BCF-8B90-9F875FFEA4B0}">
      <dgm:prSet/>
      <dgm:spPr/>
      <dgm:t>
        <a:bodyPr/>
        <a:lstStyle/>
        <a:p>
          <a:endParaRPr lang="en-GB"/>
        </a:p>
      </dgm:t>
    </dgm:pt>
    <dgm:pt modelId="{2AE30D8B-44FE-426C-9988-436FAAB9FDE9}" type="sibTrans" cxnId="{844678FD-7D0E-4BCF-8B90-9F875FFEA4B0}">
      <dgm:prSet/>
      <dgm:spPr/>
      <dgm:t>
        <a:bodyPr/>
        <a:lstStyle/>
        <a:p>
          <a:endParaRPr lang="en-GB"/>
        </a:p>
      </dgm:t>
    </dgm:pt>
    <dgm:pt modelId="{93BD9AC5-CC14-4CAC-B313-D5B48B39F008}">
      <dgm:prSet custT="1"/>
      <dgm:spPr/>
      <dgm:t>
        <a:bodyPr/>
        <a:lstStyle/>
        <a:p>
          <a:r>
            <a:rPr lang="en-GB" sz="2800" dirty="0" smtClean="0"/>
            <a:t>A Responsive Union</a:t>
          </a:r>
          <a:endParaRPr lang="en-GB" sz="2800" dirty="0"/>
        </a:p>
      </dgm:t>
    </dgm:pt>
    <dgm:pt modelId="{324A1A75-CB7D-4DEF-9EC5-DA701DAD66CA}" type="parTrans" cxnId="{5825C689-DA44-454F-BBEF-13490488AB5F}">
      <dgm:prSet/>
      <dgm:spPr/>
      <dgm:t>
        <a:bodyPr/>
        <a:lstStyle/>
        <a:p>
          <a:endParaRPr lang="en-GB"/>
        </a:p>
      </dgm:t>
    </dgm:pt>
    <dgm:pt modelId="{5B119087-1324-4ACA-8C9F-3B882048A3CD}" type="sibTrans" cxnId="{5825C689-DA44-454F-BBEF-13490488AB5F}">
      <dgm:prSet/>
      <dgm:spPr/>
      <dgm:t>
        <a:bodyPr/>
        <a:lstStyle/>
        <a:p>
          <a:endParaRPr lang="en-GB"/>
        </a:p>
      </dgm:t>
    </dgm:pt>
    <dgm:pt modelId="{1079AD25-D4B2-410E-995C-EC84A42BA684}">
      <dgm:prSet custT="1"/>
      <dgm:spPr/>
      <dgm:t>
        <a:bodyPr/>
        <a:lstStyle/>
        <a:p>
          <a:r>
            <a:rPr lang="en-GB" sz="1500" dirty="0" smtClean="0"/>
            <a:t>We will also pursue </a:t>
          </a:r>
          <a:r>
            <a:rPr lang="en-GB" sz="1500" b="1" dirty="0" smtClean="0"/>
            <a:t>greater information sharing and joint reporting, analysis and response planning </a:t>
          </a:r>
          <a:r>
            <a:rPr lang="en-GB" sz="1500" dirty="0" smtClean="0"/>
            <a:t>between MS embassies, E</a:t>
          </a:r>
          <a:r>
            <a:rPr lang="fr-BE" sz="1500" dirty="0" smtClean="0"/>
            <a:t>U Delegations, Commission services, EU Special </a:t>
          </a:r>
          <a:r>
            <a:rPr lang="en-GB" sz="1500" dirty="0" smtClean="0"/>
            <a:t>Representatives and CSDP missions.</a:t>
          </a:r>
          <a:endParaRPr lang="en-GB" sz="1500" dirty="0"/>
        </a:p>
      </dgm:t>
    </dgm:pt>
    <dgm:pt modelId="{44337029-735F-4B74-B793-D3FC4A6B918A}" type="parTrans" cxnId="{0EA8468E-DDAA-473F-965F-50FA7528757C}">
      <dgm:prSet/>
      <dgm:spPr/>
      <dgm:t>
        <a:bodyPr/>
        <a:lstStyle/>
        <a:p>
          <a:endParaRPr lang="en-GB"/>
        </a:p>
      </dgm:t>
    </dgm:pt>
    <dgm:pt modelId="{2539115C-AFD8-43AC-BF54-CAF469E43A75}" type="sibTrans" cxnId="{0EA8468E-DDAA-473F-965F-50FA7528757C}">
      <dgm:prSet/>
      <dgm:spPr/>
      <dgm:t>
        <a:bodyPr/>
        <a:lstStyle/>
        <a:p>
          <a:endParaRPr lang="en-GB"/>
        </a:p>
      </dgm:t>
    </dgm:pt>
    <dgm:pt modelId="{644A47A2-A7CB-446F-88DE-A5902C07B7E2}">
      <dgm:prSet phldrT="[Text]" custT="1"/>
      <dgm:spPr/>
      <dgm:t>
        <a:bodyPr/>
        <a:lstStyle/>
        <a:p>
          <a:r>
            <a:rPr lang="en-GB" sz="1500" dirty="0" smtClean="0"/>
            <a:t>We will develop </a:t>
          </a:r>
          <a:r>
            <a:rPr lang="en-GB" sz="1500" b="1" dirty="0" smtClean="0"/>
            <a:t>stronger links between humanitarian and development efforts </a:t>
          </a:r>
          <a:r>
            <a:rPr lang="en-GB" sz="1500" dirty="0" smtClean="0"/>
            <a:t>through joint risk analysis, and multiannual programming and financing.</a:t>
          </a:r>
          <a:endParaRPr lang="en-GB" sz="1500" dirty="0"/>
        </a:p>
      </dgm:t>
    </dgm:pt>
    <dgm:pt modelId="{220FB84B-3F54-49B9-86C2-D8867F51E36C}" type="parTrans" cxnId="{030FE375-141E-4CF1-8142-62D2F476ACE4}">
      <dgm:prSet/>
      <dgm:spPr/>
      <dgm:t>
        <a:bodyPr/>
        <a:lstStyle/>
        <a:p>
          <a:endParaRPr lang="en-GB"/>
        </a:p>
      </dgm:t>
    </dgm:pt>
    <dgm:pt modelId="{8A5EAE3D-D0BC-444F-8AB0-93335533AA78}" type="sibTrans" cxnId="{030FE375-141E-4CF1-8142-62D2F476ACE4}">
      <dgm:prSet/>
      <dgm:spPr/>
      <dgm:t>
        <a:bodyPr/>
        <a:lstStyle/>
        <a:p>
          <a:endParaRPr lang="en-GB"/>
        </a:p>
      </dgm:t>
    </dgm:pt>
    <dgm:pt modelId="{B217D061-DB6A-4EBE-B9FC-370FF8DA05B4}">
      <dgm:prSet phldrT="[Text]" custT="1"/>
      <dgm:spPr/>
      <dgm:t>
        <a:bodyPr/>
        <a:lstStyle/>
        <a:p>
          <a:endParaRPr lang="en-GB" sz="1500" dirty="0"/>
        </a:p>
      </dgm:t>
    </dgm:pt>
    <dgm:pt modelId="{A59E7067-4E08-4B5B-8F17-1EE257475B06}" type="parTrans" cxnId="{73727D62-936D-4C38-9D26-68C41D223260}">
      <dgm:prSet/>
      <dgm:spPr/>
      <dgm:t>
        <a:bodyPr/>
        <a:lstStyle/>
        <a:p>
          <a:endParaRPr lang="en-GB"/>
        </a:p>
      </dgm:t>
    </dgm:pt>
    <dgm:pt modelId="{5756A689-7B55-46EB-B726-11A077BAEBBA}" type="sibTrans" cxnId="{73727D62-936D-4C38-9D26-68C41D223260}">
      <dgm:prSet/>
      <dgm:spPr/>
      <dgm:t>
        <a:bodyPr/>
        <a:lstStyle/>
        <a:p>
          <a:endParaRPr lang="en-GB"/>
        </a:p>
      </dgm:t>
    </dgm:pt>
    <dgm:pt modelId="{BA5D79D0-66C8-40D2-92B7-005FC10B5DDB}" type="pres">
      <dgm:prSet presAssocID="{625AD21B-75EF-4ED8-BF4F-BAD11080960D}" presName="Name0" presStyleCnt="0">
        <dgm:presLayoutVars>
          <dgm:dir/>
          <dgm:animLvl val="lvl"/>
          <dgm:resizeHandles/>
        </dgm:presLayoutVars>
      </dgm:prSet>
      <dgm:spPr/>
      <dgm:t>
        <a:bodyPr/>
        <a:lstStyle/>
        <a:p>
          <a:endParaRPr lang="en-GB"/>
        </a:p>
      </dgm:t>
    </dgm:pt>
    <dgm:pt modelId="{BB095E98-C167-4FD9-866A-5A3D3157DF14}" type="pres">
      <dgm:prSet presAssocID="{C56CCFF9-C1FC-47A6-974B-A7DC9EE8D184}" presName="linNode" presStyleCnt="0"/>
      <dgm:spPr/>
      <dgm:t>
        <a:bodyPr/>
        <a:lstStyle/>
        <a:p>
          <a:endParaRPr lang="en-GB"/>
        </a:p>
      </dgm:t>
    </dgm:pt>
    <dgm:pt modelId="{EA9E664C-A741-4191-8ADF-42B1DE1536F2}" type="pres">
      <dgm:prSet presAssocID="{C56CCFF9-C1FC-47A6-974B-A7DC9EE8D184}" presName="parentShp" presStyleLbl="node1" presStyleIdx="0" presStyleCnt="3" custScaleX="86939" custScaleY="105595" custLinFactNeighborX="-4249" custLinFactNeighborY="-5054">
        <dgm:presLayoutVars>
          <dgm:bulletEnabled val="1"/>
        </dgm:presLayoutVars>
      </dgm:prSet>
      <dgm:spPr/>
      <dgm:t>
        <a:bodyPr/>
        <a:lstStyle/>
        <a:p>
          <a:endParaRPr lang="en-GB"/>
        </a:p>
      </dgm:t>
    </dgm:pt>
    <dgm:pt modelId="{A52AF013-080E-43B4-97A5-C73FA263BFA3}" type="pres">
      <dgm:prSet presAssocID="{C56CCFF9-C1FC-47A6-974B-A7DC9EE8D184}" presName="childShp" presStyleLbl="bgAccFollowNode1" presStyleIdx="0" presStyleCnt="3" custScaleX="108045" custScaleY="128561" custLinFactNeighborX="122" custLinFactNeighborY="-6866">
        <dgm:presLayoutVars>
          <dgm:bulletEnabled val="1"/>
        </dgm:presLayoutVars>
      </dgm:prSet>
      <dgm:spPr/>
      <dgm:t>
        <a:bodyPr/>
        <a:lstStyle/>
        <a:p>
          <a:endParaRPr lang="en-GB"/>
        </a:p>
      </dgm:t>
    </dgm:pt>
    <dgm:pt modelId="{ED07EA40-4ADD-4055-A284-3E772B507C90}" type="pres">
      <dgm:prSet presAssocID="{27C5AEC5-801D-4A6B-AF93-D1E40368D871}" presName="spacing" presStyleCnt="0"/>
      <dgm:spPr/>
      <dgm:t>
        <a:bodyPr/>
        <a:lstStyle/>
        <a:p>
          <a:endParaRPr lang="en-GB"/>
        </a:p>
      </dgm:t>
    </dgm:pt>
    <dgm:pt modelId="{59C593FD-29D6-43A2-A06F-BE1C3D46E0A7}" type="pres">
      <dgm:prSet presAssocID="{93BD9AC5-CC14-4CAC-B313-D5B48B39F008}" presName="linNode" presStyleCnt="0"/>
      <dgm:spPr/>
      <dgm:t>
        <a:bodyPr/>
        <a:lstStyle/>
        <a:p>
          <a:endParaRPr lang="en-GB"/>
        </a:p>
      </dgm:t>
    </dgm:pt>
    <dgm:pt modelId="{32943BCA-0882-4A8C-8D42-62DD2F9AAE6E}" type="pres">
      <dgm:prSet presAssocID="{93BD9AC5-CC14-4CAC-B313-D5B48B39F008}" presName="parentShp" presStyleLbl="node1" presStyleIdx="1" presStyleCnt="3" custScaleX="88188" custScaleY="56035" custLinFactNeighborX="-3937" custLinFactNeighborY="-11351">
        <dgm:presLayoutVars>
          <dgm:bulletEnabled val="1"/>
        </dgm:presLayoutVars>
      </dgm:prSet>
      <dgm:spPr/>
      <dgm:t>
        <a:bodyPr/>
        <a:lstStyle/>
        <a:p>
          <a:endParaRPr lang="en-GB"/>
        </a:p>
      </dgm:t>
    </dgm:pt>
    <dgm:pt modelId="{DB92C3B2-97A9-4F7A-A03F-A9813D74280A}" type="pres">
      <dgm:prSet presAssocID="{93BD9AC5-CC14-4CAC-B313-D5B48B39F008}" presName="childShp" presStyleLbl="bgAccFollowNode1" presStyleIdx="1" presStyleCnt="3" custScaleX="108666" custScaleY="50747" custLinFactNeighborX="0" custLinFactNeighborY="-10512">
        <dgm:presLayoutVars>
          <dgm:bulletEnabled val="1"/>
        </dgm:presLayoutVars>
      </dgm:prSet>
      <dgm:spPr/>
      <dgm:t>
        <a:bodyPr/>
        <a:lstStyle/>
        <a:p>
          <a:endParaRPr lang="en-GB"/>
        </a:p>
      </dgm:t>
    </dgm:pt>
    <dgm:pt modelId="{578E04DE-61AD-4E50-9267-67C314CF63A0}" type="pres">
      <dgm:prSet presAssocID="{5B119087-1324-4ACA-8C9F-3B882048A3CD}" presName="spacing" presStyleCnt="0"/>
      <dgm:spPr/>
      <dgm:t>
        <a:bodyPr/>
        <a:lstStyle/>
        <a:p>
          <a:endParaRPr lang="en-GB"/>
        </a:p>
      </dgm:t>
    </dgm:pt>
    <dgm:pt modelId="{7072680B-BEA5-4B8A-9B3F-ADE2BE086531}" type="pres">
      <dgm:prSet presAssocID="{41F677F1-8B2F-4039-A577-47D52CCB2CCA}" presName="linNode" presStyleCnt="0"/>
      <dgm:spPr/>
      <dgm:t>
        <a:bodyPr/>
        <a:lstStyle/>
        <a:p>
          <a:endParaRPr lang="en-GB"/>
        </a:p>
      </dgm:t>
    </dgm:pt>
    <dgm:pt modelId="{F6FF0BD2-2324-4F01-95CA-EE331035ABDC}" type="pres">
      <dgm:prSet presAssocID="{41F677F1-8B2F-4039-A577-47D52CCB2CCA}" presName="parentShp" presStyleLbl="node1" presStyleIdx="2" presStyleCnt="3" custScaleX="90184" custScaleY="39102" custLinFactNeighborX="-3686" custLinFactNeighborY="-8679">
        <dgm:presLayoutVars>
          <dgm:bulletEnabled val="1"/>
        </dgm:presLayoutVars>
      </dgm:prSet>
      <dgm:spPr/>
      <dgm:t>
        <a:bodyPr/>
        <a:lstStyle/>
        <a:p>
          <a:endParaRPr lang="en-GB"/>
        </a:p>
      </dgm:t>
    </dgm:pt>
    <dgm:pt modelId="{E3DEA859-E3BB-4179-8422-972D15906099}" type="pres">
      <dgm:prSet presAssocID="{41F677F1-8B2F-4039-A577-47D52CCB2CCA}" presName="childShp" presStyleLbl="bgAccFollowNode1" presStyleIdx="2" presStyleCnt="3" custScaleX="107372" custScaleY="51846" custLinFactNeighborX="0" custLinFactNeighborY="-8389">
        <dgm:presLayoutVars>
          <dgm:bulletEnabled val="1"/>
        </dgm:presLayoutVars>
      </dgm:prSet>
      <dgm:spPr/>
      <dgm:t>
        <a:bodyPr/>
        <a:lstStyle/>
        <a:p>
          <a:endParaRPr lang="en-GB"/>
        </a:p>
      </dgm:t>
    </dgm:pt>
  </dgm:ptLst>
  <dgm:cxnLst>
    <dgm:cxn modelId="{030FE375-141E-4CF1-8142-62D2F476ACE4}" srcId="{C56CCFF9-C1FC-47A6-974B-A7DC9EE8D184}" destId="{644A47A2-A7CB-446F-88DE-A5902C07B7E2}" srcOrd="2" destOrd="0" parTransId="{220FB84B-3F54-49B9-86C2-D8867F51E36C}" sibTransId="{8A5EAE3D-D0BC-444F-8AB0-93335533AA78}"/>
    <dgm:cxn modelId="{5825C689-DA44-454F-BBEF-13490488AB5F}" srcId="{625AD21B-75EF-4ED8-BF4F-BAD11080960D}" destId="{93BD9AC5-CC14-4CAC-B313-D5B48B39F008}" srcOrd="1" destOrd="0" parTransId="{324A1A75-CB7D-4DEF-9EC5-DA701DAD66CA}" sibTransId="{5B119087-1324-4ACA-8C9F-3B882048A3CD}"/>
    <dgm:cxn modelId="{0EA8468E-DDAA-473F-965F-50FA7528757C}" srcId="{93BD9AC5-CC14-4CAC-B313-D5B48B39F008}" destId="{1079AD25-D4B2-410E-995C-EC84A42BA684}" srcOrd="0" destOrd="0" parTransId="{44337029-735F-4B74-B793-D3FC4A6B918A}" sibTransId="{2539115C-AFD8-43AC-BF54-CAF469E43A75}"/>
    <dgm:cxn modelId="{4DECE0D6-3DCF-4C0A-AFD0-161F2E003B1C}" type="presOf" srcId="{EF1FB72E-3347-487C-B33F-18E5E624BE91}" destId="{E3DEA859-E3BB-4179-8422-972D15906099}" srcOrd="0" destOrd="0" presId="urn:microsoft.com/office/officeart/2005/8/layout/vList6"/>
    <dgm:cxn modelId="{1E26A351-BE1F-4791-A16D-596DBF047FFC}" srcId="{C56CCFF9-C1FC-47A6-974B-A7DC9EE8D184}" destId="{DC53C7CB-972C-4340-981A-554051D18EFD}" srcOrd="0" destOrd="0" parTransId="{A0522F27-C6B2-45A4-957B-E8C520ED20E8}" sibTransId="{E2A55197-4947-4BAF-A996-B10C1E91C75C}"/>
    <dgm:cxn modelId="{844678FD-7D0E-4BCF-8B90-9F875FFEA4B0}" srcId="{41F677F1-8B2F-4039-A577-47D52CCB2CCA}" destId="{EF1FB72E-3347-487C-B33F-18E5E624BE91}" srcOrd="0" destOrd="0" parTransId="{6858C785-A365-4F12-A537-500571E6753E}" sibTransId="{2AE30D8B-44FE-426C-9988-436FAAB9FDE9}"/>
    <dgm:cxn modelId="{ED0D0796-64FD-4DCA-8AAF-C728B252CF76}" type="presOf" srcId="{B217D061-DB6A-4EBE-B9FC-370FF8DA05B4}" destId="{A52AF013-080E-43B4-97A5-C73FA263BFA3}" srcOrd="0" destOrd="1" presId="urn:microsoft.com/office/officeart/2005/8/layout/vList6"/>
    <dgm:cxn modelId="{D9364ADB-8E75-45EF-B706-AE6A707A5E90}" srcId="{625AD21B-75EF-4ED8-BF4F-BAD11080960D}" destId="{41F677F1-8B2F-4039-A577-47D52CCB2CCA}" srcOrd="2" destOrd="0" parTransId="{03C8D9F4-11C5-47B4-A0F7-ECDE9700ACEB}" sibTransId="{8D7885FE-CB25-4EC9-94B7-DAFDF2D59367}"/>
    <dgm:cxn modelId="{62E0D59B-856D-470D-AD71-7E47484384A6}" type="presOf" srcId="{93BD9AC5-CC14-4CAC-B313-D5B48B39F008}" destId="{32943BCA-0882-4A8C-8D42-62DD2F9AAE6E}" srcOrd="0" destOrd="0" presId="urn:microsoft.com/office/officeart/2005/8/layout/vList6"/>
    <dgm:cxn modelId="{A23B62C5-8A40-45E9-8716-F65BC896A58E}" type="presOf" srcId="{1079AD25-D4B2-410E-995C-EC84A42BA684}" destId="{DB92C3B2-97A9-4F7A-A03F-A9813D74280A}" srcOrd="0" destOrd="0" presId="urn:microsoft.com/office/officeart/2005/8/layout/vList6"/>
    <dgm:cxn modelId="{40C3BF59-A6FE-4A77-9E15-32C03B585AFD}" type="presOf" srcId="{644A47A2-A7CB-446F-88DE-A5902C07B7E2}" destId="{A52AF013-080E-43B4-97A5-C73FA263BFA3}" srcOrd="0" destOrd="2" presId="urn:microsoft.com/office/officeart/2005/8/layout/vList6"/>
    <dgm:cxn modelId="{D4A59F27-AC56-4960-930B-5DBB865F59EB}" type="presOf" srcId="{625AD21B-75EF-4ED8-BF4F-BAD11080960D}" destId="{BA5D79D0-66C8-40D2-92B7-005FC10B5DDB}" srcOrd="0" destOrd="0" presId="urn:microsoft.com/office/officeart/2005/8/layout/vList6"/>
    <dgm:cxn modelId="{353ACDED-E027-4A58-B85E-CAFB864623B9}" type="presOf" srcId="{DC53C7CB-972C-4340-981A-554051D18EFD}" destId="{A52AF013-080E-43B4-97A5-C73FA263BFA3}" srcOrd="0" destOrd="0" presId="urn:microsoft.com/office/officeart/2005/8/layout/vList6"/>
    <dgm:cxn modelId="{59422FB1-9436-4251-9AE4-292EE3435C90}" type="presOf" srcId="{41F677F1-8B2F-4039-A577-47D52CCB2CCA}" destId="{F6FF0BD2-2324-4F01-95CA-EE331035ABDC}" srcOrd="0" destOrd="0" presId="urn:microsoft.com/office/officeart/2005/8/layout/vList6"/>
    <dgm:cxn modelId="{4587B766-37AF-472B-8968-3CC3869D94F6}" srcId="{625AD21B-75EF-4ED8-BF4F-BAD11080960D}" destId="{C56CCFF9-C1FC-47A6-974B-A7DC9EE8D184}" srcOrd="0" destOrd="0" parTransId="{B4D303C5-421A-4B2D-A7EE-8B38B19191D8}" sibTransId="{27C5AEC5-801D-4A6B-AF93-D1E40368D871}"/>
    <dgm:cxn modelId="{73727D62-936D-4C38-9D26-68C41D223260}" srcId="{C56CCFF9-C1FC-47A6-974B-A7DC9EE8D184}" destId="{B217D061-DB6A-4EBE-B9FC-370FF8DA05B4}" srcOrd="1" destOrd="0" parTransId="{A59E7067-4E08-4B5B-8F17-1EE257475B06}" sibTransId="{5756A689-7B55-46EB-B726-11A077BAEBBA}"/>
    <dgm:cxn modelId="{E3D3F47A-51F2-43E6-8DE8-C1269B0C0C22}" type="presOf" srcId="{C56CCFF9-C1FC-47A6-974B-A7DC9EE8D184}" destId="{EA9E664C-A741-4191-8ADF-42B1DE1536F2}" srcOrd="0" destOrd="0" presId="urn:microsoft.com/office/officeart/2005/8/layout/vList6"/>
    <dgm:cxn modelId="{FD3D6C44-5F8D-45C3-8738-7E685DE6CE77}" type="presParOf" srcId="{BA5D79D0-66C8-40D2-92B7-005FC10B5DDB}" destId="{BB095E98-C167-4FD9-866A-5A3D3157DF14}" srcOrd="0" destOrd="0" presId="urn:microsoft.com/office/officeart/2005/8/layout/vList6"/>
    <dgm:cxn modelId="{FA08570F-BD8C-49B1-97BB-F56D3183B9AC}" type="presParOf" srcId="{BB095E98-C167-4FD9-866A-5A3D3157DF14}" destId="{EA9E664C-A741-4191-8ADF-42B1DE1536F2}" srcOrd="0" destOrd="0" presId="urn:microsoft.com/office/officeart/2005/8/layout/vList6"/>
    <dgm:cxn modelId="{62E0AA6C-C10E-4CBD-BD4F-1116E870DE58}" type="presParOf" srcId="{BB095E98-C167-4FD9-866A-5A3D3157DF14}" destId="{A52AF013-080E-43B4-97A5-C73FA263BFA3}" srcOrd="1" destOrd="0" presId="urn:microsoft.com/office/officeart/2005/8/layout/vList6"/>
    <dgm:cxn modelId="{06B72604-33B1-41C7-950B-10AB4648CCDE}" type="presParOf" srcId="{BA5D79D0-66C8-40D2-92B7-005FC10B5DDB}" destId="{ED07EA40-4ADD-4055-A284-3E772B507C90}" srcOrd="1" destOrd="0" presId="urn:microsoft.com/office/officeart/2005/8/layout/vList6"/>
    <dgm:cxn modelId="{CCEBD047-A32B-43F4-82E1-3C77CED75084}" type="presParOf" srcId="{BA5D79D0-66C8-40D2-92B7-005FC10B5DDB}" destId="{59C593FD-29D6-43A2-A06F-BE1C3D46E0A7}" srcOrd="2" destOrd="0" presId="urn:microsoft.com/office/officeart/2005/8/layout/vList6"/>
    <dgm:cxn modelId="{4787F389-97E4-4A6E-B652-0092C9A2C543}" type="presParOf" srcId="{59C593FD-29D6-43A2-A06F-BE1C3D46E0A7}" destId="{32943BCA-0882-4A8C-8D42-62DD2F9AAE6E}" srcOrd="0" destOrd="0" presId="urn:microsoft.com/office/officeart/2005/8/layout/vList6"/>
    <dgm:cxn modelId="{D2FF9208-6FC2-4227-8855-371E0977BC29}" type="presParOf" srcId="{59C593FD-29D6-43A2-A06F-BE1C3D46E0A7}" destId="{DB92C3B2-97A9-4F7A-A03F-A9813D74280A}" srcOrd="1" destOrd="0" presId="urn:microsoft.com/office/officeart/2005/8/layout/vList6"/>
    <dgm:cxn modelId="{D571BDAA-299B-4129-9C31-0C5F8DE699E3}" type="presParOf" srcId="{BA5D79D0-66C8-40D2-92B7-005FC10B5DDB}" destId="{578E04DE-61AD-4E50-9267-67C314CF63A0}" srcOrd="3" destOrd="0" presId="urn:microsoft.com/office/officeart/2005/8/layout/vList6"/>
    <dgm:cxn modelId="{5A2E39B0-8CFB-445A-B76E-66CD6236FAFA}" type="presParOf" srcId="{BA5D79D0-66C8-40D2-92B7-005FC10B5DDB}" destId="{7072680B-BEA5-4B8A-9B3F-ADE2BE086531}" srcOrd="4" destOrd="0" presId="urn:microsoft.com/office/officeart/2005/8/layout/vList6"/>
    <dgm:cxn modelId="{40C1A321-79C6-4FD0-AD5F-35DF65CDD5AA}" type="presParOf" srcId="{7072680B-BEA5-4B8A-9B3F-ADE2BE086531}" destId="{F6FF0BD2-2324-4F01-95CA-EE331035ABDC}" srcOrd="0" destOrd="0" presId="urn:microsoft.com/office/officeart/2005/8/layout/vList6"/>
    <dgm:cxn modelId="{DB6E5F09-533A-4BC6-9932-720DB5A6DCA2}" type="presParOf" srcId="{7072680B-BEA5-4B8A-9B3F-ADE2BE086531}" destId="{E3DEA859-E3BB-4179-8422-972D1590609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0722DC-05B9-4760-8B40-C2DDDB3ACF75}" type="doc">
      <dgm:prSet loTypeId="urn:microsoft.com/office/officeart/2005/8/layout/hList7" loCatId="list" qsTypeId="urn:microsoft.com/office/officeart/2005/8/quickstyle/simple5" qsCatId="simple" csTypeId="urn:microsoft.com/office/officeart/2005/8/colors/colorful3" csCatId="colorful" phldr="1"/>
      <dgm:spPr/>
      <dgm:t>
        <a:bodyPr/>
        <a:lstStyle/>
        <a:p>
          <a:endParaRPr lang="en-GB"/>
        </a:p>
      </dgm:t>
    </dgm:pt>
    <dgm:pt modelId="{10EDE768-DD39-4796-9BCC-EA06BCB03650}">
      <dgm:prSet custT="1"/>
      <dgm:spPr/>
      <dgm:t>
        <a:bodyPr/>
        <a:lstStyle/>
        <a:p>
          <a:pPr algn="ctr" rtl="0"/>
          <a:r>
            <a:rPr lang="en-GB" sz="2000" b="1" dirty="0" smtClean="0"/>
            <a:t>EU and its Member States </a:t>
          </a:r>
          <a:r>
            <a:rPr lang="en-GB" sz="2000" b="1" u="sng" dirty="0" smtClean="0">
              <a:effectLst>
                <a:outerShdw blurRad="38100" dist="38100" dir="2700000" algn="tl">
                  <a:srgbClr val="000000">
                    <a:alpha val="43137"/>
                  </a:srgbClr>
                </a:outerShdw>
              </a:effectLst>
            </a:rPr>
            <a:t>collectively </a:t>
          </a:r>
          <a:r>
            <a:rPr lang="en-GB" sz="2000" b="1" dirty="0" smtClean="0"/>
            <a:t>contribute to </a:t>
          </a:r>
          <a:r>
            <a:rPr lang="en-GB" sz="2000" b="1" u="sng" dirty="0" smtClean="0">
              <a:effectLst>
                <a:outerShdw blurRad="38100" dist="38100" dir="2700000" algn="tl">
                  <a:srgbClr val="000000">
                    <a:alpha val="43137"/>
                  </a:srgbClr>
                </a:outerShdw>
              </a:effectLst>
            </a:rPr>
            <a:t>implementing the policy commitments </a:t>
          </a:r>
          <a:r>
            <a:rPr lang="en-GB" sz="2000" b="1" dirty="0" smtClean="0"/>
            <a:t>made at global and EU level</a:t>
          </a:r>
          <a:endParaRPr lang="en-GB" sz="2000" b="1" dirty="0"/>
        </a:p>
      </dgm:t>
    </dgm:pt>
    <dgm:pt modelId="{114C432B-8D8A-49BB-B01C-11D97AC4B501}" type="parTrans" cxnId="{43D0568E-6A24-4277-AF8A-A74A37E411B4}">
      <dgm:prSet/>
      <dgm:spPr/>
      <dgm:t>
        <a:bodyPr/>
        <a:lstStyle/>
        <a:p>
          <a:endParaRPr lang="en-GB"/>
        </a:p>
      </dgm:t>
    </dgm:pt>
    <dgm:pt modelId="{40E7D87A-AA90-4AA4-A82A-16FDEDB76520}" type="sibTrans" cxnId="{43D0568E-6A24-4277-AF8A-A74A37E411B4}">
      <dgm:prSet/>
      <dgm:spPr/>
      <dgm:t>
        <a:bodyPr/>
        <a:lstStyle/>
        <a:p>
          <a:endParaRPr lang="en-GB"/>
        </a:p>
      </dgm:t>
    </dgm:pt>
    <dgm:pt modelId="{11500198-CF0F-4826-9367-6A6733EB071C}">
      <dgm:prSet custT="1"/>
      <dgm:spPr/>
      <dgm:t>
        <a:bodyPr/>
        <a:lstStyle/>
        <a:p>
          <a:pPr rtl="0"/>
          <a:r>
            <a:rPr lang="en-GB" sz="1800" b="1" dirty="0" smtClean="0"/>
            <a:t>Effort and commitment by EU &amp; MS are necessary in countries where partners have recognised Joint Programming's potential to become the </a:t>
          </a:r>
          <a:r>
            <a:rPr lang="en-GB" sz="1800" b="1" u="sng" dirty="0" smtClean="0">
              <a:effectLst>
                <a:outerShdw blurRad="38100" dist="38100" dir="2700000" algn="tl">
                  <a:srgbClr val="000000">
                    <a:alpha val="43137"/>
                  </a:srgbClr>
                </a:outerShdw>
              </a:effectLst>
            </a:rPr>
            <a:t>preferred approach</a:t>
          </a:r>
          <a:endParaRPr lang="en-GB" sz="1800" u="sng" dirty="0">
            <a:effectLst>
              <a:outerShdw blurRad="38100" dist="38100" dir="2700000" algn="tl">
                <a:srgbClr val="000000">
                  <a:alpha val="43137"/>
                </a:srgbClr>
              </a:outerShdw>
            </a:effectLst>
          </a:endParaRPr>
        </a:p>
      </dgm:t>
    </dgm:pt>
    <dgm:pt modelId="{0B6E0ECD-40C7-4674-8E69-08DF98E4E83F}" type="parTrans" cxnId="{E16E5291-6322-4E7D-A132-06EA081FF259}">
      <dgm:prSet/>
      <dgm:spPr/>
      <dgm:t>
        <a:bodyPr/>
        <a:lstStyle/>
        <a:p>
          <a:endParaRPr lang="en-GB"/>
        </a:p>
      </dgm:t>
    </dgm:pt>
    <dgm:pt modelId="{A809A2C2-7501-48FE-B1E6-B0907D4B8F0D}" type="sibTrans" cxnId="{E16E5291-6322-4E7D-A132-06EA081FF259}">
      <dgm:prSet/>
      <dgm:spPr/>
      <dgm:t>
        <a:bodyPr/>
        <a:lstStyle/>
        <a:p>
          <a:endParaRPr lang="en-GB"/>
        </a:p>
      </dgm:t>
    </dgm:pt>
    <dgm:pt modelId="{83A7227A-06BB-49BF-9F5C-6DE12B2ED0BA}">
      <dgm:prSet custT="1"/>
      <dgm:spPr/>
      <dgm:t>
        <a:bodyPr/>
        <a:lstStyle/>
        <a:p>
          <a:pPr rtl="0"/>
          <a:endParaRPr lang="en-GB" sz="1400" dirty="0"/>
        </a:p>
      </dgm:t>
    </dgm:pt>
    <dgm:pt modelId="{EF31F2BD-8D2D-462E-9D57-2E2AF921701D}" type="parTrans" cxnId="{9FCD53EF-0B04-487F-93C3-AF849B3F78CC}">
      <dgm:prSet/>
      <dgm:spPr/>
      <dgm:t>
        <a:bodyPr/>
        <a:lstStyle/>
        <a:p>
          <a:endParaRPr lang="en-GB"/>
        </a:p>
      </dgm:t>
    </dgm:pt>
    <dgm:pt modelId="{8345E89B-6935-477E-8921-00CE7C75C66D}" type="sibTrans" cxnId="{9FCD53EF-0B04-487F-93C3-AF849B3F78CC}">
      <dgm:prSet/>
      <dgm:spPr/>
      <dgm:t>
        <a:bodyPr/>
        <a:lstStyle/>
        <a:p>
          <a:endParaRPr lang="en-GB"/>
        </a:p>
      </dgm:t>
    </dgm:pt>
    <dgm:pt modelId="{B0DB6C7E-6FB3-458B-BA6E-78FE6925B4E7}">
      <dgm:prSet custT="1"/>
      <dgm:spPr/>
      <dgm:t>
        <a:bodyPr/>
        <a:lstStyle/>
        <a:p>
          <a:pPr rtl="0"/>
          <a:endParaRPr lang="en-GB" sz="1400" dirty="0"/>
        </a:p>
      </dgm:t>
    </dgm:pt>
    <dgm:pt modelId="{39B089C6-7881-4E02-AF49-463E93A22698}" type="parTrans" cxnId="{21AF58BE-2C1E-4614-9A80-E6075DD317A1}">
      <dgm:prSet/>
      <dgm:spPr/>
      <dgm:t>
        <a:bodyPr/>
        <a:lstStyle/>
        <a:p>
          <a:endParaRPr lang="en-GB"/>
        </a:p>
      </dgm:t>
    </dgm:pt>
    <dgm:pt modelId="{B8731211-E4FD-41CD-996E-5F52B397FFBF}" type="sibTrans" cxnId="{21AF58BE-2C1E-4614-9A80-E6075DD317A1}">
      <dgm:prSet/>
      <dgm:spPr/>
      <dgm:t>
        <a:bodyPr/>
        <a:lstStyle/>
        <a:p>
          <a:endParaRPr lang="en-GB"/>
        </a:p>
      </dgm:t>
    </dgm:pt>
    <dgm:pt modelId="{E818BC23-5267-48BA-A6EA-9A27E7792B44}">
      <dgm:prSet custT="1"/>
      <dgm:spPr/>
      <dgm:t>
        <a:bodyPr/>
        <a:lstStyle/>
        <a:p>
          <a:pPr rtl="0"/>
          <a:endParaRPr lang="en-GB" sz="1400" dirty="0"/>
        </a:p>
      </dgm:t>
    </dgm:pt>
    <dgm:pt modelId="{361D6C68-74E6-4A11-851D-D9A9731E8834}" type="parTrans" cxnId="{D4EE5BBF-5C59-4111-9CE6-D88698B8AA98}">
      <dgm:prSet/>
      <dgm:spPr/>
      <dgm:t>
        <a:bodyPr/>
        <a:lstStyle/>
        <a:p>
          <a:endParaRPr lang="en-GB"/>
        </a:p>
      </dgm:t>
    </dgm:pt>
    <dgm:pt modelId="{CFE5A382-BA7E-4ECA-8B71-8447A85E67D5}" type="sibTrans" cxnId="{D4EE5BBF-5C59-4111-9CE6-D88698B8AA98}">
      <dgm:prSet/>
      <dgm:spPr/>
      <dgm:t>
        <a:bodyPr/>
        <a:lstStyle/>
        <a:p>
          <a:endParaRPr lang="en-GB"/>
        </a:p>
      </dgm:t>
    </dgm:pt>
    <dgm:pt modelId="{649595EF-435A-4457-A5C1-438B9499C16A}">
      <dgm:prSet custT="1"/>
      <dgm:spPr/>
      <dgm:t>
        <a:bodyPr/>
        <a:lstStyle/>
        <a:p>
          <a:r>
            <a:rPr lang="en-GB" sz="1900" b="1" u="sng" dirty="0" smtClean="0">
              <a:effectLst>
                <a:outerShdw blurRad="38100" dist="38100" dir="2700000" algn="tl">
                  <a:srgbClr val="000000">
                    <a:alpha val="43137"/>
                  </a:srgbClr>
                </a:outerShdw>
              </a:effectLst>
            </a:rPr>
            <a:t>Consolidate and expand JP </a:t>
          </a:r>
          <a:r>
            <a:rPr lang="en-GB" sz="1900" b="1" dirty="0" smtClean="0"/>
            <a:t>in fragile &amp; and conflict countries, in prevention/post-conflict contexts, as well as accompany PCs in transition to higher income levels  </a:t>
          </a:r>
          <a:endParaRPr lang="en-GB" sz="1900" b="1" dirty="0"/>
        </a:p>
      </dgm:t>
    </dgm:pt>
    <dgm:pt modelId="{1F9C8B8A-34EB-44DC-83BD-77490DC3EA77}" type="parTrans" cxnId="{47FFEB9E-719C-4248-9D22-720CC47457F7}">
      <dgm:prSet/>
      <dgm:spPr/>
      <dgm:t>
        <a:bodyPr/>
        <a:lstStyle/>
        <a:p>
          <a:endParaRPr lang="en-GB"/>
        </a:p>
      </dgm:t>
    </dgm:pt>
    <dgm:pt modelId="{37672EC8-D2B5-4A30-A660-EF04BDB474A6}" type="sibTrans" cxnId="{47FFEB9E-719C-4248-9D22-720CC47457F7}">
      <dgm:prSet/>
      <dgm:spPr/>
      <dgm:t>
        <a:bodyPr/>
        <a:lstStyle/>
        <a:p>
          <a:endParaRPr lang="en-GB"/>
        </a:p>
      </dgm:t>
    </dgm:pt>
    <dgm:pt modelId="{F97DFA58-9029-4485-B1BA-303E5DEF5BAE}">
      <dgm:prSet custT="1"/>
      <dgm:spPr/>
      <dgm:t>
        <a:bodyPr/>
        <a:lstStyle/>
        <a:p>
          <a:r>
            <a:rPr lang="en-GB" sz="2000" b="1" dirty="0" smtClean="0"/>
            <a:t>JP documents should evolve to include </a:t>
          </a:r>
          <a:r>
            <a:rPr lang="en-GB" sz="2000" b="1" u="sng" dirty="0" smtClean="0">
              <a:effectLst>
                <a:outerShdw blurRad="38100" dist="38100" dir="2700000" algn="tl">
                  <a:srgbClr val="000000">
                    <a:alpha val="43137"/>
                  </a:srgbClr>
                </a:outerShdw>
              </a:effectLst>
            </a:rPr>
            <a:t>strategic issues</a:t>
          </a:r>
          <a:r>
            <a:rPr lang="en-GB" sz="2000" b="1" dirty="0" smtClean="0"/>
            <a:t>, such as </a:t>
          </a:r>
          <a:r>
            <a:rPr lang="en-GB" sz="2000" b="1" i="0" u="sng" dirty="0" smtClean="0">
              <a:effectLst>
                <a:outerShdw blurRad="38100" dist="38100" dir="2700000" algn="tl">
                  <a:srgbClr val="000000">
                    <a:alpha val="43137"/>
                  </a:srgbClr>
                </a:outerShdw>
              </a:effectLst>
            </a:rPr>
            <a:t>migration, climate change, fragility, security and democracy </a:t>
          </a:r>
          <a:endParaRPr lang="en-GB" sz="2000" b="1" i="0" u="sng" dirty="0">
            <a:effectLst>
              <a:outerShdw blurRad="38100" dist="38100" dir="2700000" algn="tl">
                <a:srgbClr val="000000">
                  <a:alpha val="43137"/>
                </a:srgbClr>
              </a:outerShdw>
            </a:effectLst>
          </a:endParaRPr>
        </a:p>
      </dgm:t>
    </dgm:pt>
    <dgm:pt modelId="{1F56BF1B-71B0-45AE-BAC0-BDADB0DBB571}" type="parTrans" cxnId="{D55AB64C-B1DD-420B-B1FE-9B76AAA23348}">
      <dgm:prSet/>
      <dgm:spPr/>
      <dgm:t>
        <a:bodyPr/>
        <a:lstStyle/>
        <a:p>
          <a:endParaRPr lang="en-GB"/>
        </a:p>
      </dgm:t>
    </dgm:pt>
    <dgm:pt modelId="{1A0FBD9D-CA50-4AE8-882F-1570D5E6AF63}" type="sibTrans" cxnId="{D55AB64C-B1DD-420B-B1FE-9B76AAA23348}">
      <dgm:prSet/>
      <dgm:spPr/>
      <dgm:t>
        <a:bodyPr/>
        <a:lstStyle/>
        <a:p>
          <a:endParaRPr lang="en-GB"/>
        </a:p>
      </dgm:t>
    </dgm:pt>
    <dgm:pt modelId="{0BABE03F-2FD8-4E1E-B0CE-C027A4FFE1CB}" type="pres">
      <dgm:prSet presAssocID="{8A0722DC-05B9-4760-8B40-C2DDDB3ACF75}" presName="Name0" presStyleCnt="0">
        <dgm:presLayoutVars>
          <dgm:dir/>
          <dgm:resizeHandles val="exact"/>
        </dgm:presLayoutVars>
      </dgm:prSet>
      <dgm:spPr/>
      <dgm:t>
        <a:bodyPr/>
        <a:lstStyle/>
        <a:p>
          <a:endParaRPr lang="en-GB"/>
        </a:p>
      </dgm:t>
    </dgm:pt>
    <dgm:pt modelId="{4D48A0F4-C516-4C7B-AE64-8C5ACB5057C7}" type="pres">
      <dgm:prSet presAssocID="{8A0722DC-05B9-4760-8B40-C2DDDB3ACF75}" presName="fgShape" presStyleLbl="fgShp" presStyleIdx="0" presStyleCnt="1" custScaleX="107058" custLinFactNeighborX="-444" custLinFactNeighborY="33333"/>
      <dgm:spPr/>
      <dgm:t>
        <a:bodyPr/>
        <a:lstStyle/>
        <a:p>
          <a:endParaRPr lang="en-GB"/>
        </a:p>
      </dgm:t>
    </dgm:pt>
    <dgm:pt modelId="{AB8352AC-2402-4D77-AB4A-A0CB885A1892}" type="pres">
      <dgm:prSet presAssocID="{8A0722DC-05B9-4760-8B40-C2DDDB3ACF75}" presName="linComp" presStyleCnt="0"/>
      <dgm:spPr/>
      <dgm:t>
        <a:bodyPr/>
        <a:lstStyle/>
        <a:p>
          <a:endParaRPr lang="en-GB"/>
        </a:p>
      </dgm:t>
    </dgm:pt>
    <dgm:pt modelId="{A6F797EB-8E67-4615-AFA0-3DB70AE9EA27}" type="pres">
      <dgm:prSet presAssocID="{10EDE768-DD39-4796-9BCC-EA06BCB03650}" presName="compNode" presStyleCnt="0"/>
      <dgm:spPr/>
      <dgm:t>
        <a:bodyPr/>
        <a:lstStyle/>
        <a:p>
          <a:endParaRPr lang="en-GB"/>
        </a:p>
      </dgm:t>
    </dgm:pt>
    <dgm:pt modelId="{8C390989-84AD-45AE-B8A6-EA4D4D7F3F41}" type="pres">
      <dgm:prSet presAssocID="{10EDE768-DD39-4796-9BCC-EA06BCB03650}" presName="bkgdShape" presStyleLbl="node1" presStyleIdx="0" presStyleCnt="4" custLinFactNeighborY="1703"/>
      <dgm:spPr/>
      <dgm:t>
        <a:bodyPr/>
        <a:lstStyle/>
        <a:p>
          <a:endParaRPr lang="en-GB"/>
        </a:p>
      </dgm:t>
    </dgm:pt>
    <dgm:pt modelId="{568245A8-A79A-4D16-844C-CEA72B96A60E}" type="pres">
      <dgm:prSet presAssocID="{10EDE768-DD39-4796-9BCC-EA06BCB03650}" presName="nodeTx" presStyleLbl="node1" presStyleIdx="0" presStyleCnt="4">
        <dgm:presLayoutVars>
          <dgm:bulletEnabled val="1"/>
        </dgm:presLayoutVars>
      </dgm:prSet>
      <dgm:spPr/>
      <dgm:t>
        <a:bodyPr/>
        <a:lstStyle/>
        <a:p>
          <a:endParaRPr lang="en-GB"/>
        </a:p>
      </dgm:t>
    </dgm:pt>
    <dgm:pt modelId="{1A29A33B-53FA-4E4D-80D4-98A034E4DC33}" type="pres">
      <dgm:prSet presAssocID="{10EDE768-DD39-4796-9BCC-EA06BCB03650}" presName="invisiNode" presStyleLbl="node1" presStyleIdx="0" presStyleCnt="4"/>
      <dgm:spPr/>
      <dgm:t>
        <a:bodyPr/>
        <a:lstStyle/>
        <a:p>
          <a:endParaRPr lang="en-GB"/>
        </a:p>
      </dgm:t>
    </dgm:pt>
    <dgm:pt modelId="{76888E92-C088-4729-B592-BE16218C5215}" type="pres">
      <dgm:prSet presAssocID="{10EDE768-DD39-4796-9BCC-EA06BCB03650}" presName="imagNode" presStyleLbl="fgImgPlace1" presStyleIdx="0" presStyleCnt="4" custScaleY="88855" custLinFactNeighborX="1279" custLinFactNeighborY="-19183"/>
      <dgm:spPr>
        <a:blipFill rotWithShape="1">
          <a:blip xmlns:r="http://schemas.openxmlformats.org/officeDocument/2006/relationships" r:embed="rId1"/>
          <a:stretch>
            <a:fillRect/>
          </a:stretch>
        </a:blipFill>
      </dgm:spPr>
      <dgm:t>
        <a:bodyPr/>
        <a:lstStyle/>
        <a:p>
          <a:endParaRPr lang="en-GB"/>
        </a:p>
      </dgm:t>
    </dgm:pt>
    <dgm:pt modelId="{E48FE8C7-04D4-4C86-90CA-980203FF2D34}" type="pres">
      <dgm:prSet presAssocID="{40E7D87A-AA90-4AA4-A82A-16FDEDB76520}" presName="sibTrans" presStyleLbl="sibTrans2D1" presStyleIdx="0" presStyleCnt="0"/>
      <dgm:spPr/>
      <dgm:t>
        <a:bodyPr/>
        <a:lstStyle/>
        <a:p>
          <a:endParaRPr lang="en-GB"/>
        </a:p>
      </dgm:t>
    </dgm:pt>
    <dgm:pt modelId="{F9599676-DBE0-4BF2-9D11-0F87E7A6C1EB}" type="pres">
      <dgm:prSet presAssocID="{649595EF-435A-4457-A5C1-438B9499C16A}" presName="compNode" presStyleCnt="0"/>
      <dgm:spPr/>
      <dgm:t>
        <a:bodyPr/>
        <a:lstStyle/>
        <a:p>
          <a:endParaRPr lang="en-GB"/>
        </a:p>
      </dgm:t>
    </dgm:pt>
    <dgm:pt modelId="{1E457732-719C-47F1-9EA5-D36466CAAABD}" type="pres">
      <dgm:prSet presAssocID="{649595EF-435A-4457-A5C1-438B9499C16A}" presName="bkgdShape" presStyleLbl="node1" presStyleIdx="1" presStyleCnt="4"/>
      <dgm:spPr/>
      <dgm:t>
        <a:bodyPr/>
        <a:lstStyle/>
        <a:p>
          <a:endParaRPr lang="en-GB"/>
        </a:p>
      </dgm:t>
    </dgm:pt>
    <dgm:pt modelId="{3D3A1BB9-F428-4251-8956-DFC296418336}" type="pres">
      <dgm:prSet presAssocID="{649595EF-435A-4457-A5C1-438B9499C16A}" presName="nodeTx" presStyleLbl="node1" presStyleIdx="1" presStyleCnt="4">
        <dgm:presLayoutVars>
          <dgm:bulletEnabled val="1"/>
        </dgm:presLayoutVars>
      </dgm:prSet>
      <dgm:spPr/>
      <dgm:t>
        <a:bodyPr/>
        <a:lstStyle/>
        <a:p>
          <a:endParaRPr lang="en-GB"/>
        </a:p>
      </dgm:t>
    </dgm:pt>
    <dgm:pt modelId="{D20384F8-6886-4B42-9E56-9C9B74176246}" type="pres">
      <dgm:prSet presAssocID="{649595EF-435A-4457-A5C1-438B9499C16A}" presName="invisiNode" presStyleLbl="node1" presStyleIdx="1" presStyleCnt="4"/>
      <dgm:spPr/>
      <dgm:t>
        <a:bodyPr/>
        <a:lstStyle/>
        <a:p>
          <a:endParaRPr lang="en-GB"/>
        </a:p>
      </dgm:t>
    </dgm:pt>
    <dgm:pt modelId="{07A72DBD-A66C-4C8E-BA06-C638569BE95E}" type="pres">
      <dgm:prSet presAssocID="{649595EF-435A-4457-A5C1-438B9499C16A}" presName="imagNode" presStyleLbl="fgImgPlace1" presStyleIdx="1" presStyleCnt="4" custScaleY="99004" custLinFactNeighborX="-1592" custLinFactNeighborY="-1479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63B88B41-6DC0-4D20-BE76-8C4936734D8D}" type="pres">
      <dgm:prSet presAssocID="{37672EC8-D2B5-4A30-A660-EF04BDB474A6}" presName="sibTrans" presStyleLbl="sibTrans2D1" presStyleIdx="0" presStyleCnt="0"/>
      <dgm:spPr/>
      <dgm:t>
        <a:bodyPr/>
        <a:lstStyle/>
        <a:p>
          <a:endParaRPr lang="en-GB"/>
        </a:p>
      </dgm:t>
    </dgm:pt>
    <dgm:pt modelId="{E0221AD8-9A54-419C-980E-D86EEC8E10A2}" type="pres">
      <dgm:prSet presAssocID="{F97DFA58-9029-4485-B1BA-303E5DEF5BAE}" presName="compNode" presStyleCnt="0"/>
      <dgm:spPr/>
      <dgm:t>
        <a:bodyPr/>
        <a:lstStyle/>
        <a:p>
          <a:endParaRPr lang="en-GB"/>
        </a:p>
      </dgm:t>
    </dgm:pt>
    <dgm:pt modelId="{6F7E6A6B-160C-4894-85F3-D9CFF92428CA}" type="pres">
      <dgm:prSet presAssocID="{F97DFA58-9029-4485-B1BA-303E5DEF5BAE}" presName="bkgdShape" presStyleLbl="node1" presStyleIdx="2" presStyleCnt="4"/>
      <dgm:spPr/>
      <dgm:t>
        <a:bodyPr/>
        <a:lstStyle/>
        <a:p>
          <a:endParaRPr lang="en-GB"/>
        </a:p>
      </dgm:t>
    </dgm:pt>
    <dgm:pt modelId="{2F224046-8EAC-4864-A84F-FB9FA35371C8}" type="pres">
      <dgm:prSet presAssocID="{F97DFA58-9029-4485-B1BA-303E5DEF5BAE}" presName="nodeTx" presStyleLbl="node1" presStyleIdx="2" presStyleCnt="4">
        <dgm:presLayoutVars>
          <dgm:bulletEnabled val="1"/>
        </dgm:presLayoutVars>
      </dgm:prSet>
      <dgm:spPr/>
      <dgm:t>
        <a:bodyPr/>
        <a:lstStyle/>
        <a:p>
          <a:endParaRPr lang="en-GB"/>
        </a:p>
      </dgm:t>
    </dgm:pt>
    <dgm:pt modelId="{B69C2612-B804-41A0-BD55-DFBCF8AD9BA9}" type="pres">
      <dgm:prSet presAssocID="{F97DFA58-9029-4485-B1BA-303E5DEF5BAE}" presName="invisiNode" presStyleLbl="node1" presStyleIdx="2" presStyleCnt="4"/>
      <dgm:spPr/>
      <dgm:t>
        <a:bodyPr/>
        <a:lstStyle/>
        <a:p>
          <a:endParaRPr lang="en-GB"/>
        </a:p>
      </dgm:t>
    </dgm:pt>
    <dgm:pt modelId="{DFA7A4B4-57AD-4988-89BA-02F309C3FB76}" type="pres">
      <dgm:prSet presAssocID="{F97DFA58-9029-4485-B1BA-303E5DEF5BAE}" presName="imagNode" presStyleLbl="fgImgPlace1" presStyleIdx="2" presStyleCnt="4" custScaleY="91898" custLinFactNeighborX="1592" custLinFactNeighborY="-17661"/>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dgm:spPr>
      <dgm:t>
        <a:bodyPr/>
        <a:lstStyle/>
        <a:p>
          <a:endParaRPr lang="en-GB"/>
        </a:p>
      </dgm:t>
    </dgm:pt>
    <dgm:pt modelId="{92ACC8E3-6D49-4D73-9194-0DE67BA639A2}" type="pres">
      <dgm:prSet presAssocID="{1A0FBD9D-CA50-4AE8-882F-1570D5E6AF63}" presName="sibTrans" presStyleLbl="sibTrans2D1" presStyleIdx="0" presStyleCnt="0"/>
      <dgm:spPr/>
      <dgm:t>
        <a:bodyPr/>
        <a:lstStyle/>
        <a:p>
          <a:endParaRPr lang="en-GB"/>
        </a:p>
      </dgm:t>
    </dgm:pt>
    <dgm:pt modelId="{428772C3-296A-4FB8-827D-1BECA41B0C82}" type="pres">
      <dgm:prSet presAssocID="{11500198-CF0F-4826-9367-6A6733EB071C}" presName="compNode" presStyleCnt="0"/>
      <dgm:spPr/>
      <dgm:t>
        <a:bodyPr/>
        <a:lstStyle/>
        <a:p>
          <a:endParaRPr lang="en-GB"/>
        </a:p>
      </dgm:t>
    </dgm:pt>
    <dgm:pt modelId="{800EF407-FE61-4A20-B4C8-9719FC7406B8}" type="pres">
      <dgm:prSet presAssocID="{11500198-CF0F-4826-9367-6A6733EB071C}" presName="bkgdShape" presStyleLbl="node1" presStyleIdx="3" presStyleCnt="4" custLinFactNeighborX="557" custLinFactNeighborY="1408"/>
      <dgm:spPr/>
      <dgm:t>
        <a:bodyPr/>
        <a:lstStyle/>
        <a:p>
          <a:endParaRPr lang="en-GB"/>
        </a:p>
      </dgm:t>
    </dgm:pt>
    <dgm:pt modelId="{CB15BAD8-9828-4E3F-B542-C430E269123C}" type="pres">
      <dgm:prSet presAssocID="{11500198-CF0F-4826-9367-6A6733EB071C}" presName="nodeTx" presStyleLbl="node1" presStyleIdx="3" presStyleCnt="4">
        <dgm:presLayoutVars>
          <dgm:bulletEnabled val="1"/>
        </dgm:presLayoutVars>
      </dgm:prSet>
      <dgm:spPr/>
      <dgm:t>
        <a:bodyPr/>
        <a:lstStyle/>
        <a:p>
          <a:endParaRPr lang="en-GB"/>
        </a:p>
      </dgm:t>
    </dgm:pt>
    <dgm:pt modelId="{F6823F40-61CE-4997-B307-4EE75AB43AD8}" type="pres">
      <dgm:prSet presAssocID="{11500198-CF0F-4826-9367-6A6733EB071C}" presName="invisiNode" presStyleLbl="node1" presStyleIdx="3" presStyleCnt="4"/>
      <dgm:spPr/>
      <dgm:t>
        <a:bodyPr/>
        <a:lstStyle/>
        <a:p>
          <a:endParaRPr lang="en-GB"/>
        </a:p>
      </dgm:t>
    </dgm:pt>
    <dgm:pt modelId="{51EE168E-A348-4787-AEDD-47B829FC3852}" type="pres">
      <dgm:prSet presAssocID="{11500198-CF0F-4826-9367-6A6733EB071C}" presName="imagNode" presStyleLbl="fgImgPlace1" presStyleIdx="3" presStyleCnt="4" custScaleY="100392" custLinFactNeighborX="1749" custLinFactNeighborY="-14097"/>
      <dgm:spPr>
        <a:blipFill rotWithShape="1">
          <a:blip xmlns:r="http://schemas.openxmlformats.org/officeDocument/2006/relationships" r:embed="rId4"/>
          <a:stretch>
            <a:fillRect/>
          </a:stretch>
        </a:blipFill>
      </dgm:spPr>
      <dgm:t>
        <a:bodyPr/>
        <a:lstStyle/>
        <a:p>
          <a:endParaRPr lang="en-GB"/>
        </a:p>
      </dgm:t>
    </dgm:pt>
  </dgm:ptLst>
  <dgm:cxnLst>
    <dgm:cxn modelId="{408055EC-B921-44E6-A452-38813E9563BE}" type="presOf" srcId="{B0DB6C7E-6FB3-458B-BA6E-78FE6925B4E7}" destId="{800EF407-FE61-4A20-B4C8-9719FC7406B8}" srcOrd="0" destOrd="2" presId="urn:microsoft.com/office/officeart/2005/8/layout/hList7"/>
    <dgm:cxn modelId="{E5A41F8C-1081-4FFC-96DB-B2D85DE9FBB8}" type="presOf" srcId="{F97DFA58-9029-4485-B1BA-303E5DEF5BAE}" destId="{6F7E6A6B-160C-4894-85F3-D9CFF92428CA}" srcOrd="0" destOrd="0" presId="urn:microsoft.com/office/officeart/2005/8/layout/hList7"/>
    <dgm:cxn modelId="{1C7047AB-C142-4583-9728-40AA9441F496}" type="presOf" srcId="{649595EF-435A-4457-A5C1-438B9499C16A}" destId="{1E457732-719C-47F1-9EA5-D36466CAAABD}" srcOrd="0" destOrd="0" presId="urn:microsoft.com/office/officeart/2005/8/layout/hList7"/>
    <dgm:cxn modelId="{43D0568E-6A24-4277-AF8A-A74A37E411B4}" srcId="{8A0722DC-05B9-4760-8B40-C2DDDB3ACF75}" destId="{10EDE768-DD39-4796-9BCC-EA06BCB03650}" srcOrd="0" destOrd="0" parTransId="{114C432B-8D8A-49BB-B01C-11D97AC4B501}" sibTransId="{40E7D87A-AA90-4AA4-A82A-16FDEDB76520}"/>
    <dgm:cxn modelId="{2BC6675F-DF9D-4ACF-8A1B-3CAD6DCA7A60}" type="presOf" srcId="{E818BC23-5267-48BA-A6EA-9A27E7792B44}" destId="{800EF407-FE61-4A20-B4C8-9719FC7406B8}" srcOrd="0" destOrd="1" presId="urn:microsoft.com/office/officeart/2005/8/layout/hList7"/>
    <dgm:cxn modelId="{47FFEB9E-719C-4248-9D22-720CC47457F7}" srcId="{8A0722DC-05B9-4760-8B40-C2DDDB3ACF75}" destId="{649595EF-435A-4457-A5C1-438B9499C16A}" srcOrd="1" destOrd="0" parTransId="{1F9C8B8A-34EB-44DC-83BD-77490DC3EA77}" sibTransId="{37672EC8-D2B5-4A30-A660-EF04BDB474A6}"/>
    <dgm:cxn modelId="{C09B8E3E-F36D-4B5B-95D5-7D65D2AEBBB4}" type="presOf" srcId="{8A0722DC-05B9-4760-8B40-C2DDDB3ACF75}" destId="{0BABE03F-2FD8-4E1E-B0CE-C027A4FFE1CB}" srcOrd="0" destOrd="0" presId="urn:microsoft.com/office/officeart/2005/8/layout/hList7"/>
    <dgm:cxn modelId="{D55AB64C-B1DD-420B-B1FE-9B76AAA23348}" srcId="{8A0722DC-05B9-4760-8B40-C2DDDB3ACF75}" destId="{F97DFA58-9029-4485-B1BA-303E5DEF5BAE}" srcOrd="2" destOrd="0" parTransId="{1F56BF1B-71B0-45AE-BAC0-BDADB0DBB571}" sibTransId="{1A0FBD9D-CA50-4AE8-882F-1570D5E6AF63}"/>
    <dgm:cxn modelId="{D4EE5BBF-5C59-4111-9CE6-D88698B8AA98}" srcId="{11500198-CF0F-4826-9367-6A6733EB071C}" destId="{E818BC23-5267-48BA-A6EA-9A27E7792B44}" srcOrd="0" destOrd="0" parTransId="{361D6C68-74E6-4A11-851D-D9A9731E8834}" sibTransId="{CFE5A382-BA7E-4ECA-8B71-8447A85E67D5}"/>
    <dgm:cxn modelId="{E16E5291-6322-4E7D-A132-06EA081FF259}" srcId="{8A0722DC-05B9-4760-8B40-C2DDDB3ACF75}" destId="{11500198-CF0F-4826-9367-6A6733EB071C}" srcOrd="3" destOrd="0" parTransId="{0B6E0ECD-40C7-4674-8E69-08DF98E4E83F}" sibTransId="{A809A2C2-7501-48FE-B1E6-B0907D4B8F0D}"/>
    <dgm:cxn modelId="{21AF58BE-2C1E-4614-9A80-E6075DD317A1}" srcId="{11500198-CF0F-4826-9367-6A6733EB071C}" destId="{B0DB6C7E-6FB3-458B-BA6E-78FE6925B4E7}" srcOrd="1" destOrd="0" parTransId="{39B089C6-7881-4E02-AF49-463E93A22698}" sibTransId="{B8731211-E4FD-41CD-996E-5F52B397FFBF}"/>
    <dgm:cxn modelId="{85AA49D0-9820-4461-BA23-4C936CBA0906}" type="presOf" srcId="{649595EF-435A-4457-A5C1-438B9499C16A}" destId="{3D3A1BB9-F428-4251-8956-DFC296418336}" srcOrd="1" destOrd="0" presId="urn:microsoft.com/office/officeart/2005/8/layout/hList7"/>
    <dgm:cxn modelId="{56D09AAE-A8B1-4AA3-AF98-D5FE089803CE}" type="presOf" srcId="{37672EC8-D2B5-4A30-A660-EF04BDB474A6}" destId="{63B88B41-6DC0-4D20-BE76-8C4936734D8D}" srcOrd="0" destOrd="0" presId="urn:microsoft.com/office/officeart/2005/8/layout/hList7"/>
    <dgm:cxn modelId="{039AED67-317B-4D25-9188-B48232FADA0F}" type="presOf" srcId="{11500198-CF0F-4826-9367-6A6733EB071C}" destId="{800EF407-FE61-4A20-B4C8-9719FC7406B8}" srcOrd="0" destOrd="0" presId="urn:microsoft.com/office/officeart/2005/8/layout/hList7"/>
    <dgm:cxn modelId="{3BB22B65-ADE5-48ED-A426-C84D69DF7AA4}" type="presOf" srcId="{B0DB6C7E-6FB3-458B-BA6E-78FE6925B4E7}" destId="{CB15BAD8-9828-4E3F-B542-C430E269123C}" srcOrd="1" destOrd="2" presId="urn:microsoft.com/office/officeart/2005/8/layout/hList7"/>
    <dgm:cxn modelId="{9FCD53EF-0B04-487F-93C3-AF849B3F78CC}" srcId="{11500198-CF0F-4826-9367-6A6733EB071C}" destId="{83A7227A-06BB-49BF-9F5C-6DE12B2ED0BA}" srcOrd="2" destOrd="0" parTransId="{EF31F2BD-8D2D-462E-9D57-2E2AF921701D}" sibTransId="{8345E89B-6935-477E-8921-00CE7C75C66D}"/>
    <dgm:cxn modelId="{600505CC-EAE5-4046-813B-7AEAFBA974E8}" type="presOf" srcId="{10EDE768-DD39-4796-9BCC-EA06BCB03650}" destId="{8C390989-84AD-45AE-B8A6-EA4D4D7F3F41}" srcOrd="0" destOrd="0" presId="urn:microsoft.com/office/officeart/2005/8/layout/hList7"/>
    <dgm:cxn modelId="{39F0CDD7-EBFA-4C08-A7E1-765A427F6354}" type="presOf" srcId="{11500198-CF0F-4826-9367-6A6733EB071C}" destId="{CB15BAD8-9828-4E3F-B542-C430E269123C}" srcOrd="1" destOrd="0" presId="urn:microsoft.com/office/officeart/2005/8/layout/hList7"/>
    <dgm:cxn modelId="{555B9297-82C9-4C21-ABFB-06943A9EED2B}" type="presOf" srcId="{1A0FBD9D-CA50-4AE8-882F-1570D5E6AF63}" destId="{92ACC8E3-6D49-4D73-9194-0DE67BA639A2}" srcOrd="0" destOrd="0" presId="urn:microsoft.com/office/officeart/2005/8/layout/hList7"/>
    <dgm:cxn modelId="{3A3CBA10-3121-4AD5-BF4D-3F4F5B1DED73}" type="presOf" srcId="{E818BC23-5267-48BA-A6EA-9A27E7792B44}" destId="{CB15BAD8-9828-4E3F-B542-C430E269123C}" srcOrd="1" destOrd="1" presId="urn:microsoft.com/office/officeart/2005/8/layout/hList7"/>
    <dgm:cxn modelId="{4B5B2346-BD06-435C-962C-E3A48C8AA4EB}" type="presOf" srcId="{40E7D87A-AA90-4AA4-A82A-16FDEDB76520}" destId="{E48FE8C7-04D4-4C86-90CA-980203FF2D34}" srcOrd="0" destOrd="0" presId="urn:microsoft.com/office/officeart/2005/8/layout/hList7"/>
    <dgm:cxn modelId="{271B3670-76C0-4C2B-AA32-EF7BA6EBEE15}" type="presOf" srcId="{83A7227A-06BB-49BF-9F5C-6DE12B2ED0BA}" destId="{800EF407-FE61-4A20-B4C8-9719FC7406B8}" srcOrd="0" destOrd="3" presId="urn:microsoft.com/office/officeart/2005/8/layout/hList7"/>
    <dgm:cxn modelId="{0B756DEB-1CF1-4D71-9039-CEA6C529759F}" type="presOf" srcId="{F97DFA58-9029-4485-B1BA-303E5DEF5BAE}" destId="{2F224046-8EAC-4864-A84F-FB9FA35371C8}" srcOrd="1" destOrd="0" presId="urn:microsoft.com/office/officeart/2005/8/layout/hList7"/>
    <dgm:cxn modelId="{A2635D95-92D5-4ED7-B1D8-0C0614F60111}" type="presOf" srcId="{10EDE768-DD39-4796-9BCC-EA06BCB03650}" destId="{568245A8-A79A-4D16-844C-CEA72B96A60E}" srcOrd="1" destOrd="0" presId="urn:microsoft.com/office/officeart/2005/8/layout/hList7"/>
    <dgm:cxn modelId="{0F20AA76-9058-48B5-81D5-27184359313C}" type="presOf" srcId="{83A7227A-06BB-49BF-9F5C-6DE12B2ED0BA}" destId="{CB15BAD8-9828-4E3F-B542-C430E269123C}" srcOrd="1" destOrd="3" presId="urn:microsoft.com/office/officeart/2005/8/layout/hList7"/>
    <dgm:cxn modelId="{48692062-1C4F-4242-8192-CFD85C096F00}" type="presParOf" srcId="{0BABE03F-2FD8-4E1E-B0CE-C027A4FFE1CB}" destId="{4D48A0F4-C516-4C7B-AE64-8C5ACB5057C7}" srcOrd="0" destOrd="0" presId="urn:microsoft.com/office/officeart/2005/8/layout/hList7"/>
    <dgm:cxn modelId="{86CC7E8C-1A8A-46E4-ADA7-5466DCA0F54C}" type="presParOf" srcId="{0BABE03F-2FD8-4E1E-B0CE-C027A4FFE1CB}" destId="{AB8352AC-2402-4D77-AB4A-A0CB885A1892}" srcOrd="1" destOrd="0" presId="urn:microsoft.com/office/officeart/2005/8/layout/hList7"/>
    <dgm:cxn modelId="{62F68320-D23A-45B4-813A-3D13AC4170EC}" type="presParOf" srcId="{AB8352AC-2402-4D77-AB4A-A0CB885A1892}" destId="{A6F797EB-8E67-4615-AFA0-3DB70AE9EA27}" srcOrd="0" destOrd="0" presId="urn:microsoft.com/office/officeart/2005/8/layout/hList7"/>
    <dgm:cxn modelId="{B809C6B8-952A-45FD-BB49-49AD5F5DC6BD}" type="presParOf" srcId="{A6F797EB-8E67-4615-AFA0-3DB70AE9EA27}" destId="{8C390989-84AD-45AE-B8A6-EA4D4D7F3F41}" srcOrd="0" destOrd="0" presId="urn:microsoft.com/office/officeart/2005/8/layout/hList7"/>
    <dgm:cxn modelId="{4A967205-0989-4688-9B55-E01EE797CCA5}" type="presParOf" srcId="{A6F797EB-8E67-4615-AFA0-3DB70AE9EA27}" destId="{568245A8-A79A-4D16-844C-CEA72B96A60E}" srcOrd="1" destOrd="0" presId="urn:microsoft.com/office/officeart/2005/8/layout/hList7"/>
    <dgm:cxn modelId="{04DE3518-500B-4041-8A0C-DCB99E0FAFDB}" type="presParOf" srcId="{A6F797EB-8E67-4615-AFA0-3DB70AE9EA27}" destId="{1A29A33B-53FA-4E4D-80D4-98A034E4DC33}" srcOrd="2" destOrd="0" presId="urn:microsoft.com/office/officeart/2005/8/layout/hList7"/>
    <dgm:cxn modelId="{7C1ED56D-4577-4517-9006-349335EA0C41}" type="presParOf" srcId="{A6F797EB-8E67-4615-AFA0-3DB70AE9EA27}" destId="{76888E92-C088-4729-B592-BE16218C5215}" srcOrd="3" destOrd="0" presId="urn:microsoft.com/office/officeart/2005/8/layout/hList7"/>
    <dgm:cxn modelId="{9EEDF9A3-072F-4FF6-81E6-E3D374D2AF75}" type="presParOf" srcId="{AB8352AC-2402-4D77-AB4A-A0CB885A1892}" destId="{E48FE8C7-04D4-4C86-90CA-980203FF2D34}" srcOrd="1" destOrd="0" presId="urn:microsoft.com/office/officeart/2005/8/layout/hList7"/>
    <dgm:cxn modelId="{F25274C4-FEBA-426F-808C-FF59D59D7F90}" type="presParOf" srcId="{AB8352AC-2402-4D77-AB4A-A0CB885A1892}" destId="{F9599676-DBE0-4BF2-9D11-0F87E7A6C1EB}" srcOrd="2" destOrd="0" presId="urn:microsoft.com/office/officeart/2005/8/layout/hList7"/>
    <dgm:cxn modelId="{617A4C65-644B-448E-82E6-67EAE1344511}" type="presParOf" srcId="{F9599676-DBE0-4BF2-9D11-0F87E7A6C1EB}" destId="{1E457732-719C-47F1-9EA5-D36466CAAABD}" srcOrd="0" destOrd="0" presId="urn:microsoft.com/office/officeart/2005/8/layout/hList7"/>
    <dgm:cxn modelId="{7D5E6B04-D1C9-4DCC-B5B7-52FD2DDE9B92}" type="presParOf" srcId="{F9599676-DBE0-4BF2-9D11-0F87E7A6C1EB}" destId="{3D3A1BB9-F428-4251-8956-DFC296418336}" srcOrd="1" destOrd="0" presId="urn:microsoft.com/office/officeart/2005/8/layout/hList7"/>
    <dgm:cxn modelId="{25E3282A-B084-470A-A5F2-B0DEC76F3B82}" type="presParOf" srcId="{F9599676-DBE0-4BF2-9D11-0F87E7A6C1EB}" destId="{D20384F8-6886-4B42-9E56-9C9B74176246}" srcOrd="2" destOrd="0" presId="urn:microsoft.com/office/officeart/2005/8/layout/hList7"/>
    <dgm:cxn modelId="{CE6BFA99-E153-416D-9815-701D13385E9D}" type="presParOf" srcId="{F9599676-DBE0-4BF2-9D11-0F87E7A6C1EB}" destId="{07A72DBD-A66C-4C8E-BA06-C638569BE95E}" srcOrd="3" destOrd="0" presId="urn:microsoft.com/office/officeart/2005/8/layout/hList7"/>
    <dgm:cxn modelId="{11BC4E98-E9D6-4D53-A6CF-DE778EFC46EE}" type="presParOf" srcId="{AB8352AC-2402-4D77-AB4A-A0CB885A1892}" destId="{63B88B41-6DC0-4D20-BE76-8C4936734D8D}" srcOrd="3" destOrd="0" presId="urn:microsoft.com/office/officeart/2005/8/layout/hList7"/>
    <dgm:cxn modelId="{CC431153-C725-40EE-9F8E-BB0AF885D175}" type="presParOf" srcId="{AB8352AC-2402-4D77-AB4A-A0CB885A1892}" destId="{E0221AD8-9A54-419C-980E-D86EEC8E10A2}" srcOrd="4" destOrd="0" presId="urn:microsoft.com/office/officeart/2005/8/layout/hList7"/>
    <dgm:cxn modelId="{7067A2DA-F425-4C66-B352-BAF7A66708BA}" type="presParOf" srcId="{E0221AD8-9A54-419C-980E-D86EEC8E10A2}" destId="{6F7E6A6B-160C-4894-85F3-D9CFF92428CA}" srcOrd="0" destOrd="0" presId="urn:microsoft.com/office/officeart/2005/8/layout/hList7"/>
    <dgm:cxn modelId="{22C6488D-E31B-4F51-AA32-3BF00343958E}" type="presParOf" srcId="{E0221AD8-9A54-419C-980E-D86EEC8E10A2}" destId="{2F224046-8EAC-4864-A84F-FB9FA35371C8}" srcOrd="1" destOrd="0" presId="urn:microsoft.com/office/officeart/2005/8/layout/hList7"/>
    <dgm:cxn modelId="{62EC29AA-D90A-45A8-8FE6-624E21B538D0}" type="presParOf" srcId="{E0221AD8-9A54-419C-980E-D86EEC8E10A2}" destId="{B69C2612-B804-41A0-BD55-DFBCF8AD9BA9}" srcOrd="2" destOrd="0" presId="urn:microsoft.com/office/officeart/2005/8/layout/hList7"/>
    <dgm:cxn modelId="{371F97BB-C3C1-41AF-A956-FB0236248754}" type="presParOf" srcId="{E0221AD8-9A54-419C-980E-D86EEC8E10A2}" destId="{DFA7A4B4-57AD-4988-89BA-02F309C3FB76}" srcOrd="3" destOrd="0" presId="urn:microsoft.com/office/officeart/2005/8/layout/hList7"/>
    <dgm:cxn modelId="{73C1F624-9854-4754-BD8D-4BEE8E65A4D0}" type="presParOf" srcId="{AB8352AC-2402-4D77-AB4A-A0CB885A1892}" destId="{92ACC8E3-6D49-4D73-9194-0DE67BA639A2}" srcOrd="5" destOrd="0" presId="urn:microsoft.com/office/officeart/2005/8/layout/hList7"/>
    <dgm:cxn modelId="{B16A95F8-E7BE-484D-A7FB-6FF6EF2920B7}" type="presParOf" srcId="{AB8352AC-2402-4D77-AB4A-A0CB885A1892}" destId="{428772C3-296A-4FB8-827D-1BECA41B0C82}" srcOrd="6" destOrd="0" presId="urn:microsoft.com/office/officeart/2005/8/layout/hList7"/>
    <dgm:cxn modelId="{89F8316F-68F3-49A5-84D6-E571F0A5E13D}" type="presParOf" srcId="{428772C3-296A-4FB8-827D-1BECA41B0C82}" destId="{800EF407-FE61-4A20-B4C8-9719FC7406B8}" srcOrd="0" destOrd="0" presId="urn:microsoft.com/office/officeart/2005/8/layout/hList7"/>
    <dgm:cxn modelId="{3CB118A6-D978-496A-88A4-BDC2F2AF99DA}" type="presParOf" srcId="{428772C3-296A-4FB8-827D-1BECA41B0C82}" destId="{CB15BAD8-9828-4E3F-B542-C430E269123C}" srcOrd="1" destOrd="0" presId="urn:microsoft.com/office/officeart/2005/8/layout/hList7"/>
    <dgm:cxn modelId="{E88F39F7-AC28-4E41-948A-B446E4B559A2}" type="presParOf" srcId="{428772C3-296A-4FB8-827D-1BECA41B0C82}" destId="{F6823F40-61CE-4997-B307-4EE75AB43AD8}" srcOrd="2" destOrd="0" presId="urn:microsoft.com/office/officeart/2005/8/layout/hList7"/>
    <dgm:cxn modelId="{2122B803-192C-4E4A-8443-4606D1FF33C3}" type="presParOf" srcId="{428772C3-296A-4FB8-827D-1BECA41B0C82}" destId="{51EE168E-A348-4787-AEDD-47B829FC3852}"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619088-69A6-45FF-8C04-5A37BC8B41E1}"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GB"/>
        </a:p>
      </dgm:t>
    </dgm:pt>
    <dgm:pt modelId="{2953972C-C62A-4CCF-BD60-24E72FBCEFD6}">
      <dgm:prSet phldrT="[Text]" custT="1"/>
      <dgm:spPr/>
      <dgm:t>
        <a:bodyPr/>
        <a:lstStyle/>
        <a:p>
          <a:r>
            <a:rPr lang="en-GB" sz="1400" b="0" dirty="0" smtClean="0">
              <a:solidFill>
                <a:schemeClr val="tx1"/>
              </a:solidFill>
            </a:rPr>
            <a:t>16</a:t>
          </a:r>
          <a:endParaRPr lang="en-GB" sz="1400" b="0" dirty="0">
            <a:solidFill>
              <a:schemeClr val="tx1"/>
            </a:solidFill>
          </a:endParaRPr>
        </a:p>
      </dgm:t>
    </dgm:pt>
    <dgm:pt modelId="{E15717CF-B204-4AE8-A278-635027D8BF1A}" type="parTrans" cxnId="{A19D235A-D7FF-43E3-A10D-5C08F1EE35AE}">
      <dgm:prSet/>
      <dgm:spPr/>
      <dgm:t>
        <a:bodyPr/>
        <a:lstStyle/>
        <a:p>
          <a:endParaRPr lang="en-GB"/>
        </a:p>
      </dgm:t>
    </dgm:pt>
    <dgm:pt modelId="{935133FE-97BC-49C2-A71F-D70D511288E3}" type="sibTrans" cxnId="{A19D235A-D7FF-43E3-A10D-5C08F1EE35AE}">
      <dgm:prSet/>
      <dgm:spPr/>
      <dgm:t>
        <a:bodyPr/>
        <a:lstStyle/>
        <a:p>
          <a:endParaRPr lang="en-GB"/>
        </a:p>
      </dgm:t>
    </dgm:pt>
    <dgm:pt modelId="{2CEBEBAC-D55C-4A2C-B8AF-282D191C0939}">
      <dgm:prSet phldrT="[Text]" custT="1"/>
      <dgm:spPr/>
      <dgm:t>
        <a:bodyPr/>
        <a:lstStyle/>
        <a:p>
          <a:r>
            <a:rPr lang="en-GB" sz="1400" dirty="0" smtClean="0">
              <a:solidFill>
                <a:schemeClr val="tx1"/>
              </a:solidFill>
            </a:rPr>
            <a:t>14</a:t>
          </a:r>
          <a:endParaRPr lang="en-GB" sz="1400" dirty="0">
            <a:solidFill>
              <a:schemeClr val="tx1"/>
            </a:solidFill>
          </a:endParaRPr>
        </a:p>
      </dgm:t>
    </dgm:pt>
    <dgm:pt modelId="{2970A69D-8E99-4782-AF3D-F83EFDC8CBB3}" type="parTrans" cxnId="{C41857BC-BF8A-40A6-A5AE-158E50E8EF9C}">
      <dgm:prSet/>
      <dgm:spPr/>
      <dgm:t>
        <a:bodyPr/>
        <a:lstStyle/>
        <a:p>
          <a:endParaRPr lang="en-GB"/>
        </a:p>
      </dgm:t>
    </dgm:pt>
    <dgm:pt modelId="{20B7F0CB-6E80-4ED5-A58F-8AC0E69F278C}" type="sibTrans" cxnId="{C41857BC-BF8A-40A6-A5AE-158E50E8EF9C}">
      <dgm:prSet/>
      <dgm:spPr/>
      <dgm:t>
        <a:bodyPr/>
        <a:lstStyle/>
        <a:p>
          <a:endParaRPr lang="en-GB"/>
        </a:p>
      </dgm:t>
    </dgm:pt>
    <dgm:pt modelId="{0F604978-1D86-425A-B411-579E787AC848}">
      <dgm:prSet phldrT="[Text]" custT="1"/>
      <dgm:spPr/>
      <dgm:t>
        <a:bodyPr/>
        <a:lstStyle/>
        <a:p>
          <a:r>
            <a:rPr lang="en-GB" sz="1100" b="1" dirty="0"/>
            <a:t>Countries with Roadmaps</a:t>
          </a:r>
        </a:p>
      </dgm:t>
    </dgm:pt>
    <dgm:pt modelId="{9B94821A-FD56-4034-8B27-034127459871}" type="parTrans" cxnId="{94FFD4DC-913C-48F3-8601-972ADD37764F}">
      <dgm:prSet/>
      <dgm:spPr/>
      <dgm:t>
        <a:bodyPr/>
        <a:lstStyle/>
        <a:p>
          <a:endParaRPr lang="en-GB"/>
        </a:p>
      </dgm:t>
    </dgm:pt>
    <dgm:pt modelId="{A3B042FB-A4FB-4ABD-9C3B-694D1DD32385}" type="sibTrans" cxnId="{94FFD4DC-913C-48F3-8601-972ADD37764F}">
      <dgm:prSet/>
      <dgm:spPr/>
      <dgm:t>
        <a:bodyPr/>
        <a:lstStyle/>
        <a:p>
          <a:endParaRPr lang="en-GB"/>
        </a:p>
      </dgm:t>
    </dgm:pt>
    <dgm:pt modelId="{AA46B403-EE0D-4233-A422-323DFCEF9C10}">
      <dgm:prSet phldrT="[Text]" custT="1"/>
      <dgm:spPr/>
      <dgm:t>
        <a:bodyPr/>
        <a:lstStyle/>
        <a:p>
          <a:r>
            <a:rPr lang="en-GB" sz="1100" b="1" dirty="0" smtClean="0">
              <a:solidFill>
                <a:srgbClr val="0000FF"/>
              </a:solidFill>
            </a:rPr>
            <a:t>Azerbaijan</a:t>
          </a:r>
          <a:r>
            <a:rPr lang="en-GB" sz="1100" dirty="0"/>
            <a:t>, </a:t>
          </a:r>
          <a:r>
            <a:rPr lang="en-GB" sz="1100" strike="noStrike" dirty="0">
              <a:solidFill>
                <a:schemeClr val="tx2"/>
              </a:solidFill>
            </a:rPr>
            <a:t>Benin</a:t>
          </a:r>
          <a:r>
            <a:rPr lang="en-GB" sz="1100" dirty="0"/>
            <a:t>, </a:t>
          </a:r>
          <a:r>
            <a:rPr lang="en-GB" sz="1100" dirty="0" smtClean="0"/>
            <a:t>El Salvador, Georgia</a:t>
          </a:r>
          <a:r>
            <a:rPr lang="en-GB" sz="1100" dirty="0"/>
            <a:t>, Haiti, Honduras, </a:t>
          </a:r>
          <a:r>
            <a:rPr lang="en-GB" sz="1100" b="1" dirty="0">
              <a:solidFill>
                <a:srgbClr val="0000FF"/>
              </a:solidFill>
            </a:rPr>
            <a:t>Kyrgyzstan</a:t>
          </a:r>
          <a:r>
            <a:rPr lang="en-GB" sz="1100" dirty="0"/>
            <a:t>, </a:t>
          </a:r>
          <a:r>
            <a:rPr lang="en-GB" sz="1100" b="1" dirty="0" smtClean="0">
              <a:solidFill>
                <a:srgbClr val="0000FF"/>
              </a:solidFill>
            </a:rPr>
            <a:t>Lebanon</a:t>
          </a:r>
          <a:r>
            <a:rPr lang="en-GB" sz="1100" dirty="0" smtClean="0"/>
            <a:t>, Malawi</a:t>
          </a:r>
          <a:r>
            <a:rPr lang="en-GB" sz="1100" dirty="0"/>
            <a:t>, Mauritania</a:t>
          </a:r>
          <a:r>
            <a:rPr lang="en-GB" sz="1100" dirty="0" smtClean="0"/>
            <a:t>, </a:t>
          </a:r>
          <a:r>
            <a:rPr lang="en-GB" sz="1100" dirty="0" smtClean="0">
              <a:solidFill>
                <a:schemeClr val="tx1"/>
              </a:solidFill>
            </a:rPr>
            <a:t>Nepal</a:t>
          </a:r>
          <a:r>
            <a:rPr lang="en-GB" sz="1100" dirty="0"/>
            <a:t>, </a:t>
          </a:r>
          <a:r>
            <a:rPr lang="en-GB" sz="1100" b="1" dirty="0">
              <a:solidFill>
                <a:srgbClr val="0000FF"/>
              </a:solidFill>
            </a:rPr>
            <a:t>Pakistan,</a:t>
          </a:r>
          <a:r>
            <a:rPr lang="en-GB" sz="1100" dirty="0"/>
            <a:t> </a:t>
          </a:r>
          <a:r>
            <a:rPr lang="en-GB" sz="1100" dirty="0" smtClean="0"/>
            <a:t>Philippines, Tunisia</a:t>
          </a:r>
          <a:endParaRPr lang="en-GB" sz="1100" dirty="0"/>
        </a:p>
      </dgm:t>
    </dgm:pt>
    <dgm:pt modelId="{5F9AA5C8-D3AA-4221-A649-F5A347009141}" type="parTrans" cxnId="{F305DA76-DEEC-4339-AF2E-5930E8654579}">
      <dgm:prSet/>
      <dgm:spPr/>
      <dgm:t>
        <a:bodyPr/>
        <a:lstStyle/>
        <a:p>
          <a:endParaRPr lang="en-GB"/>
        </a:p>
      </dgm:t>
    </dgm:pt>
    <dgm:pt modelId="{AD313933-341B-4042-B581-0AE2383A3428}" type="sibTrans" cxnId="{F305DA76-DEEC-4339-AF2E-5930E8654579}">
      <dgm:prSet/>
      <dgm:spPr/>
      <dgm:t>
        <a:bodyPr/>
        <a:lstStyle/>
        <a:p>
          <a:endParaRPr lang="en-GB"/>
        </a:p>
      </dgm:t>
    </dgm:pt>
    <dgm:pt modelId="{5172A3A5-6089-4297-8581-C3F433EBE0C4}">
      <dgm:prSet phldrT="[Text]" custT="1"/>
      <dgm:spPr/>
      <dgm:t>
        <a:bodyPr/>
        <a:lstStyle/>
        <a:p>
          <a:r>
            <a:rPr lang="en-GB" sz="1400" dirty="0" smtClean="0">
              <a:solidFill>
                <a:schemeClr val="tx1"/>
              </a:solidFill>
            </a:rPr>
            <a:t>6</a:t>
          </a:r>
          <a:endParaRPr lang="en-GB" sz="1400" dirty="0">
            <a:solidFill>
              <a:schemeClr val="tx1"/>
            </a:solidFill>
          </a:endParaRPr>
        </a:p>
      </dgm:t>
    </dgm:pt>
    <dgm:pt modelId="{3F58D5DF-6AEC-4614-ABC3-7D9D3E5455BE}" type="parTrans" cxnId="{5CBB13C0-9323-4774-B722-08EC09D44D5B}">
      <dgm:prSet/>
      <dgm:spPr/>
      <dgm:t>
        <a:bodyPr/>
        <a:lstStyle/>
        <a:p>
          <a:endParaRPr lang="en-GB"/>
        </a:p>
      </dgm:t>
    </dgm:pt>
    <dgm:pt modelId="{72A67513-1241-4D4E-84B8-59CCCAACF427}" type="sibTrans" cxnId="{5CBB13C0-9323-4774-B722-08EC09D44D5B}">
      <dgm:prSet/>
      <dgm:spPr/>
      <dgm:t>
        <a:bodyPr/>
        <a:lstStyle/>
        <a:p>
          <a:endParaRPr lang="en-GB"/>
        </a:p>
      </dgm:t>
    </dgm:pt>
    <dgm:pt modelId="{5F93CAAB-EB8E-4FDD-92E7-004E47E3499A}">
      <dgm:prSet phldrT="[Text]" custT="1"/>
      <dgm:spPr/>
      <dgm:t>
        <a:bodyPr/>
        <a:lstStyle/>
        <a:p>
          <a:r>
            <a:rPr lang="en-GB" sz="1100" b="1" dirty="0"/>
            <a:t>Countries with Joint Analysis </a:t>
          </a:r>
        </a:p>
      </dgm:t>
    </dgm:pt>
    <dgm:pt modelId="{B8445EB4-38E7-4083-B26A-132B8C69080F}" type="parTrans" cxnId="{32BD7276-B43F-4821-839F-0F4D95B03B52}">
      <dgm:prSet/>
      <dgm:spPr/>
      <dgm:t>
        <a:bodyPr/>
        <a:lstStyle/>
        <a:p>
          <a:endParaRPr lang="en-GB"/>
        </a:p>
      </dgm:t>
    </dgm:pt>
    <dgm:pt modelId="{3F499A2A-EA1F-421A-92F4-3B6D4101EE17}" type="sibTrans" cxnId="{32BD7276-B43F-4821-839F-0F4D95B03B52}">
      <dgm:prSet/>
      <dgm:spPr/>
      <dgm:t>
        <a:bodyPr/>
        <a:lstStyle/>
        <a:p>
          <a:endParaRPr lang="en-GB"/>
        </a:p>
      </dgm:t>
    </dgm:pt>
    <dgm:pt modelId="{E66E67F6-C37B-4CB2-A3F5-CAC92D09C8D9}">
      <dgm:prSet phldrT="[Text]" custT="1"/>
      <dgm:spPr/>
      <dgm:t>
        <a:bodyPr/>
        <a:lstStyle/>
        <a:p>
          <a:r>
            <a:rPr lang="en-GB" sz="1100" b="1" dirty="0" smtClean="0">
              <a:solidFill>
                <a:srgbClr val="0000FF"/>
              </a:solidFill>
            </a:rPr>
            <a:t> Armenia, Belarus*</a:t>
          </a:r>
          <a:r>
            <a:rPr lang="en-GB" sz="1100" dirty="0" smtClean="0"/>
            <a:t>, </a:t>
          </a:r>
          <a:r>
            <a:rPr lang="en-GB" sz="1100" b="1" dirty="0" smtClean="0">
              <a:solidFill>
                <a:srgbClr val="0000FF"/>
              </a:solidFill>
            </a:rPr>
            <a:t>Burkina Faso*</a:t>
          </a:r>
          <a:r>
            <a:rPr lang="en-GB" sz="1100" dirty="0" smtClean="0"/>
            <a:t>, </a:t>
          </a:r>
          <a:r>
            <a:rPr lang="en-GB" sz="1100" b="1" dirty="0" smtClean="0">
              <a:solidFill>
                <a:srgbClr val="0000FF"/>
              </a:solidFill>
            </a:rPr>
            <a:t>Egypt</a:t>
          </a:r>
          <a:r>
            <a:rPr lang="en-GB" sz="1100" dirty="0" smtClean="0"/>
            <a:t>, </a:t>
          </a:r>
          <a:r>
            <a:rPr lang="en-GB" sz="1100" b="1" dirty="0">
              <a:solidFill>
                <a:srgbClr val="0000FF"/>
              </a:solidFill>
            </a:rPr>
            <a:t>Moldova, Morocco</a:t>
          </a:r>
          <a:r>
            <a:rPr lang="en-GB" sz="1100" b="1" dirty="0" smtClean="0">
              <a:solidFill>
                <a:srgbClr val="0000FF"/>
              </a:solidFill>
            </a:rPr>
            <a:t>*</a:t>
          </a:r>
          <a:endParaRPr lang="en-GB" sz="1100" b="1" dirty="0">
            <a:solidFill>
              <a:srgbClr val="0000FF"/>
            </a:solidFill>
          </a:endParaRPr>
        </a:p>
      </dgm:t>
    </dgm:pt>
    <dgm:pt modelId="{564D0746-8880-43AB-AD0C-CC623B139586}" type="parTrans" cxnId="{4F817206-379A-4295-956A-2FD376A8768F}">
      <dgm:prSet/>
      <dgm:spPr/>
      <dgm:t>
        <a:bodyPr/>
        <a:lstStyle/>
        <a:p>
          <a:endParaRPr lang="en-GB"/>
        </a:p>
      </dgm:t>
    </dgm:pt>
    <dgm:pt modelId="{2D5E31A3-8707-40E7-BA20-D637AEF70357}" type="sibTrans" cxnId="{4F817206-379A-4295-956A-2FD376A8768F}">
      <dgm:prSet/>
      <dgm:spPr/>
      <dgm:t>
        <a:bodyPr/>
        <a:lstStyle/>
        <a:p>
          <a:endParaRPr lang="en-GB"/>
        </a:p>
      </dgm:t>
    </dgm:pt>
    <dgm:pt modelId="{0EB91091-FF08-4CFE-8D6F-05CEF02CB847}">
      <dgm:prSet custT="1"/>
      <dgm:spPr/>
      <dgm:t>
        <a:bodyPr/>
        <a:lstStyle/>
        <a:p>
          <a:r>
            <a:rPr lang="en-GB" sz="1400" dirty="0" smtClean="0">
              <a:solidFill>
                <a:schemeClr val="tx1"/>
              </a:solidFill>
            </a:rPr>
            <a:t>20</a:t>
          </a:r>
          <a:endParaRPr lang="en-GB" sz="1400" strike="sngStrike" dirty="0">
            <a:solidFill>
              <a:schemeClr val="tx1"/>
            </a:solidFill>
          </a:endParaRPr>
        </a:p>
      </dgm:t>
    </dgm:pt>
    <dgm:pt modelId="{9B7A38D3-0825-4E26-B1F6-F66D9063385B}" type="parTrans" cxnId="{AAE106F9-FA0A-40FB-9608-993FD9EA64D8}">
      <dgm:prSet/>
      <dgm:spPr/>
      <dgm:t>
        <a:bodyPr/>
        <a:lstStyle/>
        <a:p>
          <a:endParaRPr lang="en-GB"/>
        </a:p>
      </dgm:t>
    </dgm:pt>
    <dgm:pt modelId="{207E0305-87C7-4797-9A49-9EEFAE95008B}" type="sibTrans" cxnId="{AAE106F9-FA0A-40FB-9608-993FD9EA64D8}">
      <dgm:prSet/>
      <dgm:spPr/>
      <dgm:t>
        <a:bodyPr/>
        <a:lstStyle/>
        <a:p>
          <a:endParaRPr lang="en-GB"/>
        </a:p>
      </dgm:t>
    </dgm:pt>
    <dgm:pt modelId="{44BBAF60-26C7-429C-BD91-689C66C5B3CF}">
      <dgm:prSet custT="1"/>
      <dgm:spPr/>
      <dgm:t>
        <a:bodyPr vert="vert"/>
        <a:lstStyle/>
        <a:p>
          <a:r>
            <a:rPr lang="en-GB" sz="1800" b="1" dirty="0" smtClean="0"/>
            <a:t>11</a:t>
          </a:r>
          <a:endParaRPr lang="en-GB" sz="1800" b="1" dirty="0"/>
        </a:p>
      </dgm:t>
    </dgm:pt>
    <dgm:pt modelId="{5B3AFA66-7C59-4F26-A019-8616DC06ED73}" type="parTrans" cxnId="{44042032-8A1E-4E9E-8E40-66E96B0022E9}">
      <dgm:prSet/>
      <dgm:spPr/>
      <dgm:t>
        <a:bodyPr/>
        <a:lstStyle/>
        <a:p>
          <a:endParaRPr lang="en-GB"/>
        </a:p>
      </dgm:t>
    </dgm:pt>
    <dgm:pt modelId="{F4051A99-BBF0-4BAF-8D79-F420FDDEF69B}" type="sibTrans" cxnId="{44042032-8A1E-4E9E-8E40-66E96B0022E9}">
      <dgm:prSet/>
      <dgm:spPr/>
      <dgm:t>
        <a:bodyPr/>
        <a:lstStyle/>
        <a:p>
          <a:endParaRPr lang="en-GB"/>
        </a:p>
      </dgm:t>
    </dgm:pt>
    <dgm:pt modelId="{C0AE7AE5-07F1-4A7C-A257-555757C54946}">
      <dgm:prSet custT="1"/>
      <dgm:spPr/>
      <dgm:t>
        <a:bodyPr vert="vert"/>
        <a:lstStyle/>
        <a:p>
          <a:r>
            <a:rPr lang="en-GB" sz="1800" b="1" dirty="0"/>
            <a:t>7</a:t>
          </a:r>
        </a:p>
      </dgm:t>
    </dgm:pt>
    <dgm:pt modelId="{B078F5BC-D1BB-4C92-B276-9E1A25FF46D5}" type="parTrans" cxnId="{7E494CF0-66E9-4852-A6B8-7F3330AE6964}">
      <dgm:prSet/>
      <dgm:spPr/>
      <dgm:t>
        <a:bodyPr/>
        <a:lstStyle/>
        <a:p>
          <a:endParaRPr lang="en-GB"/>
        </a:p>
      </dgm:t>
    </dgm:pt>
    <dgm:pt modelId="{8DF59837-0558-41FF-A019-4FE00E87B77B}" type="sibTrans" cxnId="{7E494CF0-66E9-4852-A6B8-7F3330AE6964}">
      <dgm:prSet/>
      <dgm:spPr/>
      <dgm:t>
        <a:bodyPr/>
        <a:lstStyle/>
        <a:p>
          <a:endParaRPr lang="en-GB"/>
        </a:p>
      </dgm:t>
    </dgm:pt>
    <dgm:pt modelId="{92BBF7E5-B298-4EF3-A139-D4238CA4F7AA}">
      <dgm:prSet custT="1"/>
      <dgm:spPr/>
      <dgm:t>
        <a:bodyPr/>
        <a:lstStyle/>
        <a:p>
          <a:r>
            <a:rPr lang="en-GB" sz="1050" b="1" dirty="0"/>
            <a:t>Countries with Joint </a:t>
          </a:r>
          <a:r>
            <a:rPr lang="en-GB" sz="1050" b="1" dirty="0" smtClean="0"/>
            <a:t>Strategy (joint analysis and response)</a:t>
          </a:r>
          <a:endParaRPr lang="en-GB" sz="1050" b="1" dirty="0">
            <a:solidFill>
              <a:srgbClr val="FF0000"/>
            </a:solidFill>
          </a:endParaRPr>
        </a:p>
      </dgm:t>
    </dgm:pt>
    <dgm:pt modelId="{B70D799D-49A4-4B83-A7BA-86E2FB47EE7E}" type="parTrans" cxnId="{1FC07480-D6BF-4AF8-887D-05EFFCFD2B13}">
      <dgm:prSet/>
      <dgm:spPr/>
      <dgm:t>
        <a:bodyPr/>
        <a:lstStyle/>
        <a:p>
          <a:endParaRPr lang="en-GB"/>
        </a:p>
      </dgm:t>
    </dgm:pt>
    <dgm:pt modelId="{FEF2B906-6D6B-48C4-B436-B58D9CB3FD41}" type="sibTrans" cxnId="{1FC07480-D6BF-4AF8-887D-05EFFCFD2B13}">
      <dgm:prSet/>
      <dgm:spPr/>
      <dgm:t>
        <a:bodyPr/>
        <a:lstStyle/>
        <a:p>
          <a:endParaRPr lang="en-GB"/>
        </a:p>
      </dgm:t>
    </dgm:pt>
    <dgm:pt modelId="{2C7888E3-5F52-4B18-B709-67B643FE1CCC}">
      <dgm:prSet custT="1"/>
      <dgm:spPr/>
      <dgm:t>
        <a:bodyPr/>
        <a:lstStyle/>
        <a:p>
          <a:r>
            <a:rPr lang="en-GB" sz="1100" b="1" dirty="0"/>
            <a:t>Joint Monitoring / Results Framework</a:t>
          </a:r>
        </a:p>
      </dgm:t>
    </dgm:pt>
    <dgm:pt modelId="{51735140-4AE9-4E13-B9B1-109D55E01688}" type="parTrans" cxnId="{D902C597-7E32-483C-98D0-3FDD9D4231BB}">
      <dgm:prSet/>
      <dgm:spPr/>
      <dgm:t>
        <a:bodyPr/>
        <a:lstStyle/>
        <a:p>
          <a:endParaRPr lang="en-GB"/>
        </a:p>
      </dgm:t>
    </dgm:pt>
    <dgm:pt modelId="{70B6AE6D-7E2C-4457-A10D-3247F236AE7D}" type="sibTrans" cxnId="{D902C597-7E32-483C-98D0-3FDD9D4231BB}">
      <dgm:prSet/>
      <dgm:spPr/>
      <dgm:t>
        <a:bodyPr/>
        <a:lstStyle/>
        <a:p>
          <a:endParaRPr lang="en-GB"/>
        </a:p>
      </dgm:t>
    </dgm:pt>
    <dgm:pt modelId="{7DE7D5D7-6143-4158-8362-EDC07FE739A9}">
      <dgm:prSet custT="1"/>
      <dgm:spPr/>
      <dgm:t>
        <a:bodyPr/>
        <a:lstStyle/>
        <a:p>
          <a:r>
            <a:rPr lang="en-GB" sz="1100" dirty="0" smtClean="0">
              <a:solidFill>
                <a:schemeClr val="tx1"/>
              </a:solidFill>
            </a:rPr>
            <a:t>Bolivia, Cambodia</a:t>
          </a:r>
          <a:r>
            <a:rPr lang="en-GB" sz="1100" dirty="0"/>
            <a:t>, Comoros, Ethiopia, Kenya, Laos, Mali, Myanmar, Nicaragua, Palestine, </a:t>
          </a:r>
          <a:r>
            <a:rPr lang="en-GB" sz="1100" dirty="0" smtClean="0"/>
            <a:t>Rwanda</a:t>
          </a:r>
          <a:endParaRPr lang="en-GB" sz="1100" dirty="0"/>
        </a:p>
      </dgm:t>
    </dgm:pt>
    <dgm:pt modelId="{3E087EB7-4A97-4AC1-845F-826CEC2BF658}" type="parTrans" cxnId="{E02861E8-74F7-4E65-8F27-72DE566814B7}">
      <dgm:prSet/>
      <dgm:spPr/>
      <dgm:t>
        <a:bodyPr/>
        <a:lstStyle/>
        <a:p>
          <a:endParaRPr lang="en-GB"/>
        </a:p>
      </dgm:t>
    </dgm:pt>
    <dgm:pt modelId="{89BBFC11-5D86-4B98-A9C7-89852D54CF8C}" type="sibTrans" cxnId="{E02861E8-74F7-4E65-8F27-72DE566814B7}">
      <dgm:prSet/>
      <dgm:spPr/>
      <dgm:t>
        <a:bodyPr/>
        <a:lstStyle/>
        <a:p>
          <a:endParaRPr lang="en-GB"/>
        </a:p>
      </dgm:t>
    </dgm:pt>
    <dgm:pt modelId="{1736CAE7-4322-4B33-83DF-F5B64FFC2F01}">
      <dgm:prSet custT="1"/>
      <dgm:spPr/>
      <dgm:t>
        <a:bodyPr/>
        <a:lstStyle/>
        <a:p>
          <a:r>
            <a:rPr lang="en-GB" sz="1100" b="1" dirty="0"/>
            <a:t>Replacement</a:t>
          </a:r>
        </a:p>
      </dgm:t>
    </dgm:pt>
    <dgm:pt modelId="{A79314C9-E437-4BE1-B201-A6BDDF1D5DEF}" type="parTrans" cxnId="{E8E4A31B-5526-4652-9570-2046C32F40EA}">
      <dgm:prSet/>
      <dgm:spPr/>
      <dgm:t>
        <a:bodyPr/>
        <a:lstStyle/>
        <a:p>
          <a:endParaRPr lang="en-GB"/>
        </a:p>
      </dgm:t>
    </dgm:pt>
    <dgm:pt modelId="{AFA653DF-8F0C-415A-8FA7-BBA664A86593}" type="sibTrans" cxnId="{E8E4A31B-5526-4652-9570-2046C32F40EA}">
      <dgm:prSet/>
      <dgm:spPr/>
      <dgm:t>
        <a:bodyPr/>
        <a:lstStyle/>
        <a:p>
          <a:endParaRPr lang="en-GB"/>
        </a:p>
      </dgm:t>
    </dgm:pt>
    <dgm:pt modelId="{8B7DD7C2-8755-4A16-A932-5D2DD69C7346}">
      <dgm:prSet custT="1"/>
      <dgm:spPr/>
      <dgm:t>
        <a:bodyPr/>
        <a:lstStyle/>
        <a:p>
          <a:r>
            <a:rPr lang="en-GB" sz="1100" dirty="0"/>
            <a:t>FR in Comoros, FR in Kenya, EU in Laos, DE and FR in Mali, EU in Palestine, EU in Senegal  </a:t>
          </a:r>
        </a:p>
      </dgm:t>
    </dgm:pt>
    <dgm:pt modelId="{8EDC2D00-309E-4C74-B08C-541BC70C4145}" type="parTrans" cxnId="{9B3E1A37-B040-463A-A36D-052F8FCE15A4}">
      <dgm:prSet/>
      <dgm:spPr/>
      <dgm:t>
        <a:bodyPr/>
        <a:lstStyle/>
        <a:p>
          <a:endParaRPr lang="en-GB"/>
        </a:p>
      </dgm:t>
    </dgm:pt>
    <dgm:pt modelId="{68EB4576-DAD4-4604-972E-9BABA892DE63}" type="sibTrans" cxnId="{9B3E1A37-B040-463A-A36D-052F8FCE15A4}">
      <dgm:prSet/>
      <dgm:spPr/>
      <dgm:t>
        <a:bodyPr/>
        <a:lstStyle/>
        <a:p>
          <a:endParaRPr lang="en-GB"/>
        </a:p>
      </dgm:t>
    </dgm:pt>
    <dgm:pt modelId="{D647B248-93C2-456F-9F18-951DF5AD0885}">
      <dgm:prSet phldrT="[Text]" custT="1"/>
      <dgm:spPr/>
      <dgm:t>
        <a:bodyPr/>
        <a:lstStyle/>
        <a:p>
          <a:pPr algn="l"/>
          <a:r>
            <a:rPr lang="en-GB" sz="1100" b="1" dirty="0"/>
            <a:t>Feasibility and Scoping</a:t>
          </a:r>
        </a:p>
      </dgm:t>
    </dgm:pt>
    <dgm:pt modelId="{9B6924FF-5695-4A39-BDD1-AB44B90CD5A1}" type="sibTrans" cxnId="{0C87E56B-6F4F-47F1-933F-36391CE602A0}">
      <dgm:prSet/>
      <dgm:spPr/>
      <dgm:t>
        <a:bodyPr/>
        <a:lstStyle/>
        <a:p>
          <a:endParaRPr lang="en-GB"/>
        </a:p>
      </dgm:t>
    </dgm:pt>
    <dgm:pt modelId="{38DE396D-B228-49BF-91DD-2B2A4332B032}" type="parTrans" cxnId="{0C87E56B-6F4F-47F1-933F-36391CE602A0}">
      <dgm:prSet/>
      <dgm:spPr/>
      <dgm:t>
        <a:bodyPr/>
        <a:lstStyle/>
        <a:p>
          <a:endParaRPr lang="en-GB"/>
        </a:p>
      </dgm:t>
    </dgm:pt>
    <dgm:pt modelId="{D7B15D81-B57F-4740-AA35-484D4D759BBC}">
      <dgm:prSet custT="1"/>
      <dgm:spPr/>
      <dgm:t>
        <a:bodyPr/>
        <a:lstStyle/>
        <a:p>
          <a:r>
            <a:rPr lang="en-GB" sz="1050" b="1" dirty="0" smtClean="0">
              <a:solidFill>
                <a:srgbClr val="0000FF"/>
              </a:solidFill>
            </a:rPr>
            <a:t> Bolivia </a:t>
          </a:r>
          <a:r>
            <a:rPr lang="en-GB" sz="1050" b="1" dirty="0">
              <a:solidFill>
                <a:srgbClr val="0000FF"/>
              </a:solidFill>
            </a:rPr>
            <a:t>(2016), </a:t>
          </a:r>
          <a:r>
            <a:rPr lang="en-GB" sz="1050" dirty="0"/>
            <a:t>Cambodia (2014), Chad (2014), Comoros (2015</a:t>
          </a:r>
          <a:r>
            <a:rPr lang="en-GB" sz="1050" dirty="0" smtClean="0"/>
            <a:t>), </a:t>
          </a:r>
          <a:r>
            <a:rPr lang="en-GB" sz="1050" dirty="0"/>
            <a:t>Ethiopia (2013), Ghana (2014), Guatemala (2013), Kenya (2015), </a:t>
          </a:r>
          <a:r>
            <a:rPr lang="en-GB" sz="1050" b="1" dirty="0">
              <a:solidFill>
                <a:srgbClr val="0000FF"/>
              </a:solidFill>
            </a:rPr>
            <a:t>Laos (2016)</a:t>
          </a:r>
          <a:r>
            <a:rPr lang="en-GB" sz="1050" b="1" dirty="0"/>
            <a:t>, </a:t>
          </a:r>
          <a:r>
            <a:rPr lang="en-GB" sz="1050" dirty="0"/>
            <a:t>Mali (2014), Myanmar (2014), Namibia (2014), </a:t>
          </a:r>
          <a:r>
            <a:rPr lang="en-GB" sz="1050" b="1" dirty="0" smtClean="0">
              <a:solidFill>
                <a:srgbClr val="0000FF"/>
              </a:solidFill>
            </a:rPr>
            <a:t>Nicaragua (2016)</a:t>
          </a:r>
          <a:r>
            <a:rPr lang="en-GB" sz="1050" dirty="0" smtClean="0"/>
            <a:t>, </a:t>
          </a:r>
          <a:r>
            <a:rPr lang="en-GB" sz="1050" dirty="0"/>
            <a:t>Niger*, </a:t>
          </a:r>
          <a:r>
            <a:rPr lang="en-GB" sz="1050" b="1" dirty="0" smtClean="0">
              <a:solidFill>
                <a:srgbClr val="0000FF"/>
              </a:solidFill>
            </a:rPr>
            <a:t>Palestine, </a:t>
          </a:r>
          <a:r>
            <a:rPr lang="en-GB" sz="1050" b="1" dirty="0">
              <a:solidFill>
                <a:srgbClr val="0000FF"/>
              </a:solidFill>
            </a:rPr>
            <a:t>Paraguay (2015</a:t>
          </a:r>
          <a:r>
            <a:rPr lang="en-GB" sz="1050" b="1" dirty="0">
              <a:solidFill>
                <a:srgbClr val="3E6FD2"/>
              </a:solidFill>
            </a:rPr>
            <a:t>)</a:t>
          </a:r>
          <a:r>
            <a:rPr lang="en-GB" sz="1050" b="1" dirty="0"/>
            <a:t>, </a:t>
          </a:r>
          <a:r>
            <a:rPr lang="en-GB" sz="1050" dirty="0"/>
            <a:t>Rwanda (2014), Senegal (2014), </a:t>
          </a:r>
          <a:r>
            <a:rPr lang="en-GB" sz="1050" b="1" dirty="0">
              <a:solidFill>
                <a:srgbClr val="0000FF"/>
              </a:solidFill>
            </a:rPr>
            <a:t>Togo (2016), </a:t>
          </a:r>
          <a:r>
            <a:rPr lang="en-GB" sz="1050" dirty="0"/>
            <a:t>Uganda (2015)</a:t>
          </a:r>
        </a:p>
      </dgm:t>
    </dgm:pt>
    <dgm:pt modelId="{4F230012-C1EE-46AC-8E68-3CCCED3202BF}" type="parTrans" cxnId="{93C2DA08-EB93-4D70-AF15-F83510F0AA58}">
      <dgm:prSet/>
      <dgm:spPr/>
      <dgm:t>
        <a:bodyPr/>
        <a:lstStyle/>
        <a:p>
          <a:endParaRPr lang="en-GB"/>
        </a:p>
      </dgm:t>
    </dgm:pt>
    <dgm:pt modelId="{8124C4E1-1621-4882-9879-D069A145491F}" type="sibTrans" cxnId="{93C2DA08-EB93-4D70-AF15-F83510F0AA58}">
      <dgm:prSet/>
      <dgm:spPr/>
      <dgm:t>
        <a:bodyPr/>
        <a:lstStyle/>
        <a:p>
          <a:endParaRPr lang="en-GB"/>
        </a:p>
      </dgm:t>
    </dgm:pt>
    <dgm:pt modelId="{DB9EBA02-99DE-4765-9947-D47706AFC019}">
      <dgm:prSet custT="1"/>
      <dgm:spPr/>
      <dgm:t>
        <a:bodyPr vert="vert"/>
        <a:lstStyle/>
        <a:p>
          <a:r>
            <a:rPr lang="en-GB" sz="1800" b="1" dirty="0" smtClean="0"/>
            <a:t>7</a:t>
          </a:r>
          <a:endParaRPr lang="en-GB" sz="1800" b="1" dirty="0"/>
        </a:p>
      </dgm:t>
    </dgm:pt>
    <dgm:pt modelId="{8A342965-71DF-4E27-87B7-C22D4A9BA9AB}" type="parTrans" cxnId="{F0B677DD-78EC-4A70-AE54-446804DEE939}">
      <dgm:prSet/>
      <dgm:spPr/>
      <dgm:t>
        <a:bodyPr/>
        <a:lstStyle/>
        <a:p>
          <a:endParaRPr lang="en-GB"/>
        </a:p>
      </dgm:t>
    </dgm:pt>
    <dgm:pt modelId="{D23E3521-5E69-4B91-B4FC-10D2DC46261A}" type="sibTrans" cxnId="{F0B677DD-78EC-4A70-AE54-446804DEE939}">
      <dgm:prSet/>
      <dgm:spPr/>
      <dgm:t>
        <a:bodyPr/>
        <a:lstStyle/>
        <a:p>
          <a:endParaRPr lang="en-GB"/>
        </a:p>
      </dgm:t>
    </dgm:pt>
    <dgm:pt modelId="{59595F10-20D2-4480-B9BD-7D9C7A607258}">
      <dgm:prSet custT="1"/>
      <dgm:spPr/>
      <dgm:t>
        <a:bodyPr/>
        <a:lstStyle/>
        <a:p>
          <a:r>
            <a:rPr lang="en-GB" sz="1100" b="1" dirty="0"/>
            <a:t>Second cycle of Joint </a:t>
          </a:r>
          <a:r>
            <a:rPr lang="en-GB" sz="1100" b="1" dirty="0" smtClean="0"/>
            <a:t>Programming**</a:t>
          </a:r>
          <a:endParaRPr lang="en-GB" sz="1100" b="1" dirty="0"/>
        </a:p>
      </dgm:t>
    </dgm:pt>
    <dgm:pt modelId="{7D107DEB-A97D-4126-8EC8-ED76FAC6E33A}" type="parTrans" cxnId="{141F758D-4C7B-4F6D-B292-D17D73684153}">
      <dgm:prSet/>
      <dgm:spPr/>
      <dgm:t>
        <a:bodyPr/>
        <a:lstStyle/>
        <a:p>
          <a:endParaRPr lang="en-GB"/>
        </a:p>
      </dgm:t>
    </dgm:pt>
    <dgm:pt modelId="{7D32B465-814A-4A20-95C7-3D78A3C3B366}" type="sibTrans" cxnId="{141F758D-4C7B-4F6D-B292-D17D73684153}">
      <dgm:prSet/>
      <dgm:spPr/>
      <dgm:t>
        <a:bodyPr/>
        <a:lstStyle/>
        <a:p>
          <a:endParaRPr lang="en-GB"/>
        </a:p>
      </dgm:t>
    </dgm:pt>
    <dgm:pt modelId="{9A69607D-6D14-4575-B2F3-A759ECEDE5A1}">
      <dgm:prSet custT="1"/>
      <dgm:spPr/>
      <dgm:t>
        <a:bodyPr/>
        <a:lstStyle/>
        <a:p>
          <a:r>
            <a:rPr lang="en-GB" sz="1100" dirty="0" smtClean="0">
              <a:solidFill>
                <a:schemeClr val="tx1"/>
              </a:solidFill>
            </a:rPr>
            <a:t>Bolivia</a:t>
          </a:r>
          <a:r>
            <a:rPr lang="en-GB" sz="1100" dirty="0"/>
            <a:t>, Ethiopia, Ghana, Laos, </a:t>
          </a:r>
          <a:r>
            <a:rPr lang="en-GB" sz="1100" dirty="0" smtClean="0"/>
            <a:t>Mali, </a:t>
          </a:r>
          <a:r>
            <a:rPr lang="en-GB" sz="1100" dirty="0"/>
            <a:t>Namibia, Senegal</a:t>
          </a:r>
        </a:p>
      </dgm:t>
    </dgm:pt>
    <dgm:pt modelId="{1017240B-4F41-4B03-A790-8368C94264FC}" type="parTrans" cxnId="{4754EE16-991E-440C-B236-516ADADA1583}">
      <dgm:prSet/>
      <dgm:spPr/>
      <dgm:t>
        <a:bodyPr/>
        <a:lstStyle/>
        <a:p>
          <a:endParaRPr lang="en-GB"/>
        </a:p>
      </dgm:t>
    </dgm:pt>
    <dgm:pt modelId="{EC629303-1D80-4EB7-B892-ECCA7F86EFFD}" type="sibTrans" cxnId="{4754EE16-991E-440C-B236-516ADADA1583}">
      <dgm:prSet/>
      <dgm:spPr/>
      <dgm:t>
        <a:bodyPr/>
        <a:lstStyle/>
        <a:p>
          <a:endParaRPr lang="en-GB"/>
        </a:p>
      </dgm:t>
    </dgm:pt>
    <dgm:pt modelId="{82BF32E7-14AF-48EC-8682-3FD772D8F4F9}">
      <dgm:prSet phldrT="[Text]" custT="1"/>
      <dgm:spPr/>
      <dgm:t>
        <a:bodyPr/>
        <a:lstStyle/>
        <a:p>
          <a:pPr algn="l"/>
          <a:r>
            <a:rPr lang="en-GB" sz="1100" b="1" dirty="0" smtClean="0">
              <a:solidFill>
                <a:srgbClr val="0000FF"/>
              </a:solidFill>
            </a:rPr>
            <a:t>Afghanistan, Algeria, Bangladesh, Cameroon</a:t>
          </a:r>
          <a:r>
            <a:rPr lang="en-GB" sz="1100" b="1" dirty="0">
              <a:solidFill>
                <a:srgbClr val="0000FF"/>
              </a:solidFill>
            </a:rPr>
            <a:t>, </a:t>
          </a:r>
          <a:r>
            <a:rPr lang="en-GB" sz="1100" b="1" dirty="0" smtClean="0">
              <a:solidFill>
                <a:srgbClr val="0000FF"/>
              </a:solidFill>
            </a:rPr>
            <a:t>CAR, Guinea Conakry, </a:t>
          </a:r>
          <a:r>
            <a:rPr lang="en-GB" sz="1100" b="1" dirty="0">
              <a:solidFill>
                <a:srgbClr val="0000FF"/>
              </a:solidFill>
            </a:rPr>
            <a:t>Jordan</a:t>
          </a:r>
          <a:r>
            <a:rPr lang="en-GB" sz="1100" b="1" dirty="0" smtClean="0">
              <a:solidFill>
                <a:srgbClr val="0000FF"/>
              </a:solidFill>
            </a:rPr>
            <a:t>, Liberia, Libya, Madagascar, </a:t>
          </a:r>
          <a:r>
            <a:rPr lang="en-GB" sz="1100" b="1" dirty="0">
              <a:solidFill>
                <a:srgbClr val="0000FF"/>
              </a:solidFill>
            </a:rPr>
            <a:t>Somalia</a:t>
          </a:r>
          <a:r>
            <a:rPr lang="en-GB" sz="1100" b="1" dirty="0" smtClean="0">
              <a:solidFill>
                <a:srgbClr val="0000FF"/>
              </a:solidFill>
            </a:rPr>
            <a:t>, </a:t>
          </a:r>
          <a:r>
            <a:rPr lang="en-GB" sz="1100" b="1" dirty="0">
              <a:solidFill>
                <a:srgbClr val="0000FF"/>
              </a:solidFill>
            </a:rPr>
            <a:t>Tajikistan, </a:t>
          </a:r>
          <a:r>
            <a:rPr lang="en-GB" sz="1100" b="1" dirty="0" smtClean="0">
              <a:solidFill>
                <a:srgbClr val="0000FF"/>
              </a:solidFill>
            </a:rPr>
            <a:t>Tanzania, Ukraine, Uzbekistan, </a:t>
          </a:r>
          <a:r>
            <a:rPr lang="en-GB" sz="1100" b="1" dirty="0">
              <a:solidFill>
                <a:srgbClr val="0000FF"/>
              </a:solidFill>
            </a:rPr>
            <a:t>Zambia</a:t>
          </a:r>
        </a:p>
      </dgm:t>
    </dgm:pt>
    <dgm:pt modelId="{E6EE1110-AB9F-4FD8-8003-39BF9B67A070}" type="parTrans" cxnId="{8F26D49E-1E18-4019-8CDD-7B456C720651}">
      <dgm:prSet/>
      <dgm:spPr/>
      <dgm:t>
        <a:bodyPr/>
        <a:lstStyle/>
        <a:p>
          <a:endParaRPr lang="en-US"/>
        </a:p>
      </dgm:t>
    </dgm:pt>
    <dgm:pt modelId="{FE6C2DBE-6AB5-4B8C-B001-25C0D73D5C43}" type="sibTrans" cxnId="{8F26D49E-1E18-4019-8CDD-7B456C720651}">
      <dgm:prSet/>
      <dgm:spPr/>
      <dgm:t>
        <a:bodyPr/>
        <a:lstStyle/>
        <a:p>
          <a:endParaRPr lang="en-US"/>
        </a:p>
      </dgm:t>
    </dgm:pt>
    <dgm:pt modelId="{42F237E9-BE22-4101-A07C-AF477E0B9380}" type="pres">
      <dgm:prSet presAssocID="{17619088-69A6-45FF-8C04-5A37BC8B41E1}" presName="linearFlow" presStyleCnt="0">
        <dgm:presLayoutVars>
          <dgm:dir/>
          <dgm:animLvl val="lvl"/>
          <dgm:resizeHandles val="exact"/>
        </dgm:presLayoutVars>
      </dgm:prSet>
      <dgm:spPr/>
      <dgm:t>
        <a:bodyPr/>
        <a:lstStyle/>
        <a:p>
          <a:endParaRPr lang="en-GB"/>
        </a:p>
      </dgm:t>
    </dgm:pt>
    <dgm:pt modelId="{ECD3A355-D768-4BA0-B829-60CE2F3AAF49}" type="pres">
      <dgm:prSet presAssocID="{2953972C-C62A-4CCF-BD60-24E72FBCEFD6}" presName="composite" presStyleCnt="0"/>
      <dgm:spPr/>
    </dgm:pt>
    <dgm:pt modelId="{D355F7D0-13BC-4FCB-99FE-43892FCA4FD9}" type="pres">
      <dgm:prSet presAssocID="{2953972C-C62A-4CCF-BD60-24E72FBCEFD6}" presName="parentText" presStyleLbl="alignNode1" presStyleIdx="0" presStyleCnt="7">
        <dgm:presLayoutVars>
          <dgm:chMax val="1"/>
          <dgm:bulletEnabled val="1"/>
        </dgm:presLayoutVars>
      </dgm:prSet>
      <dgm:spPr/>
      <dgm:t>
        <a:bodyPr/>
        <a:lstStyle/>
        <a:p>
          <a:endParaRPr lang="en-GB"/>
        </a:p>
      </dgm:t>
    </dgm:pt>
    <dgm:pt modelId="{CEDDDEF3-E51A-4500-AF2F-A17BA54AE7FB}" type="pres">
      <dgm:prSet presAssocID="{2953972C-C62A-4CCF-BD60-24E72FBCEFD6}" presName="descendantText" presStyleLbl="alignAcc1" presStyleIdx="0" presStyleCnt="7">
        <dgm:presLayoutVars>
          <dgm:bulletEnabled val="1"/>
        </dgm:presLayoutVars>
      </dgm:prSet>
      <dgm:spPr/>
      <dgm:t>
        <a:bodyPr/>
        <a:lstStyle/>
        <a:p>
          <a:endParaRPr lang="en-GB"/>
        </a:p>
      </dgm:t>
    </dgm:pt>
    <dgm:pt modelId="{69491D11-AE0E-498E-8690-BD9B6F1C5EC0}" type="pres">
      <dgm:prSet presAssocID="{935133FE-97BC-49C2-A71F-D70D511288E3}" presName="sp" presStyleCnt="0"/>
      <dgm:spPr/>
    </dgm:pt>
    <dgm:pt modelId="{454B343A-FDE3-4D46-A9F7-B786E1310483}" type="pres">
      <dgm:prSet presAssocID="{2CEBEBAC-D55C-4A2C-B8AF-282D191C0939}" presName="composite" presStyleCnt="0"/>
      <dgm:spPr/>
    </dgm:pt>
    <dgm:pt modelId="{6C5283CE-9633-4062-AB31-7849E31BBBB7}" type="pres">
      <dgm:prSet presAssocID="{2CEBEBAC-D55C-4A2C-B8AF-282D191C0939}" presName="parentText" presStyleLbl="alignNode1" presStyleIdx="1" presStyleCnt="7" custLinFactNeighborY="-3560">
        <dgm:presLayoutVars>
          <dgm:chMax val="1"/>
          <dgm:bulletEnabled val="1"/>
        </dgm:presLayoutVars>
      </dgm:prSet>
      <dgm:spPr/>
      <dgm:t>
        <a:bodyPr/>
        <a:lstStyle/>
        <a:p>
          <a:endParaRPr lang="en-GB"/>
        </a:p>
      </dgm:t>
    </dgm:pt>
    <dgm:pt modelId="{81EC7ACC-AFDB-49CF-B0F0-3792C9FD28C3}" type="pres">
      <dgm:prSet presAssocID="{2CEBEBAC-D55C-4A2C-B8AF-282D191C0939}" presName="descendantText" presStyleLbl="alignAcc1" presStyleIdx="1" presStyleCnt="7">
        <dgm:presLayoutVars>
          <dgm:bulletEnabled val="1"/>
        </dgm:presLayoutVars>
      </dgm:prSet>
      <dgm:spPr/>
      <dgm:t>
        <a:bodyPr/>
        <a:lstStyle/>
        <a:p>
          <a:endParaRPr lang="en-GB"/>
        </a:p>
      </dgm:t>
    </dgm:pt>
    <dgm:pt modelId="{22BBC822-6996-4ED9-BD0C-01D65798616E}" type="pres">
      <dgm:prSet presAssocID="{20B7F0CB-6E80-4ED5-A58F-8AC0E69F278C}" presName="sp" presStyleCnt="0"/>
      <dgm:spPr/>
    </dgm:pt>
    <dgm:pt modelId="{76B20DC1-C126-460C-B9AE-8A9AE3EB02B7}" type="pres">
      <dgm:prSet presAssocID="{5172A3A5-6089-4297-8581-C3F433EBE0C4}" presName="composite" presStyleCnt="0"/>
      <dgm:spPr/>
    </dgm:pt>
    <dgm:pt modelId="{7782012F-5C60-4D5F-A0C3-84B8471E0584}" type="pres">
      <dgm:prSet presAssocID="{5172A3A5-6089-4297-8581-C3F433EBE0C4}" presName="parentText" presStyleLbl="alignNode1" presStyleIdx="2" presStyleCnt="7" custLinFactNeighborX="0" custLinFactNeighborY="-626">
        <dgm:presLayoutVars>
          <dgm:chMax val="1"/>
          <dgm:bulletEnabled val="1"/>
        </dgm:presLayoutVars>
      </dgm:prSet>
      <dgm:spPr/>
      <dgm:t>
        <a:bodyPr/>
        <a:lstStyle/>
        <a:p>
          <a:endParaRPr lang="en-GB"/>
        </a:p>
      </dgm:t>
    </dgm:pt>
    <dgm:pt modelId="{56D77F39-01A5-4FF8-BE83-92C41E398D1C}" type="pres">
      <dgm:prSet presAssocID="{5172A3A5-6089-4297-8581-C3F433EBE0C4}" presName="descendantText" presStyleLbl="alignAcc1" presStyleIdx="2" presStyleCnt="7">
        <dgm:presLayoutVars>
          <dgm:bulletEnabled val="1"/>
        </dgm:presLayoutVars>
      </dgm:prSet>
      <dgm:spPr/>
      <dgm:t>
        <a:bodyPr/>
        <a:lstStyle/>
        <a:p>
          <a:endParaRPr lang="en-GB"/>
        </a:p>
      </dgm:t>
    </dgm:pt>
    <dgm:pt modelId="{CE8B027F-4ED3-4CB1-95E7-F2E90557453B}" type="pres">
      <dgm:prSet presAssocID="{72A67513-1241-4D4E-84B8-59CCCAACF427}" presName="sp" presStyleCnt="0"/>
      <dgm:spPr/>
    </dgm:pt>
    <dgm:pt modelId="{8FC5C4F0-3B65-4AD4-BDBA-C682A0553D31}" type="pres">
      <dgm:prSet presAssocID="{0EB91091-FF08-4CFE-8D6F-05CEF02CB847}" presName="composite" presStyleCnt="0"/>
      <dgm:spPr/>
    </dgm:pt>
    <dgm:pt modelId="{7C1EFC49-FCA9-4200-8B67-C2C360A05C58}" type="pres">
      <dgm:prSet presAssocID="{0EB91091-FF08-4CFE-8D6F-05CEF02CB847}" presName="parentText" presStyleLbl="alignNode1" presStyleIdx="3" presStyleCnt="7" custScaleY="121361" custLinFactNeighborY="-1330">
        <dgm:presLayoutVars>
          <dgm:chMax val="1"/>
          <dgm:bulletEnabled val="1"/>
        </dgm:presLayoutVars>
      </dgm:prSet>
      <dgm:spPr/>
      <dgm:t>
        <a:bodyPr/>
        <a:lstStyle/>
        <a:p>
          <a:endParaRPr lang="en-GB"/>
        </a:p>
      </dgm:t>
    </dgm:pt>
    <dgm:pt modelId="{D13D6F5B-4A04-406C-A01D-5C1F0A882343}" type="pres">
      <dgm:prSet presAssocID="{0EB91091-FF08-4CFE-8D6F-05CEF02CB847}" presName="descendantText" presStyleLbl="alignAcc1" presStyleIdx="3" presStyleCnt="7" custScaleY="132540">
        <dgm:presLayoutVars>
          <dgm:bulletEnabled val="1"/>
        </dgm:presLayoutVars>
      </dgm:prSet>
      <dgm:spPr/>
      <dgm:t>
        <a:bodyPr/>
        <a:lstStyle/>
        <a:p>
          <a:endParaRPr lang="en-GB"/>
        </a:p>
      </dgm:t>
    </dgm:pt>
    <dgm:pt modelId="{E9E91F7C-1B02-4262-979C-C9420D9095CB}" type="pres">
      <dgm:prSet presAssocID="{207E0305-87C7-4797-9A49-9EEFAE95008B}" presName="sp" presStyleCnt="0"/>
      <dgm:spPr/>
    </dgm:pt>
    <dgm:pt modelId="{BC0B45E9-AF5E-40A5-9929-4DB493F6581F}" type="pres">
      <dgm:prSet presAssocID="{44BBAF60-26C7-429C-BD91-689C66C5B3CF}" presName="composite" presStyleCnt="0"/>
      <dgm:spPr/>
    </dgm:pt>
    <dgm:pt modelId="{A7D82930-8B7D-4689-AA73-C5E16303BE12}" type="pres">
      <dgm:prSet presAssocID="{44BBAF60-26C7-429C-BD91-689C66C5B3CF}" presName="parentText" presStyleLbl="alignNode1" presStyleIdx="4" presStyleCnt="7" custAng="16200000" custLinFactX="57598" custLinFactNeighborX="100000" custLinFactNeighborY="-19731">
        <dgm:presLayoutVars>
          <dgm:chMax val="1"/>
          <dgm:bulletEnabled val="1"/>
        </dgm:presLayoutVars>
      </dgm:prSet>
      <dgm:spPr/>
      <dgm:t>
        <a:bodyPr/>
        <a:lstStyle/>
        <a:p>
          <a:endParaRPr lang="en-GB"/>
        </a:p>
      </dgm:t>
    </dgm:pt>
    <dgm:pt modelId="{1211B401-FEE5-4EF7-8420-542211246F26}" type="pres">
      <dgm:prSet presAssocID="{44BBAF60-26C7-429C-BD91-689C66C5B3CF}" presName="descendantText" presStyleLbl="alignAcc1" presStyleIdx="4" presStyleCnt="7" custScaleX="85031" custScaleY="94424" custLinFactNeighborX="11906" custLinFactNeighborY="-12470">
        <dgm:presLayoutVars>
          <dgm:bulletEnabled val="1"/>
        </dgm:presLayoutVars>
      </dgm:prSet>
      <dgm:spPr/>
      <dgm:t>
        <a:bodyPr/>
        <a:lstStyle/>
        <a:p>
          <a:endParaRPr lang="en-GB"/>
        </a:p>
      </dgm:t>
    </dgm:pt>
    <dgm:pt modelId="{B6235836-902E-4076-91F4-A14292FF979D}" type="pres">
      <dgm:prSet presAssocID="{F4051A99-BBF0-4BAF-8D79-F420FDDEF69B}" presName="sp" presStyleCnt="0"/>
      <dgm:spPr/>
    </dgm:pt>
    <dgm:pt modelId="{8FC34774-341E-4100-8822-E731E366D011}" type="pres">
      <dgm:prSet presAssocID="{C0AE7AE5-07F1-4A7C-A257-555757C54946}" presName="composite" presStyleCnt="0"/>
      <dgm:spPr/>
    </dgm:pt>
    <dgm:pt modelId="{C6BC30FC-9788-4D25-A62E-346D6E8779AD}" type="pres">
      <dgm:prSet presAssocID="{C0AE7AE5-07F1-4A7C-A257-555757C54946}" presName="parentText" presStyleLbl="alignNode1" presStyleIdx="5" presStyleCnt="7" custAng="16200000" custLinFactX="57598" custLinFactNeighborX="100000" custLinFactNeighborY="-26236">
        <dgm:presLayoutVars>
          <dgm:chMax val="1"/>
          <dgm:bulletEnabled val="1"/>
        </dgm:presLayoutVars>
      </dgm:prSet>
      <dgm:spPr/>
      <dgm:t>
        <a:bodyPr/>
        <a:lstStyle/>
        <a:p>
          <a:endParaRPr lang="en-GB"/>
        </a:p>
      </dgm:t>
    </dgm:pt>
    <dgm:pt modelId="{829A527E-EFF6-40A3-AD27-6B0CA5D76AE6}" type="pres">
      <dgm:prSet presAssocID="{C0AE7AE5-07F1-4A7C-A257-555757C54946}" presName="descendantText" presStyleLbl="alignAcc1" presStyleIdx="5" presStyleCnt="7" custScaleX="85030" custScaleY="63692" custLinFactNeighborX="11906" custLinFactNeighborY="-2139">
        <dgm:presLayoutVars>
          <dgm:bulletEnabled val="1"/>
        </dgm:presLayoutVars>
      </dgm:prSet>
      <dgm:spPr/>
      <dgm:t>
        <a:bodyPr/>
        <a:lstStyle/>
        <a:p>
          <a:endParaRPr lang="en-GB"/>
        </a:p>
      </dgm:t>
    </dgm:pt>
    <dgm:pt modelId="{DD1CBC23-A3D7-4FAE-A9DA-EF961C1E13C5}" type="pres">
      <dgm:prSet presAssocID="{8DF59837-0558-41FF-A019-4FE00E87B77B}" presName="sp" presStyleCnt="0"/>
      <dgm:spPr/>
    </dgm:pt>
    <dgm:pt modelId="{F380179E-1C7A-49A9-8294-E85945CEF508}" type="pres">
      <dgm:prSet presAssocID="{DB9EBA02-99DE-4765-9947-D47706AFC019}" presName="composite" presStyleCnt="0"/>
      <dgm:spPr/>
    </dgm:pt>
    <dgm:pt modelId="{D7743CE0-3150-4CC9-B9BA-E49066B261DF}" type="pres">
      <dgm:prSet presAssocID="{DB9EBA02-99DE-4765-9947-D47706AFC019}" presName="parentText" presStyleLbl="alignNode1" presStyleIdx="6" presStyleCnt="7" custAng="16200000" custLinFactX="69128" custLinFactNeighborX="100000" custLinFactNeighborY="-31645">
        <dgm:presLayoutVars>
          <dgm:chMax val="1"/>
          <dgm:bulletEnabled val="1"/>
        </dgm:presLayoutVars>
      </dgm:prSet>
      <dgm:spPr/>
      <dgm:t>
        <a:bodyPr/>
        <a:lstStyle/>
        <a:p>
          <a:endParaRPr lang="en-GB"/>
        </a:p>
      </dgm:t>
    </dgm:pt>
    <dgm:pt modelId="{263E5347-D2A8-4923-8B99-D16A19FF4E64}" type="pres">
      <dgm:prSet presAssocID="{DB9EBA02-99DE-4765-9947-D47706AFC019}" presName="descendantText" presStyleLbl="alignAcc1" presStyleIdx="6" presStyleCnt="7" custScaleX="75968" custScaleY="73882" custLinFactNeighborX="9688" custLinFactNeighborY="-24834">
        <dgm:presLayoutVars>
          <dgm:bulletEnabled val="1"/>
        </dgm:presLayoutVars>
      </dgm:prSet>
      <dgm:spPr/>
      <dgm:t>
        <a:bodyPr/>
        <a:lstStyle/>
        <a:p>
          <a:endParaRPr lang="en-GB"/>
        </a:p>
      </dgm:t>
    </dgm:pt>
  </dgm:ptLst>
  <dgm:cxnLst>
    <dgm:cxn modelId="{F305DA76-DEEC-4339-AF2E-5930E8654579}" srcId="{2CEBEBAC-D55C-4A2C-B8AF-282D191C0939}" destId="{AA46B403-EE0D-4233-A422-323DFCEF9C10}" srcOrd="1" destOrd="0" parTransId="{5F9AA5C8-D3AA-4221-A649-F5A347009141}" sibTransId="{AD313933-341B-4042-B581-0AE2383A3428}"/>
    <dgm:cxn modelId="{C8E4AD0A-A93A-4658-BA74-CC8E62497AF2}" type="presOf" srcId="{9A69607D-6D14-4575-B2F3-A759ECEDE5A1}" destId="{263E5347-D2A8-4923-8B99-D16A19FF4E64}" srcOrd="0" destOrd="1" presId="urn:microsoft.com/office/officeart/2005/8/layout/chevron2"/>
    <dgm:cxn modelId="{94FFD4DC-913C-48F3-8601-972ADD37764F}" srcId="{2CEBEBAC-D55C-4A2C-B8AF-282D191C0939}" destId="{0F604978-1D86-425A-B411-579E787AC848}" srcOrd="0" destOrd="0" parTransId="{9B94821A-FD56-4034-8B27-034127459871}" sibTransId="{A3B042FB-A4FB-4ABD-9C3B-694D1DD32385}"/>
    <dgm:cxn modelId="{A19D235A-D7FF-43E3-A10D-5C08F1EE35AE}" srcId="{17619088-69A6-45FF-8C04-5A37BC8B41E1}" destId="{2953972C-C62A-4CCF-BD60-24E72FBCEFD6}" srcOrd="0" destOrd="0" parTransId="{E15717CF-B204-4AE8-A278-635027D8BF1A}" sibTransId="{935133FE-97BC-49C2-A71F-D70D511288E3}"/>
    <dgm:cxn modelId="{5A48BBB5-5E50-4692-8018-E0E0325E657E}" type="presOf" srcId="{82BF32E7-14AF-48EC-8682-3FD772D8F4F9}" destId="{CEDDDEF3-E51A-4500-AF2F-A17BA54AE7FB}" srcOrd="0" destOrd="1" presId="urn:microsoft.com/office/officeart/2005/8/layout/chevron2"/>
    <dgm:cxn modelId="{1FBE96E8-86EA-4C53-B535-2B3C5DD0AF91}" type="presOf" srcId="{C0AE7AE5-07F1-4A7C-A257-555757C54946}" destId="{C6BC30FC-9788-4D25-A62E-346D6E8779AD}" srcOrd="0" destOrd="0" presId="urn:microsoft.com/office/officeart/2005/8/layout/chevron2"/>
    <dgm:cxn modelId="{6F0D6037-DBD9-4473-B3E7-9CF1FB05CFC0}" type="presOf" srcId="{2CEBEBAC-D55C-4A2C-B8AF-282D191C0939}" destId="{6C5283CE-9633-4062-AB31-7849E31BBBB7}" srcOrd="0" destOrd="0" presId="urn:microsoft.com/office/officeart/2005/8/layout/chevron2"/>
    <dgm:cxn modelId="{C41857BC-BF8A-40A6-A5AE-158E50E8EF9C}" srcId="{17619088-69A6-45FF-8C04-5A37BC8B41E1}" destId="{2CEBEBAC-D55C-4A2C-B8AF-282D191C0939}" srcOrd="1" destOrd="0" parTransId="{2970A69D-8E99-4782-AF3D-F83EFDC8CBB3}" sibTransId="{20B7F0CB-6E80-4ED5-A58F-8AC0E69F278C}"/>
    <dgm:cxn modelId="{899A28F8-BC08-426F-B5B6-7D6E2452CDEE}" type="presOf" srcId="{2953972C-C62A-4CCF-BD60-24E72FBCEFD6}" destId="{D355F7D0-13BC-4FCB-99FE-43892FCA4FD9}" srcOrd="0" destOrd="0" presId="urn:microsoft.com/office/officeart/2005/8/layout/chevron2"/>
    <dgm:cxn modelId="{B0AE787D-BB48-4878-B1F9-84B1FE2A8499}" type="presOf" srcId="{92BBF7E5-B298-4EF3-A139-D4238CA4F7AA}" destId="{D13D6F5B-4A04-406C-A01D-5C1F0A882343}" srcOrd="0" destOrd="0" presId="urn:microsoft.com/office/officeart/2005/8/layout/chevron2"/>
    <dgm:cxn modelId="{F577CAFB-4323-4F4A-A466-117D07422E30}" type="presOf" srcId="{8B7DD7C2-8755-4A16-A932-5D2DD69C7346}" destId="{829A527E-EFF6-40A3-AD27-6B0CA5D76AE6}" srcOrd="0" destOrd="1" presId="urn:microsoft.com/office/officeart/2005/8/layout/chevron2"/>
    <dgm:cxn modelId="{45FF2D1F-A255-465A-BA79-53EE845F7F85}" type="presOf" srcId="{AA46B403-EE0D-4233-A422-323DFCEF9C10}" destId="{81EC7ACC-AFDB-49CF-B0F0-3792C9FD28C3}" srcOrd="0" destOrd="1" presId="urn:microsoft.com/office/officeart/2005/8/layout/chevron2"/>
    <dgm:cxn modelId="{32BD7276-B43F-4821-839F-0F4D95B03B52}" srcId="{5172A3A5-6089-4297-8581-C3F433EBE0C4}" destId="{5F93CAAB-EB8E-4FDD-92E7-004E47E3499A}" srcOrd="0" destOrd="0" parTransId="{B8445EB4-38E7-4083-B26A-132B8C69080F}" sibTransId="{3F499A2A-EA1F-421A-92F4-3B6D4101EE17}"/>
    <dgm:cxn modelId="{06CFA386-9230-41F1-8EED-9777BB98489B}" type="presOf" srcId="{5172A3A5-6089-4297-8581-C3F433EBE0C4}" destId="{7782012F-5C60-4D5F-A0C3-84B8471E0584}" srcOrd="0" destOrd="0" presId="urn:microsoft.com/office/officeart/2005/8/layout/chevron2"/>
    <dgm:cxn modelId="{364C086E-CC86-4176-98DF-DEBFF91BDFE1}" type="presOf" srcId="{DB9EBA02-99DE-4765-9947-D47706AFC019}" destId="{D7743CE0-3150-4CC9-B9BA-E49066B261DF}" srcOrd="0" destOrd="0" presId="urn:microsoft.com/office/officeart/2005/8/layout/chevron2"/>
    <dgm:cxn modelId="{F3FB0ECD-AD7F-4BDB-AFE7-67EB540DF41E}" type="presOf" srcId="{D647B248-93C2-456F-9F18-951DF5AD0885}" destId="{CEDDDEF3-E51A-4500-AF2F-A17BA54AE7FB}" srcOrd="0" destOrd="0" presId="urn:microsoft.com/office/officeart/2005/8/layout/chevron2"/>
    <dgm:cxn modelId="{7E494CF0-66E9-4852-A6B8-7F3330AE6964}" srcId="{17619088-69A6-45FF-8C04-5A37BC8B41E1}" destId="{C0AE7AE5-07F1-4A7C-A257-555757C54946}" srcOrd="5" destOrd="0" parTransId="{B078F5BC-D1BB-4C92-B276-9E1A25FF46D5}" sibTransId="{8DF59837-0558-41FF-A019-4FE00E87B77B}"/>
    <dgm:cxn modelId="{D34F14FD-948F-4AA4-9623-3BD540A32DDD}" type="presOf" srcId="{0EB91091-FF08-4CFE-8D6F-05CEF02CB847}" destId="{7C1EFC49-FCA9-4200-8B67-C2C360A05C58}" srcOrd="0" destOrd="0" presId="urn:microsoft.com/office/officeart/2005/8/layout/chevron2"/>
    <dgm:cxn modelId="{93C2DA08-EB93-4D70-AF15-F83510F0AA58}" srcId="{0EB91091-FF08-4CFE-8D6F-05CEF02CB847}" destId="{D7B15D81-B57F-4740-AA35-484D4D759BBC}" srcOrd="1" destOrd="0" parTransId="{4F230012-C1EE-46AC-8E68-3CCCED3202BF}" sibTransId="{8124C4E1-1621-4882-9879-D069A145491F}"/>
    <dgm:cxn modelId="{BB82D122-C503-4314-990C-3A5A449F4748}" type="presOf" srcId="{E66E67F6-C37B-4CB2-A3F5-CAC92D09C8D9}" destId="{56D77F39-01A5-4FF8-BE83-92C41E398D1C}" srcOrd="0" destOrd="1" presId="urn:microsoft.com/office/officeart/2005/8/layout/chevron2"/>
    <dgm:cxn modelId="{0C87E56B-6F4F-47F1-933F-36391CE602A0}" srcId="{2953972C-C62A-4CCF-BD60-24E72FBCEFD6}" destId="{D647B248-93C2-456F-9F18-951DF5AD0885}" srcOrd="0" destOrd="0" parTransId="{38DE396D-B228-49BF-91DD-2B2A4332B032}" sibTransId="{9B6924FF-5695-4A39-BDD1-AB44B90CD5A1}"/>
    <dgm:cxn modelId="{E8E4A31B-5526-4652-9570-2046C32F40EA}" srcId="{C0AE7AE5-07F1-4A7C-A257-555757C54946}" destId="{1736CAE7-4322-4B33-83DF-F5B64FFC2F01}" srcOrd="0" destOrd="0" parTransId="{A79314C9-E437-4BE1-B201-A6BDDF1D5DEF}" sibTransId="{AFA653DF-8F0C-415A-8FA7-BBA664A86593}"/>
    <dgm:cxn modelId="{CD10C787-B4EA-4175-ADDD-F6CA2D7A55C7}" type="presOf" srcId="{2C7888E3-5F52-4B18-B709-67B643FE1CCC}" destId="{1211B401-FEE5-4EF7-8420-542211246F26}" srcOrd="0" destOrd="0" presId="urn:microsoft.com/office/officeart/2005/8/layout/chevron2"/>
    <dgm:cxn modelId="{84F885A1-F7D9-4432-9657-9E9C5AD393E0}" type="presOf" srcId="{0F604978-1D86-425A-B411-579E787AC848}" destId="{81EC7ACC-AFDB-49CF-B0F0-3792C9FD28C3}" srcOrd="0" destOrd="0" presId="urn:microsoft.com/office/officeart/2005/8/layout/chevron2"/>
    <dgm:cxn modelId="{141F758D-4C7B-4F6D-B292-D17D73684153}" srcId="{DB9EBA02-99DE-4765-9947-D47706AFC019}" destId="{59595F10-20D2-4480-B9BD-7D9C7A607258}" srcOrd="0" destOrd="0" parTransId="{7D107DEB-A97D-4126-8EC8-ED76FAC6E33A}" sibTransId="{7D32B465-814A-4A20-95C7-3D78A3C3B366}"/>
    <dgm:cxn modelId="{8505886F-5B5D-44C7-B53B-80D306EE7529}" type="presOf" srcId="{17619088-69A6-45FF-8C04-5A37BC8B41E1}" destId="{42F237E9-BE22-4101-A07C-AF477E0B9380}" srcOrd="0" destOrd="0" presId="urn:microsoft.com/office/officeart/2005/8/layout/chevron2"/>
    <dgm:cxn modelId="{9B3E1A37-B040-463A-A36D-052F8FCE15A4}" srcId="{C0AE7AE5-07F1-4A7C-A257-555757C54946}" destId="{8B7DD7C2-8755-4A16-A932-5D2DD69C7346}" srcOrd="1" destOrd="0" parTransId="{8EDC2D00-309E-4C74-B08C-541BC70C4145}" sibTransId="{68EB4576-DAD4-4604-972E-9BABA892DE63}"/>
    <dgm:cxn modelId="{433162BF-FC29-4241-A2AF-7FC6C3F5048A}" type="presOf" srcId="{5F93CAAB-EB8E-4FDD-92E7-004E47E3499A}" destId="{56D77F39-01A5-4FF8-BE83-92C41E398D1C}" srcOrd="0" destOrd="0" presId="urn:microsoft.com/office/officeart/2005/8/layout/chevron2"/>
    <dgm:cxn modelId="{4754EE16-991E-440C-B236-516ADADA1583}" srcId="{DB9EBA02-99DE-4765-9947-D47706AFC019}" destId="{9A69607D-6D14-4575-B2F3-A759ECEDE5A1}" srcOrd="1" destOrd="0" parTransId="{1017240B-4F41-4B03-A790-8368C94264FC}" sibTransId="{EC629303-1D80-4EB7-B892-ECCA7F86EFFD}"/>
    <dgm:cxn modelId="{0A476245-57F6-45CF-A6C6-017E70040053}" type="presOf" srcId="{44BBAF60-26C7-429C-BD91-689C66C5B3CF}" destId="{A7D82930-8B7D-4689-AA73-C5E16303BE12}" srcOrd="0" destOrd="0" presId="urn:microsoft.com/office/officeart/2005/8/layout/chevron2"/>
    <dgm:cxn modelId="{6E32F283-C0AC-46A9-98C4-D0BCADBFB00D}" type="presOf" srcId="{D7B15D81-B57F-4740-AA35-484D4D759BBC}" destId="{D13D6F5B-4A04-406C-A01D-5C1F0A882343}" srcOrd="0" destOrd="1" presId="urn:microsoft.com/office/officeart/2005/8/layout/chevron2"/>
    <dgm:cxn modelId="{94F1C606-D1FC-4999-AA30-EB3C68BA9316}" type="presOf" srcId="{1736CAE7-4322-4B33-83DF-F5B64FFC2F01}" destId="{829A527E-EFF6-40A3-AD27-6B0CA5D76AE6}" srcOrd="0" destOrd="0" presId="urn:microsoft.com/office/officeart/2005/8/layout/chevron2"/>
    <dgm:cxn modelId="{6502E7A9-66D0-48B2-94ED-EC29C5C272CD}" type="presOf" srcId="{59595F10-20D2-4480-B9BD-7D9C7A607258}" destId="{263E5347-D2A8-4923-8B99-D16A19FF4E64}" srcOrd="0" destOrd="0" presId="urn:microsoft.com/office/officeart/2005/8/layout/chevron2"/>
    <dgm:cxn modelId="{B9B57268-D5E6-4FFE-979D-67C5EEBB06FD}" type="presOf" srcId="{7DE7D5D7-6143-4158-8362-EDC07FE739A9}" destId="{1211B401-FEE5-4EF7-8420-542211246F26}" srcOrd="0" destOrd="1" presId="urn:microsoft.com/office/officeart/2005/8/layout/chevron2"/>
    <dgm:cxn modelId="{1FC07480-D6BF-4AF8-887D-05EFFCFD2B13}" srcId="{0EB91091-FF08-4CFE-8D6F-05CEF02CB847}" destId="{92BBF7E5-B298-4EF3-A139-D4238CA4F7AA}" srcOrd="0" destOrd="0" parTransId="{B70D799D-49A4-4B83-A7BA-86E2FB47EE7E}" sibTransId="{FEF2B906-6D6B-48C4-B436-B58D9CB3FD41}"/>
    <dgm:cxn modelId="{E02861E8-74F7-4E65-8F27-72DE566814B7}" srcId="{44BBAF60-26C7-429C-BD91-689C66C5B3CF}" destId="{7DE7D5D7-6143-4158-8362-EDC07FE739A9}" srcOrd="1" destOrd="0" parTransId="{3E087EB7-4A97-4AC1-845F-826CEC2BF658}" sibTransId="{89BBFC11-5D86-4B98-A9C7-89852D54CF8C}"/>
    <dgm:cxn modelId="{F0B677DD-78EC-4A70-AE54-446804DEE939}" srcId="{17619088-69A6-45FF-8C04-5A37BC8B41E1}" destId="{DB9EBA02-99DE-4765-9947-D47706AFC019}" srcOrd="6" destOrd="0" parTransId="{8A342965-71DF-4E27-87B7-C22D4A9BA9AB}" sibTransId="{D23E3521-5E69-4B91-B4FC-10D2DC46261A}"/>
    <dgm:cxn modelId="{AAE106F9-FA0A-40FB-9608-993FD9EA64D8}" srcId="{17619088-69A6-45FF-8C04-5A37BC8B41E1}" destId="{0EB91091-FF08-4CFE-8D6F-05CEF02CB847}" srcOrd="3" destOrd="0" parTransId="{9B7A38D3-0825-4E26-B1F6-F66D9063385B}" sibTransId="{207E0305-87C7-4797-9A49-9EEFAE95008B}"/>
    <dgm:cxn modelId="{44042032-8A1E-4E9E-8E40-66E96B0022E9}" srcId="{17619088-69A6-45FF-8C04-5A37BC8B41E1}" destId="{44BBAF60-26C7-429C-BD91-689C66C5B3CF}" srcOrd="4" destOrd="0" parTransId="{5B3AFA66-7C59-4F26-A019-8616DC06ED73}" sibTransId="{F4051A99-BBF0-4BAF-8D79-F420FDDEF69B}"/>
    <dgm:cxn modelId="{D902C597-7E32-483C-98D0-3FDD9D4231BB}" srcId="{44BBAF60-26C7-429C-BD91-689C66C5B3CF}" destId="{2C7888E3-5F52-4B18-B709-67B643FE1CCC}" srcOrd="0" destOrd="0" parTransId="{51735140-4AE9-4E13-B9B1-109D55E01688}" sibTransId="{70B6AE6D-7E2C-4457-A10D-3247F236AE7D}"/>
    <dgm:cxn modelId="{8F26D49E-1E18-4019-8CDD-7B456C720651}" srcId="{2953972C-C62A-4CCF-BD60-24E72FBCEFD6}" destId="{82BF32E7-14AF-48EC-8682-3FD772D8F4F9}" srcOrd="1" destOrd="0" parTransId="{E6EE1110-AB9F-4FD8-8003-39BF9B67A070}" sibTransId="{FE6C2DBE-6AB5-4B8C-B001-25C0D73D5C43}"/>
    <dgm:cxn modelId="{5CBB13C0-9323-4774-B722-08EC09D44D5B}" srcId="{17619088-69A6-45FF-8C04-5A37BC8B41E1}" destId="{5172A3A5-6089-4297-8581-C3F433EBE0C4}" srcOrd="2" destOrd="0" parTransId="{3F58D5DF-6AEC-4614-ABC3-7D9D3E5455BE}" sibTransId="{72A67513-1241-4D4E-84B8-59CCCAACF427}"/>
    <dgm:cxn modelId="{4F817206-379A-4295-956A-2FD376A8768F}" srcId="{5172A3A5-6089-4297-8581-C3F433EBE0C4}" destId="{E66E67F6-C37B-4CB2-A3F5-CAC92D09C8D9}" srcOrd="1" destOrd="0" parTransId="{564D0746-8880-43AB-AD0C-CC623B139586}" sibTransId="{2D5E31A3-8707-40E7-BA20-D637AEF70357}"/>
    <dgm:cxn modelId="{7B5F2463-576C-4D08-B259-DF709D18ECEA}" type="presParOf" srcId="{42F237E9-BE22-4101-A07C-AF477E0B9380}" destId="{ECD3A355-D768-4BA0-B829-60CE2F3AAF49}" srcOrd="0" destOrd="0" presId="urn:microsoft.com/office/officeart/2005/8/layout/chevron2"/>
    <dgm:cxn modelId="{BF67E2B8-C613-40A6-9FCB-3E855A0B956E}" type="presParOf" srcId="{ECD3A355-D768-4BA0-B829-60CE2F3AAF49}" destId="{D355F7D0-13BC-4FCB-99FE-43892FCA4FD9}" srcOrd="0" destOrd="0" presId="urn:microsoft.com/office/officeart/2005/8/layout/chevron2"/>
    <dgm:cxn modelId="{082D2537-6C96-43F0-A04A-4F4849A7D6E3}" type="presParOf" srcId="{ECD3A355-D768-4BA0-B829-60CE2F3AAF49}" destId="{CEDDDEF3-E51A-4500-AF2F-A17BA54AE7FB}" srcOrd="1" destOrd="0" presId="urn:microsoft.com/office/officeart/2005/8/layout/chevron2"/>
    <dgm:cxn modelId="{72A71D9C-5EBD-4F5E-BB4B-10C2E37FBDAA}" type="presParOf" srcId="{42F237E9-BE22-4101-A07C-AF477E0B9380}" destId="{69491D11-AE0E-498E-8690-BD9B6F1C5EC0}" srcOrd="1" destOrd="0" presId="urn:microsoft.com/office/officeart/2005/8/layout/chevron2"/>
    <dgm:cxn modelId="{1B52DA18-733B-44DD-B886-7CAEB512C92E}" type="presParOf" srcId="{42F237E9-BE22-4101-A07C-AF477E0B9380}" destId="{454B343A-FDE3-4D46-A9F7-B786E1310483}" srcOrd="2" destOrd="0" presId="urn:microsoft.com/office/officeart/2005/8/layout/chevron2"/>
    <dgm:cxn modelId="{59FA007F-DCA6-4657-9239-8A4F395C5138}" type="presParOf" srcId="{454B343A-FDE3-4D46-A9F7-B786E1310483}" destId="{6C5283CE-9633-4062-AB31-7849E31BBBB7}" srcOrd="0" destOrd="0" presId="urn:microsoft.com/office/officeart/2005/8/layout/chevron2"/>
    <dgm:cxn modelId="{D755F0CB-62DD-4F4B-A27B-C8E1561A30CF}" type="presParOf" srcId="{454B343A-FDE3-4D46-A9F7-B786E1310483}" destId="{81EC7ACC-AFDB-49CF-B0F0-3792C9FD28C3}" srcOrd="1" destOrd="0" presId="urn:microsoft.com/office/officeart/2005/8/layout/chevron2"/>
    <dgm:cxn modelId="{D16B0064-5413-4776-A9B5-EB5763A26131}" type="presParOf" srcId="{42F237E9-BE22-4101-A07C-AF477E0B9380}" destId="{22BBC822-6996-4ED9-BD0C-01D65798616E}" srcOrd="3" destOrd="0" presId="urn:microsoft.com/office/officeart/2005/8/layout/chevron2"/>
    <dgm:cxn modelId="{0B6C9BFF-DCC2-43EE-8D03-13299B143B43}" type="presParOf" srcId="{42F237E9-BE22-4101-A07C-AF477E0B9380}" destId="{76B20DC1-C126-460C-B9AE-8A9AE3EB02B7}" srcOrd="4" destOrd="0" presId="urn:microsoft.com/office/officeart/2005/8/layout/chevron2"/>
    <dgm:cxn modelId="{E27E39E7-E45F-4D10-AE5C-C4B098C177F6}" type="presParOf" srcId="{76B20DC1-C126-460C-B9AE-8A9AE3EB02B7}" destId="{7782012F-5C60-4D5F-A0C3-84B8471E0584}" srcOrd="0" destOrd="0" presId="urn:microsoft.com/office/officeart/2005/8/layout/chevron2"/>
    <dgm:cxn modelId="{17B9FD9F-D277-4113-94AC-0C8223CE3FFB}" type="presParOf" srcId="{76B20DC1-C126-460C-B9AE-8A9AE3EB02B7}" destId="{56D77F39-01A5-4FF8-BE83-92C41E398D1C}" srcOrd="1" destOrd="0" presId="urn:microsoft.com/office/officeart/2005/8/layout/chevron2"/>
    <dgm:cxn modelId="{392531FF-CA7D-4214-B8E0-1EDDB1258A5D}" type="presParOf" srcId="{42F237E9-BE22-4101-A07C-AF477E0B9380}" destId="{CE8B027F-4ED3-4CB1-95E7-F2E90557453B}" srcOrd="5" destOrd="0" presId="urn:microsoft.com/office/officeart/2005/8/layout/chevron2"/>
    <dgm:cxn modelId="{EABBE1A1-A59D-4DCD-BE62-D1D5637DADA6}" type="presParOf" srcId="{42F237E9-BE22-4101-A07C-AF477E0B9380}" destId="{8FC5C4F0-3B65-4AD4-BDBA-C682A0553D31}" srcOrd="6" destOrd="0" presId="urn:microsoft.com/office/officeart/2005/8/layout/chevron2"/>
    <dgm:cxn modelId="{9332B631-FEFE-47E7-B2EB-93ADD119AE2F}" type="presParOf" srcId="{8FC5C4F0-3B65-4AD4-BDBA-C682A0553D31}" destId="{7C1EFC49-FCA9-4200-8B67-C2C360A05C58}" srcOrd="0" destOrd="0" presId="urn:microsoft.com/office/officeart/2005/8/layout/chevron2"/>
    <dgm:cxn modelId="{17382E07-FE28-4BB4-81A7-9E12B1670ABE}" type="presParOf" srcId="{8FC5C4F0-3B65-4AD4-BDBA-C682A0553D31}" destId="{D13D6F5B-4A04-406C-A01D-5C1F0A882343}" srcOrd="1" destOrd="0" presId="urn:microsoft.com/office/officeart/2005/8/layout/chevron2"/>
    <dgm:cxn modelId="{25C13FF9-B81C-48D0-9CE8-6EE5ADFF85A0}" type="presParOf" srcId="{42F237E9-BE22-4101-A07C-AF477E0B9380}" destId="{E9E91F7C-1B02-4262-979C-C9420D9095CB}" srcOrd="7" destOrd="0" presId="urn:microsoft.com/office/officeart/2005/8/layout/chevron2"/>
    <dgm:cxn modelId="{B2D673E5-186F-40FF-B8A3-5A6795AD2FFD}" type="presParOf" srcId="{42F237E9-BE22-4101-A07C-AF477E0B9380}" destId="{BC0B45E9-AF5E-40A5-9929-4DB493F6581F}" srcOrd="8" destOrd="0" presId="urn:microsoft.com/office/officeart/2005/8/layout/chevron2"/>
    <dgm:cxn modelId="{B64329DF-5234-4FD1-8395-24FC530216B0}" type="presParOf" srcId="{BC0B45E9-AF5E-40A5-9929-4DB493F6581F}" destId="{A7D82930-8B7D-4689-AA73-C5E16303BE12}" srcOrd="0" destOrd="0" presId="urn:microsoft.com/office/officeart/2005/8/layout/chevron2"/>
    <dgm:cxn modelId="{6AB7901E-8400-433C-BE75-27755F06608D}" type="presParOf" srcId="{BC0B45E9-AF5E-40A5-9929-4DB493F6581F}" destId="{1211B401-FEE5-4EF7-8420-542211246F26}" srcOrd="1" destOrd="0" presId="urn:microsoft.com/office/officeart/2005/8/layout/chevron2"/>
    <dgm:cxn modelId="{8829C224-BB15-4180-AF53-F76C11B6FEB2}" type="presParOf" srcId="{42F237E9-BE22-4101-A07C-AF477E0B9380}" destId="{B6235836-902E-4076-91F4-A14292FF979D}" srcOrd="9" destOrd="0" presId="urn:microsoft.com/office/officeart/2005/8/layout/chevron2"/>
    <dgm:cxn modelId="{73894044-247A-46A5-A86A-20BD4B485589}" type="presParOf" srcId="{42F237E9-BE22-4101-A07C-AF477E0B9380}" destId="{8FC34774-341E-4100-8822-E731E366D011}" srcOrd="10" destOrd="0" presId="urn:microsoft.com/office/officeart/2005/8/layout/chevron2"/>
    <dgm:cxn modelId="{B433FEBF-758E-40ED-AC1B-251D469E91D6}" type="presParOf" srcId="{8FC34774-341E-4100-8822-E731E366D011}" destId="{C6BC30FC-9788-4D25-A62E-346D6E8779AD}" srcOrd="0" destOrd="0" presId="urn:microsoft.com/office/officeart/2005/8/layout/chevron2"/>
    <dgm:cxn modelId="{308F12DB-E054-4743-81AC-3F9252DA3E42}" type="presParOf" srcId="{8FC34774-341E-4100-8822-E731E366D011}" destId="{829A527E-EFF6-40A3-AD27-6B0CA5D76AE6}" srcOrd="1" destOrd="0" presId="urn:microsoft.com/office/officeart/2005/8/layout/chevron2"/>
    <dgm:cxn modelId="{942B208A-9806-4EAF-89C5-2C4B5235ABF6}" type="presParOf" srcId="{42F237E9-BE22-4101-A07C-AF477E0B9380}" destId="{DD1CBC23-A3D7-4FAE-A9DA-EF961C1E13C5}" srcOrd="11" destOrd="0" presId="urn:microsoft.com/office/officeart/2005/8/layout/chevron2"/>
    <dgm:cxn modelId="{A316DC6F-3349-4C76-BC0F-DB7ED48F19C4}" type="presParOf" srcId="{42F237E9-BE22-4101-A07C-AF477E0B9380}" destId="{F380179E-1C7A-49A9-8294-E85945CEF508}" srcOrd="12" destOrd="0" presId="urn:microsoft.com/office/officeart/2005/8/layout/chevron2"/>
    <dgm:cxn modelId="{02A29629-B66C-4540-B942-FCAA3C0468B6}" type="presParOf" srcId="{F380179E-1C7A-49A9-8294-E85945CEF508}" destId="{D7743CE0-3150-4CC9-B9BA-E49066B261DF}" srcOrd="0" destOrd="0" presId="urn:microsoft.com/office/officeart/2005/8/layout/chevron2"/>
    <dgm:cxn modelId="{7EC91B21-860A-484D-B411-E462F0AA4752}" type="presParOf" srcId="{F380179E-1C7A-49A9-8294-E85945CEF508}" destId="{263E5347-D2A8-4923-8B99-D16A19FF4E6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AF013-080E-43B4-97A5-C73FA263BFA3}">
      <dsp:nvSpPr>
        <dsp:cNvPr id="0" name=""/>
        <dsp:cNvSpPr/>
      </dsp:nvSpPr>
      <dsp:spPr>
        <a:xfrm>
          <a:off x="3203849" y="0"/>
          <a:ext cx="5921992" cy="2835922"/>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Joint Programming in development must be further enhanced. A more prosperous Union calls for </a:t>
          </a:r>
          <a:r>
            <a:rPr lang="en-GB" sz="1500" b="1" kern="1200" dirty="0" smtClean="0">
              <a:effectLst/>
            </a:rPr>
            <a:t>greater coordination between the EU and MS, the EIB and the private sector</a:t>
          </a:r>
          <a:r>
            <a:rPr lang="en-GB" sz="1500" kern="1200" dirty="0" smtClean="0"/>
            <a:t>. We must become more joined-up across internal and external policies.</a:t>
          </a:r>
          <a:endParaRPr lang="en-GB" sz="1500" kern="1200" dirty="0"/>
        </a:p>
        <a:p>
          <a:pPr marL="114300" lvl="1" indent="-114300" algn="l" defTabSz="666750">
            <a:lnSpc>
              <a:spcPct val="90000"/>
            </a:lnSpc>
            <a:spcBef>
              <a:spcPct val="0"/>
            </a:spcBef>
            <a:spcAft>
              <a:spcPct val="15000"/>
            </a:spcAft>
            <a:buChar char="••"/>
          </a:pPr>
          <a:endParaRPr lang="en-GB" sz="1500" kern="1200" dirty="0"/>
        </a:p>
        <a:p>
          <a:pPr marL="114300" lvl="1" indent="-114300" algn="l" defTabSz="666750">
            <a:lnSpc>
              <a:spcPct val="90000"/>
            </a:lnSpc>
            <a:spcBef>
              <a:spcPct val="0"/>
            </a:spcBef>
            <a:spcAft>
              <a:spcPct val="15000"/>
            </a:spcAft>
            <a:buChar char="••"/>
          </a:pPr>
          <a:r>
            <a:rPr lang="en-GB" sz="1500" kern="1200" dirty="0" smtClean="0"/>
            <a:t>We will develop </a:t>
          </a:r>
          <a:r>
            <a:rPr lang="en-GB" sz="1500" b="1" kern="1200" dirty="0" smtClean="0"/>
            <a:t>stronger links between humanitarian and development efforts </a:t>
          </a:r>
          <a:r>
            <a:rPr lang="en-GB" sz="1500" kern="1200" dirty="0" smtClean="0"/>
            <a:t>through joint risk analysis, and multiannual programming and financing.</a:t>
          </a:r>
          <a:endParaRPr lang="en-GB" sz="1500" kern="1200" dirty="0"/>
        </a:p>
      </dsp:txBody>
      <dsp:txXfrm>
        <a:off x="3203849" y="354490"/>
        <a:ext cx="4858521" cy="2126942"/>
      </dsp:txXfrm>
    </dsp:sp>
    <dsp:sp modelId="{EA9E664C-A741-4191-8ADF-42B1DE1536F2}">
      <dsp:nvSpPr>
        <dsp:cNvPr id="0" name=""/>
        <dsp:cNvSpPr/>
      </dsp:nvSpPr>
      <dsp:spPr>
        <a:xfrm>
          <a:off x="0" y="144018"/>
          <a:ext cx="3176775" cy="2329316"/>
        </a:xfrm>
        <a:prstGeom prst="round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kern="1200" dirty="0" smtClean="0"/>
            <a:t>A Joined-up Union</a:t>
          </a:r>
          <a:endParaRPr lang="en-GB" sz="2800" kern="1200" dirty="0"/>
        </a:p>
      </dsp:txBody>
      <dsp:txXfrm>
        <a:off x="113708" y="257726"/>
        <a:ext cx="2949359" cy="2101900"/>
      </dsp:txXfrm>
    </dsp:sp>
    <dsp:sp modelId="{DB92C3B2-97A9-4F7A-A03F-A9813D74280A}">
      <dsp:nvSpPr>
        <dsp:cNvPr id="0" name=""/>
        <dsp:cNvSpPr/>
      </dsp:nvSpPr>
      <dsp:spPr>
        <a:xfrm>
          <a:off x="3210536" y="2885153"/>
          <a:ext cx="5932740" cy="1119426"/>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We will also pursue </a:t>
          </a:r>
          <a:r>
            <a:rPr lang="en-GB" sz="1500" b="1" kern="1200" dirty="0" smtClean="0"/>
            <a:t>greater information sharing and joint reporting, analysis and response planning </a:t>
          </a:r>
          <a:r>
            <a:rPr lang="en-GB" sz="1500" kern="1200" dirty="0" smtClean="0"/>
            <a:t>between MS embassies, E</a:t>
          </a:r>
          <a:r>
            <a:rPr lang="fr-BE" sz="1500" kern="1200" dirty="0" smtClean="0"/>
            <a:t>U Delegations, Commission services, EU Special </a:t>
          </a:r>
          <a:r>
            <a:rPr lang="en-GB" sz="1500" kern="1200" dirty="0" smtClean="0"/>
            <a:t>Representatives and CSDP missions.</a:t>
          </a:r>
          <a:endParaRPr lang="en-GB" sz="1500" kern="1200" dirty="0"/>
        </a:p>
      </dsp:txBody>
      <dsp:txXfrm>
        <a:off x="3210536" y="3025081"/>
        <a:ext cx="5512955" cy="839570"/>
      </dsp:txXfrm>
    </dsp:sp>
    <dsp:sp modelId="{32943BCA-0882-4A8C-8D42-62DD2F9AAE6E}">
      <dsp:nvSpPr>
        <dsp:cNvPr id="0" name=""/>
        <dsp:cNvSpPr/>
      </dsp:nvSpPr>
      <dsp:spPr>
        <a:xfrm>
          <a:off x="0" y="2808322"/>
          <a:ext cx="3209814" cy="1236074"/>
        </a:xfrm>
        <a:prstGeom prst="roundRect">
          <a:avLst/>
        </a:prstGeom>
        <a:solidFill>
          <a:schemeClr val="accent3">
            <a:shade val="80000"/>
            <a:hueOff val="274488"/>
            <a:satOff val="-16414"/>
            <a:lumOff val="172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kern="1200" dirty="0" smtClean="0"/>
            <a:t>A Responsive Union</a:t>
          </a:r>
          <a:endParaRPr lang="en-GB" sz="2800" kern="1200" dirty="0"/>
        </a:p>
      </dsp:txBody>
      <dsp:txXfrm>
        <a:off x="60340" y="2868662"/>
        <a:ext cx="3089134" cy="1115394"/>
      </dsp:txXfrm>
    </dsp:sp>
    <dsp:sp modelId="{E3DEA859-E3BB-4179-8422-972D15906099}">
      <dsp:nvSpPr>
        <dsp:cNvPr id="0" name=""/>
        <dsp:cNvSpPr/>
      </dsp:nvSpPr>
      <dsp:spPr>
        <a:xfrm>
          <a:off x="3283450" y="4330324"/>
          <a:ext cx="5856340" cy="1143669"/>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Echoing the SDGs, </a:t>
          </a:r>
          <a:r>
            <a:rPr lang="en-GB" sz="1500" b="1" kern="1200" dirty="0" smtClean="0"/>
            <a:t>the EU will adopt a joined-up approach </a:t>
          </a:r>
          <a:r>
            <a:rPr lang="en-GB" sz="1500" kern="1200" dirty="0" smtClean="0"/>
            <a:t>to its humanitarian, development, migration, trade, investment, infrastructure, education, health and research policies, as well as </a:t>
          </a:r>
          <a:r>
            <a:rPr lang="en-GB" sz="1500" b="1" kern="1200" dirty="0" smtClean="0"/>
            <a:t>improve horizontal coherence between the EU and its MS</a:t>
          </a:r>
          <a:r>
            <a:rPr lang="en-GB" sz="1500" kern="1200" dirty="0" smtClean="0"/>
            <a:t>.</a:t>
          </a:r>
          <a:endParaRPr lang="en-GB" sz="1500" kern="1200" dirty="0"/>
        </a:p>
      </dsp:txBody>
      <dsp:txXfrm>
        <a:off x="3283450" y="4473283"/>
        <a:ext cx="5427464" cy="857751"/>
      </dsp:txXfrm>
    </dsp:sp>
    <dsp:sp modelId="{F6FF0BD2-2324-4F01-95CA-EE331035ABDC}">
      <dsp:nvSpPr>
        <dsp:cNvPr id="0" name=""/>
        <dsp:cNvSpPr/>
      </dsp:nvSpPr>
      <dsp:spPr>
        <a:xfrm>
          <a:off x="0" y="4464487"/>
          <a:ext cx="3279242" cy="862549"/>
        </a:xfrm>
        <a:prstGeom prst="roundRect">
          <a:avLst/>
        </a:prstGeom>
        <a:solidFill>
          <a:schemeClr val="accent3">
            <a:shade val="80000"/>
            <a:hueOff val="548976"/>
            <a:satOff val="-32828"/>
            <a:lumOff val="344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kern="1200" dirty="0" smtClean="0"/>
            <a:t>Resilience</a:t>
          </a:r>
          <a:endParaRPr lang="en-GB" sz="2800" kern="1200" dirty="0"/>
        </a:p>
      </dsp:txBody>
      <dsp:txXfrm>
        <a:off x="42106" y="4506593"/>
        <a:ext cx="3195030" cy="7783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90989-84AD-45AE-B8A6-EA4D4D7F3F41}">
      <dsp:nvSpPr>
        <dsp:cNvPr id="0" name=""/>
        <dsp:cNvSpPr/>
      </dsp:nvSpPr>
      <dsp:spPr>
        <a:xfrm>
          <a:off x="2131" y="0"/>
          <a:ext cx="2234654" cy="580526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GB" sz="2000" b="1" kern="1200" dirty="0" smtClean="0"/>
            <a:t>EU and its Member States </a:t>
          </a:r>
          <a:r>
            <a:rPr lang="en-GB" sz="2000" b="1" u="sng" kern="1200" dirty="0" smtClean="0">
              <a:effectLst>
                <a:outerShdw blurRad="38100" dist="38100" dir="2700000" algn="tl">
                  <a:srgbClr val="000000">
                    <a:alpha val="43137"/>
                  </a:srgbClr>
                </a:outerShdw>
              </a:effectLst>
            </a:rPr>
            <a:t>collectively </a:t>
          </a:r>
          <a:r>
            <a:rPr lang="en-GB" sz="2000" b="1" kern="1200" dirty="0" smtClean="0"/>
            <a:t>contribute to </a:t>
          </a:r>
          <a:r>
            <a:rPr lang="en-GB" sz="2000" b="1" u="sng" kern="1200" dirty="0" smtClean="0">
              <a:effectLst>
                <a:outerShdw blurRad="38100" dist="38100" dir="2700000" algn="tl">
                  <a:srgbClr val="000000">
                    <a:alpha val="43137"/>
                  </a:srgbClr>
                </a:outerShdw>
              </a:effectLst>
            </a:rPr>
            <a:t>implementing the policy commitments </a:t>
          </a:r>
          <a:r>
            <a:rPr lang="en-GB" sz="2000" b="1" kern="1200" dirty="0" smtClean="0"/>
            <a:t>made at global and EU level</a:t>
          </a:r>
          <a:endParaRPr lang="en-GB" sz="2000" b="1" kern="1200" dirty="0"/>
        </a:p>
      </dsp:txBody>
      <dsp:txXfrm>
        <a:off x="2131" y="2322105"/>
        <a:ext cx="2234654" cy="2322105"/>
      </dsp:txXfrm>
    </dsp:sp>
    <dsp:sp modelId="{76888E92-C088-4729-B592-BE16218C5215}">
      <dsp:nvSpPr>
        <dsp:cNvPr id="0" name=""/>
        <dsp:cNvSpPr/>
      </dsp:nvSpPr>
      <dsp:spPr>
        <a:xfrm>
          <a:off x="177607" y="85204"/>
          <a:ext cx="1933152" cy="1717703"/>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1E457732-719C-47F1-9EA5-D36466CAAABD}">
      <dsp:nvSpPr>
        <dsp:cNvPr id="0" name=""/>
        <dsp:cNvSpPr/>
      </dsp:nvSpPr>
      <dsp:spPr>
        <a:xfrm>
          <a:off x="2303825" y="0"/>
          <a:ext cx="2234654" cy="5805263"/>
        </a:xfrm>
        <a:prstGeom prst="roundRect">
          <a:avLst>
            <a:gd name="adj" fmla="val 10000"/>
          </a:avLst>
        </a:prstGeom>
        <a:gradFill rotWithShape="0">
          <a:gsLst>
            <a:gs pos="0">
              <a:schemeClr val="accent3">
                <a:hueOff val="-2290779"/>
                <a:satOff val="-19457"/>
                <a:lumOff val="65"/>
                <a:alphaOff val="0"/>
                <a:shade val="51000"/>
                <a:satMod val="130000"/>
              </a:schemeClr>
            </a:gs>
            <a:gs pos="80000">
              <a:schemeClr val="accent3">
                <a:hueOff val="-2290779"/>
                <a:satOff val="-19457"/>
                <a:lumOff val="65"/>
                <a:alphaOff val="0"/>
                <a:shade val="93000"/>
                <a:satMod val="130000"/>
              </a:schemeClr>
            </a:gs>
            <a:gs pos="100000">
              <a:schemeClr val="accent3">
                <a:hueOff val="-2290779"/>
                <a:satOff val="-19457"/>
                <a:lumOff val="6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GB" sz="1900" b="1" u="sng" kern="1200" dirty="0" smtClean="0">
              <a:effectLst>
                <a:outerShdw blurRad="38100" dist="38100" dir="2700000" algn="tl">
                  <a:srgbClr val="000000">
                    <a:alpha val="43137"/>
                  </a:srgbClr>
                </a:outerShdw>
              </a:effectLst>
            </a:rPr>
            <a:t>Consolidate and expand JP </a:t>
          </a:r>
          <a:r>
            <a:rPr lang="en-GB" sz="1900" b="1" kern="1200" dirty="0" smtClean="0"/>
            <a:t>in fragile &amp; and conflict countries, in prevention/post-conflict contexts, as well as accompany PCs in transition to higher income levels  </a:t>
          </a:r>
          <a:endParaRPr lang="en-GB" sz="1900" b="1" kern="1200" dirty="0"/>
        </a:p>
      </dsp:txBody>
      <dsp:txXfrm>
        <a:off x="2303825" y="2322105"/>
        <a:ext cx="2234654" cy="2322105"/>
      </dsp:txXfrm>
    </dsp:sp>
    <dsp:sp modelId="{07A72DBD-A66C-4C8E-BA06-C638569BE95E}">
      <dsp:nvSpPr>
        <dsp:cNvPr id="0" name=""/>
        <dsp:cNvSpPr/>
      </dsp:nvSpPr>
      <dsp:spPr>
        <a:xfrm>
          <a:off x="2423800" y="72010"/>
          <a:ext cx="1933152" cy="191389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6F7E6A6B-160C-4894-85F3-D9CFF92428CA}">
      <dsp:nvSpPr>
        <dsp:cNvPr id="0" name=""/>
        <dsp:cNvSpPr/>
      </dsp:nvSpPr>
      <dsp:spPr>
        <a:xfrm>
          <a:off x="4605519" y="0"/>
          <a:ext cx="2234654" cy="5805263"/>
        </a:xfrm>
        <a:prstGeom prst="roundRect">
          <a:avLst>
            <a:gd name="adj" fmla="val 10000"/>
          </a:avLst>
        </a:prstGeom>
        <a:gradFill rotWithShape="0">
          <a:gsLst>
            <a:gs pos="0">
              <a:schemeClr val="accent3">
                <a:hueOff val="-4581557"/>
                <a:satOff val="-38914"/>
                <a:lumOff val="130"/>
                <a:alphaOff val="0"/>
                <a:shade val="51000"/>
                <a:satMod val="130000"/>
              </a:schemeClr>
            </a:gs>
            <a:gs pos="80000">
              <a:schemeClr val="accent3">
                <a:hueOff val="-4581557"/>
                <a:satOff val="-38914"/>
                <a:lumOff val="130"/>
                <a:alphaOff val="0"/>
                <a:shade val="93000"/>
                <a:satMod val="130000"/>
              </a:schemeClr>
            </a:gs>
            <a:gs pos="100000">
              <a:schemeClr val="accent3">
                <a:hueOff val="-4581557"/>
                <a:satOff val="-38914"/>
                <a:lumOff val="1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1" kern="1200" dirty="0" smtClean="0"/>
            <a:t>JP documents should evolve to include </a:t>
          </a:r>
          <a:r>
            <a:rPr lang="en-GB" sz="2000" b="1" u="sng" kern="1200" dirty="0" smtClean="0">
              <a:effectLst>
                <a:outerShdw blurRad="38100" dist="38100" dir="2700000" algn="tl">
                  <a:srgbClr val="000000">
                    <a:alpha val="43137"/>
                  </a:srgbClr>
                </a:outerShdw>
              </a:effectLst>
            </a:rPr>
            <a:t>strategic issues</a:t>
          </a:r>
          <a:r>
            <a:rPr lang="en-GB" sz="2000" b="1" kern="1200" dirty="0" smtClean="0"/>
            <a:t>, such as </a:t>
          </a:r>
          <a:r>
            <a:rPr lang="en-GB" sz="2000" b="1" i="0" u="sng" kern="1200" dirty="0" smtClean="0">
              <a:effectLst>
                <a:outerShdw blurRad="38100" dist="38100" dir="2700000" algn="tl">
                  <a:srgbClr val="000000">
                    <a:alpha val="43137"/>
                  </a:srgbClr>
                </a:outerShdw>
              </a:effectLst>
            </a:rPr>
            <a:t>migration, climate change, fragility, security and democracy </a:t>
          </a:r>
          <a:endParaRPr lang="en-GB" sz="2000" b="1" i="0" u="sng" kern="1200" dirty="0">
            <a:effectLst>
              <a:outerShdw blurRad="38100" dist="38100" dir="2700000" algn="tl">
                <a:srgbClr val="000000">
                  <a:alpha val="43137"/>
                </a:srgbClr>
              </a:outerShdw>
            </a:effectLst>
          </a:endParaRPr>
        </a:p>
      </dsp:txBody>
      <dsp:txXfrm>
        <a:off x="4605519" y="2322105"/>
        <a:ext cx="2234654" cy="2322105"/>
      </dsp:txXfrm>
    </dsp:sp>
    <dsp:sp modelId="{DFA7A4B4-57AD-4988-89BA-02F309C3FB76}">
      <dsp:nvSpPr>
        <dsp:cNvPr id="0" name=""/>
        <dsp:cNvSpPr/>
      </dsp:nvSpPr>
      <dsp:spPr>
        <a:xfrm>
          <a:off x="4787046" y="85213"/>
          <a:ext cx="1933152" cy="177652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800EF407-FE61-4A20-B4C8-9719FC7406B8}">
      <dsp:nvSpPr>
        <dsp:cNvPr id="0" name=""/>
        <dsp:cNvSpPr/>
      </dsp:nvSpPr>
      <dsp:spPr>
        <a:xfrm>
          <a:off x="6909345" y="0"/>
          <a:ext cx="2234654" cy="5805263"/>
        </a:xfrm>
        <a:prstGeom prst="roundRect">
          <a:avLst>
            <a:gd name="adj" fmla="val 10000"/>
          </a:avLst>
        </a:prstGeom>
        <a:gradFill rotWithShape="0">
          <a:gsLst>
            <a:gs pos="0">
              <a:schemeClr val="accent3">
                <a:hueOff val="-6872335"/>
                <a:satOff val="-58371"/>
                <a:lumOff val="195"/>
                <a:alphaOff val="0"/>
                <a:shade val="51000"/>
                <a:satMod val="130000"/>
              </a:schemeClr>
            </a:gs>
            <a:gs pos="80000">
              <a:schemeClr val="accent3">
                <a:hueOff val="-6872335"/>
                <a:satOff val="-58371"/>
                <a:lumOff val="195"/>
                <a:alphaOff val="0"/>
                <a:shade val="93000"/>
                <a:satMod val="130000"/>
              </a:schemeClr>
            </a:gs>
            <a:gs pos="100000">
              <a:schemeClr val="accent3">
                <a:hueOff val="-6872335"/>
                <a:satOff val="-58371"/>
                <a:lumOff val="1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t" anchorCtr="1">
          <a:noAutofit/>
        </a:bodyPr>
        <a:lstStyle/>
        <a:p>
          <a:pPr lvl="0" algn="l" defTabSz="800100" rtl="0">
            <a:lnSpc>
              <a:spcPct val="90000"/>
            </a:lnSpc>
            <a:spcBef>
              <a:spcPct val="0"/>
            </a:spcBef>
            <a:spcAft>
              <a:spcPct val="35000"/>
            </a:spcAft>
          </a:pPr>
          <a:r>
            <a:rPr lang="en-GB" sz="1800" b="1" kern="1200" dirty="0" smtClean="0"/>
            <a:t>Effort and commitment by EU &amp; MS are necessary in countries where partners have recognised Joint Programming's potential to become the </a:t>
          </a:r>
          <a:r>
            <a:rPr lang="en-GB" sz="1800" b="1" u="sng" kern="1200" dirty="0" smtClean="0">
              <a:effectLst>
                <a:outerShdw blurRad="38100" dist="38100" dir="2700000" algn="tl">
                  <a:srgbClr val="000000">
                    <a:alpha val="43137"/>
                  </a:srgbClr>
                </a:outerShdw>
              </a:effectLst>
            </a:rPr>
            <a:t>preferred approach</a:t>
          </a:r>
          <a:endParaRPr lang="en-GB" sz="1800" u="sng" kern="1200" dirty="0">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endParaRPr lang="en-GB" sz="1400" kern="1200" dirty="0"/>
        </a:p>
        <a:p>
          <a:pPr marL="114300" lvl="1" indent="-114300" algn="l" defTabSz="622300" rtl="0">
            <a:lnSpc>
              <a:spcPct val="90000"/>
            </a:lnSpc>
            <a:spcBef>
              <a:spcPct val="0"/>
            </a:spcBef>
            <a:spcAft>
              <a:spcPct val="15000"/>
            </a:spcAft>
            <a:buChar char="••"/>
          </a:pPr>
          <a:endParaRPr lang="en-GB" sz="1400" kern="1200" dirty="0"/>
        </a:p>
        <a:p>
          <a:pPr marL="114300" lvl="1" indent="-114300" algn="l" defTabSz="622300" rtl="0">
            <a:lnSpc>
              <a:spcPct val="90000"/>
            </a:lnSpc>
            <a:spcBef>
              <a:spcPct val="0"/>
            </a:spcBef>
            <a:spcAft>
              <a:spcPct val="15000"/>
            </a:spcAft>
            <a:buChar char="••"/>
          </a:pPr>
          <a:endParaRPr lang="en-GB" sz="1400" kern="1200" dirty="0"/>
        </a:p>
      </dsp:txBody>
      <dsp:txXfrm>
        <a:off x="6909345" y="2322105"/>
        <a:ext cx="2234654" cy="2322105"/>
      </dsp:txXfrm>
    </dsp:sp>
    <dsp:sp modelId="{51EE168E-A348-4787-AEDD-47B829FC3852}">
      <dsp:nvSpPr>
        <dsp:cNvPr id="0" name=""/>
        <dsp:cNvSpPr/>
      </dsp:nvSpPr>
      <dsp:spPr>
        <a:xfrm>
          <a:off x="7091775" y="72010"/>
          <a:ext cx="1933152" cy="1940730"/>
        </a:xfrm>
        <a:prstGeom prst="ellipse">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4D48A0F4-C516-4C7B-AE64-8C5ACB5057C7}">
      <dsp:nvSpPr>
        <dsp:cNvPr id="0" name=""/>
        <dsp:cNvSpPr/>
      </dsp:nvSpPr>
      <dsp:spPr>
        <a:xfrm>
          <a:off x="31532" y="4934471"/>
          <a:ext cx="9006232" cy="870789"/>
        </a:xfrm>
        <a:prstGeom prst="leftRightArrow">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5F7D0-13BC-4FCB-99FE-43892FCA4FD9}">
      <dsp:nvSpPr>
        <dsp:cNvPr id="0" name=""/>
        <dsp:cNvSpPr/>
      </dsp:nvSpPr>
      <dsp:spPr>
        <a:xfrm rot="5400000">
          <a:off x="-129403" y="138832"/>
          <a:ext cx="862690" cy="603883"/>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0" kern="1200" dirty="0" smtClean="0">
              <a:solidFill>
                <a:schemeClr val="tx1"/>
              </a:solidFill>
            </a:rPr>
            <a:t>16</a:t>
          </a:r>
          <a:endParaRPr lang="en-GB" sz="1400" b="0" kern="1200" dirty="0">
            <a:solidFill>
              <a:schemeClr val="tx1"/>
            </a:solidFill>
          </a:endParaRPr>
        </a:p>
      </dsp:txBody>
      <dsp:txXfrm rot="-5400000">
        <a:off x="1" y="311371"/>
        <a:ext cx="603883" cy="258807"/>
      </dsp:txXfrm>
    </dsp:sp>
    <dsp:sp modelId="{CEDDDEF3-E51A-4500-AF2F-A17BA54AE7FB}">
      <dsp:nvSpPr>
        <dsp:cNvPr id="0" name=""/>
        <dsp:cNvSpPr/>
      </dsp:nvSpPr>
      <dsp:spPr>
        <a:xfrm rot="5400000">
          <a:off x="3982007" y="-3368695"/>
          <a:ext cx="560748" cy="7316996"/>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b="1" kern="1200" dirty="0"/>
            <a:t>Feasibility and Scoping</a:t>
          </a:r>
        </a:p>
        <a:p>
          <a:pPr marL="57150" lvl="1" indent="-57150" algn="l" defTabSz="488950">
            <a:lnSpc>
              <a:spcPct val="90000"/>
            </a:lnSpc>
            <a:spcBef>
              <a:spcPct val="0"/>
            </a:spcBef>
            <a:spcAft>
              <a:spcPct val="15000"/>
            </a:spcAft>
            <a:buChar char="••"/>
          </a:pPr>
          <a:r>
            <a:rPr lang="en-GB" sz="1100" b="1" kern="1200" dirty="0" smtClean="0">
              <a:solidFill>
                <a:srgbClr val="0000FF"/>
              </a:solidFill>
            </a:rPr>
            <a:t>Afghanistan, Algeria, Bangladesh, Cameroon</a:t>
          </a:r>
          <a:r>
            <a:rPr lang="en-GB" sz="1100" b="1" kern="1200" dirty="0">
              <a:solidFill>
                <a:srgbClr val="0000FF"/>
              </a:solidFill>
            </a:rPr>
            <a:t>, </a:t>
          </a:r>
          <a:r>
            <a:rPr lang="en-GB" sz="1100" b="1" kern="1200" dirty="0" smtClean="0">
              <a:solidFill>
                <a:srgbClr val="0000FF"/>
              </a:solidFill>
            </a:rPr>
            <a:t>CAR, Guinea Conakry, </a:t>
          </a:r>
          <a:r>
            <a:rPr lang="en-GB" sz="1100" b="1" kern="1200" dirty="0">
              <a:solidFill>
                <a:srgbClr val="0000FF"/>
              </a:solidFill>
            </a:rPr>
            <a:t>Jordan</a:t>
          </a:r>
          <a:r>
            <a:rPr lang="en-GB" sz="1100" b="1" kern="1200" dirty="0" smtClean="0">
              <a:solidFill>
                <a:srgbClr val="0000FF"/>
              </a:solidFill>
            </a:rPr>
            <a:t>, Liberia, Libya, Madagascar, </a:t>
          </a:r>
          <a:r>
            <a:rPr lang="en-GB" sz="1100" b="1" kern="1200" dirty="0">
              <a:solidFill>
                <a:srgbClr val="0000FF"/>
              </a:solidFill>
            </a:rPr>
            <a:t>Somalia</a:t>
          </a:r>
          <a:r>
            <a:rPr lang="en-GB" sz="1100" b="1" kern="1200" dirty="0" smtClean="0">
              <a:solidFill>
                <a:srgbClr val="0000FF"/>
              </a:solidFill>
            </a:rPr>
            <a:t>, </a:t>
          </a:r>
          <a:r>
            <a:rPr lang="en-GB" sz="1100" b="1" kern="1200" dirty="0">
              <a:solidFill>
                <a:srgbClr val="0000FF"/>
              </a:solidFill>
            </a:rPr>
            <a:t>Tajikistan, </a:t>
          </a:r>
          <a:r>
            <a:rPr lang="en-GB" sz="1100" b="1" kern="1200" dirty="0" smtClean="0">
              <a:solidFill>
                <a:srgbClr val="0000FF"/>
              </a:solidFill>
            </a:rPr>
            <a:t>Tanzania, Ukraine, Uzbekistan, </a:t>
          </a:r>
          <a:r>
            <a:rPr lang="en-GB" sz="1100" b="1" kern="1200" dirty="0">
              <a:solidFill>
                <a:srgbClr val="0000FF"/>
              </a:solidFill>
            </a:rPr>
            <a:t>Zambia</a:t>
          </a:r>
        </a:p>
      </dsp:txBody>
      <dsp:txXfrm rot="-5400000">
        <a:off x="603884" y="36801"/>
        <a:ext cx="7289623" cy="506002"/>
      </dsp:txXfrm>
    </dsp:sp>
    <dsp:sp modelId="{6C5283CE-9633-4062-AB31-7849E31BBBB7}">
      <dsp:nvSpPr>
        <dsp:cNvPr id="0" name=""/>
        <dsp:cNvSpPr/>
      </dsp:nvSpPr>
      <dsp:spPr>
        <a:xfrm rot="5400000">
          <a:off x="-129403" y="890589"/>
          <a:ext cx="862690" cy="603883"/>
        </a:xfrm>
        <a:prstGeom prst="chevron">
          <a:avLst/>
        </a:prstGeom>
        <a:solidFill>
          <a:schemeClr val="accent5">
            <a:hueOff val="1773017"/>
            <a:satOff val="-77"/>
            <a:lumOff val="-3497"/>
            <a:alphaOff val="0"/>
          </a:schemeClr>
        </a:solidFill>
        <a:ln w="25400" cap="flat" cmpd="sng" algn="ctr">
          <a:solidFill>
            <a:schemeClr val="accent5">
              <a:hueOff val="1773017"/>
              <a:satOff val="-77"/>
              <a:lumOff val="-349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tx1"/>
              </a:solidFill>
            </a:rPr>
            <a:t>14</a:t>
          </a:r>
          <a:endParaRPr lang="en-GB" sz="1400" kern="1200" dirty="0">
            <a:solidFill>
              <a:schemeClr val="tx1"/>
            </a:solidFill>
          </a:endParaRPr>
        </a:p>
      </dsp:txBody>
      <dsp:txXfrm rot="-5400000">
        <a:off x="1" y="1063128"/>
        <a:ext cx="603883" cy="258807"/>
      </dsp:txXfrm>
    </dsp:sp>
    <dsp:sp modelId="{81EC7ACC-AFDB-49CF-B0F0-3792C9FD28C3}">
      <dsp:nvSpPr>
        <dsp:cNvPr id="0" name=""/>
        <dsp:cNvSpPr/>
      </dsp:nvSpPr>
      <dsp:spPr>
        <a:xfrm rot="5400000">
          <a:off x="3982007" y="-2586226"/>
          <a:ext cx="560748" cy="7316996"/>
        </a:xfrm>
        <a:prstGeom prst="round2SameRect">
          <a:avLst/>
        </a:prstGeom>
        <a:solidFill>
          <a:schemeClr val="lt1">
            <a:alpha val="90000"/>
            <a:hueOff val="0"/>
            <a:satOff val="0"/>
            <a:lumOff val="0"/>
            <a:alphaOff val="0"/>
          </a:schemeClr>
        </a:solidFill>
        <a:ln w="25400" cap="flat" cmpd="sng" algn="ctr">
          <a:solidFill>
            <a:schemeClr val="accent5">
              <a:hueOff val="1773017"/>
              <a:satOff val="-77"/>
              <a:lumOff val="-349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b="1" kern="1200" dirty="0"/>
            <a:t>Countries with Roadmaps</a:t>
          </a:r>
        </a:p>
        <a:p>
          <a:pPr marL="57150" lvl="1" indent="-57150" algn="l" defTabSz="488950">
            <a:lnSpc>
              <a:spcPct val="90000"/>
            </a:lnSpc>
            <a:spcBef>
              <a:spcPct val="0"/>
            </a:spcBef>
            <a:spcAft>
              <a:spcPct val="15000"/>
            </a:spcAft>
            <a:buChar char="••"/>
          </a:pPr>
          <a:r>
            <a:rPr lang="en-GB" sz="1100" b="1" kern="1200" dirty="0" smtClean="0">
              <a:solidFill>
                <a:srgbClr val="0000FF"/>
              </a:solidFill>
            </a:rPr>
            <a:t>Azerbaijan</a:t>
          </a:r>
          <a:r>
            <a:rPr lang="en-GB" sz="1100" kern="1200" dirty="0"/>
            <a:t>, </a:t>
          </a:r>
          <a:r>
            <a:rPr lang="en-GB" sz="1100" strike="noStrike" kern="1200" dirty="0">
              <a:solidFill>
                <a:schemeClr val="tx2"/>
              </a:solidFill>
            </a:rPr>
            <a:t>Benin</a:t>
          </a:r>
          <a:r>
            <a:rPr lang="en-GB" sz="1100" kern="1200" dirty="0"/>
            <a:t>, </a:t>
          </a:r>
          <a:r>
            <a:rPr lang="en-GB" sz="1100" kern="1200" dirty="0" smtClean="0"/>
            <a:t>El Salvador, Georgia</a:t>
          </a:r>
          <a:r>
            <a:rPr lang="en-GB" sz="1100" kern="1200" dirty="0"/>
            <a:t>, Haiti, Honduras, </a:t>
          </a:r>
          <a:r>
            <a:rPr lang="en-GB" sz="1100" b="1" kern="1200" dirty="0">
              <a:solidFill>
                <a:srgbClr val="0000FF"/>
              </a:solidFill>
            </a:rPr>
            <a:t>Kyrgyzstan</a:t>
          </a:r>
          <a:r>
            <a:rPr lang="en-GB" sz="1100" kern="1200" dirty="0"/>
            <a:t>, </a:t>
          </a:r>
          <a:r>
            <a:rPr lang="en-GB" sz="1100" b="1" kern="1200" dirty="0" smtClean="0">
              <a:solidFill>
                <a:srgbClr val="0000FF"/>
              </a:solidFill>
            </a:rPr>
            <a:t>Lebanon</a:t>
          </a:r>
          <a:r>
            <a:rPr lang="en-GB" sz="1100" kern="1200" dirty="0" smtClean="0"/>
            <a:t>, Malawi</a:t>
          </a:r>
          <a:r>
            <a:rPr lang="en-GB" sz="1100" kern="1200" dirty="0"/>
            <a:t>, Mauritania</a:t>
          </a:r>
          <a:r>
            <a:rPr lang="en-GB" sz="1100" kern="1200" dirty="0" smtClean="0"/>
            <a:t>, </a:t>
          </a:r>
          <a:r>
            <a:rPr lang="en-GB" sz="1100" kern="1200" dirty="0" smtClean="0">
              <a:solidFill>
                <a:schemeClr val="tx1"/>
              </a:solidFill>
            </a:rPr>
            <a:t>Nepal</a:t>
          </a:r>
          <a:r>
            <a:rPr lang="en-GB" sz="1100" kern="1200" dirty="0"/>
            <a:t>, </a:t>
          </a:r>
          <a:r>
            <a:rPr lang="en-GB" sz="1100" b="1" kern="1200" dirty="0">
              <a:solidFill>
                <a:srgbClr val="0000FF"/>
              </a:solidFill>
            </a:rPr>
            <a:t>Pakistan,</a:t>
          </a:r>
          <a:r>
            <a:rPr lang="en-GB" sz="1100" kern="1200" dirty="0"/>
            <a:t> </a:t>
          </a:r>
          <a:r>
            <a:rPr lang="en-GB" sz="1100" kern="1200" dirty="0" smtClean="0"/>
            <a:t>Philippines, Tunisia</a:t>
          </a:r>
          <a:endParaRPr lang="en-GB" sz="1100" kern="1200" dirty="0"/>
        </a:p>
      </dsp:txBody>
      <dsp:txXfrm rot="-5400000">
        <a:off x="603884" y="819270"/>
        <a:ext cx="7289623" cy="506002"/>
      </dsp:txXfrm>
    </dsp:sp>
    <dsp:sp modelId="{7782012F-5C60-4D5F-A0C3-84B8471E0584}">
      <dsp:nvSpPr>
        <dsp:cNvPr id="0" name=""/>
        <dsp:cNvSpPr/>
      </dsp:nvSpPr>
      <dsp:spPr>
        <a:xfrm rot="5400000">
          <a:off x="-129403" y="1698369"/>
          <a:ext cx="862690" cy="603883"/>
        </a:xfrm>
        <a:prstGeom prst="chevron">
          <a:avLst/>
        </a:prstGeom>
        <a:solidFill>
          <a:schemeClr val="accent5">
            <a:hueOff val="3546033"/>
            <a:satOff val="-153"/>
            <a:lumOff val="-6994"/>
            <a:alphaOff val="0"/>
          </a:schemeClr>
        </a:solidFill>
        <a:ln w="25400" cap="flat" cmpd="sng" algn="ctr">
          <a:solidFill>
            <a:schemeClr val="accent5">
              <a:hueOff val="3546033"/>
              <a:satOff val="-153"/>
              <a:lumOff val="-699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tx1"/>
              </a:solidFill>
            </a:rPr>
            <a:t>6</a:t>
          </a:r>
          <a:endParaRPr lang="en-GB" sz="1400" kern="1200" dirty="0">
            <a:solidFill>
              <a:schemeClr val="tx1"/>
            </a:solidFill>
          </a:endParaRPr>
        </a:p>
      </dsp:txBody>
      <dsp:txXfrm rot="-5400000">
        <a:off x="1" y="1870908"/>
        <a:ext cx="603883" cy="258807"/>
      </dsp:txXfrm>
    </dsp:sp>
    <dsp:sp modelId="{56D77F39-01A5-4FF8-BE83-92C41E398D1C}">
      <dsp:nvSpPr>
        <dsp:cNvPr id="0" name=""/>
        <dsp:cNvSpPr/>
      </dsp:nvSpPr>
      <dsp:spPr>
        <a:xfrm rot="5400000">
          <a:off x="3982007" y="-1803757"/>
          <a:ext cx="560748" cy="7316996"/>
        </a:xfrm>
        <a:prstGeom prst="round2SameRect">
          <a:avLst/>
        </a:prstGeom>
        <a:solidFill>
          <a:schemeClr val="lt1">
            <a:alpha val="90000"/>
            <a:hueOff val="0"/>
            <a:satOff val="0"/>
            <a:lumOff val="0"/>
            <a:alphaOff val="0"/>
          </a:schemeClr>
        </a:solidFill>
        <a:ln w="25400" cap="flat" cmpd="sng" algn="ctr">
          <a:solidFill>
            <a:schemeClr val="accent5">
              <a:hueOff val="3546033"/>
              <a:satOff val="-153"/>
              <a:lumOff val="-69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b="1" kern="1200" dirty="0"/>
            <a:t>Countries with Joint Analysis </a:t>
          </a:r>
        </a:p>
        <a:p>
          <a:pPr marL="57150" lvl="1" indent="-57150" algn="l" defTabSz="488950">
            <a:lnSpc>
              <a:spcPct val="90000"/>
            </a:lnSpc>
            <a:spcBef>
              <a:spcPct val="0"/>
            </a:spcBef>
            <a:spcAft>
              <a:spcPct val="15000"/>
            </a:spcAft>
            <a:buChar char="••"/>
          </a:pPr>
          <a:r>
            <a:rPr lang="en-GB" sz="1100" b="1" kern="1200" dirty="0" smtClean="0">
              <a:solidFill>
                <a:srgbClr val="0000FF"/>
              </a:solidFill>
            </a:rPr>
            <a:t> Armenia, Belarus*</a:t>
          </a:r>
          <a:r>
            <a:rPr lang="en-GB" sz="1100" kern="1200" dirty="0" smtClean="0"/>
            <a:t>, </a:t>
          </a:r>
          <a:r>
            <a:rPr lang="en-GB" sz="1100" b="1" kern="1200" dirty="0" smtClean="0">
              <a:solidFill>
                <a:srgbClr val="0000FF"/>
              </a:solidFill>
            </a:rPr>
            <a:t>Burkina Faso*</a:t>
          </a:r>
          <a:r>
            <a:rPr lang="en-GB" sz="1100" kern="1200" dirty="0" smtClean="0"/>
            <a:t>, </a:t>
          </a:r>
          <a:r>
            <a:rPr lang="en-GB" sz="1100" b="1" kern="1200" dirty="0" smtClean="0">
              <a:solidFill>
                <a:srgbClr val="0000FF"/>
              </a:solidFill>
            </a:rPr>
            <a:t>Egypt</a:t>
          </a:r>
          <a:r>
            <a:rPr lang="en-GB" sz="1100" kern="1200" dirty="0" smtClean="0"/>
            <a:t>, </a:t>
          </a:r>
          <a:r>
            <a:rPr lang="en-GB" sz="1100" b="1" kern="1200" dirty="0">
              <a:solidFill>
                <a:srgbClr val="0000FF"/>
              </a:solidFill>
            </a:rPr>
            <a:t>Moldova, Morocco</a:t>
          </a:r>
          <a:r>
            <a:rPr lang="en-GB" sz="1100" b="1" kern="1200" dirty="0" smtClean="0">
              <a:solidFill>
                <a:srgbClr val="0000FF"/>
              </a:solidFill>
            </a:rPr>
            <a:t>*</a:t>
          </a:r>
          <a:endParaRPr lang="en-GB" sz="1100" b="1" kern="1200" dirty="0">
            <a:solidFill>
              <a:srgbClr val="0000FF"/>
            </a:solidFill>
          </a:endParaRPr>
        </a:p>
      </dsp:txBody>
      <dsp:txXfrm rot="-5400000">
        <a:off x="603884" y="1601739"/>
        <a:ext cx="7289623" cy="506002"/>
      </dsp:txXfrm>
    </dsp:sp>
    <dsp:sp modelId="{7C1EFC49-FCA9-4200-8B67-C2C360A05C58}">
      <dsp:nvSpPr>
        <dsp:cNvPr id="0" name=""/>
        <dsp:cNvSpPr/>
      </dsp:nvSpPr>
      <dsp:spPr>
        <a:xfrm rot="5400000">
          <a:off x="-221543" y="2566904"/>
          <a:ext cx="1046969" cy="603883"/>
        </a:xfrm>
        <a:prstGeom prst="chevron">
          <a:avLst/>
        </a:prstGeom>
        <a:solidFill>
          <a:schemeClr val="accent5">
            <a:hueOff val="5319050"/>
            <a:satOff val="-230"/>
            <a:lumOff val="-10491"/>
            <a:alphaOff val="0"/>
          </a:schemeClr>
        </a:solidFill>
        <a:ln w="25400" cap="flat" cmpd="sng" algn="ctr">
          <a:solidFill>
            <a:schemeClr val="accent5">
              <a:hueOff val="5319050"/>
              <a:satOff val="-230"/>
              <a:lumOff val="-1049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tx1"/>
              </a:solidFill>
            </a:rPr>
            <a:t>20</a:t>
          </a:r>
          <a:endParaRPr lang="en-GB" sz="1400" strike="sngStrike" kern="1200" dirty="0">
            <a:solidFill>
              <a:schemeClr val="tx1"/>
            </a:solidFill>
          </a:endParaRPr>
        </a:p>
      </dsp:txBody>
      <dsp:txXfrm rot="-5400000">
        <a:off x="1" y="2647303"/>
        <a:ext cx="603883" cy="443086"/>
      </dsp:txXfrm>
    </dsp:sp>
    <dsp:sp modelId="{D13D6F5B-4A04-406C-A01D-5C1F0A882343}">
      <dsp:nvSpPr>
        <dsp:cNvPr id="0" name=""/>
        <dsp:cNvSpPr/>
      </dsp:nvSpPr>
      <dsp:spPr>
        <a:xfrm rot="5400000">
          <a:off x="3890773" y="-929149"/>
          <a:ext cx="743216" cy="7316996"/>
        </a:xfrm>
        <a:prstGeom prst="round2SameRect">
          <a:avLst/>
        </a:prstGeom>
        <a:solidFill>
          <a:schemeClr val="lt1">
            <a:alpha val="90000"/>
            <a:hueOff val="0"/>
            <a:satOff val="0"/>
            <a:lumOff val="0"/>
            <a:alphaOff val="0"/>
          </a:schemeClr>
        </a:solidFill>
        <a:ln w="25400" cap="flat" cmpd="sng" algn="ctr">
          <a:solidFill>
            <a:schemeClr val="accent5">
              <a:hueOff val="5319050"/>
              <a:satOff val="-230"/>
              <a:lumOff val="-104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Char char="••"/>
          </a:pPr>
          <a:r>
            <a:rPr lang="en-GB" sz="1050" b="1" kern="1200" dirty="0"/>
            <a:t>Countries with Joint </a:t>
          </a:r>
          <a:r>
            <a:rPr lang="en-GB" sz="1050" b="1" kern="1200" dirty="0" smtClean="0"/>
            <a:t>Strategy (joint analysis and response)</a:t>
          </a:r>
          <a:endParaRPr lang="en-GB" sz="1050" b="1" kern="1200" dirty="0">
            <a:solidFill>
              <a:srgbClr val="FF0000"/>
            </a:solidFill>
          </a:endParaRPr>
        </a:p>
        <a:p>
          <a:pPr marL="57150" lvl="1" indent="-57150" algn="l" defTabSz="466725">
            <a:lnSpc>
              <a:spcPct val="90000"/>
            </a:lnSpc>
            <a:spcBef>
              <a:spcPct val="0"/>
            </a:spcBef>
            <a:spcAft>
              <a:spcPct val="15000"/>
            </a:spcAft>
            <a:buChar char="••"/>
          </a:pPr>
          <a:r>
            <a:rPr lang="en-GB" sz="1050" b="1" kern="1200" dirty="0" smtClean="0">
              <a:solidFill>
                <a:srgbClr val="0000FF"/>
              </a:solidFill>
            </a:rPr>
            <a:t> Bolivia </a:t>
          </a:r>
          <a:r>
            <a:rPr lang="en-GB" sz="1050" b="1" kern="1200" dirty="0">
              <a:solidFill>
                <a:srgbClr val="0000FF"/>
              </a:solidFill>
            </a:rPr>
            <a:t>(2016), </a:t>
          </a:r>
          <a:r>
            <a:rPr lang="en-GB" sz="1050" kern="1200" dirty="0"/>
            <a:t>Cambodia (2014), Chad (2014), Comoros (2015</a:t>
          </a:r>
          <a:r>
            <a:rPr lang="en-GB" sz="1050" kern="1200" dirty="0" smtClean="0"/>
            <a:t>), </a:t>
          </a:r>
          <a:r>
            <a:rPr lang="en-GB" sz="1050" kern="1200" dirty="0"/>
            <a:t>Ethiopia (2013), Ghana (2014), Guatemala (2013), Kenya (2015), </a:t>
          </a:r>
          <a:r>
            <a:rPr lang="en-GB" sz="1050" b="1" kern="1200" dirty="0">
              <a:solidFill>
                <a:srgbClr val="0000FF"/>
              </a:solidFill>
            </a:rPr>
            <a:t>Laos (2016)</a:t>
          </a:r>
          <a:r>
            <a:rPr lang="en-GB" sz="1050" b="1" kern="1200" dirty="0"/>
            <a:t>, </a:t>
          </a:r>
          <a:r>
            <a:rPr lang="en-GB" sz="1050" kern="1200" dirty="0"/>
            <a:t>Mali (2014), Myanmar (2014), Namibia (2014), </a:t>
          </a:r>
          <a:r>
            <a:rPr lang="en-GB" sz="1050" b="1" kern="1200" dirty="0" smtClean="0">
              <a:solidFill>
                <a:srgbClr val="0000FF"/>
              </a:solidFill>
            </a:rPr>
            <a:t>Nicaragua (2016)</a:t>
          </a:r>
          <a:r>
            <a:rPr lang="en-GB" sz="1050" kern="1200" dirty="0" smtClean="0"/>
            <a:t>, </a:t>
          </a:r>
          <a:r>
            <a:rPr lang="en-GB" sz="1050" kern="1200" dirty="0"/>
            <a:t>Niger*, </a:t>
          </a:r>
          <a:r>
            <a:rPr lang="en-GB" sz="1050" b="1" kern="1200" dirty="0" smtClean="0">
              <a:solidFill>
                <a:srgbClr val="0000FF"/>
              </a:solidFill>
            </a:rPr>
            <a:t>Palestine, </a:t>
          </a:r>
          <a:r>
            <a:rPr lang="en-GB" sz="1050" b="1" kern="1200" dirty="0">
              <a:solidFill>
                <a:srgbClr val="0000FF"/>
              </a:solidFill>
            </a:rPr>
            <a:t>Paraguay (2015</a:t>
          </a:r>
          <a:r>
            <a:rPr lang="en-GB" sz="1050" b="1" kern="1200" dirty="0">
              <a:solidFill>
                <a:srgbClr val="3E6FD2"/>
              </a:solidFill>
            </a:rPr>
            <a:t>)</a:t>
          </a:r>
          <a:r>
            <a:rPr lang="en-GB" sz="1050" b="1" kern="1200" dirty="0"/>
            <a:t>, </a:t>
          </a:r>
          <a:r>
            <a:rPr lang="en-GB" sz="1050" kern="1200" dirty="0"/>
            <a:t>Rwanda (2014), Senegal (2014), </a:t>
          </a:r>
          <a:r>
            <a:rPr lang="en-GB" sz="1050" b="1" kern="1200" dirty="0">
              <a:solidFill>
                <a:srgbClr val="0000FF"/>
              </a:solidFill>
            </a:rPr>
            <a:t>Togo (2016), </a:t>
          </a:r>
          <a:r>
            <a:rPr lang="en-GB" sz="1050" kern="1200" dirty="0"/>
            <a:t>Uganda (2015)</a:t>
          </a:r>
        </a:p>
      </dsp:txBody>
      <dsp:txXfrm rot="-5400000">
        <a:off x="603884" y="2394021"/>
        <a:ext cx="7280715" cy="670654"/>
      </dsp:txXfrm>
    </dsp:sp>
    <dsp:sp modelId="{A7D82930-8B7D-4689-AA73-C5E16303BE12}">
      <dsp:nvSpPr>
        <dsp:cNvPr id="0" name=""/>
        <dsp:cNvSpPr/>
      </dsp:nvSpPr>
      <dsp:spPr>
        <a:xfrm>
          <a:off x="822304" y="3282769"/>
          <a:ext cx="862690" cy="603883"/>
        </a:xfrm>
        <a:prstGeom prst="chevron">
          <a:avLst/>
        </a:prstGeom>
        <a:solidFill>
          <a:schemeClr val="accent5">
            <a:hueOff val="7092067"/>
            <a:satOff val="-307"/>
            <a:lumOff val="-13987"/>
            <a:alphaOff val="0"/>
          </a:schemeClr>
        </a:solidFill>
        <a:ln w="25400" cap="flat" cmpd="sng" algn="ctr">
          <a:solidFill>
            <a:schemeClr val="accent5">
              <a:hueOff val="7092067"/>
              <a:satOff val="-307"/>
              <a:lumOff val="-1398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11</a:t>
          </a:r>
          <a:endParaRPr lang="en-GB" sz="1800" b="1" kern="1200" dirty="0"/>
        </a:p>
      </dsp:txBody>
      <dsp:txXfrm rot="-5400000">
        <a:off x="951708" y="3455307"/>
        <a:ext cx="603883" cy="258807"/>
      </dsp:txXfrm>
    </dsp:sp>
    <dsp:sp modelId="{1211B401-FEE5-4EF7-8420-542211246F26}">
      <dsp:nvSpPr>
        <dsp:cNvPr id="0" name=""/>
        <dsp:cNvSpPr/>
      </dsp:nvSpPr>
      <dsp:spPr>
        <a:xfrm rot="5400000">
          <a:off x="4508637" y="670526"/>
          <a:ext cx="529481" cy="5727010"/>
        </a:xfrm>
        <a:prstGeom prst="round2SameRect">
          <a:avLst/>
        </a:prstGeom>
        <a:solidFill>
          <a:schemeClr val="lt1">
            <a:alpha val="90000"/>
            <a:hueOff val="0"/>
            <a:satOff val="0"/>
            <a:lumOff val="0"/>
            <a:alphaOff val="0"/>
          </a:schemeClr>
        </a:solidFill>
        <a:ln w="25400" cap="flat" cmpd="sng" algn="ctr">
          <a:solidFill>
            <a:schemeClr val="accent5">
              <a:hueOff val="7092067"/>
              <a:satOff val="-307"/>
              <a:lumOff val="-139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b="1" kern="1200" dirty="0"/>
            <a:t>Joint Monitoring / Results Framework</a:t>
          </a:r>
        </a:p>
        <a:p>
          <a:pPr marL="57150" lvl="1" indent="-57150" algn="l" defTabSz="488950">
            <a:lnSpc>
              <a:spcPct val="90000"/>
            </a:lnSpc>
            <a:spcBef>
              <a:spcPct val="0"/>
            </a:spcBef>
            <a:spcAft>
              <a:spcPct val="15000"/>
            </a:spcAft>
            <a:buChar char="••"/>
          </a:pPr>
          <a:r>
            <a:rPr lang="en-GB" sz="1100" kern="1200" dirty="0" smtClean="0">
              <a:solidFill>
                <a:schemeClr val="tx1"/>
              </a:solidFill>
            </a:rPr>
            <a:t>Bolivia, Cambodia</a:t>
          </a:r>
          <a:r>
            <a:rPr lang="en-GB" sz="1100" kern="1200" dirty="0"/>
            <a:t>, Comoros, Ethiopia, Kenya, Laos, Mali, Myanmar, Nicaragua, Palestine, </a:t>
          </a:r>
          <a:r>
            <a:rPr lang="en-GB" sz="1100" kern="1200" dirty="0" smtClean="0"/>
            <a:t>Rwanda</a:t>
          </a:r>
          <a:endParaRPr lang="en-GB" sz="1100" kern="1200" dirty="0"/>
        </a:p>
      </dsp:txBody>
      <dsp:txXfrm rot="-5400000">
        <a:off x="1909873" y="3295138"/>
        <a:ext cx="5701163" cy="477787"/>
      </dsp:txXfrm>
    </dsp:sp>
    <dsp:sp modelId="{C6BC30FC-9788-4D25-A62E-346D6E8779AD}">
      <dsp:nvSpPr>
        <dsp:cNvPr id="0" name=""/>
        <dsp:cNvSpPr/>
      </dsp:nvSpPr>
      <dsp:spPr>
        <a:xfrm>
          <a:off x="822304" y="4009120"/>
          <a:ext cx="862690" cy="603883"/>
        </a:xfrm>
        <a:prstGeom prst="chevron">
          <a:avLst/>
        </a:prstGeom>
        <a:solidFill>
          <a:schemeClr val="accent5">
            <a:hueOff val="8865083"/>
            <a:satOff val="-383"/>
            <a:lumOff val="-17484"/>
            <a:alphaOff val="0"/>
          </a:schemeClr>
        </a:solidFill>
        <a:ln w="25400" cap="flat" cmpd="sng" algn="ctr">
          <a:solidFill>
            <a:schemeClr val="accent5">
              <a:hueOff val="8865083"/>
              <a:satOff val="-383"/>
              <a:lumOff val="-1748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a:t>7</a:t>
          </a:r>
        </a:p>
      </dsp:txBody>
      <dsp:txXfrm rot="-5400000">
        <a:off x="951708" y="4181658"/>
        <a:ext cx="603883" cy="258807"/>
      </dsp:txXfrm>
    </dsp:sp>
    <dsp:sp modelId="{829A527E-EFF6-40A3-AD27-6B0CA5D76AE6}">
      <dsp:nvSpPr>
        <dsp:cNvPr id="0" name=""/>
        <dsp:cNvSpPr/>
      </dsp:nvSpPr>
      <dsp:spPr>
        <a:xfrm rot="5400000">
          <a:off x="4594753" y="1510994"/>
          <a:ext cx="357151" cy="5726876"/>
        </a:xfrm>
        <a:prstGeom prst="round2SameRect">
          <a:avLst/>
        </a:prstGeom>
        <a:solidFill>
          <a:schemeClr val="lt1">
            <a:alpha val="90000"/>
            <a:hueOff val="0"/>
            <a:satOff val="0"/>
            <a:lumOff val="0"/>
            <a:alphaOff val="0"/>
          </a:schemeClr>
        </a:solidFill>
        <a:ln w="25400" cap="flat" cmpd="sng" algn="ctr">
          <a:solidFill>
            <a:schemeClr val="accent5">
              <a:hueOff val="8865083"/>
              <a:satOff val="-383"/>
              <a:lumOff val="-174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b="1" kern="1200" dirty="0"/>
            <a:t>Replacement</a:t>
          </a:r>
        </a:p>
        <a:p>
          <a:pPr marL="57150" lvl="1" indent="-57150" algn="l" defTabSz="488950">
            <a:lnSpc>
              <a:spcPct val="90000"/>
            </a:lnSpc>
            <a:spcBef>
              <a:spcPct val="0"/>
            </a:spcBef>
            <a:spcAft>
              <a:spcPct val="15000"/>
            </a:spcAft>
            <a:buChar char="••"/>
          </a:pPr>
          <a:r>
            <a:rPr lang="en-GB" sz="1100" kern="1200" dirty="0"/>
            <a:t>FR in Comoros, FR in Kenya, EU in Laos, DE and FR in Mali, EU in Palestine, EU in Senegal  </a:t>
          </a:r>
        </a:p>
      </dsp:txBody>
      <dsp:txXfrm rot="-5400000">
        <a:off x="1909891" y="4213292"/>
        <a:ext cx="5709441" cy="322281"/>
      </dsp:txXfrm>
    </dsp:sp>
    <dsp:sp modelId="{D7743CE0-3150-4CC9-B9BA-E49066B261DF}">
      <dsp:nvSpPr>
        <dsp:cNvPr id="0" name=""/>
        <dsp:cNvSpPr/>
      </dsp:nvSpPr>
      <dsp:spPr>
        <a:xfrm>
          <a:off x="891931" y="4744926"/>
          <a:ext cx="862690" cy="603883"/>
        </a:xfrm>
        <a:prstGeom prst="chevron">
          <a:avLst/>
        </a:prstGeom>
        <a:solidFill>
          <a:schemeClr val="accent5">
            <a:hueOff val="10638100"/>
            <a:satOff val="-460"/>
            <a:lumOff val="-20981"/>
            <a:alphaOff val="0"/>
          </a:schemeClr>
        </a:solidFill>
        <a:ln w="25400" cap="flat" cmpd="sng" algn="ctr">
          <a:solidFill>
            <a:schemeClr val="accent5">
              <a:hueOff val="10638100"/>
              <a:satOff val="-460"/>
              <a:lumOff val="-2098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7</a:t>
          </a:r>
          <a:endParaRPr lang="en-GB" sz="1800" b="1" kern="1200" dirty="0"/>
        </a:p>
      </dsp:txBody>
      <dsp:txXfrm rot="-5400000">
        <a:off x="1021335" y="4917464"/>
        <a:ext cx="603883" cy="258807"/>
      </dsp:txXfrm>
    </dsp:sp>
    <dsp:sp modelId="{263E5347-D2A8-4923-8B99-D16A19FF4E64}">
      <dsp:nvSpPr>
        <dsp:cNvPr id="0" name=""/>
        <dsp:cNvSpPr/>
      </dsp:nvSpPr>
      <dsp:spPr>
        <a:xfrm rot="5400000">
          <a:off x="3988363" y="2744014"/>
          <a:ext cx="414292" cy="4571248"/>
        </a:xfrm>
        <a:prstGeom prst="round2SameRect">
          <a:avLst/>
        </a:prstGeom>
        <a:solidFill>
          <a:schemeClr val="lt1">
            <a:alpha val="90000"/>
            <a:hueOff val="0"/>
            <a:satOff val="0"/>
            <a:lumOff val="0"/>
            <a:alphaOff val="0"/>
          </a:schemeClr>
        </a:solidFill>
        <a:ln w="25400" cap="flat" cmpd="sng" algn="ctr">
          <a:solidFill>
            <a:schemeClr val="accent5">
              <a:hueOff val="10638100"/>
              <a:satOff val="-460"/>
              <a:lumOff val="-209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b="1" kern="1200" dirty="0"/>
            <a:t>Second cycle of Joint </a:t>
          </a:r>
          <a:r>
            <a:rPr lang="en-GB" sz="1100" b="1" kern="1200" dirty="0" smtClean="0"/>
            <a:t>Programming**</a:t>
          </a:r>
          <a:endParaRPr lang="en-GB" sz="1100" b="1" kern="1200" dirty="0"/>
        </a:p>
        <a:p>
          <a:pPr marL="57150" lvl="1" indent="-57150" algn="l" defTabSz="488950">
            <a:lnSpc>
              <a:spcPct val="90000"/>
            </a:lnSpc>
            <a:spcBef>
              <a:spcPct val="0"/>
            </a:spcBef>
            <a:spcAft>
              <a:spcPct val="15000"/>
            </a:spcAft>
            <a:buChar char="••"/>
          </a:pPr>
          <a:r>
            <a:rPr lang="en-GB" sz="1100" kern="1200" dirty="0" smtClean="0">
              <a:solidFill>
                <a:schemeClr val="tx1"/>
              </a:solidFill>
            </a:rPr>
            <a:t>Bolivia</a:t>
          </a:r>
          <a:r>
            <a:rPr lang="en-GB" sz="1100" kern="1200" dirty="0"/>
            <a:t>, Ethiopia, Ghana, Laos, </a:t>
          </a:r>
          <a:r>
            <a:rPr lang="en-GB" sz="1100" kern="1200" dirty="0" smtClean="0"/>
            <a:t>Mali, </a:t>
          </a:r>
          <a:r>
            <a:rPr lang="en-GB" sz="1100" kern="1200" dirty="0"/>
            <a:t>Namibia, Senegal</a:t>
          </a:r>
        </a:p>
      </dsp:txBody>
      <dsp:txXfrm rot="-5400000">
        <a:off x="1909885" y="4842716"/>
        <a:ext cx="4551024" cy="37384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1"/>
            <a:ext cx="2911996" cy="49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41" tIns="45221" rIns="90441" bIns="45221"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804737" y="1"/>
            <a:ext cx="2911996" cy="49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41" tIns="45221" rIns="90441" bIns="45221"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0" y="9360313"/>
            <a:ext cx="2911996" cy="4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41" tIns="45221" rIns="90441" bIns="45221"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804737" y="9360313"/>
            <a:ext cx="2911996" cy="4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41" tIns="45221" rIns="90441" bIns="45221" numCol="1" anchor="b" anchorCtr="0" compatLnSpc="1">
            <a:prstTxWarp prst="textNoShape">
              <a:avLst/>
            </a:prstTxWarp>
          </a:bodyPr>
          <a:lstStyle>
            <a:lvl1pPr algn="r">
              <a:defRPr>
                <a:solidFill>
                  <a:schemeClr val="tx1"/>
                </a:solidFill>
                <a:latin typeface="Arial" charset="0"/>
              </a:defRPr>
            </a:lvl1pPr>
          </a:lstStyle>
          <a:p>
            <a:fld id="{66B06768-17C6-4ECC-9339-E641CCAFA37C}" type="slidenum">
              <a:rPr lang="en-GB" altLang="en-US"/>
              <a:pPr/>
              <a:t>‹#›</a:t>
            </a:fld>
            <a:endParaRPr lang="en-GB" altLang="en-US"/>
          </a:p>
        </p:txBody>
      </p:sp>
    </p:spTree>
    <p:extLst>
      <p:ext uri="{BB962C8B-B14F-4D97-AF65-F5344CB8AC3E}">
        <p14:creationId xmlns:p14="http://schemas.microsoft.com/office/powerpoint/2010/main" val="268883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1"/>
            <a:ext cx="2911996" cy="49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41" tIns="45221" rIns="90441" bIns="45221"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804737" y="1"/>
            <a:ext cx="2911996" cy="49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41" tIns="45221" rIns="90441" bIns="45221"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896938" y="739775"/>
            <a:ext cx="4926012" cy="36957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1517" y="4680946"/>
            <a:ext cx="5375267" cy="443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41" tIns="45221" rIns="90441" bIns="45221"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6870" name="Rectangle 6"/>
          <p:cNvSpPr>
            <a:spLocks noGrp="1" noChangeArrowheads="1"/>
          </p:cNvSpPr>
          <p:nvPr>
            <p:ph type="ftr" sz="quarter" idx="4"/>
          </p:nvPr>
        </p:nvSpPr>
        <p:spPr bwMode="auto">
          <a:xfrm>
            <a:off x="0" y="9360313"/>
            <a:ext cx="2911996" cy="4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41" tIns="45221" rIns="90441" bIns="45221"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804737" y="9360313"/>
            <a:ext cx="2911996" cy="4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41" tIns="45221" rIns="90441" bIns="45221" numCol="1" anchor="b" anchorCtr="0" compatLnSpc="1">
            <a:prstTxWarp prst="textNoShape">
              <a:avLst/>
            </a:prstTxWarp>
          </a:bodyPr>
          <a:lstStyle>
            <a:lvl1pPr algn="r">
              <a:defRPr>
                <a:solidFill>
                  <a:schemeClr val="tx1"/>
                </a:solidFill>
                <a:latin typeface="Arial" charset="0"/>
              </a:defRPr>
            </a:lvl1pPr>
          </a:lstStyle>
          <a:p>
            <a:fld id="{2AE897F3-9A17-412D-9D86-E41512E08545}" type="slidenum">
              <a:rPr lang="en-GB" altLang="en-US"/>
              <a:pPr/>
              <a:t>‹#›</a:t>
            </a:fld>
            <a:endParaRPr lang="en-GB" altLang="en-US"/>
          </a:p>
        </p:txBody>
      </p:sp>
    </p:spTree>
    <p:extLst>
      <p:ext uri="{BB962C8B-B14F-4D97-AF65-F5344CB8AC3E}">
        <p14:creationId xmlns:p14="http://schemas.microsoft.com/office/powerpoint/2010/main" val="34423740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AF7FD0-3DC8-4972-86F2-278B28094C6E}" type="slidenum">
              <a:rPr lang="en-GB" smtClean="0"/>
              <a:pPr/>
              <a:t>1</a:t>
            </a:fld>
            <a:endParaRPr lang="en-GB" dirty="0"/>
          </a:p>
        </p:txBody>
      </p:sp>
    </p:spTree>
    <p:extLst>
      <p:ext uri="{BB962C8B-B14F-4D97-AF65-F5344CB8AC3E}">
        <p14:creationId xmlns:p14="http://schemas.microsoft.com/office/powerpoint/2010/main" val="1791628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E897F3-9A17-412D-9D86-E41512E08545}" type="slidenum">
              <a:rPr lang="en-GB" altLang="en-US" smtClean="0"/>
              <a:pPr/>
              <a:t>20</a:t>
            </a:fld>
            <a:endParaRPr lang="en-GB" altLang="en-US"/>
          </a:p>
        </p:txBody>
      </p:sp>
    </p:spTree>
    <p:extLst>
      <p:ext uri="{BB962C8B-B14F-4D97-AF65-F5344CB8AC3E}">
        <p14:creationId xmlns:p14="http://schemas.microsoft.com/office/powerpoint/2010/main" val="280759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mn-cs"/>
              </a:rPr>
              <a:t> </a:t>
            </a:r>
          </a:p>
          <a:p>
            <a:r>
              <a:rPr lang="en-GB" sz="1200" b="1" kern="1200" dirty="0" smtClean="0">
                <a:solidFill>
                  <a:schemeClr val="tx1"/>
                </a:solidFill>
                <a:effectLst/>
                <a:latin typeface="Arial" charset="0"/>
                <a:ea typeface="+mn-ea"/>
                <a:cs typeface="+mn-cs"/>
              </a:rPr>
              <a:t>Joint Results Frameworks  - Regional Workshop on Joint Programming for Eastern Africa</a:t>
            </a:r>
            <a:endParaRPr lang="en-GB" sz="11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Background</a:t>
            </a:r>
            <a:endParaRPr lang="en-GB" sz="1100" kern="1200" dirty="0" smtClean="0">
              <a:solidFill>
                <a:schemeClr val="tx1"/>
              </a:solidFill>
              <a:effectLst/>
              <a:latin typeface="Arial" charset="0"/>
              <a:ea typeface="+mn-ea"/>
              <a:cs typeface="+mn-cs"/>
            </a:endParaRPr>
          </a:p>
          <a:p>
            <a:pPr lvl="0"/>
            <a:r>
              <a:rPr lang="en-GB" sz="1200" kern="1200" dirty="0" smtClean="0">
                <a:solidFill>
                  <a:schemeClr val="tx1"/>
                </a:solidFill>
                <a:effectLst/>
                <a:latin typeface="Arial" charset="0"/>
                <a:ea typeface="+mn-ea"/>
                <a:cs typeface="+mn-cs"/>
              </a:rPr>
              <a:t>Findings of the recent series of Head of Mission (</a:t>
            </a:r>
            <a:r>
              <a:rPr lang="en-GB" sz="1200" kern="1200" dirty="0" err="1" smtClean="0">
                <a:solidFill>
                  <a:schemeClr val="tx1"/>
                </a:solidFill>
                <a:effectLst/>
                <a:latin typeface="Arial" charset="0"/>
                <a:ea typeface="+mn-ea"/>
                <a:cs typeface="+mn-cs"/>
              </a:rPr>
              <a:t>HoM</a:t>
            </a:r>
            <a:r>
              <a:rPr lang="en-GB" sz="1200" kern="1200" dirty="0" smtClean="0">
                <a:solidFill>
                  <a:schemeClr val="tx1"/>
                </a:solidFill>
                <a:effectLst/>
                <a:latin typeface="Arial" charset="0"/>
                <a:ea typeface="+mn-ea"/>
                <a:cs typeface="+mn-cs"/>
              </a:rPr>
              <a:t>) reports (2016) indicate that Joint Programming Strategies are progressively incorporating joint results frameworks with accompanying joint monitoring arrangements to track progress. </a:t>
            </a:r>
          </a:p>
          <a:p>
            <a:pPr lvl="0"/>
            <a:r>
              <a:rPr lang="en-GB" sz="1200" kern="1200" dirty="0" smtClean="0">
                <a:solidFill>
                  <a:schemeClr val="tx1"/>
                </a:solidFill>
                <a:effectLst/>
                <a:latin typeface="Arial" charset="0"/>
                <a:ea typeface="+mn-ea"/>
                <a:cs typeface="+mn-cs"/>
              </a:rPr>
              <a:t>11 have a joint monitoring/results framework: Bolivia, Cambodia, Comoros, Ethiopia, Kenya, Laos, Mali, Myanmar, Nicaragua, Palestine, Rwanda</a:t>
            </a:r>
          </a:p>
          <a:p>
            <a:pPr lvl="0"/>
            <a:r>
              <a:rPr lang="en-GB" sz="1200" kern="1200" dirty="0" smtClean="0">
                <a:solidFill>
                  <a:schemeClr val="tx1"/>
                </a:solidFill>
                <a:effectLst/>
                <a:latin typeface="Arial" charset="0"/>
                <a:ea typeface="+mn-ea"/>
                <a:cs typeface="+mn-cs"/>
              </a:rPr>
              <a:t>This development is a positive one for several reasons:</a:t>
            </a:r>
          </a:p>
          <a:p>
            <a:pPr lvl="1"/>
            <a:r>
              <a:rPr lang="en-GB" sz="1200" kern="1200" dirty="0" smtClean="0">
                <a:solidFill>
                  <a:schemeClr val="tx1"/>
                </a:solidFill>
                <a:effectLst/>
                <a:latin typeface="Arial" charset="0"/>
                <a:ea typeface="+mn-ea"/>
                <a:cs typeface="+mn-cs"/>
              </a:rPr>
              <a:t>limiting parallel reporting systems</a:t>
            </a:r>
          </a:p>
          <a:p>
            <a:pPr lvl="1"/>
            <a:r>
              <a:rPr lang="en-GB" sz="1200" kern="1200" dirty="0" smtClean="0">
                <a:solidFill>
                  <a:schemeClr val="tx1"/>
                </a:solidFill>
                <a:effectLst/>
                <a:latin typeface="Arial" charset="0"/>
                <a:ea typeface="+mn-ea"/>
                <a:cs typeface="+mn-cs"/>
              </a:rPr>
              <a:t>result-oriented frameworks are input for the sector-specific policy dialogue.</a:t>
            </a:r>
          </a:p>
          <a:p>
            <a:pPr lvl="1"/>
            <a:r>
              <a:rPr lang="en-GB" sz="1200" kern="1200" dirty="0" smtClean="0">
                <a:solidFill>
                  <a:schemeClr val="tx1"/>
                </a:solidFill>
                <a:effectLst/>
                <a:latin typeface="Arial" charset="0"/>
                <a:ea typeface="+mn-ea"/>
                <a:cs typeface="+mn-cs"/>
              </a:rPr>
              <a:t>RFs may help Partner countries to report on SDGs implementation and integrate the SDGs into national development strategies. By aligning to these, the EU and MS jointly support and enable the achievement of the SDGs at country level.</a:t>
            </a:r>
          </a:p>
          <a:p>
            <a:pPr lvl="0"/>
            <a:r>
              <a:rPr lang="en-GB" sz="1200" kern="1200" dirty="0" smtClean="0">
                <a:solidFill>
                  <a:schemeClr val="tx1"/>
                </a:solidFill>
                <a:effectLst/>
                <a:latin typeface="Arial" charset="0"/>
                <a:ea typeface="+mn-ea"/>
                <a:cs typeface="+mn-cs"/>
              </a:rPr>
              <a:t>Characteristics of a good practise – Cambodia</a:t>
            </a:r>
          </a:p>
          <a:p>
            <a:pPr lvl="1"/>
            <a:r>
              <a:rPr lang="en-GB" sz="1200" kern="1200" dirty="0" smtClean="0">
                <a:solidFill>
                  <a:schemeClr val="tx1"/>
                </a:solidFill>
                <a:effectLst/>
                <a:latin typeface="Arial" charset="0"/>
                <a:ea typeface="+mn-ea"/>
                <a:cs typeface="+mn-cs"/>
              </a:rPr>
              <a:t>aligned to the government’s socio-economic policy and results framework and builds on these national processes.</a:t>
            </a:r>
          </a:p>
          <a:p>
            <a:pPr lvl="1"/>
            <a:r>
              <a:rPr lang="en-GB" sz="1200" kern="1200" dirty="0" smtClean="0">
                <a:solidFill>
                  <a:schemeClr val="tx1"/>
                </a:solidFill>
                <a:effectLst/>
                <a:latin typeface="Arial" charset="0"/>
                <a:ea typeface="+mn-ea"/>
                <a:cs typeface="+mn-cs"/>
              </a:rPr>
              <a:t>monitoring of the European Strategy is done jointly by the European partners on an annual basis  and linked to the Government’s reviews of the socio-economic policy</a:t>
            </a:r>
          </a:p>
          <a:p>
            <a:pPr lvl="1"/>
            <a:r>
              <a:rPr lang="en-GB" sz="1200" kern="1200" smtClean="0">
                <a:solidFill>
                  <a:schemeClr val="tx1"/>
                </a:solidFill>
                <a:effectLst/>
                <a:latin typeface="Arial" charset="0"/>
                <a:ea typeface="+mn-ea"/>
                <a:cs typeface="+mn-cs"/>
              </a:rPr>
              <a:t>Publication </a:t>
            </a:r>
            <a:r>
              <a:rPr lang="en-GB" sz="1200" kern="1200" dirty="0" smtClean="0">
                <a:solidFill>
                  <a:schemeClr val="tx1"/>
                </a:solidFill>
                <a:effectLst/>
                <a:latin typeface="Arial" charset="0"/>
                <a:ea typeface="+mn-ea"/>
                <a:cs typeface="+mn-cs"/>
              </a:rPr>
              <a:t>of an Annual Monitoring Report as the  basis for an informed dialogue with the Government of Cambodia and other stakeholders and forms a tool for joint analysis of progress or lack of progress in key development areas.</a:t>
            </a:r>
          </a:p>
          <a:p>
            <a:pPr lvl="0"/>
            <a:r>
              <a:rPr lang="en-GB" sz="1200" kern="1200" dirty="0" smtClean="0">
                <a:solidFill>
                  <a:schemeClr val="tx1"/>
                </a:solidFill>
                <a:effectLst/>
                <a:latin typeface="Arial" charset="0"/>
                <a:ea typeface="+mn-ea"/>
                <a:cs typeface="+mn-cs"/>
              </a:rPr>
              <a:t>Joint RFs and the SDGs</a:t>
            </a:r>
          </a:p>
          <a:p>
            <a:pPr lvl="1"/>
            <a:r>
              <a:rPr lang="en-GB" sz="1200" kern="1200" dirty="0" smtClean="0">
                <a:solidFill>
                  <a:schemeClr val="tx1"/>
                </a:solidFill>
                <a:effectLst/>
                <a:latin typeface="Arial" charset="0"/>
                <a:ea typeface="+mn-ea"/>
                <a:cs typeface="+mn-cs"/>
              </a:rPr>
              <a:t>SDG indicators can foster and facilitate a common EU results-oriented approach that favours harmonised results reporting at partner country level, including partner country level results frameworks</a:t>
            </a:r>
          </a:p>
          <a:p>
            <a:pPr lvl="1"/>
            <a:r>
              <a:rPr lang="en-GB" sz="1200" kern="1200" dirty="0" smtClean="0">
                <a:solidFill>
                  <a:schemeClr val="tx1"/>
                </a:solidFill>
                <a:effectLst/>
                <a:latin typeface="Arial" charset="0"/>
                <a:ea typeface="+mn-ea"/>
                <a:cs typeface="+mn-cs"/>
              </a:rPr>
              <a:t>The results approach in Joint Programming should take into account and support development-related SDG targets and indicators.</a:t>
            </a:r>
          </a:p>
          <a:p>
            <a:r>
              <a:rPr lang="en-GB" sz="1200" b="1" kern="1200" dirty="0" smtClean="0">
                <a:solidFill>
                  <a:schemeClr val="tx1"/>
                </a:solidFill>
                <a:effectLst/>
                <a:latin typeface="Arial" charset="0"/>
                <a:ea typeface="+mn-ea"/>
                <a:cs typeface="+mn-cs"/>
              </a:rPr>
              <a:t>Kenya Joint Strategy (2013)</a:t>
            </a:r>
            <a:endParaRPr lang="en-GB" sz="1200" kern="1200" dirty="0" smtClean="0">
              <a:solidFill>
                <a:schemeClr val="tx1"/>
              </a:solidFill>
              <a:effectLst/>
              <a:latin typeface="Arial" charset="0"/>
              <a:ea typeface="+mn-ea"/>
              <a:cs typeface="+mn-cs"/>
            </a:endParaRPr>
          </a:p>
          <a:p>
            <a:r>
              <a:rPr lang="en-GB" sz="1200" i="1" kern="1200" dirty="0" smtClean="0">
                <a:solidFill>
                  <a:schemeClr val="tx1"/>
                </a:solidFill>
                <a:effectLst/>
                <a:latin typeface="Arial" charset="0"/>
                <a:ea typeface="+mn-ea"/>
                <a:cs typeface="+mn-cs"/>
              </a:rPr>
              <a:t>Monitoring and evaluation of the Joint Strategy’s results and process will be carried out on two separate levels. On the one hand, the results of the Joint Strategy for support will be monitored with a view to establishing whether targeted results and intended outcomes have been met. On the other hand, the Joint Programming process itself will be monitored in order to establish whether it is moving forward as planned and bring value in terms of improved aid-­‐effectiveness to development partners. </a:t>
            </a:r>
            <a:endParaRPr lang="en-GB" sz="1200" kern="1200" dirty="0" smtClean="0">
              <a:solidFill>
                <a:schemeClr val="tx1"/>
              </a:solidFill>
              <a:effectLst/>
              <a:latin typeface="Arial" charset="0"/>
              <a:ea typeface="+mn-ea"/>
              <a:cs typeface="+mn-cs"/>
            </a:endParaRPr>
          </a:p>
          <a:p>
            <a:r>
              <a:rPr lang="en-GB" sz="1200" b="1" kern="1200" dirty="0" smtClean="0">
                <a:solidFill>
                  <a:schemeClr val="tx1"/>
                </a:solidFill>
                <a:effectLst/>
                <a:latin typeface="Arial" charset="0"/>
                <a:ea typeface="+mn-ea"/>
                <a:cs typeface="+mn-cs"/>
              </a:rPr>
              <a:t>Kenya </a:t>
            </a:r>
            <a:r>
              <a:rPr lang="en-GB" sz="1200" b="1" kern="1200" dirty="0" err="1" smtClean="0">
                <a:solidFill>
                  <a:schemeClr val="tx1"/>
                </a:solidFill>
                <a:effectLst/>
                <a:latin typeface="Arial" charset="0"/>
                <a:ea typeface="+mn-ea"/>
                <a:cs typeface="+mn-cs"/>
              </a:rPr>
              <a:t>HoM</a:t>
            </a:r>
            <a:r>
              <a:rPr lang="en-GB" sz="1200" b="1" kern="1200" dirty="0" smtClean="0">
                <a:solidFill>
                  <a:schemeClr val="tx1"/>
                </a:solidFill>
                <a:effectLst/>
                <a:latin typeface="Arial" charset="0"/>
                <a:ea typeface="+mn-ea"/>
                <a:cs typeface="+mn-cs"/>
              </a:rPr>
              <a:t> report (2016</a:t>
            </a:r>
            <a:r>
              <a:rPr lang="en-GB" sz="1200" kern="1200" dirty="0" smtClean="0">
                <a:solidFill>
                  <a:schemeClr val="tx1"/>
                </a:solidFill>
                <a:effectLst/>
                <a:latin typeface="Arial" charset="0"/>
                <a:ea typeface="+mn-ea"/>
                <a:cs typeface="+mn-cs"/>
              </a:rPr>
              <a:t>): </a:t>
            </a:r>
            <a:r>
              <a:rPr lang="en-GB" sz="1200" i="1" kern="1200" dirty="0" smtClean="0">
                <a:solidFill>
                  <a:schemeClr val="tx1"/>
                </a:solidFill>
                <a:effectLst/>
                <a:latin typeface="Arial" charset="0"/>
                <a:ea typeface="+mn-ea"/>
                <a:cs typeface="+mn-cs"/>
              </a:rPr>
              <a:t>The JC Strategy includes a built in monitoring process. The first monitoring exercise which  is currently underway should analyse impact as regards level of fragmentation, division of labour and  volume of aid allocated through joint implementation." </a:t>
            </a:r>
            <a:endParaRPr lang="en-GB" sz="1200" kern="1200" dirty="0" smtClean="0">
              <a:solidFill>
                <a:schemeClr val="tx1"/>
              </a:solidFill>
              <a:effectLst/>
              <a:latin typeface="Arial" charset="0"/>
              <a:ea typeface="+mn-ea"/>
              <a:cs typeface="+mn-cs"/>
            </a:endParaRPr>
          </a:p>
          <a:p>
            <a:r>
              <a:rPr lang="en-GB" sz="1200" b="1" kern="1200" dirty="0" smtClean="0">
                <a:solidFill>
                  <a:schemeClr val="tx1"/>
                </a:solidFill>
                <a:effectLst/>
                <a:latin typeface="Arial" charset="0"/>
                <a:ea typeface="+mn-ea"/>
                <a:cs typeface="+mn-cs"/>
              </a:rPr>
              <a:t>Uganda (EU-JOINT PROGRAMMING in UGANDA, 2015)</a:t>
            </a:r>
            <a:endParaRPr lang="en-GB" sz="1200" kern="1200" dirty="0" smtClean="0">
              <a:solidFill>
                <a:schemeClr val="tx1"/>
              </a:solidFill>
              <a:effectLst/>
              <a:latin typeface="Arial" charset="0"/>
              <a:ea typeface="+mn-ea"/>
              <a:cs typeface="+mn-cs"/>
            </a:endParaRPr>
          </a:p>
          <a:p>
            <a:r>
              <a:rPr lang="en-GB" sz="1200" i="1" kern="1200" dirty="0" smtClean="0">
                <a:solidFill>
                  <a:schemeClr val="tx1"/>
                </a:solidFill>
                <a:effectLst/>
                <a:latin typeface="Arial" charset="0"/>
                <a:ea typeface="+mn-ea"/>
                <a:cs typeface="+mn-cs"/>
              </a:rPr>
              <a:t>Building on already established coordination, alignment and harmonization efforts at country level, EU joint programming should be seen as a process through which the EU and its Member states and possible non-EU donors, engage in various joint activities of different depths depending on the local context. These include joint analysis of and joint response to a partner country’s national development strategy, identifying priority sectors of intervention, in-country division of labour, indicative financial allocations per sector and donor, and – ideally - synchronization of program cycles and possibly joint results framework.</a:t>
            </a:r>
            <a:endParaRPr lang="en-GB" sz="1200" kern="1200" dirty="0" smtClean="0">
              <a:solidFill>
                <a:schemeClr val="tx1"/>
              </a:solidFill>
              <a:effectLst/>
              <a:latin typeface="Arial" charset="0"/>
              <a:ea typeface="+mn-ea"/>
              <a:cs typeface="+mn-cs"/>
            </a:endParaRPr>
          </a:p>
          <a:p>
            <a:r>
              <a:rPr lang="en-GB" sz="1200" b="1" kern="1200" dirty="0" smtClean="0">
                <a:solidFill>
                  <a:schemeClr val="tx1"/>
                </a:solidFill>
                <a:effectLst/>
                <a:latin typeface="Arial" charset="0"/>
                <a:ea typeface="+mn-ea"/>
                <a:cs typeface="+mn-cs"/>
              </a:rPr>
              <a:t>Ethiopia (Joint Cooperation Strategy 2013)</a:t>
            </a:r>
            <a:endParaRPr lang="en-GB" sz="1200" kern="1200" dirty="0" smtClean="0">
              <a:solidFill>
                <a:schemeClr val="tx1"/>
              </a:solidFill>
              <a:effectLst/>
              <a:latin typeface="Arial" charset="0"/>
              <a:ea typeface="+mn-ea"/>
              <a:cs typeface="+mn-cs"/>
            </a:endParaRPr>
          </a:p>
          <a:p>
            <a:r>
              <a:rPr lang="en-GB" sz="1200" i="1" kern="1200" dirty="0" smtClean="0">
                <a:solidFill>
                  <a:schemeClr val="tx1"/>
                </a:solidFill>
                <a:effectLst/>
                <a:latin typeface="Arial" charset="0"/>
                <a:ea typeface="+mn-ea"/>
                <a:cs typeface="+mn-cs"/>
              </a:rPr>
              <a:t>EU+ partners will develop and agree reporting frameworks, and will share portfolio reviews and publish impact assessments.</a:t>
            </a:r>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Reports Veronica White (re-launch of the process)</a:t>
            </a:r>
          </a:p>
          <a:p>
            <a:r>
              <a:rPr lang="en-GB" sz="1200" i="1" kern="1200" dirty="0" smtClean="0">
                <a:solidFill>
                  <a:schemeClr val="tx1"/>
                </a:solidFill>
                <a:effectLst/>
                <a:latin typeface="Arial" charset="0"/>
                <a:ea typeface="+mn-ea"/>
                <a:cs typeface="+mn-cs"/>
              </a:rPr>
              <a:t>RESULTS-BASED APPROACH: In line with the strategic approach to focus results on key strategic clusters, JP will aim for more impact and added-value. A monitoring and Evaluation Strategy will be developed including a results framework.</a:t>
            </a:r>
            <a:endParaRPr lang="en-GB" sz="1200" kern="1200" dirty="0" smtClean="0">
              <a:solidFill>
                <a:schemeClr val="tx1"/>
              </a:solidFill>
              <a:effectLst/>
              <a:latin typeface="Arial" charset="0"/>
              <a:ea typeface="+mn-ea"/>
              <a:cs typeface="+mn-cs"/>
            </a:endParaRPr>
          </a:p>
          <a:p>
            <a:r>
              <a:rPr lang="en-GB" sz="1200" i="1" kern="1200" dirty="0" smtClean="0">
                <a:solidFill>
                  <a:schemeClr val="tx1"/>
                </a:solidFill>
                <a:effectLst/>
                <a:latin typeface="Arial" charset="0"/>
                <a:ea typeface="+mn-ea"/>
                <a:cs typeface="+mn-cs"/>
              </a:rPr>
              <a:t>Monitoring and evaluation including: 1. Monitoring the contribution of JP to GTPII objectives  2. Monitoring of the Joint Programming process. </a:t>
            </a:r>
            <a:endParaRPr lang="en-GB" sz="1200" kern="1200" dirty="0" smtClean="0">
              <a:solidFill>
                <a:schemeClr val="tx1"/>
              </a:solidFill>
              <a:effectLst/>
              <a:latin typeface="Arial" charset="0"/>
              <a:ea typeface="+mn-ea"/>
              <a:cs typeface="+mn-cs"/>
            </a:endParaRPr>
          </a:p>
          <a:p>
            <a:r>
              <a:rPr lang="en-GB" sz="1200" b="1" kern="1200" dirty="0" smtClean="0">
                <a:solidFill>
                  <a:schemeClr val="tx1"/>
                </a:solidFill>
                <a:effectLst/>
                <a:latin typeface="Arial" charset="0"/>
                <a:ea typeface="+mn-ea"/>
                <a:cs typeface="+mn-cs"/>
              </a:rPr>
              <a:t>Discussion </a:t>
            </a:r>
            <a:endParaRPr lang="en-GB" sz="1200" kern="1200" dirty="0" smtClean="0">
              <a:solidFill>
                <a:schemeClr val="tx1"/>
              </a:solidFill>
              <a:effectLst/>
              <a:latin typeface="Arial" charset="0"/>
              <a:ea typeface="+mn-ea"/>
              <a:cs typeface="+mn-cs"/>
            </a:endParaRPr>
          </a:p>
          <a:p>
            <a:pPr lvl="0"/>
            <a:r>
              <a:rPr lang="en-GB" sz="1200" kern="1200" dirty="0" smtClean="0">
                <a:solidFill>
                  <a:schemeClr val="tx1"/>
                </a:solidFill>
                <a:effectLst/>
                <a:latin typeface="Arial" charset="0"/>
                <a:ea typeface="+mn-ea"/>
                <a:cs typeface="+mn-cs"/>
              </a:rPr>
              <a:t>State of play of RFs in the respective countries </a:t>
            </a:r>
          </a:p>
          <a:p>
            <a:pPr lvl="0"/>
            <a:r>
              <a:rPr lang="en-GB" sz="1200" kern="1200" dirty="0" smtClean="0">
                <a:solidFill>
                  <a:schemeClr val="tx1"/>
                </a:solidFill>
                <a:effectLst/>
                <a:latin typeface="Arial" charset="0"/>
                <a:ea typeface="+mn-ea"/>
                <a:cs typeface="+mn-cs"/>
              </a:rPr>
              <a:t>Have the RFs developed as planned, are / will RFs be aligned to the national SDG results frameworks</a:t>
            </a:r>
          </a:p>
          <a:p>
            <a:pPr lvl="0"/>
            <a:r>
              <a:rPr lang="en-GB" sz="1200" kern="1200" dirty="0" smtClean="0">
                <a:solidFill>
                  <a:schemeClr val="tx1"/>
                </a:solidFill>
                <a:effectLst/>
                <a:latin typeface="Arial" charset="0"/>
                <a:ea typeface="+mn-ea"/>
                <a:cs typeface="+mn-cs"/>
              </a:rPr>
              <a:t>Role in the sector-specific policy dialogue?</a:t>
            </a:r>
          </a:p>
          <a:p>
            <a:r>
              <a:rPr lang="en-GB" sz="1200" kern="1200" dirty="0" smtClean="0">
                <a:solidFill>
                  <a:schemeClr val="tx1"/>
                </a:solidFill>
                <a:effectLst/>
                <a:latin typeface="Arial" charset="0"/>
                <a:ea typeface="+mn-ea"/>
                <a:cs typeface="+mn-cs"/>
              </a:rPr>
              <a:t> </a:t>
            </a:r>
          </a:p>
          <a:p>
            <a:r>
              <a:rPr lang="en-GB" sz="1200" b="1" kern="1200" dirty="0" smtClean="0">
                <a:solidFill>
                  <a:schemeClr val="tx1"/>
                </a:solidFill>
                <a:effectLst/>
                <a:latin typeface="Arial" charset="0"/>
                <a:ea typeface="+mn-ea"/>
                <a:cs typeface="+mn-cs"/>
              </a:rPr>
              <a:t> </a:t>
            </a:r>
            <a:endParaRPr lang="en-GB" sz="1200" kern="1200" dirty="0" smtClean="0">
              <a:solidFill>
                <a:schemeClr val="tx1"/>
              </a:solidFill>
              <a:effectLst/>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2AE897F3-9A17-412D-9D86-E41512E08545}" type="slidenum">
              <a:rPr lang="en-GB" altLang="en-US" smtClean="0"/>
              <a:pPr/>
              <a:t>25</a:t>
            </a:fld>
            <a:endParaRPr lang="en-GB" altLang="en-US"/>
          </a:p>
        </p:txBody>
      </p:sp>
    </p:spTree>
    <p:extLst>
      <p:ext uri="{BB962C8B-B14F-4D97-AF65-F5344CB8AC3E}">
        <p14:creationId xmlns:p14="http://schemas.microsoft.com/office/powerpoint/2010/main" val="198621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E897F3-9A17-412D-9D86-E41512E08545}" type="slidenum">
              <a:rPr lang="en-GB" altLang="en-US" smtClean="0"/>
              <a:pPr/>
              <a:t>9</a:t>
            </a:fld>
            <a:endParaRPr lang="en-GB" altLang="en-US"/>
          </a:p>
        </p:txBody>
      </p:sp>
    </p:spTree>
    <p:extLst>
      <p:ext uri="{BB962C8B-B14F-4D97-AF65-F5344CB8AC3E}">
        <p14:creationId xmlns:p14="http://schemas.microsoft.com/office/powerpoint/2010/main" val="2029190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E897F3-9A17-412D-9D86-E41512E08545}" type="slidenum">
              <a:rPr lang="en-GB" altLang="en-US" smtClean="0"/>
              <a:pPr/>
              <a:t>10</a:t>
            </a:fld>
            <a:endParaRPr lang="en-GB" altLang="en-US"/>
          </a:p>
        </p:txBody>
      </p:sp>
    </p:spTree>
    <p:extLst>
      <p:ext uri="{BB962C8B-B14F-4D97-AF65-F5344CB8AC3E}">
        <p14:creationId xmlns:p14="http://schemas.microsoft.com/office/powerpoint/2010/main" val="4265045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E897F3-9A17-412D-9D86-E41512E08545}" type="slidenum">
              <a:rPr lang="en-GB" altLang="en-US" smtClean="0"/>
              <a:pPr/>
              <a:t>11</a:t>
            </a:fld>
            <a:endParaRPr lang="en-GB" altLang="en-US"/>
          </a:p>
        </p:txBody>
      </p:sp>
    </p:spTree>
    <p:extLst>
      <p:ext uri="{BB962C8B-B14F-4D97-AF65-F5344CB8AC3E}">
        <p14:creationId xmlns:p14="http://schemas.microsoft.com/office/powerpoint/2010/main" val="3935275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E897F3-9A17-412D-9D86-E41512E08545}" type="slidenum">
              <a:rPr lang="en-GB" altLang="en-US" smtClean="0"/>
              <a:pPr/>
              <a:t>13</a:t>
            </a:fld>
            <a:endParaRPr lang="en-GB" altLang="en-US"/>
          </a:p>
        </p:txBody>
      </p:sp>
    </p:spTree>
    <p:extLst>
      <p:ext uri="{BB962C8B-B14F-4D97-AF65-F5344CB8AC3E}">
        <p14:creationId xmlns:p14="http://schemas.microsoft.com/office/powerpoint/2010/main" val="2395688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AF7FD0-3DC8-4972-86F2-278B28094C6E}" type="slidenum">
              <a:rPr lang="en-GB" smtClean="0"/>
              <a:pPr/>
              <a:t>14</a:t>
            </a:fld>
            <a:endParaRPr lang="en-GB" dirty="0"/>
          </a:p>
        </p:txBody>
      </p:sp>
    </p:spTree>
    <p:extLst>
      <p:ext uri="{BB962C8B-B14F-4D97-AF65-F5344CB8AC3E}">
        <p14:creationId xmlns:p14="http://schemas.microsoft.com/office/powerpoint/2010/main" val="1791628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E897F3-9A17-412D-9D86-E41512E08545}" type="slidenum">
              <a:rPr lang="en-GB" altLang="en-US" smtClean="0"/>
              <a:pPr/>
              <a:t>16</a:t>
            </a:fld>
            <a:endParaRPr lang="en-GB" altLang="en-US"/>
          </a:p>
        </p:txBody>
      </p:sp>
    </p:spTree>
    <p:extLst>
      <p:ext uri="{BB962C8B-B14F-4D97-AF65-F5344CB8AC3E}">
        <p14:creationId xmlns:p14="http://schemas.microsoft.com/office/powerpoint/2010/main" val="4218981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E897F3-9A17-412D-9D86-E41512E08545}" type="slidenum">
              <a:rPr lang="en-GB" altLang="en-US" smtClean="0"/>
              <a:pPr/>
              <a:t>18</a:t>
            </a:fld>
            <a:endParaRPr lang="en-GB" altLang="en-US"/>
          </a:p>
        </p:txBody>
      </p:sp>
    </p:spTree>
    <p:extLst>
      <p:ext uri="{BB962C8B-B14F-4D97-AF65-F5344CB8AC3E}">
        <p14:creationId xmlns:p14="http://schemas.microsoft.com/office/powerpoint/2010/main" val="2619544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31" indent="-169831">
              <a:buFont typeface="Arial" charset="0"/>
              <a:buChar char="•"/>
            </a:pPr>
            <a:endParaRPr lang="en-GB" dirty="0"/>
          </a:p>
        </p:txBody>
      </p:sp>
      <p:sp>
        <p:nvSpPr>
          <p:cNvPr id="4" name="Slide Number Placeholder 3"/>
          <p:cNvSpPr>
            <a:spLocks noGrp="1"/>
          </p:cNvSpPr>
          <p:nvPr>
            <p:ph type="sldNum" sz="quarter" idx="10"/>
          </p:nvPr>
        </p:nvSpPr>
        <p:spPr/>
        <p:txBody>
          <a:bodyPr/>
          <a:lstStyle/>
          <a:p>
            <a:fld id="{2AE897F3-9A17-412D-9D86-E41512E08545}" type="slidenum">
              <a:rPr lang="en-GB" altLang="en-US" smtClean="0"/>
              <a:pPr/>
              <a:t>19</a:t>
            </a:fld>
            <a:endParaRPr lang="en-GB" altLang="en-US" dirty="0"/>
          </a:p>
        </p:txBody>
      </p:sp>
    </p:spTree>
    <p:extLst>
      <p:ext uri="{BB962C8B-B14F-4D97-AF65-F5344CB8AC3E}">
        <p14:creationId xmlns:p14="http://schemas.microsoft.com/office/powerpoint/2010/main" val="15337730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76329798-49A8-4FEB-8034-BF26125B2F1C}" type="slidenum">
              <a:rPr lang="en-GB" smtClean="0">
                <a:solidFill>
                  <a:srgbClr val="000000">
                    <a:tint val="75000"/>
                  </a:srgbClr>
                </a:solidFill>
              </a:rPr>
              <a:pPr/>
              <a:t>‹#›</a:t>
            </a:fld>
            <a:endParaRPr lang="en-GB">
              <a:solidFill>
                <a:srgbClr val="000000">
                  <a:tint val="75000"/>
                </a:srgbClr>
              </a:solidFill>
            </a:endParaRPr>
          </a:p>
        </p:txBody>
      </p:sp>
      <p:pic>
        <p:nvPicPr>
          <p:cNvPr id="7" name="Picture 26" descr="footer_white_transparent_e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596063"/>
            <a:ext cx="647700" cy="268287"/>
          </a:xfrm>
          <a:prstGeom prst="rect">
            <a:avLst/>
          </a:prstGeom>
          <a:solidFill>
            <a:srgbClr val="BF4B36"/>
          </a:solidFill>
          <a:ln w="9525">
            <a:solidFill>
              <a:srgbClr val="BF4B36"/>
            </a:solidFill>
            <a:miter lim="800000"/>
            <a:headEnd/>
            <a:tailEnd/>
          </a:ln>
        </p:spPr>
      </p:pic>
      <p:pic>
        <p:nvPicPr>
          <p:cNvPr id="8" name="Picture 13" descr="logoEC.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16239" y="102668"/>
            <a:ext cx="1279810" cy="88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EEAS_P_TXT_S.jp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787900" y="84271"/>
            <a:ext cx="1368276" cy="896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868793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D9BBA8BD-A49D-4656-9848-48D9F37DE13E}"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36457509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5E892694-19A3-4D71-A5F2-01B3076A15B7}"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38540419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E4036FCD-9ECC-4C1D-841B-070126BE71EA}"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83165296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ED0CACB1-8AA6-45E3-9868-9D952E32E165}"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246771179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solidFill>
                <a:srgbClr val="000000">
                  <a:tint val="75000"/>
                </a:srgbClr>
              </a:solidFill>
            </a:endParaRPr>
          </a:p>
        </p:txBody>
      </p:sp>
      <p:sp>
        <p:nvSpPr>
          <p:cNvPr id="6" name="Footer Placeholder 5"/>
          <p:cNvSpPr>
            <a:spLocks noGrp="1"/>
          </p:cNvSpPr>
          <p:nvPr>
            <p:ph type="ftr" sz="quarter" idx="11"/>
          </p:nvPr>
        </p:nvSpPr>
        <p:spPr/>
        <p:txBody>
          <a:bodyPr/>
          <a:lstStyle/>
          <a:p>
            <a:endParaRPr lang="en-GB">
              <a:solidFill>
                <a:srgbClr val="000000">
                  <a:tint val="75000"/>
                </a:srgbClr>
              </a:solidFill>
            </a:endParaRPr>
          </a:p>
        </p:txBody>
      </p:sp>
      <p:sp>
        <p:nvSpPr>
          <p:cNvPr id="7" name="Slide Number Placeholder 6"/>
          <p:cNvSpPr>
            <a:spLocks noGrp="1"/>
          </p:cNvSpPr>
          <p:nvPr>
            <p:ph type="sldNum" sz="quarter" idx="12"/>
          </p:nvPr>
        </p:nvSpPr>
        <p:spPr/>
        <p:txBody>
          <a:bodyPr/>
          <a:lstStyle/>
          <a:p>
            <a:fld id="{F002DEC6-B79D-40F4-BDAE-C5B021F6E1C4}"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27988480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solidFill>
                <a:srgbClr val="000000">
                  <a:tint val="75000"/>
                </a:srgbClr>
              </a:solidFill>
            </a:endParaRPr>
          </a:p>
        </p:txBody>
      </p:sp>
      <p:sp>
        <p:nvSpPr>
          <p:cNvPr id="8" name="Footer Placeholder 7"/>
          <p:cNvSpPr>
            <a:spLocks noGrp="1"/>
          </p:cNvSpPr>
          <p:nvPr>
            <p:ph type="ftr" sz="quarter" idx="11"/>
          </p:nvPr>
        </p:nvSpPr>
        <p:spPr/>
        <p:txBody>
          <a:bodyPr/>
          <a:lstStyle/>
          <a:p>
            <a:endParaRPr lang="en-GB">
              <a:solidFill>
                <a:srgbClr val="000000">
                  <a:tint val="75000"/>
                </a:srgbClr>
              </a:solidFill>
            </a:endParaRPr>
          </a:p>
        </p:txBody>
      </p:sp>
      <p:sp>
        <p:nvSpPr>
          <p:cNvPr id="9" name="Slide Number Placeholder 8"/>
          <p:cNvSpPr>
            <a:spLocks noGrp="1"/>
          </p:cNvSpPr>
          <p:nvPr>
            <p:ph type="sldNum" sz="quarter" idx="12"/>
          </p:nvPr>
        </p:nvSpPr>
        <p:spPr/>
        <p:txBody>
          <a:bodyPr/>
          <a:lstStyle/>
          <a:p>
            <a:fld id="{27BDDCAD-AF3B-4EEF-B42A-A7C2789198DF}"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66418309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solidFill>
                <a:srgbClr val="000000">
                  <a:tint val="75000"/>
                </a:srgbClr>
              </a:solidFill>
            </a:endParaRPr>
          </a:p>
        </p:txBody>
      </p:sp>
      <p:sp>
        <p:nvSpPr>
          <p:cNvPr id="4" name="Footer Placeholder 3"/>
          <p:cNvSpPr>
            <a:spLocks noGrp="1"/>
          </p:cNvSpPr>
          <p:nvPr>
            <p:ph type="ftr" sz="quarter" idx="11"/>
          </p:nvPr>
        </p:nvSpPr>
        <p:spPr/>
        <p:txBody>
          <a:bodyPr/>
          <a:lstStyle/>
          <a:p>
            <a:endParaRPr lang="en-GB">
              <a:solidFill>
                <a:srgbClr val="000000">
                  <a:tint val="75000"/>
                </a:srgbClr>
              </a:solidFill>
            </a:endParaRPr>
          </a:p>
        </p:txBody>
      </p:sp>
      <p:sp>
        <p:nvSpPr>
          <p:cNvPr id="5" name="Slide Number Placeholder 4"/>
          <p:cNvSpPr>
            <a:spLocks noGrp="1"/>
          </p:cNvSpPr>
          <p:nvPr>
            <p:ph type="sldNum" sz="quarter" idx="12"/>
          </p:nvPr>
        </p:nvSpPr>
        <p:spPr/>
        <p:txBody>
          <a:bodyPr/>
          <a:lstStyle/>
          <a:p>
            <a:fld id="{A0F1E35C-FE78-4FF9-8956-CC4CB70D5FAA}"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57552410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srgbClr val="000000">
                  <a:tint val="75000"/>
                </a:srgbClr>
              </a:solidFill>
            </a:endParaRPr>
          </a:p>
        </p:txBody>
      </p:sp>
      <p:sp>
        <p:nvSpPr>
          <p:cNvPr id="3" name="Footer Placeholder 2"/>
          <p:cNvSpPr>
            <a:spLocks noGrp="1"/>
          </p:cNvSpPr>
          <p:nvPr>
            <p:ph type="ftr" sz="quarter" idx="11"/>
          </p:nvPr>
        </p:nvSpPr>
        <p:spPr/>
        <p:txBody>
          <a:bodyPr/>
          <a:lstStyle/>
          <a:p>
            <a:endParaRPr lang="en-GB">
              <a:solidFill>
                <a:srgbClr val="000000">
                  <a:tint val="75000"/>
                </a:srgbClr>
              </a:solidFill>
            </a:endParaRPr>
          </a:p>
        </p:txBody>
      </p:sp>
      <p:sp>
        <p:nvSpPr>
          <p:cNvPr id="4" name="Slide Number Placeholder 3"/>
          <p:cNvSpPr>
            <a:spLocks noGrp="1"/>
          </p:cNvSpPr>
          <p:nvPr>
            <p:ph type="sldNum" sz="quarter" idx="12"/>
          </p:nvPr>
        </p:nvSpPr>
        <p:spPr/>
        <p:txBody>
          <a:bodyPr/>
          <a:lstStyle/>
          <a:p>
            <a:fld id="{7C736A2B-83C5-4A49-8BE6-A5392DC2CDD8}"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44995066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srgbClr val="000000">
                  <a:tint val="75000"/>
                </a:srgbClr>
              </a:solidFill>
            </a:endParaRPr>
          </a:p>
        </p:txBody>
      </p:sp>
      <p:sp>
        <p:nvSpPr>
          <p:cNvPr id="6" name="Footer Placeholder 5"/>
          <p:cNvSpPr>
            <a:spLocks noGrp="1"/>
          </p:cNvSpPr>
          <p:nvPr>
            <p:ph type="ftr" sz="quarter" idx="11"/>
          </p:nvPr>
        </p:nvSpPr>
        <p:spPr/>
        <p:txBody>
          <a:bodyPr/>
          <a:lstStyle/>
          <a:p>
            <a:endParaRPr lang="en-GB">
              <a:solidFill>
                <a:srgbClr val="000000">
                  <a:tint val="75000"/>
                </a:srgbClr>
              </a:solidFill>
            </a:endParaRPr>
          </a:p>
        </p:txBody>
      </p:sp>
      <p:sp>
        <p:nvSpPr>
          <p:cNvPr id="7" name="Slide Number Placeholder 6"/>
          <p:cNvSpPr>
            <a:spLocks noGrp="1"/>
          </p:cNvSpPr>
          <p:nvPr>
            <p:ph type="sldNum" sz="quarter" idx="12"/>
          </p:nvPr>
        </p:nvSpPr>
        <p:spPr/>
        <p:txBody>
          <a:bodyPr/>
          <a:lstStyle/>
          <a:p>
            <a:fld id="{2B634AB9-E6C2-40C0-83A3-051671AF7A63}"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414540396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srgbClr val="000000">
                  <a:tint val="75000"/>
                </a:srgbClr>
              </a:solidFill>
            </a:endParaRPr>
          </a:p>
        </p:txBody>
      </p:sp>
      <p:sp>
        <p:nvSpPr>
          <p:cNvPr id="6" name="Footer Placeholder 5"/>
          <p:cNvSpPr>
            <a:spLocks noGrp="1"/>
          </p:cNvSpPr>
          <p:nvPr>
            <p:ph type="ftr" sz="quarter" idx="11"/>
          </p:nvPr>
        </p:nvSpPr>
        <p:spPr/>
        <p:txBody>
          <a:bodyPr/>
          <a:lstStyle/>
          <a:p>
            <a:endParaRPr lang="en-GB">
              <a:solidFill>
                <a:srgbClr val="000000">
                  <a:tint val="75000"/>
                </a:srgbClr>
              </a:solidFill>
            </a:endParaRPr>
          </a:p>
        </p:txBody>
      </p:sp>
      <p:sp>
        <p:nvSpPr>
          <p:cNvPr id="7" name="Slide Number Placeholder 6"/>
          <p:cNvSpPr>
            <a:spLocks noGrp="1"/>
          </p:cNvSpPr>
          <p:nvPr>
            <p:ph type="sldNum" sz="quarter" idx="12"/>
          </p:nvPr>
        </p:nvSpPr>
        <p:spPr/>
        <p:txBody>
          <a:bodyPr/>
          <a:lstStyle/>
          <a:p>
            <a:fld id="{04176079-9822-4689-82F5-8BEF62E64176}"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85276020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2094EB-4D0A-4749-B2C5-8D9467722E4F}" type="slidenum">
              <a:rPr lang="en-GB" smtClean="0">
                <a:solidFill>
                  <a:srgbClr val="000000">
                    <a:tint val="75000"/>
                  </a:srgbClr>
                </a:solidFill>
              </a:rPr>
              <a:pPr/>
              <a:t>‹#›</a:t>
            </a:fld>
            <a:endParaRPr lang="en-GB">
              <a:solidFill>
                <a:srgbClr val="000000">
                  <a:tint val="75000"/>
                </a:srgbClr>
              </a:solidFill>
            </a:endParaRPr>
          </a:p>
        </p:txBody>
      </p:sp>
      <p:pic>
        <p:nvPicPr>
          <p:cNvPr id="7" name="Picture 13" descr="logoEC.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916239" y="188914"/>
            <a:ext cx="1279810" cy="88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EEAS_P_TXT_S.jp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787900" y="206375"/>
            <a:ext cx="1368276" cy="896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6787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ctrTitle"/>
          </p:nvPr>
        </p:nvSpPr>
        <p:spPr>
          <a:xfrm>
            <a:off x="107504" y="1484784"/>
            <a:ext cx="8856984" cy="2088232"/>
          </a:xfrm>
        </p:spPr>
        <p:txBody>
          <a:bodyPr>
            <a:noAutofit/>
          </a:bodyPr>
          <a:lstStyle/>
          <a:p>
            <a:pPr>
              <a:lnSpc>
                <a:spcPct val="150000"/>
              </a:lnSpc>
            </a:pPr>
            <a:r>
              <a:rPr lang="en-GB" b="1" dirty="0" smtClean="0">
                <a:solidFill>
                  <a:schemeClr val="bg1"/>
                </a:solidFill>
                <a:latin typeface="Helvetica" pitchFamily="34" charset="0"/>
              </a:rPr>
              <a:t/>
            </a:r>
            <a:br>
              <a:rPr lang="en-GB" b="1" dirty="0" smtClean="0">
                <a:solidFill>
                  <a:schemeClr val="bg1"/>
                </a:solidFill>
                <a:latin typeface="Helvetica" pitchFamily="34" charset="0"/>
              </a:rPr>
            </a:br>
            <a:r>
              <a:rPr lang="en-GB" sz="2800" b="1" dirty="0" smtClean="0">
                <a:solidFill>
                  <a:srgbClr val="3E6FD2"/>
                </a:solidFill>
                <a:effectLst>
                  <a:outerShdw blurRad="38100" dist="38100" dir="2700000" algn="tl">
                    <a:srgbClr val="000000">
                      <a:alpha val="43137"/>
                    </a:srgbClr>
                  </a:outerShdw>
                </a:effectLst>
                <a:latin typeface="Helvetica" pitchFamily="34" charset="0"/>
              </a:rPr>
              <a:t>JOINT PROGRAMMING REGIONAL WORKSHOP </a:t>
            </a:r>
            <a:br>
              <a:rPr lang="en-GB" sz="2800" b="1" dirty="0" smtClean="0">
                <a:solidFill>
                  <a:srgbClr val="3E6FD2"/>
                </a:solidFill>
                <a:effectLst>
                  <a:outerShdw blurRad="38100" dist="38100" dir="2700000" algn="tl">
                    <a:srgbClr val="000000">
                      <a:alpha val="43137"/>
                    </a:srgbClr>
                  </a:outerShdw>
                </a:effectLst>
                <a:latin typeface="Helvetica" pitchFamily="34" charset="0"/>
              </a:rPr>
            </a:br>
            <a:r>
              <a:rPr lang="en-GB" sz="2800" b="1" dirty="0" smtClean="0">
                <a:solidFill>
                  <a:srgbClr val="3E6FD2"/>
                </a:solidFill>
                <a:latin typeface="Helvetica" pitchFamily="34" charset="0"/>
              </a:rPr>
              <a:t/>
            </a:r>
            <a:br>
              <a:rPr lang="en-GB" sz="2800" b="1" dirty="0" smtClean="0">
                <a:solidFill>
                  <a:srgbClr val="3E6FD2"/>
                </a:solidFill>
                <a:latin typeface="Helvetica" pitchFamily="34" charset="0"/>
              </a:rPr>
            </a:br>
            <a:r>
              <a:rPr lang="en-GB" sz="3600" b="1" spc="600" dirty="0" smtClean="0">
                <a:solidFill>
                  <a:srgbClr val="3E6FD2"/>
                </a:solidFill>
                <a:latin typeface="Helvetica" pitchFamily="34" charset="0"/>
              </a:rPr>
              <a:t>Working Better Together:</a:t>
            </a:r>
            <a:br>
              <a:rPr lang="en-GB" sz="3600" b="1" spc="600" dirty="0" smtClean="0">
                <a:solidFill>
                  <a:srgbClr val="3E6FD2"/>
                </a:solidFill>
                <a:latin typeface="Helvetica" pitchFamily="34" charset="0"/>
              </a:rPr>
            </a:br>
            <a:r>
              <a:rPr lang="en-GB" sz="2600" b="1" spc="300" dirty="0" smtClean="0">
                <a:solidFill>
                  <a:srgbClr val="3E6FD2"/>
                </a:solidFill>
                <a:latin typeface="Helvetica" pitchFamily="34" charset="0"/>
              </a:rPr>
              <a:t>Joint Programming update</a:t>
            </a:r>
            <a:endParaRPr lang="en-GB" sz="2600" b="1" i="1" spc="300" dirty="0">
              <a:solidFill>
                <a:srgbClr val="3E6FD2"/>
              </a:solidFill>
              <a:latin typeface="Helvetica" pitchFamily="34" charset="0"/>
            </a:endParaRPr>
          </a:p>
        </p:txBody>
      </p:sp>
      <p:sp>
        <p:nvSpPr>
          <p:cNvPr id="7" name="Rectangle 6"/>
          <p:cNvSpPr>
            <a:spLocks noGrp="1" noChangeArrowheads="1"/>
          </p:cNvSpPr>
          <p:nvPr>
            <p:ph type="subTitle" idx="1"/>
          </p:nvPr>
        </p:nvSpPr>
        <p:spPr>
          <a:xfrm>
            <a:off x="2195736" y="5445224"/>
            <a:ext cx="4896544" cy="648072"/>
          </a:xfrm>
        </p:spPr>
        <p:txBody>
          <a:bodyPr>
            <a:normAutofit/>
          </a:bodyPr>
          <a:lstStyle/>
          <a:p>
            <a:r>
              <a:rPr lang="en-GB" sz="2000" b="1" spc="300" dirty="0" smtClean="0">
                <a:solidFill>
                  <a:srgbClr val="3E6FD2"/>
                </a:solidFill>
                <a:latin typeface="Helvetica" pitchFamily="34" charset="0"/>
              </a:rPr>
              <a:t>Djibouti, 26 May 2017</a:t>
            </a:r>
          </a:p>
        </p:txBody>
      </p:sp>
    </p:spTree>
    <p:extLst>
      <p:ext uri="{BB962C8B-B14F-4D97-AF65-F5344CB8AC3E}">
        <p14:creationId xmlns:p14="http://schemas.microsoft.com/office/powerpoint/2010/main" val="373298701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51520" y="1196752"/>
            <a:ext cx="8712968" cy="5472608"/>
          </a:xfrm>
        </p:spPr>
        <p:txBody>
          <a:bodyPr>
            <a:normAutofit/>
          </a:bodyPr>
          <a:lstStyle/>
          <a:p>
            <a:pPr marL="0" lvl="0" indent="0">
              <a:buNone/>
            </a:pPr>
            <a:r>
              <a:rPr lang="en-GB" sz="2200" b="1" dirty="0" smtClean="0">
                <a:solidFill>
                  <a:srgbClr val="0F5494"/>
                </a:solidFill>
              </a:rPr>
              <a:t>Joint Programming </a:t>
            </a:r>
            <a:r>
              <a:rPr lang="en-GB" sz="2200" b="1" dirty="0">
                <a:solidFill>
                  <a:srgbClr val="0F5494"/>
                </a:solidFill>
              </a:rPr>
              <a:t>in the new European Consensus on </a:t>
            </a:r>
            <a:r>
              <a:rPr lang="en-GB" sz="2200" b="1" dirty="0" smtClean="0">
                <a:solidFill>
                  <a:srgbClr val="0F5494"/>
                </a:solidFill>
              </a:rPr>
              <a:t>Development</a:t>
            </a:r>
            <a:endParaRPr lang="en-GB" sz="2200" dirty="0">
              <a:solidFill>
                <a:srgbClr val="0F5494"/>
              </a:solidFill>
            </a:endParaRPr>
          </a:p>
          <a:p>
            <a:pPr marL="457200" indent="-457200">
              <a:lnSpc>
                <a:spcPct val="150000"/>
              </a:lnSpc>
              <a:buFont typeface="+mj-lt"/>
              <a:buAutoNum type="arabicPeriod"/>
            </a:pPr>
            <a:r>
              <a:rPr lang="en-GB" sz="2000" dirty="0" smtClean="0">
                <a:solidFill>
                  <a:srgbClr val="0F5494"/>
                </a:solidFill>
              </a:rPr>
              <a:t>Re-affirming </a:t>
            </a:r>
            <a:r>
              <a:rPr lang="en-GB" sz="2000" dirty="0" smtClean="0">
                <a:solidFill>
                  <a:srgbClr val="0F5494"/>
                </a:solidFill>
              </a:rPr>
              <a:t>the principles of Joint Programming: </a:t>
            </a:r>
            <a:r>
              <a:rPr lang="en-GB" sz="2000" b="1" dirty="0" smtClean="0">
                <a:solidFill>
                  <a:srgbClr val="0F5494"/>
                </a:solidFill>
              </a:rPr>
              <a:t>voluntary, flexible, </a:t>
            </a:r>
            <a:r>
              <a:rPr lang="en-GB" sz="2000" b="1" dirty="0" smtClean="0">
                <a:solidFill>
                  <a:srgbClr val="0F5494"/>
                </a:solidFill>
              </a:rPr>
              <a:t>inclusive </a:t>
            </a:r>
            <a:r>
              <a:rPr lang="en-GB" sz="2000" b="1" dirty="0" smtClean="0">
                <a:solidFill>
                  <a:srgbClr val="0F5494"/>
                </a:solidFill>
              </a:rPr>
              <a:t>and tailor-made to the country context, </a:t>
            </a:r>
            <a:r>
              <a:rPr lang="en-GB" sz="2000" dirty="0" smtClean="0">
                <a:solidFill>
                  <a:srgbClr val="0F5494"/>
                </a:solidFill>
              </a:rPr>
              <a:t>and allow for </a:t>
            </a:r>
            <a:r>
              <a:rPr lang="en-GB" sz="2000" dirty="0" smtClean="0">
                <a:solidFill>
                  <a:srgbClr val="0F5494"/>
                </a:solidFill>
              </a:rPr>
              <a:t>r</a:t>
            </a:r>
            <a:r>
              <a:rPr lang="en-GB" sz="2000" b="1" dirty="0" smtClean="0">
                <a:solidFill>
                  <a:srgbClr val="0F5494"/>
                </a:solidFill>
              </a:rPr>
              <a:t>eplacement</a:t>
            </a:r>
            <a:r>
              <a:rPr lang="en-GB" sz="2000" dirty="0" smtClean="0">
                <a:solidFill>
                  <a:srgbClr val="0F5494"/>
                </a:solidFill>
              </a:rPr>
              <a:t>; </a:t>
            </a:r>
            <a:endParaRPr lang="en-GB" sz="2000" dirty="0">
              <a:solidFill>
                <a:srgbClr val="0F5494"/>
              </a:solidFill>
            </a:endParaRPr>
          </a:p>
          <a:p>
            <a:pPr marL="457200" indent="-457200">
              <a:lnSpc>
                <a:spcPct val="150000"/>
              </a:lnSpc>
              <a:buFont typeface="+mj-lt"/>
              <a:buAutoNum type="arabicPeriod"/>
            </a:pPr>
            <a:r>
              <a:rPr lang="en-GB" sz="2000" b="1" dirty="0" smtClean="0">
                <a:solidFill>
                  <a:srgbClr val="0F5494"/>
                </a:solidFill>
              </a:rPr>
              <a:t>National </a:t>
            </a:r>
            <a:r>
              <a:rPr lang="en-GB" sz="2000" b="1" dirty="0" smtClean="0">
                <a:solidFill>
                  <a:srgbClr val="0F5494"/>
                </a:solidFill>
              </a:rPr>
              <a:t>development strategy and priorities </a:t>
            </a:r>
            <a:r>
              <a:rPr lang="en-GB" sz="2000" dirty="0" smtClean="0">
                <a:solidFill>
                  <a:srgbClr val="0F5494"/>
                </a:solidFill>
              </a:rPr>
              <a:t>to guide the Partner </a:t>
            </a:r>
            <a:r>
              <a:rPr lang="en-GB" sz="2000" dirty="0" smtClean="0">
                <a:solidFill>
                  <a:srgbClr val="0F5494"/>
                </a:solidFill>
              </a:rPr>
              <a:t>Country's </a:t>
            </a:r>
            <a:r>
              <a:rPr lang="en-GB" sz="2000" dirty="0" smtClean="0">
                <a:solidFill>
                  <a:srgbClr val="0F5494"/>
                </a:solidFill>
              </a:rPr>
              <a:t>engagement, appropriation and ownership;</a:t>
            </a:r>
            <a:endParaRPr lang="en-GB" sz="2000" dirty="0">
              <a:solidFill>
                <a:srgbClr val="0F5494"/>
              </a:solidFill>
            </a:endParaRPr>
          </a:p>
          <a:p>
            <a:pPr marL="457200" indent="-457200">
              <a:lnSpc>
                <a:spcPct val="150000"/>
              </a:lnSpc>
              <a:buFont typeface="+mj-lt"/>
              <a:buAutoNum type="arabicPeriod"/>
            </a:pPr>
            <a:r>
              <a:rPr lang="en-GB" sz="2000" dirty="0" smtClean="0">
                <a:solidFill>
                  <a:srgbClr val="0F5494"/>
                </a:solidFill>
              </a:rPr>
              <a:t>EU </a:t>
            </a:r>
            <a:r>
              <a:rPr lang="en-GB" sz="2000" dirty="0" smtClean="0">
                <a:solidFill>
                  <a:srgbClr val="0F5494"/>
                </a:solidFill>
              </a:rPr>
              <a:t>and MS to take account of </a:t>
            </a:r>
            <a:r>
              <a:rPr lang="en-GB" sz="2000" b="1" dirty="0" smtClean="0">
                <a:solidFill>
                  <a:srgbClr val="0F5494"/>
                </a:solidFill>
              </a:rPr>
              <a:t>all available means for development </a:t>
            </a:r>
            <a:r>
              <a:rPr lang="en-GB" sz="2000" b="1" dirty="0" smtClean="0">
                <a:solidFill>
                  <a:srgbClr val="0F5494"/>
                </a:solidFill>
              </a:rPr>
              <a:t>financing</a:t>
            </a:r>
            <a:r>
              <a:rPr lang="en-GB" sz="2000" dirty="0" smtClean="0">
                <a:solidFill>
                  <a:srgbClr val="0F5494"/>
                </a:solidFill>
              </a:rPr>
              <a:t>, in line with the </a:t>
            </a:r>
            <a:r>
              <a:rPr lang="en-GB" sz="2000" dirty="0" smtClean="0">
                <a:solidFill>
                  <a:srgbClr val="0F5494"/>
                </a:solidFill>
              </a:rPr>
              <a:t>Addis Ababa Action Agenda;</a:t>
            </a:r>
            <a:endParaRPr lang="en-GB" sz="2000" dirty="0">
              <a:solidFill>
                <a:srgbClr val="0F5494"/>
              </a:solidFill>
            </a:endParaRPr>
          </a:p>
          <a:p>
            <a:pPr marL="457200" indent="-457200">
              <a:lnSpc>
                <a:spcPct val="150000"/>
              </a:lnSpc>
              <a:buFont typeface="+mj-lt"/>
              <a:buAutoNum type="arabicPeriod"/>
            </a:pPr>
            <a:r>
              <a:rPr lang="en-GB" sz="2000" b="1" dirty="0" smtClean="0">
                <a:solidFill>
                  <a:srgbClr val="0F5494"/>
                </a:solidFill>
              </a:rPr>
              <a:t>Joint </a:t>
            </a:r>
            <a:r>
              <a:rPr lang="en-GB" sz="2000" b="1" dirty="0" smtClean="0">
                <a:solidFill>
                  <a:srgbClr val="0F5494"/>
                </a:solidFill>
              </a:rPr>
              <a:t>monitoring and results frameworks </a:t>
            </a:r>
            <a:r>
              <a:rPr lang="en-GB" sz="2000" dirty="0" smtClean="0">
                <a:solidFill>
                  <a:srgbClr val="0F5494"/>
                </a:solidFill>
              </a:rPr>
              <a:t>to be core elements of joint </a:t>
            </a:r>
            <a:r>
              <a:rPr lang="en-GB" sz="2000" dirty="0" smtClean="0">
                <a:solidFill>
                  <a:srgbClr val="0F5494"/>
                </a:solidFill>
              </a:rPr>
              <a:t>responses</a:t>
            </a:r>
            <a:r>
              <a:rPr lang="en-GB" sz="2000" dirty="0" smtClean="0">
                <a:solidFill>
                  <a:srgbClr val="0F5494"/>
                </a:solidFill>
              </a:rPr>
              <a:t>; </a:t>
            </a:r>
          </a:p>
          <a:p>
            <a:pPr marL="457200" indent="-457200">
              <a:lnSpc>
                <a:spcPct val="150000"/>
              </a:lnSpc>
              <a:buFont typeface="+mj-lt"/>
              <a:buAutoNum type="arabicPeriod"/>
            </a:pPr>
            <a:r>
              <a:rPr lang="en-GB" sz="2000" dirty="0" smtClean="0">
                <a:solidFill>
                  <a:srgbClr val="0F5494"/>
                </a:solidFill>
              </a:rPr>
              <a:t>Remain </a:t>
            </a:r>
            <a:r>
              <a:rPr lang="en-GB" sz="2000" b="1" dirty="0" smtClean="0">
                <a:solidFill>
                  <a:srgbClr val="0F5494"/>
                </a:solidFill>
              </a:rPr>
              <a:t>open to other relevant donors and international actors </a:t>
            </a:r>
            <a:r>
              <a:rPr lang="en-GB" sz="2000" dirty="0" smtClean="0">
                <a:solidFill>
                  <a:srgbClr val="0F5494"/>
                </a:solidFill>
              </a:rPr>
              <a:t>when </a:t>
            </a:r>
            <a:r>
              <a:rPr lang="en-GB" sz="2000" dirty="0" smtClean="0">
                <a:solidFill>
                  <a:srgbClr val="0F5494"/>
                </a:solidFill>
              </a:rPr>
              <a:t>assessed </a:t>
            </a:r>
            <a:r>
              <a:rPr lang="en-GB" sz="2000" dirty="0" smtClean="0">
                <a:solidFill>
                  <a:srgbClr val="0F5494"/>
                </a:solidFill>
              </a:rPr>
              <a:t>relevant at country level (EU and MS)</a:t>
            </a:r>
            <a:endParaRPr lang="en-GB" sz="2000" dirty="0">
              <a:solidFill>
                <a:srgbClr val="0F5494"/>
              </a:solidFill>
            </a:endParaRPr>
          </a:p>
          <a:p>
            <a:pPr marL="457200" lvl="1" indent="0">
              <a:buNone/>
            </a:pPr>
            <a:endParaRPr lang="en-GB" sz="2400" dirty="0">
              <a:solidFill>
                <a:srgbClr val="0F5494"/>
              </a:solidFill>
            </a:endParaRPr>
          </a:p>
        </p:txBody>
      </p:sp>
      <p:sp>
        <p:nvSpPr>
          <p:cNvPr id="2" name="Rounded Rectangle 1"/>
          <p:cNvSpPr/>
          <p:nvPr/>
        </p:nvSpPr>
        <p:spPr>
          <a:xfrm>
            <a:off x="611560" y="3645024"/>
            <a:ext cx="8208912" cy="1944216"/>
          </a:xfrm>
          <a:prstGeom prst="round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367132874"/>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7544" y="188640"/>
            <a:ext cx="8352928" cy="6453336"/>
          </a:xfrm>
        </p:spPr>
        <p:txBody>
          <a:bodyPr>
            <a:normAutofit fontScale="92500" lnSpcReduction="10000"/>
          </a:bodyPr>
          <a:lstStyle/>
          <a:p>
            <a:pPr marL="0" indent="0">
              <a:buNone/>
            </a:pPr>
            <a:endParaRPr lang="en-GB" sz="2400" dirty="0" smtClean="0"/>
          </a:p>
          <a:p>
            <a:pPr marL="0" indent="0">
              <a:buNone/>
            </a:pPr>
            <a:r>
              <a:rPr lang="en-GB" sz="2400" b="1" dirty="0" smtClean="0">
                <a:solidFill>
                  <a:srgbClr val="0F5494"/>
                </a:solidFill>
              </a:rPr>
              <a:t>Joint Implementation in the new European Consensus on Development </a:t>
            </a:r>
            <a:r>
              <a:rPr lang="en-GB" sz="2400" dirty="0" smtClean="0">
                <a:solidFill>
                  <a:srgbClr val="0F5494"/>
                </a:solidFill>
              </a:rPr>
              <a:t>includes the following :</a:t>
            </a:r>
            <a:endParaRPr lang="en-GB" sz="2400" dirty="0">
              <a:solidFill>
                <a:srgbClr val="0F5494"/>
              </a:solidFill>
            </a:endParaRPr>
          </a:p>
          <a:p>
            <a:pPr marL="0" indent="0">
              <a:lnSpc>
                <a:spcPct val="150000"/>
              </a:lnSpc>
              <a:buNone/>
            </a:pPr>
            <a:r>
              <a:rPr lang="en-GB" sz="2100" dirty="0" smtClean="0">
                <a:solidFill>
                  <a:srgbClr val="0F5494"/>
                </a:solidFill>
              </a:rPr>
              <a:t>	(</a:t>
            </a:r>
            <a:r>
              <a:rPr lang="en-GB" sz="2100" dirty="0">
                <a:solidFill>
                  <a:srgbClr val="0F5494"/>
                </a:solidFill>
              </a:rPr>
              <a:t>1) EU and MS support partner countries through joint implementation in </a:t>
            </a:r>
            <a:r>
              <a:rPr lang="en-GB" sz="2100" dirty="0" smtClean="0">
                <a:solidFill>
                  <a:srgbClr val="0F5494"/>
                </a:solidFill>
              </a:rPr>
              <a:t>	support </a:t>
            </a:r>
            <a:r>
              <a:rPr lang="en-GB" sz="2100" dirty="0">
                <a:solidFill>
                  <a:srgbClr val="0F5494"/>
                </a:solidFill>
              </a:rPr>
              <a:t>of </a:t>
            </a:r>
            <a:r>
              <a:rPr lang="en-GB" sz="2100" b="1" dirty="0" smtClean="0">
                <a:solidFill>
                  <a:srgbClr val="0F5494"/>
                </a:solidFill>
              </a:rPr>
              <a:t>'country-owned </a:t>
            </a:r>
            <a:r>
              <a:rPr lang="en-GB" sz="2100" b="1" dirty="0">
                <a:solidFill>
                  <a:srgbClr val="0F5494"/>
                </a:solidFill>
              </a:rPr>
              <a:t>shared objectives</a:t>
            </a:r>
            <a:r>
              <a:rPr lang="en-GB" sz="2100" dirty="0">
                <a:solidFill>
                  <a:srgbClr val="0F5494"/>
                </a:solidFill>
              </a:rPr>
              <a:t>'; </a:t>
            </a:r>
          </a:p>
          <a:p>
            <a:pPr marL="0" indent="0">
              <a:lnSpc>
                <a:spcPct val="150000"/>
              </a:lnSpc>
              <a:buNone/>
            </a:pPr>
            <a:r>
              <a:rPr lang="en-GB" sz="2100" dirty="0" smtClean="0">
                <a:solidFill>
                  <a:srgbClr val="0F5494"/>
                </a:solidFill>
              </a:rPr>
              <a:t>	(</a:t>
            </a:r>
            <a:r>
              <a:rPr lang="en-GB" sz="2100" dirty="0">
                <a:solidFill>
                  <a:srgbClr val="0F5494"/>
                </a:solidFill>
              </a:rPr>
              <a:t>2) Joint implementation is </a:t>
            </a:r>
            <a:r>
              <a:rPr lang="en-GB" sz="2100" b="1" dirty="0">
                <a:solidFill>
                  <a:srgbClr val="0F5494"/>
                </a:solidFill>
              </a:rPr>
              <a:t>open to all EU (and </a:t>
            </a:r>
            <a:r>
              <a:rPr lang="en-GB" sz="2100" b="1" dirty="0" smtClean="0">
                <a:solidFill>
                  <a:srgbClr val="0F5494"/>
                </a:solidFill>
              </a:rPr>
              <a:t>non-EU) </a:t>
            </a:r>
            <a:r>
              <a:rPr lang="en-GB" sz="2100" dirty="0" smtClean="0">
                <a:solidFill>
                  <a:srgbClr val="0F5494"/>
                </a:solidFill>
              </a:rPr>
              <a:t>partners/ 	stakeholders that agree </a:t>
            </a:r>
            <a:r>
              <a:rPr lang="en-GB" sz="2100" dirty="0">
                <a:solidFill>
                  <a:srgbClr val="0F5494"/>
                </a:solidFill>
              </a:rPr>
              <a:t>on a common </a:t>
            </a:r>
            <a:r>
              <a:rPr lang="en-GB" sz="2100" dirty="0" smtClean="0">
                <a:solidFill>
                  <a:srgbClr val="0F5494"/>
                </a:solidFill>
              </a:rPr>
              <a:t>vision;</a:t>
            </a:r>
            <a:endParaRPr lang="en-GB" sz="2100" dirty="0">
              <a:solidFill>
                <a:srgbClr val="0F5494"/>
              </a:solidFill>
            </a:endParaRPr>
          </a:p>
          <a:p>
            <a:pPr marL="0" indent="0">
              <a:lnSpc>
                <a:spcPct val="150000"/>
              </a:lnSpc>
              <a:buNone/>
            </a:pPr>
            <a:r>
              <a:rPr lang="en-GB" sz="2100" dirty="0" smtClean="0">
                <a:solidFill>
                  <a:srgbClr val="0F5494"/>
                </a:solidFill>
              </a:rPr>
              <a:t>	(3) </a:t>
            </a:r>
            <a:r>
              <a:rPr lang="en-GB" sz="2100" dirty="0">
                <a:solidFill>
                  <a:srgbClr val="0F5494"/>
                </a:solidFill>
              </a:rPr>
              <a:t>it is specific to the </a:t>
            </a:r>
            <a:r>
              <a:rPr lang="en-GB" sz="2100" b="1" dirty="0" smtClean="0">
                <a:solidFill>
                  <a:srgbClr val="0F5494"/>
                </a:solidFill>
              </a:rPr>
              <a:t>country-context</a:t>
            </a:r>
            <a:r>
              <a:rPr lang="en-GB" sz="2100" dirty="0" smtClean="0">
                <a:solidFill>
                  <a:srgbClr val="0F5494"/>
                </a:solidFill>
              </a:rPr>
              <a:t>;</a:t>
            </a:r>
          </a:p>
          <a:p>
            <a:pPr marL="0" indent="0">
              <a:lnSpc>
                <a:spcPct val="150000"/>
              </a:lnSpc>
              <a:buNone/>
            </a:pPr>
            <a:r>
              <a:rPr lang="en-GB" sz="2100" dirty="0" smtClean="0">
                <a:solidFill>
                  <a:srgbClr val="0F5494"/>
                </a:solidFill>
              </a:rPr>
              <a:t>	(4) </a:t>
            </a:r>
            <a:r>
              <a:rPr lang="en-GB" sz="2100" dirty="0">
                <a:solidFill>
                  <a:srgbClr val="0F5494"/>
                </a:solidFill>
              </a:rPr>
              <a:t>it can be implemented at </a:t>
            </a:r>
            <a:r>
              <a:rPr lang="en-GB" sz="2100" b="1" dirty="0">
                <a:solidFill>
                  <a:srgbClr val="0F5494"/>
                </a:solidFill>
              </a:rPr>
              <a:t>national, regional or global level </a:t>
            </a:r>
            <a:r>
              <a:rPr lang="en-GB" sz="2100" dirty="0">
                <a:solidFill>
                  <a:srgbClr val="0F5494"/>
                </a:solidFill>
              </a:rPr>
              <a:t>and can </a:t>
            </a:r>
            <a:r>
              <a:rPr lang="en-GB" sz="2100" dirty="0" smtClean="0">
                <a:solidFill>
                  <a:srgbClr val="0F5494"/>
                </a:solidFill>
              </a:rPr>
              <a:t>	possibly </a:t>
            </a:r>
            <a:r>
              <a:rPr lang="en-GB" sz="2100" dirty="0">
                <a:solidFill>
                  <a:srgbClr val="0F5494"/>
                </a:solidFill>
              </a:rPr>
              <a:t>link to </a:t>
            </a:r>
            <a:r>
              <a:rPr lang="en-GB" sz="2100" dirty="0" smtClean="0">
                <a:solidFill>
                  <a:srgbClr val="0F5494"/>
                </a:solidFill>
              </a:rPr>
              <a:t>other </a:t>
            </a:r>
            <a:r>
              <a:rPr lang="en-GB" sz="2100" dirty="0">
                <a:solidFill>
                  <a:srgbClr val="0F5494"/>
                </a:solidFill>
              </a:rPr>
              <a:t>areas of external action; </a:t>
            </a:r>
            <a:endParaRPr lang="en-GB" sz="2100" dirty="0" smtClean="0">
              <a:solidFill>
                <a:srgbClr val="0F5494"/>
              </a:solidFill>
            </a:endParaRPr>
          </a:p>
          <a:p>
            <a:pPr marL="0" indent="0">
              <a:lnSpc>
                <a:spcPct val="150000"/>
              </a:lnSpc>
              <a:buNone/>
            </a:pPr>
            <a:r>
              <a:rPr lang="en-GB" sz="2100" dirty="0" smtClean="0">
                <a:solidFill>
                  <a:srgbClr val="0F5494"/>
                </a:solidFill>
              </a:rPr>
              <a:t>	(5) </a:t>
            </a:r>
            <a:r>
              <a:rPr lang="en-GB" sz="2100" dirty="0">
                <a:solidFill>
                  <a:srgbClr val="0F5494"/>
                </a:solidFill>
              </a:rPr>
              <a:t>it can be implemented through </a:t>
            </a:r>
            <a:r>
              <a:rPr lang="en-GB" sz="2100" b="1" dirty="0">
                <a:solidFill>
                  <a:srgbClr val="0F5494"/>
                </a:solidFill>
              </a:rPr>
              <a:t>various financial (and non-financial) </a:t>
            </a:r>
            <a:r>
              <a:rPr lang="en-GB" sz="2100" b="1" dirty="0" smtClean="0">
                <a:solidFill>
                  <a:srgbClr val="0F5494"/>
                </a:solidFill>
              </a:rPr>
              <a:t>	</a:t>
            </a:r>
            <a:r>
              <a:rPr lang="en-GB" sz="2100" dirty="0" smtClean="0">
                <a:solidFill>
                  <a:srgbClr val="0F5494"/>
                </a:solidFill>
              </a:rPr>
              <a:t>means/modalities;</a:t>
            </a:r>
          </a:p>
          <a:p>
            <a:pPr marL="0" indent="0">
              <a:lnSpc>
                <a:spcPct val="150000"/>
              </a:lnSpc>
              <a:buNone/>
            </a:pPr>
            <a:r>
              <a:rPr lang="en-GB" sz="2100" dirty="0" smtClean="0">
                <a:solidFill>
                  <a:srgbClr val="0F5494"/>
                </a:solidFill>
              </a:rPr>
              <a:t>	(6) </a:t>
            </a:r>
            <a:r>
              <a:rPr lang="en-GB" sz="2100" dirty="0">
                <a:solidFill>
                  <a:srgbClr val="0F5494"/>
                </a:solidFill>
              </a:rPr>
              <a:t>it should be based on the </a:t>
            </a:r>
            <a:r>
              <a:rPr lang="en-GB" sz="2100" b="1" dirty="0">
                <a:solidFill>
                  <a:srgbClr val="0F5494"/>
                </a:solidFill>
              </a:rPr>
              <a:t>sharing of best practices and </a:t>
            </a:r>
            <a:r>
              <a:rPr lang="en-GB" sz="2100" b="1" dirty="0" smtClean="0">
                <a:solidFill>
                  <a:srgbClr val="0F5494"/>
                </a:solidFill>
              </a:rPr>
              <a:t>experiences</a:t>
            </a:r>
            <a:r>
              <a:rPr lang="en-GB" sz="2100" dirty="0" smtClean="0">
                <a:solidFill>
                  <a:srgbClr val="0F5494"/>
                </a:solidFill>
              </a:rPr>
              <a:t>; 	(7) </a:t>
            </a:r>
            <a:r>
              <a:rPr lang="en-GB" sz="2100" dirty="0">
                <a:solidFill>
                  <a:srgbClr val="0F5494"/>
                </a:solidFill>
              </a:rPr>
              <a:t>it has to be grounded on </a:t>
            </a:r>
            <a:r>
              <a:rPr lang="en-GB" sz="2100" b="1" dirty="0">
                <a:solidFill>
                  <a:srgbClr val="0F5494"/>
                </a:solidFill>
              </a:rPr>
              <a:t>joint analysis</a:t>
            </a:r>
            <a:r>
              <a:rPr lang="en-GB" sz="2100" dirty="0">
                <a:solidFill>
                  <a:srgbClr val="0F5494"/>
                </a:solidFill>
              </a:rPr>
              <a:t>, as well as being </a:t>
            </a:r>
            <a:r>
              <a:rPr lang="en-GB" sz="2100" b="1" dirty="0">
                <a:solidFill>
                  <a:srgbClr val="0F5494"/>
                </a:solidFill>
              </a:rPr>
              <a:t>monitored</a:t>
            </a:r>
            <a:r>
              <a:rPr lang="en-GB" sz="2100" dirty="0">
                <a:solidFill>
                  <a:srgbClr val="0F5494"/>
                </a:solidFill>
              </a:rPr>
              <a:t> </a:t>
            </a:r>
            <a:r>
              <a:rPr lang="en-GB" sz="2100" dirty="0" smtClean="0">
                <a:solidFill>
                  <a:srgbClr val="0F5494"/>
                </a:solidFill>
              </a:rPr>
              <a:t>	and </a:t>
            </a:r>
            <a:r>
              <a:rPr lang="en-GB" sz="2100" b="1" dirty="0" smtClean="0">
                <a:solidFill>
                  <a:srgbClr val="0F5494"/>
                </a:solidFill>
              </a:rPr>
              <a:t>evaluated</a:t>
            </a:r>
            <a:r>
              <a:rPr lang="en-GB" sz="2100" dirty="0">
                <a:solidFill>
                  <a:srgbClr val="0F5494"/>
                </a:solidFill>
              </a:rPr>
              <a:t>.</a:t>
            </a:r>
          </a:p>
          <a:p>
            <a:pPr algn="just">
              <a:lnSpc>
                <a:spcPct val="120000"/>
              </a:lnSpc>
            </a:pPr>
            <a:endParaRPr lang="en-GB" dirty="0">
              <a:solidFill>
                <a:srgbClr val="3E6FD2"/>
              </a:solidFill>
            </a:endParaRPr>
          </a:p>
        </p:txBody>
      </p:sp>
    </p:spTree>
    <p:extLst>
      <p:ext uri="{BB962C8B-B14F-4D97-AF65-F5344CB8AC3E}">
        <p14:creationId xmlns:p14="http://schemas.microsoft.com/office/powerpoint/2010/main" val="284172427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48680"/>
            <a:ext cx="8229600" cy="2952328"/>
          </a:xfrm>
        </p:spPr>
        <p:txBody>
          <a:bodyPr>
            <a:normAutofit/>
          </a:bodyPr>
          <a:lstStyle/>
          <a:p>
            <a:r>
              <a:rPr lang="en-GB" sz="3300" b="1" dirty="0" smtClean="0">
                <a:solidFill>
                  <a:srgbClr val="0F5494"/>
                </a:solidFill>
              </a:rPr>
              <a:t>From Joint Programming Council Conclusions to Heads of Mission report analysis:</a:t>
            </a:r>
            <a:r>
              <a:rPr lang="en-GB" sz="3500" b="1" dirty="0" smtClean="0">
                <a:solidFill>
                  <a:srgbClr val="0F5494"/>
                </a:solidFill>
              </a:rPr>
              <a:t/>
            </a:r>
            <a:br>
              <a:rPr lang="en-GB" sz="3500" b="1" dirty="0" smtClean="0">
                <a:solidFill>
                  <a:srgbClr val="0F5494"/>
                </a:solidFill>
              </a:rPr>
            </a:br>
            <a:r>
              <a:rPr lang="en-GB" sz="3200" i="1" dirty="0" smtClean="0">
                <a:solidFill>
                  <a:srgbClr val="0F5494"/>
                </a:solidFill>
              </a:rPr>
              <a:t>ways forward for Joint Programming</a:t>
            </a:r>
            <a:endParaRPr lang="en-GB" sz="3600" i="1" dirty="0">
              <a:solidFill>
                <a:srgbClr val="0F5494"/>
              </a:solidFill>
            </a:endParaRPr>
          </a:p>
        </p:txBody>
      </p:sp>
      <p:pic>
        <p:nvPicPr>
          <p:cNvPr id="3074" name="Picture 2" descr="https://europa.eu/capacity4dev/sites/default/files/media/1468582236_jp_logo2_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82" y="3316064"/>
            <a:ext cx="4505325" cy="316835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intensafrica.org/wp-content/uploads/2016/03/connect-20333_web-900x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3302096"/>
            <a:ext cx="4776465" cy="3182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56999"/>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107504" y="404664"/>
            <a:ext cx="9288536" cy="5760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GB" altLang="en-US" sz="2400" b="1" u="sng" dirty="0" smtClean="0">
                <a:solidFill>
                  <a:srgbClr val="0F5494"/>
                </a:solidFill>
                <a:latin typeface="Helvetica" pitchFamily="34" charset="0"/>
                <a:ea typeface="ＭＳ Ｐゴシック" pitchFamily="34" charset="-128"/>
              </a:rPr>
              <a:t>May 2016 Council Conclusions Stepping-up Joint Programming</a:t>
            </a:r>
            <a:endParaRPr lang="en-GB" altLang="en-US" sz="3600" b="1" u="sng" dirty="0" smtClean="0">
              <a:solidFill>
                <a:srgbClr val="0F5494"/>
              </a:solidFill>
              <a:latin typeface="Helvetica" pitchFamily="34" charset="0"/>
              <a:ea typeface="ＭＳ Ｐゴシック" pitchFamily="34" charset="-128"/>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726555824"/>
              </p:ext>
            </p:extLst>
          </p:nvPr>
        </p:nvGraphicFramePr>
        <p:xfrm>
          <a:off x="0" y="1052736"/>
          <a:ext cx="9144000" cy="5805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260128" y="6172140"/>
            <a:ext cx="6696248" cy="369332"/>
          </a:xfrm>
          <a:prstGeom prst="rect">
            <a:avLst/>
          </a:prstGeom>
          <a:noFill/>
        </p:spPr>
        <p:txBody>
          <a:bodyPr wrap="square" rtlCol="0">
            <a:spAutoFit/>
          </a:bodyPr>
          <a:lstStyle/>
          <a:p>
            <a:pPr algn="ctr"/>
            <a:r>
              <a:rPr lang="en-GB" sz="1800" b="1" dirty="0" smtClean="0">
                <a:solidFill>
                  <a:schemeClr val="tx1">
                    <a:lumMod val="95000"/>
                    <a:lumOff val="5000"/>
                  </a:schemeClr>
                </a:solidFill>
                <a:effectLst>
                  <a:outerShdw blurRad="38100" dist="38100" dir="2700000" algn="tl">
                    <a:srgbClr val="000000">
                      <a:alpha val="43137"/>
                    </a:srgbClr>
                  </a:outerShdw>
                </a:effectLst>
              </a:rPr>
              <a:t>EU </a:t>
            </a:r>
            <a:r>
              <a:rPr lang="en-GB" sz="1800" b="1" dirty="0" smtClean="0">
                <a:solidFill>
                  <a:schemeClr val="tx1">
                    <a:lumMod val="95000"/>
                    <a:lumOff val="5000"/>
                  </a:schemeClr>
                </a:solidFill>
                <a:effectLst>
                  <a:outerShdw blurRad="38100" dist="38100" dir="2700000" algn="tl">
                    <a:srgbClr val="000000">
                      <a:alpha val="43137"/>
                    </a:srgbClr>
                  </a:outerShdw>
                </a:effectLst>
              </a:rPr>
              <a:t>AND MS </a:t>
            </a:r>
            <a:r>
              <a:rPr lang="en-GB" sz="1800" b="1" dirty="0">
                <a:solidFill>
                  <a:schemeClr val="tx1">
                    <a:lumMod val="95000"/>
                    <a:lumOff val="5000"/>
                  </a:schemeClr>
                </a:solidFill>
                <a:effectLst>
                  <a:outerShdw blurRad="38100" dist="38100" dir="2700000" algn="tl">
                    <a:srgbClr val="000000">
                      <a:alpha val="43137"/>
                    </a:srgbClr>
                  </a:outerShdw>
                </a:effectLst>
              </a:rPr>
              <a:t>STRONGER </a:t>
            </a:r>
            <a:r>
              <a:rPr lang="en-GB" sz="1800" b="1" dirty="0" smtClean="0">
                <a:solidFill>
                  <a:schemeClr val="tx1">
                    <a:lumMod val="95000"/>
                    <a:lumOff val="5000"/>
                  </a:schemeClr>
                </a:solidFill>
                <a:effectLst>
                  <a:outerShdw blurRad="38100" dist="38100" dir="2700000" algn="tl">
                    <a:srgbClr val="000000">
                      <a:alpha val="43137"/>
                    </a:srgbClr>
                  </a:outerShdw>
                </a:effectLst>
              </a:rPr>
              <a:t>as DEVELOPMENT ACTORS</a:t>
            </a:r>
            <a:endParaRPr lang="en-GB" sz="1800" b="1" dirty="0">
              <a:solidFill>
                <a:schemeClr val="tx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250693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8860" y="1988840"/>
            <a:ext cx="8048128" cy="3170099"/>
          </a:xfrm>
          <a:prstGeom prst="rect">
            <a:avLst/>
          </a:prstGeom>
        </p:spPr>
        <p:txBody>
          <a:bodyPr wrap="square">
            <a:spAutoFit/>
          </a:bodyPr>
          <a:lstStyle/>
          <a:p>
            <a:pPr algn="ctr" fontAlgn="auto">
              <a:spcBef>
                <a:spcPct val="20000"/>
              </a:spcBef>
              <a:spcAft>
                <a:spcPts val="0"/>
              </a:spcAft>
            </a:pPr>
            <a:r>
              <a:rPr lang="en-GB" sz="3200" b="1" spc="600" dirty="0" smtClean="0">
                <a:latin typeface="Helvetica" pitchFamily="34" charset="0"/>
              </a:rPr>
              <a:t>"</a:t>
            </a:r>
            <a:r>
              <a:rPr lang="en-GB" sz="4000" b="1" spc="300" dirty="0" smtClean="0">
                <a:effectLst>
                  <a:outerShdw blurRad="38100" dist="38100" dir="2700000" algn="tl">
                    <a:srgbClr val="000000">
                      <a:alpha val="43137"/>
                    </a:srgbClr>
                  </a:outerShdw>
                </a:effectLst>
                <a:latin typeface="Helvetica" pitchFamily="34" charset="0"/>
              </a:rPr>
              <a:t>Head </a:t>
            </a:r>
            <a:r>
              <a:rPr lang="en-GB" sz="4000" b="1" spc="300" dirty="0">
                <a:effectLst>
                  <a:outerShdw blurRad="38100" dist="38100" dir="2700000" algn="tl">
                    <a:srgbClr val="000000">
                      <a:alpha val="43137"/>
                    </a:srgbClr>
                  </a:outerShdw>
                </a:effectLst>
                <a:latin typeface="Helvetica" pitchFamily="34" charset="0"/>
              </a:rPr>
              <a:t>of Mission </a:t>
            </a:r>
            <a:r>
              <a:rPr lang="en-GB" sz="4000" b="1" spc="300" dirty="0" smtClean="0">
                <a:effectLst>
                  <a:outerShdw blurRad="38100" dist="38100" dir="2700000" algn="tl">
                    <a:srgbClr val="000000">
                      <a:alpha val="43137"/>
                    </a:srgbClr>
                  </a:outerShdw>
                </a:effectLst>
                <a:latin typeface="Helvetica" pitchFamily="34" charset="0"/>
              </a:rPr>
              <a:t>report analysis</a:t>
            </a:r>
            <a:r>
              <a:rPr lang="en-GB" sz="4000" b="1" spc="300" dirty="0" smtClean="0">
                <a:latin typeface="Helvetica" pitchFamily="34" charset="0"/>
              </a:rPr>
              <a:t>:</a:t>
            </a:r>
          </a:p>
          <a:p>
            <a:pPr algn="ctr" fontAlgn="auto">
              <a:spcBef>
                <a:spcPct val="20000"/>
              </a:spcBef>
              <a:spcAft>
                <a:spcPts val="0"/>
              </a:spcAft>
            </a:pPr>
            <a:endParaRPr lang="en-GB" sz="4000" b="1" spc="300" dirty="0" smtClean="0">
              <a:latin typeface="Helvetica" pitchFamily="34" charset="0"/>
            </a:endParaRPr>
          </a:p>
          <a:p>
            <a:pPr algn="ctr" fontAlgn="auto">
              <a:spcBef>
                <a:spcPct val="20000"/>
              </a:spcBef>
              <a:spcAft>
                <a:spcPts val="0"/>
              </a:spcAft>
            </a:pPr>
            <a:r>
              <a:rPr lang="en-GB" sz="3000" b="1" i="1" spc="300" dirty="0" smtClean="0">
                <a:latin typeface="Helvetica" pitchFamily="34" charset="0"/>
              </a:rPr>
              <a:t>Overall Assessment, </a:t>
            </a:r>
          </a:p>
          <a:p>
            <a:pPr algn="ctr" fontAlgn="auto">
              <a:spcBef>
                <a:spcPct val="20000"/>
              </a:spcBef>
              <a:spcAft>
                <a:spcPts val="0"/>
              </a:spcAft>
            </a:pPr>
            <a:r>
              <a:rPr lang="en-GB" sz="3000" b="1" i="1" spc="300" dirty="0" smtClean="0">
                <a:latin typeface="Helvetica" pitchFamily="34" charset="0"/>
              </a:rPr>
              <a:t>Specific Findings and Way </a:t>
            </a:r>
            <a:r>
              <a:rPr lang="en-GB" sz="3000" b="1" i="1" spc="300" dirty="0">
                <a:latin typeface="Helvetica" pitchFamily="34" charset="0"/>
              </a:rPr>
              <a:t>Forward</a:t>
            </a:r>
            <a:endParaRPr lang="en-GB" sz="3000" i="1" dirty="0">
              <a:latin typeface="Calibri"/>
            </a:endParaRPr>
          </a:p>
        </p:txBody>
      </p:sp>
    </p:spTree>
    <p:extLst>
      <p:ext uri="{BB962C8B-B14F-4D97-AF65-F5344CB8AC3E}">
        <p14:creationId xmlns:p14="http://schemas.microsoft.com/office/powerpoint/2010/main" val="3928905842"/>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80728"/>
            <a:ext cx="8856984" cy="4464496"/>
          </a:xfrm>
        </p:spPr>
        <p:txBody>
          <a:bodyPr>
            <a:noAutofit/>
          </a:bodyPr>
          <a:lstStyle/>
          <a:p>
            <a:r>
              <a:rPr lang="en-GB" dirty="0" smtClean="0">
                <a:solidFill>
                  <a:srgbClr val="0F5494"/>
                </a:solidFill>
              </a:rPr>
              <a:t>47 </a:t>
            </a:r>
            <a:r>
              <a:rPr lang="en-GB" dirty="0" err="1" smtClean="0">
                <a:solidFill>
                  <a:srgbClr val="0F5494"/>
                </a:solidFill>
              </a:rPr>
              <a:t>HoM</a:t>
            </a:r>
            <a:r>
              <a:rPr lang="en-GB" dirty="0" smtClean="0">
                <a:solidFill>
                  <a:srgbClr val="0F5494"/>
                </a:solidFill>
              </a:rPr>
              <a:t>/</a:t>
            </a:r>
            <a:r>
              <a:rPr lang="en-GB" dirty="0" err="1" smtClean="0">
                <a:solidFill>
                  <a:srgbClr val="0F5494"/>
                </a:solidFill>
              </a:rPr>
              <a:t>HoC</a:t>
            </a:r>
            <a:r>
              <a:rPr lang="en-GB" dirty="0" smtClean="0">
                <a:solidFill>
                  <a:srgbClr val="0F5494"/>
                </a:solidFill>
              </a:rPr>
              <a:t> reports and 16 Notes received between Oct-Dec 2016 </a:t>
            </a:r>
            <a:r>
              <a:rPr lang="en-GB" dirty="0">
                <a:solidFill>
                  <a:srgbClr val="0F5494"/>
                </a:solidFill>
              </a:rPr>
              <a:t>showed </a:t>
            </a:r>
            <a:r>
              <a:rPr lang="en-GB" dirty="0" smtClean="0">
                <a:solidFill>
                  <a:srgbClr val="0F5494"/>
                </a:solidFill>
              </a:rPr>
              <a:t>that </a:t>
            </a:r>
            <a:r>
              <a:rPr lang="en-GB" u="sng" dirty="0" smtClean="0">
                <a:solidFill>
                  <a:srgbClr val="0F5494"/>
                </a:solidFill>
                <a:effectLst>
                  <a:outerShdw blurRad="38100" dist="38100" dir="2700000" algn="tl">
                    <a:srgbClr val="000000">
                      <a:alpha val="43137"/>
                    </a:srgbClr>
                  </a:outerShdw>
                </a:effectLst>
              </a:rPr>
              <a:t>May </a:t>
            </a:r>
            <a:r>
              <a:rPr lang="en-GB" u="sng" dirty="0">
                <a:solidFill>
                  <a:srgbClr val="0F5494"/>
                </a:solidFill>
                <a:effectLst>
                  <a:outerShdw blurRad="38100" dist="38100" dir="2700000" algn="tl">
                    <a:srgbClr val="000000">
                      <a:alpha val="43137"/>
                    </a:srgbClr>
                  </a:outerShdw>
                </a:effectLst>
              </a:rPr>
              <a:t>2016 CC gave new impetus to </a:t>
            </a:r>
            <a:r>
              <a:rPr lang="en-GB" u="sng" dirty="0" smtClean="0">
                <a:solidFill>
                  <a:srgbClr val="0F5494"/>
                </a:solidFill>
                <a:effectLst>
                  <a:outerShdw blurRad="38100" dist="38100" dir="2700000" algn="tl">
                    <a:srgbClr val="000000">
                      <a:alpha val="43137"/>
                    </a:srgbClr>
                  </a:outerShdw>
                </a:effectLst>
              </a:rPr>
              <a:t>Joint Programming</a:t>
            </a:r>
          </a:p>
          <a:p>
            <a:pPr lvl="1"/>
            <a:r>
              <a:rPr lang="en-GB" u="sng" dirty="0" smtClean="0">
                <a:solidFill>
                  <a:srgbClr val="0F5494"/>
                </a:solidFill>
                <a:effectLst>
                  <a:outerShdw blurRad="38100" dist="38100" dir="2700000" algn="tl">
                    <a:srgbClr val="000000">
                      <a:alpha val="43137"/>
                    </a:srgbClr>
                  </a:outerShdw>
                </a:effectLst>
              </a:rPr>
              <a:t>Eritrea, Ethiopia, </a:t>
            </a:r>
            <a:r>
              <a:rPr lang="en-GB" u="sng" dirty="0">
                <a:solidFill>
                  <a:srgbClr val="0F5494"/>
                </a:solidFill>
                <a:effectLst>
                  <a:outerShdw blurRad="38100" dist="38100" dir="2700000" algn="tl">
                    <a:srgbClr val="000000">
                      <a:alpha val="43137"/>
                    </a:srgbClr>
                  </a:outerShdw>
                </a:effectLst>
              </a:rPr>
              <a:t>K</a:t>
            </a:r>
            <a:r>
              <a:rPr lang="en-GB" u="sng" dirty="0" smtClean="0">
                <a:solidFill>
                  <a:srgbClr val="0F5494"/>
                </a:solidFill>
                <a:effectLst>
                  <a:outerShdw blurRad="38100" dist="38100" dir="2700000" algn="tl">
                    <a:srgbClr val="000000">
                      <a:alpha val="43137"/>
                    </a:srgbClr>
                  </a:outerShdw>
                </a:effectLst>
              </a:rPr>
              <a:t>enya, Somalia, Sudan, </a:t>
            </a:r>
            <a:r>
              <a:rPr lang="en-GB" u="sng" dirty="0">
                <a:solidFill>
                  <a:srgbClr val="0F5494"/>
                </a:solidFill>
                <a:effectLst>
                  <a:outerShdw blurRad="38100" dist="38100" dir="2700000" algn="tl">
                    <a:srgbClr val="000000">
                      <a:alpha val="43137"/>
                    </a:srgbClr>
                  </a:outerShdw>
                </a:effectLst>
              </a:rPr>
              <a:t>T</a:t>
            </a:r>
            <a:r>
              <a:rPr lang="en-GB" u="sng" dirty="0" smtClean="0">
                <a:solidFill>
                  <a:srgbClr val="0F5494"/>
                </a:solidFill>
                <a:effectLst>
                  <a:outerShdw blurRad="38100" dist="38100" dir="2700000" algn="tl">
                    <a:srgbClr val="000000">
                      <a:alpha val="43137"/>
                    </a:srgbClr>
                  </a:outerShdw>
                </a:effectLst>
              </a:rPr>
              <a:t>anzania</a:t>
            </a:r>
          </a:p>
          <a:p>
            <a:endParaRPr lang="en-GB" u="sng" dirty="0">
              <a:solidFill>
                <a:srgbClr val="0F5494"/>
              </a:solidFill>
              <a:effectLst>
                <a:outerShdw blurRad="38100" dist="38100" dir="2700000" algn="tl">
                  <a:srgbClr val="000000">
                    <a:alpha val="43137"/>
                  </a:srgbClr>
                </a:outerShdw>
              </a:effectLst>
            </a:endParaRPr>
          </a:p>
          <a:p>
            <a:r>
              <a:rPr lang="en-GB" u="sng" dirty="0" smtClean="0">
                <a:solidFill>
                  <a:srgbClr val="0F5494"/>
                </a:solidFill>
                <a:effectLst>
                  <a:outerShdw blurRad="38100" dist="38100" dir="2700000" algn="tl">
                    <a:srgbClr val="000000">
                      <a:alpha val="43137"/>
                    </a:srgbClr>
                  </a:outerShdw>
                </a:effectLst>
              </a:rPr>
              <a:t>Joint Programming is making headways</a:t>
            </a:r>
            <a:r>
              <a:rPr lang="en-GB" dirty="0" smtClean="0">
                <a:solidFill>
                  <a:srgbClr val="0F5494"/>
                </a:solidFill>
              </a:rPr>
              <a:t>, as part of EU donors being increasingly recognised as "European family".</a:t>
            </a:r>
          </a:p>
          <a:p>
            <a:endParaRPr lang="en-GB" sz="2800" dirty="0" smtClean="0">
              <a:solidFill>
                <a:srgbClr val="0F5494"/>
              </a:solidFill>
            </a:endParaRPr>
          </a:p>
          <a:p>
            <a:r>
              <a:rPr lang="en-GB" dirty="0" smtClean="0">
                <a:solidFill>
                  <a:srgbClr val="0F5494"/>
                </a:solidFill>
              </a:rPr>
              <a:t>JP as a vehicle in </a:t>
            </a:r>
            <a:r>
              <a:rPr lang="en-GB" u="sng" dirty="0" smtClean="0">
                <a:solidFill>
                  <a:srgbClr val="0F5494"/>
                </a:solidFill>
                <a:effectLst>
                  <a:outerShdw blurRad="38100" dist="38100" dir="2700000" algn="tl">
                    <a:srgbClr val="000000">
                      <a:alpha val="43137"/>
                    </a:srgbClr>
                  </a:outerShdw>
                </a:effectLst>
              </a:rPr>
              <a:t>implementing 2030 Agenda/ SDGs </a:t>
            </a:r>
            <a:endParaRPr lang="en-GB" dirty="0" smtClean="0">
              <a:solidFill>
                <a:srgbClr val="0F5494"/>
              </a:solidFill>
            </a:endParaRPr>
          </a:p>
        </p:txBody>
      </p:sp>
    </p:spTree>
    <p:extLst>
      <p:ext uri="{BB962C8B-B14F-4D97-AF65-F5344CB8AC3E}">
        <p14:creationId xmlns:p14="http://schemas.microsoft.com/office/powerpoint/2010/main" val="3300287122"/>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2520280" cy="1143000"/>
          </a:xfrm>
        </p:spPr>
        <p:txBody>
          <a:bodyPr>
            <a:noAutofit/>
          </a:bodyPr>
          <a:lstStyle/>
          <a:p>
            <a:pPr algn="l"/>
            <a:r>
              <a:rPr lang="en-GB" sz="2800" dirty="0" smtClean="0">
                <a:solidFill>
                  <a:srgbClr val="0F5494"/>
                </a:solidFill>
              </a:rPr>
              <a:t>Overall Assessment:</a:t>
            </a:r>
            <a:endParaRPr lang="en-GB" sz="2800" dirty="0">
              <a:solidFill>
                <a:srgbClr val="0F5494"/>
              </a:solidFill>
            </a:endParaRPr>
          </a:p>
        </p:txBody>
      </p:sp>
      <p:sp>
        <p:nvSpPr>
          <p:cNvPr id="3" name="Content Placeholder 2"/>
          <p:cNvSpPr>
            <a:spLocks noGrp="1"/>
          </p:cNvSpPr>
          <p:nvPr>
            <p:ph idx="1"/>
          </p:nvPr>
        </p:nvSpPr>
        <p:spPr>
          <a:xfrm>
            <a:off x="179512" y="1772817"/>
            <a:ext cx="8856984" cy="4608512"/>
          </a:xfrm>
        </p:spPr>
        <p:txBody>
          <a:bodyPr>
            <a:normAutofit lnSpcReduction="10000"/>
          </a:bodyPr>
          <a:lstStyle/>
          <a:p>
            <a:r>
              <a:rPr lang="en-GB" dirty="0" smtClean="0">
                <a:solidFill>
                  <a:srgbClr val="0F5494"/>
                </a:solidFill>
              </a:rPr>
              <a:t>Joint Programming (</a:t>
            </a:r>
            <a:r>
              <a:rPr lang="en-GB" dirty="0" err="1" smtClean="0">
                <a:solidFill>
                  <a:srgbClr val="0F5494"/>
                </a:solidFill>
              </a:rPr>
              <a:t>i</a:t>
            </a:r>
            <a:r>
              <a:rPr lang="en-GB" dirty="0" smtClean="0">
                <a:solidFill>
                  <a:srgbClr val="0F5494"/>
                </a:solidFill>
              </a:rPr>
              <a:t>) contributing to </a:t>
            </a:r>
            <a:r>
              <a:rPr lang="en-GB" u="sng" dirty="0" smtClean="0">
                <a:solidFill>
                  <a:srgbClr val="0F5494"/>
                </a:solidFill>
                <a:effectLst>
                  <a:outerShdw blurRad="38100" dist="38100" dir="2700000" algn="tl">
                    <a:srgbClr val="000000">
                      <a:alpha val="43137"/>
                    </a:srgbClr>
                  </a:outerShdw>
                </a:effectLst>
              </a:rPr>
              <a:t>development effectiveness</a:t>
            </a:r>
            <a:r>
              <a:rPr lang="en-GB" dirty="0" smtClean="0">
                <a:solidFill>
                  <a:srgbClr val="0F5494"/>
                </a:solidFill>
                <a:effectLst>
                  <a:outerShdw blurRad="38100" dist="38100" dir="2700000" algn="tl">
                    <a:srgbClr val="000000">
                      <a:alpha val="43137"/>
                    </a:srgbClr>
                  </a:outerShdw>
                </a:effectLst>
              </a:rPr>
              <a:t> </a:t>
            </a:r>
            <a:r>
              <a:rPr lang="en-GB" dirty="0" smtClean="0">
                <a:solidFill>
                  <a:srgbClr val="0F5494"/>
                </a:solidFill>
              </a:rPr>
              <a:t>AND (ii) providing </a:t>
            </a:r>
            <a:r>
              <a:rPr lang="en-GB" u="sng" dirty="0" smtClean="0">
                <a:solidFill>
                  <a:srgbClr val="0F5494"/>
                </a:solidFill>
                <a:effectLst>
                  <a:outerShdw blurRad="38100" dist="38100" dir="2700000" algn="tl">
                    <a:srgbClr val="000000">
                      <a:alpha val="43137"/>
                    </a:srgbClr>
                  </a:outerShdw>
                </a:effectLst>
              </a:rPr>
              <a:t>stronger political clout </a:t>
            </a:r>
            <a:r>
              <a:rPr lang="en-GB" dirty="0" smtClean="0">
                <a:solidFill>
                  <a:srgbClr val="0F5494"/>
                </a:solidFill>
              </a:rPr>
              <a:t>for the EU and MS are core findings of </a:t>
            </a:r>
            <a:r>
              <a:rPr lang="en-GB" dirty="0" err="1" smtClean="0">
                <a:solidFill>
                  <a:srgbClr val="0F5494"/>
                </a:solidFill>
              </a:rPr>
              <a:t>HoM</a:t>
            </a:r>
            <a:r>
              <a:rPr lang="en-GB" dirty="0" smtClean="0">
                <a:solidFill>
                  <a:srgbClr val="0F5494"/>
                </a:solidFill>
              </a:rPr>
              <a:t> analysis</a:t>
            </a:r>
          </a:p>
          <a:p>
            <a:endParaRPr lang="en-GB" dirty="0" smtClean="0">
              <a:solidFill>
                <a:srgbClr val="0F5494"/>
              </a:solidFill>
            </a:endParaRPr>
          </a:p>
          <a:p>
            <a:r>
              <a:rPr lang="en-GB" u="sng" dirty="0" smtClean="0">
                <a:solidFill>
                  <a:srgbClr val="0F5494"/>
                </a:solidFill>
                <a:effectLst>
                  <a:outerShdw blurRad="38100" dist="38100" dir="2700000" algn="tl">
                    <a:srgbClr val="000000">
                      <a:alpha val="43137"/>
                    </a:srgbClr>
                  </a:outerShdw>
                </a:effectLst>
              </a:rPr>
              <a:t>Reluctances exist from Partner Countries</a:t>
            </a:r>
            <a:r>
              <a:rPr lang="en-GB" dirty="0" smtClean="0">
                <a:solidFill>
                  <a:srgbClr val="0F5494"/>
                </a:solidFill>
              </a:rPr>
              <a:t>, but many cases indicate these can be overcome; also, </a:t>
            </a:r>
            <a:r>
              <a:rPr lang="en-GB" u="sng" dirty="0" smtClean="0">
                <a:solidFill>
                  <a:srgbClr val="0F5494"/>
                </a:solidFill>
                <a:effectLst>
                  <a:outerShdw blurRad="38100" dist="38100" dir="2700000" algn="tl">
                    <a:srgbClr val="000000">
                      <a:alpha val="43137"/>
                    </a:srgbClr>
                  </a:outerShdw>
                </a:effectLst>
              </a:rPr>
              <a:t>other external priorities </a:t>
            </a:r>
            <a:r>
              <a:rPr lang="en-GB" dirty="0" smtClean="0">
                <a:solidFill>
                  <a:srgbClr val="0F5494"/>
                </a:solidFill>
              </a:rPr>
              <a:t>(trade, migration, </a:t>
            </a:r>
            <a:r>
              <a:rPr lang="en-GB" dirty="0" err="1" smtClean="0">
                <a:solidFill>
                  <a:srgbClr val="0F5494"/>
                </a:solidFill>
              </a:rPr>
              <a:t>etc</a:t>
            </a:r>
            <a:r>
              <a:rPr lang="en-GB" dirty="0" smtClean="0">
                <a:solidFill>
                  <a:srgbClr val="0F5494"/>
                </a:solidFill>
              </a:rPr>
              <a:t>) may divert efforts away from JP aims</a:t>
            </a:r>
            <a:endParaRPr lang="en-GB" dirty="0">
              <a:solidFill>
                <a:srgbClr val="0F5494"/>
              </a:solidFill>
            </a:endParaRPr>
          </a:p>
        </p:txBody>
      </p:sp>
    </p:spTree>
    <p:extLst>
      <p:ext uri="{BB962C8B-B14F-4D97-AF65-F5344CB8AC3E}">
        <p14:creationId xmlns:p14="http://schemas.microsoft.com/office/powerpoint/2010/main" val="213053401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2771800" cy="1143000"/>
          </a:xfrm>
        </p:spPr>
        <p:txBody>
          <a:bodyPr>
            <a:normAutofit/>
          </a:bodyPr>
          <a:lstStyle/>
          <a:p>
            <a:pPr algn="l"/>
            <a:r>
              <a:rPr lang="en-GB" sz="3200" dirty="0" smtClean="0">
                <a:solidFill>
                  <a:srgbClr val="0F5494"/>
                </a:solidFill>
              </a:rPr>
              <a:t>Specific Findings (1):</a:t>
            </a:r>
            <a:endParaRPr lang="en-GB" sz="3200" dirty="0">
              <a:solidFill>
                <a:srgbClr val="0F5494"/>
              </a:solidFill>
            </a:endParaRPr>
          </a:p>
        </p:txBody>
      </p:sp>
      <p:sp>
        <p:nvSpPr>
          <p:cNvPr id="3" name="Content Placeholder 2"/>
          <p:cNvSpPr>
            <a:spLocks noGrp="1"/>
          </p:cNvSpPr>
          <p:nvPr>
            <p:ph idx="1"/>
          </p:nvPr>
        </p:nvSpPr>
        <p:spPr>
          <a:xfrm>
            <a:off x="179512" y="1700808"/>
            <a:ext cx="8856984" cy="5390059"/>
          </a:xfrm>
        </p:spPr>
        <p:txBody>
          <a:bodyPr>
            <a:normAutofit/>
          </a:bodyPr>
          <a:lstStyle/>
          <a:p>
            <a:pPr>
              <a:buFont typeface="Wingdings" panose="05000000000000000000" pitchFamily="2" charset="2"/>
              <a:buChar char="§"/>
            </a:pPr>
            <a:r>
              <a:rPr lang="en-GB" sz="2400" b="1" dirty="0" smtClean="0">
                <a:solidFill>
                  <a:srgbClr val="0F5494"/>
                </a:solidFill>
              </a:rPr>
              <a:t>More countries engage with Joint Programming (</a:t>
            </a:r>
            <a:r>
              <a:rPr lang="en-GB" sz="2400" i="1" u="sng" dirty="0" smtClean="0">
                <a:solidFill>
                  <a:srgbClr val="0F5494"/>
                </a:solidFill>
              </a:rPr>
              <a:t>since 2015</a:t>
            </a:r>
            <a:r>
              <a:rPr lang="en-GB" sz="2400" b="1" dirty="0" smtClean="0">
                <a:solidFill>
                  <a:srgbClr val="0F5494"/>
                </a:solidFill>
              </a:rPr>
              <a:t>):</a:t>
            </a:r>
          </a:p>
          <a:p>
            <a:pPr lvl="1">
              <a:buFont typeface="Wingdings" panose="05000000000000000000" pitchFamily="2" charset="2"/>
              <a:buChar char="Ø"/>
            </a:pPr>
            <a:r>
              <a:rPr lang="en-GB" sz="1800" dirty="0" smtClean="0">
                <a:solidFill>
                  <a:srgbClr val="0F5494"/>
                </a:solidFill>
              </a:rPr>
              <a:t>20 new partner countries since 2015</a:t>
            </a:r>
          </a:p>
          <a:p>
            <a:pPr lvl="1">
              <a:buFont typeface="Wingdings" panose="05000000000000000000" pitchFamily="2" charset="2"/>
              <a:buChar char="Ø"/>
            </a:pPr>
            <a:r>
              <a:rPr lang="en-GB" sz="1800" dirty="0" smtClean="0">
                <a:solidFill>
                  <a:srgbClr val="0F5494"/>
                </a:solidFill>
              </a:rPr>
              <a:t>4 with Roadmap</a:t>
            </a:r>
          </a:p>
          <a:p>
            <a:pPr lvl="1">
              <a:buFont typeface="Wingdings" panose="05000000000000000000" pitchFamily="2" charset="2"/>
              <a:buChar char="Ø"/>
            </a:pPr>
            <a:r>
              <a:rPr lang="en-GB" sz="1800" dirty="0" smtClean="0">
                <a:solidFill>
                  <a:srgbClr val="0F5494"/>
                </a:solidFill>
              </a:rPr>
              <a:t>6 with Joint Analysis</a:t>
            </a:r>
          </a:p>
          <a:p>
            <a:pPr lvl="1">
              <a:buFont typeface="Wingdings" panose="05000000000000000000" pitchFamily="2" charset="2"/>
              <a:buChar char="Ø"/>
            </a:pPr>
            <a:r>
              <a:rPr lang="en-GB" sz="1800" dirty="0" smtClean="0">
                <a:solidFill>
                  <a:srgbClr val="0F5494"/>
                </a:solidFill>
              </a:rPr>
              <a:t>4 with Joint Response</a:t>
            </a:r>
          </a:p>
          <a:p>
            <a:pPr lvl="1">
              <a:buFont typeface="Wingdings" panose="05000000000000000000" pitchFamily="2" charset="2"/>
              <a:buChar char="Ø"/>
            </a:pPr>
            <a:r>
              <a:rPr lang="en-GB" sz="1800" dirty="0" smtClean="0">
                <a:solidFill>
                  <a:srgbClr val="0F5494"/>
                </a:solidFill>
              </a:rPr>
              <a:t>11 have joint monitoring/results frameworks</a:t>
            </a:r>
          </a:p>
          <a:p>
            <a:pPr lvl="1">
              <a:buFont typeface="Wingdings" panose="05000000000000000000" pitchFamily="2" charset="2"/>
              <a:buChar char="Ø"/>
            </a:pPr>
            <a:r>
              <a:rPr lang="en-GB" sz="1800" dirty="0" smtClean="0">
                <a:solidFill>
                  <a:srgbClr val="0F5494"/>
                </a:solidFill>
              </a:rPr>
              <a:t>7 started a new cycle of JP</a:t>
            </a:r>
          </a:p>
          <a:p>
            <a:pPr marL="457200" lvl="1" indent="0">
              <a:buNone/>
            </a:pPr>
            <a:endParaRPr lang="en-GB" sz="1800" dirty="0" smtClean="0">
              <a:solidFill>
                <a:srgbClr val="0F5494"/>
              </a:solidFill>
            </a:endParaRPr>
          </a:p>
          <a:p>
            <a:pPr>
              <a:buFont typeface="Wingdings" panose="05000000000000000000" pitchFamily="2" charset="2"/>
              <a:buChar char="§"/>
            </a:pPr>
            <a:r>
              <a:rPr lang="en-GB" sz="2400" b="1" dirty="0" smtClean="0">
                <a:solidFill>
                  <a:srgbClr val="0F5494"/>
                </a:solidFill>
              </a:rPr>
              <a:t>Increased </a:t>
            </a:r>
            <a:r>
              <a:rPr lang="en-GB" sz="2400" b="1" dirty="0">
                <a:solidFill>
                  <a:srgbClr val="0F5494"/>
                </a:solidFill>
                <a:effectLst>
                  <a:outerShdw blurRad="38100" dist="38100" dir="2700000" algn="tl">
                    <a:srgbClr val="000000">
                      <a:alpha val="43137"/>
                    </a:srgbClr>
                  </a:outerShdw>
                </a:effectLst>
              </a:rPr>
              <a:t>political leverage </a:t>
            </a:r>
            <a:r>
              <a:rPr lang="en-GB" sz="2400" b="1" dirty="0">
                <a:solidFill>
                  <a:srgbClr val="0F5494"/>
                </a:solidFill>
              </a:rPr>
              <a:t>and </a:t>
            </a:r>
            <a:r>
              <a:rPr lang="en-GB" sz="2400" b="1" dirty="0">
                <a:solidFill>
                  <a:srgbClr val="0F5494"/>
                </a:solidFill>
                <a:effectLst>
                  <a:outerShdw blurRad="38100" dist="38100" dir="2700000" algn="tl">
                    <a:srgbClr val="000000">
                      <a:alpha val="43137"/>
                    </a:srgbClr>
                  </a:outerShdw>
                </a:effectLst>
              </a:rPr>
              <a:t>visibility</a:t>
            </a:r>
            <a:r>
              <a:rPr lang="en-GB" sz="2400" b="1" dirty="0">
                <a:solidFill>
                  <a:srgbClr val="0F5494"/>
                </a:solidFill>
              </a:rPr>
              <a:t> towards partner governments and the wider donor </a:t>
            </a:r>
            <a:r>
              <a:rPr lang="en-GB" sz="2400" b="1" dirty="0" smtClean="0">
                <a:solidFill>
                  <a:srgbClr val="0F5494"/>
                </a:solidFill>
              </a:rPr>
              <a:t>community</a:t>
            </a:r>
          </a:p>
          <a:p>
            <a:pPr marL="0" indent="0">
              <a:buNone/>
            </a:pPr>
            <a:endParaRPr lang="en-GB" sz="2400" u="sng" dirty="0" smtClean="0">
              <a:solidFill>
                <a:srgbClr val="0F5494"/>
              </a:solidFill>
            </a:endParaRPr>
          </a:p>
          <a:p>
            <a:pPr>
              <a:buFont typeface="Wingdings" panose="05000000000000000000" pitchFamily="2" charset="2"/>
              <a:buChar char="§"/>
            </a:pPr>
            <a:r>
              <a:rPr lang="en-GB" sz="2400" b="1" dirty="0" smtClean="0">
                <a:solidFill>
                  <a:srgbClr val="0F5494"/>
                </a:solidFill>
              </a:rPr>
              <a:t>Possible </a:t>
            </a:r>
            <a:r>
              <a:rPr lang="en-GB" sz="2400" b="1" dirty="0">
                <a:solidFill>
                  <a:srgbClr val="0F5494"/>
                </a:solidFill>
              </a:rPr>
              <a:t>synergies between other EU and </a:t>
            </a:r>
            <a:r>
              <a:rPr lang="en-GB" sz="2400" b="1" dirty="0" smtClean="0">
                <a:solidFill>
                  <a:srgbClr val="0F5494"/>
                </a:solidFill>
              </a:rPr>
              <a:t>MS joint </a:t>
            </a:r>
            <a:r>
              <a:rPr lang="en-GB" sz="2400" b="1" dirty="0">
                <a:solidFill>
                  <a:srgbClr val="0F5494"/>
                </a:solidFill>
              </a:rPr>
              <a:t>exercises: </a:t>
            </a:r>
            <a:endParaRPr lang="en-GB" sz="2400" b="1" dirty="0" smtClean="0">
              <a:solidFill>
                <a:srgbClr val="0F5494"/>
              </a:solidFill>
            </a:endParaRPr>
          </a:p>
          <a:p>
            <a:pPr marL="0" indent="0">
              <a:buNone/>
            </a:pPr>
            <a:r>
              <a:rPr lang="en-GB" sz="2400" b="1" dirty="0" smtClean="0">
                <a:solidFill>
                  <a:srgbClr val="0F5494"/>
                </a:solidFill>
              </a:rPr>
              <a:t>     esp. CSO roadmap</a:t>
            </a:r>
            <a:r>
              <a:rPr lang="en-GB" sz="2400" b="1" dirty="0">
                <a:solidFill>
                  <a:srgbClr val="0F5494"/>
                </a:solidFill>
              </a:rPr>
              <a:t>, GAP and </a:t>
            </a:r>
            <a:r>
              <a:rPr lang="en-GB" sz="2400" b="1" dirty="0" smtClean="0">
                <a:solidFill>
                  <a:srgbClr val="0F5494"/>
                </a:solidFill>
              </a:rPr>
              <a:t>HRDS</a:t>
            </a:r>
          </a:p>
          <a:p>
            <a:pPr>
              <a:buFont typeface="Wingdings" panose="05000000000000000000" pitchFamily="2" charset="2"/>
              <a:buChar char="§"/>
            </a:pPr>
            <a:endParaRPr lang="en-GB" sz="2400" u="sng" dirty="0">
              <a:solidFill>
                <a:srgbClr val="0F5494"/>
              </a:solidFill>
            </a:endParaRPr>
          </a:p>
          <a:p>
            <a:pPr>
              <a:buFont typeface="Wingdings" panose="05000000000000000000" pitchFamily="2" charset="2"/>
              <a:buChar char="§"/>
            </a:pPr>
            <a:endParaRPr lang="en-GB" sz="2400" u="sng" dirty="0">
              <a:solidFill>
                <a:srgbClr val="0F5494"/>
              </a:solidFill>
            </a:endParaRPr>
          </a:p>
        </p:txBody>
      </p:sp>
    </p:spTree>
    <p:extLst>
      <p:ext uri="{BB962C8B-B14F-4D97-AF65-F5344CB8AC3E}">
        <p14:creationId xmlns:p14="http://schemas.microsoft.com/office/powerpoint/2010/main" val="1988880314"/>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2771800" cy="1143000"/>
          </a:xfrm>
        </p:spPr>
        <p:txBody>
          <a:bodyPr>
            <a:normAutofit/>
          </a:bodyPr>
          <a:lstStyle/>
          <a:p>
            <a:pPr algn="l"/>
            <a:r>
              <a:rPr lang="en-GB" sz="3200" dirty="0" smtClean="0">
                <a:solidFill>
                  <a:srgbClr val="0F5494"/>
                </a:solidFill>
              </a:rPr>
              <a:t>Specific Findings (2):</a:t>
            </a:r>
            <a:endParaRPr lang="en-GB" sz="3200" dirty="0">
              <a:solidFill>
                <a:srgbClr val="0F5494"/>
              </a:solidFill>
            </a:endParaRPr>
          </a:p>
        </p:txBody>
      </p:sp>
      <p:sp>
        <p:nvSpPr>
          <p:cNvPr id="3" name="Content Placeholder 2"/>
          <p:cNvSpPr>
            <a:spLocks noGrp="1"/>
          </p:cNvSpPr>
          <p:nvPr>
            <p:ph idx="1"/>
          </p:nvPr>
        </p:nvSpPr>
        <p:spPr>
          <a:xfrm>
            <a:off x="179512" y="1772816"/>
            <a:ext cx="8856984" cy="5390059"/>
          </a:xfrm>
        </p:spPr>
        <p:txBody>
          <a:bodyPr>
            <a:normAutofit/>
          </a:bodyPr>
          <a:lstStyle/>
          <a:p>
            <a:pPr>
              <a:buFont typeface="Wingdings" panose="05000000000000000000" pitchFamily="2" charset="2"/>
              <a:buChar char="§"/>
            </a:pPr>
            <a:r>
              <a:rPr lang="en-GB" sz="2400" b="1" dirty="0" smtClean="0">
                <a:solidFill>
                  <a:srgbClr val="0F5494"/>
                </a:solidFill>
              </a:rPr>
              <a:t>Positive development effectiveness results recorded, with challenges remaining: </a:t>
            </a:r>
          </a:p>
          <a:p>
            <a:pPr lvl="1">
              <a:buFont typeface="Wingdings" panose="05000000000000000000" pitchFamily="2" charset="2"/>
              <a:buChar char="Ø"/>
            </a:pPr>
            <a:r>
              <a:rPr lang="en-GB" sz="2000" dirty="0" smtClean="0">
                <a:solidFill>
                  <a:srgbClr val="0F5494"/>
                </a:solidFill>
              </a:rPr>
              <a:t>Increased alignment to national development strategies</a:t>
            </a:r>
          </a:p>
          <a:p>
            <a:pPr lvl="1">
              <a:buFont typeface="Wingdings" panose="05000000000000000000" pitchFamily="2" charset="2"/>
              <a:buChar char="Ø"/>
            </a:pPr>
            <a:r>
              <a:rPr lang="en-GB" sz="2000" dirty="0" smtClean="0">
                <a:solidFill>
                  <a:srgbClr val="0F5494"/>
                </a:solidFill>
              </a:rPr>
              <a:t>Improved division of labour</a:t>
            </a:r>
          </a:p>
          <a:p>
            <a:pPr lvl="1">
              <a:buFont typeface="Wingdings" panose="05000000000000000000" pitchFamily="2" charset="2"/>
              <a:buChar char="Ø"/>
            </a:pPr>
            <a:r>
              <a:rPr lang="en-GB" sz="2000" dirty="0" smtClean="0">
                <a:solidFill>
                  <a:srgbClr val="0F5494"/>
                </a:solidFill>
              </a:rPr>
              <a:t>Replacement issues tackled</a:t>
            </a:r>
          </a:p>
          <a:p>
            <a:pPr lvl="1">
              <a:buFont typeface="Wingdings" panose="05000000000000000000" pitchFamily="2" charset="2"/>
              <a:buChar char="Ø"/>
            </a:pPr>
            <a:r>
              <a:rPr lang="en-GB" sz="2000" dirty="0" smtClean="0">
                <a:solidFill>
                  <a:srgbClr val="0F5494"/>
                </a:solidFill>
              </a:rPr>
              <a:t>Some joint monitoring and joint results frameworks in place</a:t>
            </a:r>
          </a:p>
          <a:p>
            <a:pPr lvl="1">
              <a:buFont typeface="Wingdings" panose="05000000000000000000" pitchFamily="2" charset="2"/>
              <a:buChar char="Ø"/>
            </a:pPr>
            <a:r>
              <a:rPr lang="en-GB" sz="2000" dirty="0" smtClean="0">
                <a:solidFill>
                  <a:srgbClr val="0F5494"/>
                </a:solidFill>
              </a:rPr>
              <a:t>Joint implementation actions used as a pragmatic cooperative way</a:t>
            </a:r>
          </a:p>
          <a:p>
            <a:pPr marL="457200" lvl="1" indent="0">
              <a:buNone/>
            </a:pPr>
            <a:endParaRPr lang="en-GB" sz="1800" dirty="0" smtClean="0">
              <a:solidFill>
                <a:srgbClr val="0F5494"/>
              </a:solidFill>
            </a:endParaRPr>
          </a:p>
          <a:p>
            <a:pPr>
              <a:buFont typeface="Wingdings" panose="05000000000000000000" pitchFamily="2" charset="2"/>
              <a:buChar char="§"/>
            </a:pPr>
            <a:r>
              <a:rPr lang="en-GB" sz="2400" b="1" dirty="0" smtClean="0">
                <a:solidFill>
                  <a:srgbClr val="0F5494"/>
                </a:solidFill>
              </a:rPr>
              <a:t>Persisting hurdles:</a:t>
            </a:r>
          </a:p>
          <a:p>
            <a:pPr lvl="1">
              <a:buFont typeface="Wingdings" panose="05000000000000000000" pitchFamily="2" charset="2"/>
              <a:buChar char="ü"/>
            </a:pPr>
            <a:r>
              <a:rPr lang="en-GB" sz="2000" dirty="0" smtClean="0">
                <a:solidFill>
                  <a:srgbClr val="0F5494"/>
                </a:solidFill>
              </a:rPr>
              <a:t>Difficulties in reconciling trade, migration and security priorities with JP</a:t>
            </a:r>
          </a:p>
          <a:p>
            <a:pPr lvl="1">
              <a:buFont typeface="Wingdings" panose="05000000000000000000" pitchFamily="2" charset="2"/>
              <a:buChar char="ü"/>
            </a:pPr>
            <a:r>
              <a:rPr lang="en-GB" sz="2000" dirty="0" smtClean="0">
                <a:solidFill>
                  <a:srgbClr val="0F5494"/>
                </a:solidFill>
              </a:rPr>
              <a:t>Country ownership</a:t>
            </a:r>
          </a:p>
          <a:p>
            <a:pPr lvl="1">
              <a:buFont typeface="Wingdings" panose="05000000000000000000" pitchFamily="2" charset="2"/>
              <a:buChar char="ü"/>
            </a:pPr>
            <a:r>
              <a:rPr lang="en-GB" sz="2000" dirty="0" smtClean="0">
                <a:solidFill>
                  <a:srgbClr val="0F5494"/>
                </a:solidFill>
              </a:rPr>
              <a:t>Synchronisation of programming cycles</a:t>
            </a:r>
          </a:p>
          <a:p>
            <a:pPr lvl="1">
              <a:buFont typeface="Wingdings" panose="05000000000000000000" pitchFamily="2" charset="2"/>
              <a:buChar char="ü"/>
            </a:pPr>
            <a:r>
              <a:rPr lang="en-GB" sz="2000" dirty="0" smtClean="0">
                <a:solidFill>
                  <a:srgbClr val="0F5494"/>
                </a:solidFill>
              </a:rPr>
              <a:t>Political/Policy guidance from HQ (EU and MS)</a:t>
            </a:r>
          </a:p>
          <a:p>
            <a:pPr>
              <a:buFont typeface="Wingdings" panose="05000000000000000000" pitchFamily="2" charset="2"/>
              <a:buChar char="§"/>
            </a:pPr>
            <a:endParaRPr lang="en-GB" sz="2400" u="sng" dirty="0">
              <a:solidFill>
                <a:srgbClr val="0F5494"/>
              </a:solidFill>
            </a:endParaRPr>
          </a:p>
          <a:p>
            <a:pPr>
              <a:buFont typeface="Wingdings" panose="05000000000000000000" pitchFamily="2" charset="2"/>
              <a:buChar char="§"/>
            </a:pPr>
            <a:endParaRPr lang="en-GB" sz="2400" u="sng" dirty="0">
              <a:solidFill>
                <a:srgbClr val="0F5494"/>
              </a:solidFill>
            </a:endParaRPr>
          </a:p>
        </p:txBody>
      </p:sp>
    </p:spTree>
    <p:extLst>
      <p:ext uri="{BB962C8B-B14F-4D97-AF65-F5344CB8AC3E}">
        <p14:creationId xmlns:p14="http://schemas.microsoft.com/office/powerpoint/2010/main" val="64328721"/>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054082097"/>
              </p:ext>
            </p:extLst>
          </p:nvPr>
        </p:nvGraphicFramePr>
        <p:xfrm>
          <a:off x="1057275" y="1011635"/>
          <a:ext cx="7920880"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15" name="Rectangle 5"/>
          <p:cNvSpPr>
            <a:spLocks noChangeArrowheads="1"/>
          </p:cNvSpPr>
          <p:nvPr/>
        </p:nvSpPr>
        <p:spPr bwMode="auto">
          <a:xfrm>
            <a:off x="166688" y="174625"/>
            <a:ext cx="87122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en-GB" altLang="en-US" sz="3200" b="1" i="0" dirty="0">
                <a:solidFill>
                  <a:srgbClr val="3E6FD2"/>
                </a:solidFill>
                <a:latin typeface="Calibri" panose="020F0502020204030204" pitchFamily="34" charset="0"/>
              </a:rPr>
              <a:t>Joint Programming - State of Play by </a:t>
            </a:r>
            <a:r>
              <a:rPr lang="en-GB" altLang="en-US" sz="3200" b="1" i="0" dirty="0" smtClean="0">
                <a:solidFill>
                  <a:srgbClr val="3E6FD2"/>
                </a:solidFill>
                <a:latin typeface="Calibri" panose="020F0502020204030204" pitchFamily="34" charset="0"/>
              </a:rPr>
              <a:t>country</a:t>
            </a:r>
          </a:p>
          <a:p>
            <a:pPr algn="ctr" eaLnBrk="1" hangingPunct="1">
              <a:spcBef>
                <a:spcPct val="0"/>
              </a:spcBef>
              <a:buClrTx/>
              <a:buFontTx/>
              <a:buNone/>
            </a:pPr>
            <a:r>
              <a:rPr lang="en-GB" sz="1800" b="1" dirty="0" smtClean="0">
                <a:solidFill>
                  <a:srgbClr val="3E6FD2"/>
                </a:solidFill>
                <a:effectLst>
                  <a:outerShdw blurRad="38100" dist="38100" dir="2700000" algn="tl">
                    <a:srgbClr val="000000">
                      <a:alpha val="43137"/>
                    </a:srgbClr>
                  </a:outerShdw>
                </a:effectLst>
                <a:latin typeface="Calibri"/>
              </a:rPr>
              <a:t>(as </a:t>
            </a:r>
            <a:r>
              <a:rPr lang="en-GB" sz="1800" b="1" dirty="0">
                <a:solidFill>
                  <a:srgbClr val="3E6FD2"/>
                </a:solidFill>
                <a:effectLst>
                  <a:outerShdw blurRad="38100" dist="38100" dir="2700000" algn="tl">
                    <a:srgbClr val="000000">
                      <a:alpha val="43137"/>
                    </a:srgbClr>
                  </a:outerShdw>
                </a:effectLst>
                <a:latin typeface="Calibri"/>
              </a:rPr>
              <a:t>of </a:t>
            </a:r>
            <a:r>
              <a:rPr lang="en-GB" sz="1800" b="1" dirty="0" smtClean="0">
                <a:solidFill>
                  <a:srgbClr val="3E6FD2"/>
                </a:solidFill>
                <a:effectLst>
                  <a:outerShdw blurRad="38100" dist="38100" dir="2700000" algn="tl">
                    <a:srgbClr val="000000">
                      <a:alpha val="43137"/>
                    </a:srgbClr>
                  </a:outerShdw>
                </a:effectLst>
                <a:latin typeface="Calibri"/>
              </a:rPr>
              <a:t>May 2017)</a:t>
            </a:r>
            <a:endParaRPr lang="en-GB" sz="1800" b="1" dirty="0">
              <a:solidFill>
                <a:srgbClr val="3E6FD2"/>
              </a:solidFill>
              <a:effectLst>
                <a:outerShdw blurRad="38100" dist="38100" dir="2700000" algn="tl">
                  <a:srgbClr val="000000">
                    <a:alpha val="43137"/>
                  </a:srgbClr>
                </a:outerShdw>
              </a:effectLst>
              <a:latin typeface="Calibri"/>
            </a:endParaRPr>
          </a:p>
        </p:txBody>
      </p:sp>
      <p:sp>
        <p:nvSpPr>
          <p:cNvPr id="13316" name="Left Brace 6"/>
          <p:cNvSpPr>
            <a:spLocks/>
          </p:cNvSpPr>
          <p:nvPr/>
        </p:nvSpPr>
        <p:spPr bwMode="auto">
          <a:xfrm>
            <a:off x="755650" y="2687638"/>
            <a:ext cx="301625" cy="1511300"/>
          </a:xfrm>
          <a:prstGeom prst="leftBrace">
            <a:avLst>
              <a:gd name="adj1" fmla="val 8328"/>
              <a:gd name="adj2" fmla="val 50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US" altLang="en-US" sz="1200" i="0" dirty="0">
              <a:solidFill>
                <a:srgbClr val="000000"/>
              </a:solidFill>
            </a:endParaRPr>
          </a:p>
        </p:txBody>
      </p:sp>
      <p:sp>
        <p:nvSpPr>
          <p:cNvPr id="13317" name="Chevron 7"/>
          <p:cNvSpPr>
            <a:spLocks/>
          </p:cNvSpPr>
          <p:nvPr/>
        </p:nvSpPr>
        <p:spPr bwMode="auto">
          <a:xfrm>
            <a:off x="46038" y="2903538"/>
            <a:ext cx="709612" cy="1079500"/>
          </a:xfrm>
          <a:custGeom>
            <a:avLst/>
            <a:gdLst>
              <a:gd name="T0" fmla="*/ 0 w 589564"/>
              <a:gd name="T1" fmla="*/ 0 h 1080120"/>
              <a:gd name="T2" fmla="*/ 514499 w 589564"/>
              <a:gd name="T3" fmla="*/ 0 h 1080120"/>
              <a:gd name="T4" fmla="*/ 1028998 w 589564"/>
              <a:gd name="T5" fmla="*/ 539440 h 1080120"/>
              <a:gd name="T6" fmla="*/ 514499 w 589564"/>
              <a:gd name="T7" fmla="*/ 1078880 h 1080120"/>
              <a:gd name="T8" fmla="*/ 0 w 589564"/>
              <a:gd name="T9" fmla="*/ 1078880 h 1080120"/>
              <a:gd name="T10" fmla="*/ 4681 w 589564"/>
              <a:gd name="T11" fmla="*/ 539440 h 1080120"/>
              <a:gd name="T12" fmla="*/ 0 w 589564"/>
              <a:gd name="T13" fmla="*/ 0 h 1080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9564" h="1080120">
                <a:moveTo>
                  <a:pt x="0" y="0"/>
                </a:moveTo>
                <a:lnTo>
                  <a:pt x="294782" y="0"/>
                </a:lnTo>
                <a:lnTo>
                  <a:pt x="589564" y="540060"/>
                </a:lnTo>
                <a:lnTo>
                  <a:pt x="294782" y="1080120"/>
                </a:lnTo>
                <a:lnTo>
                  <a:pt x="0" y="1080120"/>
                </a:lnTo>
                <a:lnTo>
                  <a:pt x="2682" y="540060"/>
                </a:lnTo>
                <a:lnTo>
                  <a:pt x="0" y="0"/>
                </a:lnTo>
                <a:close/>
              </a:path>
            </a:pathLst>
          </a:custGeom>
          <a:solidFill>
            <a:srgbClr val="CCECFF"/>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nchor="ctr"/>
          <a:lstStyle/>
          <a:p>
            <a:endParaRPr lang="en-GB" dirty="0"/>
          </a:p>
        </p:txBody>
      </p:sp>
      <p:sp>
        <p:nvSpPr>
          <p:cNvPr id="13318" name="TextBox 8"/>
          <p:cNvSpPr txBox="1">
            <a:spLocks noChangeArrowheads="1"/>
          </p:cNvSpPr>
          <p:nvPr/>
        </p:nvSpPr>
        <p:spPr bwMode="auto">
          <a:xfrm>
            <a:off x="-36512" y="3068960"/>
            <a:ext cx="8604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1000"/>
              </a:spcBef>
              <a:buClrTx/>
              <a:buFontTx/>
              <a:buNone/>
            </a:pPr>
            <a:r>
              <a:rPr lang="en-GB" altLang="en-US" sz="1400" b="1" i="0" smtClean="0">
                <a:solidFill>
                  <a:srgbClr val="0033CC"/>
                </a:solidFill>
                <a:latin typeface="Calibri"/>
              </a:rPr>
              <a:t>Joint </a:t>
            </a:r>
            <a:r>
              <a:rPr lang="en-GB" altLang="en-US" sz="1400" b="1" i="0" dirty="0" smtClean="0">
                <a:solidFill>
                  <a:srgbClr val="0033CC"/>
                </a:solidFill>
                <a:latin typeface="Calibri"/>
              </a:rPr>
              <a:t>Strategy</a:t>
            </a:r>
          </a:p>
        </p:txBody>
      </p:sp>
      <p:sp>
        <p:nvSpPr>
          <p:cNvPr id="7" name="Chevron 7"/>
          <p:cNvSpPr>
            <a:spLocks/>
          </p:cNvSpPr>
          <p:nvPr/>
        </p:nvSpPr>
        <p:spPr bwMode="auto">
          <a:xfrm>
            <a:off x="45244" y="1233066"/>
            <a:ext cx="709612" cy="1079500"/>
          </a:xfrm>
          <a:custGeom>
            <a:avLst/>
            <a:gdLst>
              <a:gd name="T0" fmla="*/ 0 w 589564"/>
              <a:gd name="T1" fmla="*/ 0 h 1080120"/>
              <a:gd name="T2" fmla="*/ 514499 w 589564"/>
              <a:gd name="T3" fmla="*/ 0 h 1080120"/>
              <a:gd name="T4" fmla="*/ 1028998 w 589564"/>
              <a:gd name="T5" fmla="*/ 539440 h 1080120"/>
              <a:gd name="T6" fmla="*/ 514499 w 589564"/>
              <a:gd name="T7" fmla="*/ 1078880 h 1080120"/>
              <a:gd name="T8" fmla="*/ 0 w 589564"/>
              <a:gd name="T9" fmla="*/ 1078880 h 1080120"/>
              <a:gd name="T10" fmla="*/ 4681 w 589564"/>
              <a:gd name="T11" fmla="*/ 539440 h 1080120"/>
              <a:gd name="T12" fmla="*/ 0 w 589564"/>
              <a:gd name="T13" fmla="*/ 0 h 1080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9564" h="1080120">
                <a:moveTo>
                  <a:pt x="0" y="0"/>
                </a:moveTo>
                <a:lnTo>
                  <a:pt x="294782" y="0"/>
                </a:lnTo>
                <a:lnTo>
                  <a:pt x="589564" y="540060"/>
                </a:lnTo>
                <a:lnTo>
                  <a:pt x="294782" y="1080120"/>
                </a:lnTo>
                <a:lnTo>
                  <a:pt x="0" y="1080120"/>
                </a:lnTo>
                <a:lnTo>
                  <a:pt x="2682" y="540060"/>
                </a:lnTo>
                <a:lnTo>
                  <a:pt x="0" y="0"/>
                </a:lnTo>
                <a:close/>
              </a:path>
            </a:pathLst>
          </a:custGeom>
          <a:solidFill>
            <a:srgbClr val="CCECFF"/>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nchor="ctr"/>
          <a:lstStyle/>
          <a:p>
            <a:r>
              <a:rPr lang="en-GB" sz="1400" b="1" dirty="0">
                <a:solidFill>
                  <a:srgbClr val="0033CC"/>
                </a:solidFill>
                <a:latin typeface="Calibri"/>
              </a:rPr>
              <a:t>Prep </a:t>
            </a:r>
            <a:r>
              <a:rPr lang="en-GB" sz="1400" b="1" dirty="0" smtClean="0">
                <a:solidFill>
                  <a:srgbClr val="0033CC"/>
                </a:solidFill>
                <a:latin typeface="Calibri"/>
              </a:rPr>
              <a:t>steps</a:t>
            </a:r>
            <a:endParaRPr lang="en-GB" sz="1400" b="1" dirty="0">
              <a:solidFill>
                <a:srgbClr val="0033CC"/>
              </a:solidFill>
              <a:latin typeface="Calibri"/>
            </a:endParaRPr>
          </a:p>
        </p:txBody>
      </p:sp>
      <p:sp>
        <p:nvSpPr>
          <p:cNvPr id="8" name="Left Brace 6"/>
          <p:cNvSpPr>
            <a:spLocks/>
          </p:cNvSpPr>
          <p:nvPr/>
        </p:nvSpPr>
        <p:spPr bwMode="auto">
          <a:xfrm>
            <a:off x="754856" y="1017166"/>
            <a:ext cx="301625" cy="1511300"/>
          </a:xfrm>
          <a:prstGeom prst="leftBrace">
            <a:avLst>
              <a:gd name="adj1" fmla="val 8328"/>
              <a:gd name="adj2" fmla="val 50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US" altLang="en-US" sz="1200" i="0" dirty="0">
              <a:solidFill>
                <a:srgbClr val="000000"/>
              </a:solidFill>
            </a:endParaRPr>
          </a:p>
        </p:txBody>
      </p:sp>
      <p:sp>
        <p:nvSpPr>
          <p:cNvPr id="2" name="TextBox 1"/>
          <p:cNvSpPr txBox="1"/>
          <p:nvPr/>
        </p:nvSpPr>
        <p:spPr>
          <a:xfrm>
            <a:off x="467544" y="4489139"/>
            <a:ext cx="1597000" cy="1754326"/>
          </a:xfrm>
          <a:prstGeom prst="rect">
            <a:avLst/>
          </a:prstGeom>
          <a:noFill/>
        </p:spPr>
        <p:txBody>
          <a:bodyPr wrap="square" rtlCol="0">
            <a:spAutoFit/>
          </a:bodyPr>
          <a:lstStyle/>
          <a:p>
            <a:r>
              <a:rPr lang="en-GB" sz="6000" b="1" dirty="0" smtClean="0">
                <a:solidFill>
                  <a:srgbClr val="3E6FD2"/>
                </a:solidFill>
                <a:latin typeface="Calibri"/>
              </a:rPr>
              <a:t>56 </a:t>
            </a:r>
            <a:r>
              <a:rPr lang="en-GB" sz="2400" b="1" dirty="0">
                <a:solidFill>
                  <a:srgbClr val="3E6FD2"/>
                </a:solidFill>
                <a:latin typeface="Calibri"/>
              </a:rPr>
              <a:t>Active countries</a:t>
            </a:r>
          </a:p>
        </p:txBody>
      </p:sp>
      <p:sp>
        <p:nvSpPr>
          <p:cNvPr id="3" name="TextBox 2"/>
          <p:cNvSpPr txBox="1"/>
          <p:nvPr/>
        </p:nvSpPr>
        <p:spPr>
          <a:xfrm>
            <a:off x="467544" y="6237312"/>
            <a:ext cx="2232248" cy="261610"/>
          </a:xfrm>
          <a:prstGeom prst="rect">
            <a:avLst/>
          </a:prstGeom>
          <a:noFill/>
        </p:spPr>
        <p:txBody>
          <a:bodyPr wrap="square" rtlCol="0">
            <a:spAutoFit/>
          </a:bodyPr>
          <a:lstStyle/>
          <a:p>
            <a:r>
              <a:rPr lang="en-GB" sz="1100" b="1" i="1" dirty="0" smtClean="0">
                <a:solidFill>
                  <a:srgbClr val="3E6FD2"/>
                </a:solidFill>
                <a:effectLst>
                  <a:outerShdw blurRad="38100" dist="38100" dir="2700000" algn="tl">
                    <a:srgbClr val="000000">
                      <a:alpha val="43137"/>
                    </a:srgbClr>
                  </a:outerShdw>
                </a:effectLst>
                <a:latin typeface="Calibri"/>
              </a:rPr>
              <a:t>*</a:t>
            </a:r>
            <a:r>
              <a:rPr lang="en-GB" sz="1100" b="1" i="1" dirty="0">
                <a:solidFill>
                  <a:srgbClr val="3E6FD2"/>
                </a:solidFill>
                <a:effectLst>
                  <a:outerShdw blurRad="38100" dist="38100" dir="2700000" algn="tl">
                    <a:srgbClr val="000000">
                      <a:alpha val="43137"/>
                    </a:srgbClr>
                  </a:outerShdw>
                </a:effectLst>
                <a:latin typeface="Calibri"/>
              </a:rPr>
              <a:t>drafts</a:t>
            </a:r>
          </a:p>
        </p:txBody>
      </p:sp>
      <p:sp>
        <p:nvSpPr>
          <p:cNvPr id="12" name="TextBox 11"/>
          <p:cNvSpPr txBox="1"/>
          <p:nvPr/>
        </p:nvSpPr>
        <p:spPr>
          <a:xfrm>
            <a:off x="400050" y="6448827"/>
            <a:ext cx="8276406" cy="261610"/>
          </a:xfrm>
          <a:prstGeom prst="rect">
            <a:avLst/>
          </a:prstGeom>
          <a:noFill/>
        </p:spPr>
        <p:txBody>
          <a:bodyPr wrap="square" rtlCol="0">
            <a:spAutoFit/>
          </a:bodyPr>
          <a:lstStyle/>
          <a:p>
            <a:r>
              <a:rPr lang="en-GB" sz="1100" b="1" i="1" dirty="0">
                <a:solidFill>
                  <a:srgbClr val="3E6FD2"/>
                </a:solidFill>
                <a:effectLst>
                  <a:outerShdw blurRad="38100" dist="38100" dir="2700000" algn="tl">
                    <a:srgbClr val="000000">
                      <a:alpha val="43137"/>
                    </a:srgbClr>
                  </a:outerShdw>
                </a:effectLst>
                <a:latin typeface="Calibri"/>
              </a:rPr>
              <a:t>** </a:t>
            </a:r>
            <a:r>
              <a:rPr lang="en-GB" sz="1100" b="1" i="1" dirty="0" smtClean="0">
                <a:solidFill>
                  <a:srgbClr val="3E6FD2"/>
                </a:solidFill>
                <a:effectLst>
                  <a:outerShdw blurRad="38100" dist="38100" dir="2700000" algn="tl">
                    <a:srgbClr val="000000">
                      <a:alpha val="43137"/>
                    </a:srgbClr>
                  </a:outerShdw>
                </a:effectLst>
                <a:latin typeface="Calibri"/>
              </a:rPr>
              <a:t>"Second cycle" refers to the process of thoroughly revising the Joint Strategy or producing a whole new document</a:t>
            </a:r>
          </a:p>
        </p:txBody>
      </p:sp>
    </p:spTree>
    <p:extLst>
      <p:ext uri="{BB962C8B-B14F-4D97-AF65-F5344CB8AC3E}">
        <p14:creationId xmlns:p14="http://schemas.microsoft.com/office/powerpoint/2010/main" val="253990551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620688"/>
            <a:ext cx="8229600" cy="3816424"/>
          </a:xfrm>
        </p:spPr>
        <p:txBody>
          <a:bodyPr>
            <a:normAutofit/>
          </a:bodyPr>
          <a:lstStyle/>
          <a:p>
            <a:r>
              <a:rPr lang="en-GB" dirty="0" smtClean="0">
                <a:solidFill>
                  <a:srgbClr val="0F5494"/>
                </a:solidFill>
              </a:rPr>
              <a:t>EU Global Strategy</a:t>
            </a:r>
            <a:br>
              <a:rPr lang="en-GB" dirty="0" smtClean="0">
                <a:solidFill>
                  <a:srgbClr val="0F5494"/>
                </a:solidFill>
              </a:rPr>
            </a:br>
            <a:r>
              <a:rPr lang="en-GB" dirty="0">
                <a:solidFill>
                  <a:srgbClr val="0F5494"/>
                </a:solidFill>
              </a:rPr>
              <a:t/>
            </a:r>
            <a:br>
              <a:rPr lang="en-GB" dirty="0">
                <a:solidFill>
                  <a:srgbClr val="0F5494"/>
                </a:solidFill>
              </a:rPr>
            </a:br>
            <a:r>
              <a:rPr lang="en-GB" sz="3200" dirty="0" smtClean="0">
                <a:solidFill>
                  <a:srgbClr val="0F5494"/>
                </a:solidFill>
              </a:rPr>
              <a:t>Moving towards a joined-up external action</a:t>
            </a:r>
            <a:r>
              <a:rPr lang="en-GB" dirty="0" smtClean="0">
                <a:solidFill>
                  <a:srgbClr val="0F5494"/>
                </a:solidFill>
              </a:rPr>
              <a:t/>
            </a:r>
            <a:br>
              <a:rPr lang="en-GB" dirty="0" smtClean="0">
                <a:solidFill>
                  <a:srgbClr val="0F5494"/>
                </a:solidFill>
              </a:rPr>
            </a:br>
            <a:endParaRPr lang="en-GB" dirty="0">
              <a:solidFill>
                <a:srgbClr val="0F5494"/>
              </a:solidFill>
            </a:endParaRPr>
          </a:p>
        </p:txBody>
      </p:sp>
      <p:sp>
        <p:nvSpPr>
          <p:cNvPr id="2" name="Content Placeholder 1"/>
          <p:cNvSpPr>
            <a:spLocks noGrp="1"/>
          </p:cNvSpPr>
          <p:nvPr>
            <p:ph idx="1"/>
          </p:nvPr>
        </p:nvSpPr>
        <p:spPr>
          <a:xfrm>
            <a:off x="-108520" y="-747464"/>
            <a:ext cx="8229600" cy="4525963"/>
          </a:xfrm>
        </p:spPr>
        <p:txBody>
          <a:bodyPr>
            <a:normAutofit/>
          </a:bodyPr>
          <a:lstStyle/>
          <a:p>
            <a:pPr algn="ctr"/>
            <a:endParaRPr lang="en-GB" dirty="0" smtClean="0">
              <a:solidFill>
                <a:srgbClr val="3E6FD2"/>
              </a:solidFill>
            </a:endParaRPr>
          </a:p>
          <a:p>
            <a:pPr marL="0" indent="0" algn="ctr">
              <a:buNone/>
            </a:pPr>
            <a:endParaRPr lang="en-GB" dirty="0">
              <a:solidFill>
                <a:srgbClr val="3E6FD2"/>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05200"/>
            <a:ext cx="91440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5446999"/>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87624" y="1268760"/>
            <a:ext cx="6120680" cy="1143000"/>
          </a:xfrm>
        </p:spPr>
        <p:txBody>
          <a:bodyPr>
            <a:noAutofit/>
          </a:bodyPr>
          <a:lstStyle/>
          <a:p>
            <a:pPr>
              <a:lnSpc>
                <a:spcPct val="150000"/>
              </a:lnSpc>
            </a:pPr>
            <a:r>
              <a:rPr lang="fr-FR" sz="2800" b="1" u="sng" dirty="0" smtClean="0">
                <a:solidFill>
                  <a:srgbClr val="0F5494"/>
                </a:solidFill>
                <a:latin typeface="Helvetica" pitchFamily="34" charset="0"/>
              </a:rPr>
              <a:t>Head of Mission Analysis report: </a:t>
            </a:r>
            <a:br>
              <a:rPr lang="fr-FR" sz="2800" b="1" u="sng" dirty="0" smtClean="0">
                <a:solidFill>
                  <a:srgbClr val="0F5494"/>
                </a:solidFill>
                <a:latin typeface="Helvetica" pitchFamily="34" charset="0"/>
              </a:rPr>
            </a:br>
            <a:r>
              <a:rPr lang="fr-FR" sz="2800" b="1" u="sng" dirty="0" smtClean="0">
                <a:solidFill>
                  <a:srgbClr val="0F5494"/>
                </a:solidFill>
                <a:effectLst>
                  <a:outerShdw blurRad="38100" dist="38100" dir="2700000" algn="tl">
                    <a:srgbClr val="000000">
                      <a:alpha val="43137"/>
                    </a:srgbClr>
                  </a:outerShdw>
                </a:effectLst>
                <a:latin typeface="Helvetica" pitchFamily="34" charset="0"/>
              </a:rPr>
              <a:t>W</a:t>
            </a:r>
            <a:r>
              <a:rPr lang="fr-FR" sz="2800" b="1" i="1" u="sng" dirty="0" smtClean="0">
                <a:solidFill>
                  <a:srgbClr val="0F5494"/>
                </a:solidFill>
                <a:effectLst>
                  <a:outerShdw blurRad="38100" dist="38100" dir="2700000" algn="tl">
                    <a:srgbClr val="000000">
                      <a:alpha val="43137"/>
                    </a:srgbClr>
                  </a:outerShdw>
                </a:effectLst>
                <a:latin typeface="Helvetica" pitchFamily="34" charset="0"/>
              </a:rPr>
              <a:t>ay Forward</a:t>
            </a:r>
            <a:endParaRPr lang="en-GB" sz="2800" b="1" i="1" u="sng" dirty="0">
              <a:solidFill>
                <a:srgbClr val="0F5494"/>
              </a:solidFill>
              <a:effectLst>
                <a:outerShdw blurRad="38100" dist="38100" dir="2700000" algn="tl">
                  <a:srgbClr val="000000">
                    <a:alpha val="43137"/>
                  </a:srgbClr>
                </a:outerShdw>
              </a:effectLst>
              <a:latin typeface="Helvetica" pitchFamily="34" charset="0"/>
            </a:endParaRPr>
          </a:p>
        </p:txBody>
      </p:sp>
      <p:sp>
        <p:nvSpPr>
          <p:cNvPr id="2" name="Content Placeholder 1"/>
          <p:cNvSpPr>
            <a:spLocks noGrp="1"/>
          </p:cNvSpPr>
          <p:nvPr>
            <p:ph idx="1"/>
          </p:nvPr>
        </p:nvSpPr>
        <p:spPr>
          <a:xfrm>
            <a:off x="1475656" y="2924944"/>
            <a:ext cx="6984776" cy="3744416"/>
          </a:xfrm>
        </p:spPr>
        <p:txBody>
          <a:bodyPr>
            <a:noAutofit/>
          </a:bodyPr>
          <a:lstStyle/>
          <a:p>
            <a:pPr marL="571500" indent="-571500">
              <a:buFont typeface="+mj-lt"/>
              <a:buAutoNum type="romanUcPeriod"/>
            </a:pPr>
            <a:r>
              <a:rPr lang="en-GB" sz="2200" b="1" dirty="0" smtClean="0">
                <a:solidFill>
                  <a:srgbClr val="0F5494"/>
                </a:solidFill>
              </a:rPr>
              <a:t>Diverse approaches to Joint Programming</a:t>
            </a:r>
          </a:p>
          <a:p>
            <a:pPr marL="571500" indent="-571500">
              <a:buFont typeface="+mj-lt"/>
              <a:buAutoNum type="romanUcPeriod"/>
            </a:pPr>
            <a:endParaRPr lang="en-GB" sz="2200" b="1" dirty="0" smtClean="0">
              <a:solidFill>
                <a:srgbClr val="0F5494"/>
              </a:solidFill>
            </a:endParaRPr>
          </a:p>
          <a:p>
            <a:pPr marL="571500" indent="-571500">
              <a:buFont typeface="+mj-lt"/>
              <a:buAutoNum type="romanUcPeriod"/>
            </a:pPr>
            <a:r>
              <a:rPr lang="en-GB" sz="2200" b="1" dirty="0" smtClean="0">
                <a:solidFill>
                  <a:srgbClr val="0F5494"/>
                </a:solidFill>
              </a:rPr>
              <a:t>Linking Joint Programming to other areas of external action</a:t>
            </a:r>
          </a:p>
          <a:p>
            <a:pPr marL="1028700" lvl="1" indent="-571500">
              <a:buFont typeface="+mj-lt"/>
              <a:buAutoNum type="romanUcPeriod"/>
            </a:pPr>
            <a:endParaRPr lang="en-GB" sz="2200" b="1" dirty="0" smtClean="0">
              <a:solidFill>
                <a:srgbClr val="0F5494"/>
              </a:solidFill>
            </a:endParaRPr>
          </a:p>
          <a:p>
            <a:pPr marL="571500" indent="-571500">
              <a:buFont typeface="+mj-lt"/>
              <a:buAutoNum type="romanUcPeriod"/>
            </a:pPr>
            <a:r>
              <a:rPr lang="en-GB" sz="2200" b="1" dirty="0" smtClean="0">
                <a:solidFill>
                  <a:srgbClr val="0F5494"/>
                </a:solidFill>
              </a:rPr>
              <a:t>New European Consensus on Development and 2030 Agenda/SDG</a:t>
            </a:r>
          </a:p>
          <a:p>
            <a:pPr marL="571500" indent="-571500">
              <a:buFont typeface="+mj-lt"/>
              <a:buAutoNum type="romanUcPeriod"/>
            </a:pPr>
            <a:endParaRPr lang="en-GB" sz="2200" b="1" dirty="0">
              <a:solidFill>
                <a:srgbClr val="0F5494"/>
              </a:solidFill>
            </a:endParaRPr>
          </a:p>
          <a:p>
            <a:pPr marL="571500" indent="-571500">
              <a:buFont typeface="+mj-lt"/>
              <a:buAutoNum type="romanUcPeriod"/>
            </a:pPr>
            <a:r>
              <a:rPr lang="en-GB" sz="2200" b="1" dirty="0" smtClean="0">
                <a:solidFill>
                  <a:srgbClr val="0F5494"/>
                </a:solidFill>
              </a:rPr>
              <a:t>Joint Results</a:t>
            </a:r>
          </a:p>
          <a:p>
            <a:endParaRPr lang="en-GB" sz="2200" dirty="0" smtClean="0">
              <a:solidFill>
                <a:srgbClr val="0F5494"/>
              </a:solidFill>
            </a:endParaRPr>
          </a:p>
          <a:p>
            <a:endParaRPr lang="en-GB" sz="2200" dirty="0">
              <a:solidFill>
                <a:srgbClr val="0F5494"/>
              </a:solidFill>
            </a:endParaRPr>
          </a:p>
        </p:txBody>
      </p:sp>
    </p:spTree>
    <p:extLst>
      <p:ext uri="{BB962C8B-B14F-4D97-AF65-F5344CB8AC3E}">
        <p14:creationId xmlns:p14="http://schemas.microsoft.com/office/powerpoint/2010/main" val="1724146846"/>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0" y="332656"/>
            <a:ext cx="2987824" cy="122413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lgn="l"/>
            <a:r>
              <a:rPr lang="en-GB" altLang="en-US" sz="2400" b="1" u="sng" dirty="0" smtClean="0">
                <a:latin typeface="Helvetica" pitchFamily="34" charset="0"/>
                <a:ea typeface="ＭＳ Ｐゴシック" pitchFamily="34" charset="-128"/>
              </a:rPr>
              <a:t>I. Diverse approaches to Joint Programming</a:t>
            </a:r>
            <a:br>
              <a:rPr lang="en-GB" altLang="en-US" sz="2400" b="1" u="sng" dirty="0" smtClean="0">
                <a:latin typeface="Helvetica" pitchFamily="34" charset="0"/>
                <a:ea typeface="ＭＳ Ｐゴシック" pitchFamily="34" charset="-128"/>
              </a:rPr>
            </a:br>
            <a:r>
              <a:rPr lang="en-GB" altLang="en-US" sz="2400" b="1" u="sng" dirty="0" smtClean="0">
                <a:latin typeface="Helvetica" pitchFamily="34" charset="0"/>
                <a:ea typeface="ＭＳ Ｐゴシック" pitchFamily="34" charset="-128"/>
              </a:rPr>
              <a:t>(1) </a:t>
            </a:r>
            <a:r>
              <a:rPr lang="en-GB" altLang="en-US" sz="3000" b="1" dirty="0" smtClean="0">
                <a:latin typeface="Helvetica" pitchFamily="34" charset="0"/>
                <a:ea typeface="ＭＳ Ｐゴシック" pitchFamily="34" charset="-128"/>
              </a:rPr>
              <a:t/>
            </a:r>
            <a:br>
              <a:rPr lang="en-GB" altLang="en-US" sz="3000" b="1" dirty="0" smtClean="0">
                <a:latin typeface="Helvetica" pitchFamily="34" charset="0"/>
                <a:ea typeface="ＭＳ Ｐゴシック" pitchFamily="34" charset="-128"/>
              </a:rPr>
            </a:br>
            <a:endParaRPr lang="en-GB" altLang="en-US" sz="3000" b="1" dirty="0" smtClean="0">
              <a:latin typeface="Helvetica" pitchFamily="34" charset="0"/>
              <a:ea typeface="ＭＳ Ｐゴシック" pitchFamily="34" charset="-128"/>
            </a:endParaRPr>
          </a:p>
        </p:txBody>
      </p:sp>
      <p:sp>
        <p:nvSpPr>
          <p:cNvPr id="6" name="Content Placeholder 5"/>
          <p:cNvSpPr>
            <a:spLocks noGrp="1"/>
          </p:cNvSpPr>
          <p:nvPr>
            <p:ph idx="1"/>
          </p:nvPr>
        </p:nvSpPr>
        <p:spPr>
          <a:xfrm>
            <a:off x="395536" y="1556792"/>
            <a:ext cx="8772996" cy="5184576"/>
          </a:xfrm>
        </p:spPr>
        <p:txBody>
          <a:bodyPr>
            <a:normAutofit fontScale="92500" lnSpcReduction="10000"/>
          </a:bodyPr>
          <a:lstStyle/>
          <a:p>
            <a:r>
              <a:rPr lang="en-GB" b="1" dirty="0" smtClean="0">
                <a:solidFill>
                  <a:srgbClr val="0F5494"/>
                </a:solidFill>
              </a:rPr>
              <a:t>Sectoral approach:</a:t>
            </a:r>
          </a:p>
          <a:p>
            <a:pPr lvl="1">
              <a:buFont typeface="Wingdings" panose="05000000000000000000" pitchFamily="2" charset="2"/>
              <a:buChar char="Ø"/>
            </a:pPr>
            <a:r>
              <a:rPr lang="en-GB" sz="2600" dirty="0" smtClean="0">
                <a:solidFill>
                  <a:srgbClr val="0F5494"/>
                </a:solidFill>
              </a:rPr>
              <a:t>When overarching strategic plan is not feasible </a:t>
            </a:r>
          </a:p>
          <a:p>
            <a:pPr lvl="1">
              <a:buFont typeface="Wingdings" panose="05000000000000000000" pitchFamily="2" charset="2"/>
              <a:buChar char="Ø"/>
            </a:pPr>
            <a:r>
              <a:rPr lang="en-GB" sz="2600" dirty="0" smtClean="0">
                <a:solidFill>
                  <a:srgbClr val="0F5494"/>
                </a:solidFill>
              </a:rPr>
              <a:t>Sectoral coordination in selected area(s) to reduce overlap and functionally build-up trust</a:t>
            </a:r>
          </a:p>
          <a:p>
            <a:pPr lvl="1">
              <a:buFont typeface="Wingdings" panose="05000000000000000000" pitchFamily="2" charset="2"/>
              <a:buChar char="Ø"/>
            </a:pPr>
            <a:r>
              <a:rPr lang="en-GB" sz="2600" dirty="0" smtClean="0">
                <a:solidFill>
                  <a:srgbClr val="0F5494"/>
                </a:solidFill>
              </a:rPr>
              <a:t>Increase policy dialogue at sector level</a:t>
            </a:r>
          </a:p>
          <a:p>
            <a:pPr lvl="1"/>
            <a:r>
              <a:rPr lang="en-GB" sz="2600" dirty="0" smtClean="0">
                <a:solidFill>
                  <a:srgbClr val="0F5494"/>
                </a:solidFill>
              </a:rPr>
              <a:t>Examples: Zambia, Bangladesh, Georgia</a:t>
            </a:r>
          </a:p>
          <a:p>
            <a:endParaRPr lang="en-GB" dirty="0" smtClean="0">
              <a:solidFill>
                <a:srgbClr val="0F5494"/>
              </a:solidFill>
            </a:endParaRPr>
          </a:p>
          <a:p>
            <a:r>
              <a:rPr lang="en-GB" b="1" dirty="0" smtClean="0">
                <a:solidFill>
                  <a:srgbClr val="0F5494"/>
                </a:solidFill>
              </a:rPr>
              <a:t>Conflict-situational approach:</a:t>
            </a:r>
          </a:p>
          <a:p>
            <a:pPr lvl="1">
              <a:buFont typeface="Wingdings" panose="05000000000000000000" pitchFamily="2" charset="2"/>
              <a:buChar char="Ø"/>
            </a:pPr>
            <a:r>
              <a:rPr lang="en-GB" sz="2600" dirty="0" smtClean="0">
                <a:solidFill>
                  <a:srgbClr val="0F5494"/>
                </a:solidFill>
              </a:rPr>
              <a:t>Building trust in unstable local conditions</a:t>
            </a:r>
          </a:p>
          <a:p>
            <a:pPr lvl="1">
              <a:buFont typeface="Wingdings" panose="05000000000000000000" pitchFamily="2" charset="2"/>
              <a:buChar char="Ø"/>
            </a:pPr>
            <a:r>
              <a:rPr lang="en-GB" sz="2600" dirty="0" smtClean="0">
                <a:solidFill>
                  <a:srgbClr val="0F5494"/>
                </a:solidFill>
              </a:rPr>
              <a:t>Shared </a:t>
            </a:r>
            <a:r>
              <a:rPr lang="en-GB" sz="2600" dirty="0">
                <a:solidFill>
                  <a:srgbClr val="0F5494"/>
                </a:solidFill>
              </a:rPr>
              <a:t>understanding of complex and sensitive </a:t>
            </a:r>
            <a:r>
              <a:rPr lang="en-GB" sz="2600" dirty="0" smtClean="0">
                <a:solidFill>
                  <a:srgbClr val="0F5494"/>
                </a:solidFill>
              </a:rPr>
              <a:t>circumstances</a:t>
            </a:r>
          </a:p>
          <a:p>
            <a:pPr lvl="1">
              <a:buFont typeface="Wingdings" panose="05000000000000000000" pitchFamily="2" charset="2"/>
              <a:buChar char="Ø"/>
            </a:pPr>
            <a:r>
              <a:rPr lang="en-GB" sz="2600" dirty="0" smtClean="0">
                <a:solidFill>
                  <a:srgbClr val="0F5494"/>
                </a:solidFill>
              </a:rPr>
              <a:t>Establishing a coordination framework</a:t>
            </a:r>
          </a:p>
          <a:p>
            <a:pPr lvl="1"/>
            <a:r>
              <a:rPr lang="en-GB" sz="2600" dirty="0">
                <a:solidFill>
                  <a:srgbClr val="0F5494"/>
                </a:solidFill>
              </a:rPr>
              <a:t>Examples: </a:t>
            </a:r>
            <a:r>
              <a:rPr lang="en-GB" sz="2600" dirty="0" smtClean="0">
                <a:solidFill>
                  <a:srgbClr val="0F5494"/>
                </a:solidFill>
              </a:rPr>
              <a:t>Jordan, CAR, Afghanistan, Libya, Lebanon</a:t>
            </a:r>
            <a:endParaRPr lang="en-GB" sz="2600" dirty="0">
              <a:solidFill>
                <a:srgbClr val="0F5494"/>
              </a:solidFill>
            </a:endParaRPr>
          </a:p>
          <a:p>
            <a:pPr marL="457200" lvl="1" indent="0">
              <a:buNone/>
            </a:pPr>
            <a:endParaRPr lang="en-GB" sz="2400" dirty="0">
              <a:solidFill>
                <a:srgbClr val="0F5494"/>
              </a:solidFill>
            </a:endParaRPr>
          </a:p>
        </p:txBody>
      </p:sp>
    </p:spTree>
    <p:extLst>
      <p:ext uri="{BB962C8B-B14F-4D97-AF65-F5344CB8AC3E}">
        <p14:creationId xmlns:p14="http://schemas.microsoft.com/office/powerpoint/2010/main" val="2882605319"/>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0" y="332656"/>
            <a:ext cx="2987824" cy="122413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lgn="l"/>
            <a:r>
              <a:rPr lang="en-GB" altLang="en-US" sz="2400" b="1" u="sng" dirty="0" smtClean="0">
                <a:latin typeface="Helvetica" pitchFamily="34" charset="0"/>
                <a:ea typeface="ＭＳ Ｐゴシック" pitchFamily="34" charset="-128"/>
              </a:rPr>
              <a:t>I. Diverse approaches to Joint Programming</a:t>
            </a:r>
            <a:br>
              <a:rPr lang="en-GB" altLang="en-US" sz="2400" b="1" u="sng" dirty="0" smtClean="0">
                <a:latin typeface="Helvetica" pitchFamily="34" charset="0"/>
                <a:ea typeface="ＭＳ Ｐゴシック" pitchFamily="34" charset="-128"/>
              </a:rPr>
            </a:br>
            <a:r>
              <a:rPr lang="en-GB" altLang="en-US" sz="2400" b="1" u="sng" dirty="0" smtClean="0">
                <a:latin typeface="Helvetica" pitchFamily="34" charset="0"/>
                <a:ea typeface="ＭＳ Ｐゴシック" pitchFamily="34" charset="-128"/>
              </a:rPr>
              <a:t>(2) </a:t>
            </a:r>
            <a:r>
              <a:rPr lang="en-GB" altLang="en-US" sz="3000" b="1" dirty="0" smtClean="0">
                <a:latin typeface="Helvetica" pitchFamily="34" charset="0"/>
                <a:ea typeface="ＭＳ Ｐゴシック" pitchFamily="34" charset="-128"/>
              </a:rPr>
              <a:t/>
            </a:r>
            <a:br>
              <a:rPr lang="en-GB" altLang="en-US" sz="3000" b="1" dirty="0" smtClean="0">
                <a:latin typeface="Helvetica" pitchFamily="34" charset="0"/>
                <a:ea typeface="ＭＳ Ｐゴシック" pitchFamily="34" charset="-128"/>
              </a:rPr>
            </a:br>
            <a:endParaRPr lang="en-GB" altLang="en-US" sz="3000" b="1" dirty="0" smtClean="0">
              <a:latin typeface="Helvetica" pitchFamily="34" charset="0"/>
              <a:ea typeface="ＭＳ Ｐゴシック" pitchFamily="34" charset="-128"/>
            </a:endParaRPr>
          </a:p>
        </p:txBody>
      </p:sp>
      <p:sp>
        <p:nvSpPr>
          <p:cNvPr id="6" name="Content Placeholder 5"/>
          <p:cNvSpPr>
            <a:spLocks noGrp="1"/>
          </p:cNvSpPr>
          <p:nvPr>
            <p:ph idx="1"/>
          </p:nvPr>
        </p:nvSpPr>
        <p:spPr>
          <a:xfrm>
            <a:off x="395536" y="1340768"/>
            <a:ext cx="8772996" cy="5400600"/>
          </a:xfrm>
        </p:spPr>
        <p:txBody>
          <a:bodyPr>
            <a:normAutofit fontScale="92500" lnSpcReduction="20000"/>
          </a:bodyPr>
          <a:lstStyle/>
          <a:p>
            <a:r>
              <a:rPr lang="en-GB" b="1" dirty="0" smtClean="0">
                <a:solidFill>
                  <a:srgbClr val="0F5494"/>
                </a:solidFill>
              </a:rPr>
              <a:t>Middle-Income Countries:</a:t>
            </a:r>
          </a:p>
          <a:p>
            <a:pPr lvl="1">
              <a:buFont typeface="Wingdings" panose="05000000000000000000" pitchFamily="2" charset="2"/>
              <a:buChar char="q"/>
            </a:pPr>
            <a:r>
              <a:rPr lang="en-GB" dirty="0" smtClean="0">
                <a:solidFill>
                  <a:srgbClr val="0F5494"/>
                </a:solidFill>
              </a:rPr>
              <a:t>Differentiating relationships emerge with PC governments</a:t>
            </a:r>
          </a:p>
          <a:p>
            <a:pPr lvl="1">
              <a:buFont typeface="Wingdings" panose="05000000000000000000" pitchFamily="2" charset="2"/>
              <a:buChar char="q"/>
            </a:pPr>
            <a:r>
              <a:rPr lang="en-GB" dirty="0" smtClean="0">
                <a:solidFill>
                  <a:srgbClr val="0F5494"/>
                </a:solidFill>
              </a:rPr>
              <a:t>New topic acquire importance, such as trade, security</a:t>
            </a:r>
          </a:p>
          <a:p>
            <a:pPr lvl="1">
              <a:buFont typeface="Wingdings" panose="05000000000000000000" pitchFamily="2" charset="2"/>
              <a:buChar char="q"/>
            </a:pPr>
            <a:r>
              <a:rPr lang="en-GB" dirty="0" smtClean="0">
                <a:solidFill>
                  <a:srgbClr val="0F5494"/>
                </a:solidFill>
              </a:rPr>
              <a:t>Higher demand for peer exchanges and learning</a:t>
            </a:r>
          </a:p>
          <a:p>
            <a:pPr lvl="1">
              <a:buFont typeface="Wingdings" panose="05000000000000000000" pitchFamily="2" charset="2"/>
              <a:buChar char="q"/>
            </a:pPr>
            <a:r>
              <a:rPr lang="en-GB" dirty="0" smtClean="0">
                <a:solidFill>
                  <a:srgbClr val="0F5494"/>
                </a:solidFill>
              </a:rPr>
              <a:t>JP to be a tool to better leverage diminishing ODA</a:t>
            </a:r>
          </a:p>
          <a:p>
            <a:pPr marL="457200" lvl="1" indent="0">
              <a:buNone/>
            </a:pPr>
            <a:endParaRPr lang="en-GB" dirty="0">
              <a:solidFill>
                <a:srgbClr val="0F5494"/>
              </a:solidFill>
            </a:endParaRPr>
          </a:p>
          <a:p>
            <a:pPr lvl="1"/>
            <a:r>
              <a:rPr lang="en-GB" b="1" dirty="0" smtClean="0">
                <a:solidFill>
                  <a:srgbClr val="0F5494"/>
                </a:solidFill>
              </a:rPr>
              <a:t>Lower Middle-Income countries:</a:t>
            </a:r>
          </a:p>
          <a:p>
            <a:pPr lvl="2">
              <a:buFont typeface="Wingdings" panose="05000000000000000000" pitchFamily="2" charset="2"/>
              <a:buChar char="Ø"/>
            </a:pPr>
            <a:r>
              <a:rPr lang="en-GB" sz="2300" dirty="0" smtClean="0">
                <a:solidFill>
                  <a:srgbClr val="0F5494"/>
                </a:solidFill>
              </a:rPr>
              <a:t>17 </a:t>
            </a:r>
            <a:r>
              <a:rPr lang="en-GB" sz="2300" dirty="0" err="1" smtClean="0">
                <a:solidFill>
                  <a:srgbClr val="0F5494"/>
                </a:solidFill>
              </a:rPr>
              <a:t>HoM</a:t>
            </a:r>
            <a:r>
              <a:rPr lang="en-GB" sz="2300" dirty="0" smtClean="0">
                <a:solidFill>
                  <a:srgbClr val="0F5494"/>
                </a:solidFill>
              </a:rPr>
              <a:t> analysis reports</a:t>
            </a:r>
          </a:p>
          <a:p>
            <a:pPr lvl="2">
              <a:buFont typeface="Wingdings" panose="05000000000000000000" pitchFamily="2" charset="2"/>
              <a:buChar char="Ø"/>
            </a:pPr>
            <a:r>
              <a:rPr lang="en-GB" sz="2300" dirty="0" smtClean="0">
                <a:solidFill>
                  <a:srgbClr val="0F5494"/>
                </a:solidFill>
              </a:rPr>
              <a:t>At minimum, a roadmap in place</a:t>
            </a:r>
          </a:p>
          <a:p>
            <a:pPr lvl="2">
              <a:buFont typeface="Wingdings" panose="05000000000000000000" pitchFamily="2" charset="2"/>
              <a:buChar char="Ø"/>
            </a:pPr>
            <a:r>
              <a:rPr lang="en-GB" sz="2300" dirty="0" smtClean="0">
                <a:solidFill>
                  <a:srgbClr val="0F5494"/>
                </a:solidFill>
              </a:rPr>
              <a:t>Increased policy dialogue at sector level</a:t>
            </a:r>
          </a:p>
          <a:p>
            <a:pPr lvl="1"/>
            <a:r>
              <a:rPr lang="en-GB" b="1" dirty="0" smtClean="0">
                <a:solidFill>
                  <a:srgbClr val="0F5494"/>
                </a:solidFill>
              </a:rPr>
              <a:t>Upper </a:t>
            </a:r>
            <a:r>
              <a:rPr lang="en-GB" b="1" dirty="0">
                <a:solidFill>
                  <a:srgbClr val="0F5494"/>
                </a:solidFill>
              </a:rPr>
              <a:t>Middle-Income countries</a:t>
            </a:r>
            <a:r>
              <a:rPr lang="en-GB" b="1" dirty="0" smtClean="0">
                <a:solidFill>
                  <a:srgbClr val="0F5494"/>
                </a:solidFill>
              </a:rPr>
              <a:t>:</a:t>
            </a:r>
          </a:p>
          <a:p>
            <a:pPr lvl="2">
              <a:buFont typeface="Wingdings" panose="05000000000000000000" pitchFamily="2" charset="2"/>
              <a:buChar char="Ø"/>
            </a:pPr>
            <a:r>
              <a:rPr lang="en-GB" sz="2300" dirty="0" smtClean="0">
                <a:solidFill>
                  <a:srgbClr val="0F5494"/>
                </a:solidFill>
              </a:rPr>
              <a:t>9 </a:t>
            </a:r>
            <a:r>
              <a:rPr lang="en-GB" sz="2300" dirty="0" err="1" smtClean="0">
                <a:solidFill>
                  <a:srgbClr val="0F5494"/>
                </a:solidFill>
              </a:rPr>
              <a:t>HoM</a:t>
            </a:r>
            <a:r>
              <a:rPr lang="en-GB" sz="2300" dirty="0" smtClean="0">
                <a:solidFill>
                  <a:srgbClr val="0F5494"/>
                </a:solidFill>
              </a:rPr>
              <a:t> analysis reports</a:t>
            </a:r>
          </a:p>
          <a:p>
            <a:pPr lvl="2">
              <a:buFont typeface="Wingdings" panose="05000000000000000000" pitchFamily="2" charset="2"/>
              <a:buChar char="Ø"/>
            </a:pPr>
            <a:r>
              <a:rPr lang="en-GB" sz="2300" dirty="0" smtClean="0">
                <a:solidFill>
                  <a:srgbClr val="0F5494"/>
                </a:solidFill>
              </a:rPr>
              <a:t>No well-established processes in place</a:t>
            </a:r>
          </a:p>
          <a:p>
            <a:pPr lvl="2">
              <a:buFont typeface="Wingdings" panose="05000000000000000000" pitchFamily="2" charset="2"/>
              <a:buChar char="Ø"/>
            </a:pPr>
            <a:r>
              <a:rPr lang="en-GB" sz="2300" dirty="0" smtClean="0">
                <a:solidFill>
                  <a:srgbClr val="0F5494"/>
                </a:solidFill>
              </a:rPr>
              <a:t>Limited desire for future engagement</a:t>
            </a:r>
          </a:p>
          <a:p>
            <a:pPr marL="457200" lvl="1" indent="0">
              <a:buNone/>
            </a:pPr>
            <a:endParaRPr lang="en-GB" sz="2400" dirty="0">
              <a:solidFill>
                <a:srgbClr val="0F5494"/>
              </a:solidFill>
            </a:endParaRPr>
          </a:p>
        </p:txBody>
      </p:sp>
    </p:spTree>
    <p:extLst>
      <p:ext uri="{BB962C8B-B14F-4D97-AF65-F5344CB8AC3E}">
        <p14:creationId xmlns:p14="http://schemas.microsoft.com/office/powerpoint/2010/main" val="86996459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0" y="260648"/>
            <a:ext cx="2987824" cy="122413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lgn="l"/>
            <a:r>
              <a:rPr lang="en-GB" altLang="en-US" sz="2100" b="1" u="sng" dirty="0" smtClean="0">
                <a:latin typeface="Helvetica" pitchFamily="34" charset="0"/>
                <a:ea typeface="ＭＳ Ｐゴシック" pitchFamily="34" charset="-128"/>
              </a:rPr>
              <a:t>II</a:t>
            </a:r>
            <a:r>
              <a:rPr lang="en-GB" altLang="en-US" sz="2100" b="1" u="sng" dirty="0">
                <a:latin typeface="Helvetica" pitchFamily="34" charset="0"/>
                <a:ea typeface="ＭＳ Ｐゴシック" pitchFamily="34" charset="-128"/>
              </a:rPr>
              <a:t>. Linking Joint Programming to other areas of external </a:t>
            </a:r>
            <a:r>
              <a:rPr lang="en-GB" altLang="en-US" sz="2100" b="1" u="sng" dirty="0" smtClean="0">
                <a:latin typeface="Helvetica" pitchFamily="34" charset="0"/>
                <a:ea typeface="ＭＳ Ｐゴシック" pitchFamily="34" charset="-128"/>
              </a:rPr>
              <a:t>action</a:t>
            </a:r>
            <a:r>
              <a:rPr lang="en-GB" altLang="en-US" sz="2100" b="1" dirty="0" smtClean="0">
                <a:latin typeface="Helvetica" pitchFamily="34" charset="0"/>
                <a:ea typeface="ＭＳ Ｐゴシック" pitchFamily="34" charset="-128"/>
              </a:rPr>
              <a:t/>
            </a:r>
            <a:br>
              <a:rPr lang="en-GB" altLang="en-US" sz="2100" b="1" dirty="0" smtClean="0">
                <a:latin typeface="Helvetica" pitchFamily="34" charset="0"/>
                <a:ea typeface="ＭＳ Ｐゴシック" pitchFamily="34" charset="-128"/>
              </a:rPr>
            </a:br>
            <a:endParaRPr lang="en-GB" altLang="en-US" sz="2100" b="1" dirty="0" smtClean="0">
              <a:latin typeface="Helvetica" pitchFamily="34" charset="0"/>
              <a:ea typeface="ＭＳ Ｐゴシック" pitchFamily="34" charset="-128"/>
            </a:endParaRPr>
          </a:p>
        </p:txBody>
      </p:sp>
      <p:sp>
        <p:nvSpPr>
          <p:cNvPr id="6" name="Content Placeholder 5"/>
          <p:cNvSpPr>
            <a:spLocks noGrp="1"/>
          </p:cNvSpPr>
          <p:nvPr>
            <p:ph idx="1"/>
          </p:nvPr>
        </p:nvSpPr>
        <p:spPr>
          <a:xfrm>
            <a:off x="107504" y="1916832"/>
            <a:ext cx="9061028" cy="4824536"/>
          </a:xfrm>
        </p:spPr>
        <p:txBody>
          <a:bodyPr>
            <a:normAutofit/>
          </a:bodyPr>
          <a:lstStyle/>
          <a:p>
            <a:r>
              <a:rPr lang="en-GB" sz="2600" b="1" dirty="0" smtClean="0">
                <a:solidFill>
                  <a:srgbClr val="0F5494"/>
                </a:solidFill>
              </a:rPr>
              <a:t>More strategic use of Joint Programming to foster coherence of EU external action</a:t>
            </a:r>
            <a:r>
              <a:rPr lang="en-GB" sz="2600" dirty="0" smtClean="0">
                <a:solidFill>
                  <a:srgbClr val="0F5494"/>
                </a:solidFill>
              </a:rPr>
              <a:t>:</a:t>
            </a:r>
          </a:p>
          <a:p>
            <a:pPr lvl="1">
              <a:buFont typeface="Wingdings" panose="05000000000000000000" pitchFamily="2" charset="2"/>
              <a:buChar char="Ø"/>
            </a:pPr>
            <a:r>
              <a:rPr lang="en-GB" sz="2200" dirty="0" smtClean="0">
                <a:solidFill>
                  <a:srgbClr val="0F5494"/>
                </a:solidFill>
              </a:rPr>
              <a:t>Climate change and environment (Bolivia, Morocco)</a:t>
            </a:r>
          </a:p>
          <a:p>
            <a:pPr lvl="1">
              <a:buFont typeface="Wingdings" panose="05000000000000000000" pitchFamily="2" charset="2"/>
              <a:buChar char="Ø"/>
            </a:pPr>
            <a:r>
              <a:rPr lang="en-GB" sz="2200" dirty="0" smtClean="0">
                <a:solidFill>
                  <a:srgbClr val="0F5494"/>
                </a:solidFill>
              </a:rPr>
              <a:t>Migration/Partnership Frameworks (Ethiopia, Senegal)</a:t>
            </a:r>
          </a:p>
          <a:p>
            <a:pPr lvl="1">
              <a:buFont typeface="Wingdings" panose="05000000000000000000" pitchFamily="2" charset="2"/>
              <a:buChar char="Ø"/>
            </a:pPr>
            <a:r>
              <a:rPr lang="en-GB" sz="2200" dirty="0" smtClean="0">
                <a:solidFill>
                  <a:srgbClr val="0F5494"/>
                </a:solidFill>
              </a:rPr>
              <a:t>Trade (Mozambique)</a:t>
            </a:r>
          </a:p>
          <a:p>
            <a:pPr lvl="1">
              <a:buFont typeface="Wingdings" panose="05000000000000000000" pitchFamily="2" charset="2"/>
              <a:buChar char="Ø"/>
            </a:pPr>
            <a:r>
              <a:rPr lang="en-GB" sz="2200" dirty="0" smtClean="0">
                <a:solidFill>
                  <a:srgbClr val="0F5494"/>
                </a:solidFill>
              </a:rPr>
              <a:t>Security (Jordan, Mali)</a:t>
            </a:r>
          </a:p>
          <a:p>
            <a:pPr lvl="1">
              <a:buFont typeface="Wingdings" panose="05000000000000000000" pitchFamily="2" charset="2"/>
              <a:buChar char="Ø"/>
            </a:pPr>
            <a:r>
              <a:rPr lang="en-GB" sz="2200" dirty="0" smtClean="0">
                <a:solidFill>
                  <a:srgbClr val="0F5494"/>
                </a:solidFill>
              </a:rPr>
              <a:t>Economy/EPA (Senegal)</a:t>
            </a:r>
          </a:p>
          <a:p>
            <a:endParaRPr lang="en-GB" sz="2400" dirty="0" smtClean="0">
              <a:solidFill>
                <a:srgbClr val="0F5494"/>
              </a:solidFill>
            </a:endParaRPr>
          </a:p>
          <a:p>
            <a:r>
              <a:rPr lang="en-GB" sz="2400" b="1" dirty="0" smtClean="0">
                <a:solidFill>
                  <a:srgbClr val="0F5494"/>
                </a:solidFill>
              </a:rPr>
              <a:t>Joint messages, declarations, demarches</a:t>
            </a:r>
          </a:p>
          <a:p>
            <a:pPr lvl="1">
              <a:buFont typeface="Wingdings" panose="05000000000000000000" pitchFamily="2" charset="2"/>
              <a:buChar char="Ø"/>
            </a:pPr>
            <a:r>
              <a:rPr lang="en-GB" sz="2000" dirty="0" smtClean="0">
                <a:solidFill>
                  <a:srgbClr val="0F5494"/>
                </a:solidFill>
              </a:rPr>
              <a:t>Burkina Faso: CSO, GAP, HRDP to be linked to policy dialogue</a:t>
            </a:r>
          </a:p>
          <a:p>
            <a:pPr marL="457200" lvl="1" indent="0">
              <a:buNone/>
            </a:pPr>
            <a:endParaRPr lang="en-GB" sz="2400" dirty="0">
              <a:solidFill>
                <a:srgbClr val="0F5494"/>
              </a:solidFill>
            </a:endParaRPr>
          </a:p>
        </p:txBody>
      </p:sp>
    </p:spTree>
    <p:extLst>
      <p:ext uri="{BB962C8B-B14F-4D97-AF65-F5344CB8AC3E}">
        <p14:creationId xmlns:p14="http://schemas.microsoft.com/office/powerpoint/2010/main" val="2773313497"/>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0" y="332656"/>
            <a:ext cx="2987824" cy="122413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lgn="l"/>
            <a:r>
              <a:rPr lang="en-GB" altLang="en-US" sz="2100" b="1" u="sng" dirty="0" smtClean="0">
                <a:latin typeface="Helvetica" pitchFamily="34" charset="0"/>
                <a:ea typeface="ＭＳ Ｐゴシック" pitchFamily="34" charset="-128"/>
              </a:rPr>
              <a:t>III</a:t>
            </a:r>
            <a:r>
              <a:rPr lang="en-GB" altLang="en-US" sz="2100" b="1" u="sng" dirty="0">
                <a:latin typeface="Helvetica" pitchFamily="34" charset="0"/>
                <a:ea typeface="ＭＳ Ｐゴシック" pitchFamily="34" charset="-128"/>
              </a:rPr>
              <a:t>. New European Consensus on Development and 2030 </a:t>
            </a:r>
            <a:r>
              <a:rPr lang="en-GB" altLang="en-US" sz="2100" b="1" u="sng" dirty="0" smtClean="0">
                <a:latin typeface="Helvetica" pitchFamily="34" charset="0"/>
                <a:ea typeface="ＭＳ Ｐゴシック" pitchFamily="34" charset="-128"/>
              </a:rPr>
              <a:t>Agenda/SDG (1)</a:t>
            </a:r>
            <a:r>
              <a:rPr lang="en-GB" altLang="en-US" sz="2100" b="1" u="sng" dirty="0">
                <a:latin typeface="Helvetica" pitchFamily="34" charset="0"/>
                <a:ea typeface="ＭＳ Ｐゴシック" pitchFamily="34" charset="-128"/>
              </a:rPr>
              <a:t/>
            </a:r>
            <a:br>
              <a:rPr lang="en-GB" altLang="en-US" sz="2100" b="1" u="sng" dirty="0">
                <a:latin typeface="Helvetica" pitchFamily="34" charset="0"/>
                <a:ea typeface="ＭＳ Ｐゴシック" pitchFamily="34" charset="-128"/>
              </a:rPr>
            </a:br>
            <a:r>
              <a:rPr lang="en-GB" altLang="en-US" sz="2100" b="1" dirty="0" smtClean="0">
                <a:latin typeface="Helvetica" pitchFamily="34" charset="0"/>
                <a:ea typeface="ＭＳ Ｐゴシック" pitchFamily="34" charset="-128"/>
              </a:rPr>
              <a:t/>
            </a:r>
            <a:br>
              <a:rPr lang="en-GB" altLang="en-US" sz="2100" b="1" dirty="0" smtClean="0">
                <a:latin typeface="Helvetica" pitchFamily="34" charset="0"/>
                <a:ea typeface="ＭＳ Ｐゴシック" pitchFamily="34" charset="-128"/>
              </a:rPr>
            </a:br>
            <a:endParaRPr lang="en-GB" altLang="en-US" sz="2100" b="1" dirty="0" smtClean="0">
              <a:latin typeface="Helvetica" pitchFamily="34" charset="0"/>
              <a:ea typeface="ＭＳ Ｐゴシック" pitchFamily="34" charset="-128"/>
            </a:endParaRPr>
          </a:p>
        </p:txBody>
      </p:sp>
      <p:sp>
        <p:nvSpPr>
          <p:cNvPr id="6" name="Content Placeholder 5"/>
          <p:cNvSpPr>
            <a:spLocks noGrp="1"/>
          </p:cNvSpPr>
          <p:nvPr>
            <p:ph idx="1"/>
          </p:nvPr>
        </p:nvSpPr>
        <p:spPr>
          <a:xfrm>
            <a:off x="683568" y="1844824"/>
            <a:ext cx="7992888" cy="4392488"/>
          </a:xfrm>
        </p:spPr>
        <p:txBody>
          <a:bodyPr>
            <a:normAutofit/>
          </a:bodyPr>
          <a:lstStyle/>
          <a:p>
            <a:r>
              <a:rPr lang="en-GB" sz="2600" b="1" dirty="0" smtClean="0">
                <a:solidFill>
                  <a:srgbClr val="0F5494"/>
                </a:solidFill>
              </a:rPr>
              <a:t>New generation of JP and existing ones to align to SDGs, as specified in the national implementation plans, incl. the use of common results frameworks</a:t>
            </a:r>
            <a:r>
              <a:rPr lang="en-GB" sz="2600" dirty="0" smtClean="0">
                <a:solidFill>
                  <a:srgbClr val="0F5494"/>
                </a:solidFill>
              </a:rPr>
              <a:t>:</a:t>
            </a:r>
          </a:p>
          <a:p>
            <a:pPr lvl="1">
              <a:buFont typeface="Wingdings" panose="05000000000000000000" pitchFamily="2" charset="2"/>
              <a:buChar char="Ø"/>
            </a:pPr>
            <a:r>
              <a:rPr lang="en-GB" sz="2200" dirty="0" smtClean="0">
                <a:solidFill>
                  <a:srgbClr val="0F5494"/>
                </a:solidFill>
              </a:rPr>
              <a:t>Examples: Nicaragua, Ghana, Senegal NDPs already aligned</a:t>
            </a:r>
          </a:p>
          <a:p>
            <a:endParaRPr lang="en-GB" sz="2400" dirty="0" smtClean="0">
              <a:solidFill>
                <a:srgbClr val="0F5494"/>
              </a:solidFill>
            </a:endParaRPr>
          </a:p>
          <a:p>
            <a:r>
              <a:rPr lang="en-GB" sz="2400" b="1" dirty="0" smtClean="0">
                <a:solidFill>
                  <a:srgbClr val="0F5494"/>
                </a:solidFill>
              </a:rPr>
              <a:t>MTR (incl. new phase of ENI programming) as an opportunity to align to the SDGs and 2030 Agenda</a:t>
            </a:r>
            <a:r>
              <a:rPr lang="en-GB" sz="2400" dirty="0" smtClean="0">
                <a:solidFill>
                  <a:srgbClr val="0F5494"/>
                </a:solidFill>
              </a:rPr>
              <a:t>:</a:t>
            </a:r>
          </a:p>
          <a:p>
            <a:pPr lvl="1">
              <a:buFont typeface="Wingdings" panose="05000000000000000000" pitchFamily="2" charset="2"/>
              <a:buChar char="Ø"/>
            </a:pPr>
            <a:r>
              <a:rPr lang="en-GB" sz="2000" dirty="0" smtClean="0">
                <a:solidFill>
                  <a:srgbClr val="0F5494"/>
                </a:solidFill>
              </a:rPr>
              <a:t>Examples: Honduras, Kyrgyzstan, Cameroon, Ethiopia, Nepal</a:t>
            </a:r>
          </a:p>
          <a:p>
            <a:pPr lvl="1">
              <a:buFont typeface="Wingdings" panose="05000000000000000000" pitchFamily="2" charset="2"/>
              <a:buChar char="Ø"/>
            </a:pPr>
            <a:r>
              <a:rPr lang="en-GB" sz="2000" dirty="0" smtClean="0">
                <a:solidFill>
                  <a:srgbClr val="0F5494"/>
                </a:solidFill>
              </a:rPr>
              <a:t>MTR to allow addressing donor/sector gaps and/or changing circumstances</a:t>
            </a:r>
          </a:p>
          <a:p>
            <a:pPr marL="457200" lvl="1" indent="0">
              <a:buNone/>
            </a:pPr>
            <a:endParaRPr lang="en-GB" sz="2400" dirty="0" smtClean="0">
              <a:solidFill>
                <a:srgbClr val="0F5494"/>
              </a:solidFill>
            </a:endParaRPr>
          </a:p>
          <a:p>
            <a:pPr marL="457200" lvl="1" indent="0">
              <a:buNone/>
            </a:pPr>
            <a:endParaRPr lang="en-GB" sz="2400" dirty="0">
              <a:solidFill>
                <a:srgbClr val="0F5494"/>
              </a:solidFill>
            </a:endParaRPr>
          </a:p>
        </p:txBody>
      </p:sp>
    </p:spTree>
    <p:extLst>
      <p:ext uri="{BB962C8B-B14F-4D97-AF65-F5344CB8AC3E}">
        <p14:creationId xmlns:p14="http://schemas.microsoft.com/office/powerpoint/2010/main" val="1523160220"/>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0" y="332656"/>
            <a:ext cx="2987824" cy="122413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lgn="l"/>
            <a:r>
              <a:rPr lang="en-GB" altLang="en-US" sz="2100" b="1" u="sng" dirty="0" smtClean="0">
                <a:latin typeface="Helvetica" pitchFamily="34" charset="0"/>
                <a:ea typeface="ＭＳ Ｐゴシック" pitchFamily="34" charset="-128"/>
              </a:rPr>
              <a:t>IV. JOINT RESULTS FRAMEWORKS</a:t>
            </a:r>
            <a:r>
              <a:rPr lang="en-GB" altLang="en-US" sz="2100" b="1" u="sng" dirty="0">
                <a:latin typeface="Helvetica" pitchFamily="34" charset="0"/>
                <a:ea typeface="ＭＳ Ｐゴシック" pitchFamily="34" charset="-128"/>
              </a:rPr>
              <a:t/>
            </a:r>
            <a:br>
              <a:rPr lang="en-GB" altLang="en-US" sz="2100" b="1" u="sng" dirty="0">
                <a:latin typeface="Helvetica" pitchFamily="34" charset="0"/>
                <a:ea typeface="ＭＳ Ｐゴシック" pitchFamily="34" charset="-128"/>
              </a:rPr>
            </a:br>
            <a:r>
              <a:rPr lang="en-GB" altLang="en-US" sz="2100" b="1" dirty="0" smtClean="0">
                <a:latin typeface="Helvetica" pitchFamily="34" charset="0"/>
                <a:ea typeface="ＭＳ Ｐゴシック" pitchFamily="34" charset="-128"/>
              </a:rPr>
              <a:t/>
            </a:r>
            <a:br>
              <a:rPr lang="en-GB" altLang="en-US" sz="2100" b="1" dirty="0" smtClean="0">
                <a:latin typeface="Helvetica" pitchFamily="34" charset="0"/>
                <a:ea typeface="ＭＳ Ｐゴシック" pitchFamily="34" charset="-128"/>
              </a:rPr>
            </a:br>
            <a:endParaRPr lang="en-GB" altLang="en-US" sz="2100" b="1" dirty="0" smtClean="0">
              <a:latin typeface="Helvetica" pitchFamily="34" charset="0"/>
              <a:ea typeface="ＭＳ Ｐゴシック" pitchFamily="34" charset="-128"/>
            </a:endParaRPr>
          </a:p>
        </p:txBody>
      </p:sp>
      <p:sp>
        <p:nvSpPr>
          <p:cNvPr id="6" name="Content Placeholder 5"/>
          <p:cNvSpPr>
            <a:spLocks noGrp="1"/>
          </p:cNvSpPr>
          <p:nvPr>
            <p:ph idx="1"/>
          </p:nvPr>
        </p:nvSpPr>
        <p:spPr>
          <a:xfrm>
            <a:off x="683568" y="1844824"/>
            <a:ext cx="7992888" cy="4392488"/>
          </a:xfrm>
        </p:spPr>
        <p:txBody>
          <a:bodyPr>
            <a:normAutofit/>
          </a:bodyPr>
          <a:lstStyle/>
          <a:p>
            <a:r>
              <a:rPr lang="en-GB" sz="2800" b="1" dirty="0" smtClean="0">
                <a:solidFill>
                  <a:srgbClr val="0F5494"/>
                </a:solidFill>
              </a:rPr>
              <a:t>Positive trend identified in increased inclusion of Joint Results Frameworks in Joint Strategies</a:t>
            </a:r>
          </a:p>
          <a:p>
            <a:endParaRPr lang="en-GB" sz="2800" b="1" dirty="0" smtClean="0">
              <a:solidFill>
                <a:srgbClr val="0F5494"/>
              </a:solidFill>
            </a:endParaRPr>
          </a:p>
          <a:p>
            <a:r>
              <a:rPr lang="en-GB" sz="2800" b="1" dirty="0" smtClean="0">
                <a:solidFill>
                  <a:srgbClr val="0F5494"/>
                </a:solidFill>
              </a:rPr>
              <a:t>It allows for a meaningful measurement of agreed objectives and strategic dialogue between Partner Country and the EU+MS group</a:t>
            </a:r>
          </a:p>
          <a:p>
            <a:endParaRPr lang="en-GB" sz="2800" b="1" dirty="0" smtClean="0">
              <a:solidFill>
                <a:srgbClr val="0F5494"/>
              </a:solidFill>
            </a:endParaRPr>
          </a:p>
          <a:p>
            <a:r>
              <a:rPr lang="en-GB" sz="2800" b="1" dirty="0" smtClean="0">
                <a:solidFill>
                  <a:srgbClr val="0F5494"/>
                </a:solidFill>
              </a:rPr>
              <a:t>SDG indicators to measure results at country level</a:t>
            </a:r>
          </a:p>
          <a:p>
            <a:pPr marL="457200" lvl="1" indent="0">
              <a:buNone/>
            </a:pPr>
            <a:endParaRPr lang="en-GB" sz="2400" b="1" dirty="0" smtClean="0">
              <a:solidFill>
                <a:srgbClr val="0F5494"/>
              </a:solidFill>
            </a:endParaRPr>
          </a:p>
          <a:p>
            <a:pPr marL="457200" lvl="1" indent="0">
              <a:buNone/>
            </a:pPr>
            <a:endParaRPr lang="en-GB" sz="2400" b="1" dirty="0">
              <a:solidFill>
                <a:srgbClr val="0F5494"/>
              </a:solidFill>
            </a:endParaRPr>
          </a:p>
        </p:txBody>
      </p:sp>
    </p:spTree>
    <p:extLst>
      <p:ext uri="{BB962C8B-B14F-4D97-AF65-F5344CB8AC3E}">
        <p14:creationId xmlns:p14="http://schemas.microsoft.com/office/powerpoint/2010/main" val="389500135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1196975"/>
            <a:ext cx="8207375" cy="936625"/>
          </a:xfrm>
        </p:spPr>
        <p:txBody>
          <a:bodyPr>
            <a:normAutofit fontScale="90000"/>
          </a:bodyPr>
          <a:lstStyle/>
          <a:p>
            <a:pPr eaLnBrk="1" hangingPunct="1"/>
            <a:r>
              <a:rPr lang="en-GB" altLang="en-US" sz="2800" smtClean="0"/>
              <a:t>Shared Vision, Common Action: Global Strategy for a Stronger Europe</a:t>
            </a:r>
            <a:endParaRPr lang="en-US" altLang="en-US" smtClean="0"/>
          </a:p>
        </p:txBody>
      </p:sp>
      <p:sp>
        <p:nvSpPr>
          <p:cNvPr id="4099" name="Rectangle 3"/>
          <p:cNvSpPr>
            <a:spLocks noGrp="1" noChangeArrowheads="1"/>
          </p:cNvSpPr>
          <p:nvPr>
            <p:ph type="body" idx="1"/>
          </p:nvPr>
        </p:nvSpPr>
        <p:spPr>
          <a:xfrm>
            <a:off x="468313" y="2420938"/>
            <a:ext cx="8229600" cy="3816350"/>
          </a:xfrm>
        </p:spPr>
        <p:txBody>
          <a:bodyPr/>
          <a:lstStyle/>
          <a:p>
            <a:pPr algn="just" eaLnBrk="1" hangingPunct="1">
              <a:spcAft>
                <a:spcPts val="1200"/>
              </a:spcAft>
            </a:pPr>
            <a:r>
              <a:rPr lang="en-GB" altLang="en-US" sz="2000" smtClean="0"/>
              <a:t>Delivering Peace, security,  prosperity and rules-based global order. Living up to our democratic values </a:t>
            </a:r>
          </a:p>
          <a:p>
            <a:pPr algn="just" eaLnBrk="1" hangingPunct="1">
              <a:spcAft>
                <a:spcPts val="1200"/>
              </a:spcAft>
            </a:pPr>
            <a:r>
              <a:rPr lang="en-GB" altLang="en-US" sz="2000" smtClean="0"/>
              <a:t>Four priorities: Security, Resilience, Approach to conflicts, Regional Orders</a:t>
            </a:r>
          </a:p>
          <a:p>
            <a:pPr algn="just" eaLnBrk="1" hangingPunct="1">
              <a:spcAft>
                <a:spcPts val="1200"/>
              </a:spcAft>
            </a:pPr>
            <a:r>
              <a:rPr lang="en-GB" altLang="en-US" sz="2000" smtClean="0"/>
              <a:t>Four principles: Unity, Engagement, Responsibility, Partnership</a:t>
            </a:r>
          </a:p>
          <a:p>
            <a:pPr algn="just" eaLnBrk="1" hangingPunct="1">
              <a:spcAft>
                <a:spcPts val="1200"/>
              </a:spcAft>
            </a:pPr>
            <a:r>
              <a:rPr lang="en-GB" altLang="en-US" sz="2000" smtClean="0"/>
              <a:t>A Union's action more credible, more responsive and joined-up</a:t>
            </a:r>
          </a:p>
          <a:p>
            <a:pPr algn="just" eaLnBrk="1" hangingPunct="1">
              <a:spcAft>
                <a:spcPts val="1200"/>
              </a:spcAft>
            </a:pPr>
            <a:r>
              <a:rPr lang="en-GB" altLang="en-US" sz="2000" smtClean="0"/>
              <a:t>Follow-up: HRVP, Commission, Council to "take the work forward"</a:t>
            </a:r>
          </a:p>
          <a:p>
            <a:pPr eaLnBrk="1" hangingPunct="1"/>
            <a:endParaRPr lang="en-US" altLang="en-US" smtClean="0"/>
          </a:p>
        </p:txBody>
      </p:sp>
    </p:spTree>
    <p:extLst>
      <p:ext uri="{BB962C8B-B14F-4D97-AF65-F5344CB8AC3E}">
        <p14:creationId xmlns:p14="http://schemas.microsoft.com/office/powerpoint/2010/main" val="232267080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68313" y="1268413"/>
            <a:ext cx="8207375" cy="647700"/>
          </a:xfrm>
        </p:spPr>
        <p:txBody>
          <a:bodyPr/>
          <a:lstStyle/>
          <a:p>
            <a:pPr eaLnBrk="1" hangingPunct="1"/>
            <a:r>
              <a:rPr lang="en-GB" altLang="en-US" sz="2800" smtClean="0"/>
              <a:t>Links with 2030 Agenda</a:t>
            </a:r>
            <a:endParaRPr lang="en-GB" altLang="en-US" smtClean="0"/>
          </a:p>
        </p:txBody>
      </p:sp>
      <p:sp>
        <p:nvSpPr>
          <p:cNvPr id="5123" name="Content Placeholder 2"/>
          <p:cNvSpPr>
            <a:spLocks noGrp="1"/>
          </p:cNvSpPr>
          <p:nvPr>
            <p:ph idx="1"/>
          </p:nvPr>
        </p:nvSpPr>
        <p:spPr>
          <a:xfrm>
            <a:off x="395288" y="2060575"/>
            <a:ext cx="8229600" cy="4105275"/>
          </a:xfrm>
        </p:spPr>
        <p:txBody>
          <a:bodyPr/>
          <a:lstStyle/>
          <a:p>
            <a:pPr algn="just" eaLnBrk="1" hangingPunct="1">
              <a:spcAft>
                <a:spcPts val="400"/>
              </a:spcAft>
            </a:pPr>
            <a:r>
              <a:rPr lang="en-GB" altLang="en-US" sz="2000" smtClean="0"/>
              <a:t>On Prosperity: most of the growth outside Europe </a:t>
            </a:r>
            <a:r>
              <a:rPr lang="en-GB" altLang="en-US" sz="2000" smtClean="0">
                <a:sym typeface="Wingdings" pitchFamily="2" charset="2"/>
              </a:rPr>
              <a:t></a:t>
            </a:r>
            <a:r>
              <a:rPr lang="en-GB" altLang="en-US" sz="2000" smtClean="0"/>
              <a:t>investing in SD</a:t>
            </a:r>
          </a:p>
          <a:p>
            <a:pPr algn="just" eaLnBrk="1" hangingPunct="1">
              <a:spcAft>
                <a:spcPts val="400"/>
              </a:spcAft>
            </a:pPr>
            <a:r>
              <a:rPr lang="en-GB" altLang="en-US" sz="2000" smtClean="0"/>
              <a:t>On Resilience: not just state security but accountability, rule of law and social inclusiveness</a:t>
            </a:r>
          </a:p>
          <a:p>
            <a:pPr algn="just" eaLnBrk="1" hangingPunct="1">
              <a:spcAft>
                <a:spcPts val="400"/>
              </a:spcAft>
            </a:pPr>
            <a:r>
              <a:rPr lang="en-GB" altLang="en-US" sz="2000" smtClean="0"/>
              <a:t>On Means of impl.: quantum leap needed for investment </a:t>
            </a:r>
            <a:r>
              <a:rPr lang="en-GB" altLang="en-US" sz="2000" smtClean="0">
                <a:sym typeface="Wingdings" pitchFamily="2" charset="2"/>
              </a:rPr>
              <a:t></a:t>
            </a:r>
            <a:r>
              <a:rPr lang="en-GB" altLang="en-US" sz="2000" smtClean="0"/>
              <a:t> PPP</a:t>
            </a:r>
          </a:p>
          <a:p>
            <a:pPr algn="just" eaLnBrk="1" hangingPunct="1">
              <a:spcAft>
                <a:spcPts val="400"/>
              </a:spcAft>
            </a:pPr>
            <a:r>
              <a:rPr lang="en-GB" altLang="en-US" sz="2000" smtClean="0"/>
              <a:t>Peace, governance, migration seen as multi-sectors' engagement</a:t>
            </a:r>
          </a:p>
          <a:p>
            <a:pPr algn="just" eaLnBrk="1" hangingPunct="1">
              <a:spcAft>
                <a:spcPts val="400"/>
              </a:spcAft>
            </a:pPr>
            <a:r>
              <a:rPr lang="en-GB" altLang="en-US" sz="2000" smtClean="0"/>
              <a:t>A strong Human Rights principled approach (although pragmatic)</a:t>
            </a:r>
          </a:p>
          <a:p>
            <a:pPr algn="just" eaLnBrk="1" hangingPunct="1">
              <a:spcAft>
                <a:spcPts val="400"/>
              </a:spcAft>
            </a:pPr>
            <a:r>
              <a:rPr lang="en-GB" altLang="en-US" sz="2000" smtClean="0"/>
              <a:t>EU champion of SDGs/CC commitments </a:t>
            </a:r>
            <a:r>
              <a:rPr lang="en-GB" altLang="en-US" sz="2000" smtClean="0">
                <a:sym typeface="Wingdings" pitchFamily="2" charset="2"/>
              </a:rPr>
              <a:t></a:t>
            </a:r>
            <a:r>
              <a:rPr lang="en-GB" altLang="en-US" sz="2000" smtClean="0"/>
              <a:t> delivering internally/ externally</a:t>
            </a:r>
          </a:p>
          <a:p>
            <a:pPr algn="just" eaLnBrk="1" hangingPunct="1">
              <a:spcAft>
                <a:spcPts val="400"/>
              </a:spcAft>
            </a:pPr>
            <a:r>
              <a:rPr lang="en-GB" altLang="en-US" sz="2000" smtClean="0"/>
              <a:t>Review of Consensus, post-Cotonou, involving private sector </a:t>
            </a:r>
            <a:r>
              <a:rPr lang="en-GB" altLang="en-US" sz="2000" smtClean="0">
                <a:sym typeface="Wingdings" pitchFamily="2" charset="2"/>
              </a:rPr>
              <a:t></a:t>
            </a:r>
            <a:r>
              <a:rPr lang="en-GB" altLang="en-US" sz="2000" smtClean="0"/>
              <a:t> all in line with 2030 Agenda</a:t>
            </a:r>
            <a:endParaRPr lang="en-GB" altLang="en-US" smtClean="0"/>
          </a:p>
        </p:txBody>
      </p:sp>
    </p:spTree>
    <p:extLst>
      <p:ext uri="{BB962C8B-B14F-4D97-AF65-F5344CB8AC3E}">
        <p14:creationId xmlns:p14="http://schemas.microsoft.com/office/powerpoint/2010/main" val="140955752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68313" y="1196975"/>
            <a:ext cx="8207375" cy="503238"/>
          </a:xfrm>
        </p:spPr>
        <p:txBody>
          <a:bodyPr>
            <a:normAutofit fontScale="90000"/>
          </a:bodyPr>
          <a:lstStyle/>
          <a:p>
            <a:pPr eaLnBrk="1" hangingPunct="1"/>
            <a:r>
              <a:rPr lang="en-GB" altLang="en-US" sz="2800" smtClean="0"/>
              <a:t>Links with Development Policy</a:t>
            </a:r>
          </a:p>
        </p:txBody>
      </p:sp>
      <p:sp>
        <p:nvSpPr>
          <p:cNvPr id="6147" name="Content Placeholder 2"/>
          <p:cNvSpPr>
            <a:spLocks noGrp="1"/>
          </p:cNvSpPr>
          <p:nvPr>
            <p:ph idx="1"/>
          </p:nvPr>
        </p:nvSpPr>
        <p:spPr>
          <a:xfrm>
            <a:off x="468313" y="1773238"/>
            <a:ext cx="8229600" cy="4535487"/>
          </a:xfrm>
        </p:spPr>
        <p:txBody>
          <a:bodyPr/>
          <a:lstStyle/>
          <a:p>
            <a:pPr algn="just" eaLnBrk="1" hangingPunct="1">
              <a:spcBef>
                <a:spcPts val="425"/>
              </a:spcBef>
            </a:pPr>
            <a:r>
              <a:rPr lang="en-GB" altLang="en-US" sz="1800" smtClean="0"/>
              <a:t>Development, human dignity, energy, trade, migration, culture, research… </a:t>
            </a:r>
            <a:r>
              <a:rPr lang="en-GB" altLang="en-US" sz="1800" smtClean="0">
                <a:sym typeface="Wingdings" pitchFamily="2" charset="2"/>
              </a:rPr>
              <a:t></a:t>
            </a:r>
            <a:r>
              <a:rPr lang="en-GB" altLang="en-US" sz="1800" smtClean="0"/>
              <a:t> all connected</a:t>
            </a:r>
          </a:p>
          <a:p>
            <a:pPr algn="just" eaLnBrk="1" hangingPunct="1">
              <a:spcBef>
                <a:spcPts val="425"/>
              </a:spcBef>
            </a:pPr>
            <a:r>
              <a:rPr lang="en-GB" altLang="en-US" sz="1800" smtClean="0"/>
              <a:t>Security and Migration nexuses with Development, especially in prevention and post-trouble</a:t>
            </a:r>
          </a:p>
          <a:p>
            <a:pPr algn="just" eaLnBrk="1" hangingPunct="1">
              <a:spcBef>
                <a:spcPts val="425"/>
              </a:spcBef>
            </a:pPr>
            <a:r>
              <a:rPr lang="en-GB" altLang="en-US" sz="1800" smtClean="0"/>
              <a:t>Development policy expected to play a key role in the Comprehensive approach to conflicts and crises </a:t>
            </a:r>
          </a:p>
          <a:p>
            <a:pPr algn="just" eaLnBrk="1" hangingPunct="1">
              <a:spcBef>
                <a:spcPts val="425"/>
              </a:spcBef>
            </a:pPr>
            <a:r>
              <a:rPr lang="en-GB" altLang="en-US" sz="1800" smtClean="0"/>
              <a:t>Promote resilience of Neighbourhood + surroundings </a:t>
            </a:r>
            <a:r>
              <a:rPr lang="en-GB" altLang="en-US" sz="1800" smtClean="0">
                <a:sym typeface="Wingdings" pitchFamily="2" charset="2"/>
              </a:rPr>
              <a:t></a:t>
            </a:r>
            <a:r>
              <a:rPr lang="en-GB" altLang="en-US" sz="1800" smtClean="0"/>
              <a:t> down to Central Africa, eastward to Central Asia</a:t>
            </a:r>
          </a:p>
          <a:p>
            <a:pPr algn="just" eaLnBrk="1" hangingPunct="1">
              <a:spcBef>
                <a:spcPts val="425"/>
              </a:spcBef>
            </a:pPr>
            <a:r>
              <a:rPr lang="en-GB" altLang="en-US" sz="1800" smtClean="0"/>
              <a:t>Focused cooperation with AU, ECOWAS, IGAD, EAC, CELAC, ASEAN,…</a:t>
            </a:r>
          </a:p>
          <a:p>
            <a:pPr algn="just" eaLnBrk="1" hangingPunct="1">
              <a:spcBef>
                <a:spcPts val="425"/>
              </a:spcBef>
            </a:pPr>
            <a:r>
              <a:rPr lang="en-GB" altLang="en-US" sz="1800" smtClean="0"/>
              <a:t>Promoting regional integration, local governance, civil society participation</a:t>
            </a:r>
          </a:p>
          <a:p>
            <a:pPr algn="just" eaLnBrk="1" hangingPunct="1">
              <a:spcBef>
                <a:spcPts val="425"/>
              </a:spcBef>
            </a:pPr>
            <a:r>
              <a:rPr lang="en-GB" altLang="en-US" sz="1800" smtClean="0"/>
              <a:t>Cross-Borders coop</a:t>
            </a:r>
            <a:r>
              <a:rPr lang="en-GB" altLang="en-US" sz="1800" smtClean="0">
                <a:sym typeface="Wingdings" pitchFamily="2" charset="2"/>
              </a:rPr>
              <a:t></a:t>
            </a:r>
            <a:r>
              <a:rPr lang="en-GB" altLang="en-US" sz="1800" smtClean="0"/>
              <a:t> security; energy, water, food; climate resilience; infrastructure </a:t>
            </a:r>
          </a:p>
          <a:p>
            <a:pPr algn="just" eaLnBrk="1" hangingPunct="1">
              <a:spcBef>
                <a:spcPts val="425"/>
              </a:spcBef>
            </a:pPr>
            <a:r>
              <a:rPr lang="en-GB" altLang="en-US" sz="1800" smtClean="0"/>
              <a:t>Overall: development policy to be more flexible and aligned to strategic priorities</a:t>
            </a:r>
          </a:p>
          <a:p>
            <a:pPr eaLnBrk="1" hangingPunct="1"/>
            <a:endParaRPr lang="en-GB" altLang="en-US" smtClean="0"/>
          </a:p>
        </p:txBody>
      </p:sp>
    </p:spTree>
    <p:extLst>
      <p:ext uri="{BB962C8B-B14F-4D97-AF65-F5344CB8AC3E}">
        <p14:creationId xmlns:p14="http://schemas.microsoft.com/office/powerpoint/2010/main" val="141949664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8313" y="1268413"/>
            <a:ext cx="8207375" cy="576262"/>
          </a:xfrm>
        </p:spPr>
        <p:txBody>
          <a:bodyPr/>
          <a:lstStyle/>
          <a:p>
            <a:pPr eaLnBrk="1" hangingPunct="1"/>
            <a:r>
              <a:rPr lang="en-GB" altLang="en-US" sz="2800" smtClean="0"/>
              <a:t>Breaking policy silos and joining-up EU action </a:t>
            </a:r>
            <a:endParaRPr lang="en-GB" altLang="en-US" smtClean="0"/>
          </a:p>
        </p:txBody>
      </p:sp>
      <p:sp>
        <p:nvSpPr>
          <p:cNvPr id="7171" name="Content Placeholder 2"/>
          <p:cNvSpPr>
            <a:spLocks noGrp="1"/>
          </p:cNvSpPr>
          <p:nvPr>
            <p:ph idx="1"/>
          </p:nvPr>
        </p:nvSpPr>
        <p:spPr>
          <a:xfrm>
            <a:off x="468313" y="2060575"/>
            <a:ext cx="8229600" cy="4176713"/>
          </a:xfrm>
        </p:spPr>
        <p:txBody>
          <a:bodyPr/>
          <a:lstStyle/>
          <a:p>
            <a:pPr algn="just" eaLnBrk="1" hangingPunct="1"/>
            <a:r>
              <a:rPr lang="en-GB" altLang="en-US" sz="1900" smtClean="0"/>
              <a:t>EU Foreign Policy: an orchestra playing from the same score</a:t>
            </a:r>
          </a:p>
          <a:p>
            <a:pPr algn="just" eaLnBrk="1" hangingPunct="1"/>
            <a:r>
              <a:rPr lang="en-GB" altLang="en-US" sz="1900" smtClean="0"/>
              <a:t>More flexibility and responsiveness to unpredicted changes, incl. in Development</a:t>
            </a:r>
          </a:p>
          <a:p>
            <a:pPr algn="just" eaLnBrk="1" hangingPunct="1"/>
            <a:r>
              <a:rPr lang="en-GB" altLang="en-US" sz="1900" smtClean="0"/>
              <a:t>More joined-up action (EU/MS/EIB/private sector)  and combination of internal/external policies</a:t>
            </a:r>
          </a:p>
          <a:p>
            <a:pPr algn="just" eaLnBrk="1" hangingPunct="1"/>
            <a:r>
              <a:rPr lang="en-GB" altLang="en-US" sz="1900" smtClean="0"/>
              <a:t>Less barriers: </a:t>
            </a:r>
            <a:r>
              <a:rPr lang="en-GB" altLang="en-US" sz="1900" smtClean="0">
                <a:solidFill>
                  <a:srgbClr val="FF0000"/>
                </a:solidFill>
              </a:rPr>
              <a:t>Joint Programming</a:t>
            </a:r>
            <a:r>
              <a:rPr lang="en-GB" altLang="en-US" sz="1900" smtClean="0"/>
              <a:t>, Comprehensive approach, Economic Diplomacy</a:t>
            </a:r>
          </a:p>
          <a:p>
            <a:pPr algn="just" eaLnBrk="1" hangingPunct="1"/>
            <a:r>
              <a:rPr lang="en-GB" altLang="en-US" sz="1900" smtClean="0"/>
              <a:t>Education, communication, culture, youth, sports, interfaith </a:t>
            </a:r>
            <a:r>
              <a:rPr lang="en-GB" altLang="en-US" sz="1900" smtClean="0">
                <a:sym typeface="Wingdings" pitchFamily="2" charset="2"/>
              </a:rPr>
              <a:t></a:t>
            </a:r>
            <a:r>
              <a:rPr lang="en-GB" altLang="en-US" sz="1900" smtClean="0"/>
              <a:t> all needed for CVE</a:t>
            </a:r>
          </a:p>
          <a:p>
            <a:pPr algn="just" eaLnBrk="1" hangingPunct="1"/>
            <a:r>
              <a:rPr lang="en-GB" altLang="en-US" sz="1900" smtClean="0"/>
              <a:t>Beyond silos and regions </a:t>
            </a:r>
            <a:r>
              <a:rPr lang="en-GB" altLang="en-US" sz="1900" smtClean="0">
                <a:sym typeface="Wingdings" pitchFamily="2" charset="2"/>
              </a:rPr>
              <a:t></a:t>
            </a:r>
            <a:r>
              <a:rPr lang="en-GB" altLang="en-US" sz="1900" smtClean="0"/>
              <a:t> triangular cooperation across the Red Sea</a:t>
            </a:r>
          </a:p>
          <a:p>
            <a:pPr algn="just" eaLnBrk="1" hangingPunct="1"/>
            <a:r>
              <a:rPr lang="en-GB" altLang="en-US" sz="1900" smtClean="0"/>
              <a:t>All EU external engagements to be conflicts/rights/migration sensitive</a:t>
            </a:r>
          </a:p>
          <a:p>
            <a:pPr algn="just" eaLnBrk="1" hangingPunct="1"/>
            <a:r>
              <a:rPr lang="en-GB" altLang="en-US" sz="1900" smtClean="0"/>
              <a:t>Less numerous and more flexible External Financing Instruments</a:t>
            </a:r>
          </a:p>
        </p:txBody>
      </p:sp>
    </p:spTree>
    <p:extLst>
      <p:ext uri="{BB962C8B-B14F-4D97-AF65-F5344CB8AC3E}">
        <p14:creationId xmlns:p14="http://schemas.microsoft.com/office/powerpoint/2010/main" val="2956672499"/>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7544" y="836712"/>
            <a:ext cx="8229600" cy="1143000"/>
          </a:xfrm>
        </p:spPr>
        <p:txBody>
          <a:bodyPr/>
          <a:lstStyle/>
          <a:p>
            <a:r>
              <a:rPr lang="en-GB" altLang="en-US" sz="2800" dirty="0" smtClean="0"/>
              <a:t>Joint Programming in the Global Strategy</a:t>
            </a:r>
          </a:p>
        </p:txBody>
      </p:sp>
      <p:sp>
        <p:nvSpPr>
          <p:cNvPr id="8195" name="Content Placeholder 2"/>
          <p:cNvSpPr>
            <a:spLocks noGrp="1"/>
          </p:cNvSpPr>
          <p:nvPr>
            <p:ph idx="1"/>
          </p:nvPr>
        </p:nvSpPr>
        <p:spPr>
          <a:xfrm>
            <a:off x="467544" y="2204864"/>
            <a:ext cx="8229600" cy="4525963"/>
          </a:xfrm>
        </p:spPr>
        <p:txBody>
          <a:bodyPr/>
          <a:lstStyle/>
          <a:p>
            <a:pPr marL="0" indent="0">
              <a:buFontTx/>
              <a:buNone/>
            </a:pPr>
            <a:r>
              <a:rPr lang="en-GB" altLang="en-US" sz="2400" dirty="0" smtClean="0"/>
              <a:t>“</a:t>
            </a:r>
            <a:r>
              <a:rPr lang="en-GB" altLang="en-US" sz="2400" i="1" dirty="0" smtClean="0"/>
              <a:t>Joint programming in development must be further enhanced. New fields of our joined-up external action include energy diplomacy, cultural diplomacy and economic diplomacy. A more prosperous Union calls for greater coordination between the EU and Member States, the EIB and the private sector. We must become more joined-up across internal and external policies</a:t>
            </a:r>
            <a:r>
              <a:rPr lang="en-GB" altLang="en-US" sz="2400" dirty="0" smtClean="0"/>
              <a:t>.”</a:t>
            </a:r>
          </a:p>
        </p:txBody>
      </p:sp>
    </p:spTree>
    <p:extLst>
      <p:ext uri="{BB962C8B-B14F-4D97-AF65-F5344CB8AC3E}">
        <p14:creationId xmlns:p14="http://schemas.microsoft.com/office/powerpoint/2010/main" val="234670558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987824" cy="1080120"/>
          </a:xfrm>
        </p:spPr>
        <p:txBody>
          <a:bodyPr>
            <a:normAutofit fontScale="90000"/>
          </a:bodyPr>
          <a:lstStyle/>
          <a:p>
            <a:pPr algn="l"/>
            <a:r>
              <a:rPr lang="en-GB" sz="2400" b="1" u="sng" dirty="0" smtClean="0">
                <a:solidFill>
                  <a:srgbClr val="3E6FD2"/>
                </a:solidFill>
                <a:effectLst>
                  <a:outerShdw blurRad="38100" dist="38100" dir="2700000" algn="tl">
                    <a:srgbClr val="000000">
                      <a:alpha val="43137"/>
                    </a:srgbClr>
                  </a:outerShdw>
                </a:effectLst>
              </a:rPr>
              <a:t>Global Strategy for the EU's Foreign and Security Policy</a:t>
            </a:r>
            <a:endParaRPr lang="en-GB" sz="2400" b="1" u="sng" dirty="0">
              <a:solidFill>
                <a:srgbClr val="3E6FD2"/>
              </a:solidFill>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3431156"/>
              </p:ext>
            </p:extLst>
          </p:nvPr>
        </p:nvGraphicFramePr>
        <p:xfrm>
          <a:off x="0" y="1196752"/>
          <a:ext cx="9144000" cy="5661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777137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48680"/>
            <a:ext cx="8229600" cy="2952328"/>
          </a:xfrm>
        </p:spPr>
        <p:txBody>
          <a:bodyPr>
            <a:normAutofit/>
          </a:bodyPr>
          <a:lstStyle/>
          <a:p>
            <a:r>
              <a:rPr lang="en-GB" sz="3500" b="1" dirty="0" smtClean="0">
                <a:solidFill>
                  <a:srgbClr val="0F5494"/>
                </a:solidFill>
              </a:rPr>
              <a:t>New European Consensus on Development</a:t>
            </a:r>
            <a:r>
              <a:rPr lang="en-GB" sz="3600" dirty="0" smtClean="0">
                <a:solidFill>
                  <a:srgbClr val="0F5494"/>
                </a:solidFill>
              </a:rPr>
              <a:t/>
            </a:r>
            <a:br>
              <a:rPr lang="en-GB" sz="3600" dirty="0" smtClean="0">
                <a:solidFill>
                  <a:srgbClr val="0F5494"/>
                </a:solidFill>
              </a:rPr>
            </a:br>
            <a:r>
              <a:rPr lang="en-GB" sz="3600" dirty="0" smtClean="0">
                <a:solidFill>
                  <a:srgbClr val="0F5494"/>
                </a:solidFill>
              </a:rPr>
              <a:t/>
            </a:r>
            <a:br>
              <a:rPr lang="en-GB" sz="3600" dirty="0" smtClean="0">
                <a:solidFill>
                  <a:srgbClr val="0F5494"/>
                </a:solidFill>
              </a:rPr>
            </a:br>
            <a:r>
              <a:rPr lang="en-GB" sz="2800" dirty="0" smtClean="0">
                <a:solidFill>
                  <a:srgbClr val="0F5494"/>
                </a:solidFill>
              </a:rPr>
              <a:t>Working Better together: </a:t>
            </a:r>
            <a:br>
              <a:rPr lang="en-GB" sz="2800" dirty="0" smtClean="0">
                <a:solidFill>
                  <a:srgbClr val="0F5494"/>
                </a:solidFill>
              </a:rPr>
            </a:br>
            <a:r>
              <a:rPr lang="en-GB" sz="2800" dirty="0" smtClean="0">
                <a:solidFill>
                  <a:srgbClr val="0F5494"/>
                </a:solidFill>
              </a:rPr>
              <a:t>Joint Programming and joint implementation</a:t>
            </a:r>
            <a:endParaRPr lang="en-GB" sz="4000" dirty="0">
              <a:solidFill>
                <a:srgbClr val="0F5494"/>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068960"/>
            <a:ext cx="6768752" cy="3645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3873151"/>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2248</TotalTime>
  <Words>1845</Words>
  <Application>Microsoft Office PowerPoint</Application>
  <PresentationFormat>On-screen Show (4:3)</PresentationFormat>
  <Paragraphs>236</Paragraphs>
  <Slides>25</Slides>
  <Notes>11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 JOINT PROGRAMMING REGIONAL WORKSHOP   Working Better Together: Joint Programming update</vt:lpstr>
      <vt:lpstr>EU Global Strategy  Moving towards a joined-up external action </vt:lpstr>
      <vt:lpstr>Shared Vision, Common Action: Global Strategy for a Stronger Europe</vt:lpstr>
      <vt:lpstr>Links with 2030 Agenda</vt:lpstr>
      <vt:lpstr>Links with Development Policy</vt:lpstr>
      <vt:lpstr>Breaking policy silos and joining-up EU action </vt:lpstr>
      <vt:lpstr>Joint Programming in the Global Strategy</vt:lpstr>
      <vt:lpstr>Global Strategy for the EU's Foreign and Security Policy</vt:lpstr>
      <vt:lpstr>New European Consensus on Development  Working Better together:  Joint Programming and joint implementation</vt:lpstr>
      <vt:lpstr>PowerPoint Presentation</vt:lpstr>
      <vt:lpstr>PowerPoint Presentation</vt:lpstr>
      <vt:lpstr>From Joint Programming Council Conclusions to Heads of Mission report analysis: ways forward for Joint Programming</vt:lpstr>
      <vt:lpstr>May 2016 Council Conclusions Stepping-up Joint Programming</vt:lpstr>
      <vt:lpstr>PowerPoint Presentation</vt:lpstr>
      <vt:lpstr>PowerPoint Presentation</vt:lpstr>
      <vt:lpstr>Overall Assessment:</vt:lpstr>
      <vt:lpstr>Specific Findings (1):</vt:lpstr>
      <vt:lpstr>Specific Findings (2):</vt:lpstr>
      <vt:lpstr>PowerPoint Presentation</vt:lpstr>
      <vt:lpstr>Head of Mission Analysis report:  Way Forward</vt:lpstr>
      <vt:lpstr>I. Diverse approaches to Joint Programming (1)  </vt:lpstr>
      <vt:lpstr>I. Diverse approaches to Joint Programming (2)  </vt:lpstr>
      <vt:lpstr>II. Linking Joint Programming to other areas of external action </vt:lpstr>
      <vt:lpstr>III. New European Consensus on Development and 2030 Agenda/SDG (1)  </vt:lpstr>
      <vt:lpstr>IV. JOINT RESULTS FRAMEWORKS  </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Programming:  Taking it one step further</dc:title>
  <dc:creator>MARAZOPOULOS Christos (CAB-BARROSO-EXT)</dc:creator>
  <cp:lastModifiedBy>MOLTENI Lino (DEVCO)</cp:lastModifiedBy>
  <cp:revision>148</cp:revision>
  <cp:lastPrinted>2016-10-10T11:20:23Z</cp:lastPrinted>
  <dcterms:created xsi:type="dcterms:W3CDTF">2016-10-04T09:57:54Z</dcterms:created>
  <dcterms:modified xsi:type="dcterms:W3CDTF">2017-05-25T20:13:04Z</dcterms:modified>
</cp:coreProperties>
</file>