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0" r:id="rId4"/>
    <p:sldId id="267" r:id="rId5"/>
    <p:sldId id="271" r:id="rId6"/>
    <p:sldId id="268" r:id="rId7"/>
    <p:sldId id="272" r:id="rId8"/>
    <p:sldId id="258" r:id="rId9"/>
    <p:sldId id="265" r:id="rId10"/>
    <p:sldId id="266" r:id="rId11"/>
    <p:sldId id="270" r:id="rId12"/>
    <p:sldId id="262" r:id="rId13"/>
    <p:sldId id="264" r:id="rId14"/>
    <p:sldId id="261" r:id="rId15"/>
    <p:sldId id="269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1" autoAdjust="0"/>
  </p:normalViewPr>
  <p:slideViewPr>
    <p:cSldViewPr>
      <p:cViewPr>
        <p:scale>
          <a:sx n="75" d="100"/>
          <a:sy n="75" d="100"/>
        </p:scale>
        <p:origin x="-266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AE7FFEB-DF52-40CB-A576-4BDAF6E999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18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063154E-0448-451D-8D24-6AC2C9D815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5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62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3154E-0448-451D-8D24-6AC2C9D815A4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7337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3154E-0448-451D-8D24-6AC2C9D815A4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222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to encourage MS to sign</a:t>
            </a:r>
            <a:r>
              <a:rPr lang="en-GB" baseline="0" dirty="0" smtClean="0"/>
              <a:t> up to Joint Programming group, and also to comment on evaluation report and recommendations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3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6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16EC436-0BE9-4087-9277-0D6C8A108093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4D5C3-34F4-4388-9571-67225160D2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2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C536F-FA63-4DB9-83CB-B463223DBF4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7699-EB9D-4783-AACF-4E3A46F32DA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8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E4AEA-C236-4080-8114-D3A1DD297A7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E01A4-F0F5-430E-A509-603FFF5412E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4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682CD-2039-472C-AB2C-DA3B9ACD0AD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5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6EECC-F8A7-4A1C-B1D6-8BD4CBB5143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9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04EA-0512-408B-8608-C33ACEC55F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0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BE4C-D57B-43F5-A3D5-6011CF87FD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8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97CF-D5EA-4B0B-9DDF-34A7DFC1D01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8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5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7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94EB-4D0A-4749-B2C5-8D9467722E4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39F4784-ACDD-4B79-A7B4-5ED67595D9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-portal.org/" TargetMode="External"/><Relationship Id="rId2" Type="http://schemas.openxmlformats.org/officeDocument/2006/relationships/hyperlink" Target="http://datastore.iatistandard.org/query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aidexplorer.ec.europa.e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d-portal.org/ctrack.html#view=search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uaidexplorer.ec.europa.eu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atastore.iatistandard.org/query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joint-programm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ptracker.capacity4dev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ptracker.capacity4dev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delegations/cambodia/1006/cambodia-and-eu_en#EU+Joint+Programming+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headquarters/headquarters-homepage/2077/development-and-cooperation_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1484784"/>
            <a:ext cx="8856984" cy="20882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3166CF"/>
                </a:solidFill>
                <a:latin typeface="Helvetica" pitchFamily="34" charset="0"/>
              </a:rPr>
              <a:t/>
            </a:r>
            <a:br>
              <a:rPr lang="en-GB" b="1" dirty="0" smtClean="0">
                <a:solidFill>
                  <a:srgbClr val="3166CF"/>
                </a:solidFill>
                <a:latin typeface="Helvetica" pitchFamily="34" charset="0"/>
              </a:rPr>
            </a:br>
            <a:r>
              <a:rPr lang="en-GB" sz="2800" b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JOINT PROGRAMMING REGIONAL WORKSHOP </a:t>
            </a:r>
            <a:r>
              <a:rPr lang="en-GB" sz="2800" b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n-GB" sz="2800" b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n-GB" sz="2800" b="1" dirty="0" smtClean="0">
                <a:solidFill>
                  <a:srgbClr val="3166CF"/>
                </a:solidFill>
                <a:latin typeface="Helvetica" pitchFamily="34" charset="0"/>
              </a:rPr>
              <a:t/>
            </a:r>
            <a:br>
              <a:rPr lang="en-GB" sz="2800" b="1" dirty="0" smtClean="0">
                <a:solidFill>
                  <a:srgbClr val="3166CF"/>
                </a:solidFill>
                <a:latin typeface="Helvetica" pitchFamily="34" charset="0"/>
              </a:rPr>
            </a:br>
            <a:r>
              <a:rPr lang="en-GB" sz="3600" b="1" spc="600" dirty="0" smtClean="0">
                <a:solidFill>
                  <a:srgbClr val="3166CF"/>
                </a:solidFill>
                <a:latin typeface="Helvetica" pitchFamily="34" charset="0"/>
              </a:rPr>
              <a:t>Working Better Together:</a:t>
            </a:r>
            <a:br>
              <a:rPr lang="en-GB" sz="3600" b="1" spc="600" dirty="0" smtClean="0">
                <a:solidFill>
                  <a:srgbClr val="3166CF"/>
                </a:solidFill>
                <a:latin typeface="Helvetica" pitchFamily="34" charset="0"/>
              </a:rPr>
            </a:br>
            <a:r>
              <a:rPr lang="en-GB" sz="2600" b="1" spc="300" dirty="0" smtClean="0">
                <a:solidFill>
                  <a:srgbClr val="3166CF"/>
                </a:solidFill>
                <a:latin typeface="Helvetica" pitchFamily="34" charset="0"/>
              </a:rPr>
              <a:t/>
            </a:r>
            <a:br>
              <a:rPr lang="en-GB" sz="2600" b="1" spc="300" dirty="0" smtClean="0">
                <a:solidFill>
                  <a:srgbClr val="3166CF"/>
                </a:solidFill>
                <a:latin typeface="Helvetica" pitchFamily="34" charset="0"/>
              </a:rPr>
            </a:br>
            <a:r>
              <a:rPr lang="en-GB" sz="2600" b="1" spc="300" dirty="0" smtClean="0">
                <a:solidFill>
                  <a:srgbClr val="3166CF"/>
                </a:solidFill>
                <a:latin typeface="Helvetica" pitchFamily="34" charset="0"/>
              </a:rPr>
              <a:t>Tools for Joint Programming</a:t>
            </a:r>
            <a:endParaRPr lang="en-GB" sz="2600" b="1" i="1" spc="300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5445224"/>
            <a:ext cx="4896544" cy="1008112"/>
          </a:xfrm>
        </p:spPr>
        <p:txBody>
          <a:bodyPr>
            <a:normAutofit/>
          </a:bodyPr>
          <a:lstStyle/>
          <a:p>
            <a:r>
              <a:rPr lang="en-GB" sz="2000" b="1" spc="300" dirty="0" smtClean="0">
                <a:solidFill>
                  <a:schemeClr val="bg1"/>
                </a:solidFill>
                <a:latin typeface="Helvetica" pitchFamily="34" charset="0"/>
              </a:rPr>
              <a:t>Djibouti, 26 May 2017</a:t>
            </a:r>
            <a:endParaRPr lang="en-GB" sz="2000" b="1" spc="300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1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700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EMBED JOINT PROGRAMMING IN THE BROADER COMMUNICATION STRATEGY 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3999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510484">
            <a:off x="305808" y="911884"/>
            <a:ext cx="2493789" cy="10371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87824" y="11663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3166CF"/>
                </a:solidFill>
              </a:rPr>
              <a:t>SOCIAL MEDIA</a:t>
            </a:r>
            <a:endParaRPr lang="en-GB" sz="3200" dirty="0">
              <a:solidFill>
                <a:srgbClr val="316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88640"/>
            <a:ext cx="244827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OPERATIONAL MANUAL</a:t>
            </a:r>
          </a:p>
          <a:p>
            <a:pPr algn="ctr"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24744"/>
            <a:ext cx="4572000" cy="5616624"/>
          </a:xfrm>
          <a:ln w="12700" cmpd="sng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166CF"/>
                </a:solidFill>
              </a:rPr>
              <a:t>Part 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Feasibility and Scoping exercise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Developing a Roadmap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Starting a Joint Analysis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Starting a Joint Response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3166CF"/>
                </a:solidFill>
              </a:rPr>
              <a:t>Division of Labour (prep, applying and follow-up)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3166CF"/>
                </a:solidFill>
              </a:rPr>
              <a:t>Results Framework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Replacing bilateral programming strategies with Joint Strategies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Joint Programming in fragile states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 dirty="0" smtClean="0">
              <a:solidFill>
                <a:srgbClr val="3166C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3166CF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54836" y="1124744"/>
            <a:ext cx="3937644" cy="5616624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3166CF"/>
                </a:solidFill>
              </a:rPr>
              <a:t>Part B: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Developing a plan for EU Joint Policy Dialogue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Strategic Issues (migration, climate change, resilience)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Joint Programming to strengthen implementation of cross-cutting priorities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Improving visibility through Joint Programming</a:t>
            </a:r>
          </a:p>
        </p:txBody>
      </p:sp>
    </p:spTree>
    <p:extLst>
      <p:ext uri="{BB962C8B-B14F-4D97-AF65-F5344CB8AC3E}">
        <p14:creationId xmlns:p14="http://schemas.microsoft.com/office/powerpoint/2010/main" val="21418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3"/>
            <a:ext cx="8712968" cy="46805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Consult development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 communications officers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join forces to communicate together the policy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 a calendar of key events </a:t>
            </a:r>
            <a:endParaRPr lang="en-GB" sz="2000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user-friendly brochure explaining the key goals of Joint Programming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(support from HQ to be provided if interested)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giving the Joint Strategy an "official look" and professional finish so as to ensure it is appropriate for public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circulation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smart stats/data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explore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ways of communicating Joint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Programming,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such as social media, audio-visuals and infographics </a:t>
            </a:r>
            <a:endParaRPr lang="en-GB" sz="2000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166C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68760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Communication practices</a:t>
            </a:r>
          </a:p>
          <a:p>
            <a:pPr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3"/>
            <a:ext cx="6450013" cy="4879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Providing Short-Term Demand Driven Support </a:t>
            </a:r>
            <a:endParaRPr lang="en-GB" b="1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experts: analysis, programming, strategy and coordination. Including IT &amp; Communication support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consultations with MS and clarifying what JP can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achieve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Analytical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such as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mapping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country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Facilitating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 Workshops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to drafting documents (i.e.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roadmaps, joint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analysis, joint strategies, etc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Identification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joint implementation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material, such as brochures, and support on audiovisual products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Methodological </a:t>
            </a: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(Guidance/Guidelines/helpdesk)</a:t>
            </a:r>
            <a:endParaRPr lang="en-GB" b="1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68760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err="1" smtClean="0">
                <a:solidFill>
                  <a:srgbClr val="3166CF"/>
                </a:solidFill>
                <a:latin typeface="Helvetica" pitchFamily="34" charset="0"/>
              </a:rPr>
              <a:t>What</a:t>
            </a: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HQ </a:t>
            </a:r>
            <a:r>
              <a:rPr lang="fr-FR" sz="2400" b="1" dirty="0" err="1" smtClean="0">
                <a:solidFill>
                  <a:srgbClr val="3166CF"/>
                </a:solidFill>
                <a:latin typeface="Helvetica" pitchFamily="34" charset="0"/>
              </a:rPr>
              <a:t>can</a:t>
            </a: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do to help </a:t>
            </a:r>
            <a:r>
              <a:rPr lang="fr-FR" sz="2400" b="1" dirty="0" err="1" smtClean="0">
                <a:solidFill>
                  <a:srgbClr val="3166CF"/>
                </a:solidFill>
                <a:latin typeface="Helvetica" pitchFamily="34" charset="0"/>
              </a:rPr>
              <a:t>you</a:t>
            </a: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? </a:t>
            </a:r>
          </a:p>
          <a:p>
            <a:pPr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0012" y="124341"/>
            <a:ext cx="2693987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Experts: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800" b="1" u="sng" dirty="0" smtClean="0"/>
              <a:t>Alex O'Riordan</a:t>
            </a:r>
            <a:r>
              <a:rPr lang="en-GB" sz="1800" b="1" dirty="0" smtClean="0"/>
              <a:t>: missions in Moldova, Philippines, Georgia, Palestine; speaks English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8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800" b="1" u="sng" dirty="0" smtClean="0"/>
              <a:t>Katarina Courtnadge-Kovacevic</a:t>
            </a:r>
            <a:r>
              <a:rPr lang="en-GB" sz="1800" b="1" dirty="0" smtClean="0"/>
              <a:t>: missions in Tajikistan, Laos, Cambodia, Pakistan, Afghanistan; speaks: English, French, Spanish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8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800" b="1" u="sng" dirty="0" smtClean="0"/>
              <a:t>Iradj Alikhani</a:t>
            </a:r>
            <a:r>
              <a:rPr lang="en-GB" sz="1800" b="1" dirty="0" smtClean="0"/>
              <a:t>: missions in Senegal, Benin, Haiti, Mali; speaks French, English, Farsi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8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800" b="1" u="sng" dirty="0" smtClean="0"/>
              <a:t>Sybille Koenig</a:t>
            </a:r>
            <a:r>
              <a:rPr lang="en-GB" sz="1800" b="1" dirty="0" smtClean="0"/>
              <a:t>: missions in Tunisia, Burkina Faso and CAR; speaks German, English, French, Spanish, Portuguese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1948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264"/>
            <a:ext cx="3635896" cy="593201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5364088" cy="61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r>
              <a:rPr lang="en-US" altLang="en-US" dirty="0" smtClean="0"/>
              <a:t>IATI data and Joint Programming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507288" cy="35290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IATI (International Aid Transparency Initiative):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b="1" i="0" dirty="0" smtClean="0"/>
              <a:t>Multi-Stakeholder platform </a:t>
            </a:r>
            <a:r>
              <a:rPr lang="en-GB" altLang="en-US" i="0" dirty="0" smtClean="0"/>
              <a:t>(EU MS agencies, CSOs, Governments, </a:t>
            </a:r>
            <a:r>
              <a:rPr lang="en-GB" altLang="en-US" i="0" dirty="0" smtClean="0"/>
              <a:t>Commission, </a:t>
            </a:r>
            <a:r>
              <a:rPr lang="en-GB" altLang="en-US" i="0" dirty="0" smtClean="0"/>
              <a:t>UN Agencies</a:t>
            </a:r>
            <a:r>
              <a:rPr lang="en-GB" altLang="en-US" i="0" dirty="0" smtClean="0"/>
              <a:t>…)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i="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b="1" i="0" dirty="0" smtClean="0"/>
              <a:t>Common standard</a:t>
            </a:r>
            <a:r>
              <a:rPr lang="en-GB" altLang="en-US" i="0" dirty="0" smtClean="0"/>
              <a:t>: comparable and usable data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b="1" i="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b="1" i="0" dirty="0" smtClean="0"/>
              <a:t>Single </a:t>
            </a:r>
            <a:r>
              <a:rPr lang="en-GB" altLang="en-US" b="1" i="0" dirty="0" smtClean="0"/>
              <a:t>point of access</a:t>
            </a:r>
            <a:r>
              <a:rPr lang="en-GB" altLang="en-US" i="0" dirty="0" smtClean="0"/>
              <a:t>: </a:t>
            </a:r>
            <a:r>
              <a:rPr lang="en-GB" altLang="en-US" i="0" dirty="0" smtClean="0">
                <a:hlinkClick r:id="rId2"/>
              </a:rPr>
              <a:t>http://datastore.iatistandard.org/query</a:t>
            </a:r>
            <a:r>
              <a:rPr lang="en-GB" altLang="en-US" i="0" dirty="0" smtClean="0"/>
              <a:t>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b="1" i="0" dirty="0" smtClean="0"/>
              <a:t>Visualisation tools</a:t>
            </a:r>
            <a:r>
              <a:rPr lang="en-GB" altLang="en-US" i="0" dirty="0" smtClean="0"/>
              <a:t>: </a:t>
            </a:r>
            <a:r>
              <a:rPr lang="en-GB" altLang="en-US" i="0" dirty="0" smtClean="0">
                <a:hlinkClick r:id="rId3"/>
              </a:rPr>
              <a:t>D-portal</a:t>
            </a:r>
            <a:r>
              <a:rPr lang="en-GB" altLang="en-US" i="0" dirty="0" smtClean="0"/>
              <a:t>, </a:t>
            </a:r>
            <a:r>
              <a:rPr lang="en-GB" altLang="en-US" i="0" dirty="0" smtClean="0">
                <a:hlinkClick r:id="rId4"/>
              </a:rPr>
              <a:t>EU Aid Explorer</a:t>
            </a:r>
            <a:endParaRPr lang="en-GB" altLang="en-US" i="0" dirty="0"/>
          </a:p>
        </p:txBody>
      </p:sp>
    </p:spTree>
    <p:extLst>
      <p:ext uri="{BB962C8B-B14F-4D97-AF65-F5344CB8AC3E}">
        <p14:creationId xmlns:p14="http://schemas.microsoft.com/office/powerpoint/2010/main" val="35440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412776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kern="0" smtClean="0"/>
              <a:t>IATI data and Joint Programming</a:t>
            </a:r>
            <a:endParaRPr lang="en-US" alt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6444" y="2349401"/>
            <a:ext cx="850728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en-GB" altLang="en-US" kern="0" dirty="0" smtClean="0"/>
              <a:t>Visualisation tool: </a:t>
            </a:r>
            <a:r>
              <a:rPr lang="en-GB" altLang="en-US" kern="0" dirty="0" smtClean="0">
                <a:hlinkClick r:id="rId2"/>
              </a:rPr>
              <a:t>D-portal.org</a:t>
            </a:r>
            <a:r>
              <a:rPr lang="en-GB" altLang="en-US" kern="0" dirty="0" smtClean="0"/>
              <a:t> 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GB" altLang="en-US" i="0" kern="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77" y="2780928"/>
            <a:ext cx="6668334" cy="3816424"/>
          </a:xfrm>
        </p:spPr>
      </p:pic>
    </p:spTree>
    <p:extLst>
      <p:ext uri="{BB962C8B-B14F-4D97-AF65-F5344CB8AC3E}">
        <p14:creationId xmlns:p14="http://schemas.microsoft.com/office/powerpoint/2010/main" val="38797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780" y="1556792"/>
            <a:ext cx="3395092" cy="1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sz="2800" kern="0" dirty="0" smtClean="0"/>
              <a:t>IATI data and </a:t>
            </a:r>
            <a:endParaRPr lang="en-US" altLang="en-US" sz="2800" kern="0" dirty="0" smtClean="0"/>
          </a:p>
          <a:p>
            <a:r>
              <a:rPr lang="en-US" altLang="en-US" sz="2800" kern="0" dirty="0" smtClean="0"/>
              <a:t>Joint </a:t>
            </a:r>
            <a:r>
              <a:rPr lang="en-US" altLang="en-US" sz="2800" kern="0" dirty="0" smtClean="0"/>
              <a:t>Programming</a:t>
            </a:r>
            <a:endParaRPr lang="en-US" altLang="en-US" sz="2800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0804" y="4005064"/>
            <a:ext cx="29630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en-GB" altLang="en-US" kern="0" dirty="0" smtClean="0"/>
              <a:t>Visualisation tool: </a:t>
            </a:r>
            <a:r>
              <a:rPr lang="en-GB" altLang="en-US" kern="0" dirty="0" smtClean="0">
                <a:hlinkClick r:id="rId2"/>
              </a:rPr>
              <a:t>EU Aid Explorer </a:t>
            </a:r>
            <a:endParaRPr lang="en-GB" altLang="en-US" kern="0" dirty="0" smtClean="0"/>
          </a:p>
          <a:p>
            <a:pPr marL="0" indent="0">
              <a:buClr>
                <a:srgbClr val="FFFFFF"/>
              </a:buClr>
              <a:buFontTx/>
              <a:buNone/>
            </a:pPr>
            <a:endParaRPr lang="en-GB" altLang="en-US" i="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704"/>
            <a:ext cx="5724128" cy="683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82352" y="1093956"/>
            <a:ext cx="37819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/>
              <a:t>IATI data </a:t>
            </a:r>
            <a:br>
              <a:rPr lang="en-US" altLang="en-US" kern="0" dirty="0" smtClean="0"/>
            </a:br>
            <a:r>
              <a:rPr lang="en-US" altLang="en-US" kern="0" dirty="0" smtClean="0"/>
              <a:t>and Joint Programming</a:t>
            </a:r>
            <a:endParaRPr lang="en-US" alt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845" y="3140968"/>
            <a:ext cx="33200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en-GB" altLang="en-US" kern="0" dirty="0" smtClean="0"/>
              <a:t>IATI data extraction: </a:t>
            </a:r>
            <a:r>
              <a:rPr lang="en-GB" altLang="en-US" i="0" dirty="0" smtClean="0">
                <a:hlinkClick r:id="rId2"/>
              </a:rPr>
              <a:t>http</a:t>
            </a:r>
            <a:r>
              <a:rPr lang="en-GB" altLang="en-US" i="0" dirty="0">
                <a:hlinkClick r:id="rId2"/>
              </a:rPr>
              <a:t>://datastore.iatistandard.org/query</a:t>
            </a:r>
            <a:r>
              <a:rPr lang="en-GB" altLang="en-US" i="0" dirty="0"/>
              <a:t> </a:t>
            </a:r>
            <a:endParaRPr lang="en-GB" altLang="en-US" i="0" dirty="0" smtClean="0"/>
          </a:p>
          <a:p>
            <a:pPr marL="0" indent="0">
              <a:buClr>
                <a:srgbClr val="FFFFFF"/>
              </a:buClr>
              <a:buFontTx/>
              <a:buNone/>
            </a:pPr>
            <a:endParaRPr lang="fr-BE" altLang="en-US" i="0" dirty="0"/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GB" altLang="en-US" i="0" dirty="0" smtClean="0"/>
              <a:t>Example</a:t>
            </a:r>
            <a:r>
              <a:rPr lang="fr-BE" altLang="en-US" i="0" dirty="0" smtClean="0"/>
              <a:t>: EU (DEVCO) </a:t>
            </a:r>
            <a:r>
              <a:rPr lang="en-GB" altLang="en-US" i="0" dirty="0" smtClean="0"/>
              <a:t>projects</a:t>
            </a:r>
            <a:r>
              <a:rPr lang="fr-BE" altLang="en-US" i="0" dirty="0" smtClean="0"/>
              <a:t> in </a:t>
            </a:r>
            <a:r>
              <a:rPr lang="en-GB" altLang="en-US" i="0" dirty="0" smtClean="0"/>
              <a:t>Azerbaijan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GB" altLang="en-US" kern="0" dirty="0" smtClean="0"/>
              <a:t> 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GB" altLang="en-US" i="0" kern="0" dirty="0"/>
          </a:p>
        </p:txBody>
      </p:sp>
      <p:pic>
        <p:nvPicPr>
          <p:cNvPr id="1027" name="Picture 3" descr="C:\Users\vermarg\AppData\Local\Local Documents - no backup\Pictures\IA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0"/>
            <a:ext cx="6336703" cy="68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308304" y="985944"/>
            <a:ext cx="864096" cy="2160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284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IATI and Joint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816945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b="1" i="0" dirty="0" smtClean="0"/>
              <a:t>Mapping purposes</a:t>
            </a:r>
            <a:r>
              <a:rPr lang="en-GB" i="0" dirty="0" smtClean="0"/>
              <a:t>: Information to draft a Joint Analysis (identification of priority sectors</a:t>
            </a:r>
            <a:r>
              <a:rPr lang="en-GB" i="0" dirty="0" smtClean="0"/>
              <a:t>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i="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b="1" i="0" dirty="0" smtClean="0"/>
              <a:t>Monitoring purposes</a:t>
            </a:r>
            <a:r>
              <a:rPr lang="en-GB" i="0" dirty="0" smtClean="0"/>
              <a:t>: Is the JP process going as planned? Which sectors of intervention and sector repartition between the EU+ Development Partners</a:t>
            </a:r>
            <a:r>
              <a:rPr lang="en-GB" i="0" dirty="0" smtClean="0"/>
              <a:t>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i="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b="1" i="0" dirty="0" smtClean="0"/>
              <a:t>Accountability purposes</a:t>
            </a:r>
            <a:r>
              <a:rPr lang="en-GB" i="0" dirty="0" smtClean="0"/>
              <a:t>: to report on the JP results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7317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5059276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err="1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Videoclip</a:t>
            </a:r>
            <a:r>
              <a:rPr lang="en-GB" sz="28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GB" sz="24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Palestine </a:t>
            </a:r>
            <a:r>
              <a:rPr lang="en-GB" sz="2400" dirty="0" err="1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</a:t>
            </a:r>
            <a:r>
              <a:rPr lang="en-GB" sz="24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Viezzer</a:t>
            </a:r>
            <a:endParaRPr lang="en-GB" sz="2400" dirty="0" smtClean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for Joint Programming:</a:t>
            </a:r>
          </a:p>
          <a:p>
            <a:pPr lvl="1"/>
            <a:r>
              <a:rPr lang="en-GB" sz="24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Capacity4dev group, JP tracker, EEAS website, social media</a:t>
            </a:r>
            <a:endParaRPr lang="en-GB" sz="2400" dirty="0" smtClean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Operational Manual for Joint Programming</a:t>
            </a:r>
            <a:endParaRPr lang="en-GB" sz="2800" dirty="0" smtClean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HQ </a:t>
            </a:r>
            <a:r>
              <a:rPr lang="en-GB" sz="28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</a:p>
          <a:p>
            <a:pPr lvl="1"/>
            <a:r>
              <a:rPr lang="en-GB" sz="24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assistance, helpdesk, communication materials</a:t>
            </a:r>
          </a:p>
          <a:p>
            <a:endParaRPr lang="en-GB" sz="2800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tools</a:t>
            </a:r>
          </a:p>
          <a:p>
            <a:pPr lvl="1"/>
            <a:r>
              <a:rPr lang="en-GB" sz="24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Finance Assessments, EU Aid Explorer and IATI</a:t>
            </a:r>
            <a:endParaRPr lang="en-GB" sz="2400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53" y="2162597"/>
            <a:ext cx="5009852" cy="2088232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New version </a:t>
            </a:r>
            <a:r>
              <a:rPr lang="en-GB" sz="2400" dirty="0" smtClean="0"/>
              <a:t>online: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More features available for </a:t>
            </a:r>
            <a:r>
              <a:rPr lang="en-GB" sz="2400" dirty="0" smtClean="0"/>
              <a:t>better usability </a:t>
            </a:r>
            <a:r>
              <a:rPr lang="en-GB" sz="2400" dirty="0" smtClean="0"/>
              <a:t>such as surveys, blogs, training videos and </a:t>
            </a:r>
            <a:r>
              <a:rPr lang="en-GB" sz="2400" dirty="0" smtClean="0"/>
              <a:t>audiovisual media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" y="1196752"/>
            <a:ext cx="8987283" cy="112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CAPACITY4DEV  - JOINT PROGRAMMING group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90241" y="4149080"/>
            <a:ext cx="5129831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Training videos to be uploaded soon featuring Heads of Cooperation and </a:t>
            </a:r>
            <a:r>
              <a:rPr lang="en-GB" sz="2400" dirty="0" smtClean="0"/>
              <a:t>technical experts/consultants </a:t>
            </a:r>
            <a:r>
              <a:rPr lang="en-GB" sz="2400" dirty="0" smtClean="0"/>
              <a:t>on Joint Programming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europa.eu/capacity4dev/joint-programming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92392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56756"/>
            <a:ext cx="3059832" cy="2088232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Debating the Recommendations</a:t>
            </a:r>
            <a:br>
              <a:rPr lang="en-GB" sz="2200" dirty="0" smtClean="0"/>
            </a:br>
            <a:r>
              <a:rPr lang="en-GB" sz="2200" dirty="0" smtClean="0"/>
              <a:t>of the Evaluation Report: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3" y="1196752"/>
            <a:ext cx="2866603" cy="112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CAPACITY4DEV </a:t>
            </a: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</a:t>
            </a:r>
          </a:p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</a:t>
            </a:r>
            <a:endParaRPr lang="en-GB" sz="19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900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600"/>
            <a:ext cx="6228184" cy="68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>
          <a:xfrm rot="5400000">
            <a:off x="899592" y="4365104"/>
            <a:ext cx="2016224" cy="17281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0" y="1844824"/>
            <a:ext cx="2290539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</a:t>
            </a:r>
          </a:p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PROGRAMMING </a:t>
            </a:r>
          </a:p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tracker</a:t>
            </a:r>
          </a:p>
          <a:p>
            <a:pPr marL="0" indent="0" algn="ctr">
              <a:buNone/>
            </a:pPr>
            <a:endParaRPr lang="en-GB" sz="20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GB" sz="20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rgbClr val="3166CF"/>
                </a:solidFill>
                <a:hlinkClick r:id="rId3"/>
              </a:rPr>
              <a:t>https://jptracker.capacity4dev.eu</a:t>
            </a:r>
            <a:r>
              <a:rPr lang="en-GB" sz="2000" dirty="0" smtClean="0">
                <a:solidFill>
                  <a:srgbClr val="3166CF"/>
                </a:solidFill>
                <a:hlinkClick r:id="rId3"/>
              </a:rPr>
              <a:t>/</a:t>
            </a:r>
            <a:r>
              <a:rPr lang="en-GB" sz="2000" dirty="0" smtClean="0">
                <a:solidFill>
                  <a:srgbClr val="3166CF"/>
                </a:solidFill>
              </a:rPr>
              <a:t> </a:t>
            </a:r>
            <a:endParaRPr lang="en-GB" sz="2000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0"/>
            <a:ext cx="681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" y="1196752"/>
            <a:ext cx="8987283" cy="112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 tracker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3166CF"/>
                </a:solidFill>
                <a:hlinkClick r:id="rId3"/>
              </a:rPr>
              <a:t>https://jptracker.capacity4dev.eu</a:t>
            </a:r>
            <a:r>
              <a:rPr lang="en-GB" dirty="0" smtClean="0">
                <a:solidFill>
                  <a:srgbClr val="3166CF"/>
                </a:solidFill>
                <a:hlinkClick r:id="rId3"/>
              </a:rPr>
              <a:t>/</a:t>
            </a:r>
            <a:r>
              <a:rPr lang="en-GB" dirty="0" smtClean="0">
                <a:solidFill>
                  <a:srgbClr val="3166CF"/>
                </a:solidFill>
              </a:rPr>
              <a:t> </a:t>
            </a: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02357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2400" dirty="0" smtClean="0"/>
              <a:t>Soon to be fully </a:t>
            </a:r>
            <a:r>
              <a:rPr lang="en-GB" sz="2400" dirty="0" smtClean="0"/>
              <a:t>updated / up </a:t>
            </a:r>
            <a:r>
              <a:rPr lang="en-GB" sz="2400" dirty="0" smtClean="0"/>
              <a:t>and running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2400" dirty="0" smtClean="0"/>
              <a:t>Useful and ease-to-access information on Joint Programming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2400" dirty="0" smtClean="0"/>
              <a:t>Please </a:t>
            </a:r>
            <a:r>
              <a:rPr lang="en-GB" sz="2400" dirty="0" smtClean="0"/>
              <a:t>request </a:t>
            </a:r>
            <a:r>
              <a:rPr lang="en-GB" sz="2400" dirty="0" smtClean="0"/>
              <a:t>login, </a:t>
            </a:r>
            <a:r>
              <a:rPr lang="en-GB" sz="2400" dirty="0" smtClean="0"/>
              <a:t>so as to access information not available to the wider public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2400" dirty="0" smtClean="0"/>
              <a:t>You will each be eligible to amend the </a:t>
            </a:r>
            <a:r>
              <a:rPr lang="en-GB" sz="2400" dirty="0" smtClean="0"/>
              <a:t>information on your partner country </a:t>
            </a:r>
            <a:r>
              <a:rPr lang="en-GB" sz="2400" dirty="0" smtClean="0"/>
              <a:t>and add </a:t>
            </a:r>
            <a:r>
              <a:rPr lang="en-GB" sz="2400" dirty="0" smtClean="0"/>
              <a:t>data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15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9276"/>
            <a:ext cx="8820472" cy="487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 in the EEAS public website (1)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iped Right Arrow 1"/>
          <p:cNvSpPr/>
          <p:nvPr/>
        </p:nvSpPr>
        <p:spPr>
          <a:xfrm rot="12862034">
            <a:off x="1193572" y="6154775"/>
            <a:ext cx="926310" cy="602661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695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 in the EEAS public website (2)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107504" y="1583849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hlinkClick r:id="rId3"/>
              </a:rPr>
              <a:t>EEAS website - Joint Programming section at Cambodia Delegation</a:t>
            </a:r>
            <a:endParaRPr lang="en-GB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106434"/>
            <a:ext cx="4377680" cy="47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06930"/>
            <a:ext cx="4644008" cy="475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Striped Right Arrow 6"/>
          <p:cNvSpPr/>
          <p:nvPr/>
        </p:nvSpPr>
        <p:spPr>
          <a:xfrm rot="20773911">
            <a:off x="4639238" y="4454125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iped Right Arrow 11"/>
          <p:cNvSpPr/>
          <p:nvPr/>
        </p:nvSpPr>
        <p:spPr>
          <a:xfrm rot="20773911">
            <a:off x="4690749" y="5573698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-197759" y="3734045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4" y="941611"/>
            <a:ext cx="8820472" cy="695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 in the EEAS public website (3)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 rot="20773911">
            <a:off x="4690749" y="5573698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5086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hlinkClick r:id="rId3"/>
              </a:rPr>
              <a:t>EEAS website - Joint Programming and development section</a:t>
            </a:r>
            <a:endParaRPr lang="en-GB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65"/>
            <a:ext cx="9144000" cy="37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905"/>
            <a:ext cx="9144000" cy="101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718</Words>
  <Application>Microsoft Office PowerPoint</Application>
  <PresentationFormat>On-screen Show (4:3)</PresentationFormat>
  <Paragraphs>129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Blank</vt:lpstr>
      <vt:lpstr> JOINT PROGRAMMING REGIONAL WORKSHOP   Working Better Together:  Tools for Joint Programming</vt:lpstr>
      <vt:lpstr>PowerPoint Presentation</vt:lpstr>
      <vt:lpstr>New version online:  More features available for better usability such as surveys, blogs, training videos and audiovisual media </vt:lpstr>
      <vt:lpstr>Debating the Recommendations of the Evaluation Report: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EMBED JOINT PROGRAMMING IN THE BROADER COMMUNICATION STRATEGY  </vt:lpstr>
      <vt:lpstr>PowerPoint Presentation</vt:lpstr>
      <vt:lpstr>PowerPoint Presentation</vt:lpstr>
      <vt:lpstr>PowerPoint Presentation</vt:lpstr>
      <vt:lpstr>PowerPoint Presentation</vt:lpstr>
      <vt:lpstr>IATI data and Joint Programming</vt:lpstr>
      <vt:lpstr>PowerPoint Presentation</vt:lpstr>
      <vt:lpstr>PowerPoint Presentation</vt:lpstr>
      <vt:lpstr>PowerPoint Presentation</vt:lpstr>
      <vt:lpstr>IATI and Joint Programming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and Communication JP</dc:title>
  <dc:creator>MARAZOPOULOS Christos (CAB-BARROSO-EXT)</dc:creator>
  <cp:lastModifiedBy>MARAZOPOULOS Christos (CAB-BARROSO-EXT)</cp:lastModifiedBy>
  <cp:revision>21</cp:revision>
  <cp:lastPrinted>2017-03-23T12:21:42Z</cp:lastPrinted>
  <dcterms:created xsi:type="dcterms:W3CDTF">2017-03-22T12:08:57Z</dcterms:created>
  <dcterms:modified xsi:type="dcterms:W3CDTF">2017-05-22T14:58:03Z</dcterms:modified>
</cp:coreProperties>
</file>