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330" r:id="rId3"/>
    <p:sldId id="361" r:id="rId4"/>
    <p:sldId id="360" r:id="rId5"/>
    <p:sldId id="267" r:id="rId6"/>
    <p:sldId id="301" r:id="rId7"/>
    <p:sldId id="358" r:id="rId8"/>
    <p:sldId id="336" r:id="rId9"/>
    <p:sldId id="349" r:id="rId10"/>
    <p:sldId id="354" r:id="rId11"/>
    <p:sldId id="355" r:id="rId12"/>
    <p:sldId id="362" r:id="rId13"/>
    <p:sldId id="363" r:id="rId14"/>
    <p:sldId id="364" r:id="rId15"/>
    <p:sldId id="365" r:id="rId16"/>
    <p:sldId id="366" r:id="rId17"/>
    <p:sldId id="371" r:id="rId18"/>
    <p:sldId id="367" r:id="rId19"/>
    <p:sldId id="368" r:id="rId20"/>
    <p:sldId id="369" r:id="rId21"/>
    <p:sldId id="370" r:id="rId22"/>
    <p:sldId id="359" r:id="rId23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E6FD2"/>
    <a:srgbClr val="3166CF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30" autoAdjust="0"/>
  </p:normalViewPr>
  <p:slideViewPr>
    <p:cSldViewPr>
      <p:cViewPr>
        <p:scale>
          <a:sx n="75" d="100"/>
          <a:sy n="75" d="100"/>
        </p:scale>
        <p:origin x="-16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722DC-05B9-4760-8B40-C2DDDB3ACF75}" type="doc">
      <dgm:prSet loTypeId="urn:microsoft.com/office/officeart/2005/8/layout/hList7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0EDE768-DD39-4796-9BCC-EA06BCB03650}">
      <dgm:prSet custT="1"/>
      <dgm:spPr/>
      <dgm:t>
        <a:bodyPr/>
        <a:lstStyle/>
        <a:p>
          <a:pPr algn="ctr" rtl="0"/>
          <a:r>
            <a:rPr lang="en-GB" sz="2000" b="1" dirty="0" smtClean="0"/>
            <a:t>EU and its Member States </a:t>
          </a:r>
          <a:r>
            <a:rPr lang="en-GB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collectively </a:t>
          </a:r>
          <a:r>
            <a:rPr lang="en-GB" sz="2000" b="1" dirty="0" smtClean="0"/>
            <a:t>contribute to </a:t>
          </a:r>
          <a:r>
            <a:rPr lang="en-GB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implementing the policy commitments </a:t>
          </a:r>
          <a:r>
            <a:rPr lang="en-GB" sz="2000" b="1" dirty="0" smtClean="0"/>
            <a:t>made at global and EU level</a:t>
          </a:r>
          <a:endParaRPr lang="en-GB" sz="2000" b="1" dirty="0"/>
        </a:p>
      </dgm:t>
    </dgm:pt>
    <dgm:pt modelId="{114C432B-8D8A-49BB-B01C-11D97AC4B501}" type="parTrans" cxnId="{43D0568E-6A24-4277-AF8A-A74A37E411B4}">
      <dgm:prSet/>
      <dgm:spPr/>
      <dgm:t>
        <a:bodyPr/>
        <a:lstStyle/>
        <a:p>
          <a:endParaRPr lang="en-GB"/>
        </a:p>
      </dgm:t>
    </dgm:pt>
    <dgm:pt modelId="{40E7D87A-AA90-4AA4-A82A-16FDEDB76520}" type="sibTrans" cxnId="{43D0568E-6A24-4277-AF8A-A74A37E411B4}">
      <dgm:prSet/>
      <dgm:spPr/>
      <dgm:t>
        <a:bodyPr/>
        <a:lstStyle/>
        <a:p>
          <a:endParaRPr lang="en-GB"/>
        </a:p>
      </dgm:t>
    </dgm:pt>
    <dgm:pt modelId="{11500198-CF0F-4826-9367-6A6733EB071C}">
      <dgm:prSet custT="1"/>
      <dgm:spPr/>
      <dgm:t>
        <a:bodyPr/>
        <a:lstStyle/>
        <a:p>
          <a:pPr rtl="0"/>
          <a:r>
            <a:rPr lang="en-GB" sz="1800" b="1" dirty="0" smtClean="0"/>
            <a:t>Effort and commitment by EU &amp; MS are necessary in countries where partners have recognised Joint Programming's potential to become the </a:t>
          </a:r>
          <a:r>
            <a:rPr lang="en-GB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preferred approach</a:t>
          </a:r>
          <a:endParaRPr lang="en-GB" sz="180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6E0ECD-40C7-4674-8E69-08DF98E4E83F}" type="parTrans" cxnId="{E16E5291-6322-4E7D-A132-06EA081FF259}">
      <dgm:prSet/>
      <dgm:spPr/>
      <dgm:t>
        <a:bodyPr/>
        <a:lstStyle/>
        <a:p>
          <a:endParaRPr lang="en-GB"/>
        </a:p>
      </dgm:t>
    </dgm:pt>
    <dgm:pt modelId="{A809A2C2-7501-48FE-B1E6-B0907D4B8F0D}" type="sibTrans" cxnId="{E16E5291-6322-4E7D-A132-06EA081FF259}">
      <dgm:prSet/>
      <dgm:spPr/>
      <dgm:t>
        <a:bodyPr/>
        <a:lstStyle/>
        <a:p>
          <a:endParaRPr lang="en-GB"/>
        </a:p>
      </dgm:t>
    </dgm:pt>
    <dgm:pt modelId="{83A7227A-06BB-49BF-9F5C-6DE12B2ED0BA}">
      <dgm:prSet custT="1"/>
      <dgm:spPr/>
      <dgm:t>
        <a:bodyPr/>
        <a:lstStyle/>
        <a:p>
          <a:pPr rtl="0"/>
          <a:endParaRPr lang="en-GB" sz="1400" dirty="0"/>
        </a:p>
      </dgm:t>
    </dgm:pt>
    <dgm:pt modelId="{EF31F2BD-8D2D-462E-9D57-2E2AF921701D}" type="parTrans" cxnId="{9FCD53EF-0B04-487F-93C3-AF849B3F78CC}">
      <dgm:prSet/>
      <dgm:spPr/>
      <dgm:t>
        <a:bodyPr/>
        <a:lstStyle/>
        <a:p>
          <a:endParaRPr lang="en-GB"/>
        </a:p>
      </dgm:t>
    </dgm:pt>
    <dgm:pt modelId="{8345E89B-6935-477E-8921-00CE7C75C66D}" type="sibTrans" cxnId="{9FCD53EF-0B04-487F-93C3-AF849B3F78CC}">
      <dgm:prSet/>
      <dgm:spPr/>
      <dgm:t>
        <a:bodyPr/>
        <a:lstStyle/>
        <a:p>
          <a:endParaRPr lang="en-GB"/>
        </a:p>
      </dgm:t>
    </dgm:pt>
    <dgm:pt modelId="{B0DB6C7E-6FB3-458B-BA6E-78FE6925B4E7}">
      <dgm:prSet custT="1"/>
      <dgm:spPr/>
      <dgm:t>
        <a:bodyPr/>
        <a:lstStyle/>
        <a:p>
          <a:pPr rtl="0"/>
          <a:endParaRPr lang="en-GB" sz="1400" dirty="0"/>
        </a:p>
      </dgm:t>
    </dgm:pt>
    <dgm:pt modelId="{39B089C6-7881-4E02-AF49-463E93A22698}" type="parTrans" cxnId="{21AF58BE-2C1E-4614-9A80-E6075DD317A1}">
      <dgm:prSet/>
      <dgm:spPr/>
      <dgm:t>
        <a:bodyPr/>
        <a:lstStyle/>
        <a:p>
          <a:endParaRPr lang="en-GB"/>
        </a:p>
      </dgm:t>
    </dgm:pt>
    <dgm:pt modelId="{B8731211-E4FD-41CD-996E-5F52B397FFBF}" type="sibTrans" cxnId="{21AF58BE-2C1E-4614-9A80-E6075DD317A1}">
      <dgm:prSet/>
      <dgm:spPr/>
      <dgm:t>
        <a:bodyPr/>
        <a:lstStyle/>
        <a:p>
          <a:endParaRPr lang="en-GB"/>
        </a:p>
      </dgm:t>
    </dgm:pt>
    <dgm:pt modelId="{E818BC23-5267-48BA-A6EA-9A27E7792B44}">
      <dgm:prSet custT="1"/>
      <dgm:spPr/>
      <dgm:t>
        <a:bodyPr/>
        <a:lstStyle/>
        <a:p>
          <a:pPr rtl="0"/>
          <a:endParaRPr lang="en-GB" sz="1400" dirty="0"/>
        </a:p>
      </dgm:t>
    </dgm:pt>
    <dgm:pt modelId="{361D6C68-74E6-4A11-851D-D9A9731E8834}" type="parTrans" cxnId="{D4EE5BBF-5C59-4111-9CE6-D88698B8AA98}">
      <dgm:prSet/>
      <dgm:spPr/>
      <dgm:t>
        <a:bodyPr/>
        <a:lstStyle/>
        <a:p>
          <a:endParaRPr lang="en-GB"/>
        </a:p>
      </dgm:t>
    </dgm:pt>
    <dgm:pt modelId="{CFE5A382-BA7E-4ECA-8B71-8447A85E67D5}" type="sibTrans" cxnId="{D4EE5BBF-5C59-4111-9CE6-D88698B8AA98}">
      <dgm:prSet/>
      <dgm:spPr/>
      <dgm:t>
        <a:bodyPr/>
        <a:lstStyle/>
        <a:p>
          <a:endParaRPr lang="en-GB"/>
        </a:p>
      </dgm:t>
    </dgm:pt>
    <dgm:pt modelId="{649595EF-435A-4457-A5C1-438B9499C16A}">
      <dgm:prSet custT="1"/>
      <dgm:spPr/>
      <dgm:t>
        <a:bodyPr/>
        <a:lstStyle/>
        <a:p>
          <a:r>
            <a:rPr lang="en-GB" sz="19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Consolidate and expand JP </a:t>
          </a:r>
          <a:r>
            <a:rPr lang="en-GB" sz="1900" b="1" dirty="0" smtClean="0"/>
            <a:t>in fragile &amp; and conflict countries, in prevention/post-conflict contexts, as well as accompany PCs in transition to higher income levels  </a:t>
          </a:r>
          <a:endParaRPr lang="en-GB" sz="1900" b="1" dirty="0"/>
        </a:p>
      </dgm:t>
    </dgm:pt>
    <dgm:pt modelId="{1F9C8B8A-34EB-44DC-83BD-77490DC3EA77}" type="parTrans" cxnId="{47FFEB9E-719C-4248-9D22-720CC47457F7}">
      <dgm:prSet/>
      <dgm:spPr/>
      <dgm:t>
        <a:bodyPr/>
        <a:lstStyle/>
        <a:p>
          <a:endParaRPr lang="en-GB"/>
        </a:p>
      </dgm:t>
    </dgm:pt>
    <dgm:pt modelId="{37672EC8-D2B5-4A30-A660-EF04BDB474A6}" type="sibTrans" cxnId="{47FFEB9E-719C-4248-9D22-720CC47457F7}">
      <dgm:prSet/>
      <dgm:spPr/>
      <dgm:t>
        <a:bodyPr/>
        <a:lstStyle/>
        <a:p>
          <a:endParaRPr lang="en-GB"/>
        </a:p>
      </dgm:t>
    </dgm:pt>
    <dgm:pt modelId="{F97DFA58-9029-4485-B1BA-303E5DEF5BAE}">
      <dgm:prSet custT="1"/>
      <dgm:spPr/>
      <dgm:t>
        <a:bodyPr/>
        <a:lstStyle/>
        <a:p>
          <a:r>
            <a:rPr lang="en-GB" sz="2000" b="1" dirty="0" smtClean="0"/>
            <a:t>JP documents should evolve to include </a:t>
          </a:r>
          <a:r>
            <a:rPr lang="en-GB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strategic issues</a:t>
          </a:r>
          <a:r>
            <a:rPr lang="en-GB" sz="2000" b="1" dirty="0" smtClean="0"/>
            <a:t>, such as </a:t>
          </a:r>
          <a:r>
            <a:rPr lang="en-GB" sz="2000" b="1" i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migration, climate change, fragility, security and democracy </a:t>
          </a:r>
          <a:endParaRPr lang="en-GB" sz="2000" b="1" i="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56BF1B-71B0-45AE-BAC0-BDADB0DBB571}" type="parTrans" cxnId="{D55AB64C-B1DD-420B-B1FE-9B76AAA23348}">
      <dgm:prSet/>
      <dgm:spPr/>
      <dgm:t>
        <a:bodyPr/>
        <a:lstStyle/>
        <a:p>
          <a:endParaRPr lang="en-GB"/>
        </a:p>
      </dgm:t>
    </dgm:pt>
    <dgm:pt modelId="{1A0FBD9D-CA50-4AE8-882F-1570D5E6AF63}" type="sibTrans" cxnId="{D55AB64C-B1DD-420B-B1FE-9B76AAA23348}">
      <dgm:prSet/>
      <dgm:spPr/>
      <dgm:t>
        <a:bodyPr/>
        <a:lstStyle/>
        <a:p>
          <a:endParaRPr lang="en-GB"/>
        </a:p>
      </dgm:t>
    </dgm:pt>
    <dgm:pt modelId="{0BABE03F-2FD8-4E1E-B0CE-C027A4FFE1CB}" type="pres">
      <dgm:prSet presAssocID="{8A0722DC-05B9-4760-8B40-C2DDDB3ACF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D48A0F4-C516-4C7B-AE64-8C5ACB5057C7}" type="pres">
      <dgm:prSet presAssocID="{8A0722DC-05B9-4760-8B40-C2DDDB3ACF75}" presName="fgShape" presStyleLbl="fgShp" presStyleIdx="0" presStyleCnt="1" custScaleX="107058" custLinFactNeighborX="-444" custLinFactNeighborY="33333"/>
      <dgm:spPr/>
      <dgm:t>
        <a:bodyPr/>
        <a:lstStyle/>
        <a:p>
          <a:endParaRPr lang="en-GB"/>
        </a:p>
      </dgm:t>
    </dgm:pt>
    <dgm:pt modelId="{AB8352AC-2402-4D77-AB4A-A0CB885A1892}" type="pres">
      <dgm:prSet presAssocID="{8A0722DC-05B9-4760-8B40-C2DDDB3ACF75}" presName="linComp" presStyleCnt="0"/>
      <dgm:spPr/>
      <dgm:t>
        <a:bodyPr/>
        <a:lstStyle/>
        <a:p>
          <a:endParaRPr lang="en-GB"/>
        </a:p>
      </dgm:t>
    </dgm:pt>
    <dgm:pt modelId="{A6F797EB-8E67-4615-AFA0-3DB70AE9EA27}" type="pres">
      <dgm:prSet presAssocID="{10EDE768-DD39-4796-9BCC-EA06BCB03650}" presName="compNode" presStyleCnt="0"/>
      <dgm:spPr/>
      <dgm:t>
        <a:bodyPr/>
        <a:lstStyle/>
        <a:p>
          <a:endParaRPr lang="en-GB"/>
        </a:p>
      </dgm:t>
    </dgm:pt>
    <dgm:pt modelId="{8C390989-84AD-45AE-B8A6-EA4D4D7F3F41}" type="pres">
      <dgm:prSet presAssocID="{10EDE768-DD39-4796-9BCC-EA06BCB03650}" presName="bkgdShape" presStyleLbl="node1" presStyleIdx="0" presStyleCnt="4" custLinFactNeighborY="1703"/>
      <dgm:spPr/>
      <dgm:t>
        <a:bodyPr/>
        <a:lstStyle/>
        <a:p>
          <a:endParaRPr lang="en-GB"/>
        </a:p>
      </dgm:t>
    </dgm:pt>
    <dgm:pt modelId="{568245A8-A79A-4D16-844C-CEA72B96A60E}" type="pres">
      <dgm:prSet presAssocID="{10EDE768-DD39-4796-9BCC-EA06BCB0365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29A33B-53FA-4E4D-80D4-98A034E4DC33}" type="pres">
      <dgm:prSet presAssocID="{10EDE768-DD39-4796-9BCC-EA06BCB03650}" presName="invisiNode" presStyleLbl="node1" presStyleIdx="0" presStyleCnt="4"/>
      <dgm:spPr/>
      <dgm:t>
        <a:bodyPr/>
        <a:lstStyle/>
        <a:p>
          <a:endParaRPr lang="en-GB"/>
        </a:p>
      </dgm:t>
    </dgm:pt>
    <dgm:pt modelId="{76888E92-C088-4729-B592-BE16218C5215}" type="pres">
      <dgm:prSet presAssocID="{10EDE768-DD39-4796-9BCC-EA06BCB03650}" presName="imagNode" presStyleLbl="fgImgPlace1" presStyleIdx="0" presStyleCnt="4" custScaleY="88855" custLinFactNeighborX="1279" custLinFactNeighborY="-191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E48FE8C7-04D4-4C86-90CA-980203FF2D34}" type="pres">
      <dgm:prSet presAssocID="{40E7D87A-AA90-4AA4-A82A-16FDEDB7652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9599676-DBE0-4BF2-9D11-0F87E7A6C1EB}" type="pres">
      <dgm:prSet presAssocID="{649595EF-435A-4457-A5C1-438B9499C16A}" presName="compNode" presStyleCnt="0"/>
      <dgm:spPr/>
      <dgm:t>
        <a:bodyPr/>
        <a:lstStyle/>
        <a:p>
          <a:endParaRPr lang="en-GB"/>
        </a:p>
      </dgm:t>
    </dgm:pt>
    <dgm:pt modelId="{1E457732-719C-47F1-9EA5-D36466CAAABD}" type="pres">
      <dgm:prSet presAssocID="{649595EF-435A-4457-A5C1-438B9499C16A}" presName="bkgdShape" presStyleLbl="node1" presStyleIdx="1" presStyleCnt="4"/>
      <dgm:spPr/>
      <dgm:t>
        <a:bodyPr/>
        <a:lstStyle/>
        <a:p>
          <a:endParaRPr lang="en-GB"/>
        </a:p>
      </dgm:t>
    </dgm:pt>
    <dgm:pt modelId="{3D3A1BB9-F428-4251-8956-DFC296418336}" type="pres">
      <dgm:prSet presAssocID="{649595EF-435A-4457-A5C1-438B9499C16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0384F8-6886-4B42-9E56-9C9B74176246}" type="pres">
      <dgm:prSet presAssocID="{649595EF-435A-4457-A5C1-438B9499C16A}" presName="invisiNode" presStyleLbl="node1" presStyleIdx="1" presStyleCnt="4"/>
      <dgm:spPr/>
      <dgm:t>
        <a:bodyPr/>
        <a:lstStyle/>
        <a:p>
          <a:endParaRPr lang="en-GB"/>
        </a:p>
      </dgm:t>
    </dgm:pt>
    <dgm:pt modelId="{07A72DBD-A66C-4C8E-BA06-C638569BE95E}" type="pres">
      <dgm:prSet presAssocID="{649595EF-435A-4457-A5C1-438B9499C16A}" presName="imagNode" presStyleLbl="fgImgPlace1" presStyleIdx="1" presStyleCnt="4" custScaleX="80132" custScaleY="77887" custLinFactNeighborX="-1592" custLinFactNeighborY="-1848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63B88B41-6DC0-4D20-BE76-8C4936734D8D}" type="pres">
      <dgm:prSet presAssocID="{37672EC8-D2B5-4A30-A660-EF04BDB474A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0221AD8-9A54-419C-980E-D86EEC8E10A2}" type="pres">
      <dgm:prSet presAssocID="{F97DFA58-9029-4485-B1BA-303E5DEF5BAE}" presName="compNode" presStyleCnt="0"/>
      <dgm:spPr/>
      <dgm:t>
        <a:bodyPr/>
        <a:lstStyle/>
        <a:p>
          <a:endParaRPr lang="en-GB"/>
        </a:p>
      </dgm:t>
    </dgm:pt>
    <dgm:pt modelId="{6F7E6A6B-160C-4894-85F3-D9CFF92428CA}" type="pres">
      <dgm:prSet presAssocID="{F97DFA58-9029-4485-B1BA-303E5DEF5BAE}" presName="bkgdShape" presStyleLbl="node1" presStyleIdx="2" presStyleCnt="4"/>
      <dgm:spPr/>
      <dgm:t>
        <a:bodyPr/>
        <a:lstStyle/>
        <a:p>
          <a:endParaRPr lang="en-GB"/>
        </a:p>
      </dgm:t>
    </dgm:pt>
    <dgm:pt modelId="{2F224046-8EAC-4864-A84F-FB9FA35371C8}" type="pres">
      <dgm:prSet presAssocID="{F97DFA58-9029-4485-B1BA-303E5DEF5BAE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9C2612-B804-41A0-BD55-DFBCF8AD9BA9}" type="pres">
      <dgm:prSet presAssocID="{F97DFA58-9029-4485-B1BA-303E5DEF5BAE}" presName="invisiNode" presStyleLbl="node1" presStyleIdx="2" presStyleCnt="4"/>
      <dgm:spPr/>
      <dgm:t>
        <a:bodyPr/>
        <a:lstStyle/>
        <a:p>
          <a:endParaRPr lang="en-GB"/>
        </a:p>
      </dgm:t>
    </dgm:pt>
    <dgm:pt modelId="{DFA7A4B4-57AD-4988-89BA-02F309C3FB76}" type="pres">
      <dgm:prSet presAssocID="{F97DFA58-9029-4485-B1BA-303E5DEF5BAE}" presName="imagNode" presStyleLbl="fgImgPlace1" presStyleIdx="2" presStyleCnt="4" custScaleY="91898" custLinFactNeighborX="1592" custLinFactNeighborY="-1766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GB"/>
        </a:p>
      </dgm:t>
    </dgm:pt>
    <dgm:pt modelId="{92ACC8E3-6D49-4D73-9194-0DE67BA639A2}" type="pres">
      <dgm:prSet presAssocID="{1A0FBD9D-CA50-4AE8-882F-1570D5E6AF63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28772C3-296A-4FB8-827D-1BECA41B0C82}" type="pres">
      <dgm:prSet presAssocID="{11500198-CF0F-4826-9367-6A6733EB071C}" presName="compNode" presStyleCnt="0"/>
      <dgm:spPr/>
      <dgm:t>
        <a:bodyPr/>
        <a:lstStyle/>
        <a:p>
          <a:endParaRPr lang="en-GB"/>
        </a:p>
      </dgm:t>
    </dgm:pt>
    <dgm:pt modelId="{800EF407-FE61-4A20-B4C8-9719FC7406B8}" type="pres">
      <dgm:prSet presAssocID="{11500198-CF0F-4826-9367-6A6733EB071C}" presName="bkgdShape" presStyleLbl="node1" presStyleIdx="3" presStyleCnt="4" custLinFactNeighborX="2101" custLinFactNeighborY="-1184"/>
      <dgm:spPr/>
      <dgm:t>
        <a:bodyPr/>
        <a:lstStyle/>
        <a:p>
          <a:endParaRPr lang="en-GB"/>
        </a:p>
      </dgm:t>
    </dgm:pt>
    <dgm:pt modelId="{CB15BAD8-9828-4E3F-B542-C430E269123C}" type="pres">
      <dgm:prSet presAssocID="{11500198-CF0F-4826-9367-6A6733EB071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823F40-61CE-4997-B307-4EE75AB43AD8}" type="pres">
      <dgm:prSet presAssocID="{11500198-CF0F-4826-9367-6A6733EB071C}" presName="invisiNode" presStyleLbl="node1" presStyleIdx="3" presStyleCnt="4"/>
      <dgm:spPr/>
      <dgm:t>
        <a:bodyPr/>
        <a:lstStyle/>
        <a:p>
          <a:endParaRPr lang="en-GB"/>
        </a:p>
      </dgm:t>
    </dgm:pt>
    <dgm:pt modelId="{51EE168E-A348-4787-AEDD-47B829FC3852}" type="pres">
      <dgm:prSet presAssocID="{11500198-CF0F-4826-9367-6A6733EB071C}" presName="imagNode" presStyleLbl="fgImgPlace1" presStyleIdx="3" presStyleCnt="4" custScaleY="99826" custLinFactNeighborX="2545" custLinFactNeighborY="-1917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408055EC-B921-44E6-A452-38813E9563BE}" type="presOf" srcId="{B0DB6C7E-6FB3-458B-BA6E-78FE6925B4E7}" destId="{800EF407-FE61-4A20-B4C8-9719FC7406B8}" srcOrd="0" destOrd="2" presId="urn:microsoft.com/office/officeart/2005/8/layout/hList7"/>
    <dgm:cxn modelId="{E5A41F8C-1081-4FFC-96DB-B2D85DE9FBB8}" type="presOf" srcId="{F97DFA58-9029-4485-B1BA-303E5DEF5BAE}" destId="{6F7E6A6B-160C-4894-85F3-D9CFF92428CA}" srcOrd="0" destOrd="0" presId="urn:microsoft.com/office/officeart/2005/8/layout/hList7"/>
    <dgm:cxn modelId="{1C7047AB-C142-4583-9728-40AA9441F496}" type="presOf" srcId="{649595EF-435A-4457-A5C1-438B9499C16A}" destId="{1E457732-719C-47F1-9EA5-D36466CAAABD}" srcOrd="0" destOrd="0" presId="urn:microsoft.com/office/officeart/2005/8/layout/hList7"/>
    <dgm:cxn modelId="{43D0568E-6A24-4277-AF8A-A74A37E411B4}" srcId="{8A0722DC-05B9-4760-8B40-C2DDDB3ACF75}" destId="{10EDE768-DD39-4796-9BCC-EA06BCB03650}" srcOrd="0" destOrd="0" parTransId="{114C432B-8D8A-49BB-B01C-11D97AC4B501}" sibTransId="{40E7D87A-AA90-4AA4-A82A-16FDEDB76520}"/>
    <dgm:cxn modelId="{2BC6675F-DF9D-4ACF-8A1B-3CAD6DCA7A60}" type="presOf" srcId="{E818BC23-5267-48BA-A6EA-9A27E7792B44}" destId="{800EF407-FE61-4A20-B4C8-9719FC7406B8}" srcOrd="0" destOrd="1" presId="urn:microsoft.com/office/officeart/2005/8/layout/hList7"/>
    <dgm:cxn modelId="{47FFEB9E-719C-4248-9D22-720CC47457F7}" srcId="{8A0722DC-05B9-4760-8B40-C2DDDB3ACF75}" destId="{649595EF-435A-4457-A5C1-438B9499C16A}" srcOrd="1" destOrd="0" parTransId="{1F9C8B8A-34EB-44DC-83BD-77490DC3EA77}" sibTransId="{37672EC8-D2B5-4A30-A660-EF04BDB474A6}"/>
    <dgm:cxn modelId="{C09B8E3E-F36D-4B5B-95D5-7D65D2AEBBB4}" type="presOf" srcId="{8A0722DC-05B9-4760-8B40-C2DDDB3ACF75}" destId="{0BABE03F-2FD8-4E1E-B0CE-C027A4FFE1CB}" srcOrd="0" destOrd="0" presId="urn:microsoft.com/office/officeart/2005/8/layout/hList7"/>
    <dgm:cxn modelId="{D55AB64C-B1DD-420B-B1FE-9B76AAA23348}" srcId="{8A0722DC-05B9-4760-8B40-C2DDDB3ACF75}" destId="{F97DFA58-9029-4485-B1BA-303E5DEF5BAE}" srcOrd="2" destOrd="0" parTransId="{1F56BF1B-71B0-45AE-BAC0-BDADB0DBB571}" sibTransId="{1A0FBD9D-CA50-4AE8-882F-1570D5E6AF63}"/>
    <dgm:cxn modelId="{D4EE5BBF-5C59-4111-9CE6-D88698B8AA98}" srcId="{11500198-CF0F-4826-9367-6A6733EB071C}" destId="{E818BC23-5267-48BA-A6EA-9A27E7792B44}" srcOrd="0" destOrd="0" parTransId="{361D6C68-74E6-4A11-851D-D9A9731E8834}" sibTransId="{CFE5A382-BA7E-4ECA-8B71-8447A85E67D5}"/>
    <dgm:cxn modelId="{E16E5291-6322-4E7D-A132-06EA081FF259}" srcId="{8A0722DC-05B9-4760-8B40-C2DDDB3ACF75}" destId="{11500198-CF0F-4826-9367-6A6733EB071C}" srcOrd="3" destOrd="0" parTransId="{0B6E0ECD-40C7-4674-8E69-08DF98E4E83F}" sibTransId="{A809A2C2-7501-48FE-B1E6-B0907D4B8F0D}"/>
    <dgm:cxn modelId="{21AF58BE-2C1E-4614-9A80-E6075DD317A1}" srcId="{11500198-CF0F-4826-9367-6A6733EB071C}" destId="{B0DB6C7E-6FB3-458B-BA6E-78FE6925B4E7}" srcOrd="1" destOrd="0" parTransId="{39B089C6-7881-4E02-AF49-463E93A22698}" sibTransId="{B8731211-E4FD-41CD-996E-5F52B397FFBF}"/>
    <dgm:cxn modelId="{85AA49D0-9820-4461-BA23-4C936CBA0906}" type="presOf" srcId="{649595EF-435A-4457-A5C1-438B9499C16A}" destId="{3D3A1BB9-F428-4251-8956-DFC296418336}" srcOrd="1" destOrd="0" presId="urn:microsoft.com/office/officeart/2005/8/layout/hList7"/>
    <dgm:cxn modelId="{56D09AAE-A8B1-4AA3-AF98-D5FE089803CE}" type="presOf" srcId="{37672EC8-D2B5-4A30-A660-EF04BDB474A6}" destId="{63B88B41-6DC0-4D20-BE76-8C4936734D8D}" srcOrd="0" destOrd="0" presId="urn:microsoft.com/office/officeart/2005/8/layout/hList7"/>
    <dgm:cxn modelId="{039AED67-317B-4D25-9188-B48232FADA0F}" type="presOf" srcId="{11500198-CF0F-4826-9367-6A6733EB071C}" destId="{800EF407-FE61-4A20-B4C8-9719FC7406B8}" srcOrd="0" destOrd="0" presId="urn:microsoft.com/office/officeart/2005/8/layout/hList7"/>
    <dgm:cxn modelId="{3BB22B65-ADE5-48ED-A426-C84D69DF7AA4}" type="presOf" srcId="{B0DB6C7E-6FB3-458B-BA6E-78FE6925B4E7}" destId="{CB15BAD8-9828-4E3F-B542-C430E269123C}" srcOrd="1" destOrd="2" presId="urn:microsoft.com/office/officeart/2005/8/layout/hList7"/>
    <dgm:cxn modelId="{9FCD53EF-0B04-487F-93C3-AF849B3F78CC}" srcId="{11500198-CF0F-4826-9367-6A6733EB071C}" destId="{83A7227A-06BB-49BF-9F5C-6DE12B2ED0BA}" srcOrd="2" destOrd="0" parTransId="{EF31F2BD-8D2D-462E-9D57-2E2AF921701D}" sibTransId="{8345E89B-6935-477E-8921-00CE7C75C66D}"/>
    <dgm:cxn modelId="{600505CC-EAE5-4046-813B-7AEAFBA974E8}" type="presOf" srcId="{10EDE768-DD39-4796-9BCC-EA06BCB03650}" destId="{8C390989-84AD-45AE-B8A6-EA4D4D7F3F41}" srcOrd="0" destOrd="0" presId="urn:microsoft.com/office/officeart/2005/8/layout/hList7"/>
    <dgm:cxn modelId="{39F0CDD7-EBFA-4C08-A7E1-765A427F6354}" type="presOf" srcId="{11500198-CF0F-4826-9367-6A6733EB071C}" destId="{CB15BAD8-9828-4E3F-B542-C430E269123C}" srcOrd="1" destOrd="0" presId="urn:microsoft.com/office/officeart/2005/8/layout/hList7"/>
    <dgm:cxn modelId="{555B9297-82C9-4C21-ABFB-06943A9EED2B}" type="presOf" srcId="{1A0FBD9D-CA50-4AE8-882F-1570D5E6AF63}" destId="{92ACC8E3-6D49-4D73-9194-0DE67BA639A2}" srcOrd="0" destOrd="0" presId="urn:microsoft.com/office/officeart/2005/8/layout/hList7"/>
    <dgm:cxn modelId="{3A3CBA10-3121-4AD5-BF4D-3F4F5B1DED73}" type="presOf" srcId="{E818BC23-5267-48BA-A6EA-9A27E7792B44}" destId="{CB15BAD8-9828-4E3F-B542-C430E269123C}" srcOrd="1" destOrd="1" presId="urn:microsoft.com/office/officeart/2005/8/layout/hList7"/>
    <dgm:cxn modelId="{4B5B2346-BD06-435C-962C-E3A48C8AA4EB}" type="presOf" srcId="{40E7D87A-AA90-4AA4-A82A-16FDEDB76520}" destId="{E48FE8C7-04D4-4C86-90CA-980203FF2D34}" srcOrd="0" destOrd="0" presId="urn:microsoft.com/office/officeart/2005/8/layout/hList7"/>
    <dgm:cxn modelId="{271B3670-76C0-4C2B-AA32-EF7BA6EBEE15}" type="presOf" srcId="{83A7227A-06BB-49BF-9F5C-6DE12B2ED0BA}" destId="{800EF407-FE61-4A20-B4C8-9719FC7406B8}" srcOrd="0" destOrd="3" presId="urn:microsoft.com/office/officeart/2005/8/layout/hList7"/>
    <dgm:cxn modelId="{0B756DEB-1CF1-4D71-9039-CEA6C529759F}" type="presOf" srcId="{F97DFA58-9029-4485-B1BA-303E5DEF5BAE}" destId="{2F224046-8EAC-4864-A84F-FB9FA35371C8}" srcOrd="1" destOrd="0" presId="urn:microsoft.com/office/officeart/2005/8/layout/hList7"/>
    <dgm:cxn modelId="{A2635D95-92D5-4ED7-B1D8-0C0614F60111}" type="presOf" srcId="{10EDE768-DD39-4796-9BCC-EA06BCB03650}" destId="{568245A8-A79A-4D16-844C-CEA72B96A60E}" srcOrd="1" destOrd="0" presId="urn:microsoft.com/office/officeart/2005/8/layout/hList7"/>
    <dgm:cxn modelId="{0F20AA76-9058-48B5-81D5-27184359313C}" type="presOf" srcId="{83A7227A-06BB-49BF-9F5C-6DE12B2ED0BA}" destId="{CB15BAD8-9828-4E3F-B542-C430E269123C}" srcOrd="1" destOrd="3" presId="urn:microsoft.com/office/officeart/2005/8/layout/hList7"/>
    <dgm:cxn modelId="{48692062-1C4F-4242-8192-CFD85C096F00}" type="presParOf" srcId="{0BABE03F-2FD8-4E1E-B0CE-C027A4FFE1CB}" destId="{4D48A0F4-C516-4C7B-AE64-8C5ACB5057C7}" srcOrd="0" destOrd="0" presId="urn:microsoft.com/office/officeart/2005/8/layout/hList7"/>
    <dgm:cxn modelId="{86CC7E8C-1A8A-46E4-ADA7-5466DCA0F54C}" type="presParOf" srcId="{0BABE03F-2FD8-4E1E-B0CE-C027A4FFE1CB}" destId="{AB8352AC-2402-4D77-AB4A-A0CB885A1892}" srcOrd="1" destOrd="0" presId="urn:microsoft.com/office/officeart/2005/8/layout/hList7"/>
    <dgm:cxn modelId="{62F68320-D23A-45B4-813A-3D13AC4170EC}" type="presParOf" srcId="{AB8352AC-2402-4D77-AB4A-A0CB885A1892}" destId="{A6F797EB-8E67-4615-AFA0-3DB70AE9EA27}" srcOrd="0" destOrd="0" presId="urn:microsoft.com/office/officeart/2005/8/layout/hList7"/>
    <dgm:cxn modelId="{B809C6B8-952A-45FD-BB49-49AD5F5DC6BD}" type="presParOf" srcId="{A6F797EB-8E67-4615-AFA0-3DB70AE9EA27}" destId="{8C390989-84AD-45AE-B8A6-EA4D4D7F3F41}" srcOrd="0" destOrd="0" presId="urn:microsoft.com/office/officeart/2005/8/layout/hList7"/>
    <dgm:cxn modelId="{4A967205-0989-4688-9B55-E01EE797CCA5}" type="presParOf" srcId="{A6F797EB-8E67-4615-AFA0-3DB70AE9EA27}" destId="{568245A8-A79A-4D16-844C-CEA72B96A60E}" srcOrd="1" destOrd="0" presId="urn:microsoft.com/office/officeart/2005/8/layout/hList7"/>
    <dgm:cxn modelId="{04DE3518-500B-4041-8A0C-DCB99E0FAFDB}" type="presParOf" srcId="{A6F797EB-8E67-4615-AFA0-3DB70AE9EA27}" destId="{1A29A33B-53FA-4E4D-80D4-98A034E4DC33}" srcOrd="2" destOrd="0" presId="urn:microsoft.com/office/officeart/2005/8/layout/hList7"/>
    <dgm:cxn modelId="{7C1ED56D-4577-4517-9006-349335EA0C41}" type="presParOf" srcId="{A6F797EB-8E67-4615-AFA0-3DB70AE9EA27}" destId="{76888E92-C088-4729-B592-BE16218C5215}" srcOrd="3" destOrd="0" presId="urn:microsoft.com/office/officeart/2005/8/layout/hList7"/>
    <dgm:cxn modelId="{9EEDF9A3-072F-4FF6-81E6-E3D374D2AF75}" type="presParOf" srcId="{AB8352AC-2402-4D77-AB4A-A0CB885A1892}" destId="{E48FE8C7-04D4-4C86-90CA-980203FF2D34}" srcOrd="1" destOrd="0" presId="urn:microsoft.com/office/officeart/2005/8/layout/hList7"/>
    <dgm:cxn modelId="{F25274C4-FEBA-426F-808C-FF59D59D7F90}" type="presParOf" srcId="{AB8352AC-2402-4D77-AB4A-A0CB885A1892}" destId="{F9599676-DBE0-4BF2-9D11-0F87E7A6C1EB}" srcOrd="2" destOrd="0" presId="urn:microsoft.com/office/officeart/2005/8/layout/hList7"/>
    <dgm:cxn modelId="{617A4C65-644B-448E-82E6-67EAE1344511}" type="presParOf" srcId="{F9599676-DBE0-4BF2-9D11-0F87E7A6C1EB}" destId="{1E457732-719C-47F1-9EA5-D36466CAAABD}" srcOrd="0" destOrd="0" presId="urn:microsoft.com/office/officeart/2005/8/layout/hList7"/>
    <dgm:cxn modelId="{7D5E6B04-D1C9-4DCC-B5B7-52FD2DDE9B92}" type="presParOf" srcId="{F9599676-DBE0-4BF2-9D11-0F87E7A6C1EB}" destId="{3D3A1BB9-F428-4251-8956-DFC296418336}" srcOrd="1" destOrd="0" presId="urn:microsoft.com/office/officeart/2005/8/layout/hList7"/>
    <dgm:cxn modelId="{25E3282A-B084-470A-A5F2-B0DEC76F3B82}" type="presParOf" srcId="{F9599676-DBE0-4BF2-9D11-0F87E7A6C1EB}" destId="{D20384F8-6886-4B42-9E56-9C9B74176246}" srcOrd="2" destOrd="0" presId="urn:microsoft.com/office/officeart/2005/8/layout/hList7"/>
    <dgm:cxn modelId="{CE6BFA99-E153-416D-9815-701D13385E9D}" type="presParOf" srcId="{F9599676-DBE0-4BF2-9D11-0F87E7A6C1EB}" destId="{07A72DBD-A66C-4C8E-BA06-C638569BE95E}" srcOrd="3" destOrd="0" presId="urn:microsoft.com/office/officeart/2005/8/layout/hList7"/>
    <dgm:cxn modelId="{11BC4E98-E9D6-4D53-A6CF-DE778EFC46EE}" type="presParOf" srcId="{AB8352AC-2402-4D77-AB4A-A0CB885A1892}" destId="{63B88B41-6DC0-4D20-BE76-8C4936734D8D}" srcOrd="3" destOrd="0" presId="urn:microsoft.com/office/officeart/2005/8/layout/hList7"/>
    <dgm:cxn modelId="{CC431153-C725-40EE-9F8E-BB0AF885D175}" type="presParOf" srcId="{AB8352AC-2402-4D77-AB4A-A0CB885A1892}" destId="{E0221AD8-9A54-419C-980E-D86EEC8E10A2}" srcOrd="4" destOrd="0" presId="urn:microsoft.com/office/officeart/2005/8/layout/hList7"/>
    <dgm:cxn modelId="{7067A2DA-F425-4C66-B352-BAF7A66708BA}" type="presParOf" srcId="{E0221AD8-9A54-419C-980E-D86EEC8E10A2}" destId="{6F7E6A6B-160C-4894-85F3-D9CFF92428CA}" srcOrd="0" destOrd="0" presId="urn:microsoft.com/office/officeart/2005/8/layout/hList7"/>
    <dgm:cxn modelId="{22C6488D-E31B-4F51-AA32-3BF00343958E}" type="presParOf" srcId="{E0221AD8-9A54-419C-980E-D86EEC8E10A2}" destId="{2F224046-8EAC-4864-A84F-FB9FA35371C8}" srcOrd="1" destOrd="0" presId="urn:microsoft.com/office/officeart/2005/8/layout/hList7"/>
    <dgm:cxn modelId="{62EC29AA-D90A-45A8-8FE6-624E21B538D0}" type="presParOf" srcId="{E0221AD8-9A54-419C-980E-D86EEC8E10A2}" destId="{B69C2612-B804-41A0-BD55-DFBCF8AD9BA9}" srcOrd="2" destOrd="0" presId="urn:microsoft.com/office/officeart/2005/8/layout/hList7"/>
    <dgm:cxn modelId="{371F97BB-C3C1-41AF-A956-FB0236248754}" type="presParOf" srcId="{E0221AD8-9A54-419C-980E-D86EEC8E10A2}" destId="{DFA7A4B4-57AD-4988-89BA-02F309C3FB76}" srcOrd="3" destOrd="0" presId="urn:microsoft.com/office/officeart/2005/8/layout/hList7"/>
    <dgm:cxn modelId="{73C1F624-9854-4754-BD8D-4BEE8E65A4D0}" type="presParOf" srcId="{AB8352AC-2402-4D77-AB4A-A0CB885A1892}" destId="{92ACC8E3-6D49-4D73-9194-0DE67BA639A2}" srcOrd="5" destOrd="0" presId="urn:microsoft.com/office/officeart/2005/8/layout/hList7"/>
    <dgm:cxn modelId="{B16A95F8-E7BE-484D-A7FB-6FF6EF2920B7}" type="presParOf" srcId="{AB8352AC-2402-4D77-AB4A-A0CB885A1892}" destId="{428772C3-296A-4FB8-827D-1BECA41B0C82}" srcOrd="6" destOrd="0" presId="urn:microsoft.com/office/officeart/2005/8/layout/hList7"/>
    <dgm:cxn modelId="{89F8316F-68F3-49A5-84D6-E571F0A5E13D}" type="presParOf" srcId="{428772C3-296A-4FB8-827D-1BECA41B0C82}" destId="{800EF407-FE61-4A20-B4C8-9719FC7406B8}" srcOrd="0" destOrd="0" presId="urn:microsoft.com/office/officeart/2005/8/layout/hList7"/>
    <dgm:cxn modelId="{3CB118A6-D978-496A-88A4-BDC2F2AF99DA}" type="presParOf" srcId="{428772C3-296A-4FB8-827D-1BECA41B0C82}" destId="{CB15BAD8-9828-4E3F-B542-C430E269123C}" srcOrd="1" destOrd="0" presId="urn:microsoft.com/office/officeart/2005/8/layout/hList7"/>
    <dgm:cxn modelId="{E88F39F7-AC28-4E41-948A-B446E4B559A2}" type="presParOf" srcId="{428772C3-296A-4FB8-827D-1BECA41B0C82}" destId="{F6823F40-61CE-4997-B307-4EE75AB43AD8}" srcOrd="2" destOrd="0" presId="urn:microsoft.com/office/officeart/2005/8/layout/hList7"/>
    <dgm:cxn modelId="{2122B803-192C-4E4A-8443-4606D1FF33C3}" type="presParOf" srcId="{428772C3-296A-4FB8-827D-1BECA41B0C82}" destId="{51EE168E-A348-4787-AEDD-47B829FC385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619088-69A6-45FF-8C04-5A37BC8B41E1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953972C-C62A-4CCF-BD60-24E72FBCEFD6}">
      <dgm:prSet phldrT="[Text]" custT="1"/>
      <dgm:spPr/>
      <dgm:t>
        <a:bodyPr/>
        <a:lstStyle/>
        <a:p>
          <a:r>
            <a:rPr lang="en-GB" sz="1400" b="0" dirty="0" smtClean="0">
              <a:solidFill>
                <a:schemeClr val="tx1"/>
              </a:solidFill>
            </a:rPr>
            <a:t>16</a:t>
          </a:r>
          <a:endParaRPr lang="en-GB" sz="1400" b="0" dirty="0">
            <a:solidFill>
              <a:schemeClr val="tx1"/>
            </a:solidFill>
          </a:endParaRPr>
        </a:p>
      </dgm:t>
    </dgm:pt>
    <dgm:pt modelId="{E15717CF-B204-4AE8-A278-635027D8BF1A}" type="parTrans" cxnId="{A19D235A-D7FF-43E3-A10D-5C08F1EE35AE}">
      <dgm:prSet/>
      <dgm:spPr/>
      <dgm:t>
        <a:bodyPr/>
        <a:lstStyle/>
        <a:p>
          <a:endParaRPr lang="en-GB"/>
        </a:p>
      </dgm:t>
    </dgm:pt>
    <dgm:pt modelId="{935133FE-97BC-49C2-A71F-D70D511288E3}" type="sibTrans" cxnId="{A19D235A-D7FF-43E3-A10D-5C08F1EE35AE}">
      <dgm:prSet/>
      <dgm:spPr/>
      <dgm:t>
        <a:bodyPr/>
        <a:lstStyle/>
        <a:p>
          <a:endParaRPr lang="en-GB"/>
        </a:p>
      </dgm:t>
    </dgm:pt>
    <dgm:pt modelId="{2CEBEBAC-D55C-4A2C-B8AF-282D191C0939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13</a:t>
          </a:r>
          <a:endParaRPr lang="en-GB" sz="1400" dirty="0">
            <a:solidFill>
              <a:schemeClr val="tx1"/>
            </a:solidFill>
          </a:endParaRPr>
        </a:p>
      </dgm:t>
    </dgm:pt>
    <dgm:pt modelId="{2970A69D-8E99-4782-AF3D-F83EFDC8CBB3}" type="parTrans" cxnId="{C41857BC-BF8A-40A6-A5AE-158E50E8EF9C}">
      <dgm:prSet/>
      <dgm:spPr/>
      <dgm:t>
        <a:bodyPr/>
        <a:lstStyle/>
        <a:p>
          <a:endParaRPr lang="en-GB"/>
        </a:p>
      </dgm:t>
    </dgm:pt>
    <dgm:pt modelId="{20B7F0CB-6E80-4ED5-A58F-8AC0E69F278C}" type="sibTrans" cxnId="{C41857BC-BF8A-40A6-A5AE-158E50E8EF9C}">
      <dgm:prSet/>
      <dgm:spPr/>
      <dgm:t>
        <a:bodyPr/>
        <a:lstStyle/>
        <a:p>
          <a:endParaRPr lang="en-GB"/>
        </a:p>
      </dgm:t>
    </dgm:pt>
    <dgm:pt modelId="{0F604978-1D86-425A-B411-579E787AC848}">
      <dgm:prSet phldrT="[Text]" custT="1"/>
      <dgm:spPr/>
      <dgm:t>
        <a:bodyPr/>
        <a:lstStyle/>
        <a:p>
          <a:r>
            <a:rPr lang="en-GB" sz="1100" b="1" dirty="0"/>
            <a:t>Countries with Roadmaps</a:t>
          </a:r>
        </a:p>
      </dgm:t>
    </dgm:pt>
    <dgm:pt modelId="{9B94821A-FD56-4034-8B27-034127459871}" type="parTrans" cxnId="{94FFD4DC-913C-48F3-8601-972ADD37764F}">
      <dgm:prSet/>
      <dgm:spPr/>
      <dgm:t>
        <a:bodyPr/>
        <a:lstStyle/>
        <a:p>
          <a:endParaRPr lang="en-GB"/>
        </a:p>
      </dgm:t>
    </dgm:pt>
    <dgm:pt modelId="{A3B042FB-A4FB-4ABD-9C3B-694D1DD32385}" type="sibTrans" cxnId="{94FFD4DC-913C-48F3-8601-972ADD37764F}">
      <dgm:prSet/>
      <dgm:spPr/>
      <dgm:t>
        <a:bodyPr/>
        <a:lstStyle/>
        <a:p>
          <a:endParaRPr lang="en-GB"/>
        </a:p>
      </dgm:t>
    </dgm:pt>
    <dgm:pt modelId="{AA46B403-EE0D-4233-A422-323DFCEF9C10}">
      <dgm:prSet phldrT="[Text]" custT="1"/>
      <dgm:spPr/>
      <dgm:t>
        <a:bodyPr/>
        <a:lstStyle/>
        <a:p>
          <a:r>
            <a:rPr lang="en-GB" sz="1100" b="1" dirty="0" smtClean="0">
              <a:solidFill>
                <a:srgbClr val="0000FF"/>
              </a:solidFill>
            </a:rPr>
            <a:t>Azerbaijan</a:t>
          </a:r>
          <a:r>
            <a:rPr lang="en-GB" sz="1100" dirty="0"/>
            <a:t>, </a:t>
          </a:r>
          <a:r>
            <a:rPr lang="en-GB" sz="1100" strike="noStrike" dirty="0">
              <a:solidFill>
                <a:schemeClr val="tx2"/>
              </a:solidFill>
            </a:rPr>
            <a:t>Benin</a:t>
          </a:r>
          <a:r>
            <a:rPr lang="en-GB" sz="1100" dirty="0"/>
            <a:t>, </a:t>
          </a:r>
          <a:r>
            <a:rPr lang="en-GB" sz="1100" dirty="0" smtClean="0"/>
            <a:t>El Salvador, </a:t>
          </a:r>
          <a:r>
            <a:rPr lang="en-GB" sz="1100" dirty="0"/>
            <a:t>Haiti, Honduras, </a:t>
          </a:r>
          <a:r>
            <a:rPr lang="en-GB" sz="1100" b="1" dirty="0">
              <a:solidFill>
                <a:srgbClr val="0000FF"/>
              </a:solidFill>
            </a:rPr>
            <a:t>Kyrgyzstan</a:t>
          </a:r>
          <a:r>
            <a:rPr lang="en-GB" sz="1100" dirty="0"/>
            <a:t>, </a:t>
          </a:r>
          <a:r>
            <a:rPr lang="en-GB" sz="1100" b="1" dirty="0" smtClean="0">
              <a:solidFill>
                <a:srgbClr val="0000FF"/>
              </a:solidFill>
            </a:rPr>
            <a:t>Lebanon</a:t>
          </a:r>
          <a:r>
            <a:rPr lang="en-GB" sz="1100" dirty="0" smtClean="0"/>
            <a:t>, Malawi</a:t>
          </a:r>
          <a:r>
            <a:rPr lang="en-GB" sz="1100" dirty="0"/>
            <a:t>, Mauritania</a:t>
          </a:r>
          <a:r>
            <a:rPr lang="en-GB" sz="1100" dirty="0" smtClean="0"/>
            <a:t>, </a:t>
          </a:r>
          <a:r>
            <a:rPr lang="en-GB" sz="1100" dirty="0" smtClean="0">
              <a:solidFill>
                <a:schemeClr val="tx1"/>
              </a:solidFill>
            </a:rPr>
            <a:t>Nepal</a:t>
          </a:r>
          <a:r>
            <a:rPr lang="en-GB" sz="1100" dirty="0"/>
            <a:t>, </a:t>
          </a:r>
          <a:r>
            <a:rPr lang="en-GB" sz="1100" b="1" dirty="0">
              <a:solidFill>
                <a:srgbClr val="0000FF"/>
              </a:solidFill>
            </a:rPr>
            <a:t>Pakistan,</a:t>
          </a:r>
          <a:r>
            <a:rPr lang="en-GB" sz="1100" dirty="0"/>
            <a:t> </a:t>
          </a:r>
          <a:r>
            <a:rPr lang="en-GB" sz="1100" dirty="0" smtClean="0"/>
            <a:t>Philippines, Tunisia</a:t>
          </a:r>
          <a:endParaRPr lang="en-GB" sz="1100" dirty="0"/>
        </a:p>
      </dgm:t>
    </dgm:pt>
    <dgm:pt modelId="{5F9AA5C8-D3AA-4221-A649-F5A347009141}" type="parTrans" cxnId="{F305DA76-DEEC-4339-AF2E-5930E8654579}">
      <dgm:prSet/>
      <dgm:spPr/>
      <dgm:t>
        <a:bodyPr/>
        <a:lstStyle/>
        <a:p>
          <a:endParaRPr lang="en-GB"/>
        </a:p>
      </dgm:t>
    </dgm:pt>
    <dgm:pt modelId="{AD313933-341B-4042-B581-0AE2383A3428}" type="sibTrans" cxnId="{F305DA76-DEEC-4339-AF2E-5930E8654579}">
      <dgm:prSet/>
      <dgm:spPr/>
      <dgm:t>
        <a:bodyPr/>
        <a:lstStyle/>
        <a:p>
          <a:endParaRPr lang="en-GB"/>
        </a:p>
      </dgm:t>
    </dgm:pt>
    <dgm:pt modelId="{5172A3A5-6089-4297-8581-C3F433EBE0C4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7</a:t>
          </a:r>
          <a:endParaRPr lang="en-GB" sz="1400" dirty="0">
            <a:solidFill>
              <a:schemeClr val="tx1"/>
            </a:solidFill>
          </a:endParaRPr>
        </a:p>
      </dgm:t>
    </dgm:pt>
    <dgm:pt modelId="{3F58D5DF-6AEC-4614-ABC3-7D9D3E5455BE}" type="parTrans" cxnId="{5CBB13C0-9323-4774-B722-08EC09D44D5B}">
      <dgm:prSet/>
      <dgm:spPr/>
      <dgm:t>
        <a:bodyPr/>
        <a:lstStyle/>
        <a:p>
          <a:endParaRPr lang="en-GB"/>
        </a:p>
      </dgm:t>
    </dgm:pt>
    <dgm:pt modelId="{72A67513-1241-4D4E-84B8-59CCCAACF427}" type="sibTrans" cxnId="{5CBB13C0-9323-4774-B722-08EC09D44D5B}">
      <dgm:prSet/>
      <dgm:spPr/>
      <dgm:t>
        <a:bodyPr/>
        <a:lstStyle/>
        <a:p>
          <a:endParaRPr lang="en-GB"/>
        </a:p>
      </dgm:t>
    </dgm:pt>
    <dgm:pt modelId="{5F93CAAB-EB8E-4FDD-92E7-004E47E3499A}">
      <dgm:prSet phldrT="[Text]" custT="1"/>
      <dgm:spPr/>
      <dgm:t>
        <a:bodyPr/>
        <a:lstStyle/>
        <a:p>
          <a:r>
            <a:rPr lang="en-GB" sz="1100" b="1" dirty="0"/>
            <a:t>Countries with Joint Analysis </a:t>
          </a:r>
        </a:p>
      </dgm:t>
    </dgm:pt>
    <dgm:pt modelId="{B8445EB4-38E7-4083-B26A-132B8C69080F}" type="parTrans" cxnId="{32BD7276-B43F-4821-839F-0F4D95B03B52}">
      <dgm:prSet/>
      <dgm:spPr/>
      <dgm:t>
        <a:bodyPr/>
        <a:lstStyle/>
        <a:p>
          <a:endParaRPr lang="en-GB"/>
        </a:p>
      </dgm:t>
    </dgm:pt>
    <dgm:pt modelId="{3F499A2A-EA1F-421A-92F4-3B6D4101EE17}" type="sibTrans" cxnId="{32BD7276-B43F-4821-839F-0F4D95B03B52}">
      <dgm:prSet/>
      <dgm:spPr/>
      <dgm:t>
        <a:bodyPr/>
        <a:lstStyle/>
        <a:p>
          <a:endParaRPr lang="en-GB"/>
        </a:p>
      </dgm:t>
    </dgm:pt>
    <dgm:pt modelId="{E66E67F6-C37B-4CB2-A3F5-CAC92D09C8D9}">
      <dgm:prSet phldrT="[Text]" custT="1"/>
      <dgm:spPr/>
      <dgm:t>
        <a:bodyPr/>
        <a:lstStyle/>
        <a:p>
          <a:r>
            <a:rPr lang="en-GB" sz="1100" b="1" dirty="0" smtClean="0">
              <a:solidFill>
                <a:srgbClr val="0000FF"/>
              </a:solidFill>
            </a:rPr>
            <a:t> Armenia, Belarus*</a:t>
          </a:r>
          <a:r>
            <a:rPr lang="en-GB" sz="1100" dirty="0" smtClean="0"/>
            <a:t>, </a:t>
          </a:r>
          <a:r>
            <a:rPr lang="en-GB" sz="1100" b="1" dirty="0" smtClean="0">
              <a:solidFill>
                <a:srgbClr val="0000FF"/>
              </a:solidFill>
            </a:rPr>
            <a:t>Burkina Faso*</a:t>
          </a:r>
          <a:r>
            <a:rPr lang="en-GB" sz="1100" dirty="0" smtClean="0"/>
            <a:t>, </a:t>
          </a:r>
          <a:r>
            <a:rPr lang="en-GB" sz="1100" b="1" dirty="0" smtClean="0">
              <a:solidFill>
                <a:srgbClr val="0000FF"/>
              </a:solidFill>
            </a:rPr>
            <a:t>Egypt</a:t>
          </a:r>
          <a:r>
            <a:rPr lang="en-GB" sz="1100" dirty="0" smtClean="0"/>
            <a:t>, Georgia, </a:t>
          </a:r>
          <a:r>
            <a:rPr lang="en-GB" sz="1100" b="1" dirty="0" smtClean="0">
              <a:solidFill>
                <a:srgbClr val="0000FF"/>
              </a:solidFill>
            </a:rPr>
            <a:t>Moldova</a:t>
          </a:r>
          <a:r>
            <a:rPr lang="en-GB" sz="1100" b="1" dirty="0">
              <a:solidFill>
                <a:srgbClr val="0000FF"/>
              </a:solidFill>
            </a:rPr>
            <a:t>, Morocco</a:t>
          </a:r>
          <a:r>
            <a:rPr lang="en-GB" sz="1100" b="1" dirty="0" smtClean="0">
              <a:solidFill>
                <a:srgbClr val="0000FF"/>
              </a:solidFill>
            </a:rPr>
            <a:t>*</a:t>
          </a:r>
          <a:endParaRPr lang="en-GB" sz="1100" b="1" dirty="0">
            <a:solidFill>
              <a:srgbClr val="0000FF"/>
            </a:solidFill>
          </a:endParaRPr>
        </a:p>
      </dgm:t>
    </dgm:pt>
    <dgm:pt modelId="{564D0746-8880-43AB-AD0C-CC623B139586}" type="parTrans" cxnId="{4F817206-379A-4295-956A-2FD376A8768F}">
      <dgm:prSet/>
      <dgm:spPr/>
      <dgm:t>
        <a:bodyPr/>
        <a:lstStyle/>
        <a:p>
          <a:endParaRPr lang="en-GB"/>
        </a:p>
      </dgm:t>
    </dgm:pt>
    <dgm:pt modelId="{2D5E31A3-8707-40E7-BA20-D637AEF70357}" type="sibTrans" cxnId="{4F817206-379A-4295-956A-2FD376A8768F}">
      <dgm:prSet/>
      <dgm:spPr/>
      <dgm:t>
        <a:bodyPr/>
        <a:lstStyle/>
        <a:p>
          <a:endParaRPr lang="en-GB"/>
        </a:p>
      </dgm:t>
    </dgm:pt>
    <dgm:pt modelId="{0EB91091-FF08-4CFE-8D6F-05CEF02CB847}">
      <dgm:prSet custT="1"/>
      <dgm:spPr/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21</a:t>
          </a:r>
          <a:endParaRPr lang="en-GB" sz="1400" strike="sngStrike" dirty="0">
            <a:solidFill>
              <a:schemeClr val="tx1"/>
            </a:solidFill>
          </a:endParaRPr>
        </a:p>
      </dgm:t>
    </dgm:pt>
    <dgm:pt modelId="{9B7A38D3-0825-4E26-B1F6-F66D9063385B}" type="parTrans" cxnId="{AAE106F9-FA0A-40FB-9608-993FD9EA64D8}">
      <dgm:prSet/>
      <dgm:spPr/>
      <dgm:t>
        <a:bodyPr/>
        <a:lstStyle/>
        <a:p>
          <a:endParaRPr lang="en-GB"/>
        </a:p>
      </dgm:t>
    </dgm:pt>
    <dgm:pt modelId="{207E0305-87C7-4797-9A49-9EEFAE95008B}" type="sibTrans" cxnId="{AAE106F9-FA0A-40FB-9608-993FD9EA64D8}">
      <dgm:prSet/>
      <dgm:spPr/>
      <dgm:t>
        <a:bodyPr/>
        <a:lstStyle/>
        <a:p>
          <a:endParaRPr lang="en-GB"/>
        </a:p>
      </dgm:t>
    </dgm:pt>
    <dgm:pt modelId="{44BBAF60-26C7-429C-BD91-689C66C5B3CF}">
      <dgm:prSet custT="1"/>
      <dgm:spPr/>
      <dgm:t>
        <a:bodyPr vert="vert"/>
        <a:lstStyle/>
        <a:p>
          <a:r>
            <a:rPr lang="en-GB" sz="1800" b="1" dirty="0" smtClean="0"/>
            <a:t>12</a:t>
          </a:r>
          <a:endParaRPr lang="en-GB" sz="1800" b="1" dirty="0"/>
        </a:p>
      </dgm:t>
    </dgm:pt>
    <dgm:pt modelId="{5B3AFA66-7C59-4F26-A019-8616DC06ED73}" type="parTrans" cxnId="{44042032-8A1E-4E9E-8E40-66E96B0022E9}">
      <dgm:prSet/>
      <dgm:spPr/>
      <dgm:t>
        <a:bodyPr/>
        <a:lstStyle/>
        <a:p>
          <a:endParaRPr lang="en-GB"/>
        </a:p>
      </dgm:t>
    </dgm:pt>
    <dgm:pt modelId="{F4051A99-BBF0-4BAF-8D79-F420FDDEF69B}" type="sibTrans" cxnId="{44042032-8A1E-4E9E-8E40-66E96B0022E9}">
      <dgm:prSet/>
      <dgm:spPr/>
      <dgm:t>
        <a:bodyPr/>
        <a:lstStyle/>
        <a:p>
          <a:endParaRPr lang="en-GB"/>
        </a:p>
      </dgm:t>
    </dgm:pt>
    <dgm:pt modelId="{C0AE7AE5-07F1-4A7C-A257-555757C54946}">
      <dgm:prSet custT="1"/>
      <dgm:spPr/>
      <dgm:t>
        <a:bodyPr vert="vert"/>
        <a:lstStyle/>
        <a:p>
          <a:r>
            <a:rPr lang="en-GB" sz="1800" b="1" dirty="0"/>
            <a:t>7</a:t>
          </a:r>
        </a:p>
      </dgm:t>
    </dgm:pt>
    <dgm:pt modelId="{B078F5BC-D1BB-4C92-B276-9E1A25FF46D5}" type="parTrans" cxnId="{7E494CF0-66E9-4852-A6B8-7F3330AE6964}">
      <dgm:prSet/>
      <dgm:spPr/>
      <dgm:t>
        <a:bodyPr/>
        <a:lstStyle/>
        <a:p>
          <a:endParaRPr lang="en-GB"/>
        </a:p>
      </dgm:t>
    </dgm:pt>
    <dgm:pt modelId="{8DF59837-0558-41FF-A019-4FE00E87B77B}" type="sibTrans" cxnId="{7E494CF0-66E9-4852-A6B8-7F3330AE6964}">
      <dgm:prSet/>
      <dgm:spPr/>
      <dgm:t>
        <a:bodyPr/>
        <a:lstStyle/>
        <a:p>
          <a:endParaRPr lang="en-GB"/>
        </a:p>
      </dgm:t>
    </dgm:pt>
    <dgm:pt modelId="{92BBF7E5-B298-4EF3-A139-D4238CA4F7AA}">
      <dgm:prSet custT="1"/>
      <dgm:spPr/>
      <dgm:t>
        <a:bodyPr/>
        <a:lstStyle/>
        <a:p>
          <a:r>
            <a:rPr lang="en-GB" sz="1050" b="1" dirty="0"/>
            <a:t>Countries with Joint </a:t>
          </a:r>
          <a:r>
            <a:rPr lang="en-GB" sz="1050" b="1" dirty="0" smtClean="0"/>
            <a:t>Strategy (joint analysis and response)</a:t>
          </a:r>
          <a:endParaRPr lang="en-GB" sz="1050" b="1" dirty="0">
            <a:solidFill>
              <a:srgbClr val="FF0000"/>
            </a:solidFill>
          </a:endParaRPr>
        </a:p>
      </dgm:t>
    </dgm:pt>
    <dgm:pt modelId="{B70D799D-49A4-4B83-A7BA-86E2FB47EE7E}" type="parTrans" cxnId="{1FC07480-D6BF-4AF8-887D-05EFFCFD2B13}">
      <dgm:prSet/>
      <dgm:spPr/>
      <dgm:t>
        <a:bodyPr/>
        <a:lstStyle/>
        <a:p>
          <a:endParaRPr lang="en-GB"/>
        </a:p>
      </dgm:t>
    </dgm:pt>
    <dgm:pt modelId="{FEF2B906-6D6B-48C4-B436-B58D9CB3FD41}" type="sibTrans" cxnId="{1FC07480-D6BF-4AF8-887D-05EFFCFD2B13}">
      <dgm:prSet/>
      <dgm:spPr/>
      <dgm:t>
        <a:bodyPr/>
        <a:lstStyle/>
        <a:p>
          <a:endParaRPr lang="en-GB"/>
        </a:p>
      </dgm:t>
    </dgm:pt>
    <dgm:pt modelId="{2C7888E3-5F52-4B18-B709-67B643FE1CCC}">
      <dgm:prSet custT="1"/>
      <dgm:spPr/>
      <dgm:t>
        <a:bodyPr/>
        <a:lstStyle/>
        <a:p>
          <a:r>
            <a:rPr lang="en-GB" sz="1100" b="1" dirty="0"/>
            <a:t>Joint Monitoring / Results Framework</a:t>
          </a:r>
        </a:p>
      </dgm:t>
    </dgm:pt>
    <dgm:pt modelId="{51735140-4AE9-4E13-B9B1-109D55E01688}" type="parTrans" cxnId="{D902C597-7E32-483C-98D0-3FDD9D4231BB}">
      <dgm:prSet/>
      <dgm:spPr/>
      <dgm:t>
        <a:bodyPr/>
        <a:lstStyle/>
        <a:p>
          <a:endParaRPr lang="en-GB"/>
        </a:p>
      </dgm:t>
    </dgm:pt>
    <dgm:pt modelId="{70B6AE6D-7E2C-4457-A10D-3247F236AE7D}" type="sibTrans" cxnId="{D902C597-7E32-483C-98D0-3FDD9D4231BB}">
      <dgm:prSet/>
      <dgm:spPr/>
      <dgm:t>
        <a:bodyPr/>
        <a:lstStyle/>
        <a:p>
          <a:endParaRPr lang="en-GB"/>
        </a:p>
      </dgm:t>
    </dgm:pt>
    <dgm:pt modelId="{7DE7D5D7-6143-4158-8362-EDC07FE739A9}">
      <dgm:prSet custT="1"/>
      <dgm:spPr/>
      <dgm:t>
        <a:bodyPr/>
        <a:lstStyle/>
        <a:p>
          <a:r>
            <a:rPr lang="en-GB" sz="1100" dirty="0" smtClean="0">
              <a:solidFill>
                <a:schemeClr val="tx1"/>
              </a:solidFill>
            </a:rPr>
            <a:t>Bolivia, Cambodia</a:t>
          </a:r>
          <a:r>
            <a:rPr lang="en-GB" sz="1100" dirty="0"/>
            <a:t>, Comoros, Ethiopia</a:t>
          </a:r>
          <a:r>
            <a:rPr lang="en-GB" sz="1100"/>
            <a:t>, </a:t>
          </a:r>
          <a:r>
            <a:rPr lang="en-GB" sz="1100" smtClean="0"/>
            <a:t>Ghana, Kenya</a:t>
          </a:r>
          <a:r>
            <a:rPr lang="en-GB" sz="1100" dirty="0"/>
            <a:t>, Laos, Mali, Myanmar, Nicaragua, Palestine, </a:t>
          </a:r>
          <a:r>
            <a:rPr lang="en-GB" sz="1100" dirty="0" smtClean="0"/>
            <a:t>Rwanda</a:t>
          </a:r>
          <a:endParaRPr lang="en-GB" sz="1100" dirty="0"/>
        </a:p>
      </dgm:t>
    </dgm:pt>
    <dgm:pt modelId="{3E087EB7-4A97-4AC1-845F-826CEC2BF658}" type="parTrans" cxnId="{E02861E8-74F7-4E65-8F27-72DE566814B7}">
      <dgm:prSet/>
      <dgm:spPr/>
      <dgm:t>
        <a:bodyPr/>
        <a:lstStyle/>
        <a:p>
          <a:endParaRPr lang="en-GB"/>
        </a:p>
      </dgm:t>
    </dgm:pt>
    <dgm:pt modelId="{89BBFC11-5D86-4B98-A9C7-89852D54CF8C}" type="sibTrans" cxnId="{E02861E8-74F7-4E65-8F27-72DE566814B7}">
      <dgm:prSet/>
      <dgm:spPr/>
      <dgm:t>
        <a:bodyPr/>
        <a:lstStyle/>
        <a:p>
          <a:endParaRPr lang="en-GB"/>
        </a:p>
      </dgm:t>
    </dgm:pt>
    <dgm:pt modelId="{1736CAE7-4322-4B33-83DF-F5B64FFC2F01}">
      <dgm:prSet custT="1"/>
      <dgm:spPr/>
      <dgm:t>
        <a:bodyPr/>
        <a:lstStyle/>
        <a:p>
          <a:r>
            <a:rPr lang="en-GB" sz="1100" b="1" dirty="0"/>
            <a:t>Replacement</a:t>
          </a:r>
        </a:p>
      </dgm:t>
    </dgm:pt>
    <dgm:pt modelId="{A79314C9-E437-4BE1-B201-A6BDDF1D5DEF}" type="parTrans" cxnId="{E8E4A31B-5526-4652-9570-2046C32F40EA}">
      <dgm:prSet/>
      <dgm:spPr/>
      <dgm:t>
        <a:bodyPr/>
        <a:lstStyle/>
        <a:p>
          <a:endParaRPr lang="en-GB"/>
        </a:p>
      </dgm:t>
    </dgm:pt>
    <dgm:pt modelId="{AFA653DF-8F0C-415A-8FA7-BBA664A86593}" type="sibTrans" cxnId="{E8E4A31B-5526-4652-9570-2046C32F40EA}">
      <dgm:prSet/>
      <dgm:spPr/>
      <dgm:t>
        <a:bodyPr/>
        <a:lstStyle/>
        <a:p>
          <a:endParaRPr lang="en-GB"/>
        </a:p>
      </dgm:t>
    </dgm:pt>
    <dgm:pt modelId="{8B7DD7C2-8755-4A16-A932-5D2DD69C7346}">
      <dgm:prSet custT="1"/>
      <dgm:spPr/>
      <dgm:t>
        <a:bodyPr/>
        <a:lstStyle/>
        <a:p>
          <a:r>
            <a:rPr lang="en-GB" sz="1100" dirty="0"/>
            <a:t>FR in Comoros, FR in Kenya, EU in Laos, DE and FR in Mali, EU in Palestine, EU in Senegal  </a:t>
          </a:r>
        </a:p>
      </dgm:t>
    </dgm:pt>
    <dgm:pt modelId="{8EDC2D00-309E-4C74-B08C-541BC70C4145}" type="parTrans" cxnId="{9B3E1A37-B040-463A-A36D-052F8FCE15A4}">
      <dgm:prSet/>
      <dgm:spPr/>
      <dgm:t>
        <a:bodyPr/>
        <a:lstStyle/>
        <a:p>
          <a:endParaRPr lang="en-GB"/>
        </a:p>
      </dgm:t>
    </dgm:pt>
    <dgm:pt modelId="{68EB4576-DAD4-4604-972E-9BABA892DE63}" type="sibTrans" cxnId="{9B3E1A37-B040-463A-A36D-052F8FCE15A4}">
      <dgm:prSet/>
      <dgm:spPr/>
      <dgm:t>
        <a:bodyPr/>
        <a:lstStyle/>
        <a:p>
          <a:endParaRPr lang="en-GB"/>
        </a:p>
      </dgm:t>
    </dgm:pt>
    <dgm:pt modelId="{D647B248-93C2-456F-9F18-951DF5AD0885}">
      <dgm:prSet phldrT="[Text]" custT="1"/>
      <dgm:spPr/>
      <dgm:t>
        <a:bodyPr/>
        <a:lstStyle/>
        <a:p>
          <a:pPr algn="l"/>
          <a:r>
            <a:rPr lang="en-GB" sz="1100" b="1" dirty="0"/>
            <a:t>Feasibility and Scoping</a:t>
          </a:r>
        </a:p>
      </dgm:t>
    </dgm:pt>
    <dgm:pt modelId="{9B6924FF-5695-4A39-BDD1-AB44B90CD5A1}" type="sibTrans" cxnId="{0C87E56B-6F4F-47F1-933F-36391CE602A0}">
      <dgm:prSet/>
      <dgm:spPr/>
      <dgm:t>
        <a:bodyPr/>
        <a:lstStyle/>
        <a:p>
          <a:endParaRPr lang="en-GB"/>
        </a:p>
      </dgm:t>
    </dgm:pt>
    <dgm:pt modelId="{38DE396D-B228-49BF-91DD-2B2A4332B032}" type="parTrans" cxnId="{0C87E56B-6F4F-47F1-933F-36391CE602A0}">
      <dgm:prSet/>
      <dgm:spPr/>
      <dgm:t>
        <a:bodyPr/>
        <a:lstStyle/>
        <a:p>
          <a:endParaRPr lang="en-GB"/>
        </a:p>
      </dgm:t>
    </dgm:pt>
    <dgm:pt modelId="{D7B15D81-B57F-4740-AA35-484D4D759BBC}">
      <dgm:prSet custT="1"/>
      <dgm:spPr/>
      <dgm:t>
        <a:bodyPr/>
        <a:lstStyle/>
        <a:p>
          <a:r>
            <a:rPr lang="en-GB" sz="1050" b="1" dirty="0" smtClean="0">
              <a:solidFill>
                <a:srgbClr val="0000FF"/>
              </a:solidFill>
            </a:rPr>
            <a:t> Bolivia </a:t>
          </a:r>
          <a:r>
            <a:rPr lang="en-GB" sz="1050" b="1" dirty="0">
              <a:solidFill>
                <a:srgbClr val="0000FF"/>
              </a:solidFill>
            </a:rPr>
            <a:t>(2016), </a:t>
          </a:r>
          <a:r>
            <a:rPr lang="en-GB" sz="1050" dirty="0"/>
            <a:t>Cambodia (2014), Chad (2014), Comoros (2015</a:t>
          </a:r>
          <a:r>
            <a:rPr lang="en-GB" sz="1050" dirty="0" smtClean="0"/>
            <a:t>), Cote d'Ivoire (2017), Ethiopia </a:t>
          </a:r>
          <a:r>
            <a:rPr lang="en-GB" sz="1050" dirty="0"/>
            <a:t>(2013), Ghana (2014), Guatemala (2013), Kenya (2015), </a:t>
          </a:r>
          <a:r>
            <a:rPr lang="en-GB" sz="1050" b="1" dirty="0">
              <a:solidFill>
                <a:srgbClr val="0000FF"/>
              </a:solidFill>
            </a:rPr>
            <a:t>Laos (2016)</a:t>
          </a:r>
          <a:r>
            <a:rPr lang="en-GB" sz="1050" b="1" dirty="0"/>
            <a:t>, </a:t>
          </a:r>
          <a:r>
            <a:rPr lang="en-GB" sz="1050" dirty="0"/>
            <a:t>Mali (2014), Myanmar (2014), Namibia (2014), </a:t>
          </a:r>
          <a:r>
            <a:rPr lang="en-GB" sz="1050" b="1" dirty="0" smtClean="0">
              <a:solidFill>
                <a:srgbClr val="0000FF"/>
              </a:solidFill>
            </a:rPr>
            <a:t>Nicaragua (2016)</a:t>
          </a:r>
          <a:r>
            <a:rPr lang="en-GB" sz="1050" dirty="0" smtClean="0"/>
            <a:t>, </a:t>
          </a:r>
          <a:r>
            <a:rPr lang="en-GB" sz="1050" dirty="0"/>
            <a:t>Niger*, </a:t>
          </a:r>
          <a:r>
            <a:rPr lang="en-GB" sz="1050" b="1" dirty="0" smtClean="0">
              <a:solidFill>
                <a:srgbClr val="0000FF"/>
              </a:solidFill>
            </a:rPr>
            <a:t>Palestine, </a:t>
          </a:r>
          <a:r>
            <a:rPr lang="en-GB" sz="1050" b="1" dirty="0">
              <a:solidFill>
                <a:srgbClr val="0000FF"/>
              </a:solidFill>
            </a:rPr>
            <a:t>Paraguay (2015</a:t>
          </a:r>
          <a:r>
            <a:rPr lang="en-GB" sz="1050" b="1" dirty="0">
              <a:solidFill>
                <a:srgbClr val="3E6FD2"/>
              </a:solidFill>
            </a:rPr>
            <a:t>)</a:t>
          </a:r>
          <a:r>
            <a:rPr lang="en-GB" sz="1050" b="1" dirty="0"/>
            <a:t>, </a:t>
          </a:r>
          <a:r>
            <a:rPr lang="en-GB" sz="1050" dirty="0"/>
            <a:t>Rwanda (2014), Senegal (2014), </a:t>
          </a:r>
          <a:r>
            <a:rPr lang="en-GB" sz="1050" b="1" dirty="0">
              <a:solidFill>
                <a:srgbClr val="0000FF"/>
              </a:solidFill>
            </a:rPr>
            <a:t>Togo (2016), </a:t>
          </a:r>
          <a:r>
            <a:rPr lang="en-GB" sz="1050" dirty="0"/>
            <a:t>Uganda (2015</a:t>
          </a:r>
          <a:r>
            <a:rPr lang="en-GB" sz="1050" dirty="0" smtClean="0"/>
            <a:t>)***</a:t>
          </a:r>
          <a:endParaRPr lang="en-GB" sz="1050" dirty="0"/>
        </a:p>
      </dgm:t>
    </dgm:pt>
    <dgm:pt modelId="{4F230012-C1EE-46AC-8E68-3CCCED3202BF}" type="parTrans" cxnId="{93C2DA08-EB93-4D70-AF15-F83510F0AA58}">
      <dgm:prSet/>
      <dgm:spPr/>
      <dgm:t>
        <a:bodyPr/>
        <a:lstStyle/>
        <a:p>
          <a:endParaRPr lang="en-GB"/>
        </a:p>
      </dgm:t>
    </dgm:pt>
    <dgm:pt modelId="{8124C4E1-1621-4882-9879-D069A145491F}" type="sibTrans" cxnId="{93C2DA08-EB93-4D70-AF15-F83510F0AA58}">
      <dgm:prSet/>
      <dgm:spPr/>
      <dgm:t>
        <a:bodyPr/>
        <a:lstStyle/>
        <a:p>
          <a:endParaRPr lang="en-GB"/>
        </a:p>
      </dgm:t>
    </dgm:pt>
    <dgm:pt modelId="{DB9EBA02-99DE-4765-9947-D47706AFC019}">
      <dgm:prSet custT="1"/>
      <dgm:spPr/>
      <dgm:t>
        <a:bodyPr vert="vert"/>
        <a:lstStyle/>
        <a:p>
          <a:r>
            <a:rPr lang="en-GB" sz="1800" b="1" dirty="0" smtClean="0"/>
            <a:t>7</a:t>
          </a:r>
          <a:endParaRPr lang="en-GB" sz="1800" b="1" dirty="0"/>
        </a:p>
      </dgm:t>
    </dgm:pt>
    <dgm:pt modelId="{8A342965-71DF-4E27-87B7-C22D4A9BA9AB}" type="parTrans" cxnId="{F0B677DD-78EC-4A70-AE54-446804DEE939}">
      <dgm:prSet/>
      <dgm:spPr/>
      <dgm:t>
        <a:bodyPr/>
        <a:lstStyle/>
        <a:p>
          <a:endParaRPr lang="en-GB"/>
        </a:p>
      </dgm:t>
    </dgm:pt>
    <dgm:pt modelId="{D23E3521-5E69-4B91-B4FC-10D2DC46261A}" type="sibTrans" cxnId="{F0B677DD-78EC-4A70-AE54-446804DEE939}">
      <dgm:prSet/>
      <dgm:spPr/>
      <dgm:t>
        <a:bodyPr/>
        <a:lstStyle/>
        <a:p>
          <a:endParaRPr lang="en-GB"/>
        </a:p>
      </dgm:t>
    </dgm:pt>
    <dgm:pt modelId="{59595F10-20D2-4480-B9BD-7D9C7A607258}">
      <dgm:prSet custT="1"/>
      <dgm:spPr/>
      <dgm:t>
        <a:bodyPr/>
        <a:lstStyle/>
        <a:p>
          <a:r>
            <a:rPr lang="en-GB" sz="1100" b="1" dirty="0"/>
            <a:t>Second cycle of Joint </a:t>
          </a:r>
          <a:r>
            <a:rPr lang="en-GB" sz="1100" b="1" dirty="0" smtClean="0"/>
            <a:t>Programming**</a:t>
          </a:r>
          <a:endParaRPr lang="en-GB" sz="1100" b="1" dirty="0"/>
        </a:p>
      </dgm:t>
    </dgm:pt>
    <dgm:pt modelId="{7D107DEB-A97D-4126-8EC8-ED76FAC6E33A}" type="parTrans" cxnId="{141F758D-4C7B-4F6D-B292-D17D73684153}">
      <dgm:prSet/>
      <dgm:spPr/>
      <dgm:t>
        <a:bodyPr/>
        <a:lstStyle/>
        <a:p>
          <a:endParaRPr lang="en-GB"/>
        </a:p>
      </dgm:t>
    </dgm:pt>
    <dgm:pt modelId="{7D32B465-814A-4A20-95C7-3D78A3C3B366}" type="sibTrans" cxnId="{141F758D-4C7B-4F6D-B292-D17D73684153}">
      <dgm:prSet/>
      <dgm:spPr/>
      <dgm:t>
        <a:bodyPr/>
        <a:lstStyle/>
        <a:p>
          <a:endParaRPr lang="en-GB"/>
        </a:p>
      </dgm:t>
    </dgm:pt>
    <dgm:pt modelId="{9A69607D-6D14-4575-B2F3-A759ECEDE5A1}">
      <dgm:prSet custT="1"/>
      <dgm:spPr/>
      <dgm:t>
        <a:bodyPr/>
        <a:lstStyle/>
        <a:p>
          <a:r>
            <a:rPr lang="en-GB" sz="1100" dirty="0" smtClean="0">
              <a:solidFill>
                <a:schemeClr val="tx1"/>
              </a:solidFill>
            </a:rPr>
            <a:t>Bolivia</a:t>
          </a:r>
          <a:r>
            <a:rPr lang="en-GB" sz="1100" dirty="0"/>
            <a:t>, Ethiopia, Ghana, Laos, </a:t>
          </a:r>
          <a:r>
            <a:rPr lang="en-GB" sz="1100" dirty="0" smtClean="0"/>
            <a:t>Mali, </a:t>
          </a:r>
          <a:r>
            <a:rPr lang="en-GB" sz="1100" dirty="0"/>
            <a:t>Namibia, Senegal</a:t>
          </a:r>
        </a:p>
      </dgm:t>
    </dgm:pt>
    <dgm:pt modelId="{1017240B-4F41-4B03-A790-8368C94264FC}" type="parTrans" cxnId="{4754EE16-991E-440C-B236-516ADADA1583}">
      <dgm:prSet/>
      <dgm:spPr/>
      <dgm:t>
        <a:bodyPr/>
        <a:lstStyle/>
        <a:p>
          <a:endParaRPr lang="en-GB"/>
        </a:p>
      </dgm:t>
    </dgm:pt>
    <dgm:pt modelId="{EC629303-1D80-4EB7-B892-ECCA7F86EFFD}" type="sibTrans" cxnId="{4754EE16-991E-440C-B236-516ADADA1583}">
      <dgm:prSet/>
      <dgm:spPr/>
      <dgm:t>
        <a:bodyPr/>
        <a:lstStyle/>
        <a:p>
          <a:endParaRPr lang="en-GB"/>
        </a:p>
      </dgm:t>
    </dgm:pt>
    <dgm:pt modelId="{82BF32E7-14AF-48EC-8682-3FD772D8F4F9}">
      <dgm:prSet phldrT="[Text]" custT="1"/>
      <dgm:spPr/>
      <dgm:t>
        <a:bodyPr/>
        <a:lstStyle/>
        <a:p>
          <a:pPr algn="l"/>
          <a:r>
            <a:rPr lang="en-GB" sz="1100" b="1" dirty="0" smtClean="0">
              <a:solidFill>
                <a:srgbClr val="0000FF"/>
              </a:solidFill>
            </a:rPr>
            <a:t>Afghanistan, Algeria, Bangladesh, Cameroon</a:t>
          </a:r>
          <a:r>
            <a:rPr lang="en-GB" sz="1100" b="1" dirty="0">
              <a:solidFill>
                <a:srgbClr val="0000FF"/>
              </a:solidFill>
            </a:rPr>
            <a:t>, </a:t>
          </a:r>
          <a:r>
            <a:rPr lang="en-GB" sz="1100" b="1" dirty="0" smtClean="0">
              <a:solidFill>
                <a:srgbClr val="0000FF"/>
              </a:solidFill>
            </a:rPr>
            <a:t>CAR, Guinea Conakry, </a:t>
          </a:r>
          <a:r>
            <a:rPr lang="en-GB" sz="1100" b="1" dirty="0">
              <a:solidFill>
                <a:srgbClr val="0000FF"/>
              </a:solidFill>
            </a:rPr>
            <a:t>Jordan</a:t>
          </a:r>
          <a:r>
            <a:rPr lang="en-GB" sz="1100" b="1" dirty="0" smtClean="0">
              <a:solidFill>
                <a:srgbClr val="0000FF"/>
              </a:solidFill>
            </a:rPr>
            <a:t>, Liberia, Libya, Madagascar, </a:t>
          </a:r>
          <a:r>
            <a:rPr lang="en-GB" sz="1100" b="1" dirty="0">
              <a:solidFill>
                <a:srgbClr val="0000FF"/>
              </a:solidFill>
            </a:rPr>
            <a:t>Somalia</a:t>
          </a:r>
          <a:r>
            <a:rPr lang="en-GB" sz="1100" b="1" dirty="0" smtClean="0">
              <a:solidFill>
                <a:srgbClr val="0000FF"/>
              </a:solidFill>
            </a:rPr>
            <a:t>, </a:t>
          </a:r>
          <a:r>
            <a:rPr lang="en-GB" sz="1100" b="1" dirty="0">
              <a:solidFill>
                <a:srgbClr val="0000FF"/>
              </a:solidFill>
            </a:rPr>
            <a:t>Tajikistan, </a:t>
          </a:r>
          <a:r>
            <a:rPr lang="en-GB" sz="1100" b="1" dirty="0" smtClean="0">
              <a:solidFill>
                <a:srgbClr val="0000FF"/>
              </a:solidFill>
            </a:rPr>
            <a:t>Tanzania, Ukraine, Uzbekistan, </a:t>
          </a:r>
          <a:r>
            <a:rPr lang="en-GB" sz="1100" b="1" dirty="0">
              <a:solidFill>
                <a:srgbClr val="0000FF"/>
              </a:solidFill>
            </a:rPr>
            <a:t>Zambia</a:t>
          </a:r>
        </a:p>
      </dgm:t>
    </dgm:pt>
    <dgm:pt modelId="{E6EE1110-AB9F-4FD8-8003-39BF9B67A070}" type="parTrans" cxnId="{8F26D49E-1E18-4019-8CDD-7B456C720651}">
      <dgm:prSet/>
      <dgm:spPr/>
      <dgm:t>
        <a:bodyPr/>
        <a:lstStyle/>
        <a:p>
          <a:endParaRPr lang="en-US"/>
        </a:p>
      </dgm:t>
    </dgm:pt>
    <dgm:pt modelId="{FE6C2DBE-6AB5-4B8C-B001-25C0D73D5C43}" type="sibTrans" cxnId="{8F26D49E-1E18-4019-8CDD-7B456C720651}">
      <dgm:prSet/>
      <dgm:spPr/>
      <dgm:t>
        <a:bodyPr/>
        <a:lstStyle/>
        <a:p>
          <a:endParaRPr lang="en-US"/>
        </a:p>
      </dgm:t>
    </dgm:pt>
    <dgm:pt modelId="{42F237E9-BE22-4101-A07C-AF477E0B9380}" type="pres">
      <dgm:prSet presAssocID="{17619088-69A6-45FF-8C04-5A37BC8B41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D3A355-D768-4BA0-B829-60CE2F3AAF49}" type="pres">
      <dgm:prSet presAssocID="{2953972C-C62A-4CCF-BD60-24E72FBCEFD6}" presName="composite" presStyleCnt="0"/>
      <dgm:spPr/>
    </dgm:pt>
    <dgm:pt modelId="{D355F7D0-13BC-4FCB-99FE-43892FCA4FD9}" type="pres">
      <dgm:prSet presAssocID="{2953972C-C62A-4CCF-BD60-24E72FBCEFD6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DDDEF3-E51A-4500-AF2F-A17BA54AE7FB}" type="pres">
      <dgm:prSet presAssocID="{2953972C-C62A-4CCF-BD60-24E72FBCEFD6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491D11-AE0E-498E-8690-BD9B6F1C5EC0}" type="pres">
      <dgm:prSet presAssocID="{935133FE-97BC-49C2-A71F-D70D511288E3}" presName="sp" presStyleCnt="0"/>
      <dgm:spPr/>
    </dgm:pt>
    <dgm:pt modelId="{454B343A-FDE3-4D46-A9F7-B786E1310483}" type="pres">
      <dgm:prSet presAssocID="{2CEBEBAC-D55C-4A2C-B8AF-282D191C0939}" presName="composite" presStyleCnt="0"/>
      <dgm:spPr/>
    </dgm:pt>
    <dgm:pt modelId="{6C5283CE-9633-4062-AB31-7849E31BBBB7}" type="pres">
      <dgm:prSet presAssocID="{2CEBEBAC-D55C-4A2C-B8AF-282D191C0939}" presName="parentText" presStyleLbl="alignNode1" presStyleIdx="1" presStyleCnt="7" custLinFactNeighborY="-356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EC7ACC-AFDB-49CF-B0F0-3792C9FD28C3}" type="pres">
      <dgm:prSet presAssocID="{2CEBEBAC-D55C-4A2C-B8AF-282D191C0939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BBC822-6996-4ED9-BD0C-01D65798616E}" type="pres">
      <dgm:prSet presAssocID="{20B7F0CB-6E80-4ED5-A58F-8AC0E69F278C}" presName="sp" presStyleCnt="0"/>
      <dgm:spPr/>
    </dgm:pt>
    <dgm:pt modelId="{76B20DC1-C126-460C-B9AE-8A9AE3EB02B7}" type="pres">
      <dgm:prSet presAssocID="{5172A3A5-6089-4297-8581-C3F433EBE0C4}" presName="composite" presStyleCnt="0"/>
      <dgm:spPr/>
    </dgm:pt>
    <dgm:pt modelId="{7782012F-5C60-4D5F-A0C3-84B8471E0584}" type="pres">
      <dgm:prSet presAssocID="{5172A3A5-6089-4297-8581-C3F433EBE0C4}" presName="parentText" presStyleLbl="alignNode1" presStyleIdx="2" presStyleCnt="7" custLinFactNeighborX="0" custLinFactNeighborY="-62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D77F39-01A5-4FF8-BE83-92C41E398D1C}" type="pres">
      <dgm:prSet presAssocID="{5172A3A5-6089-4297-8581-C3F433EBE0C4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8B027F-4ED3-4CB1-95E7-F2E90557453B}" type="pres">
      <dgm:prSet presAssocID="{72A67513-1241-4D4E-84B8-59CCCAACF427}" presName="sp" presStyleCnt="0"/>
      <dgm:spPr/>
    </dgm:pt>
    <dgm:pt modelId="{8FC5C4F0-3B65-4AD4-BDBA-C682A0553D31}" type="pres">
      <dgm:prSet presAssocID="{0EB91091-FF08-4CFE-8D6F-05CEF02CB847}" presName="composite" presStyleCnt="0"/>
      <dgm:spPr/>
    </dgm:pt>
    <dgm:pt modelId="{7C1EFC49-FCA9-4200-8B67-C2C360A05C58}" type="pres">
      <dgm:prSet presAssocID="{0EB91091-FF08-4CFE-8D6F-05CEF02CB847}" presName="parentText" presStyleLbl="alignNode1" presStyleIdx="3" presStyleCnt="7" custScaleY="121361" custLinFactNeighborY="-133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3D6F5B-4A04-406C-A01D-5C1F0A882343}" type="pres">
      <dgm:prSet presAssocID="{0EB91091-FF08-4CFE-8D6F-05CEF02CB847}" presName="descendantText" presStyleLbl="alignAcc1" presStyleIdx="3" presStyleCnt="7" custScaleY="1325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E91F7C-1B02-4262-979C-C9420D9095CB}" type="pres">
      <dgm:prSet presAssocID="{207E0305-87C7-4797-9A49-9EEFAE95008B}" presName="sp" presStyleCnt="0"/>
      <dgm:spPr/>
    </dgm:pt>
    <dgm:pt modelId="{BC0B45E9-AF5E-40A5-9929-4DB493F6581F}" type="pres">
      <dgm:prSet presAssocID="{44BBAF60-26C7-429C-BD91-689C66C5B3CF}" presName="composite" presStyleCnt="0"/>
      <dgm:spPr/>
    </dgm:pt>
    <dgm:pt modelId="{A7D82930-8B7D-4689-AA73-C5E16303BE12}" type="pres">
      <dgm:prSet presAssocID="{44BBAF60-26C7-429C-BD91-689C66C5B3CF}" presName="parentText" presStyleLbl="alignNode1" presStyleIdx="4" presStyleCnt="7" custAng="16200000" custLinFactX="57598" custLinFactNeighborX="100000" custLinFactNeighborY="-1973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11B401-FEE5-4EF7-8420-542211246F26}" type="pres">
      <dgm:prSet presAssocID="{44BBAF60-26C7-429C-BD91-689C66C5B3CF}" presName="descendantText" presStyleLbl="alignAcc1" presStyleIdx="4" presStyleCnt="7" custScaleX="85031" custScaleY="94424" custLinFactNeighborX="11906" custLinFactNeighborY="-124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235836-902E-4076-91F4-A14292FF979D}" type="pres">
      <dgm:prSet presAssocID="{F4051A99-BBF0-4BAF-8D79-F420FDDEF69B}" presName="sp" presStyleCnt="0"/>
      <dgm:spPr/>
    </dgm:pt>
    <dgm:pt modelId="{8FC34774-341E-4100-8822-E731E366D011}" type="pres">
      <dgm:prSet presAssocID="{C0AE7AE5-07F1-4A7C-A257-555757C54946}" presName="composite" presStyleCnt="0"/>
      <dgm:spPr/>
    </dgm:pt>
    <dgm:pt modelId="{C6BC30FC-9788-4D25-A62E-346D6E8779AD}" type="pres">
      <dgm:prSet presAssocID="{C0AE7AE5-07F1-4A7C-A257-555757C54946}" presName="parentText" presStyleLbl="alignNode1" presStyleIdx="5" presStyleCnt="7" custAng="16200000" custLinFactX="57598" custLinFactNeighborX="100000" custLinFactNeighborY="-2623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9A527E-EFF6-40A3-AD27-6B0CA5D76AE6}" type="pres">
      <dgm:prSet presAssocID="{C0AE7AE5-07F1-4A7C-A257-555757C54946}" presName="descendantText" presStyleLbl="alignAcc1" presStyleIdx="5" presStyleCnt="7" custScaleX="85030" custScaleY="63692" custLinFactNeighborX="11906" custLinFactNeighborY="-21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1CBC23-A3D7-4FAE-A9DA-EF961C1E13C5}" type="pres">
      <dgm:prSet presAssocID="{8DF59837-0558-41FF-A019-4FE00E87B77B}" presName="sp" presStyleCnt="0"/>
      <dgm:spPr/>
    </dgm:pt>
    <dgm:pt modelId="{F380179E-1C7A-49A9-8294-E85945CEF508}" type="pres">
      <dgm:prSet presAssocID="{DB9EBA02-99DE-4765-9947-D47706AFC019}" presName="composite" presStyleCnt="0"/>
      <dgm:spPr/>
    </dgm:pt>
    <dgm:pt modelId="{D7743CE0-3150-4CC9-B9BA-E49066B261DF}" type="pres">
      <dgm:prSet presAssocID="{DB9EBA02-99DE-4765-9947-D47706AFC019}" presName="parentText" presStyleLbl="alignNode1" presStyleIdx="6" presStyleCnt="7" custAng="16200000" custLinFactX="69128" custLinFactNeighborX="100000" custLinFactNeighborY="-3164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3E5347-D2A8-4923-8B99-D16A19FF4E64}" type="pres">
      <dgm:prSet presAssocID="{DB9EBA02-99DE-4765-9947-D47706AFC019}" presName="descendantText" presStyleLbl="alignAcc1" presStyleIdx="6" presStyleCnt="7" custScaleX="75968" custScaleY="73882" custLinFactNeighborX="9688" custLinFactNeighborY="-248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305DA76-DEEC-4339-AF2E-5930E8654579}" srcId="{2CEBEBAC-D55C-4A2C-B8AF-282D191C0939}" destId="{AA46B403-EE0D-4233-A422-323DFCEF9C10}" srcOrd="1" destOrd="0" parTransId="{5F9AA5C8-D3AA-4221-A649-F5A347009141}" sibTransId="{AD313933-341B-4042-B581-0AE2383A3428}"/>
    <dgm:cxn modelId="{C8E4AD0A-A93A-4658-BA74-CC8E62497AF2}" type="presOf" srcId="{9A69607D-6D14-4575-B2F3-A759ECEDE5A1}" destId="{263E5347-D2A8-4923-8B99-D16A19FF4E64}" srcOrd="0" destOrd="1" presId="urn:microsoft.com/office/officeart/2005/8/layout/chevron2"/>
    <dgm:cxn modelId="{94FFD4DC-913C-48F3-8601-972ADD37764F}" srcId="{2CEBEBAC-D55C-4A2C-B8AF-282D191C0939}" destId="{0F604978-1D86-425A-B411-579E787AC848}" srcOrd="0" destOrd="0" parTransId="{9B94821A-FD56-4034-8B27-034127459871}" sibTransId="{A3B042FB-A4FB-4ABD-9C3B-694D1DD32385}"/>
    <dgm:cxn modelId="{A19D235A-D7FF-43E3-A10D-5C08F1EE35AE}" srcId="{17619088-69A6-45FF-8C04-5A37BC8B41E1}" destId="{2953972C-C62A-4CCF-BD60-24E72FBCEFD6}" srcOrd="0" destOrd="0" parTransId="{E15717CF-B204-4AE8-A278-635027D8BF1A}" sibTransId="{935133FE-97BC-49C2-A71F-D70D511288E3}"/>
    <dgm:cxn modelId="{5A48BBB5-5E50-4692-8018-E0E0325E657E}" type="presOf" srcId="{82BF32E7-14AF-48EC-8682-3FD772D8F4F9}" destId="{CEDDDEF3-E51A-4500-AF2F-A17BA54AE7FB}" srcOrd="0" destOrd="1" presId="urn:microsoft.com/office/officeart/2005/8/layout/chevron2"/>
    <dgm:cxn modelId="{1FBE96E8-86EA-4C53-B535-2B3C5DD0AF91}" type="presOf" srcId="{C0AE7AE5-07F1-4A7C-A257-555757C54946}" destId="{C6BC30FC-9788-4D25-A62E-346D6E8779AD}" srcOrd="0" destOrd="0" presId="urn:microsoft.com/office/officeart/2005/8/layout/chevron2"/>
    <dgm:cxn modelId="{6F0D6037-DBD9-4473-B3E7-9CF1FB05CFC0}" type="presOf" srcId="{2CEBEBAC-D55C-4A2C-B8AF-282D191C0939}" destId="{6C5283CE-9633-4062-AB31-7849E31BBBB7}" srcOrd="0" destOrd="0" presId="urn:microsoft.com/office/officeart/2005/8/layout/chevron2"/>
    <dgm:cxn modelId="{C41857BC-BF8A-40A6-A5AE-158E50E8EF9C}" srcId="{17619088-69A6-45FF-8C04-5A37BC8B41E1}" destId="{2CEBEBAC-D55C-4A2C-B8AF-282D191C0939}" srcOrd="1" destOrd="0" parTransId="{2970A69D-8E99-4782-AF3D-F83EFDC8CBB3}" sibTransId="{20B7F0CB-6E80-4ED5-A58F-8AC0E69F278C}"/>
    <dgm:cxn modelId="{899A28F8-BC08-426F-B5B6-7D6E2452CDEE}" type="presOf" srcId="{2953972C-C62A-4CCF-BD60-24E72FBCEFD6}" destId="{D355F7D0-13BC-4FCB-99FE-43892FCA4FD9}" srcOrd="0" destOrd="0" presId="urn:microsoft.com/office/officeart/2005/8/layout/chevron2"/>
    <dgm:cxn modelId="{B0AE787D-BB48-4878-B1F9-84B1FE2A8499}" type="presOf" srcId="{92BBF7E5-B298-4EF3-A139-D4238CA4F7AA}" destId="{D13D6F5B-4A04-406C-A01D-5C1F0A882343}" srcOrd="0" destOrd="0" presId="urn:microsoft.com/office/officeart/2005/8/layout/chevron2"/>
    <dgm:cxn modelId="{F577CAFB-4323-4F4A-A466-117D07422E30}" type="presOf" srcId="{8B7DD7C2-8755-4A16-A932-5D2DD69C7346}" destId="{829A527E-EFF6-40A3-AD27-6B0CA5D76AE6}" srcOrd="0" destOrd="1" presId="urn:microsoft.com/office/officeart/2005/8/layout/chevron2"/>
    <dgm:cxn modelId="{45FF2D1F-A255-465A-BA79-53EE845F7F85}" type="presOf" srcId="{AA46B403-EE0D-4233-A422-323DFCEF9C10}" destId="{81EC7ACC-AFDB-49CF-B0F0-3792C9FD28C3}" srcOrd="0" destOrd="1" presId="urn:microsoft.com/office/officeart/2005/8/layout/chevron2"/>
    <dgm:cxn modelId="{32BD7276-B43F-4821-839F-0F4D95B03B52}" srcId="{5172A3A5-6089-4297-8581-C3F433EBE0C4}" destId="{5F93CAAB-EB8E-4FDD-92E7-004E47E3499A}" srcOrd="0" destOrd="0" parTransId="{B8445EB4-38E7-4083-B26A-132B8C69080F}" sibTransId="{3F499A2A-EA1F-421A-92F4-3B6D4101EE17}"/>
    <dgm:cxn modelId="{06CFA386-9230-41F1-8EED-9777BB98489B}" type="presOf" srcId="{5172A3A5-6089-4297-8581-C3F433EBE0C4}" destId="{7782012F-5C60-4D5F-A0C3-84B8471E0584}" srcOrd="0" destOrd="0" presId="urn:microsoft.com/office/officeart/2005/8/layout/chevron2"/>
    <dgm:cxn modelId="{364C086E-CC86-4176-98DF-DEBFF91BDFE1}" type="presOf" srcId="{DB9EBA02-99DE-4765-9947-D47706AFC019}" destId="{D7743CE0-3150-4CC9-B9BA-E49066B261DF}" srcOrd="0" destOrd="0" presId="urn:microsoft.com/office/officeart/2005/8/layout/chevron2"/>
    <dgm:cxn modelId="{F3FB0ECD-AD7F-4BDB-AFE7-67EB540DF41E}" type="presOf" srcId="{D647B248-93C2-456F-9F18-951DF5AD0885}" destId="{CEDDDEF3-E51A-4500-AF2F-A17BA54AE7FB}" srcOrd="0" destOrd="0" presId="urn:microsoft.com/office/officeart/2005/8/layout/chevron2"/>
    <dgm:cxn modelId="{7E494CF0-66E9-4852-A6B8-7F3330AE6964}" srcId="{17619088-69A6-45FF-8C04-5A37BC8B41E1}" destId="{C0AE7AE5-07F1-4A7C-A257-555757C54946}" srcOrd="5" destOrd="0" parTransId="{B078F5BC-D1BB-4C92-B276-9E1A25FF46D5}" sibTransId="{8DF59837-0558-41FF-A019-4FE00E87B77B}"/>
    <dgm:cxn modelId="{D34F14FD-948F-4AA4-9623-3BD540A32DDD}" type="presOf" srcId="{0EB91091-FF08-4CFE-8D6F-05CEF02CB847}" destId="{7C1EFC49-FCA9-4200-8B67-C2C360A05C58}" srcOrd="0" destOrd="0" presId="urn:microsoft.com/office/officeart/2005/8/layout/chevron2"/>
    <dgm:cxn modelId="{93C2DA08-EB93-4D70-AF15-F83510F0AA58}" srcId="{0EB91091-FF08-4CFE-8D6F-05CEF02CB847}" destId="{D7B15D81-B57F-4740-AA35-484D4D759BBC}" srcOrd="1" destOrd="0" parTransId="{4F230012-C1EE-46AC-8E68-3CCCED3202BF}" sibTransId="{8124C4E1-1621-4882-9879-D069A145491F}"/>
    <dgm:cxn modelId="{BB82D122-C503-4314-990C-3A5A449F4748}" type="presOf" srcId="{E66E67F6-C37B-4CB2-A3F5-CAC92D09C8D9}" destId="{56D77F39-01A5-4FF8-BE83-92C41E398D1C}" srcOrd="0" destOrd="1" presId="urn:microsoft.com/office/officeart/2005/8/layout/chevron2"/>
    <dgm:cxn modelId="{0C87E56B-6F4F-47F1-933F-36391CE602A0}" srcId="{2953972C-C62A-4CCF-BD60-24E72FBCEFD6}" destId="{D647B248-93C2-456F-9F18-951DF5AD0885}" srcOrd="0" destOrd="0" parTransId="{38DE396D-B228-49BF-91DD-2B2A4332B032}" sibTransId="{9B6924FF-5695-4A39-BDD1-AB44B90CD5A1}"/>
    <dgm:cxn modelId="{E8E4A31B-5526-4652-9570-2046C32F40EA}" srcId="{C0AE7AE5-07F1-4A7C-A257-555757C54946}" destId="{1736CAE7-4322-4B33-83DF-F5B64FFC2F01}" srcOrd="0" destOrd="0" parTransId="{A79314C9-E437-4BE1-B201-A6BDDF1D5DEF}" sibTransId="{AFA653DF-8F0C-415A-8FA7-BBA664A86593}"/>
    <dgm:cxn modelId="{CD10C787-B4EA-4175-ADDD-F6CA2D7A55C7}" type="presOf" srcId="{2C7888E3-5F52-4B18-B709-67B643FE1CCC}" destId="{1211B401-FEE5-4EF7-8420-542211246F26}" srcOrd="0" destOrd="0" presId="urn:microsoft.com/office/officeart/2005/8/layout/chevron2"/>
    <dgm:cxn modelId="{84F885A1-F7D9-4432-9657-9E9C5AD393E0}" type="presOf" srcId="{0F604978-1D86-425A-B411-579E787AC848}" destId="{81EC7ACC-AFDB-49CF-B0F0-3792C9FD28C3}" srcOrd="0" destOrd="0" presId="urn:microsoft.com/office/officeart/2005/8/layout/chevron2"/>
    <dgm:cxn modelId="{141F758D-4C7B-4F6D-B292-D17D73684153}" srcId="{DB9EBA02-99DE-4765-9947-D47706AFC019}" destId="{59595F10-20D2-4480-B9BD-7D9C7A607258}" srcOrd="0" destOrd="0" parTransId="{7D107DEB-A97D-4126-8EC8-ED76FAC6E33A}" sibTransId="{7D32B465-814A-4A20-95C7-3D78A3C3B366}"/>
    <dgm:cxn modelId="{8505886F-5B5D-44C7-B53B-80D306EE7529}" type="presOf" srcId="{17619088-69A6-45FF-8C04-5A37BC8B41E1}" destId="{42F237E9-BE22-4101-A07C-AF477E0B9380}" srcOrd="0" destOrd="0" presId="urn:microsoft.com/office/officeart/2005/8/layout/chevron2"/>
    <dgm:cxn modelId="{9B3E1A37-B040-463A-A36D-052F8FCE15A4}" srcId="{C0AE7AE5-07F1-4A7C-A257-555757C54946}" destId="{8B7DD7C2-8755-4A16-A932-5D2DD69C7346}" srcOrd="1" destOrd="0" parTransId="{8EDC2D00-309E-4C74-B08C-541BC70C4145}" sibTransId="{68EB4576-DAD4-4604-972E-9BABA892DE63}"/>
    <dgm:cxn modelId="{433162BF-FC29-4241-A2AF-7FC6C3F5048A}" type="presOf" srcId="{5F93CAAB-EB8E-4FDD-92E7-004E47E3499A}" destId="{56D77F39-01A5-4FF8-BE83-92C41E398D1C}" srcOrd="0" destOrd="0" presId="urn:microsoft.com/office/officeart/2005/8/layout/chevron2"/>
    <dgm:cxn modelId="{4754EE16-991E-440C-B236-516ADADA1583}" srcId="{DB9EBA02-99DE-4765-9947-D47706AFC019}" destId="{9A69607D-6D14-4575-B2F3-A759ECEDE5A1}" srcOrd="1" destOrd="0" parTransId="{1017240B-4F41-4B03-A790-8368C94264FC}" sibTransId="{EC629303-1D80-4EB7-B892-ECCA7F86EFFD}"/>
    <dgm:cxn modelId="{0A476245-57F6-45CF-A6C6-017E70040053}" type="presOf" srcId="{44BBAF60-26C7-429C-BD91-689C66C5B3CF}" destId="{A7D82930-8B7D-4689-AA73-C5E16303BE12}" srcOrd="0" destOrd="0" presId="urn:microsoft.com/office/officeart/2005/8/layout/chevron2"/>
    <dgm:cxn modelId="{6E32F283-C0AC-46A9-98C4-D0BCADBFB00D}" type="presOf" srcId="{D7B15D81-B57F-4740-AA35-484D4D759BBC}" destId="{D13D6F5B-4A04-406C-A01D-5C1F0A882343}" srcOrd="0" destOrd="1" presId="urn:microsoft.com/office/officeart/2005/8/layout/chevron2"/>
    <dgm:cxn modelId="{94F1C606-D1FC-4999-AA30-EB3C68BA9316}" type="presOf" srcId="{1736CAE7-4322-4B33-83DF-F5B64FFC2F01}" destId="{829A527E-EFF6-40A3-AD27-6B0CA5D76AE6}" srcOrd="0" destOrd="0" presId="urn:microsoft.com/office/officeart/2005/8/layout/chevron2"/>
    <dgm:cxn modelId="{6502E7A9-66D0-48B2-94ED-EC29C5C272CD}" type="presOf" srcId="{59595F10-20D2-4480-B9BD-7D9C7A607258}" destId="{263E5347-D2A8-4923-8B99-D16A19FF4E64}" srcOrd="0" destOrd="0" presId="urn:microsoft.com/office/officeart/2005/8/layout/chevron2"/>
    <dgm:cxn modelId="{B9B57268-D5E6-4FFE-979D-67C5EEBB06FD}" type="presOf" srcId="{7DE7D5D7-6143-4158-8362-EDC07FE739A9}" destId="{1211B401-FEE5-4EF7-8420-542211246F26}" srcOrd="0" destOrd="1" presId="urn:microsoft.com/office/officeart/2005/8/layout/chevron2"/>
    <dgm:cxn modelId="{1FC07480-D6BF-4AF8-887D-05EFFCFD2B13}" srcId="{0EB91091-FF08-4CFE-8D6F-05CEF02CB847}" destId="{92BBF7E5-B298-4EF3-A139-D4238CA4F7AA}" srcOrd="0" destOrd="0" parTransId="{B70D799D-49A4-4B83-A7BA-86E2FB47EE7E}" sibTransId="{FEF2B906-6D6B-48C4-B436-B58D9CB3FD41}"/>
    <dgm:cxn modelId="{E02861E8-74F7-4E65-8F27-72DE566814B7}" srcId="{44BBAF60-26C7-429C-BD91-689C66C5B3CF}" destId="{7DE7D5D7-6143-4158-8362-EDC07FE739A9}" srcOrd="1" destOrd="0" parTransId="{3E087EB7-4A97-4AC1-845F-826CEC2BF658}" sibTransId="{89BBFC11-5D86-4B98-A9C7-89852D54CF8C}"/>
    <dgm:cxn modelId="{F0B677DD-78EC-4A70-AE54-446804DEE939}" srcId="{17619088-69A6-45FF-8C04-5A37BC8B41E1}" destId="{DB9EBA02-99DE-4765-9947-D47706AFC019}" srcOrd="6" destOrd="0" parTransId="{8A342965-71DF-4E27-87B7-C22D4A9BA9AB}" sibTransId="{D23E3521-5E69-4B91-B4FC-10D2DC46261A}"/>
    <dgm:cxn modelId="{AAE106F9-FA0A-40FB-9608-993FD9EA64D8}" srcId="{17619088-69A6-45FF-8C04-5A37BC8B41E1}" destId="{0EB91091-FF08-4CFE-8D6F-05CEF02CB847}" srcOrd="3" destOrd="0" parTransId="{9B7A38D3-0825-4E26-B1F6-F66D9063385B}" sibTransId="{207E0305-87C7-4797-9A49-9EEFAE95008B}"/>
    <dgm:cxn modelId="{44042032-8A1E-4E9E-8E40-66E96B0022E9}" srcId="{17619088-69A6-45FF-8C04-5A37BC8B41E1}" destId="{44BBAF60-26C7-429C-BD91-689C66C5B3CF}" srcOrd="4" destOrd="0" parTransId="{5B3AFA66-7C59-4F26-A019-8616DC06ED73}" sibTransId="{F4051A99-BBF0-4BAF-8D79-F420FDDEF69B}"/>
    <dgm:cxn modelId="{D902C597-7E32-483C-98D0-3FDD9D4231BB}" srcId="{44BBAF60-26C7-429C-BD91-689C66C5B3CF}" destId="{2C7888E3-5F52-4B18-B709-67B643FE1CCC}" srcOrd="0" destOrd="0" parTransId="{51735140-4AE9-4E13-B9B1-109D55E01688}" sibTransId="{70B6AE6D-7E2C-4457-A10D-3247F236AE7D}"/>
    <dgm:cxn modelId="{8F26D49E-1E18-4019-8CDD-7B456C720651}" srcId="{2953972C-C62A-4CCF-BD60-24E72FBCEFD6}" destId="{82BF32E7-14AF-48EC-8682-3FD772D8F4F9}" srcOrd="1" destOrd="0" parTransId="{E6EE1110-AB9F-4FD8-8003-39BF9B67A070}" sibTransId="{FE6C2DBE-6AB5-4B8C-B001-25C0D73D5C43}"/>
    <dgm:cxn modelId="{5CBB13C0-9323-4774-B722-08EC09D44D5B}" srcId="{17619088-69A6-45FF-8C04-5A37BC8B41E1}" destId="{5172A3A5-6089-4297-8581-C3F433EBE0C4}" srcOrd="2" destOrd="0" parTransId="{3F58D5DF-6AEC-4614-ABC3-7D9D3E5455BE}" sibTransId="{72A67513-1241-4D4E-84B8-59CCCAACF427}"/>
    <dgm:cxn modelId="{4F817206-379A-4295-956A-2FD376A8768F}" srcId="{5172A3A5-6089-4297-8581-C3F433EBE0C4}" destId="{E66E67F6-C37B-4CB2-A3F5-CAC92D09C8D9}" srcOrd="1" destOrd="0" parTransId="{564D0746-8880-43AB-AD0C-CC623B139586}" sibTransId="{2D5E31A3-8707-40E7-BA20-D637AEF70357}"/>
    <dgm:cxn modelId="{7B5F2463-576C-4D08-B259-DF709D18ECEA}" type="presParOf" srcId="{42F237E9-BE22-4101-A07C-AF477E0B9380}" destId="{ECD3A355-D768-4BA0-B829-60CE2F3AAF49}" srcOrd="0" destOrd="0" presId="urn:microsoft.com/office/officeart/2005/8/layout/chevron2"/>
    <dgm:cxn modelId="{BF67E2B8-C613-40A6-9FCB-3E855A0B956E}" type="presParOf" srcId="{ECD3A355-D768-4BA0-B829-60CE2F3AAF49}" destId="{D355F7D0-13BC-4FCB-99FE-43892FCA4FD9}" srcOrd="0" destOrd="0" presId="urn:microsoft.com/office/officeart/2005/8/layout/chevron2"/>
    <dgm:cxn modelId="{082D2537-6C96-43F0-A04A-4F4849A7D6E3}" type="presParOf" srcId="{ECD3A355-D768-4BA0-B829-60CE2F3AAF49}" destId="{CEDDDEF3-E51A-4500-AF2F-A17BA54AE7FB}" srcOrd="1" destOrd="0" presId="urn:microsoft.com/office/officeart/2005/8/layout/chevron2"/>
    <dgm:cxn modelId="{72A71D9C-5EBD-4F5E-BB4B-10C2E37FBDAA}" type="presParOf" srcId="{42F237E9-BE22-4101-A07C-AF477E0B9380}" destId="{69491D11-AE0E-498E-8690-BD9B6F1C5EC0}" srcOrd="1" destOrd="0" presId="urn:microsoft.com/office/officeart/2005/8/layout/chevron2"/>
    <dgm:cxn modelId="{1B52DA18-733B-44DD-B886-7CAEB512C92E}" type="presParOf" srcId="{42F237E9-BE22-4101-A07C-AF477E0B9380}" destId="{454B343A-FDE3-4D46-A9F7-B786E1310483}" srcOrd="2" destOrd="0" presId="urn:microsoft.com/office/officeart/2005/8/layout/chevron2"/>
    <dgm:cxn modelId="{59FA007F-DCA6-4657-9239-8A4F395C5138}" type="presParOf" srcId="{454B343A-FDE3-4D46-A9F7-B786E1310483}" destId="{6C5283CE-9633-4062-AB31-7849E31BBBB7}" srcOrd="0" destOrd="0" presId="urn:microsoft.com/office/officeart/2005/8/layout/chevron2"/>
    <dgm:cxn modelId="{D755F0CB-62DD-4F4B-A27B-C8E1561A30CF}" type="presParOf" srcId="{454B343A-FDE3-4D46-A9F7-B786E1310483}" destId="{81EC7ACC-AFDB-49CF-B0F0-3792C9FD28C3}" srcOrd="1" destOrd="0" presId="urn:microsoft.com/office/officeart/2005/8/layout/chevron2"/>
    <dgm:cxn modelId="{D16B0064-5413-4776-A9B5-EB5763A26131}" type="presParOf" srcId="{42F237E9-BE22-4101-A07C-AF477E0B9380}" destId="{22BBC822-6996-4ED9-BD0C-01D65798616E}" srcOrd="3" destOrd="0" presId="urn:microsoft.com/office/officeart/2005/8/layout/chevron2"/>
    <dgm:cxn modelId="{0B6C9BFF-DCC2-43EE-8D03-13299B143B43}" type="presParOf" srcId="{42F237E9-BE22-4101-A07C-AF477E0B9380}" destId="{76B20DC1-C126-460C-B9AE-8A9AE3EB02B7}" srcOrd="4" destOrd="0" presId="urn:microsoft.com/office/officeart/2005/8/layout/chevron2"/>
    <dgm:cxn modelId="{E27E39E7-E45F-4D10-AE5C-C4B098C177F6}" type="presParOf" srcId="{76B20DC1-C126-460C-B9AE-8A9AE3EB02B7}" destId="{7782012F-5C60-4D5F-A0C3-84B8471E0584}" srcOrd="0" destOrd="0" presId="urn:microsoft.com/office/officeart/2005/8/layout/chevron2"/>
    <dgm:cxn modelId="{17B9FD9F-D277-4113-94AC-0C8223CE3FFB}" type="presParOf" srcId="{76B20DC1-C126-460C-B9AE-8A9AE3EB02B7}" destId="{56D77F39-01A5-4FF8-BE83-92C41E398D1C}" srcOrd="1" destOrd="0" presId="urn:microsoft.com/office/officeart/2005/8/layout/chevron2"/>
    <dgm:cxn modelId="{392531FF-CA7D-4214-B8E0-1EDDB1258A5D}" type="presParOf" srcId="{42F237E9-BE22-4101-A07C-AF477E0B9380}" destId="{CE8B027F-4ED3-4CB1-95E7-F2E90557453B}" srcOrd="5" destOrd="0" presId="urn:microsoft.com/office/officeart/2005/8/layout/chevron2"/>
    <dgm:cxn modelId="{EABBE1A1-A59D-4DCD-BE62-D1D5637DADA6}" type="presParOf" srcId="{42F237E9-BE22-4101-A07C-AF477E0B9380}" destId="{8FC5C4F0-3B65-4AD4-BDBA-C682A0553D31}" srcOrd="6" destOrd="0" presId="urn:microsoft.com/office/officeart/2005/8/layout/chevron2"/>
    <dgm:cxn modelId="{9332B631-FEFE-47E7-B2EB-93ADD119AE2F}" type="presParOf" srcId="{8FC5C4F0-3B65-4AD4-BDBA-C682A0553D31}" destId="{7C1EFC49-FCA9-4200-8B67-C2C360A05C58}" srcOrd="0" destOrd="0" presId="urn:microsoft.com/office/officeart/2005/8/layout/chevron2"/>
    <dgm:cxn modelId="{17382E07-FE28-4BB4-81A7-9E12B1670ABE}" type="presParOf" srcId="{8FC5C4F0-3B65-4AD4-BDBA-C682A0553D31}" destId="{D13D6F5B-4A04-406C-A01D-5C1F0A882343}" srcOrd="1" destOrd="0" presId="urn:microsoft.com/office/officeart/2005/8/layout/chevron2"/>
    <dgm:cxn modelId="{25C13FF9-B81C-48D0-9CE8-6EE5ADFF85A0}" type="presParOf" srcId="{42F237E9-BE22-4101-A07C-AF477E0B9380}" destId="{E9E91F7C-1B02-4262-979C-C9420D9095CB}" srcOrd="7" destOrd="0" presId="urn:microsoft.com/office/officeart/2005/8/layout/chevron2"/>
    <dgm:cxn modelId="{B2D673E5-186F-40FF-B8A3-5A6795AD2FFD}" type="presParOf" srcId="{42F237E9-BE22-4101-A07C-AF477E0B9380}" destId="{BC0B45E9-AF5E-40A5-9929-4DB493F6581F}" srcOrd="8" destOrd="0" presId="urn:microsoft.com/office/officeart/2005/8/layout/chevron2"/>
    <dgm:cxn modelId="{B64329DF-5234-4FD1-8395-24FC530216B0}" type="presParOf" srcId="{BC0B45E9-AF5E-40A5-9929-4DB493F6581F}" destId="{A7D82930-8B7D-4689-AA73-C5E16303BE12}" srcOrd="0" destOrd="0" presId="urn:microsoft.com/office/officeart/2005/8/layout/chevron2"/>
    <dgm:cxn modelId="{6AB7901E-8400-433C-BE75-27755F06608D}" type="presParOf" srcId="{BC0B45E9-AF5E-40A5-9929-4DB493F6581F}" destId="{1211B401-FEE5-4EF7-8420-542211246F26}" srcOrd="1" destOrd="0" presId="urn:microsoft.com/office/officeart/2005/8/layout/chevron2"/>
    <dgm:cxn modelId="{8829C224-BB15-4180-AF53-F76C11B6FEB2}" type="presParOf" srcId="{42F237E9-BE22-4101-A07C-AF477E0B9380}" destId="{B6235836-902E-4076-91F4-A14292FF979D}" srcOrd="9" destOrd="0" presId="urn:microsoft.com/office/officeart/2005/8/layout/chevron2"/>
    <dgm:cxn modelId="{73894044-247A-46A5-A86A-20BD4B485589}" type="presParOf" srcId="{42F237E9-BE22-4101-A07C-AF477E0B9380}" destId="{8FC34774-341E-4100-8822-E731E366D011}" srcOrd="10" destOrd="0" presId="urn:microsoft.com/office/officeart/2005/8/layout/chevron2"/>
    <dgm:cxn modelId="{B433FEBF-758E-40ED-AC1B-251D469E91D6}" type="presParOf" srcId="{8FC34774-341E-4100-8822-E731E366D011}" destId="{C6BC30FC-9788-4D25-A62E-346D6E8779AD}" srcOrd="0" destOrd="0" presId="urn:microsoft.com/office/officeart/2005/8/layout/chevron2"/>
    <dgm:cxn modelId="{308F12DB-E054-4743-81AC-3F9252DA3E42}" type="presParOf" srcId="{8FC34774-341E-4100-8822-E731E366D011}" destId="{829A527E-EFF6-40A3-AD27-6B0CA5D76AE6}" srcOrd="1" destOrd="0" presId="urn:microsoft.com/office/officeart/2005/8/layout/chevron2"/>
    <dgm:cxn modelId="{942B208A-9806-4EAF-89C5-2C4B5235ABF6}" type="presParOf" srcId="{42F237E9-BE22-4101-A07C-AF477E0B9380}" destId="{DD1CBC23-A3D7-4FAE-A9DA-EF961C1E13C5}" srcOrd="11" destOrd="0" presId="urn:microsoft.com/office/officeart/2005/8/layout/chevron2"/>
    <dgm:cxn modelId="{A316DC6F-3349-4C76-BC0F-DB7ED48F19C4}" type="presParOf" srcId="{42F237E9-BE22-4101-A07C-AF477E0B9380}" destId="{F380179E-1C7A-49A9-8294-E85945CEF508}" srcOrd="12" destOrd="0" presId="urn:microsoft.com/office/officeart/2005/8/layout/chevron2"/>
    <dgm:cxn modelId="{02A29629-B66C-4540-B942-FCAA3C0468B6}" type="presParOf" srcId="{F380179E-1C7A-49A9-8294-E85945CEF508}" destId="{D7743CE0-3150-4CC9-B9BA-E49066B261DF}" srcOrd="0" destOrd="0" presId="urn:microsoft.com/office/officeart/2005/8/layout/chevron2"/>
    <dgm:cxn modelId="{7EC91B21-860A-484D-B411-E462F0AA4752}" type="presParOf" srcId="{F380179E-1C7A-49A9-8294-E85945CEF508}" destId="{263E5347-D2A8-4923-8B99-D16A19FF4E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90989-84AD-45AE-B8A6-EA4D4D7F3F41}">
      <dsp:nvSpPr>
        <dsp:cNvPr id="0" name=""/>
        <dsp:cNvSpPr/>
      </dsp:nvSpPr>
      <dsp:spPr>
        <a:xfrm>
          <a:off x="2039" y="0"/>
          <a:ext cx="2137991" cy="5474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EU and its Member States </a:t>
          </a:r>
          <a:r>
            <a:rPr lang="en-GB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collectively </a:t>
          </a:r>
          <a:r>
            <a:rPr lang="en-GB" sz="2000" b="1" kern="1200" dirty="0" smtClean="0"/>
            <a:t>contribute to </a:t>
          </a:r>
          <a:r>
            <a:rPr lang="en-GB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implementing the policy commitments </a:t>
          </a:r>
          <a:r>
            <a:rPr lang="en-GB" sz="2000" b="1" kern="1200" dirty="0" smtClean="0"/>
            <a:t>made at global and EU level</a:t>
          </a:r>
          <a:endParaRPr lang="en-GB" sz="2000" b="1" kern="1200" dirty="0"/>
        </a:p>
      </dsp:txBody>
      <dsp:txXfrm>
        <a:off x="2039" y="2189728"/>
        <a:ext cx="2137991" cy="2189728"/>
      </dsp:txXfrm>
    </dsp:sp>
    <dsp:sp modelId="{76888E92-C088-4729-B592-BE16218C5215}">
      <dsp:nvSpPr>
        <dsp:cNvPr id="0" name=""/>
        <dsp:cNvSpPr/>
      </dsp:nvSpPr>
      <dsp:spPr>
        <a:xfrm>
          <a:off x="182876" y="80346"/>
          <a:ext cx="1822948" cy="16197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E457732-719C-47F1-9EA5-D36466CAAABD}">
      <dsp:nvSpPr>
        <dsp:cNvPr id="0" name=""/>
        <dsp:cNvSpPr/>
      </dsp:nvSpPr>
      <dsp:spPr>
        <a:xfrm>
          <a:off x="2204170" y="0"/>
          <a:ext cx="2137991" cy="5474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290779"/>
                <a:satOff val="-19457"/>
                <a:lumOff val="65"/>
                <a:alphaOff val="0"/>
                <a:shade val="51000"/>
                <a:satMod val="130000"/>
              </a:schemeClr>
            </a:gs>
            <a:gs pos="80000">
              <a:schemeClr val="accent3">
                <a:hueOff val="-2290779"/>
                <a:satOff val="-19457"/>
                <a:lumOff val="65"/>
                <a:alphaOff val="0"/>
                <a:shade val="93000"/>
                <a:satMod val="130000"/>
              </a:schemeClr>
            </a:gs>
            <a:gs pos="100000">
              <a:schemeClr val="accent3">
                <a:hueOff val="-2290779"/>
                <a:satOff val="-19457"/>
                <a:lumOff val="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Consolidate and expand JP </a:t>
          </a:r>
          <a:r>
            <a:rPr lang="en-GB" sz="1900" b="1" kern="1200" dirty="0" smtClean="0"/>
            <a:t>in fragile &amp; and conflict countries, in prevention/post-conflict contexts, as well as accompany PCs in transition to higher income levels  </a:t>
          </a:r>
          <a:endParaRPr lang="en-GB" sz="1900" b="1" kern="1200" dirty="0"/>
        </a:p>
      </dsp:txBody>
      <dsp:txXfrm>
        <a:off x="2204170" y="2189728"/>
        <a:ext cx="2137991" cy="2189728"/>
      </dsp:txXfrm>
    </dsp:sp>
    <dsp:sp modelId="{07A72DBD-A66C-4C8E-BA06-C638569BE95E}">
      <dsp:nvSpPr>
        <dsp:cNvPr id="0" name=""/>
        <dsp:cNvSpPr/>
      </dsp:nvSpPr>
      <dsp:spPr>
        <a:xfrm>
          <a:off x="2513762" y="193041"/>
          <a:ext cx="1460765" cy="141983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F7E6A6B-160C-4894-85F3-D9CFF92428CA}">
      <dsp:nvSpPr>
        <dsp:cNvPr id="0" name=""/>
        <dsp:cNvSpPr/>
      </dsp:nvSpPr>
      <dsp:spPr>
        <a:xfrm>
          <a:off x="4406301" y="0"/>
          <a:ext cx="2137991" cy="5474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581557"/>
                <a:satOff val="-38914"/>
                <a:lumOff val="130"/>
                <a:alphaOff val="0"/>
                <a:shade val="51000"/>
                <a:satMod val="130000"/>
              </a:schemeClr>
            </a:gs>
            <a:gs pos="80000">
              <a:schemeClr val="accent3">
                <a:hueOff val="-4581557"/>
                <a:satOff val="-38914"/>
                <a:lumOff val="130"/>
                <a:alphaOff val="0"/>
                <a:shade val="93000"/>
                <a:satMod val="130000"/>
              </a:schemeClr>
            </a:gs>
            <a:gs pos="100000">
              <a:schemeClr val="accent3">
                <a:hueOff val="-4581557"/>
                <a:satOff val="-38914"/>
                <a:lumOff val="1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JP documents should evolve to include </a:t>
          </a:r>
          <a:r>
            <a:rPr lang="en-GB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strategic issues</a:t>
          </a:r>
          <a:r>
            <a:rPr lang="en-GB" sz="2000" b="1" kern="1200" dirty="0" smtClean="0"/>
            <a:t>, such as </a:t>
          </a:r>
          <a:r>
            <a:rPr lang="en-GB" sz="2000" b="1" i="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migration, climate change, fragility, security and democracy </a:t>
          </a:r>
          <a:endParaRPr lang="en-GB" sz="2000" b="1" i="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06301" y="2189728"/>
        <a:ext cx="2137991" cy="2189728"/>
      </dsp:txXfrm>
    </dsp:sp>
    <dsp:sp modelId="{DFA7A4B4-57AD-4988-89BA-02F309C3FB76}">
      <dsp:nvSpPr>
        <dsp:cNvPr id="0" name=""/>
        <dsp:cNvSpPr/>
      </dsp:nvSpPr>
      <dsp:spPr>
        <a:xfrm>
          <a:off x="4592844" y="80355"/>
          <a:ext cx="1822948" cy="167525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00EF407-FE61-4A20-B4C8-9719FC7406B8}">
      <dsp:nvSpPr>
        <dsp:cNvPr id="0" name=""/>
        <dsp:cNvSpPr/>
      </dsp:nvSpPr>
      <dsp:spPr>
        <a:xfrm>
          <a:off x="6610472" y="0"/>
          <a:ext cx="2137991" cy="5474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6872335"/>
                <a:satOff val="-58371"/>
                <a:lumOff val="195"/>
                <a:alphaOff val="0"/>
                <a:shade val="51000"/>
                <a:satMod val="130000"/>
              </a:schemeClr>
            </a:gs>
            <a:gs pos="80000">
              <a:schemeClr val="accent3">
                <a:hueOff val="-6872335"/>
                <a:satOff val="-58371"/>
                <a:lumOff val="195"/>
                <a:alphaOff val="0"/>
                <a:shade val="93000"/>
                <a:satMod val="130000"/>
              </a:schemeClr>
            </a:gs>
            <a:gs pos="100000">
              <a:schemeClr val="accent3">
                <a:hueOff val="-6872335"/>
                <a:satOff val="-58371"/>
                <a:lumOff val="1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Effort and commitment by EU &amp; MS are necessary in countries where partners have recognised Joint Programming's potential to become the </a:t>
          </a:r>
          <a:r>
            <a:rPr lang="en-GB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preferred approach</a:t>
          </a:r>
          <a:endParaRPr lang="en-GB" sz="180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</dsp:txBody>
      <dsp:txXfrm>
        <a:off x="6610472" y="2189728"/>
        <a:ext cx="2137991" cy="2189728"/>
      </dsp:txXfrm>
    </dsp:sp>
    <dsp:sp modelId="{51EE168E-A348-4787-AEDD-47B829FC3852}">
      <dsp:nvSpPr>
        <dsp:cNvPr id="0" name=""/>
        <dsp:cNvSpPr/>
      </dsp:nvSpPr>
      <dsp:spPr>
        <a:xfrm>
          <a:off x="6812348" y="0"/>
          <a:ext cx="1822948" cy="181977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D48A0F4-C516-4C7B-AE64-8C5ACB5057C7}">
      <dsp:nvSpPr>
        <dsp:cNvPr id="0" name=""/>
        <dsp:cNvSpPr/>
      </dsp:nvSpPr>
      <dsp:spPr>
        <a:xfrm>
          <a:off x="30168" y="4653169"/>
          <a:ext cx="8616656" cy="821148"/>
        </a:xfrm>
        <a:prstGeom prst="left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5F7D0-13BC-4FCB-99FE-43892FCA4FD9}">
      <dsp:nvSpPr>
        <dsp:cNvPr id="0" name=""/>
        <dsp:cNvSpPr/>
      </dsp:nvSpPr>
      <dsp:spPr>
        <a:xfrm rot="5400000">
          <a:off x="-129403" y="138832"/>
          <a:ext cx="862690" cy="60388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chemeClr val="tx1"/>
              </a:solidFill>
            </a:rPr>
            <a:t>16</a:t>
          </a:r>
          <a:endParaRPr lang="en-GB" sz="1400" b="0" kern="1200" dirty="0">
            <a:solidFill>
              <a:schemeClr val="tx1"/>
            </a:solidFill>
          </a:endParaRPr>
        </a:p>
      </dsp:txBody>
      <dsp:txXfrm rot="-5400000">
        <a:off x="1" y="311371"/>
        <a:ext cx="603883" cy="258807"/>
      </dsp:txXfrm>
    </dsp:sp>
    <dsp:sp modelId="{CEDDDEF3-E51A-4500-AF2F-A17BA54AE7FB}">
      <dsp:nvSpPr>
        <dsp:cNvPr id="0" name=""/>
        <dsp:cNvSpPr/>
      </dsp:nvSpPr>
      <dsp:spPr>
        <a:xfrm rot="5400000">
          <a:off x="3982007" y="-3368695"/>
          <a:ext cx="560748" cy="73169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1" kern="1200" dirty="0"/>
            <a:t>Feasibility and Scoping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1" kern="1200" dirty="0" smtClean="0">
              <a:solidFill>
                <a:srgbClr val="0000FF"/>
              </a:solidFill>
            </a:rPr>
            <a:t>Afghanistan, Algeria, Bangladesh, Cameroon</a:t>
          </a:r>
          <a:r>
            <a:rPr lang="en-GB" sz="1100" b="1" kern="1200" dirty="0">
              <a:solidFill>
                <a:srgbClr val="0000FF"/>
              </a:solidFill>
            </a:rPr>
            <a:t>, </a:t>
          </a:r>
          <a:r>
            <a:rPr lang="en-GB" sz="1100" b="1" kern="1200" dirty="0" smtClean="0">
              <a:solidFill>
                <a:srgbClr val="0000FF"/>
              </a:solidFill>
            </a:rPr>
            <a:t>CAR, Guinea Conakry, </a:t>
          </a:r>
          <a:r>
            <a:rPr lang="en-GB" sz="1100" b="1" kern="1200" dirty="0">
              <a:solidFill>
                <a:srgbClr val="0000FF"/>
              </a:solidFill>
            </a:rPr>
            <a:t>Jordan</a:t>
          </a:r>
          <a:r>
            <a:rPr lang="en-GB" sz="1100" b="1" kern="1200" dirty="0" smtClean="0">
              <a:solidFill>
                <a:srgbClr val="0000FF"/>
              </a:solidFill>
            </a:rPr>
            <a:t>, Liberia, Libya, Madagascar, </a:t>
          </a:r>
          <a:r>
            <a:rPr lang="en-GB" sz="1100" b="1" kern="1200" dirty="0">
              <a:solidFill>
                <a:srgbClr val="0000FF"/>
              </a:solidFill>
            </a:rPr>
            <a:t>Somalia</a:t>
          </a:r>
          <a:r>
            <a:rPr lang="en-GB" sz="1100" b="1" kern="1200" dirty="0" smtClean="0">
              <a:solidFill>
                <a:srgbClr val="0000FF"/>
              </a:solidFill>
            </a:rPr>
            <a:t>, </a:t>
          </a:r>
          <a:r>
            <a:rPr lang="en-GB" sz="1100" b="1" kern="1200" dirty="0">
              <a:solidFill>
                <a:srgbClr val="0000FF"/>
              </a:solidFill>
            </a:rPr>
            <a:t>Tajikistan, </a:t>
          </a:r>
          <a:r>
            <a:rPr lang="en-GB" sz="1100" b="1" kern="1200" dirty="0" smtClean="0">
              <a:solidFill>
                <a:srgbClr val="0000FF"/>
              </a:solidFill>
            </a:rPr>
            <a:t>Tanzania, Ukraine, Uzbekistan, </a:t>
          </a:r>
          <a:r>
            <a:rPr lang="en-GB" sz="1100" b="1" kern="1200" dirty="0">
              <a:solidFill>
                <a:srgbClr val="0000FF"/>
              </a:solidFill>
            </a:rPr>
            <a:t>Zambia</a:t>
          </a:r>
        </a:p>
      </dsp:txBody>
      <dsp:txXfrm rot="-5400000">
        <a:off x="603884" y="36801"/>
        <a:ext cx="7289623" cy="506002"/>
      </dsp:txXfrm>
    </dsp:sp>
    <dsp:sp modelId="{6C5283CE-9633-4062-AB31-7849E31BBBB7}">
      <dsp:nvSpPr>
        <dsp:cNvPr id="0" name=""/>
        <dsp:cNvSpPr/>
      </dsp:nvSpPr>
      <dsp:spPr>
        <a:xfrm rot="5400000">
          <a:off x="-129403" y="890589"/>
          <a:ext cx="862690" cy="603883"/>
        </a:xfrm>
        <a:prstGeom prst="chevron">
          <a:avLst/>
        </a:prstGeom>
        <a:solidFill>
          <a:schemeClr val="accent5">
            <a:hueOff val="1773017"/>
            <a:satOff val="-77"/>
            <a:lumOff val="-3497"/>
            <a:alphaOff val="0"/>
          </a:schemeClr>
        </a:solidFill>
        <a:ln w="25400" cap="flat" cmpd="sng" algn="ctr">
          <a:solidFill>
            <a:schemeClr val="accent5">
              <a:hueOff val="1773017"/>
              <a:satOff val="-77"/>
              <a:lumOff val="-34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13</a:t>
          </a:r>
          <a:endParaRPr lang="en-GB" sz="1400" kern="1200" dirty="0">
            <a:solidFill>
              <a:schemeClr val="tx1"/>
            </a:solidFill>
          </a:endParaRPr>
        </a:p>
      </dsp:txBody>
      <dsp:txXfrm rot="-5400000">
        <a:off x="1" y="1063128"/>
        <a:ext cx="603883" cy="258807"/>
      </dsp:txXfrm>
    </dsp:sp>
    <dsp:sp modelId="{81EC7ACC-AFDB-49CF-B0F0-3792C9FD28C3}">
      <dsp:nvSpPr>
        <dsp:cNvPr id="0" name=""/>
        <dsp:cNvSpPr/>
      </dsp:nvSpPr>
      <dsp:spPr>
        <a:xfrm rot="5400000">
          <a:off x="3982007" y="-2586226"/>
          <a:ext cx="560748" cy="73169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773017"/>
              <a:satOff val="-77"/>
              <a:lumOff val="-34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1" kern="1200" dirty="0"/>
            <a:t>Countries with Roadmaps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1" kern="1200" dirty="0" smtClean="0">
              <a:solidFill>
                <a:srgbClr val="0000FF"/>
              </a:solidFill>
            </a:rPr>
            <a:t>Azerbaijan</a:t>
          </a:r>
          <a:r>
            <a:rPr lang="en-GB" sz="1100" kern="1200" dirty="0"/>
            <a:t>, </a:t>
          </a:r>
          <a:r>
            <a:rPr lang="en-GB" sz="1100" strike="noStrike" kern="1200" dirty="0">
              <a:solidFill>
                <a:schemeClr val="tx2"/>
              </a:solidFill>
            </a:rPr>
            <a:t>Benin</a:t>
          </a:r>
          <a:r>
            <a:rPr lang="en-GB" sz="1100" kern="1200" dirty="0"/>
            <a:t>, </a:t>
          </a:r>
          <a:r>
            <a:rPr lang="en-GB" sz="1100" kern="1200" dirty="0" smtClean="0"/>
            <a:t>El Salvador, </a:t>
          </a:r>
          <a:r>
            <a:rPr lang="en-GB" sz="1100" kern="1200" dirty="0"/>
            <a:t>Haiti, Honduras, </a:t>
          </a:r>
          <a:r>
            <a:rPr lang="en-GB" sz="1100" b="1" kern="1200" dirty="0">
              <a:solidFill>
                <a:srgbClr val="0000FF"/>
              </a:solidFill>
            </a:rPr>
            <a:t>Kyrgyzstan</a:t>
          </a:r>
          <a:r>
            <a:rPr lang="en-GB" sz="1100" kern="1200" dirty="0"/>
            <a:t>, </a:t>
          </a:r>
          <a:r>
            <a:rPr lang="en-GB" sz="1100" b="1" kern="1200" dirty="0" smtClean="0">
              <a:solidFill>
                <a:srgbClr val="0000FF"/>
              </a:solidFill>
            </a:rPr>
            <a:t>Lebanon</a:t>
          </a:r>
          <a:r>
            <a:rPr lang="en-GB" sz="1100" kern="1200" dirty="0" smtClean="0"/>
            <a:t>, Malawi</a:t>
          </a:r>
          <a:r>
            <a:rPr lang="en-GB" sz="1100" kern="1200" dirty="0"/>
            <a:t>, Mauritania</a:t>
          </a:r>
          <a:r>
            <a:rPr lang="en-GB" sz="1100" kern="1200" dirty="0" smtClean="0"/>
            <a:t>, </a:t>
          </a:r>
          <a:r>
            <a:rPr lang="en-GB" sz="1100" kern="1200" dirty="0" smtClean="0">
              <a:solidFill>
                <a:schemeClr val="tx1"/>
              </a:solidFill>
            </a:rPr>
            <a:t>Nepal</a:t>
          </a:r>
          <a:r>
            <a:rPr lang="en-GB" sz="1100" kern="1200" dirty="0"/>
            <a:t>, </a:t>
          </a:r>
          <a:r>
            <a:rPr lang="en-GB" sz="1100" b="1" kern="1200" dirty="0">
              <a:solidFill>
                <a:srgbClr val="0000FF"/>
              </a:solidFill>
            </a:rPr>
            <a:t>Pakistan,</a:t>
          </a:r>
          <a:r>
            <a:rPr lang="en-GB" sz="1100" kern="1200" dirty="0"/>
            <a:t> </a:t>
          </a:r>
          <a:r>
            <a:rPr lang="en-GB" sz="1100" kern="1200" dirty="0" smtClean="0"/>
            <a:t>Philippines, Tunisia</a:t>
          </a:r>
          <a:endParaRPr lang="en-GB" sz="1100" kern="1200" dirty="0"/>
        </a:p>
      </dsp:txBody>
      <dsp:txXfrm rot="-5400000">
        <a:off x="603884" y="819270"/>
        <a:ext cx="7289623" cy="506002"/>
      </dsp:txXfrm>
    </dsp:sp>
    <dsp:sp modelId="{7782012F-5C60-4D5F-A0C3-84B8471E0584}">
      <dsp:nvSpPr>
        <dsp:cNvPr id="0" name=""/>
        <dsp:cNvSpPr/>
      </dsp:nvSpPr>
      <dsp:spPr>
        <a:xfrm rot="5400000">
          <a:off x="-129403" y="1698369"/>
          <a:ext cx="862690" cy="603883"/>
        </a:xfrm>
        <a:prstGeom prst="chevron">
          <a:avLst/>
        </a:prstGeom>
        <a:solidFill>
          <a:schemeClr val="accent5">
            <a:hueOff val="3546033"/>
            <a:satOff val="-153"/>
            <a:lumOff val="-6994"/>
            <a:alphaOff val="0"/>
          </a:schemeClr>
        </a:solidFill>
        <a:ln w="25400" cap="flat" cmpd="sng" algn="ctr">
          <a:solidFill>
            <a:schemeClr val="accent5">
              <a:hueOff val="3546033"/>
              <a:satOff val="-153"/>
              <a:lumOff val="-69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7</a:t>
          </a:r>
          <a:endParaRPr lang="en-GB" sz="1400" kern="1200" dirty="0">
            <a:solidFill>
              <a:schemeClr val="tx1"/>
            </a:solidFill>
          </a:endParaRPr>
        </a:p>
      </dsp:txBody>
      <dsp:txXfrm rot="-5400000">
        <a:off x="1" y="1870908"/>
        <a:ext cx="603883" cy="258807"/>
      </dsp:txXfrm>
    </dsp:sp>
    <dsp:sp modelId="{56D77F39-01A5-4FF8-BE83-92C41E398D1C}">
      <dsp:nvSpPr>
        <dsp:cNvPr id="0" name=""/>
        <dsp:cNvSpPr/>
      </dsp:nvSpPr>
      <dsp:spPr>
        <a:xfrm rot="5400000">
          <a:off x="3982007" y="-1803757"/>
          <a:ext cx="560748" cy="73169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546033"/>
              <a:satOff val="-153"/>
              <a:lumOff val="-69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1" kern="1200" dirty="0"/>
            <a:t>Countries with Joint Analysis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1" kern="1200" dirty="0" smtClean="0">
              <a:solidFill>
                <a:srgbClr val="0000FF"/>
              </a:solidFill>
            </a:rPr>
            <a:t> Armenia, Belarus*</a:t>
          </a:r>
          <a:r>
            <a:rPr lang="en-GB" sz="1100" kern="1200" dirty="0" smtClean="0"/>
            <a:t>, </a:t>
          </a:r>
          <a:r>
            <a:rPr lang="en-GB" sz="1100" b="1" kern="1200" dirty="0" smtClean="0">
              <a:solidFill>
                <a:srgbClr val="0000FF"/>
              </a:solidFill>
            </a:rPr>
            <a:t>Burkina Faso*</a:t>
          </a:r>
          <a:r>
            <a:rPr lang="en-GB" sz="1100" kern="1200" dirty="0" smtClean="0"/>
            <a:t>, </a:t>
          </a:r>
          <a:r>
            <a:rPr lang="en-GB" sz="1100" b="1" kern="1200" dirty="0" smtClean="0">
              <a:solidFill>
                <a:srgbClr val="0000FF"/>
              </a:solidFill>
            </a:rPr>
            <a:t>Egypt</a:t>
          </a:r>
          <a:r>
            <a:rPr lang="en-GB" sz="1100" kern="1200" dirty="0" smtClean="0"/>
            <a:t>, Georgia, </a:t>
          </a:r>
          <a:r>
            <a:rPr lang="en-GB" sz="1100" b="1" kern="1200" dirty="0" smtClean="0">
              <a:solidFill>
                <a:srgbClr val="0000FF"/>
              </a:solidFill>
            </a:rPr>
            <a:t>Moldova</a:t>
          </a:r>
          <a:r>
            <a:rPr lang="en-GB" sz="1100" b="1" kern="1200" dirty="0">
              <a:solidFill>
                <a:srgbClr val="0000FF"/>
              </a:solidFill>
            </a:rPr>
            <a:t>, Morocco</a:t>
          </a:r>
          <a:r>
            <a:rPr lang="en-GB" sz="1100" b="1" kern="1200" dirty="0" smtClean="0">
              <a:solidFill>
                <a:srgbClr val="0000FF"/>
              </a:solidFill>
            </a:rPr>
            <a:t>*</a:t>
          </a:r>
          <a:endParaRPr lang="en-GB" sz="1100" b="1" kern="1200" dirty="0">
            <a:solidFill>
              <a:srgbClr val="0000FF"/>
            </a:solidFill>
          </a:endParaRPr>
        </a:p>
      </dsp:txBody>
      <dsp:txXfrm rot="-5400000">
        <a:off x="603884" y="1601739"/>
        <a:ext cx="7289623" cy="506002"/>
      </dsp:txXfrm>
    </dsp:sp>
    <dsp:sp modelId="{7C1EFC49-FCA9-4200-8B67-C2C360A05C58}">
      <dsp:nvSpPr>
        <dsp:cNvPr id="0" name=""/>
        <dsp:cNvSpPr/>
      </dsp:nvSpPr>
      <dsp:spPr>
        <a:xfrm rot="5400000">
          <a:off x="-221543" y="2566904"/>
          <a:ext cx="1046969" cy="603883"/>
        </a:xfrm>
        <a:prstGeom prst="chevron">
          <a:avLst/>
        </a:prstGeom>
        <a:solidFill>
          <a:schemeClr val="accent5">
            <a:hueOff val="5319050"/>
            <a:satOff val="-230"/>
            <a:lumOff val="-10491"/>
            <a:alphaOff val="0"/>
          </a:schemeClr>
        </a:solidFill>
        <a:ln w="25400" cap="flat" cmpd="sng" algn="ctr">
          <a:solidFill>
            <a:schemeClr val="accent5">
              <a:hueOff val="5319050"/>
              <a:satOff val="-230"/>
              <a:lumOff val="-10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21</a:t>
          </a:r>
          <a:endParaRPr lang="en-GB" sz="1400" strike="sngStrike" kern="1200" dirty="0">
            <a:solidFill>
              <a:schemeClr val="tx1"/>
            </a:solidFill>
          </a:endParaRPr>
        </a:p>
      </dsp:txBody>
      <dsp:txXfrm rot="-5400000">
        <a:off x="1" y="2647303"/>
        <a:ext cx="603883" cy="443086"/>
      </dsp:txXfrm>
    </dsp:sp>
    <dsp:sp modelId="{D13D6F5B-4A04-406C-A01D-5C1F0A882343}">
      <dsp:nvSpPr>
        <dsp:cNvPr id="0" name=""/>
        <dsp:cNvSpPr/>
      </dsp:nvSpPr>
      <dsp:spPr>
        <a:xfrm rot="5400000">
          <a:off x="3890773" y="-929149"/>
          <a:ext cx="743216" cy="73169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319050"/>
              <a:satOff val="-230"/>
              <a:lumOff val="-10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50" b="1" kern="1200" dirty="0"/>
            <a:t>Countries with Joint </a:t>
          </a:r>
          <a:r>
            <a:rPr lang="en-GB" sz="1050" b="1" kern="1200" dirty="0" smtClean="0"/>
            <a:t>Strategy (joint analysis and response)</a:t>
          </a:r>
          <a:endParaRPr lang="en-GB" sz="1050" b="1" kern="1200" dirty="0">
            <a:solidFill>
              <a:srgbClr val="FF0000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50" b="1" kern="1200" dirty="0" smtClean="0">
              <a:solidFill>
                <a:srgbClr val="0000FF"/>
              </a:solidFill>
            </a:rPr>
            <a:t> Bolivia </a:t>
          </a:r>
          <a:r>
            <a:rPr lang="en-GB" sz="1050" b="1" kern="1200" dirty="0">
              <a:solidFill>
                <a:srgbClr val="0000FF"/>
              </a:solidFill>
            </a:rPr>
            <a:t>(2016), </a:t>
          </a:r>
          <a:r>
            <a:rPr lang="en-GB" sz="1050" kern="1200" dirty="0"/>
            <a:t>Cambodia (2014), Chad (2014), Comoros (2015</a:t>
          </a:r>
          <a:r>
            <a:rPr lang="en-GB" sz="1050" kern="1200" dirty="0" smtClean="0"/>
            <a:t>), Cote d'Ivoire (2017), Ethiopia </a:t>
          </a:r>
          <a:r>
            <a:rPr lang="en-GB" sz="1050" kern="1200" dirty="0"/>
            <a:t>(2013), Ghana (2014), Guatemala (2013), Kenya (2015), </a:t>
          </a:r>
          <a:r>
            <a:rPr lang="en-GB" sz="1050" b="1" kern="1200" dirty="0">
              <a:solidFill>
                <a:srgbClr val="0000FF"/>
              </a:solidFill>
            </a:rPr>
            <a:t>Laos (2016)</a:t>
          </a:r>
          <a:r>
            <a:rPr lang="en-GB" sz="1050" b="1" kern="1200" dirty="0"/>
            <a:t>, </a:t>
          </a:r>
          <a:r>
            <a:rPr lang="en-GB" sz="1050" kern="1200" dirty="0"/>
            <a:t>Mali (2014), Myanmar (2014), Namibia (2014), </a:t>
          </a:r>
          <a:r>
            <a:rPr lang="en-GB" sz="1050" b="1" kern="1200" dirty="0" smtClean="0">
              <a:solidFill>
                <a:srgbClr val="0000FF"/>
              </a:solidFill>
            </a:rPr>
            <a:t>Nicaragua (2016)</a:t>
          </a:r>
          <a:r>
            <a:rPr lang="en-GB" sz="1050" kern="1200" dirty="0" smtClean="0"/>
            <a:t>, </a:t>
          </a:r>
          <a:r>
            <a:rPr lang="en-GB" sz="1050" kern="1200" dirty="0"/>
            <a:t>Niger*, </a:t>
          </a:r>
          <a:r>
            <a:rPr lang="en-GB" sz="1050" b="1" kern="1200" dirty="0" smtClean="0">
              <a:solidFill>
                <a:srgbClr val="0000FF"/>
              </a:solidFill>
            </a:rPr>
            <a:t>Palestine, </a:t>
          </a:r>
          <a:r>
            <a:rPr lang="en-GB" sz="1050" b="1" kern="1200" dirty="0">
              <a:solidFill>
                <a:srgbClr val="0000FF"/>
              </a:solidFill>
            </a:rPr>
            <a:t>Paraguay (2015</a:t>
          </a:r>
          <a:r>
            <a:rPr lang="en-GB" sz="1050" b="1" kern="1200" dirty="0">
              <a:solidFill>
                <a:srgbClr val="3E6FD2"/>
              </a:solidFill>
            </a:rPr>
            <a:t>)</a:t>
          </a:r>
          <a:r>
            <a:rPr lang="en-GB" sz="1050" b="1" kern="1200" dirty="0"/>
            <a:t>, </a:t>
          </a:r>
          <a:r>
            <a:rPr lang="en-GB" sz="1050" kern="1200" dirty="0"/>
            <a:t>Rwanda (2014), Senegal (2014), </a:t>
          </a:r>
          <a:r>
            <a:rPr lang="en-GB" sz="1050" b="1" kern="1200" dirty="0">
              <a:solidFill>
                <a:srgbClr val="0000FF"/>
              </a:solidFill>
            </a:rPr>
            <a:t>Togo (2016), </a:t>
          </a:r>
          <a:r>
            <a:rPr lang="en-GB" sz="1050" kern="1200" dirty="0"/>
            <a:t>Uganda (2015</a:t>
          </a:r>
          <a:r>
            <a:rPr lang="en-GB" sz="1050" kern="1200" dirty="0" smtClean="0"/>
            <a:t>)***</a:t>
          </a:r>
          <a:endParaRPr lang="en-GB" sz="1050" kern="1200" dirty="0"/>
        </a:p>
      </dsp:txBody>
      <dsp:txXfrm rot="-5400000">
        <a:off x="603884" y="2394021"/>
        <a:ext cx="7280715" cy="670654"/>
      </dsp:txXfrm>
    </dsp:sp>
    <dsp:sp modelId="{A7D82930-8B7D-4689-AA73-C5E16303BE12}">
      <dsp:nvSpPr>
        <dsp:cNvPr id="0" name=""/>
        <dsp:cNvSpPr/>
      </dsp:nvSpPr>
      <dsp:spPr>
        <a:xfrm>
          <a:off x="822304" y="3282769"/>
          <a:ext cx="862690" cy="603883"/>
        </a:xfrm>
        <a:prstGeom prst="chevron">
          <a:avLst/>
        </a:prstGeom>
        <a:solidFill>
          <a:schemeClr val="accent5">
            <a:hueOff val="7092067"/>
            <a:satOff val="-307"/>
            <a:lumOff val="-13987"/>
            <a:alphaOff val="0"/>
          </a:schemeClr>
        </a:solidFill>
        <a:ln w="25400" cap="flat" cmpd="sng" algn="ctr">
          <a:solidFill>
            <a:schemeClr val="accent5">
              <a:hueOff val="7092067"/>
              <a:satOff val="-307"/>
              <a:lumOff val="-13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12</a:t>
          </a:r>
          <a:endParaRPr lang="en-GB" sz="1800" b="1" kern="1200" dirty="0"/>
        </a:p>
      </dsp:txBody>
      <dsp:txXfrm rot="-5400000">
        <a:off x="951708" y="3455307"/>
        <a:ext cx="603883" cy="258807"/>
      </dsp:txXfrm>
    </dsp:sp>
    <dsp:sp modelId="{1211B401-FEE5-4EF7-8420-542211246F26}">
      <dsp:nvSpPr>
        <dsp:cNvPr id="0" name=""/>
        <dsp:cNvSpPr/>
      </dsp:nvSpPr>
      <dsp:spPr>
        <a:xfrm rot="5400000">
          <a:off x="4508637" y="670526"/>
          <a:ext cx="529481" cy="57270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7092067"/>
              <a:satOff val="-307"/>
              <a:lumOff val="-13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1" kern="1200" dirty="0"/>
            <a:t>Joint Monitoring / Results Framework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>
              <a:solidFill>
                <a:schemeClr val="tx1"/>
              </a:solidFill>
            </a:rPr>
            <a:t>Bolivia, Cambodia</a:t>
          </a:r>
          <a:r>
            <a:rPr lang="en-GB" sz="1100" kern="1200" dirty="0"/>
            <a:t>, Comoros, Ethiopia</a:t>
          </a:r>
          <a:r>
            <a:rPr lang="en-GB" sz="1100" kern="1200"/>
            <a:t>, </a:t>
          </a:r>
          <a:r>
            <a:rPr lang="en-GB" sz="1100" kern="1200" smtClean="0"/>
            <a:t>Ghana, Kenya</a:t>
          </a:r>
          <a:r>
            <a:rPr lang="en-GB" sz="1100" kern="1200" dirty="0"/>
            <a:t>, Laos, Mali, Myanmar, Nicaragua, Palestine, </a:t>
          </a:r>
          <a:r>
            <a:rPr lang="en-GB" sz="1100" kern="1200" dirty="0" smtClean="0"/>
            <a:t>Rwanda</a:t>
          </a:r>
          <a:endParaRPr lang="en-GB" sz="1100" kern="1200" dirty="0"/>
        </a:p>
      </dsp:txBody>
      <dsp:txXfrm rot="-5400000">
        <a:off x="1909873" y="3295138"/>
        <a:ext cx="5701163" cy="477787"/>
      </dsp:txXfrm>
    </dsp:sp>
    <dsp:sp modelId="{C6BC30FC-9788-4D25-A62E-346D6E8779AD}">
      <dsp:nvSpPr>
        <dsp:cNvPr id="0" name=""/>
        <dsp:cNvSpPr/>
      </dsp:nvSpPr>
      <dsp:spPr>
        <a:xfrm>
          <a:off x="822304" y="4009120"/>
          <a:ext cx="862690" cy="603883"/>
        </a:xfrm>
        <a:prstGeom prst="chevron">
          <a:avLst/>
        </a:prstGeom>
        <a:solidFill>
          <a:schemeClr val="accent5">
            <a:hueOff val="8865083"/>
            <a:satOff val="-383"/>
            <a:lumOff val="-17484"/>
            <a:alphaOff val="0"/>
          </a:schemeClr>
        </a:solidFill>
        <a:ln w="25400" cap="flat" cmpd="sng" algn="ctr">
          <a:solidFill>
            <a:schemeClr val="accent5">
              <a:hueOff val="8865083"/>
              <a:satOff val="-383"/>
              <a:lumOff val="-174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7</a:t>
          </a:r>
        </a:p>
      </dsp:txBody>
      <dsp:txXfrm rot="-5400000">
        <a:off x="951708" y="4181658"/>
        <a:ext cx="603883" cy="258807"/>
      </dsp:txXfrm>
    </dsp:sp>
    <dsp:sp modelId="{829A527E-EFF6-40A3-AD27-6B0CA5D76AE6}">
      <dsp:nvSpPr>
        <dsp:cNvPr id="0" name=""/>
        <dsp:cNvSpPr/>
      </dsp:nvSpPr>
      <dsp:spPr>
        <a:xfrm rot="5400000">
          <a:off x="4594753" y="1510994"/>
          <a:ext cx="357151" cy="57268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865083"/>
              <a:satOff val="-383"/>
              <a:lumOff val="-174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1" kern="1200" dirty="0"/>
            <a:t>Replacement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FR in Comoros, FR in Kenya, EU in Laos, DE and FR in Mali, EU in Palestine, EU in Senegal  </a:t>
          </a:r>
        </a:p>
      </dsp:txBody>
      <dsp:txXfrm rot="-5400000">
        <a:off x="1909891" y="4213292"/>
        <a:ext cx="5709441" cy="322281"/>
      </dsp:txXfrm>
    </dsp:sp>
    <dsp:sp modelId="{D7743CE0-3150-4CC9-B9BA-E49066B261DF}">
      <dsp:nvSpPr>
        <dsp:cNvPr id="0" name=""/>
        <dsp:cNvSpPr/>
      </dsp:nvSpPr>
      <dsp:spPr>
        <a:xfrm>
          <a:off x="891931" y="4744926"/>
          <a:ext cx="862690" cy="603883"/>
        </a:xfrm>
        <a:prstGeom prst="chevron">
          <a:avLst/>
        </a:prstGeom>
        <a:solidFill>
          <a:schemeClr val="accent5">
            <a:hueOff val="10638100"/>
            <a:satOff val="-460"/>
            <a:lumOff val="-20981"/>
            <a:alphaOff val="0"/>
          </a:schemeClr>
        </a:solidFill>
        <a:ln w="25400" cap="flat" cmpd="sng" algn="ctr">
          <a:solidFill>
            <a:schemeClr val="accent5">
              <a:hueOff val="10638100"/>
              <a:satOff val="-460"/>
              <a:lumOff val="-20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7</a:t>
          </a:r>
          <a:endParaRPr lang="en-GB" sz="1800" b="1" kern="1200" dirty="0"/>
        </a:p>
      </dsp:txBody>
      <dsp:txXfrm rot="-5400000">
        <a:off x="1021335" y="4917464"/>
        <a:ext cx="603883" cy="258807"/>
      </dsp:txXfrm>
    </dsp:sp>
    <dsp:sp modelId="{263E5347-D2A8-4923-8B99-D16A19FF4E64}">
      <dsp:nvSpPr>
        <dsp:cNvPr id="0" name=""/>
        <dsp:cNvSpPr/>
      </dsp:nvSpPr>
      <dsp:spPr>
        <a:xfrm rot="5400000">
          <a:off x="3988363" y="2744014"/>
          <a:ext cx="414292" cy="45712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0638100"/>
              <a:satOff val="-460"/>
              <a:lumOff val="-20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1" kern="1200" dirty="0"/>
            <a:t>Second cycle of Joint </a:t>
          </a:r>
          <a:r>
            <a:rPr lang="en-GB" sz="1100" b="1" kern="1200" dirty="0" smtClean="0"/>
            <a:t>Programming**</a:t>
          </a: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>
              <a:solidFill>
                <a:schemeClr val="tx1"/>
              </a:solidFill>
            </a:rPr>
            <a:t>Bolivia</a:t>
          </a:r>
          <a:r>
            <a:rPr lang="en-GB" sz="1100" kern="1200" dirty="0"/>
            <a:t>, Ethiopia, Ghana, Laos, </a:t>
          </a:r>
          <a:r>
            <a:rPr lang="en-GB" sz="1100" kern="1200" dirty="0" smtClean="0"/>
            <a:t>Mali, </a:t>
          </a:r>
          <a:r>
            <a:rPr lang="en-GB" sz="1100" kern="1200" dirty="0"/>
            <a:t>Namibia, Senegal</a:t>
          </a:r>
        </a:p>
      </dsp:txBody>
      <dsp:txXfrm rot="-5400000">
        <a:off x="1909885" y="4842716"/>
        <a:ext cx="4551024" cy="373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1" tIns="45221" rIns="90441" bIns="4522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7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1" tIns="45221" rIns="90441" bIns="4522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1" tIns="45221" rIns="90441" bIns="4522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7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1" tIns="45221" rIns="90441" bIns="4522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66B06768-17C6-4ECC-9339-E641CCAFA3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883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1" tIns="45221" rIns="90441" bIns="4522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7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1" tIns="45221" rIns="90441" bIns="4522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7" y="4680946"/>
            <a:ext cx="5375267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1" tIns="45221" rIns="90441" bIns="45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1" tIns="45221" rIns="90441" bIns="4522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7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1" tIns="45221" rIns="90441" bIns="4522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AE897F3-9A17-412D-9D86-E41512E085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2374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6948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25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25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 to encourage MS to sign</a:t>
            </a:r>
            <a:r>
              <a:rPr lang="en-GB" baseline="0" dirty="0" smtClean="0"/>
              <a:t> up to Joint Programming group, and also to comment on evaluation report and recommendations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25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 to encourage MS to sign</a:t>
            </a:r>
            <a:r>
              <a:rPr lang="en-GB" baseline="0" dirty="0" smtClean="0"/>
              <a:t> up to Joint Programming group, and also to comment on evaluation report and recommendations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25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25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25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25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2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NEW CONSENSUS: </a:t>
            </a:r>
            <a:r>
              <a:rPr lang="en-GB" sz="1200" i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WORKING BETTER TOGETHER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new Consensus recommends increased coordination and coherence between the EU and its Member States and </a:t>
            </a:r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Joint Programming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is a crucial facilitating tool to help pool resources, reduce fragmentation and boost effectiveness. </a:t>
            </a: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Joint monitoring and results frameworks will be core elements of the joint responses to maintain momentum, inform dialogue and enhance mutual accountability.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COMMON THREAD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BETWEEN THE TWO: joint analysis + monitoring and evaluation frameworks + country-owned shared/joint objectives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Voluntary, flexible, inclusive and tailor-made to the country context,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Replacement of bilateral programming as an ambition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National development strategy and priorities to guide the Partner Country's engagement, appropriation and ownership;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EU and MS to take account of all available means for development financing, in line with the Addis Ababa Action Agenda;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Joint monitoring and results frameworks to be core elements of joint responses;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Remain open to other relevant donors and international actors when assessed relevant at country level (EU and MS)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dirty="0" smtClean="0"/>
              <a:t>Joint implementation: </a:t>
            </a:r>
          </a:p>
          <a:p>
            <a:r>
              <a:rPr lang="en-GB" dirty="0" smtClean="0"/>
              <a:t>- Joint implementation can be facilitated by Joint Programming and it can become a concrete outcome of this process. </a:t>
            </a:r>
          </a:p>
          <a:p>
            <a:r>
              <a:rPr lang="en-GB" dirty="0" smtClean="0"/>
              <a:t>- Joint implementation can also work the other way around, by supporting a bottom-up process to facilitate Joint Programming and other strategies towards partner countries. 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However, joint implementation also exists in partner countries where there is no Joint Programming process in place. </a:t>
            </a:r>
          </a:p>
          <a:p>
            <a:pPr marL="171450" indent="-171450">
              <a:buFontTx/>
              <a:buChar char="-"/>
            </a:pPr>
            <a:endParaRPr lang="en-GB" dirty="0" smtClean="0"/>
          </a:p>
          <a:p>
            <a:r>
              <a:rPr lang="en-GB" dirty="0" smtClean="0"/>
              <a:t>Joint Implementation in the new European Consensus on Development includes the following parts:</a:t>
            </a:r>
          </a:p>
          <a:p>
            <a:r>
              <a:rPr lang="en-GB" dirty="0" smtClean="0"/>
              <a:t>	(1) EU and MS support partner countries through joint implementation in support of 'country-owned shared objectives'; </a:t>
            </a:r>
          </a:p>
          <a:p>
            <a:r>
              <a:rPr lang="en-GB" dirty="0" smtClean="0"/>
              <a:t>	(2) Joint implementation is open to all EU (and non-EU) partners/stakeholders that agree on a common vision;</a:t>
            </a:r>
          </a:p>
          <a:p>
            <a:r>
              <a:rPr lang="en-GB" dirty="0" smtClean="0"/>
              <a:t>	(3) it is specific to the country-context;</a:t>
            </a:r>
          </a:p>
          <a:p>
            <a:r>
              <a:rPr lang="en-GB" dirty="0" smtClean="0"/>
              <a:t>	(4) it can be implemented at national, regional or global level and can possibly link to other areas of external action; </a:t>
            </a:r>
          </a:p>
          <a:p>
            <a:r>
              <a:rPr lang="en-GB" dirty="0" smtClean="0"/>
              <a:t>	(5) it can be implemented through various financial (and non-financial) means/modalities;</a:t>
            </a:r>
          </a:p>
          <a:p>
            <a:r>
              <a:rPr lang="en-GB" dirty="0" smtClean="0"/>
              <a:t>	(6) it should be based on the sharing of best practices and experiences;</a:t>
            </a:r>
          </a:p>
          <a:p>
            <a:r>
              <a:rPr lang="en-GB" dirty="0" smtClean="0"/>
              <a:t> 	(7) it has to be grounded on joint analysis, as well as being monitored and evaluated.</a:t>
            </a:r>
          </a:p>
          <a:p>
            <a:endParaRPr lang="en-GB" dirty="0" smtClean="0"/>
          </a:p>
          <a:p>
            <a:r>
              <a:rPr lang="en-GB" dirty="0" smtClean="0"/>
              <a:t>2030 Agenda for Sustainable Development</a:t>
            </a:r>
          </a:p>
          <a:p>
            <a:r>
              <a:rPr lang="en-GB" dirty="0" smtClean="0"/>
              <a:t>SDG17: Strengthen the means of implementation and revitalize the global partnership for sustainable development</a:t>
            </a:r>
          </a:p>
          <a:p>
            <a:r>
              <a:rPr lang="en-GB" dirty="0" smtClean="0"/>
              <a:t>Target: 17.16 Systemic Issues: Multi-stakeholder partnerships</a:t>
            </a:r>
          </a:p>
          <a:p>
            <a:r>
              <a:rPr lang="en-GB" dirty="0" smtClean="0"/>
              <a:t>- Enhance the global partnership for sustainable development, complemented by multi-stakeholder partnerships that mobilize and share knowledge, expertise, technology and financial resources, to support the achievement of the SDGs</a:t>
            </a:r>
          </a:p>
          <a:p>
            <a:r>
              <a:rPr lang="en-GB" dirty="0" smtClean="0"/>
              <a:t>- Encourage and promote effective public, public-private and civil society partnerships, building on the experience and resourcing strategies of partnerships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748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5688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31" indent="-169831">
              <a:buFont typeface="Arial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3377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9544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759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8090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25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2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798-49A8-4FEB-8034-BF26125B2F1C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26" descr="footer_white_transparent_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6596063"/>
            <a:ext cx="647700" cy="268287"/>
          </a:xfrm>
          <a:prstGeom prst="rect">
            <a:avLst/>
          </a:prstGeom>
          <a:solidFill>
            <a:srgbClr val="BF4B36"/>
          </a:solidFill>
          <a:ln w="9525">
            <a:solidFill>
              <a:srgbClr val="BF4B36"/>
            </a:solidFill>
            <a:miter lim="800000"/>
            <a:headEnd/>
            <a:tailEnd/>
          </a:ln>
        </p:spPr>
      </p:pic>
      <p:pic>
        <p:nvPicPr>
          <p:cNvPr id="8" name="Picture 13" descr="logoEC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9" y="102668"/>
            <a:ext cx="1279810" cy="88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EAS_P_TXT_S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4271"/>
            <a:ext cx="1368276" cy="8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68793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A8BD-A49D-4656-9848-48D9F37DE13E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7509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2694-19A3-4D71-A5F2-01B3076A15B7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0419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798-49A8-4FEB-8034-BF26125B2F1C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26" descr="footer_white_transparent_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6596063"/>
            <a:ext cx="647700" cy="268287"/>
          </a:xfrm>
          <a:prstGeom prst="rect">
            <a:avLst/>
          </a:prstGeom>
          <a:solidFill>
            <a:srgbClr val="BF4B36"/>
          </a:solidFill>
          <a:ln w="9525">
            <a:solidFill>
              <a:srgbClr val="BF4B36"/>
            </a:solidFill>
            <a:miter lim="800000"/>
            <a:headEnd/>
            <a:tailEnd/>
          </a:ln>
        </p:spPr>
      </p:pic>
      <p:pic>
        <p:nvPicPr>
          <p:cNvPr id="8" name="Picture 13" descr="logoEC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9" y="102668"/>
            <a:ext cx="1279810" cy="88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EAS_P_TXT_S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4271"/>
            <a:ext cx="1368276" cy="8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039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FCD-9ECC-4C1D-841B-070126BE71E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26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ACB1-8AA6-45E3-9868-9D952E32E165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54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DEC6-B79D-40F4-BDAE-C5B021F6E1C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5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CAD-AF3B-4EEF-B42A-A7C2789198D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19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E35C-FE78-4FF9-8956-CC4CB70D5FA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77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6A2B-83C5-4A49-8BE6-A5392DC2CDD8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58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AB9-E6C2-40C0-83A3-051671AF7A63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FCD-9ECC-4C1D-841B-070126BE71E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5296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6079-9822-4689-82F5-8BEF62E64176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24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A8BD-A49D-4656-9848-48D9F37DE13E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16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2694-19A3-4D71-A5F2-01B3076A15B7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ACB1-8AA6-45E3-9868-9D952E32E165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117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DEC6-B79D-40F4-BDAE-C5B021F6E1C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480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CAD-AF3B-4EEF-B42A-A7C2789198D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8309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E35C-FE78-4FF9-8956-CC4CB70D5FA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2410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6A2B-83C5-4A49-8BE6-A5392DC2CDD8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5066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AB9-E6C2-40C0-83A3-051671AF7A63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0396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6079-9822-4689-82F5-8BEF62E64176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6020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94EB-4D0A-4749-B2C5-8D9467722E4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13" descr="logoEC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9" y="188914"/>
            <a:ext cx="1279810" cy="88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EAS_P_TXT_S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375"/>
            <a:ext cx="1368276" cy="8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78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94EB-4D0A-4749-B2C5-8D9467722E4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13" descr="logoEC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9" y="188914"/>
            <a:ext cx="1279810" cy="88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EAS_P_TXT_S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375"/>
            <a:ext cx="1368276" cy="8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10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capacity4dev/joint-programm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jptracker.capacity4dev.e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eas.europa.eu/delegations/cambodia/1006/cambodia-and-eu_en#EU+Joint+Programming+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2407344"/>
          </a:xfrm>
        </p:spPr>
        <p:txBody>
          <a:bodyPr>
            <a:normAutofit fontScale="90000"/>
          </a:bodyPr>
          <a:lstStyle/>
          <a:p>
            <a:r>
              <a:rPr lang="en-GB" sz="3000" b="1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of </a:t>
            </a:r>
            <a:r>
              <a:rPr lang="en-GB" sz="3000" b="1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Council </a:t>
            </a:r>
            <a:r>
              <a:rPr lang="en-GB" sz="3000" b="1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on </a:t>
            </a:r>
            <a:r>
              <a:rPr lang="en-GB" sz="3000" b="1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000" b="1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000" b="1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stepping-up </a:t>
            </a:r>
            <a:r>
              <a:rPr lang="en-GB" sz="3000" b="1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Programming</a:t>
            </a:r>
            <a:r>
              <a:rPr lang="en-GB" sz="3000" b="1" dirty="0">
                <a:solidFill>
                  <a:srgbClr val="0F5494"/>
                </a:solidFill>
              </a:rPr>
              <a:t>: </a:t>
            </a:r>
            <a:r>
              <a:rPr lang="en-GB" sz="3000" b="1" dirty="0" smtClean="0">
                <a:solidFill>
                  <a:srgbClr val="0F5494"/>
                </a:solidFill>
              </a:rPr>
              <a:t/>
            </a:r>
            <a:br>
              <a:rPr lang="en-GB" sz="3000" b="1" dirty="0" smtClean="0">
                <a:solidFill>
                  <a:srgbClr val="0F5494"/>
                </a:solidFill>
              </a:rPr>
            </a:br>
            <a:r>
              <a:rPr lang="en-GB" sz="3000" b="1" dirty="0" smtClean="0">
                <a:solidFill>
                  <a:srgbClr val="0F5494"/>
                </a:solidFill>
              </a:rPr>
              <a:t/>
            </a:r>
            <a:br>
              <a:rPr lang="en-GB" sz="3000" b="1" dirty="0" smtClean="0">
                <a:solidFill>
                  <a:srgbClr val="0F5494"/>
                </a:solidFill>
              </a:rPr>
            </a:br>
            <a:r>
              <a:rPr lang="en-GB" sz="3000" b="1" i="1" dirty="0" smtClean="0">
                <a:solidFill>
                  <a:srgbClr val="0F5494"/>
                </a:solidFill>
              </a:rPr>
              <a:t>Heads </a:t>
            </a:r>
            <a:r>
              <a:rPr lang="en-GB" sz="3000" b="1" i="1" dirty="0">
                <a:solidFill>
                  <a:srgbClr val="0F5494"/>
                </a:solidFill>
              </a:rPr>
              <a:t>of Mission </a:t>
            </a:r>
            <a:r>
              <a:rPr lang="en-GB" sz="3000" b="1" i="1" dirty="0" smtClean="0">
                <a:solidFill>
                  <a:srgbClr val="0F5494"/>
                </a:solidFill>
              </a:rPr>
              <a:t>Reports Analysis, </a:t>
            </a:r>
            <a:r>
              <a:rPr lang="en-GB" sz="3000" b="1" i="1" dirty="0" smtClean="0">
                <a:solidFill>
                  <a:srgbClr val="0F5494"/>
                </a:solidFill>
              </a:rPr>
              <a:t/>
            </a:r>
            <a:br>
              <a:rPr lang="en-GB" sz="3000" b="1" i="1" dirty="0" smtClean="0">
                <a:solidFill>
                  <a:srgbClr val="0F5494"/>
                </a:solidFill>
              </a:rPr>
            </a:br>
            <a:r>
              <a:rPr lang="en-GB" sz="3000" b="1" i="1" dirty="0" smtClean="0">
                <a:solidFill>
                  <a:srgbClr val="0F5494"/>
                </a:solidFill>
              </a:rPr>
              <a:t>Evaluation Results and</a:t>
            </a:r>
            <a:br>
              <a:rPr lang="en-GB" sz="3000" b="1" i="1" dirty="0" smtClean="0">
                <a:solidFill>
                  <a:srgbClr val="0F5494"/>
                </a:solidFill>
              </a:rPr>
            </a:br>
            <a:r>
              <a:rPr lang="en-GB" sz="3000" b="1" i="1" dirty="0" smtClean="0">
                <a:solidFill>
                  <a:srgbClr val="0F5494"/>
                </a:solidFill>
              </a:rPr>
              <a:t>New Tools</a:t>
            </a:r>
            <a:endParaRPr lang="en-GB" sz="3000" i="1" dirty="0">
              <a:solidFill>
                <a:srgbClr val="0F5494"/>
              </a:solidFill>
            </a:endParaRPr>
          </a:p>
        </p:txBody>
      </p:sp>
      <p:pic>
        <p:nvPicPr>
          <p:cNvPr id="3074" name="Picture 2" descr="https://europa.eu/capacity4dev/sites/default/files/media/1468582236_jp_logo2_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578353"/>
            <a:ext cx="3949161" cy="234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intensafrica.org/wp-content/uploads/2016/03/connect-20333_web-90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3676"/>
            <a:ext cx="4176464" cy="249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898824" y="6093296"/>
            <a:ext cx="5400600" cy="6018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GB" sz="2000" b="1" spc="300" dirty="0" smtClean="0">
                <a:solidFill>
                  <a:srgbClr val="0F5494"/>
                </a:solidFill>
                <a:latin typeface="Helvetica" pitchFamily="34" charset="0"/>
              </a:rPr>
              <a:t>JP </a:t>
            </a:r>
            <a:r>
              <a:rPr lang="en-GB" sz="2000" b="1" spc="300" dirty="0" smtClean="0">
                <a:solidFill>
                  <a:srgbClr val="0F5494"/>
                </a:solidFill>
                <a:latin typeface="Helvetica" pitchFamily="34" charset="0"/>
              </a:rPr>
              <a:t>Session at the EU Regional Seminar</a:t>
            </a:r>
            <a:endParaRPr lang="en-GB" sz="2000" b="1" spc="300" dirty="0" smtClean="0">
              <a:solidFill>
                <a:srgbClr val="0F5494"/>
              </a:solidFill>
              <a:latin typeface="Helvetica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GB" sz="2000" b="1" spc="300" dirty="0" smtClean="0">
                <a:solidFill>
                  <a:srgbClr val="0F5494"/>
                </a:solidFill>
                <a:latin typeface="Helvetica" pitchFamily="34" charset="0"/>
              </a:rPr>
              <a:t>Tashkent, 14 July </a:t>
            </a:r>
            <a:r>
              <a:rPr lang="en-GB" sz="2000" b="1" spc="300" dirty="0" smtClean="0">
                <a:solidFill>
                  <a:srgbClr val="0F5494"/>
                </a:solidFill>
                <a:latin typeface="Helvetica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11856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4096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JP Evaluation: Follow-up</a:t>
            </a:r>
            <a:endParaRPr lang="en-GB" sz="3200" i="1" spc="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496944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/>
              <a:t>"Fiche </a:t>
            </a:r>
            <a:r>
              <a:rPr lang="en-GB" sz="2800" b="1" dirty="0" err="1"/>
              <a:t>Contradictoire</a:t>
            </a:r>
            <a:r>
              <a:rPr lang="en-GB" sz="2800" b="1" dirty="0"/>
              <a:t>": </a:t>
            </a:r>
            <a:endParaRPr lang="en-GB" sz="2800" b="1" dirty="0" smtClean="0"/>
          </a:p>
          <a:p>
            <a:pPr marL="0" indent="0">
              <a:buNone/>
            </a:pPr>
            <a:r>
              <a:rPr lang="en-GB" sz="2800" b="1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dirty="0" smtClean="0"/>
              <a:t>Update Guidance</a:t>
            </a:r>
            <a:r>
              <a:rPr lang="en-GB" sz="2400" dirty="0" smtClean="0"/>
              <a:t> (R2)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 smtClean="0"/>
              <a:t>Expand/support </a:t>
            </a:r>
            <a:r>
              <a:rPr lang="en-GB" sz="2400" dirty="0"/>
              <a:t>the </a:t>
            </a:r>
            <a:r>
              <a:rPr lang="en-GB" sz="2400" b="1" dirty="0"/>
              <a:t>use of country-based joint results and monitoring </a:t>
            </a:r>
            <a:r>
              <a:rPr lang="en-GB" sz="2400" dirty="0" smtClean="0"/>
              <a:t>frameworks (R3)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 smtClean="0"/>
              <a:t>Ensure </a:t>
            </a:r>
            <a:r>
              <a:rPr lang="en-GB" sz="2400" b="1" dirty="0"/>
              <a:t>regular reviews/updates in the </a:t>
            </a:r>
            <a:r>
              <a:rPr lang="en-GB" sz="2400" b="1" dirty="0" smtClean="0"/>
              <a:t>JP group </a:t>
            </a:r>
            <a:r>
              <a:rPr lang="en-GB" sz="2400" dirty="0" smtClean="0"/>
              <a:t>(R3)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To </a:t>
            </a:r>
            <a:r>
              <a:rPr lang="en-GB" sz="2400" dirty="0" smtClean="0"/>
              <a:t>continue </a:t>
            </a:r>
            <a:r>
              <a:rPr lang="en-GB" sz="2400" b="1" dirty="0" smtClean="0"/>
              <a:t>supporting </a:t>
            </a:r>
            <a:r>
              <a:rPr lang="en-GB" sz="2400" b="1" dirty="0"/>
              <a:t>services </a:t>
            </a:r>
            <a:r>
              <a:rPr lang="en-GB" sz="2400" dirty="0" smtClean="0"/>
              <a:t>incl. </a:t>
            </a:r>
            <a:r>
              <a:rPr lang="en-GB" sz="2400" b="1" dirty="0" smtClean="0"/>
              <a:t>technical assistance</a:t>
            </a:r>
            <a:r>
              <a:rPr lang="en-GB" sz="2400" b="1" dirty="0"/>
              <a:t> </a:t>
            </a:r>
            <a:r>
              <a:rPr lang="en-GB" sz="2400" dirty="0" smtClean="0"/>
              <a:t>(R5)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dirty="0"/>
              <a:t>EU </a:t>
            </a:r>
            <a:r>
              <a:rPr lang="en-GB" sz="2400" b="1" dirty="0" err="1"/>
              <a:t>HoC</a:t>
            </a:r>
            <a:r>
              <a:rPr lang="en-GB" sz="2400" b="1" dirty="0"/>
              <a:t> to involve </a:t>
            </a:r>
            <a:r>
              <a:rPr lang="en-GB" sz="2400" b="1" dirty="0" err="1"/>
              <a:t>HoD</a:t>
            </a:r>
            <a:r>
              <a:rPr lang="en-GB" sz="2400" b="1" dirty="0"/>
              <a:t> and Political advisors </a:t>
            </a:r>
            <a:r>
              <a:rPr lang="en-GB" sz="2400" dirty="0"/>
              <a:t>early on in the </a:t>
            </a:r>
            <a:r>
              <a:rPr lang="en-GB" sz="2400" dirty="0" smtClean="0"/>
              <a:t>process (R6)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Encourage Delegations to allocate </a:t>
            </a:r>
            <a:r>
              <a:rPr lang="en-GB" sz="2400" b="1" dirty="0"/>
              <a:t>sufficient manpower </a:t>
            </a:r>
            <a:r>
              <a:rPr lang="en-GB" sz="2400" dirty="0" smtClean="0"/>
              <a:t>(R8)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dirty="0"/>
              <a:t>Replacement </a:t>
            </a:r>
            <a:r>
              <a:rPr lang="en-GB" sz="2400" dirty="0"/>
              <a:t>will be pursued wherever possible </a:t>
            </a:r>
            <a:r>
              <a:rPr lang="en-GB" sz="2400" dirty="0" smtClean="0"/>
              <a:t>(R8)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313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801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188640"/>
            <a:ext cx="2448272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sz="2400" b="1" dirty="0" smtClean="0">
                <a:solidFill>
                  <a:srgbClr val="3166CF"/>
                </a:solidFill>
                <a:latin typeface="Helvetica" pitchFamily="34" charset="0"/>
              </a:rPr>
              <a:t>OPERATIONAL MANUAL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fr-FR" sz="2400" b="1" dirty="0" smtClean="0">
              <a:solidFill>
                <a:srgbClr val="3166CF"/>
              </a:solidFill>
              <a:latin typeface="Helvetica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sz="2400" b="1" dirty="0" smtClean="0">
                <a:solidFill>
                  <a:srgbClr val="3166CF"/>
                </a:solidFill>
                <a:latin typeface="Helvetica" pitchFamily="34" charset="0"/>
              </a:rPr>
              <a:t>Part 1</a:t>
            </a:r>
          </a:p>
          <a:p>
            <a:pPr fontAlgn="auto">
              <a:spcAft>
                <a:spcPts val="0"/>
              </a:spcAft>
            </a:pPr>
            <a:endParaRPr lang="en-GB" sz="2400" b="1" dirty="0">
              <a:solidFill>
                <a:srgbClr val="3166CF"/>
              </a:solidFill>
              <a:latin typeface="Helvetic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648" y="1412776"/>
            <a:ext cx="6840760" cy="5112568"/>
          </a:xfrm>
          <a:ln w="12700" cmpd="sng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600" dirty="0" smtClean="0">
                <a:solidFill>
                  <a:srgbClr val="3166CF"/>
                </a:solidFill>
              </a:rPr>
              <a:t>Feasibility and Scoping exercise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600" dirty="0" smtClean="0">
                <a:solidFill>
                  <a:srgbClr val="3166CF"/>
                </a:solidFill>
              </a:rPr>
              <a:t>Developing a Roadmap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600" dirty="0" smtClean="0">
                <a:solidFill>
                  <a:srgbClr val="3166CF"/>
                </a:solidFill>
              </a:rPr>
              <a:t>Starting a Joint Analysis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600" dirty="0" smtClean="0">
                <a:solidFill>
                  <a:srgbClr val="3166CF"/>
                </a:solidFill>
              </a:rPr>
              <a:t>Starting a Joint Response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3166CF"/>
                </a:solidFill>
              </a:rPr>
              <a:t>Division of Labour (prep, applying and follow-up)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3166CF"/>
                </a:solidFill>
              </a:rPr>
              <a:t>Results Framework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600" dirty="0" smtClean="0">
                <a:solidFill>
                  <a:srgbClr val="3166CF"/>
                </a:solidFill>
              </a:rPr>
              <a:t>Replacing bilateral programming strategies with Joint Strategies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600" dirty="0" smtClean="0">
                <a:solidFill>
                  <a:srgbClr val="3166CF"/>
                </a:solidFill>
              </a:rPr>
              <a:t>Joint Programming in fragile states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400" dirty="0" smtClean="0">
              <a:solidFill>
                <a:srgbClr val="3166CF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sz="2400" dirty="0">
              <a:solidFill>
                <a:srgbClr val="3166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801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188640"/>
            <a:ext cx="2448272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sz="2400" b="1" dirty="0" smtClean="0">
                <a:solidFill>
                  <a:srgbClr val="3166CF"/>
                </a:solidFill>
                <a:latin typeface="Helvetica" pitchFamily="34" charset="0"/>
              </a:rPr>
              <a:t>OPERATIONAL MANUAL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fr-FR" sz="2400" b="1" dirty="0" smtClean="0">
              <a:solidFill>
                <a:srgbClr val="3166CF"/>
              </a:solidFill>
              <a:latin typeface="Helvetica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sz="2400" b="1" dirty="0" smtClean="0">
                <a:solidFill>
                  <a:srgbClr val="3166CF"/>
                </a:solidFill>
                <a:latin typeface="Helvetica" pitchFamily="34" charset="0"/>
              </a:rPr>
              <a:t>Part 2</a:t>
            </a:r>
          </a:p>
          <a:p>
            <a:pPr fontAlgn="auto">
              <a:spcAft>
                <a:spcPts val="0"/>
              </a:spcAft>
            </a:pPr>
            <a:endParaRPr lang="en-GB" sz="2400" b="1" dirty="0">
              <a:solidFill>
                <a:srgbClr val="3166CF"/>
              </a:solidFill>
              <a:latin typeface="Helvetica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403648" y="1445320"/>
            <a:ext cx="6840760" cy="4071912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2600" dirty="0" smtClean="0">
                <a:solidFill>
                  <a:srgbClr val="3166CF"/>
                </a:solidFill>
              </a:rPr>
              <a:t>Developing a plan for EU Joint Policy Dialogue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2600" dirty="0" smtClean="0">
                <a:solidFill>
                  <a:srgbClr val="3166CF"/>
                </a:solidFill>
              </a:rPr>
              <a:t>Strategic Issues (migration, climate change, resilience)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2600" dirty="0" smtClean="0">
                <a:solidFill>
                  <a:srgbClr val="3166CF"/>
                </a:solidFill>
              </a:rPr>
              <a:t>Joint Programming to strengthen implementation of cross-cutting priorities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2600" dirty="0" smtClean="0">
                <a:solidFill>
                  <a:srgbClr val="3166CF"/>
                </a:solidFill>
              </a:rPr>
              <a:t>Improving visibility through Joint Programming</a:t>
            </a:r>
          </a:p>
        </p:txBody>
      </p:sp>
    </p:spTree>
    <p:extLst>
      <p:ext uri="{BB962C8B-B14F-4D97-AF65-F5344CB8AC3E}">
        <p14:creationId xmlns:p14="http://schemas.microsoft.com/office/powerpoint/2010/main" val="279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00809"/>
            <a:ext cx="5940152" cy="504055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Providing Short-Term Demand Driven Support </a:t>
            </a:r>
            <a:endParaRPr lang="en-GB" b="1" dirty="0" smtClean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Senior </a:t>
            </a:r>
            <a:r>
              <a:rPr lang="en-GB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experts</a:t>
            </a: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GB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Consultations</a:t>
            </a: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MS and clarifying what JP can </a:t>
            </a: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achieve</a:t>
            </a:r>
            <a:endParaRPr lang="en-GB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Analytical </a:t>
            </a:r>
            <a:r>
              <a:rPr lang="en-GB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support such as </a:t>
            </a:r>
            <a:r>
              <a:rPr lang="en-GB" b="1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mapping and </a:t>
            </a:r>
            <a:r>
              <a:rPr lang="en-GB" b="1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country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Facilitating </a:t>
            </a:r>
            <a:r>
              <a:rPr lang="en-GB" b="1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Workshops/retreats</a:t>
            </a:r>
            <a:endParaRPr lang="en-GB" b="1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Support to </a:t>
            </a:r>
            <a:r>
              <a:rPr lang="en-GB" b="1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drafting documents </a:t>
            </a:r>
            <a:r>
              <a:rPr lang="en-GB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(i.e. </a:t>
            </a: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roadmaps, joint </a:t>
            </a:r>
            <a:r>
              <a:rPr lang="en-GB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analysis, joint strategies, etc</a:t>
            </a: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.)</a:t>
            </a:r>
            <a:endParaRPr lang="en-GB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Identification </a:t>
            </a:r>
            <a:r>
              <a:rPr lang="en-GB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GB" b="1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joint implementation </a:t>
            </a: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opportunities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Support on </a:t>
            </a:r>
            <a:r>
              <a:rPr lang="en-GB" b="1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communication material</a:t>
            </a:r>
            <a:r>
              <a:rPr lang="en-GB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such as brochures, and on audiovisual products</a:t>
            </a:r>
            <a:endParaRPr lang="en-GB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Methodological </a:t>
            </a:r>
            <a:r>
              <a:rPr lang="en-GB" b="1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/Communication support </a:t>
            </a:r>
            <a:r>
              <a:rPr lang="en-GB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(Guidance/Guidelines/helpdesk) </a:t>
            </a:r>
            <a:endParaRPr lang="en-GB" dirty="0" smtClean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b="1" dirty="0" smtClean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Link with focal points in EU Capitals</a:t>
            </a:r>
            <a:endParaRPr lang="en-GB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3166CF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801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1124744"/>
            <a:ext cx="69847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sz="2400" b="1" dirty="0" err="1" smtClean="0">
                <a:solidFill>
                  <a:srgbClr val="3166CF"/>
                </a:solidFill>
                <a:latin typeface="Helvetica" pitchFamily="34" charset="0"/>
              </a:rPr>
              <a:t>What</a:t>
            </a:r>
            <a:r>
              <a:rPr lang="fr-FR" sz="2400" b="1" dirty="0" smtClean="0">
                <a:solidFill>
                  <a:srgbClr val="3166CF"/>
                </a:solidFill>
                <a:latin typeface="Helvetica" pitchFamily="34" charset="0"/>
              </a:rPr>
              <a:t> HQ </a:t>
            </a:r>
            <a:r>
              <a:rPr lang="fr-FR" sz="2400" b="1" dirty="0" err="1" smtClean="0">
                <a:solidFill>
                  <a:srgbClr val="3166CF"/>
                </a:solidFill>
                <a:latin typeface="Helvetica" pitchFamily="34" charset="0"/>
              </a:rPr>
              <a:t>can</a:t>
            </a:r>
            <a:r>
              <a:rPr lang="fr-FR" sz="2400" b="1" dirty="0" smtClean="0">
                <a:solidFill>
                  <a:srgbClr val="3166CF"/>
                </a:solidFill>
                <a:latin typeface="Helvetica" pitchFamily="34" charset="0"/>
              </a:rPr>
              <a:t> do to help </a:t>
            </a:r>
            <a:r>
              <a:rPr lang="fr-FR" sz="2400" b="1" dirty="0" err="1" smtClean="0">
                <a:solidFill>
                  <a:srgbClr val="3166CF"/>
                </a:solidFill>
                <a:latin typeface="Helvetica" pitchFamily="34" charset="0"/>
              </a:rPr>
              <a:t>you</a:t>
            </a:r>
            <a:r>
              <a:rPr lang="fr-FR" sz="2400" b="1" dirty="0" smtClean="0">
                <a:solidFill>
                  <a:srgbClr val="3166CF"/>
                </a:solidFill>
                <a:latin typeface="Helvetica" pitchFamily="34" charset="0"/>
              </a:rPr>
              <a:t>? </a:t>
            </a:r>
          </a:p>
          <a:p>
            <a:pPr fontAlgn="auto">
              <a:spcAft>
                <a:spcPts val="0"/>
              </a:spcAft>
            </a:pPr>
            <a:endParaRPr lang="en-GB" sz="2400" b="1" dirty="0">
              <a:solidFill>
                <a:srgbClr val="3166CF"/>
              </a:solidFill>
              <a:latin typeface="Helvetic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0152" y="997803"/>
            <a:ext cx="3126035" cy="53835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prstClr val="black"/>
                </a:solidFill>
              </a:rPr>
              <a:t>Experts:</a:t>
            </a:r>
          </a:p>
          <a:p>
            <a:pPr marL="171450" indent="-171450">
              <a:lnSpc>
                <a:spcPts val="2260"/>
              </a:lnSpc>
              <a:buFont typeface="Wingdings" panose="05000000000000000000" pitchFamily="2" charset="2"/>
              <a:buChar char="§"/>
            </a:pPr>
            <a:r>
              <a:rPr lang="en-GB" sz="1800" b="1" u="sng" dirty="0" smtClean="0">
                <a:solidFill>
                  <a:prstClr val="black"/>
                </a:solidFill>
              </a:rPr>
              <a:t>Alex O'Riordan</a:t>
            </a:r>
            <a:r>
              <a:rPr lang="en-GB" sz="1800" b="1" dirty="0" smtClean="0">
                <a:solidFill>
                  <a:prstClr val="black"/>
                </a:solidFill>
              </a:rPr>
              <a:t>: supported Moldova, Philippines, Georgia, Palestine…; speaks English</a:t>
            </a:r>
          </a:p>
          <a:p>
            <a:pPr marL="171450" indent="-171450">
              <a:lnSpc>
                <a:spcPts val="2260"/>
              </a:lnSpc>
              <a:buFont typeface="Wingdings" panose="05000000000000000000" pitchFamily="2" charset="2"/>
              <a:buChar char="§"/>
            </a:pPr>
            <a:r>
              <a:rPr lang="en-GB" sz="1800" b="1" u="sng" dirty="0" smtClean="0">
                <a:solidFill>
                  <a:prstClr val="black"/>
                </a:solidFill>
              </a:rPr>
              <a:t>Katarina </a:t>
            </a:r>
            <a:r>
              <a:rPr lang="en-GB" sz="1800" b="1" u="sng" dirty="0" err="1" smtClean="0">
                <a:solidFill>
                  <a:prstClr val="black"/>
                </a:solidFill>
              </a:rPr>
              <a:t>Courtnadge-Kovačević</a:t>
            </a:r>
            <a:r>
              <a:rPr lang="en-GB" sz="1800" b="1" dirty="0" smtClean="0">
                <a:solidFill>
                  <a:prstClr val="black"/>
                </a:solidFill>
              </a:rPr>
              <a:t>: </a:t>
            </a:r>
            <a:r>
              <a:rPr lang="en-GB" sz="1800" b="1" dirty="0">
                <a:solidFill>
                  <a:prstClr val="black"/>
                </a:solidFill>
              </a:rPr>
              <a:t>supported </a:t>
            </a:r>
            <a:r>
              <a:rPr lang="en-GB" sz="1800" b="1" dirty="0" smtClean="0">
                <a:solidFill>
                  <a:prstClr val="black"/>
                </a:solidFill>
              </a:rPr>
              <a:t>Tajikistan, Laos, Cambodia, Pakistan, Afghanistan; speaks: English, Khmer</a:t>
            </a:r>
          </a:p>
          <a:p>
            <a:pPr marL="171450" indent="-171450">
              <a:lnSpc>
                <a:spcPts val="2260"/>
              </a:lnSpc>
              <a:buFont typeface="Wingdings" panose="05000000000000000000" pitchFamily="2" charset="2"/>
              <a:buChar char="§"/>
            </a:pPr>
            <a:r>
              <a:rPr lang="en-GB" sz="1800" b="1" u="sng" dirty="0" smtClean="0">
                <a:solidFill>
                  <a:prstClr val="black"/>
                </a:solidFill>
              </a:rPr>
              <a:t>Iradj Alikhani</a:t>
            </a:r>
            <a:r>
              <a:rPr lang="en-GB" sz="1800" b="1" dirty="0" smtClean="0">
                <a:solidFill>
                  <a:prstClr val="black"/>
                </a:solidFill>
              </a:rPr>
              <a:t>: </a:t>
            </a:r>
            <a:r>
              <a:rPr lang="en-GB" sz="1800" b="1" dirty="0">
                <a:solidFill>
                  <a:prstClr val="black"/>
                </a:solidFill>
              </a:rPr>
              <a:t>supported </a:t>
            </a:r>
            <a:r>
              <a:rPr lang="en-GB" sz="1800" b="1" dirty="0" smtClean="0">
                <a:solidFill>
                  <a:prstClr val="black"/>
                </a:solidFill>
              </a:rPr>
              <a:t>Senegal, Benin, Haiti; speaks French, English, Farsi</a:t>
            </a:r>
          </a:p>
          <a:p>
            <a:pPr marL="171450" indent="-171450">
              <a:lnSpc>
                <a:spcPts val="2260"/>
              </a:lnSpc>
              <a:buFont typeface="Wingdings" panose="05000000000000000000" pitchFamily="2" charset="2"/>
              <a:buChar char="§"/>
            </a:pPr>
            <a:r>
              <a:rPr lang="en-GB" sz="1800" b="1" u="sng" dirty="0" smtClean="0">
                <a:solidFill>
                  <a:prstClr val="black"/>
                </a:solidFill>
              </a:rPr>
              <a:t>Sybille Koenig</a:t>
            </a:r>
            <a:r>
              <a:rPr lang="en-GB" sz="1800" b="1" dirty="0" smtClean="0">
                <a:solidFill>
                  <a:prstClr val="black"/>
                </a:solidFill>
              </a:rPr>
              <a:t>: supported Tunisia, Burkina Faso, CAR, Honduras; speaks German, English, French, Spanish, Portuguese</a:t>
            </a:r>
            <a:endParaRPr lang="en-GB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253" y="2162597"/>
            <a:ext cx="5009852" cy="2088232"/>
          </a:xfrm>
        </p:spPr>
        <p:txBody>
          <a:bodyPr>
            <a:normAutofit fontScale="9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New version online:</a:t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More features available for better usability such as surveys, blogs, training videos and audiovisual media</a:t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" y="1196752"/>
            <a:ext cx="8987283" cy="1127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CAPACITY4DEV  - JOINT PROGRAMMING group</a:t>
            </a:r>
            <a:endParaRPr lang="en-GB" sz="2800" b="1" u="sng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3166CF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801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90241" y="4149080"/>
            <a:ext cx="5129831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Training </a:t>
            </a:r>
            <a:r>
              <a:rPr lang="en-GB" sz="2400" smtClean="0">
                <a:solidFill>
                  <a:prstClr val="black"/>
                </a:solidFill>
              </a:rPr>
              <a:t>videos  uploaded featuring </a:t>
            </a:r>
            <a:r>
              <a:rPr lang="en-GB" sz="2400" dirty="0" smtClean="0">
                <a:solidFill>
                  <a:prstClr val="black"/>
                </a:solidFill>
              </a:rPr>
              <a:t>Heads of Cooperation and technical experts/consultants on Joint Programming</a:t>
            </a:r>
            <a:br>
              <a:rPr lang="en-GB" sz="2400" dirty="0" smtClean="0">
                <a:solidFill>
                  <a:prstClr val="black"/>
                </a:solidFill>
              </a:rPr>
            </a:br>
            <a:r>
              <a:rPr lang="en-GB" sz="2400" dirty="0" smtClean="0">
                <a:solidFill>
                  <a:prstClr val="black"/>
                </a:solidFill>
              </a:rPr>
              <a:t/>
            </a:r>
            <a:br>
              <a:rPr lang="en-GB" sz="2400" dirty="0" smtClean="0">
                <a:solidFill>
                  <a:prstClr val="black"/>
                </a:solidFill>
              </a:rPr>
            </a:br>
            <a:r>
              <a:rPr lang="en-GB" sz="24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en-GB" sz="2400" dirty="0" smtClean="0">
                <a:solidFill>
                  <a:prstClr val="black"/>
                </a:solidFill>
                <a:hlinkClick r:id="rId3"/>
              </a:rPr>
              <a:t>europa.eu/capacity4dev/joint-programming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923929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1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756756"/>
            <a:ext cx="3059832" cy="2088232"/>
          </a:xfrm>
        </p:spPr>
        <p:txBody>
          <a:bodyPr>
            <a:normAutofit/>
          </a:bodyPr>
          <a:lstStyle/>
          <a:p>
            <a:pPr algn="l"/>
            <a:r>
              <a:rPr lang="en-GB" sz="2200" dirty="0" smtClean="0"/>
              <a:t>Debating the Recommendations</a:t>
            </a:r>
            <a:br>
              <a:rPr lang="en-GB" sz="2200" dirty="0" smtClean="0"/>
            </a:br>
            <a:r>
              <a:rPr lang="en-GB" sz="2200" dirty="0" smtClean="0"/>
              <a:t>of the Evaluation Report:</a:t>
            </a:r>
            <a:br>
              <a:rPr lang="en-GB" sz="2200" dirty="0" smtClean="0"/>
            </a:b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3" y="1196752"/>
            <a:ext cx="2866603" cy="1127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CAPACITY4DEV – </a:t>
            </a:r>
          </a:p>
          <a:p>
            <a:pPr marL="0" indent="0">
              <a:buNone/>
            </a:pPr>
            <a:r>
              <a:rPr lang="en-GB" sz="19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JOINT PROGRAMMING</a:t>
            </a:r>
          </a:p>
          <a:p>
            <a:pPr marL="0" indent="0">
              <a:buNone/>
            </a:pPr>
            <a:r>
              <a:rPr lang="en-GB" sz="19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group</a:t>
            </a:r>
            <a:endParaRPr lang="en-GB" sz="1900" b="1" u="sng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sz="1900" dirty="0">
              <a:solidFill>
                <a:srgbClr val="3166CF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801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80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600"/>
            <a:ext cx="6228184" cy="68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ent-Up Arrow 1"/>
          <p:cNvSpPr/>
          <p:nvPr/>
        </p:nvSpPr>
        <p:spPr>
          <a:xfrm rot="5400000">
            <a:off x="899592" y="4365104"/>
            <a:ext cx="2016224" cy="17281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8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756756"/>
            <a:ext cx="3059832" cy="2088232"/>
          </a:xfrm>
        </p:spPr>
        <p:txBody>
          <a:bodyPr>
            <a:normAutofit/>
          </a:bodyPr>
          <a:lstStyle/>
          <a:p>
            <a:pPr algn="l"/>
            <a:r>
              <a:rPr lang="en-GB" sz="2200" dirty="0" smtClean="0"/>
              <a:t>Training videos with interviews from Heads of Cooperation:</a:t>
            </a: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3" y="1196752"/>
            <a:ext cx="2866603" cy="1127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CAPACITY4DEV – </a:t>
            </a:r>
          </a:p>
          <a:p>
            <a:pPr marL="0" indent="0">
              <a:buNone/>
            </a:pPr>
            <a:r>
              <a:rPr lang="en-GB" sz="19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JOINT PROGRAMMING</a:t>
            </a:r>
          </a:p>
          <a:p>
            <a:pPr marL="0" indent="0">
              <a:buNone/>
            </a:pPr>
            <a:r>
              <a:rPr lang="en-GB" sz="19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group</a:t>
            </a:r>
            <a:endParaRPr lang="en-GB" sz="1900" b="1" u="sng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sz="1900" dirty="0">
              <a:solidFill>
                <a:srgbClr val="3166CF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801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800" smtClean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20"/>
            <a:ext cx="6212656" cy="683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ent-Up Arrow 1"/>
          <p:cNvSpPr/>
          <p:nvPr/>
        </p:nvSpPr>
        <p:spPr>
          <a:xfrm rot="3200853">
            <a:off x="2531361" y="2700747"/>
            <a:ext cx="2016224" cy="301090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0" y="1844824"/>
            <a:ext cx="2200993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JOINT</a:t>
            </a:r>
          </a:p>
          <a:p>
            <a:pPr marL="0" indent="0" algn="ctr">
              <a:buNone/>
            </a:pPr>
            <a:r>
              <a:rPr lang="en-GB" sz="20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PROGRAMMING </a:t>
            </a:r>
          </a:p>
          <a:p>
            <a:pPr marL="0" indent="0" algn="ctr">
              <a:buNone/>
            </a:pPr>
            <a:r>
              <a:rPr lang="en-GB" sz="20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tracker</a:t>
            </a:r>
          </a:p>
          <a:p>
            <a:pPr marL="0" indent="0" algn="ctr">
              <a:buNone/>
            </a:pPr>
            <a:endParaRPr lang="en-GB" sz="2000" b="1" u="sng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GB" sz="2000" b="1" u="sng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GB" sz="2000" dirty="0">
                <a:solidFill>
                  <a:srgbClr val="3166CF"/>
                </a:solidFill>
                <a:hlinkClick r:id="rId3"/>
              </a:rPr>
              <a:t>https://jptracker.capacity4dev.eu</a:t>
            </a:r>
            <a:r>
              <a:rPr lang="en-GB" sz="2000" dirty="0" smtClean="0">
                <a:solidFill>
                  <a:srgbClr val="3166CF"/>
                </a:solidFill>
                <a:hlinkClick r:id="rId3"/>
              </a:rPr>
              <a:t>/</a:t>
            </a:r>
            <a:r>
              <a:rPr lang="en-GB" sz="2000" dirty="0" smtClean="0">
                <a:solidFill>
                  <a:srgbClr val="3166CF"/>
                </a:solidFill>
              </a:rPr>
              <a:t> </a:t>
            </a:r>
            <a:endParaRPr lang="en-GB" sz="2000" dirty="0">
              <a:solidFill>
                <a:srgbClr val="3166CF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801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80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69482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39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49276"/>
            <a:ext cx="8820472" cy="4879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Joint Programming in the EEAS public website (1)</a:t>
            </a:r>
            <a:endParaRPr lang="en-GB" sz="2800" b="1" u="sng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GB" dirty="0">
              <a:solidFill>
                <a:srgbClr val="3166CF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801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800" smtClean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iped Right Arrow 1"/>
          <p:cNvSpPr/>
          <p:nvPr/>
        </p:nvSpPr>
        <p:spPr>
          <a:xfrm rot="12862034">
            <a:off x="1193572" y="6154775"/>
            <a:ext cx="926310" cy="602661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695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u="sng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Joint Programming in the EEAS public website (2)</a:t>
            </a:r>
            <a:endParaRPr lang="en-GB" sz="2800" b="1" u="sng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GB" dirty="0">
              <a:solidFill>
                <a:srgbClr val="3166CF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801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4" name="Rectangle 3">
            <a:hlinkClick r:id="rId3"/>
          </p:cNvPr>
          <p:cNvSpPr/>
          <p:nvPr/>
        </p:nvSpPr>
        <p:spPr>
          <a:xfrm>
            <a:off x="107504" y="1583849"/>
            <a:ext cx="9036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hlinkClick r:id="rId3"/>
              </a:rPr>
              <a:t>EEAS website - Joint Programming section at Cambodia Delegation</a:t>
            </a:r>
            <a:endParaRPr lang="en-GB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2106434"/>
            <a:ext cx="4377680" cy="475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06930"/>
            <a:ext cx="4644008" cy="4751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7" name="Striped Right Arrow 6"/>
          <p:cNvSpPr/>
          <p:nvPr/>
        </p:nvSpPr>
        <p:spPr>
          <a:xfrm rot="20773911">
            <a:off x="4639238" y="4454125"/>
            <a:ext cx="1440160" cy="720080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Striped Right Arrow 11"/>
          <p:cNvSpPr/>
          <p:nvPr/>
        </p:nvSpPr>
        <p:spPr>
          <a:xfrm rot="20773911">
            <a:off x="4690749" y="5573698"/>
            <a:ext cx="1440160" cy="720080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Striped Right Arrow 9"/>
          <p:cNvSpPr/>
          <p:nvPr/>
        </p:nvSpPr>
        <p:spPr>
          <a:xfrm rot="16200000">
            <a:off x="-197759" y="3734045"/>
            <a:ext cx="1440160" cy="720080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1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36104"/>
          </a:xfrm>
        </p:spPr>
        <p:txBody>
          <a:bodyPr>
            <a:normAutofit/>
          </a:bodyPr>
          <a:lstStyle/>
          <a:p>
            <a:r>
              <a:rPr lang="fr-BE" sz="3600" b="1" dirty="0" err="1" smtClean="0"/>
              <a:t>Political</a:t>
            </a:r>
            <a:r>
              <a:rPr lang="fr-BE" sz="3600" b="1" dirty="0" smtClean="0"/>
              <a:t> </a:t>
            </a:r>
            <a:r>
              <a:rPr lang="fr-BE" sz="3600" b="1" dirty="0" smtClean="0"/>
              <a:t>and </a:t>
            </a:r>
            <a:r>
              <a:rPr lang="fr-BE" sz="3600" b="1" dirty="0" smtClean="0"/>
              <a:t>Policy </a:t>
            </a:r>
            <a:r>
              <a:rPr lang="fr-BE" sz="3600" b="1" dirty="0" err="1" smtClean="0"/>
              <a:t>framework</a:t>
            </a:r>
            <a:r>
              <a:rPr lang="fr-BE" sz="3600" b="1" dirty="0" smtClean="0"/>
              <a:t> (1)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76" y="2060848"/>
            <a:ext cx="8964488" cy="460851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fr-BE" sz="4400" b="1" dirty="0" smtClean="0">
                <a:cs typeface="Times New Roman" panose="02020603050405020304" pitchFamily="18" charset="0"/>
              </a:rPr>
              <a:t>EU Global Strategy </a:t>
            </a:r>
            <a:r>
              <a:rPr lang="fr-BE" sz="4400" b="1" dirty="0" err="1" smtClean="0">
                <a:cs typeface="Times New Roman" panose="02020603050405020304" pitchFamily="18" charset="0"/>
              </a:rPr>
              <a:t>implementation</a:t>
            </a:r>
            <a:r>
              <a:rPr lang="fr-BE" sz="4400" dirty="0" smtClean="0">
                <a:cs typeface="Times New Roman" panose="02020603050405020304" pitchFamily="18" charset="0"/>
              </a:rPr>
              <a:t>: </a:t>
            </a:r>
            <a:endParaRPr lang="fr-BE" sz="44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BE" sz="4400" dirty="0">
                <a:cs typeface="Times New Roman" panose="02020603050405020304" pitchFamily="18" charset="0"/>
              </a:rPr>
              <a:t>	</a:t>
            </a:r>
            <a:r>
              <a:rPr lang="fr-BE" sz="4400" i="1" dirty="0" err="1" smtClean="0">
                <a:cs typeface="Times New Roman" panose="02020603050405020304" pitchFamily="18" charset="0"/>
              </a:rPr>
              <a:t>moving</a:t>
            </a:r>
            <a:r>
              <a:rPr lang="fr-BE" sz="4400" i="1" dirty="0" smtClean="0">
                <a:cs typeface="Times New Roman" panose="02020603050405020304" pitchFamily="18" charset="0"/>
              </a:rPr>
              <a:t> </a:t>
            </a:r>
            <a:r>
              <a:rPr lang="fr-BE" sz="4400" i="1" dirty="0" err="1" smtClean="0">
                <a:cs typeface="Times New Roman" panose="02020603050405020304" pitchFamily="18" charset="0"/>
              </a:rPr>
              <a:t>towards</a:t>
            </a:r>
            <a:r>
              <a:rPr lang="fr-BE" sz="4400" i="1" dirty="0" smtClean="0">
                <a:cs typeface="Times New Roman" panose="02020603050405020304" pitchFamily="18" charset="0"/>
              </a:rPr>
              <a:t> a </a:t>
            </a:r>
            <a:r>
              <a:rPr lang="fr-BE" sz="4400" i="1" dirty="0" err="1" smtClean="0">
                <a:cs typeface="Times New Roman" panose="02020603050405020304" pitchFamily="18" charset="0"/>
              </a:rPr>
              <a:t>joined</a:t>
            </a:r>
            <a:r>
              <a:rPr lang="fr-BE" sz="4400" i="1" dirty="0" smtClean="0">
                <a:cs typeface="Times New Roman" panose="02020603050405020304" pitchFamily="18" charset="0"/>
              </a:rPr>
              <a:t>-up </a:t>
            </a:r>
            <a:r>
              <a:rPr lang="fr-BE" sz="4400" i="1" dirty="0" err="1" smtClean="0">
                <a:cs typeface="Times New Roman" panose="02020603050405020304" pitchFamily="18" charset="0"/>
              </a:rPr>
              <a:t>external</a:t>
            </a:r>
            <a:r>
              <a:rPr lang="fr-BE" sz="4400" i="1" dirty="0" smtClean="0">
                <a:cs typeface="Times New Roman" panose="02020603050405020304" pitchFamily="18" charset="0"/>
              </a:rPr>
              <a:t> action </a:t>
            </a:r>
            <a:r>
              <a:rPr lang="fr-BE" sz="4400" i="1" dirty="0" smtClean="0">
                <a:cs typeface="Times New Roman" panose="02020603050405020304" pitchFamily="18" charset="0"/>
              </a:rPr>
              <a:t>/ </a:t>
            </a:r>
            <a:r>
              <a:rPr lang="fr-BE" sz="4400" i="1" dirty="0" err="1" smtClean="0">
                <a:cs typeface="Times New Roman" panose="02020603050405020304" pitchFamily="18" charset="0"/>
              </a:rPr>
              <a:t>Joined</a:t>
            </a:r>
            <a:r>
              <a:rPr lang="fr-BE" sz="4400" i="1" dirty="0" smtClean="0">
                <a:cs typeface="Times New Roman" panose="02020603050405020304" pitchFamily="18" charset="0"/>
              </a:rPr>
              <a:t>-up Union</a:t>
            </a:r>
            <a:endParaRPr lang="fr-BE" sz="4400" i="1" dirty="0" smtClean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fr-BE" sz="3500" dirty="0" smtClean="0">
                <a:cs typeface="Times New Roman" panose="02020603050405020304" pitchFamily="18" charset="0"/>
              </a:rPr>
              <a:t> </a:t>
            </a:r>
            <a:r>
              <a:rPr lang="en-GB" altLang="en-US" sz="3500" dirty="0" smtClean="0">
                <a:cs typeface="Times New Roman" panose="02020603050405020304" pitchFamily="18" charset="0"/>
              </a:rPr>
              <a:t>“</a:t>
            </a:r>
            <a:r>
              <a:rPr lang="en-GB" altLang="en-US" sz="3500" b="1" i="1" dirty="0">
                <a:cs typeface="Times New Roman" panose="02020603050405020304" pitchFamily="18" charset="0"/>
              </a:rPr>
              <a:t>Joint programming </a:t>
            </a:r>
            <a:r>
              <a:rPr lang="en-GB" altLang="en-US" sz="3500" i="1" dirty="0">
                <a:cs typeface="Times New Roman" panose="02020603050405020304" pitchFamily="18" charset="0"/>
              </a:rPr>
              <a:t>in development must be further enhanced. New fields of our joined-up external action include energy diplomacy, cultural diplomacy and economic diplomacy. A more prosperous </a:t>
            </a:r>
            <a:r>
              <a:rPr lang="en-GB" altLang="en-US" sz="3500" b="1" i="1" dirty="0">
                <a:cs typeface="Times New Roman" panose="02020603050405020304" pitchFamily="18" charset="0"/>
              </a:rPr>
              <a:t>Union calls for greater coordination </a:t>
            </a:r>
            <a:r>
              <a:rPr lang="en-GB" altLang="en-US" sz="3500" i="1" dirty="0">
                <a:cs typeface="Times New Roman" panose="02020603050405020304" pitchFamily="18" charset="0"/>
              </a:rPr>
              <a:t>between the EU and Member States, the EIB and the private sector. We must become </a:t>
            </a:r>
            <a:r>
              <a:rPr lang="en-GB" altLang="en-US" sz="3500" b="1" i="1" dirty="0">
                <a:cs typeface="Times New Roman" panose="02020603050405020304" pitchFamily="18" charset="0"/>
              </a:rPr>
              <a:t>more joined-up</a:t>
            </a:r>
            <a:r>
              <a:rPr lang="en-GB" altLang="en-US" sz="3500" i="1" dirty="0">
                <a:cs typeface="Times New Roman" panose="02020603050405020304" pitchFamily="18" charset="0"/>
              </a:rPr>
              <a:t> across internal and external policies</a:t>
            </a:r>
            <a:r>
              <a:rPr lang="en-GB" altLang="en-US" sz="3500" dirty="0" smtClean="0">
                <a:cs typeface="Times New Roman" panose="02020603050405020304" pitchFamily="18" charset="0"/>
              </a:rPr>
              <a:t>.”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GB" altLang="en-US" sz="2800" dirty="0" smtClean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GB" altLang="en-US" sz="2800" dirty="0">
              <a:cs typeface="Times New Roman" panose="02020603050405020304" pitchFamily="18" charset="0"/>
            </a:endParaRPr>
          </a:p>
          <a:p>
            <a:r>
              <a:rPr lang="en-GB" sz="4800" b="1" dirty="0" smtClean="0"/>
              <a:t>Joint </a:t>
            </a:r>
            <a:r>
              <a:rPr lang="en-GB" sz="4800" b="1" dirty="0"/>
              <a:t>Communication: A Strategic Approach to Resilience in the EU's external action: </a:t>
            </a:r>
          </a:p>
          <a:p>
            <a:pPr marL="0" indent="0">
              <a:buNone/>
            </a:pPr>
            <a:r>
              <a:rPr lang="en-GB" sz="4800" b="1" dirty="0"/>
              <a:t>"</a:t>
            </a:r>
            <a:r>
              <a:rPr lang="en-GB" sz="4800" dirty="0"/>
              <a:t>[…] </a:t>
            </a:r>
            <a:r>
              <a:rPr lang="en-GB" sz="4800" i="1" dirty="0"/>
              <a:t>the resilient approach should be taken into account in </a:t>
            </a:r>
            <a:r>
              <a:rPr lang="en-GB" sz="4800" b="1" i="1" dirty="0"/>
              <a:t>joint programming </a:t>
            </a:r>
            <a:r>
              <a:rPr lang="en-GB" sz="4800" i="1" dirty="0"/>
              <a:t>processes with MS, which will be further encouraged</a:t>
            </a:r>
            <a:r>
              <a:rPr lang="en-GB" sz="4800" dirty="0"/>
              <a:t>"</a:t>
            </a:r>
            <a:endParaRPr lang="fr-BE" sz="4800" b="1" dirty="0"/>
          </a:p>
          <a:p>
            <a:endParaRPr lang="fr-BE" sz="4500" b="1" dirty="0" smtClean="0">
              <a:cs typeface="Times New Roman" panose="02020603050405020304" pitchFamily="18" charset="0"/>
            </a:endParaRPr>
          </a:p>
          <a:p>
            <a:endParaRPr lang="fr-BE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BE" i="1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85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3"/>
            <a:ext cx="8712968" cy="468051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Consult development </a:t>
            </a:r>
            <a:r>
              <a:rPr lang="en-GB" sz="20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partner communications officers </a:t>
            </a:r>
            <a:r>
              <a:rPr lang="en-GB" sz="20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GB" sz="2000" b="1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join forces to communicate together</a:t>
            </a:r>
            <a:r>
              <a:rPr lang="en-GB" sz="20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policy;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Map </a:t>
            </a:r>
            <a:r>
              <a:rPr lang="en-GB" sz="20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 a </a:t>
            </a:r>
            <a:r>
              <a:rPr lang="en-GB" sz="2000" b="1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calendar of key </a:t>
            </a:r>
            <a:r>
              <a:rPr lang="en-GB" sz="2000" b="1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events;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 </a:t>
            </a:r>
            <a:r>
              <a:rPr lang="en-GB" sz="20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GB" sz="2000" b="1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user-friendly brochure </a:t>
            </a:r>
            <a:r>
              <a:rPr lang="en-GB" sz="20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explaining the key goals of Joint Programming </a:t>
            </a:r>
            <a:r>
              <a:rPr lang="en-GB" sz="20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(support from HQ to be provided if interested);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Consider </a:t>
            </a:r>
            <a:r>
              <a:rPr lang="en-GB" sz="20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giving the Joint Strategy an "official look" and professional finish so as to ensure it is </a:t>
            </a:r>
            <a:r>
              <a:rPr lang="en-GB" sz="2000" b="1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appropriate for public </a:t>
            </a:r>
            <a:r>
              <a:rPr lang="en-GB" sz="2000" b="1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circulation;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 smart stats/data </a:t>
            </a:r>
            <a:r>
              <a:rPr lang="en-GB" sz="20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GB" sz="20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explore </a:t>
            </a:r>
            <a:r>
              <a:rPr lang="en-GB" sz="2000" b="1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ways of communicating </a:t>
            </a:r>
            <a:r>
              <a:rPr lang="en-GB" sz="20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Joint </a:t>
            </a:r>
            <a:r>
              <a:rPr lang="en-GB" sz="20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Programming, </a:t>
            </a:r>
            <a:r>
              <a:rPr lang="en-GB" sz="20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such as social media, audio-visuals and </a:t>
            </a:r>
            <a:r>
              <a:rPr lang="en-GB" sz="20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infographics.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3166C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1268760"/>
            <a:ext cx="69847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sz="2400" b="1" dirty="0" smtClean="0">
                <a:solidFill>
                  <a:srgbClr val="3166CF"/>
                </a:solidFill>
                <a:latin typeface="Helvetica" pitchFamily="34" charset="0"/>
              </a:rPr>
              <a:t> Communication practices</a:t>
            </a:r>
          </a:p>
          <a:p>
            <a:pPr fontAlgn="auto">
              <a:spcAft>
                <a:spcPts val="0"/>
              </a:spcAft>
            </a:pPr>
            <a:endParaRPr lang="en-GB" sz="2400" b="1" dirty="0">
              <a:solidFill>
                <a:srgbClr val="3166CF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3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Operational</a:t>
            </a:r>
            <a:r>
              <a:rPr lang="fr-BE" b="1" dirty="0" smtClean="0"/>
              <a:t> challenges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 smtClean="0"/>
              <a:t>1. Flexibility of Joint Programming processes and documents</a:t>
            </a:r>
          </a:p>
          <a:p>
            <a:pPr marL="0" indent="0">
              <a:buNone/>
            </a:pPr>
            <a:r>
              <a:rPr lang="fr-BE" sz="2400" dirty="0" smtClean="0"/>
              <a:t>=&gt; As </a:t>
            </a:r>
            <a:r>
              <a:rPr lang="fr-BE" sz="2400" dirty="0" err="1" smtClean="0"/>
              <a:t>recommended</a:t>
            </a:r>
            <a:r>
              <a:rPr lang="fr-BE" sz="2400" dirty="0" smtClean="0"/>
              <a:t> by the </a:t>
            </a:r>
            <a:r>
              <a:rPr lang="fr-BE" sz="2400" dirty="0" err="1" smtClean="0"/>
              <a:t>evaluation</a:t>
            </a:r>
            <a:r>
              <a:rPr lang="fr-BE" sz="2400" dirty="0" smtClean="0"/>
              <a:t>, </a:t>
            </a:r>
            <a:r>
              <a:rPr lang="fr-BE" sz="2400" dirty="0" err="1" smtClean="0"/>
              <a:t>regular</a:t>
            </a:r>
            <a:r>
              <a:rPr lang="fr-BE" sz="2400" dirty="0" smtClean="0"/>
              <a:t> updates/</a:t>
            </a:r>
            <a:r>
              <a:rPr lang="fr-BE" sz="2400" dirty="0" err="1" smtClean="0"/>
              <a:t>reviews</a:t>
            </a:r>
            <a:r>
              <a:rPr lang="fr-BE" sz="2400" dirty="0" smtClean="0"/>
              <a:t> </a:t>
            </a:r>
            <a:r>
              <a:rPr lang="fr-BE" sz="2400" dirty="0" err="1" smtClean="0"/>
              <a:t>recommended</a:t>
            </a:r>
            <a:r>
              <a:rPr lang="fr-BE" sz="2400" dirty="0" smtClean="0"/>
              <a:t>. </a:t>
            </a:r>
            <a:r>
              <a:rPr lang="fr-BE" sz="2400" dirty="0" err="1" smtClean="0"/>
              <a:t>Would</a:t>
            </a:r>
            <a:r>
              <a:rPr lang="fr-BE" sz="2400" dirty="0" smtClean="0"/>
              <a:t> </a:t>
            </a:r>
            <a:r>
              <a:rPr lang="fr-BE" sz="2400" dirty="0" err="1" smtClean="0"/>
              <a:t>also</a:t>
            </a:r>
            <a:r>
              <a:rPr lang="fr-BE" sz="2400" dirty="0" smtClean="0"/>
              <a:t> help </a:t>
            </a:r>
            <a:r>
              <a:rPr lang="fr-BE" sz="2400" dirty="0" err="1" smtClean="0"/>
              <a:t>decreasing</a:t>
            </a:r>
            <a:r>
              <a:rPr lang="fr-BE" sz="2400" dirty="0" smtClean="0"/>
              <a:t> the </a:t>
            </a:r>
            <a:r>
              <a:rPr lang="fr-BE" sz="2400" dirty="0" err="1" smtClean="0"/>
              <a:t>need</a:t>
            </a:r>
            <a:r>
              <a:rPr lang="fr-BE" sz="2400" dirty="0" smtClean="0"/>
              <a:t> for full synchronisation (</a:t>
            </a:r>
            <a:r>
              <a:rPr lang="fr-BE" sz="2400" dirty="0" err="1" smtClean="0"/>
              <a:t>difficult</a:t>
            </a:r>
            <a:r>
              <a:rPr lang="fr-BE" sz="2400" dirty="0" smtClean="0"/>
              <a:t> to </a:t>
            </a:r>
            <a:r>
              <a:rPr lang="fr-BE" sz="2400" dirty="0" err="1" smtClean="0"/>
              <a:t>achieve</a:t>
            </a:r>
            <a:r>
              <a:rPr lang="fr-BE" sz="2400" dirty="0" smtClean="0"/>
              <a:t>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2. </a:t>
            </a:r>
            <a:r>
              <a:rPr lang="fr-BE" sz="2400" b="1" dirty="0" smtClean="0"/>
              <a:t>Adoption </a:t>
            </a:r>
            <a:r>
              <a:rPr lang="fr-BE" sz="2400" b="1" dirty="0" err="1" smtClean="0"/>
              <a:t>procedures</a:t>
            </a:r>
            <a:r>
              <a:rPr lang="fr-BE" sz="2400" b="1" dirty="0" smtClean="0"/>
              <a:t> </a:t>
            </a:r>
          </a:p>
          <a:p>
            <a:pPr marL="0" indent="0">
              <a:buNone/>
            </a:pPr>
            <a:r>
              <a:rPr lang="fr-BE" sz="2400" dirty="0" smtClean="0"/>
              <a:t>=&gt; </a:t>
            </a:r>
            <a:r>
              <a:rPr lang="fr-BE" sz="2400" dirty="0" err="1" smtClean="0"/>
              <a:t>Complex</a:t>
            </a:r>
            <a:r>
              <a:rPr lang="fr-BE" sz="2400" dirty="0" smtClean="0"/>
              <a:t> </a:t>
            </a:r>
            <a:r>
              <a:rPr lang="fr-BE" sz="2400" dirty="0" err="1" smtClean="0"/>
              <a:t>procedures</a:t>
            </a:r>
            <a:r>
              <a:rPr lang="fr-BE" sz="2400" dirty="0" smtClean="0"/>
              <a:t> for Commission and EEAS, </a:t>
            </a:r>
            <a:r>
              <a:rPr lang="fr-BE" sz="2400" dirty="0" err="1" smtClean="0"/>
              <a:t>especially</a:t>
            </a:r>
            <a:r>
              <a:rPr lang="fr-BE" sz="2400" dirty="0" smtClean="0"/>
              <a:t> in case of replacement (New Commission </a:t>
            </a:r>
            <a:r>
              <a:rPr lang="fr-BE" sz="2400" dirty="0" err="1" smtClean="0"/>
              <a:t>Decision</a:t>
            </a:r>
            <a:r>
              <a:rPr lang="fr-BE" sz="2400" dirty="0" smtClean="0"/>
              <a:t>). </a:t>
            </a:r>
            <a:r>
              <a:rPr lang="fr-BE" sz="2400" dirty="0" err="1" smtClean="0"/>
              <a:t>Need</a:t>
            </a:r>
            <a:r>
              <a:rPr lang="fr-BE" sz="2400" dirty="0" smtClean="0"/>
              <a:t> to </a:t>
            </a:r>
            <a:r>
              <a:rPr lang="fr-BE" sz="2400" dirty="0" err="1" smtClean="0"/>
              <a:t>be</a:t>
            </a:r>
            <a:r>
              <a:rPr lang="fr-BE" sz="2400" dirty="0" smtClean="0"/>
              <a:t> </a:t>
            </a:r>
            <a:r>
              <a:rPr lang="fr-BE" sz="2400" dirty="0" err="1" smtClean="0"/>
              <a:t>factored</a:t>
            </a:r>
            <a:r>
              <a:rPr lang="fr-BE" sz="2400" dirty="0" smtClean="0"/>
              <a:t> in. 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r>
              <a:rPr lang="fr-BE" sz="2400" b="1" dirty="0" smtClean="0"/>
              <a:t>3. </a:t>
            </a:r>
            <a:r>
              <a:rPr lang="fr-BE" sz="2400" b="1" dirty="0" err="1" smtClean="0"/>
              <a:t>Visibility</a:t>
            </a:r>
            <a:r>
              <a:rPr lang="fr-BE" sz="2400" b="1" dirty="0" smtClean="0"/>
              <a:t> and signature</a:t>
            </a:r>
          </a:p>
          <a:p>
            <a:pPr marL="0" indent="0">
              <a:buNone/>
            </a:pPr>
            <a:r>
              <a:rPr lang="fr-BE" sz="2400" dirty="0" smtClean="0"/>
              <a:t>=&gt; </a:t>
            </a:r>
            <a:r>
              <a:rPr lang="fr-BE" sz="2400" dirty="0" err="1" smtClean="0"/>
              <a:t>Promote</a:t>
            </a:r>
            <a:r>
              <a:rPr lang="fr-BE" sz="2400" dirty="0" smtClean="0"/>
              <a:t> </a:t>
            </a:r>
            <a:r>
              <a:rPr lang="fr-BE" sz="2400" dirty="0" err="1" smtClean="0"/>
              <a:t>visibility</a:t>
            </a:r>
            <a:r>
              <a:rPr lang="fr-BE" sz="2400" dirty="0" smtClean="0"/>
              <a:t> </a:t>
            </a:r>
            <a:r>
              <a:rPr lang="fr-BE" sz="2400" dirty="0" err="1" smtClean="0"/>
              <a:t>events</a:t>
            </a:r>
            <a:r>
              <a:rPr lang="fr-BE" sz="2400" dirty="0" smtClean="0"/>
              <a:t> </a:t>
            </a:r>
            <a:r>
              <a:rPr lang="fr-BE" sz="2400" dirty="0" err="1" smtClean="0"/>
              <a:t>rather</a:t>
            </a:r>
            <a:r>
              <a:rPr lang="fr-BE" sz="2400" dirty="0" smtClean="0"/>
              <a:t> </a:t>
            </a:r>
            <a:r>
              <a:rPr lang="fr-BE" sz="2400" dirty="0" err="1" smtClean="0"/>
              <a:t>than</a:t>
            </a:r>
            <a:r>
              <a:rPr lang="fr-BE" sz="2400" dirty="0" smtClean="0"/>
              <a:t> signature of the Joint </a:t>
            </a:r>
            <a:r>
              <a:rPr lang="fr-BE" sz="2400" dirty="0" err="1" smtClean="0"/>
              <a:t>Strategies</a:t>
            </a:r>
            <a:r>
              <a:rPr lang="fr-BE" sz="2400" dirty="0" smtClean="0"/>
              <a:t> </a:t>
            </a:r>
            <a:r>
              <a:rPr lang="fr-BE" sz="2400" dirty="0" err="1" smtClean="0"/>
              <a:t>themselves</a:t>
            </a:r>
            <a:r>
              <a:rPr lang="fr-BE" sz="2400" dirty="0" smtClean="0"/>
              <a:t> to </a:t>
            </a:r>
            <a:r>
              <a:rPr lang="fr-BE" sz="2400" dirty="0" err="1" smtClean="0"/>
              <a:t>avoid</a:t>
            </a:r>
            <a:r>
              <a:rPr lang="fr-BE" sz="2400" dirty="0" smtClean="0"/>
              <a:t> </a:t>
            </a:r>
            <a:r>
              <a:rPr lang="fr-BE" sz="2400" dirty="0" err="1" smtClean="0"/>
              <a:t>legal</a:t>
            </a:r>
            <a:r>
              <a:rPr lang="fr-BE" sz="2400" dirty="0" smtClean="0"/>
              <a:t> </a:t>
            </a:r>
            <a:r>
              <a:rPr lang="fr-BE" sz="2400" dirty="0" err="1" smtClean="0"/>
              <a:t>constrains</a:t>
            </a:r>
            <a:r>
              <a:rPr lang="fr-BE" sz="2400" dirty="0" smtClean="0"/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7625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936104"/>
          </a:xfrm>
        </p:spPr>
        <p:txBody>
          <a:bodyPr>
            <a:normAutofit/>
          </a:bodyPr>
          <a:lstStyle/>
          <a:p>
            <a:r>
              <a:rPr lang="fr-BE" sz="3600" b="1" dirty="0" err="1" smtClean="0"/>
              <a:t>Political</a:t>
            </a:r>
            <a:r>
              <a:rPr lang="fr-BE" sz="3600" b="1" dirty="0" smtClean="0"/>
              <a:t> and Policy </a:t>
            </a:r>
            <a:r>
              <a:rPr lang="fr-BE" sz="3600" b="1" dirty="0" err="1" smtClean="0"/>
              <a:t>framework</a:t>
            </a:r>
            <a:r>
              <a:rPr lang="fr-BE" sz="3600" b="1" dirty="0" smtClean="0"/>
              <a:t> (2)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568952" cy="4536504"/>
          </a:xfrm>
        </p:spPr>
        <p:txBody>
          <a:bodyPr>
            <a:normAutofit/>
          </a:bodyPr>
          <a:lstStyle/>
          <a:p>
            <a:r>
              <a:rPr lang="fr-BE" sz="2600" b="1" dirty="0" smtClean="0"/>
              <a:t>New </a:t>
            </a:r>
            <a:r>
              <a:rPr lang="fr-BE" sz="2600" b="1" dirty="0"/>
              <a:t>Consensus on </a:t>
            </a:r>
            <a:r>
              <a:rPr lang="fr-BE" sz="2600" b="1" dirty="0" smtClean="0"/>
              <a:t>Development: </a:t>
            </a:r>
          </a:p>
          <a:p>
            <a:pPr marL="0" indent="0">
              <a:buNone/>
            </a:pPr>
            <a:r>
              <a:rPr lang="fr-BE" sz="2600" b="1" dirty="0"/>
              <a:t>	</a:t>
            </a:r>
            <a:r>
              <a:rPr lang="fr-BE" sz="2600" dirty="0" smtClean="0"/>
              <a:t>"</a:t>
            </a:r>
            <a:r>
              <a:rPr lang="fr-BE" sz="2600" dirty="0" err="1" smtClean="0"/>
              <a:t>Working</a:t>
            </a:r>
            <a:r>
              <a:rPr lang="fr-BE" sz="2600" dirty="0" smtClean="0"/>
              <a:t> </a:t>
            </a:r>
            <a:r>
              <a:rPr lang="fr-BE" sz="2600" dirty="0" err="1" smtClean="0"/>
              <a:t>better</a:t>
            </a:r>
            <a:r>
              <a:rPr lang="fr-BE" sz="2600" dirty="0" smtClean="0"/>
              <a:t> </a:t>
            </a:r>
            <a:r>
              <a:rPr lang="fr-BE" sz="2600" dirty="0" err="1" smtClean="0"/>
              <a:t>together</a:t>
            </a:r>
            <a:r>
              <a:rPr lang="fr-BE" sz="2600" dirty="0" smtClean="0"/>
              <a:t>" for </a:t>
            </a:r>
            <a:r>
              <a:rPr lang="fr-BE" sz="2600" i="1" dirty="0" smtClean="0"/>
              <a:t>Joint </a:t>
            </a:r>
            <a:r>
              <a:rPr lang="fr-BE" sz="2600" i="1" dirty="0" err="1" smtClean="0"/>
              <a:t>Programming</a:t>
            </a:r>
            <a:r>
              <a:rPr lang="fr-BE" sz="2600" i="1" dirty="0" smtClean="0"/>
              <a:t> and Joint </a:t>
            </a:r>
            <a:r>
              <a:rPr lang="fr-BE" sz="2600" i="1" dirty="0" err="1" smtClean="0"/>
              <a:t>Implementation</a:t>
            </a:r>
            <a:r>
              <a:rPr lang="fr-BE" sz="2600" i="1" dirty="0" smtClean="0"/>
              <a:t> </a:t>
            </a:r>
            <a:endParaRPr lang="fr-BE" sz="2600" i="1" dirty="0" smtClean="0"/>
          </a:p>
          <a:p>
            <a:endParaRPr lang="en-GB" sz="3000" b="1" dirty="0" smtClean="0"/>
          </a:p>
          <a:p>
            <a:r>
              <a:rPr lang="fr-BE" sz="2600" b="1" dirty="0">
                <a:cs typeface="Times New Roman" panose="02020603050405020304" pitchFamily="18" charset="0"/>
              </a:rPr>
              <a:t>2030 Agenda and </a:t>
            </a:r>
            <a:r>
              <a:rPr lang="en-GB" sz="2600" b="1" dirty="0">
                <a:cs typeface="Times New Roman" panose="02020603050405020304" pitchFamily="18" charset="0"/>
              </a:rPr>
              <a:t>SDG 17: </a:t>
            </a:r>
          </a:p>
          <a:p>
            <a:pPr marL="0" indent="0">
              <a:buNone/>
            </a:pPr>
            <a:r>
              <a:rPr lang="en-GB" sz="2600" i="1" dirty="0">
                <a:cs typeface="Times New Roman" panose="02020603050405020304" pitchFamily="18" charset="0"/>
              </a:rPr>
              <a:t>Strengthen the means of implementation and revitalize the global </a:t>
            </a:r>
            <a:r>
              <a:rPr lang="en-GB" sz="2600" b="1" i="1" dirty="0">
                <a:cs typeface="Times New Roman" panose="02020603050405020304" pitchFamily="18" charset="0"/>
              </a:rPr>
              <a:t>partnership for sustainable development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>
                <a:cs typeface="Times New Roman" panose="02020603050405020304" pitchFamily="18" charset="0"/>
              </a:rPr>
              <a:t>Joint Programming as part of the "Multi-stakeholder partnerships" target</a:t>
            </a:r>
          </a:p>
          <a:p>
            <a:pPr marL="0" indent="0">
              <a:buNone/>
            </a:pPr>
            <a:endParaRPr lang="fr-BE" i="1" dirty="0" smtClean="0"/>
          </a:p>
        </p:txBody>
      </p:sp>
    </p:spTree>
    <p:extLst>
      <p:ext uri="{BB962C8B-B14F-4D97-AF65-F5344CB8AC3E}">
        <p14:creationId xmlns:p14="http://schemas.microsoft.com/office/powerpoint/2010/main" val="619626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25276" y="116632"/>
            <a:ext cx="9288536" cy="1080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4000" b="1" dirty="0" smtClean="0"/>
              <a:t>Council Conclusions:</a:t>
            </a:r>
            <a:br>
              <a:rPr lang="en-GB" altLang="en-US" sz="4000" b="1" dirty="0" smtClean="0"/>
            </a:br>
            <a:r>
              <a:rPr lang="en-GB" altLang="en-US" sz="4000" b="1" dirty="0" smtClean="0"/>
              <a:t>Stepping-up </a:t>
            </a:r>
            <a:r>
              <a:rPr lang="en-GB" altLang="en-US" sz="4000" b="1" dirty="0"/>
              <a:t>Joint Programming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439739"/>
              </p:ext>
            </p:extLst>
          </p:nvPr>
        </p:nvGraphicFramePr>
        <p:xfrm>
          <a:off x="234020" y="1412776"/>
          <a:ext cx="8748464" cy="54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60128" y="6356746"/>
            <a:ext cx="669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AND MS </a:t>
            </a:r>
            <a:r>
              <a:rPr lang="en-GB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STRONGER </a:t>
            </a:r>
            <a:r>
              <a:rPr lang="en-GB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DEVELOPMENT ACTORS</a:t>
            </a:r>
            <a:endParaRPr lang="en-GB" sz="1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506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61156105"/>
              </p:ext>
            </p:extLst>
          </p:nvPr>
        </p:nvGraphicFramePr>
        <p:xfrm>
          <a:off x="1057275" y="1011635"/>
          <a:ext cx="79208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66688" y="174625"/>
            <a:ext cx="871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 b="1" i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HoM</a:t>
            </a:r>
            <a:r>
              <a:rPr lang="en-GB" altLang="en-US" sz="4000" b="1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reports: JP State </a:t>
            </a:r>
            <a:r>
              <a:rPr lang="en-GB" altLang="en-US" sz="4000" b="1" i="0" dirty="0">
                <a:solidFill>
                  <a:schemeClr val="tx1"/>
                </a:solidFill>
                <a:latin typeface="Calibri" panose="020F0502020204030204" pitchFamily="34" charset="0"/>
              </a:rPr>
              <a:t>of </a:t>
            </a:r>
            <a:r>
              <a:rPr lang="en-GB" altLang="en-US" sz="4000" b="1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Play</a:t>
            </a:r>
          </a:p>
        </p:txBody>
      </p:sp>
      <p:sp>
        <p:nvSpPr>
          <p:cNvPr id="13316" name="Left Brace 6"/>
          <p:cNvSpPr>
            <a:spLocks/>
          </p:cNvSpPr>
          <p:nvPr/>
        </p:nvSpPr>
        <p:spPr bwMode="auto">
          <a:xfrm>
            <a:off x="755650" y="2687638"/>
            <a:ext cx="301625" cy="1511300"/>
          </a:xfrm>
          <a:prstGeom prst="leftBrace">
            <a:avLst>
              <a:gd name="adj1" fmla="val 832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 dirty="0">
              <a:solidFill>
                <a:srgbClr val="000000"/>
              </a:solidFill>
            </a:endParaRPr>
          </a:p>
        </p:txBody>
      </p:sp>
      <p:sp>
        <p:nvSpPr>
          <p:cNvPr id="13317" name="Chevron 7"/>
          <p:cNvSpPr>
            <a:spLocks/>
          </p:cNvSpPr>
          <p:nvPr/>
        </p:nvSpPr>
        <p:spPr bwMode="auto">
          <a:xfrm>
            <a:off x="46038" y="2903538"/>
            <a:ext cx="709612" cy="1079500"/>
          </a:xfrm>
          <a:custGeom>
            <a:avLst/>
            <a:gdLst>
              <a:gd name="T0" fmla="*/ 0 w 589564"/>
              <a:gd name="T1" fmla="*/ 0 h 1080120"/>
              <a:gd name="T2" fmla="*/ 514499 w 589564"/>
              <a:gd name="T3" fmla="*/ 0 h 1080120"/>
              <a:gd name="T4" fmla="*/ 1028998 w 589564"/>
              <a:gd name="T5" fmla="*/ 539440 h 1080120"/>
              <a:gd name="T6" fmla="*/ 514499 w 589564"/>
              <a:gd name="T7" fmla="*/ 1078880 h 1080120"/>
              <a:gd name="T8" fmla="*/ 0 w 589564"/>
              <a:gd name="T9" fmla="*/ 1078880 h 1080120"/>
              <a:gd name="T10" fmla="*/ 4681 w 589564"/>
              <a:gd name="T11" fmla="*/ 539440 h 1080120"/>
              <a:gd name="T12" fmla="*/ 0 w 589564"/>
              <a:gd name="T13" fmla="*/ 0 h 1080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9564" h="1080120">
                <a:moveTo>
                  <a:pt x="0" y="0"/>
                </a:moveTo>
                <a:lnTo>
                  <a:pt x="294782" y="0"/>
                </a:lnTo>
                <a:lnTo>
                  <a:pt x="589564" y="540060"/>
                </a:lnTo>
                <a:lnTo>
                  <a:pt x="294782" y="1080120"/>
                </a:lnTo>
                <a:lnTo>
                  <a:pt x="0" y="1080120"/>
                </a:lnTo>
                <a:lnTo>
                  <a:pt x="2682" y="54006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endParaRPr lang="en-GB" dirty="0"/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-36512" y="3068960"/>
            <a:ext cx="8604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GB" altLang="en-US" sz="1400" b="1" i="0" smtClean="0">
                <a:solidFill>
                  <a:srgbClr val="0033CC"/>
                </a:solidFill>
                <a:latin typeface="Calibri"/>
              </a:rPr>
              <a:t>Joint </a:t>
            </a:r>
            <a:r>
              <a:rPr lang="en-GB" altLang="en-US" sz="1400" b="1" i="0" dirty="0" smtClean="0">
                <a:solidFill>
                  <a:srgbClr val="0033CC"/>
                </a:solidFill>
                <a:latin typeface="Calibri"/>
              </a:rPr>
              <a:t>Strategy</a:t>
            </a:r>
          </a:p>
        </p:txBody>
      </p:sp>
      <p:sp>
        <p:nvSpPr>
          <p:cNvPr id="7" name="Chevron 7"/>
          <p:cNvSpPr>
            <a:spLocks/>
          </p:cNvSpPr>
          <p:nvPr/>
        </p:nvSpPr>
        <p:spPr bwMode="auto">
          <a:xfrm>
            <a:off x="45244" y="1233066"/>
            <a:ext cx="709612" cy="1079500"/>
          </a:xfrm>
          <a:custGeom>
            <a:avLst/>
            <a:gdLst>
              <a:gd name="T0" fmla="*/ 0 w 589564"/>
              <a:gd name="T1" fmla="*/ 0 h 1080120"/>
              <a:gd name="T2" fmla="*/ 514499 w 589564"/>
              <a:gd name="T3" fmla="*/ 0 h 1080120"/>
              <a:gd name="T4" fmla="*/ 1028998 w 589564"/>
              <a:gd name="T5" fmla="*/ 539440 h 1080120"/>
              <a:gd name="T6" fmla="*/ 514499 w 589564"/>
              <a:gd name="T7" fmla="*/ 1078880 h 1080120"/>
              <a:gd name="T8" fmla="*/ 0 w 589564"/>
              <a:gd name="T9" fmla="*/ 1078880 h 1080120"/>
              <a:gd name="T10" fmla="*/ 4681 w 589564"/>
              <a:gd name="T11" fmla="*/ 539440 h 1080120"/>
              <a:gd name="T12" fmla="*/ 0 w 589564"/>
              <a:gd name="T13" fmla="*/ 0 h 1080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9564" h="1080120">
                <a:moveTo>
                  <a:pt x="0" y="0"/>
                </a:moveTo>
                <a:lnTo>
                  <a:pt x="294782" y="0"/>
                </a:lnTo>
                <a:lnTo>
                  <a:pt x="589564" y="540060"/>
                </a:lnTo>
                <a:lnTo>
                  <a:pt x="294782" y="1080120"/>
                </a:lnTo>
                <a:lnTo>
                  <a:pt x="0" y="1080120"/>
                </a:lnTo>
                <a:lnTo>
                  <a:pt x="2682" y="54006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r>
              <a:rPr lang="en-GB" sz="1400" b="1" dirty="0">
                <a:solidFill>
                  <a:srgbClr val="0033CC"/>
                </a:solidFill>
                <a:latin typeface="Calibri"/>
              </a:rPr>
              <a:t>Prep </a:t>
            </a:r>
            <a:r>
              <a:rPr lang="en-GB" sz="1400" b="1" dirty="0" smtClean="0">
                <a:solidFill>
                  <a:srgbClr val="0033CC"/>
                </a:solidFill>
                <a:latin typeface="Calibri"/>
              </a:rPr>
              <a:t>steps</a:t>
            </a:r>
            <a:endParaRPr lang="en-GB" sz="1400" b="1" dirty="0">
              <a:solidFill>
                <a:srgbClr val="0033CC"/>
              </a:solidFill>
              <a:latin typeface="Calibri"/>
            </a:endParaRPr>
          </a:p>
        </p:txBody>
      </p:sp>
      <p:sp>
        <p:nvSpPr>
          <p:cNvPr id="8" name="Left Brace 6"/>
          <p:cNvSpPr>
            <a:spLocks/>
          </p:cNvSpPr>
          <p:nvPr/>
        </p:nvSpPr>
        <p:spPr bwMode="auto">
          <a:xfrm>
            <a:off x="754856" y="1017166"/>
            <a:ext cx="301625" cy="1511300"/>
          </a:xfrm>
          <a:prstGeom prst="leftBrace">
            <a:avLst>
              <a:gd name="adj1" fmla="val 832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489139"/>
            <a:ext cx="159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rgbClr val="3E6FD2"/>
                </a:solidFill>
                <a:latin typeface="Calibri"/>
              </a:rPr>
              <a:t>57 </a:t>
            </a:r>
            <a:r>
              <a:rPr lang="en-GB" sz="2400" b="1" dirty="0">
                <a:solidFill>
                  <a:srgbClr val="3E6FD2"/>
                </a:solidFill>
                <a:latin typeface="Calibri"/>
              </a:rPr>
              <a:t>Active countries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6237312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 smtClean="0">
                <a:solidFill>
                  <a:srgbClr val="3E6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*</a:t>
            </a:r>
            <a:r>
              <a:rPr lang="en-GB" sz="1100" b="1" i="1" dirty="0">
                <a:solidFill>
                  <a:srgbClr val="3E6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drafts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050" y="6448827"/>
            <a:ext cx="8276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>
                <a:solidFill>
                  <a:srgbClr val="3E6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** </a:t>
            </a:r>
            <a:r>
              <a:rPr lang="en-GB" sz="1100" b="1" i="1" dirty="0" smtClean="0">
                <a:solidFill>
                  <a:srgbClr val="3E6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"Second cycle" refers to the process of thoroughly revising the Joint Strategy or producing a whole new document</a:t>
            </a:r>
          </a:p>
          <a:p>
            <a:r>
              <a:rPr lang="en-GB" sz="1100" b="1" i="1" dirty="0" smtClean="0">
                <a:solidFill>
                  <a:srgbClr val="3E6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*** Uganda's Joint Strategy is halted due to the political situation in the country</a:t>
            </a:r>
          </a:p>
        </p:txBody>
      </p:sp>
    </p:spTree>
    <p:extLst>
      <p:ext uri="{BB962C8B-B14F-4D97-AF65-F5344CB8AC3E}">
        <p14:creationId xmlns:p14="http://schemas.microsoft.com/office/powerpoint/2010/main" val="2539905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1"/>
            <a:ext cx="8856984" cy="475252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/>
              <a:t>Progress and benefits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100" dirty="0"/>
              <a:t>Joint Programming is making headways: EU donors being increasingly recognised as "European family".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100" dirty="0"/>
              <a:t>Increased political leverage and visibility towards partner governments and the wider donor community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100" dirty="0"/>
              <a:t>JP contributing to development effectiveness AND providing stronger political clout for the EU and MS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100" dirty="0"/>
              <a:t>JP as a vehicle in implementing 2030 Agenda/ SDGs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Increased alignment to national development strategies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Improved division of labour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Some joint monitoring and joint results frameworks in place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Joint implementation actions used as a pragmatic cooperative way</a:t>
            </a:r>
          </a:p>
          <a:p>
            <a:pPr marL="457200" lvl="1" indent="0">
              <a:buNone/>
            </a:pPr>
            <a:endParaRPr lang="en-GB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/>
              <a:t>Persisting hurdles: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 smtClean="0"/>
              <a:t>Difficulties in reconciling trade, migration and security priorities with JP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 smtClean="0"/>
              <a:t>Country ownership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 smtClean="0"/>
              <a:t>Synchronisation of programming cycles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22114"/>
          </a:xfrm>
        </p:spPr>
        <p:txBody>
          <a:bodyPr>
            <a:normAutofit/>
          </a:bodyPr>
          <a:lstStyle/>
          <a:p>
            <a:r>
              <a:rPr lang="fr-BE" sz="4000" b="1" dirty="0" err="1" smtClean="0"/>
              <a:t>HoMs</a:t>
            </a:r>
            <a:r>
              <a:rPr lang="fr-BE" sz="4000" b="1" dirty="0" smtClean="0"/>
              <a:t> Reports: Key </a:t>
            </a:r>
            <a:r>
              <a:rPr lang="fr-BE" sz="4000" b="1" dirty="0" err="1"/>
              <a:t>F</a:t>
            </a:r>
            <a:r>
              <a:rPr lang="fr-BE" sz="4000" b="1" dirty="0" err="1" smtClean="0"/>
              <a:t>indings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604496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67544" y="90872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BE" sz="4000" b="1" dirty="0" err="1" smtClean="0"/>
              <a:t>HoMs</a:t>
            </a:r>
            <a:r>
              <a:rPr lang="fr-BE" sz="4000" b="1" dirty="0" smtClean="0"/>
              <a:t> Reports</a:t>
            </a:r>
            <a:r>
              <a:rPr lang="fr-BE" sz="4000" b="1" dirty="0"/>
              <a:t>: </a:t>
            </a:r>
            <a:r>
              <a:rPr lang="fr-BE" sz="4000" b="1" dirty="0" err="1"/>
              <a:t>Way</a:t>
            </a:r>
            <a:r>
              <a:rPr lang="fr-BE" sz="4000" b="1" dirty="0"/>
              <a:t> </a:t>
            </a:r>
            <a:r>
              <a:rPr lang="fr-BE" sz="4000" b="1" dirty="0" err="1"/>
              <a:t>Forward</a:t>
            </a:r>
            <a:endParaRPr lang="en-GB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818432"/>
            <a:ext cx="7488832" cy="47829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200" b="1" dirty="0" smtClean="0"/>
              <a:t>1. Diversifying  approaches to JP</a:t>
            </a:r>
          </a:p>
          <a:p>
            <a:pPr>
              <a:spcBef>
                <a:spcPts val="0"/>
              </a:spcBef>
            </a:pPr>
            <a:r>
              <a:rPr lang="fr-BE" sz="2200" dirty="0" err="1" smtClean="0"/>
              <a:t>Sectoral</a:t>
            </a:r>
            <a:r>
              <a:rPr lang="fr-BE" sz="2200" dirty="0" smtClean="0"/>
              <a:t> </a:t>
            </a:r>
            <a:r>
              <a:rPr lang="fr-BE" sz="2200" dirty="0" err="1" smtClean="0"/>
              <a:t>Approach</a:t>
            </a:r>
            <a:endParaRPr lang="fr-BE" sz="2200" dirty="0"/>
          </a:p>
          <a:p>
            <a:pPr>
              <a:spcBef>
                <a:spcPts val="0"/>
              </a:spcBef>
            </a:pPr>
            <a:r>
              <a:rPr lang="fr-BE" sz="2200" dirty="0" err="1" smtClean="0"/>
              <a:t>Conflict</a:t>
            </a:r>
            <a:r>
              <a:rPr lang="fr-BE" sz="2200" dirty="0" smtClean="0"/>
              <a:t> </a:t>
            </a:r>
            <a:r>
              <a:rPr lang="fr-BE" sz="2200" dirty="0" err="1" smtClean="0"/>
              <a:t>analysis</a:t>
            </a:r>
            <a:endParaRPr lang="fr-BE" sz="2200" dirty="0" smtClean="0"/>
          </a:p>
          <a:p>
            <a:pPr>
              <a:spcBef>
                <a:spcPts val="0"/>
              </a:spcBef>
            </a:pPr>
            <a:r>
              <a:rPr lang="fr-BE" sz="2200" dirty="0"/>
              <a:t>Middle-</a:t>
            </a:r>
            <a:r>
              <a:rPr lang="fr-BE" sz="2200" dirty="0" err="1"/>
              <a:t>Income</a:t>
            </a:r>
            <a:r>
              <a:rPr lang="fr-BE" sz="2200" dirty="0"/>
              <a:t> </a:t>
            </a:r>
            <a:r>
              <a:rPr lang="fr-BE" sz="2200" dirty="0" smtClean="0"/>
              <a:t>Countries</a:t>
            </a:r>
            <a:endParaRPr lang="fr-BE" sz="2200" dirty="0"/>
          </a:p>
          <a:p>
            <a:pPr marL="0" indent="0">
              <a:spcBef>
                <a:spcPts val="800"/>
              </a:spcBef>
              <a:buNone/>
            </a:pPr>
            <a:r>
              <a:rPr lang="en-GB" sz="2200" b="1" dirty="0" smtClean="0"/>
              <a:t>2. Linking JP to other areas of external action</a:t>
            </a:r>
          </a:p>
          <a:p>
            <a:pPr>
              <a:spcBef>
                <a:spcPts val="0"/>
              </a:spcBef>
            </a:pPr>
            <a:r>
              <a:rPr lang="en-GB" sz="2200" dirty="0"/>
              <a:t>Climate change and environment </a:t>
            </a:r>
          </a:p>
          <a:p>
            <a:pPr>
              <a:spcBef>
                <a:spcPts val="0"/>
              </a:spcBef>
            </a:pPr>
            <a:r>
              <a:rPr lang="en-GB" sz="2200" dirty="0"/>
              <a:t>Migration/Partnership Frameworks </a:t>
            </a:r>
          </a:p>
          <a:p>
            <a:pPr>
              <a:spcBef>
                <a:spcPts val="0"/>
              </a:spcBef>
            </a:pPr>
            <a:r>
              <a:rPr lang="en-GB" sz="2200" dirty="0"/>
              <a:t>Trade/ EPA </a:t>
            </a:r>
          </a:p>
          <a:p>
            <a:pPr>
              <a:spcBef>
                <a:spcPts val="0"/>
              </a:spcBef>
            </a:pPr>
            <a:r>
              <a:rPr lang="en-GB" sz="2200" dirty="0"/>
              <a:t>Security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BE" sz="2200" b="1" dirty="0" smtClean="0"/>
              <a:t>3. </a:t>
            </a:r>
            <a:r>
              <a:rPr lang="fr-BE" sz="2200" b="1" dirty="0" err="1" smtClean="0"/>
              <a:t>Using</a:t>
            </a:r>
            <a:r>
              <a:rPr lang="fr-BE" sz="2200" b="1" dirty="0" smtClean="0"/>
              <a:t> JP in </a:t>
            </a:r>
            <a:r>
              <a:rPr lang="fr-BE" sz="2200" b="1" dirty="0" err="1" smtClean="0"/>
              <a:t>policy</a:t>
            </a:r>
            <a:r>
              <a:rPr lang="fr-BE" sz="2200" b="1" dirty="0" smtClean="0"/>
              <a:t> and </a:t>
            </a:r>
            <a:r>
              <a:rPr lang="fr-BE" sz="2200" b="1" dirty="0" err="1" smtClean="0"/>
              <a:t>political</a:t>
            </a:r>
            <a:r>
              <a:rPr lang="fr-BE" sz="2200" b="1" dirty="0" smtClean="0"/>
              <a:t> dialogues</a:t>
            </a:r>
          </a:p>
          <a:p>
            <a:pPr>
              <a:spcBef>
                <a:spcPts val="0"/>
              </a:spcBef>
            </a:pPr>
            <a:r>
              <a:rPr lang="fr-BE" sz="2200" dirty="0" smtClean="0"/>
              <a:t>Link </a:t>
            </a:r>
            <a:r>
              <a:rPr lang="fr-BE" sz="2200" dirty="0" err="1" smtClean="0"/>
              <a:t>with</a:t>
            </a:r>
            <a:r>
              <a:rPr lang="fr-BE" sz="2200" dirty="0" smtClean="0"/>
              <a:t> </a:t>
            </a:r>
            <a:r>
              <a:rPr lang="fr-BE" sz="2200" dirty="0" err="1" smtClean="0"/>
              <a:t>other</a:t>
            </a:r>
            <a:r>
              <a:rPr lang="fr-BE" sz="2200" dirty="0" smtClean="0"/>
              <a:t> initiatives </a:t>
            </a:r>
          </a:p>
          <a:p>
            <a:pPr>
              <a:spcBef>
                <a:spcPts val="0"/>
              </a:spcBef>
            </a:pPr>
            <a:r>
              <a:rPr lang="en-GB" sz="2200" dirty="0"/>
              <a:t>Joint messages, declarations, demarches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GB" sz="2200" b="1" dirty="0" smtClean="0"/>
              <a:t>4. Joint Results Framework</a:t>
            </a:r>
            <a:endParaRPr lang="en-GB" sz="2200" b="1" dirty="0" smtClean="0">
              <a:solidFill>
                <a:srgbClr val="0F5494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46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93610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Joint </a:t>
            </a:r>
            <a:r>
              <a:rPr lang="en-GB" sz="3200" b="1" dirty="0"/>
              <a:t>Programming </a:t>
            </a:r>
            <a:r>
              <a:rPr lang="en-GB" sz="3200" b="1" dirty="0" smtClean="0"/>
              <a:t>Evaluation: </a:t>
            </a:r>
            <a:r>
              <a:rPr lang="fr-BE" sz="3200" b="1" dirty="0" smtClean="0"/>
              <a:t>conclusions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7525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1900" b="1" u="sng" dirty="0" smtClean="0"/>
              <a:t>Valuable experience </a:t>
            </a:r>
            <a:r>
              <a:rPr lang="en-GB" sz="1900" b="1" u="sng" dirty="0"/>
              <a:t>for the EU and MS</a:t>
            </a:r>
            <a:r>
              <a:rPr lang="en-GB" sz="1900" dirty="0"/>
              <a:t>:</a:t>
            </a:r>
          </a:p>
          <a:p>
            <a:pPr lvl="1" algn="just">
              <a:spcBef>
                <a:spcPts val="0"/>
              </a:spcBef>
            </a:pPr>
            <a:r>
              <a:rPr lang="en-GB" sz="1900" dirty="0"/>
              <a:t>EU Voice: participating donors </a:t>
            </a:r>
            <a:r>
              <a:rPr lang="en-GB" sz="1900" b="1" dirty="0"/>
              <a:t>more visible </a:t>
            </a:r>
            <a:r>
              <a:rPr lang="en-GB" sz="1900" dirty="0"/>
              <a:t>vis-à-vis the </a:t>
            </a:r>
            <a:r>
              <a:rPr lang="en-GB" sz="1900" dirty="0" smtClean="0"/>
              <a:t>Government</a:t>
            </a:r>
            <a:endParaRPr lang="en-GB" sz="1900" dirty="0"/>
          </a:p>
          <a:p>
            <a:pPr lvl="1" algn="just">
              <a:spcBef>
                <a:spcPts val="0"/>
              </a:spcBef>
            </a:pPr>
            <a:r>
              <a:rPr lang="en-GB" sz="1900" b="1" dirty="0"/>
              <a:t>EU and MS development cooperation more harmonised</a:t>
            </a:r>
            <a:r>
              <a:rPr lang="en-GB" sz="1900" dirty="0"/>
              <a:t>, working towards commonly agreed objectives and adopting commonly agreed strategic </a:t>
            </a:r>
            <a:r>
              <a:rPr lang="en-GB" sz="1900" dirty="0" smtClean="0"/>
              <a:t>approaches</a:t>
            </a:r>
            <a:endParaRPr lang="en-GB" sz="1900" dirty="0"/>
          </a:p>
          <a:p>
            <a:pPr lvl="1" algn="just">
              <a:spcBef>
                <a:spcPts val="0"/>
              </a:spcBef>
            </a:pPr>
            <a:r>
              <a:rPr lang="en-GB" sz="1900" b="1" dirty="0" smtClean="0"/>
              <a:t>Clearer </a:t>
            </a:r>
            <a:r>
              <a:rPr lang="en-GB" sz="1900" b="1" dirty="0"/>
              <a:t>view amongst the EU, MS and like-minded partners </a:t>
            </a:r>
            <a:r>
              <a:rPr lang="en-GB" sz="1900" dirty="0"/>
              <a:t>about cooperation portfolios, strengths and limitations of each </a:t>
            </a:r>
            <a:r>
              <a:rPr lang="en-GB" sz="1900" dirty="0" smtClean="0"/>
              <a:t>donor</a:t>
            </a:r>
            <a:endParaRPr lang="en-GB" sz="1900" dirty="0"/>
          </a:p>
          <a:p>
            <a:pPr>
              <a:spcBef>
                <a:spcPts val="0"/>
              </a:spcBef>
            </a:pPr>
            <a:endParaRPr lang="en-GB" sz="1900" b="1" u="sng" dirty="0" smtClean="0"/>
          </a:p>
          <a:p>
            <a:pPr>
              <a:spcBef>
                <a:spcPts val="0"/>
              </a:spcBef>
            </a:pPr>
            <a:r>
              <a:rPr lang="en-GB" sz="1900" b="1" u="sng" dirty="0" smtClean="0"/>
              <a:t>But</a:t>
            </a:r>
            <a:r>
              <a:rPr lang="en-GB" sz="1900" b="1" u="sng" dirty="0"/>
              <a:t>:</a:t>
            </a:r>
          </a:p>
          <a:p>
            <a:pPr lvl="1" algn="just">
              <a:spcBef>
                <a:spcPts val="0"/>
              </a:spcBef>
            </a:pPr>
            <a:r>
              <a:rPr lang="en-GB" sz="1900" dirty="0" smtClean="0"/>
              <a:t>Not </a:t>
            </a:r>
            <a:r>
              <a:rPr lang="en-GB" sz="1900" dirty="0"/>
              <a:t>sufficiently involving or late-to-involve the Partner Country, CSOs, </a:t>
            </a:r>
            <a:r>
              <a:rPr lang="en-GB" sz="1900" dirty="0" err="1" smtClean="0"/>
              <a:t>etc</a:t>
            </a:r>
            <a:r>
              <a:rPr lang="en-GB" sz="1900" dirty="0" smtClean="0"/>
              <a:t>;</a:t>
            </a:r>
            <a:endParaRPr lang="en-GB" sz="1900" dirty="0"/>
          </a:p>
          <a:p>
            <a:pPr lvl="1" algn="just">
              <a:spcBef>
                <a:spcPts val="0"/>
              </a:spcBef>
            </a:pPr>
            <a:r>
              <a:rPr lang="en-GB" sz="1900" dirty="0"/>
              <a:t>Limited to those sectors where several EU+MS were </a:t>
            </a:r>
            <a:r>
              <a:rPr lang="en-GB" sz="1900" dirty="0" smtClean="0"/>
              <a:t>already active</a:t>
            </a:r>
            <a:endParaRPr lang="en-GB" sz="1900" dirty="0"/>
          </a:p>
          <a:p>
            <a:pPr lvl="1" algn="just">
              <a:spcBef>
                <a:spcPts val="0"/>
              </a:spcBef>
            </a:pPr>
            <a:r>
              <a:rPr lang="en-GB" sz="1900" dirty="0" smtClean="0"/>
              <a:t>Generally: results </a:t>
            </a:r>
            <a:r>
              <a:rPr lang="en-GB" sz="1900" dirty="0"/>
              <a:t>on Development Effectiveness slower than </a:t>
            </a:r>
            <a:r>
              <a:rPr lang="en-GB" sz="1900" dirty="0" smtClean="0"/>
              <a:t>expected</a:t>
            </a:r>
            <a:endParaRPr lang="en-GB" sz="1900" dirty="0"/>
          </a:p>
          <a:p>
            <a:pPr lvl="1" algn="just">
              <a:spcBef>
                <a:spcPts val="0"/>
              </a:spcBef>
            </a:pPr>
            <a:r>
              <a:rPr lang="en-GB" sz="1900" dirty="0" smtClean="0"/>
              <a:t>Visibility </a:t>
            </a:r>
            <a:r>
              <a:rPr lang="en-GB" sz="1900" dirty="0"/>
              <a:t>enhanced for both </a:t>
            </a:r>
            <a:r>
              <a:rPr lang="en-GB" sz="1900" dirty="0" smtClean="0"/>
              <a:t>EU+MS </a:t>
            </a:r>
            <a:r>
              <a:rPr lang="en-GB" sz="1900" dirty="0"/>
              <a:t>individually but </a:t>
            </a:r>
            <a:r>
              <a:rPr lang="en-GB" sz="1900" dirty="0" smtClean="0"/>
              <a:t>is it used </a:t>
            </a:r>
            <a:r>
              <a:rPr lang="en-GB" sz="1900" dirty="0"/>
              <a:t>by the EU family to gain more political clout?</a:t>
            </a:r>
          </a:p>
          <a:p>
            <a:pPr lvl="1" algn="just">
              <a:spcBef>
                <a:spcPts val="0"/>
              </a:spcBef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08046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48072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JP Evaluation: Recommendations</a:t>
            </a:r>
            <a:endParaRPr lang="en-GB" sz="36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772816"/>
            <a:ext cx="7920879" cy="5085184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452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2789</TotalTime>
  <Words>1636</Words>
  <Application>Microsoft Office PowerPoint</Application>
  <PresentationFormat>On-screen Show (4:3)</PresentationFormat>
  <Paragraphs>233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Implementation of Council Conclusions on  stepping-up Joint Programming:   Heads of Mission Reports Analysis,  Evaluation Results and New Tools</vt:lpstr>
      <vt:lpstr>Political and Policy framework (1)</vt:lpstr>
      <vt:lpstr>Political and Policy framework (2)</vt:lpstr>
      <vt:lpstr>Council Conclusions: Stepping-up Joint Programming</vt:lpstr>
      <vt:lpstr>PowerPoint Presentation</vt:lpstr>
      <vt:lpstr>HoMs Reports: Key Findings</vt:lpstr>
      <vt:lpstr>PowerPoint Presentation</vt:lpstr>
      <vt:lpstr>Joint Programming Evaluation: conclusions</vt:lpstr>
      <vt:lpstr>JP Evaluation: Recommendations</vt:lpstr>
      <vt:lpstr>JP Evaluation: Follow-up</vt:lpstr>
      <vt:lpstr>PowerPoint Presentation</vt:lpstr>
      <vt:lpstr>PowerPoint Presentation</vt:lpstr>
      <vt:lpstr>PowerPoint Presentation</vt:lpstr>
      <vt:lpstr>New version online:  More features available for better usability such as surveys, blogs, training videos and audiovisual media </vt:lpstr>
      <vt:lpstr>Debating the Recommendations of the Evaluation Report: </vt:lpstr>
      <vt:lpstr>Training videos with interviews from Heads of Cooperation: </vt:lpstr>
      <vt:lpstr>PowerPoint Presentation</vt:lpstr>
      <vt:lpstr>PowerPoint Presentation</vt:lpstr>
      <vt:lpstr>PowerPoint Presentation</vt:lpstr>
      <vt:lpstr>PowerPoint Presentation</vt:lpstr>
      <vt:lpstr>Operational challenges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Programming:  Taking it one step further</dc:title>
  <dc:creator>MARAZOPOULOS Christos (CAB-BARROSO-EXT)</dc:creator>
  <cp:lastModifiedBy>MARAZOPOULOS Christos (CAB-BARROSO-EXT)</cp:lastModifiedBy>
  <cp:revision>207</cp:revision>
  <cp:lastPrinted>2016-10-10T11:20:23Z</cp:lastPrinted>
  <dcterms:created xsi:type="dcterms:W3CDTF">2016-10-04T09:57:54Z</dcterms:created>
  <dcterms:modified xsi:type="dcterms:W3CDTF">2017-07-05T16:25:32Z</dcterms:modified>
</cp:coreProperties>
</file>