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7" r:id="rId2"/>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naud Berghmans" initials="AB"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54AA5"/>
    <a:srgbClr val="103766"/>
    <a:srgbClr val="0E3F7D"/>
    <a:srgbClr val="3BAEAE"/>
    <a:srgbClr val="1798D7"/>
    <a:srgbClr val="0087E6"/>
    <a:srgbClr val="EB8C6F"/>
    <a:srgbClr val="5F88B8"/>
    <a:srgbClr val="2B56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9" autoAdjust="0"/>
    <p:restoredTop sz="86445" autoAdjust="0"/>
  </p:normalViewPr>
  <p:slideViewPr>
    <p:cSldViewPr snapToGrid="0">
      <p:cViewPr>
        <p:scale>
          <a:sx n="110" d="100"/>
          <a:sy n="110" d="100"/>
        </p:scale>
        <p:origin x="-528" y="-3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2" y="-7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5659" cy="493713"/>
          </a:xfrm>
          <a:prstGeom prst="rect">
            <a:avLst/>
          </a:prstGeom>
        </p:spPr>
        <p:txBody>
          <a:bodyPr vert="horz" lIns="91414" tIns="45707" rIns="91414" bIns="45707" rtlCol="0"/>
          <a:lstStyle>
            <a:lvl1pPr algn="l">
              <a:defRPr sz="1200"/>
            </a:lvl1pPr>
          </a:lstStyle>
          <a:p>
            <a:endParaRPr lang="en-GB"/>
          </a:p>
        </p:txBody>
      </p:sp>
      <p:sp>
        <p:nvSpPr>
          <p:cNvPr id="3" name="Date Placeholder 2"/>
          <p:cNvSpPr>
            <a:spLocks noGrp="1"/>
          </p:cNvSpPr>
          <p:nvPr>
            <p:ph type="dt" sz="quarter" idx="1"/>
          </p:nvPr>
        </p:nvSpPr>
        <p:spPr>
          <a:xfrm>
            <a:off x="3850445" y="2"/>
            <a:ext cx="2945659" cy="493713"/>
          </a:xfrm>
          <a:prstGeom prst="rect">
            <a:avLst/>
          </a:prstGeom>
        </p:spPr>
        <p:txBody>
          <a:bodyPr vert="horz" lIns="91414" tIns="45707" rIns="91414" bIns="45707" rtlCol="0"/>
          <a:lstStyle>
            <a:lvl1pPr algn="r">
              <a:defRPr sz="1200"/>
            </a:lvl1pPr>
          </a:lstStyle>
          <a:p>
            <a:fld id="{E290C280-28A2-4A7F-9A68-D10325FE0FFE}" type="datetimeFigureOut">
              <a:rPr lang="en-GB" smtClean="0"/>
              <a:t>02/10/2017</a:t>
            </a:fld>
            <a:endParaRPr lang="en-GB"/>
          </a:p>
        </p:txBody>
      </p:sp>
      <p:sp>
        <p:nvSpPr>
          <p:cNvPr id="4" name="Footer Placeholder 3"/>
          <p:cNvSpPr>
            <a:spLocks noGrp="1"/>
          </p:cNvSpPr>
          <p:nvPr>
            <p:ph type="ftr" sz="quarter" idx="2"/>
          </p:nvPr>
        </p:nvSpPr>
        <p:spPr>
          <a:xfrm>
            <a:off x="1" y="9378825"/>
            <a:ext cx="2945659" cy="493713"/>
          </a:xfrm>
          <a:prstGeom prst="rect">
            <a:avLst/>
          </a:prstGeom>
        </p:spPr>
        <p:txBody>
          <a:bodyPr vert="horz" lIns="91414" tIns="45707" rIns="91414" bIns="45707" rtlCol="0" anchor="b"/>
          <a:lstStyle>
            <a:lvl1pPr algn="l">
              <a:defRPr sz="1200"/>
            </a:lvl1pPr>
          </a:lstStyle>
          <a:p>
            <a:endParaRPr lang="en-GB"/>
          </a:p>
        </p:txBody>
      </p:sp>
      <p:sp>
        <p:nvSpPr>
          <p:cNvPr id="5" name="Slide Number Placeholder 4"/>
          <p:cNvSpPr>
            <a:spLocks noGrp="1"/>
          </p:cNvSpPr>
          <p:nvPr>
            <p:ph type="sldNum" sz="quarter" idx="3"/>
          </p:nvPr>
        </p:nvSpPr>
        <p:spPr>
          <a:xfrm>
            <a:off x="3850445" y="9378825"/>
            <a:ext cx="2945659" cy="493713"/>
          </a:xfrm>
          <a:prstGeom prst="rect">
            <a:avLst/>
          </a:prstGeom>
        </p:spPr>
        <p:txBody>
          <a:bodyPr vert="horz" lIns="91414" tIns="45707" rIns="91414" bIns="45707" rtlCol="0" anchor="b"/>
          <a:lstStyle>
            <a:lvl1pPr algn="r">
              <a:defRPr sz="1200"/>
            </a:lvl1pPr>
          </a:lstStyle>
          <a:p>
            <a:fld id="{90BBB004-093C-4626-998F-D46C39F28599}" type="slidenum">
              <a:rPr lang="en-GB" smtClean="0"/>
              <a:t>‹#›</a:t>
            </a:fld>
            <a:endParaRPr lang="en-GB"/>
          </a:p>
        </p:txBody>
      </p:sp>
    </p:spTree>
    <p:extLst>
      <p:ext uri="{BB962C8B-B14F-4D97-AF65-F5344CB8AC3E}">
        <p14:creationId xmlns:p14="http://schemas.microsoft.com/office/powerpoint/2010/main" val="6353636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873" cy="493076"/>
          </a:xfrm>
          <a:prstGeom prst="rect">
            <a:avLst/>
          </a:prstGeom>
        </p:spPr>
        <p:txBody>
          <a:bodyPr vert="horz" lIns="91965" tIns="45983" rIns="91965" bIns="45983" rtlCol="0"/>
          <a:lstStyle>
            <a:lvl1pPr algn="l">
              <a:defRPr sz="1200"/>
            </a:lvl1pPr>
          </a:lstStyle>
          <a:p>
            <a:endParaRPr lang="en-GB"/>
          </a:p>
        </p:txBody>
      </p:sp>
      <p:sp>
        <p:nvSpPr>
          <p:cNvPr id="3" name="Date Placeholder 2"/>
          <p:cNvSpPr>
            <a:spLocks noGrp="1"/>
          </p:cNvSpPr>
          <p:nvPr>
            <p:ph type="dt" idx="1"/>
          </p:nvPr>
        </p:nvSpPr>
        <p:spPr>
          <a:xfrm>
            <a:off x="3850197" y="1"/>
            <a:ext cx="2945873" cy="493076"/>
          </a:xfrm>
          <a:prstGeom prst="rect">
            <a:avLst/>
          </a:prstGeom>
        </p:spPr>
        <p:txBody>
          <a:bodyPr vert="horz" lIns="91965" tIns="45983" rIns="91965" bIns="45983" rtlCol="0"/>
          <a:lstStyle>
            <a:lvl1pPr algn="r">
              <a:defRPr sz="1200"/>
            </a:lvl1pPr>
          </a:lstStyle>
          <a:p>
            <a:fld id="{D1D874A6-A6B0-4A37-879B-96D787CD53D9}" type="datetimeFigureOut">
              <a:rPr lang="en-GB" smtClean="0"/>
              <a:t>02/10/2017</a:t>
            </a:fld>
            <a:endParaRPr lang="en-GB"/>
          </a:p>
        </p:txBody>
      </p:sp>
      <p:sp>
        <p:nvSpPr>
          <p:cNvPr id="4" name="Slide Image Placeholder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965" tIns="45983" rIns="91965" bIns="45983" rtlCol="0" anchor="ctr"/>
          <a:lstStyle/>
          <a:p>
            <a:endParaRPr lang="en-GB"/>
          </a:p>
        </p:txBody>
      </p:sp>
      <p:sp>
        <p:nvSpPr>
          <p:cNvPr id="5" name="Notes Placeholder 4"/>
          <p:cNvSpPr>
            <a:spLocks noGrp="1"/>
          </p:cNvSpPr>
          <p:nvPr>
            <p:ph type="body" sz="quarter" idx="3"/>
          </p:nvPr>
        </p:nvSpPr>
        <p:spPr>
          <a:xfrm>
            <a:off x="679448" y="4690588"/>
            <a:ext cx="5438783" cy="4442458"/>
          </a:xfrm>
          <a:prstGeom prst="rect">
            <a:avLst/>
          </a:prstGeom>
        </p:spPr>
        <p:txBody>
          <a:bodyPr vert="horz" lIns="91965" tIns="45983" rIns="91965" bIns="4598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9584"/>
            <a:ext cx="2945873" cy="493076"/>
          </a:xfrm>
          <a:prstGeom prst="rect">
            <a:avLst/>
          </a:prstGeom>
        </p:spPr>
        <p:txBody>
          <a:bodyPr vert="horz" lIns="91965" tIns="45983" rIns="91965" bIns="45983" rtlCol="0" anchor="b"/>
          <a:lstStyle>
            <a:lvl1pPr algn="l">
              <a:defRPr sz="1200"/>
            </a:lvl1pPr>
          </a:lstStyle>
          <a:p>
            <a:endParaRPr lang="en-GB"/>
          </a:p>
        </p:txBody>
      </p:sp>
      <p:sp>
        <p:nvSpPr>
          <p:cNvPr id="7" name="Slide Number Placeholder 6"/>
          <p:cNvSpPr>
            <a:spLocks noGrp="1"/>
          </p:cNvSpPr>
          <p:nvPr>
            <p:ph type="sldNum" sz="quarter" idx="5"/>
          </p:nvPr>
        </p:nvSpPr>
        <p:spPr>
          <a:xfrm>
            <a:off x="3850197" y="9379584"/>
            <a:ext cx="2945873" cy="493076"/>
          </a:xfrm>
          <a:prstGeom prst="rect">
            <a:avLst/>
          </a:prstGeom>
        </p:spPr>
        <p:txBody>
          <a:bodyPr vert="horz" lIns="91965" tIns="45983" rIns="91965" bIns="45983" rtlCol="0" anchor="b"/>
          <a:lstStyle>
            <a:lvl1pPr algn="r">
              <a:defRPr sz="1200"/>
            </a:lvl1pPr>
          </a:lstStyle>
          <a:p>
            <a:fld id="{885F8DEE-3D2E-42BA-9118-3743B3B42198}" type="slidenum">
              <a:rPr lang="en-GB" smtClean="0"/>
              <a:t>‹#›</a:t>
            </a:fld>
            <a:endParaRPr lang="en-GB"/>
          </a:p>
        </p:txBody>
      </p:sp>
    </p:spTree>
    <p:extLst>
      <p:ext uri="{BB962C8B-B14F-4D97-AF65-F5344CB8AC3E}">
        <p14:creationId xmlns:p14="http://schemas.microsoft.com/office/powerpoint/2010/main" val="284957676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91666-A3C8-4B8C-905D-A09820ECD427}" type="slidenum">
              <a:rPr lang="en-US" smtClean="0"/>
              <a:t>‹#›</a:t>
            </a:fld>
            <a:endParaRPr lang="en-US"/>
          </a:p>
        </p:txBody>
      </p:sp>
      <p:grpSp>
        <p:nvGrpSpPr>
          <p:cNvPr id="7" name="Group 6"/>
          <p:cNvGrpSpPr/>
          <p:nvPr userDrawn="1"/>
        </p:nvGrpSpPr>
        <p:grpSpPr>
          <a:xfrm>
            <a:off x="3235" y="50449"/>
            <a:ext cx="12192000" cy="1046826"/>
            <a:chOff x="3235" y="50449"/>
            <a:chExt cx="12192000" cy="1046826"/>
          </a:xfrm>
        </p:grpSpPr>
        <p:sp>
          <p:nvSpPr>
            <p:cNvPr id="8" name="Rectangle 7"/>
            <p:cNvSpPr/>
            <p:nvPr/>
          </p:nvSpPr>
          <p:spPr>
            <a:xfrm>
              <a:off x="3235" y="788576"/>
              <a:ext cx="12192000" cy="308699"/>
            </a:xfrm>
            <a:prstGeom prst="rect">
              <a:avLst/>
            </a:prstGeom>
            <a:gradFill flip="none" rotWithShape="1">
              <a:gsLst>
                <a:gs pos="0">
                  <a:srgbClr val="103766"/>
                </a:gs>
                <a:gs pos="100000">
                  <a:srgbClr val="0087E6"/>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154" y="50449"/>
              <a:ext cx="1016679" cy="704527"/>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1718" y="162877"/>
              <a:ext cx="525385" cy="347043"/>
            </a:xfrm>
            <a:prstGeom prst="rect">
              <a:avLst/>
            </a:prstGeom>
          </p:spPr>
        </p:pic>
      </p:grpSp>
      <p:sp>
        <p:nvSpPr>
          <p:cNvPr id="11" name="TextBox 10"/>
          <p:cNvSpPr txBox="1"/>
          <p:nvPr userDrawn="1"/>
        </p:nvSpPr>
        <p:spPr>
          <a:xfrm>
            <a:off x="1858875" y="141102"/>
            <a:ext cx="5476142" cy="523220"/>
          </a:xfrm>
          <a:prstGeom prst="rect">
            <a:avLst/>
          </a:prstGeom>
          <a:noFill/>
        </p:spPr>
        <p:txBody>
          <a:bodyPr wrap="square" rtlCol="0">
            <a:spAutoFit/>
          </a:bodyPr>
          <a:lstStyle/>
          <a:p>
            <a:r>
              <a:rPr lang="nl-BE" sz="2800" b="1" dirty="0" err="1" smtClean="0">
                <a:solidFill>
                  <a:srgbClr val="254AA5"/>
                </a:solidFill>
              </a:rPr>
              <a:t>Opsys</a:t>
            </a:r>
            <a:r>
              <a:rPr lang="nl-BE" sz="2800" b="1" dirty="0" smtClean="0">
                <a:solidFill>
                  <a:srgbClr val="254AA5"/>
                </a:solidFill>
              </a:rPr>
              <a:t> Workshops </a:t>
            </a:r>
            <a:r>
              <a:rPr lang="nl-BE" sz="2800" b="1" dirty="0" err="1" smtClean="0">
                <a:solidFill>
                  <a:srgbClr val="254AA5"/>
                </a:solidFill>
              </a:rPr>
              <a:t>for</a:t>
            </a:r>
            <a:r>
              <a:rPr lang="nl-BE" sz="2800" b="1" dirty="0" smtClean="0">
                <a:solidFill>
                  <a:srgbClr val="254AA5"/>
                </a:solidFill>
              </a:rPr>
              <a:t> P1 Results</a:t>
            </a:r>
            <a:endParaRPr lang="en-US" sz="2800" b="1" dirty="0">
              <a:solidFill>
                <a:srgbClr val="254AA5"/>
              </a:solidFill>
            </a:endParaRPr>
          </a:p>
        </p:txBody>
      </p:sp>
    </p:spTree>
    <p:extLst>
      <p:ext uri="{BB962C8B-B14F-4D97-AF65-F5344CB8AC3E}">
        <p14:creationId xmlns:p14="http://schemas.microsoft.com/office/powerpoint/2010/main" val="20527849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4159565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424083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91666-A3C8-4B8C-905D-A09820ECD427}" type="slidenum">
              <a:rPr lang="en-US" smtClean="0"/>
              <a:t>‹#›</a:t>
            </a:fld>
            <a:endParaRPr lang="en-US"/>
          </a:p>
        </p:txBody>
      </p:sp>
      <p:grpSp>
        <p:nvGrpSpPr>
          <p:cNvPr id="7" name="Group 6"/>
          <p:cNvGrpSpPr/>
          <p:nvPr userDrawn="1"/>
        </p:nvGrpSpPr>
        <p:grpSpPr>
          <a:xfrm>
            <a:off x="3235" y="50449"/>
            <a:ext cx="12192000" cy="1046826"/>
            <a:chOff x="3235" y="50449"/>
            <a:chExt cx="12192000" cy="1046826"/>
          </a:xfrm>
        </p:grpSpPr>
        <p:sp>
          <p:nvSpPr>
            <p:cNvPr id="8" name="Rectangle 7"/>
            <p:cNvSpPr/>
            <p:nvPr/>
          </p:nvSpPr>
          <p:spPr>
            <a:xfrm>
              <a:off x="3235" y="788576"/>
              <a:ext cx="12192000" cy="308699"/>
            </a:xfrm>
            <a:prstGeom prst="rect">
              <a:avLst/>
            </a:prstGeom>
            <a:gradFill flip="none" rotWithShape="1">
              <a:gsLst>
                <a:gs pos="0">
                  <a:srgbClr val="103766"/>
                </a:gs>
                <a:gs pos="100000">
                  <a:srgbClr val="0087E6"/>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154" y="50449"/>
              <a:ext cx="1016679" cy="704527"/>
            </a:xfrm>
            <a:prstGeom prst="rect">
              <a:avLst/>
            </a:prstGeom>
          </p:spPr>
        </p:pic>
      </p:grpSp>
      <p:sp>
        <p:nvSpPr>
          <p:cNvPr id="11" name="TextBox 10"/>
          <p:cNvSpPr txBox="1"/>
          <p:nvPr userDrawn="1"/>
        </p:nvSpPr>
        <p:spPr>
          <a:xfrm>
            <a:off x="1289559" y="141102"/>
            <a:ext cx="7388642" cy="523220"/>
          </a:xfrm>
          <a:prstGeom prst="rect">
            <a:avLst/>
          </a:prstGeom>
          <a:noFill/>
        </p:spPr>
        <p:txBody>
          <a:bodyPr wrap="square" rtlCol="0">
            <a:spAutoFit/>
          </a:bodyPr>
          <a:lstStyle/>
          <a:p>
            <a:r>
              <a:rPr lang="nl-BE" sz="2800" b="1" dirty="0" smtClean="0">
                <a:solidFill>
                  <a:srgbClr val="254AA5"/>
                </a:solidFill>
              </a:rPr>
              <a:t>OPSYS </a:t>
            </a:r>
            <a:r>
              <a:rPr lang="nl-BE" sz="2800" b="1" dirty="0" smtClean="0">
                <a:solidFill>
                  <a:srgbClr val="254AA5"/>
                </a:solidFill>
              </a:rPr>
              <a:t>Webinar:</a:t>
            </a:r>
            <a:r>
              <a:rPr lang="nl-BE" sz="2800" b="1" baseline="0" dirty="0" smtClean="0">
                <a:solidFill>
                  <a:srgbClr val="254AA5"/>
                </a:solidFill>
              </a:rPr>
              <a:t> </a:t>
            </a:r>
            <a:r>
              <a:rPr lang="nl-BE" sz="2800" b="1" baseline="0" dirty="0" err="1" smtClean="0">
                <a:solidFill>
                  <a:srgbClr val="254AA5"/>
                </a:solidFill>
              </a:rPr>
              <a:t>launch</a:t>
            </a:r>
            <a:r>
              <a:rPr lang="nl-BE" sz="2800" b="1" baseline="0" dirty="0" smtClean="0">
                <a:solidFill>
                  <a:srgbClr val="254AA5"/>
                </a:solidFill>
              </a:rPr>
              <a:t> </a:t>
            </a:r>
            <a:r>
              <a:rPr lang="nl-BE" sz="2800" b="1" baseline="0" dirty="0" smtClean="0">
                <a:solidFill>
                  <a:srgbClr val="254AA5"/>
                </a:solidFill>
              </a:rPr>
              <a:t>of </a:t>
            </a:r>
            <a:r>
              <a:rPr lang="nl-BE" sz="2800" b="1" baseline="0" dirty="0" err="1" smtClean="0">
                <a:solidFill>
                  <a:srgbClr val="254AA5"/>
                </a:solidFill>
              </a:rPr>
              <a:t>the</a:t>
            </a:r>
            <a:r>
              <a:rPr lang="nl-BE" sz="2800" b="1" baseline="0" dirty="0" smtClean="0">
                <a:solidFill>
                  <a:srgbClr val="254AA5"/>
                </a:solidFill>
              </a:rPr>
              <a:t> </a:t>
            </a:r>
            <a:r>
              <a:rPr lang="nl-BE" sz="2800" b="1" baseline="0" dirty="0" smtClean="0">
                <a:solidFill>
                  <a:srgbClr val="254AA5"/>
                </a:solidFill>
              </a:rPr>
              <a:t>test </a:t>
            </a:r>
            <a:r>
              <a:rPr lang="nl-BE" sz="2800" b="1" baseline="0" dirty="0" err="1" smtClean="0">
                <a:solidFill>
                  <a:srgbClr val="254AA5"/>
                </a:solidFill>
              </a:rPr>
              <a:t>phase</a:t>
            </a:r>
            <a:endParaRPr lang="en-US" sz="2800" b="1" dirty="0">
              <a:solidFill>
                <a:srgbClr val="254AA5"/>
              </a:solidFill>
            </a:endParaRPr>
          </a:p>
        </p:txBody>
      </p:sp>
    </p:spTree>
    <p:extLst>
      <p:ext uri="{BB962C8B-B14F-4D97-AF65-F5344CB8AC3E}">
        <p14:creationId xmlns:p14="http://schemas.microsoft.com/office/powerpoint/2010/main" val="19291295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91666-A3C8-4B8C-905D-A09820ECD427}" type="slidenum">
              <a:rPr lang="en-US" smtClean="0"/>
              <a:t>‹#›</a:t>
            </a:fld>
            <a:endParaRPr lang="en-US"/>
          </a:p>
        </p:txBody>
      </p:sp>
      <p:grpSp>
        <p:nvGrpSpPr>
          <p:cNvPr id="7" name="Group 6"/>
          <p:cNvGrpSpPr/>
          <p:nvPr userDrawn="1"/>
        </p:nvGrpSpPr>
        <p:grpSpPr>
          <a:xfrm>
            <a:off x="3235" y="50449"/>
            <a:ext cx="12192000" cy="1046826"/>
            <a:chOff x="3235" y="50449"/>
            <a:chExt cx="12192000" cy="1046826"/>
          </a:xfrm>
        </p:grpSpPr>
        <p:sp>
          <p:nvSpPr>
            <p:cNvPr id="8" name="Rectangle 7"/>
            <p:cNvSpPr/>
            <p:nvPr/>
          </p:nvSpPr>
          <p:spPr>
            <a:xfrm>
              <a:off x="3235" y="788576"/>
              <a:ext cx="12192000" cy="308699"/>
            </a:xfrm>
            <a:prstGeom prst="rect">
              <a:avLst/>
            </a:prstGeom>
            <a:gradFill flip="none" rotWithShape="1">
              <a:gsLst>
                <a:gs pos="0">
                  <a:srgbClr val="103766"/>
                </a:gs>
                <a:gs pos="100000">
                  <a:srgbClr val="0087E6"/>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154" y="50449"/>
              <a:ext cx="1016679" cy="704527"/>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1718" y="162877"/>
              <a:ext cx="525385" cy="347043"/>
            </a:xfrm>
            <a:prstGeom prst="rect">
              <a:avLst/>
            </a:prstGeom>
          </p:spPr>
        </p:pic>
      </p:grpSp>
      <p:sp>
        <p:nvSpPr>
          <p:cNvPr id="11" name="TextBox 10"/>
          <p:cNvSpPr txBox="1"/>
          <p:nvPr userDrawn="1"/>
        </p:nvSpPr>
        <p:spPr>
          <a:xfrm>
            <a:off x="1858875" y="141102"/>
            <a:ext cx="5476142" cy="523220"/>
          </a:xfrm>
          <a:prstGeom prst="rect">
            <a:avLst/>
          </a:prstGeom>
          <a:noFill/>
        </p:spPr>
        <p:txBody>
          <a:bodyPr wrap="square" rtlCol="0">
            <a:spAutoFit/>
          </a:bodyPr>
          <a:lstStyle/>
          <a:p>
            <a:r>
              <a:rPr lang="nl-BE" sz="2800" b="1" dirty="0" err="1" smtClean="0">
                <a:solidFill>
                  <a:srgbClr val="254AA5"/>
                </a:solidFill>
              </a:rPr>
              <a:t>Opsys</a:t>
            </a:r>
            <a:r>
              <a:rPr lang="nl-BE" sz="2800" b="1" dirty="0" smtClean="0">
                <a:solidFill>
                  <a:srgbClr val="254AA5"/>
                </a:solidFill>
              </a:rPr>
              <a:t> Webinar</a:t>
            </a:r>
            <a:endParaRPr lang="en-US" sz="2800" b="1" dirty="0">
              <a:solidFill>
                <a:srgbClr val="254AA5"/>
              </a:solidFill>
            </a:endParaRPr>
          </a:p>
        </p:txBody>
      </p:sp>
    </p:spTree>
    <p:extLst>
      <p:ext uri="{BB962C8B-B14F-4D97-AF65-F5344CB8AC3E}">
        <p14:creationId xmlns:p14="http://schemas.microsoft.com/office/powerpoint/2010/main" val="30598592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91666-A3C8-4B8C-905D-A09820ECD427}" type="slidenum">
              <a:rPr lang="en-US" smtClean="0"/>
              <a:t>‹#›</a:t>
            </a:fld>
            <a:endParaRPr lang="en-US"/>
          </a:p>
        </p:txBody>
      </p:sp>
      <p:grpSp>
        <p:nvGrpSpPr>
          <p:cNvPr id="8" name="Group 7"/>
          <p:cNvGrpSpPr/>
          <p:nvPr userDrawn="1"/>
        </p:nvGrpSpPr>
        <p:grpSpPr>
          <a:xfrm>
            <a:off x="3235" y="50449"/>
            <a:ext cx="12192000" cy="1046826"/>
            <a:chOff x="3235" y="50449"/>
            <a:chExt cx="12192000" cy="1046826"/>
          </a:xfrm>
        </p:grpSpPr>
        <p:sp>
          <p:nvSpPr>
            <p:cNvPr id="9" name="Rectangle 8"/>
            <p:cNvSpPr/>
            <p:nvPr/>
          </p:nvSpPr>
          <p:spPr>
            <a:xfrm>
              <a:off x="3235" y="788576"/>
              <a:ext cx="12192000" cy="308699"/>
            </a:xfrm>
            <a:prstGeom prst="rect">
              <a:avLst/>
            </a:prstGeom>
            <a:gradFill flip="none" rotWithShape="1">
              <a:gsLst>
                <a:gs pos="0">
                  <a:srgbClr val="103766"/>
                </a:gs>
                <a:gs pos="100000">
                  <a:srgbClr val="0087E6"/>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154" y="50449"/>
              <a:ext cx="1016679" cy="704527"/>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1718" y="162877"/>
              <a:ext cx="525385" cy="347043"/>
            </a:xfrm>
            <a:prstGeom prst="rect">
              <a:avLst/>
            </a:prstGeom>
          </p:spPr>
        </p:pic>
      </p:grpSp>
      <p:sp>
        <p:nvSpPr>
          <p:cNvPr id="12" name="TextBox 11"/>
          <p:cNvSpPr txBox="1"/>
          <p:nvPr userDrawn="1"/>
        </p:nvSpPr>
        <p:spPr>
          <a:xfrm>
            <a:off x="1858875" y="141102"/>
            <a:ext cx="5476142" cy="523220"/>
          </a:xfrm>
          <a:prstGeom prst="rect">
            <a:avLst/>
          </a:prstGeom>
          <a:noFill/>
        </p:spPr>
        <p:txBody>
          <a:bodyPr wrap="square" rtlCol="0">
            <a:spAutoFit/>
          </a:bodyPr>
          <a:lstStyle/>
          <a:p>
            <a:r>
              <a:rPr lang="nl-BE" sz="2800" b="1" dirty="0" err="1" smtClean="0">
                <a:solidFill>
                  <a:srgbClr val="254AA5"/>
                </a:solidFill>
              </a:rPr>
              <a:t>Opsys</a:t>
            </a:r>
            <a:r>
              <a:rPr lang="nl-BE" sz="2800" b="1" dirty="0" smtClean="0">
                <a:solidFill>
                  <a:srgbClr val="254AA5"/>
                </a:solidFill>
              </a:rPr>
              <a:t> Webinar</a:t>
            </a:r>
            <a:endParaRPr lang="en-US" sz="2800" b="1" dirty="0">
              <a:solidFill>
                <a:srgbClr val="254AA5"/>
              </a:solidFill>
            </a:endParaRPr>
          </a:p>
        </p:txBody>
      </p:sp>
    </p:spTree>
    <p:extLst>
      <p:ext uri="{BB962C8B-B14F-4D97-AF65-F5344CB8AC3E}">
        <p14:creationId xmlns:p14="http://schemas.microsoft.com/office/powerpoint/2010/main" val="72960372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348507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293827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335920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1226602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91666-A3C8-4B8C-905D-A09820ECD427}" type="slidenum">
              <a:rPr lang="en-US" smtClean="0"/>
              <a:t>‹#›</a:t>
            </a:fld>
            <a:endParaRPr lang="en-US"/>
          </a:p>
        </p:txBody>
      </p:sp>
    </p:spTree>
    <p:extLst>
      <p:ext uri="{BB962C8B-B14F-4D97-AF65-F5344CB8AC3E}">
        <p14:creationId xmlns:p14="http://schemas.microsoft.com/office/powerpoint/2010/main" val="23456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91666-A3C8-4B8C-905D-A09820ECD427}" type="slidenum">
              <a:rPr lang="en-US" smtClean="0"/>
              <a:t>‹#›</a:t>
            </a:fld>
            <a:endParaRPr lang="en-US"/>
          </a:p>
        </p:txBody>
      </p:sp>
    </p:spTree>
    <p:extLst>
      <p:ext uri="{BB962C8B-B14F-4D97-AF65-F5344CB8AC3E}">
        <p14:creationId xmlns:p14="http://schemas.microsoft.com/office/powerpoint/2010/main" val="1405009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63508" y="0"/>
            <a:ext cx="2228491" cy="825500"/>
          </a:xfrm>
        </p:spPr>
        <p:txBody>
          <a:bodyPr>
            <a:normAutofit/>
          </a:bodyPr>
          <a:lstStyle/>
          <a:p>
            <a:pPr algn="r"/>
            <a:r>
              <a:rPr lang="fr-BE" sz="1800" b="1" dirty="0" smtClean="0">
                <a:solidFill>
                  <a:srgbClr val="254AA5"/>
                </a:solidFill>
                <a:latin typeface="+mn-lt"/>
              </a:rPr>
              <a:t>17 </a:t>
            </a:r>
            <a:r>
              <a:rPr lang="fr-BE" sz="1800" b="1" dirty="0" err="1" smtClean="0">
                <a:solidFill>
                  <a:srgbClr val="254AA5"/>
                </a:solidFill>
                <a:latin typeface="+mn-lt"/>
              </a:rPr>
              <a:t>October</a:t>
            </a:r>
            <a:r>
              <a:rPr lang="fr-BE" sz="1800" b="1" dirty="0" smtClean="0">
                <a:solidFill>
                  <a:srgbClr val="254AA5"/>
                </a:solidFill>
                <a:latin typeface="+mn-lt"/>
              </a:rPr>
              <a:t> 2017</a:t>
            </a:r>
            <a:br>
              <a:rPr lang="fr-BE" sz="1800" b="1" dirty="0" smtClean="0">
                <a:solidFill>
                  <a:srgbClr val="254AA5"/>
                </a:solidFill>
                <a:latin typeface="+mn-lt"/>
              </a:rPr>
            </a:br>
            <a:r>
              <a:rPr lang="fr-BE" sz="1800" b="1" dirty="0" smtClean="0">
                <a:solidFill>
                  <a:srgbClr val="254AA5"/>
                </a:solidFill>
                <a:latin typeface="+mn-lt"/>
              </a:rPr>
              <a:t>12h30 - 14h30</a:t>
            </a:r>
            <a:endParaRPr lang="en-GB" sz="1800" b="1" dirty="0">
              <a:solidFill>
                <a:srgbClr val="254AA5"/>
              </a:solidFill>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381365195"/>
              </p:ext>
            </p:extLst>
          </p:nvPr>
        </p:nvGraphicFramePr>
        <p:xfrm>
          <a:off x="136947" y="1249311"/>
          <a:ext cx="9839324" cy="5268732"/>
        </p:xfrm>
        <a:graphic>
          <a:graphicData uri="http://schemas.openxmlformats.org/drawingml/2006/table">
            <a:tbl>
              <a:tblPr firstRow="1" bandRow="1">
                <a:tableStyleId>{3B4B98B0-60AC-42C2-AFA5-B58CD77FA1E5}</a:tableStyleId>
              </a:tblPr>
              <a:tblGrid>
                <a:gridCol w="4076699"/>
                <a:gridCol w="742950"/>
                <a:gridCol w="5019675"/>
              </a:tblGrid>
              <a:tr h="341364">
                <a:tc>
                  <a:txBody>
                    <a:bodyPr/>
                    <a:lstStyle/>
                    <a:p>
                      <a:r>
                        <a:rPr lang="en-GB" sz="1200" noProof="0" dirty="0" smtClean="0"/>
                        <a:t>Session</a:t>
                      </a:r>
                      <a:endParaRPr lang="en-GB" sz="1200" noProof="0" dirty="0"/>
                    </a:p>
                  </a:txBody>
                  <a:tcPr anchor="ctr"/>
                </a:tc>
                <a:tc>
                  <a:txBody>
                    <a:bodyPr/>
                    <a:lstStyle/>
                    <a:p>
                      <a:r>
                        <a:rPr lang="en-GB" sz="1200" noProof="0" dirty="0" smtClean="0"/>
                        <a:t>Time</a:t>
                      </a:r>
                      <a:endParaRPr lang="en-GB" sz="1200" noProof="0" dirty="0"/>
                    </a:p>
                  </a:txBody>
                  <a:tcPr anchor="ctr"/>
                </a:tc>
                <a:tc>
                  <a:txBody>
                    <a:bodyPr/>
                    <a:lstStyle/>
                    <a:p>
                      <a:r>
                        <a:rPr lang="en-GB" sz="1200" noProof="0" dirty="0" smtClean="0"/>
                        <a:t>Moderator</a:t>
                      </a:r>
                      <a:endParaRPr lang="en-GB" sz="1200" noProof="0" dirty="0"/>
                    </a:p>
                  </a:txBody>
                  <a:tcPr anchor="ctr"/>
                </a:tc>
              </a:tr>
              <a:tr h="634511">
                <a:tc>
                  <a:txBody>
                    <a:bodyPr/>
                    <a:lstStyle/>
                    <a:p>
                      <a:r>
                        <a:rPr lang="en-GB" sz="1200" noProof="0" dirty="0" smtClean="0"/>
                        <a:t>Presentation</a:t>
                      </a:r>
                      <a:r>
                        <a:rPr lang="en-GB" sz="1200" baseline="0" noProof="0" dirty="0" smtClean="0"/>
                        <a:t> of OPSYS:  a) key benefits; b) governance; c) main milestones </a:t>
                      </a:r>
                      <a:endParaRPr lang="en-GB" sz="1200" noProof="0" dirty="0"/>
                    </a:p>
                  </a:txBody>
                  <a:tcPr anchor="ctr"/>
                </a:tc>
                <a:tc>
                  <a:txBody>
                    <a:bodyPr/>
                    <a:lstStyle/>
                    <a:p>
                      <a:r>
                        <a:rPr lang="en-GB" sz="1200" noProof="0" dirty="0" smtClean="0"/>
                        <a:t>5 min</a:t>
                      </a:r>
                      <a:endParaRPr lang="en-GB" sz="1200" noProof="0" dirty="0"/>
                    </a:p>
                  </a:txBody>
                  <a:tcPr anchor="ctr"/>
                </a:tc>
                <a:tc>
                  <a:txBody>
                    <a:bodyPr/>
                    <a:lstStyle/>
                    <a:p>
                      <a:r>
                        <a:rPr lang="en-GB" sz="1200" b="1" noProof="0" dirty="0" smtClean="0"/>
                        <a:t>Michal</a:t>
                      </a:r>
                      <a:r>
                        <a:rPr lang="en-GB" sz="1200" b="1" baseline="0" noProof="0" dirty="0" smtClean="0"/>
                        <a:t> Krejza</a:t>
                      </a:r>
                      <a:r>
                        <a:rPr lang="en-GB" sz="1200" baseline="0" noProof="0" dirty="0" smtClean="0"/>
                        <a:t>, Head of Unit, Results and Business Processes, DEVCO</a:t>
                      </a:r>
                      <a:endParaRPr lang="en-GB" sz="1200" noProof="0" dirty="0"/>
                    </a:p>
                  </a:txBody>
                  <a:tcPr anchor="ctr"/>
                </a:tc>
              </a:tr>
              <a:tr h="367349">
                <a:tc>
                  <a:txBody>
                    <a:bodyPr/>
                    <a:lstStyle/>
                    <a:p>
                      <a:r>
                        <a:rPr lang="en-GB" sz="1200" noProof="0" dirty="0" smtClean="0"/>
                        <a:t>Presentation of a corporate IT approach</a:t>
                      </a:r>
                      <a:endParaRPr lang="en-GB" sz="1200" noProof="0" dirty="0"/>
                    </a:p>
                  </a:txBody>
                  <a:tcPr anchor="ctr"/>
                </a:tc>
                <a:tc>
                  <a:txBody>
                    <a:bodyPr/>
                    <a:lstStyle/>
                    <a:p>
                      <a:r>
                        <a:rPr lang="en-GB" sz="1200" noProof="0" dirty="0" smtClean="0"/>
                        <a:t>5 min</a:t>
                      </a:r>
                      <a:endParaRPr lang="en-GB" sz="1200" noProof="0" dirty="0"/>
                    </a:p>
                  </a:txBody>
                  <a:tcPr anchor="ctr"/>
                </a:tc>
                <a:tc>
                  <a:txBody>
                    <a:bodyPr/>
                    <a:lstStyle/>
                    <a:p>
                      <a:r>
                        <a:rPr lang="en-GB" sz="1200" b="1" noProof="0" dirty="0" smtClean="0"/>
                        <a:t>Polivios </a:t>
                      </a:r>
                      <a:r>
                        <a:rPr lang="en-GB" sz="1200" b="1" noProof="0" dirty="0" err="1" smtClean="0"/>
                        <a:t>Klimathianakis</a:t>
                      </a:r>
                      <a:r>
                        <a:rPr lang="en-GB" sz="1200" noProof="0" dirty="0" smtClean="0"/>
                        <a:t>, OPSYS</a:t>
                      </a:r>
                      <a:r>
                        <a:rPr lang="en-GB" sz="1200" baseline="0" noProof="0" dirty="0" smtClean="0"/>
                        <a:t> programme manager, DIGIT</a:t>
                      </a:r>
                      <a:endParaRPr lang="en-GB" sz="1200" noProof="0" dirty="0"/>
                    </a:p>
                  </a:txBody>
                  <a:tcPr anchor="ctr"/>
                </a:tc>
              </a:tr>
              <a:tr h="874565">
                <a:tc>
                  <a:txBody>
                    <a:bodyPr/>
                    <a:lstStyle/>
                    <a:p>
                      <a:pPr marL="0" algn="l" defTabSz="914400" rtl="0" eaLnBrk="1" latinLnBrk="0" hangingPunct="1"/>
                      <a:r>
                        <a:rPr lang="en-GB" sz="1200" kern="1200" noProof="0" dirty="0" smtClean="0"/>
                        <a:t>Results agenda + Q&amp;A</a:t>
                      </a:r>
                      <a:endParaRPr lang="en-GB" sz="1200" kern="1200" noProof="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smtClean="0"/>
                        <a:t>15 min</a:t>
                      </a:r>
                      <a:endParaRPr lang="en-GB" sz="1200" kern="1200" noProof="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noProof="0" dirty="0" smtClean="0"/>
                        <a:t>Andrea</a:t>
                      </a:r>
                      <a:r>
                        <a:rPr lang="en-GB" sz="1200" b="1" kern="1200" baseline="0" noProof="0" dirty="0" smtClean="0"/>
                        <a:t> Alfieri</a:t>
                      </a:r>
                      <a:r>
                        <a:rPr lang="en-GB" sz="1200" kern="1200" baseline="0" noProof="0" dirty="0" smtClean="0"/>
                        <a:t>, Head of Section, </a:t>
                      </a:r>
                      <a:r>
                        <a:rPr lang="en-GB" sz="1200" baseline="0" noProof="0" dirty="0" smtClean="0"/>
                        <a:t>Results and Business Processes, DEVCO</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baseline="0" noProof="0" dirty="0" smtClean="0"/>
                        <a:t>Odoardo Como</a:t>
                      </a:r>
                      <a:r>
                        <a:rPr lang="en-GB" sz="1200" baseline="0" noProof="0" dirty="0" smtClean="0"/>
                        <a:t>, Team Leader Evaluation and Monitoring, NEAR</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baseline="0" noProof="0" dirty="0" smtClean="0"/>
                        <a:t>Ronan </a:t>
                      </a:r>
                      <a:r>
                        <a:rPr lang="en-GB" sz="1200" b="1" baseline="0" noProof="0" dirty="0" err="1" smtClean="0"/>
                        <a:t>MacAongusa</a:t>
                      </a:r>
                      <a:r>
                        <a:rPr lang="en-GB" sz="1200" baseline="0" noProof="0" dirty="0" smtClean="0"/>
                        <a:t>, Deputy Head of Unit, Budget, Finance and Relations with other Institutions, FPI</a:t>
                      </a:r>
                      <a:endParaRPr lang="en-GB" sz="1200" noProof="0" dirty="0" smtClean="0"/>
                    </a:p>
                  </a:txBody>
                  <a:tcPr anchor="ctr"/>
                </a:tc>
              </a:tr>
              <a:tr h="962025">
                <a:tc>
                  <a:txBody>
                    <a:bodyPr/>
                    <a:lstStyle/>
                    <a:p>
                      <a:r>
                        <a:rPr lang="en-GB" sz="1200" baseline="0" noProof="0" dirty="0" smtClean="0"/>
                        <a:t>OPSYS - Results and Monitoring demo </a:t>
                      </a:r>
                      <a:r>
                        <a:rPr lang="en-GB" sz="1200" kern="1200" noProof="0" dirty="0" smtClean="0"/>
                        <a:t>+ Q&amp;A</a:t>
                      </a:r>
                      <a:r>
                        <a:rPr lang="en-GB" sz="1200" baseline="0" noProof="0" dirty="0" smtClean="0"/>
                        <a:t>:</a:t>
                      </a:r>
                    </a:p>
                    <a:p>
                      <a:pPr marL="171450" indent="-171450" algn="l" defTabSz="914400" rtl="0" eaLnBrk="1" latinLnBrk="0" hangingPunct="1">
                        <a:buFont typeface="Arial" panose="020B0604020202020204" pitchFamily="34" charset="0"/>
                        <a:buChar char="•"/>
                      </a:pPr>
                      <a:r>
                        <a:rPr lang="en-GB" sz="1200" kern="1200" baseline="0" noProof="0" dirty="0" smtClean="0"/>
                        <a:t>My workplace</a:t>
                      </a:r>
                    </a:p>
                    <a:p>
                      <a:pPr marL="171450" indent="-171450" algn="l" defTabSz="914400" rtl="0" eaLnBrk="1" latinLnBrk="0" hangingPunct="1">
                        <a:buFont typeface="Arial" panose="020B0604020202020204" pitchFamily="34" charset="0"/>
                        <a:buChar char="•"/>
                      </a:pPr>
                      <a:r>
                        <a:rPr lang="en-GB" sz="1200" kern="1200" baseline="0" noProof="0" dirty="0" smtClean="0"/>
                        <a:t>Operational entities</a:t>
                      </a:r>
                    </a:p>
                    <a:p>
                      <a:pPr marL="171450" indent="-171450" algn="l" defTabSz="914400" rtl="0" eaLnBrk="1" latinLnBrk="0" hangingPunct="1">
                        <a:buFont typeface="Arial" panose="020B0604020202020204" pitchFamily="34" charset="0"/>
                        <a:buChar char="•"/>
                      </a:pPr>
                      <a:r>
                        <a:rPr lang="en-GB" sz="1200" kern="1200" baseline="0" noProof="0" dirty="0" smtClean="0"/>
                        <a:t>Create a </a:t>
                      </a:r>
                      <a:r>
                        <a:rPr lang="en-GB" sz="1200" kern="1200" baseline="0" noProof="0" dirty="0" err="1" smtClean="0"/>
                        <a:t>LogFrame</a:t>
                      </a:r>
                      <a:r>
                        <a:rPr lang="en-GB" sz="1200" kern="1200" baseline="0" noProof="0" dirty="0" smtClean="0"/>
                        <a:t> and Results</a:t>
                      </a:r>
                      <a:endParaRPr lang="en-GB" sz="1200" kern="1200" baseline="0" noProof="0" dirty="0" smtClean="0">
                        <a:solidFill>
                          <a:schemeClr val="dk1"/>
                        </a:solidFill>
                        <a:latin typeface="+mn-lt"/>
                        <a:ea typeface="+mn-ea"/>
                        <a:cs typeface="+mn-cs"/>
                      </a:endParaRPr>
                    </a:p>
                  </a:txBody>
                  <a:tcPr anchor="ctr"/>
                </a:tc>
                <a:tc>
                  <a:txBody>
                    <a:bodyPr/>
                    <a:lstStyle/>
                    <a:p>
                      <a:r>
                        <a:rPr lang="en-GB" sz="1200" noProof="0" dirty="0" smtClean="0"/>
                        <a:t>30 min</a:t>
                      </a:r>
                      <a:endParaRPr lang="en-GB" sz="1200" noProof="0" dirty="0"/>
                    </a:p>
                  </a:txBody>
                  <a:tcPr anchor="ctr"/>
                </a:tc>
                <a:tc>
                  <a:txBody>
                    <a:bodyPr/>
                    <a:lstStyle/>
                    <a:p>
                      <a:r>
                        <a:rPr lang="en-GB" sz="1200" b="1" noProof="0" dirty="0" smtClean="0"/>
                        <a:t>Lucile</a:t>
                      </a:r>
                      <a:r>
                        <a:rPr lang="en-GB" sz="1200" noProof="0" dirty="0" smtClean="0"/>
                        <a:t> </a:t>
                      </a:r>
                      <a:r>
                        <a:rPr lang="en-GB" sz="1200" b="1" noProof="0" dirty="0" err="1" smtClean="0"/>
                        <a:t>Petitpierre</a:t>
                      </a:r>
                      <a:r>
                        <a:rPr lang="en-GB" sz="1200" noProof="0" dirty="0" smtClean="0"/>
                        <a:t>, Business Manager</a:t>
                      </a:r>
                      <a:r>
                        <a:rPr lang="en-GB" sz="1200" baseline="0" noProof="0" dirty="0" smtClean="0"/>
                        <a:t> Results and Monitoring</a:t>
                      </a:r>
                      <a:endParaRPr lang="en-GB" sz="1200" noProof="0" dirty="0"/>
                    </a:p>
                  </a:txBody>
                  <a:tcPr anchor="ctr"/>
                </a:tc>
              </a:tr>
              <a:tr h="457200">
                <a:tc>
                  <a:txBody>
                    <a:bodyPr/>
                    <a:lstStyle/>
                    <a:p>
                      <a:r>
                        <a:rPr lang="en-GB" sz="1200" noProof="0" dirty="0" smtClean="0"/>
                        <a:t>Functionalities &amp;</a:t>
                      </a:r>
                      <a:r>
                        <a:rPr lang="en-GB" sz="1200" baseline="0" noProof="0" dirty="0" smtClean="0"/>
                        <a:t> mock-ups of FWC </a:t>
                      </a:r>
                      <a:r>
                        <a:rPr lang="en-GB" sz="1200" kern="1200" noProof="0" dirty="0" smtClean="0"/>
                        <a:t>+ Q&amp;A</a:t>
                      </a:r>
                      <a:endParaRPr lang="en-GB" sz="1200" noProof="0" dirty="0"/>
                    </a:p>
                  </a:txBody>
                  <a:tcPr anchor="ctr"/>
                </a:tc>
                <a:tc>
                  <a:txBody>
                    <a:bodyPr/>
                    <a:lstStyle/>
                    <a:p>
                      <a:r>
                        <a:rPr lang="en-GB" sz="1200" noProof="0" dirty="0" smtClean="0"/>
                        <a:t>10 min</a:t>
                      </a:r>
                      <a:endParaRPr lang="en-GB" sz="1200"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noProof="0" dirty="0" smtClean="0"/>
                        <a:t>Paul </a:t>
                      </a:r>
                      <a:r>
                        <a:rPr lang="en-GB" sz="1200" b="1" noProof="0" dirty="0" err="1" smtClean="0"/>
                        <a:t>Riembault</a:t>
                      </a:r>
                      <a:r>
                        <a:rPr lang="en-GB" sz="1200" baseline="0" noProof="0" dirty="0" smtClean="0"/>
                        <a:t>, </a:t>
                      </a:r>
                      <a:r>
                        <a:rPr lang="en-GB" sz="1200" kern="1200" baseline="0" noProof="0" dirty="0" smtClean="0"/>
                        <a:t>Head of Section, </a:t>
                      </a:r>
                      <a:r>
                        <a:rPr lang="en-GB" sz="1200" baseline="0" noProof="0" dirty="0" smtClean="0"/>
                        <a:t>Results and Business Processes, DEVCO</a:t>
                      </a:r>
                      <a:endParaRPr lang="en-GB" sz="1200" noProof="0" dirty="0" smtClean="0"/>
                    </a:p>
                  </a:txBody>
                  <a:tcPr anchor="ctr"/>
                </a:tc>
              </a:tr>
              <a:tr h="485775">
                <a:tc>
                  <a:txBody>
                    <a:bodyPr/>
                    <a:lstStyle/>
                    <a:p>
                      <a:r>
                        <a:rPr lang="en-GB" sz="1200" noProof="0" dirty="0" smtClean="0"/>
                        <a:t>CRIS</a:t>
                      </a:r>
                      <a:r>
                        <a:rPr lang="en-GB" sz="1200" baseline="0" noProof="0" dirty="0" smtClean="0"/>
                        <a:t> Decision and on-line action document </a:t>
                      </a:r>
                      <a:r>
                        <a:rPr lang="en-GB" sz="1200" kern="1200" noProof="0" dirty="0" smtClean="0"/>
                        <a:t>+ Q&amp;A</a:t>
                      </a:r>
                      <a:endParaRPr lang="en-GB" sz="1200"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smtClean="0"/>
                        <a:t>10 min</a:t>
                      </a:r>
                      <a:endParaRPr lang="en-GB" sz="1200"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noProof="0" dirty="0" err="1" smtClean="0"/>
                        <a:t>Joël</a:t>
                      </a:r>
                      <a:r>
                        <a:rPr lang="en-GB" sz="1200" b="1" noProof="0" dirty="0" smtClean="0"/>
                        <a:t> </a:t>
                      </a:r>
                      <a:r>
                        <a:rPr lang="en-GB" sz="1200" b="1" noProof="0" dirty="0" err="1" smtClean="0"/>
                        <a:t>Neubert</a:t>
                      </a:r>
                      <a:r>
                        <a:rPr lang="en-GB" sz="1200" baseline="0" noProof="0" dirty="0" smtClean="0"/>
                        <a:t>, </a:t>
                      </a:r>
                      <a:r>
                        <a:rPr lang="en-GB" sz="1200" kern="1200" baseline="0" noProof="0" dirty="0" smtClean="0"/>
                        <a:t>Head of Section, </a:t>
                      </a:r>
                      <a:r>
                        <a:rPr lang="en-GB" sz="1200" baseline="0" noProof="0" dirty="0" smtClean="0"/>
                        <a:t>Results and Business Processes, DEVCO</a:t>
                      </a:r>
                      <a:endParaRPr lang="en-GB" sz="1200" noProof="0" dirty="0" smtClean="0"/>
                    </a:p>
                  </a:txBody>
                  <a:tcPr anchor="ctr"/>
                </a:tc>
              </a:tr>
              <a:tr h="1145943">
                <a:tc>
                  <a:txBody>
                    <a:bodyPr/>
                    <a:lstStyle/>
                    <a:p>
                      <a:r>
                        <a:rPr lang="en-GB" sz="1200" u="none" noProof="0" dirty="0" smtClean="0"/>
                        <a:t>Testing and feedback:</a:t>
                      </a:r>
                    </a:p>
                    <a:p>
                      <a:pPr marL="171450" indent="-171450">
                        <a:buFont typeface="Arial" panose="020B0604020202020204" pitchFamily="34" charset="0"/>
                        <a:buChar char="•"/>
                      </a:pPr>
                      <a:r>
                        <a:rPr lang="en-GB" sz="1200" u="none" baseline="0" noProof="0" dirty="0" smtClean="0"/>
                        <a:t>Objective, how to proceed with colleagues in EUDs, webinar sessions, on-line feedback</a:t>
                      </a:r>
                    </a:p>
                    <a:p>
                      <a:pPr marL="0" indent="0">
                        <a:buFontTx/>
                        <a:buNone/>
                      </a:pPr>
                      <a:r>
                        <a:rPr lang="en-GB" sz="1200" u="none" baseline="0" noProof="0" dirty="0" smtClean="0"/>
                        <a:t>Communication on OPSYS:</a:t>
                      </a:r>
                    </a:p>
                    <a:p>
                      <a:pPr marL="171450" indent="-171450">
                        <a:buFont typeface="Arial" panose="020B0604020202020204" pitchFamily="34" charset="0"/>
                        <a:buChar char="•"/>
                      </a:pPr>
                      <a:r>
                        <a:rPr lang="en-GB" sz="1200" kern="1200" baseline="0" noProof="0" dirty="0" smtClean="0"/>
                        <a:t>Regular Newsletter and feed-back on PSC</a:t>
                      </a:r>
                      <a:endParaRPr lang="en-GB" sz="1200" kern="1200" baseline="0" noProof="0" dirty="0" smtClean="0">
                        <a:solidFill>
                          <a:schemeClr val="dk1"/>
                        </a:solidFill>
                        <a:latin typeface="+mn-lt"/>
                        <a:ea typeface="+mn-ea"/>
                        <a:cs typeface="+mn-cs"/>
                      </a:endParaRPr>
                    </a:p>
                  </a:txBody>
                  <a:tcPr anchor="ctr"/>
                </a:tc>
                <a:tc>
                  <a:txBody>
                    <a:bodyPr/>
                    <a:lstStyle/>
                    <a:p>
                      <a:r>
                        <a:rPr lang="en-GB" sz="1200" noProof="0" dirty="0" smtClean="0"/>
                        <a:t>10 min</a:t>
                      </a:r>
                      <a:endParaRPr lang="en-GB" sz="1200"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noProof="0" dirty="0" smtClean="0"/>
                        <a:t>Roxana</a:t>
                      </a:r>
                      <a:r>
                        <a:rPr lang="en-GB" sz="1200" b="1" baseline="0" noProof="0" dirty="0" smtClean="0"/>
                        <a:t> </a:t>
                      </a:r>
                      <a:r>
                        <a:rPr lang="en-GB" sz="1200" b="1" baseline="0" noProof="0" dirty="0" err="1" smtClean="0"/>
                        <a:t>Calfa</a:t>
                      </a:r>
                      <a:r>
                        <a:rPr lang="en-GB" sz="1200" baseline="0" noProof="0" dirty="0" smtClean="0"/>
                        <a:t>, Head of Section, Results and Business Processes, DEVCO</a:t>
                      </a:r>
                      <a:endParaRPr lang="en-GB" sz="1200" noProof="0" dirty="0" smtClean="0"/>
                    </a:p>
                    <a:p>
                      <a:r>
                        <a:rPr lang="en-GB" sz="1200" b="1" baseline="0" noProof="0" dirty="0" smtClean="0"/>
                        <a:t>Véronique Lena</a:t>
                      </a:r>
                      <a:r>
                        <a:rPr lang="en-GB" sz="1200" baseline="0" noProof="0" dirty="0" smtClean="0"/>
                        <a:t>, Team Leader Change Management</a:t>
                      </a:r>
                      <a:endParaRPr lang="en-GB" sz="1200" noProof="0" dirty="0"/>
                    </a:p>
                  </a:txBody>
                  <a:tcPr anchor="ctr"/>
                </a:tc>
              </a:tr>
            </a:tbl>
          </a:graphicData>
        </a:graphic>
      </p:graphicFrame>
      <p:sp>
        <p:nvSpPr>
          <p:cNvPr id="10" name="TextBox 9"/>
          <p:cNvSpPr txBox="1"/>
          <p:nvPr/>
        </p:nvSpPr>
        <p:spPr>
          <a:xfrm>
            <a:off x="10058398" y="1247774"/>
            <a:ext cx="2062431" cy="212365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GB" sz="1200" dirty="0" smtClean="0">
                <a:solidFill>
                  <a:schemeClr val="tx1"/>
                </a:solidFill>
              </a:rPr>
              <a:t>The purpose of the webinar is to communicate with EUDs and HQ units about the benefits and functionalities developed in the OPSYS programme and to explain the way forward to participate in the testing exercise. </a:t>
            </a:r>
          </a:p>
          <a:p>
            <a:endParaRPr lang="en-GB" sz="1200" dirty="0" smtClean="0">
              <a:solidFill>
                <a:schemeClr val="tx1"/>
              </a:solidFill>
            </a:endParaRPr>
          </a:p>
          <a:p>
            <a:r>
              <a:rPr lang="en-GB" sz="1200" dirty="0" smtClean="0">
                <a:solidFill>
                  <a:schemeClr val="tx1"/>
                </a:solidFill>
              </a:rPr>
              <a:t>All sessions will be followed by </a:t>
            </a:r>
            <a:r>
              <a:rPr lang="en-GB" sz="1200" b="1" dirty="0" smtClean="0">
                <a:solidFill>
                  <a:schemeClr val="tx1"/>
                </a:solidFill>
              </a:rPr>
              <a:t>"Questions and Answers"</a:t>
            </a:r>
            <a:endParaRPr lang="en-GB" sz="1200" b="1" dirty="0">
              <a:solidFill>
                <a:schemeClr val="tx1"/>
              </a:solidFill>
            </a:endParaRPr>
          </a:p>
        </p:txBody>
      </p:sp>
      <p:sp>
        <p:nvSpPr>
          <p:cNvPr id="13" name="TextBox 12"/>
          <p:cNvSpPr txBox="1"/>
          <p:nvPr/>
        </p:nvSpPr>
        <p:spPr>
          <a:xfrm>
            <a:off x="10058396" y="3632925"/>
            <a:ext cx="2062431" cy="286232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200" i="1" dirty="0" smtClean="0">
                <a:solidFill>
                  <a:schemeClr val="tx1"/>
                </a:solidFill>
              </a:rPr>
              <a:t>Additional support webinars</a:t>
            </a:r>
            <a:r>
              <a:rPr lang="fr-BE" sz="1200" i="1" dirty="0" smtClean="0">
                <a:solidFill>
                  <a:schemeClr val="tx1"/>
                </a:solidFill>
              </a:rPr>
              <a:t>:</a:t>
            </a:r>
          </a:p>
          <a:p>
            <a:endParaRPr lang="fr-BE" sz="1200" i="1" dirty="0" smtClean="0">
              <a:solidFill>
                <a:schemeClr val="tx1"/>
              </a:solidFill>
            </a:endParaRPr>
          </a:p>
          <a:p>
            <a:pPr marL="171450" indent="-171450">
              <a:buFont typeface="Arial" panose="020B0604020202020204" pitchFamily="34" charset="0"/>
              <a:buChar char="•"/>
            </a:pPr>
            <a:r>
              <a:rPr lang="en-GB" sz="1200" i="1" dirty="0" smtClean="0">
                <a:solidFill>
                  <a:schemeClr val="tx1"/>
                </a:solidFill>
              </a:rPr>
              <a:t>Specific </a:t>
            </a:r>
            <a:r>
              <a:rPr lang="en-GB" sz="1200" i="1" dirty="0">
                <a:solidFill>
                  <a:schemeClr val="tx1"/>
                </a:solidFill>
              </a:rPr>
              <a:t>to </a:t>
            </a:r>
            <a:r>
              <a:rPr lang="en-GB" sz="1200" i="1" dirty="0" smtClean="0">
                <a:solidFill>
                  <a:schemeClr val="tx1"/>
                </a:solidFill>
              </a:rPr>
              <a:t>FPI: 26 October, </a:t>
            </a:r>
            <a:r>
              <a:rPr lang="en-GB" sz="1200" i="1" dirty="0">
                <a:solidFill>
                  <a:schemeClr val="tx1"/>
                </a:solidFill>
              </a:rPr>
              <a:t>12.30 to </a:t>
            </a:r>
            <a:r>
              <a:rPr lang="en-GB" sz="1200" i="1" dirty="0" smtClean="0">
                <a:solidFill>
                  <a:schemeClr val="tx1"/>
                </a:solidFill>
              </a:rPr>
              <a:t>14.30</a:t>
            </a:r>
          </a:p>
          <a:p>
            <a:endParaRPr lang="en-GB" sz="1200" i="1" dirty="0">
              <a:solidFill>
                <a:schemeClr val="tx1"/>
              </a:solidFill>
            </a:endParaRPr>
          </a:p>
          <a:p>
            <a:pPr marL="171450" indent="-171450">
              <a:buFont typeface="Arial" panose="020B0604020202020204" pitchFamily="34" charset="0"/>
              <a:buChar char="•"/>
            </a:pPr>
            <a:r>
              <a:rPr lang="en-GB" sz="1200" i="1" dirty="0">
                <a:solidFill>
                  <a:srgbClr val="000000"/>
                </a:solidFill>
              </a:rPr>
              <a:t>Specific to </a:t>
            </a:r>
            <a:r>
              <a:rPr lang="en-GB" sz="1200" i="1" dirty="0" smtClean="0">
                <a:solidFill>
                  <a:srgbClr val="000000"/>
                </a:solidFill>
              </a:rPr>
              <a:t>NEAR:                 </a:t>
            </a:r>
            <a:r>
              <a:rPr lang="en-GB" sz="1200" i="1" dirty="0" smtClean="0">
                <a:solidFill>
                  <a:srgbClr val="000000"/>
                </a:solidFill>
              </a:rPr>
              <a:t> 27 </a:t>
            </a:r>
            <a:r>
              <a:rPr lang="en-GB" sz="1200" i="1" dirty="0" smtClean="0">
                <a:solidFill>
                  <a:srgbClr val="000000"/>
                </a:solidFill>
              </a:rPr>
              <a:t>October</a:t>
            </a:r>
            <a:r>
              <a:rPr lang="en-GB" sz="1200" i="1" dirty="0" smtClean="0">
                <a:solidFill>
                  <a:schemeClr val="tx1"/>
                </a:solidFill>
              </a:rPr>
              <a:t>, </a:t>
            </a:r>
            <a:r>
              <a:rPr lang="en-GB" sz="1200" i="1" dirty="0">
                <a:solidFill>
                  <a:schemeClr val="tx1"/>
                </a:solidFill>
              </a:rPr>
              <a:t>12.30 to 14.30</a:t>
            </a:r>
          </a:p>
          <a:p>
            <a:endParaRPr lang="en-GB" sz="1200" i="1" dirty="0">
              <a:solidFill>
                <a:schemeClr val="tx1"/>
              </a:solidFill>
            </a:endParaRPr>
          </a:p>
          <a:p>
            <a:pPr marL="171450" indent="-171450">
              <a:buFont typeface="Arial" panose="020B0604020202020204" pitchFamily="34" charset="0"/>
              <a:buChar char="•"/>
            </a:pPr>
            <a:r>
              <a:rPr lang="en-GB" sz="1200" i="1" dirty="0">
                <a:solidFill>
                  <a:schemeClr val="tx1"/>
                </a:solidFill>
              </a:rPr>
              <a:t>Specific to </a:t>
            </a:r>
            <a:r>
              <a:rPr lang="en-GB" sz="1200" i="1" dirty="0" smtClean="0">
                <a:solidFill>
                  <a:schemeClr val="tx1"/>
                </a:solidFill>
              </a:rPr>
              <a:t>DEVCO:               9 November, 12.30 </a:t>
            </a:r>
            <a:r>
              <a:rPr lang="en-GB" sz="1200" i="1" dirty="0">
                <a:solidFill>
                  <a:schemeClr val="tx1"/>
                </a:solidFill>
              </a:rPr>
              <a:t>to </a:t>
            </a:r>
            <a:r>
              <a:rPr lang="en-GB" sz="1200" i="1" dirty="0" smtClean="0">
                <a:solidFill>
                  <a:schemeClr val="tx1"/>
                </a:solidFill>
              </a:rPr>
              <a:t>14.30</a:t>
            </a:r>
          </a:p>
          <a:p>
            <a:endParaRPr lang="en-GB" sz="1200" i="1" dirty="0">
              <a:solidFill>
                <a:schemeClr val="tx1"/>
              </a:solidFill>
            </a:endParaRPr>
          </a:p>
          <a:p>
            <a:pPr marL="171450" indent="-171450">
              <a:buFont typeface="Arial" panose="020B0604020202020204" pitchFamily="34" charset="0"/>
              <a:buChar char="•"/>
            </a:pPr>
            <a:r>
              <a:rPr lang="en-GB" sz="1200" i="1" dirty="0">
                <a:solidFill>
                  <a:schemeClr val="tx1"/>
                </a:solidFill>
              </a:rPr>
              <a:t>Feedback on the </a:t>
            </a:r>
            <a:r>
              <a:rPr lang="en-GB" sz="1200" i="1" dirty="0" smtClean="0">
                <a:solidFill>
                  <a:schemeClr val="tx1"/>
                </a:solidFill>
              </a:rPr>
              <a:t>testing:   16 November, 12.30 to 14.30</a:t>
            </a:r>
            <a:endParaRPr lang="en-GB" sz="1200" i="1" dirty="0">
              <a:solidFill>
                <a:schemeClr val="tx1"/>
              </a:solidFill>
            </a:endParaRPr>
          </a:p>
        </p:txBody>
      </p:sp>
    </p:spTree>
    <p:extLst>
      <p:ext uri="{BB962C8B-B14F-4D97-AF65-F5344CB8AC3E}">
        <p14:creationId xmlns:p14="http://schemas.microsoft.com/office/powerpoint/2010/main" val="2583389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32247</TotalTime>
  <Words>317</Words>
  <Application>Microsoft Office PowerPoint</Application>
  <PresentationFormat>Custom</PresentationFormat>
  <Paragraphs>46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17 October 2017 12h30 - 14h30</vt:lpstr>
    </vt:vector>
  </TitlesOfParts>
  <Company>everis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Arnaud Berghmans</dc:creator>
  <cp:lastModifiedBy>LUCHESCHI Guja</cp:lastModifiedBy>
  <cp:revision>324</cp:revision>
  <cp:lastPrinted>2017-09-28T11:35:53Z</cp:lastPrinted>
  <dcterms:created xsi:type="dcterms:W3CDTF">2016-12-15T15:43:02Z</dcterms:created>
  <dcterms:modified xsi:type="dcterms:W3CDTF">2017-10-02T08:06:15Z</dcterms:modified>
</cp:coreProperties>
</file>