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27" r:id="rId2"/>
    <p:sldId id="328" r:id="rId3"/>
    <p:sldId id="336" r:id="rId4"/>
    <p:sldId id="349" r:id="rId5"/>
    <p:sldId id="348" r:id="rId6"/>
    <p:sldId id="406" r:id="rId7"/>
    <p:sldId id="408" r:id="rId8"/>
    <p:sldId id="407" r:id="rId9"/>
    <p:sldId id="338" r:id="rId10"/>
    <p:sldId id="339" r:id="rId11"/>
    <p:sldId id="340" r:id="rId12"/>
    <p:sldId id="341" r:id="rId13"/>
    <p:sldId id="403" r:id="rId14"/>
    <p:sldId id="343" r:id="rId15"/>
    <p:sldId id="404" r:id="rId16"/>
    <p:sldId id="353" r:id="rId17"/>
    <p:sldId id="409" r:id="rId18"/>
    <p:sldId id="363" r:id="rId19"/>
    <p:sldId id="372" r:id="rId20"/>
    <p:sldId id="380" r:id="rId21"/>
    <p:sldId id="381" r:id="rId22"/>
    <p:sldId id="449" r:id="rId23"/>
    <p:sldId id="450" r:id="rId24"/>
    <p:sldId id="425" r:id="rId25"/>
    <p:sldId id="429" r:id="rId26"/>
    <p:sldId id="426" r:id="rId27"/>
    <p:sldId id="427" r:id="rId28"/>
    <p:sldId id="428" r:id="rId29"/>
    <p:sldId id="359" r:id="rId30"/>
    <p:sldId id="370" r:id="rId31"/>
    <p:sldId id="451" r:id="rId32"/>
    <p:sldId id="452" r:id="rId33"/>
    <p:sldId id="371" r:id="rId34"/>
    <p:sldId id="440" r:id="rId35"/>
    <p:sldId id="439" r:id="rId36"/>
    <p:sldId id="396" r:id="rId37"/>
    <p:sldId id="397" r:id="rId38"/>
    <p:sldId id="398" r:id="rId39"/>
    <p:sldId id="399" r:id="rId40"/>
    <p:sldId id="400" r:id="rId41"/>
    <p:sldId id="401" r:id="rId42"/>
    <p:sldId id="433" r:id="rId43"/>
    <p:sldId id="434" r:id="rId44"/>
    <p:sldId id="435" r:id="rId45"/>
    <p:sldId id="436" r:id="rId46"/>
    <p:sldId id="437" r:id="rId47"/>
    <p:sldId id="344" r:id="rId48"/>
    <p:sldId id="345" r:id="rId49"/>
    <p:sldId id="346" r:id="rId50"/>
    <p:sldId id="362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382" r:id="rId65"/>
    <p:sldId id="383" r:id="rId66"/>
    <p:sldId id="367" r:id="rId67"/>
    <p:sldId id="365" r:id="rId68"/>
    <p:sldId id="358" r:id="rId69"/>
    <p:sldId id="442" r:id="rId70"/>
    <p:sldId id="356" r:id="rId71"/>
    <p:sldId id="357" r:id="rId72"/>
    <p:sldId id="441" r:id="rId73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aud Berghmans" initials="A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766"/>
    <a:srgbClr val="0E3F7D"/>
    <a:srgbClr val="0087E6"/>
    <a:srgbClr val="FF99FF"/>
    <a:srgbClr val="1798D7"/>
    <a:srgbClr val="3BAEAE"/>
    <a:srgbClr val="EB8C6F"/>
    <a:srgbClr val="254AA5"/>
    <a:srgbClr val="5F88B8"/>
    <a:srgbClr val="2B5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 autoAdjust="0"/>
    <p:restoredTop sz="99886" autoAdjust="0"/>
  </p:normalViewPr>
  <p:slideViewPr>
    <p:cSldViewPr snapToGrid="0">
      <p:cViewPr>
        <p:scale>
          <a:sx n="110" d="100"/>
          <a:sy n="110" d="100"/>
        </p:scale>
        <p:origin x="-396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3713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3713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E290C280-28A2-4A7F-9A68-D10325FE0FFE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378825"/>
            <a:ext cx="2945659" cy="493713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90BBB004-093C-4626-998F-D46C39F28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63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73" cy="493076"/>
          </a:xfrm>
          <a:prstGeom prst="rect">
            <a:avLst/>
          </a:prstGeom>
        </p:spPr>
        <p:txBody>
          <a:bodyPr vert="horz" lIns="91965" tIns="45983" rIns="91965" bIns="4598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197" y="1"/>
            <a:ext cx="2945873" cy="493076"/>
          </a:xfrm>
          <a:prstGeom prst="rect">
            <a:avLst/>
          </a:prstGeom>
        </p:spPr>
        <p:txBody>
          <a:bodyPr vert="horz" lIns="91965" tIns="45983" rIns="91965" bIns="45983" rtlCol="0"/>
          <a:lstStyle>
            <a:lvl1pPr algn="r">
              <a:defRPr sz="1200"/>
            </a:lvl1pPr>
          </a:lstStyle>
          <a:p>
            <a:fld id="{D1D874A6-A6B0-4A37-879B-96D787CD53D9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5" tIns="45983" rIns="91965" bIns="4598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8" y="4690588"/>
            <a:ext cx="5438783" cy="4442458"/>
          </a:xfrm>
          <a:prstGeom prst="rect">
            <a:avLst/>
          </a:prstGeom>
        </p:spPr>
        <p:txBody>
          <a:bodyPr vert="horz" lIns="91965" tIns="45983" rIns="91965" bIns="459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9584"/>
            <a:ext cx="2945873" cy="493076"/>
          </a:xfrm>
          <a:prstGeom prst="rect">
            <a:avLst/>
          </a:prstGeom>
        </p:spPr>
        <p:txBody>
          <a:bodyPr vert="horz" lIns="91965" tIns="45983" rIns="91965" bIns="4598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197" y="9379584"/>
            <a:ext cx="2945873" cy="493076"/>
          </a:xfrm>
          <a:prstGeom prst="rect">
            <a:avLst/>
          </a:prstGeom>
        </p:spPr>
        <p:txBody>
          <a:bodyPr vert="horz" lIns="91965" tIns="45983" rIns="91965" bIns="45983" rtlCol="0" anchor="b"/>
          <a:lstStyle>
            <a:lvl1pPr algn="r">
              <a:defRPr sz="1200"/>
            </a:lvl1pPr>
          </a:lstStyle>
          <a:p>
            <a:fld id="{885F8DEE-3D2E-42BA-9118-3743B3B42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57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35" y="50449"/>
            <a:ext cx="12192000" cy="1046826"/>
            <a:chOff x="3235" y="50449"/>
            <a:chExt cx="12192000" cy="1046826"/>
          </a:xfrm>
        </p:grpSpPr>
        <p:sp>
          <p:nvSpPr>
            <p:cNvPr id="8" name="Rectangle 7"/>
            <p:cNvSpPr/>
            <p:nvPr/>
          </p:nvSpPr>
          <p:spPr>
            <a:xfrm>
              <a:off x="3235" y="788576"/>
              <a:ext cx="12192000" cy="308699"/>
            </a:xfrm>
            <a:prstGeom prst="rect">
              <a:avLst/>
            </a:prstGeom>
            <a:gradFill flip="none" rotWithShape="1">
              <a:gsLst>
                <a:gs pos="0">
                  <a:srgbClr val="103766"/>
                </a:gs>
                <a:gs pos="100000">
                  <a:srgbClr val="0087E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54" y="50449"/>
              <a:ext cx="1016679" cy="70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278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6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3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73000">
              <a:srgbClr val="0F3766"/>
            </a:gs>
            <a:gs pos="11000">
              <a:srgbClr val="0087E6"/>
            </a:gs>
            <a:gs pos="47000">
              <a:srgbClr val="0C4DA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810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-100013"/>
            <a:ext cx="220980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28397" r="20311" b="48031"/>
          <a:stretch/>
        </p:blipFill>
        <p:spPr bwMode="auto">
          <a:xfrm>
            <a:off x="9292168" y="1"/>
            <a:ext cx="28998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33" y="2166938"/>
            <a:ext cx="51308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032437" y="57016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800" b="1" dirty="0">
                <a:solidFill>
                  <a:srgbClr val="2A47A1"/>
                </a:solidFill>
                <a:latin typeface="EC Square Sans Pro" pitchFamily="34" charset="0"/>
                <a:cs typeface="Arial" pitchFamily="34" charset="0"/>
              </a:rPr>
              <a:t>EU external action at your fingertips</a:t>
            </a:r>
            <a:endParaRPr lang="en-US" sz="800" dirty="0">
              <a:solidFill>
                <a:srgbClr val="2A47A1"/>
              </a:solidFill>
              <a:latin typeface="EC Square Sans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2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35" y="50449"/>
            <a:ext cx="12192000" cy="1046826"/>
            <a:chOff x="3235" y="50449"/>
            <a:chExt cx="12192000" cy="1046826"/>
          </a:xfrm>
        </p:grpSpPr>
        <p:sp>
          <p:nvSpPr>
            <p:cNvPr id="8" name="Rectangle 7"/>
            <p:cNvSpPr/>
            <p:nvPr/>
          </p:nvSpPr>
          <p:spPr>
            <a:xfrm>
              <a:off x="3235" y="788576"/>
              <a:ext cx="12192000" cy="308699"/>
            </a:xfrm>
            <a:prstGeom prst="rect">
              <a:avLst/>
            </a:prstGeom>
            <a:gradFill flip="none" rotWithShape="1">
              <a:gsLst>
                <a:gs pos="0">
                  <a:srgbClr val="103766"/>
                </a:gs>
                <a:gs pos="100000">
                  <a:srgbClr val="0087E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54" y="50449"/>
              <a:ext cx="1016679" cy="70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912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35" y="50449"/>
            <a:ext cx="12192000" cy="1046826"/>
            <a:chOff x="3235" y="50449"/>
            <a:chExt cx="12192000" cy="1046826"/>
          </a:xfrm>
        </p:grpSpPr>
        <p:sp>
          <p:nvSpPr>
            <p:cNvPr id="8" name="Rectangle 7"/>
            <p:cNvSpPr/>
            <p:nvPr/>
          </p:nvSpPr>
          <p:spPr>
            <a:xfrm>
              <a:off x="3235" y="788576"/>
              <a:ext cx="12192000" cy="308699"/>
            </a:xfrm>
            <a:prstGeom prst="rect">
              <a:avLst/>
            </a:prstGeom>
            <a:gradFill flip="none" rotWithShape="1">
              <a:gsLst>
                <a:gs pos="0">
                  <a:srgbClr val="103766"/>
                </a:gs>
                <a:gs pos="100000">
                  <a:srgbClr val="0087E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54" y="50449"/>
              <a:ext cx="1016679" cy="70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985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235" y="50449"/>
            <a:ext cx="12192000" cy="1046826"/>
            <a:chOff x="3235" y="50449"/>
            <a:chExt cx="12192000" cy="1046826"/>
          </a:xfrm>
        </p:grpSpPr>
        <p:sp>
          <p:nvSpPr>
            <p:cNvPr id="9" name="Rectangle 8"/>
            <p:cNvSpPr/>
            <p:nvPr/>
          </p:nvSpPr>
          <p:spPr>
            <a:xfrm>
              <a:off x="3235" y="788576"/>
              <a:ext cx="12192000" cy="308699"/>
            </a:xfrm>
            <a:prstGeom prst="rect">
              <a:avLst/>
            </a:prstGeom>
            <a:gradFill flip="none" rotWithShape="1">
              <a:gsLst>
                <a:gs pos="0">
                  <a:srgbClr val="103766"/>
                </a:gs>
                <a:gs pos="100000">
                  <a:srgbClr val="0087E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54" y="50449"/>
              <a:ext cx="1016679" cy="70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960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0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0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0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capacity4dev/opsys" TargetMode="External"/><Relationship Id="rId2" Type="http://schemas.openxmlformats.org/officeDocument/2006/relationships/hyperlink" Target="mailto:EuropeAid-OPSYS-USER-SUPPORT-COMMUNICATION@ec.europa.e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67406" y="5629275"/>
            <a:ext cx="6440488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altLang="fr-FR" sz="2000" b="1" i="1" dirty="0" smtClean="0">
                <a:solidFill>
                  <a:srgbClr val="D0D961"/>
                </a:solidFill>
              </a:rPr>
              <a:t>October 17</a:t>
            </a:r>
            <a:r>
              <a:rPr lang="en-GB" altLang="fr-FR" sz="2000" b="1" i="1" baseline="30000" dirty="0" smtClean="0">
                <a:solidFill>
                  <a:srgbClr val="D0D961"/>
                </a:solidFill>
              </a:rPr>
              <a:t>th</a:t>
            </a:r>
            <a:r>
              <a:rPr lang="en-GB" altLang="fr-FR" sz="2000" b="1" i="1" dirty="0" smtClean="0">
                <a:solidFill>
                  <a:srgbClr val="D0D961"/>
                </a:solidFill>
              </a:rPr>
              <a:t>, 2017</a:t>
            </a:r>
            <a:endParaRPr lang="es-ES_tradnl" sz="2000" b="1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7024" y="2886075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3200" b="1" i="1" dirty="0" smtClean="0"/>
              <a:t>Webinar </a:t>
            </a:r>
            <a:r>
              <a:rPr lang="en-GB" altLang="es-ES_tradnl" sz="3200" b="1" i="1" dirty="0"/>
              <a:t>to launch the test phase</a:t>
            </a:r>
            <a:endParaRPr lang="fr-BE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_tradnl" sz="2000" b="1" i="1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5629275"/>
            <a:ext cx="6440488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altLang="fr-FR" sz="2000" b="1" i="1" dirty="0" smtClean="0">
                <a:solidFill>
                  <a:srgbClr val="D0D961"/>
                </a:solidFill>
              </a:rPr>
              <a:t>October 17</a:t>
            </a:r>
            <a:r>
              <a:rPr lang="en-GB" altLang="fr-FR" sz="2000" b="1" i="1" baseline="30000" dirty="0" smtClean="0">
                <a:solidFill>
                  <a:srgbClr val="D0D961"/>
                </a:solidFill>
              </a:rPr>
              <a:t>th</a:t>
            </a:r>
            <a:r>
              <a:rPr lang="en-GB" altLang="fr-FR" sz="2000" b="1" i="1" dirty="0" smtClean="0">
                <a:solidFill>
                  <a:srgbClr val="D0D961"/>
                </a:solidFill>
              </a:rPr>
              <a:t>, 2017</a:t>
            </a:r>
            <a:endParaRPr lang="es-ES_tradnl" sz="2000" b="1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84105" y="2652611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Presentation 2: How </a:t>
            </a:r>
            <a:r>
              <a:rPr lang="en-GB" sz="2000" b="1" dirty="0"/>
              <a:t>does </a:t>
            </a:r>
            <a:r>
              <a:rPr lang="en-GB" sz="2000" b="1" dirty="0" smtClean="0"/>
              <a:t>OPSYS </a:t>
            </a:r>
            <a:r>
              <a:rPr lang="en-GB" sz="2000" b="1" dirty="0"/>
              <a:t>fit in the big picture?</a:t>
            </a:r>
          </a:p>
          <a:p>
            <a:pPr marL="0" indent="0">
              <a:buNone/>
            </a:pPr>
            <a:endParaRPr lang="fr-BE" sz="2000" b="1" dirty="0"/>
          </a:p>
          <a:p>
            <a:pPr marL="0" indent="0">
              <a:buNone/>
            </a:pPr>
            <a:r>
              <a:rPr lang="en-GB" sz="1800" b="1" dirty="0" smtClean="0"/>
              <a:t>Polivios </a:t>
            </a:r>
            <a:r>
              <a:rPr lang="en-GB" sz="1800" b="1" dirty="0" err="1"/>
              <a:t>Klimathianakis</a:t>
            </a:r>
            <a:r>
              <a:rPr lang="en-GB" sz="1800" dirty="0"/>
              <a:t>, OPSYS programme manager, DIGIT</a:t>
            </a:r>
          </a:p>
          <a:p>
            <a:pPr marL="0" indent="0">
              <a:buNone/>
            </a:pPr>
            <a:endParaRPr lang="es-ES_tradnl" sz="2000" b="1" i="1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1152525"/>
            <a:ext cx="11045178" cy="5649149"/>
          </a:xfrm>
        </p:spPr>
      </p:pic>
      <p:sp>
        <p:nvSpPr>
          <p:cNvPr id="6" name="TextBox 5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solidFill>
                  <a:srgbClr val="103766"/>
                </a:solidFill>
              </a:rPr>
              <a:t>From</a:t>
            </a:r>
            <a:r>
              <a:rPr lang="fr-BE" sz="2800" b="1" dirty="0" smtClean="0">
                <a:solidFill>
                  <a:srgbClr val="103766"/>
                </a:solidFill>
              </a:rPr>
              <a:t> CRIS (&amp; all the </a:t>
            </a:r>
            <a:r>
              <a:rPr lang="fr-BE" sz="2800" b="1" dirty="0" err="1" smtClean="0">
                <a:solidFill>
                  <a:srgbClr val="103766"/>
                </a:solidFill>
              </a:rPr>
              <a:t>other</a:t>
            </a:r>
            <a:r>
              <a:rPr lang="fr-BE" sz="2800" b="1" dirty="0" smtClean="0">
                <a:solidFill>
                  <a:srgbClr val="103766"/>
                </a:solidFill>
              </a:rPr>
              <a:t> </a:t>
            </a:r>
            <a:r>
              <a:rPr lang="fr-BE" sz="2800" b="1" dirty="0" err="1" smtClean="0">
                <a:solidFill>
                  <a:srgbClr val="103766"/>
                </a:solidFill>
              </a:rPr>
              <a:t>systems</a:t>
            </a:r>
            <a:r>
              <a:rPr lang="fr-BE" sz="2800" b="1" dirty="0" smtClean="0">
                <a:solidFill>
                  <a:srgbClr val="103766"/>
                </a:solidFill>
              </a:rPr>
              <a:t>)…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2" y="1209675"/>
            <a:ext cx="11294001" cy="5467350"/>
          </a:xfrm>
        </p:spPr>
      </p:pic>
      <p:sp>
        <p:nvSpPr>
          <p:cNvPr id="6" name="TextBox 5"/>
          <p:cNvSpPr txBox="1"/>
          <p:nvPr/>
        </p:nvSpPr>
        <p:spPr>
          <a:xfrm>
            <a:off x="1614791" y="165367"/>
            <a:ext cx="930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…to OPSYS </a:t>
            </a:r>
            <a:r>
              <a:rPr lang="fr-BE" sz="2800" b="1" dirty="0" err="1" smtClean="0">
                <a:solidFill>
                  <a:srgbClr val="103766"/>
                </a:solidFill>
              </a:rPr>
              <a:t>MyWorkPlace</a:t>
            </a:r>
            <a:r>
              <a:rPr lang="fr-BE" sz="2800" b="1" dirty="0" smtClean="0">
                <a:solidFill>
                  <a:srgbClr val="103766"/>
                </a:solidFill>
              </a:rPr>
              <a:t>: one single entry point for EC </a:t>
            </a:r>
            <a:r>
              <a:rPr lang="fr-BE" sz="2800" b="1" dirty="0" err="1" smtClean="0">
                <a:solidFill>
                  <a:srgbClr val="103766"/>
                </a:solidFill>
              </a:rPr>
              <a:t>users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4791" y="165367"/>
            <a:ext cx="997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…and SEDIA: one single entry point for all </a:t>
            </a:r>
            <a:r>
              <a:rPr lang="fr-BE" sz="2800" b="1" dirty="0" err="1" smtClean="0">
                <a:solidFill>
                  <a:srgbClr val="103766"/>
                </a:solidFill>
              </a:rPr>
              <a:t>external</a:t>
            </a:r>
            <a:r>
              <a:rPr lang="fr-BE" sz="2800" b="1" dirty="0" smtClean="0">
                <a:solidFill>
                  <a:srgbClr val="103766"/>
                </a:solidFill>
              </a:rPr>
              <a:t> </a:t>
            </a:r>
            <a:r>
              <a:rPr lang="fr-BE" sz="2800" b="1" dirty="0" err="1" smtClean="0">
                <a:solidFill>
                  <a:srgbClr val="103766"/>
                </a:solidFill>
              </a:rPr>
              <a:t>stakeholders</a:t>
            </a:r>
            <a:r>
              <a:rPr lang="fr-BE" sz="2800" b="1" dirty="0" smtClean="0">
                <a:solidFill>
                  <a:srgbClr val="103766"/>
                </a:solidFill>
              </a:rPr>
              <a:t> </a:t>
            </a:r>
            <a:endParaRPr lang="en-GB" sz="2800" b="1" dirty="0">
              <a:solidFill>
                <a:srgbClr val="10376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0" y="1132800"/>
            <a:ext cx="11216368" cy="557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www.cliparthut.com/clip-arts/375/earth-graphic-375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58" y="1108676"/>
            <a:ext cx="1306824" cy="152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296538" y="-19050"/>
            <a:ext cx="10895462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OPSYS is part of EC Corporate strategy for a modern </a:t>
            </a:r>
            <a:r>
              <a:rPr lang="en-GB" sz="2800" b="1" dirty="0" err="1" smtClean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eGoverment</a:t>
            </a:r>
            <a:r>
              <a:rPr lang="en-GB" sz="2800" b="1" dirty="0" smtClean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 service</a:t>
            </a:r>
            <a:endParaRPr lang="en-GB" sz="2800" b="1" dirty="0">
              <a:solidFill>
                <a:srgbClr val="103766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2766" y="3744658"/>
            <a:ext cx="9376012" cy="2365910"/>
            <a:chOff x="1132766" y="3949378"/>
            <a:chExt cx="9376012" cy="23659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766" y="3949378"/>
              <a:ext cx="9376012" cy="2365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173707" y="3971499"/>
              <a:ext cx="4995081" cy="4640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5" y="2554555"/>
            <a:ext cx="3384644" cy="1638483"/>
          </a:xfr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2483897"/>
            <a:ext cx="3439236" cy="17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15" y="1176916"/>
            <a:ext cx="1028205" cy="118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47162" y="5923128"/>
            <a:ext cx="7219666" cy="75062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40239" y="5841242"/>
            <a:ext cx="19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Corporate Services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2552131" y="6182435"/>
            <a:ext cx="941695" cy="42535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ABAC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728113" y="6182435"/>
            <a:ext cx="941695" cy="42535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ARES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82770" y="6182435"/>
            <a:ext cx="1223749" cy="42535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eSignature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002137" y="6182435"/>
            <a:ext cx="941695" cy="42535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….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6" name="Curved Connector 25"/>
          <p:cNvCxnSpPr>
            <a:stCxn id="17" idx="3"/>
          </p:cNvCxnSpPr>
          <p:nvPr/>
        </p:nvCxnSpPr>
        <p:spPr>
          <a:xfrm>
            <a:off x="3603008" y="3338468"/>
            <a:ext cx="504968" cy="135636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7" idx="3"/>
          </p:cNvCxnSpPr>
          <p:nvPr/>
        </p:nvCxnSpPr>
        <p:spPr>
          <a:xfrm>
            <a:off x="3603008" y="3338468"/>
            <a:ext cx="3626467" cy="8906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6" idx="1"/>
          </p:cNvCxnSpPr>
          <p:nvPr/>
        </p:nvCxnSpPr>
        <p:spPr>
          <a:xfrm rot="10800000" flipV="1">
            <a:off x="4648201" y="3373797"/>
            <a:ext cx="3868005" cy="1341078"/>
          </a:xfrm>
          <a:prstGeom prst="curvedConnector3">
            <a:avLst>
              <a:gd name="adj1" fmla="val 9998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6" idx="1"/>
          </p:cNvCxnSpPr>
          <p:nvPr/>
        </p:nvCxnSpPr>
        <p:spPr>
          <a:xfrm rot="10800000" flipV="1">
            <a:off x="5857875" y="3373797"/>
            <a:ext cx="2658330" cy="1417278"/>
          </a:xfrm>
          <a:prstGeom prst="curvedConnector3">
            <a:avLst>
              <a:gd name="adj1" fmla="val 10016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16" idx="1"/>
          </p:cNvCxnSpPr>
          <p:nvPr/>
        </p:nvCxnSpPr>
        <p:spPr>
          <a:xfrm rot="10800000" flipV="1">
            <a:off x="8325135" y="3373796"/>
            <a:ext cx="191071" cy="1211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6603" y="1951629"/>
            <a:ext cx="149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External users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9883254" y="1858369"/>
            <a:ext cx="101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EC  users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3686039" y="1132759"/>
            <a:ext cx="45849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 smtClean="0"/>
              <a:t>Process driven – Adaptable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 smtClean="0"/>
              <a:t>100% Paperless – 100% Mobile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 smtClean="0"/>
              <a:t>User centric -  User Friendly -  Secure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 smtClean="0"/>
              <a:t>Quick information access – Real time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 smtClean="0"/>
              <a:t>Automated  checks –  No clerical tasks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 smtClean="0"/>
              <a:t>Transparency – Collaboration - Performance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96538" y="-19050"/>
            <a:ext cx="10895462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OPSYS is an important Programme in the EC IT convergence roadmap</a:t>
            </a:r>
            <a:endParaRPr lang="en-GB" sz="2800" b="1" dirty="0">
              <a:solidFill>
                <a:srgbClr val="1037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09182" y="6168788"/>
            <a:ext cx="12082818" cy="689212"/>
          </a:xfrm>
          <a:prstGeom prst="rightArrow">
            <a:avLst>
              <a:gd name="adj1" fmla="val 95217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2014		2015		2016		2017		2018		2019		2020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8404" y="5513695"/>
            <a:ext cx="11464120" cy="450376"/>
          </a:xfrm>
          <a:prstGeom prst="rightArrow">
            <a:avLst>
              <a:gd name="adj1" fmla="val 92424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RTD – CNECT—ENER—MOVE—EAC—REA—ERCEA—EASME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003945" y="4970061"/>
            <a:ext cx="9728579" cy="450376"/>
          </a:xfrm>
          <a:prstGeom prst="rightArrow">
            <a:avLst>
              <a:gd name="adj1" fmla="val 92424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CHAFEA—INEA—GSA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821372" y="4426427"/>
            <a:ext cx="7911152" cy="450376"/>
          </a:xfrm>
          <a:prstGeom prst="rightArrow">
            <a:avLst>
              <a:gd name="adj1" fmla="val 92424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HOME—JUST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602404" y="3882793"/>
            <a:ext cx="6130120" cy="450376"/>
          </a:xfrm>
          <a:prstGeom prst="rightArrow">
            <a:avLst>
              <a:gd name="adj1" fmla="val 92424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OLAF—ESTAT—ECHO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7701885" y="3339159"/>
            <a:ext cx="4030639" cy="450376"/>
          </a:xfrm>
          <a:prstGeom prst="rightArrow">
            <a:avLst>
              <a:gd name="adj1" fmla="val 92424"/>
              <a:gd name="adj2" fmla="val 50000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DEVCO—NEAR—FPI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9282751" y="2795525"/>
            <a:ext cx="2449773" cy="450376"/>
          </a:xfrm>
          <a:prstGeom prst="rightArrow">
            <a:avLst>
              <a:gd name="adj1" fmla="val 92424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EACEA—CLIMA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—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ENV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10263116" y="2251891"/>
            <a:ext cx="1469408" cy="450376"/>
          </a:xfrm>
          <a:prstGeom prst="rightArrow">
            <a:avLst>
              <a:gd name="adj1" fmla="val 92424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REST of EC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1805313" y="1542197"/>
            <a:ext cx="0" cy="457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925297" y="1544469"/>
            <a:ext cx="0" cy="457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104993" y="1719618"/>
            <a:ext cx="5495604" cy="18194"/>
          </a:xfrm>
          <a:prstGeom prst="line">
            <a:avLst/>
          </a:prstGeom>
          <a:ln>
            <a:prstDash val="dash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37779" y="1542197"/>
            <a:ext cx="34848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7E6"/>
                </a:solidFill>
              </a:rPr>
              <a:t>OPSYS Programme Implementation</a:t>
            </a:r>
            <a:endParaRPr lang="en-GB" dirty="0">
              <a:solidFill>
                <a:srgbClr val="0087E6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883391" y="1473957"/>
            <a:ext cx="2306472" cy="182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OPSYS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DIGIT B1, B3, B4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DEVCO 05,R1, R4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RTD J3, </a:t>
            </a:r>
            <a:r>
              <a:rPr lang="en-GB" dirty="0" smtClean="0"/>
              <a:t>J4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NEAR R1</a:t>
            </a:r>
            <a:endParaRPr lang="en-GB" dirty="0"/>
          </a:p>
        </p:txBody>
      </p:sp>
      <p:cxnSp>
        <p:nvCxnSpPr>
          <p:cNvPr id="46" name="Curved Connector 45"/>
          <p:cNvCxnSpPr>
            <a:stCxn id="43" idx="3"/>
            <a:endCxn id="41" idx="2"/>
          </p:cNvCxnSpPr>
          <p:nvPr/>
        </p:nvCxnSpPr>
        <p:spPr>
          <a:xfrm flipV="1">
            <a:off x="4189863" y="1911529"/>
            <a:ext cx="4690316" cy="476828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5629275"/>
            <a:ext cx="6440488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altLang="fr-FR" sz="2000" b="1" i="1" dirty="0" smtClean="0">
                <a:solidFill>
                  <a:srgbClr val="D0D961"/>
                </a:solidFill>
              </a:rPr>
              <a:t>October 17</a:t>
            </a:r>
            <a:r>
              <a:rPr lang="en-GB" altLang="fr-FR" sz="2000" b="1" i="1" baseline="30000" dirty="0" smtClean="0">
                <a:solidFill>
                  <a:srgbClr val="D0D961"/>
                </a:solidFill>
              </a:rPr>
              <a:t>th</a:t>
            </a:r>
            <a:r>
              <a:rPr lang="en-GB" altLang="fr-FR" sz="2000" b="1" i="1" dirty="0" smtClean="0">
                <a:solidFill>
                  <a:srgbClr val="D0D961"/>
                </a:solidFill>
              </a:rPr>
              <a:t>, 2017</a:t>
            </a:r>
            <a:endParaRPr lang="es-ES_tradnl" sz="2000" b="1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963038" y="2652611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Presentation 3: OPSYS </a:t>
            </a:r>
            <a:r>
              <a:rPr lang="en-GB" sz="2000" b="1" dirty="0"/>
              <a:t>- Results and Monitoring  scope and timeline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b="1" dirty="0"/>
              <a:t>Roxana </a:t>
            </a:r>
            <a:r>
              <a:rPr lang="en-GB" sz="1800" b="1" dirty="0" err="1"/>
              <a:t>Calfa</a:t>
            </a:r>
            <a:r>
              <a:rPr lang="en-GB" sz="1800" dirty="0"/>
              <a:t>, Head of Section, Results and Business Processes, </a:t>
            </a:r>
            <a:r>
              <a:rPr lang="en-GB" sz="1800" dirty="0" smtClean="0"/>
              <a:t>DEVCO</a:t>
            </a:r>
            <a:endParaRPr lang="en-GB" sz="1800" dirty="0"/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8663" y="145911"/>
            <a:ext cx="678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Scope of </a:t>
            </a:r>
            <a:r>
              <a:rPr lang="fr-BE" sz="2800" b="1" dirty="0" err="1" smtClean="0">
                <a:solidFill>
                  <a:srgbClr val="103766"/>
                </a:solidFill>
              </a:rPr>
              <a:t>results</a:t>
            </a:r>
            <a:r>
              <a:rPr lang="fr-BE" sz="2800" b="1" dirty="0" smtClean="0">
                <a:solidFill>
                  <a:srgbClr val="103766"/>
                </a:solidFill>
              </a:rPr>
              <a:t> and monitoring (T1)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718" y="1186467"/>
            <a:ext cx="4177863" cy="610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 smtClean="0">
                <a:solidFill>
                  <a:schemeClr val="tx1"/>
                </a:solidFill>
              </a:rPr>
              <a:t>Head of Section: Roxana Calfa</a:t>
            </a:r>
          </a:p>
          <a:p>
            <a:r>
              <a:rPr lang="fr-BE" b="1" dirty="0" smtClean="0">
                <a:solidFill>
                  <a:schemeClr val="tx1"/>
                </a:solidFill>
              </a:rPr>
              <a:t>Business manager: Lucile Petitpierre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3929743" y="3113314"/>
            <a:ext cx="2862943" cy="2699657"/>
          </a:xfrm>
          <a:prstGeom prst="hexagon">
            <a:avLst/>
          </a:prstGeom>
          <a:noFill/>
          <a:ln>
            <a:solidFill>
              <a:srgbClr val="103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037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0961" y="4120274"/>
            <a:ext cx="180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103766"/>
                </a:solidFill>
              </a:rPr>
              <a:t>RESULTS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791961" y="3352447"/>
            <a:ext cx="3137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GB" sz="2400" dirty="0">
                <a:solidFill>
                  <a:srgbClr val="103766"/>
                </a:solidFill>
              </a:rPr>
              <a:t>Quality of interventions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6066" y="5922219"/>
            <a:ext cx="5198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GB" sz="2400" dirty="0">
                <a:solidFill>
                  <a:srgbClr val="103766"/>
                </a:solidFill>
              </a:rPr>
              <a:t>Better follow-up and time management </a:t>
            </a:r>
            <a:endParaRPr lang="en-GB" sz="2400" dirty="0" smtClean="0">
              <a:solidFill>
                <a:srgbClr val="103766"/>
              </a:solidFill>
            </a:endParaRPr>
          </a:p>
          <a:p>
            <a:pPr marL="285750" indent="-285750"/>
            <a:r>
              <a:rPr lang="en-GB" sz="2400" dirty="0">
                <a:solidFill>
                  <a:srgbClr val="103766"/>
                </a:solidFill>
              </a:rPr>
              <a:t> </a:t>
            </a:r>
            <a:r>
              <a:rPr lang="en-GB" sz="2400" dirty="0" smtClean="0">
                <a:solidFill>
                  <a:srgbClr val="103766"/>
                </a:solidFill>
              </a:rPr>
              <a:t>              during </a:t>
            </a:r>
            <a:r>
              <a:rPr lang="en-GB" sz="2400" dirty="0">
                <a:solidFill>
                  <a:srgbClr val="103766"/>
                </a:solidFill>
              </a:rPr>
              <a:t>implementation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813" y="4748253"/>
            <a:ext cx="365669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103766"/>
                </a:solidFill>
              </a:rPr>
              <a:t>Monitoring </a:t>
            </a:r>
            <a:r>
              <a:rPr lang="en-GB" sz="2400" dirty="0" smtClean="0">
                <a:solidFill>
                  <a:srgbClr val="103766"/>
                </a:solidFill>
              </a:rPr>
              <a:t>results </a:t>
            </a:r>
            <a:r>
              <a:rPr lang="en-GB" sz="2400" dirty="0">
                <a:solidFill>
                  <a:srgbClr val="103766"/>
                </a:solidFill>
              </a:rPr>
              <a:t>from programming to </a:t>
            </a:r>
            <a:r>
              <a:rPr lang="en-GB" sz="2400" dirty="0" smtClean="0">
                <a:solidFill>
                  <a:srgbClr val="103766"/>
                </a:solidFill>
              </a:rPr>
              <a:t>closure </a:t>
            </a:r>
            <a:endParaRPr lang="en-GB" sz="2400" dirty="0">
              <a:solidFill>
                <a:srgbClr val="1037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1" y="2534860"/>
            <a:ext cx="4876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103766"/>
                </a:solidFill>
              </a:rPr>
              <a:t>Improved  Aid Transparency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53890" y="3370914"/>
            <a:ext cx="47903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103766"/>
                </a:solidFill>
              </a:rPr>
              <a:t>Visibility of results achieved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2942" y="4914452"/>
            <a:ext cx="48006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103766"/>
                </a:solidFill>
              </a:rPr>
              <a:t>Facilitation of data aggregation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89543" y="1274042"/>
            <a:ext cx="7102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Manage interventions and not (only) contracts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9349" y="1815480"/>
            <a:ext cx="4704523" cy="38884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9632" y="2897342"/>
            <a:ext cx="11467008" cy="144016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24460" y="3268221"/>
            <a:ext cx="1679137" cy="9387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FF0000"/>
                </a:solidFill>
                <a:latin typeface="Verdana"/>
              </a:rPr>
              <a:t>Release 3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FF0000"/>
                </a:solidFill>
                <a:latin typeface="Verdana"/>
              </a:rPr>
              <a:t> </a:t>
            </a:r>
            <a:r>
              <a:rPr lang="fr-BE" sz="1400" b="1" dirty="0" err="1" smtClean="0">
                <a:solidFill>
                  <a:srgbClr val="FF0000"/>
                </a:solidFill>
                <a:latin typeface="Verdana"/>
              </a:rPr>
              <a:t>Remaining</a:t>
            </a:r>
            <a:r>
              <a:rPr lang="fr-BE" sz="1400" b="1" dirty="0" smtClean="0">
                <a:solidFill>
                  <a:srgbClr val="FF0000"/>
                </a:solidFill>
                <a:latin typeface="Verdana"/>
              </a:rPr>
              <a:t> </a:t>
            </a:r>
            <a:r>
              <a:rPr lang="fr-BE" sz="1400" b="1" dirty="0" err="1" smtClean="0">
                <a:solidFill>
                  <a:srgbClr val="FF0000"/>
                </a:solidFill>
                <a:latin typeface="Verdana"/>
              </a:rPr>
              <a:t>features</a:t>
            </a:r>
            <a:r>
              <a:rPr lang="fr-BE" sz="1400" b="1" dirty="0" smtClean="0">
                <a:solidFill>
                  <a:srgbClr val="FF0000"/>
                </a:solidFill>
                <a:latin typeface="Verdana"/>
              </a:rPr>
              <a:t> on Monitoring</a:t>
            </a:r>
            <a:endParaRPr lang="en-GB" sz="1400" b="1" dirty="0" err="1" smtClean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86240" y="2535560"/>
            <a:ext cx="141781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FF0000"/>
                </a:solidFill>
                <a:latin typeface="Verdana"/>
              </a:rPr>
              <a:t>2019</a:t>
            </a:r>
            <a:endParaRPr lang="en-GB" sz="1400" b="1" dirty="0" err="1" smtClean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0308" y="2535560"/>
            <a:ext cx="141781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Q4 2018</a:t>
            </a:r>
            <a:endParaRPr lang="en-GB" sz="1400" b="1" dirty="0" err="1" smtClean="0">
              <a:solidFill>
                <a:srgbClr val="FDB61B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6755" y="2504038"/>
            <a:ext cx="144016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00B050"/>
                </a:solidFill>
                <a:latin typeface="Verdana"/>
              </a:rPr>
              <a:t>Q2 </a:t>
            </a:r>
            <a:r>
              <a:rPr lang="fr-BE" sz="1400" b="1" dirty="0">
                <a:solidFill>
                  <a:srgbClr val="00B050"/>
                </a:solidFill>
                <a:latin typeface="Verdana"/>
              </a:rPr>
              <a:t>/</a:t>
            </a:r>
            <a:r>
              <a:rPr lang="fr-BE" sz="1400" b="1" dirty="0" smtClean="0">
                <a:solidFill>
                  <a:srgbClr val="00B050"/>
                </a:solidFill>
                <a:latin typeface="Verdana"/>
              </a:rPr>
              <a:t>Q3 2018</a:t>
            </a:r>
            <a:endParaRPr lang="en-GB" sz="1400" b="1" dirty="0" err="1" smtClean="0">
              <a:solidFill>
                <a:srgbClr val="00B050"/>
              </a:solidFill>
              <a:latin typeface="Verdana"/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8112224" y="3414415"/>
            <a:ext cx="1621893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Release 2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 </a:t>
            </a:r>
            <a:r>
              <a:rPr lang="fr-BE" sz="1400" b="1" dirty="0" err="1">
                <a:solidFill>
                  <a:srgbClr val="FDB61B"/>
                </a:solidFill>
                <a:latin typeface="Verdana"/>
              </a:rPr>
              <a:t>R</a:t>
            </a:r>
            <a:r>
              <a:rPr lang="fr-BE" sz="1400" b="1" dirty="0" err="1" smtClean="0">
                <a:solidFill>
                  <a:srgbClr val="FDB61B"/>
                </a:solidFill>
                <a:latin typeface="Verdana"/>
              </a:rPr>
              <a:t>emaining</a:t>
            </a: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 </a:t>
            </a:r>
            <a:r>
              <a:rPr lang="fr-BE" sz="1400" b="1" dirty="0" err="1" smtClean="0">
                <a:solidFill>
                  <a:srgbClr val="FDB61B"/>
                </a:solidFill>
                <a:latin typeface="Verdana"/>
              </a:rPr>
              <a:t>features</a:t>
            </a: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 on </a:t>
            </a:r>
            <a:r>
              <a:rPr lang="fr-BE" sz="1400" b="1" dirty="0" err="1" smtClean="0">
                <a:solidFill>
                  <a:srgbClr val="FDB61B"/>
                </a:solidFill>
                <a:latin typeface="Verdana"/>
              </a:rPr>
              <a:t>Results</a:t>
            </a: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 </a:t>
            </a:r>
            <a:endParaRPr lang="en-GB" sz="1400" b="1" dirty="0" err="1" smtClean="0">
              <a:solidFill>
                <a:srgbClr val="FDB61B"/>
              </a:solidFill>
              <a:latin typeface="Verdan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8021" y="2535560"/>
            <a:ext cx="166821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Q1 2018</a:t>
            </a:r>
            <a:endParaRPr lang="en-GB" sz="1400" b="1" dirty="0" err="1" smtClean="0">
              <a:solidFill>
                <a:srgbClr val="00246C"/>
              </a:solidFill>
              <a:latin typeface="Verdana"/>
            </a:endParaRP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5327915" y="3384698"/>
            <a:ext cx="2016224" cy="6158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>
                <a:solidFill>
                  <a:srgbClr val="00B050"/>
                </a:solidFill>
                <a:latin typeface="Verdana"/>
              </a:rPr>
              <a:t>Release 1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00B050"/>
                </a:solidFill>
                <a:latin typeface="Verdana"/>
              </a:rPr>
              <a:t>Progressive roll-out</a:t>
            </a: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2831637" y="3460580"/>
            <a:ext cx="2016224" cy="7463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Release in Production for Pilot </a:t>
            </a:r>
            <a:r>
              <a:rPr lang="fr-BE" sz="1400" b="1" dirty="0" err="1" smtClean="0">
                <a:solidFill>
                  <a:srgbClr val="00246C"/>
                </a:solidFill>
                <a:latin typeface="Verdana"/>
              </a:rPr>
              <a:t>EUDs</a:t>
            </a:r>
            <a:r>
              <a:rPr lang="fr-BE" sz="1400" b="1" dirty="0">
                <a:solidFill>
                  <a:srgbClr val="00246C"/>
                </a:solidFill>
                <a:latin typeface="Verdana"/>
              </a:rPr>
              <a:t> and </a:t>
            </a:r>
            <a:r>
              <a:rPr lang="fr-BE" sz="1400" b="1" dirty="0" err="1">
                <a:solidFill>
                  <a:srgbClr val="00246C"/>
                </a:solidFill>
                <a:latin typeface="Verdana"/>
              </a:rPr>
              <a:t>HQs</a:t>
            </a:r>
            <a:endParaRPr lang="en-GB" sz="1400" b="1" dirty="0">
              <a:solidFill>
                <a:srgbClr val="00246C"/>
              </a:solidFill>
              <a:latin typeface="Verdana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</a:pPr>
            <a:endParaRPr lang="en-GB" sz="1400" b="1" dirty="0" err="1" smtClean="0">
              <a:solidFill>
                <a:srgbClr val="00246C"/>
              </a:solidFill>
              <a:latin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993" y="2535560"/>
            <a:ext cx="183273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Q4 2017</a:t>
            </a:r>
            <a:endParaRPr lang="en-GB" sz="1400" b="1" dirty="0" err="1" smtClean="0">
              <a:solidFill>
                <a:srgbClr val="00246C"/>
              </a:solidFill>
              <a:latin typeface="Verdana"/>
            </a:endParaRPr>
          </a:p>
        </p:txBody>
      </p:sp>
      <p:sp>
        <p:nvSpPr>
          <p:cNvPr id="24" name="Right Arrow 23"/>
          <p:cNvSpPr/>
          <p:nvPr/>
        </p:nvSpPr>
        <p:spPr>
          <a:xfrm rot="5400000" flipV="1">
            <a:off x="1236351" y="2990213"/>
            <a:ext cx="371210" cy="60959"/>
          </a:xfrm>
          <a:prstGeom prst="rightArrow">
            <a:avLst/>
          </a:prstGeom>
          <a:solidFill>
            <a:srgbClr val="00246C"/>
          </a:solidFill>
          <a:ln>
            <a:solidFill>
              <a:srgbClr val="0024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359" y="3522137"/>
            <a:ext cx="2112235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User </a:t>
            </a:r>
            <a:r>
              <a:rPr lang="fr-BE" sz="1400" b="1" dirty="0" err="1">
                <a:solidFill>
                  <a:srgbClr val="00246C"/>
                </a:solidFill>
                <a:latin typeface="Verdana"/>
              </a:rPr>
              <a:t>T</a:t>
            </a:r>
            <a:r>
              <a:rPr lang="fr-BE" sz="1400" b="1" dirty="0" err="1" smtClean="0">
                <a:solidFill>
                  <a:srgbClr val="00246C"/>
                </a:solidFill>
                <a:latin typeface="Verdana"/>
              </a:rPr>
              <a:t>esting</a:t>
            </a: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 </a:t>
            </a:r>
            <a:r>
              <a:rPr lang="fr-BE" sz="1400" b="1" dirty="0" err="1" smtClean="0">
                <a:solidFill>
                  <a:srgbClr val="00246C"/>
                </a:solidFill>
                <a:latin typeface="Verdana"/>
              </a:rPr>
              <a:t>with</a:t>
            </a: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 Pilot </a:t>
            </a:r>
            <a:r>
              <a:rPr lang="fr-BE" sz="1400" b="1" dirty="0" err="1" smtClean="0">
                <a:solidFill>
                  <a:srgbClr val="00246C"/>
                </a:solidFill>
                <a:latin typeface="Verdana"/>
              </a:rPr>
              <a:t>EUDs</a:t>
            </a: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 and </a:t>
            </a:r>
            <a:r>
              <a:rPr lang="fr-BE" sz="1400" b="1" dirty="0" err="1" smtClean="0">
                <a:solidFill>
                  <a:srgbClr val="00246C"/>
                </a:solidFill>
                <a:latin typeface="Verdana"/>
              </a:rPr>
              <a:t>HQs</a:t>
            </a:r>
            <a:endParaRPr lang="en-GB" sz="1400" b="1" dirty="0" err="1" smtClean="0">
              <a:solidFill>
                <a:srgbClr val="00246C"/>
              </a:solidFill>
              <a:latin typeface="Verdan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4499" y="5055840"/>
            <a:ext cx="31218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err="1" smtClean="0">
                <a:solidFill>
                  <a:srgbClr val="103766"/>
                </a:solidFill>
                <a:latin typeface="Verdana"/>
              </a:rPr>
              <a:t>Current</a:t>
            </a:r>
            <a:r>
              <a:rPr lang="fr-BE" sz="1400" b="1" dirty="0" smtClean="0">
                <a:solidFill>
                  <a:srgbClr val="00B050"/>
                </a:solidFill>
                <a:latin typeface="Verdana"/>
              </a:rPr>
              <a:t> </a:t>
            </a:r>
            <a:r>
              <a:rPr lang="fr-BE" sz="1400" b="1" dirty="0" smtClean="0">
                <a:solidFill>
                  <a:srgbClr val="103766"/>
                </a:solidFill>
                <a:latin typeface="Verdana"/>
              </a:rPr>
              <a:t>focus</a:t>
            </a:r>
            <a:endParaRPr lang="en-US" sz="1400" b="1" dirty="0" err="1" smtClean="0">
              <a:solidFill>
                <a:srgbClr val="103766"/>
              </a:solidFill>
              <a:latin typeface="Verdana"/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3713626" y="2990213"/>
            <a:ext cx="330437" cy="60959"/>
          </a:xfrm>
          <a:prstGeom prst="rightArrow">
            <a:avLst/>
          </a:prstGeom>
          <a:solidFill>
            <a:srgbClr val="00246C"/>
          </a:solidFill>
          <a:ln>
            <a:solidFill>
              <a:srgbClr val="0024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5400000">
            <a:off x="6170515" y="2990213"/>
            <a:ext cx="330437" cy="60959"/>
          </a:xfrm>
          <a:prstGeom prst="rightArrow">
            <a:avLst/>
          </a:prstGeom>
          <a:solidFill>
            <a:srgbClr val="00246C"/>
          </a:solidFill>
          <a:ln>
            <a:solidFill>
              <a:srgbClr val="0024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5400000">
            <a:off x="8627403" y="2990213"/>
            <a:ext cx="330437" cy="60959"/>
          </a:xfrm>
          <a:prstGeom prst="rightArrow">
            <a:avLst/>
          </a:prstGeom>
          <a:solidFill>
            <a:srgbClr val="00246C"/>
          </a:solidFill>
          <a:ln>
            <a:solidFill>
              <a:srgbClr val="0024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5400000">
            <a:off x="10922366" y="2990213"/>
            <a:ext cx="330437" cy="60959"/>
          </a:xfrm>
          <a:prstGeom prst="rightArrow">
            <a:avLst/>
          </a:prstGeom>
          <a:solidFill>
            <a:srgbClr val="00246C"/>
          </a:solidFill>
          <a:ln>
            <a:solidFill>
              <a:srgbClr val="0024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52907" y="118616"/>
            <a:ext cx="678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Key </a:t>
            </a:r>
            <a:r>
              <a:rPr lang="fr-BE" sz="2800" b="1" dirty="0" err="1" smtClean="0">
                <a:solidFill>
                  <a:srgbClr val="103766"/>
                </a:solidFill>
              </a:rPr>
              <a:t>milestones</a:t>
            </a:r>
            <a:r>
              <a:rPr lang="fr-BE" sz="2800" b="1" dirty="0" smtClean="0">
                <a:solidFill>
                  <a:srgbClr val="103766"/>
                </a:solidFill>
              </a:rPr>
              <a:t> for Track 1/ </a:t>
            </a:r>
            <a:r>
              <a:rPr lang="fr-BE" sz="2800" b="1" dirty="0" err="1" smtClean="0">
                <a:solidFill>
                  <a:srgbClr val="103766"/>
                </a:solidFill>
              </a:rPr>
              <a:t>Results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420" y="1404814"/>
            <a:ext cx="104493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dirty="0" smtClean="0">
                <a:solidFill>
                  <a:srgbClr val="103766"/>
                </a:solidFill>
              </a:rPr>
              <a:t>Question </a:t>
            </a:r>
            <a:r>
              <a:rPr lang="fr-BE" sz="3200" b="1" i="1" dirty="0">
                <a:solidFill>
                  <a:srgbClr val="103766"/>
                </a:solidFill>
              </a:rPr>
              <a:t>1</a:t>
            </a:r>
            <a:r>
              <a:rPr lang="fr-BE" sz="3200" b="1" i="1" dirty="0" smtClean="0">
                <a:solidFill>
                  <a:srgbClr val="103766"/>
                </a:solidFill>
              </a:rPr>
              <a:t>: </a:t>
            </a:r>
            <a:endParaRPr lang="fr-BE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Would </a:t>
            </a:r>
            <a:r>
              <a:rPr lang="en-GB" sz="3200" i="1" dirty="0">
                <a:solidFill>
                  <a:srgbClr val="103766"/>
                </a:solidFill>
              </a:rPr>
              <a:t>you see </a:t>
            </a:r>
            <a:r>
              <a:rPr lang="en-GB" sz="3200" i="1" dirty="0" smtClean="0">
                <a:solidFill>
                  <a:srgbClr val="103766"/>
                </a:solidFill>
              </a:rPr>
              <a:t>Results </a:t>
            </a:r>
            <a:r>
              <a:rPr lang="en-GB" sz="3200" i="1" dirty="0">
                <a:solidFill>
                  <a:srgbClr val="103766"/>
                </a:solidFill>
              </a:rPr>
              <a:t>management as top priority for your EUD/HQ unit?</a:t>
            </a:r>
          </a:p>
          <a:p>
            <a:r>
              <a:rPr lang="en-GB" sz="3200" i="1" dirty="0" smtClean="0">
                <a:solidFill>
                  <a:srgbClr val="103766"/>
                </a:solidFill>
              </a:rPr>
              <a:t>	a. Yes </a:t>
            </a:r>
            <a:r>
              <a:rPr lang="en-GB" sz="3200" i="1" dirty="0">
                <a:solidFill>
                  <a:srgbClr val="103766"/>
                </a:solidFill>
              </a:rPr>
              <a:t>totally</a:t>
            </a:r>
          </a:p>
          <a:p>
            <a:r>
              <a:rPr lang="en-GB" sz="3200" i="1" dirty="0" smtClean="0">
                <a:solidFill>
                  <a:srgbClr val="103766"/>
                </a:solidFill>
              </a:rPr>
              <a:t>	b. Yes </a:t>
            </a:r>
            <a:r>
              <a:rPr lang="en-GB" sz="3200" i="1" dirty="0">
                <a:solidFill>
                  <a:srgbClr val="103766"/>
                </a:solidFill>
              </a:rPr>
              <a:t>partially</a:t>
            </a:r>
          </a:p>
          <a:p>
            <a:r>
              <a:rPr lang="en-GB" sz="3200" i="1" dirty="0" smtClean="0">
                <a:solidFill>
                  <a:srgbClr val="103766"/>
                </a:solidFill>
              </a:rPr>
              <a:t>	c. Not </a:t>
            </a:r>
            <a:r>
              <a:rPr lang="en-GB" sz="3200" i="1" dirty="0">
                <a:solidFill>
                  <a:srgbClr val="103766"/>
                </a:solidFill>
              </a:rPr>
              <a:t>really</a:t>
            </a:r>
          </a:p>
          <a:p>
            <a:pPr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	d. Not </a:t>
            </a:r>
            <a:r>
              <a:rPr lang="en-GB" sz="3200" i="1" dirty="0">
                <a:solidFill>
                  <a:srgbClr val="103766"/>
                </a:solidFill>
              </a:rPr>
              <a:t>at </a:t>
            </a:r>
            <a:r>
              <a:rPr lang="en-GB" sz="3200" i="1" dirty="0" smtClean="0">
                <a:solidFill>
                  <a:srgbClr val="103766"/>
                </a:solidFill>
              </a:rPr>
              <a:t>all</a:t>
            </a:r>
            <a:endParaRPr lang="fr-BE" sz="3200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200" b="1" i="1" dirty="0" err="1" smtClean="0">
                <a:solidFill>
                  <a:srgbClr val="103766"/>
                </a:solidFill>
              </a:rPr>
              <a:t>Choose</a:t>
            </a:r>
            <a:r>
              <a:rPr lang="fr-BE" sz="3200" b="1" i="1" dirty="0" smtClean="0">
                <a:solidFill>
                  <a:srgbClr val="103766"/>
                </a:solidFill>
              </a:rPr>
              <a:t> A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B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C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D</a:t>
            </a:r>
            <a:r>
              <a:rPr lang="fr-BE" sz="3200" i="1" dirty="0" smtClean="0">
                <a:solidFill>
                  <a:srgbClr val="103766"/>
                </a:solidFill>
              </a:rPr>
              <a:t>	</a:t>
            </a:r>
          </a:p>
          <a:p>
            <a:endParaRPr lang="fr-BE" sz="3200" i="1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solidFill>
                  <a:srgbClr val="103766"/>
                </a:solidFill>
              </a:rPr>
              <a:t>Welcome</a:t>
            </a:r>
            <a:r>
              <a:rPr lang="fr-BE" sz="2800" b="1" dirty="0" smtClean="0">
                <a:solidFill>
                  <a:srgbClr val="103766"/>
                </a:solidFill>
              </a:rPr>
              <a:t> to the </a:t>
            </a:r>
            <a:r>
              <a:rPr lang="fr-BE" sz="2800" b="1" dirty="0" err="1" smtClean="0">
                <a:solidFill>
                  <a:srgbClr val="103766"/>
                </a:solidFill>
              </a:rPr>
              <a:t>Opsys</a:t>
            </a:r>
            <a:r>
              <a:rPr lang="fr-BE" sz="2800" b="1" dirty="0" smtClean="0">
                <a:solidFill>
                  <a:srgbClr val="103766"/>
                </a:solidFill>
              </a:rPr>
              <a:t> </a:t>
            </a:r>
            <a:r>
              <a:rPr lang="fr-BE" sz="2800" b="1" dirty="0" err="1" smtClean="0">
                <a:solidFill>
                  <a:srgbClr val="103766"/>
                </a:solidFill>
              </a:rPr>
              <a:t>webinar</a:t>
            </a:r>
            <a:r>
              <a:rPr lang="fr-BE" sz="2800" b="1" dirty="0" smtClean="0">
                <a:solidFill>
                  <a:srgbClr val="103766"/>
                </a:solidFill>
              </a:rPr>
              <a:t> to </a:t>
            </a:r>
            <a:r>
              <a:rPr lang="fr-BE" sz="2800" b="1" dirty="0" err="1" smtClean="0">
                <a:solidFill>
                  <a:srgbClr val="103766"/>
                </a:solidFill>
              </a:rPr>
              <a:t>launch</a:t>
            </a:r>
            <a:r>
              <a:rPr lang="fr-BE" sz="2800" b="1" dirty="0" smtClean="0">
                <a:solidFill>
                  <a:srgbClr val="103766"/>
                </a:solidFill>
              </a:rPr>
              <a:t> the test phase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6982" y="1565998"/>
            <a:ext cx="465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i="1" dirty="0" err="1" smtClean="0">
                <a:solidFill>
                  <a:srgbClr val="103766"/>
                </a:solidFill>
              </a:rPr>
              <a:t>Who</a:t>
            </a:r>
            <a:r>
              <a:rPr lang="fr-BE" sz="2800" b="1" i="1" dirty="0" smtClean="0">
                <a:solidFill>
                  <a:srgbClr val="103766"/>
                </a:solidFill>
              </a:rPr>
              <a:t> </a:t>
            </a:r>
            <a:r>
              <a:rPr lang="fr-BE" sz="2800" b="1" i="1" dirty="0" err="1" smtClean="0">
                <a:solidFill>
                  <a:srgbClr val="103766"/>
                </a:solidFill>
              </a:rPr>
              <a:t>is</a:t>
            </a:r>
            <a:r>
              <a:rPr lang="fr-BE" sz="2800" b="1" i="1" dirty="0" smtClean="0">
                <a:solidFill>
                  <a:srgbClr val="103766"/>
                </a:solidFill>
              </a:rPr>
              <a:t> running the </a:t>
            </a:r>
            <a:r>
              <a:rPr lang="fr-BE" sz="2800" b="1" i="1" dirty="0" err="1" smtClean="0">
                <a:solidFill>
                  <a:srgbClr val="103766"/>
                </a:solidFill>
              </a:rPr>
              <a:t>webinar</a:t>
            </a:r>
            <a:r>
              <a:rPr lang="fr-BE" sz="2800" b="1" i="1" dirty="0" smtClean="0">
                <a:solidFill>
                  <a:srgbClr val="103766"/>
                </a:solidFill>
              </a:rPr>
              <a:t> ? </a:t>
            </a:r>
            <a:endParaRPr lang="en-GB" sz="2800" b="1" i="1" dirty="0">
              <a:solidFill>
                <a:srgbClr val="1037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" y="2360057"/>
            <a:ext cx="157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103766"/>
                </a:solidFill>
              </a:rPr>
              <a:t>Michal </a:t>
            </a:r>
            <a:r>
              <a:rPr lang="fr-BE" dirty="0" err="1" smtClean="0">
                <a:solidFill>
                  <a:srgbClr val="103766"/>
                </a:solidFill>
              </a:rPr>
              <a:t>Krejza</a:t>
            </a:r>
            <a:endParaRPr lang="en-GB" dirty="0">
              <a:solidFill>
                <a:srgbClr val="1037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847975"/>
            <a:ext cx="8858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14536" y="2381250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103766"/>
                </a:solidFill>
              </a:rPr>
              <a:t>Polivios </a:t>
            </a:r>
            <a:r>
              <a:rPr lang="fr-BE" dirty="0" err="1">
                <a:solidFill>
                  <a:srgbClr val="103766"/>
                </a:solidFill>
              </a:rPr>
              <a:t>Klimathianakis</a:t>
            </a:r>
            <a:endParaRPr lang="en-GB" dirty="0">
              <a:solidFill>
                <a:srgbClr val="103766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2878455"/>
            <a:ext cx="900112" cy="126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17" y="2871786"/>
            <a:ext cx="866359" cy="115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48162" y="2381250"/>
            <a:ext cx="170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103766"/>
                </a:solidFill>
              </a:rPr>
              <a:t>   Andrea </a:t>
            </a:r>
            <a:r>
              <a:rPr lang="fr-BE" dirty="0">
                <a:solidFill>
                  <a:srgbClr val="103766"/>
                </a:solidFill>
              </a:rPr>
              <a:t>Alfieri</a:t>
            </a:r>
            <a:endParaRPr lang="en-GB" dirty="0">
              <a:solidFill>
                <a:srgbClr val="1037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6481" y="2381250"/>
            <a:ext cx="170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103766"/>
                </a:solidFill>
              </a:rPr>
              <a:t>Odoardo </a:t>
            </a:r>
            <a:r>
              <a:rPr lang="fr-BE" dirty="0" err="1">
                <a:solidFill>
                  <a:srgbClr val="103766"/>
                </a:solidFill>
              </a:rPr>
              <a:t>Como</a:t>
            </a:r>
            <a:endParaRPr lang="en-GB" dirty="0">
              <a:solidFill>
                <a:srgbClr val="1037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0505" y="2381250"/>
            <a:ext cx="215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103766"/>
                </a:solidFill>
              </a:rPr>
              <a:t>Ronan </a:t>
            </a:r>
            <a:r>
              <a:rPr lang="fr-BE" dirty="0" smtClean="0">
                <a:solidFill>
                  <a:srgbClr val="103766"/>
                </a:solidFill>
              </a:rPr>
              <a:t>Mac </a:t>
            </a:r>
            <a:r>
              <a:rPr lang="fr-BE" dirty="0" err="1" smtClean="0">
                <a:solidFill>
                  <a:srgbClr val="103766"/>
                </a:solidFill>
              </a:rPr>
              <a:t>Aongusa</a:t>
            </a:r>
            <a:endParaRPr lang="en-GB" dirty="0">
              <a:solidFill>
                <a:srgbClr val="103766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64" y="2874168"/>
            <a:ext cx="874509" cy="113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25739" y="4536757"/>
            <a:ext cx="187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103766"/>
                </a:solidFill>
              </a:rPr>
              <a:t>Lucile Petitpierre</a:t>
            </a:r>
            <a:endParaRPr lang="en-GB" dirty="0">
              <a:solidFill>
                <a:srgbClr val="103766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15" y="5067776"/>
            <a:ext cx="948499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32940" y="4512707"/>
            <a:ext cx="172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103766"/>
                </a:solidFill>
              </a:rPr>
              <a:t>Paul </a:t>
            </a:r>
            <a:r>
              <a:rPr lang="fr-BE" dirty="0" err="1">
                <a:solidFill>
                  <a:srgbClr val="103766"/>
                </a:solidFill>
              </a:rPr>
              <a:t>Riembault</a:t>
            </a:r>
            <a:endParaRPr lang="en-GB" dirty="0">
              <a:solidFill>
                <a:srgbClr val="103766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34" y="5024676"/>
            <a:ext cx="865959" cy="11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57051" y="4542778"/>
            <a:ext cx="14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103766"/>
                </a:solidFill>
              </a:rPr>
              <a:t>Joël </a:t>
            </a:r>
            <a:r>
              <a:rPr lang="fr-BE" dirty="0" err="1">
                <a:solidFill>
                  <a:srgbClr val="103766"/>
                </a:solidFill>
              </a:rPr>
              <a:t>Neubert</a:t>
            </a:r>
            <a:endParaRPr lang="en-GB" dirty="0">
              <a:solidFill>
                <a:srgbClr val="103766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8" y="4963613"/>
            <a:ext cx="936448" cy="121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408219" y="2381250"/>
            <a:ext cx="14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103766"/>
                </a:solidFill>
              </a:rPr>
              <a:t>Roxana </a:t>
            </a:r>
            <a:r>
              <a:rPr lang="fr-BE" dirty="0" err="1">
                <a:solidFill>
                  <a:srgbClr val="103766"/>
                </a:solidFill>
              </a:rPr>
              <a:t>Calfa</a:t>
            </a:r>
            <a:endParaRPr lang="en-GB" dirty="0">
              <a:solidFill>
                <a:srgbClr val="1037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6587" y="4536757"/>
            <a:ext cx="170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103766"/>
                </a:solidFill>
              </a:rPr>
              <a:t>Véronique Lena</a:t>
            </a:r>
            <a:endParaRPr lang="en-GB" dirty="0">
              <a:solidFill>
                <a:srgbClr val="103766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50" y="5067776"/>
            <a:ext cx="952488" cy="115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400573" y="4493062"/>
            <a:ext cx="170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103766"/>
                </a:solidFill>
              </a:rPr>
              <a:t>Ben </a:t>
            </a:r>
            <a:r>
              <a:rPr lang="fr-BE" dirty="0" err="1" smtClean="0">
                <a:solidFill>
                  <a:srgbClr val="103766"/>
                </a:solidFill>
              </a:rPr>
              <a:t>Eylenbosch</a:t>
            </a:r>
            <a:endParaRPr lang="en-GB" dirty="0">
              <a:solidFill>
                <a:srgbClr val="103766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357" y="4963613"/>
            <a:ext cx="949715" cy="11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ontmel\AppData\Local\Microsoft\Windows\Temporary Internet Files\Content.Outlook\F13MADR7\mypi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383" y="2852618"/>
            <a:ext cx="746782" cy="117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calfaro\Desktop\photo odoard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14" y="2794226"/>
            <a:ext cx="1295739" cy="12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420" y="1404814"/>
            <a:ext cx="104493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dirty="0" smtClean="0">
                <a:solidFill>
                  <a:srgbClr val="103766"/>
                </a:solidFill>
              </a:rPr>
              <a:t>Question </a:t>
            </a:r>
            <a:r>
              <a:rPr lang="fr-BE" sz="3200" b="1" i="1" dirty="0">
                <a:solidFill>
                  <a:srgbClr val="103766"/>
                </a:solidFill>
              </a:rPr>
              <a:t>2</a:t>
            </a:r>
            <a:r>
              <a:rPr lang="fr-BE" sz="3200" b="1" i="1" dirty="0" smtClean="0">
                <a:solidFill>
                  <a:srgbClr val="103766"/>
                </a:solidFill>
              </a:rPr>
              <a:t>: </a:t>
            </a:r>
            <a:endParaRPr lang="fr-BE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How would you rate the quality of your </a:t>
            </a:r>
            <a:r>
              <a:rPr lang="en-GB" sz="3200" i="1" dirty="0" err="1" smtClean="0">
                <a:solidFill>
                  <a:srgbClr val="103766"/>
                </a:solidFill>
              </a:rPr>
              <a:t>logframes</a:t>
            </a:r>
            <a:r>
              <a:rPr lang="en-GB" sz="3200" i="1" dirty="0" smtClean="0">
                <a:solidFill>
                  <a:srgbClr val="103766"/>
                </a:solidFill>
              </a:rPr>
              <a:t> today?</a:t>
            </a:r>
            <a:endParaRPr lang="en-GB" sz="3200" i="1" dirty="0">
              <a:solidFill>
                <a:srgbClr val="103766"/>
              </a:solidFill>
            </a:endParaRPr>
          </a:p>
          <a:p>
            <a:r>
              <a:rPr lang="en-GB" sz="3200" i="1" dirty="0" smtClean="0">
                <a:solidFill>
                  <a:srgbClr val="103766"/>
                </a:solidFill>
              </a:rPr>
              <a:t>	a. Very good</a:t>
            </a:r>
            <a:endParaRPr lang="en-GB" sz="3200" i="1" dirty="0">
              <a:solidFill>
                <a:srgbClr val="103766"/>
              </a:solidFill>
            </a:endParaRPr>
          </a:p>
          <a:p>
            <a:r>
              <a:rPr lang="en-GB" sz="3200" i="1" dirty="0" smtClean="0">
                <a:solidFill>
                  <a:srgbClr val="103766"/>
                </a:solidFill>
              </a:rPr>
              <a:t>	b. Good</a:t>
            </a:r>
            <a:endParaRPr lang="en-GB" sz="3200" i="1" dirty="0">
              <a:solidFill>
                <a:srgbClr val="103766"/>
              </a:solidFill>
            </a:endParaRPr>
          </a:p>
          <a:p>
            <a:r>
              <a:rPr lang="en-GB" sz="3200" i="1" dirty="0" smtClean="0">
                <a:solidFill>
                  <a:srgbClr val="103766"/>
                </a:solidFill>
              </a:rPr>
              <a:t>	c. Average</a:t>
            </a:r>
            <a:endParaRPr lang="en-GB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	d. Poor</a:t>
            </a:r>
            <a:endParaRPr lang="en-GB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200" b="1" i="1" dirty="0" err="1" smtClean="0">
                <a:solidFill>
                  <a:srgbClr val="103766"/>
                </a:solidFill>
              </a:rPr>
              <a:t>Choose</a:t>
            </a:r>
            <a:r>
              <a:rPr lang="fr-BE" sz="3200" b="1" i="1" dirty="0" smtClean="0">
                <a:solidFill>
                  <a:srgbClr val="103766"/>
                </a:solidFill>
              </a:rPr>
              <a:t> A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B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C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D</a:t>
            </a:r>
            <a:r>
              <a:rPr lang="fr-BE" sz="3200" i="1" dirty="0" smtClean="0">
                <a:solidFill>
                  <a:srgbClr val="103766"/>
                </a:solidFill>
              </a:rPr>
              <a:t>	</a:t>
            </a:r>
          </a:p>
          <a:p>
            <a:endParaRPr lang="fr-BE" sz="3200" i="1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5629275"/>
            <a:ext cx="6440488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altLang="fr-FR" sz="2000" b="1" i="1" dirty="0" smtClean="0">
                <a:solidFill>
                  <a:srgbClr val="D0D961"/>
                </a:solidFill>
              </a:rPr>
              <a:t>October 17</a:t>
            </a:r>
            <a:r>
              <a:rPr lang="en-GB" altLang="fr-FR" sz="2000" b="1" i="1" baseline="30000" dirty="0" smtClean="0">
                <a:solidFill>
                  <a:srgbClr val="D0D961"/>
                </a:solidFill>
              </a:rPr>
              <a:t>th</a:t>
            </a:r>
            <a:r>
              <a:rPr lang="en-GB" altLang="fr-FR" sz="2000" b="1" i="1" dirty="0" smtClean="0">
                <a:solidFill>
                  <a:srgbClr val="D0D961"/>
                </a:solidFill>
              </a:rPr>
              <a:t>, 2017</a:t>
            </a:r>
            <a:endParaRPr lang="es-ES_tradnl" sz="2000" b="1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963038" y="2652611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Presentation 4</a:t>
            </a:r>
            <a:r>
              <a:rPr lang="en-GB" sz="2000" b="1" dirty="0"/>
              <a:t>: Functionalities &amp; mock-ups of Framework contract SIEA 2018 (successor of BENEF 2013</a:t>
            </a:r>
            <a:r>
              <a:rPr lang="en-GB" sz="2000" b="1" dirty="0" smtClean="0"/>
              <a:t>)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b="1" dirty="0"/>
              <a:t>Paul </a:t>
            </a:r>
            <a:r>
              <a:rPr lang="en-GB" sz="1800" b="1" dirty="0" err="1"/>
              <a:t>Riembault</a:t>
            </a:r>
            <a:r>
              <a:rPr lang="en-GB" sz="1800" dirty="0"/>
              <a:t>, Head of Section, Results and Business Processes, DEVCO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304" y="2852937"/>
            <a:ext cx="11569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The scope of the full contract and procurement management solution is :</a:t>
            </a:r>
          </a:p>
          <a:p>
            <a:pPr algn="ctr"/>
            <a:endParaRPr lang="en-GB" sz="2800" dirty="0" smtClean="0">
              <a:solidFill>
                <a:schemeClr val="tx1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9 phases 	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a</a:t>
            </a:r>
            <a:r>
              <a:rPr lang="en-GB" sz="2800" dirty="0" smtClean="0">
                <a:solidFill>
                  <a:schemeClr val="tx1"/>
                </a:solidFill>
              </a:rPr>
              <a:t>nd		</a:t>
            </a:r>
          </a:p>
          <a:p>
            <a:pPr marL="2324100" indent="-628650" algn="ctr"/>
            <a:r>
              <a:rPr lang="en-GB" sz="2800" b="1" dirty="0" smtClean="0">
                <a:solidFill>
                  <a:srgbClr val="C00000"/>
                </a:solidFill>
              </a:rPr>
              <a:t>97 functionalities </a:t>
            </a:r>
            <a:r>
              <a:rPr lang="en-GB" sz="1800" i="1" dirty="0" smtClean="0">
                <a:solidFill>
                  <a:schemeClr val="tx1"/>
                </a:solidFill>
              </a:rPr>
              <a:t>(=business process steps)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 identified to date		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12192000" cy="720000"/>
          </a:xfrm>
        </p:spPr>
        <p:txBody>
          <a:bodyPr lIns="0" tIns="0" rIns="0" bIns="0"/>
          <a:lstStyle/>
          <a:p>
            <a:pPr algn="ctr"/>
            <a:r>
              <a:rPr lang="en-GB" sz="1800" dirty="0" smtClean="0">
                <a:solidFill>
                  <a:srgbClr val="C00000"/>
                </a:solidFill>
              </a:rPr>
              <a:t>Current </a:t>
            </a:r>
            <a:r>
              <a:rPr lang="en-GB" sz="1800" dirty="0" smtClean="0">
                <a:solidFill>
                  <a:srgbClr val="C00000"/>
                </a:solidFill>
              </a:rPr>
              <a:t>focus = </a:t>
            </a:r>
            <a:r>
              <a:rPr lang="en-GB" sz="1800" u="sng" dirty="0" smtClean="0">
                <a:solidFill>
                  <a:srgbClr val="C00000"/>
                </a:solidFill>
              </a:rPr>
              <a:t>SIEA FWC</a:t>
            </a:r>
            <a:r>
              <a:rPr lang="en-GB" sz="1800" dirty="0" smtClean="0">
                <a:solidFill>
                  <a:srgbClr val="C00000"/>
                </a:solidFill>
              </a:rPr>
              <a:t> :</a:t>
            </a:r>
            <a:r>
              <a:rPr lang="en-GB" sz="2400" dirty="0" smtClean="0"/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9 business phases</a:t>
            </a: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59739" y="1839198"/>
            <a:ext cx="3888000" cy="1872208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Prepares the tender dossier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59739" y="3933056"/>
            <a:ext cx="3888000" cy="648072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Invites to submit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59739" y="4672662"/>
            <a:ext cx="3888000" cy="1919064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Submits an offer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199947" y="1916832"/>
            <a:ext cx="3888000" cy="1872208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Evaluates the offers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199947" y="3855422"/>
            <a:ext cx="3888000" cy="648072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Awards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199947" y="4672662"/>
            <a:ext cx="3888000" cy="1919064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Prepares the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contract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208235" y="1839198"/>
            <a:ext cx="3888000" cy="1872208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Sign the contract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208235" y="3855422"/>
            <a:ext cx="3888000" cy="648072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Manages </a:t>
            </a:r>
            <a:r>
              <a:rPr lang="en-GB" sz="1200" dirty="0">
                <a:solidFill>
                  <a:schemeClr val="bg1"/>
                </a:solidFill>
                <a:latin typeface="Verdana" pitchFamily="34" charset="0"/>
              </a:rPr>
              <a:t>the pre-financing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208235" y="4672662"/>
            <a:ext cx="3888000" cy="1919064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Manage the implementation</a:t>
            </a:r>
          </a:p>
        </p:txBody>
      </p:sp>
      <p:sp>
        <p:nvSpPr>
          <p:cNvPr id="124" name="Down Arrow 123"/>
          <p:cNvSpPr/>
          <p:nvPr/>
        </p:nvSpPr>
        <p:spPr bwMode="auto">
          <a:xfrm>
            <a:off x="1818685" y="3639398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5" name="Down Arrow 124"/>
          <p:cNvSpPr/>
          <p:nvPr/>
        </p:nvSpPr>
        <p:spPr bwMode="auto">
          <a:xfrm>
            <a:off x="1818685" y="4431486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6" name="Down Arrow 125"/>
          <p:cNvSpPr/>
          <p:nvPr/>
        </p:nvSpPr>
        <p:spPr bwMode="auto">
          <a:xfrm>
            <a:off x="5858893" y="3717032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7" name="Down Arrow 126"/>
          <p:cNvSpPr/>
          <p:nvPr/>
        </p:nvSpPr>
        <p:spPr bwMode="auto">
          <a:xfrm>
            <a:off x="5858893" y="4509120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8" name="Down Arrow 127"/>
          <p:cNvSpPr/>
          <p:nvPr/>
        </p:nvSpPr>
        <p:spPr bwMode="auto">
          <a:xfrm>
            <a:off x="9867181" y="3639398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9" name="Down Arrow 128"/>
          <p:cNvSpPr/>
          <p:nvPr/>
        </p:nvSpPr>
        <p:spPr bwMode="auto">
          <a:xfrm>
            <a:off x="9867181" y="4431486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0" name="Down Arrow 129"/>
          <p:cNvSpPr/>
          <p:nvPr/>
        </p:nvSpPr>
        <p:spPr bwMode="auto">
          <a:xfrm>
            <a:off x="1818685" y="6421970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1" name="Down Arrow 130"/>
          <p:cNvSpPr/>
          <p:nvPr/>
        </p:nvSpPr>
        <p:spPr bwMode="auto">
          <a:xfrm>
            <a:off x="5858893" y="6421970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2" name="Down Arrow 131"/>
          <p:cNvSpPr/>
          <p:nvPr/>
        </p:nvSpPr>
        <p:spPr bwMode="auto">
          <a:xfrm>
            <a:off x="5858893" y="1700808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3" name="Down Arrow 132"/>
          <p:cNvSpPr/>
          <p:nvPr/>
        </p:nvSpPr>
        <p:spPr bwMode="auto">
          <a:xfrm>
            <a:off x="9867181" y="1623174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136" name="Picture 4" descr="Image associ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9015" r="13277" b="12026"/>
          <a:stretch/>
        </p:blipFill>
        <p:spPr bwMode="auto">
          <a:xfrm>
            <a:off x="5458333" y="5259686"/>
            <a:ext cx="137122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Image associ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9015" r="13277" b="12026"/>
          <a:stretch/>
        </p:blipFill>
        <p:spPr bwMode="auto">
          <a:xfrm>
            <a:off x="1418125" y="2451374"/>
            <a:ext cx="137122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4" descr="Image associ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9015" r="13277" b="12026"/>
          <a:stretch/>
        </p:blipFill>
        <p:spPr bwMode="auto">
          <a:xfrm>
            <a:off x="8774199" y="2451374"/>
            <a:ext cx="137122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Subtitle 5"/>
          <p:cNvSpPr txBox="1">
            <a:spLocks noGrp="1"/>
          </p:cNvSpPr>
          <p:nvPr>
            <p:ph idx="1"/>
          </p:nvPr>
        </p:nvSpPr>
        <p:spPr bwMode="auto">
          <a:xfrm>
            <a:off x="1435512" y="4102592"/>
            <a:ext cx="13364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s-ES_tradnl" sz="2000" dirty="0" smtClean="0">
                <a:solidFill>
                  <a:srgbClr val="FFFF3F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</a:p>
        </p:txBody>
      </p:sp>
      <p:pic>
        <p:nvPicPr>
          <p:cNvPr id="140" name="Picture 6" descr="Image associ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15656" b="9642"/>
          <a:stretch/>
        </p:blipFill>
        <p:spPr bwMode="auto">
          <a:xfrm>
            <a:off x="1624852" y="5239011"/>
            <a:ext cx="95777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Subtitle 5"/>
          <p:cNvSpPr txBox="1">
            <a:spLocks/>
          </p:cNvSpPr>
          <p:nvPr/>
        </p:nvSpPr>
        <p:spPr bwMode="auto">
          <a:xfrm>
            <a:off x="5475720" y="4102592"/>
            <a:ext cx="13364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  <a:defRPr sz="2400" b="1" i="0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s-ES_tradnl" sz="2000" dirty="0" smtClean="0">
                <a:solidFill>
                  <a:srgbClr val="FFFF3F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</a:p>
        </p:txBody>
      </p:sp>
      <p:pic>
        <p:nvPicPr>
          <p:cNvPr id="141" name="Picture 6" descr="Image associ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15656" b="9642"/>
          <a:stretch/>
        </p:blipFill>
        <p:spPr bwMode="auto">
          <a:xfrm>
            <a:off x="10143526" y="2451374"/>
            <a:ext cx="95777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4" descr="Image associ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9015" r="13277" b="12026"/>
          <a:stretch/>
        </p:blipFill>
        <p:spPr bwMode="auto">
          <a:xfrm>
            <a:off x="8853232" y="5259686"/>
            <a:ext cx="137122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6" descr="Image associ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15656" b="9642"/>
          <a:stretch/>
        </p:blipFill>
        <p:spPr bwMode="auto">
          <a:xfrm>
            <a:off x="10226792" y="5259686"/>
            <a:ext cx="95777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Image associé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9015" r="13277" b="12026"/>
          <a:stretch/>
        </p:blipFill>
        <p:spPr bwMode="auto">
          <a:xfrm>
            <a:off x="9863347" y="4071000"/>
            <a:ext cx="523325" cy="3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8" descr="Image associ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33" y="2430699"/>
            <a:ext cx="1869231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Scope of the 'contract and procurement' solution</a:t>
            </a:r>
          </a:p>
        </p:txBody>
      </p:sp>
    </p:spTree>
    <p:extLst>
      <p:ext uri="{BB962C8B-B14F-4D97-AF65-F5344CB8AC3E}">
        <p14:creationId xmlns:p14="http://schemas.microsoft.com/office/powerpoint/2010/main" val="20589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8" grpId="0" build="p"/>
      <p:bldP spid="1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12192000" cy="720000"/>
          </a:xfrm>
        </p:spPr>
        <p:txBody>
          <a:bodyPr lIns="0" tIns="0" rIns="0" bIns="0"/>
          <a:lstStyle/>
          <a:p>
            <a:pPr algn="ctr"/>
            <a:r>
              <a:rPr lang="en-GB" sz="1800" u="sng" dirty="0" smtClean="0">
                <a:solidFill>
                  <a:srgbClr val="C00000"/>
                </a:solidFill>
              </a:rPr>
              <a:t>97</a:t>
            </a:r>
            <a:r>
              <a:rPr lang="en-GB" sz="1800" b="0" u="sng" dirty="0" smtClean="0">
                <a:solidFill>
                  <a:srgbClr val="C00000"/>
                </a:solidFill>
              </a:rPr>
              <a:t> </a:t>
            </a:r>
            <a:r>
              <a:rPr lang="en-GB" sz="1800" u="sng" dirty="0" smtClean="0">
                <a:solidFill>
                  <a:srgbClr val="C00000"/>
                </a:solidFill>
              </a:rPr>
              <a:t>functionalities</a:t>
            </a:r>
            <a:r>
              <a:rPr lang="en-GB" sz="1800" b="0" i="1" dirty="0" smtClean="0">
                <a:solidFill>
                  <a:srgbClr val="C00000"/>
                </a:solidFill>
              </a:rPr>
              <a:t> (10 of which are big and not detailed)</a:t>
            </a:r>
            <a:endParaRPr lang="en-GB" sz="2400" b="0" i="1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59739" y="1916832"/>
            <a:ext cx="3888000" cy="1872208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Prepares the tender dossier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59739" y="3933056"/>
            <a:ext cx="3888000" cy="648072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Invites to submit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59739" y="4750296"/>
            <a:ext cx="3888000" cy="1919064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Submits an offer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199947" y="1916832"/>
            <a:ext cx="3888000" cy="1872208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Evaluates the offers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199947" y="3933056"/>
            <a:ext cx="3888000" cy="648072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Awards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199947" y="4750296"/>
            <a:ext cx="3888000" cy="1919064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Prepares the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contract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208235" y="1916832"/>
            <a:ext cx="3888000" cy="1872208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Sign the contract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208235" y="3933056"/>
            <a:ext cx="3888000" cy="648072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Manages </a:t>
            </a:r>
            <a:r>
              <a:rPr lang="en-GB" sz="1200" dirty="0">
                <a:solidFill>
                  <a:schemeClr val="bg1"/>
                </a:solidFill>
                <a:latin typeface="Verdana" pitchFamily="34" charset="0"/>
              </a:rPr>
              <a:t>the pre-financing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208235" y="4750296"/>
            <a:ext cx="3888000" cy="1919064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Manage the implementation</a:t>
            </a:r>
          </a:p>
        </p:txBody>
      </p:sp>
      <p:sp>
        <p:nvSpPr>
          <p:cNvPr id="124" name="Down Arrow 123"/>
          <p:cNvSpPr/>
          <p:nvPr/>
        </p:nvSpPr>
        <p:spPr bwMode="auto">
          <a:xfrm>
            <a:off x="1818685" y="3717032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5" name="Down Arrow 124"/>
          <p:cNvSpPr/>
          <p:nvPr/>
        </p:nvSpPr>
        <p:spPr bwMode="auto">
          <a:xfrm>
            <a:off x="1818685" y="4509120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6" name="Down Arrow 125"/>
          <p:cNvSpPr/>
          <p:nvPr/>
        </p:nvSpPr>
        <p:spPr bwMode="auto">
          <a:xfrm>
            <a:off x="5858893" y="3717032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7" name="Down Arrow 126"/>
          <p:cNvSpPr/>
          <p:nvPr/>
        </p:nvSpPr>
        <p:spPr bwMode="auto">
          <a:xfrm>
            <a:off x="5858893" y="4509120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8" name="Down Arrow 127"/>
          <p:cNvSpPr/>
          <p:nvPr/>
        </p:nvSpPr>
        <p:spPr bwMode="auto">
          <a:xfrm>
            <a:off x="9867181" y="3717032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9" name="Down Arrow 128"/>
          <p:cNvSpPr/>
          <p:nvPr/>
        </p:nvSpPr>
        <p:spPr bwMode="auto">
          <a:xfrm>
            <a:off x="9867181" y="4509120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0" name="Down Arrow 129"/>
          <p:cNvSpPr/>
          <p:nvPr/>
        </p:nvSpPr>
        <p:spPr bwMode="auto">
          <a:xfrm>
            <a:off x="1818685" y="6499604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1" name="Down Arrow 130"/>
          <p:cNvSpPr/>
          <p:nvPr/>
        </p:nvSpPr>
        <p:spPr bwMode="auto">
          <a:xfrm>
            <a:off x="5858893" y="6499604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2" name="Down Arrow 131"/>
          <p:cNvSpPr/>
          <p:nvPr/>
        </p:nvSpPr>
        <p:spPr bwMode="auto">
          <a:xfrm>
            <a:off x="5858893" y="1700808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3" name="Down Arrow 132"/>
          <p:cNvSpPr/>
          <p:nvPr/>
        </p:nvSpPr>
        <p:spPr bwMode="auto">
          <a:xfrm>
            <a:off x="9867181" y="1700808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644443" y="22774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1262507" y="227228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863643" y="227228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2473243" y="227228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3119670" y="22774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644443" y="26425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262507" y="263746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1863643" y="263746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473243" y="263746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3119670" y="26425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644443" y="302837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262507" y="302324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863643" y="302324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473243" y="302324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119670" y="302837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44443" y="339354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1262507" y="338841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1863643" y="338841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2473243" y="338841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3119670" y="339354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1238598" y="422108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1848198" y="422108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2494624" y="42262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660027" y="513145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1278091" y="51263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1879227" y="51263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2488827" y="51263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3135254" y="513145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660027" y="549662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78091" y="54914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1879227" y="54914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2488827" y="54914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3135254" y="549662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660027" y="588240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1278091" y="587727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1879227" y="587727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2488827" y="587727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3135254" y="588240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660027" y="624757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4676891" y="227228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5294955" y="226715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5896091" y="226715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6505691" y="226715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7152118" y="227228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4676891" y="263746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5294955" y="263232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5896091" y="263232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6505691" y="263232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7152118" y="263746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4676891" y="302324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5294955" y="301810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5928198" y="42262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4676891" y="513145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5294955" y="51263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5896091" y="51263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6505691" y="51263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7152118" y="513145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4676891" y="549662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5294955" y="54914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5896091" y="54914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6505691" y="54914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6" name="Rounded Rectangle 95"/>
          <p:cNvSpPr/>
          <p:nvPr/>
        </p:nvSpPr>
        <p:spPr bwMode="auto">
          <a:xfrm>
            <a:off x="7152118" y="549662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4676891" y="588240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8742299" y="224854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9" name="Rounded Rectangle 98"/>
          <p:cNvSpPr/>
          <p:nvPr/>
        </p:nvSpPr>
        <p:spPr bwMode="auto">
          <a:xfrm>
            <a:off x="9360363" y="224341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9961499" y="224341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 bwMode="auto">
          <a:xfrm>
            <a:off x="10571099" y="224341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11217526" y="224854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8742299" y="261371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 bwMode="auto">
          <a:xfrm>
            <a:off x="9360363" y="260858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 bwMode="auto">
          <a:xfrm>
            <a:off x="9961499" y="260858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 bwMode="auto">
          <a:xfrm>
            <a:off x="10571099" y="260858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 bwMode="auto">
          <a:xfrm>
            <a:off x="11217526" y="261371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8742299" y="299949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9360363" y="299436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9961499" y="299436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10571099" y="299436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11217526" y="299949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8742299" y="336467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9360363" y="335953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8304246" y="419579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8848306" y="419066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9392366" y="419066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9936426" y="419066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10480486" y="419579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 bwMode="auto">
          <a:xfrm>
            <a:off x="11024546" y="419579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11568608" y="419066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8283925" y="5157192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9052029" y="5157192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9820133" y="5157192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 bwMode="auto">
          <a:xfrm>
            <a:off x="10588237" y="5157192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7" name="Rounded Rectangle 146"/>
          <p:cNvSpPr/>
          <p:nvPr/>
        </p:nvSpPr>
        <p:spPr bwMode="auto">
          <a:xfrm>
            <a:off x="11356341" y="5157192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8" name="Rounded Rectangle 147"/>
          <p:cNvSpPr/>
          <p:nvPr/>
        </p:nvSpPr>
        <p:spPr bwMode="auto">
          <a:xfrm>
            <a:off x="8283925" y="5913216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9" name="Rounded Rectangle 148"/>
          <p:cNvSpPr/>
          <p:nvPr/>
        </p:nvSpPr>
        <p:spPr bwMode="auto">
          <a:xfrm>
            <a:off x="9052029" y="5913216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50" name="Rounded Rectangle 149"/>
          <p:cNvSpPr/>
          <p:nvPr/>
        </p:nvSpPr>
        <p:spPr bwMode="auto">
          <a:xfrm>
            <a:off x="9820133" y="5913216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10588237" y="5913216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11356341" y="5913216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Scope of the 'contract and procurement' solution</a:t>
            </a:r>
          </a:p>
        </p:txBody>
      </p:sp>
    </p:spTree>
    <p:extLst>
      <p:ext uri="{BB962C8B-B14F-4D97-AF65-F5344CB8AC3E}">
        <p14:creationId xmlns:p14="http://schemas.microsoft.com/office/powerpoint/2010/main" val="30015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3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14" y="218574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66" y="218574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90" y="218574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38" y="218574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62" y="218574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87" y="218574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2" y="218574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14" y="291415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66" y="291415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90" y="291415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38" y="291415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62" y="291415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87" y="291415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2" y="291415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14" y="362590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66" y="362590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90" y="362590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38" y="362590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62" y="362590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87" y="362590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2" y="362590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14" y="435431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66" y="435431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90" y="435431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38" y="435431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62" y="435431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87" y="435431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2" y="435431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91" y="506606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43" y="506606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67" y="506606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15" y="506606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39" y="506606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665" y="506606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9" y="506606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91" y="579447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43" y="579447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67" y="579447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15" y="579447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9" y="579447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2316" y="1700808"/>
            <a:ext cx="184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103766"/>
                </a:solidFill>
              </a:rPr>
              <a:t>Procurement</a:t>
            </a:r>
            <a:endParaRPr lang="en-GB" sz="2400" b="1" dirty="0">
              <a:solidFill>
                <a:srgbClr val="103766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3926" y="1700807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103766"/>
                </a:solidFill>
              </a:rPr>
              <a:t>Grant</a:t>
            </a:r>
            <a:endParaRPr lang="en-GB" sz="2400" b="1" dirty="0">
              <a:solidFill>
                <a:srgbClr val="103766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791015" y="1700805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103766"/>
                </a:solidFill>
              </a:rPr>
              <a:t>Other (BS, PE, …)</a:t>
            </a:r>
            <a:endParaRPr lang="en-GB" sz="2400" b="1" dirty="0">
              <a:solidFill>
                <a:srgbClr val="103766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85557" y="3483415"/>
            <a:ext cx="7468656" cy="15442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216000" tIns="216000" rIns="216000" bIns="216000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03766"/>
                </a:solidFill>
              </a:rPr>
              <a:t>All the 'functional bricks' built for the first type of procedure (SC under FWC) are reusable for other types of procedures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The full scope is 40 procedures types 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9349" y="2082180"/>
            <a:ext cx="4416491" cy="38884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 fontAlgn="auto">
              <a:spcBef>
                <a:spcPts val="0"/>
              </a:spcBef>
              <a:spcAft>
                <a:spcPts val="0"/>
              </a:spcAft>
            </a:pPr>
            <a:endParaRPr lang="en-GB" sz="1800" dirty="0" smtClean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9632" y="3164042"/>
            <a:ext cx="11467008" cy="144016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 fontAlgn="auto">
              <a:spcBef>
                <a:spcPts val="0"/>
              </a:spcBef>
              <a:spcAft>
                <a:spcPts val="0"/>
              </a:spcAft>
            </a:pPr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69118" y="3051558"/>
            <a:ext cx="60959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 fontAlgn="auto">
              <a:spcBef>
                <a:spcPts val="0"/>
              </a:spcBef>
              <a:spcAft>
                <a:spcPts val="0"/>
              </a:spcAft>
            </a:pPr>
            <a:endParaRPr lang="en-GB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9943" y="3051558"/>
            <a:ext cx="60959" cy="360040"/>
          </a:xfrm>
          <a:prstGeom prst="rect">
            <a:avLst/>
          </a:prstGeom>
          <a:solidFill>
            <a:srgbClr val="FDB61B"/>
          </a:solidFill>
          <a:ln>
            <a:solidFill>
              <a:srgbClr val="FDB61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 fontAlgn="auto">
              <a:spcBef>
                <a:spcPts val="0"/>
              </a:spcBef>
              <a:spcAft>
                <a:spcPts val="0"/>
              </a:spcAft>
            </a:pPr>
            <a:endParaRPr lang="en-GB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60315" y="3051558"/>
            <a:ext cx="60959" cy="360040"/>
          </a:xfrm>
          <a:prstGeom prst="rect">
            <a:avLst/>
          </a:prstGeom>
          <a:solidFill>
            <a:srgbClr val="FDB61B"/>
          </a:solidFill>
          <a:ln>
            <a:solidFill>
              <a:srgbClr val="FDB61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 fontAlgn="auto">
              <a:spcBef>
                <a:spcPts val="0"/>
              </a:spcBef>
              <a:spcAft>
                <a:spcPts val="0"/>
              </a:spcAft>
            </a:pPr>
            <a:endParaRPr lang="en-GB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8992" y="3524082"/>
            <a:ext cx="1369133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600" dirty="0" smtClean="0">
                <a:solidFill>
                  <a:srgbClr val="FF0000"/>
                </a:solidFill>
                <a:latin typeface="Verdana"/>
              </a:rPr>
              <a:t>OPSYS full release in production</a:t>
            </a:r>
            <a:endParaRPr lang="en-GB" sz="1600" dirty="0" err="1" smtClean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14843" y="2804582"/>
            <a:ext cx="141781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400" dirty="0" smtClean="0">
                <a:solidFill>
                  <a:srgbClr val="FF0000"/>
                </a:solidFill>
                <a:latin typeface="Verdana"/>
              </a:rPr>
              <a:t>2020</a:t>
            </a:r>
            <a:endParaRPr lang="en-GB" sz="1400" dirty="0" err="1" smtClean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97767" y="2804582"/>
            <a:ext cx="141781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Q4 2019</a:t>
            </a:r>
            <a:endParaRPr lang="en-GB" sz="1400" b="1" dirty="0" err="1" smtClean="0">
              <a:solidFill>
                <a:srgbClr val="FDB61B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0051" y="2804002"/>
            <a:ext cx="144016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Q3 2018</a:t>
            </a:r>
            <a:endParaRPr lang="en-GB" sz="1400" b="1" dirty="0" err="1" smtClean="0">
              <a:solidFill>
                <a:srgbClr val="FDB61B"/>
              </a:solidFill>
              <a:latin typeface="Verdana"/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8492321" y="3524082"/>
            <a:ext cx="1225793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600" dirty="0" smtClean="0">
                <a:solidFill>
                  <a:srgbClr val="FDB61B"/>
                </a:solidFill>
                <a:latin typeface="Verdana"/>
              </a:rPr>
              <a:t>Target date for CRIS phase-out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600" dirty="0" smtClean="0">
                <a:solidFill>
                  <a:srgbClr val="FDB61B"/>
                </a:solidFill>
                <a:latin typeface="Verdana"/>
              </a:rPr>
              <a:t>To </a:t>
            </a:r>
            <a:r>
              <a:rPr lang="fr-BE" sz="1600" dirty="0" err="1" smtClean="0">
                <a:solidFill>
                  <a:srgbClr val="FDB61B"/>
                </a:solidFill>
                <a:latin typeface="Verdana"/>
              </a:rPr>
              <a:t>be</a:t>
            </a:r>
            <a:r>
              <a:rPr lang="fr-BE" sz="1600" dirty="0" smtClean="0">
                <a:solidFill>
                  <a:srgbClr val="FDB61B"/>
                </a:solidFill>
                <a:latin typeface="Verdana"/>
              </a:rPr>
              <a:t> </a:t>
            </a:r>
            <a:r>
              <a:rPr lang="fr-BE" sz="1600" dirty="0" err="1" smtClean="0">
                <a:solidFill>
                  <a:srgbClr val="FDB61B"/>
                </a:solidFill>
                <a:latin typeface="Verdana"/>
              </a:rPr>
              <a:t>replaced</a:t>
            </a:r>
            <a:r>
              <a:rPr lang="fr-BE" sz="1600" dirty="0" smtClean="0">
                <a:solidFill>
                  <a:srgbClr val="FDB61B"/>
                </a:solidFill>
                <a:latin typeface="Verdana"/>
              </a:rPr>
              <a:t> by OPSYS</a:t>
            </a:r>
            <a:endParaRPr lang="en-GB" sz="1600" dirty="0" err="1" smtClean="0">
              <a:solidFill>
                <a:srgbClr val="FDB61B"/>
              </a:solidFill>
              <a:latin typeface="Verdan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4263" y="3057699"/>
            <a:ext cx="60959" cy="3600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 fontAlgn="auto">
              <a:spcBef>
                <a:spcPts val="0"/>
              </a:spcBef>
              <a:spcAft>
                <a:spcPts val="0"/>
              </a:spcAft>
            </a:pPr>
            <a:endParaRPr lang="en-GB" sz="1400" dirty="0" smtClean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4531" y="2810145"/>
            <a:ext cx="144016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400" b="1" dirty="0" smtClean="0">
                <a:solidFill>
                  <a:srgbClr val="92D050"/>
                </a:solidFill>
                <a:latin typeface="Verdana"/>
              </a:rPr>
              <a:t>March 2018</a:t>
            </a:r>
            <a:endParaRPr lang="en-GB" sz="1400" b="1" dirty="0" err="1" smtClean="0">
              <a:solidFill>
                <a:srgbClr val="92D050"/>
              </a:solidFill>
              <a:latin typeface="Verdana"/>
            </a:endParaRP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4550668" y="3524080"/>
            <a:ext cx="2208245" cy="9343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800" dirty="0" smtClean="0">
                <a:solidFill>
                  <a:srgbClr val="FDB61B"/>
                </a:solidFill>
                <a:latin typeface="Verdana"/>
              </a:rPr>
              <a:t>Full FWC SIEA </a:t>
            </a:r>
            <a:r>
              <a:rPr lang="fr-BE" sz="1400" dirty="0" err="1" smtClean="0">
                <a:solidFill>
                  <a:srgbClr val="FDB61B"/>
                </a:solidFill>
                <a:latin typeface="Verdana"/>
              </a:rPr>
              <a:t>ready</a:t>
            </a:r>
            <a:r>
              <a:rPr lang="fr-BE" sz="1400" dirty="0" smtClean="0">
                <a:solidFill>
                  <a:srgbClr val="FDB61B"/>
                </a:solidFill>
                <a:latin typeface="Verdana"/>
              </a:rPr>
              <a:t>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400" dirty="0" smtClean="0">
                <a:solidFill>
                  <a:srgbClr val="FDB61B"/>
                </a:solidFill>
                <a:latin typeface="Verdana"/>
              </a:rPr>
              <a:t>for production</a:t>
            </a:r>
            <a:endParaRPr lang="en-GB" sz="1400" u="sng" dirty="0" err="1" smtClean="0">
              <a:solidFill>
                <a:srgbClr val="FDB61B"/>
              </a:solidFill>
              <a:latin typeface="Verdana"/>
            </a:endParaRP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1713142" y="3524082"/>
            <a:ext cx="122579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600" dirty="0">
                <a:solidFill>
                  <a:srgbClr val="92D050"/>
                </a:solidFill>
                <a:latin typeface="Verdana"/>
              </a:rPr>
              <a:t>F</a:t>
            </a:r>
            <a:r>
              <a:rPr lang="fr-BE" sz="1600" dirty="0" smtClean="0">
                <a:solidFill>
                  <a:srgbClr val="92D050"/>
                </a:solidFill>
                <a:latin typeface="Verdana"/>
              </a:rPr>
              <a:t>WC SIEA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600" dirty="0" smtClean="0">
                <a:solidFill>
                  <a:srgbClr val="92D050"/>
                </a:solidFill>
                <a:latin typeface="Verdana"/>
              </a:rPr>
              <a:t>first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600" dirty="0" smtClean="0">
                <a:solidFill>
                  <a:srgbClr val="92D050"/>
                </a:solidFill>
                <a:latin typeface="Verdana"/>
              </a:rPr>
              <a:t>test-able version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466588" y="2514228"/>
            <a:ext cx="5280000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68469" y="2155837"/>
            <a:ext cx="59286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dirty="0" smtClean="0">
                <a:solidFill>
                  <a:srgbClr val="00246C"/>
                </a:solidFill>
                <a:latin typeface="Verdana"/>
              </a:rPr>
              <a:t>Extend with other types of contracting modes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4500" y="5322540"/>
            <a:ext cx="31218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400" b="1" dirty="0" err="1" smtClean="0">
                <a:solidFill>
                  <a:srgbClr val="103766"/>
                </a:solidFill>
                <a:latin typeface="Verdana"/>
              </a:rPr>
              <a:t>Current</a:t>
            </a:r>
            <a:r>
              <a:rPr lang="fr-BE" sz="1400" b="1" dirty="0" smtClean="0">
                <a:solidFill>
                  <a:srgbClr val="103766"/>
                </a:solidFill>
                <a:latin typeface="Verdana"/>
              </a:rPr>
              <a:t> focus</a:t>
            </a:r>
            <a:endParaRPr lang="en-US" sz="1400" b="1" dirty="0" err="1" smtClean="0">
              <a:solidFill>
                <a:srgbClr val="103766"/>
              </a:solidFill>
              <a:latin typeface="Verdan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8665" y="145911"/>
            <a:ext cx="678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BE" sz="2800" b="1" dirty="0" smtClean="0">
                <a:solidFill>
                  <a:srgbClr val="103766"/>
                </a:solidFill>
                <a:latin typeface="Calibri" panose="020F0502020204030204"/>
              </a:rPr>
              <a:t>Key </a:t>
            </a:r>
            <a:r>
              <a:rPr lang="fr-BE" sz="2800" b="1" dirty="0" err="1" smtClean="0">
                <a:solidFill>
                  <a:srgbClr val="103766"/>
                </a:solidFill>
                <a:latin typeface="Calibri" panose="020F0502020204030204"/>
              </a:rPr>
              <a:t>milestones</a:t>
            </a:r>
            <a:r>
              <a:rPr lang="fr-BE" sz="2800" b="1" dirty="0" smtClean="0">
                <a:solidFill>
                  <a:srgbClr val="103766"/>
                </a:solidFill>
                <a:latin typeface="Calibri" panose="020F0502020204030204"/>
              </a:rPr>
              <a:t> for </a:t>
            </a:r>
            <a:r>
              <a:rPr lang="fr-BE" sz="2800" b="1" dirty="0" err="1" smtClean="0">
                <a:solidFill>
                  <a:srgbClr val="103766"/>
                </a:solidFill>
                <a:latin typeface="Calibri" panose="020F0502020204030204"/>
              </a:rPr>
              <a:t>Track</a:t>
            </a:r>
            <a:r>
              <a:rPr lang="fr-BE" sz="2800" b="1" dirty="0" smtClean="0">
                <a:solidFill>
                  <a:srgbClr val="103766"/>
                </a:solidFill>
                <a:latin typeface="Calibri" panose="020F0502020204030204"/>
              </a:rPr>
              <a:t> 2</a:t>
            </a:r>
            <a:endParaRPr lang="en-GB" sz="2800" b="1" dirty="0">
              <a:solidFill>
                <a:srgbClr val="103766"/>
              </a:solidFill>
              <a:latin typeface="Calibri" panose="020F05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137" y="1118206"/>
            <a:ext cx="1140952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3200" b="1" i="1" dirty="0" smtClean="0">
              <a:solidFill>
                <a:srgbClr val="103766"/>
              </a:solidFill>
            </a:endParaRPr>
          </a:p>
          <a:p>
            <a:r>
              <a:rPr lang="fr-BE" sz="3200" b="1" i="1" dirty="0" smtClean="0">
                <a:solidFill>
                  <a:srgbClr val="103766"/>
                </a:solidFill>
              </a:rPr>
              <a:t>Question </a:t>
            </a:r>
            <a:r>
              <a:rPr lang="fr-BE" sz="3200" b="1" i="1" dirty="0">
                <a:solidFill>
                  <a:srgbClr val="103766"/>
                </a:solidFill>
              </a:rPr>
              <a:t>5</a:t>
            </a:r>
            <a:r>
              <a:rPr lang="fr-BE" sz="3200" b="1" i="1" dirty="0" smtClean="0">
                <a:solidFill>
                  <a:srgbClr val="103766"/>
                </a:solidFill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fr-BE" sz="3200" i="1" dirty="0" err="1" smtClean="0">
                <a:solidFill>
                  <a:srgbClr val="103766"/>
                </a:solidFill>
              </a:rPr>
              <a:t>What</a:t>
            </a:r>
            <a:r>
              <a:rPr lang="fr-BE" sz="3200" i="1" dirty="0" smtClean="0">
                <a:solidFill>
                  <a:srgbClr val="103766"/>
                </a:solidFill>
              </a:rPr>
              <a:t> are </a:t>
            </a:r>
            <a:r>
              <a:rPr lang="fr-BE" sz="3200" i="1" dirty="0" err="1" smtClean="0">
                <a:solidFill>
                  <a:srgbClr val="103766"/>
                </a:solidFill>
              </a:rPr>
              <a:t>your</a:t>
            </a:r>
            <a:r>
              <a:rPr lang="fr-BE" sz="3200" i="1" dirty="0" smtClean="0">
                <a:solidFill>
                  <a:srgbClr val="103766"/>
                </a:solidFill>
              </a:rPr>
              <a:t> main expectations </a:t>
            </a:r>
            <a:r>
              <a:rPr lang="fr-BE" sz="3200" i="1" dirty="0" err="1" smtClean="0">
                <a:solidFill>
                  <a:srgbClr val="103766"/>
                </a:solidFill>
              </a:rPr>
              <a:t>related</a:t>
            </a:r>
            <a:r>
              <a:rPr lang="fr-BE" sz="3200" i="1" dirty="0" smtClean="0">
                <a:solidFill>
                  <a:srgbClr val="103766"/>
                </a:solidFill>
              </a:rPr>
              <a:t> to the </a:t>
            </a:r>
            <a:r>
              <a:rPr lang="fr-BE" sz="3200" i="1" dirty="0" err="1" smtClean="0">
                <a:solidFill>
                  <a:srgbClr val="103766"/>
                </a:solidFill>
              </a:rPr>
              <a:t>Opsys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contracts</a:t>
            </a:r>
            <a:r>
              <a:rPr lang="fr-BE" sz="3200" i="1" dirty="0" smtClean="0">
                <a:solidFill>
                  <a:srgbClr val="103766"/>
                </a:solidFill>
              </a:rPr>
              <a:t> management module </a:t>
            </a:r>
            <a:r>
              <a:rPr lang="fr-BE" sz="3200" i="1" dirty="0" err="1" smtClean="0">
                <a:solidFill>
                  <a:srgbClr val="103766"/>
                </a:solidFill>
              </a:rPr>
              <a:t>compared</a:t>
            </a:r>
            <a:r>
              <a:rPr lang="fr-BE" sz="3200" i="1" dirty="0" smtClean="0">
                <a:solidFill>
                  <a:srgbClr val="103766"/>
                </a:solidFill>
              </a:rPr>
              <a:t> to CRIS ? </a:t>
            </a:r>
          </a:p>
          <a:p>
            <a:r>
              <a:rPr lang="fr-BE" sz="3200" i="1" dirty="0" smtClean="0">
                <a:solidFill>
                  <a:srgbClr val="103766"/>
                </a:solidFill>
              </a:rPr>
              <a:t>	a. More </a:t>
            </a:r>
            <a:r>
              <a:rPr lang="fr-BE" sz="3200" i="1" dirty="0" err="1" smtClean="0">
                <a:solidFill>
                  <a:srgbClr val="103766"/>
                </a:solidFill>
              </a:rPr>
              <a:t>reliable</a:t>
            </a:r>
            <a:r>
              <a:rPr lang="fr-BE" sz="3200" i="1" dirty="0" smtClean="0">
                <a:solidFill>
                  <a:srgbClr val="103766"/>
                </a:solidFill>
              </a:rPr>
              <a:t> (</a:t>
            </a:r>
            <a:r>
              <a:rPr lang="fr-BE" sz="3200" i="1" dirty="0" err="1" smtClean="0">
                <a:solidFill>
                  <a:srgbClr val="103766"/>
                </a:solidFill>
              </a:rPr>
              <a:t>quality</a:t>
            </a:r>
            <a:r>
              <a:rPr lang="fr-BE" sz="3200" i="1" dirty="0" smtClean="0">
                <a:solidFill>
                  <a:srgbClr val="103766"/>
                </a:solidFill>
              </a:rPr>
              <a:t> of data)</a:t>
            </a:r>
            <a:endParaRPr lang="fr-BE" sz="3200" i="1" dirty="0">
              <a:solidFill>
                <a:srgbClr val="103766"/>
              </a:solidFill>
            </a:endParaRPr>
          </a:p>
          <a:p>
            <a:r>
              <a:rPr lang="fr-BE" sz="3200" i="1" dirty="0" smtClean="0">
                <a:solidFill>
                  <a:srgbClr val="103766"/>
                </a:solidFill>
              </a:rPr>
              <a:t>	b. </a:t>
            </a:r>
            <a:r>
              <a:rPr lang="fr-BE" sz="3200" i="1" dirty="0" err="1" smtClean="0">
                <a:solidFill>
                  <a:srgbClr val="103766"/>
                </a:solidFill>
              </a:rPr>
              <a:t>Contractors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directly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upload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their</a:t>
            </a:r>
            <a:r>
              <a:rPr lang="fr-BE" sz="3200" i="1" dirty="0" smtClean="0">
                <a:solidFill>
                  <a:srgbClr val="103766"/>
                </a:solidFill>
              </a:rPr>
              <a:t> reports and </a:t>
            </a:r>
            <a:r>
              <a:rPr lang="fr-BE" sz="3200" i="1" dirty="0" err="1" smtClean="0">
                <a:solidFill>
                  <a:srgbClr val="103766"/>
                </a:solidFill>
              </a:rPr>
              <a:t>their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invoices</a:t>
            </a:r>
            <a:endParaRPr lang="fr-BE" sz="3200" i="1" dirty="0">
              <a:solidFill>
                <a:srgbClr val="103766"/>
              </a:solidFill>
            </a:endParaRPr>
          </a:p>
          <a:p>
            <a:r>
              <a:rPr lang="fr-BE" sz="3200" i="1" dirty="0" smtClean="0">
                <a:solidFill>
                  <a:srgbClr val="103766"/>
                </a:solidFill>
              </a:rPr>
              <a:t>	c. </a:t>
            </a:r>
            <a:r>
              <a:rPr lang="fr-BE" sz="3200" i="1" dirty="0" err="1" smtClean="0">
                <a:solidFill>
                  <a:srgbClr val="103766"/>
                </a:solidFill>
              </a:rPr>
              <a:t>Tenderers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submit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their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offers</a:t>
            </a:r>
            <a:r>
              <a:rPr lang="fr-BE" sz="3200" i="1" dirty="0" smtClean="0">
                <a:solidFill>
                  <a:srgbClr val="103766"/>
                </a:solidFill>
              </a:rPr>
              <a:t> online</a:t>
            </a:r>
            <a:endParaRPr lang="fr-BE" sz="3200" i="1" dirty="0">
              <a:solidFill>
                <a:srgbClr val="103766"/>
              </a:solidFill>
            </a:endParaRPr>
          </a:p>
          <a:p>
            <a:r>
              <a:rPr lang="fr-BE" sz="3200" i="1" dirty="0" smtClean="0">
                <a:solidFill>
                  <a:srgbClr val="103766"/>
                </a:solidFill>
              </a:rPr>
              <a:t>	d. </a:t>
            </a:r>
            <a:r>
              <a:rPr lang="fr-BE" sz="3200" i="1" dirty="0" err="1" smtClean="0">
                <a:solidFill>
                  <a:srgbClr val="103766"/>
                </a:solidFill>
              </a:rPr>
              <a:t>Ability</a:t>
            </a:r>
            <a:r>
              <a:rPr lang="fr-BE" sz="3200" i="1" dirty="0" smtClean="0">
                <a:solidFill>
                  <a:srgbClr val="103766"/>
                </a:solidFill>
              </a:rPr>
              <a:t> to </a:t>
            </a:r>
            <a:r>
              <a:rPr lang="fr-BE" sz="3200" i="1" dirty="0" err="1" smtClean="0">
                <a:solidFill>
                  <a:srgbClr val="103766"/>
                </a:solidFill>
              </a:rPr>
              <a:t>perform</a:t>
            </a:r>
            <a:r>
              <a:rPr lang="fr-BE" sz="3200" i="1" dirty="0" smtClean="0">
                <a:solidFill>
                  <a:srgbClr val="103766"/>
                </a:solidFill>
              </a:rPr>
              <a:t> Contract management </a:t>
            </a:r>
            <a:r>
              <a:rPr lang="fr-BE" sz="3200" i="1" dirty="0" err="1" smtClean="0">
                <a:solidFill>
                  <a:srgbClr val="103766"/>
                </a:solidFill>
              </a:rPr>
              <a:t>tasks</a:t>
            </a:r>
            <a:r>
              <a:rPr lang="fr-BE" sz="3200" i="1" dirty="0" smtClean="0">
                <a:solidFill>
                  <a:srgbClr val="103766"/>
                </a:solidFill>
              </a:rPr>
              <a:t> on a mobile 	</a:t>
            </a:r>
            <a:r>
              <a:rPr lang="fr-BE" sz="3200" i="1" dirty="0" err="1" smtClean="0">
                <a:solidFill>
                  <a:srgbClr val="103766"/>
                </a:solidFill>
              </a:rPr>
              <a:t>devices</a:t>
            </a:r>
            <a:endParaRPr lang="fr-BE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endParaRPr lang="fr-BE" sz="1400" b="1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200" b="1" i="1" dirty="0" err="1" smtClean="0">
                <a:solidFill>
                  <a:srgbClr val="103766"/>
                </a:solidFill>
              </a:rPr>
              <a:t>Choose</a:t>
            </a:r>
            <a:r>
              <a:rPr lang="fr-BE" sz="3200" b="1" i="1" dirty="0" smtClean="0">
                <a:solidFill>
                  <a:srgbClr val="103766"/>
                </a:solidFill>
              </a:rPr>
              <a:t> A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B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C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D</a:t>
            </a:r>
            <a:r>
              <a:rPr lang="fr-BE" sz="3200" i="1" dirty="0" smtClean="0">
                <a:solidFill>
                  <a:srgbClr val="103766"/>
                </a:solidFill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420" y="714972"/>
            <a:ext cx="1044933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3200" b="1" i="1" dirty="0" smtClean="0">
              <a:solidFill>
                <a:srgbClr val="103766"/>
              </a:solidFill>
            </a:endParaRPr>
          </a:p>
          <a:p>
            <a:r>
              <a:rPr lang="fr-BE" sz="3200" b="1" i="1" dirty="0" smtClean="0">
                <a:solidFill>
                  <a:srgbClr val="103766"/>
                </a:solidFill>
              </a:rPr>
              <a:t>Question </a:t>
            </a:r>
            <a:r>
              <a:rPr lang="fr-BE" sz="3200" b="1" i="1" dirty="0">
                <a:solidFill>
                  <a:srgbClr val="103766"/>
                </a:solidFill>
              </a:rPr>
              <a:t>6</a:t>
            </a:r>
            <a:r>
              <a:rPr lang="fr-BE" sz="3200" b="1" i="1" dirty="0" smtClean="0">
                <a:solidFill>
                  <a:srgbClr val="103766"/>
                </a:solidFill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fr-BE" sz="3200" i="1" dirty="0" smtClean="0">
                <a:solidFill>
                  <a:srgbClr val="103766"/>
                </a:solidFill>
              </a:rPr>
              <a:t>On </a:t>
            </a:r>
            <a:r>
              <a:rPr lang="fr-BE" sz="3200" i="1" dirty="0" err="1" smtClean="0">
                <a:solidFill>
                  <a:srgbClr val="103766"/>
                </a:solidFill>
              </a:rPr>
              <a:t>average</a:t>
            </a:r>
            <a:r>
              <a:rPr lang="fr-BE" sz="3200" i="1" dirty="0" smtClean="0">
                <a:solidFill>
                  <a:srgbClr val="103766"/>
                </a:solidFill>
              </a:rPr>
              <a:t>, how </a:t>
            </a:r>
            <a:r>
              <a:rPr lang="fr-BE" sz="3200" i="1" dirty="0" err="1" smtClean="0">
                <a:solidFill>
                  <a:srgbClr val="103766"/>
                </a:solidFill>
              </a:rPr>
              <a:t>much</a:t>
            </a:r>
            <a:r>
              <a:rPr lang="fr-BE" sz="3200" i="1" dirty="0" smtClean="0">
                <a:solidFill>
                  <a:srgbClr val="103766"/>
                </a:solidFill>
              </a:rPr>
              <a:t> time do </a:t>
            </a:r>
            <a:r>
              <a:rPr lang="fr-BE" sz="3200" i="1" dirty="0" err="1" smtClean="0">
                <a:solidFill>
                  <a:srgbClr val="103766"/>
                </a:solidFill>
              </a:rPr>
              <a:t>you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spend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each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day</a:t>
            </a:r>
            <a:r>
              <a:rPr lang="fr-BE" sz="3200" i="1" dirty="0" smtClean="0">
                <a:solidFill>
                  <a:srgbClr val="103766"/>
                </a:solidFill>
              </a:rPr>
              <a:t> on administrative </a:t>
            </a:r>
            <a:r>
              <a:rPr lang="fr-BE" sz="3200" i="1" dirty="0" err="1" smtClean="0">
                <a:solidFill>
                  <a:srgbClr val="103766"/>
                </a:solidFill>
              </a:rPr>
              <a:t>tasks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related</a:t>
            </a:r>
            <a:r>
              <a:rPr lang="fr-BE" sz="3200" i="1" dirty="0" smtClean="0">
                <a:solidFill>
                  <a:srgbClr val="103766"/>
                </a:solidFill>
              </a:rPr>
              <a:t> to </a:t>
            </a:r>
            <a:r>
              <a:rPr lang="fr-BE" sz="3200" i="1" dirty="0" err="1" smtClean="0">
                <a:solidFill>
                  <a:srgbClr val="103766"/>
                </a:solidFill>
              </a:rPr>
              <a:t>contract</a:t>
            </a:r>
            <a:r>
              <a:rPr lang="fr-BE" sz="3200" i="1" dirty="0" smtClean="0">
                <a:solidFill>
                  <a:srgbClr val="103766"/>
                </a:solidFill>
              </a:rPr>
              <a:t> management (tenders, </a:t>
            </a:r>
            <a:r>
              <a:rPr lang="fr-BE" sz="3200" i="1" dirty="0" err="1" smtClean="0">
                <a:solidFill>
                  <a:srgbClr val="103766"/>
                </a:solidFill>
              </a:rPr>
              <a:t>contract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preparation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payments</a:t>
            </a:r>
            <a:r>
              <a:rPr lang="fr-BE" sz="3200" i="1" dirty="0" smtClean="0">
                <a:solidFill>
                  <a:srgbClr val="103766"/>
                </a:solidFill>
              </a:rPr>
              <a:t>, addenda, </a:t>
            </a:r>
            <a:r>
              <a:rPr lang="fr-BE" sz="3200" i="1" dirty="0" err="1" smtClean="0">
                <a:solidFill>
                  <a:srgbClr val="103766"/>
                </a:solidFill>
              </a:rPr>
              <a:t>etc</a:t>
            </a:r>
            <a:r>
              <a:rPr lang="fr-BE" sz="3200" i="1" dirty="0" smtClean="0">
                <a:solidFill>
                  <a:srgbClr val="103766"/>
                </a:solidFill>
              </a:rPr>
              <a:t>)?</a:t>
            </a:r>
          </a:p>
          <a:p>
            <a:r>
              <a:rPr lang="fr-BE" sz="3200" i="1" dirty="0">
                <a:solidFill>
                  <a:srgbClr val="103766"/>
                </a:solidFill>
              </a:rPr>
              <a:t>	a. </a:t>
            </a:r>
            <a:r>
              <a:rPr lang="fr-BE" sz="3200" i="1" dirty="0" err="1" smtClean="0">
                <a:solidFill>
                  <a:srgbClr val="103766"/>
                </a:solidFill>
              </a:rPr>
              <a:t>Less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than</a:t>
            </a:r>
            <a:r>
              <a:rPr lang="fr-BE" sz="3200" i="1" dirty="0" smtClean="0">
                <a:solidFill>
                  <a:srgbClr val="103766"/>
                </a:solidFill>
              </a:rPr>
              <a:t> an </a:t>
            </a:r>
            <a:r>
              <a:rPr lang="fr-BE" sz="3200" i="1" dirty="0" err="1" smtClean="0">
                <a:solidFill>
                  <a:srgbClr val="103766"/>
                </a:solidFill>
              </a:rPr>
              <a:t>hour</a:t>
            </a:r>
            <a:endParaRPr lang="fr-BE" sz="3200" i="1" dirty="0">
              <a:solidFill>
                <a:srgbClr val="103766"/>
              </a:solidFill>
            </a:endParaRPr>
          </a:p>
          <a:p>
            <a:r>
              <a:rPr lang="fr-BE" sz="3200" i="1" dirty="0" smtClean="0">
                <a:solidFill>
                  <a:srgbClr val="103766"/>
                </a:solidFill>
              </a:rPr>
              <a:t>	b. </a:t>
            </a:r>
            <a:r>
              <a:rPr lang="fr-BE" sz="3200" i="1" dirty="0" err="1" smtClean="0">
                <a:solidFill>
                  <a:srgbClr val="103766"/>
                </a:solidFill>
              </a:rPr>
              <a:t>Between</a:t>
            </a:r>
            <a:r>
              <a:rPr lang="fr-BE" sz="3200" i="1" dirty="0" smtClean="0">
                <a:solidFill>
                  <a:srgbClr val="103766"/>
                </a:solidFill>
              </a:rPr>
              <a:t> one and </a:t>
            </a:r>
            <a:r>
              <a:rPr lang="fr-BE" sz="3200" i="1" dirty="0" err="1" smtClean="0">
                <a:solidFill>
                  <a:srgbClr val="103766"/>
                </a:solidFill>
              </a:rPr>
              <a:t>two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hours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</a:p>
          <a:p>
            <a:r>
              <a:rPr lang="fr-BE" sz="3200" i="1" dirty="0">
                <a:solidFill>
                  <a:srgbClr val="103766"/>
                </a:solidFill>
              </a:rPr>
              <a:t>	</a:t>
            </a:r>
            <a:r>
              <a:rPr lang="fr-BE" sz="3200" i="1" dirty="0" smtClean="0">
                <a:solidFill>
                  <a:srgbClr val="103766"/>
                </a:solidFill>
              </a:rPr>
              <a:t>c. More </a:t>
            </a:r>
            <a:r>
              <a:rPr lang="fr-BE" sz="3200" i="1" dirty="0" err="1" smtClean="0">
                <a:solidFill>
                  <a:srgbClr val="103766"/>
                </a:solidFill>
              </a:rPr>
              <a:t>than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two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hours</a:t>
            </a:r>
            <a:endParaRPr lang="fr-BE" sz="3200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200" i="1" dirty="0">
                <a:solidFill>
                  <a:srgbClr val="103766"/>
                </a:solidFill>
              </a:rPr>
              <a:t>	</a:t>
            </a:r>
            <a:r>
              <a:rPr lang="fr-BE" sz="3200" i="1" dirty="0" smtClean="0">
                <a:solidFill>
                  <a:srgbClr val="103766"/>
                </a:solidFill>
              </a:rPr>
              <a:t>d. </a:t>
            </a:r>
            <a:r>
              <a:rPr lang="fr-BE" sz="3200" i="1" dirty="0">
                <a:solidFill>
                  <a:srgbClr val="103766"/>
                </a:solidFill>
              </a:rPr>
              <a:t>More </a:t>
            </a:r>
            <a:r>
              <a:rPr lang="fr-BE" sz="3200" i="1" dirty="0" err="1">
                <a:solidFill>
                  <a:srgbClr val="103766"/>
                </a:solidFill>
              </a:rPr>
              <a:t>than</a:t>
            </a:r>
            <a:r>
              <a:rPr lang="fr-BE" sz="3200" i="1" dirty="0">
                <a:solidFill>
                  <a:srgbClr val="103766"/>
                </a:solidFill>
              </a:rPr>
              <a:t> </a:t>
            </a:r>
            <a:r>
              <a:rPr lang="fr-BE" sz="3200" i="1" dirty="0" smtClean="0">
                <a:solidFill>
                  <a:srgbClr val="103766"/>
                </a:solidFill>
              </a:rPr>
              <a:t>four </a:t>
            </a:r>
            <a:r>
              <a:rPr lang="fr-BE" sz="3200" i="1" dirty="0" err="1" smtClean="0">
                <a:solidFill>
                  <a:srgbClr val="103766"/>
                </a:solidFill>
              </a:rPr>
              <a:t>hours</a:t>
            </a:r>
            <a:endParaRPr lang="fr-BE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200" b="1" i="1" dirty="0" err="1" smtClean="0">
                <a:solidFill>
                  <a:srgbClr val="103766"/>
                </a:solidFill>
              </a:rPr>
              <a:t>Choose</a:t>
            </a:r>
            <a:r>
              <a:rPr lang="fr-BE" sz="3200" b="1" i="1" dirty="0" smtClean="0">
                <a:solidFill>
                  <a:srgbClr val="103766"/>
                </a:solidFill>
              </a:rPr>
              <a:t> A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B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C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D</a:t>
            </a:r>
            <a:r>
              <a:rPr lang="fr-BE" sz="3200" i="1" dirty="0" smtClean="0">
                <a:solidFill>
                  <a:srgbClr val="103766"/>
                </a:solidFill>
              </a:rPr>
              <a:t>	</a:t>
            </a:r>
          </a:p>
          <a:p>
            <a:endParaRPr lang="fr-BE" sz="3200" i="1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420" y="1118206"/>
            <a:ext cx="1044933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3200" b="1" i="1" dirty="0" smtClean="0">
              <a:solidFill>
                <a:srgbClr val="103766"/>
              </a:solidFill>
            </a:endParaRPr>
          </a:p>
          <a:p>
            <a:r>
              <a:rPr lang="fr-BE" sz="3200" b="1" i="1" dirty="0" smtClean="0">
                <a:solidFill>
                  <a:srgbClr val="103766"/>
                </a:solidFill>
              </a:rPr>
              <a:t>Question 7:</a:t>
            </a:r>
          </a:p>
          <a:p>
            <a:r>
              <a:rPr lang="fr-BE" sz="3200" i="1" dirty="0" err="1" smtClean="0">
                <a:solidFill>
                  <a:srgbClr val="103766"/>
                </a:solidFill>
              </a:rPr>
              <a:t>What</a:t>
            </a:r>
            <a:r>
              <a:rPr lang="fr-BE" sz="3200" i="1" dirty="0" smtClean="0">
                <a:solidFill>
                  <a:srgbClr val="103766"/>
                </a:solidFill>
              </a:rPr>
              <a:t> are </a:t>
            </a:r>
            <a:r>
              <a:rPr lang="fr-BE" sz="3200" i="1" dirty="0" err="1" smtClean="0">
                <a:solidFill>
                  <a:srgbClr val="103766"/>
                </a:solidFill>
              </a:rPr>
              <a:t>your</a:t>
            </a:r>
            <a:r>
              <a:rPr lang="fr-BE" sz="3200" i="1" dirty="0" smtClean="0">
                <a:solidFill>
                  <a:srgbClr val="103766"/>
                </a:solidFill>
              </a:rPr>
              <a:t> main expectations </a:t>
            </a:r>
            <a:r>
              <a:rPr lang="fr-BE" sz="3200" i="1" dirty="0" err="1" smtClean="0">
                <a:solidFill>
                  <a:srgbClr val="103766"/>
                </a:solidFill>
              </a:rPr>
              <a:t>related</a:t>
            </a:r>
            <a:r>
              <a:rPr lang="fr-BE" sz="3200" i="1" dirty="0" smtClean="0">
                <a:solidFill>
                  <a:srgbClr val="103766"/>
                </a:solidFill>
              </a:rPr>
              <a:t> to the </a:t>
            </a:r>
            <a:r>
              <a:rPr lang="fr-BE" sz="3200" i="1" dirty="0" err="1" smtClean="0">
                <a:solidFill>
                  <a:srgbClr val="103766"/>
                </a:solidFill>
              </a:rPr>
              <a:t>Opsys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contracts</a:t>
            </a:r>
            <a:r>
              <a:rPr lang="fr-BE" sz="3200" i="1" dirty="0" smtClean="0">
                <a:solidFill>
                  <a:srgbClr val="103766"/>
                </a:solidFill>
              </a:rPr>
              <a:t> management module </a:t>
            </a:r>
            <a:r>
              <a:rPr lang="fr-BE" sz="3200" i="1" dirty="0" err="1" smtClean="0">
                <a:solidFill>
                  <a:srgbClr val="103766"/>
                </a:solidFill>
              </a:rPr>
              <a:t>compared</a:t>
            </a:r>
            <a:r>
              <a:rPr lang="fr-BE" sz="3200" i="1" dirty="0" smtClean="0">
                <a:solidFill>
                  <a:srgbClr val="103766"/>
                </a:solidFill>
              </a:rPr>
              <a:t> to CRIS ? </a:t>
            </a:r>
          </a:p>
          <a:p>
            <a:r>
              <a:rPr lang="fr-BE" sz="3200" i="1" dirty="0" smtClean="0">
                <a:solidFill>
                  <a:srgbClr val="103766"/>
                </a:solidFill>
              </a:rPr>
              <a:t>	a. More </a:t>
            </a:r>
            <a:r>
              <a:rPr lang="fr-BE" sz="3200" i="1" dirty="0" err="1" smtClean="0">
                <a:solidFill>
                  <a:srgbClr val="103766"/>
                </a:solidFill>
              </a:rPr>
              <a:t>reliable</a:t>
            </a:r>
            <a:r>
              <a:rPr lang="fr-BE" sz="3200" i="1" dirty="0" smtClean="0">
                <a:solidFill>
                  <a:srgbClr val="103766"/>
                </a:solidFill>
              </a:rPr>
              <a:t> (</a:t>
            </a:r>
            <a:r>
              <a:rPr lang="fr-BE" sz="3200" i="1" dirty="0" err="1" smtClean="0">
                <a:solidFill>
                  <a:srgbClr val="103766"/>
                </a:solidFill>
              </a:rPr>
              <a:t>quality</a:t>
            </a:r>
            <a:r>
              <a:rPr lang="fr-BE" sz="3200" i="1" dirty="0" smtClean="0">
                <a:solidFill>
                  <a:srgbClr val="103766"/>
                </a:solidFill>
              </a:rPr>
              <a:t> of data)</a:t>
            </a:r>
            <a:endParaRPr lang="fr-BE" sz="3200" i="1" dirty="0">
              <a:solidFill>
                <a:srgbClr val="103766"/>
              </a:solidFill>
            </a:endParaRPr>
          </a:p>
          <a:p>
            <a:r>
              <a:rPr lang="fr-BE" sz="3200" i="1" dirty="0" smtClean="0">
                <a:solidFill>
                  <a:srgbClr val="103766"/>
                </a:solidFill>
              </a:rPr>
              <a:t>	b. </a:t>
            </a:r>
            <a:r>
              <a:rPr lang="fr-BE" sz="3200" i="1" dirty="0" err="1" smtClean="0">
                <a:solidFill>
                  <a:srgbClr val="103766"/>
                </a:solidFill>
              </a:rPr>
              <a:t>Contractors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upload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their</a:t>
            </a:r>
            <a:r>
              <a:rPr lang="fr-BE" sz="3200" i="1" dirty="0" smtClean="0">
                <a:solidFill>
                  <a:srgbClr val="103766"/>
                </a:solidFill>
              </a:rPr>
              <a:t> reports and </a:t>
            </a:r>
            <a:r>
              <a:rPr lang="fr-BE" sz="3200" i="1" dirty="0" err="1" smtClean="0">
                <a:solidFill>
                  <a:srgbClr val="103766"/>
                </a:solidFill>
              </a:rPr>
              <a:t>their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invoices</a:t>
            </a:r>
            <a:endParaRPr lang="fr-BE" sz="3200" i="1" dirty="0">
              <a:solidFill>
                <a:srgbClr val="103766"/>
              </a:solidFill>
            </a:endParaRPr>
          </a:p>
          <a:p>
            <a:r>
              <a:rPr lang="fr-BE" sz="3200" i="1" dirty="0" smtClean="0">
                <a:solidFill>
                  <a:srgbClr val="103766"/>
                </a:solidFill>
              </a:rPr>
              <a:t>	c. </a:t>
            </a:r>
            <a:r>
              <a:rPr lang="fr-BE" sz="3200" i="1" dirty="0" err="1" smtClean="0">
                <a:solidFill>
                  <a:srgbClr val="103766"/>
                </a:solidFill>
              </a:rPr>
              <a:t>Tenderers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submit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their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offers</a:t>
            </a:r>
            <a:r>
              <a:rPr lang="fr-BE" sz="3200" i="1" dirty="0" smtClean="0">
                <a:solidFill>
                  <a:srgbClr val="103766"/>
                </a:solidFill>
              </a:rPr>
              <a:t> online</a:t>
            </a:r>
            <a:endParaRPr lang="fr-BE" sz="3200" i="1" dirty="0">
              <a:solidFill>
                <a:srgbClr val="103766"/>
              </a:solidFill>
            </a:endParaRPr>
          </a:p>
          <a:p>
            <a:r>
              <a:rPr lang="fr-BE" sz="3200" i="1" dirty="0" smtClean="0">
                <a:solidFill>
                  <a:srgbClr val="103766"/>
                </a:solidFill>
              </a:rPr>
              <a:t>	d. I </a:t>
            </a:r>
            <a:r>
              <a:rPr lang="fr-BE" sz="3200" i="1" dirty="0" err="1" smtClean="0">
                <a:solidFill>
                  <a:srgbClr val="103766"/>
                </a:solidFill>
              </a:rPr>
              <a:t>can</a:t>
            </a:r>
            <a:r>
              <a:rPr lang="fr-BE" sz="3200" i="1" dirty="0" smtClean="0">
                <a:solidFill>
                  <a:srgbClr val="103766"/>
                </a:solidFill>
              </a:rPr>
              <a:t> do </a:t>
            </a:r>
            <a:r>
              <a:rPr lang="fr-BE" sz="3200" i="1" dirty="0" err="1" smtClean="0">
                <a:solidFill>
                  <a:srgbClr val="103766"/>
                </a:solidFill>
              </a:rPr>
              <a:t>my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contract</a:t>
            </a:r>
            <a:r>
              <a:rPr lang="fr-BE" sz="3200" i="1" dirty="0" smtClean="0">
                <a:solidFill>
                  <a:srgbClr val="103766"/>
                </a:solidFill>
              </a:rPr>
              <a:t> management </a:t>
            </a:r>
            <a:r>
              <a:rPr lang="fr-BE" sz="3200" i="1" dirty="0" err="1" smtClean="0">
                <a:solidFill>
                  <a:srgbClr val="103766"/>
                </a:solidFill>
              </a:rPr>
              <a:t>tasks</a:t>
            </a:r>
            <a:r>
              <a:rPr lang="fr-BE" sz="3200" i="1" dirty="0" smtClean="0">
                <a:solidFill>
                  <a:srgbClr val="103766"/>
                </a:solidFill>
              </a:rPr>
              <a:t> on a mobile </a:t>
            </a:r>
            <a:r>
              <a:rPr lang="fr-BE" sz="3200" i="1" dirty="0" err="1" smtClean="0">
                <a:solidFill>
                  <a:srgbClr val="103766"/>
                </a:solidFill>
              </a:rPr>
              <a:t>device</a:t>
            </a:r>
            <a:endParaRPr lang="fr-BE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endParaRPr lang="fr-BE" sz="3200" b="1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200" b="1" i="1" dirty="0" err="1" smtClean="0">
                <a:solidFill>
                  <a:srgbClr val="103766"/>
                </a:solidFill>
              </a:rPr>
              <a:t>Choose</a:t>
            </a:r>
            <a:r>
              <a:rPr lang="fr-BE" sz="3200" b="1" i="1" dirty="0" smtClean="0">
                <a:solidFill>
                  <a:srgbClr val="103766"/>
                </a:solidFill>
              </a:rPr>
              <a:t> A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B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C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D</a:t>
            </a:r>
            <a:r>
              <a:rPr lang="fr-BE" sz="3200" i="1" dirty="0" smtClean="0">
                <a:solidFill>
                  <a:srgbClr val="103766"/>
                </a:solidFill>
              </a:rPr>
              <a:t>	</a:t>
            </a:r>
          </a:p>
          <a:p>
            <a:endParaRPr lang="fr-BE" sz="3200" i="1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5629275"/>
            <a:ext cx="6440488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altLang="fr-FR" sz="2000" b="1" i="1" dirty="0" smtClean="0">
                <a:solidFill>
                  <a:srgbClr val="D0D961"/>
                </a:solidFill>
              </a:rPr>
              <a:t>October 17</a:t>
            </a:r>
            <a:r>
              <a:rPr lang="en-GB" altLang="fr-FR" sz="2000" b="1" i="1" baseline="30000" dirty="0" smtClean="0">
                <a:solidFill>
                  <a:srgbClr val="D0D961"/>
                </a:solidFill>
              </a:rPr>
              <a:t>th</a:t>
            </a:r>
            <a:r>
              <a:rPr lang="en-GB" altLang="fr-FR" sz="2000" b="1" i="1" dirty="0" smtClean="0">
                <a:solidFill>
                  <a:srgbClr val="D0D961"/>
                </a:solidFill>
              </a:rPr>
              <a:t>, 2017</a:t>
            </a:r>
            <a:endParaRPr lang="es-ES_tradnl" sz="2000" b="1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963038" y="2652611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Presentation 5</a:t>
            </a:r>
            <a:r>
              <a:rPr lang="en-GB" sz="2000" b="1" dirty="0"/>
              <a:t>: Programming, actions and decisions</a:t>
            </a:r>
          </a:p>
          <a:p>
            <a:pPr marL="0" indent="0">
              <a:buNone/>
            </a:pPr>
            <a:endParaRPr lang="fr-BE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b="1" dirty="0" err="1"/>
              <a:t>Joël</a:t>
            </a:r>
            <a:r>
              <a:rPr lang="en-GB" sz="1800" b="1" dirty="0"/>
              <a:t> </a:t>
            </a:r>
            <a:r>
              <a:rPr lang="en-GB" sz="1800" b="1" dirty="0" err="1"/>
              <a:t>Neubert</a:t>
            </a:r>
            <a:r>
              <a:rPr lang="en-GB" sz="1800" dirty="0"/>
              <a:t>, Head of Section, Results and Business Processes, DEVCO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5629275"/>
            <a:ext cx="6440488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altLang="fr-FR" sz="2000" b="1" i="1" dirty="0" smtClean="0">
                <a:solidFill>
                  <a:srgbClr val="D0D961"/>
                </a:solidFill>
              </a:rPr>
              <a:t>October 17</a:t>
            </a:r>
            <a:r>
              <a:rPr lang="en-GB" altLang="fr-FR" sz="2000" b="1" i="1" baseline="30000" dirty="0" smtClean="0">
                <a:solidFill>
                  <a:srgbClr val="D0D961"/>
                </a:solidFill>
              </a:rPr>
              <a:t>th</a:t>
            </a:r>
            <a:r>
              <a:rPr lang="en-GB" altLang="fr-FR" sz="2000" b="1" i="1" dirty="0" smtClean="0">
                <a:solidFill>
                  <a:srgbClr val="D0D961"/>
                </a:solidFill>
              </a:rPr>
              <a:t>, 2017</a:t>
            </a:r>
            <a:endParaRPr lang="es-ES_tradnl" sz="2000" b="1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17971" y="2567945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err="1" smtClean="0">
                <a:sym typeface="Wingdings" panose="05000000000000000000" pitchFamily="2" charset="2"/>
              </a:rPr>
              <a:t>Presentation</a:t>
            </a:r>
            <a:r>
              <a:rPr lang="fr-FR" sz="2000" b="1" dirty="0" smtClean="0">
                <a:sym typeface="Wingdings" panose="05000000000000000000" pitchFamily="2" charset="2"/>
              </a:rPr>
              <a:t> 1: </a:t>
            </a:r>
            <a:r>
              <a:rPr lang="fr-FR" sz="2000" b="1" dirty="0" err="1" smtClean="0">
                <a:sym typeface="Wingdings" panose="05000000000000000000" pitchFamily="2" charset="2"/>
              </a:rPr>
              <a:t>What</a:t>
            </a:r>
            <a:r>
              <a:rPr lang="fr-FR" sz="2000" b="1" dirty="0" smtClean="0"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ym typeface="Wingdings" panose="05000000000000000000" pitchFamily="2" charset="2"/>
              </a:rPr>
              <a:t>is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ym typeface="Wingdings" panose="05000000000000000000" pitchFamily="2" charset="2"/>
              </a:rPr>
              <a:t>Opsys</a:t>
            </a:r>
            <a:r>
              <a:rPr lang="fr-FR" sz="2000" b="1" dirty="0">
                <a:sym typeface="Wingdings" panose="05000000000000000000" pitchFamily="2" charset="2"/>
              </a:rPr>
              <a:t> and </a:t>
            </a:r>
            <a:r>
              <a:rPr lang="fr-FR" sz="2000" b="1" dirty="0" err="1">
                <a:sym typeface="Wingdings" panose="05000000000000000000" pitchFamily="2" charset="2"/>
              </a:rPr>
              <a:t>what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ym typeface="Wingdings" panose="05000000000000000000" pitchFamily="2" charset="2"/>
              </a:rPr>
              <a:t>benefits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ym typeface="Wingdings" panose="05000000000000000000" pitchFamily="2" charset="2"/>
              </a:rPr>
              <a:t>will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ym typeface="Wingdings" panose="05000000000000000000" pitchFamily="2" charset="2"/>
              </a:rPr>
              <a:t>it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ym typeface="Wingdings" panose="05000000000000000000" pitchFamily="2" charset="2"/>
              </a:rPr>
              <a:t>bring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ym typeface="Wingdings" panose="05000000000000000000" pitchFamily="2" charset="2"/>
              </a:rPr>
              <a:t>you</a:t>
            </a:r>
            <a:r>
              <a:rPr lang="fr-FR" sz="2000" b="1" dirty="0">
                <a:sym typeface="Wingdings" panose="05000000000000000000" pitchFamily="2" charset="2"/>
              </a:rPr>
              <a:t>? Quick </a:t>
            </a:r>
            <a:r>
              <a:rPr lang="fr-FR" sz="2000" b="1" dirty="0" err="1">
                <a:sym typeface="Wingdings" panose="05000000000000000000" pitchFamily="2" charset="2"/>
              </a:rPr>
              <a:t>overview</a:t>
            </a:r>
            <a:r>
              <a:rPr lang="fr-FR" sz="2000" b="1" dirty="0">
                <a:sym typeface="Wingdings" panose="05000000000000000000" pitchFamily="2" charset="2"/>
              </a:rPr>
              <a:t> on </a:t>
            </a:r>
            <a:r>
              <a:rPr lang="fr-FR" sz="2000" b="1" dirty="0" err="1">
                <a:sym typeface="Wingdings" panose="05000000000000000000" pitchFamily="2" charset="2"/>
              </a:rPr>
              <a:t>governance</a:t>
            </a:r>
            <a:r>
              <a:rPr lang="fr-FR" sz="2000" b="1" dirty="0">
                <a:sym typeface="Wingdings" panose="05000000000000000000" pitchFamily="2" charset="2"/>
              </a:rPr>
              <a:t> and key </a:t>
            </a:r>
            <a:r>
              <a:rPr lang="fr-FR" sz="2000" b="1" dirty="0" err="1" smtClean="0">
                <a:sym typeface="Wingdings" panose="05000000000000000000" pitchFamily="2" charset="2"/>
              </a:rPr>
              <a:t>benefits</a:t>
            </a:r>
            <a:endParaRPr lang="fr-FR" sz="20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2000" b="1" dirty="0"/>
          </a:p>
          <a:p>
            <a:pPr marL="0" indent="0">
              <a:buNone/>
            </a:pPr>
            <a:r>
              <a:rPr lang="en-GB" sz="1800" b="1" dirty="0"/>
              <a:t>Michal </a:t>
            </a:r>
            <a:r>
              <a:rPr lang="en-GB" sz="1800" b="1" dirty="0" err="1"/>
              <a:t>Krejza</a:t>
            </a:r>
            <a:r>
              <a:rPr lang="en-GB" sz="1800" dirty="0"/>
              <a:t>, Head of Unit, Results and Business Processes, DEVCO</a:t>
            </a:r>
          </a:p>
          <a:p>
            <a:pPr marL="0" indent="0">
              <a:buNone/>
            </a:pPr>
            <a:r>
              <a:rPr lang="fr-BE" sz="20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s-ES_tradnl" sz="2000" b="1" i="1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2588"/>
            <a:ext cx="10515600" cy="4351338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endParaRPr lang="fr-BE" sz="2600" b="1" dirty="0" smtClean="0">
              <a:solidFill>
                <a:srgbClr val="103766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fr-BE" sz="2600" b="1" dirty="0" smtClean="0">
                <a:solidFill>
                  <a:srgbClr val="103766"/>
                </a:solidFill>
              </a:rPr>
              <a:t>One single workflow for </a:t>
            </a:r>
            <a:r>
              <a:rPr lang="fr-BE" sz="2600" b="1" dirty="0" err="1" smtClean="0">
                <a:solidFill>
                  <a:srgbClr val="103766"/>
                </a:solidFill>
              </a:rPr>
              <a:t>Level</a:t>
            </a:r>
            <a:r>
              <a:rPr lang="fr-BE" sz="2600" b="1" dirty="0" smtClean="0">
                <a:solidFill>
                  <a:srgbClr val="103766"/>
                </a:solidFill>
              </a:rPr>
              <a:t> </a:t>
            </a:r>
            <a:r>
              <a:rPr lang="fr-BE" sz="2600" b="1" dirty="0">
                <a:solidFill>
                  <a:srgbClr val="103766"/>
                </a:solidFill>
              </a:rPr>
              <a:t>1 </a:t>
            </a:r>
            <a:r>
              <a:rPr lang="fr-BE" sz="2600" b="1" dirty="0" err="1">
                <a:solidFill>
                  <a:srgbClr val="103766"/>
                </a:solidFill>
              </a:rPr>
              <a:t>commitment</a:t>
            </a:r>
            <a:r>
              <a:rPr lang="fr-BE" sz="2600" b="1" dirty="0">
                <a:solidFill>
                  <a:srgbClr val="103766"/>
                </a:solidFill>
              </a:rPr>
              <a:t> </a:t>
            </a:r>
            <a:r>
              <a:rPr lang="fr-BE" sz="2600" b="1" dirty="0" smtClean="0">
                <a:solidFill>
                  <a:srgbClr val="103766"/>
                </a:solidFill>
              </a:rPr>
              <a:t>management</a:t>
            </a:r>
            <a:endParaRPr lang="fr-BE" sz="2600" b="1" dirty="0">
              <a:solidFill>
                <a:srgbClr val="103766"/>
              </a:solidFill>
            </a:endParaRPr>
          </a:p>
          <a:p>
            <a:pPr marL="0" indent="0">
              <a:lnSpc>
                <a:spcPct val="70000"/>
              </a:lnSpc>
              <a:buClrTx/>
              <a:buNone/>
            </a:pPr>
            <a:endParaRPr lang="fr-BE" sz="2600" b="1" dirty="0">
              <a:solidFill>
                <a:srgbClr val="103766"/>
              </a:solidFill>
            </a:endParaRPr>
          </a:p>
          <a:p>
            <a:pPr marL="285750" indent="-285750">
              <a:lnSpc>
                <a:spcPct val="70000"/>
              </a:lnSpc>
              <a:buClrTx/>
            </a:pPr>
            <a:r>
              <a:rPr lang="fr-BE" sz="2600" dirty="0" err="1" smtClean="0">
                <a:solidFill>
                  <a:srgbClr val="103766"/>
                </a:solidFill>
              </a:rPr>
              <a:t>Programming</a:t>
            </a:r>
            <a:r>
              <a:rPr lang="fr-BE" sz="2600" dirty="0" smtClean="0">
                <a:solidFill>
                  <a:srgbClr val="103766"/>
                </a:solidFill>
              </a:rPr>
              <a:t> (</a:t>
            </a:r>
            <a:r>
              <a:rPr lang="fr-BE" sz="2600" dirty="0" err="1" smtClean="0">
                <a:solidFill>
                  <a:srgbClr val="103766"/>
                </a:solidFill>
              </a:rPr>
              <a:t>create</a:t>
            </a:r>
            <a:r>
              <a:rPr lang="fr-BE" sz="2600" dirty="0" smtClean="0">
                <a:solidFill>
                  <a:srgbClr val="103766"/>
                </a:solidFill>
              </a:rPr>
              <a:t> </a:t>
            </a:r>
            <a:r>
              <a:rPr lang="fr-BE" sz="2600" dirty="0">
                <a:solidFill>
                  <a:srgbClr val="103766"/>
                </a:solidFill>
              </a:rPr>
              <a:t>&amp; manage </a:t>
            </a:r>
            <a:r>
              <a:rPr lang="fr-BE" sz="2600" dirty="0" err="1">
                <a:solidFill>
                  <a:srgbClr val="103766"/>
                </a:solidFill>
              </a:rPr>
              <a:t>financial</a:t>
            </a:r>
            <a:r>
              <a:rPr lang="fr-BE" sz="2600" dirty="0">
                <a:solidFill>
                  <a:srgbClr val="103766"/>
                </a:solidFill>
              </a:rPr>
              <a:t> </a:t>
            </a:r>
            <a:r>
              <a:rPr lang="fr-BE" sz="2600" dirty="0" smtClean="0">
                <a:solidFill>
                  <a:srgbClr val="103766"/>
                </a:solidFill>
              </a:rPr>
              <a:t>instrument, MIP)</a:t>
            </a:r>
            <a:endParaRPr lang="fr-BE" sz="2600" dirty="0">
              <a:solidFill>
                <a:srgbClr val="103766"/>
              </a:solidFill>
            </a:endParaRPr>
          </a:p>
          <a:p>
            <a:pPr marL="285750" indent="-285750">
              <a:lnSpc>
                <a:spcPct val="70000"/>
              </a:lnSpc>
              <a:buClrTx/>
            </a:pPr>
            <a:r>
              <a:rPr lang="fr-BE" sz="2600" dirty="0">
                <a:solidFill>
                  <a:srgbClr val="103766"/>
                </a:solidFill>
              </a:rPr>
              <a:t>Action management (</a:t>
            </a:r>
            <a:r>
              <a:rPr lang="fr-BE" sz="2600" dirty="0" err="1">
                <a:solidFill>
                  <a:srgbClr val="103766"/>
                </a:solidFill>
              </a:rPr>
              <a:t>incl</a:t>
            </a:r>
            <a:r>
              <a:rPr lang="fr-BE" sz="2600" dirty="0">
                <a:solidFill>
                  <a:srgbClr val="103766"/>
                </a:solidFill>
              </a:rPr>
              <a:t> action programme, </a:t>
            </a:r>
            <a:r>
              <a:rPr lang="fr-BE" sz="2600" dirty="0" err="1">
                <a:solidFill>
                  <a:srgbClr val="103766"/>
                </a:solidFill>
              </a:rPr>
              <a:t>recovering</a:t>
            </a:r>
            <a:r>
              <a:rPr lang="fr-BE" sz="2600" dirty="0">
                <a:solidFill>
                  <a:srgbClr val="103766"/>
                </a:solidFill>
              </a:rPr>
              <a:t> data </a:t>
            </a:r>
            <a:r>
              <a:rPr lang="fr-BE" sz="2600" dirty="0" err="1">
                <a:solidFill>
                  <a:srgbClr val="103766"/>
                </a:solidFill>
              </a:rPr>
              <a:t>from</a:t>
            </a:r>
            <a:r>
              <a:rPr lang="fr-BE" sz="2600" dirty="0">
                <a:solidFill>
                  <a:srgbClr val="103766"/>
                </a:solidFill>
              </a:rPr>
              <a:t> action document, </a:t>
            </a:r>
            <a:r>
              <a:rPr lang="fr-BE" sz="2600" dirty="0" err="1">
                <a:solidFill>
                  <a:srgbClr val="103766"/>
                </a:solidFill>
              </a:rPr>
              <a:t>link</a:t>
            </a:r>
            <a:r>
              <a:rPr lang="fr-BE" sz="2600" dirty="0">
                <a:solidFill>
                  <a:srgbClr val="103766"/>
                </a:solidFill>
              </a:rPr>
              <a:t> to </a:t>
            </a:r>
            <a:r>
              <a:rPr lang="fr-BE" sz="2600" dirty="0" err="1">
                <a:solidFill>
                  <a:srgbClr val="103766"/>
                </a:solidFill>
              </a:rPr>
              <a:t>prior</a:t>
            </a:r>
            <a:r>
              <a:rPr lang="fr-BE" sz="2600" dirty="0">
                <a:solidFill>
                  <a:srgbClr val="103766"/>
                </a:solidFill>
              </a:rPr>
              <a:t> </a:t>
            </a:r>
            <a:r>
              <a:rPr lang="fr-BE" sz="2600" dirty="0" err="1">
                <a:solidFill>
                  <a:srgbClr val="103766"/>
                </a:solidFill>
              </a:rPr>
              <a:t>approvals</a:t>
            </a:r>
            <a:r>
              <a:rPr lang="fr-BE" sz="2600" dirty="0">
                <a:solidFill>
                  <a:srgbClr val="103766"/>
                </a:solidFill>
              </a:rPr>
              <a:t>, </a:t>
            </a:r>
            <a:r>
              <a:rPr lang="fr-BE" sz="2600" dirty="0" err="1">
                <a:solidFill>
                  <a:srgbClr val="103766"/>
                </a:solidFill>
              </a:rPr>
              <a:t>link</a:t>
            </a:r>
            <a:r>
              <a:rPr lang="fr-BE" sz="2600" dirty="0">
                <a:solidFill>
                  <a:srgbClr val="103766"/>
                </a:solidFill>
              </a:rPr>
              <a:t> to </a:t>
            </a:r>
            <a:r>
              <a:rPr lang="fr-BE" sz="2600" dirty="0" err="1">
                <a:solidFill>
                  <a:srgbClr val="103766"/>
                </a:solidFill>
              </a:rPr>
              <a:t>results</a:t>
            </a:r>
            <a:r>
              <a:rPr lang="fr-BE" sz="2600" dirty="0">
                <a:solidFill>
                  <a:srgbClr val="103766"/>
                </a:solidFill>
              </a:rPr>
              <a:t>)</a:t>
            </a:r>
          </a:p>
          <a:p>
            <a:pPr marL="285750" indent="-285750">
              <a:lnSpc>
                <a:spcPct val="70000"/>
              </a:lnSpc>
              <a:buClrTx/>
            </a:pPr>
            <a:r>
              <a:rPr lang="fr-BE" sz="2600" dirty="0" smtClean="0">
                <a:solidFill>
                  <a:srgbClr val="103766"/>
                </a:solidFill>
              </a:rPr>
              <a:t>Main </a:t>
            </a:r>
            <a:r>
              <a:rPr lang="fr-BE" sz="2600" dirty="0" err="1">
                <a:solidFill>
                  <a:srgbClr val="103766"/>
                </a:solidFill>
              </a:rPr>
              <a:t>budgetary</a:t>
            </a:r>
            <a:r>
              <a:rPr lang="fr-BE" sz="2600" dirty="0">
                <a:solidFill>
                  <a:srgbClr val="103766"/>
                </a:solidFill>
              </a:rPr>
              <a:t> </a:t>
            </a:r>
            <a:r>
              <a:rPr lang="fr-BE" sz="2600" dirty="0" err="1">
                <a:solidFill>
                  <a:srgbClr val="103766"/>
                </a:solidFill>
              </a:rPr>
              <a:t>functionalities</a:t>
            </a:r>
            <a:r>
              <a:rPr lang="fr-BE" sz="2600" dirty="0">
                <a:solidFill>
                  <a:srgbClr val="103766"/>
                </a:solidFill>
              </a:rPr>
              <a:t> </a:t>
            </a:r>
          </a:p>
          <a:p>
            <a:pPr marL="285750" indent="-285750">
              <a:lnSpc>
                <a:spcPct val="70000"/>
              </a:lnSpc>
              <a:buClrTx/>
            </a:pPr>
            <a:r>
              <a:rPr lang="fr-BE" sz="2600" dirty="0" err="1">
                <a:solidFill>
                  <a:srgbClr val="103766"/>
                </a:solidFill>
              </a:rPr>
              <a:t>Statistics</a:t>
            </a:r>
            <a:r>
              <a:rPr lang="fr-BE" sz="2600" dirty="0">
                <a:solidFill>
                  <a:srgbClr val="103766"/>
                </a:solidFill>
              </a:rPr>
              <a:t> and </a:t>
            </a:r>
            <a:r>
              <a:rPr lang="fr-BE" sz="2600" dirty="0" err="1">
                <a:solidFill>
                  <a:srgbClr val="103766"/>
                </a:solidFill>
              </a:rPr>
              <a:t>reporting</a:t>
            </a:r>
            <a:endParaRPr lang="fr-BE" sz="2600" dirty="0">
              <a:solidFill>
                <a:srgbClr val="103766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8952" y="1217999"/>
            <a:ext cx="4177863" cy="610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 smtClean="0">
                <a:solidFill>
                  <a:schemeClr val="tx1"/>
                </a:solidFill>
              </a:rPr>
              <a:t>Head of Section: Joël </a:t>
            </a:r>
            <a:r>
              <a:rPr lang="fr-BE" b="1" dirty="0" err="1" smtClean="0">
                <a:solidFill>
                  <a:schemeClr val="tx1"/>
                </a:solidFill>
              </a:rPr>
              <a:t>Neubert</a:t>
            </a:r>
            <a:endParaRPr lang="fr-BE" b="1" dirty="0" smtClean="0">
              <a:solidFill>
                <a:schemeClr val="tx1"/>
              </a:solidFill>
            </a:endParaRPr>
          </a:p>
          <a:p>
            <a:r>
              <a:rPr lang="fr-BE" b="1" dirty="0" smtClean="0">
                <a:solidFill>
                  <a:schemeClr val="tx1"/>
                </a:solidFill>
              </a:rPr>
              <a:t>Business manager: Iason </a:t>
            </a:r>
            <a:r>
              <a:rPr lang="fr-BE" b="1" dirty="0" err="1" smtClean="0">
                <a:solidFill>
                  <a:schemeClr val="tx1"/>
                </a:solidFill>
              </a:rPr>
              <a:t>Foscolos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9417" y="158472"/>
            <a:ext cx="951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Scope of </a:t>
            </a:r>
            <a:r>
              <a:rPr lang="fr-BE" sz="2800" b="1" dirty="0" err="1" smtClean="0">
                <a:solidFill>
                  <a:srgbClr val="103766"/>
                </a:solidFill>
              </a:rPr>
              <a:t>programming</a:t>
            </a:r>
            <a:r>
              <a:rPr lang="fr-BE" sz="2800" b="1" dirty="0" smtClean="0">
                <a:solidFill>
                  <a:srgbClr val="103766"/>
                </a:solidFill>
              </a:rPr>
              <a:t>, actions, </a:t>
            </a:r>
            <a:r>
              <a:rPr lang="fr-BE" sz="2800" b="1" dirty="0" err="1" smtClean="0">
                <a:solidFill>
                  <a:srgbClr val="103766"/>
                </a:solidFill>
              </a:rPr>
              <a:t>decisions</a:t>
            </a:r>
            <a:r>
              <a:rPr lang="fr-BE" sz="2800" b="1" dirty="0" smtClean="0">
                <a:solidFill>
                  <a:srgbClr val="103766"/>
                </a:solidFill>
              </a:rPr>
              <a:t> (T3)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758" name="Group 757"/>
          <p:cNvGrpSpPr/>
          <p:nvPr/>
        </p:nvGrpSpPr>
        <p:grpSpPr>
          <a:xfrm>
            <a:off x="2862360" y="1257410"/>
            <a:ext cx="9080499" cy="5343195"/>
            <a:chOff x="1706034" y="1114754"/>
            <a:chExt cx="9080499" cy="5343195"/>
          </a:xfrm>
        </p:grpSpPr>
        <p:sp>
          <p:nvSpPr>
            <p:cNvPr id="759" name="Rectangle 6"/>
            <p:cNvSpPr>
              <a:spLocks noChangeArrowheads="1"/>
            </p:cNvSpPr>
            <p:nvPr/>
          </p:nvSpPr>
          <p:spPr bwMode="auto">
            <a:xfrm>
              <a:off x="1706034" y="1287464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60" name="Rectangle 11"/>
            <p:cNvSpPr>
              <a:spLocks noChangeArrowheads="1"/>
            </p:cNvSpPr>
            <p:nvPr/>
          </p:nvSpPr>
          <p:spPr bwMode="auto">
            <a:xfrm rot="5400000">
              <a:off x="10521999" y="2918119"/>
              <a:ext cx="9938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endParaRPr lang="en-US" altLang="en-US" sz="1200" i="0" dirty="0"/>
            </a:p>
          </p:txBody>
        </p:sp>
        <p:sp>
          <p:nvSpPr>
            <p:cNvPr id="761" name="Rectangle 13"/>
            <p:cNvSpPr>
              <a:spLocks noChangeArrowheads="1"/>
            </p:cNvSpPr>
            <p:nvPr/>
          </p:nvSpPr>
          <p:spPr bwMode="auto">
            <a:xfrm rot="5400000">
              <a:off x="10489939" y="3661069"/>
              <a:ext cx="16350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    </a:t>
              </a:r>
              <a:endParaRPr lang="en-US" altLang="en-US" sz="1200" i="0" dirty="0"/>
            </a:p>
          </p:txBody>
        </p:sp>
        <p:sp>
          <p:nvSpPr>
            <p:cNvPr id="762" name="Rectangle 20"/>
            <p:cNvSpPr>
              <a:spLocks noChangeArrowheads="1"/>
            </p:cNvSpPr>
            <p:nvPr/>
          </p:nvSpPr>
          <p:spPr bwMode="auto">
            <a:xfrm>
              <a:off x="9582151" y="4854576"/>
              <a:ext cx="2292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i="0" dirty="0">
                  <a:solidFill>
                    <a:srgbClr val="FFFFFF"/>
                  </a:solidFill>
                  <a:latin typeface="Calibri" pitchFamily="34" charset="0"/>
                </a:rPr>
                <a:t>QSG</a:t>
              </a:r>
              <a:endParaRPr lang="en-US" altLang="en-US" sz="1200" i="0" dirty="0"/>
            </a:p>
          </p:txBody>
        </p:sp>
        <p:sp>
          <p:nvSpPr>
            <p:cNvPr id="763" name="Rectangle 21"/>
            <p:cNvSpPr>
              <a:spLocks noChangeArrowheads="1"/>
            </p:cNvSpPr>
            <p:nvPr/>
          </p:nvSpPr>
          <p:spPr bwMode="auto">
            <a:xfrm>
              <a:off x="9910234" y="4840289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64" name="Rectangle 22"/>
            <p:cNvSpPr>
              <a:spLocks noChangeArrowheads="1"/>
            </p:cNvSpPr>
            <p:nvPr/>
          </p:nvSpPr>
          <p:spPr bwMode="auto">
            <a:xfrm>
              <a:off x="9948334" y="4854576"/>
              <a:ext cx="689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i="0" dirty="0">
                  <a:solidFill>
                    <a:srgbClr val="FFFFFF"/>
                  </a:solidFill>
                  <a:latin typeface="Calibri" pitchFamily="34" charset="0"/>
                </a:rPr>
                <a:t>2</a:t>
              </a:r>
              <a:endParaRPr lang="en-US" altLang="en-US" sz="1200" i="0" dirty="0"/>
            </a:p>
          </p:txBody>
        </p:sp>
        <p:sp>
          <p:nvSpPr>
            <p:cNvPr id="765" name="Rectangle 23"/>
            <p:cNvSpPr>
              <a:spLocks noChangeArrowheads="1"/>
            </p:cNvSpPr>
            <p:nvPr/>
          </p:nvSpPr>
          <p:spPr bwMode="auto">
            <a:xfrm>
              <a:off x="10043585" y="4840289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66" name="Rectangle 24"/>
            <p:cNvSpPr>
              <a:spLocks noChangeArrowheads="1"/>
            </p:cNvSpPr>
            <p:nvPr/>
          </p:nvSpPr>
          <p:spPr bwMode="auto">
            <a:xfrm>
              <a:off x="10043585" y="4868864"/>
              <a:ext cx="320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i="0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67" name="Rectangle 25"/>
            <p:cNvSpPr>
              <a:spLocks noChangeArrowheads="1"/>
            </p:cNvSpPr>
            <p:nvPr/>
          </p:nvSpPr>
          <p:spPr bwMode="auto">
            <a:xfrm>
              <a:off x="10085918" y="4854576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68" name="Rectangle 26"/>
            <p:cNvSpPr>
              <a:spLocks noChangeArrowheads="1"/>
            </p:cNvSpPr>
            <p:nvPr/>
          </p:nvSpPr>
          <p:spPr bwMode="auto">
            <a:xfrm>
              <a:off x="3083985" y="1838326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69" name="Rectangle 27"/>
            <p:cNvSpPr>
              <a:spLocks noChangeArrowheads="1"/>
            </p:cNvSpPr>
            <p:nvPr/>
          </p:nvSpPr>
          <p:spPr bwMode="auto">
            <a:xfrm>
              <a:off x="3130551" y="1838326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70" name="Rectangle 28"/>
            <p:cNvSpPr>
              <a:spLocks noChangeArrowheads="1"/>
            </p:cNvSpPr>
            <p:nvPr/>
          </p:nvSpPr>
          <p:spPr bwMode="auto">
            <a:xfrm>
              <a:off x="8894234" y="2778126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71" name="Rectangle 29"/>
            <p:cNvSpPr>
              <a:spLocks noChangeArrowheads="1"/>
            </p:cNvSpPr>
            <p:nvPr/>
          </p:nvSpPr>
          <p:spPr bwMode="auto">
            <a:xfrm>
              <a:off x="10665885" y="2792413"/>
              <a:ext cx="320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72" name="Rectangle 30"/>
            <p:cNvSpPr>
              <a:spLocks noChangeArrowheads="1"/>
            </p:cNvSpPr>
            <p:nvPr/>
          </p:nvSpPr>
          <p:spPr bwMode="auto">
            <a:xfrm>
              <a:off x="10710333" y="2778126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73" name="Rectangle 35"/>
            <p:cNvSpPr>
              <a:spLocks noChangeArrowheads="1"/>
            </p:cNvSpPr>
            <p:nvPr/>
          </p:nvSpPr>
          <p:spPr bwMode="auto">
            <a:xfrm>
              <a:off x="5683251" y="2987675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74" name="Rectangle 114"/>
            <p:cNvSpPr>
              <a:spLocks noChangeArrowheads="1"/>
            </p:cNvSpPr>
            <p:nvPr/>
          </p:nvSpPr>
          <p:spPr bwMode="auto">
            <a:xfrm>
              <a:off x="8079318" y="2698750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75" name="Rectangle 115"/>
            <p:cNvSpPr>
              <a:spLocks noChangeArrowheads="1"/>
            </p:cNvSpPr>
            <p:nvPr/>
          </p:nvSpPr>
          <p:spPr bwMode="auto">
            <a:xfrm>
              <a:off x="7469718" y="2946401"/>
              <a:ext cx="4328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76" name="Rectangle 116"/>
            <p:cNvSpPr>
              <a:spLocks noChangeArrowheads="1"/>
            </p:cNvSpPr>
            <p:nvPr/>
          </p:nvSpPr>
          <p:spPr bwMode="auto">
            <a:xfrm>
              <a:off x="7528985" y="2987675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77" name="Rectangle 194"/>
            <p:cNvSpPr>
              <a:spLocks noChangeArrowheads="1"/>
            </p:cNvSpPr>
            <p:nvPr/>
          </p:nvSpPr>
          <p:spPr bwMode="auto">
            <a:xfrm>
              <a:off x="8597900" y="3689351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78" name="Rectangle 195"/>
            <p:cNvSpPr>
              <a:spLocks noChangeArrowheads="1"/>
            </p:cNvSpPr>
            <p:nvPr/>
          </p:nvSpPr>
          <p:spPr bwMode="auto">
            <a:xfrm>
              <a:off x="8140700" y="3825876"/>
              <a:ext cx="320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79" name="Rectangle 196"/>
            <p:cNvSpPr>
              <a:spLocks noChangeArrowheads="1"/>
            </p:cNvSpPr>
            <p:nvPr/>
          </p:nvSpPr>
          <p:spPr bwMode="auto">
            <a:xfrm>
              <a:off x="8185151" y="3813175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80" name="Rectangle 274"/>
            <p:cNvSpPr>
              <a:spLocks noChangeArrowheads="1"/>
            </p:cNvSpPr>
            <p:nvPr/>
          </p:nvSpPr>
          <p:spPr bwMode="auto">
            <a:xfrm>
              <a:off x="7112000" y="5602289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81" name="Rectangle 275"/>
            <p:cNvSpPr>
              <a:spLocks noChangeArrowheads="1"/>
            </p:cNvSpPr>
            <p:nvPr/>
          </p:nvSpPr>
          <p:spPr bwMode="auto">
            <a:xfrm>
              <a:off x="5949951" y="4848226"/>
              <a:ext cx="320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82" name="Rectangle 278"/>
            <p:cNvSpPr>
              <a:spLocks noChangeArrowheads="1"/>
            </p:cNvSpPr>
            <p:nvPr/>
          </p:nvSpPr>
          <p:spPr bwMode="auto">
            <a:xfrm>
              <a:off x="5416551" y="2822576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83" name="Rectangle 280"/>
            <p:cNvSpPr>
              <a:spLocks noChangeArrowheads="1"/>
            </p:cNvSpPr>
            <p:nvPr/>
          </p:nvSpPr>
          <p:spPr bwMode="auto">
            <a:xfrm>
              <a:off x="5367867" y="3021014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84" name="Rectangle 281"/>
            <p:cNvSpPr>
              <a:spLocks noChangeArrowheads="1"/>
            </p:cNvSpPr>
            <p:nvPr/>
          </p:nvSpPr>
          <p:spPr bwMode="auto">
            <a:xfrm>
              <a:off x="5363634" y="3048001"/>
              <a:ext cx="320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85" name="Rectangle 282"/>
            <p:cNvSpPr>
              <a:spLocks noChangeArrowheads="1"/>
            </p:cNvSpPr>
            <p:nvPr/>
          </p:nvSpPr>
          <p:spPr bwMode="auto">
            <a:xfrm>
              <a:off x="5405967" y="3035300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86" name="Rectangle 283"/>
            <p:cNvSpPr>
              <a:spLocks noChangeArrowheads="1"/>
            </p:cNvSpPr>
            <p:nvPr/>
          </p:nvSpPr>
          <p:spPr bwMode="auto">
            <a:xfrm>
              <a:off x="4976285" y="5875339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87" name="Rectangle 284"/>
            <p:cNvSpPr>
              <a:spLocks noChangeArrowheads="1"/>
            </p:cNvSpPr>
            <p:nvPr/>
          </p:nvSpPr>
          <p:spPr bwMode="auto">
            <a:xfrm>
              <a:off x="5664201" y="6083301"/>
              <a:ext cx="320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88" name="Rectangle 285"/>
            <p:cNvSpPr>
              <a:spLocks noChangeArrowheads="1"/>
            </p:cNvSpPr>
            <p:nvPr/>
          </p:nvSpPr>
          <p:spPr bwMode="auto">
            <a:xfrm>
              <a:off x="5708651" y="6069014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grpSp>
          <p:nvGrpSpPr>
            <p:cNvPr id="789" name="Group 788"/>
            <p:cNvGrpSpPr>
              <a:grpSpLocks/>
            </p:cNvGrpSpPr>
            <p:nvPr/>
          </p:nvGrpSpPr>
          <p:grpSpPr bwMode="auto">
            <a:xfrm>
              <a:off x="3494617" y="2308224"/>
              <a:ext cx="5018616" cy="4149725"/>
              <a:chOff x="2620970" y="2608886"/>
              <a:chExt cx="3764340" cy="3547131"/>
            </a:xfrm>
          </p:grpSpPr>
          <p:grpSp>
            <p:nvGrpSpPr>
              <p:cNvPr id="1427" name="Group 47193"/>
              <p:cNvGrpSpPr>
                <a:grpSpLocks/>
              </p:cNvGrpSpPr>
              <p:nvPr/>
            </p:nvGrpSpPr>
            <p:grpSpPr bwMode="auto">
              <a:xfrm>
                <a:off x="2620970" y="2608886"/>
                <a:ext cx="3764340" cy="3547131"/>
                <a:chOff x="2628173" y="2582713"/>
                <a:chExt cx="3764340" cy="3547131"/>
              </a:xfrm>
            </p:grpSpPr>
            <p:grpSp>
              <p:nvGrpSpPr>
                <p:cNvPr id="1441" name="Group 33"/>
                <p:cNvGrpSpPr>
                  <a:grpSpLocks/>
                </p:cNvGrpSpPr>
                <p:nvPr/>
              </p:nvGrpSpPr>
              <p:grpSpPr bwMode="auto">
                <a:xfrm>
                  <a:off x="2628173" y="2582713"/>
                  <a:ext cx="3759085" cy="3547131"/>
                  <a:chOff x="1682" y="1364"/>
                  <a:chExt cx="2146" cy="2025"/>
                </a:xfrm>
              </p:grpSpPr>
              <p:sp>
                <p:nvSpPr>
                  <p:cNvPr id="1443" name="Freeform 31"/>
                  <p:cNvSpPr>
                    <a:spLocks/>
                  </p:cNvSpPr>
                  <p:nvPr/>
                </p:nvSpPr>
                <p:spPr bwMode="auto">
                  <a:xfrm>
                    <a:off x="1682" y="1369"/>
                    <a:ext cx="2146" cy="2020"/>
                  </a:xfrm>
                  <a:custGeom>
                    <a:avLst/>
                    <a:gdLst>
                      <a:gd name="T0" fmla="*/ 0 w 17884"/>
                      <a:gd name="T1" fmla="*/ 0 h 16830"/>
                      <a:gd name="T2" fmla="*/ 0 w 17884"/>
                      <a:gd name="T3" fmla="*/ 0 h 16830"/>
                      <a:gd name="T4" fmla="*/ 0 w 17884"/>
                      <a:gd name="T5" fmla="*/ 0 h 16830"/>
                      <a:gd name="T6" fmla="*/ 0 w 17884"/>
                      <a:gd name="T7" fmla="*/ 0 h 16830"/>
                      <a:gd name="T8" fmla="*/ 0 w 17884"/>
                      <a:gd name="T9" fmla="*/ 0 h 16830"/>
                      <a:gd name="T10" fmla="*/ 0 w 17884"/>
                      <a:gd name="T11" fmla="*/ 0 h 16830"/>
                      <a:gd name="T12" fmla="*/ 0 w 17884"/>
                      <a:gd name="T13" fmla="*/ 0 h 16830"/>
                      <a:gd name="T14" fmla="*/ 0 w 17884"/>
                      <a:gd name="T15" fmla="*/ 0 h 16830"/>
                      <a:gd name="T16" fmla="*/ 0 w 17884"/>
                      <a:gd name="T17" fmla="*/ 0 h 16830"/>
                      <a:gd name="T18" fmla="*/ 0 w 17884"/>
                      <a:gd name="T19" fmla="*/ 0 h 16830"/>
                      <a:gd name="T20" fmla="*/ 0 w 17884"/>
                      <a:gd name="T21" fmla="*/ 0 h 16830"/>
                      <a:gd name="T22" fmla="*/ 0 w 17884"/>
                      <a:gd name="T23" fmla="*/ 0 h 16830"/>
                      <a:gd name="T24" fmla="*/ 0 w 17884"/>
                      <a:gd name="T25" fmla="*/ 0 h 16830"/>
                      <a:gd name="T26" fmla="*/ 0 w 17884"/>
                      <a:gd name="T27" fmla="*/ 0 h 16830"/>
                      <a:gd name="T28" fmla="*/ 0 w 17884"/>
                      <a:gd name="T29" fmla="*/ 0 h 16830"/>
                      <a:gd name="T30" fmla="*/ 0 w 17884"/>
                      <a:gd name="T31" fmla="*/ 0 h 1683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7884" h="16830">
                        <a:moveTo>
                          <a:pt x="5532" y="3374"/>
                        </a:moveTo>
                        <a:cubicBezTo>
                          <a:pt x="4388" y="4142"/>
                          <a:pt x="3570" y="5284"/>
                          <a:pt x="3223" y="6598"/>
                        </a:cubicBezTo>
                        <a:cubicBezTo>
                          <a:pt x="2417" y="9651"/>
                          <a:pt x="4324" y="12804"/>
                          <a:pt x="7482" y="13638"/>
                        </a:cubicBezTo>
                        <a:cubicBezTo>
                          <a:pt x="10641" y="14472"/>
                          <a:pt x="13854" y="12673"/>
                          <a:pt x="14661" y="9619"/>
                        </a:cubicBezTo>
                        <a:cubicBezTo>
                          <a:pt x="15467" y="6565"/>
                          <a:pt x="13561" y="3414"/>
                          <a:pt x="10402" y="2579"/>
                        </a:cubicBezTo>
                        <a:cubicBezTo>
                          <a:pt x="10006" y="2474"/>
                          <a:pt x="9600" y="2409"/>
                          <a:pt x="9191" y="2386"/>
                        </a:cubicBezTo>
                        <a:lnTo>
                          <a:pt x="9283" y="267"/>
                        </a:lnTo>
                        <a:cubicBezTo>
                          <a:pt x="9843" y="298"/>
                          <a:pt x="10400" y="388"/>
                          <a:pt x="10942" y="530"/>
                        </a:cubicBezTo>
                        <a:cubicBezTo>
                          <a:pt x="15271" y="1674"/>
                          <a:pt x="17884" y="5994"/>
                          <a:pt x="16779" y="10179"/>
                        </a:cubicBezTo>
                        <a:cubicBezTo>
                          <a:pt x="15675" y="14363"/>
                          <a:pt x="11270" y="16830"/>
                          <a:pt x="6941" y="15686"/>
                        </a:cubicBezTo>
                        <a:cubicBezTo>
                          <a:pt x="2613" y="14543"/>
                          <a:pt x="0" y="10223"/>
                          <a:pt x="1105" y="6038"/>
                        </a:cubicBezTo>
                        <a:cubicBezTo>
                          <a:pt x="1580" y="4238"/>
                          <a:pt x="2701" y="2673"/>
                          <a:pt x="4270" y="1621"/>
                        </a:cubicBezTo>
                        <a:lnTo>
                          <a:pt x="3101" y="0"/>
                        </a:lnTo>
                        <a:lnTo>
                          <a:pt x="7443" y="791"/>
                        </a:lnTo>
                        <a:lnTo>
                          <a:pt x="6700" y="4996"/>
                        </a:lnTo>
                        <a:lnTo>
                          <a:pt x="5532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  <p:sp>
                <p:nvSpPr>
                  <p:cNvPr id="1444" name="Freeform 32"/>
                  <p:cNvSpPr>
                    <a:spLocks/>
                  </p:cNvSpPr>
                  <p:nvPr/>
                </p:nvSpPr>
                <p:spPr bwMode="auto">
                  <a:xfrm>
                    <a:off x="1682" y="1364"/>
                    <a:ext cx="2146" cy="2020"/>
                  </a:xfrm>
                  <a:custGeom>
                    <a:avLst/>
                    <a:gdLst>
                      <a:gd name="T0" fmla="*/ 0 w 17884"/>
                      <a:gd name="T1" fmla="*/ 0 h 16830"/>
                      <a:gd name="T2" fmla="*/ 0 w 17884"/>
                      <a:gd name="T3" fmla="*/ 0 h 16830"/>
                      <a:gd name="T4" fmla="*/ 0 w 17884"/>
                      <a:gd name="T5" fmla="*/ 0 h 16830"/>
                      <a:gd name="T6" fmla="*/ 0 w 17884"/>
                      <a:gd name="T7" fmla="*/ 0 h 16830"/>
                      <a:gd name="T8" fmla="*/ 0 w 17884"/>
                      <a:gd name="T9" fmla="*/ 0 h 16830"/>
                      <a:gd name="T10" fmla="*/ 0 w 17884"/>
                      <a:gd name="T11" fmla="*/ 0 h 16830"/>
                      <a:gd name="T12" fmla="*/ 0 w 17884"/>
                      <a:gd name="T13" fmla="*/ 0 h 16830"/>
                      <a:gd name="T14" fmla="*/ 0 w 17884"/>
                      <a:gd name="T15" fmla="*/ 0 h 16830"/>
                      <a:gd name="T16" fmla="*/ 0 w 17884"/>
                      <a:gd name="T17" fmla="*/ 0 h 16830"/>
                      <a:gd name="T18" fmla="*/ 0 w 17884"/>
                      <a:gd name="T19" fmla="*/ 0 h 16830"/>
                      <a:gd name="T20" fmla="*/ 0 w 17884"/>
                      <a:gd name="T21" fmla="*/ 0 h 16830"/>
                      <a:gd name="T22" fmla="*/ 0 w 17884"/>
                      <a:gd name="T23" fmla="*/ 0 h 16830"/>
                      <a:gd name="T24" fmla="*/ 0 w 17884"/>
                      <a:gd name="T25" fmla="*/ 0 h 16830"/>
                      <a:gd name="T26" fmla="*/ 0 w 17884"/>
                      <a:gd name="T27" fmla="*/ 0 h 16830"/>
                      <a:gd name="T28" fmla="*/ 0 w 17884"/>
                      <a:gd name="T29" fmla="*/ 0 h 16830"/>
                      <a:gd name="T30" fmla="*/ 0 w 17884"/>
                      <a:gd name="T31" fmla="*/ 0 h 1683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7884" h="16830">
                        <a:moveTo>
                          <a:pt x="5532" y="3374"/>
                        </a:moveTo>
                        <a:cubicBezTo>
                          <a:pt x="4388" y="4142"/>
                          <a:pt x="3570" y="5284"/>
                          <a:pt x="3223" y="6598"/>
                        </a:cubicBezTo>
                        <a:cubicBezTo>
                          <a:pt x="2417" y="9651"/>
                          <a:pt x="4324" y="12804"/>
                          <a:pt x="7482" y="13638"/>
                        </a:cubicBezTo>
                        <a:cubicBezTo>
                          <a:pt x="10641" y="14472"/>
                          <a:pt x="13854" y="12673"/>
                          <a:pt x="14661" y="9619"/>
                        </a:cubicBezTo>
                        <a:cubicBezTo>
                          <a:pt x="15467" y="6565"/>
                          <a:pt x="13561" y="3414"/>
                          <a:pt x="10402" y="2579"/>
                        </a:cubicBezTo>
                        <a:cubicBezTo>
                          <a:pt x="10006" y="2474"/>
                          <a:pt x="9600" y="2409"/>
                          <a:pt x="9191" y="2386"/>
                        </a:cubicBezTo>
                        <a:lnTo>
                          <a:pt x="9283" y="267"/>
                        </a:lnTo>
                        <a:cubicBezTo>
                          <a:pt x="9843" y="298"/>
                          <a:pt x="10400" y="388"/>
                          <a:pt x="10942" y="530"/>
                        </a:cubicBezTo>
                        <a:cubicBezTo>
                          <a:pt x="15271" y="1674"/>
                          <a:pt x="17884" y="5994"/>
                          <a:pt x="16779" y="10179"/>
                        </a:cubicBezTo>
                        <a:cubicBezTo>
                          <a:pt x="15675" y="14363"/>
                          <a:pt x="11270" y="16830"/>
                          <a:pt x="6941" y="15686"/>
                        </a:cubicBezTo>
                        <a:cubicBezTo>
                          <a:pt x="2613" y="14543"/>
                          <a:pt x="0" y="10223"/>
                          <a:pt x="1105" y="6038"/>
                        </a:cubicBezTo>
                        <a:cubicBezTo>
                          <a:pt x="1580" y="4238"/>
                          <a:pt x="2701" y="2673"/>
                          <a:pt x="4270" y="1621"/>
                        </a:cubicBezTo>
                        <a:lnTo>
                          <a:pt x="3101" y="0"/>
                        </a:lnTo>
                        <a:lnTo>
                          <a:pt x="7443" y="791"/>
                        </a:lnTo>
                        <a:lnTo>
                          <a:pt x="6700" y="4996"/>
                        </a:lnTo>
                        <a:lnTo>
                          <a:pt x="5532" y="3374"/>
                        </a:lnTo>
                        <a:close/>
                      </a:path>
                    </a:pathLst>
                  </a:custGeom>
                  <a:noFill/>
                  <a:ln w="1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1442" name="Freeform 34"/>
                <p:cNvSpPr>
                  <a:spLocks/>
                </p:cNvSpPr>
                <p:nvPr/>
              </p:nvSpPr>
              <p:spPr bwMode="auto">
                <a:xfrm>
                  <a:off x="2633428" y="2587968"/>
                  <a:ext cx="3759085" cy="3538373"/>
                </a:xfrm>
                <a:custGeom>
                  <a:avLst/>
                  <a:gdLst>
                    <a:gd name="T0" fmla="*/ 2147483647 w 17883"/>
                    <a:gd name="T1" fmla="*/ 2147483647 h 16830"/>
                    <a:gd name="T2" fmla="*/ 2147483647 w 17883"/>
                    <a:gd name="T3" fmla="*/ 2147483647 h 16830"/>
                    <a:gd name="T4" fmla="*/ 2147483647 w 17883"/>
                    <a:gd name="T5" fmla="*/ 2147483647 h 16830"/>
                    <a:gd name="T6" fmla="*/ 2147483647 w 17883"/>
                    <a:gd name="T7" fmla="*/ 2147483647 h 16830"/>
                    <a:gd name="T8" fmla="*/ 2147483647 w 17883"/>
                    <a:gd name="T9" fmla="*/ 2147483647 h 16830"/>
                    <a:gd name="T10" fmla="*/ 2147483647 w 17883"/>
                    <a:gd name="T11" fmla="*/ 2147483647 h 16830"/>
                    <a:gd name="T12" fmla="*/ 2147483647 w 17883"/>
                    <a:gd name="T13" fmla="*/ 2147483647 h 16830"/>
                    <a:gd name="T14" fmla="*/ 2147483647 w 17883"/>
                    <a:gd name="T15" fmla="*/ 2147483647 h 16830"/>
                    <a:gd name="T16" fmla="*/ 2147483647 w 17883"/>
                    <a:gd name="T17" fmla="*/ 2147483647 h 16830"/>
                    <a:gd name="T18" fmla="*/ 2147483647 w 17883"/>
                    <a:gd name="T19" fmla="*/ 2147483647 h 16830"/>
                    <a:gd name="T20" fmla="*/ 2147483647 w 17883"/>
                    <a:gd name="T21" fmla="*/ 2147483647 h 16830"/>
                    <a:gd name="T22" fmla="*/ 2147483647 w 17883"/>
                    <a:gd name="T23" fmla="*/ 2147483647 h 16830"/>
                    <a:gd name="T24" fmla="*/ 2147483647 w 17883"/>
                    <a:gd name="T25" fmla="*/ 0 h 16830"/>
                    <a:gd name="T26" fmla="*/ 2147483647 w 17883"/>
                    <a:gd name="T27" fmla="*/ 2147483647 h 16830"/>
                    <a:gd name="T28" fmla="*/ 2147483647 w 17883"/>
                    <a:gd name="T29" fmla="*/ 2147483647 h 16830"/>
                    <a:gd name="T30" fmla="*/ 2147483647 w 17883"/>
                    <a:gd name="T31" fmla="*/ 2147483647 h 1683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7883" h="16830">
                      <a:moveTo>
                        <a:pt x="5532" y="3374"/>
                      </a:moveTo>
                      <a:cubicBezTo>
                        <a:pt x="4388" y="4142"/>
                        <a:pt x="3570" y="5285"/>
                        <a:pt x="3223" y="6598"/>
                      </a:cubicBezTo>
                      <a:cubicBezTo>
                        <a:pt x="2417" y="9651"/>
                        <a:pt x="4323" y="12804"/>
                        <a:pt x="7481" y="13638"/>
                      </a:cubicBezTo>
                      <a:cubicBezTo>
                        <a:pt x="10640" y="14472"/>
                        <a:pt x="13854" y="12673"/>
                        <a:pt x="14661" y="9619"/>
                      </a:cubicBezTo>
                      <a:cubicBezTo>
                        <a:pt x="15467" y="6565"/>
                        <a:pt x="13560" y="3414"/>
                        <a:pt x="10401" y="2579"/>
                      </a:cubicBezTo>
                      <a:cubicBezTo>
                        <a:pt x="10006" y="2474"/>
                        <a:pt x="9599" y="2409"/>
                        <a:pt x="9191" y="2387"/>
                      </a:cubicBezTo>
                      <a:lnTo>
                        <a:pt x="9283" y="267"/>
                      </a:lnTo>
                      <a:cubicBezTo>
                        <a:pt x="9843" y="299"/>
                        <a:pt x="10399" y="388"/>
                        <a:pt x="10942" y="531"/>
                      </a:cubicBezTo>
                      <a:cubicBezTo>
                        <a:pt x="15271" y="1674"/>
                        <a:pt x="17883" y="5994"/>
                        <a:pt x="16779" y="10180"/>
                      </a:cubicBezTo>
                      <a:cubicBezTo>
                        <a:pt x="15674" y="14363"/>
                        <a:pt x="11270" y="16830"/>
                        <a:pt x="6941" y="15687"/>
                      </a:cubicBezTo>
                      <a:cubicBezTo>
                        <a:pt x="2613" y="14543"/>
                        <a:pt x="0" y="10223"/>
                        <a:pt x="1105" y="6039"/>
                      </a:cubicBezTo>
                      <a:cubicBezTo>
                        <a:pt x="1580" y="4238"/>
                        <a:pt x="2701" y="2673"/>
                        <a:pt x="4270" y="1621"/>
                      </a:cubicBezTo>
                      <a:lnTo>
                        <a:pt x="3101" y="0"/>
                      </a:lnTo>
                      <a:lnTo>
                        <a:pt x="7443" y="792"/>
                      </a:lnTo>
                      <a:lnTo>
                        <a:pt x="6700" y="4996"/>
                      </a:lnTo>
                      <a:lnTo>
                        <a:pt x="5532" y="3374"/>
                      </a:lnTo>
                      <a:close/>
                    </a:path>
                  </a:pathLst>
                </a:custGeom>
                <a:noFill/>
                <a:ln w="1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grpSp>
            <p:nvGrpSpPr>
              <p:cNvPr id="1428" name="Group 294"/>
              <p:cNvGrpSpPr>
                <a:grpSpLocks/>
              </p:cNvGrpSpPr>
              <p:nvPr/>
            </p:nvGrpSpPr>
            <p:grpSpPr bwMode="auto">
              <a:xfrm>
                <a:off x="5532443" y="4984251"/>
                <a:ext cx="479958" cy="227717"/>
                <a:chOff x="3324" y="2720"/>
                <a:chExt cx="274" cy="130"/>
              </a:xfrm>
            </p:grpSpPr>
            <p:sp>
              <p:nvSpPr>
                <p:cNvPr id="1439" name="Freeform 292"/>
                <p:cNvSpPr>
                  <a:spLocks/>
                </p:cNvSpPr>
                <p:nvPr/>
              </p:nvSpPr>
              <p:spPr bwMode="auto">
                <a:xfrm>
                  <a:off x="3324" y="2720"/>
                  <a:ext cx="274" cy="130"/>
                </a:xfrm>
                <a:custGeom>
                  <a:avLst/>
                  <a:gdLst>
                    <a:gd name="T0" fmla="*/ 264 w 274"/>
                    <a:gd name="T1" fmla="*/ 130 h 130"/>
                    <a:gd name="T2" fmla="*/ 0 w 274"/>
                    <a:gd name="T3" fmla="*/ 28 h 130"/>
                    <a:gd name="T4" fmla="*/ 10 w 274"/>
                    <a:gd name="T5" fmla="*/ 0 h 130"/>
                    <a:gd name="T6" fmla="*/ 274 w 274"/>
                    <a:gd name="T7" fmla="*/ 102 h 130"/>
                    <a:gd name="T8" fmla="*/ 264 w 274"/>
                    <a:gd name="T9" fmla="*/ 130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74" h="130">
                      <a:moveTo>
                        <a:pt x="264" y="130"/>
                      </a:moveTo>
                      <a:lnTo>
                        <a:pt x="0" y="28"/>
                      </a:lnTo>
                      <a:lnTo>
                        <a:pt x="10" y="0"/>
                      </a:lnTo>
                      <a:lnTo>
                        <a:pt x="274" y="102"/>
                      </a:lnTo>
                      <a:lnTo>
                        <a:pt x="264" y="1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440" name="Freeform 293"/>
                <p:cNvSpPr>
                  <a:spLocks/>
                </p:cNvSpPr>
                <p:nvPr/>
              </p:nvSpPr>
              <p:spPr bwMode="auto">
                <a:xfrm>
                  <a:off x="3324" y="2720"/>
                  <a:ext cx="274" cy="130"/>
                </a:xfrm>
                <a:custGeom>
                  <a:avLst/>
                  <a:gdLst>
                    <a:gd name="T0" fmla="*/ 264 w 274"/>
                    <a:gd name="T1" fmla="*/ 130 h 130"/>
                    <a:gd name="T2" fmla="*/ 0 w 274"/>
                    <a:gd name="T3" fmla="*/ 28 h 130"/>
                    <a:gd name="T4" fmla="*/ 10 w 274"/>
                    <a:gd name="T5" fmla="*/ 0 h 130"/>
                    <a:gd name="T6" fmla="*/ 274 w 274"/>
                    <a:gd name="T7" fmla="*/ 102 h 130"/>
                    <a:gd name="T8" fmla="*/ 264 w 274"/>
                    <a:gd name="T9" fmla="*/ 130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74" h="130">
                      <a:moveTo>
                        <a:pt x="264" y="130"/>
                      </a:moveTo>
                      <a:lnTo>
                        <a:pt x="0" y="28"/>
                      </a:lnTo>
                      <a:lnTo>
                        <a:pt x="10" y="0"/>
                      </a:lnTo>
                      <a:lnTo>
                        <a:pt x="274" y="102"/>
                      </a:lnTo>
                      <a:lnTo>
                        <a:pt x="264" y="13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grpSp>
            <p:nvGrpSpPr>
              <p:cNvPr id="1429" name="Group 297"/>
              <p:cNvGrpSpPr>
                <a:grpSpLocks/>
              </p:cNvGrpSpPr>
              <p:nvPr/>
            </p:nvGrpSpPr>
            <p:grpSpPr bwMode="auto">
              <a:xfrm>
                <a:off x="2810346" y="4155719"/>
                <a:ext cx="506232" cy="110356"/>
                <a:chOff x="1756" y="2262"/>
                <a:chExt cx="289" cy="63"/>
              </a:xfrm>
            </p:grpSpPr>
            <p:sp>
              <p:nvSpPr>
                <p:cNvPr id="1437" name="Freeform 295"/>
                <p:cNvSpPr>
                  <a:spLocks/>
                </p:cNvSpPr>
                <p:nvPr/>
              </p:nvSpPr>
              <p:spPr bwMode="auto">
                <a:xfrm>
                  <a:off x="1761" y="2275"/>
                  <a:ext cx="284" cy="50"/>
                </a:xfrm>
                <a:custGeom>
                  <a:avLst/>
                  <a:gdLst>
                    <a:gd name="T0" fmla="*/ 282 w 284"/>
                    <a:gd name="T1" fmla="*/ 50 h 50"/>
                    <a:gd name="T2" fmla="*/ 0 w 284"/>
                    <a:gd name="T3" fmla="*/ 30 h 50"/>
                    <a:gd name="T4" fmla="*/ 2 w 284"/>
                    <a:gd name="T5" fmla="*/ 0 h 50"/>
                    <a:gd name="T6" fmla="*/ 284 w 284"/>
                    <a:gd name="T7" fmla="*/ 20 h 50"/>
                    <a:gd name="T8" fmla="*/ 282 w 284"/>
                    <a:gd name="T9" fmla="*/ 5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4" h="50">
                      <a:moveTo>
                        <a:pt x="282" y="50"/>
                      </a:moveTo>
                      <a:lnTo>
                        <a:pt x="0" y="30"/>
                      </a:lnTo>
                      <a:lnTo>
                        <a:pt x="2" y="0"/>
                      </a:lnTo>
                      <a:lnTo>
                        <a:pt x="284" y="20"/>
                      </a:lnTo>
                      <a:lnTo>
                        <a:pt x="282" y="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438" name="Freeform 296"/>
                <p:cNvSpPr>
                  <a:spLocks/>
                </p:cNvSpPr>
                <p:nvPr/>
              </p:nvSpPr>
              <p:spPr bwMode="auto">
                <a:xfrm>
                  <a:off x="1756" y="2262"/>
                  <a:ext cx="284" cy="50"/>
                </a:xfrm>
                <a:custGeom>
                  <a:avLst/>
                  <a:gdLst>
                    <a:gd name="T0" fmla="*/ 282 w 284"/>
                    <a:gd name="T1" fmla="*/ 50 h 50"/>
                    <a:gd name="T2" fmla="*/ 0 w 284"/>
                    <a:gd name="T3" fmla="*/ 30 h 50"/>
                    <a:gd name="T4" fmla="*/ 2 w 284"/>
                    <a:gd name="T5" fmla="*/ 0 h 50"/>
                    <a:gd name="T6" fmla="*/ 284 w 284"/>
                    <a:gd name="T7" fmla="*/ 20 h 50"/>
                    <a:gd name="T8" fmla="*/ 282 w 284"/>
                    <a:gd name="T9" fmla="*/ 5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4" h="50">
                      <a:moveTo>
                        <a:pt x="282" y="50"/>
                      </a:moveTo>
                      <a:lnTo>
                        <a:pt x="0" y="30"/>
                      </a:lnTo>
                      <a:lnTo>
                        <a:pt x="2" y="0"/>
                      </a:lnTo>
                      <a:lnTo>
                        <a:pt x="284" y="20"/>
                      </a:lnTo>
                      <a:lnTo>
                        <a:pt x="282" y="50"/>
                      </a:lnTo>
                      <a:close/>
                    </a:path>
                  </a:pathLst>
                </a:custGeom>
                <a:noFill/>
                <a:ln w="1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grpSp>
            <p:nvGrpSpPr>
              <p:cNvPr id="1430" name="Group 300"/>
              <p:cNvGrpSpPr>
                <a:grpSpLocks/>
              </p:cNvGrpSpPr>
              <p:nvPr/>
            </p:nvGrpSpPr>
            <p:grpSpPr bwMode="auto">
              <a:xfrm>
                <a:off x="3386644" y="2975089"/>
                <a:ext cx="369602" cy="429159"/>
                <a:chOff x="2085" y="1588"/>
                <a:chExt cx="211" cy="245"/>
              </a:xfrm>
            </p:grpSpPr>
            <p:sp>
              <p:nvSpPr>
                <p:cNvPr id="1435" name="Freeform 298"/>
                <p:cNvSpPr>
                  <a:spLocks/>
                </p:cNvSpPr>
                <p:nvPr/>
              </p:nvSpPr>
              <p:spPr bwMode="auto">
                <a:xfrm>
                  <a:off x="2085" y="1588"/>
                  <a:ext cx="206" cy="235"/>
                </a:xfrm>
                <a:custGeom>
                  <a:avLst/>
                  <a:gdLst>
                    <a:gd name="T0" fmla="*/ 183 w 206"/>
                    <a:gd name="T1" fmla="*/ 235 h 235"/>
                    <a:gd name="T2" fmla="*/ 0 w 206"/>
                    <a:gd name="T3" fmla="*/ 20 h 235"/>
                    <a:gd name="T4" fmla="*/ 23 w 206"/>
                    <a:gd name="T5" fmla="*/ 0 h 235"/>
                    <a:gd name="T6" fmla="*/ 206 w 206"/>
                    <a:gd name="T7" fmla="*/ 216 h 235"/>
                    <a:gd name="T8" fmla="*/ 183 w 206"/>
                    <a:gd name="T9" fmla="*/ 235 h 2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6" h="235">
                      <a:moveTo>
                        <a:pt x="183" y="235"/>
                      </a:moveTo>
                      <a:lnTo>
                        <a:pt x="0" y="20"/>
                      </a:lnTo>
                      <a:lnTo>
                        <a:pt x="23" y="0"/>
                      </a:lnTo>
                      <a:lnTo>
                        <a:pt x="206" y="216"/>
                      </a:lnTo>
                      <a:lnTo>
                        <a:pt x="183" y="2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436" name="Freeform 299"/>
                <p:cNvSpPr>
                  <a:spLocks/>
                </p:cNvSpPr>
                <p:nvPr/>
              </p:nvSpPr>
              <p:spPr bwMode="auto">
                <a:xfrm>
                  <a:off x="2090" y="1598"/>
                  <a:ext cx="206" cy="235"/>
                </a:xfrm>
                <a:custGeom>
                  <a:avLst/>
                  <a:gdLst>
                    <a:gd name="T0" fmla="*/ 183 w 206"/>
                    <a:gd name="T1" fmla="*/ 235 h 235"/>
                    <a:gd name="T2" fmla="*/ 0 w 206"/>
                    <a:gd name="T3" fmla="*/ 20 h 235"/>
                    <a:gd name="T4" fmla="*/ 23 w 206"/>
                    <a:gd name="T5" fmla="*/ 0 h 235"/>
                    <a:gd name="T6" fmla="*/ 206 w 206"/>
                    <a:gd name="T7" fmla="*/ 216 h 235"/>
                    <a:gd name="T8" fmla="*/ 183 w 206"/>
                    <a:gd name="T9" fmla="*/ 235 h 2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6" h="235">
                      <a:moveTo>
                        <a:pt x="183" y="235"/>
                      </a:moveTo>
                      <a:lnTo>
                        <a:pt x="0" y="20"/>
                      </a:lnTo>
                      <a:lnTo>
                        <a:pt x="23" y="0"/>
                      </a:lnTo>
                      <a:lnTo>
                        <a:pt x="206" y="216"/>
                      </a:lnTo>
                      <a:lnTo>
                        <a:pt x="183" y="235"/>
                      </a:lnTo>
                      <a:close/>
                    </a:path>
                  </a:pathLst>
                </a:custGeom>
                <a:noFill/>
                <a:ln w="1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431" name="Rectangle 277"/>
              <p:cNvSpPr>
                <a:spLocks noChangeArrowheads="1"/>
              </p:cNvSpPr>
              <p:nvPr/>
            </p:nvSpPr>
            <p:spPr bwMode="auto">
              <a:xfrm>
                <a:off x="3591443" y="2808831"/>
                <a:ext cx="557269" cy="184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 i="0" dirty="0"/>
              </a:p>
            </p:txBody>
          </p:sp>
          <p:sp>
            <p:nvSpPr>
              <p:cNvPr id="1432" name="Rectangle 279"/>
              <p:cNvSpPr>
                <a:spLocks noChangeArrowheads="1"/>
              </p:cNvSpPr>
              <p:nvPr/>
            </p:nvSpPr>
            <p:spPr bwMode="auto">
              <a:xfrm>
                <a:off x="3589840" y="3034644"/>
                <a:ext cx="2405" cy="184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200" i="0" dirty="0"/>
              </a:p>
            </p:txBody>
          </p:sp>
          <p:sp>
            <p:nvSpPr>
              <p:cNvPr id="1433" name="Freeform 288"/>
              <p:cNvSpPr>
                <a:spLocks/>
              </p:cNvSpPr>
              <p:nvPr/>
            </p:nvSpPr>
            <p:spPr bwMode="auto">
              <a:xfrm>
                <a:off x="5443108" y="3215065"/>
                <a:ext cx="425656" cy="381865"/>
              </a:xfrm>
              <a:custGeom>
                <a:avLst/>
                <a:gdLst>
                  <a:gd name="T0" fmla="*/ 2147483647 w 243"/>
                  <a:gd name="T1" fmla="*/ 2147483647 h 195"/>
                  <a:gd name="T2" fmla="*/ 2147483647 w 243"/>
                  <a:gd name="T3" fmla="*/ 2147483647 h 195"/>
                  <a:gd name="T4" fmla="*/ 0 w 243"/>
                  <a:gd name="T5" fmla="*/ 2147483647 h 195"/>
                  <a:gd name="T6" fmla="*/ 2147483647 w 243"/>
                  <a:gd name="T7" fmla="*/ 0 h 195"/>
                  <a:gd name="T8" fmla="*/ 2147483647 w 243"/>
                  <a:gd name="T9" fmla="*/ 2147483647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3" h="195">
                    <a:moveTo>
                      <a:pt x="243" y="24"/>
                    </a:moveTo>
                    <a:lnTo>
                      <a:pt x="18" y="195"/>
                    </a:lnTo>
                    <a:lnTo>
                      <a:pt x="0" y="171"/>
                    </a:lnTo>
                    <a:lnTo>
                      <a:pt x="225" y="0"/>
                    </a:lnTo>
                    <a:lnTo>
                      <a:pt x="24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34" name="Freeform 290"/>
              <p:cNvSpPr>
                <a:spLocks/>
              </p:cNvSpPr>
              <p:nvPr/>
            </p:nvSpPr>
            <p:spPr bwMode="auto">
              <a:xfrm>
                <a:off x="5757493" y="4226368"/>
                <a:ext cx="497474" cy="71818"/>
              </a:xfrm>
              <a:custGeom>
                <a:avLst/>
                <a:gdLst>
                  <a:gd name="T0" fmla="*/ 2147483647 w 284"/>
                  <a:gd name="T1" fmla="*/ 2147483647 h 41"/>
                  <a:gd name="T2" fmla="*/ 2147483647 w 284"/>
                  <a:gd name="T3" fmla="*/ 2147483647 h 41"/>
                  <a:gd name="T4" fmla="*/ 0 w 284"/>
                  <a:gd name="T5" fmla="*/ 2147483647 h 41"/>
                  <a:gd name="T6" fmla="*/ 2147483647 w 284"/>
                  <a:gd name="T7" fmla="*/ 0 h 41"/>
                  <a:gd name="T8" fmla="*/ 2147483647 w 284"/>
                  <a:gd name="T9" fmla="*/ 2147483647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4" h="41">
                    <a:moveTo>
                      <a:pt x="284" y="30"/>
                    </a:moveTo>
                    <a:lnTo>
                      <a:pt x="1" y="41"/>
                    </a:lnTo>
                    <a:lnTo>
                      <a:pt x="0" y="11"/>
                    </a:lnTo>
                    <a:lnTo>
                      <a:pt x="282" y="0"/>
                    </a:lnTo>
                    <a:lnTo>
                      <a:pt x="284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790" name="Group 789"/>
            <p:cNvGrpSpPr>
              <a:grpSpLocks/>
            </p:cNvGrpSpPr>
            <p:nvPr/>
          </p:nvGrpSpPr>
          <p:grpSpPr bwMode="auto">
            <a:xfrm>
              <a:off x="6997700" y="4470400"/>
              <a:ext cx="1701800" cy="368300"/>
              <a:chOff x="5187364" y="4453497"/>
              <a:chExt cx="1275216" cy="457186"/>
            </a:xfrm>
          </p:grpSpPr>
          <p:grpSp>
            <p:nvGrpSpPr>
              <p:cNvPr id="1351" name="Group 375"/>
              <p:cNvGrpSpPr>
                <a:grpSpLocks/>
              </p:cNvGrpSpPr>
              <p:nvPr/>
            </p:nvGrpSpPr>
            <p:grpSpPr bwMode="auto">
              <a:xfrm>
                <a:off x="5187364" y="4453497"/>
                <a:ext cx="1275216" cy="457186"/>
                <a:chOff x="3143" y="2432"/>
                <a:chExt cx="728" cy="261"/>
              </a:xfrm>
            </p:grpSpPr>
            <p:sp>
              <p:nvSpPr>
                <p:cNvPr id="1353" name="Rectangle 301"/>
                <p:cNvSpPr>
                  <a:spLocks noChangeArrowheads="1"/>
                </p:cNvSpPr>
                <p:nvPr/>
              </p:nvSpPr>
              <p:spPr bwMode="auto">
                <a:xfrm>
                  <a:off x="3152" y="2448"/>
                  <a:ext cx="719" cy="245"/>
                </a:xfrm>
                <a:prstGeom prst="rect">
                  <a:avLst/>
                </a:prstGeom>
                <a:solidFill>
                  <a:srgbClr val="9747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54" name="Rectangle 302"/>
                <p:cNvSpPr>
                  <a:spLocks noChangeArrowheads="1"/>
                </p:cNvSpPr>
                <p:nvPr/>
              </p:nvSpPr>
              <p:spPr bwMode="auto">
                <a:xfrm>
                  <a:off x="3143" y="2432"/>
                  <a:ext cx="720" cy="13"/>
                </a:xfrm>
                <a:prstGeom prst="rect">
                  <a:avLst/>
                </a:prstGeom>
                <a:solidFill>
                  <a:srgbClr val="FAB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55" name="Rectangle 303"/>
                <p:cNvSpPr>
                  <a:spLocks noChangeArrowheads="1"/>
                </p:cNvSpPr>
                <p:nvPr/>
              </p:nvSpPr>
              <p:spPr bwMode="auto">
                <a:xfrm>
                  <a:off x="3143" y="2445"/>
                  <a:ext cx="720" cy="7"/>
                </a:xfrm>
                <a:prstGeom prst="rect">
                  <a:avLst/>
                </a:prstGeom>
                <a:solidFill>
                  <a:srgbClr val="FAB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56" name="Rectangle 304"/>
                <p:cNvSpPr>
                  <a:spLocks noChangeArrowheads="1"/>
                </p:cNvSpPr>
                <p:nvPr/>
              </p:nvSpPr>
              <p:spPr bwMode="auto">
                <a:xfrm>
                  <a:off x="3143" y="2452"/>
                  <a:ext cx="720" cy="5"/>
                </a:xfrm>
                <a:prstGeom prst="rect">
                  <a:avLst/>
                </a:prstGeom>
                <a:solidFill>
                  <a:srgbClr val="FABD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57" name="Rectangle 305"/>
                <p:cNvSpPr>
                  <a:spLocks noChangeArrowheads="1"/>
                </p:cNvSpPr>
                <p:nvPr/>
              </p:nvSpPr>
              <p:spPr bwMode="auto">
                <a:xfrm>
                  <a:off x="3143" y="2457"/>
                  <a:ext cx="720" cy="5"/>
                </a:xfrm>
                <a:prstGeom prst="rect">
                  <a:avLst/>
                </a:prstGeom>
                <a:solidFill>
                  <a:srgbClr val="FAB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58" name="Rectangle 306"/>
                <p:cNvSpPr>
                  <a:spLocks noChangeArrowheads="1"/>
                </p:cNvSpPr>
                <p:nvPr/>
              </p:nvSpPr>
              <p:spPr bwMode="auto">
                <a:xfrm>
                  <a:off x="3143" y="2462"/>
                  <a:ext cx="720" cy="5"/>
                </a:xfrm>
                <a:prstGeom prst="rect">
                  <a:avLst/>
                </a:prstGeom>
                <a:solidFill>
                  <a:srgbClr val="FABA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59" name="Rectangle 307"/>
                <p:cNvSpPr>
                  <a:spLocks noChangeArrowheads="1"/>
                </p:cNvSpPr>
                <p:nvPr/>
              </p:nvSpPr>
              <p:spPr bwMode="auto">
                <a:xfrm>
                  <a:off x="3143" y="2467"/>
                  <a:ext cx="720" cy="3"/>
                </a:xfrm>
                <a:prstGeom prst="rect">
                  <a:avLst/>
                </a:prstGeom>
                <a:solidFill>
                  <a:srgbClr val="F9B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60" name="Rectangle 308"/>
                <p:cNvSpPr>
                  <a:spLocks noChangeArrowheads="1"/>
                </p:cNvSpPr>
                <p:nvPr/>
              </p:nvSpPr>
              <p:spPr bwMode="auto">
                <a:xfrm>
                  <a:off x="3143" y="2470"/>
                  <a:ext cx="720" cy="3"/>
                </a:xfrm>
                <a:prstGeom prst="rect">
                  <a:avLst/>
                </a:prstGeom>
                <a:solidFill>
                  <a:srgbClr val="F9B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61" name="Rectangle 309"/>
                <p:cNvSpPr>
                  <a:spLocks noChangeArrowheads="1"/>
                </p:cNvSpPr>
                <p:nvPr/>
              </p:nvSpPr>
              <p:spPr bwMode="auto">
                <a:xfrm>
                  <a:off x="3143" y="2473"/>
                  <a:ext cx="720" cy="4"/>
                </a:xfrm>
                <a:prstGeom prst="rect">
                  <a:avLst/>
                </a:prstGeom>
                <a:solidFill>
                  <a:srgbClr val="F9B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62" name="Rectangle 310"/>
                <p:cNvSpPr>
                  <a:spLocks noChangeArrowheads="1"/>
                </p:cNvSpPr>
                <p:nvPr/>
              </p:nvSpPr>
              <p:spPr bwMode="auto">
                <a:xfrm>
                  <a:off x="3143" y="2477"/>
                  <a:ext cx="720" cy="3"/>
                </a:xfrm>
                <a:prstGeom prst="rect">
                  <a:avLst/>
                </a:prstGeom>
                <a:solidFill>
                  <a:srgbClr val="F9B4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63" name="Rectangle 311"/>
                <p:cNvSpPr>
                  <a:spLocks noChangeArrowheads="1"/>
                </p:cNvSpPr>
                <p:nvPr/>
              </p:nvSpPr>
              <p:spPr bwMode="auto">
                <a:xfrm>
                  <a:off x="3143" y="2480"/>
                  <a:ext cx="720" cy="3"/>
                </a:xfrm>
                <a:prstGeom prst="rect">
                  <a:avLst/>
                </a:prstGeom>
                <a:solidFill>
                  <a:srgbClr val="F9B3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64" name="Rectangle 312"/>
                <p:cNvSpPr>
                  <a:spLocks noChangeArrowheads="1"/>
                </p:cNvSpPr>
                <p:nvPr/>
              </p:nvSpPr>
              <p:spPr bwMode="auto">
                <a:xfrm>
                  <a:off x="3143" y="2483"/>
                  <a:ext cx="720" cy="3"/>
                </a:xfrm>
                <a:prstGeom prst="rect">
                  <a:avLst/>
                </a:prstGeom>
                <a:solidFill>
                  <a:srgbClr val="F9B1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65" name="Rectangle 313"/>
                <p:cNvSpPr>
                  <a:spLocks noChangeArrowheads="1"/>
                </p:cNvSpPr>
                <p:nvPr/>
              </p:nvSpPr>
              <p:spPr bwMode="auto">
                <a:xfrm>
                  <a:off x="3143" y="2486"/>
                  <a:ext cx="720" cy="2"/>
                </a:xfrm>
                <a:prstGeom prst="rect">
                  <a:avLst/>
                </a:prstGeom>
                <a:solidFill>
                  <a:srgbClr val="F9B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66" name="Rectangle 314"/>
                <p:cNvSpPr>
                  <a:spLocks noChangeArrowheads="1"/>
                </p:cNvSpPr>
                <p:nvPr/>
              </p:nvSpPr>
              <p:spPr bwMode="auto">
                <a:xfrm>
                  <a:off x="3143" y="2488"/>
                  <a:ext cx="720" cy="1"/>
                </a:xfrm>
                <a:prstGeom prst="rect">
                  <a:avLst/>
                </a:prstGeom>
                <a:solidFill>
                  <a:srgbClr val="F9AF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67" name="Rectangle 315"/>
                <p:cNvSpPr>
                  <a:spLocks noChangeArrowheads="1"/>
                </p:cNvSpPr>
                <p:nvPr/>
              </p:nvSpPr>
              <p:spPr bwMode="auto">
                <a:xfrm>
                  <a:off x="3143" y="2489"/>
                  <a:ext cx="720" cy="2"/>
                </a:xfrm>
                <a:prstGeom prst="rect">
                  <a:avLst/>
                </a:prstGeom>
                <a:solidFill>
                  <a:srgbClr val="F9A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68" name="Rectangle 316"/>
                <p:cNvSpPr>
                  <a:spLocks noChangeArrowheads="1"/>
                </p:cNvSpPr>
                <p:nvPr/>
              </p:nvSpPr>
              <p:spPr bwMode="auto">
                <a:xfrm>
                  <a:off x="3143" y="2491"/>
                  <a:ext cx="720" cy="3"/>
                </a:xfrm>
                <a:prstGeom prst="rect">
                  <a:avLst/>
                </a:prstGeom>
                <a:solidFill>
                  <a:srgbClr val="F9A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69" name="Rectangle 317"/>
                <p:cNvSpPr>
                  <a:spLocks noChangeArrowheads="1"/>
                </p:cNvSpPr>
                <p:nvPr/>
              </p:nvSpPr>
              <p:spPr bwMode="auto">
                <a:xfrm>
                  <a:off x="3143" y="2494"/>
                  <a:ext cx="720" cy="2"/>
                </a:xfrm>
                <a:prstGeom prst="rect">
                  <a:avLst/>
                </a:prstGeom>
                <a:solidFill>
                  <a:srgbClr val="F9AB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70" name="Rectangle 318"/>
                <p:cNvSpPr>
                  <a:spLocks noChangeArrowheads="1"/>
                </p:cNvSpPr>
                <p:nvPr/>
              </p:nvSpPr>
              <p:spPr bwMode="auto">
                <a:xfrm>
                  <a:off x="3143" y="2496"/>
                  <a:ext cx="720" cy="2"/>
                </a:xfrm>
                <a:prstGeom prst="rect">
                  <a:avLst/>
                </a:prstGeom>
                <a:solidFill>
                  <a:srgbClr val="F8A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71" name="Rectangle 319"/>
                <p:cNvSpPr>
                  <a:spLocks noChangeArrowheads="1"/>
                </p:cNvSpPr>
                <p:nvPr/>
              </p:nvSpPr>
              <p:spPr bwMode="auto">
                <a:xfrm>
                  <a:off x="3143" y="2498"/>
                  <a:ext cx="720" cy="3"/>
                </a:xfrm>
                <a:prstGeom prst="rect">
                  <a:avLst/>
                </a:prstGeom>
                <a:solidFill>
                  <a:srgbClr val="F8A9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72" name="Rectangle 320"/>
                <p:cNvSpPr>
                  <a:spLocks noChangeArrowheads="1"/>
                </p:cNvSpPr>
                <p:nvPr/>
              </p:nvSpPr>
              <p:spPr bwMode="auto">
                <a:xfrm>
                  <a:off x="3143" y="2501"/>
                  <a:ext cx="720" cy="2"/>
                </a:xfrm>
                <a:prstGeom prst="rect">
                  <a:avLst/>
                </a:prstGeom>
                <a:solidFill>
                  <a:srgbClr val="F8A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73" name="Rectangle 321"/>
                <p:cNvSpPr>
                  <a:spLocks noChangeArrowheads="1"/>
                </p:cNvSpPr>
                <p:nvPr/>
              </p:nvSpPr>
              <p:spPr bwMode="auto">
                <a:xfrm>
                  <a:off x="3143" y="2503"/>
                  <a:ext cx="720" cy="2"/>
                </a:xfrm>
                <a:prstGeom prst="rect">
                  <a:avLst/>
                </a:prstGeom>
                <a:solidFill>
                  <a:srgbClr val="F8A7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74" name="Rectangle 322"/>
                <p:cNvSpPr>
                  <a:spLocks noChangeArrowheads="1"/>
                </p:cNvSpPr>
                <p:nvPr/>
              </p:nvSpPr>
              <p:spPr bwMode="auto">
                <a:xfrm>
                  <a:off x="3143" y="2505"/>
                  <a:ext cx="720" cy="2"/>
                </a:xfrm>
                <a:prstGeom prst="rect">
                  <a:avLst/>
                </a:prstGeom>
                <a:solidFill>
                  <a:srgbClr val="F8A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75" name="Rectangle 323"/>
                <p:cNvSpPr>
                  <a:spLocks noChangeArrowheads="1"/>
                </p:cNvSpPr>
                <p:nvPr/>
              </p:nvSpPr>
              <p:spPr bwMode="auto">
                <a:xfrm>
                  <a:off x="3143" y="2507"/>
                  <a:ext cx="720" cy="2"/>
                </a:xfrm>
                <a:prstGeom prst="rect">
                  <a:avLst/>
                </a:prstGeom>
                <a:solidFill>
                  <a:srgbClr val="F8A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76" name="Rectangle 324"/>
                <p:cNvSpPr>
                  <a:spLocks noChangeArrowheads="1"/>
                </p:cNvSpPr>
                <p:nvPr/>
              </p:nvSpPr>
              <p:spPr bwMode="auto">
                <a:xfrm>
                  <a:off x="3143" y="2509"/>
                  <a:ext cx="720" cy="2"/>
                </a:xfrm>
                <a:prstGeom prst="rect">
                  <a:avLst/>
                </a:prstGeom>
                <a:solidFill>
                  <a:srgbClr val="F8A4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77" name="Rectangle 325"/>
                <p:cNvSpPr>
                  <a:spLocks noChangeArrowheads="1"/>
                </p:cNvSpPr>
                <p:nvPr/>
              </p:nvSpPr>
              <p:spPr bwMode="auto">
                <a:xfrm>
                  <a:off x="3143" y="2511"/>
                  <a:ext cx="720" cy="1"/>
                </a:xfrm>
                <a:prstGeom prst="rect">
                  <a:avLst/>
                </a:prstGeom>
                <a:solidFill>
                  <a:srgbClr val="F8A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78" name="Rectangle 326"/>
                <p:cNvSpPr>
                  <a:spLocks noChangeArrowheads="1"/>
                </p:cNvSpPr>
                <p:nvPr/>
              </p:nvSpPr>
              <p:spPr bwMode="auto">
                <a:xfrm>
                  <a:off x="3143" y="2512"/>
                  <a:ext cx="720" cy="2"/>
                </a:xfrm>
                <a:prstGeom prst="rect">
                  <a:avLst/>
                </a:prstGeom>
                <a:solidFill>
                  <a:srgbClr val="F8A2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79" name="Rectangle 327"/>
                <p:cNvSpPr>
                  <a:spLocks noChangeArrowheads="1"/>
                </p:cNvSpPr>
                <p:nvPr/>
              </p:nvSpPr>
              <p:spPr bwMode="auto">
                <a:xfrm>
                  <a:off x="3143" y="2514"/>
                  <a:ext cx="720" cy="3"/>
                </a:xfrm>
                <a:prstGeom prst="rect">
                  <a:avLst/>
                </a:prstGeom>
                <a:solidFill>
                  <a:srgbClr val="F8A1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80" name="Rectangle 328"/>
                <p:cNvSpPr>
                  <a:spLocks noChangeArrowheads="1"/>
                </p:cNvSpPr>
                <p:nvPr/>
              </p:nvSpPr>
              <p:spPr bwMode="auto">
                <a:xfrm>
                  <a:off x="3143" y="2517"/>
                  <a:ext cx="720" cy="2"/>
                </a:xfrm>
                <a:prstGeom prst="rect">
                  <a:avLst/>
                </a:prstGeom>
                <a:solidFill>
                  <a:srgbClr val="F89F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81" name="Rectangle 329"/>
                <p:cNvSpPr>
                  <a:spLocks noChangeArrowheads="1"/>
                </p:cNvSpPr>
                <p:nvPr/>
              </p:nvSpPr>
              <p:spPr bwMode="auto">
                <a:xfrm>
                  <a:off x="3143" y="2519"/>
                  <a:ext cx="720" cy="2"/>
                </a:xfrm>
                <a:prstGeom prst="rect">
                  <a:avLst/>
                </a:prstGeom>
                <a:solidFill>
                  <a:srgbClr val="F89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82" name="Rectangle 330"/>
                <p:cNvSpPr>
                  <a:spLocks noChangeArrowheads="1"/>
                </p:cNvSpPr>
                <p:nvPr/>
              </p:nvSpPr>
              <p:spPr bwMode="auto">
                <a:xfrm>
                  <a:off x="3143" y="2521"/>
                  <a:ext cx="720" cy="3"/>
                </a:xfrm>
                <a:prstGeom prst="rect">
                  <a:avLst/>
                </a:prstGeom>
                <a:solidFill>
                  <a:srgbClr val="F8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83" name="Rectangle 331"/>
                <p:cNvSpPr>
                  <a:spLocks noChangeArrowheads="1"/>
                </p:cNvSpPr>
                <p:nvPr/>
              </p:nvSpPr>
              <p:spPr bwMode="auto">
                <a:xfrm>
                  <a:off x="3143" y="2524"/>
                  <a:ext cx="720" cy="2"/>
                </a:xfrm>
                <a:prstGeom prst="rect">
                  <a:avLst/>
                </a:prstGeom>
                <a:solidFill>
                  <a:srgbClr val="F79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84" name="Rectangle 332"/>
                <p:cNvSpPr>
                  <a:spLocks noChangeArrowheads="1"/>
                </p:cNvSpPr>
                <p:nvPr/>
              </p:nvSpPr>
              <p:spPr bwMode="auto">
                <a:xfrm>
                  <a:off x="3143" y="2526"/>
                  <a:ext cx="720" cy="3"/>
                </a:xfrm>
                <a:prstGeom prst="rect">
                  <a:avLst/>
                </a:prstGeom>
                <a:solidFill>
                  <a:srgbClr val="F79C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85" name="Rectangle 333"/>
                <p:cNvSpPr>
                  <a:spLocks noChangeArrowheads="1"/>
                </p:cNvSpPr>
                <p:nvPr/>
              </p:nvSpPr>
              <p:spPr bwMode="auto">
                <a:xfrm>
                  <a:off x="3143" y="2529"/>
                  <a:ext cx="720" cy="4"/>
                </a:xfrm>
                <a:prstGeom prst="rect">
                  <a:avLst/>
                </a:prstGeom>
                <a:solidFill>
                  <a:srgbClr val="F79B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86" name="Rectangle 334"/>
                <p:cNvSpPr>
                  <a:spLocks noChangeArrowheads="1"/>
                </p:cNvSpPr>
                <p:nvPr/>
              </p:nvSpPr>
              <p:spPr bwMode="auto">
                <a:xfrm>
                  <a:off x="3143" y="2533"/>
                  <a:ext cx="720" cy="3"/>
                </a:xfrm>
                <a:prstGeom prst="rect">
                  <a:avLst/>
                </a:prstGeom>
                <a:solidFill>
                  <a:srgbClr val="F79A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87" name="Rectangle 335"/>
                <p:cNvSpPr>
                  <a:spLocks noChangeArrowheads="1"/>
                </p:cNvSpPr>
                <p:nvPr/>
              </p:nvSpPr>
              <p:spPr bwMode="auto">
                <a:xfrm>
                  <a:off x="3143" y="2536"/>
                  <a:ext cx="720" cy="2"/>
                </a:xfrm>
                <a:prstGeom prst="rect">
                  <a:avLst/>
                </a:prstGeom>
                <a:solidFill>
                  <a:srgbClr val="F799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88" name="Rectangle 336"/>
                <p:cNvSpPr>
                  <a:spLocks noChangeArrowheads="1"/>
                </p:cNvSpPr>
                <p:nvPr/>
              </p:nvSpPr>
              <p:spPr bwMode="auto">
                <a:xfrm>
                  <a:off x="3143" y="2538"/>
                  <a:ext cx="720" cy="6"/>
                </a:xfrm>
                <a:prstGeom prst="rect">
                  <a:avLst/>
                </a:prstGeom>
                <a:solidFill>
                  <a:srgbClr val="F79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89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43" y="2544"/>
                  <a:ext cx="720" cy="5"/>
                </a:xfrm>
                <a:prstGeom prst="rect">
                  <a:avLst/>
                </a:prstGeom>
                <a:solidFill>
                  <a:srgbClr val="F79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90" name="Rectangle 338"/>
                <p:cNvSpPr>
                  <a:spLocks noChangeArrowheads="1"/>
                </p:cNvSpPr>
                <p:nvPr/>
              </p:nvSpPr>
              <p:spPr bwMode="auto">
                <a:xfrm>
                  <a:off x="3143" y="2549"/>
                  <a:ext cx="720" cy="14"/>
                </a:xfrm>
                <a:prstGeom prst="rect">
                  <a:avLst/>
                </a:prstGeom>
                <a:solidFill>
                  <a:srgbClr val="F796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91" name="Rectangle 339"/>
                <p:cNvSpPr>
                  <a:spLocks noChangeArrowheads="1"/>
                </p:cNvSpPr>
                <p:nvPr/>
              </p:nvSpPr>
              <p:spPr bwMode="auto">
                <a:xfrm>
                  <a:off x="3143" y="2563"/>
                  <a:ext cx="720" cy="5"/>
                </a:xfrm>
                <a:prstGeom prst="rect">
                  <a:avLst/>
                </a:prstGeom>
                <a:solidFill>
                  <a:srgbClr val="F79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92" name="Rectangle 340"/>
                <p:cNvSpPr>
                  <a:spLocks noChangeArrowheads="1"/>
                </p:cNvSpPr>
                <p:nvPr/>
              </p:nvSpPr>
              <p:spPr bwMode="auto">
                <a:xfrm>
                  <a:off x="3143" y="2568"/>
                  <a:ext cx="720" cy="5"/>
                </a:xfrm>
                <a:prstGeom prst="rect">
                  <a:avLst/>
                </a:prstGeom>
                <a:solidFill>
                  <a:srgbClr val="F79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93" name="Rectangle 341"/>
                <p:cNvSpPr>
                  <a:spLocks noChangeArrowheads="1"/>
                </p:cNvSpPr>
                <p:nvPr/>
              </p:nvSpPr>
              <p:spPr bwMode="auto">
                <a:xfrm>
                  <a:off x="3143" y="2573"/>
                  <a:ext cx="720" cy="3"/>
                </a:xfrm>
                <a:prstGeom prst="rect">
                  <a:avLst/>
                </a:prstGeom>
                <a:solidFill>
                  <a:srgbClr val="F799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94" name="Rectangle 342"/>
                <p:cNvSpPr>
                  <a:spLocks noChangeArrowheads="1"/>
                </p:cNvSpPr>
                <p:nvPr/>
              </p:nvSpPr>
              <p:spPr bwMode="auto">
                <a:xfrm>
                  <a:off x="3143" y="2576"/>
                  <a:ext cx="720" cy="3"/>
                </a:xfrm>
                <a:prstGeom prst="rect">
                  <a:avLst/>
                </a:prstGeom>
                <a:solidFill>
                  <a:srgbClr val="F79A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95" name="Rectangle 343"/>
                <p:cNvSpPr>
                  <a:spLocks noChangeArrowheads="1"/>
                </p:cNvSpPr>
                <p:nvPr/>
              </p:nvSpPr>
              <p:spPr bwMode="auto">
                <a:xfrm>
                  <a:off x="3143" y="2579"/>
                  <a:ext cx="720" cy="4"/>
                </a:xfrm>
                <a:prstGeom prst="rect">
                  <a:avLst/>
                </a:prstGeom>
                <a:solidFill>
                  <a:srgbClr val="F79A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96" name="Rectangle 344"/>
                <p:cNvSpPr>
                  <a:spLocks noChangeArrowheads="1"/>
                </p:cNvSpPr>
                <p:nvPr/>
              </p:nvSpPr>
              <p:spPr bwMode="auto">
                <a:xfrm>
                  <a:off x="3143" y="2583"/>
                  <a:ext cx="720" cy="1"/>
                </a:xfrm>
                <a:prstGeom prst="rect">
                  <a:avLst/>
                </a:prstGeom>
                <a:solidFill>
                  <a:srgbClr val="F79C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97" name="Rectangle 345"/>
                <p:cNvSpPr>
                  <a:spLocks noChangeArrowheads="1"/>
                </p:cNvSpPr>
                <p:nvPr/>
              </p:nvSpPr>
              <p:spPr bwMode="auto">
                <a:xfrm>
                  <a:off x="3143" y="2584"/>
                  <a:ext cx="720" cy="3"/>
                </a:xfrm>
                <a:prstGeom prst="rect">
                  <a:avLst/>
                </a:prstGeom>
                <a:solidFill>
                  <a:srgbClr val="F79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98" name="Rectangle 346"/>
                <p:cNvSpPr>
                  <a:spLocks noChangeArrowheads="1"/>
                </p:cNvSpPr>
                <p:nvPr/>
              </p:nvSpPr>
              <p:spPr bwMode="auto">
                <a:xfrm>
                  <a:off x="3143" y="2587"/>
                  <a:ext cx="720" cy="3"/>
                </a:xfrm>
                <a:prstGeom prst="rect">
                  <a:avLst/>
                </a:prstGeom>
                <a:solidFill>
                  <a:srgbClr val="F8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99" name="Rectangle 347"/>
                <p:cNvSpPr>
                  <a:spLocks noChangeArrowheads="1"/>
                </p:cNvSpPr>
                <p:nvPr/>
              </p:nvSpPr>
              <p:spPr bwMode="auto">
                <a:xfrm>
                  <a:off x="3143" y="2590"/>
                  <a:ext cx="720" cy="2"/>
                </a:xfrm>
                <a:prstGeom prst="rect">
                  <a:avLst/>
                </a:prstGeom>
                <a:solidFill>
                  <a:srgbClr val="F89F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00" name="Rectangle 348"/>
                <p:cNvSpPr>
                  <a:spLocks noChangeArrowheads="1"/>
                </p:cNvSpPr>
                <p:nvPr/>
              </p:nvSpPr>
              <p:spPr bwMode="auto">
                <a:xfrm>
                  <a:off x="3143" y="2592"/>
                  <a:ext cx="720" cy="2"/>
                </a:xfrm>
                <a:prstGeom prst="rect">
                  <a:avLst/>
                </a:prstGeom>
                <a:solidFill>
                  <a:srgbClr val="F8A0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01" name="Rectangle 349"/>
                <p:cNvSpPr>
                  <a:spLocks noChangeArrowheads="1"/>
                </p:cNvSpPr>
                <p:nvPr/>
              </p:nvSpPr>
              <p:spPr bwMode="auto">
                <a:xfrm>
                  <a:off x="3143" y="2594"/>
                  <a:ext cx="720" cy="2"/>
                </a:xfrm>
                <a:prstGeom prst="rect">
                  <a:avLst/>
                </a:prstGeom>
                <a:solidFill>
                  <a:srgbClr val="F8A1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02" name="Rectangle 350"/>
                <p:cNvSpPr>
                  <a:spLocks noChangeArrowheads="1"/>
                </p:cNvSpPr>
                <p:nvPr/>
              </p:nvSpPr>
              <p:spPr bwMode="auto">
                <a:xfrm>
                  <a:off x="3143" y="2596"/>
                  <a:ext cx="720" cy="3"/>
                </a:xfrm>
                <a:prstGeom prst="rect">
                  <a:avLst/>
                </a:prstGeom>
                <a:solidFill>
                  <a:srgbClr val="F8A2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03" name="Rectangle 351"/>
                <p:cNvSpPr>
                  <a:spLocks noChangeArrowheads="1"/>
                </p:cNvSpPr>
                <p:nvPr/>
              </p:nvSpPr>
              <p:spPr bwMode="auto">
                <a:xfrm>
                  <a:off x="3143" y="2599"/>
                  <a:ext cx="720" cy="2"/>
                </a:xfrm>
                <a:prstGeom prst="rect">
                  <a:avLst/>
                </a:prstGeom>
                <a:solidFill>
                  <a:srgbClr val="F8A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04" name="Rectangle 352"/>
                <p:cNvSpPr>
                  <a:spLocks noChangeArrowheads="1"/>
                </p:cNvSpPr>
                <p:nvPr/>
              </p:nvSpPr>
              <p:spPr bwMode="auto">
                <a:xfrm>
                  <a:off x="3143" y="2601"/>
                  <a:ext cx="720" cy="2"/>
                </a:xfrm>
                <a:prstGeom prst="rect">
                  <a:avLst/>
                </a:prstGeom>
                <a:solidFill>
                  <a:srgbClr val="F8A4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05" name="Rectangle 353"/>
                <p:cNvSpPr>
                  <a:spLocks noChangeArrowheads="1"/>
                </p:cNvSpPr>
                <p:nvPr/>
              </p:nvSpPr>
              <p:spPr bwMode="auto">
                <a:xfrm>
                  <a:off x="3143" y="2603"/>
                  <a:ext cx="720" cy="2"/>
                </a:xfrm>
                <a:prstGeom prst="rect">
                  <a:avLst/>
                </a:prstGeom>
                <a:solidFill>
                  <a:srgbClr val="F8A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06" name="Rectangle 354"/>
                <p:cNvSpPr>
                  <a:spLocks noChangeArrowheads="1"/>
                </p:cNvSpPr>
                <p:nvPr/>
              </p:nvSpPr>
              <p:spPr bwMode="auto">
                <a:xfrm>
                  <a:off x="3143" y="2605"/>
                  <a:ext cx="720" cy="2"/>
                </a:xfrm>
                <a:prstGeom prst="rect">
                  <a:avLst/>
                </a:prstGeom>
                <a:solidFill>
                  <a:srgbClr val="F8A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07" name="Rectangle 355"/>
                <p:cNvSpPr>
                  <a:spLocks noChangeArrowheads="1"/>
                </p:cNvSpPr>
                <p:nvPr/>
              </p:nvSpPr>
              <p:spPr bwMode="auto">
                <a:xfrm>
                  <a:off x="3143" y="2607"/>
                  <a:ext cx="720" cy="2"/>
                </a:xfrm>
                <a:prstGeom prst="rect">
                  <a:avLst/>
                </a:prstGeom>
                <a:solidFill>
                  <a:srgbClr val="F8A7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08" name="Rectangle 356"/>
                <p:cNvSpPr>
                  <a:spLocks noChangeArrowheads="1"/>
                </p:cNvSpPr>
                <p:nvPr/>
              </p:nvSpPr>
              <p:spPr bwMode="auto">
                <a:xfrm>
                  <a:off x="3143" y="2609"/>
                  <a:ext cx="720" cy="2"/>
                </a:xfrm>
                <a:prstGeom prst="rect">
                  <a:avLst/>
                </a:prstGeom>
                <a:solidFill>
                  <a:srgbClr val="F8A9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09" name="Rectangle 357"/>
                <p:cNvSpPr>
                  <a:spLocks noChangeArrowheads="1"/>
                </p:cNvSpPr>
                <p:nvPr/>
              </p:nvSpPr>
              <p:spPr bwMode="auto">
                <a:xfrm>
                  <a:off x="3143" y="2611"/>
                  <a:ext cx="720" cy="2"/>
                </a:xfrm>
                <a:prstGeom prst="rect">
                  <a:avLst/>
                </a:prstGeom>
                <a:solidFill>
                  <a:srgbClr val="F8AA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10" name="Rectangle 358"/>
                <p:cNvSpPr>
                  <a:spLocks noChangeArrowheads="1"/>
                </p:cNvSpPr>
                <p:nvPr/>
              </p:nvSpPr>
              <p:spPr bwMode="auto">
                <a:xfrm>
                  <a:off x="3143" y="2613"/>
                  <a:ext cx="720" cy="2"/>
                </a:xfrm>
                <a:prstGeom prst="rect">
                  <a:avLst/>
                </a:prstGeom>
                <a:solidFill>
                  <a:srgbClr val="F8AB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11" name="Rectangle 359"/>
                <p:cNvSpPr>
                  <a:spLocks noChangeArrowheads="1"/>
                </p:cNvSpPr>
                <p:nvPr/>
              </p:nvSpPr>
              <p:spPr bwMode="auto">
                <a:xfrm>
                  <a:off x="3143" y="2615"/>
                  <a:ext cx="720" cy="3"/>
                </a:xfrm>
                <a:prstGeom prst="rect">
                  <a:avLst/>
                </a:prstGeom>
                <a:solidFill>
                  <a:srgbClr val="F9AC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12" name="Rectangle 360"/>
                <p:cNvSpPr>
                  <a:spLocks noChangeArrowheads="1"/>
                </p:cNvSpPr>
                <p:nvPr/>
              </p:nvSpPr>
              <p:spPr bwMode="auto">
                <a:xfrm>
                  <a:off x="3143" y="2618"/>
                  <a:ext cx="720" cy="2"/>
                </a:xfrm>
                <a:prstGeom prst="rect">
                  <a:avLst/>
                </a:prstGeom>
                <a:solidFill>
                  <a:srgbClr val="F9AD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13" name="Rectangle 361"/>
                <p:cNvSpPr>
                  <a:spLocks noChangeArrowheads="1"/>
                </p:cNvSpPr>
                <p:nvPr/>
              </p:nvSpPr>
              <p:spPr bwMode="auto">
                <a:xfrm>
                  <a:off x="3143" y="2620"/>
                  <a:ext cx="720" cy="2"/>
                </a:xfrm>
                <a:prstGeom prst="rect">
                  <a:avLst/>
                </a:prstGeom>
                <a:solidFill>
                  <a:srgbClr val="F9AE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14" name="Rectangle 362"/>
                <p:cNvSpPr>
                  <a:spLocks noChangeArrowheads="1"/>
                </p:cNvSpPr>
                <p:nvPr/>
              </p:nvSpPr>
              <p:spPr bwMode="auto">
                <a:xfrm>
                  <a:off x="3143" y="2622"/>
                  <a:ext cx="720" cy="3"/>
                </a:xfrm>
                <a:prstGeom prst="rect">
                  <a:avLst/>
                </a:prstGeom>
                <a:solidFill>
                  <a:srgbClr val="F9AF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15" name="Rectangle 363"/>
                <p:cNvSpPr>
                  <a:spLocks noChangeArrowheads="1"/>
                </p:cNvSpPr>
                <p:nvPr/>
              </p:nvSpPr>
              <p:spPr bwMode="auto">
                <a:xfrm>
                  <a:off x="3143" y="2625"/>
                  <a:ext cx="720" cy="2"/>
                </a:xfrm>
                <a:prstGeom prst="rect">
                  <a:avLst/>
                </a:prstGeom>
                <a:solidFill>
                  <a:srgbClr val="F9B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16" name="Rectangle 364"/>
                <p:cNvSpPr>
                  <a:spLocks noChangeArrowheads="1"/>
                </p:cNvSpPr>
                <p:nvPr/>
              </p:nvSpPr>
              <p:spPr bwMode="auto">
                <a:xfrm>
                  <a:off x="3143" y="2627"/>
                  <a:ext cx="720" cy="3"/>
                </a:xfrm>
                <a:prstGeom prst="rect">
                  <a:avLst/>
                </a:prstGeom>
                <a:solidFill>
                  <a:srgbClr val="F9B2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17" name="Rectangle 365"/>
                <p:cNvSpPr>
                  <a:spLocks noChangeArrowheads="1"/>
                </p:cNvSpPr>
                <p:nvPr/>
              </p:nvSpPr>
              <p:spPr bwMode="auto">
                <a:xfrm>
                  <a:off x="3143" y="2630"/>
                  <a:ext cx="720" cy="2"/>
                </a:xfrm>
                <a:prstGeom prst="rect">
                  <a:avLst/>
                </a:prstGeom>
                <a:solidFill>
                  <a:srgbClr val="F9B3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18" name="Rectangle 366"/>
                <p:cNvSpPr>
                  <a:spLocks noChangeArrowheads="1"/>
                </p:cNvSpPr>
                <p:nvPr/>
              </p:nvSpPr>
              <p:spPr bwMode="auto">
                <a:xfrm>
                  <a:off x="3143" y="2632"/>
                  <a:ext cx="720" cy="4"/>
                </a:xfrm>
                <a:prstGeom prst="rect">
                  <a:avLst/>
                </a:prstGeom>
                <a:solidFill>
                  <a:srgbClr val="F9B5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19" name="Rectangle 367"/>
                <p:cNvSpPr>
                  <a:spLocks noChangeArrowheads="1"/>
                </p:cNvSpPr>
                <p:nvPr/>
              </p:nvSpPr>
              <p:spPr bwMode="auto">
                <a:xfrm>
                  <a:off x="3143" y="2636"/>
                  <a:ext cx="720" cy="4"/>
                </a:xfrm>
                <a:prstGeom prst="rect">
                  <a:avLst/>
                </a:prstGeom>
                <a:solidFill>
                  <a:srgbClr val="F9B6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20" name="Rectangle 368"/>
                <p:cNvSpPr>
                  <a:spLocks noChangeArrowheads="1"/>
                </p:cNvSpPr>
                <p:nvPr/>
              </p:nvSpPr>
              <p:spPr bwMode="auto">
                <a:xfrm>
                  <a:off x="3143" y="2640"/>
                  <a:ext cx="720" cy="2"/>
                </a:xfrm>
                <a:prstGeom prst="rect">
                  <a:avLst/>
                </a:prstGeom>
                <a:solidFill>
                  <a:srgbClr val="F9B8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21" name="Rectangle 369"/>
                <p:cNvSpPr>
                  <a:spLocks noChangeArrowheads="1"/>
                </p:cNvSpPr>
                <p:nvPr/>
              </p:nvSpPr>
              <p:spPr bwMode="auto">
                <a:xfrm>
                  <a:off x="3143" y="2642"/>
                  <a:ext cx="720" cy="6"/>
                </a:xfrm>
                <a:prstGeom prst="rect">
                  <a:avLst/>
                </a:prstGeom>
                <a:solidFill>
                  <a:srgbClr val="F9B9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22" name="Rectangle 370"/>
                <p:cNvSpPr>
                  <a:spLocks noChangeArrowheads="1"/>
                </p:cNvSpPr>
                <p:nvPr/>
              </p:nvSpPr>
              <p:spPr bwMode="auto">
                <a:xfrm>
                  <a:off x="3143" y="2648"/>
                  <a:ext cx="720" cy="5"/>
                </a:xfrm>
                <a:prstGeom prst="rect">
                  <a:avLst/>
                </a:prstGeom>
                <a:solidFill>
                  <a:srgbClr val="FABA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23" name="Rectangle 371"/>
                <p:cNvSpPr>
                  <a:spLocks noChangeArrowheads="1"/>
                </p:cNvSpPr>
                <p:nvPr/>
              </p:nvSpPr>
              <p:spPr bwMode="auto">
                <a:xfrm>
                  <a:off x="3143" y="2653"/>
                  <a:ext cx="720" cy="4"/>
                </a:xfrm>
                <a:prstGeom prst="rect">
                  <a:avLst/>
                </a:prstGeom>
                <a:solidFill>
                  <a:srgbClr val="FABC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24" name="Rectangle 372"/>
                <p:cNvSpPr>
                  <a:spLocks noChangeArrowheads="1"/>
                </p:cNvSpPr>
                <p:nvPr/>
              </p:nvSpPr>
              <p:spPr bwMode="auto">
                <a:xfrm>
                  <a:off x="3143" y="2657"/>
                  <a:ext cx="720" cy="7"/>
                </a:xfrm>
                <a:prstGeom prst="rect">
                  <a:avLst/>
                </a:prstGeom>
                <a:solidFill>
                  <a:srgbClr val="FABD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25" name="Rectangle 373"/>
                <p:cNvSpPr>
                  <a:spLocks noChangeArrowheads="1"/>
                </p:cNvSpPr>
                <p:nvPr/>
              </p:nvSpPr>
              <p:spPr bwMode="auto">
                <a:xfrm>
                  <a:off x="3143" y="2664"/>
                  <a:ext cx="720" cy="14"/>
                </a:xfrm>
                <a:prstGeom prst="rect">
                  <a:avLst/>
                </a:prstGeom>
                <a:solidFill>
                  <a:srgbClr val="FAB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426" name="Rectangle 374"/>
                <p:cNvSpPr>
                  <a:spLocks noChangeArrowheads="1"/>
                </p:cNvSpPr>
                <p:nvPr/>
              </p:nvSpPr>
              <p:spPr bwMode="auto">
                <a:xfrm>
                  <a:off x="3144" y="2432"/>
                  <a:ext cx="719" cy="245"/>
                </a:xfrm>
                <a:prstGeom prst="rect">
                  <a:avLst/>
                </a:prstGeom>
                <a:noFill/>
                <a:ln w="8" cap="rnd">
                  <a:solidFill>
                    <a:srgbClr val="F7964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</p:grpSp>
          <p:sp>
            <p:nvSpPr>
              <p:cNvPr id="1352" name="Rectangle 376"/>
              <p:cNvSpPr>
                <a:spLocks noChangeArrowheads="1"/>
              </p:cNvSpPr>
              <p:nvPr/>
            </p:nvSpPr>
            <p:spPr bwMode="auto">
              <a:xfrm>
                <a:off x="5372419" y="4531574"/>
                <a:ext cx="844913" cy="267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i="0" dirty="0">
                    <a:solidFill>
                      <a:srgbClr val="000000"/>
                    </a:solidFill>
                    <a:latin typeface="Calibri" pitchFamily="34" charset="0"/>
                  </a:rPr>
                  <a:t>FORMULATION</a:t>
                </a:r>
                <a:endParaRPr lang="en-US" altLang="en-US" sz="1200" i="0" dirty="0"/>
              </a:p>
            </p:txBody>
          </p:sp>
        </p:grpSp>
        <p:sp>
          <p:nvSpPr>
            <p:cNvPr id="791" name="Rectangle 377"/>
            <p:cNvSpPr>
              <a:spLocks noChangeArrowheads="1"/>
            </p:cNvSpPr>
            <p:nvPr/>
          </p:nvSpPr>
          <p:spPr bwMode="auto">
            <a:xfrm>
              <a:off x="7603068" y="4460875"/>
              <a:ext cx="320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 i="0" dirty="0"/>
            </a:p>
          </p:txBody>
        </p:sp>
        <p:sp>
          <p:nvSpPr>
            <p:cNvPr id="792" name="Rectangle 378"/>
            <p:cNvSpPr>
              <a:spLocks noChangeArrowheads="1"/>
            </p:cNvSpPr>
            <p:nvPr/>
          </p:nvSpPr>
          <p:spPr bwMode="auto">
            <a:xfrm>
              <a:off x="8589434" y="4500564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grpSp>
          <p:nvGrpSpPr>
            <p:cNvPr id="793" name="Group 792"/>
            <p:cNvGrpSpPr>
              <a:grpSpLocks/>
            </p:cNvGrpSpPr>
            <p:nvPr/>
          </p:nvGrpSpPr>
          <p:grpSpPr bwMode="auto">
            <a:xfrm>
              <a:off x="3619501" y="3487739"/>
              <a:ext cx="1183217" cy="414337"/>
              <a:chOff x="2714005" y="3488327"/>
              <a:chExt cx="888097" cy="413394"/>
            </a:xfrm>
          </p:grpSpPr>
          <p:grpSp>
            <p:nvGrpSpPr>
              <p:cNvPr id="1242" name="Group 454"/>
              <p:cNvGrpSpPr>
                <a:grpSpLocks/>
              </p:cNvGrpSpPr>
              <p:nvPr/>
            </p:nvGrpSpPr>
            <p:grpSpPr bwMode="auto">
              <a:xfrm>
                <a:off x="2714005" y="3488327"/>
                <a:ext cx="888097" cy="413394"/>
                <a:chOff x="1731" y="1881"/>
                <a:chExt cx="507" cy="236"/>
              </a:xfrm>
            </p:grpSpPr>
            <p:sp>
              <p:nvSpPr>
                <p:cNvPr id="1244" name="Rectangle 379"/>
                <p:cNvSpPr>
                  <a:spLocks noChangeArrowheads="1"/>
                </p:cNvSpPr>
                <p:nvPr/>
              </p:nvSpPr>
              <p:spPr bwMode="auto">
                <a:xfrm>
                  <a:off x="1740" y="1897"/>
                  <a:ext cx="498" cy="220"/>
                </a:xfrm>
                <a:prstGeom prst="rect">
                  <a:avLst/>
                </a:prstGeom>
                <a:solidFill>
                  <a:srgbClr val="9747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45" name="Rectangle 380"/>
                <p:cNvSpPr>
                  <a:spLocks noChangeArrowheads="1"/>
                </p:cNvSpPr>
                <p:nvPr/>
              </p:nvSpPr>
              <p:spPr bwMode="auto">
                <a:xfrm>
                  <a:off x="1731" y="1881"/>
                  <a:ext cx="499" cy="12"/>
                </a:xfrm>
                <a:prstGeom prst="rect">
                  <a:avLst/>
                </a:prstGeom>
                <a:solidFill>
                  <a:srgbClr val="FAB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46" name="Rectangle 381"/>
                <p:cNvSpPr>
                  <a:spLocks noChangeArrowheads="1"/>
                </p:cNvSpPr>
                <p:nvPr/>
              </p:nvSpPr>
              <p:spPr bwMode="auto">
                <a:xfrm>
                  <a:off x="1731" y="1893"/>
                  <a:ext cx="499" cy="6"/>
                </a:xfrm>
                <a:prstGeom prst="rect">
                  <a:avLst/>
                </a:prstGeom>
                <a:solidFill>
                  <a:srgbClr val="FAB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47" name="Rectangle 382"/>
                <p:cNvSpPr>
                  <a:spLocks noChangeArrowheads="1"/>
                </p:cNvSpPr>
                <p:nvPr/>
              </p:nvSpPr>
              <p:spPr bwMode="auto">
                <a:xfrm>
                  <a:off x="1731" y="1899"/>
                  <a:ext cx="499" cy="5"/>
                </a:xfrm>
                <a:prstGeom prst="rect">
                  <a:avLst/>
                </a:prstGeom>
                <a:solidFill>
                  <a:srgbClr val="FABD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48" name="Rectangle 383"/>
                <p:cNvSpPr>
                  <a:spLocks noChangeArrowheads="1"/>
                </p:cNvSpPr>
                <p:nvPr/>
              </p:nvSpPr>
              <p:spPr bwMode="auto">
                <a:xfrm>
                  <a:off x="1731" y="1904"/>
                  <a:ext cx="499" cy="4"/>
                </a:xfrm>
                <a:prstGeom prst="rect">
                  <a:avLst/>
                </a:prstGeom>
                <a:solidFill>
                  <a:srgbClr val="FAB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49" name="Rectangle 384"/>
                <p:cNvSpPr>
                  <a:spLocks noChangeArrowheads="1"/>
                </p:cNvSpPr>
                <p:nvPr/>
              </p:nvSpPr>
              <p:spPr bwMode="auto">
                <a:xfrm>
                  <a:off x="1731" y="1908"/>
                  <a:ext cx="499" cy="4"/>
                </a:xfrm>
                <a:prstGeom prst="rect">
                  <a:avLst/>
                </a:prstGeom>
                <a:solidFill>
                  <a:srgbClr val="FABA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50" name="Rectangle 385"/>
                <p:cNvSpPr>
                  <a:spLocks noChangeArrowheads="1"/>
                </p:cNvSpPr>
                <p:nvPr/>
              </p:nvSpPr>
              <p:spPr bwMode="auto">
                <a:xfrm>
                  <a:off x="1731" y="1912"/>
                  <a:ext cx="499" cy="3"/>
                </a:xfrm>
                <a:prstGeom prst="rect">
                  <a:avLst/>
                </a:prstGeom>
                <a:solidFill>
                  <a:srgbClr val="F9B9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51" name="Rectangle 386"/>
                <p:cNvSpPr>
                  <a:spLocks noChangeArrowheads="1"/>
                </p:cNvSpPr>
                <p:nvPr/>
              </p:nvSpPr>
              <p:spPr bwMode="auto">
                <a:xfrm>
                  <a:off x="1731" y="1915"/>
                  <a:ext cx="499" cy="3"/>
                </a:xfrm>
                <a:prstGeom prst="rect">
                  <a:avLst/>
                </a:prstGeom>
                <a:solidFill>
                  <a:srgbClr val="F9B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52" name="Rectangle 387"/>
                <p:cNvSpPr>
                  <a:spLocks noChangeArrowheads="1"/>
                </p:cNvSpPr>
                <p:nvPr/>
              </p:nvSpPr>
              <p:spPr bwMode="auto">
                <a:xfrm>
                  <a:off x="1731" y="1918"/>
                  <a:ext cx="499" cy="4"/>
                </a:xfrm>
                <a:prstGeom prst="rect">
                  <a:avLst/>
                </a:prstGeom>
                <a:solidFill>
                  <a:srgbClr val="F9B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53" name="Rectangle 388"/>
                <p:cNvSpPr>
                  <a:spLocks noChangeArrowheads="1"/>
                </p:cNvSpPr>
                <p:nvPr/>
              </p:nvSpPr>
              <p:spPr bwMode="auto">
                <a:xfrm>
                  <a:off x="1731" y="1922"/>
                  <a:ext cx="499" cy="2"/>
                </a:xfrm>
                <a:prstGeom prst="rect">
                  <a:avLst/>
                </a:prstGeom>
                <a:solidFill>
                  <a:srgbClr val="F9B4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54" name="Rectangle 389"/>
                <p:cNvSpPr>
                  <a:spLocks noChangeArrowheads="1"/>
                </p:cNvSpPr>
                <p:nvPr/>
              </p:nvSpPr>
              <p:spPr bwMode="auto">
                <a:xfrm>
                  <a:off x="1731" y="1924"/>
                  <a:ext cx="499" cy="3"/>
                </a:xfrm>
                <a:prstGeom prst="rect">
                  <a:avLst/>
                </a:prstGeom>
                <a:solidFill>
                  <a:srgbClr val="F9B3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55" name="Rectangle 390"/>
                <p:cNvSpPr>
                  <a:spLocks noChangeArrowheads="1"/>
                </p:cNvSpPr>
                <p:nvPr/>
              </p:nvSpPr>
              <p:spPr bwMode="auto">
                <a:xfrm>
                  <a:off x="1731" y="1927"/>
                  <a:ext cx="499" cy="2"/>
                </a:xfrm>
                <a:prstGeom prst="rect">
                  <a:avLst/>
                </a:prstGeom>
                <a:solidFill>
                  <a:srgbClr val="F9B1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56" name="Rectangle 391"/>
                <p:cNvSpPr>
                  <a:spLocks noChangeArrowheads="1"/>
                </p:cNvSpPr>
                <p:nvPr/>
              </p:nvSpPr>
              <p:spPr bwMode="auto">
                <a:xfrm>
                  <a:off x="1731" y="1929"/>
                  <a:ext cx="499" cy="2"/>
                </a:xfrm>
                <a:prstGeom prst="rect">
                  <a:avLst/>
                </a:prstGeom>
                <a:solidFill>
                  <a:srgbClr val="F9B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57" name="Rectangle 392"/>
                <p:cNvSpPr>
                  <a:spLocks noChangeArrowheads="1"/>
                </p:cNvSpPr>
                <p:nvPr/>
              </p:nvSpPr>
              <p:spPr bwMode="auto">
                <a:xfrm>
                  <a:off x="1731" y="1931"/>
                  <a:ext cx="499" cy="2"/>
                </a:xfrm>
                <a:prstGeom prst="rect">
                  <a:avLst/>
                </a:prstGeom>
                <a:solidFill>
                  <a:srgbClr val="F9AF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58" name="Rectangle 393"/>
                <p:cNvSpPr>
                  <a:spLocks noChangeArrowheads="1"/>
                </p:cNvSpPr>
                <p:nvPr/>
              </p:nvSpPr>
              <p:spPr bwMode="auto">
                <a:xfrm>
                  <a:off x="1731" y="1933"/>
                  <a:ext cx="499" cy="2"/>
                </a:xfrm>
                <a:prstGeom prst="rect">
                  <a:avLst/>
                </a:prstGeom>
                <a:solidFill>
                  <a:srgbClr val="F9A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59" name="Rectangle 394"/>
                <p:cNvSpPr>
                  <a:spLocks noChangeArrowheads="1"/>
                </p:cNvSpPr>
                <p:nvPr/>
              </p:nvSpPr>
              <p:spPr bwMode="auto">
                <a:xfrm>
                  <a:off x="1731" y="1935"/>
                  <a:ext cx="499" cy="1"/>
                </a:xfrm>
                <a:prstGeom prst="rect">
                  <a:avLst/>
                </a:prstGeom>
                <a:solidFill>
                  <a:srgbClr val="F9A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60" name="Rectangle 395"/>
                <p:cNvSpPr>
                  <a:spLocks noChangeArrowheads="1"/>
                </p:cNvSpPr>
                <p:nvPr/>
              </p:nvSpPr>
              <p:spPr bwMode="auto">
                <a:xfrm>
                  <a:off x="1731" y="1936"/>
                  <a:ext cx="499" cy="2"/>
                </a:xfrm>
                <a:prstGeom prst="rect">
                  <a:avLst/>
                </a:prstGeom>
                <a:solidFill>
                  <a:srgbClr val="F9AC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61" name="Rectangle 396"/>
                <p:cNvSpPr>
                  <a:spLocks noChangeArrowheads="1"/>
                </p:cNvSpPr>
                <p:nvPr/>
              </p:nvSpPr>
              <p:spPr bwMode="auto">
                <a:xfrm>
                  <a:off x="1731" y="1938"/>
                  <a:ext cx="499" cy="2"/>
                </a:xfrm>
                <a:prstGeom prst="rect">
                  <a:avLst/>
                </a:prstGeom>
                <a:solidFill>
                  <a:srgbClr val="F8AB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62" name="Rectangle 397"/>
                <p:cNvSpPr>
                  <a:spLocks noChangeArrowheads="1"/>
                </p:cNvSpPr>
                <p:nvPr/>
              </p:nvSpPr>
              <p:spPr bwMode="auto">
                <a:xfrm>
                  <a:off x="1731" y="1940"/>
                  <a:ext cx="499" cy="2"/>
                </a:xfrm>
                <a:prstGeom prst="rect">
                  <a:avLst/>
                </a:prstGeom>
                <a:solidFill>
                  <a:srgbClr val="F8A9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63" name="Rectangle 398"/>
                <p:cNvSpPr>
                  <a:spLocks noChangeArrowheads="1"/>
                </p:cNvSpPr>
                <p:nvPr/>
              </p:nvSpPr>
              <p:spPr bwMode="auto">
                <a:xfrm>
                  <a:off x="1731" y="1942"/>
                  <a:ext cx="499" cy="2"/>
                </a:xfrm>
                <a:prstGeom prst="rect">
                  <a:avLst/>
                </a:prstGeom>
                <a:solidFill>
                  <a:srgbClr val="F8A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64" name="Rectangle 399"/>
                <p:cNvSpPr>
                  <a:spLocks noChangeArrowheads="1"/>
                </p:cNvSpPr>
                <p:nvPr/>
              </p:nvSpPr>
              <p:spPr bwMode="auto">
                <a:xfrm>
                  <a:off x="1731" y="1944"/>
                  <a:ext cx="499" cy="2"/>
                </a:xfrm>
                <a:prstGeom prst="rect">
                  <a:avLst/>
                </a:prstGeom>
                <a:solidFill>
                  <a:srgbClr val="F8A7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65" name="Rectangle 400"/>
                <p:cNvSpPr>
                  <a:spLocks noChangeArrowheads="1"/>
                </p:cNvSpPr>
                <p:nvPr/>
              </p:nvSpPr>
              <p:spPr bwMode="auto">
                <a:xfrm>
                  <a:off x="1731" y="1946"/>
                  <a:ext cx="499" cy="2"/>
                </a:xfrm>
                <a:prstGeom prst="rect">
                  <a:avLst/>
                </a:prstGeom>
                <a:solidFill>
                  <a:srgbClr val="F8A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66" name="Rectangle 401"/>
                <p:cNvSpPr>
                  <a:spLocks noChangeArrowheads="1"/>
                </p:cNvSpPr>
                <p:nvPr/>
              </p:nvSpPr>
              <p:spPr bwMode="auto">
                <a:xfrm>
                  <a:off x="1731" y="1948"/>
                  <a:ext cx="499" cy="2"/>
                </a:xfrm>
                <a:prstGeom prst="rect">
                  <a:avLst/>
                </a:prstGeom>
                <a:solidFill>
                  <a:srgbClr val="F8A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67" name="Rectangle 402"/>
                <p:cNvSpPr>
                  <a:spLocks noChangeArrowheads="1"/>
                </p:cNvSpPr>
                <p:nvPr/>
              </p:nvSpPr>
              <p:spPr bwMode="auto">
                <a:xfrm>
                  <a:off x="1731" y="1950"/>
                  <a:ext cx="499" cy="2"/>
                </a:xfrm>
                <a:prstGeom prst="rect">
                  <a:avLst/>
                </a:prstGeom>
                <a:solidFill>
                  <a:srgbClr val="F8A4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68" name="Rectangle 403"/>
                <p:cNvSpPr>
                  <a:spLocks noChangeArrowheads="1"/>
                </p:cNvSpPr>
                <p:nvPr/>
              </p:nvSpPr>
              <p:spPr bwMode="auto">
                <a:xfrm>
                  <a:off x="1731" y="1952"/>
                  <a:ext cx="499" cy="2"/>
                </a:xfrm>
                <a:prstGeom prst="rect">
                  <a:avLst/>
                </a:prstGeom>
                <a:solidFill>
                  <a:srgbClr val="F8A3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69" name="Rectangle 404"/>
                <p:cNvSpPr>
                  <a:spLocks noChangeArrowheads="1"/>
                </p:cNvSpPr>
                <p:nvPr/>
              </p:nvSpPr>
              <p:spPr bwMode="auto">
                <a:xfrm>
                  <a:off x="1731" y="1954"/>
                  <a:ext cx="499" cy="2"/>
                </a:xfrm>
                <a:prstGeom prst="rect">
                  <a:avLst/>
                </a:prstGeom>
                <a:solidFill>
                  <a:srgbClr val="F8A2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70" name="Rectangle 405"/>
                <p:cNvSpPr>
                  <a:spLocks noChangeArrowheads="1"/>
                </p:cNvSpPr>
                <p:nvPr/>
              </p:nvSpPr>
              <p:spPr bwMode="auto">
                <a:xfrm>
                  <a:off x="1731" y="1956"/>
                  <a:ext cx="499" cy="2"/>
                </a:xfrm>
                <a:prstGeom prst="rect">
                  <a:avLst/>
                </a:prstGeom>
                <a:solidFill>
                  <a:srgbClr val="F8A0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71" name="Rectangle 406"/>
                <p:cNvSpPr>
                  <a:spLocks noChangeArrowheads="1"/>
                </p:cNvSpPr>
                <p:nvPr/>
              </p:nvSpPr>
              <p:spPr bwMode="auto">
                <a:xfrm>
                  <a:off x="1731" y="1958"/>
                  <a:ext cx="499" cy="2"/>
                </a:xfrm>
                <a:prstGeom prst="rect">
                  <a:avLst/>
                </a:prstGeom>
                <a:solidFill>
                  <a:srgbClr val="F89F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72" name="Rectangle 407"/>
                <p:cNvSpPr>
                  <a:spLocks noChangeArrowheads="1"/>
                </p:cNvSpPr>
                <p:nvPr/>
              </p:nvSpPr>
              <p:spPr bwMode="auto">
                <a:xfrm>
                  <a:off x="1731" y="1960"/>
                  <a:ext cx="499" cy="2"/>
                </a:xfrm>
                <a:prstGeom prst="rect">
                  <a:avLst/>
                </a:prstGeom>
                <a:solidFill>
                  <a:srgbClr val="F89E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73" name="Rectangle 408"/>
                <p:cNvSpPr>
                  <a:spLocks noChangeArrowheads="1"/>
                </p:cNvSpPr>
                <p:nvPr/>
              </p:nvSpPr>
              <p:spPr bwMode="auto">
                <a:xfrm>
                  <a:off x="1731" y="1962"/>
                  <a:ext cx="499" cy="2"/>
                </a:xfrm>
                <a:prstGeom prst="rect">
                  <a:avLst/>
                </a:prstGeom>
                <a:solidFill>
                  <a:srgbClr val="F79D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74" name="Rectangle 409"/>
                <p:cNvSpPr>
                  <a:spLocks noChangeArrowheads="1"/>
                </p:cNvSpPr>
                <p:nvPr/>
              </p:nvSpPr>
              <p:spPr bwMode="auto">
                <a:xfrm>
                  <a:off x="1731" y="1964"/>
                  <a:ext cx="499" cy="2"/>
                </a:xfrm>
                <a:prstGeom prst="rect">
                  <a:avLst/>
                </a:prstGeom>
                <a:solidFill>
                  <a:srgbClr val="F79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75" name="Rectangle 410"/>
                <p:cNvSpPr>
                  <a:spLocks noChangeArrowheads="1"/>
                </p:cNvSpPr>
                <p:nvPr/>
              </p:nvSpPr>
              <p:spPr bwMode="auto">
                <a:xfrm>
                  <a:off x="1731" y="1966"/>
                  <a:ext cx="499" cy="4"/>
                </a:xfrm>
                <a:prstGeom prst="rect">
                  <a:avLst/>
                </a:prstGeom>
                <a:solidFill>
                  <a:srgbClr val="F79B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76" name="Rectangle 411"/>
                <p:cNvSpPr>
                  <a:spLocks noChangeArrowheads="1"/>
                </p:cNvSpPr>
                <p:nvPr/>
              </p:nvSpPr>
              <p:spPr bwMode="auto">
                <a:xfrm>
                  <a:off x="1731" y="1970"/>
                  <a:ext cx="499" cy="2"/>
                </a:xfrm>
                <a:prstGeom prst="rect">
                  <a:avLst/>
                </a:prstGeom>
                <a:solidFill>
                  <a:srgbClr val="F79A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77" name="Rectangle 412"/>
                <p:cNvSpPr>
                  <a:spLocks noChangeArrowheads="1"/>
                </p:cNvSpPr>
                <p:nvPr/>
              </p:nvSpPr>
              <p:spPr bwMode="auto">
                <a:xfrm>
                  <a:off x="1731" y="1972"/>
                  <a:ext cx="499" cy="3"/>
                </a:xfrm>
                <a:prstGeom prst="rect">
                  <a:avLst/>
                </a:prstGeom>
                <a:solidFill>
                  <a:srgbClr val="F799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78" name="Rectangle 413"/>
                <p:cNvSpPr>
                  <a:spLocks noChangeArrowheads="1"/>
                </p:cNvSpPr>
                <p:nvPr/>
              </p:nvSpPr>
              <p:spPr bwMode="auto">
                <a:xfrm>
                  <a:off x="1731" y="1975"/>
                  <a:ext cx="499" cy="5"/>
                </a:xfrm>
                <a:prstGeom prst="rect">
                  <a:avLst/>
                </a:prstGeom>
                <a:solidFill>
                  <a:srgbClr val="F799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79" name="Rectangle 414"/>
                <p:cNvSpPr>
                  <a:spLocks noChangeArrowheads="1"/>
                </p:cNvSpPr>
                <p:nvPr/>
              </p:nvSpPr>
              <p:spPr bwMode="auto">
                <a:xfrm>
                  <a:off x="1731" y="1980"/>
                  <a:ext cx="499" cy="4"/>
                </a:xfrm>
                <a:prstGeom prst="rect">
                  <a:avLst/>
                </a:prstGeom>
                <a:solidFill>
                  <a:srgbClr val="F797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80" name="Rectangle 415"/>
                <p:cNvSpPr>
                  <a:spLocks noChangeArrowheads="1"/>
                </p:cNvSpPr>
                <p:nvPr/>
              </p:nvSpPr>
              <p:spPr bwMode="auto">
                <a:xfrm>
                  <a:off x="1731" y="1984"/>
                  <a:ext cx="499" cy="5"/>
                </a:xfrm>
                <a:prstGeom prst="rect">
                  <a:avLst/>
                </a:prstGeom>
                <a:solidFill>
                  <a:srgbClr val="F797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81" name="Rectangle 416"/>
                <p:cNvSpPr>
                  <a:spLocks noChangeArrowheads="1"/>
                </p:cNvSpPr>
                <p:nvPr/>
              </p:nvSpPr>
              <p:spPr bwMode="auto">
                <a:xfrm>
                  <a:off x="1731" y="1989"/>
                  <a:ext cx="499" cy="7"/>
                </a:xfrm>
                <a:prstGeom prst="rect">
                  <a:avLst/>
                </a:prstGeom>
                <a:solidFill>
                  <a:srgbClr val="F79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82" name="Rectangle 417"/>
                <p:cNvSpPr>
                  <a:spLocks noChangeArrowheads="1"/>
                </p:cNvSpPr>
                <p:nvPr/>
              </p:nvSpPr>
              <p:spPr bwMode="auto">
                <a:xfrm>
                  <a:off x="1731" y="1996"/>
                  <a:ext cx="499" cy="5"/>
                </a:xfrm>
                <a:prstGeom prst="rect">
                  <a:avLst/>
                </a:prstGeom>
                <a:solidFill>
                  <a:srgbClr val="F797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83" name="Rectangle 418"/>
                <p:cNvSpPr>
                  <a:spLocks noChangeArrowheads="1"/>
                </p:cNvSpPr>
                <p:nvPr/>
              </p:nvSpPr>
              <p:spPr bwMode="auto">
                <a:xfrm>
                  <a:off x="1731" y="2001"/>
                  <a:ext cx="499" cy="5"/>
                </a:xfrm>
                <a:prstGeom prst="rect">
                  <a:avLst/>
                </a:prstGeom>
                <a:solidFill>
                  <a:srgbClr val="F797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84" name="Rectangle 419"/>
                <p:cNvSpPr>
                  <a:spLocks noChangeArrowheads="1"/>
                </p:cNvSpPr>
                <p:nvPr/>
              </p:nvSpPr>
              <p:spPr bwMode="auto">
                <a:xfrm>
                  <a:off x="1731" y="2006"/>
                  <a:ext cx="499" cy="3"/>
                </a:xfrm>
                <a:prstGeom prst="rect">
                  <a:avLst/>
                </a:prstGeom>
                <a:solidFill>
                  <a:srgbClr val="F798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85" name="Rectangle 420"/>
                <p:cNvSpPr>
                  <a:spLocks noChangeArrowheads="1"/>
                </p:cNvSpPr>
                <p:nvPr/>
              </p:nvSpPr>
              <p:spPr bwMode="auto">
                <a:xfrm>
                  <a:off x="1731" y="2009"/>
                  <a:ext cx="499" cy="2"/>
                </a:xfrm>
                <a:prstGeom prst="rect">
                  <a:avLst/>
                </a:prstGeom>
                <a:solidFill>
                  <a:srgbClr val="F799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86" name="Rectangle 421"/>
                <p:cNvSpPr>
                  <a:spLocks noChangeArrowheads="1"/>
                </p:cNvSpPr>
                <p:nvPr/>
              </p:nvSpPr>
              <p:spPr bwMode="auto">
                <a:xfrm>
                  <a:off x="1731" y="2011"/>
                  <a:ext cx="499" cy="3"/>
                </a:xfrm>
                <a:prstGeom prst="rect">
                  <a:avLst/>
                </a:prstGeom>
                <a:solidFill>
                  <a:srgbClr val="F79A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87" name="Rectangle 422"/>
                <p:cNvSpPr>
                  <a:spLocks noChangeArrowheads="1"/>
                </p:cNvSpPr>
                <p:nvPr/>
              </p:nvSpPr>
              <p:spPr bwMode="auto">
                <a:xfrm>
                  <a:off x="1731" y="2014"/>
                  <a:ext cx="499" cy="3"/>
                </a:xfrm>
                <a:prstGeom prst="rect">
                  <a:avLst/>
                </a:prstGeom>
                <a:solidFill>
                  <a:srgbClr val="F79B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88" name="Rectangle 423"/>
                <p:cNvSpPr>
                  <a:spLocks noChangeArrowheads="1"/>
                </p:cNvSpPr>
                <p:nvPr/>
              </p:nvSpPr>
              <p:spPr bwMode="auto">
                <a:xfrm>
                  <a:off x="1731" y="2017"/>
                  <a:ext cx="499" cy="2"/>
                </a:xfrm>
                <a:prstGeom prst="rect">
                  <a:avLst/>
                </a:prstGeom>
                <a:solidFill>
                  <a:srgbClr val="F79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89" name="Rectangle 424"/>
                <p:cNvSpPr>
                  <a:spLocks noChangeArrowheads="1"/>
                </p:cNvSpPr>
                <p:nvPr/>
              </p:nvSpPr>
              <p:spPr bwMode="auto">
                <a:xfrm>
                  <a:off x="1731" y="2019"/>
                  <a:ext cx="499" cy="3"/>
                </a:xfrm>
                <a:prstGeom prst="rect">
                  <a:avLst/>
                </a:prstGeom>
                <a:solidFill>
                  <a:srgbClr val="F79D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90" name="Rectangle 425"/>
                <p:cNvSpPr>
                  <a:spLocks noChangeArrowheads="1"/>
                </p:cNvSpPr>
                <p:nvPr/>
              </p:nvSpPr>
              <p:spPr bwMode="auto">
                <a:xfrm>
                  <a:off x="1731" y="2022"/>
                  <a:ext cx="499" cy="2"/>
                </a:xfrm>
                <a:prstGeom prst="rect">
                  <a:avLst/>
                </a:prstGeom>
                <a:solidFill>
                  <a:srgbClr val="F89E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91" name="Rectangle 426"/>
                <p:cNvSpPr>
                  <a:spLocks noChangeArrowheads="1"/>
                </p:cNvSpPr>
                <p:nvPr/>
              </p:nvSpPr>
              <p:spPr bwMode="auto">
                <a:xfrm>
                  <a:off x="1731" y="2024"/>
                  <a:ext cx="499" cy="2"/>
                </a:xfrm>
                <a:prstGeom prst="rect">
                  <a:avLst/>
                </a:prstGeom>
                <a:solidFill>
                  <a:srgbClr val="F89F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92" name="Rectangle 427"/>
                <p:cNvSpPr>
                  <a:spLocks noChangeArrowheads="1"/>
                </p:cNvSpPr>
                <p:nvPr/>
              </p:nvSpPr>
              <p:spPr bwMode="auto">
                <a:xfrm>
                  <a:off x="1731" y="2026"/>
                  <a:ext cx="499" cy="2"/>
                </a:xfrm>
                <a:prstGeom prst="rect">
                  <a:avLst/>
                </a:prstGeom>
                <a:solidFill>
                  <a:srgbClr val="F8A0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93" name="Rectangle 428"/>
                <p:cNvSpPr>
                  <a:spLocks noChangeArrowheads="1"/>
                </p:cNvSpPr>
                <p:nvPr/>
              </p:nvSpPr>
              <p:spPr bwMode="auto">
                <a:xfrm>
                  <a:off x="1731" y="2028"/>
                  <a:ext cx="499" cy="2"/>
                </a:xfrm>
                <a:prstGeom prst="rect">
                  <a:avLst/>
                </a:prstGeom>
                <a:solidFill>
                  <a:srgbClr val="F8A2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94" name="Rectangle 429"/>
                <p:cNvSpPr>
                  <a:spLocks noChangeArrowheads="1"/>
                </p:cNvSpPr>
                <p:nvPr/>
              </p:nvSpPr>
              <p:spPr bwMode="auto">
                <a:xfrm>
                  <a:off x="1731" y="2030"/>
                  <a:ext cx="499" cy="2"/>
                </a:xfrm>
                <a:prstGeom prst="rect">
                  <a:avLst/>
                </a:prstGeom>
                <a:solidFill>
                  <a:srgbClr val="F8A3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95" name="Rectangle 430"/>
                <p:cNvSpPr>
                  <a:spLocks noChangeArrowheads="1"/>
                </p:cNvSpPr>
                <p:nvPr/>
              </p:nvSpPr>
              <p:spPr bwMode="auto">
                <a:xfrm>
                  <a:off x="1731" y="2032"/>
                  <a:ext cx="499" cy="1"/>
                </a:xfrm>
                <a:prstGeom prst="rect">
                  <a:avLst/>
                </a:prstGeom>
                <a:solidFill>
                  <a:srgbClr val="F8A4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96" name="Rectangle 431"/>
                <p:cNvSpPr>
                  <a:spLocks noChangeArrowheads="1"/>
                </p:cNvSpPr>
                <p:nvPr/>
              </p:nvSpPr>
              <p:spPr bwMode="auto">
                <a:xfrm>
                  <a:off x="1731" y="2033"/>
                  <a:ext cx="499" cy="2"/>
                </a:xfrm>
                <a:prstGeom prst="rect">
                  <a:avLst/>
                </a:prstGeom>
                <a:solidFill>
                  <a:srgbClr val="F8A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97" name="Rectangle 432"/>
                <p:cNvSpPr>
                  <a:spLocks noChangeArrowheads="1"/>
                </p:cNvSpPr>
                <p:nvPr/>
              </p:nvSpPr>
              <p:spPr bwMode="auto">
                <a:xfrm>
                  <a:off x="1731" y="2035"/>
                  <a:ext cx="499" cy="2"/>
                </a:xfrm>
                <a:prstGeom prst="rect">
                  <a:avLst/>
                </a:prstGeom>
                <a:solidFill>
                  <a:srgbClr val="F8A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98" name="Rectangle 433"/>
                <p:cNvSpPr>
                  <a:spLocks noChangeArrowheads="1"/>
                </p:cNvSpPr>
                <p:nvPr/>
              </p:nvSpPr>
              <p:spPr bwMode="auto">
                <a:xfrm>
                  <a:off x="1731" y="2037"/>
                  <a:ext cx="499" cy="2"/>
                </a:xfrm>
                <a:prstGeom prst="rect">
                  <a:avLst/>
                </a:prstGeom>
                <a:solidFill>
                  <a:srgbClr val="F8A7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99" name="Rectangle 434"/>
                <p:cNvSpPr>
                  <a:spLocks noChangeArrowheads="1"/>
                </p:cNvSpPr>
                <p:nvPr/>
              </p:nvSpPr>
              <p:spPr bwMode="auto">
                <a:xfrm>
                  <a:off x="1731" y="2039"/>
                  <a:ext cx="499" cy="2"/>
                </a:xfrm>
                <a:prstGeom prst="rect">
                  <a:avLst/>
                </a:prstGeom>
                <a:solidFill>
                  <a:srgbClr val="F8A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00" name="Rectangle 435"/>
                <p:cNvSpPr>
                  <a:spLocks noChangeArrowheads="1"/>
                </p:cNvSpPr>
                <p:nvPr/>
              </p:nvSpPr>
              <p:spPr bwMode="auto">
                <a:xfrm>
                  <a:off x="1731" y="2041"/>
                  <a:ext cx="499" cy="2"/>
                </a:xfrm>
                <a:prstGeom prst="rect">
                  <a:avLst/>
                </a:prstGeom>
                <a:solidFill>
                  <a:srgbClr val="F8A9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01" name="Rectangle 436"/>
                <p:cNvSpPr>
                  <a:spLocks noChangeArrowheads="1"/>
                </p:cNvSpPr>
                <p:nvPr/>
              </p:nvSpPr>
              <p:spPr bwMode="auto">
                <a:xfrm>
                  <a:off x="1731" y="2043"/>
                  <a:ext cx="499" cy="2"/>
                </a:xfrm>
                <a:prstGeom prst="rect">
                  <a:avLst/>
                </a:prstGeom>
                <a:solidFill>
                  <a:srgbClr val="F8A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02" name="Rectangle 437"/>
                <p:cNvSpPr>
                  <a:spLocks noChangeArrowheads="1"/>
                </p:cNvSpPr>
                <p:nvPr/>
              </p:nvSpPr>
              <p:spPr bwMode="auto">
                <a:xfrm>
                  <a:off x="1731" y="2045"/>
                  <a:ext cx="499" cy="2"/>
                </a:xfrm>
                <a:prstGeom prst="rect">
                  <a:avLst/>
                </a:prstGeom>
                <a:solidFill>
                  <a:srgbClr val="F9AC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03" name="Rectangle 438"/>
                <p:cNvSpPr>
                  <a:spLocks noChangeArrowheads="1"/>
                </p:cNvSpPr>
                <p:nvPr/>
              </p:nvSpPr>
              <p:spPr bwMode="auto">
                <a:xfrm>
                  <a:off x="1731" y="2047"/>
                  <a:ext cx="499" cy="2"/>
                </a:xfrm>
                <a:prstGeom prst="rect">
                  <a:avLst/>
                </a:prstGeom>
                <a:solidFill>
                  <a:srgbClr val="F9A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04" name="Rectangle 439"/>
                <p:cNvSpPr>
                  <a:spLocks noChangeArrowheads="1"/>
                </p:cNvSpPr>
                <p:nvPr/>
              </p:nvSpPr>
              <p:spPr bwMode="auto">
                <a:xfrm>
                  <a:off x="1731" y="2049"/>
                  <a:ext cx="499" cy="2"/>
                </a:xfrm>
                <a:prstGeom prst="rect">
                  <a:avLst/>
                </a:prstGeom>
                <a:solidFill>
                  <a:srgbClr val="F9A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05" name="Rectangle 440"/>
                <p:cNvSpPr>
                  <a:spLocks noChangeArrowheads="1"/>
                </p:cNvSpPr>
                <p:nvPr/>
              </p:nvSpPr>
              <p:spPr bwMode="auto">
                <a:xfrm>
                  <a:off x="1731" y="2051"/>
                  <a:ext cx="499" cy="2"/>
                </a:xfrm>
                <a:prstGeom prst="rect">
                  <a:avLst/>
                </a:prstGeom>
                <a:solidFill>
                  <a:srgbClr val="F9AF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06" name="Rectangle 441"/>
                <p:cNvSpPr>
                  <a:spLocks noChangeArrowheads="1"/>
                </p:cNvSpPr>
                <p:nvPr/>
              </p:nvSpPr>
              <p:spPr bwMode="auto">
                <a:xfrm>
                  <a:off x="1731" y="2053"/>
                  <a:ext cx="499" cy="2"/>
                </a:xfrm>
                <a:prstGeom prst="rect">
                  <a:avLst/>
                </a:prstGeom>
                <a:solidFill>
                  <a:srgbClr val="F9B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07" name="Rectangle 442"/>
                <p:cNvSpPr>
                  <a:spLocks noChangeArrowheads="1"/>
                </p:cNvSpPr>
                <p:nvPr/>
              </p:nvSpPr>
              <p:spPr bwMode="auto">
                <a:xfrm>
                  <a:off x="1731" y="2055"/>
                  <a:ext cx="499" cy="2"/>
                </a:xfrm>
                <a:prstGeom prst="rect">
                  <a:avLst/>
                </a:prstGeom>
                <a:solidFill>
                  <a:srgbClr val="F9B1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08" name="Rectangle 443"/>
                <p:cNvSpPr>
                  <a:spLocks noChangeArrowheads="1"/>
                </p:cNvSpPr>
                <p:nvPr/>
              </p:nvSpPr>
              <p:spPr bwMode="auto">
                <a:xfrm>
                  <a:off x="1731" y="2057"/>
                  <a:ext cx="499" cy="2"/>
                </a:xfrm>
                <a:prstGeom prst="rect">
                  <a:avLst/>
                </a:prstGeom>
                <a:solidFill>
                  <a:srgbClr val="F9B3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09" name="Rectangle 444"/>
                <p:cNvSpPr>
                  <a:spLocks noChangeArrowheads="1"/>
                </p:cNvSpPr>
                <p:nvPr/>
              </p:nvSpPr>
              <p:spPr bwMode="auto">
                <a:xfrm>
                  <a:off x="1731" y="2059"/>
                  <a:ext cx="499" cy="3"/>
                </a:xfrm>
                <a:prstGeom prst="rect">
                  <a:avLst/>
                </a:prstGeom>
                <a:solidFill>
                  <a:srgbClr val="F9B4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10" name="Rectangle 445"/>
                <p:cNvSpPr>
                  <a:spLocks noChangeArrowheads="1"/>
                </p:cNvSpPr>
                <p:nvPr/>
              </p:nvSpPr>
              <p:spPr bwMode="auto">
                <a:xfrm>
                  <a:off x="1731" y="2062"/>
                  <a:ext cx="499" cy="4"/>
                </a:xfrm>
                <a:prstGeom prst="rect">
                  <a:avLst/>
                </a:prstGeom>
                <a:solidFill>
                  <a:srgbClr val="F9B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11" name="Rectangle 446"/>
                <p:cNvSpPr>
                  <a:spLocks noChangeArrowheads="1"/>
                </p:cNvSpPr>
                <p:nvPr/>
              </p:nvSpPr>
              <p:spPr bwMode="auto">
                <a:xfrm>
                  <a:off x="1731" y="2066"/>
                  <a:ext cx="499" cy="2"/>
                </a:xfrm>
                <a:prstGeom prst="rect">
                  <a:avLst/>
                </a:prstGeom>
                <a:solidFill>
                  <a:srgbClr val="F9B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44" name="Rectangle 447"/>
                <p:cNvSpPr>
                  <a:spLocks noChangeArrowheads="1"/>
                </p:cNvSpPr>
                <p:nvPr/>
              </p:nvSpPr>
              <p:spPr bwMode="auto">
                <a:xfrm>
                  <a:off x="1731" y="2068"/>
                  <a:ext cx="499" cy="4"/>
                </a:xfrm>
                <a:prstGeom prst="rect">
                  <a:avLst/>
                </a:prstGeom>
                <a:solidFill>
                  <a:srgbClr val="F9B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45" name="Rectangle 448"/>
                <p:cNvSpPr>
                  <a:spLocks noChangeArrowheads="1"/>
                </p:cNvSpPr>
                <p:nvPr/>
              </p:nvSpPr>
              <p:spPr bwMode="auto">
                <a:xfrm>
                  <a:off x="1731" y="2072"/>
                  <a:ext cx="499" cy="4"/>
                </a:xfrm>
                <a:prstGeom prst="rect">
                  <a:avLst/>
                </a:prstGeom>
                <a:solidFill>
                  <a:srgbClr val="FABA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46" name="Rectangle 449"/>
                <p:cNvSpPr>
                  <a:spLocks noChangeArrowheads="1"/>
                </p:cNvSpPr>
                <p:nvPr/>
              </p:nvSpPr>
              <p:spPr bwMode="auto">
                <a:xfrm>
                  <a:off x="1731" y="2076"/>
                  <a:ext cx="499" cy="5"/>
                </a:xfrm>
                <a:prstGeom prst="rect">
                  <a:avLst/>
                </a:prstGeom>
                <a:solidFill>
                  <a:srgbClr val="FAB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47" name="Rectangle 450"/>
                <p:cNvSpPr>
                  <a:spLocks noChangeArrowheads="1"/>
                </p:cNvSpPr>
                <p:nvPr/>
              </p:nvSpPr>
              <p:spPr bwMode="auto">
                <a:xfrm>
                  <a:off x="1731" y="2081"/>
                  <a:ext cx="499" cy="4"/>
                </a:xfrm>
                <a:prstGeom prst="rect">
                  <a:avLst/>
                </a:prstGeom>
                <a:solidFill>
                  <a:srgbClr val="FAB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48" name="Rectangle 451"/>
                <p:cNvSpPr>
                  <a:spLocks noChangeArrowheads="1"/>
                </p:cNvSpPr>
                <p:nvPr/>
              </p:nvSpPr>
              <p:spPr bwMode="auto">
                <a:xfrm>
                  <a:off x="1731" y="2085"/>
                  <a:ext cx="499" cy="11"/>
                </a:xfrm>
                <a:prstGeom prst="rect">
                  <a:avLst/>
                </a:prstGeom>
                <a:solidFill>
                  <a:srgbClr val="FAB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49" name="Rectangle 452"/>
                <p:cNvSpPr>
                  <a:spLocks noChangeArrowheads="1"/>
                </p:cNvSpPr>
                <p:nvPr/>
              </p:nvSpPr>
              <p:spPr bwMode="auto">
                <a:xfrm>
                  <a:off x="1731" y="2096"/>
                  <a:ext cx="499" cy="5"/>
                </a:xfrm>
                <a:prstGeom prst="rect">
                  <a:avLst/>
                </a:prstGeom>
                <a:solidFill>
                  <a:srgbClr val="FAB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350" name="Rectangle 453"/>
                <p:cNvSpPr>
                  <a:spLocks noChangeArrowheads="1"/>
                </p:cNvSpPr>
                <p:nvPr/>
              </p:nvSpPr>
              <p:spPr bwMode="auto">
                <a:xfrm>
                  <a:off x="1732" y="1881"/>
                  <a:ext cx="498" cy="220"/>
                </a:xfrm>
                <a:prstGeom prst="rect">
                  <a:avLst/>
                </a:prstGeom>
                <a:noFill/>
                <a:ln w="8" cap="rnd">
                  <a:solidFill>
                    <a:srgbClr val="F7964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</p:grpSp>
          <p:sp>
            <p:nvSpPr>
              <p:cNvPr id="1243" name="Rectangle 455"/>
              <p:cNvSpPr>
                <a:spLocks noChangeArrowheads="1"/>
              </p:cNvSpPr>
              <p:nvPr/>
            </p:nvSpPr>
            <p:spPr bwMode="auto">
              <a:xfrm>
                <a:off x="2873854" y="3546197"/>
                <a:ext cx="512603" cy="214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i="0" dirty="0">
                    <a:solidFill>
                      <a:srgbClr val="000000"/>
                    </a:solidFill>
                    <a:latin typeface="Calibri" pitchFamily="34" charset="0"/>
                  </a:rPr>
                  <a:t>CLOSURE</a:t>
                </a:r>
                <a:endParaRPr lang="en-US" altLang="en-US" sz="1200" i="0" dirty="0"/>
              </a:p>
            </p:txBody>
          </p:sp>
        </p:grpSp>
        <p:sp>
          <p:nvSpPr>
            <p:cNvPr id="794" name="Rectangle 456"/>
            <p:cNvSpPr>
              <a:spLocks noChangeArrowheads="1"/>
            </p:cNvSpPr>
            <p:nvPr/>
          </p:nvSpPr>
          <p:spPr bwMode="auto">
            <a:xfrm>
              <a:off x="4624918" y="3538538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95" name="Rectangle 493"/>
            <p:cNvSpPr>
              <a:spLocks noChangeArrowheads="1"/>
            </p:cNvSpPr>
            <p:nvPr/>
          </p:nvSpPr>
          <p:spPr bwMode="auto">
            <a:xfrm>
              <a:off x="9982201" y="3106739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96" name="Rectangle 503"/>
            <p:cNvSpPr>
              <a:spLocks noChangeArrowheads="1"/>
            </p:cNvSpPr>
            <p:nvPr/>
          </p:nvSpPr>
          <p:spPr bwMode="auto">
            <a:xfrm>
              <a:off x="8716434" y="1827213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97" name="Rectangle 508"/>
            <p:cNvSpPr>
              <a:spLocks noChangeArrowheads="1"/>
            </p:cNvSpPr>
            <p:nvPr/>
          </p:nvSpPr>
          <p:spPr bwMode="auto">
            <a:xfrm>
              <a:off x="7425267" y="2308225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98" name="Rectangle 513"/>
            <p:cNvSpPr>
              <a:spLocks noChangeArrowheads="1"/>
            </p:cNvSpPr>
            <p:nvPr/>
          </p:nvSpPr>
          <p:spPr bwMode="auto">
            <a:xfrm>
              <a:off x="8631767" y="2308225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799" name="Rectangle 518"/>
            <p:cNvSpPr>
              <a:spLocks noChangeArrowheads="1"/>
            </p:cNvSpPr>
            <p:nvPr/>
          </p:nvSpPr>
          <p:spPr bwMode="auto">
            <a:xfrm>
              <a:off x="9850967" y="2298701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800" name="Rectangle 632"/>
            <p:cNvSpPr>
              <a:spLocks noChangeArrowheads="1"/>
            </p:cNvSpPr>
            <p:nvPr/>
          </p:nvSpPr>
          <p:spPr bwMode="auto">
            <a:xfrm>
              <a:off x="2664885" y="5978526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801" name="Rectangle 738"/>
            <p:cNvSpPr>
              <a:spLocks noChangeArrowheads="1"/>
            </p:cNvSpPr>
            <p:nvPr/>
          </p:nvSpPr>
          <p:spPr bwMode="auto">
            <a:xfrm>
              <a:off x="3693585" y="1447801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802" name="Rectangle 741"/>
            <p:cNvSpPr>
              <a:spLocks noChangeArrowheads="1"/>
            </p:cNvSpPr>
            <p:nvPr/>
          </p:nvSpPr>
          <p:spPr bwMode="auto">
            <a:xfrm>
              <a:off x="4679951" y="1447801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803" name="Rectangle 743"/>
            <p:cNvSpPr>
              <a:spLocks noChangeArrowheads="1"/>
            </p:cNvSpPr>
            <p:nvPr/>
          </p:nvSpPr>
          <p:spPr bwMode="auto">
            <a:xfrm>
              <a:off x="4830234" y="1447801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sp>
          <p:nvSpPr>
            <p:cNvPr id="804" name="Rectangle 744"/>
            <p:cNvSpPr>
              <a:spLocks noChangeArrowheads="1"/>
            </p:cNvSpPr>
            <p:nvPr/>
          </p:nvSpPr>
          <p:spPr bwMode="auto">
            <a:xfrm>
              <a:off x="3776685" y="1114754"/>
              <a:ext cx="3509433" cy="2143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2D5EC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marL="3175" algn="ctr"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Simplified 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alibri" pitchFamily="34" charset="0"/>
                </a:rPr>
                <a:t>Operation's cycle</a:t>
              </a:r>
              <a:endParaRPr lang="en-US" altLang="en-US" sz="1400" dirty="0">
                <a:solidFill>
                  <a:srgbClr val="0F5494"/>
                </a:solidFill>
              </a:endParaRPr>
            </a:p>
          </p:txBody>
        </p:sp>
        <p:sp>
          <p:nvSpPr>
            <p:cNvPr id="805" name="Rectangle 745"/>
            <p:cNvSpPr>
              <a:spLocks noChangeArrowheads="1"/>
            </p:cNvSpPr>
            <p:nvPr/>
          </p:nvSpPr>
          <p:spPr bwMode="auto">
            <a:xfrm>
              <a:off x="6652685" y="1447801"/>
              <a:ext cx="352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i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sz="1200" i="0" dirty="0"/>
            </a:p>
          </p:txBody>
        </p:sp>
        <p:grpSp>
          <p:nvGrpSpPr>
            <p:cNvPr id="806" name="Group 805"/>
            <p:cNvGrpSpPr>
              <a:grpSpLocks/>
            </p:cNvGrpSpPr>
            <p:nvPr/>
          </p:nvGrpSpPr>
          <p:grpSpPr bwMode="auto">
            <a:xfrm>
              <a:off x="6553200" y="1317626"/>
              <a:ext cx="3572933" cy="1222375"/>
              <a:chOff x="4933371" y="1323262"/>
              <a:chExt cx="2680056" cy="1222666"/>
            </a:xfrm>
          </p:grpSpPr>
          <p:grpSp>
            <p:nvGrpSpPr>
              <p:cNvPr id="1220" name="Group 47186"/>
              <p:cNvGrpSpPr>
                <a:grpSpLocks/>
              </p:cNvGrpSpPr>
              <p:nvPr/>
            </p:nvGrpSpPr>
            <p:grpSpPr bwMode="auto">
              <a:xfrm>
                <a:off x="5763661" y="1323262"/>
                <a:ext cx="1259451" cy="777741"/>
                <a:chOff x="5763661" y="1323262"/>
                <a:chExt cx="1259451" cy="777741"/>
              </a:xfrm>
            </p:grpSpPr>
            <p:grpSp>
              <p:nvGrpSpPr>
                <p:cNvPr id="1236" name="Group 496"/>
                <p:cNvGrpSpPr>
                  <a:grpSpLocks/>
                </p:cNvGrpSpPr>
                <p:nvPr/>
              </p:nvGrpSpPr>
              <p:grpSpPr bwMode="auto">
                <a:xfrm>
                  <a:off x="5763661" y="1323262"/>
                  <a:ext cx="1259451" cy="777741"/>
                  <a:chOff x="3472" y="645"/>
                  <a:chExt cx="719" cy="444"/>
                </a:xfrm>
              </p:grpSpPr>
              <p:sp>
                <p:nvSpPr>
                  <p:cNvPr id="1240" name="Rectangle 494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645"/>
                    <a:ext cx="708" cy="444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bg1"/>
                      </a:buClr>
                      <a:buChar char="•"/>
                      <a:defRPr sz="2400" i="1">
                        <a:solidFill>
                          <a:srgbClr val="0F5494"/>
                        </a:solidFill>
                        <a:latin typeface="Verdan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rgbClr val="009FBA"/>
                      </a:buClr>
                      <a:buChar char="•"/>
                      <a:defRPr sz="2000" b="1">
                        <a:solidFill>
                          <a:srgbClr val="0F5494"/>
                        </a:solidFill>
                        <a:latin typeface="Verdan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defRPr sz="1400">
                        <a:solidFill>
                          <a:srgbClr val="0F5494"/>
                        </a:solidFill>
                        <a:latin typeface="Verdan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200" i="0" dirty="0"/>
                  </a:p>
                </p:txBody>
              </p:sp>
              <p:sp>
                <p:nvSpPr>
                  <p:cNvPr id="1241" name="Rectangle 495"/>
                  <p:cNvSpPr>
                    <a:spLocks noChangeArrowheads="1"/>
                  </p:cNvSpPr>
                  <p:nvPr/>
                </p:nvSpPr>
                <p:spPr bwMode="auto">
                  <a:xfrm>
                    <a:off x="3472" y="645"/>
                    <a:ext cx="708" cy="444"/>
                  </a:xfrm>
                  <a:prstGeom prst="rect">
                    <a:avLst/>
                  </a:prstGeom>
                  <a:noFill/>
                  <a:ln w="24" cap="rnd">
                    <a:solidFill>
                      <a:srgbClr val="F2F2F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bg1"/>
                      </a:buClr>
                      <a:buChar char="•"/>
                      <a:defRPr sz="2400" i="1">
                        <a:solidFill>
                          <a:srgbClr val="0F5494"/>
                        </a:solidFill>
                        <a:latin typeface="Verdan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rgbClr val="009FBA"/>
                      </a:buClr>
                      <a:buChar char="•"/>
                      <a:defRPr sz="2000" b="1">
                        <a:solidFill>
                          <a:srgbClr val="0F5494"/>
                        </a:solidFill>
                        <a:latin typeface="Verdan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defRPr sz="1400">
                        <a:solidFill>
                          <a:srgbClr val="0F5494"/>
                        </a:solidFill>
                        <a:latin typeface="Verdan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200" i="0" dirty="0"/>
                  </a:p>
                </p:txBody>
              </p:sp>
            </p:grpSp>
            <p:sp>
              <p:nvSpPr>
                <p:cNvPr id="1237" name="Rectangle 497"/>
                <p:cNvSpPr>
                  <a:spLocks noChangeArrowheads="1"/>
                </p:cNvSpPr>
                <p:nvPr/>
              </p:nvSpPr>
              <p:spPr bwMode="auto">
                <a:xfrm>
                  <a:off x="5886280" y="1393329"/>
                  <a:ext cx="577157" cy="169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marL="3175"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100" b="1" i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Multi Annual</a:t>
                  </a:r>
                  <a:endParaRPr lang="en-US" altLang="en-US" sz="1200" i="0" dirty="0"/>
                </a:p>
              </p:txBody>
            </p:sp>
            <p:sp>
              <p:nvSpPr>
                <p:cNvPr id="1238" name="Rectangle 500"/>
                <p:cNvSpPr>
                  <a:spLocks noChangeArrowheads="1"/>
                </p:cNvSpPr>
                <p:nvPr/>
              </p:nvSpPr>
              <p:spPr bwMode="auto">
                <a:xfrm>
                  <a:off x="5886280" y="1608785"/>
                  <a:ext cx="622850" cy="169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marL="3175"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100" b="1" i="0" dirty="0">
                      <a:solidFill>
                        <a:srgbClr val="000000"/>
                      </a:solidFill>
                      <a:latin typeface="Calibri" pitchFamily="34" charset="0"/>
                    </a:rPr>
                    <a:t>Programming </a:t>
                  </a:r>
                  <a:endParaRPr lang="en-US" altLang="en-US" sz="1200" i="0" dirty="0"/>
                </a:p>
              </p:txBody>
            </p:sp>
            <p:sp>
              <p:nvSpPr>
                <p:cNvPr id="1239" name="Rectangle 501"/>
                <p:cNvSpPr>
                  <a:spLocks noChangeArrowheads="1"/>
                </p:cNvSpPr>
                <p:nvPr/>
              </p:nvSpPr>
              <p:spPr bwMode="auto">
                <a:xfrm>
                  <a:off x="5886280" y="1827743"/>
                  <a:ext cx="449702" cy="169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marL="3175"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100" b="1" i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document</a:t>
                  </a:r>
                  <a:endParaRPr lang="en-US" altLang="en-US" sz="1200" i="0" dirty="0"/>
                </a:p>
              </p:txBody>
            </p:sp>
          </p:grpSp>
          <p:grpSp>
            <p:nvGrpSpPr>
              <p:cNvPr id="1221" name="Group 506"/>
              <p:cNvGrpSpPr>
                <a:grpSpLocks/>
              </p:cNvGrpSpPr>
              <p:nvPr/>
            </p:nvGrpSpPr>
            <p:grpSpPr bwMode="auto">
              <a:xfrm>
                <a:off x="4933371" y="2237634"/>
                <a:ext cx="861822" cy="301287"/>
                <a:chOff x="2998" y="1167"/>
                <a:chExt cx="492" cy="172"/>
              </a:xfrm>
            </p:grpSpPr>
            <p:sp>
              <p:nvSpPr>
                <p:cNvPr id="1234" name="Rectangle 504"/>
                <p:cNvSpPr>
                  <a:spLocks noChangeArrowheads="1"/>
                </p:cNvSpPr>
                <p:nvPr/>
              </p:nvSpPr>
              <p:spPr bwMode="auto">
                <a:xfrm>
                  <a:off x="2998" y="1167"/>
                  <a:ext cx="492" cy="17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35" name="Rectangle 505"/>
                <p:cNvSpPr>
                  <a:spLocks noChangeArrowheads="1"/>
                </p:cNvSpPr>
                <p:nvPr/>
              </p:nvSpPr>
              <p:spPr bwMode="auto">
                <a:xfrm>
                  <a:off x="2998" y="1167"/>
                  <a:ext cx="492" cy="172"/>
                </a:xfrm>
                <a:prstGeom prst="rect">
                  <a:avLst/>
                </a:prstGeom>
                <a:noFill/>
                <a:ln w="24" cap="rnd">
                  <a:solidFill>
                    <a:srgbClr val="EEECE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</p:grpSp>
          <p:sp>
            <p:nvSpPr>
              <p:cNvPr id="1222" name="Rectangle 507"/>
              <p:cNvSpPr>
                <a:spLocks noChangeArrowheads="1"/>
              </p:cNvSpPr>
              <p:nvPr/>
            </p:nvSpPr>
            <p:spPr bwMode="auto">
              <a:xfrm>
                <a:off x="5055988" y="2307701"/>
                <a:ext cx="353509" cy="169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100" i="0" dirty="0">
                    <a:solidFill>
                      <a:srgbClr val="000000"/>
                    </a:solidFill>
                    <a:latin typeface="Calibri" pitchFamily="34" charset="0"/>
                  </a:rPr>
                  <a:t>Sector 1</a:t>
                </a:r>
                <a:endParaRPr lang="en-US" altLang="en-US" sz="1200" i="0" dirty="0"/>
              </a:p>
            </p:txBody>
          </p:sp>
          <p:grpSp>
            <p:nvGrpSpPr>
              <p:cNvPr id="1223" name="Group 511"/>
              <p:cNvGrpSpPr>
                <a:grpSpLocks/>
              </p:cNvGrpSpPr>
              <p:nvPr/>
            </p:nvGrpSpPr>
            <p:grpSpPr bwMode="auto">
              <a:xfrm>
                <a:off x="5837233" y="2237634"/>
                <a:ext cx="861822" cy="306542"/>
                <a:chOff x="3514" y="1167"/>
                <a:chExt cx="492" cy="175"/>
              </a:xfrm>
            </p:grpSpPr>
            <p:sp>
              <p:nvSpPr>
                <p:cNvPr id="1232" name="Rectangle 509"/>
                <p:cNvSpPr>
                  <a:spLocks noChangeArrowheads="1"/>
                </p:cNvSpPr>
                <p:nvPr/>
              </p:nvSpPr>
              <p:spPr bwMode="auto">
                <a:xfrm>
                  <a:off x="3514" y="1167"/>
                  <a:ext cx="492" cy="175"/>
                </a:xfrm>
                <a:prstGeom prst="rect">
                  <a:avLst/>
                </a:prstGeom>
                <a:solidFill>
                  <a:srgbClr val="548D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33" name="Rectangle 510"/>
                <p:cNvSpPr>
                  <a:spLocks noChangeArrowheads="1"/>
                </p:cNvSpPr>
                <p:nvPr/>
              </p:nvSpPr>
              <p:spPr bwMode="auto">
                <a:xfrm>
                  <a:off x="3514" y="1167"/>
                  <a:ext cx="492" cy="175"/>
                </a:xfrm>
                <a:prstGeom prst="rect">
                  <a:avLst/>
                </a:prstGeom>
                <a:noFill/>
                <a:ln w="24" cap="rnd">
                  <a:solidFill>
                    <a:srgbClr val="EEECE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</p:grpSp>
          <p:sp>
            <p:nvSpPr>
              <p:cNvPr id="1224" name="Rectangle 512"/>
              <p:cNvSpPr>
                <a:spLocks noChangeArrowheads="1"/>
              </p:cNvSpPr>
              <p:nvPr/>
            </p:nvSpPr>
            <p:spPr bwMode="auto">
              <a:xfrm>
                <a:off x="5959850" y="2307701"/>
                <a:ext cx="353509" cy="169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100" i="0" dirty="0">
                    <a:solidFill>
                      <a:srgbClr val="000000"/>
                    </a:solidFill>
                    <a:latin typeface="Calibri" pitchFamily="34" charset="0"/>
                  </a:rPr>
                  <a:t>Sector 2</a:t>
                </a:r>
                <a:endParaRPr lang="en-US" altLang="en-US" sz="1200" i="0" dirty="0"/>
              </a:p>
            </p:txBody>
          </p:sp>
          <p:grpSp>
            <p:nvGrpSpPr>
              <p:cNvPr id="1225" name="Group 516"/>
              <p:cNvGrpSpPr>
                <a:grpSpLocks/>
              </p:cNvGrpSpPr>
              <p:nvPr/>
            </p:nvGrpSpPr>
            <p:grpSpPr bwMode="auto">
              <a:xfrm>
                <a:off x="6751605" y="2227124"/>
                <a:ext cx="861822" cy="318804"/>
                <a:chOff x="4036" y="1161"/>
                <a:chExt cx="492" cy="182"/>
              </a:xfrm>
            </p:grpSpPr>
            <p:sp>
              <p:nvSpPr>
                <p:cNvPr id="1230" name="Rectangle 514"/>
                <p:cNvSpPr>
                  <a:spLocks noChangeArrowheads="1"/>
                </p:cNvSpPr>
                <p:nvPr/>
              </p:nvSpPr>
              <p:spPr bwMode="auto">
                <a:xfrm>
                  <a:off x="4036" y="1161"/>
                  <a:ext cx="492" cy="1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31" name="Rectangle 515"/>
                <p:cNvSpPr>
                  <a:spLocks noChangeArrowheads="1"/>
                </p:cNvSpPr>
                <p:nvPr/>
              </p:nvSpPr>
              <p:spPr bwMode="auto">
                <a:xfrm>
                  <a:off x="4036" y="1161"/>
                  <a:ext cx="492" cy="182"/>
                </a:xfrm>
                <a:prstGeom prst="rect">
                  <a:avLst/>
                </a:prstGeom>
                <a:noFill/>
                <a:ln w="24" cap="rnd">
                  <a:solidFill>
                    <a:srgbClr val="EEECE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</p:grpSp>
          <p:sp>
            <p:nvSpPr>
              <p:cNvPr id="1226" name="Rectangle 517"/>
              <p:cNvSpPr>
                <a:spLocks noChangeArrowheads="1"/>
              </p:cNvSpPr>
              <p:nvPr/>
            </p:nvSpPr>
            <p:spPr bwMode="auto">
              <a:xfrm>
                <a:off x="6874222" y="2298943"/>
                <a:ext cx="353509" cy="169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100" i="0" dirty="0">
                    <a:solidFill>
                      <a:srgbClr val="000000"/>
                    </a:solidFill>
                    <a:latin typeface="Calibri" pitchFamily="34" charset="0"/>
                  </a:rPr>
                  <a:t>Sector 3</a:t>
                </a:r>
                <a:endParaRPr lang="en-US" altLang="en-US" sz="1200" i="0" dirty="0"/>
              </a:p>
            </p:txBody>
          </p:sp>
          <p:sp>
            <p:nvSpPr>
              <p:cNvPr id="1227" name="Freeform 746"/>
              <p:cNvSpPr>
                <a:spLocks noEditPoints="1"/>
              </p:cNvSpPr>
              <p:nvPr/>
            </p:nvSpPr>
            <p:spPr bwMode="auto">
              <a:xfrm>
                <a:off x="5406322" y="2102756"/>
                <a:ext cx="963419" cy="164657"/>
              </a:xfrm>
              <a:custGeom>
                <a:avLst/>
                <a:gdLst>
                  <a:gd name="T0" fmla="*/ 2147483647 w 4586"/>
                  <a:gd name="T1" fmla="*/ 2147483647 h 781"/>
                  <a:gd name="T2" fmla="*/ 2147483647 w 4586"/>
                  <a:gd name="T3" fmla="*/ 2147483647 h 781"/>
                  <a:gd name="T4" fmla="*/ 2147483647 w 4586"/>
                  <a:gd name="T5" fmla="*/ 2147483647 h 781"/>
                  <a:gd name="T6" fmla="*/ 2147483647 w 4586"/>
                  <a:gd name="T7" fmla="*/ 2147483647 h 781"/>
                  <a:gd name="T8" fmla="*/ 2147483647 w 4586"/>
                  <a:gd name="T9" fmla="*/ 2147483647 h 781"/>
                  <a:gd name="T10" fmla="*/ 2147483647 w 4586"/>
                  <a:gd name="T11" fmla="*/ 2147483647 h 781"/>
                  <a:gd name="T12" fmla="*/ 2147483647 w 4586"/>
                  <a:gd name="T13" fmla="*/ 2147483647 h 781"/>
                  <a:gd name="T14" fmla="*/ 2147483647 w 4586"/>
                  <a:gd name="T15" fmla="*/ 2147483647 h 781"/>
                  <a:gd name="T16" fmla="*/ 0 w 4586"/>
                  <a:gd name="T17" fmla="*/ 2147483647 h 781"/>
                  <a:gd name="T18" fmla="*/ 2147483647 w 4586"/>
                  <a:gd name="T19" fmla="*/ 2147483647 h 781"/>
                  <a:gd name="T20" fmla="*/ 2147483647 w 4586"/>
                  <a:gd name="T21" fmla="*/ 2147483647 h 7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586" h="781">
                    <a:moveTo>
                      <a:pt x="4554" y="68"/>
                    </a:moveTo>
                    <a:lnTo>
                      <a:pt x="335" y="625"/>
                    </a:lnTo>
                    <a:cubicBezTo>
                      <a:pt x="317" y="627"/>
                      <a:pt x="300" y="614"/>
                      <a:pt x="298" y="596"/>
                    </a:cubicBezTo>
                    <a:cubicBezTo>
                      <a:pt x="295" y="578"/>
                      <a:pt x="308" y="561"/>
                      <a:pt x="326" y="559"/>
                    </a:cubicBezTo>
                    <a:lnTo>
                      <a:pt x="4546" y="2"/>
                    </a:lnTo>
                    <a:cubicBezTo>
                      <a:pt x="4564" y="0"/>
                      <a:pt x="4581" y="13"/>
                      <a:pt x="4583" y="31"/>
                    </a:cubicBezTo>
                    <a:cubicBezTo>
                      <a:pt x="4586" y="49"/>
                      <a:pt x="4573" y="66"/>
                      <a:pt x="4554" y="68"/>
                    </a:cubicBezTo>
                    <a:close/>
                    <a:moveTo>
                      <a:pt x="423" y="781"/>
                    </a:moveTo>
                    <a:lnTo>
                      <a:pt x="0" y="635"/>
                    </a:lnTo>
                    <a:lnTo>
                      <a:pt x="371" y="385"/>
                    </a:lnTo>
                    <a:lnTo>
                      <a:pt x="423" y="781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28" name="Freeform 747"/>
              <p:cNvSpPr>
                <a:spLocks noEditPoints="1"/>
              </p:cNvSpPr>
              <p:nvPr/>
            </p:nvSpPr>
            <p:spPr bwMode="auto">
              <a:xfrm>
                <a:off x="6366238" y="2106259"/>
                <a:ext cx="826788" cy="131375"/>
              </a:xfrm>
              <a:custGeom>
                <a:avLst/>
                <a:gdLst>
                  <a:gd name="T0" fmla="*/ 2147483647 w 3935"/>
                  <a:gd name="T1" fmla="*/ 2147483647 h 629"/>
                  <a:gd name="T2" fmla="*/ 2147483647 w 3935"/>
                  <a:gd name="T3" fmla="*/ 2147483647 h 629"/>
                  <a:gd name="T4" fmla="*/ 2147483647 w 3935"/>
                  <a:gd name="T5" fmla="*/ 2147483647 h 629"/>
                  <a:gd name="T6" fmla="*/ 2147483647 w 3935"/>
                  <a:gd name="T7" fmla="*/ 2147483647 h 629"/>
                  <a:gd name="T8" fmla="*/ 2147483647 w 3935"/>
                  <a:gd name="T9" fmla="*/ 2147483647 h 629"/>
                  <a:gd name="T10" fmla="*/ 2147483647 w 3935"/>
                  <a:gd name="T11" fmla="*/ 2147483647 h 629"/>
                  <a:gd name="T12" fmla="*/ 2147483647 w 3935"/>
                  <a:gd name="T13" fmla="*/ 2147483647 h 629"/>
                  <a:gd name="T14" fmla="*/ 2147483647 w 3935"/>
                  <a:gd name="T15" fmla="*/ 2147483647 h 629"/>
                  <a:gd name="T16" fmla="*/ 2147483647 w 3935"/>
                  <a:gd name="T17" fmla="*/ 2147483647 h 629"/>
                  <a:gd name="T18" fmla="*/ 2147483647 w 3935"/>
                  <a:gd name="T19" fmla="*/ 2147483647 h 629"/>
                  <a:gd name="T20" fmla="*/ 2147483647 w 3935"/>
                  <a:gd name="T21" fmla="*/ 2147483647 h 6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5" h="629">
                    <a:moveTo>
                      <a:pt x="39" y="2"/>
                    </a:moveTo>
                    <a:lnTo>
                      <a:pt x="3608" y="405"/>
                    </a:lnTo>
                    <a:cubicBezTo>
                      <a:pt x="3626" y="407"/>
                      <a:pt x="3639" y="423"/>
                      <a:pt x="3637" y="442"/>
                    </a:cubicBezTo>
                    <a:cubicBezTo>
                      <a:pt x="3635" y="460"/>
                      <a:pt x="3618" y="473"/>
                      <a:pt x="3600" y="471"/>
                    </a:cubicBezTo>
                    <a:lnTo>
                      <a:pt x="31" y="68"/>
                    </a:lnTo>
                    <a:cubicBezTo>
                      <a:pt x="13" y="66"/>
                      <a:pt x="0" y="50"/>
                      <a:pt x="2" y="31"/>
                    </a:cubicBezTo>
                    <a:cubicBezTo>
                      <a:pt x="4" y="13"/>
                      <a:pt x="21" y="0"/>
                      <a:pt x="39" y="2"/>
                    </a:cubicBezTo>
                    <a:close/>
                    <a:moveTo>
                      <a:pt x="3560" y="232"/>
                    </a:moveTo>
                    <a:lnTo>
                      <a:pt x="3935" y="475"/>
                    </a:lnTo>
                    <a:lnTo>
                      <a:pt x="3515" y="629"/>
                    </a:lnTo>
                    <a:lnTo>
                      <a:pt x="3560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29" name="Freeform 748"/>
              <p:cNvSpPr>
                <a:spLocks noEditPoints="1"/>
              </p:cNvSpPr>
              <p:nvPr/>
            </p:nvSpPr>
            <p:spPr bwMode="auto">
              <a:xfrm>
                <a:off x="6329453" y="2125527"/>
                <a:ext cx="84080" cy="133127"/>
              </a:xfrm>
              <a:custGeom>
                <a:avLst/>
                <a:gdLst>
                  <a:gd name="T0" fmla="*/ 2147483647 w 400"/>
                  <a:gd name="T1" fmla="*/ 2147483647 h 634"/>
                  <a:gd name="T2" fmla="*/ 2147483647 w 400"/>
                  <a:gd name="T3" fmla="*/ 2147483647 h 634"/>
                  <a:gd name="T4" fmla="*/ 2147483647 w 400"/>
                  <a:gd name="T5" fmla="*/ 2147483647 h 634"/>
                  <a:gd name="T6" fmla="*/ 2147483647 w 400"/>
                  <a:gd name="T7" fmla="*/ 2147483647 h 634"/>
                  <a:gd name="T8" fmla="*/ 2147483647 w 400"/>
                  <a:gd name="T9" fmla="*/ 2147483647 h 634"/>
                  <a:gd name="T10" fmla="*/ 2147483647 w 400"/>
                  <a:gd name="T11" fmla="*/ 2147483647 h 634"/>
                  <a:gd name="T12" fmla="*/ 2147483647 w 400"/>
                  <a:gd name="T13" fmla="*/ 2147483647 h 634"/>
                  <a:gd name="T14" fmla="*/ 2147483647 w 400"/>
                  <a:gd name="T15" fmla="*/ 2147483647 h 634"/>
                  <a:gd name="T16" fmla="*/ 2147483647 w 400"/>
                  <a:gd name="T17" fmla="*/ 2147483647 h 634"/>
                  <a:gd name="T18" fmla="*/ 0 w 400"/>
                  <a:gd name="T19" fmla="*/ 2147483647 h 634"/>
                  <a:gd name="T20" fmla="*/ 2147483647 w 400"/>
                  <a:gd name="T21" fmla="*/ 2147483647 h 6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0" h="634">
                    <a:moveTo>
                      <a:pt x="244" y="36"/>
                    </a:moveTo>
                    <a:lnTo>
                      <a:pt x="230" y="303"/>
                    </a:lnTo>
                    <a:cubicBezTo>
                      <a:pt x="229" y="322"/>
                      <a:pt x="213" y="336"/>
                      <a:pt x="194" y="335"/>
                    </a:cubicBezTo>
                    <a:cubicBezTo>
                      <a:pt x="176" y="334"/>
                      <a:pt x="162" y="318"/>
                      <a:pt x="163" y="299"/>
                    </a:cubicBezTo>
                    <a:lnTo>
                      <a:pt x="178" y="32"/>
                    </a:lnTo>
                    <a:cubicBezTo>
                      <a:pt x="179" y="14"/>
                      <a:pt x="195" y="0"/>
                      <a:pt x="213" y="1"/>
                    </a:cubicBezTo>
                    <a:cubicBezTo>
                      <a:pt x="231" y="2"/>
                      <a:pt x="245" y="18"/>
                      <a:pt x="244" y="36"/>
                    </a:cubicBezTo>
                    <a:close/>
                    <a:moveTo>
                      <a:pt x="400" y="246"/>
                    </a:moveTo>
                    <a:lnTo>
                      <a:pt x="178" y="634"/>
                    </a:lnTo>
                    <a:lnTo>
                      <a:pt x="0" y="224"/>
                    </a:lnTo>
                    <a:lnTo>
                      <a:pt x="400" y="246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807" name="Group 806"/>
            <p:cNvGrpSpPr>
              <a:grpSpLocks/>
            </p:cNvGrpSpPr>
            <p:nvPr/>
          </p:nvGrpSpPr>
          <p:grpSpPr bwMode="auto">
            <a:xfrm>
              <a:off x="8589433" y="3151188"/>
              <a:ext cx="1938867" cy="833437"/>
              <a:chOff x="6240118" y="2545928"/>
              <a:chExt cx="1453886" cy="833795"/>
            </a:xfrm>
          </p:grpSpPr>
          <p:grpSp>
            <p:nvGrpSpPr>
              <p:cNvPr id="1212" name="Group 491"/>
              <p:cNvGrpSpPr>
                <a:grpSpLocks/>
              </p:cNvGrpSpPr>
              <p:nvPr/>
            </p:nvGrpSpPr>
            <p:grpSpPr bwMode="auto">
              <a:xfrm>
                <a:off x="6240118" y="3036396"/>
                <a:ext cx="1453886" cy="343327"/>
                <a:chOff x="3744" y="1623"/>
                <a:chExt cx="830" cy="196"/>
              </a:xfrm>
            </p:grpSpPr>
            <p:sp>
              <p:nvSpPr>
                <p:cNvPr id="1215" name="Rectangle 486"/>
                <p:cNvSpPr>
                  <a:spLocks noChangeArrowheads="1"/>
                </p:cNvSpPr>
                <p:nvPr/>
              </p:nvSpPr>
              <p:spPr bwMode="auto">
                <a:xfrm>
                  <a:off x="3744" y="1626"/>
                  <a:ext cx="830" cy="193"/>
                </a:xfrm>
                <a:prstGeom prst="rect">
                  <a:avLst/>
                </a:prstGeom>
                <a:solidFill>
                  <a:srgbClr val="9747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16" name="Freeform 487"/>
                <p:cNvSpPr>
                  <a:spLocks noEditPoints="1"/>
                </p:cNvSpPr>
                <p:nvPr/>
              </p:nvSpPr>
              <p:spPr bwMode="auto">
                <a:xfrm>
                  <a:off x="3744" y="1627"/>
                  <a:ext cx="828" cy="192"/>
                </a:xfrm>
                <a:custGeom>
                  <a:avLst/>
                  <a:gdLst>
                    <a:gd name="T0" fmla="*/ 24 w 828"/>
                    <a:gd name="T1" fmla="*/ 24 h 192"/>
                    <a:gd name="T2" fmla="*/ 24 w 828"/>
                    <a:gd name="T3" fmla="*/ 168 h 192"/>
                    <a:gd name="T4" fmla="*/ 804 w 828"/>
                    <a:gd name="T5" fmla="*/ 168 h 192"/>
                    <a:gd name="T6" fmla="*/ 804 w 828"/>
                    <a:gd name="T7" fmla="*/ 24 h 192"/>
                    <a:gd name="T8" fmla="*/ 24 w 828"/>
                    <a:gd name="T9" fmla="*/ 24 h 192"/>
                    <a:gd name="T10" fmla="*/ 828 w 828"/>
                    <a:gd name="T11" fmla="*/ 0 h 192"/>
                    <a:gd name="T12" fmla="*/ 828 w 828"/>
                    <a:gd name="T13" fmla="*/ 192 h 192"/>
                    <a:gd name="T14" fmla="*/ 0 w 828"/>
                    <a:gd name="T15" fmla="*/ 192 h 192"/>
                    <a:gd name="T16" fmla="*/ 0 w 828"/>
                    <a:gd name="T17" fmla="*/ 0 h 192"/>
                    <a:gd name="T18" fmla="*/ 828 w 828"/>
                    <a:gd name="T19" fmla="*/ 0 h 192"/>
                    <a:gd name="T20" fmla="*/ 12 w 828"/>
                    <a:gd name="T21" fmla="*/ 12 h 192"/>
                    <a:gd name="T22" fmla="*/ 12 w 828"/>
                    <a:gd name="T23" fmla="*/ 180 h 192"/>
                    <a:gd name="T24" fmla="*/ 816 w 828"/>
                    <a:gd name="T25" fmla="*/ 180 h 192"/>
                    <a:gd name="T26" fmla="*/ 816 w 828"/>
                    <a:gd name="T27" fmla="*/ 12 h 192"/>
                    <a:gd name="T28" fmla="*/ 12 w 828"/>
                    <a:gd name="T29" fmla="*/ 12 h 192"/>
                    <a:gd name="T30" fmla="*/ 12 w 828"/>
                    <a:gd name="T31" fmla="*/ 12 h 192"/>
                    <a:gd name="T32" fmla="*/ 12 w 828"/>
                    <a:gd name="T33" fmla="*/ 180 h 192"/>
                    <a:gd name="T34" fmla="*/ 816 w 828"/>
                    <a:gd name="T35" fmla="*/ 180 h 192"/>
                    <a:gd name="T36" fmla="*/ 816 w 828"/>
                    <a:gd name="T37" fmla="*/ 12 h 192"/>
                    <a:gd name="T38" fmla="*/ 12 w 828"/>
                    <a:gd name="T39" fmla="*/ 12 h 19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828" h="192">
                      <a:moveTo>
                        <a:pt x="24" y="24"/>
                      </a:moveTo>
                      <a:lnTo>
                        <a:pt x="24" y="168"/>
                      </a:lnTo>
                      <a:lnTo>
                        <a:pt x="804" y="168"/>
                      </a:lnTo>
                      <a:lnTo>
                        <a:pt x="804" y="24"/>
                      </a:lnTo>
                      <a:lnTo>
                        <a:pt x="24" y="24"/>
                      </a:lnTo>
                      <a:close/>
                      <a:moveTo>
                        <a:pt x="828" y="0"/>
                      </a:moveTo>
                      <a:lnTo>
                        <a:pt x="828" y="192"/>
                      </a:lnTo>
                      <a:lnTo>
                        <a:pt x="0" y="192"/>
                      </a:lnTo>
                      <a:lnTo>
                        <a:pt x="0" y="0"/>
                      </a:lnTo>
                      <a:lnTo>
                        <a:pt x="828" y="0"/>
                      </a:lnTo>
                      <a:close/>
                      <a:moveTo>
                        <a:pt x="12" y="12"/>
                      </a:moveTo>
                      <a:lnTo>
                        <a:pt x="12" y="180"/>
                      </a:lnTo>
                      <a:lnTo>
                        <a:pt x="816" y="180"/>
                      </a:lnTo>
                      <a:lnTo>
                        <a:pt x="816" y="12"/>
                      </a:lnTo>
                      <a:lnTo>
                        <a:pt x="12" y="12"/>
                      </a:lnTo>
                      <a:close/>
                      <a:moveTo>
                        <a:pt x="12" y="12"/>
                      </a:moveTo>
                      <a:lnTo>
                        <a:pt x="12" y="180"/>
                      </a:lnTo>
                      <a:lnTo>
                        <a:pt x="816" y="180"/>
                      </a:lnTo>
                      <a:lnTo>
                        <a:pt x="816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217" name="Rectangle 488"/>
                <p:cNvSpPr>
                  <a:spLocks noChangeArrowheads="1"/>
                </p:cNvSpPr>
                <p:nvPr/>
              </p:nvSpPr>
              <p:spPr bwMode="auto">
                <a:xfrm>
                  <a:off x="3744" y="1626"/>
                  <a:ext cx="830" cy="193"/>
                </a:xfrm>
                <a:prstGeom prst="rect">
                  <a:avLst/>
                </a:prstGeom>
                <a:solidFill>
                  <a:srgbClr val="9747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18" name="Rectangle 489"/>
                <p:cNvSpPr>
                  <a:spLocks noChangeArrowheads="1"/>
                </p:cNvSpPr>
                <p:nvPr/>
              </p:nvSpPr>
              <p:spPr bwMode="auto">
                <a:xfrm>
                  <a:off x="3748" y="1623"/>
                  <a:ext cx="804" cy="16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19" name="Rectangle 490"/>
                <p:cNvSpPr>
                  <a:spLocks noChangeArrowheads="1"/>
                </p:cNvSpPr>
                <p:nvPr/>
              </p:nvSpPr>
              <p:spPr bwMode="auto">
                <a:xfrm>
                  <a:off x="3748" y="1623"/>
                  <a:ext cx="804" cy="168"/>
                </a:xfrm>
                <a:prstGeom prst="rect">
                  <a:avLst/>
                </a:prstGeom>
                <a:noFill/>
                <a:ln w="24" cap="rnd">
                  <a:solidFill>
                    <a:srgbClr val="F2F2F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</p:grpSp>
          <p:sp>
            <p:nvSpPr>
              <p:cNvPr id="1213" name="Rectangle 492"/>
              <p:cNvSpPr>
                <a:spLocks noChangeArrowheads="1"/>
              </p:cNvSpPr>
              <p:nvPr/>
            </p:nvSpPr>
            <p:spPr bwMode="auto">
              <a:xfrm>
                <a:off x="6369741" y="3106462"/>
                <a:ext cx="768100" cy="169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100" b="1" i="0" dirty="0">
                    <a:solidFill>
                      <a:srgbClr val="000000"/>
                    </a:solidFill>
                    <a:latin typeface="Calibri" pitchFamily="34" charset="0"/>
                  </a:rPr>
                  <a:t>Action Document</a:t>
                </a:r>
                <a:endParaRPr lang="en-US" altLang="en-US" sz="1200" i="0" dirty="0"/>
              </a:p>
            </p:txBody>
          </p:sp>
          <p:sp>
            <p:nvSpPr>
              <p:cNvPr id="1214" name="Freeform 749"/>
              <p:cNvSpPr>
                <a:spLocks noEditPoints="1"/>
              </p:cNvSpPr>
              <p:nvPr/>
            </p:nvSpPr>
            <p:spPr bwMode="auto">
              <a:xfrm>
                <a:off x="7119456" y="2545928"/>
                <a:ext cx="84080" cy="462441"/>
              </a:xfrm>
              <a:custGeom>
                <a:avLst/>
                <a:gdLst>
                  <a:gd name="T0" fmla="*/ 2147483647 w 400"/>
                  <a:gd name="T1" fmla="*/ 2147483647 h 2197"/>
                  <a:gd name="T2" fmla="*/ 2147483647 w 400"/>
                  <a:gd name="T3" fmla="*/ 2147483647 h 2197"/>
                  <a:gd name="T4" fmla="*/ 2147483647 w 400"/>
                  <a:gd name="T5" fmla="*/ 2147483647 h 2197"/>
                  <a:gd name="T6" fmla="*/ 2147483647 w 400"/>
                  <a:gd name="T7" fmla="*/ 2147483647 h 2197"/>
                  <a:gd name="T8" fmla="*/ 2147483647 w 400"/>
                  <a:gd name="T9" fmla="*/ 2147483647 h 2197"/>
                  <a:gd name="T10" fmla="*/ 2147483647 w 400"/>
                  <a:gd name="T11" fmla="*/ 0 h 2197"/>
                  <a:gd name="T12" fmla="*/ 2147483647 w 400"/>
                  <a:gd name="T13" fmla="*/ 2147483647 h 2197"/>
                  <a:gd name="T14" fmla="*/ 2147483647 w 400"/>
                  <a:gd name="T15" fmla="*/ 2147483647 h 2197"/>
                  <a:gd name="T16" fmla="*/ 2147483647 w 400"/>
                  <a:gd name="T17" fmla="*/ 2147483647 h 2197"/>
                  <a:gd name="T18" fmla="*/ 0 w 400"/>
                  <a:gd name="T19" fmla="*/ 2147483647 h 2197"/>
                  <a:gd name="T20" fmla="*/ 2147483647 w 400"/>
                  <a:gd name="T21" fmla="*/ 2147483647 h 21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0" h="2197">
                    <a:moveTo>
                      <a:pt x="208" y="33"/>
                    </a:moveTo>
                    <a:lnTo>
                      <a:pt x="234" y="1863"/>
                    </a:lnTo>
                    <a:cubicBezTo>
                      <a:pt x="234" y="1881"/>
                      <a:pt x="219" y="1897"/>
                      <a:pt x="201" y="1897"/>
                    </a:cubicBezTo>
                    <a:cubicBezTo>
                      <a:pt x="183" y="1897"/>
                      <a:pt x="167" y="1882"/>
                      <a:pt x="167" y="1864"/>
                    </a:cubicBezTo>
                    <a:lnTo>
                      <a:pt x="142" y="34"/>
                    </a:lnTo>
                    <a:cubicBezTo>
                      <a:pt x="142" y="16"/>
                      <a:pt x="156" y="0"/>
                      <a:pt x="175" y="0"/>
                    </a:cubicBezTo>
                    <a:cubicBezTo>
                      <a:pt x="193" y="0"/>
                      <a:pt x="208" y="15"/>
                      <a:pt x="208" y="33"/>
                    </a:cubicBezTo>
                    <a:close/>
                    <a:moveTo>
                      <a:pt x="400" y="1794"/>
                    </a:moveTo>
                    <a:lnTo>
                      <a:pt x="205" y="2197"/>
                    </a:lnTo>
                    <a:lnTo>
                      <a:pt x="0" y="1800"/>
                    </a:lnTo>
                    <a:lnTo>
                      <a:pt x="400" y="1794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808" name="Group 807"/>
            <p:cNvGrpSpPr>
              <a:grpSpLocks/>
            </p:cNvGrpSpPr>
            <p:nvPr/>
          </p:nvGrpSpPr>
          <p:grpSpPr bwMode="auto">
            <a:xfrm>
              <a:off x="7945967" y="1329067"/>
              <a:ext cx="2838451" cy="3895396"/>
              <a:chOff x="6021158" y="1300491"/>
              <a:chExt cx="2128280" cy="3895714"/>
            </a:xfrm>
          </p:grpSpPr>
          <p:grpSp>
            <p:nvGrpSpPr>
              <p:cNvPr id="1205" name="Group 9"/>
              <p:cNvGrpSpPr>
                <a:grpSpLocks/>
              </p:cNvGrpSpPr>
              <p:nvPr/>
            </p:nvGrpSpPr>
            <p:grpSpPr bwMode="auto">
              <a:xfrm>
                <a:off x="7739547" y="1300491"/>
                <a:ext cx="409891" cy="3895714"/>
                <a:chOff x="4600" y="632"/>
                <a:chExt cx="234" cy="2224"/>
              </a:xfrm>
            </p:grpSpPr>
            <p:pic>
              <p:nvPicPr>
                <p:cNvPr id="1210" name="Picture 7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0" y="632"/>
                  <a:ext cx="234" cy="2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11" name="Rectangle 8"/>
                <p:cNvSpPr>
                  <a:spLocks noChangeArrowheads="1"/>
                </p:cNvSpPr>
                <p:nvPr/>
              </p:nvSpPr>
              <p:spPr bwMode="auto">
                <a:xfrm>
                  <a:off x="4600" y="632"/>
                  <a:ext cx="234" cy="2224"/>
                </a:xfrm>
                <a:prstGeom prst="rect">
                  <a:avLst/>
                </a:prstGeom>
                <a:noFill/>
                <a:ln w="8" cap="rnd">
                  <a:solidFill>
                    <a:srgbClr val="F2F2F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</p:grpSp>
          <p:sp>
            <p:nvSpPr>
              <p:cNvPr id="1206" name="Rectangle 10"/>
              <p:cNvSpPr>
                <a:spLocks noChangeArrowheads="1"/>
              </p:cNvSpPr>
              <p:nvPr/>
            </p:nvSpPr>
            <p:spPr bwMode="auto">
              <a:xfrm rot="5400000">
                <a:off x="7422063" y="2337076"/>
                <a:ext cx="1011577" cy="12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100" i="0" dirty="0">
                    <a:solidFill>
                      <a:srgbClr val="000000"/>
                    </a:solidFill>
                    <a:latin typeface="Calibri" pitchFamily="34" charset="0"/>
                  </a:rPr>
                  <a:t>CONSULTATION   </a:t>
                </a:r>
                <a:endParaRPr lang="en-US" altLang="en-US" sz="1200" i="0" dirty="0"/>
              </a:p>
            </p:txBody>
          </p:sp>
          <p:sp>
            <p:nvSpPr>
              <p:cNvPr id="1207" name="Rectangle 12"/>
              <p:cNvSpPr>
                <a:spLocks noChangeArrowheads="1"/>
              </p:cNvSpPr>
              <p:nvPr/>
            </p:nvSpPr>
            <p:spPr bwMode="auto">
              <a:xfrm rot="5400000">
                <a:off x="7651310" y="3293488"/>
                <a:ext cx="553082" cy="12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100" i="0" dirty="0">
                    <a:solidFill>
                      <a:srgbClr val="000000"/>
                    </a:solidFill>
                    <a:latin typeface="Calibri" pitchFamily="34" charset="0"/>
                  </a:rPr>
                  <a:t>DECISION</a:t>
                </a:r>
                <a:endParaRPr lang="en-US" altLang="en-US" sz="1200" i="0" dirty="0"/>
              </a:p>
            </p:txBody>
          </p:sp>
          <p:sp>
            <p:nvSpPr>
              <p:cNvPr id="1208" name="Rectangle 15"/>
              <p:cNvSpPr>
                <a:spLocks noChangeArrowheads="1"/>
              </p:cNvSpPr>
              <p:nvPr/>
            </p:nvSpPr>
            <p:spPr bwMode="auto">
              <a:xfrm rot="5400000">
                <a:off x="7558329" y="4220122"/>
                <a:ext cx="739045" cy="12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100" i="0" dirty="0">
                    <a:solidFill>
                      <a:srgbClr val="000000"/>
                    </a:solidFill>
                    <a:latin typeface="Calibri" pitchFamily="34" charset="0"/>
                  </a:rPr>
                  <a:t>AGREEMENT</a:t>
                </a:r>
                <a:endParaRPr lang="en-US" altLang="en-US" sz="1200" i="0" dirty="0"/>
              </a:p>
            </p:txBody>
          </p:sp>
          <p:sp>
            <p:nvSpPr>
              <p:cNvPr id="1209" name="Line 750"/>
              <p:cNvSpPr>
                <a:spLocks noChangeShapeType="1"/>
              </p:cNvSpPr>
              <p:nvPr/>
            </p:nvSpPr>
            <p:spPr bwMode="auto">
              <a:xfrm flipH="1" flipV="1">
                <a:off x="6021158" y="5183942"/>
                <a:ext cx="1758677" cy="5255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809" name="Group 808"/>
            <p:cNvGrpSpPr>
              <a:grpSpLocks/>
            </p:cNvGrpSpPr>
            <p:nvPr/>
          </p:nvGrpSpPr>
          <p:grpSpPr bwMode="auto">
            <a:xfrm>
              <a:off x="6817785" y="3641725"/>
              <a:ext cx="1808525" cy="457200"/>
              <a:chOff x="5113793" y="3642474"/>
              <a:chExt cx="1355793" cy="457186"/>
            </a:xfrm>
          </p:grpSpPr>
          <p:grpSp>
            <p:nvGrpSpPr>
              <p:cNvPr id="1128" name="Group 192"/>
              <p:cNvGrpSpPr>
                <a:grpSpLocks/>
              </p:cNvGrpSpPr>
              <p:nvPr/>
            </p:nvGrpSpPr>
            <p:grpSpPr bwMode="auto">
              <a:xfrm>
                <a:off x="5113793" y="3642474"/>
                <a:ext cx="1355793" cy="457186"/>
                <a:chOff x="3101" y="1969"/>
                <a:chExt cx="774" cy="261"/>
              </a:xfrm>
            </p:grpSpPr>
            <p:sp>
              <p:nvSpPr>
                <p:cNvPr id="1130" name="Rectangle 117"/>
                <p:cNvSpPr>
                  <a:spLocks noChangeArrowheads="1"/>
                </p:cNvSpPr>
                <p:nvPr/>
              </p:nvSpPr>
              <p:spPr bwMode="auto">
                <a:xfrm>
                  <a:off x="3109" y="1985"/>
                  <a:ext cx="766" cy="245"/>
                </a:xfrm>
                <a:prstGeom prst="rect">
                  <a:avLst/>
                </a:prstGeom>
                <a:solidFill>
                  <a:srgbClr val="9747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31" name="Rectangle 118"/>
                <p:cNvSpPr>
                  <a:spLocks noChangeArrowheads="1"/>
                </p:cNvSpPr>
                <p:nvPr/>
              </p:nvSpPr>
              <p:spPr bwMode="auto">
                <a:xfrm>
                  <a:off x="3101" y="1969"/>
                  <a:ext cx="766" cy="14"/>
                </a:xfrm>
                <a:prstGeom prst="rect">
                  <a:avLst/>
                </a:prstGeom>
                <a:solidFill>
                  <a:srgbClr val="FAB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32" name="Rectangle 119"/>
                <p:cNvSpPr>
                  <a:spLocks noChangeArrowheads="1"/>
                </p:cNvSpPr>
                <p:nvPr/>
              </p:nvSpPr>
              <p:spPr bwMode="auto">
                <a:xfrm>
                  <a:off x="3101" y="1983"/>
                  <a:ext cx="766" cy="6"/>
                </a:xfrm>
                <a:prstGeom prst="rect">
                  <a:avLst/>
                </a:prstGeom>
                <a:solidFill>
                  <a:srgbClr val="FAB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33" name="Rectangle 120"/>
                <p:cNvSpPr>
                  <a:spLocks noChangeArrowheads="1"/>
                </p:cNvSpPr>
                <p:nvPr/>
              </p:nvSpPr>
              <p:spPr bwMode="auto">
                <a:xfrm>
                  <a:off x="3101" y="1989"/>
                  <a:ext cx="766" cy="5"/>
                </a:xfrm>
                <a:prstGeom prst="rect">
                  <a:avLst/>
                </a:prstGeom>
                <a:solidFill>
                  <a:srgbClr val="FABD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34" name="Rectangle 121"/>
                <p:cNvSpPr>
                  <a:spLocks noChangeArrowheads="1"/>
                </p:cNvSpPr>
                <p:nvPr/>
              </p:nvSpPr>
              <p:spPr bwMode="auto">
                <a:xfrm>
                  <a:off x="3101" y="1994"/>
                  <a:ext cx="766" cy="5"/>
                </a:xfrm>
                <a:prstGeom prst="rect">
                  <a:avLst/>
                </a:prstGeom>
                <a:solidFill>
                  <a:srgbClr val="FAB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35" name="Rectangle 122"/>
                <p:cNvSpPr>
                  <a:spLocks noChangeArrowheads="1"/>
                </p:cNvSpPr>
                <p:nvPr/>
              </p:nvSpPr>
              <p:spPr bwMode="auto">
                <a:xfrm>
                  <a:off x="3101" y="1999"/>
                  <a:ext cx="766" cy="6"/>
                </a:xfrm>
                <a:prstGeom prst="rect">
                  <a:avLst/>
                </a:prstGeom>
                <a:solidFill>
                  <a:srgbClr val="FABA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36" name="Rectangle 123"/>
                <p:cNvSpPr>
                  <a:spLocks noChangeArrowheads="1"/>
                </p:cNvSpPr>
                <p:nvPr/>
              </p:nvSpPr>
              <p:spPr bwMode="auto">
                <a:xfrm>
                  <a:off x="3101" y="2005"/>
                  <a:ext cx="766" cy="2"/>
                </a:xfrm>
                <a:prstGeom prst="rect">
                  <a:avLst/>
                </a:prstGeom>
                <a:solidFill>
                  <a:srgbClr val="F9B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37" name="Rectangle 124"/>
                <p:cNvSpPr>
                  <a:spLocks noChangeArrowheads="1"/>
                </p:cNvSpPr>
                <p:nvPr/>
              </p:nvSpPr>
              <p:spPr bwMode="auto">
                <a:xfrm>
                  <a:off x="3101" y="2007"/>
                  <a:ext cx="766" cy="3"/>
                </a:xfrm>
                <a:prstGeom prst="rect">
                  <a:avLst/>
                </a:prstGeom>
                <a:solidFill>
                  <a:srgbClr val="F9B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38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01" y="2010"/>
                  <a:ext cx="766" cy="4"/>
                </a:xfrm>
                <a:prstGeom prst="rect">
                  <a:avLst/>
                </a:prstGeom>
                <a:solidFill>
                  <a:srgbClr val="F9B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39" name="Rectangle 126"/>
                <p:cNvSpPr>
                  <a:spLocks noChangeArrowheads="1"/>
                </p:cNvSpPr>
                <p:nvPr/>
              </p:nvSpPr>
              <p:spPr bwMode="auto">
                <a:xfrm>
                  <a:off x="3101" y="2014"/>
                  <a:ext cx="766" cy="3"/>
                </a:xfrm>
                <a:prstGeom prst="rect">
                  <a:avLst/>
                </a:prstGeom>
                <a:solidFill>
                  <a:srgbClr val="F9B4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40" name="Rectangle 127"/>
                <p:cNvSpPr>
                  <a:spLocks noChangeArrowheads="1"/>
                </p:cNvSpPr>
                <p:nvPr/>
              </p:nvSpPr>
              <p:spPr bwMode="auto">
                <a:xfrm>
                  <a:off x="3101" y="2017"/>
                  <a:ext cx="766" cy="2"/>
                </a:xfrm>
                <a:prstGeom prst="rect">
                  <a:avLst/>
                </a:prstGeom>
                <a:solidFill>
                  <a:srgbClr val="F9B3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41" name="Rectangle 128"/>
                <p:cNvSpPr>
                  <a:spLocks noChangeArrowheads="1"/>
                </p:cNvSpPr>
                <p:nvPr/>
              </p:nvSpPr>
              <p:spPr bwMode="auto">
                <a:xfrm>
                  <a:off x="3101" y="2019"/>
                  <a:ext cx="766" cy="3"/>
                </a:xfrm>
                <a:prstGeom prst="rect">
                  <a:avLst/>
                </a:prstGeom>
                <a:solidFill>
                  <a:srgbClr val="F9B2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42" name="Rectangle 129"/>
                <p:cNvSpPr>
                  <a:spLocks noChangeArrowheads="1"/>
                </p:cNvSpPr>
                <p:nvPr/>
              </p:nvSpPr>
              <p:spPr bwMode="auto">
                <a:xfrm>
                  <a:off x="3101" y="2022"/>
                  <a:ext cx="766" cy="2"/>
                </a:xfrm>
                <a:prstGeom prst="rect">
                  <a:avLst/>
                </a:prstGeom>
                <a:solidFill>
                  <a:srgbClr val="F9B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43" name="Rectangle 130"/>
                <p:cNvSpPr>
                  <a:spLocks noChangeArrowheads="1"/>
                </p:cNvSpPr>
                <p:nvPr/>
              </p:nvSpPr>
              <p:spPr bwMode="auto">
                <a:xfrm>
                  <a:off x="3101" y="2024"/>
                  <a:ext cx="766" cy="2"/>
                </a:xfrm>
                <a:prstGeom prst="rect">
                  <a:avLst/>
                </a:prstGeom>
                <a:solidFill>
                  <a:srgbClr val="F9AF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44" name="Rectangle 131"/>
                <p:cNvSpPr>
                  <a:spLocks noChangeArrowheads="1"/>
                </p:cNvSpPr>
                <p:nvPr/>
              </p:nvSpPr>
              <p:spPr bwMode="auto">
                <a:xfrm>
                  <a:off x="3101" y="2026"/>
                  <a:ext cx="766" cy="3"/>
                </a:xfrm>
                <a:prstGeom prst="rect">
                  <a:avLst/>
                </a:prstGeom>
                <a:solidFill>
                  <a:srgbClr val="F9A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45" name="Rectangle 132"/>
                <p:cNvSpPr>
                  <a:spLocks noChangeArrowheads="1"/>
                </p:cNvSpPr>
                <p:nvPr/>
              </p:nvSpPr>
              <p:spPr bwMode="auto">
                <a:xfrm>
                  <a:off x="3101" y="2029"/>
                  <a:ext cx="766" cy="2"/>
                </a:xfrm>
                <a:prstGeom prst="rect">
                  <a:avLst/>
                </a:prstGeom>
                <a:solidFill>
                  <a:srgbClr val="F9A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46" name="Rectangle 133"/>
                <p:cNvSpPr>
                  <a:spLocks noChangeArrowheads="1"/>
                </p:cNvSpPr>
                <p:nvPr/>
              </p:nvSpPr>
              <p:spPr bwMode="auto">
                <a:xfrm>
                  <a:off x="3101" y="2031"/>
                  <a:ext cx="766" cy="1"/>
                </a:xfrm>
                <a:prstGeom prst="rect">
                  <a:avLst/>
                </a:prstGeom>
                <a:solidFill>
                  <a:srgbClr val="F9AC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47" name="Rectangle 134"/>
                <p:cNvSpPr>
                  <a:spLocks noChangeArrowheads="1"/>
                </p:cNvSpPr>
                <p:nvPr/>
              </p:nvSpPr>
              <p:spPr bwMode="auto">
                <a:xfrm>
                  <a:off x="3101" y="2032"/>
                  <a:ext cx="766" cy="2"/>
                </a:xfrm>
                <a:prstGeom prst="rect">
                  <a:avLst/>
                </a:prstGeom>
                <a:solidFill>
                  <a:srgbClr val="F8AB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48" name="Rectangle 135"/>
                <p:cNvSpPr>
                  <a:spLocks noChangeArrowheads="1"/>
                </p:cNvSpPr>
                <p:nvPr/>
              </p:nvSpPr>
              <p:spPr bwMode="auto">
                <a:xfrm>
                  <a:off x="3101" y="2034"/>
                  <a:ext cx="766" cy="3"/>
                </a:xfrm>
                <a:prstGeom prst="rect">
                  <a:avLst/>
                </a:prstGeom>
                <a:solidFill>
                  <a:srgbClr val="F8AA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49" name="Rectangle 136"/>
                <p:cNvSpPr>
                  <a:spLocks noChangeArrowheads="1"/>
                </p:cNvSpPr>
                <p:nvPr/>
              </p:nvSpPr>
              <p:spPr bwMode="auto">
                <a:xfrm>
                  <a:off x="3101" y="2037"/>
                  <a:ext cx="766" cy="2"/>
                </a:xfrm>
                <a:prstGeom prst="rect">
                  <a:avLst/>
                </a:prstGeom>
                <a:solidFill>
                  <a:srgbClr val="F8A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50" name="Rectangle 137"/>
                <p:cNvSpPr>
                  <a:spLocks noChangeArrowheads="1"/>
                </p:cNvSpPr>
                <p:nvPr/>
              </p:nvSpPr>
              <p:spPr bwMode="auto">
                <a:xfrm>
                  <a:off x="3101" y="2039"/>
                  <a:ext cx="766" cy="2"/>
                </a:xfrm>
                <a:prstGeom prst="rect">
                  <a:avLst/>
                </a:prstGeom>
                <a:solidFill>
                  <a:srgbClr val="F8A7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51" name="Rectangle 138"/>
                <p:cNvSpPr>
                  <a:spLocks noChangeArrowheads="1"/>
                </p:cNvSpPr>
                <p:nvPr/>
              </p:nvSpPr>
              <p:spPr bwMode="auto">
                <a:xfrm>
                  <a:off x="3101" y="2041"/>
                  <a:ext cx="766" cy="2"/>
                </a:xfrm>
                <a:prstGeom prst="rect">
                  <a:avLst/>
                </a:prstGeom>
                <a:solidFill>
                  <a:srgbClr val="F8A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52" name="Rectangle 139"/>
                <p:cNvSpPr>
                  <a:spLocks noChangeArrowheads="1"/>
                </p:cNvSpPr>
                <p:nvPr/>
              </p:nvSpPr>
              <p:spPr bwMode="auto">
                <a:xfrm>
                  <a:off x="3101" y="2043"/>
                  <a:ext cx="766" cy="2"/>
                </a:xfrm>
                <a:prstGeom prst="rect">
                  <a:avLst/>
                </a:prstGeom>
                <a:solidFill>
                  <a:srgbClr val="F8A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53" name="Rectangle 140"/>
                <p:cNvSpPr>
                  <a:spLocks noChangeArrowheads="1"/>
                </p:cNvSpPr>
                <p:nvPr/>
              </p:nvSpPr>
              <p:spPr bwMode="auto">
                <a:xfrm>
                  <a:off x="3101" y="2045"/>
                  <a:ext cx="766" cy="2"/>
                </a:xfrm>
                <a:prstGeom prst="rect">
                  <a:avLst/>
                </a:prstGeom>
                <a:solidFill>
                  <a:srgbClr val="F8A4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54" name="Rectangle 141"/>
                <p:cNvSpPr>
                  <a:spLocks noChangeArrowheads="1"/>
                </p:cNvSpPr>
                <p:nvPr/>
              </p:nvSpPr>
              <p:spPr bwMode="auto">
                <a:xfrm>
                  <a:off x="3101" y="2047"/>
                  <a:ext cx="766" cy="2"/>
                </a:xfrm>
                <a:prstGeom prst="rect">
                  <a:avLst/>
                </a:prstGeom>
                <a:solidFill>
                  <a:srgbClr val="F8A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55" name="Rectangle 142"/>
                <p:cNvSpPr>
                  <a:spLocks noChangeArrowheads="1"/>
                </p:cNvSpPr>
                <p:nvPr/>
              </p:nvSpPr>
              <p:spPr bwMode="auto">
                <a:xfrm>
                  <a:off x="3101" y="2049"/>
                  <a:ext cx="766" cy="3"/>
                </a:xfrm>
                <a:prstGeom prst="rect">
                  <a:avLst/>
                </a:prstGeom>
                <a:solidFill>
                  <a:srgbClr val="F8A2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56" name="Rectangle 143"/>
                <p:cNvSpPr>
                  <a:spLocks noChangeArrowheads="1"/>
                </p:cNvSpPr>
                <p:nvPr/>
              </p:nvSpPr>
              <p:spPr bwMode="auto">
                <a:xfrm>
                  <a:off x="3101" y="2052"/>
                  <a:ext cx="766" cy="2"/>
                </a:xfrm>
                <a:prstGeom prst="rect">
                  <a:avLst/>
                </a:prstGeom>
                <a:solidFill>
                  <a:srgbClr val="F8A1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57" name="Rectangle 144"/>
                <p:cNvSpPr>
                  <a:spLocks noChangeArrowheads="1"/>
                </p:cNvSpPr>
                <p:nvPr/>
              </p:nvSpPr>
              <p:spPr bwMode="auto">
                <a:xfrm>
                  <a:off x="3101" y="2054"/>
                  <a:ext cx="766" cy="2"/>
                </a:xfrm>
                <a:prstGeom prst="rect">
                  <a:avLst/>
                </a:prstGeom>
                <a:solidFill>
                  <a:srgbClr val="F8A0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58" name="Rectangle 145"/>
                <p:cNvSpPr>
                  <a:spLocks noChangeArrowheads="1"/>
                </p:cNvSpPr>
                <p:nvPr/>
              </p:nvSpPr>
              <p:spPr bwMode="auto">
                <a:xfrm>
                  <a:off x="3101" y="2056"/>
                  <a:ext cx="766" cy="1"/>
                </a:xfrm>
                <a:prstGeom prst="rect">
                  <a:avLst/>
                </a:prstGeom>
                <a:solidFill>
                  <a:srgbClr val="F89F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59" name="Rectangle 146"/>
                <p:cNvSpPr>
                  <a:spLocks noChangeArrowheads="1"/>
                </p:cNvSpPr>
                <p:nvPr/>
              </p:nvSpPr>
              <p:spPr bwMode="auto">
                <a:xfrm>
                  <a:off x="3101" y="2057"/>
                  <a:ext cx="766" cy="3"/>
                </a:xfrm>
                <a:prstGeom prst="rect">
                  <a:avLst/>
                </a:prstGeom>
                <a:solidFill>
                  <a:srgbClr val="F8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60" name="Rectangle 147"/>
                <p:cNvSpPr>
                  <a:spLocks noChangeArrowheads="1"/>
                </p:cNvSpPr>
                <p:nvPr/>
              </p:nvSpPr>
              <p:spPr bwMode="auto">
                <a:xfrm>
                  <a:off x="3101" y="2060"/>
                  <a:ext cx="766" cy="3"/>
                </a:xfrm>
                <a:prstGeom prst="rect">
                  <a:avLst/>
                </a:prstGeom>
                <a:solidFill>
                  <a:srgbClr val="F79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61" name="Rectangle 148"/>
                <p:cNvSpPr>
                  <a:spLocks noChangeArrowheads="1"/>
                </p:cNvSpPr>
                <p:nvPr/>
              </p:nvSpPr>
              <p:spPr bwMode="auto">
                <a:xfrm>
                  <a:off x="3101" y="2063"/>
                  <a:ext cx="766" cy="3"/>
                </a:xfrm>
                <a:prstGeom prst="rect">
                  <a:avLst/>
                </a:prstGeom>
                <a:solidFill>
                  <a:srgbClr val="F79C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62" name="Rectangle 149"/>
                <p:cNvSpPr>
                  <a:spLocks noChangeArrowheads="1"/>
                </p:cNvSpPr>
                <p:nvPr/>
              </p:nvSpPr>
              <p:spPr bwMode="auto">
                <a:xfrm>
                  <a:off x="3101" y="2066"/>
                  <a:ext cx="766" cy="3"/>
                </a:xfrm>
                <a:prstGeom prst="rect">
                  <a:avLst/>
                </a:prstGeom>
                <a:solidFill>
                  <a:srgbClr val="F79B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63" name="Rectangle 150"/>
                <p:cNvSpPr>
                  <a:spLocks noChangeArrowheads="1"/>
                </p:cNvSpPr>
                <p:nvPr/>
              </p:nvSpPr>
              <p:spPr bwMode="auto">
                <a:xfrm>
                  <a:off x="3101" y="2069"/>
                  <a:ext cx="766" cy="3"/>
                </a:xfrm>
                <a:prstGeom prst="rect">
                  <a:avLst/>
                </a:prstGeom>
                <a:solidFill>
                  <a:srgbClr val="F79A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64" name="Rectangle 151"/>
                <p:cNvSpPr>
                  <a:spLocks noChangeArrowheads="1"/>
                </p:cNvSpPr>
                <p:nvPr/>
              </p:nvSpPr>
              <p:spPr bwMode="auto">
                <a:xfrm>
                  <a:off x="3101" y="2072"/>
                  <a:ext cx="766" cy="4"/>
                </a:xfrm>
                <a:prstGeom prst="rect">
                  <a:avLst/>
                </a:prstGeom>
                <a:solidFill>
                  <a:srgbClr val="F799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65" name="Rectangle 152"/>
                <p:cNvSpPr>
                  <a:spLocks noChangeArrowheads="1"/>
                </p:cNvSpPr>
                <p:nvPr/>
              </p:nvSpPr>
              <p:spPr bwMode="auto">
                <a:xfrm>
                  <a:off x="3101" y="2076"/>
                  <a:ext cx="766" cy="5"/>
                </a:xfrm>
                <a:prstGeom prst="rect">
                  <a:avLst/>
                </a:prstGeom>
                <a:solidFill>
                  <a:srgbClr val="F79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66" name="Rectangle 153"/>
                <p:cNvSpPr>
                  <a:spLocks noChangeArrowheads="1"/>
                </p:cNvSpPr>
                <p:nvPr/>
              </p:nvSpPr>
              <p:spPr bwMode="auto">
                <a:xfrm>
                  <a:off x="3101" y="2081"/>
                  <a:ext cx="766" cy="5"/>
                </a:xfrm>
                <a:prstGeom prst="rect">
                  <a:avLst/>
                </a:prstGeom>
                <a:solidFill>
                  <a:srgbClr val="F79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67" name="Rectangle 154"/>
                <p:cNvSpPr>
                  <a:spLocks noChangeArrowheads="1"/>
                </p:cNvSpPr>
                <p:nvPr/>
              </p:nvSpPr>
              <p:spPr bwMode="auto">
                <a:xfrm>
                  <a:off x="3101" y="2086"/>
                  <a:ext cx="766" cy="15"/>
                </a:xfrm>
                <a:prstGeom prst="rect">
                  <a:avLst/>
                </a:prstGeom>
                <a:solidFill>
                  <a:srgbClr val="F796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68" name="Rectangle 155"/>
                <p:cNvSpPr>
                  <a:spLocks noChangeArrowheads="1"/>
                </p:cNvSpPr>
                <p:nvPr/>
              </p:nvSpPr>
              <p:spPr bwMode="auto">
                <a:xfrm>
                  <a:off x="3101" y="2101"/>
                  <a:ext cx="766" cy="4"/>
                </a:xfrm>
                <a:prstGeom prst="rect">
                  <a:avLst/>
                </a:prstGeom>
                <a:solidFill>
                  <a:srgbClr val="F79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69" name="Rectangle 156"/>
                <p:cNvSpPr>
                  <a:spLocks noChangeArrowheads="1"/>
                </p:cNvSpPr>
                <p:nvPr/>
              </p:nvSpPr>
              <p:spPr bwMode="auto">
                <a:xfrm>
                  <a:off x="3101" y="2105"/>
                  <a:ext cx="766" cy="5"/>
                </a:xfrm>
                <a:prstGeom prst="rect">
                  <a:avLst/>
                </a:prstGeom>
                <a:solidFill>
                  <a:srgbClr val="F79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70" name="Rectangle 157"/>
                <p:cNvSpPr>
                  <a:spLocks noChangeArrowheads="1"/>
                </p:cNvSpPr>
                <p:nvPr/>
              </p:nvSpPr>
              <p:spPr bwMode="auto">
                <a:xfrm>
                  <a:off x="3101" y="2110"/>
                  <a:ext cx="766" cy="3"/>
                </a:xfrm>
                <a:prstGeom prst="rect">
                  <a:avLst/>
                </a:prstGeom>
                <a:solidFill>
                  <a:srgbClr val="F799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71" name="Rectangle 158"/>
                <p:cNvSpPr>
                  <a:spLocks noChangeArrowheads="1"/>
                </p:cNvSpPr>
                <p:nvPr/>
              </p:nvSpPr>
              <p:spPr bwMode="auto">
                <a:xfrm>
                  <a:off x="3101" y="2113"/>
                  <a:ext cx="766" cy="3"/>
                </a:xfrm>
                <a:prstGeom prst="rect">
                  <a:avLst/>
                </a:prstGeom>
                <a:solidFill>
                  <a:srgbClr val="F79A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72" name="Rectangle 159"/>
                <p:cNvSpPr>
                  <a:spLocks noChangeArrowheads="1"/>
                </p:cNvSpPr>
                <p:nvPr/>
              </p:nvSpPr>
              <p:spPr bwMode="auto">
                <a:xfrm>
                  <a:off x="3101" y="2116"/>
                  <a:ext cx="766" cy="3"/>
                </a:xfrm>
                <a:prstGeom prst="rect">
                  <a:avLst/>
                </a:prstGeom>
                <a:solidFill>
                  <a:srgbClr val="F79A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73" name="Rectangle 160"/>
                <p:cNvSpPr>
                  <a:spLocks noChangeArrowheads="1"/>
                </p:cNvSpPr>
                <p:nvPr/>
              </p:nvSpPr>
              <p:spPr bwMode="auto">
                <a:xfrm>
                  <a:off x="3101" y="2119"/>
                  <a:ext cx="766" cy="3"/>
                </a:xfrm>
                <a:prstGeom prst="rect">
                  <a:avLst/>
                </a:prstGeom>
                <a:solidFill>
                  <a:srgbClr val="F79B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74" name="Rectangle 161"/>
                <p:cNvSpPr>
                  <a:spLocks noChangeArrowheads="1"/>
                </p:cNvSpPr>
                <p:nvPr/>
              </p:nvSpPr>
              <p:spPr bwMode="auto">
                <a:xfrm>
                  <a:off x="3101" y="2122"/>
                  <a:ext cx="766" cy="3"/>
                </a:xfrm>
                <a:prstGeom prst="rect">
                  <a:avLst/>
                </a:prstGeom>
                <a:solidFill>
                  <a:srgbClr val="F79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75" name="Rectangle 162"/>
                <p:cNvSpPr>
                  <a:spLocks noChangeArrowheads="1"/>
                </p:cNvSpPr>
                <p:nvPr/>
              </p:nvSpPr>
              <p:spPr bwMode="auto">
                <a:xfrm>
                  <a:off x="3101" y="2125"/>
                  <a:ext cx="766" cy="2"/>
                </a:xfrm>
                <a:prstGeom prst="rect">
                  <a:avLst/>
                </a:prstGeom>
                <a:solidFill>
                  <a:srgbClr val="F8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76" name="Rectangle 163"/>
                <p:cNvSpPr>
                  <a:spLocks noChangeArrowheads="1"/>
                </p:cNvSpPr>
                <p:nvPr/>
              </p:nvSpPr>
              <p:spPr bwMode="auto">
                <a:xfrm>
                  <a:off x="3101" y="2127"/>
                  <a:ext cx="766" cy="1"/>
                </a:xfrm>
                <a:prstGeom prst="rect">
                  <a:avLst/>
                </a:prstGeom>
                <a:solidFill>
                  <a:srgbClr val="F89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77" name="Rectangle 164"/>
                <p:cNvSpPr>
                  <a:spLocks noChangeArrowheads="1"/>
                </p:cNvSpPr>
                <p:nvPr/>
              </p:nvSpPr>
              <p:spPr bwMode="auto">
                <a:xfrm>
                  <a:off x="3101" y="2128"/>
                  <a:ext cx="766" cy="2"/>
                </a:xfrm>
                <a:prstGeom prst="rect">
                  <a:avLst/>
                </a:prstGeom>
                <a:solidFill>
                  <a:srgbClr val="F89F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78" name="Rectangle 165"/>
                <p:cNvSpPr>
                  <a:spLocks noChangeArrowheads="1"/>
                </p:cNvSpPr>
                <p:nvPr/>
              </p:nvSpPr>
              <p:spPr bwMode="auto">
                <a:xfrm>
                  <a:off x="3101" y="2130"/>
                  <a:ext cx="766" cy="3"/>
                </a:xfrm>
                <a:prstGeom prst="rect">
                  <a:avLst/>
                </a:prstGeom>
                <a:solidFill>
                  <a:srgbClr val="F8A0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79" name="Rectangle 166"/>
                <p:cNvSpPr>
                  <a:spLocks noChangeArrowheads="1"/>
                </p:cNvSpPr>
                <p:nvPr/>
              </p:nvSpPr>
              <p:spPr bwMode="auto">
                <a:xfrm>
                  <a:off x="3101" y="2133"/>
                  <a:ext cx="766" cy="2"/>
                </a:xfrm>
                <a:prstGeom prst="rect">
                  <a:avLst/>
                </a:prstGeom>
                <a:solidFill>
                  <a:srgbClr val="F8A2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80" name="Rectangle 167"/>
                <p:cNvSpPr>
                  <a:spLocks noChangeArrowheads="1"/>
                </p:cNvSpPr>
                <p:nvPr/>
              </p:nvSpPr>
              <p:spPr bwMode="auto">
                <a:xfrm>
                  <a:off x="3101" y="2135"/>
                  <a:ext cx="766" cy="2"/>
                </a:xfrm>
                <a:prstGeom prst="rect">
                  <a:avLst/>
                </a:prstGeom>
                <a:solidFill>
                  <a:srgbClr val="F8A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81" name="Rectangle 168"/>
                <p:cNvSpPr>
                  <a:spLocks noChangeArrowheads="1"/>
                </p:cNvSpPr>
                <p:nvPr/>
              </p:nvSpPr>
              <p:spPr bwMode="auto">
                <a:xfrm>
                  <a:off x="3101" y="2137"/>
                  <a:ext cx="766" cy="2"/>
                </a:xfrm>
                <a:prstGeom prst="rect">
                  <a:avLst/>
                </a:prstGeom>
                <a:solidFill>
                  <a:srgbClr val="F8A4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82" name="Rectangle 169"/>
                <p:cNvSpPr>
                  <a:spLocks noChangeArrowheads="1"/>
                </p:cNvSpPr>
                <p:nvPr/>
              </p:nvSpPr>
              <p:spPr bwMode="auto">
                <a:xfrm>
                  <a:off x="3101" y="2139"/>
                  <a:ext cx="766" cy="2"/>
                </a:xfrm>
                <a:prstGeom prst="rect">
                  <a:avLst/>
                </a:prstGeom>
                <a:solidFill>
                  <a:srgbClr val="F8A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83" name="Rectangle 170"/>
                <p:cNvSpPr>
                  <a:spLocks noChangeArrowheads="1"/>
                </p:cNvSpPr>
                <p:nvPr/>
              </p:nvSpPr>
              <p:spPr bwMode="auto">
                <a:xfrm>
                  <a:off x="3101" y="2141"/>
                  <a:ext cx="766" cy="2"/>
                </a:xfrm>
                <a:prstGeom prst="rect">
                  <a:avLst/>
                </a:prstGeom>
                <a:solidFill>
                  <a:srgbClr val="F8A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84" name="Rectangle 171"/>
                <p:cNvSpPr>
                  <a:spLocks noChangeArrowheads="1"/>
                </p:cNvSpPr>
                <p:nvPr/>
              </p:nvSpPr>
              <p:spPr bwMode="auto">
                <a:xfrm>
                  <a:off x="3101" y="2143"/>
                  <a:ext cx="766" cy="2"/>
                </a:xfrm>
                <a:prstGeom prst="rect">
                  <a:avLst/>
                </a:prstGeom>
                <a:solidFill>
                  <a:srgbClr val="F8A7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85" name="Rectangle 172"/>
                <p:cNvSpPr>
                  <a:spLocks noChangeArrowheads="1"/>
                </p:cNvSpPr>
                <p:nvPr/>
              </p:nvSpPr>
              <p:spPr bwMode="auto">
                <a:xfrm>
                  <a:off x="3101" y="2145"/>
                  <a:ext cx="766" cy="2"/>
                </a:xfrm>
                <a:prstGeom prst="rect">
                  <a:avLst/>
                </a:prstGeom>
                <a:solidFill>
                  <a:srgbClr val="F8A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86" name="Rectangle 173"/>
                <p:cNvSpPr>
                  <a:spLocks noChangeArrowheads="1"/>
                </p:cNvSpPr>
                <p:nvPr/>
              </p:nvSpPr>
              <p:spPr bwMode="auto">
                <a:xfrm>
                  <a:off x="3101" y="2147"/>
                  <a:ext cx="766" cy="3"/>
                </a:xfrm>
                <a:prstGeom prst="rect">
                  <a:avLst/>
                </a:prstGeom>
                <a:solidFill>
                  <a:srgbClr val="F8A9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87" name="Rectangle 174"/>
                <p:cNvSpPr>
                  <a:spLocks noChangeArrowheads="1"/>
                </p:cNvSpPr>
                <p:nvPr/>
              </p:nvSpPr>
              <p:spPr bwMode="auto">
                <a:xfrm>
                  <a:off x="3101" y="2150"/>
                  <a:ext cx="766" cy="2"/>
                </a:xfrm>
                <a:prstGeom prst="rect">
                  <a:avLst/>
                </a:prstGeom>
                <a:solidFill>
                  <a:srgbClr val="F8AB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88" name="Rectangle 175"/>
                <p:cNvSpPr>
                  <a:spLocks noChangeArrowheads="1"/>
                </p:cNvSpPr>
                <p:nvPr/>
              </p:nvSpPr>
              <p:spPr bwMode="auto">
                <a:xfrm>
                  <a:off x="3101" y="2152"/>
                  <a:ext cx="766" cy="1"/>
                </a:xfrm>
                <a:prstGeom prst="rect">
                  <a:avLst/>
                </a:prstGeom>
                <a:solidFill>
                  <a:srgbClr val="F9AC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89" name="Rectangle 176"/>
                <p:cNvSpPr>
                  <a:spLocks noChangeArrowheads="1"/>
                </p:cNvSpPr>
                <p:nvPr/>
              </p:nvSpPr>
              <p:spPr bwMode="auto">
                <a:xfrm>
                  <a:off x="3101" y="2153"/>
                  <a:ext cx="766" cy="3"/>
                </a:xfrm>
                <a:prstGeom prst="rect">
                  <a:avLst/>
                </a:prstGeom>
                <a:solidFill>
                  <a:srgbClr val="F9A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90" name="Rectangle 177"/>
                <p:cNvSpPr>
                  <a:spLocks noChangeArrowheads="1"/>
                </p:cNvSpPr>
                <p:nvPr/>
              </p:nvSpPr>
              <p:spPr bwMode="auto">
                <a:xfrm>
                  <a:off x="3101" y="2156"/>
                  <a:ext cx="766" cy="2"/>
                </a:xfrm>
                <a:prstGeom prst="rect">
                  <a:avLst/>
                </a:prstGeom>
                <a:solidFill>
                  <a:srgbClr val="F9A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91" name="Rectangle 178"/>
                <p:cNvSpPr>
                  <a:spLocks noChangeArrowheads="1"/>
                </p:cNvSpPr>
                <p:nvPr/>
              </p:nvSpPr>
              <p:spPr bwMode="auto">
                <a:xfrm>
                  <a:off x="3101" y="2158"/>
                  <a:ext cx="766" cy="2"/>
                </a:xfrm>
                <a:prstGeom prst="rect">
                  <a:avLst/>
                </a:prstGeom>
                <a:solidFill>
                  <a:srgbClr val="F9AF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92" name="Rectangle 179"/>
                <p:cNvSpPr>
                  <a:spLocks noChangeArrowheads="1"/>
                </p:cNvSpPr>
                <p:nvPr/>
              </p:nvSpPr>
              <p:spPr bwMode="auto">
                <a:xfrm>
                  <a:off x="3101" y="2160"/>
                  <a:ext cx="766" cy="2"/>
                </a:xfrm>
                <a:prstGeom prst="rect">
                  <a:avLst/>
                </a:prstGeom>
                <a:solidFill>
                  <a:srgbClr val="F9B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93" name="Rectangle 180"/>
                <p:cNvSpPr>
                  <a:spLocks noChangeArrowheads="1"/>
                </p:cNvSpPr>
                <p:nvPr/>
              </p:nvSpPr>
              <p:spPr bwMode="auto">
                <a:xfrm>
                  <a:off x="3101" y="2162"/>
                  <a:ext cx="766" cy="3"/>
                </a:xfrm>
                <a:prstGeom prst="rect">
                  <a:avLst/>
                </a:prstGeom>
                <a:solidFill>
                  <a:srgbClr val="F9B1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94" name="Rectangle 181"/>
                <p:cNvSpPr>
                  <a:spLocks noChangeArrowheads="1"/>
                </p:cNvSpPr>
                <p:nvPr/>
              </p:nvSpPr>
              <p:spPr bwMode="auto">
                <a:xfrm>
                  <a:off x="3101" y="2165"/>
                  <a:ext cx="766" cy="3"/>
                </a:xfrm>
                <a:prstGeom prst="rect">
                  <a:avLst/>
                </a:prstGeom>
                <a:solidFill>
                  <a:srgbClr val="F9B3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95" name="Rectangle 182"/>
                <p:cNvSpPr>
                  <a:spLocks noChangeArrowheads="1"/>
                </p:cNvSpPr>
                <p:nvPr/>
              </p:nvSpPr>
              <p:spPr bwMode="auto">
                <a:xfrm>
                  <a:off x="3101" y="2168"/>
                  <a:ext cx="766" cy="3"/>
                </a:xfrm>
                <a:prstGeom prst="rect">
                  <a:avLst/>
                </a:prstGeom>
                <a:solidFill>
                  <a:srgbClr val="F9B4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96" name="Rectangle 183"/>
                <p:cNvSpPr>
                  <a:spLocks noChangeArrowheads="1"/>
                </p:cNvSpPr>
                <p:nvPr/>
              </p:nvSpPr>
              <p:spPr bwMode="auto">
                <a:xfrm>
                  <a:off x="3101" y="2171"/>
                  <a:ext cx="766" cy="4"/>
                </a:xfrm>
                <a:prstGeom prst="rect">
                  <a:avLst/>
                </a:prstGeom>
                <a:solidFill>
                  <a:srgbClr val="F9B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97" name="Rectangle 184"/>
                <p:cNvSpPr>
                  <a:spLocks noChangeArrowheads="1"/>
                </p:cNvSpPr>
                <p:nvPr/>
              </p:nvSpPr>
              <p:spPr bwMode="auto">
                <a:xfrm>
                  <a:off x="3101" y="2175"/>
                  <a:ext cx="766" cy="2"/>
                </a:xfrm>
                <a:prstGeom prst="rect">
                  <a:avLst/>
                </a:prstGeom>
                <a:solidFill>
                  <a:srgbClr val="F9B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98" name="Rectangle 185"/>
                <p:cNvSpPr>
                  <a:spLocks noChangeArrowheads="1"/>
                </p:cNvSpPr>
                <p:nvPr/>
              </p:nvSpPr>
              <p:spPr bwMode="auto">
                <a:xfrm>
                  <a:off x="3101" y="2177"/>
                  <a:ext cx="766" cy="4"/>
                </a:xfrm>
                <a:prstGeom prst="rect">
                  <a:avLst/>
                </a:prstGeom>
                <a:solidFill>
                  <a:srgbClr val="F9B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99" name="Rectangle 186"/>
                <p:cNvSpPr>
                  <a:spLocks noChangeArrowheads="1"/>
                </p:cNvSpPr>
                <p:nvPr/>
              </p:nvSpPr>
              <p:spPr bwMode="auto">
                <a:xfrm>
                  <a:off x="3101" y="2181"/>
                  <a:ext cx="766" cy="5"/>
                </a:xfrm>
                <a:prstGeom prst="rect">
                  <a:avLst/>
                </a:prstGeom>
                <a:solidFill>
                  <a:srgbClr val="FABA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00" name="Rectangle 187"/>
                <p:cNvSpPr>
                  <a:spLocks noChangeArrowheads="1"/>
                </p:cNvSpPr>
                <p:nvPr/>
              </p:nvSpPr>
              <p:spPr bwMode="auto">
                <a:xfrm>
                  <a:off x="3101" y="2186"/>
                  <a:ext cx="766" cy="6"/>
                </a:xfrm>
                <a:prstGeom prst="rect">
                  <a:avLst/>
                </a:prstGeom>
                <a:solidFill>
                  <a:srgbClr val="FAB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01" name="Rectangle 188"/>
                <p:cNvSpPr>
                  <a:spLocks noChangeArrowheads="1"/>
                </p:cNvSpPr>
                <p:nvPr/>
              </p:nvSpPr>
              <p:spPr bwMode="auto">
                <a:xfrm>
                  <a:off x="3101" y="2192"/>
                  <a:ext cx="766" cy="5"/>
                </a:xfrm>
                <a:prstGeom prst="rect">
                  <a:avLst/>
                </a:prstGeom>
                <a:solidFill>
                  <a:srgbClr val="FAB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02" name="Rectangle 189"/>
                <p:cNvSpPr>
                  <a:spLocks noChangeArrowheads="1"/>
                </p:cNvSpPr>
                <p:nvPr/>
              </p:nvSpPr>
              <p:spPr bwMode="auto">
                <a:xfrm>
                  <a:off x="3101" y="2197"/>
                  <a:ext cx="766" cy="11"/>
                </a:xfrm>
                <a:prstGeom prst="rect">
                  <a:avLst/>
                </a:prstGeom>
                <a:solidFill>
                  <a:srgbClr val="FAB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03" name="Rectangle 190"/>
                <p:cNvSpPr>
                  <a:spLocks noChangeArrowheads="1"/>
                </p:cNvSpPr>
                <p:nvPr/>
              </p:nvSpPr>
              <p:spPr bwMode="auto">
                <a:xfrm>
                  <a:off x="3101" y="2208"/>
                  <a:ext cx="766" cy="7"/>
                </a:xfrm>
                <a:prstGeom prst="rect">
                  <a:avLst/>
                </a:prstGeom>
                <a:solidFill>
                  <a:srgbClr val="FAB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204" name="Rectangle 191"/>
                <p:cNvSpPr>
                  <a:spLocks noChangeArrowheads="1"/>
                </p:cNvSpPr>
                <p:nvPr/>
              </p:nvSpPr>
              <p:spPr bwMode="auto">
                <a:xfrm>
                  <a:off x="3101" y="1969"/>
                  <a:ext cx="766" cy="245"/>
                </a:xfrm>
                <a:prstGeom prst="rect">
                  <a:avLst/>
                </a:prstGeom>
                <a:noFill/>
                <a:ln w="8" cap="rnd">
                  <a:solidFill>
                    <a:srgbClr val="F7964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</p:grpSp>
          <p:sp>
            <p:nvSpPr>
              <p:cNvPr id="1129" name="Rectangle 193"/>
              <p:cNvSpPr>
                <a:spLocks noChangeArrowheads="1"/>
              </p:cNvSpPr>
              <p:nvPr/>
            </p:nvSpPr>
            <p:spPr bwMode="auto">
              <a:xfrm>
                <a:off x="5374138" y="3748579"/>
                <a:ext cx="902780" cy="215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i="0" dirty="0">
                    <a:solidFill>
                      <a:srgbClr val="000000"/>
                    </a:solidFill>
                    <a:latin typeface="Calibri" pitchFamily="34" charset="0"/>
                  </a:rPr>
                  <a:t>IDENTIFICATION</a:t>
                </a:r>
                <a:endParaRPr lang="en-US" altLang="en-US" sz="1200" i="0" dirty="0"/>
              </a:p>
            </p:txBody>
          </p:sp>
        </p:grpSp>
        <p:grpSp>
          <p:nvGrpSpPr>
            <p:cNvPr id="810" name="Group 809"/>
            <p:cNvGrpSpPr>
              <a:grpSpLocks/>
            </p:cNvGrpSpPr>
            <p:nvPr/>
          </p:nvGrpSpPr>
          <p:grpSpPr bwMode="auto">
            <a:xfrm>
              <a:off x="5058835" y="5557838"/>
              <a:ext cx="2080234" cy="385762"/>
              <a:chOff x="3794786" y="5557049"/>
              <a:chExt cx="1558987" cy="457186"/>
            </a:xfrm>
          </p:grpSpPr>
          <p:grpSp>
            <p:nvGrpSpPr>
              <p:cNvPr id="1051" name="Group 272"/>
              <p:cNvGrpSpPr>
                <a:grpSpLocks/>
              </p:cNvGrpSpPr>
              <p:nvPr/>
            </p:nvGrpSpPr>
            <p:grpSpPr bwMode="auto">
              <a:xfrm>
                <a:off x="3794786" y="5557049"/>
                <a:ext cx="1558987" cy="457186"/>
                <a:chOff x="2348" y="3062"/>
                <a:chExt cx="890" cy="261"/>
              </a:xfrm>
            </p:grpSpPr>
            <p:sp>
              <p:nvSpPr>
                <p:cNvPr id="1053" name="Rectangle 197"/>
                <p:cNvSpPr>
                  <a:spLocks noChangeArrowheads="1"/>
                </p:cNvSpPr>
                <p:nvPr/>
              </p:nvSpPr>
              <p:spPr bwMode="auto">
                <a:xfrm>
                  <a:off x="2356" y="3078"/>
                  <a:ext cx="882" cy="245"/>
                </a:xfrm>
                <a:prstGeom prst="rect">
                  <a:avLst/>
                </a:prstGeom>
                <a:solidFill>
                  <a:srgbClr val="9747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54" name="Rectangle 198"/>
                <p:cNvSpPr>
                  <a:spLocks noChangeArrowheads="1"/>
                </p:cNvSpPr>
                <p:nvPr/>
              </p:nvSpPr>
              <p:spPr bwMode="auto">
                <a:xfrm>
                  <a:off x="2348" y="3062"/>
                  <a:ext cx="883" cy="14"/>
                </a:xfrm>
                <a:prstGeom prst="rect">
                  <a:avLst/>
                </a:prstGeom>
                <a:solidFill>
                  <a:srgbClr val="FAB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55" name="Rectangle 199"/>
                <p:cNvSpPr>
                  <a:spLocks noChangeArrowheads="1"/>
                </p:cNvSpPr>
                <p:nvPr/>
              </p:nvSpPr>
              <p:spPr bwMode="auto">
                <a:xfrm>
                  <a:off x="2348" y="3076"/>
                  <a:ext cx="883" cy="7"/>
                </a:xfrm>
                <a:prstGeom prst="rect">
                  <a:avLst/>
                </a:prstGeom>
                <a:solidFill>
                  <a:srgbClr val="FAB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56" name="Rectangle 200"/>
                <p:cNvSpPr>
                  <a:spLocks noChangeArrowheads="1"/>
                </p:cNvSpPr>
                <p:nvPr/>
              </p:nvSpPr>
              <p:spPr bwMode="auto">
                <a:xfrm>
                  <a:off x="2348" y="3083"/>
                  <a:ext cx="883" cy="5"/>
                </a:xfrm>
                <a:prstGeom prst="rect">
                  <a:avLst/>
                </a:prstGeom>
                <a:solidFill>
                  <a:srgbClr val="FABD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57" name="Rectangle 201"/>
                <p:cNvSpPr>
                  <a:spLocks noChangeArrowheads="1"/>
                </p:cNvSpPr>
                <p:nvPr/>
              </p:nvSpPr>
              <p:spPr bwMode="auto">
                <a:xfrm>
                  <a:off x="2348" y="3088"/>
                  <a:ext cx="883" cy="4"/>
                </a:xfrm>
                <a:prstGeom prst="rect">
                  <a:avLst/>
                </a:prstGeom>
                <a:solidFill>
                  <a:srgbClr val="FAB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58" name="Rectangle 202"/>
                <p:cNvSpPr>
                  <a:spLocks noChangeArrowheads="1"/>
                </p:cNvSpPr>
                <p:nvPr/>
              </p:nvSpPr>
              <p:spPr bwMode="auto">
                <a:xfrm>
                  <a:off x="2348" y="3092"/>
                  <a:ext cx="883" cy="5"/>
                </a:xfrm>
                <a:prstGeom prst="rect">
                  <a:avLst/>
                </a:prstGeom>
                <a:solidFill>
                  <a:srgbClr val="FABA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59" name="Rectangle 203"/>
                <p:cNvSpPr>
                  <a:spLocks noChangeArrowheads="1"/>
                </p:cNvSpPr>
                <p:nvPr/>
              </p:nvSpPr>
              <p:spPr bwMode="auto">
                <a:xfrm>
                  <a:off x="2348" y="3097"/>
                  <a:ext cx="883" cy="3"/>
                </a:xfrm>
                <a:prstGeom prst="rect">
                  <a:avLst/>
                </a:prstGeom>
                <a:solidFill>
                  <a:srgbClr val="F9B9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60" name="Rectangle 204"/>
                <p:cNvSpPr>
                  <a:spLocks noChangeArrowheads="1"/>
                </p:cNvSpPr>
                <p:nvPr/>
              </p:nvSpPr>
              <p:spPr bwMode="auto">
                <a:xfrm>
                  <a:off x="2348" y="3100"/>
                  <a:ext cx="883" cy="4"/>
                </a:xfrm>
                <a:prstGeom prst="rect">
                  <a:avLst/>
                </a:prstGeom>
                <a:solidFill>
                  <a:srgbClr val="F9B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61" name="Rectangle 205"/>
                <p:cNvSpPr>
                  <a:spLocks noChangeArrowheads="1"/>
                </p:cNvSpPr>
                <p:nvPr/>
              </p:nvSpPr>
              <p:spPr bwMode="auto">
                <a:xfrm>
                  <a:off x="2348" y="3104"/>
                  <a:ext cx="883" cy="4"/>
                </a:xfrm>
                <a:prstGeom prst="rect">
                  <a:avLst/>
                </a:prstGeom>
                <a:solidFill>
                  <a:srgbClr val="F9B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62" name="Rectangle 206"/>
                <p:cNvSpPr>
                  <a:spLocks noChangeArrowheads="1"/>
                </p:cNvSpPr>
                <p:nvPr/>
              </p:nvSpPr>
              <p:spPr bwMode="auto">
                <a:xfrm>
                  <a:off x="2348" y="3108"/>
                  <a:ext cx="883" cy="3"/>
                </a:xfrm>
                <a:prstGeom prst="rect">
                  <a:avLst/>
                </a:prstGeom>
                <a:solidFill>
                  <a:srgbClr val="F9B4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63" name="Rectangle 207"/>
                <p:cNvSpPr>
                  <a:spLocks noChangeArrowheads="1"/>
                </p:cNvSpPr>
                <p:nvPr/>
              </p:nvSpPr>
              <p:spPr bwMode="auto">
                <a:xfrm>
                  <a:off x="2348" y="3111"/>
                  <a:ext cx="883" cy="1"/>
                </a:xfrm>
                <a:prstGeom prst="rect">
                  <a:avLst/>
                </a:prstGeom>
                <a:solidFill>
                  <a:srgbClr val="F9B3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64" name="Rectangle 208"/>
                <p:cNvSpPr>
                  <a:spLocks noChangeArrowheads="1"/>
                </p:cNvSpPr>
                <p:nvPr/>
              </p:nvSpPr>
              <p:spPr bwMode="auto">
                <a:xfrm>
                  <a:off x="2348" y="3112"/>
                  <a:ext cx="883" cy="3"/>
                </a:xfrm>
                <a:prstGeom prst="rect">
                  <a:avLst/>
                </a:prstGeom>
                <a:solidFill>
                  <a:srgbClr val="F9B2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65" name="Rectangle 209"/>
                <p:cNvSpPr>
                  <a:spLocks noChangeArrowheads="1"/>
                </p:cNvSpPr>
                <p:nvPr/>
              </p:nvSpPr>
              <p:spPr bwMode="auto">
                <a:xfrm>
                  <a:off x="2348" y="3115"/>
                  <a:ext cx="883" cy="2"/>
                </a:xfrm>
                <a:prstGeom prst="rect">
                  <a:avLst/>
                </a:prstGeom>
                <a:solidFill>
                  <a:srgbClr val="F9B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66" name="Rectangle 210"/>
                <p:cNvSpPr>
                  <a:spLocks noChangeArrowheads="1"/>
                </p:cNvSpPr>
                <p:nvPr/>
              </p:nvSpPr>
              <p:spPr bwMode="auto">
                <a:xfrm>
                  <a:off x="2348" y="3117"/>
                  <a:ext cx="883" cy="2"/>
                </a:xfrm>
                <a:prstGeom prst="rect">
                  <a:avLst/>
                </a:prstGeom>
                <a:solidFill>
                  <a:srgbClr val="F9AF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67" name="Rectangle 211"/>
                <p:cNvSpPr>
                  <a:spLocks noChangeArrowheads="1"/>
                </p:cNvSpPr>
                <p:nvPr/>
              </p:nvSpPr>
              <p:spPr bwMode="auto">
                <a:xfrm>
                  <a:off x="2348" y="3119"/>
                  <a:ext cx="883" cy="3"/>
                </a:xfrm>
                <a:prstGeom prst="rect">
                  <a:avLst/>
                </a:prstGeom>
                <a:solidFill>
                  <a:srgbClr val="F9A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68" name="Rectangle 212"/>
                <p:cNvSpPr>
                  <a:spLocks noChangeArrowheads="1"/>
                </p:cNvSpPr>
                <p:nvPr/>
              </p:nvSpPr>
              <p:spPr bwMode="auto">
                <a:xfrm>
                  <a:off x="2348" y="3122"/>
                  <a:ext cx="883" cy="2"/>
                </a:xfrm>
                <a:prstGeom prst="rect">
                  <a:avLst/>
                </a:prstGeom>
                <a:solidFill>
                  <a:srgbClr val="F9A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69" name="Rectangle 213"/>
                <p:cNvSpPr>
                  <a:spLocks noChangeArrowheads="1"/>
                </p:cNvSpPr>
                <p:nvPr/>
              </p:nvSpPr>
              <p:spPr bwMode="auto">
                <a:xfrm>
                  <a:off x="2348" y="3124"/>
                  <a:ext cx="883" cy="2"/>
                </a:xfrm>
                <a:prstGeom prst="rect">
                  <a:avLst/>
                </a:prstGeom>
                <a:solidFill>
                  <a:srgbClr val="F9AC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70" name="Rectangle 214"/>
                <p:cNvSpPr>
                  <a:spLocks noChangeArrowheads="1"/>
                </p:cNvSpPr>
                <p:nvPr/>
              </p:nvSpPr>
              <p:spPr bwMode="auto">
                <a:xfrm>
                  <a:off x="2348" y="3126"/>
                  <a:ext cx="883" cy="2"/>
                </a:xfrm>
                <a:prstGeom prst="rect">
                  <a:avLst/>
                </a:prstGeom>
                <a:solidFill>
                  <a:srgbClr val="F8AB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71" name="Rectangle 215"/>
                <p:cNvSpPr>
                  <a:spLocks noChangeArrowheads="1"/>
                </p:cNvSpPr>
                <p:nvPr/>
              </p:nvSpPr>
              <p:spPr bwMode="auto">
                <a:xfrm>
                  <a:off x="2348" y="3128"/>
                  <a:ext cx="883" cy="3"/>
                </a:xfrm>
                <a:prstGeom prst="rect">
                  <a:avLst/>
                </a:prstGeom>
                <a:solidFill>
                  <a:srgbClr val="F8AA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72" name="Rectangle 216"/>
                <p:cNvSpPr>
                  <a:spLocks noChangeArrowheads="1"/>
                </p:cNvSpPr>
                <p:nvPr/>
              </p:nvSpPr>
              <p:spPr bwMode="auto">
                <a:xfrm>
                  <a:off x="2348" y="3131"/>
                  <a:ext cx="883" cy="2"/>
                </a:xfrm>
                <a:prstGeom prst="rect">
                  <a:avLst/>
                </a:prstGeom>
                <a:solidFill>
                  <a:srgbClr val="F8A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73" name="Rectangle 217"/>
                <p:cNvSpPr>
                  <a:spLocks noChangeArrowheads="1"/>
                </p:cNvSpPr>
                <p:nvPr/>
              </p:nvSpPr>
              <p:spPr bwMode="auto">
                <a:xfrm>
                  <a:off x="2348" y="3133"/>
                  <a:ext cx="883" cy="2"/>
                </a:xfrm>
                <a:prstGeom prst="rect">
                  <a:avLst/>
                </a:prstGeom>
                <a:solidFill>
                  <a:srgbClr val="F8A7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74" name="Rectangle 218"/>
                <p:cNvSpPr>
                  <a:spLocks noChangeArrowheads="1"/>
                </p:cNvSpPr>
                <p:nvPr/>
              </p:nvSpPr>
              <p:spPr bwMode="auto">
                <a:xfrm>
                  <a:off x="2348" y="3135"/>
                  <a:ext cx="883" cy="1"/>
                </a:xfrm>
                <a:prstGeom prst="rect">
                  <a:avLst/>
                </a:prstGeom>
                <a:solidFill>
                  <a:srgbClr val="F8A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75" name="Rectangle 219"/>
                <p:cNvSpPr>
                  <a:spLocks noChangeArrowheads="1"/>
                </p:cNvSpPr>
                <p:nvPr/>
              </p:nvSpPr>
              <p:spPr bwMode="auto">
                <a:xfrm>
                  <a:off x="2348" y="3136"/>
                  <a:ext cx="883" cy="2"/>
                </a:xfrm>
                <a:prstGeom prst="rect">
                  <a:avLst/>
                </a:prstGeom>
                <a:solidFill>
                  <a:srgbClr val="F8A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76" name="Rectangle 220"/>
                <p:cNvSpPr>
                  <a:spLocks noChangeArrowheads="1"/>
                </p:cNvSpPr>
                <p:nvPr/>
              </p:nvSpPr>
              <p:spPr bwMode="auto">
                <a:xfrm>
                  <a:off x="2348" y="3138"/>
                  <a:ext cx="883" cy="2"/>
                </a:xfrm>
                <a:prstGeom prst="rect">
                  <a:avLst/>
                </a:prstGeom>
                <a:solidFill>
                  <a:srgbClr val="F8A4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77" name="Rectangle 221"/>
                <p:cNvSpPr>
                  <a:spLocks noChangeArrowheads="1"/>
                </p:cNvSpPr>
                <p:nvPr/>
              </p:nvSpPr>
              <p:spPr bwMode="auto">
                <a:xfrm>
                  <a:off x="2348" y="3140"/>
                  <a:ext cx="883" cy="2"/>
                </a:xfrm>
                <a:prstGeom prst="rect">
                  <a:avLst/>
                </a:prstGeom>
                <a:solidFill>
                  <a:srgbClr val="F8A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78" name="Rectangle 222"/>
                <p:cNvSpPr>
                  <a:spLocks noChangeArrowheads="1"/>
                </p:cNvSpPr>
                <p:nvPr/>
              </p:nvSpPr>
              <p:spPr bwMode="auto">
                <a:xfrm>
                  <a:off x="2348" y="3142"/>
                  <a:ext cx="883" cy="2"/>
                </a:xfrm>
                <a:prstGeom prst="rect">
                  <a:avLst/>
                </a:prstGeom>
                <a:solidFill>
                  <a:srgbClr val="F8A2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79" name="Rectangle 223"/>
                <p:cNvSpPr>
                  <a:spLocks noChangeArrowheads="1"/>
                </p:cNvSpPr>
                <p:nvPr/>
              </p:nvSpPr>
              <p:spPr bwMode="auto">
                <a:xfrm>
                  <a:off x="2348" y="3144"/>
                  <a:ext cx="883" cy="3"/>
                </a:xfrm>
                <a:prstGeom prst="rect">
                  <a:avLst/>
                </a:prstGeom>
                <a:solidFill>
                  <a:srgbClr val="F8A1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80" name="Rectangle 224"/>
                <p:cNvSpPr>
                  <a:spLocks noChangeArrowheads="1"/>
                </p:cNvSpPr>
                <p:nvPr/>
              </p:nvSpPr>
              <p:spPr bwMode="auto">
                <a:xfrm>
                  <a:off x="2348" y="3147"/>
                  <a:ext cx="883" cy="2"/>
                </a:xfrm>
                <a:prstGeom prst="rect">
                  <a:avLst/>
                </a:prstGeom>
                <a:solidFill>
                  <a:srgbClr val="F89F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81" name="Rectangle 225"/>
                <p:cNvSpPr>
                  <a:spLocks noChangeArrowheads="1"/>
                </p:cNvSpPr>
                <p:nvPr/>
              </p:nvSpPr>
              <p:spPr bwMode="auto">
                <a:xfrm>
                  <a:off x="2348" y="3149"/>
                  <a:ext cx="883" cy="2"/>
                </a:xfrm>
                <a:prstGeom prst="rect">
                  <a:avLst/>
                </a:prstGeom>
                <a:solidFill>
                  <a:srgbClr val="F89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82" name="Rectangle 226"/>
                <p:cNvSpPr>
                  <a:spLocks noChangeArrowheads="1"/>
                </p:cNvSpPr>
                <p:nvPr/>
              </p:nvSpPr>
              <p:spPr bwMode="auto">
                <a:xfrm>
                  <a:off x="2348" y="3151"/>
                  <a:ext cx="883" cy="3"/>
                </a:xfrm>
                <a:prstGeom prst="rect">
                  <a:avLst/>
                </a:prstGeom>
                <a:solidFill>
                  <a:srgbClr val="F8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83" name="Rectangle 227"/>
                <p:cNvSpPr>
                  <a:spLocks noChangeArrowheads="1"/>
                </p:cNvSpPr>
                <p:nvPr/>
              </p:nvSpPr>
              <p:spPr bwMode="auto">
                <a:xfrm>
                  <a:off x="2348" y="3154"/>
                  <a:ext cx="883" cy="2"/>
                </a:xfrm>
                <a:prstGeom prst="rect">
                  <a:avLst/>
                </a:prstGeom>
                <a:solidFill>
                  <a:srgbClr val="F79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84" name="Rectangle 228"/>
                <p:cNvSpPr>
                  <a:spLocks noChangeArrowheads="1"/>
                </p:cNvSpPr>
                <p:nvPr/>
              </p:nvSpPr>
              <p:spPr bwMode="auto">
                <a:xfrm>
                  <a:off x="2348" y="3156"/>
                  <a:ext cx="883" cy="3"/>
                </a:xfrm>
                <a:prstGeom prst="rect">
                  <a:avLst/>
                </a:prstGeom>
                <a:solidFill>
                  <a:srgbClr val="F79C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85" name="Rectangle 229"/>
                <p:cNvSpPr>
                  <a:spLocks noChangeArrowheads="1"/>
                </p:cNvSpPr>
                <p:nvPr/>
              </p:nvSpPr>
              <p:spPr bwMode="auto">
                <a:xfrm>
                  <a:off x="2348" y="3159"/>
                  <a:ext cx="883" cy="3"/>
                </a:xfrm>
                <a:prstGeom prst="rect">
                  <a:avLst/>
                </a:prstGeom>
                <a:solidFill>
                  <a:srgbClr val="F79B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86" name="Rectangle 230"/>
                <p:cNvSpPr>
                  <a:spLocks noChangeArrowheads="1"/>
                </p:cNvSpPr>
                <p:nvPr/>
              </p:nvSpPr>
              <p:spPr bwMode="auto">
                <a:xfrm>
                  <a:off x="2348" y="3162"/>
                  <a:ext cx="883" cy="3"/>
                </a:xfrm>
                <a:prstGeom prst="rect">
                  <a:avLst/>
                </a:prstGeom>
                <a:solidFill>
                  <a:srgbClr val="F79A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87" name="Rectangle 231"/>
                <p:cNvSpPr>
                  <a:spLocks noChangeArrowheads="1"/>
                </p:cNvSpPr>
                <p:nvPr/>
              </p:nvSpPr>
              <p:spPr bwMode="auto">
                <a:xfrm>
                  <a:off x="2348" y="3165"/>
                  <a:ext cx="883" cy="3"/>
                </a:xfrm>
                <a:prstGeom prst="rect">
                  <a:avLst/>
                </a:prstGeom>
                <a:solidFill>
                  <a:srgbClr val="F799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88" name="Rectangle 232"/>
                <p:cNvSpPr>
                  <a:spLocks noChangeArrowheads="1"/>
                </p:cNvSpPr>
                <p:nvPr/>
              </p:nvSpPr>
              <p:spPr bwMode="auto">
                <a:xfrm>
                  <a:off x="2348" y="3168"/>
                  <a:ext cx="883" cy="6"/>
                </a:xfrm>
                <a:prstGeom prst="rect">
                  <a:avLst/>
                </a:prstGeom>
                <a:solidFill>
                  <a:srgbClr val="F79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89" name="Rectangle 233"/>
                <p:cNvSpPr>
                  <a:spLocks noChangeArrowheads="1"/>
                </p:cNvSpPr>
                <p:nvPr/>
              </p:nvSpPr>
              <p:spPr bwMode="auto">
                <a:xfrm>
                  <a:off x="2348" y="3174"/>
                  <a:ext cx="883" cy="5"/>
                </a:xfrm>
                <a:prstGeom prst="rect">
                  <a:avLst/>
                </a:prstGeom>
                <a:solidFill>
                  <a:srgbClr val="F79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90" name="Rectangle 234"/>
                <p:cNvSpPr>
                  <a:spLocks noChangeArrowheads="1"/>
                </p:cNvSpPr>
                <p:nvPr/>
              </p:nvSpPr>
              <p:spPr bwMode="auto">
                <a:xfrm>
                  <a:off x="2348" y="3179"/>
                  <a:ext cx="883" cy="14"/>
                </a:xfrm>
                <a:prstGeom prst="rect">
                  <a:avLst/>
                </a:prstGeom>
                <a:solidFill>
                  <a:srgbClr val="F796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91" name="Rectangle 235"/>
                <p:cNvSpPr>
                  <a:spLocks noChangeArrowheads="1"/>
                </p:cNvSpPr>
                <p:nvPr/>
              </p:nvSpPr>
              <p:spPr bwMode="auto">
                <a:xfrm>
                  <a:off x="2348" y="3193"/>
                  <a:ext cx="883" cy="5"/>
                </a:xfrm>
                <a:prstGeom prst="rect">
                  <a:avLst/>
                </a:prstGeom>
                <a:solidFill>
                  <a:srgbClr val="F79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92" name="Rectangle 236"/>
                <p:cNvSpPr>
                  <a:spLocks noChangeArrowheads="1"/>
                </p:cNvSpPr>
                <p:nvPr/>
              </p:nvSpPr>
              <p:spPr bwMode="auto">
                <a:xfrm>
                  <a:off x="2348" y="3198"/>
                  <a:ext cx="883" cy="5"/>
                </a:xfrm>
                <a:prstGeom prst="rect">
                  <a:avLst/>
                </a:prstGeom>
                <a:solidFill>
                  <a:srgbClr val="F79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93" name="Rectangle 237"/>
                <p:cNvSpPr>
                  <a:spLocks noChangeArrowheads="1"/>
                </p:cNvSpPr>
                <p:nvPr/>
              </p:nvSpPr>
              <p:spPr bwMode="auto">
                <a:xfrm>
                  <a:off x="2348" y="3203"/>
                  <a:ext cx="883" cy="3"/>
                </a:xfrm>
                <a:prstGeom prst="rect">
                  <a:avLst/>
                </a:prstGeom>
                <a:solidFill>
                  <a:srgbClr val="F799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94" name="Rectangle 238"/>
                <p:cNvSpPr>
                  <a:spLocks noChangeArrowheads="1"/>
                </p:cNvSpPr>
                <p:nvPr/>
              </p:nvSpPr>
              <p:spPr bwMode="auto">
                <a:xfrm>
                  <a:off x="2348" y="3206"/>
                  <a:ext cx="883" cy="2"/>
                </a:xfrm>
                <a:prstGeom prst="rect">
                  <a:avLst/>
                </a:prstGeom>
                <a:solidFill>
                  <a:srgbClr val="F79A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95" name="Rectangle 239"/>
                <p:cNvSpPr>
                  <a:spLocks noChangeArrowheads="1"/>
                </p:cNvSpPr>
                <p:nvPr/>
              </p:nvSpPr>
              <p:spPr bwMode="auto">
                <a:xfrm>
                  <a:off x="2348" y="3208"/>
                  <a:ext cx="883" cy="4"/>
                </a:xfrm>
                <a:prstGeom prst="rect">
                  <a:avLst/>
                </a:prstGeom>
                <a:solidFill>
                  <a:srgbClr val="F79A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96" name="Rectangle 240"/>
                <p:cNvSpPr>
                  <a:spLocks noChangeArrowheads="1"/>
                </p:cNvSpPr>
                <p:nvPr/>
              </p:nvSpPr>
              <p:spPr bwMode="auto">
                <a:xfrm>
                  <a:off x="2348" y="3212"/>
                  <a:ext cx="883" cy="3"/>
                </a:xfrm>
                <a:prstGeom prst="rect">
                  <a:avLst/>
                </a:prstGeom>
                <a:solidFill>
                  <a:srgbClr val="F79C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97" name="Rectangle 241"/>
                <p:cNvSpPr>
                  <a:spLocks noChangeArrowheads="1"/>
                </p:cNvSpPr>
                <p:nvPr/>
              </p:nvSpPr>
              <p:spPr bwMode="auto">
                <a:xfrm>
                  <a:off x="2348" y="3215"/>
                  <a:ext cx="883" cy="2"/>
                </a:xfrm>
                <a:prstGeom prst="rect">
                  <a:avLst/>
                </a:prstGeom>
                <a:solidFill>
                  <a:srgbClr val="F79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98" name="Rectangle 242"/>
                <p:cNvSpPr>
                  <a:spLocks noChangeArrowheads="1"/>
                </p:cNvSpPr>
                <p:nvPr/>
              </p:nvSpPr>
              <p:spPr bwMode="auto">
                <a:xfrm>
                  <a:off x="2348" y="3217"/>
                  <a:ext cx="883" cy="3"/>
                </a:xfrm>
                <a:prstGeom prst="rect">
                  <a:avLst/>
                </a:prstGeom>
                <a:solidFill>
                  <a:srgbClr val="F8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99" name="Rectangle 243"/>
                <p:cNvSpPr>
                  <a:spLocks noChangeArrowheads="1"/>
                </p:cNvSpPr>
                <p:nvPr/>
              </p:nvSpPr>
              <p:spPr bwMode="auto">
                <a:xfrm>
                  <a:off x="2348" y="3220"/>
                  <a:ext cx="883" cy="2"/>
                </a:xfrm>
                <a:prstGeom prst="rect">
                  <a:avLst/>
                </a:prstGeom>
                <a:solidFill>
                  <a:srgbClr val="F89F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00" name="Rectangle 244"/>
                <p:cNvSpPr>
                  <a:spLocks noChangeArrowheads="1"/>
                </p:cNvSpPr>
                <p:nvPr/>
              </p:nvSpPr>
              <p:spPr bwMode="auto">
                <a:xfrm>
                  <a:off x="2348" y="3222"/>
                  <a:ext cx="883" cy="2"/>
                </a:xfrm>
                <a:prstGeom prst="rect">
                  <a:avLst/>
                </a:prstGeom>
                <a:solidFill>
                  <a:srgbClr val="F8A0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01" name="Rectangle 245"/>
                <p:cNvSpPr>
                  <a:spLocks noChangeArrowheads="1"/>
                </p:cNvSpPr>
                <p:nvPr/>
              </p:nvSpPr>
              <p:spPr bwMode="auto">
                <a:xfrm>
                  <a:off x="2348" y="3224"/>
                  <a:ext cx="883" cy="3"/>
                </a:xfrm>
                <a:prstGeom prst="rect">
                  <a:avLst/>
                </a:prstGeom>
                <a:solidFill>
                  <a:srgbClr val="F8A1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02" name="Rectangle 246"/>
                <p:cNvSpPr>
                  <a:spLocks noChangeArrowheads="1"/>
                </p:cNvSpPr>
                <p:nvPr/>
              </p:nvSpPr>
              <p:spPr bwMode="auto">
                <a:xfrm>
                  <a:off x="2348" y="3227"/>
                  <a:ext cx="883" cy="2"/>
                </a:xfrm>
                <a:prstGeom prst="rect">
                  <a:avLst/>
                </a:prstGeom>
                <a:solidFill>
                  <a:srgbClr val="F8A2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03" name="Rectangle 247"/>
                <p:cNvSpPr>
                  <a:spLocks noChangeArrowheads="1"/>
                </p:cNvSpPr>
                <p:nvPr/>
              </p:nvSpPr>
              <p:spPr bwMode="auto">
                <a:xfrm>
                  <a:off x="2348" y="3229"/>
                  <a:ext cx="883" cy="2"/>
                </a:xfrm>
                <a:prstGeom prst="rect">
                  <a:avLst/>
                </a:prstGeom>
                <a:solidFill>
                  <a:srgbClr val="F8A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04" name="Rectangle 248"/>
                <p:cNvSpPr>
                  <a:spLocks noChangeArrowheads="1"/>
                </p:cNvSpPr>
                <p:nvPr/>
              </p:nvSpPr>
              <p:spPr bwMode="auto">
                <a:xfrm>
                  <a:off x="2348" y="3231"/>
                  <a:ext cx="883" cy="1"/>
                </a:xfrm>
                <a:prstGeom prst="rect">
                  <a:avLst/>
                </a:prstGeom>
                <a:solidFill>
                  <a:srgbClr val="F8A4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05" name="Rectangle 249"/>
                <p:cNvSpPr>
                  <a:spLocks noChangeArrowheads="1"/>
                </p:cNvSpPr>
                <p:nvPr/>
              </p:nvSpPr>
              <p:spPr bwMode="auto">
                <a:xfrm>
                  <a:off x="2348" y="3232"/>
                  <a:ext cx="883" cy="2"/>
                </a:xfrm>
                <a:prstGeom prst="rect">
                  <a:avLst/>
                </a:prstGeom>
                <a:solidFill>
                  <a:srgbClr val="F8A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06" name="Rectangle 250"/>
                <p:cNvSpPr>
                  <a:spLocks noChangeArrowheads="1"/>
                </p:cNvSpPr>
                <p:nvPr/>
              </p:nvSpPr>
              <p:spPr bwMode="auto">
                <a:xfrm>
                  <a:off x="2348" y="3234"/>
                  <a:ext cx="883" cy="2"/>
                </a:xfrm>
                <a:prstGeom prst="rect">
                  <a:avLst/>
                </a:prstGeom>
                <a:solidFill>
                  <a:srgbClr val="F8A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07" name="Rectangle 251"/>
                <p:cNvSpPr>
                  <a:spLocks noChangeArrowheads="1"/>
                </p:cNvSpPr>
                <p:nvPr/>
              </p:nvSpPr>
              <p:spPr bwMode="auto">
                <a:xfrm>
                  <a:off x="2348" y="3236"/>
                  <a:ext cx="883" cy="2"/>
                </a:xfrm>
                <a:prstGeom prst="rect">
                  <a:avLst/>
                </a:prstGeom>
                <a:solidFill>
                  <a:srgbClr val="F8A7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08" name="Rectangle 252"/>
                <p:cNvSpPr>
                  <a:spLocks noChangeArrowheads="1"/>
                </p:cNvSpPr>
                <p:nvPr/>
              </p:nvSpPr>
              <p:spPr bwMode="auto">
                <a:xfrm>
                  <a:off x="2348" y="3238"/>
                  <a:ext cx="883" cy="2"/>
                </a:xfrm>
                <a:prstGeom prst="rect">
                  <a:avLst/>
                </a:prstGeom>
                <a:solidFill>
                  <a:srgbClr val="F8A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09" name="Rectangle 253"/>
                <p:cNvSpPr>
                  <a:spLocks noChangeArrowheads="1"/>
                </p:cNvSpPr>
                <p:nvPr/>
              </p:nvSpPr>
              <p:spPr bwMode="auto">
                <a:xfrm>
                  <a:off x="2348" y="3240"/>
                  <a:ext cx="883" cy="3"/>
                </a:xfrm>
                <a:prstGeom prst="rect">
                  <a:avLst/>
                </a:prstGeom>
                <a:solidFill>
                  <a:srgbClr val="F8A9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10" name="Rectangle 254"/>
                <p:cNvSpPr>
                  <a:spLocks noChangeArrowheads="1"/>
                </p:cNvSpPr>
                <p:nvPr/>
              </p:nvSpPr>
              <p:spPr bwMode="auto">
                <a:xfrm>
                  <a:off x="2348" y="3243"/>
                  <a:ext cx="883" cy="2"/>
                </a:xfrm>
                <a:prstGeom prst="rect">
                  <a:avLst/>
                </a:prstGeom>
                <a:solidFill>
                  <a:srgbClr val="F8AB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11" name="Rectangle 255"/>
                <p:cNvSpPr>
                  <a:spLocks noChangeArrowheads="1"/>
                </p:cNvSpPr>
                <p:nvPr/>
              </p:nvSpPr>
              <p:spPr bwMode="auto">
                <a:xfrm>
                  <a:off x="2348" y="3245"/>
                  <a:ext cx="883" cy="2"/>
                </a:xfrm>
                <a:prstGeom prst="rect">
                  <a:avLst/>
                </a:prstGeom>
                <a:solidFill>
                  <a:srgbClr val="F9AC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12" name="Rectangle 256"/>
                <p:cNvSpPr>
                  <a:spLocks noChangeArrowheads="1"/>
                </p:cNvSpPr>
                <p:nvPr/>
              </p:nvSpPr>
              <p:spPr bwMode="auto">
                <a:xfrm>
                  <a:off x="2348" y="3247"/>
                  <a:ext cx="883" cy="3"/>
                </a:xfrm>
                <a:prstGeom prst="rect">
                  <a:avLst/>
                </a:prstGeom>
                <a:solidFill>
                  <a:srgbClr val="F9A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13" name="Rectangle 257"/>
                <p:cNvSpPr>
                  <a:spLocks noChangeArrowheads="1"/>
                </p:cNvSpPr>
                <p:nvPr/>
              </p:nvSpPr>
              <p:spPr bwMode="auto">
                <a:xfrm>
                  <a:off x="2348" y="3250"/>
                  <a:ext cx="883" cy="2"/>
                </a:xfrm>
                <a:prstGeom prst="rect">
                  <a:avLst/>
                </a:prstGeom>
                <a:solidFill>
                  <a:srgbClr val="F9A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14" name="Rectangle 258"/>
                <p:cNvSpPr>
                  <a:spLocks noChangeArrowheads="1"/>
                </p:cNvSpPr>
                <p:nvPr/>
              </p:nvSpPr>
              <p:spPr bwMode="auto">
                <a:xfrm>
                  <a:off x="2348" y="3252"/>
                  <a:ext cx="883" cy="2"/>
                </a:xfrm>
                <a:prstGeom prst="rect">
                  <a:avLst/>
                </a:prstGeom>
                <a:solidFill>
                  <a:srgbClr val="F9AF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15" name="Rectangle 259"/>
                <p:cNvSpPr>
                  <a:spLocks noChangeArrowheads="1"/>
                </p:cNvSpPr>
                <p:nvPr/>
              </p:nvSpPr>
              <p:spPr bwMode="auto">
                <a:xfrm>
                  <a:off x="2348" y="3254"/>
                  <a:ext cx="883" cy="2"/>
                </a:xfrm>
                <a:prstGeom prst="rect">
                  <a:avLst/>
                </a:prstGeom>
                <a:solidFill>
                  <a:srgbClr val="F9B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16" name="Rectangle 260"/>
                <p:cNvSpPr>
                  <a:spLocks noChangeArrowheads="1"/>
                </p:cNvSpPr>
                <p:nvPr/>
              </p:nvSpPr>
              <p:spPr bwMode="auto">
                <a:xfrm>
                  <a:off x="2348" y="3256"/>
                  <a:ext cx="883" cy="2"/>
                </a:xfrm>
                <a:prstGeom prst="rect">
                  <a:avLst/>
                </a:prstGeom>
                <a:solidFill>
                  <a:srgbClr val="F9B1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17" name="Rectangle 261"/>
                <p:cNvSpPr>
                  <a:spLocks noChangeArrowheads="1"/>
                </p:cNvSpPr>
                <p:nvPr/>
              </p:nvSpPr>
              <p:spPr bwMode="auto">
                <a:xfrm>
                  <a:off x="2348" y="3258"/>
                  <a:ext cx="883" cy="3"/>
                </a:xfrm>
                <a:prstGeom prst="rect">
                  <a:avLst/>
                </a:prstGeom>
                <a:solidFill>
                  <a:srgbClr val="F9B3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18" name="Rectangle 262"/>
                <p:cNvSpPr>
                  <a:spLocks noChangeArrowheads="1"/>
                </p:cNvSpPr>
                <p:nvPr/>
              </p:nvSpPr>
              <p:spPr bwMode="auto">
                <a:xfrm>
                  <a:off x="2348" y="3261"/>
                  <a:ext cx="883" cy="3"/>
                </a:xfrm>
                <a:prstGeom prst="rect">
                  <a:avLst/>
                </a:prstGeom>
                <a:solidFill>
                  <a:srgbClr val="F9B4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19" name="Rectangle 263"/>
                <p:cNvSpPr>
                  <a:spLocks noChangeArrowheads="1"/>
                </p:cNvSpPr>
                <p:nvPr/>
              </p:nvSpPr>
              <p:spPr bwMode="auto">
                <a:xfrm>
                  <a:off x="2348" y="3264"/>
                  <a:ext cx="883" cy="4"/>
                </a:xfrm>
                <a:prstGeom prst="rect">
                  <a:avLst/>
                </a:prstGeom>
                <a:solidFill>
                  <a:srgbClr val="F9B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20" name="Rectangle 264"/>
                <p:cNvSpPr>
                  <a:spLocks noChangeArrowheads="1"/>
                </p:cNvSpPr>
                <p:nvPr/>
              </p:nvSpPr>
              <p:spPr bwMode="auto">
                <a:xfrm>
                  <a:off x="2348" y="3268"/>
                  <a:ext cx="883" cy="3"/>
                </a:xfrm>
                <a:prstGeom prst="rect">
                  <a:avLst/>
                </a:prstGeom>
                <a:solidFill>
                  <a:srgbClr val="F9B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21" name="Rectangle 265"/>
                <p:cNvSpPr>
                  <a:spLocks noChangeArrowheads="1"/>
                </p:cNvSpPr>
                <p:nvPr/>
              </p:nvSpPr>
              <p:spPr bwMode="auto">
                <a:xfrm>
                  <a:off x="2348" y="3271"/>
                  <a:ext cx="883" cy="4"/>
                </a:xfrm>
                <a:prstGeom prst="rect">
                  <a:avLst/>
                </a:prstGeom>
                <a:solidFill>
                  <a:srgbClr val="F9B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22" name="Rectangle 266"/>
                <p:cNvSpPr>
                  <a:spLocks noChangeArrowheads="1"/>
                </p:cNvSpPr>
                <p:nvPr/>
              </p:nvSpPr>
              <p:spPr bwMode="auto">
                <a:xfrm>
                  <a:off x="2348" y="3275"/>
                  <a:ext cx="883" cy="5"/>
                </a:xfrm>
                <a:prstGeom prst="rect">
                  <a:avLst/>
                </a:prstGeom>
                <a:solidFill>
                  <a:srgbClr val="FABA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23" name="Rectangle 267"/>
                <p:cNvSpPr>
                  <a:spLocks noChangeArrowheads="1"/>
                </p:cNvSpPr>
                <p:nvPr/>
              </p:nvSpPr>
              <p:spPr bwMode="auto">
                <a:xfrm>
                  <a:off x="2348" y="3280"/>
                  <a:ext cx="883" cy="5"/>
                </a:xfrm>
                <a:prstGeom prst="rect">
                  <a:avLst/>
                </a:prstGeom>
                <a:solidFill>
                  <a:srgbClr val="FAB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24" name="Rectangle 268"/>
                <p:cNvSpPr>
                  <a:spLocks noChangeArrowheads="1"/>
                </p:cNvSpPr>
                <p:nvPr/>
              </p:nvSpPr>
              <p:spPr bwMode="auto">
                <a:xfrm>
                  <a:off x="2348" y="3285"/>
                  <a:ext cx="883" cy="5"/>
                </a:xfrm>
                <a:prstGeom prst="rect">
                  <a:avLst/>
                </a:prstGeom>
                <a:solidFill>
                  <a:srgbClr val="FAB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25" name="Rectangle 269"/>
                <p:cNvSpPr>
                  <a:spLocks noChangeArrowheads="1"/>
                </p:cNvSpPr>
                <p:nvPr/>
              </p:nvSpPr>
              <p:spPr bwMode="auto">
                <a:xfrm>
                  <a:off x="2348" y="3290"/>
                  <a:ext cx="883" cy="12"/>
                </a:xfrm>
                <a:prstGeom prst="rect">
                  <a:avLst/>
                </a:prstGeom>
                <a:solidFill>
                  <a:srgbClr val="FAB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2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348" y="3302"/>
                  <a:ext cx="883" cy="5"/>
                </a:xfrm>
                <a:prstGeom prst="rect">
                  <a:avLst/>
                </a:prstGeom>
                <a:solidFill>
                  <a:srgbClr val="FAB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12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349" y="3062"/>
                  <a:ext cx="882" cy="245"/>
                </a:xfrm>
                <a:prstGeom prst="rect">
                  <a:avLst/>
                </a:prstGeom>
                <a:noFill/>
                <a:ln w="8" cap="rnd">
                  <a:solidFill>
                    <a:srgbClr val="F7964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</p:grpSp>
          <p:sp>
            <p:nvSpPr>
              <p:cNvPr id="1052" name="Rectangle 273"/>
              <p:cNvSpPr>
                <a:spLocks noChangeArrowheads="1"/>
              </p:cNvSpPr>
              <p:nvPr/>
            </p:nvSpPr>
            <p:spPr bwMode="auto">
              <a:xfrm>
                <a:off x="4026383" y="5641442"/>
                <a:ext cx="1032477" cy="255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i="0" dirty="0">
                    <a:solidFill>
                      <a:srgbClr val="000000"/>
                    </a:solidFill>
                    <a:latin typeface="Calibri" pitchFamily="34" charset="0"/>
                  </a:rPr>
                  <a:t>IMPLEMENTATION</a:t>
                </a:r>
                <a:endParaRPr lang="en-US" altLang="en-US" sz="1200" i="0" dirty="0"/>
              </a:p>
            </p:txBody>
          </p:sp>
        </p:grpSp>
        <p:grpSp>
          <p:nvGrpSpPr>
            <p:cNvPr id="811" name="Group 810"/>
            <p:cNvGrpSpPr>
              <a:grpSpLocks/>
            </p:cNvGrpSpPr>
            <p:nvPr/>
          </p:nvGrpSpPr>
          <p:grpSpPr bwMode="auto">
            <a:xfrm>
              <a:off x="5943600" y="2663825"/>
              <a:ext cx="2057400" cy="457200"/>
              <a:chOff x="4553315" y="2637890"/>
              <a:chExt cx="1543222" cy="457186"/>
            </a:xfrm>
          </p:grpSpPr>
          <p:grpSp>
            <p:nvGrpSpPr>
              <p:cNvPr id="974" name="Group 111"/>
              <p:cNvGrpSpPr>
                <a:grpSpLocks/>
              </p:cNvGrpSpPr>
              <p:nvPr/>
            </p:nvGrpSpPr>
            <p:grpSpPr bwMode="auto">
              <a:xfrm>
                <a:off x="4553315" y="2637890"/>
                <a:ext cx="1543222" cy="457186"/>
                <a:chOff x="2818" y="1403"/>
                <a:chExt cx="881" cy="261"/>
              </a:xfrm>
            </p:grpSpPr>
            <p:sp>
              <p:nvSpPr>
                <p:cNvPr id="976" name="Rectangle 36"/>
                <p:cNvSpPr>
                  <a:spLocks noChangeArrowheads="1"/>
                </p:cNvSpPr>
                <p:nvPr/>
              </p:nvSpPr>
              <p:spPr bwMode="auto">
                <a:xfrm>
                  <a:off x="2826" y="1419"/>
                  <a:ext cx="873" cy="245"/>
                </a:xfrm>
                <a:prstGeom prst="rect">
                  <a:avLst/>
                </a:prstGeom>
                <a:solidFill>
                  <a:srgbClr val="9747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77" name="Rectangle 37"/>
                <p:cNvSpPr>
                  <a:spLocks noChangeArrowheads="1"/>
                </p:cNvSpPr>
                <p:nvPr/>
              </p:nvSpPr>
              <p:spPr bwMode="auto">
                <a:xfrm>
                  <a:off x="2818" y="1403"/>
                  <a:ext cx="873" cy="13"/>
                </a:xfrm>
                <a:prstGeom prst="rect">
                  <a:avLst/>
                </a:prstGeom>
                <a:solidFill>
                  <a:srgbClr val="FAB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78" name="Rectangle 38"/>
                <p:cNvSpPr>
                  <a:spLocks noChangeArrowheads="1"/>
                </p:cNvSpPr>
                <p:nvPr/>
              </p:nvSpPr>
              <p:spPr bwMode="auto">
                <a:xfrm>
                  <a:off x="2818" y="1416"/>
                  <a:ext cx="873" cy="7"/>
                </a:xfrm>
                <a:prstGeom prst="rect">
                  <a:avLst/>
                </a:prstGeom>
                <a:solidFill>
                  <a:srgbClr val="FAB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79" name="Rectangle 39"/>
                <p:cNvSpPr>
                  <a:spLocks noChangeArrowheads="1"/>
                </p:cNvSpPr>
                <p:nvPr/>
              </p:nvSpPr>
              <p:spPr bwMode="auto">
                <a:xfrm>
                  <a:off x="2818" y="1423"/>
                  <a:ext cx="873" cy="5"/>
                </a:xfrm>
                <a:prstGeom prst="rect">
                  <a:avLst/>
                </a:prstGeom>
                <a:solidFill>
                  <a:srgbClr val="FABD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80" name="Rectangle 40"/>
                <p:cNvSpPr>
                  <a:spLocks noChangeArrowheads="1"/>
                </p:cNvSpPr>
                <p:nvPr/>
              </p:nvSpPr>
              <p:spPr bwMode="auto">
                <a:xfrm>
                  <a:off x="2818" y="1428"/>
                  <a:ext cx="873" cy="4"/>
                </a:xfrm>
                <a:prstGeom prst="rect">
                  <a:avLst/>
                </a:prstGeom>
                <a:solidFill>
                  <a:srgbClr val="FAB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81" name="Rectangle 41"/>
                <p:cNvSpPr>
                  <a:spLocks noChangeArrowheads="1"/>
                </p:cNvSpPr>
                <p:nvPr/>
              </p:nvSpPr>
              <p:spPr bwMode="auto">
                <a:xfrm>
                  <a:off x="2818" y="1432"/>
                  <a:ext cx="873" cy="6"/>
                </a:xfrm>
                <a:prstGeom prst="rect">
                  <a:avLst/>
                </a:prstGeom>
                <a:solidFill>
                  <a:srgbClr val="FABA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82" name="Rectangle 42"/>
                <p:cNvSpPr>
                  <a:spLocks noChangeArrowheads="1"/>
                </p:cNvSpPr>
                <p:nvPr/>
              </p:nvSpPr>
              <p:spPr bwMode="auto">
                <a:xfrm>
                  <a:off x="2818" y="1438"/>
                  <a:ext cx="873" cy="3"/>
                </a:xfrm>
                <a:prstGeom prst="rect">
                  <a:avLst/>
                </a:prstGeom>
                <a:solidFill>
                  <a:srgbClr val="F9B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83" name="Rectangle 43"/>
                <p:cNvSpPr>
                  <a:spLocks noChangeArrowheads="1"/>
                </p:cNvSpPr>
                <p:nvPr/>
              </p:nvSpPr>
              <p:spPr bwMode="auto">
                <a:xfrm>
                  <a:off x="2818" y="1441"/>
                  <a:ext cx="873" cy="3"/>
                </a:xfrm>
                <a:prstGeom prst="rect">
                  <a:avLst/>
                </a:prstGeom>
                <a:solidFill>
                  <a:srgbClr val="F9B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84" name="Rectangle 44"/>
                <p:cNvSpPr>
                  <a:spLocks noChangeArrowheads="1"/>
                </p:cNvSpPr>
                <p:nvPr/>
              </p:nvSpPr>
              <p:spPr bwMode="auto">
                <a:xfrm>
                  <a:off x="2818" y="1444"/>
                  <a:ext cx="873" cy="4"/>
                </a:xfrm>
                <a:prstGeom prst="rect">
                  <a:avLst/>
                </a:prstGeom>
                <a:solidFill>
                  <a:srgbClr val="F9B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85" name="Rectangle 45"/>
                <p:cNvSpPr>
                  <a:spLocks noChangeArrowheads="1"/>
                </p:cNvSpPr>
                <p:nvPr/>
              </p:nvSpPr>
              <p:spPr bwMode="auto">
                <a:xfrm>
                  <a:off x="2818" y="1448"/>
                  <a:ext cx="873" cy="3"/>
                </a:xfrm>
                <a:prstGeom prst="rect">
                  <a:avLst/>
                </a:prstGeom>
                <a:solidFill>
                  <a:srgbClr val="F9B4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86" name="Rectangle 46"/>
                <p:cNvSpPr>
                  <a:spLocks noChangeArrowheads="1"/>
                </p:cNvSpPr>
                <p:nvPr/>
              </p:nvSpPr>
              <p:spPr bwMode="auto">
                <a:xfrm>
                  <a:off x="2818" y="1451"/>
                  <a:ext cx="873" cy="3"/>
                </a:xfrm>
                <a:prstGeom prst="rect">
                  <a:avLst/>
                </a:prstGeom>
                <a:solidFill>
                  <a:srgbClr val="F9B3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87" name="Rectangle 47"/>
                <p:cNvSpPr>
                  <a:spLocks noChangeArrowheads="1"/>
                </p:cNvSpPr>
                <p:nvPr/>
              </p:nvSpPr>
              <p:spPr bwMode="auto">
                <a:xfrm>
                  <a:off x="2818" y="1454"/>
                  <a:ext cx="873" cy="2"/>
                </a:xfrm>
                <a:prstGeom prst="rect">
                  <a:avLst/>
                </a:prstGeom>
                <a:solidFill>
                  <a:srgbClr val="F9B1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88" name="Rectangle 48"/>
                <p:cNvSpPr>
                  <a:spLocks noChangeArrowheads="1"/>
                </p:cNvSpPr>
                <p:nvPr/>
              </p:nvSpPr>
              <p:spPr bwMode="auto">
                <a:xfrm>
                  <a:off x="2818" y="1456"/>
                  <a:ext cx="873" cy="2"/>
                </a:xfrm>
                <a:prstGeom prst="rect">
                  <a:avLst/>
                </a:prstGeom>
                <a:solidFill>
                  <a:srgbClr val="F9B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89" name="Rectangle 49"/>
                <p:cNvSpPr>
                  <a:spLocks noChangeArrowheads="1"/>
                </p:cNvSpPr>
                <p:nvPr/>
              </p:nvSpPr>
              <p:spPr bwMode="auto">
                <a:xfrm>
                  <a:off x="2818" y="1458"/>
                  <a:ext cx="873" cy="2"/>
                </a:xfrm>
                <a:prstGeom prst="rect">
                  <a:avLst/>
                </a:prstGeom>
                <a:solidFill>
                  <a:srgbClr val="F9AF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90" name="Rectangle 50"/>
                <p:cNvSpPr>
                  <a:spLocks noChangeArrowheads="1"/>
                </p:cNvSpPr>
                <p:nvPr/>
              </p:nvSpPr>
              <p:spPr bwMode="auto">
                <a:xfrm>
                  <a:off x="2818" y="1460"/>
                  <a:ext cx="873" cy="2"/>
                </a:xfrm>
                <a:prstGeom prst="rect">
                  <a:avLst/>
                </a:prstGeom>
                <a:solidFill>
                  <a:srgbClr val="F9A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91" name="Rectangle 51"/>
                <p:cNvSpPr>
                  <a:spLocks noChangeArrowheads="1"/>
                </p:cNvSpPr>
                <p:nvPr/>
              </p:nvSpPr>
              <p:spPr bwMode="auto">
                <a:xfrm>
                  <a:off x="2818" y="1462"/>
                  <a:ext cx="873" cy="3"/>
                </a:xfrm>
                <a:prstGeom prst="rect">
                  <a:avLst/>
                </a:prstGeom>
                <a:solidFill>
                  <a:srgbClr val="F9A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92" name="Rectangle 52"/>
                <p:cNvSpPr>
                  <a:spLocks noChangeArrowheads="1"/>
                </p:cNvSpPr>
                <p:nvPr/>
              </p:nvSpPr>
              <p:spPr bwMode="auto">
                <a:xfrm>
                  <a:off x="2818" y="1465"/>
                  <a:ext cx="873" cy="2"/>
                </a:xfrm>
                <a:prstGeom prst="rect">
                  <a:avLst/>
                </a:prstGeom>
                <a:solidFill>
                  <a:srgbClr val="F9AB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93" name="Rectangle 53"/>
                <p:cNvSpPr>
                  <a:spLocks noChangeArrowheads="1"/>
                </p:cNvSpPr>
                <p:nvPr/>
              </p:nvSpPr>
              <p:spPr bwMode="auto">
                <a:xfrm>
                  <a:off x="2818" y="1467"/>
                  <a:ext cx="873" cy="2"/>
                </a:xfrm>
                <a:prstGeom prst="rect">
                  <a:avLst/>
                </a:prstGeom>
                <a:solidFill>
                  <a:srgbClr val="F8A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94" name="Rectangle 54"/>
                <p:cNvSpPr>
                  <a:spLocks noChangeArrowheads="1"/>
                </p:cNvSpPr>
                <p:nvPr/>
              </p:nvSpPr>
              <p:spPr bwMode="auto">
                <a:xfrm>
                  <a:off x="2818" y="1469"/>
                  <a:ext cx="873" cy="3"/>
                </a:xfrm>
                <a:prstGeom prst="rect">
                  <a:avLst/>
                </a:prstGeom>
                <a:solidFill>
                  <a:srgbClr val="F8A9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95" name="Rectangle 55"/>
                <p:cNvSpPr>
                  <a:spLocks noChangeArrowheads="1"/>
                </p:cNvSpPr>
                <p:nvPr/>
              </p:nvSpPr>
              <p:spPr bwMode="auto">
                <a:xfrm>
                  <a:off x="2818" y="1472"/>
                  <a:ext cx="873" cy="2"/>
                </a:xfrm>
                <a:prstGeom prst="rect">
                  <a:avLst/>
                </a:prstGeom>
                <a:solidFill>
                  <a:srgbClr val="F8A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96" name="Rectangle 56"/>
                <p:cNvSpPr>
                  <a:spLocks noChangeArrowheads="1"/>
                </p:cNvSpPr>
                <p:nvPr/>
              </p:nvSpPr>
              <p:spPr bwMode="auto">
                <a:xfrm>
                  <a:off x="2818" y="1474"/>
                  <a:ext cx="873" cy="2"/>
                </a:xfrm>
                <a:prstGeom prst="rect">
                  <a:avLst/>
                </a:prstGeom>
                <a:solidFill>
                  <a:srgbClr val="F8A7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97" name="Rectangle 57"/>
                <p:cNvSpPr>
                  <a:spLocks noChangeArrowheads="1"/>
                </p:cNvSpPr>
                <p:nvPr/>
              </p:nvSpPr>
              <p:spPr bwMode="auto">
                <a:xfrm>
                  <a:off x="2818" y="1476"/>
                  <a:ext cx="873" cy="2"/>
                </a:xfrm>
                <a:prstGeom prst="rect">
                  <a:avLst/>
                </a:prstGeom>
                <a:solidFill>
                  <a:srgbClr val="F8A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98" name="Rectangle 58"/>
                <p:cNvSpPr>
                  <a:spLocks noChangeArrowheads="1"/>
                </p:cNvSpPr>
                <p:nvPr/>
              </p:nvSpPr>
              <p:spPr bwMode="auto">
                <a:xfrm>
                  <a:off x="2818" y="1478"/>
                  <a:ext cx="873" cy="1"/>
                </a:xfrm>
                <a:prstGeom prst="rect">
                  <a:avLst/>
                </a:prstGeom>
                <a:solidFill>
                  <a:srgbClr val="F8A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999" name="Rectangle 59"/>
                <p:cNvSpPr>
                  <a:spLocks noChangeArrowheads="1"/>
                </p:cNvSpPr>
                <p:nvPr/>
              </p:nvSpPr>
              <p:spPr bwMode="auto">
                <a:xfrm>
                  <a:off x="2818" y="1479"/>
                  <a:ext cx="873" cy="2"/>
                </a:xfrm>
                <a:prstGeom prst="rect">
                  <a:avLst/>
                </a:prstGeom>
                <a:solidFill>
                  <a:srgbClr val="F8A4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00" name="Rectangle 60"/>
                <p:cNvSpPr>
                  <a:spLocks noChangeArrowheads="1"/>
                </p:cNvSpPr>
                <p:nvPr/>
              </p:nvSpPr>
              <p:spPr bwMode="auto">
                <a:xfrm>
                  <a:off x="2818" y="1481"/>
                  <a:ext cx="873" cy="2"/>
                </a:xfrm>
                <a:prstGeom prst="rect">
                  <a:avLst/>
                </a:prstGeom>
                <a:solidFill>
                  <a:srgbClr val="F8A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01" name="Rectangle 61"/>
                <p:cNvSpPr>
                  <a:spLocks noChangeArrowheads="1"/>
                </p:cNvSpPr>
                <p:nvPr/>
              </p:nvSpPr>
              <p:spPr bwMode="auto">
                <a:xfrm>
                  <a:off x="2818" y="1483"/>
                  <a:ext cx="873" cy="2"/>
                </a:xfrm>
                <a:prstGeom prst="rect">
                  <a:avLst/>
                </a:prstGeom>
                <a:solidFill>
                  <a:srgbClr val="F8A2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02" name="Rectangle 62"/>
                <p:cNvSpPr>
                  <a:spLocks noChangeArrowheads="1"/>
                </p:cNvSpPr>
                <p:nvPr/>
              </p:nvSpPr>
              <p:spPr bwMode="auto">
                <a:xfrm>
                  <a:off x="2818" y="1485"/>
                  <a:ext cx="873" cy="3"/>
                </a:xfrm>
                <a:prstGeom prst="rect">
                  <a:avLst/>
                </a:prstGeom>
                <a:solidFill>
                  <a:srgbClr val="F8A1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03" name="Rectangle 63"/>
                <p:cNvSpPr>
                  <a:spLocks noChangeArrowheads="1"/>
                </p:cNvSpPr>
                <p:nvPr/>
              </p:nvSpPr>
              <p:spPr bwMode="auto">
                <a:xfrm>
                  <a:off x="2818" y="1488"/>
                  <a:ext cx="873" cy="2"/>
                </a:xfrm>
                <a:prstGeom prst="rect">
                  <a:avLst/>
                </a:prstGeom>
                <a:solidFill>
                  <a:srgbClr val="F89F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04" name="Rectangle 64"/>
                <p:cNvSpPr>
                  <a:spLocks noChangeArrowheads="1"/>
                </p:cNvSpPr>
                <p:nvPr/>
              </p:nvSpPr>
              <p:spPr bwMode="auto">
                <a:xfrm>
                  <a:off x="2818" y="1490"/>
                  <a:ext cx="873" cy="2"/>
                </a:xfrm>
                <a:prstGeom prst="rect">
                  <a:avLst/>
                </a:prstGeom>
                <a:solidFill>
                  <a:srgbClr val="F89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05" name="Rectangle 65"/>
                <p:cNvSpPr>
                  <a:spLocks noChangeArrowheads="1"/>
                </p:cNvSpPr>
                <p:nvPr/>
              </p:nvSpPr>
              <p:spPr bwMode="auto">
                <a:xfrm>
                  <a:off x="2818" y="1492"/>
                  <a:ext cx="873" cy="2"/>
                </a:xfrm>
                <a:prstGeom prst="rect">
                  <a:avLst/>
                </a:prstGeom>
                <a:solidFill>
                  <a:srgbClr val="F8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06" name="Rectangle 66"/>
                <p:cNvSpPr>
                  <a:spLocks noChangeArrowheads="1"/>
                </p:cNvSpPr>
                <p:nvPr/>
              </p:nvSpPr>
              <p:spPr bwMode="auto">
                <a:xfrm>
                  <a:off x="2818" y="1494"/>
                  <a:ext cx="873" cy="3"/>
                </a:xfrm>
                <a:prstGeom prst="rect">
                  <a:avLst/>
                </a:prstGeom>
                <a:solidFill>
                  <a:srgbClr val="F79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07" name="Rectangle 67"/>
                <p:cNvSpPr>
                  <a:spLocks noChangeArrowheads="1"/>
                </p:cNvSpPr>
                <p:nvPr/>
              </p:nvSpPr>
              <p:spPr bwMode="auto">
                <a:xfrm>
                  <a:off x="2818" y="1497"/>
                  <a:ext cx="873" cy="3"/>
                </a:xfrm>
                <a:prstGeom prst="rect">
                  <a:avLst/>
                </a:prstGeom>
                <a:solidFill>
                  <a:srgbClr val="F79C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08" name="Rectangle 68"/>
                <p:cNvSpPr>
                  <a:spLocks noChangeArrowheads="1"/>
                </p:cNvSpPr>
                <p:nvPr/>
              </p:nvSpPr>
              <p:spPr bwMode="auto">
                <a:xfrm>
                  <a:off x="2818" y="1500"/>
                  <a:ext cx="873" cy="3"/>
                </a:xfrm>
                <a:prstGeom prst="rect">
                  <a:avLst/>
                </a:prstGeom>
                <a:solidFill>
                  <a:srgbClr val="F79B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09" name="Rectangle 69"/>
                <p:cNvSpPr>
                  <a:spLocks noChangeArrowheads="1"/>
                </p:cNvSpPr>
                <p:nvPr/>
              </p:nvSpPr>
              <p:spPr bwMode="auto">
                <a:xfrm>
                  <a:off x="2818" y="1503"/>
                  <a:ext cx="873" cy="2"/>
                </a:xfrm>
                <a:prstGeom prst="rect">
                  <a:avLst/>
                </a:prstGeom>
                <a:solidFill>
                  <a:srgbClr val="F79A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10" name="Rectangle 70"/>
                <p:cNvSpPr>
                  <a:spLocks noChangeArrowheads="1"/>
                </p:cNvSpPr>
                <p:nvPr/>
              </p:nvSpPr>
              <p:spPr bwMode="auto">
                <a:xfrm>
                  <a:off x="2818" y="1505"/>
                  <a:ext cx="873" cy="4"/>
                </a:xfrm>
                <a:prstGeom prst="rect">
                  <a:avLst/>
                </a:prstGeom>
                <a:solidFill>
                  <a:srgbClr val="F799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11" name="Rectangle 71"/>
                <p:cNvSpPr>
                  <a:spLocks noChangeArrowheads="1"/>
                </p:cNvSpPr>
                <p:nvPr/>
              </p:nvSpPr>
              <p:spPr bwMode="auto">
                <a:xfrm>
                  <a:off x="2818" y="1509"/>
                  <a:ext cx="873" cy="6"/>
                </a:xfrm>
                <a:prstGeom prst="rect">
                  <a:avLst/>
                </a:prstGeom>
                <a:solidFill>
                  <a:srgbClr val="F79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12" name="Rectangle 72"/>
                <p:cNvSpPr>
                  <a:spLocks noChangeArrowheads="1"/>
                </p:cNvSpPr>
                <p:nvPr/>
              </p:nvSpPr>
              <p:spPr bwMode="auto">
                <a:xfrm>
                  <a:off x="2818" y="1515"/>
                  <a:ext cx="873" cy="5"/>
                </a:xfrm>
                <a:prstGeom prst="rect">
                  <a:avLst/>
                </a:prstGeom>
                <a:solidFill>
                  <a:srgbClr val="F79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13" name="Rectangle 73"/>
                <p:cNvSpPr>
                  <a:spLocks noChangeArrowheads="1"/>
                </p:cNvSpPr>
                <p:nvPr/>
              </p:nvSpPr>
              <p:spPr bwMode="auto">
                <a:xfrm>
                  <a:off x="2818" y="1520"/>
                  <a:ext cx="873" cy="14"/>
                </a:xfrm>
                <a:prstGeom prst="rect">
                  <a:avLst/>
                </a:prstGeom>
                <a:solidFill>
                  <a:srgbClr val="F796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14" name="Rectangle 74"/>
                <p:cNvSpPr>
                  <a:spLocks noChangeArrowheads="1"/>
                </p:cNvSpPr>
                <p:nvPr/>
              </p:nvSpPr>
              <p:spPr bwMode="auto">
                <a:xfrm>
                  <a:off x="2818" y="1534"/>
                  <a:ext cx="873" cy="5"/>
                </a:xfrm>
                <a:prstGeom prst="rect">
                  <a:avLst/>
                </a:prstGeom>
                <a:solidFill>
                  <a:srgbClr val="F79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15" name="Rectangle 75"/>
                <p:cNvSpPr>
                  <a:spLocks noChangeArrowheads="1"/>
                </p:cNvSpPr>
                <p:nvPr/>
              </p:nvSpPr>
              <p:spPr bwMode="auto">
                <a:xfrm>
                  <a:off x="2818" y="1539"/>
                  <a:ext cx="873" cy="5"/>
                </a:xfrm>
                <a:prstGeom prst="rect">
                  <a:avLst/>
                </a:prstGeom>
                <a:solidFill>
                  <a:srgbClr val="F79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16" name="Rectangle 76"/>
                <p:cNvSpPr>
                  <a:spLocks noChangeArrowheads="1"/>
                </p:cNvSpPr>
                <p:nvPr/>
              </p:nvSpPr>
              <p:spPr bwMode="auto">
                <a:xfrm>
                  <a:off x="2818" y="1544"/>
                  <a:ext cx="873" cy="3"/>
                </a:xfrm>
                <a:prstGeom prst="rect">
                  <a:avLst/>
                </a:prstGeom>
                <a:solidFill>
                  <a:srgbClr val="F799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17" name="Rectangle 77"/>
                <p:cNvSpPr>
                  <a:spLocks noChangeArrowheads="1"/>
                </p:cNvSpPr>
                <p:nvPr/>
              </p:nvSpPr>
              <p:spPr bwMode="auto">
                <a:xfrm>
                  <a:off x="2818" y="1547"/>
                  <a:ext cx="873" cy="3"/>
                </a:xfrm>
                <a:prstGeom prst="rect">
                  <a:avLst/>
                </a:prstGeom>
                <a:solidFill>
                  <a:srgbClr val="F79A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18" name="Rectangle 78"/>
                <p:cNvSpPr>
                  <a:spLocks noChangeArrowheads="1"/>
                </p:cNvSpPr>
                <p:nvPr/>
              </p:nvSpPr>
              <p:spPr bwMode="auto">
                <a:xfrm>
                  <a:off x="2818" y="1550"/>
                  <a:ext cx="873" cy="3"/>
                </a:xfrm>
                <a:prstGeom prst="rect">
                  <a:avLst/>
                </a:prstGeom>
                <a:solidFill>
                  <a:srgbClr val="F79A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19" name="Rectangle 79"/>
                <p:cNvSpPr>
                  <a:spLocks noChangeArrowheads="1"/>
                </p:cNvSpPr>
                <p:nvPr/>
              </p:nvSpPr>
              <p:spPr bwMode="auto">
                <a:xfrm>
                  <a:off x="2818" y="1553"/>
                  <a:ext cx="873" cy="2"/>
                </a:xfrm>
                <a:prstGeom prst="rect">
                  <a:avLst/>
                </a:prstGeom>
                <a:solidFill>
                  <a:srgbClr val="F79C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20" name="Rectangle 80"/>
                <p:cNvSpPr>
                  <a:spLocks noChangeArrowheads="1"/>
                </p:cNvSpPr>
                <p:nvPr/>
              </p:nvSpPr>
              <p:spPr bwMode="auto">
                <a:xfrm>
                  <a:off x="2818" y="1555"/>
                  <a:ext cx="873" cy="3"/>
                </a:xfrm>
                <a:prstGeom prst="rect">
                  <a:avLst/>
                </a:prstGeom>
                <a:solidFill>
                  <a:srgbClr val="F79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21" name="Rectangle 81"/>
                <p:cNvSpPr>
                  <a:spLocks noChangeArrowheads="1"/>
                </p:cNvSpPr>
                <p:nvPr/>
              </p:nvSpPr>
              <p:spPr bwMode="auto">
                <a:xfrm>
                  <a:off x="2818" y="1558"/>
                  <a:ext cx="873" cy="2"/>
                </a:xfrm>
                <a:prstGeom prst="rect">
                  <a:avLst/>
                </a:prstGeom>
                <a:solidFill>
                  <a:srgbClr val="F8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22" name="Rectangle 82"/>
                <p:cNvSpPr>
                  <a:spLocks noChangeArrowheads="1"/>
                </p:cNvSpPr>
                <p:nvPr/>
              </p:nvSpPr>
              <p:spPr bwMode="auto">
                <a:xfrm>
                  <a:off x="2818" y="1560"/>
                  <a:ext cx="873" cy="2"/>
                </a:xfrm>
                <a:prstGeom prst="rect">
                  <a:avLst/>
                </a:prstGeom>
                <a:solidFill>
                  <a:srgbClr val="F89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23" name="Rectangle 83"/>
                <p:cNvSpPr>
                  <a:spLocks noChangeArrowheads="1"/>
                </p:cNvSpPr>
                <p:nvPr/>
              </p:nvSpPr>
              <p:spPr bwMode="auto">
                <a:xfrm>
                  <a:off x="2818" y="1562"/>
                  <a:ext cx="873" cy="3"/>
                </a:xfrm>
                <a:prstGeom prst="rect">
                  <a:avLst/>
                </a:prstGeom>
                <a:solidFill>
                  <a:srgbClr val="F89F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24" name="Rectangle 84"/>
                <p:cNvSpPr>
                  <a:spLocks noChangeArrowheads="1"/>
                </p:cNvSpPr>
                <p:nvPr/>
              </p:nvSpPr>
              <p:spPr bwMode="auto">
                <a:xfrm>
                  <a:off x="2818" y="1565"/>
                  <a:ext cx="873" cy="2"/>
                </a:xfrm>
                <a:prstGeom prst="rect">
                  <a:avLst/>
                </a:prstGeom>
                <a:solidFill>
                  <a:srgbClr val="F8A1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25" name="Rectangle 85"/>
                <p:cNvSpPr>
                  <a:spLocks noChangeArrowheads="1"/>
                </p:cNvSpPr>
                <p:nvPr/>
              </p:nvSpPr>
              <p:spPr bwMode="auto">
                <a:xfrm>
                  <a:off x="2818" y="1567"/>
                  <a:ext cx="873" cy="2"/>
                </a:xfrm>
                <a:prstGeom prst="rect">
                  <a:avLst/>
                </a:prstGeom>
                <a:solidFill>
                  <a:srgbClr val="F8A2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26" name="Rectangle 86"/>
                <p:cNvSpPr>
                  <a:spLocks noChangeArrowheads="1"/>
                </p:cNvSpPr>
                <p:nvPr/>
              </p:nvSpPr>
              <p:spPr bwMode="auto">
                <a:xfrm>
                  <a:off x="2818" y="1569"/>
                  <a:ext cx="873" cy="2"/>
                </a:xfrm>
                <a:prstGeom prst="rect">
                  <a:avLst/>
                </a:prstGeom>
                <a:solidFill>
                  <a:srgbClr val="F8A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27" name="Rectangle 87"/>
                <p:cNvSpPr>
                  <a:spLocks noChangeArrowheads="1"/>
                </p:cNvSpPr>
                <p:nvPr/>
              </p:nvSpPr>
              <p:spPr bwMode="auto">
                <a:xfrm>
                  <a:off x="2818" y="1571"/>
                  <a:ext cx="873" cy="2"/>
                </a:xfrm>
                <a:prstGeom prst="rect">
                  <a:avLst/>
                </a:prstGeom>
                <a:solidFill>
                  <a:srgbClr val="F8A4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28" name="Rectangle 88"/>
                <p:cNvSpPr>
                  <a:spLocks noChangeArrowheads="1"/>
                </p:cNvSpPr>
                <p:nvPr/>
              </p:nvSpPr>
              <p:spPr bwMode="auto">
                <a:xfrm>
                  <a:off x="2818" y="1573"/>
                  <a:ext cx="873" cy="2"/>
                </a:xfrm>
                <a:prstGeom prst="rect">
                  <a:avLst/>
                </a:prstGeom>
                <a:solidFill>
                  <a:srgbClr val="F8A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29" name="Rectangle 89"/>
                <p:cNvSpPr>
                  <a:spLocks noChangeArrowheads="1"/>
                </p:cNvSpPr>
                <p:nvPr/>
              </p:nvSpPr>
              <p:spPr bwMode="auto">
                <a:xfrm>
                  <a:off x="2818" y="1575"/>
                  <a:ext cx="873" cy="1"/>
                </a:xfrm>
                <a:prstGeom prst="rect">
                  <a:avLst/>
                </a:prstGeom>
                <a:solidFill>
                  <a:srgbClr val="F8A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30" name="Rectangle 90"/>
                <p:cNvSpPr>
                  <a:spLocks noChangeArrowheads="1"/>
                </p:cNvSpPr>
                <p:nvPr/>
              </p:nvSpPr>
              <p:spPr bwMode="auto">
                <a:xfrm>
                  <a:off x="2818" y="1576"/>
                  <a:ext cx="873" cy="2"/>
                </a:xfrm>
                <a:prstGeom prst="rect">
                  <a:avLst/>
                </a:prstGeom>
                <a:solidFill>
                  <a:srgbClr val="F8A7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31" name="Rectangle 91"/>
                <p:cNvSpPr>
                  <a:spLocks noChangeArrowheads="1"/>
                </p:cNvSpPr>
                <p:nvPr/>
              </p:nvSpPr>
              <p:spPr bwMode="auto">
                <a:xfrm>
                  <a:off x="2818" y="1578"/>
                  <a:ext cx="873" cy="3"/>
                </a:xfrm>
                <a:prstGeom prst="rect">
                  <a:avLst/>
                </a:prstGeom>
                <a:solidFill>
                  <a:srgbClr val="F8A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32" name="Rectangle 92"/>
                <p:cNvSpPr>
                  <a:spLocks noChangeArrowheads="1"/>
                </p:cNvSpPr>
                <p:nvPr/>
              </p:nvSpPr>
              <p:spPr bwMode="auto">
                <a:xfrm>
                  <a:off x="2818" y="1581"/>
                  <a:ext cx="873" cy="2"/>
                </a:xfrm>
                <a:prstGeom prst="rect">
                  <a:avLst/>
                </a:prstGeom>
                <a:solidFill>
                  <a:srgbClr val="F8A9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33" name="Rectangle 93"/>
                <p:cNvSpPr>
                  <a:spLocks noChangeArrowheads="1"/>
                </p:cNvSpPr>
                <p:nvPr/>
              </p:nvSpPr>
              <p:spPr bwMode="auto">
                <a:xfrm>
                  <a:off x="2818" y="1583"/>
                  <a:ext cx="873" cy="2"/>
                </a:xfrm>
                <a:prstGeom prst="rect">
                  <a:avLst/>
                </a:prstGeom>
                <a:solidFill>
                  <a:srgbClr val="F8A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34" name="Rectangle 94"/>
                <p:cNvSpPr>
                  <a:spLocks noChangeArrowheads="1"/>
                </p:cNvSpPr>
                <p:nvPr/>
              </p:nvSpPr>
              <p:spPr bwMode="auto">
                <a:xfrm>
                  <a:off x="2818" y="1585"/>
                  <a:ext cx="873" cy="3"/>
                </a:xfrm>
                <a:prstGeom prst="rect">
                  <a:avLst/>
                </a:prstGeom>
                <a:solidFill>
                  <a:srgbClr val="F9AB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35" name="Rectangle 95"/>
                <p:cNvSpPr>
                  <a:spLocks noChangeArrowheads="1"/>
                </p:cNvSpPr>
                <p:nvPr/>
              </p:nvSpPr>
              <p:spPr bwMode="auto">
                <a:xfrm>
                  <a:off x="2818" y="1588"/>
                  <a:ext cx="873" cy="2"/>
                </a:xfrm>
                <a:prstGeom prst="rect">
                  <a:avLst/>
                </a:prstGeom>
                <a:solidFill>
                  <a:srgbClr val="F9A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36" name="Rectangle 96"/>
                <p:cNvSpPr>
                  <a:spLocks noChangeArrowheads="1"/>
                </p:cNvSpPr>
                <p:nvPr/>
              </p:nvSpPr>
              <p:spPr bwMode="auto">
                <a:xfrm>
                  <a:off x="2818" y="1590"/>
                  <a:ext cx="873" cy="2"/>
                </a:xfrm>
                <a:prstGeom prst="rect">
                  <a:avLst/>
                </a:prstGeom>
                <a:solidFill>
                  <a:srgbClr val="F9A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37" name="Rectangle 97"/>
                <p:cNvSpPr>
                  <a:spLocks noChangeArrowheads="1"/>
                </p:cNvSpPr>
                <p:nvPr/>
              </p:nvSpPr>
              <p:spPr bwMode="auto">
                <a:xfrm>
                  <a:off x="2818" y="1592"/>
                  <a:ext cx="873" cy="2"/>
                </a:xfrm>
                <a:prstGeom prst="rect">
                  <a:avLst/>
                </a:prstGeom>
                <a:solidFill>
                  <a:srgbClr val="F9AF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38" name="Rectangle 98"/>
                <p:cNvSpPr>
                  <a:spLocks noChangeArrowheads="1"/>
                </p:cNvSpPr>
                <p:nvPr/>
              </p:nvSpPr>
              <p:spPr bwMode="auto">
                <a:xfrm>
                  <a:off x="2818" y="1594"/>
                  <a:ext cx="873" cy="3"/>
                </a:xfrm>
                <a:prstGeom prst="rect">
                  <a:avLst/>
                </a:prstGeom>
                <a:solidFill>
                  <a:srgbClr val="F9B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39" name="Rectangle 99"/>
                <p:cNvSpPr>
                  <a:spLocks noChangeArrowheads="1"/>
                </p:cNvSpPr>
                <p:nvPr/>
              </p:nvSpPr>
              <p:spPr bwMode="auto">
                <a:xfrm>
                  <a:off x="2818" y="1597"/>
                  <a:ext cx="873" cy="2"/>
                </a:xfrm>
                <a:prstGeom prst="rect">
                  <a:avLst/>
                </a:prstGeom>
                <a:solidFill>
                  <a:srgbClr val="F9B1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40" name="Rectangle 100"/>
                <p:cNvSpPr>
                  <a:spLocks noChangeArrowheads="1"/>
                </p:cNvSpPr>
                <p:nvPr/>
              </p:nvSpPr>
              <p:spPr bwMode="auto">
                <a:xfrm>
                  <a:off x="2818" y="1599"/>
                  <a:ext cx="873" cy="2"/>
                </a:xfrm>
                <a:prstGeom prst="rect">
                  <a:avLst/>
                </a:prstGeom>
                <a:solidFill>
                  <a:srgbClr val="F9B3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41" name="Rectangle 101"/>
                <p:cNvSpPr>
                  <a:spLocks noChangeArrowheads="1"/>
                </p:cNvSpPr>
                <p:nvPr/>
              </p:nvSpPr>
              <p:spPr bwMode="auto">
                <a:xfrm>
                  <a:off x="2818" y="1601"/>
                  <a:ext cx="873" cy="4"/>
                </a:xfrm>
                <a:prstGeom prst="rect">
                  <a:avLst/>
                </a:prstGeom>
                <a:solidFill>
                  <a:srgbClr val="F9B4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42" name="Rectangle 102"/>
                <p:cNvSpPr>
                  <a:spLocks noChangeArrowheads="1"/>
                </p:cNvSpPr>
                <p:nvPr/>
              </p:nvSpPr>
              <p:spPr bwMode="auto">
                <a:xfrm>
                  <a:off x="2818" y="1605"/>
                  <a:ext cx="873" cy="4"/>
                </a:xfrm>
                <a:prstGeom prst="rect">
                  <a:avLst/>
                </a:prstGeom>
                <a:solidFill>
                  <a:srgbClr val="F9B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18" y="1609"/>
                  <a:ext cx="873" cy="3"/>
                </a:xfrm>
                <a:prstGeom prst="rect">
                  <a:avLst/>
                </a:prstGeom>
                <a:solidFill>
                  <a:srgbClr val="F9B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44" name="Rectangle 104"/>
                <p:cNvSpPr>
                  <a:spLocks noChangeArrowheads="1"/>
                </p:cNvSpPr>
                <p:nvPr/>
              </p:nvSpPr>
              <p:spPr bwMode="auto">
                <a:xfrm>
                  <a:off x="2818" y="1612"/>
                  <a:ext cx="873" cy="4"/>
                </a:xfrm>
                <a:prstGeom prst="rect">
                  <a:avLst/>
                </a:prstGeom>
                <a:solidFill>
                  <a:srgbClr val="F9B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2818" y="1616"/>
                  <a:ext cx="873" cy="5"/>
                </a:xfrm>
                <a:prstGeom prst="rect">
                  <a:avLst/>
                </a:prstGeom>
                <a:solidFill>
                  <a:srgbClr val="FABA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46" name="Rectangle 106"/>
                <p:cNvSpPr>
                  <a:spLocks noChangeArrowheads="1"/>
                </p:cNvSpPr>
                <p:nvPr/>
              </p:nvSpPr>
              <p:spPr bwMode="auto">
                <a:xfrm>
                  <a:off x="2818" y="1621"/>
                  <a:ext cx="873" cy="5"/>
                </a:xfrm>
                <a:prstGeom prst="rect">
                  <a:avLst/>
                </a:prstGeom>
                <a:solidFill>
                  <a:srgbClr val="FAB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47" name="Rectangle 107"/>
                <p:cNvSpPr>
                  <a:spLocks noChangeArrowheads="1"/>
                </p:cNvSpPr>
                <p:nvPr/>
              </p:nvSpPr>
              <p:spPr bwMode="auto">
                <a:xfrm>
                  <a:off x="2818" y="1626"/>
                  <a:ext cx="873" cy="5"/>
                </a:xfrm>
                <a:prstGeom prst="rect">
                  <a:avLst/>
                </a:prstGeom>
                <a:solidFill>
                  <a:srgbClr val="FAB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48" name="Rectangle 108"/>
                <p:cNvSpPr>
                  <a:spLocks noChangeArrowheads="1"/>
                </p:cNvSpPr>
                <p:nvPr/>
              </p:nvSpPr>
              <p:spPr bwMode="auto">
                <a:xfrm>
                  <a:off x="2818" y="1631"/>
                  <a:ext cx="873" cy="12"/>
                </a:xfrm>
                <a:prstGeom prst="rect">
                  <a:avLst/>
                </a:prstGeom>
                <a:solidFill>
                  <a:srgbClr val="FAB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49" name="Rectangle 109"/>
                <p:cNvSpPr>
                  <a:spLocks noChangeArrowheads="1"/>
                </p:cNvSpPr>
                <p:nvPr/>
              </p:nvSpPr>
              <p:spPr bwMode="auto">
                <a:xfrm>
                  <a:off x="2818" y="1643"/>
                  <a:ext cx="873" cy="5"/>
                </a:xfrm>
                <a:prstGeom prst="rect">
                  <a:avLst/>
                </a:prstGeom>
                <a:solidFill>
                  <a:srgbClr val="FAB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  <p:sp>
              <p:nvSpPr>
                <p:cNvPr id="1050" name="Rectangle 110"/>
                <p:cNvSpPr>
                  <a:spLocks noChangeArrowheads="1"/>
                </p:cNvSpPr>
                <p:nvPr/>
              </p:nvSpPr>
              <p:spPr bwMode="auto">
                <a:xfrm>
                  <a:off x="2818" y="1403"/>
                  <a:ext cx="873" cy="245"/>
                </a:xfrm>
                <a:prstGeom prst="rect">
                  <a:avLst/>
                </a:prstGeom>
                <a:noFill/>
                <a:ln w="8" cap="rnd">
                  <a:solidFill>
                    <a:srgbClr val="F7964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 dirty="0"/>
                </a:p>
              </p:txBody>
            </p:sp>
          </p:grpSp>
          <p:sp>
            <p:nvSpPr>
              <p:cNvPr id="975" name="Rectangle 113"/>
              <p:cNvSpPr>
                <a:spLocks noChangeArrowheads="1"/>
              </p:cNvSpPr>
              <p:nvPr/>
            </p:nvSpPr>
            <p:spPr bwMode="auto">
              <a:xfrm>
                <a:off x="4901126" y="2736151"/>
                <a:ext cx="929349" cy="215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i="0" dirty="0">
                    <a:solidFill>
                      <a:srgbClr val="000000"/>
                    </a:solidFill>
                    <a:latin typeface="Calibri" pitchFamily="34" charset="0"/>
                  </a:rPr>
                  <a:t>PROGRAMMING</a:t>
                </a:r>
                <a:endParaRPr lang="en-US" altLang="en-US" sz="1200" i="0" dirty="0"/>
              </a:p>
            </p:txBody>
          </p:sp>
        </p:grpSp>
        <p:sp>
          <p:nvSpPr>
            <p:cNvPr id="812" name="Oval 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5846234" y="4111625"/>
              <a:ext cx="317500" cy="2301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 i="0" dirty="0"/>
            </a:p>
          </p:txBody>
        </p:sp>
        <p:sp>
          <p:nvSpPr>
            <p:cNvPr id="813" name="TextBox 812"/>
            <p:cNvSpPr txBox="1"/>
            <p:nvPr/>
          </p:nvSpPr>
          <p:spPr>
            <a:xfrm>
              <a:off x="8760885" y="4078289"/>
              <a:ext cx="1373716" cy="6001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fr-BE" sz="11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Quality</a:t>
              </a:r>
              <a:r>
                <a:rPr lang="fr-BE" sz="1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Support Groups</a:t>
              </a:r>
            </a:p>
            <a:p>
              <a:pPr>
                <a:defRPr/>
              </a:pPr>
              <a:r>
                <a:rPr lang="fr-BE" sz="1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fr-BE" sz="11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peer</a:t>
              </a:r>
              <a:r>
                <a:rPr lang="fr-BE" sz="1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BE" sz="11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reviews</a:t>
              </a:r>
              <a:r>
                <a:rPr lang="fr-BE" sz="1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GB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4" name="Text Box 627"/>
            <p:cNvSpPr txBox="1">
              <a:spLocks noChangeArrowheads="1"/>
            </p:cNvSpPr>
            <p:nvPr/>
          </p:nvSpPr>
          <p:spPr bwMode="auto">
            <a:xfrm>
              <a:off x="7909985" y="5224464"/>
              <a:ext cx="2874433" cy="287337"/>
            </a:xfrm>
            <a:prstGeom prst="rect">
              <a:avLst/>
            </a:prstGeom>
            <a:solidFill>
              <a:srgbClr val="4F81BD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1200" i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FINANCING DECISION</a:t>
              </a:r>
              <a:endParaRPr lang="fr-BE" altLang="en-US" sz="1800" i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5" name="Text Box 632"/>
            <p:cNvSpPr txBox="1">
              <a:spLocks noChangeArrowheads="1"/>
            </p:cNvSpPr>
            <p:nvPr/>
          </p:nvSpPr>
          <p:spPr bwMode="auto">
            <a:xfrm>
              <a:off x="7909984" y="5511800"/>
              <a:ext cx="2876549" cy="4699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1200" i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Financing agreement and/or</a:t>
              </a:r>
              <a:endParaRPr lang="fr-BE" altLang="en-US" sz="1200" i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1200" i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Contractual arrangements</a:t>
              </a:r>
              <a:endParaRPr lang="fr-BE" altLang="en-US" sz="1800" i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6" name="Text Box 626"/>
            <p:cNvSpPr txBox="1">
              <a:spLocks noChangeArrowheads="1"/>
            </p:cNvSpPr>
            <p:nvPr/>
          </p:nvSpPr>
          <p:spPr bwMode="auto">
            <a:xfrm>
              <a:off x="8041218" y="2546351"/>
              <a:ext cx="2067983" cy="51911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i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Generally, each sector selected will be  subject</a:t>
              </a:r>
              <a:endParaRPr lang="en-US" altLang="en-US" sz="1000" i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i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 of one Action document  </a:t>
              </a:r>
              <a:endParaRPr lang="en-US" altLang="en-US" sz="1000" i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17" name="TextBox 816"/>
            <p:cNvSpPr txBox="1">
              <a:spLocks noChangeArrowheads="1"/>
            </p:cNvSpPr>
            <p:nvPr/>
          </p:nvSpPr>
          <p:spPr bwMode="auto">
            <a:xfrm>
              <a:off x="4679951" y="2805113"/>
              <a:ext cx="891116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1000" i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Lessons Learned</a:t>
              </a:r>
              <a:endParaRPr lang="en-GB" altLang="en-US" sz="1000" i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818" name="Group 817"/>
            <p:cNvGrpSpPr>
              <a:grpSpLocks/>
            </p:cNvGrpSpPr>
            <p:nvPr/>
          </p:nvGrpSpPr>
          <p:grpSpPr bwMode="auto">
            <a:xfrm>
              <a:off x="4908552" y="1889125"/>
              <a:ext cx="2156618" cy="304800"/>
              <a:chOff x="4553315" y="2637890"/>
              <a:chExt cx="1543222" cy="457186"/>
            </a:xfrm>
          </p:grpSpPr>
          <p:grpSp>
            <p:nvGrpSpPr>
              <p:cNvPr id="897" name="Group 111"/>
              <p:cNvGrpSpPr>
                <a:grpSpLocks/>
              </p:cNvGrpSpPr>
              <p:nvPr/>
            </p:nvGrpSpPr>
            <p:grpSpPr bwMode="auto">
              <a:xfrm>
                <a:off x="4553315" y="2637890"/>
                <a:ext cx="1543222" cy="457186"/>
                <a:chOff x="2818" y="1403"/>
                <a:chExt cx="881" cy="261"/>
              </a:xfrm>
            </p:grpSpPr>
            <p:sp>
              <p:nvSpPr>
                <p:cNvPr id="899" name="Rectangle 36"/>
                <p:cNvSpPr>
                  <a:spLocks noChangeArrowheads="1"/>
                </p:cNvSpPr>
                <p:nvPr/>
              </p:nvSpPr>
              <p:spPr bwMode="auto">
                <a:xfrm>
                  <a:off x="2826" y="1419"/>
                  <a:ext cx="873" cy="245"/>
                </a:xfrm>
                <a:prstGeom prst="rect">
                  <a:avLst/>
                </a:prstGeom>
                <a:solidFill>
                  <a:srgbClr val="9747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00" name="Rectangle 37"/>
                <p:cNvSpPr>
                  <a:spLocks noChangeArrowheads="1"/>
                </p:cNvSpPr>
                <p:nvPr/>
              </p:nvSpPr>
              <p:spPr bwMode="auto">
                <a:xfrm>
                  <a:off x="2818" y="1403"/>
                  <a:ext cx="873" cy="13"/>
                </a:xfrm>
                <a:prstGeom prst="rect">
                  <a:avLst/>
                </a:prstGeom>
                <a:solidFill>
                  <a:srgbClr val="FAB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01" name="Rectangle 38"/>
                <p:cNvSpPr>
                  <a:spLocks noChangeArrowheads="1"/>
                </p:cNvSpPr>
                <p:nvPr/>
              </p:nvSpPr>
              <p:spPr bwMode="auto">
                <a:xfrm>
                  <a:off x="2818" y="1416"/>
                  <a:ext cx="873" cy="7"/>
                </a:xfrm>
                <a:prstGeom prst="rect">
                  <a:avLst/>
                </a:prstGeom>
                <a:solidFill>
                  <a:srgbClr val="FAB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02" name="Rectangle 39"/>
                <p:cNvSpPr>
                  <a:spLocks noChangeArrowheads="1"/>
                </p:cNvSpPr>
                <p:nvPr/>
              </p:nvSpPr>
              <p:spPr bwMode="auto">
                <a:xfrm>
                  <a:off x="2818" y="1423"/>
                  <a:ext cx="873" cy="5"/>
                </a:xfrm>
                <a:prstGeom prst="rect">
                  <a:avLst/>
                </a:prstGeom>
                <a:solidFill>
                  <a:srgbClr val="FABD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03" name="Rectangle 40"/>
                <p:cNvSpPr>
                  <a:spLocks noChangeArrowheads="1"/>
                </p:cNvSpPr>
                <p:nvPr/>
              </p:nvSpPr>
              <p:spPr bwMode="auto">
                <a:xfrm>
                  <a:off x="2818" y="1428"/>
                  <a:ext cx="873" cy="4"/>
                </a:xfrm>
                <a:prstGeom prst="rect">
                  <a:avLst/>
                </a:prstGeom>
                <a:solidFill>
                  <a:srgbClr val="FAB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04" name="Rectangle 41"/>
                <p:cNvSpPr>
                  <a:spLocks noChangeArrowheads="1"/>
                </p:cNvSpPr>
                <p:nvPr/>
              </p:nvSpPr>
              <p:spPr bwMode="auto">
                <a:xfrm>
                  <a:off x="2818" y="1432"/>
                  <a:ext cx="873" cy="6"/>
                </a:xfrm>
                <a:prstGeom prst="rect">
                  <a:avLst/>
                </a:prstGeom>
                <a:solidFill>
                  <a:srgbClr val="FABA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05" name="Rectangle 42"/>
                <p:cNvSpPr>
                  <a:spLocks noChangeArrowheads="1"/>
                </p:cNvSpPr>
                <p:nvPr/>
              </p:nvSpPr>
              <p:spPr bwMode="auto">
                <a:xfrm>
                  <a:off x="2818" y="1438"/>
                  <a:ext cx="873" cy="3"/>
                </a:xfrm>
                <a:prstGeom prst="rect">
                  <a:avLst/>
                </a:prstGeom>
                <a:solidFill>
                  <a:srgbClr val="F9B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06" name="Rectangle 43"/>
                <p:cNvSpPr>
                  <a:spLocks noChangeArrowheads="1"/>
                </p:cNvSpPr>
                <p:nvPr/>
              </p:nvSpPr>
              <p:spPr bwMode="auto">
                <a:xfrm>
                  <a:off x="2818" y="1441"/>
                  <a:ext cx="873" cy="3"/>
                </a:xfrm>
                <a:prstGeom prst="rect">
                  <a:avLst/>
                </a:prstGeom>
                <a:solidFill>
                  <a:srgbClr val="F9B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07" name="Rectangle 44"/>
                <p:cNvSpPr>
                  <a:spLocks noChangeArrowheads="1"/>
                </p:cNvSpPr>
                <p:nvPr/>
              </p:nvSpPr>
              <p:spPr bwMode="auto">
                <a:xfrm>
                  <a:off x="2818" y="1444"/>
                  <a:ext cx="873" cy="4"/>
                </a:xfrm>
                <a:prstGeom prst="rect">
                  <a:avLst/>
                </a:prstGeom>
                <a:solidFill>
                  <a:srgbClr val="F9B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08" name="Rectangle 45"/>
                <p:cNvSpPr>
                  <a:spLocks noChangeArrowheads="1"/>
                </p:cNvSpPr>
                <p:nvPr/>
              </p:nvSpPr>
              <p:spPr bwMode="auto">
                <a:xfrm>
                  <a:off x="2818" y="1448"/>
                  <a:ext cx="873" cy="3"/>
                </a:xfrm>
                <a:prstGeom prst="rect">
                  <a:avLst/>
                </a:prstGeom>
                <a:solidFill>
                  <a:srgbClr val="F9B4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09" name="Rectangle 46"/>
                <p:cNvSpPr>
                  <a:spLocks noChangeArrowheads="1"/>
                </p:cNvSpPr>
                <p:nvPr/>
              </p:nvSpPr>
              <p:spPr bwMode="auto">
                <a:xfrm>
                  <a:off x="2818" y="1451"/>
                  <a:ext cx="873" cy="3"/>
                </a:xfrm>
                <a:prstGeom prst="rect">
                  <a:avLst/>
                </a:prstGeom>
                <a:solidFill>
                  <a:srgbClr val="F9B3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10" name="Rectangle 47"/>
                <p:cNvSpPr>
                  <a:spLocks noChangeArrowheads="1"/>
                </p:cNvSpPr>
                <p:nvPr/>
              </p:nvSpPr>
              <p:spPr bwMode="auto">
                <a:xfrm>
                  <a:off x="2818" y="1454"/>
                  <a:ext cx="873" cy="2"/>
                </a:xfrm>
                <a:prstGeom prst="rect">
                  <a:avLst/>
                </a:prstGeom>
                <a:solidFill>
                  <a:srgbClr val="F9B1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11" name="Rectangle 48"/>
                <p:cNvSpPr>
                  <a:spLocks noChangeArrowheads="1"/>
                </p:cNvSpPr>
                <p:nvPr/>
              </p:nvSpPr>
              <p:spPr bwMode="auto">
                <a:xfrm>
                  <a:off x="2818" y="1456"/>
                  <a:ext cx="873" cy="2"/>
                </a:xfrm>
                <a:prstGeom prst="rect">
                  <a:avLst/>
                </a:prstGeom>
                <a:solidFill>
                  <a:srgbClr val="F9B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12" name="Rectangle 49"/>
                <p:cNvSpPr>
                  <a:spLocks noChangeArrowheads="1"/>
                </p:cNvSpPr>
                <p:nvPr/>
              </p:nvSpPr>
              <p:spPr bwMode="auto">
                <a:xfrm>
                  <a:off x="2818" y="1458"/>
                  <a:ext cx="873" cy="2"/>
                </a:xfrm>
                <a:prstGeom prst="rect">
                  <a:avLst/>
                </a:prstGeom>
                <a:solidFill>
                  <a:srgbClr val="F9AF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13" name="Rectangle 50"/>
                <p:cNvSpPr>
                  <a:spLocks noChangeArrowheads="1"/>
                </p:cNvSpPr>
                <p:nvPr/>
              </p:nvSpPr>
              <p:spPr bwMode="auto">
                <a:xfrm>
                  <a:off x="2818" y="1460"/>
                  <a:ext cx="873" cy="2"/>
                </a:xfrm>
                <a:prstGeom prst="rect">
                  <a:avLst/>
                </a:prstGeom>
                <a:solidFill>
                  <a:srgbClr val="F9A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14" name="Rectangle 51"/>
                <p:cNvSpPr>
                  <a:spLocks noChangeArrowheads="1"/>
                </p:cNvSpPr>
                <p:nvPr/>
              </p:nvSpPr>
              <p:spPr bwMode="auto">
                <a:xfrm>
                  <a:off x="2818" y="1462"/>
                  <a:ext cx="873" cy="3"/>
                </a:xfrm>
                <a:prstGeom prst="rect">
                  <a:avLst/>
                </a:prstGeom>
                <a:solidFill>
                  <a:srgbClr val="F9A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15" name="Rectangle 52"/>
                <p:cNvSpPr>
                  <a:spLocks noChangeArrowheads="1"/>
                </p:cNvSpPr>
                <p:nvPr/>
              </p:nvSpPr>
              <p:spPr bwMode="auto">
                <a:xfrm>
                  <a:off x="2818" y="1465"/>
                  <a:ext cx="873" cy="2"/>
                </a:xfrm>
                <a:prstGeom prst="rect">
                  <a:avLst/>
                </a:prstGeom>
                <a:solidFill>
                  <a:srgbClr val="F9AB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818" y="1467"/>
                  <a:ext cx="873" cy="2"/>
                </a:xfrm>
                <a:prstGeom prst="rect">
                  <a:avLst/>
                </a:prstGeom>
                <a:solidFill>
                  <a:srgbClr val="F8A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818" y="1469"/>
                  <a:ext cx="873" cy="3"/>
                </a:xfrm>
                <a:prstGeom prst="rect">
                  <a:avLst/>
                </a:prstGeom>
                <a:solidFill>
                  <a:srgbClr val="F8A9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18" name="Rectangle 55"/>
                <p:cNvSpPr>
                  <a:spLocks noChangeArrowheads="1"/>
                </p:cNvSpPr>
                <p:nvPr/>
              </p:nvSpPr>
              <p:spPr bwMode="auto">
                <a:xfrm>
                  <a:off x="2818" y="1472"/>
                  <a:ext cx="873" cy="2"/>
                </a:xfrm>
                <a:prstGeom prst="rect">
                  <a:avLst/>
                </a:prstGeom>
                <a:solidFill>
                  <a:srgbClr val="F8A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19" name="Rectangle 56"/>
                <p:cNvSpPr>
                  <a:spLocks noChangeArrowheads="1"/>
                </p:cNvSpPr>
                <p:nvPr/>
              </p:nvSpPr>
              <p:spPr bwMode="auto">
                <a:xfrm>
                  <a:off x="2818" y="1474"/>
                  <a:ext cx="873" cy="2"/>
                </a:xfrm>
                <a:prstGeom prst="rect">
                  <a:avLst/>
                </a:prstGeom>
                <a:solidFill>
                  <a:srgbClr val="F8A7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20" name="Rectangle 57"/>
                <p:cNvSpPr>
                  <a:spLocks noChangeArrowheads="1"/>
                </p:cNvSpPr>
                <p:nvPr/>
              </p:nvSpPr>
              <p:spPr bwMode="auto">
                <a:xfrm>
                  <a:off x="2818" y="1476"/>
                  <a:ext cx="873" cy="2"/>
                </a:xfrm>
                <a:prstGeom prst="rect">
                  <a:avLst/>
                </a:prstGeom>
                <a:solidFill>
                  <a:srgbClr val="F8A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21" name="Rectangle 58"/>
                <p:cNvSpPr>
                  <a:spLocks noChangeArrowheads="1"/>
                </p:cNvSpPr>
                <p:nvPr/>
              </p:nvSpPr>
              <p:spPr bwMode="auto">
                <a:xfrm>
                  <a:off x="2818" y="1478"/>
                  <a:ext cx="873" cy="1"/>
                </a:xfrm>
                <a:prstGeom prst="rect">
                  <a:avLst/>
                </a:prstGeom>
                <a:solidFill>
                  <a:srgbClr val="F8A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22" name="Rectangle 59"/>
                <p:cNvSpPr>
                  <a:spLocks noChangeArrowheads="1"/>
                </p:cNvSpPr>
                <p:nvPr/>
              </p:nvSpPr>
              <p:spPr bwMode="auto">
                <a:xfrm>
                  <a:off x="2818" y="1479"/>
                  <a:ext cx="873" cy="2"/>
                </a:xfrm>
                <a:prstGeom prst="rect">
                  <a:avLst/>
                </a:prstGeom>
                <a:solidFill>
                  <a:srgbClr val="F8A4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23" name="Rectangle 60"/>
                <p:cNvSpPr>
                  <a:spLocks noChangeArrowheads="1"/>
                </p:cNvSpPr>
                <p:nvPr/>
              </p:nvSpPr>
              <p:spPr bwMode="auto">
                <a:xfrm>
                  <a:off x="2818" y="1481"/>
                  <a:ext cx="873" cy="2"/>
                </a:xfrm>
                <a:prstGeom prst="rect">
                  <a:avLst/>
                </a:prstGeom>
                <a:solidFill>
                  <a:srgbClr val="F8A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24" name="Rectangle 61"/>
                <p:cNvSpPr>
                  <a:spLocks noChangeArrowheads="1"/>
                </p:cNvSpPr>
                <p:nvPr/>
              </p:nvSpPr>
              <p:spPr bwMode="auto">
                <a:xfrm>
                  <a:off x="2818" y="1483"/>
                  <a:ext cx="873" cy="2"/>
                </a:xfrm>
                <a:prstGeom prst="rect">
                  <a:avLst/>
                </a:prstGeom>
                <a:solidFill>
                  <a:srgbClr val="F8A2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25" name="Rectangle 62"/>
                <p:cNvSpPr>
                  <a:spLocks noChangeArrowheads="1"/>
                </p:cNvSpPr>
                <p:nvPr/>
              </p:nvSpPr>
              <p:spPr bwMode="auto">
                <a:xfrm>
                  <a:off x="2818" y="1485"/>
                  <a:ext cx="873" cy="3"/>
                </a:xfrm>
                <a:prstGeom prst="rect">
                  <a:avLst/>
                </a:prstGeom>
                <a:solidFill>
                  <a:srgbClr val="F8A1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26" name="Rectangle 63"/>
                <p:cNvSpPr>
                  <a:spLocks noChangeArrowheads="1"/>
                </p:cNvSpPr>
                <p:nvPr/>
              </p:nvSpPr>
              <p:spPr bwMode="auto">
                <a:xfrm>
                  <a:off x="2818" y="1488"/>
                  <a:ext cx="873" cy="2"/>
                </a:xfrm>
                <a:prstGeom prst="rect">
                  <a:avLst/>
                </a:prstGeom>
                <a:solidFill>
                  <a:srgbClr val="F89F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27" name="Rectangle 64"/>
                <p:cNvSpPr>
                  <a:spLocks noChangeArrowheads="1"/>
                </p:cNvSpPr>
                <p:nvPr/>
              </p:nvSpPr>
              <p:spPr bwMode="auto">
                <a:xfrm>
                  <a:off x="2818" y="1490"/>
                  <a:ext cx="873" cy="2"/>
                </a:xfrm>
                <a:prstGeom prst="rect">
                  <a:avLst/>
                </a:prstGeom>
                <a:solidFill>
                  <a:srgbClr val="F89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28" name="Rectangle 65"/>
                <p:cNvSpPr>
                  <a:spLocks noChangeArrowheads="1"/>
                </p:cNvSpPr>
                <p:nvPr/>
              </p:nvSpPr>
              <p:spPr bwMode="auto">
                <a:xfrm>
                  <a:off x="2818" y="1492"/>
                  <a:ext cx="873" cy="2"/>
                </a:xfrm>
                <a:prstGeom prst="rect">
                  <a:avLst/>
                </a:prstGeom>
                <a:solidFill>
                  <a:srgbClr val="F8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29" name="Rectangle 66"/>
                <p:cNvSpPr>
                  <a:spLocks noChangeArrowheads="1"/>
                </p:cNvSpPr>
                <p:nvPr/>
              </p:nvSpPr>
              <p:spPr bwMode="auto">
                <a:xfrm>
                  <a:off x="2818" y="1494"/>
                  <a:ext cx="873" cy="3"/>
                </a:xfrm>
                <a:prstGeom prst="rect">
                  <a:avLst/>
                </a:prstGeom>
                <a:solidFill>
                  <a:srgbClr val="F79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30" name="Rectangle 67"/>
                <p:cNvSpPr>
                  <a:spLocks noChangeArrowheads="1"/>
                </p:cNvSpPr>
                <p:nvPr/>
              </p:nvSpPr>
              <p:spPr bwMode="auto">
                <a:xfrm>
                  <a:off x="2818" y="1497"/>
                  <a:ext cx="873" cy="3"/>
                </a:xfrm>
                <a:prstGeom prst="rect">
                  <a:avLst/>
                </a:prstGeom>
                <a:solidFill>
                  <a:srgbClr val="F79C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31" name="Rectangle 68"/>
                <p:cNvSpPr>
                  <a:spLocks noChangeArrowheads="1"/>
                </p:cNvSpPr>
                <p:nvPr/>
              </p:nvSpPr>
              <p:spPr bwMode="auto">
                <a:xfrm>
                  <a:off x="2818" y="1500"/>
                  <a:ext cx="873" cy="3"/>
                </a:xfrm>
                <a:prstGeom prst="rect">
                  <a:avLst/>
                </a:prstGeom>
                <a:solidFill>
                  <a:srgbClr val="F79B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32" name="Rectangle 69"/>
                <p:cNvSpPr>
                  <a:spLocks noChangeArrowheads="1"/>
                </p:cNvSpPr>
                <p:nvPr/>
              </p:nvSpPr>
              <p:spPr bwMode="auto">
                <a:xfrm>
                  <a:off x="2818" y="1503"/>
                  <a:ext cx="873" cy="2"/>
                </a:xfrm>
                <a:prstGeom prst="rect">
                  <a:avLst/>
                </a:prstGeom>
                <a:solidFill>
                  <a:srgbClr val="F79A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33" name="Rectangle 70"/>
                <p:cNvSpPr>
                  <a:spLocks noChangeArrowheads="1"/>
                </p:cNvSpPr>
                <p:nvPr/>
              </p:nvSpPr>
              <p:spPr bwMode="auto">
                <a:xfrm>
                  <a:off x="2818" y="1505"/>
                  <a:ext cx="873" cy="4"/>
                </a:xfrm>
                <a:prstGeom prst="rect">
                  <a:avLst/>
                </a:prstGeom>
                <a:solidFill>
                  <a:srgbClr val="F799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34" name="Rectangle 71"/>
                <p:cNvSpPr>
                  <a:spLocks noChangeArrowheads="1"/>
                </p:cNvSpPr>
                <p:nvPr/>
              </p:nvSpPr>
              <p:spPr bwMode="auto">
                <a:xfrm>
                  <a:off x="2818" y="1509"/>
                  <a:ext cx="873" cy="6"/>
                </a:xfrm>
                <a:prstGeom prst="rect">
                  <a:avLst/>
                </a:prstGeom>
                <a:solidFill>
                  <a:srgbClr val="F79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35" name="Rectangle 72"/>
                <p:cNvSpPr>
                  <a:spLocks noChangeArrowheads="1"/>
                </p:cNvSpPr>
                <p:nvPr/>
              </p:nvSpPr>
              <p:spPr bwMode="auto">
                <a:xfrm>
                  <a:off x="2818" y="1515"/>
                  <a:ext cx="873" cy="5"/>
                </a:xfrm>
                <a:prstGeom prst="rect">
                  <a:avLst/>
                </a:prstGeom>
                <a:solidFill>
                  <a:srgbClr val="F79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36" name="Rectangle 73"/>
                <p:cNvSpPr>
                  <a:spLocks noChangeArrowheads="1"/>
                </p:cNvSpPr>
                <p:nvPr/>
              </p:nvSpPr>
              <p:spPr bwMode="auto">
                <a:xfrm>
                  <a:off x="2818" y="1520"/>
                  <a:ext cx="873" cy="14"/>
                </a:xfrm>
                <a:prstGeom prst="rect">
                  <a:avLst/>
                </a:prstGeom>
                <a:solidFill>
                  <a:srgbClr val="F796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37" name="Rectangle 74"/>
                <p:cNvSpPr>
                  <a:spLocks noChangeArrowheads="1"/>
                </p:cNvSpPr>
                <p:nvPr/>
              </p:nvSpPr>
              <p:spPr bwMode="auto">
                <a:xfrm>
                  <a:off x="2818" y="1534"/>
                  <a:ext cx="873" cy="5"/>
                </a:xfrm>
                <a:prstGeom prst="rect">
                  <a:avLst/>
                </a:prstGeom>
                <a:solidFill>
                  <a:srgbClr val="F79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38" name="Rectangle 75"/>
                <p:cNvSpPr>
                  <a:spLocks noChangeArrowheads="1"/>
                </p:cNvSpPr>
                <p:nvPr/>
              </p:nvSpPr>
              <p:spPr bwMode="auto">
                <a:xfrm>
                  <a:off x="2818" y="1539"/>
                  <a:ext cx="873" cy="5"/>
                </a:xfrm>
                <a:prstGeom prst="rect">
                  <a:avLst/>
                </a:prstGeom>
                <a:solidFill>
                  <a:srgbClr val="F79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39" name="Rectangle 76"/>
                <p:cNvSpPr>
                  <a:spLocks noChangeArrowheads="1"/>
                </p:cNvSpPr>
                <p:nvPr/>
              </p:nvSpPr>
              <p:spPr bwMode="auto">
                <a:xfrm>
                  <a:off x="2818" y="1544"/>
                  <a:ext cx="873" cy="3"/>
                </a:xfrm>
                <a:prstGeom prst="rect">
                  <a:avLst/>
                </a:prstGeom>
                <a:solidFill>
                  <a:srgbClr val="F799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40" name="Rectangle 77"/>
                <p:cNvSpPr>
                  <a:spLocks noChangeArrowheads="1"/>
                </p:cNvSpPr>
                <p:nvPr/>
              </p:nvSpPr>
              <p:spPr bwMode="auto">
                <a:xfrm>
                  <a:off x="2818" y="1547"/>
                  <a:ext cx="873" cy="3"/>
                </a:xfrm>
                <a:prstGeom prst="rect">
                  <a:avLst/>
                </a:prstGeom>
                <a:solidFill>
                  <a:srgbClr val="F79A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41" name="Rectangle 78"/>
                <p:cNvSpPr>
                  <a:spLocks noChangeArrowheads="1"/>
                </p:cNvSpPr>
                <p:nvPr/>
              </p:nvSpPr>
              <p:spPr bwMode="auto">
                <a:xfrm>
                  <a:off x="2818" y="1550"/>
                  <a:ext cx="873" cy="3"/>
                </a:xfrm>
                <a:prstGeom prst="rect">
                  <a:avLst/>
                </a:prstGeom>
                <a:solidFill>
                  <a:srgbClr val="F79A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42" name="Rectangle 79"/>
                <p:cNvSpPr>
                  <a:spLocks noChangeArrowheads="1"/>
                </p:cNvSpPr>
                <p:nvPr/>
              </p:nvSpPr>
              <p:spPr bwMode="auto">
                <a:xfrm>
                  <a:off x="2818" y="1553"/>
                  <a:ext cx="873" cy="2"/>
                </a:xfrm>
                <a:prstGeom prst="rect">
                  <a:avLst/>
                </a:prstGeom>
                <a:solidFill>
                  <a:srgbClr val="F79C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43" name="Rectangle 80"/>
                <p:cNvSpPr>
                  <a:spLocks noChangeArrowheads="1"/>
                </p:cNvSpPr>
                <p:nvPr/>
              </p:nvSpPr>
              <p:spPr bwMode="auto">
                <a:xfrm>
                  <a:off x="2818" y="1555"/>
                  <a:ext cx="873" cy="3"/>
                </a:xfrm>
                <a:prstGeom prst="rect">
                  <a:avLst/>
                </a:prstGeom>
                <a:solidFill>
                  <a:srgbClr val="F79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44" name="Rectangle 81"/>
                <p:cNvSpPr>
                  <a:spLocks noChangeArrowheads="1"/>
                </p:cNvSpPr>
                <p:nvPr/>
              </p:nvSpPr>
              <p:spPr bwMode="auto">
                <a:xfrm>
                  <a:off x="2818" y="1558"/>
                  <a:ext cx="873" cy="2"/>
                </a:xfrm>
                <a:prstGeom prst="rect">
                  <a:avLst/>
                </a:prstGeom>
                <a:solidFill>
                  <a:srgbClr val="F8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45" name="Rectangle 82"/>
                <p:cNvSpPr>
                  <a:spLocks noChangeArrowheads="1"/>
                </p:cNvSpPr>
                <p:nvPr/>
              </p:nvSpPr>
              <p:spPr bwMode="auto">
                <a:xfrm>
                  <a:off x="2818" y="1560"/>
                  <a:ext cx="873" cy="2"/>
                </a:xfrm>
                <a:prstGeom prst="rect">
                  <a:avLst/>
                </a:prstGeom>
                <a:solidFill>
                  <a:srgbClr val="F89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46" name="Rectangle 83"/>
                <p:cNvSpPr>
                  <a:spLocks noChangeArrowheads="1"/>
                </p:cNvSpPr>
                <p:nvPr/>
              </p:nvSpPr>
              <p:spPr bwMode="auto">
                <a:xfrm>
                  <a:off x="2818" y="1562"/>
                  <a:ext cx="873" cy="3"/>
                </a:xfrm>
                <a:prstGeom prst="rect">
                  <a:avLst/>
                </a:prstGeom>
                <a:solidFill>
                  <a:srgbClr val="F89F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47" name="Rectangle 84"/>
                <p:cNvSpPr>
                  <a:spLocks noChangeArrowheads="1"/>
                </p:cNvSpPr>
                <p:nvPr/>
              </p:nvSpPr>
              <p:spPr bwMode="auto">
                <a:xfrm>
                  <a:off x="2818" y="1565"/>
                  <a:ext cx="873" cy="2"/>
                </a:xfrm>
                <a:prstGeom prst="rect">
                  <a:avLst/>
                </a:prstGeom>
                <a:solidFill>
                  <a:srgbClr val="F8A1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48" name="Rectangle 85"/>
                <p:cNvSpPr>
                  <a:spLocks noChangeArrowheads="1"/>
                </p:cNvSpPr>
                <p:nvPr/>
              </p:nvSpPr>
              <p:spPr bwMode="auto">
                <a:xfrm>
                  <a:off x="2818" y="1567"/>
                  <a:ext cx="873" cy="2"/>
                </a:xfrm>
                <a:prstGeom prst="rect">
                  <a:avLst/>
                </a:prstGeom>
                <a:solidFill>
                  <a:srgbClr val="F8A2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49" name="Rectangle 86"/>
                <p:cNvSpPr>
                  <a:spLocks noChangeArrowheads="1"/>
                </p:cNvSpPr>
                <p:nvPr/>
              </p:nvSpPr>
              <p:spPr bwMode="auto">
                <a:xfrm>
                  <a:off x="2818" y="1569"/>
                  <a:ext cx="873" cy="2"/>
                </a:xfrm>
                <a:prstGeom prst="rect">
                  <a:avLst/>
                </a:prstGeom>
                <a:solidFill>
                  <a:srgbClr val="F8A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50" name="Rectangle 87"/>
                <p:cNvSpPr>
                  <a:spLocks noChangeArrowheads="1"/>
                </p:cNvSpPr>
                <p:nvPr/>
              </p:nvSpPr>
              <p:spPr bwMode="auto">
                <a:xfrm>
                  <a:off x="2818" y="1571"/>
                  <a:ext cx="873" cy="2"/>
                </a:xfrm>
                <a:prstGeom prst="rect">
                  <a:avLst/>
                </a:prstGeom>
                <a:solidFill>
                  <a:srgbClr val="F8A4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51" name="Rectangle 88"/>
                <p:cNvSpPr>
                  <a:spLocks noChangeArrowheads="1"/>
                </p:cNvSpPr>
                <p:nvPr/>
              </p:nvSpPr>
              <p:spPr bwMode="auto">
                <a:xfrm>
                  <a:off x="2818" y="1573"/>
                  <a:ext cx="873" cy="2"/>
                </a:xfrm>
                <a:prstGeom prst="rect">
                  <a:avLst/>
                </a:prstGeom>
                <a:solidFill>
                  <a:srgbClr val="F8A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52" name="Rectangle 89"/>
                <p:cNvSpPr>
                  <a:spLocks noChangeArrowheads="1"/>
                </p:cNvSpPr>
                <p:nvPr/>
              </p:nvSpPr>
              <p:spPr bwMode="auto">
                <a:xfrm>
                  <a:off x="2818" y="1575"/>
                  <a:ext cx="873" cy="1"/>
                </a:xfrm>
                <a:prstGeom prst="rect">
                  <a:avLst/>
                </a:prstGeom>
                <a:solidFill>
                  <a:srgbClr val="F8A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53" name="Rectangle 90"/>
                <p:cNvSpPr>
                  <a:spLocks noChangeArrowheads="1"/>
                </p:cNvSpPr>
                <p:nvPr/>
              </p:nvSpPr>
              <p:spPr bwMode="auto">
                <a:xfrm>
                  <a:off x="2818" y="1576"/>
                  <a:ext cx="873" cy="2"/>
                </a:xfrm>
                <a:prstGeom prst="rect">
                  <a:avLst/>
                </a:prstGeom>
                <a:solidFill>
                  <a:srgbClr val="F8A7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54" name="Rectangle 91"/>
                <p:cNvSpPr>
                  <a:spLocks noChangeArrowheads="1"/>
                </p:cNvSpPr>
                <p:nvPr/>
              </p:nvSpPr>
              <p:spPr bwMode="auto">
                <a:xfrm>
                  <a:off x="2818" y="1578"/>
                  <a:ext cx="873" cy="3"/>
                </a:xfrm>
                <a:prstGeom prst="rect">
                  <a:avLst/>
                </a:prstGeom>
                <a:solidFill>
                  <a:srgbClr val="F8A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55" name="Rectangle 92"/>
                <p:cNvSpPr>
                  <a:spLocks noChangeArrowheads="1"/>
                </p:cNvSpPr>
                <p:nvPr/>
              </p:nvSpPr>
              <p:spPr bwMode="auto">
                <a:xfrm>
                  <a:off x="2818" y="1581"/>
                  <a:ext cx="873" cy="2"/>
                </a:xfrm>
                <a:prstGeom prst="rect">
                  <a:avLst/>
                </a:prstGeom>
                <a:solidFill>
                  <a:srgbClr val="F8A9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56" name="Rectangle 93"/>
                <p:cNvSpPr>
                  <a:spLocks noChangeArrowheads="1"/>
                </p:cNvSpPr>
                <p:nvPr/>
              </p:nvSpPr>
              <p:spPr bwMode="auto">
                <a:xfrm>
                  <a:off x="2818" y="1583"/>
                  <a:ext cx="873" cy="2"/>
                </a:xfrm>
                <a:prstGeom prst="rect">
                  <a:avLst/>
                </a:prstGeom>
                <a:solidFill>
                  <a:srgbClr val="F8A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57" name="Rectangle 94"/>
                <p:cNvSpPr>
                  <a:spLocks noChangeArrowheads="1"/>
                </p:cNvSpPr>
                <p:nvPr/>
              </p:nvSpPr>
              <p:spPr bwMode="auto">
                <a:xfrm>
                  <a:off x="2818" y="1585"/>
                  <a:ext cx="873" cy="3"/>
                </a:xfrm>
                <a:prstGeom prst="rect">
                  <a:avLst/>
                </a:prstGeom>
                <a:solidFill>
                  <a:srgbClr val="F9AB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58" name="Rectangle 95"/>
                <p:cNvSpPr>
                  <a:spLocks noChangeArrowheads="1"/>
                </p:cNvSpPr>
                <p:nvPr/>
              </p:nvSpPr>
              <p:spPr bwMode="auto">
                <a:xfrm>
                  <a:off x="2818" y="1588"/>
                  <a:ext cx="873" cy="2"/>
                </a:xfrm>
                <a:prstGeom prst="rect">
                  <a:avLst/>
                </a:prstGeom>
                <a:solidFill>
                  <a:srgbClr val="F9A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59" name="Rectangle 96"/>
                <p:cNvSpPr>
                  <a:spLocks noChangeArrowheads="1"/>
                </p:cNvSpPr>
                <p:nvPr/>
              </p:nvSpPr>
              <p:spPr bwMode="auto">
                <a:xfrm>
                  <a:off x="2818" y="1590"/>
                  <a:ext cx="873" cy="2"/>
                </a:xfrm>
                <a:prstGeom prst="rect">
                  <a:avLst/>
                </a:prstGeom>
                <a:solidFill>
                  <a:srgbClr val="F9A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60" name="Rectangle 97"/>
                <p:cNvSpPr>
                  <a:spLocks noChangeArrowheads="1"/>
                </p:cNvSpPr>
                <p:nvPr/>
              </p:nvSpPr>
              <p:spPr bwMode="auto">
                <a:xfrm>
                  <a:off x="2818" y="1592"/>
                  <a:ext cx="873" cy="2"/>
                </a:xfrm>
                <a:prstGeom prst="rect">
                  <a:avLst/>
                </a:prstGeom>
                <a:solidFill>
                  <a:srgbClr val="F9AF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61" name="Rectangle 98"/>
                <p:cNvSpPr>
                  <a:spLocks noChangeArrowheads="1"/>
                </p:cNvSpPr>
                <p:nvPr/>
              </p:nvSpPr>
              <p:spPr bwMode="auto">
                <a:xfrm>
                  <a:off x="2818" y="1594"/>
                  <a:ext cx="873" cy="3"/>
                </a:xfrm>
                <a:prstGeom prst="rect">
                  <a:avLst/>
                </a:prstGeom>
                <a:solidFill>
                  <a:srgbClr val="F9B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62" name="Rectangle 99"/>
                <p:cNvSpPr>
                  <a:spLocks noChangeArrowheads="1"/>
                </p:cNvSpPr>
                <p:nvPr/>
              </p:nvSpPr>
              <p:spPr bwMode="auto">
                <a:xfrm>
                  <a:off x="2818" y="1597"/>
                  <a:ext cx="873" cy="2"/>
                </a:xfrm>
                <a:prstGeom prst="rect">
                  <a:avLst/>
                </a:prstGeom>
                <a:solidFill>
                  <a:srgbClr val="F9B1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63" name="Rectangle 100"/>
                <p:cNvSpPr>
                  <a:spLocks noChangeArrowheads="1"/>
                </p:cNvSpPr>
                <p:nvPr/>
              </p:nvSpPr>
              <p:spPr bwMode="auto">
                <a:xfrm>
                  <a:off x="2818" y="1599"/>
                  <a:ext cx="873" cy="2"/>
                </a:xfrm>
                <a:prstGeom prst="rect">
                  <a:avLst/>
                </a:prstGeom>
                <a:solidFill>
                  <a:srgbClr val="F9B3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64" name="Rectangle 101"/>
                <p:cNvSpPr>
                  <a:spLocks noChangeArrowheads="1"/>
                </p:cNvSpPr>
                <p:nvPr/>
              </p:nvSpPr>
              <p:spPr bwMode="auto">
                <a:xfrm>
                  <a:off x="2818" y="1601"/>
                  <a:ext cx="873" cy="4"/>
                </a:xfrm>
                <a:prstGeom prst="rect">
                  <a:avLst/>
                </a:prstGeom>
                <a:solidFill>
                  <a:srgbClr val="F9B4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65" name="Rectangle 102"/>
                <p:cNvSpPr>
                  <a:spLocks noChangeArrowheads="1"/>
                </p:cNvSpPr>
                <p:nvPr/>
              </p:nvSpPr>
              <p:spPr bwMode="auto">
                <a:xfrm>
                  <a:off x="2818" y="1605"/>
                  <a:ext cx="873" cy="4"/>
                </a:xfrm>
                <a:prstGeom prst="rect">
                  <a:avLst/>
                </a:prstGeom>
                <a:solidFill>
                  <a:srgbClr val="F9B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66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18" y="1609"/>
                  <a:ext cx="873" cy="3"/>
                </a:xfrm>
                <a:prstGeom prst="rect">
                  <a:avLst/>
                </a:prstGeom>
                <a:solidFill>
                  <a:srgbClr val="F9B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67" name="Rectangle 104"/>
                <p:cNvSpPr>
                  <a:spLocks noChangeArrowheads="1"/>
                </p:cNvSpPr>
                <p:nvPr/>
              </p:nvSpPr>
              <p:spPr bwMode="auto">
                <a:xfrm>
                  <a:off x="2818" y="1612"/>
                  <a:ext cx="873" cy="4"/>
                </a:xfrm>
                <a:prstGeom prst="rect">
                  <a:avLst/>
                </a:prstGeom>
                <a:solidFill>
                  <a:srgbClr val="F9B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68" name="Rectangle 105"/>
                <p:cNvSpPr>
                  <a:spLocks noChangeArrowheads="1"/>
                </p:cNvSpPr>
                <p:nvPr/>
              </p:nvSpPr>
              <p:spPr bwMode="auto">
                <a:xfrm>
                  <a:off x="2818" y="1616"/>
                  <a:ext cx="873" cy="5"/>
                </a:xfrm>
                <a:prstGeom prst="rect">
                  <a:avLst/>
                </a:prstGeom>
                <a:solidFill>
                  <a:srgbClr val="FABA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69" name="Rectangle 106"/>
                <p:cNvSpPr>
                  <a:spLocks noChangeArrowheads="1"/>
                </p:cNvSpPr>
                <p:nvPr/>
              </p:nvSpPr>
              <p:spPr bwMode="auto">
                <a:xfrm>
                  <a:off x="2818" y="1621"/>
                  <a:ext cx="873" cy="5"/>
                </a:xfrm>
                <a:prstGeom prst="rect">
                  <a:avLst/>
                </a:prstGeom>
                <a:solidFill>
                  <a:srgbClr val="FAB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70" name="Rectangle 107"/>
                <p:cNvSpPr>
                  <a:spLocks noChangeArrowheads="1"/>
                </p:cNvSpPr>
                <p:nvPr/>
              </p:nvSpPr>
              <p:spPr bwMode="auto">
                <a:xfrm>
                  <a:off x="2818" y="1626"/>
                  <a:ext cx="873" cy="5"/>
                </a:xfrm>
                <a:prstGeom prst="rect">
                  <a:avLst/>
                </a:prstGeom>
                <a:solidFill>
                  <a:srgbClr val="FAB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71" name="Rectangle 108"/>
                <p:cNvSpPr>
                  <a:spLocks noChangeArrowheads="1"/>
                </p:cNvSpPr>
                <p:nvPr/>
              </p:nvSpPr>
              <p:spPr bwMode="auto">
                <a:xfrm>
                  <a:off x="2818" y="1631"/>
                  <a:ext cx="873" cy="12"/>
                </a:xfrm>
                <a:prstGeom prst="rect">
                  <a:avLst/>
                </a:prstGeom>
                <a:solidFill>
                  <a:srgbClr val="FAB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72" name="Rectangle 109"/>
                <p:cNvSpPr>
                  <a:spLocks noChangeArrowheads="1"/>
                </p:cNvSpPr>
                <p:nvPr/>
              </p:nvSpPr>
              <p:spPr bwMode="auto">
                <a:xfrm>
                  <a:off x="2818" y="1643"/>
                  <a:ext cx="873" cy="5"/>
                </a:xfrm>
                <a:prstGeom prst="rect">
                  <a:avLst/>
                </a:prstGeom>
                <a:solidFill>
                  <a:srgbClr val="FAB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973" name="Rectangle 110"/>
                <p:cNvSpPr>
                  <a:spLocks noChangeArrowheads="1"/>
                </p:cNvSpPr>
                <p:nvPr/>
              </p:nvSpPr>
              <p:spPr bwMode="auto">
                <a:xfrm>
                  <a:off x="2818" y="1403"/>
                  <a:ext cx="873" cy="245"/>
                </a:xfrm>
                <a:prstGeom prst="rect">
                  <a:avLst/>
                </a:prstGeom>
                <a:noFill/>
                <a:ln w="8" cap="rnd">
                  <a:solidFill>
                    <a:srgbClr val="F7964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</p:grpSp>
          <p:sp>
            <p:nvSpPr>
              <p:cNvPr id="898" name="Rectangle 113"/>
              <p:cNvSpPr>
                <a:spLocks noChangeArrowheads="1"/>
              </p:cNvSpPr>
              <p:nvPr/>
            </p:nvSpPr>
            <p:spPr bwMode="auto">
              <a:xfrm>
                <a:off x="4857479" y="2717730"/>
                <a:ext cx="951838" cy="323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i="0" dirty="0">
                    <a:solidFill>
                      <a:srgbClr val="000000"/>
                    </a:solidFill>
                    <a:latin typeface="Calibri" pitchFamily="34" charset="0"/>
                  </a:rPr>
                  <a:t>STRAT. PLANNING</a:t>
                </a:r>
                <a:endParaRPr lang="en-US" altLang="en-US" sz="1200" i="0" dirty="0"/>
              </a:p>
            </p:txBody>
          </p:sp>
        </p:grpSp>
        <p:grpSp>
          <p:nvGrpSpPr>
            <p:cNvPr id="819" name="Group 818"/>
            <p:cNvGrpSpPr>
              <a:grpSpLocks/>
            </p:cNvGrpSpPr>
            <p:nvPr/>
          </p:nvGrpSpPr>
          <p:grpSpPr bwMode="auto">
            <a:xfrm>
              <a:off x="5092701" y="1574801"/>
              <a:ext cx="1824567" cy="303213"/>
              <a:chOff x="4553315" y="2637890"/>
              <a:chExt cx="1543222" cy="457186"/>
            </a:xfrm>
          </p:grpSpPr>
          <p:grpSp>
            <p:nvGrpSpPr>
              <p:cNvPr id="820" name="Group 111"/>
              <p:cNvGrpSpPr>
                <a:grpSpLocks/>
              </p:cNvGrpSpPr>
              <p:nvPr/>
            </p:nvGrpSpPr>
            <p:grpSpPr bwMode="auto">
              <a:xfrm>
                <a:off x="4553315" y="2637890"/>
                <a:ext cx="1543222" cy="457186"/>
                <a:chOff x="2818" y="1403"/>
                <a:chExt cx="881" cy="261"/>
              </a:xfrm>
            </p:grpSpPr>
            <p:sp>
              <p:nvSpPr>
                <p:cNvPr id="822" name="Rectangle 36"/>
                <p:cNvSpPr>
                  <a:spLocks noChangeArrowheads="1"/>
                </p:cNvSpPr>
                <p:nvPr/>
              </p:nvSpPr>
              <p:spPr bwMode="auto">
                <a:xfrm>
                  <a:off x="2826" y="1419"/>
                  <a:ext cx="873" cy="245"/>
                </a:xfrm>
                <a:prstGeom prst="rect">
                  <a:avLst/>
                </a:prstGeom>
                <a:solidFill>
                  <a:srgbClr val="9747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23" name="Rectangle 37"/>
                <p:cNvSpPr>
                  <a:spLocks noChangeArrowheads="1"/>
                </p:cNvSpPr>
                <p:nvPr/>
              </p:nvSpPr>
              <p:spPr bwMode="auto">
                <a:xfrm>
                  <a:off x="2818" y="1403"/>
                  <a:ext cx="873" cy="13"/>
                </a:xfrm>
                <a:prstGeom prst="rect">
                  <a:avLst/>
                </a:prstGeom>
                <a:solidFill>
                  <a:srgbClr val="FAB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24" name="Rectangle 38"/>
                <p:cNvSpPr>
                  <a:spLocks noChangeArrowheads="1"/>
                </p:cNvSpPr>
                <p:nvPr/>
              </p:nvSpPr>
              <p:spPr bwMode="auto">
                <a:xfrm>
                  <a:off x="2818" y="1416"/>
                  <a:ext cx="873" cy="7"/>
                </a:xfrm>
                <a:prstGeom prst="rect">
                  <a:avLst/>
                </a:prstGeom>
                <a:solidFill>
                  <a:srgbClr val="FAB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25" name="Rectangle 39"/>
                <p:cNvSpPr>
                  <a:spLocks noChangeArrowheads="1"/>
                </p:cNvSpPr>
                <p:nvPr/>
              </p:nvSpPr>
              <p:spPr bwMode="auto">
                <a:xfrm>
                  <a:off x="2818" y="1423"/>
                  <a:ext cx="873" cy="5"/>
                </a:xfrm>
                <a:prstGeom prst="rect">
                  <a:avLst/>
                </a:prstGeom>
                <a:solidFill>
                  <a:srgbClr val="FABD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26" name="Rectangle 40"/>
                <p:cNvSpPr>
                  <a:spLocks noChangeArrowheads="1"/>
                </p:cNvSpPr>
                <p:nvPr/>
              </p:nvSpPr>
              <p:spPr bwMode="auto">
                <a:xfrm>
                  <a:off x="2818" y="1428"/>
                  <a:ext cx="873" cy="4"/>
                </a:xfrm>
                <a:prstGeom prst="rect">
                  <a:avLst/>
                </a:prstGeom>
                <a:solidFill>
                  <a:srgbClr val="FAB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27" name="Rectangle 41"/>
                <p:cNvSpPr>
                  <a:spLocks noChangeArrowheads="1"/>
                </p:cNvSpPr>
                <p:nvPr/>
              </p:nvSpPr>
              <p:spPr bwMode="auto">
                <a:xfrm>
                  <a:off x="2818" y="1432"/>
                  <a:ext cx="873" cy="6"/>
                </a:xfrm>
                <a:prstGeom prst="rect">
                  <a:avLst/>
                </a:prstGeom>
                <a:solidFill>
                  <a:srgbClr val="FABA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28" name="Rectangle 42"/>
                <p:cNvSpPr>
                  <a:spLocks noChangeArrowheads="1"/>
                </p:cNvSpPr>
                <p:nvPr/>
              </p:nvSpPr>
              <p:spPr bwMode="auto">
                <a:xfrm>
                  <a:off x="2818" y="1438"/>
                  <a:ext cx="873" cy="3"/>
                </a:xfrm>
                <a:prstGeom prst="rect">
                  <a:avLst/>
                </a:prstGeom>
                <a:solidFill>
                  <a:srgbClr val="F9B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29" name="Rectangle 43"/>
                <p:cNvSpPr>
                  <a:spLocks noChangeArrowheads="1"/>
                </p:cNvSpPr>
                <p:nvPr/>
              </p:nvSpPr>
              <p:spPr bwMode="auto">
                <a:xfrm>
                  <a:off x="2818" y="1441"/>
                  <a:ext cx="873" cy="3"/>
                </a:xfrm>
                <a:prstGeom prst="rect">
                  <a:avLst/>
                </a:prstGeom>
                <a:solidFill>
                  <a:srgbClr val="F9B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30" name="Rectangle 44"/>
                <p:cNvSpPr>
                  <a:spLocks noChangeArrowheads="1"/>
                </p:cNvSpPr>
                <p:nvPr/>
              </p:nvSpPr>
              <p:spPr bwMode="auto">
                <a:xfrm>
                  <a:off x="2818" y="1444"/>
                  <a:ext cx="873" cy="4"/>
                </a:xfrm>
                <a:prstGeom prst="rect">
                  <a:avLst/>
                </a:prstGeom>
                <a:solidFill>
                  <a:srgbClr val="F9B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31" name="Rectangle 45"/>
                <p:cNvSpPr>
                  <a:spLocks noChangeArrowheads="1"/>
                </p:cNvSpPr>
                <p:nvPr/>
              </p:nvSpPr>
              <p:spPr bwMode="auto">
                <a:xfrm>
                  <a:off x="2818" y="1448"/>
                  <a:ext cx="873" cy="3"/>
                </a:xfrm>
                <a:prstGeom prst="rect">
                  <a:avLst/>
                </a:prstGeom>
                <a:solidFill>
                  <a:srgbClr val="F9B4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32" name="Rectangle 46"/>
                <p:cNvSpPr>
                  <a:spLocks noChangeArrowheads="1"/>
                </p:cNvSpPr>
                <p:nvPr/>
              </p:nvSpPr>
              <p:spPr bwMode="auto">
                <a:xfrm>
                  <a:off x="2818" y="1451"/>
                  <a:ext cx="873" cy="3"/>
                </a:xfrm>
                <a:prstGeom prst="rect">
                  <a:avLst/>
                </a:prstGeom>
                <a:solidFill>
                  <a:srgbClr val="F9B3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33" name="Rectangle 47"/>
                <p:cNvSpPr>
                  <a:spLocks noChangeArrowheads="1"/>
                </p:cNvSpPr>
                <p:nvPr/>
              </p:nvSpPr>
              <p:spPr bwMode="auto">
                <a:xfrm>
                  <a:off x="2818" y="1454"/>
                  <a:ext cx="873" cy="2"/>
                </a:xfrm>
                <a:prstGeom prst="rect">
                  <a:avLst/>
                </a:prstGeom>
                <a:solidFill>
                  <a:srgbClr val="F9B1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34" name="Rectangle 48"/>
                <p:cNvSpPr>
                  <a:spLocks noChangeArrowheads="1"/>
                </p:cNvSpPr>
                <p:nvPr/>
              </p:nvSpPr>
              <p:spPr bwMode="auto">
                <a:xfrm>
                  <a:off x="2818" y="1456"/>
                  <a:ext cx="873" cy="2"/>
                </a:xfrm>
                <a:prstGeom prst="rect">
                  <a:avLst/>
                </a:prstGeom>
                <a:solidFill>
                  <a:srgbClr val="F9B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35" name="Rectangle 49"/>
                <p:cNvSpPr>
                  <a:spLocks noChangeArrowheads="1"/>
                </p:cNvSpPr>
                <p:nvPr/>
              </p:nvSpPr>
              <p:spPr bwMode="auto">
                <a:xfrm>
                  <a:off x="2818" y="1458"/>
                  <a:ext cx="873" cy="2"/>
                </a:xfrm>
                <a:prstGeom prst="rect">
                  <a:avLst/>
                </a:prstGeom>
                <a:solidFill>
                  <a:srgbClr val="F9AF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36" name="Rectangle 50"/>
                <p:cNvSpPr>
                  <a:spLocks noChangeArrowheads="1"/>
                </p:cNvSpPr>
                <p:nvPr/>
              </p:nvSpPr>
              <p:spPr bwMode="auto">
                <a:xfrm>
                  <a:off x="2818" y="1460"/>
                  <a:ext cx="873" cy="2"/>
                </a:xfrm>
                <a:prstGeom prst="rect">
                  <a:avLst/>
                </a:prstGeom>
                <a:solidFill>
                  <a:srgbClr val="F9A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37" name="Rectangle 51"/>
                <p:cNvSpPr>
                  <a:spLocks noChangeArrowheads="1"/>
                </p:cNvSpPr>
                <p:nvPr/>
              </p:nvSpPr>
              <p:spPr bwMode="auto">
                <a:xfrm>
                  <a:off x="2818" y="1462"/>
                  <a:ext cx="873" cy="3"/>
                </a:xfrm>
                <a:prstGeom prst="rect">
                  <a:avLst/>
                </a:prstGeom>
                <a:solidFill>
                  <a:srgbClr val="F9A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38" name="Rectangle 52"/>
                <p:cNvSpPr>
                  <a:spLocks noChangeArrowheads="1"/>
                </p:cNvSpPr>
                <p:nvPr/>
              </p:nvSpPr>
              <p:spPr bwMode="auto">
                <a:xfrm>
                  <a:off x="2818" y="1465"/>
                  <a:ext cx="873" cy="2"/>
                </a:xfrm>
                <a:prstGeom prst="rect">
                  <a:avLst/>
                </a:prstGeom>
                <a:solidFill>
                  <a:srgbClr val="F9AB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39" name="Rectangle 53"/>
                <p:cNvSpPr>
                  <a:spLocks noChangeArrowheads="1"/>
                </p:cNvSpPr>
                <p:nvPr/>
              </p:nvSpPr>
              <p:spPr bwMode="auto">
                <a:xfrm>
                  <a:off x="2818" y="1467"/>
                  <a:ext cx="873" cy="2"/>
                </a:xfrm>
                <a:prstGeom prst="rect">
                  <a:avLst/>
                </a:prstGeom>
                <a:solidFill>
                  <a:srgbClr val="F8A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40" name="Rectangle 54"/>
                <p:cNvSpPr>
                  <a:spLocks noChangeArrowheads="1"/>
                </p:cNvSpPr>
                <p:nvPr/>
              </p:nvSpPr>
              <p:spPr bwMode="auto">
                <a:xfrm>
                  <a:off x="2818" y="1469"/>
                  <a:ext cx="873" cy="3"/>
                </a:xfrm>
                <a:prstGeom prst="rect">
                  <a:avLst/>
                </a:prstGeom>
                <a:solidFill>
                  <a:srgbClr val="F8A9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41" name="Rectangle 55"/>
                <p:cNvSpPr>
                  <a:spLocks noChangeArrowheads="1"/>
                </p:cNvSpPr>
                <p:nvPr/>
              </p:nvSpPr>
              <p:spPr bwMode="auto">
                <a:xfrm>
                  <a:off x="2818" y="1472"/>
                  <a:ext cx="873" cy="2"/>
                </a:xfrm>
                <a:prstGeom prst="rect">
                  <a:avLst/>
                </a:prstGeom>
                <a:solidFill>
                  <a:srgbClr val="F8A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42" name="Rectangle 56"/>
                <p:cNvSpPr>
                  <a:spLocks noChangeArrowheads="1"/>
                </p:cNvSpPr>
                <p:nvPr/>
              </p:nvSpPr>
              <p:spPr bwMode="auto">
                <a:xfrm>
                  <a:off x="2818" y="1474"/>
                  <a:ext cx="873" cy="2"/>
                </a:xfrm>
                <a:prstGeom prst="rect">
                  <a:avLst/>
                </a:prstGeom>
                <a:solidFill>
                  <a:srgbClr val="F8A7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43" name="Rectangle 57"/>
                <p:cNvSpPr>
                  <a:spLocks noChangeArrowheads="1"/>
                </p:cNvSpPr>
                <p:nvPr/>
              </p:nvSpPr>
              <p:spPr bwMode="auto">
                <a:xfrm>
                  <a:off x="2818" y="1476"/>
                  <a:ext cx="873" cy="2"/>
                </a:xfrm>
                <a:prstGeom prst="rect">
                  <a:avLst/>
                </a:prstGeom>
                <a:solidFill>
                  <a:srgbClr val="F8A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44" name="Rectangle 58"/>
                <p:cNvSpPr>
                  <a:spLocks noChangeArrowheads="1"/>
                </p:cNvSpPr>
                <p:nvPr/>
              </p:nvSpPr>
              <p:spPr bwMode="auto">
                <a:xfrm>
                  <a:off x="2818" y="1478"/>
                  <a:ext cx="873" cy="1"/>
                </a:xfrm>
                <a:prstGeom prst="rect">
                  <a:avLst/>
                </a:prstGeom>
                <a:solidFill>
                  <a:srgbClr val="F8A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45" name="Rectangle 59"/>
                <p:cNvSpPr>
                  <a:spLocks noChangeArrowheads="1"/>
                </p:cNvSpPr>
                <p:nvPr/>
              </p:nvSpPr>
              <p:spPr bwMode="auto">
                <a:xfrm>
                  <a:off x="2818" y="1479"/>
                  <a:ext cx="873" cy="2"/>
                </a:xfrm>
                <a:prstGeom prst="rect">
                  <a:avLst/>
                </a:prstGeom>
                <a:solidFill>
                  <a:srgbClr val="F8A4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46" name="Rectangle 60"/>
                <p:cNvSpPr>
                  <a:spLocks noChangeArrowheads="1"/>
                </p:cNvSpPr>
                <p:nvPr/>
              </p:nvSpPr>
              <p:spPr bwMode="auto">
                <a:xfrm>
                  <a:off x="2818" y="1481"/>
                  <a:ext cx="873" cy="2"/>
                </a:xfrm>
                <a:prstGeom prst="rect">
                  <a:avLst/>
                </a:prstGeom>
                <a:solidFill>
                  <a:srgbClr val="F8A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47" name="Rectangle 61"/>
                <p:cNvSpPr>
                  <a:spLocks noChangeArrowheads="1"/>
                </p:cNvSpPr>
                <p:nvPr/>
              </p:nvSpPr>
              <p:spPr bwMode="auto">
                <a:xfrm>
                  <a:off x="2818" y="1483"/>
                  <a:ext cx="873" cy="2"/>
                </a:xfrm>
                <a:prstGeom prst="rect">
                  <a:avLst/>
                </a:prstGeom>
                <a:solidFill>
                  <a:srgbClr val="F8A2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48" name="Rectangle 62"/>
                <p:cNvSpPr>
                  <a:spLocks noChangeArrowheads="1"/>
                </p:cNvSpPr>
                <p:nvPr/>
              </p:nvSpPr>
              <p:spPr bwMode="auto">
                <a:xfrm>
                  <a:off x="2818" y="1485"/>
                  <a:ext cx="873" cy="3"/>
                </a:xfrm>
                <a:prstGeom prst="rect">
                  <a:avLst/>
                </a:prstGeom>
                <a:solidFill>
                  <a:srgbClr val="F8A1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49" name="Rectangle 63"/>
                <p:cNvSpPr>
                  <a:spLocks noChangeArrowheads="1"/>
                </p:cNvSpPr>
                <p:nvPr/>
              </p:nvSpPr>
              <p:spPr bwMode="auto">
                <a:xfrm>
                  <a:off x="2818" y="1488"/>
                  <a:ext cx="873" cy="2"/>
                </a:xfrm>
                <a:prstGeom prst="rect">
                  <a:avLst/>
                </a:prstGeom>
                <a:solidFill>
                  <a:srgbClr val="F89F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50" name="Rectangle 64"/>
                <p:cNvSpPr>
                  <a:spLocks noChangeArrowheads="1"/>
                </p:cNvSpPr>
                <p:nvPr/>
              </p:nvSpPr>
              <p:spPr bwMode="auto">
                <a:xfrm>
                  <a:off x="2818" y="1490"/>
                  <a:ext cx="873" cy="2"/>
                </a:xfrm>
                <a:prstGeom prst="rect">
                  <a:avLst/>
                </a:prstGeom>
                <a:solidFill>
                  <a:srgbClr val="F89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51" name="Rectangle 65"/>
                <p:cNvSpPr>
                  <a:spLocks noChangeArrowheads="1"/>
                </p:cNvSpPr>
                <p:nvPr/>
              </p:nvSpPr>
              <p:spPr bwMode="auto">
                <a:xfrm>
                  <a:off x="2818" y="1492"/>
                  <a:ext cx="873" cy="2"/>
                </a:xfrm>
                <a:prstGeom prst="rect">
                  <a:avLst/>
                </a:prstGeom>
                <a:solidFill>
                  <a:srgbClr val="F8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52" name="Rectangle 66"/>
                <p:cNvSpPr>
                  <a:spLocks noChangeArrowheads="1"/>
                </p:cNvSpPr>
                <p:nvPr/>
              </p:nvSpPr>
              <p:spPr bwMode="auto">
                <a:xfrm>
                  <a:off x="2818" y="1494"/>
                  <a:ext cx="873" cy="3"/>
                </a:xfrm>
                <a:prstGeom prst="rect">
                  <a:avLst/>
                </a:prstGeom>
                <a:solidFill>
                  <a:srgbClr val="F79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53" name="Rectangle 67"/>
                <p:cNvSpPr>
                  <a:spLocks noChangeArrowheads="1"/>
                </p:cNvSpPr>
                <p:nvPr/>
              </p:nvSpPr>
              <p:spPr bwMode="auto">
                <a:xfrm>
                  <a:off x="2818" y="1497"/>
                  <a:ext cx="873" cy="3"/>
                </a:xfrm>
                <a:prstGeom prst="rect">
                  <a:avLst/>
                </a:prstGeom>
                <a:solidFill>
                  <a:srgbClr val="F79C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54" name="Rectangle 68"/>
                <p:cNvSpPr>
                  <a:spLocks noChangeArrowheads="1"/>
                </p:cNvSpPr>
                <p:nvPr/>
              </p:nvSpPr>
              <p:spPr bwMode="auto">
                <a:xfrm>
                  <a:off x="2818" y="1500"/>
                  <a:ext cx="873" cy="3"/>
                </a:xfrm>
                <a:prstGeom prst="rect">
                  <a:avLst/>
                </a:prstGeom>
                <a:solidFill>
                  <a:srgbClr val="F79B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55" name="Rectangle 69"/>
                <p:cNvSpPr>
                  <a:spLocks noChangeArrowheads="1"/>
                </p:cNvSpPr>
                <p:nvPr/>
              </p:nvSpPr>
              <p:spPr bwMode="auto">
                <a:xfrm>
                  <a:off x="2818" y="1503"/>
                  <a:ext cx="873" cy="2"/>
                </a:xfrm>
                <a:prstGeom prst="rect">
                  <a:avLst/>
                </a:prstGeom>
                <a:solidFill>
                  <a:srgbClr val="F79A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56" name="Rectangle 70"/>
                <p:cNvSpPr>
                  <a:spLocks noChangeArrowheads="1"/>
                </p:cNvSpPr>
                <p:nvPr/>
              </p:nvSpPr>
              <p:spPr bwMode="auto">
                <a:xfrm>
                  <a:off x="2818" y="1505"/>
                  <a:ext cx="873" cy="4"/>
                </a:xfrm>
                <a:prstGeom prst="rect">
                  <a:avLst/>
                </a:prstGeom>
                <a:solidFill>
                  <a:srgbClr val="F799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57" name="Rectangle 71"/>
                <p:cNvSpPr>
                  <a:spLocks noChangeArrowheads="1"/>
                </p:cNvSpPr>
                <p:nvPr/>
              </p:nvSpPr>
              <p:spPr bwMode="auto">
                <a:xfrm>
                  <a:off x="2818" y="1509"/>
                  <a:ext cx="873" cy="6"/>
                </a:xfrm>
                <a:prstGeom prst="rect">
                  <a:avLst/>
                </a:prstGeom>
                <a:solidFill>
                  <a:srgbClr val="F79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58" name="Rectangle 72"/>
                <p:cNvSpPr>
                  <a:spLocks noChangeArrowheads="1"/>
                </p:cNvSpPr>
                <p:nvPr/>
              </p:nvSpPr>
              <p:spPr bwMode="auto">
                <a:xfrm>
                  <a:off x="2818" y="1515"/>
                  <a:ext cx="873" cy="5"/>
                </a:xfrm>
                <a:prstGeom prst="rect">
                  <a:avLst/>
                </a:prstGeom>
                <a:solidFill>
                  <a:srgbClr val="F79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59" name="Rectangle 73"/>
                <p:cNvSpPr>
                  <a:spLocks noChangeArrowheads="1"/>
                </p:cNvSpPr>
                <p:nvPr/>
              </p:nvSpPr>
              <p:spPr bwMode="auto">
                <a:xfrm>
                  <a:off x="2818" y="1520"/>
                  <a:ext cx="873" cy="14"/>
                </a:xfrm>
                <a:prstGeom prst="rect">
                  <a:avLst/>
                </a:prstGeom>
                <a:solidFill>
                  <a:srgbClr val="F796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60" name="Rectangle 74"/>
                <p:cNvSpPr>
                  <a:spLocks noChangeArrowheads="1"/>
                </p:cNvSpPr>
                <p:nvPr/>
              </p:nvSpPr>
              <p:spPr bwMode="auto">
                <a:xfrm>
                  <a:off x="2818" y="1534"/>
                  <a:ext cx="873" cy="5"/>
                </a:xfrm>
                <a:prstGeom prst="rect">
                  <a:avLst/>
                </a:prstGeom>
                <a:solidFill>
                  <a:srgbClr val="F79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61" name="Rectangle 75"/>
                <p:cNvSpPr>
                  <a:spLocks noChangeArrowheads="1"/>
                </p:cNvSpPr>
                <p:nvPr/>
              </p:nvSpPr>
              <p:spPr bwMode="auto">
                <a:xfrm>
                  <a:off x="2818" y="1539"/>
                  <a:ext cx="873" cy="5"/>
                </a:xfrm>
                <a:prstGeom prst="rect">
                  <a:avLst/>
                </a:prstGeom>
                <a:solidFill>
                  <a:srgbClr val="F79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62" name="Rectangle 76"/>
                <p:cNvSpPr>
                  <a:spLocks noChangeArrowheads="1"/>
                </p:cNvSpPr>
                <p:nvPr/>
              </p:nvSpPr>
              <p:spPr bwMode="auto">
                <a:xfrm>
                  <a:off x="2818" y="1544"/>
                  <a:ext cx="873" cy="3"/>
                </a:xfrm>
                <a:prstGeom prst="rect">
                  <a:avLst/>
                </a:prstGeom>
                <a:solidFill>
                  <a:srgbClr val="F799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63" name="Rectangle 77"/>
                <p:cNvSpPr>
                  <a:spLocks noChangeArrowheads="1"/>
                </p:cNvSpPr>
                <p:nvPr/>
              </p:nvSpPr>
              <p:spPr bwMode="auto">
                <a:xfrm>
                  <a:off x="2818" y="1547"/>
                  <a:ext cx="873" cy="3"/>
                </a:xfrm>
                <a:prstGeom prst="rect">
                  <a:avLst/>
                </a:prstGeom>
                <a:solidFill>
                  <a:srgbClr val="F79A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64" name="Rectangle 78"/>
                <p:cNvSpPr>
                  <a:spLocks noChangeArrowheads="1"/>
                </p:cNvSpPr>
                <p:nvPr/>
              </p:nvSpPr>
              <p:spPr bwMode="auto">
                <a:xfrm>
                  <a:off x="2818" y="1550"/>
                  <a:ext cx="873" cy="3"/>
                </a:xfrm>
                <a:prstGeom prst="rect">
                  <a:avLst/>
                </a:prstGeom>
                <a:solidFill>
                  <a:srgbClr val="F79A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65" name="Rectangle 79"/>
                <p:cNvSpPr>
                  <a:spLocks noChangeArrowheads="1"/>
                </p:cNvSpPr>
                <p:nvPr/>
              </p:nvSpPr>
              <p:spPr bwMode="auto">
                <a:xfrm>
                  <a:off x="2818" y="1553"/>
                  <a:ext cx="873" cy="2"/>
                </a:xfrm>
                <a:prstGeom prst="rect">
                  <a:avLst/>
                </a:prstGeom>
                <a:solidFill>
                  <a:srgbClr val="F79C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66" name="Rectangle 80"/>
                <p:cNvSpPr>
                  <a:spLocks noChangeArrowheads="1"/>
                </p:cNvSpPr>
                <p:nvPr/>
              </p:nvSpPr>
              <p:spPr bwMode="auto">
                <a:xfrm>
                  <a:off x="2818" y="1555"/>
                  <a:ext cx="873" cy="3"/>
                </a:xfrm>
                <a:prstGeom prst="rect">
                  <a:avLst/>
                </a:prstGeom>
                <a:solidFill>
                  <a:srgbClr val="F79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67" name="Rectangle 81"/>
                <p:cNvSpPr>
                  <a:spLocks noChangeArrowheads="1"/>
                </p:cNvSpPr>
                <p:nvPr/>
              </p:nvSpPr>
              <p:spPr bwMode="auto">
                <a:xfrm>
                  <a:off x="2818" y="1558"/>
                  <a:ext cx="873" cy="2"/>
                </a:xfrm>
                <a:prstGeom prst="rect">
                  <a:avLst/>
                </a:prstGeom>
                <a:solidFill>
                  <a:srgbClr val="F8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68" name="Rectangle 82"/>
                <p:cNvSpPr>
                  <a:spLocks noChangeArrowheads="1"/>
                </p:cNvSpPr>
                <p:nvPr/>
              </p:nvSpPr>
              <p:spPr bwMode="auto">
                <a:xfrm>
                  <a:off x="2818" y="1560"/>
                  <a:ext cx="873" cy="2"/>
                </a:xfrm>
                <a:prstGeom prst="rect">
                  <a:avLst/>
                </a:prstGeom>
                <a:solidFill>
                  <a:srgbClr val="F89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69" name="Rectangle 83"/>
                <p:cNvSpPr>
                  <a:spLocks noChangeArrowheads="1"/>
                </p:cNvSpPr>
                <p:nvPr/>
              </p:nvSpPr>
              <p:spPr bwMode="auto">
                <a:xfrm>
                  <a:off x="2818" y="1562"/>
                  <a:ext cx="873" cy="3"/>
                </a:xfrm>
                <a:prstGeom prst="rect">
                  <a:avLst/>
                </a:prstGeom>
                <a:solidFill>
                  <a:srgbClr val="F89F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70" name="Rectangle 84"/>
                <p:cNvSpPr>
                  <a:spLocks noChangeArrowheads="1"/>
                </p:cNvSpPr>
                <p:nvPr/>
              </p:nvSpPr>
              <p:spPr bwMode="auto">
                <a:xfrm>
                  <a:off x="2818" y="1565"/>
                  <a:ext cx="873" cy="2"/>
                </a:xfrm>
                <a:prstGeom prst="rect">
                  <a:avLst/>
                </a:prstGeom>
                <a:solidFill>
                  <a:srgbClr val="F8A1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71" name="Rectangle 85"/>
                <p:cNvSpPr>
                  <a:spLocks noChangeArrowheads="1"/>
                </p:cNvSpPr>
                <p:nvPr/>
              </p:nvSpPr>
              <p:spPr bwMode="auto">
                <a:xfrm>
                  <a:off x="2818" y="1567"/>
                  <a:ext cx="873" cy="2"/>
                </a:xfrm>
                <a:prstGeom prst="rect">
                  <a:avLst/>
                </a:prstGeom>
                <a:solidFill>
                  <a:srgbClr val="F8A2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72" name="Rectangle 86"/>
                <p:cNvSpPr>
                  <a:spLocks noChangeArrowheads="1"/>
                </p:cNvSpPr>
                <p:nvPr/>
              </p:nvSpPr>
              <p:spPr bwMode="auto">
                <a:xfrm>
                  <a:off x="2818" y="1569"/>
                  <a:ext cx="873" cy="2"/>
                </a:xfrm>
                <a:prstGeom prst="rect">
                  <a:avLst/>
                </a:prstGeom>
                <a:solidFill>
                  <a:srgbClr val="F8A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73" name="Rectangle 87"/>
                <p:cNvSpPr>
                  <a:spLocks noChangeArrowheads="1"/>
                </p:cNvSpPr>
                <p:nvPr/>
              </p:nvSpPr>
              <p:spPr bwMode="auto">
                <a:xfrm>
                  <a:off x="2818" y="1571"/>
                  <a:ext cx="873" cy="2"/>
                </a:xfrm>
                <a:prstGeom prst="rect">
                  <a:avLst/>
                </a:prstGeom>
                <a:solidFill>
                  <a:srgbClr val="F8A4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74" name="Rectangle 88"/>
                <p:cNvSpPr>
                  <a:spLocks noChangeArrowheads="1"/>
                </p:cNvSpPr>
                <p:nvPr/>
              </p:nvSpPr>
              <p:spPr bwMode="auto">
                <a:xfrm>
                  <a:off x="2818" y="1573"/>
                  <a:ext cx="873" cy="2"/>
                </a:xfrm>
                <a:prstGeom prst="rect">
                  <a:avLst/>
                </a:prstGeom>
                <a:solidFill>
                  <a:srgbClr val="F8A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75" name="Rectangle 89"/>
                <p:cNvSpPr>
                  <a:spLocks noChangeArrowheads="1"/>
                </p:cNvSpPr>
                <p:nvPr/>
              </p:nvSpPr>
              <p:spPr bwMode="auto">
                <a:xfrm>
                  <a:off x="2818" y="1575"/>
                  <a:ext cx="873" cy="1"/>
                </a:xfrm>
                <a:prstGeom prst="rect">
                  <a:avLst/>
                </a:prstGeom>
                <a:solidFill>
                  <a:srgbClr val="F8A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76" name="Rectangle 90"/>
                <p:cNvSpPr>
                  <a:spLocks noChangeArrowheads="1"/>
                </p:cNvSpPr>
                <p:nvPr/>
              </p:nvSpPr>
              <p:spPr bwMode="auto">
                <a:xfrm>
                  <a:off x="2818" y="1576"/>
                  <a:ext cx="873" cy="2"/>
                </a:xfrm>
                <a:prstGeom prst="rect">
                  <a:avLst/>
                </a:prstGeom>
                <a:solidFill>
                  <a:srgbClr val="F8A7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77" name="Rectangle 91"/>
                <p:cNvSpPr>
                  <a:spLocks noChangeArrowheads="1"/>
                </p:cNvSpPr>
                <p:nvPr/>
              </p:nvSpPr>
              <p:spPr bwMode="auto">
                <a:xfrm>
                  <a:off x="2818" y="1578"/>
                  <a:ext cx="873" cy="3"/>
                </a:xfrm>
                <a:prstGeom prst="rect">
                  <a:avLst/>
                </a:prstGeom>
                <a:solidFill>
                  <a:srgbClr val="F8A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78" name="Rectangle 92"/>
                <p:cNvSpPr>
                  <a:spLocks noChangeArrowheads="1"/>
                </p:cNvSpPr>
                <p:nvPr/>
              </p:nvSpPr>
              <p:spPr bwMode="auto">
                <a:xfrm>
                  <a:off x="2818" y="1581"/>
                  <a:ext cx="873" cy="2"/>
                </a:xfrm>
                <a:prstGeom prst="rect">
                  <a:avLst/>
                </a:prstGeom>
                <a:solidFill>
                  <a:srgbClr val="F8A9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79" name="Rectangle 93"/>
                <p:cNvSpPr>
                  <a:spLocks noChangeArrowheads="1"/>
                </p:cNvSpPr>
                <p:nvPr/>
              </p:nvSpPr>
              <p:spPr bwMode="auto">
                <a:xfrm>
                  <a:off x="2818" y="1583"/>
                  <a:ext cx="873" cy="2"/>
                </a:xfrm>
                <a:prstGeom prst="rect">
                  <a:avLst/>
                </a:prstGeom>
                <a:solidFill>
                  <a:srgbClr val="F8A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80" name="Rectangle 94"/>
                <p:cNvSpPr>
                  <a:spLocks noChangeArrowheads="1"/>
                </p:cNvSpPr>
                <p:nvPr/>
              </p:nvSpPr>
              <p:spPr bwMode="auto">
                <a:xfrm>
                  <a:off x="2818" y="1585"/>
                  <a:ext cx="873" cy="3"/>
                </a:xfrm>
                <a:prstGeom prst="rect">
                  <a:avLst/>
                </a:prstGeom>
                <a:solidFill>
                  <a:srgbClr val="F9AB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81" name="Rectangle 95"/>
                <p:cNvSpPr>
                  <a:spLocks noChangeArrowheads="1"/>
                </p:cNvSpPr>
                <p:nvPr/>
              </p:nvSpPr>
              <p:spPr bwMode="auto">
                <a:xfrm>
                  <a:off x="2818" y="1588"/>
                  <a:ext cx="873" cy="2"/>
                </a:xfrm>
                <a:prstGeom prst="rect">
                  <a:avLst/>
                </a:prstGeom>
                <a:solidFill>
                  <a:srgbClr val="F9AD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82" name="Rectangle 96"/>
                <p:cNvSpPr>
                  <a:spLocks noChangeArrowheads="1"/>
                </p:cNvSpPr>
                <p:nvPr/>
              </p:nvSpPr>
              <p:spPr bwMode="auto">
                <a:xfrm>
                  <a:off x="2818" y="1590"/>
                  <a:ext cx="873" cy="2"/>
                </a:xfrm>
                <a:prstGeom prst="rect">
                  <a:avLst/>
                </a:prstGeom>
                <a:solidFill>
                  <a:srgbClr val="F9A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83" name="Rectangle 97"/>
                <p:cNvSpPr>
                  <a:spLocks noChangeArrowheads="1"/>
                </p:cNvSpPr>
                <p:nvPr/>
              </p:nvSpPr>
              <p:spPr bwMode="auto">
                <a:xfrm>
                  <a:off x="2818" y="1592"/>
                  <a:ext cx="873" cy="2"/>
                </a:xfrm>
                <a:prstGeom prst="rect">
                  <a:avLst/>
                </a:prstGeom>
                <a:solidFill>
                  <a:srgbClr val="F9AF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84" name="Rectangle 98"/>
                <p:cNvSpPr>
                  <a:spLocks noChangeArrowheads="1"/>
                </p:cNvSpPr>
                <p:nvPr/>
              </p:nvSpPr>
              <p:spPr bwMode="auto">
                <a:xfrm>
                  <a:off x="2818" y="1594"/>
                  <a:ext cx="873" cy="3"/>
                </a:xfrm>
                <a:prstGeom prst="rect">
                  <a:avLst/>
                </a:prstGeom>
                <a:solidFill>
                  <a:srgbClr val="F9B0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85" name="Rectangle 99"/>
                <p:cNvSpPr>
                  <a:spLocks noChangeArrowheads="1"/>
                </p:cNvSpPr>
                <p:nvPr/>
              </p:nvSpPr>
              <p:spPr bwMode="auto">
                <a:xfrm>
                  <a:off x="2818" y="1597"/>
                  <a:ext cx="873" cy="2"/>
                </a:xfrm>
                <a:prstGeom prst="rect">
                  <a:avLst/>
                </a:prstGeom>
                <a:solidFill>
                  <a:srgbClr val="F9B1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86" name="Rectangle 100"/>
                <p:cNvSpPr>
                  <a:spLocks noChangeArrowheads="1"/>
                </p:cNvSpPr>
                <p:nvPr/>
              </p:nvSpPr>
              <p:spPr bwMode="auto">
                <a:xfrm>
                  <a:off x="2818" y="1599"/>
                  <a:ext cx="873" cy="2"/>
                </a:xfrm>
                <a:prstGeom prst="rect">
                  <a:avLst/>
                </a:prstGeom>
                <a:solidFill>
                  <a:srgbClr val="F9B3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87" name="Rectangle 101"/>
                <p:cNvSpPr>
                  <a:spLocks noChangeArrowheads="1"/>
                </p:cNvSpPr>
                <p:nvPr/>
              </p:nvSpPr>
              <p:spPr bwMode="auto">
                <a:xfrm>
                  <a:off x="2818" y="1601"/>
                  <a:ext cx="873" cy="4"/>
                </a:xfrm>
                <a:prstGeom prst="rect">
                  <a:avLst/>
                </a:prstGeom>
                <a:solidFill>
                  <a:srgbClr val="F9B4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88" name="Rectangle 102"/>
                <p:cNvSpPr>
                  <a:spLocks noChangeArrowheads="1"/>
                </p:cNvSpPr>
                <p:nvPr/>
              </p:nvSpPr>
              <p:spPr bwMode="auto">
                <a:xfrm>
                  <a:off x="2818" y="1605"/>
                  <a:ext cx="873" cy="4"/>
                </a:xfrm>
                <a:prstGeom prst="rect">
                  <a:avLst/>
                </a:prstGeom>
                <a:solidFill>
                  <a:srgbClr val="F9B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89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18" y="1609"/>
                  <a:ext cx="873" cy="3"/>
                </a:xfrm>
                <a:prstGeom prst="rect">
                  <a:avLst/>
                </a:prstGeom>
                <a:solidFill>
                  <a:srgbClr val="F9B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90" name="Rectangle 104"/>
                <p:cNvSpPr>
                  <a:spLocks noChangeArrowheads="1"/>
                </p:cNvSpPr>
                <p:nvPr/>
              </p:nvSpPr>
              <p:spPr bwMode="auto">
                <a:xfrm>
                  <a:off x="2818" y="1612"/>
                  <a:ext cx="873" cy="4"/>
                </a:xfrm>
                <a:prstGeom prst="rect">
                  <a:avLst/>
                </a:prstGeom>
                <a:solidFill>
                  <a:srgbClr val="F9B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91" name="Rectangle 105"/>
                <p:cNvSpPr>
                  <a:spLocks noChangeArrowheads="1"/>
                </p:cNvSpPr>
                <p:nvPr/>
              </p:nvSpPr>
              <p:spPr bwMode="auto">
                <a:xfrm>
                  <a:off x="2818" y="1616"/>
                  <a:ext cx="873" cy="5"/>
                </a:xfrm>
                <a:prstGeom prst="rect">
                  <a:avLst/>
                </a:prstGeom>
                <a:solidFill>
                  <a:srgbClr val="FABA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92" name="Rectangle 106"/>
                <p:cNvSpPr>
                  <a:spLocks noChangeArrowheads="1"/>
                </p:cNvSpPr>
                <p:nvPr/>
              </p:nvSpPr>
              <p:spPr bwMode="auto">
                <a:xfrm>
                  <a:off x="2818" y="1621"/>
                  <a:ext cx="873" cy="5"/>
                </a:xfrm>
                <a:prstGeom prst="rect">
                  <a:avLst/>
                </a:prstGeom>
                <a:solidFill>
                  <a:srgbClr val="FAB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93" name="Rectangle 107"/>
                <p:cNvSpPr>
                  <a:spLocks noChangeArrowheads="1"/>
                </p:cNvSpPr>
                <p:nvPr/>
              </p:nvSpPr>
              <p:spPr bwMode="auto">
                <a:xfrm>
                  <a:off x="2818" y="1626"/>
                  <a:ext cx="873" cy="5"/>
                </a:xfrm>
                <a:prstGeom prst="rect">
                  <a:avLst/>
                </a:prstGeom>
                <a:solidFill>
                  <a:srgbClr val="FAB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94" name="Rectangle 108"/>
                <p:cNvSpPr>
                  <a:spLocks noChangeArrowheads="1"/>
                </p:cNvSpPr>
                <p:nvPr/>
              </p:nvSpPr>
              <p:spPr bwMode="auto">
                <a:xfrm>
                  <a:off x="2818" y="1631"/>
                  <a:ext cx="873" cy="12"/>
                </a:xfrm>
                <a:prstGeom prst="rect">
                  <a:avLst/>
                </a:prstGeom>
                <a:solidFill>
                  <a:srgbClr val="FAB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95" name="Rectangle 109"/>
                <p:cNvSpPr>
                  <a:spLocks noChangeArrowheads="1"/>
                </p:cNvSpPr>
                <p:nvPr/>
              </p:nvSpPr>
              <p:spPr bwMode="auto">
                <a:xfrm>
                  <a:off x="2818" y="1643"/>
                  <a:ext cx="873" cy="5"/>
                </a:xfrm>
                <a:prstGeom prst="rect">
                  <a:avLst/>
                </a:prstGeom>
                <a:solidFill>
                  <a:srgbClr val="FAB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  <p:sp>
              <p:nvSpPr>
                <p:cNvPr id="896" name="Rectangle 110"/>
                <p:cNvSpPr>
                  <a:spLocks noChangeArrowheads="1"/>
                </p:cNvSpPr>
                <p:nvPr/>
              </p:nvSpPr>
              <p:spPr bwMode="auto">
                <a:xfrm>
                  <a:off x="2818" y="1403"/>
                  <a:ext cx="873" cy="245"/>
                </a:xfrm>
                <a:prstGeom prst="rect">
                  <a:avLst/>
                </a:prstGeom>
                <a:noFill/>
                <a:ln w="8" cap="rnd">
                  <a:solidFill>
                    <a:srgbClr val="F7964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bg1"/>
                    </a:buClr>
                    <a:buChar char="•"/>
                    <a:defRPr sz="2400" i="1">
                      <a:solidFill>
                        <a:srgbClr val="0F5494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2000" b="1">
                      <a:solidFill>
                        <a:srgbClr val="0F5494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defRPr sz="1400">
                      <a:solidFill>
                        <a:srgbClr val="0F5494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200" i="0"/>
                </a:p>
              </p:txBody>
            </p:sp>
          </p:grpSp>
          <p:sp>
            <p:nvSpPr>
              <p:cNvPr id="821" name="Rectangle 113"/>
              <p:cNvSpPr>
                <a:spLocks noChangeArrowheads="1"/>
              </p:cNvSpPr>
              <p:nvPr/>
            </p:nvSpPr>
            <p:spPr bwMode="auto">
              <a:xfrm>
                <a:off x="4774273" y="2732022"/>
                <a:ext cx="1029070" cy="324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i="0" dirty="0">
                    <a:solidFill>
                      <a:srgbClr val="000000"/>
                    </a:solidFill>
                    <a:latin typeface="Calibri" pitchFamily="34" charset="0"/>
                  </a:rPr>
                  <a:t>POLICY MAKING</a:t>
                </a:r>
                <a:endParaRPr lang="en-US" altLang="en-US" sz="1200" i="0" dirty="0"/>
              </a:p>
            </p:txBody>
          </p:sp>
        </p:grpSp>
      </p:grpSp>
      <p:sp>
        <p:nvSpPr>
          <p:cNvPr id="1975" name="Freeform 1974"/>
          <p:cNvSpPr/>
          <p:nvPr/>
        </p:nvSpPr>
        <p:spPr>
          <a:xfrm>
            <a:off x="7115167" y="2113010"/>
            <a:ext cx="5017051" cy="4216433"/>
          </a:xfrm>
          <a:custGeom>
            <a:avLst/>
            <a:gdLst>
              <a:gd name="connsiteX0" fmla="*/ 3867440 w 5004070"/>
              <a:gd name="connsiteY0" fmla="*/ 0 h 4557355"/>
              <a:gd name="connsiteX1" fmla="*/ 1581440 w 5004070"/>
              <a:gd name="connsiteY1" fmla="*/ 666750 h 4557355"/>
              <a:gd name="connsiteX2" fmla="*/ 333665 w 5004070"/>
              <a:gd name="connsiteY2" fmla="*/ 1343025 h 4557355"/>
              <a:gd name="connsiteX3" fmla="*/ 9815 w 5004070"/>
              <a:gd name="connsiteY3" fmla="*/ 2495550 h 4557355"/>
              <a:gd name="connsiteX4" fmla="*/ 228890 w 5004070"/>
              <a:gd name="connsiteY4" fmla="*/ 3514725 h 4557355"/>
              <a:gd name="connsiteX5" fmla="*/ 1571915 w 5004070"/>
              <a:gd name="connsiteY5" fmla="*/ 4267200 h 4557355"/>
              <a:gd name="connsiteX6" fmla="*/ 3162590 w 5004070"/>
              <a:gd name="connsiteY6" fmla="*/ 4552950 h 4557355"/>
              <a:gd name="connsiteX7" fmla="*/ 4543715 w 5004070"/>
              <a:gd name="connsiteY7" fmla="*/ 4076700 h 4557355"/>
              <a:gd name="connsiteX8" fmla="*/ 4924715 w 5004070"/>
              <a:gd name="connsiteY8" fmla="*/ 3362325 h 4557355"/>
              <a:gd name="connsiteX9" fmla="*/ 4962815 w 5004070"/>
              <a:gd name="connsiteY9" fmla="*/ 1295400 h 4557355"/>
              <a:gd name="connsiteX10" fmla="*/ 4448465 w 5004070"/>
              <a:gd name="connsiteY10" fmla="*/ 485775 h 4557355"/>
              <a:gd name="connsiteX11" fmla="*/ 2048165 w 5004070"/>
              <a:gd name="connsiteY11" fmla="*/ 514350 h 4557355"/>
              <a:gd name="connsiteX0" fmla="*/ 3867440 w 5004070"/>
              <a:gd name="connsiteY0" fmla="*/ 0 h 4557355"/>
              <a:gd name="connsiteX1" fmla="*/ 1581440 w 5004070"/>
              <a:gd name="connsiteY1" fmla="*/ 666750 h 4557355"/>
              <a:gd name="connsiteX2" fmla="*/ 333665 w 5004070"/>
              <a:gd name="connsiteY2" fmla="*/ 1343025 h 4557355"/>
              <a:gd name="connsiteX3" fmla="*/ 9815 w 5004070"/>
              <a:gd name="connsiteY3" fmla="*/ 2495550 h 4557355"/>
              <a:gd name="connsiteX4" fmla="*/ 228890 w 5004070"/>
              <a:gd name="connsiteY4" fmla="*/ 3514725 h 4557355"/>
              <a:gd name="connsiteX5" fmla="*/ 1571915 w 5004070"/>
              <a:gd name="connsiteY5" fmla="*/ 4267200 h 4557355"/>
              <a:gd name="connsiteX6" fmla="*/ 3162590 w 5004070"/>
              <a:gd name="connsiteY6" fmla="*/ 4552950 h 4557355"/>
              <a:gd name="connsiteX7" fmla="*/ 4543715 w 5004070"/>
              <a:gd name="connsiteY7" fmla="*/ 4076700 h 4557355"/>
              <a:gd name="connsiteX8" fmla="*/ 4924715 w 5004070"/>
              <a:gd name="connsiteY8" fmla="*/ 3362325 h 4557355"/>
              <a:gd name="connsiteX9" fmla="*/ 4962815 w 5004070"/>
              <a:gd name="connsiteY9" fmla="*/ 1295400 h 4557355"/>
              <a:gd name="connsiteX10" fmla="*/ 4448465 w 5004070"/>
              <a:gd name="connsiteY10" fmla="*/ 485775 h 4557355"/>
              <a:gd name="connsiteX11" fmla="*/ 2010065 w 5004070"/>
              <a:gd name="connsiteY11" fmla="*/ 504825 h 4557355"/>
              <a:gd name="connsiteX0" fmla="*/ 3867440 w 5004070"/>
              <a:gd name="connsiteY0" fmla="*/ 0 h 4557355"/>
              <a:gd name="connsiteX1" fmla="*/ 1581440 w 5004070"/>
              <a:gd name="connsiteY1" fmla="*/ 666750 h 4557355"/>
              <a:gd name="connsiteX2" fmla="*/ 333665 w 5004070"/>
              <a:gd name="connsiteY2" fmla="*/ 1343025 h 4557355"/>
              <a:gd name="connsiteX3" fmla="*/ 9815 w 5004070"/>
              <a:gd name="connsiteY3" fmla="*/ 2495550 h 4557355"/>
              <a:gd name="connsiteX4" fmla="*/ 228890 w 5004070"/>
              <a:gd name="connsiteY4" fmla="*/ 3514725 h 4557355"/>
              <a:gd name="connsiteX5" fmla="*/ 1571915 w 5004070"/>
              <a:gd name="connsiteY5" fmla="*/ 4267200 h 4557355"/>
              <a:gd name="connsiteX6" fmla="*/ 3162590 w 5004070"/>
              <a:gd name="connsiteY6" fmla="*/ 4552950 h 4557355"/>
              <a:gd name="connsiteX7" fmla="*/ 4543715 w 5004070"/>
              <a:gd name="connsiteY7" fmla="*/ 4076700 h 4557355"/>
              <a:gd name="connsiteX8" fmla="*/ 4924715 w 5004070"/>
              <a:gd name="connsiteY8" fmla="*/ 3362325 h 4557355"/>
              <a:gd name="connsiteX9" fmla="*/ 4962815 w 5004070"/>
              <a:gd name="connsiteY9" fmla="*/ 1295400 h 4557355"/>
              <a:gd name="connsiteX10" fmla="*/ 4448465 w 5004070"/>
              <a:gd name="connsiteY10" fmla="*/ 485775 h 4557355"/>
              <a:gd name="connsiteX11" fmla="*/ 2010065 w 5004070"/>
              <a:gd name="connsiteY11" fmla="*/ 504825 h 4557355"/>
              <a:gd name="connsiteX0" fmla="*/ 2533940 w 5004070"/>
              <a:gd name="connsiteY0" fmla="*/ 0 h 4738330"/>
              <a:gd name="connsiteX1" fmla="*/ 1581440 w 5004070"/>
              <a:gd name="connsiteY1" fmla="*/ 847725 h 4738330"/>
              <a:gd name="connsiteX2" fmla="*/ 333665 w 5004070"/>
              <a:gd name="connsiteY2" fmla="*/ 1524000 h 4738330"/>
              <a:gd name="connsiteX3" fmla="*/ 9815 w 5004070"/>
              <a:gd name="connsiteY3" fmla="*/ 2676525 h 4738330"/>
              <a:gd name="connsiteX4" fmla="*/ 228890 w 5004070"/>
              <a:gd name="connsiteY4" fmla="*/ 3695700 h 4738330"/>
              <a:gd name="connsiteX5" fmla="*/ 1571915 w 5004070"/>
              <a:gd name="connsiteY5" fmla="*/ 4448175 h 4738330"/>
              <a:gd name="connsiteX6" fmla="*/ 3162590 w 5004070"/>
              <a:gd name="connsiteY6" fmla="*/ 4733925 h 4738330"/>
              <a:gd name="connsiteX7" fmla="*/ 4543715 w 5004070"/>
              <a:gd name="connsiteY7" fmla="*/ 4257675 h 4738330"/>
              <a:gd name="connsiteX8" fmla="*/ 4924715 w 5004070"/>
              <a:gd name="connsiteY8" fmla="*/ 3543300 h 4738330"/>
              <a:gd name="connsiteX9" fmla="*/ 4962815 w 5004070"/>
              <a:gd name="connsiteY9" fmla="*/ 1476375 h 4738330"/>
              <a:gd name="connsiteX10" fmla="*/ 4448465 w 5004070"/>
              <a:gd name="connsiteY10" fmla="*/ 666750 h 4738330"/>
              <a:gd name="connsiteX11" fmla="*/ 2010065 w 5004070"/>
              <a:gd name="connsiteY11" fmla="*/ 685800 h 4738330"/>
              <a:gd name="connsiteX0" fmla="*/ 1581440 w 5004070"/>
              <a:gd name="connsiteY0" fmla="*/ 275821 h 4166426"/>
              <a:gd name="connsiteX1" fmla="*/ 333665 w 5004070"/>
              <a:gd name="connsiteY1" fmla="*/ 952096 h 4166426"/>
              <a:gd name="connsiteX2" fmla="*/ 9815 w 5004070"/>
              <a:gd name="connsiteY2" fmla="*/ 2104621 h 4166426"/>
              <a:gd name="connsiteX3" fmla="*/ 228890 w 5004070"/>
              <a:gd name="connsiteY3" fmla="*/ 3123796 h 4166426"/>
              <a:gd name="connsiteX4" fmla="*/ 1571915 w 5004070"/>
              <a:gd name="connsiteY4" fmla="*/ 3876271 h 4166426"/>
              <a:gd name="connsiteX5" fmla="*/ 3162590 w 5004070"/>
              <a:gd name="connsiteY5" fmla="*/ 4162021 h 4166426"/>
              <a:gd name="connsiteX6" fmla="*/ 4543715 w 5004070"/>
              <a:gd name="connsiteY6" fmla="*/ 3685771 h 4166426"/>
              <a:gd name="connsiteX7" fmla="*/ 4924715 w 5004070"/>
              <a:gd name="connsiteY7" fmla="*/ 2971396 h 4166426"/>
              <a:gd name="connsiteX8" fmla="*/ 4962815 w 5004070"/>
              <a:gd name="connsiteY8" fmla="*/ 904471 h 4166426"/>
              <a:gd name="connsiteX9" fmla="*/ 4448465 w 5004070"/>
              <a:gd name="connsiteY9" fmla="*/ 94846 h 4166426"/>
              <a:gd name="connsiteX10" fmla="*/ 2010065 w 5004070"/>
              <a:gd name="connsiteY10" fmla="*/ 113896 h 4166426"/>
              <a:gd name="connsiteX0" fmla="*/ 1581440 w 5004070"/>
              <a:gd name="connsiteY0" fmla="*/ 275821 h 4166426"/>
              <a:gd name="connsiteX1" fmla="*/ 333665 w 5004070"/>
              <a:gd name="connsiteY1" fmla="*/ 952096 h 4166426"/>
              <a:gd name="connsiteX2" fmla="*/ 9815 w 5004070"/>
              <a:gd name="connsiteY2" fmla="*/ 2104621 h 4166426"/>
              <a:gd name="connsiteX3" fmla="*/ 228890 w 5004070"/>
              <a:gd name="connsiteY3" fmla="*/ 3123796 h 4166426"/>
              <a:gd name="connsiteX4" fmla="*/ 1571915 w 5004070"/>
              <a:gd name="connsiteY4" fmla="*/ 3876271 h 4166426"/>
              <a:gd name="connsiteX5" fmla="*/ 3162590 w 5004070"/>
              <a:gd name="connsiteY5" fmla="*/ 4162021 h 4166426"/>
              <a:gd name="connsiteX6" fmla="*/ 4543715 w 5004070"/>
              <a:gd name="connsiteY6" fmla="*/ 3685771 h 4166426"/>
              <a:gd name="connsiteX7" fmla="*/ 4924715 w 5004070"/>
              <a:gd name="connsiteY7" fmla="*/ 2971396 h 4166426"/>
              <a:gd name="connsiteX8" fmla="*/ 4962815 w 5004070"/>
              <a:gd name="connsiteY8" fmla="*/ 904471 h 4166426"/>
              <a:gd name="connsiteX9" fmla="*/ 4448465 w 5004070"/>
              <a:gd name="connsiteY9" fmla="*/ 94846 h 4166426"/>
              <a:gd name="connsiteX10" fmla="*/ 2010065 w 5004070"/>
              <a:gd name="connsiteY10" fmla="*/ 113896 h 4166426"/>
              <a:gd name="connsiteX0" fmla="*/ 1914815 w 5004070"/>
              <a:gd name="connsiteY0" fmla="*/ 132946 h 4166426"/>
              <a:gd name="connsiteX1" fmla="*/ 333665 w 5004070"/>
              <a:gd name="connsiteY1" fmla="*/ 952096 h 4166426"/>
              <a:gd name="connsiteX2" fmla="*/ 9815 w 5004070"/>
              <a:gd name="connsiteY2" fmla="*/ 2104621 h 4166426"/>
              <a:gd name="connsiteX3" fmla="*/ 228890 w 5004070"/>
              <a:gd name="connsiteY3" fmla="*/ 3123796 h 4166426"/>
              <a:gd name="connsiteX4" fmla="*/ 1571915 w 5004070"/>
              <a:gd name="connsiteY4" fmla="*/ 3876271 h 4166426"/>
              <a:gd name="connsiteX5" fmla="*/ 3162590 w 5004070"/>
              <a:gd name="connsiteY5" fmla="*/ 4162021 h 4166426"/>
              <a:gd name="connsiteX6" fmla="*/ 4543715 w 5004070"/>
              <a:gd name="connsiteY6" fmla="*/ 3685771 h 4166426"/>
              <a:gd name="connsiteX7" fmla="*/ 4924715 w 5004070"/>
              <a:gd name="connsiteY7" fmla="*/ 2971396 h 4166426"/>
              <a:gd name="connsiteX8" fmla="*/ 4962815 w 5004070"/>
              <a:gd name="connsiteY8" fmla="*/ 904471 h 4166426"/>
              <a:gd name="connsiteX9" fmla="*/ 4448465 w 5004070"/>
              <a:gd name="connsiteY9" fmla="*/ 94846 h 4166426"/>
              <a:gd name="connsiteX10" fmla="*/ 2010065 w 5004070"/>
              <a:gd name="connsiteY10" fmla="*/ 113896 h 4166426"/>
              <a:gd name="connsiteX0" fmla="*/ 1914815 w 5004070"/>
              <a:gd name="connsiteY0" fmla="*/ 132946 h 4166426"/>
              <a:gd name="connsiteX1" fmla="*/ 333665 w 5004070"/>
              <a:gd name="connsiteY1" fmla="*/ 952096 h 4166426"/>
              <a:gd name="connsiteX2" fmla="*/ 9815 w 5004070"/>
              <a:gd name="connsiteY2" fmla="*/ 2104621 h 4166426"/>
              <a:gd name="connsiteX3" fmla="*/ 228890 w 5004070"/>
              <a:gd name="connsiteY3" fmla="*/ 3123796 h 4166426"/>
              <a:gd name="connsiteX4" fmla="*/ 1571915 w 5004070"/>
              <a:gd name="connsiteY4" fmla="*/ 3876271 h 4166426"/>
              <a:gd name="connsiteX5" fmla="*/ 3162590 w 5004070"/>
              <a:gd name="connsiteY5" fmla="*/ 4162021 h 4166426"/>
              <a:gd name="connsiteX6" fmla="*/ 4543715 w 5004070"/>
              <a:gd name="connsiteY6" fmla="*/ 3685771 h 4166426"/>
              <a:gd name="connsiteX7" fmla="*/ 4924715 w 5004070"/>
              <a:gd name="connsiteY7" fmla="*/ 2971396 h 4166426"/>
              <a:gd name="connsiteX8" fmla="*/ 4962815 w 5004070"/>
              <a:gd name="connsiteY8" fmla="*/ 904471 h 4166426"/>
              <a:gd name="connsiteX9" fmla="*/ 4448465 w 5004070"/>
              <a:gd name="connsiteY9" fmla="*/ 94846 h 4166426"/>
              <a:gd name="connsiteX10" fmla="*/ 2010065 w 5004070"/>
              <a:gd name="connsiteY10" fmla="*/ 113896 h 4166426"/>
              <a:gd name="connsiteX0" fmla="*/ 1914815 w 5004070"/>
              <a:gd name="connsiteY0" fmla="*/ 123213 h 4156693"/>
              <a:gd name="connsiteX1" fmla="*/ 333665 w 5004070"/>
              <a:gd name="connsiteY1" fmla="*/ 942363 h 4156693"/>
              <a:gd name="connsiteX2" fmla="*/ 9815 w 5004070"/>
              <a:gd name="connsiteY2" fmla="*/ 2094888 h 4156693"/>
              <a:gd name="connsiteX3" fmla="*/ 228890 w 5004070"/>
              <a:gd name="connsiteY3" fmla="*/ 3114063 h 4156693"/>
              <a:gd name="connsiteX4" fmla="*/ 1571915 w 5004070"/>
              <a:gd name="connsiteY4" fmla="*/ 3866538 h 4156693"/>
              <a:gd name="connsiteX5" fmla="*/ 3162590 w 5004070"/>
              <a:gd name="connsiteY5" fmla="*/ 4152288 h 4156693"/>
              <a:gd name="connsiteX6" fmla="*/ 4543715 w 5004070"/>
              <a:gd name="connsiteY6" fmla="*/ 3676038 h 4156693"/>
              <a:gd name="connsiteX7" fmla="*/ 4924715 w 5004070"/>
              <a:gd name="connsiteY7" fmla="*/ 2961663 h 4156693"/>
              <a:gd name="connsiteX8" fmla="*/ 4962815 w 5004070"/>
              <a:gd name="connsiteY8" fmla="*/ 894738 h 4156693"/>
              <a:gd name="connsiteX9" fmla="*/ 4448465 w 5004070"/>
              <a:gd name="connsiteY9" fmla="*/ 85113 h 4156693"/>
              <a:gd name="connsiteX10" fmla="*/ 1924340 w 5004070"/>
              <a:gd name="connsiteY10" fmla="*/ 123213 h 4156693"/>
              <a:gd name="connsiteX0" fmla="*/ 1913197 w 5002452"/>
              <a:gd name="connsiteY0" fmla="*/ 123213 h 4160674"/>
              <a:gd name="connsiteX1" fmla="*/ 332047 w 5002452"/>
              <a:gd name="connsiteY1" fmla="*/ 942363 h 4160674"/>
              <a:gd name="connsiteX2" fmla="*/ 8197 w 5002452"/>
              <a:gd name="connsiteY2" fmla="*/ 2094888 h 4160674"/>
              <a:gd name="connsiteX3" fmla="*/ 227272 w 5002452"/>
              <a:gd name="connsiteY3" fmla="*/ 3114063 h 4160674"/>
              <a:gd name="connsiteX4" fmla="*/ 1503622 w 5002452"/>
              <a:gd name="connsiteY4" fmla="*/ 3914163 h 4160674"/>
              <a:gd name="connsiteX5" fmla="*/ 3160972 w 5002452"/>
              <a:gd name="connsiteY5" fmla="*/ 4152288 h 4160674"/>
              <a:gd name="connsiteX6" fmla="*/ 4542097 w 5002452"/>
              <a:gd name="connsiteY6" fmla="*/ 3676038 h 4160674"/>
              <a:gd name="connsiteX7" fmla="*/ 4923097 w 5002452"/>
              <a:gd name="connsiteY7" fmla="*/ 2961663 h 4160674"/>
              <a:gd name="connsiteX8" fmla="*/ 4961197 w 5002452"/>
              <a:gd name="connsiteY8" fmla="*/ 894738 h 4160674"/>
              <a:gd name="connsiteX9" fmla="*/ 4446847 w 5002452"/>
              <a:gd name="connsiteY9" fmla="*/ 85113 h 4160674"/>
              <a:gd name="connsiteX10" fmla="*/ 1922722 w 5002452"/>
              <a:gd name="connsiteY10" fmla="*/ 123213 h 4160674"/>
              <a:gd name="connsiteX0" fmla="*/ 1913197 w 5002452"/>
              <a:gd name="connsiteY0" fmla="*/ 123213 h 4197295"/>
              <a:gd name="connsiteX1" fmla="*/ 332047 w 5002452"/>
              <a:gd name="connsiteY1" fmla="*/ 942363 h 4197295"/>
              <a:gd name="connsiteX2" fmla="*/ 8197 w 5002452"/>
              <a:gd name="connsiteY2" fmla="*/ 2094888 h 4197295"/>
              <a:gd name="connsiteX3" fmla="*/ 227272 w 5002452"/>
              <a:gd name="connsiteY3" fmla="*/ 3114063 h 4197295"/>
              <a:gd name="connsiteX4" fmla="*/ 1503622 w 5002452"/>
              <a:gd name="connsiteY4" fmla="*/ 3914163 h 4197295"/>
              <a:gd name="connsiteX5" fmla="*/ 3199072 w 5002452"/>
              <a:gd name="connsiteY5" fmla="*/ 4190388 h 4197295"/>
              <a:gd name="connsiteX6" fmla="*/ 4542097 w 5002452"/>
              <a:gd name="connsiteY6" fmla="*/ 3676038 h 4197295"/>
              <a:gd name="connsiteX7" fmla="*/ 4923097 w 5002452"/>
              <a:gd name="connsiteY7" fmla="*/ 2961663 h 4197295"/>
              <a:gd name="connsiteX8" fmla="*/ 4961197 w 5002452"/>
              <a:gd name="connsiteY8" fmla="*/ 894738 h 4197295"/>
              <a:gd name="connsiteX9" fmla="*/ 4446847 w 5002452"/>
              <a:gd name="connsiteY9" fmla="*/ 85113 h 4197295"/>
              <a:gd name="connsiteX10" fmla="*/ 1922722 w 5002452"/>
              <a:gd name="connsiteY10" fmla="*/ 123213 h 4197295"/>
              <a:gd name="connsiteX0" fmla="*/ 1913197 w 5000085"/>
              <a:gd name="connsiteY0" fmla="*/ 123213 h 4193050"/>
              <a:gd name="connsiteX1" fmla="*/ 332047 w 5000085"/>
              <a:gd name="connsiteY1" fmla="*/ 942363 h 4193050"/>
              <a:gd name="connsiteX2" fmla="*/ 8197 w 5000085"/>
              <a:gd name="connsiteY2" fmla="*/ 2094888 h 4193050"/>
              <a:gd name="connsiteX3" fmla="*/ 227272 w 5000085"/>
              <a:gd name="connsiteY3" fmla="*/ 3114063 h 4193050"/>
              <a:gd name="connsiteX4" fmla="*/ 1503622 w 5000085"/>
              <a:gd name="connsiteY4" fmla="*/ 3914163 h 4193050"/>
              <a:gd name="connsiteX5" fmla="*/ 3199072 w 5000085"/>
              <a:gd name="connsiteY5" fmla="*/ 4190388 h 4193050"/>
              <a:gd name="connsiteX6" fmla="*/ 4599247 w 5000085"/>
              <a:gd name="connsiteY6" fmla="*/ 3780813 h 4193050"/>
              <a:gd name="connsiteX7" fmla="*/ 4923097 w 5000085"/>
              <a:gd name="connsiteY7" fmla="*/ 2961663 h 4193050"/>
              <a:gd name="connsiteX8" fmla="*/ 4961197 w 5000085"/>
              <a:gd name="connsiteY8" fmla="*/ 894738 h 4193050"/>
              <a:gd name="connsiteX9" fmla="*/ 4446847 w 5000085"/>
              <a:gd name="connsiteY9" fmla="*/ 85113 h 4193050"/>
              <a:gd name="connsiteX10" fmla="*/ 1922722 w 5000085"/>
              <a:gd name="connsiteY10" fmla="*/ 123213 h 4193050"/>
              <a:gd name="connsiteX0" fmla="*/ 1913197 w 5015584"/>
              <a:gd name="connsiteY0" fmla="*/ 147130 h 4216967"/>
              <a:gd name="connsiteX1" fmla="*/ 332047 w 5015584"/>
              <a:gd name="connsiteY1" fmla="*/ 966280 h 4216967"/>
              <a:gd name="connsiteX2" fmla="*/ 8197 w 5015584"/>
              <a:gd name="connsiteY2" fmla="*/ 2118805 h 4216967"/>
              <a:gd name="connsiteX3" fmla="*/ 227272 w 5015584"/>
              <a:gd name="connsiteY3" fmla="*/ 3137980 h 4216967"/>
              <a:gd name="connsiteX4" fmla="*/ 1503622 w 5015584"/>
              <a:gd name="connsiteY4" fmla="*/ 3938080 h 4216967"/>
              <a:gd name="connsiteX5" fmla="*/ 3199072 w 5015584"/>
              <a:gd name="connsiteY5" fmla="*/ 4214305 h 4216967"/>
              <a:gd name="connsiteX6" fmla="*/ 4599247 w 5015584"/>
              <a:gd name="connsiteY6" fmla="*/ 3804730 h 4216967"/>
              <a:gd name="connsiteX7" fmla="*/ 4923097 w 5015584"/>
              <a:gd name="connsiteY7" fmla="*/ 2985580 h 4216967"/>
              <a:gd name="connsiteX8" fmla="*/ 4961197 w 5015584"/>
              <a:gd name="connsiteY8" fmla="*/ 918655 h 4216967"/>
              <a:gd name="connsiteX9" fmla="*/ 4237297 w 5015584"/>
              <a:gd name="connsiteY9" fmla="*/ 70930 h 4216967"/>
              <a:gd name="connsiteX10" fmla="*/ 1922722 w 5015584"/>
              <a:gd name="connsiteY10" fmla="*/ 147130 h 4216967"/>
              <a:gd name="connsiteX0" fmla="*/ 1913197 w 5015584"/>
              <a:gd name="connsiteY0" fmla="*/ 138811 h 4208648"/>
              <a:gd name="connsiteX1" fmla="*/ 332047 w 5015584"/>
              <a:gd name="connsiteY1" fmla="*/ 957961 h 4208648"/>
              <a:gd name="connsiteX2" fmla="*/ 8197 w 5015584"/>
              <a:gd name="connsiteY2" fmla="*/ 2110486 h 4208648"/>
              <a:gd name="connsiteX3" fmla="*/ 227272 w 5015584"/>
              <a:gd name="connsiteY3" fmla="*/ 3129661 h 4208648"/>
              <a:gd name="connsiteX4" fmla="*/ 1503622 w 5015584"/>
              <a:gd name="connsiteY4" fmla="*/ 3929761 h 4208648"/>
              <a:gd name="connsiteX5" fmla="*/ 3199072 w 5015584"/>
              <a:gd name="connsiteY5" fmla="*/ 4205986 h 4208648"/>
              <a:gd name="connsiteX6" fmla="*/ 4599247 w 5015584"/>
              <a:gd name="connsiteY6" fmla="*/ 3796411 h 4208648"/>
              <a:gd name="connsiteX7" fmla="*/ 4923097 w 5015584"/>
              <a:gd name="connsiteY7" fmla="*/ 2977261 h 4208648"/>
              <a:gd name="connsiteX8" fmla="*/ 4961197 w 5015584"/>
              <a:gd name="connsiteY8" fmla="*/ 910336 h 4208648"/>
              <a:gd name="connsiteX9" fmla="*/ 4237297 w 5015584"/>
              <a:gd name="connsiteY9" fmla="*/ 62611 h 4208648"/>
              <a:gd name="connsiteX10" fmla="*/ 1922722 w 5015584"/>
              <a:gd name="connsiteY10" fmla="*/ 138811 h 4208648"/>
              <a:gd name="connsiteX0" fmla="*/ 1909418 w 5011805"/>
              <a:gd name="connsiteY0" fmla="*/ 138811 h 4208648"/>
              <a:gd name="connsiteX1" fmla="*/ 252068 w 5011805"/>
              <a:gd name="connsiteY1" fmla="*/ 1015111 h 4208648"/>
              <a:gd name="connsiteX2" fmla="*/ 4418 w 5011805"/>
              <a:gd name="connsiteY2" fmla="*/ 2110486 h 4208648"/>
              <a:gd name="connsiteX3" fmla="*/ 223493 w 5011805"/>
              <a:gd name="connsiteY3" fmla="*/ 3129661 h 4208648"/>
              <a:gd name="connsiteX4" fmla="*/ 1499843 w 5011805"/>
              <a:gd name="connsiteY4" fmla="*/ 3929761 h 4208648"/>
              <a:gd name="connsiteX5" fmla="*/ 3195293 w 5011805"/>
              <a:gd name="connsiteY5" fmla="*/ 4205986 h 4208648"/>
              <a:gd name="connsiteX6" fmla="*/ 4595468 w 5011805"/>
              <a:gd name="connsiteY6" fmla="*/ 3796411 h 4208648"/>
              <a:gd name="connsiteX7" fmla="*/ 4919318 w 5011805"/>
              <a:gd name="connsiteY7" fmla="*/ 2977261 h 4208648"/>
              <a:gd name="connsiteX8" fmla="*/ 4957418 w 5011805"/>
              <a:gd name="connsiteY8" fmla="*/ 910336 h 4208648"/>
              <a:gd name="connsiteX9" fmla="*/ 4233518 w 5011805"/>
              <a:gd name="connsiteY9" fmla="*/ 62611 h 4208648"/>
              <a:gd name="connsiteX10" fmla="*/ 1918943 w 5011805"/>
              <a:gd name="connsiteY10" fmla="*/ 138811 h 4208648"/>
              <a:gd name="connsiteX0" fmla="*/ 1917140 w 5019527"/>
              <a:gd name="connsiteY0" fmla="*/ 138811 h 4208488"/>
              <a:gd name="connsiteX1" fmla="*/ 259790 w 5019527"/>
              <a:gd name="connsiteY1" fmla="*/ 1015111 h 4208488"/>
              <a:gd name="connsiteX2" fmla="*/ 12140 w 5019527"/>
              <a:gd name="connsiteY2" fmla="*/ 2110486 h 4208488"/>
              <a:gd name="connsiteX3" fmla="*/ 335990 w 5019527"/>
              <a:gd name="connsiteY3" fmla="*/ 3186811 h 4208488"/>
              <a:gd name="connsiteX4" fmla="*/ 1507565 w 5019527"/>
              <a:gd name="connsiteY4" fmla="*/ 3929761 h 4208488"/>
              <a:gd name="connsiteX5" fmla="*/ 3203015 w 5019527"/>
              <a:gd name="connsiteY5" fmla="*/ 4205986 h 4208488"/>
              <a:gd name="connsiteX6" fmla="*/ 4603190 w 5019527"/>
              <a:gd name="connsiteY6" fmla="*/ 3796411 h 4208488"/>
              <a:gd name="connsiteX7" fmla="*/ 4927040 w 5019527"/>
              <a:gd name="connsiteY7" fmla="*/ 2977261 h 4208488"/>
              <a:gd name="connsiteX8" fmla="*/ 4965140 w 5019527"/>
              <a:gd name="connsiteY8" fmla="*/ 910336 h 4208488"/>
              <a:gd name="connsiteX9" fmla="*/ 4241240 w 5019527"/>
              <a:gd name="connsiteY9" fmla="*/ 62611 h 4208488"/>
              <a:gd name="connsiteX10" fmla="*/ 1926665 w 5019527"/>
              <a:gd name="connsiteY10" fmla="*/ 138811 h 4208488"/>
              <a:gd name="connsiteX0" fmla="*/ 1917140 w 5019527"/>
              <a:gd name="connsiteY0" fmla="*/ 138811 h 4274490"/>
              <a:gd name="connsiteX1" fmla="*/ 259790 w 5019527"/>
              <a:gd name="connsiteY1" fmla="*/ 1015111 h 4274490"/>
              <a:gd name="connsiteX2" fmla="*/ 12140 w 5019527"/>
              <a:gd name="connsiteY2" fmla="*/ 2110486 h 4274490"/>
              <a:gd name="connsiteX3" fmla="*/ 335990 w 5019527"/>
              <a:gd name="connsiteY3" fmla="*/ 3186811 h 4274490"/>
              <a:gd name="connsiteX4" fmla="*/ 1507565 w 5019527"/>
              <a:gd name="connsiteY4" fmla="*/ 3929761 h 4274490"/>
              <a:gd name="connsiteX5" fmla="*/ 3222065 w 5019527"/>
              <a:gd name="connsiteY5" fmla="*/ 4272661 h 4274490"/>
              <a:gd name="connsiteX6" fmla="*/ 4603190 w 5019527"/>
              <a:gd name="connsiteY6" fmla="*/ 3796411 h 4274490"/>
              <a:gd name="connsiteX7" fmla="*/ 4927040 w 5019527"/>
              <a:gd name="connsiteY7" fmla="*/ 2977261 h 4274490"/>
              <a:gd name="connsiteX8" fmla="*/ 4965140 w 5019527"/>
              <a:gd name="connsiteY8" fmla="*/ 910336 h 4274490"/>
              <a:gd name="connsiteX9" fmla="*/ 4241240 w 5019527"/>
              <a:gd name="connsiteY9" fmla="*/ 62611 h 4274490"/>
              <a:gd name="connsiteX10" fmla="*/ 1926665 w 5019527"/>
              <a:gd name="connsiteY10" fmla="*/ 138811 h 4274490"/>
              <a:gd name="connsiteX0" fmla="*/ 1917140 w 5018063"/>
              <a:gd name="connsiteY0" fmla="*/ 138811 h 4273168"/>
              <a:gd name="connsiteX1" fmla="*/ 259790 w 5018063"/>
              <a:gd name="connsiteY1" fmla="*/ 1015111 h 4273168"/>
              <a:gd name="connsiteX2" fmla="*/ 12140 w 5018063"/>
              <a:gd name="connsiteY2" fmla="*/ 2110486 h 4273168"/>
              <a:gd name="connsiteX3" fmla="*/ 335990 w 5018063"/>
              <a:gd name="connsiteY3" fmla="*/ 3186811 h 4273168"/>
              <a:gd name="connsiteX4" fmla="*/ 1507565 w 5018063"/>
              <a:gd name="connsiteY4" fmla="*/ 3929761 h 4273168"/>
              <a:gd name="connsiteX5" fmla="*/ 3222065 w 5018063"/>
              <a:gd name="connsiteY5" fmla="*/ 4272661 h 4273168"/>
              <a:gd name="connsiteX6" fmla="*/ 4641290 w 5018063"/>
              <a:gd name="connsiteY6" fmla="*/ 3863086 h 4273168"/>
              <a:gd name="connsiteX7" fmla="*/ 4927040 w 5018063"/>
              <a:gd name="connsiteY7" fmla="*/ 2977261 h 4273168"/>
              <a:gd name="connsiteX8" fmla="*/ 4965140 w 5018063"/>
              <a:gd name="connsiteY8" fmla="*/ 910336 h 4273168"/>
              <a:gd name="connsiteX9" fmla="*/ 4241240 w 5018063"/>
              <a:gd name="connsiteY9" fmla="*/ 62611 h 4273168"/>
              <a:gd name="connsiteX10" fmla="*/ 1926665 w 5018063"/>
              <a:gd name="connsiteY10" fmla="*/ 138811 h 4273168"/>
              <a:gd name="connsiteX0" fmla="*/ 1917140 w 5063526"/>
              <a:gd name="connsiteY0" fmla="*/ 138811 h 4273168"/>
              <a:gd name="connsiteX1" fmla="*/ 259790 w 5063526"/>
              <a:gd name="connsiteY1" fmla="*/ 1015111 h 4273168"/>
              <a:gd name="connsiteX2" fmla="*/ 12140 w 5063526"/>
              <a:gd name="connsiteY2" fmla="*/ 2110486 h 4273168"/>
              <a:gd name="connsiteX3" fmla="*/ 335990 w 5063526"/>
              <a:gd name="connsiteY3" fmla="*/ 3186811 h 4273168"/>
              <a:gd name="connsiteX4" fmla="*/ 1507565 w 5063526"/>
              <a:gd name="connsiteY4" fmla="*/ 3929761 h 4273168"/>
              <a:gd name="connsiteX5" fmla="*/ 3222065 w 5063526"/>
              <a:gd name="connsiteY5" fmla="*/ 4272661 h 4273168"/>
              <a:gd name="connsiteX6" fmla="*/ 4641290 w 5063526"/>
              <a:gd name="connsiteY6" fmla="*/ 3863086 h 4273168"/>
              <a:gd name="connsiteX7" fmla="*/ 5022290 w 5063526"/>
              <a:gd name="connsiteY7" fmla="*/ 2824861 h 4273168"/>
              <a:gd name="connsiteX8" fmla="*/ 4965140 w 5063526"/>
              <a:gd name="connsiteY8" fmla="*/ 910336 h 4273168"/>
              <a:gd name="connsiteX9" fmla="*/ 4241240 w 5063526"/>
              <a:gd name="connsiteY9" fmla="*/ 62611 h 4273168"/>
              <a:gd name="connsiteX10" fmla="*/ 1926665 w 5063526"/>
              <a:gd name="connsiteY10" fmla="*/ 138811 h 4273168"/>
              <a:gd name="connsiteX0" fmla="*/ 1917140 w 5063526"/>
              <a:gd name="connsiteY0" fmla="*/ 138811 h 4273821"/>
              <a:gd name="connsiteX1" fmla="*/ 259790 w 5063526"/>
              <a:gd name="connsiteY1" fmla="*/ 1015111 h 4273821"/>
              <a:gd name="connsiteX2" fmla="*/ 12140 w 5063526"/>
              <a:gd name="connsiteY2" fmla="*/ 2110486 h 4273821"/>
              <a:gd name="connsiteX3" fmla="*/ 335990 w 5063526"/>
              <a:gd name="connsiteY3" fmla="*/ 3186811 h 4273821"/>
              <a:gd name="connsiteX4" fmla="*/ 1469465 w 5063526"/>
              <a:gd name="connsiteY4" fmla="*/ 3958336 h 4273821"/>
              <a:gd name="connsiteX5" fmla="*/ 3222065 w 5063526"/>
              <a:gd name="connsiteY5" fmla="*/ 4272661 h 4273821"/>
              <a:gd name="connsiteX6" fmla="*/ 4641290 w 5063526"/>
              <a:gd name="connsiteY6" fmla="*/ 3863086 h 4273821"/>
              <a:gd name="connsiteX7" fmla="*/ 5022290 w 5063526"/>
              <a:gd name="connsiteY7" fmla="*/ 2824861 h 4273821"/>
              <a:gd name="connsiteX8" fmla="*/ 4965140 w 5063526"/>
              <a:gd name="connsiteY8" fmla="*/ 910336 h 4273821"/>
              <a:gd name="connsiteX9" fmla="*/ 4241240 w 5063526"/>
              <a:gd name="connsiteY9" fmla="*/ 62611 h 4273821"/>
              <a:gd name="connsiteX10" fmla="*/ 1926665 w 5063526"/>
              <a:gd name="connsiteY10" fmla="*/ 138811 h 4273821"/>
              <a:gd name="connsiteX0" fmla="*/ 1917140 w 5063526"/>
              <a:gd name="connsiteY0" fmla="*/ 138811 h 4283293"/>
              <a:gd name="connsiteX1" fmla="*/ 259790 w 5063526"/>
              <a:gd name="connsiteY1" fmla="*/ 1015111 h 4283293"/>
              <a:gd name="connsiteX2" fmla="*/ 12140 w 5063526"/>
              <a:gd name="connsiteY2" fmla="*/ 2110486 h 4283293"/>
              <a:gd name="connsiteX3" fmla="*/ 335990 w 5063526"/>
              <a:gd name="connsiteY3" fmla="*/ 3186811 h 4283293"/>
              <a:gd name="connsiteX4" fmla="*/ 1469465 w 5063526"/>
              <a:gd name="connsiteY4" fmla="*/ 3958336 h 4283293"/>
              <a:gd name="connsiteX5" fmla="*/ 3231590 w 5063526"/>
              <a:gd name="connsiteY5" fmla="*/ 4282186 h 4283293"/>
              <a:gd name="connsiteX6" fmla="*/ 4641290 w 5063526"/>
              <a:gd name="connsiteY6" fmla="*/ 3863086 h 4283293"/>
              <a:gd name="connsiteX7" fmla="*/ 5022290 w 5063526"/>
              <a:gd name="connsiteY7" fmla="*/ 2824861 h 4283293"/>
              <a:gd name="connsiteX8" fmla="*/ 4965140 w 5063526"/>
              <a:gd name="connsiteY8" fmla="*/ 910336 h 4283293"/>
              <a:gd name="connsiteX9" fmla="*/ 4241240 w 5063526"/>
              <a:gd name="connsiteY9" fmla="*/ 62611 h 4283293"/>
              <a:gd name="connsiteX10" fmla="*/ 1926665 w 5063526"/>
              <a:gd name="connsiteY10" fmla="*/ 138811 h 4283293"/>
              <a:gd name="connsiteX0" fmla="*/ 1905652 w 5052038"/>
              <a:gd name="connsiteY0" fmla="*/ 138811 h 4283293"/>
              <a:gd name="connsiteX1" fmla="*/ 505476 w 5052038"/>
              <a:gd name="connsiteY1" fmla="*/ 776985 h 4283293"/>
              <a:gd name="connsiteX2" fmla="*/ 248302 w 5052038"/>
              <a:gd name="connsiteY2" fmla="*/ 1015111 h 4283293"/>
              <a:gd name="connsiteX3" fmla="*/ 652 w 5052038"/>
              <a:gd name="connsiteY3" fmla="*/ 2110486 h 4283293"/>
              <a:gd name="connsiteX4" fmla="*/ 324502 w 5052038"/>
              <a:gd name="connsiteY4" fmla="*/ 3186811 h 4283293"/>
              <a:gd name="connsiteX5" fmla="*/ 1457977 w 5052038"/>
              <a:gd name="connsiteY5" fmla="*/ 3958336 h 4283293"/>
              <a:gd name="connsiteX6" fmla="*/ 3220102 w 5052038"/>
              <a:gd name="connsiteY6" fmla="*/ 4282186 h 4283293"/>
              <a:gd name="connsiteX7" fmla="*/ 4629802 w 5052038"/>
              <a:gd name="connsiteY7" fmla="*/ 3863086 h 4283293"/>
              <a:gd name="connsiteX8" fmla="*/ 5010802 w 5052038"/>
              <a:gd name="connsiteY8" fmla="*/ 2824861 h 4283293"/>
              <a:gd name="connsiteX9" fmla="*/ 4953652 w 5052038"/>
              <a:gd name="connsiteY9" fmla="*/ 910336 h 4283293"/>
              <a:gd name="connsiteX10" fmla="*/ 4229752 w 5052038"/>
              <a:gd name="connsiteY10" fmla="*/ 62611 h 4283293"/>
              <a:gd name="connsiteX11" fmla="*/ 1915177 w 5052038"/>
              <a:gd name="connsiteY11" fmla="*/ 138811 h 4283293"/>
              <a:gd name="connsiteX0" fmla="*/ 1911011 w 5057397"/>
              <a:gd name="connsiteY0" fmla="*/ 138811 h 4283293"/>
              <a:gd name="connsiteX1" fmla="*/ 510835 w 5057397"/>
              <a:gd name="connsiteY1" fmla="*/ 776985 h 4283293"/>
              <a:gd name="connsiteX2" fmla="*/ 148886 w 5057397"/>
              <a:gd name="connsiteY2" fmla="*/ 1281811 h 4283293"/>
              <a:gd name="connsiteX3" fmla="*/ 6011 w 5057397"/>
              <a:gd name="connsiteY3" fmla="*/ 2110486 h 4283293"/>
              <a:gd name="connsiteX4" fmla="*/ 329861 w 5057397"/>
              <a:gd name="connsiteY4" fmla="*/ 3186811 h 4283293"/>
              <a:gd name="connsiteX5" fmla="*/ 1463336 w 5057397"/>
              <a:gd name="connsiteY5" fmla="*/ 3958336 h 4283293"/>
              <a:gd name="connsiteX6" fmla="*/ 3225461 w 5057397"/>
              <a:gd name="connsiteY6" fmla="*/ 4282186 h 4283293"/>
              <a:gd name="connsiteX7" fmla="*/ 4635161 w 5057397"/>
              <a:gd name="connsiteY7" fmla="*/ 3863086 h 4283293"/>
              <a:gd name="connsiteX8" fmla="*/ 5016161 w 5057397"/>
              <a:gd name="connsiteY8" fmla="*/ 2824861 h 4283293"/>
              <a:gd name="connsiteX9" fmla="*/ 4959011 w 5057397"/>
              <a:gd name="connsiteY9" fmla="*/ 910336 h 4283293"/>
              <a:gd name="connsiteX10" fmla="*/ 4235111 w 5057397"/>
              <a:gd name="connsiteY10" fmla="*/ 62611 h 4283293"/>
              <a:gd name="connsiteX11" fmla="*/ 1920536 w 5057397"/>
              <a:gd name="connsiteY11" fmla="*/ 138811 h 4283293"/>
              <a:gd name="connsiteX0" fmla="*/ 1912846 w 5059232"/>
              <a:gd name="connsiteY0" fmla="*/ 138811 h 4283293"/>
              <a:gd name="connsiteX1" fmla="*/ 693645 w 5059232"/>
              <a:gd name="connsiteY1" fmla="*/ 605535 h 4283293"/>
              <a:gd name="connsiteX2" fmla="*/ 150721 w 5059232"/>
              <a:gd name="connsiteY2" fmla="*/ 1281811 h 4283293"/>
              <a:gd name="connsiteX3" fmla="*/ 7846 w 5059232"/>
              <a:gd name="connsiteY3" fmla="*/ 2110486 h 4283293"/>
              <a:gd name="connsiteX4" fmla="*/ 331696 w 5059232"/>
              <a:gd name="connsiteY4" fmla="*/ 3186811 h 4283293"/>
              <a:gd name="connsiteX5" fmla="*/ 1465171 w 5059232"/>
              <a:gd name="connsiteY5" fmla="*/ 3958336 h 4283293"/>
              <a:gd name="connsiteX6" fmla="*/ 3227296 w 5059232"/>
              <a:gd name="connsiteY6" fmla="*/ 4282186 h 4283293"/>
              <a:gd name="connsiteX7" fmla="*/ 4636996 w 5059232"/>
              <a:gd name="connsiteY7" fmla="*/ 3863086 h 4283293"/>
              <a:gd name="connsiteX8" fmla="*/ 5017996 w 5059232"/>
              <a:gd name="connsiteY8" fmla="*/ 2824861 h 4283293"/>
              <a:gd name="connsiteX9" fmla="*/ 4960846 w 5059232"/>
              <a:gd name="connsiteY9" fmla="*/ 910336 h 4283293"/>
              <a:gd name="connsiteX10" fmla="*/ 4236946 w 5059232"/>
              <a:gd name="connsiteY10" fmla="*/ 62611 h 4283293"/>
              <a:gd name="connsiteX11" fmla="*/ 1922371 w 5059232"/>
              <a:gd name="connsiteY11" fmla="*/ 138811 h 4283293"/>
              <a:gd name="connsiteX0" fmla="*/ 1912846 w 5059232"/>
              <a:gd name="connsiteY0" fmla="*/ 98955 h 4243437"/>
              <a:gd name="connsiteX1" fmla="*/ 693645 w 5059232"/>
              <a:gd name="connsiteY1" fmla="*/ 565679 h 4243437"/>
              <a:gd name="connsiteX2" fmla="*/ 150721 w 5059232"/>
              <a:gd name="connsiteY2" fmla="*/ 1241955 h 4243437"/>
              <a:gd name="connsiteX3" fmla="*/ 7846 w 5059232"/>
              <a:gd name="connsiteY3" fmla="*/ 2070630 h 4243437"/>
              <a:gd name="connsiteX4" fmla="*/ 331696 w 5059232"/>
              <a:gd name="connsiteY4" fmla="*/ 3146955 h 4243437"/>
              <a:gd name="connsiteX5" fmla="*/ 1465171 w 5059232"/>
              <a:gd name="connsiteY5" fmla="*/ 3918480 h 4243437"/>
              <a:gd name="connsiteX6" fmla="*/ 3227296 w 5059232"/>
              <a:gd name="connsiteY6" fmla="*/ 4242330 h 4243437"/>
              <a:gd name="connsiteX7" fmla="*/ 4636996 w 5059232"/>
              <a:gd name="connsiteY7" fmla="*/ 3823230 h 4243437"/>
              <a:gd name="connsiteX8" fmla="*/ 5017996 w 5059232"/>
              <a:gd name="connsiteY8" fmla="*/ 2785005 h 4243437"/>
              <a:gd name="connsiteX9" fmla="*/ 4960846 w 5059232"/>
              <a:gd name="connsiteY9" fmla="*/ 870480 h 4243437"/>
              <a:gd name="connsiteX10" fmla="*/ 4236946 w 5059232"/>
              <a:gd name="connsiteY10" fmla="*/ 22755 h 4243437"/>
              <a:gd name="connsiteX11" fmla="*/ 2065246 w 5059232"/>
              <a:gd name="connsiteY11" fmla="*/ 298980 h 4243437"/>
              <a:gd name="connsiteX0" fmla="*/ 1912846 w 5049601"/>
              <a:gd name="connsiteY0" fmla="*/ 38399 h 4182881"/>
              <a:gd name="connsiteX1" fmla="*/ 693645 w 5049601"/>
              <a:gd name="connsiteY1" fmla="*/ 505123 h 4182881"/>
              <a:gd name="connsiteX2" fmla="*/ 150721 w 5049601"/>
              <a:gd name="connsiteY2" fmla="*/ 1181399 h 4182881"/>
              <a:gd name="connsiteX3" fmla="*/ 7846 w 5049601"/>
              <a:gd name="connsiteY3" fmla="*/ 2010074 h 4182881"/>
              <a:gd name="connsiteX4" fmla="*/ 331696 w 5049601"/>
              <a:gd name="connsiteY4" fmla="*/ 3086399 h 4182881"/>
              <a:gd name="connsiteX5" fmla="*/ 1465171 w 5049601"/>
              <a:gd name="connsiteY5" fmla="*/ 3857924 h 4182881"/>
              <a:gd name="connsiteX6" fmla="*/ 3227296 w 5049601"/>
              <a:gd name="connsiteY6" fmla="*/ 4181774 h 4182881"/>
              <a:gd name="connsiteX7" fmla="*/ 4636996 w 5049601"/>
              <a:gd name="connsiteY7" fmla="*/ 3762674 h 4182881"/>
              <a:gd name="connsiteX8" fmla="*/ 5017996 w 5049601"/>
              <a:gd name="connsiteY8" fmla="*/ 2724449 h 4182881"/>
              <a:gd name="connsiteX9" fmla="*/ 4960846 w 5049601"/>
              <a:gd name="connsiteY9" fmla="*/ 809924 h 4182881"/>
              <a:gd name="connsiteX10" fmla="*/ 4427446 w 5049601"/>
              <a:gd name="connsiteY10" fmla="*/ 28874 h 4182881"/>
              <a:gd name="connsiteX11" fmla="*/ 2065246 w 5049601"/>
              <a:gd name="connsiteY11" fmla="*/ 238424 h 4182881"/>
              <a:gd name="connsiteX0" fmla="*/ 2046196 w 5049601"/>
              <a:gd name="connsiteY0" fmla="*/ 238424 h 4182881"/>
              <a:gd name="connsiteX1" fmla="*/ 693645 w 5049601"/>
              <a:gd name="connsiteY1" fmla="*/ 505123 h 4182881"/>
              <a:gd name="connsiteX2" fmla="*/ 150721 w 5049601"/>
              <a:gd name="connsiteY2" fmla="*/ 1181399 h 4182881"/>
              <a:gd name="connsiteX3" fmla="*/ 7846 w 5049601"/>
              <a:gd name="connsiteY3" fmla="*/ 2010074 h 4182881"/>
              <a:gd name="connsiteX4" fmla="*/ 331696 w 5049601"/>
              <a:gd name="connsiteY4" fmla="*/ 3086399 h 4182881"/>
              <a:gd name="connsiteX5" fmla="*/ 1465171 w 5049601"/>
              <a:gd name="connsiteY5" fmla="*/ 3857924 h 4182881"/>
              <a:gd name="connsiteX6" fmla="*/ 3227296 w 5049601"/>
              <a:gd name="connsiteY6" fmla="*/ 4181774 h 4182881"/>
              <a:gd name="connsiteX7" fmla="*/ 4636996 w 5049601"/>
              <a:gd name="connsiteY7" fmla="*/ 3762674 h 4182881"/>
              <a:gd name="connsiteX8" fmla="*/ 5017996 w 5049601"/>
              <a:gd name="connsiteY8" fmla="*/ 2724449 h 4182881"/>
              <a:gd name="connsiteX9" fmla="*/ 4960846 w 5049601"/>
              <a:gd name="connsiteY9" fmla="*/ 809924 h 4182881"/>
              <a:gd name="connsiteX10" fmla="*/ 4427446 w 5049601"/>
              <a:gd name="connsiteY10" fmla="*/ 28874 h 4182881"/>
              <a:gd name="connsiteX11" fmla="*/ 2065246 w 5049601"/>
              <a:gd name="connsiteY11" fmla="*/ 238424 h 4182881"/>
              <a:gd name="connsiteX0" fmla="*/ 2046196 w 5049601"/>
              <a:gd name="connsiteY0" fmla="*/ 238424 h 4182881"/>
              <a:gd name="connsiteX1" fmla="*/ 693645 w 5049601"/>
              <a:gd name="connsiteY1" fmla="*/ 505123 h 4182881"/>
              <a:gd name="connsiteX2" fmla="*/ 150721 w 5049601"/>
              <a:gd name="connsiteY2" fmla="*/ 1181399 h 4182881"/>
              <a:gd name="connsiteX3" fmla="*/ 7846 w 5049601"/>
              <a:gd name="connsiteY3" fmla="*/ 2010074 h 4182881"/>
              <a:gd name="connsiteX4" fmla="*/ 331696 w 5049601"/>
              <a:gd name="connsiteY4" fmla="*/ 3086399 h 4182881"/>
              <a:gd name="connsiteX5" fmla="*/ 1465171 w 5049601"/>
              <a:gd name="connsiteY5" fmla="*/ 3857924 h 4182881"/>
              <a:gd name="connsiteX6" fmla="*/ 3227296 w 5049601"/>
              <a:gd name="connsiteY6" fmla="*/ 4181774 h 4182881"/>
              <a:gd name="connsiteX7" fmla="*/ 4636996 w 5049601"/>
              <a:gd name="connsiteY7" fmla="*/ 3762674 h 4182881"/>
              <a:gd name="connsiteX8" fmla="*/ 5017996 w 5049601"/>
              <a:gd name="connsiteY8" fmla="*/ 2724449 h 4182881"/>
              <a:gd name="connsiteX9" fmla="*/ 4960846 w 5049601"/>
              <a:gd name="connsiteY9" fmla="*/ 809924 h 4182881"/>
              <a:gd name="connsiteX10" fmla="*/ 4427446 w 5049601"/>
              <a:gd name="connsiteY10" fmla="*/ 28874 h 4182881"/>
              <a:gd name="connsiteX11" fmla="*/ 2065246 w 5049601"/>
              <a:gd name="connsiteY11" fmla="*/ 238424 h 4182881"/>
              <a:gd name="connsiteX0" fmla="*/ 2046077 w 5049482"/>
              <a:gd name="connsiteY0" fmla="*/ 238424 h 4182881"/>
              <a:gd name="connsiteX1" fmla="*/ 684001 w 5049482"/>
              <a:gd name="connsiteY1" fmla="*/ 533698 h 4182881"/>
              <a:gd name="connsiteX2" fmla="*/ 150602 w 5049482"/>
              <a:gd name="connsiteY2" fmla="*/ 1181399 h 4182881"/>
              <a:gd name="connsiteX3" fmla="*/ 7727 w 5049482"/>
              <a:gd name="connsiteY3" fmla="*/ 2010074 h 4182881"/>
              <a:gd name="connsiteX4" fmla="*/ 331577 w 5049482"/>
              <a:gd name="connsiteY4" fmla="*/ 3086399 h 4182881"/>
              <a:gd name="connsiteX5" fmla="*/ 1465052 w 5049482"/>
              <a:gd name="connsiteY5" fmla="*/ 3857924 h 4182881"/>
              <a:gd name="connsiteX6" fmla="*/ 3227177 w 5049482"/>
              <a:gd name="connsiteY6" fmla="*/ 4181774 h 4182881"/>
              <a:gd name="connsiteX7" fmla="*/ 4636877 w 5049482"/>
              <a:gd name="connsiteY7" fmla="*/ 3762674 h 4182881"/>
              <a:gd name="connsiteX8" fmla="*/ 5017877 w 5049482"/>
              <a:gd name="connsiteY8" fmla="*/ 2724449 h 4182881"/>
              <a:gd name="connsiteX9" fmla="*/ 4960727 w 5049482"/>
              <a:gd name="connsiteY9" fmla="*/ 809924 h 4182881"/>
              <a:gd name="connsiteX10" fmla="*/ 4427327 w 5049482"/>
              <a:gd name="connsiteY10" fmla="*/ 28874 h 4182881"/>
              <a:gd name="connsiteX11" fmla="*/ 2065127 w 5049482"/>
              <a:gd name="connsiteY11" fmla="*/ 238424 h 4182881"/>
              <a:gd name="connsiteX0" fmla="*/ 2046077 w 5049482"/>
              <a:gd name="connsiteY0" fmla="*/ 238424 h 4182881"/>
              <a:gd name="connsiteX1" fmla="*/ 684001 w 5049482"/>
              <a:gd name="connsiteY1" fmla="*/ 533698 h 4182881"/>
              <a:gd name="connsiteX2" fmla="*/ 150602 w 5049482"/>
              <a:gd name="connsiteY2" fmla="*/ 1181399 h 4182881"/>
              <a:gd name="connsiteX3" fmla="*/ 7727 w 5049482"/>
              <a:gd name="connsiteY3" fmla="*/ 2010074 h 4182881"/>
              <a:gd name="connsiteX4" fmla="*/ 331577 w 5049482"/>
              <a:gd name="connsiteY4" fmla="*/ 3086399 h 4182881"/>
              <a:gd name="connsiteX5" fmla="*/ 1465052 w 5049482"/>
              <a:gd name="connsiteY5" fmla="*/ 3857924 h 4182881"/>
              <a:gd name="connsiteX6" fmla="*/ 3227177 w 5049482"/>
              <a:gd name="connsiteY6" fmla="*/ 4181774 h 4182881"/>
              <a:gd name="connsiteX7" fmla="*/ 4636877 w 5049482"/>
              <a:gd name="connsiteY7" fmla="*/ 3762674 h 4182881"/>
              <a:gd name="connsiteX8" fmla="*/ 5017877 w 5049482"/>
              <a:gd name="connsiteY8" fmla="*/ 2724449 h 4182881"/>
              <a:gd name="connsiteX9" fmla="*/ 4960727 w 5049482"/>
              <a:gd name="connsiteY9" fmla="*/ 809924 h 4182881"/>
              <a:gd name="connsiteX10" fmla="*/ 4427327 w 5049482"/>
              <a:gd name="connsiteY10" fmla="*/ 28874 h 4182881"/>
              <a:gd name="connsiteX11" fmla="*/ 2065127 w 5049482"/>
              <a:gd name="connsiteY11" fmla="*/ 238424 h 4182881"/>
              <a:gd name="connsiteX0" fmla="*/ 2053315 w 5056720"/>
              <a:gd name="connsiteY0" fmla="*/ 238424 h 4182881"/>
              <a:gd name="connsiteX1" fmla="*/ 691239 w 5056720"/>
              <a:gd name="connsiteY1" fmla="*/ 533698 h 4182881"/>
              <a:gd name="connsiteX2" fmla="*/ 119740 w 5056720"/>
              <a:gd name="connsiteY2" fmla="*/ 1152824 h 4182881"/>
              <a:gd name="connsiteX3" fmla="*/ 14965 w 5056720"/>
              <a:gd name="connsiteY3" fmla="*/ 2010074 h 4182881"/>
              <a:gd name="connsiteX4" fmla="*/ 338815 w 5056720"/>
              <a:gd name="connsiteY4" fmla="*/ 3086399 h 4182881"/>
              <a:gd name="connsiteX5" fmla="*/ 1472290 w 5056720"/>
              <a:gd name="connsiteY5" fmla="*/ 3857924 h 4182881"/>
              <a:gd name="connsiteX6" fmla="*/ 3234415 w 5056720"/>
              <a:gd name="connsiteY6" fmla="*/ 4181774 h 4182881"/>
              <a:gd name="connsiteX7" fmla="*/ 4644115 w 5056720"/>
              <a:gd name="connsiteY7" fmla="*/ 3762674 h 4182881"/>
              <a:gd name="connsiteX8" fmla="*/ 5025115 w 5056720"/>
              <a:gd name="connsiteY8" fmla="*/ 2724449 h 4182881"/>
              <a:gd name="connsiteX9" fmla="*/ 4967965 w 5056720"/>
              <a:gd name="connsiteY9" fmla="*/ 809924 h 4182881"/>
              <a:gd name="connsiteX10" fmla="*/ 4434565 w 5056720"/>
              <a:gd name="connsiteY10" fmla="*/ 28874 h 4182881"/>
              <a:gd name="connsiteX11" fmla="*/ 2072365 w 5056720"/>
              <a:gd name="connsiteY11" fmla="*/ 238424 h 4182881"/>
              <a:gd name="connsiteX0" fmla="*/ 2053315 w 5092711"/>
              <a:gd name="connsiteY0" fmla="*/ 238424 h 4182881"/>
              <a:gd name="connsiteX1" fmla="*/ 691239 w 5092711"/>
              <a:gd name="connsiteY1" fmla="*/ 533698 h 4182881"/>
              <a:gd name="connsiteX2" fmla="*/ 119740 w 5092711"/>
              <a:gd name="connsiteY2" fmla="*/ 1152824 h 4182881"/>
              <a:gd name="connsiteX3" fmla="*/ 14965 w 5092711"/>
              <a:gd name="connsiteY3" fmla="*/ 2010074 h 4182881"/>
              <a:gd name="connsiteX4" fmla="*/ 338815 w 5092711"/>
              <a:gd name="connsiteY4" fmla="*/ 3086399 h 4182881"/>
              <a:gd name="connsiteX5" fmla="*/ 1472290 w 5092711"/>
              <a:gd name="connsiteY5" fmla="*/ 3857924 h 4182881"/>
              <a:gd name="connsiteX6" fmla="*/ 3234415 w 5092711"/>
              <a:gd name="connsiteY6" fmla="*/ 4181774 h 4182881"/>
              <a:gd name="connsiteX7" fmla="*/ 4644115 w 5092711"/>
              <a:gd name="connsiteY7" fmla="*/ 3762674 h 4182881"/>
              <a:gd name="connsiteX8" fmla="*/ 5025115 w 5092711"/>
              <a:gd name="connsiteY8" fmla="*/ 2724449 h 4182881"/>
              <a:gd name="connsiteX9" fmla="*/ 5034640 w 5092711"/>
              <a:gd name="connsiteY9" fmla="*/ 809924 h 4182881"/>
              <a:gd name="connsiteX10" fmla="*/ 4434565 w 5092711"/>
              <a:gd name="connsiteY10" fmla="*/ 28874 h 4182881"/>
              <a:gd name="connsiteX11" fmla="*/ 2072365 w 5092711"/>
              <a:gd name="connsiteY11" fmla="*/ 238424 h 4182881"/>
              <a:gd name="connsiteX0" fmla="*/ 2084807 w 5124203"/>
              <a:gd name="connsiteY0" fmla="*/ 238424 h 4182881"/>
              <a:gd name="connsiteX1" fmla="*/ 722731 w 5124203"/>
              <a:gd name="connsiteY1" fmla="*/ 533698 h 4182881"/>
              <a:gd name="connsiteX2" fmla="*/ 75032 w 5124203"/>
              <a:gd name="connsiteY2" fmla="*/ 1124249 h 4182881"/>
              <a:gd name="connsiteX3" fmla="*/ 46457 w 5124203"/>
              <a:gd name="connsiteY3" fmla="*/ 2010074 h 4182881"/>
              <a:gd name="connsiteX4" fmla="*/ 370307 w 5124203"/>
              <a:gd name="connsiteY4" fmla="*/ 3086399 h 4182881"/>
              <a:gd name="connsiteX5" fmla="*/ 1503782 w 5124203"/>
              <a:gd name="connsiteY5" fmla="*/ 3857924 h 4182881"/>
              <a:gd name="connsiteX6" fmla="*/ 3265907 w 5124203"/>
              <a:gd name="connsiteY6" fmla="*/ 4181774 h 4182881"/>
              <a:gd name="connsiteX7" fmla="*/ 4675607 w 5124203"/>
              <a:gd name="connsiteY7" fmla="*/ 3762674 h 4182881"/>
              <a:gd name="connsiteX8" fmla="*/ 5056607 w 5124203"/>
              <a:gd name="connsiteY8" fmla="*/ 2724449 h 4182881"/>
              <a:gd name="connsiteX9" fmla="*/ 5066132 w 5124203"/>
              <a:gd name="connsiteY9" fmla="*/ 809924 h 4182881"/>
              <a:gd name="connsiteX10" fmla="*/ 4466057 w 5124203"/>
              <a:gd name="connsiteY10" fmla="*/ 28874 h 4182881"/>
              <a:gd name="connsiteX11" fmla="*/ 2103857 w 5124203"/>
              <a:gd name="connsiteY11" fmla="*/ 238424 h 4182881"/>
              <a:gd name="connsiteX0" fmla="*/ 2070644 w 5110040"/>
              <a:gd name="connsiteY0" fmla="*/ 238424 h 4182881"/>
              <a:gd name="connsiteX1" fmla="*/ 708568 w 5110040"/>
              <a:gd name="connsiteY1" fmla="*/ 533698 h 4182881"/>
              <a:gd name="connsiteX2" fmla="*/ 60869 w 5110040"/>
              <a:gd name="connsiteY2" fmla="*/ 1124249 h 4182881"/>
              <a:gd name="connsiteX3" fmla="*/ 60869 w 5110040"/>
              <a:gd name="connsiteY3" fmla="*/ 2372024 h 4182881"/>
              <a:gd name="connsiteX4" fmla="*/ 356144 w 5110040"/>
              <a:gd name="connsiteY4" fmla="*/ 3086399 h 4182881"/>
              <a:gd name="connsiteX5" fmla="*/ 1489619 w 5110040"/>
              <a:gd name="connsiteY5" fmla="*/ 3857924 h 4182881"/>
              <a:gd name="connsiteX6" fmla="*/ 3251744 w 5110040"/>
              <a:gd name="connsiteY6" fmla="*/ 4181774 h 4182881"/>
              <a:gd name="connsiteX7" fmla="*/ 4661444 w 5110040"/>
              <a:gd name="connsiteY7" fmla="*/ 3762674 h 4182881"/>
              <a:gd name="connsiteX8" fmla="*/ 5042444 w 5110040"/>
              <a:gd name="connsiteY8" fmla="*/ 2724449 h 4182881"/>
              <a:gd name="connsiteX9" fmla="*/ 5051969 w 5110040"/>
              <a:gd name="connsiteY9" fmla="*/ 809924 h 4182881"/>
              <a:gd name="connsiteX10" fmla="*/ 4451894 w 5110040"/>
              <a:gd name="connsiteY10" fmla="*/ 28874 h 4182881"/>
              <a:gd name="connsiteX11" fmla="*/ 2089694 w 5110040"/>
              <a:gd name="connsiteY11" fmla="*/ 238424 h 4182881"/>
              <a:gd name="connsiteX0" fmla="*/ 2073590 w 5112986"/>
              <a:gd name="connsiteY0" fmla="*/ 238424 h 4182806"/>
              <a:gd name="connsiteX1" fmla="*/ 711514 w 5112986"/>
              <a:gd name="connsiteY1" fmla="*/ 533698 h 4182806"/>
              <a:gd name="connsiteX2" fmla="*/ 63815 w 5112986"/>
              <a:gd name="connsiteY2" fmla="*/ 1124249 h 4182806"/>
              <a:gd name="connsiteX3" fmla="*/ 63815 w 5112986"/>
              <a:gd name="connsiteY3" fmla="*/ 2372024 h 4182806"/>
              <a:gd name="connsiteX4" fmla="*/ 416240 w 5112986"/>
              <a:gd name="connsiteY4" fmla="*/ 3162599 h 4182806"/>
              <a:gd name="connsiteX5" fmla="*/ 1492565 w 5112986"/>
              <a:gd name="connsiteY5" fmla="*/ 3857924 h 4182806"/>
              <a:gd name="connsiteX6" fmla="*/ 3254690 w 5112986"/>
              <a:gd name="connsiteY6" fmla="*/ 4181774 h 4182806"/>
              <a:gd name="connsiteX7" fmla="*/ 4664390 w 5112986"/>
              <a:gd name="connsiteY7" fmla="*/ 3762674 h 4182806"/>
              <a:gd name="connsiteX8" fmla="*/ 5045390 w 5112986"/>
              <a:gd name="connsiteY8" fmla="*/ 2724449 h 4182806"/>
              <a:gd name="connsiteX9" fmla="*/ 5054915 w 5112986"/>
              <a:gd name="connsiteY9" fmla="*/ 809924 h 4182806"/>
              <a:gd name="connsiteX10" fmla="*/ 4454840 w 5112986"/>
              <a:gd name="connsiteY10" fmla="*/ 28874 h 4182806"/>
              <a:gd name="connsiteX11" fmla="*/ 2092640 w 5112986"/>
              <a:gd name="connsiteY11" fmla="*/ 238424 h 4182806"/>
              <a:gd name="connsiteX0" fmla="*/ 2073590 w 5112986"/>
              <a:gd name="connsiteY0" fmla="*/ 238424 h 4184129"/>
              <a:gd name="connsiteX1" fmla="*/ 711514 w 5112986"/>
              <a:gd name="connsiteY1" fmla="*/ 533698 h 4184129"/>
              <a:gd name="connsiteX2" fmla="*/ 63815 w 5112986"/>
              <a:gd name="connsiteY2" fmla="*/ 1124249 h 4184129"/>
              <a:gd name="connsiteX3" fmla="*/ 63815 w 5112986"/>
              <a:gd name="connsiteY3" fmla="*/ 2372024 h 4184129"/>
              <a:gd name="connsiteX4" fmla="*/ 416240 w 5112986"/>
              <a:gd name="connsiteY4" fmla="*/ 3162599 h 4184129"/>
              <a:gd name="connsiteX5" fmla="*/ 1530665 w 5112986"/>
              <a:gd name="connsiteY5" fmla="*/ 3896024 h 4184129"/>
              <a:gd name="connsiteX6" fmla="*/ 3254690 w 5112986"/>
              <a:gd name="connsiteY6" fmla="*/ 4181774 h 4184129"/>
              <a:gd name="connsiteX7" fmla="*/ 4664390 w 5112986"/>
              <a:gd name="connsiteY7" fmla="*/ 3762674 h 4184129"/>
              <a:gd name="connsiteX8" fmla="*/ 5045390 w 5112986"/>
              <a:gd name="connsiteY8" fmla="*/ 2724449 h 4184129"/>
              <a:gd name="connsiteX9" fmla="*/ 5054915 w 5112986"/>
              <a:gd name="connsiteY9" fmla="*/ 809924 h 4184129"/>
              <a:gd name="connsiteX10" fmla="*/ 4454840 w 5112986"/>
              <a:gd name="connsiteY10" fmla="*/ 28874 h 4184129"/>
              <a:gd name="connsiteX11" fmla="*/ 2092640 w 5112986"/>
              <a:gd name="connsiteY11" fmla="*/ 238424 h 4184129"/>
              <a:gd name="connsiteX0" fmla="*/ 2073590 w 5112986"/>
              <a:gd name="connsiteY0" fmla="*/ 238424 h 4259660"/>
              <a:gd name="connsiteX1" fmla="*/ 711514 w 5112986"/>
              <a:gd name="connsiteY1" fmla="*/ 533698 h 4259660"/>
              <a:gd name="connsiteX2" fmla="*/ 63815 w 5112986"/>
              <a:gd name="connsiteY2" fmla="*/ 1124249 h 4259660"/>
              <a:gd name="connsiteX3" fmla="*/ 63815 w 5112986"/>
              <a:gd name="connsiteY3" fmla="*/ 2372024 h 4259660"/>
              <a:gd name="connsiteX4" fmla="*/ 416240 w 5112986"/>
              <a:gd name="connsiteY4" fmla="*/ 3162599 h 4259660"/>
              <a:gd name="connsiteX5" fmla="*/ 1530665 w 5112986"/>
              <a:gd name="connsiteY5" fmla="*/ 3896024 h 4259660"/>
              <a:gd name="connsiteX6" fmla="*/ 3302315 w 5112986"/>
              <a:gd name="connsiteY6" fmla="*/ 4257974 h 4259660"/>
              <a:gd name="connsiteX7" fmla="*/ 4664390 w 5112986"/>
              <a:gd name="connsiteY7" fmla="*/ 3762674 h 4259660"/>
              <a:gd name="connsiteX8" fmla="*/ 5045390 w 5112986"/>
              <a:gd name="connsiteY8" fmla="*/ 2724449 h 4259660"/>
              <a:gd name="connsiteX9" fmla="*/ 5054915 w 5112986"/>
              <a:gd name="connsiteY9" fmla="*/ 809924 h 4259660"/>
              <a:gd name="connsiteX10" fmla="*/ 4454840 w 5112986"/>
              <a:gd name="connsiteY10" fmla="*/ 28874 h 4259660"/>
              <a:gd name="connsiteX11" fmla="*/ 2092640 w 5112986"/>
              <a:gd name="connsiteY11" fmla="*/ 238424 h 4259660"/>
              <a:gd name="connsiteX0" fmla="*/ 2021961 w 5061357"/>
              <a:gd name="connsiteY0" fmla="*/ 238424 h 4259660"/>
              <a:gd name="connsiteX1" fmla="*/ 659885 w 5061357"/>
              <a:gd name="connsiteY1" fmla="*/ 533698 h 4259660"/>
              <a:gd name="connsiteX2" fmla="*/ 136011 w 5061357"/>
              <a:gd name="connsiteY2" fmla="*/ 1143299 h 4259660"/>
              <a:gd name="connsiteX3" fmla="*/ 12186 w 5061357"/>
              <a:gd name="connsiteY3" fmla="*/ 2372024 h 4259660"/>
              <a:gd name="connsiteX4" fmla="*/ 364611 w 5061357"/>
              <a:gd name="connsiteY4" fmla="*/ 3162599 h 4259660"/>
              <a:gd name="connsiteX5" fmla="*/ 1479036 w 5061357"/>
              <a:gd name="connsiteY5" fmla="*/ 3896024 h 4259660"/>
              <a:gd name="connsiteX6" fmla="*/ 3250686 w 5061357"/>
              <a:gd name="connsiteY6" fmla="*/ 4257974 h 4259660"/>
              <a:gd name="connsiteX7" fmla="*/ 4612761 w 5061357"/>
              <a:gd name="connsiteY7" fmla="*/ 3762674 h 4259660"/>
              <a:gd name="connsiteX8" fmla="*/ 4993761 w 5061357"/>
              <a:gd name="connsiteY8" fmla="*/ 2724449 h 4259660"/>
              <a:gd name="connsiteX9" fmla="*/ 5003286 w 5061357"/>
              <a:gd name="connsiteY9" fmla="*/ 809924 h 4259660"/>
              <a:gd name="connsiteX10" fmla="*/ 4403211 w 5061357"/>
              <a:gd name="connsiteY10" fmla="*/ 28874 h 4259660"/>
              <a:gd name="connsiteX11" fmla="*/ 2041011 w 5061357"/>
              <a:gd name="connsiteY11" fmla="*/ 238424 h 4259660"/>
              <a:gd name="connsiteX0" fmla="*/ 2029273 w 5068669"/>
              <a:gd name="connsiteY0" fmla="*/ 238424 h 4259660"/>
              <a:gd name="connsiteX1" fmla="*/ 667197 w 5068669"/>
              <a:gd name="connsiteY1" fmla="*/ 533698 h 4259660"/>
              <a:gd name="connsiteX2" fmla="*/ 143323 w 5068669"/>
              <a:gd name="connsiteY2" fmla="*/ 1143299 h 4259660"/>
              <a:gd name="connsiteX3" fmla="*/ 19498 w 5068669"/>
              <a:gd name="connsiteY3" fmla="*/ 2372024 h 4259660"/>
              <a:gd name="connsiteX4" fmla="*/ 371923 w 5068669"/>
              <a:gd name="connsiteY4" fmla="*/ 3162599 h 4259660"/>
              <a:gd name="connsiteX5" fmla="*/ 1486348 w 5068669"/>
              <a:gd name="connsiteY5" fmla="*/ 3896024 h 4259660"/>
              <a:gd name="connsiteX6" fmla="*/ 3257998 w 5068669"/>
              <a:gd name="connsiteY6" fmla="*/ 4257974 h 4259660"/>
              <a:gd name="connsiteX7" fmla="*/ 4620073 w 5068669"/>
              <a:gd name="connsiteY7" fmla="*/ 3762674 h 4259660"/>
              <a:gd name="connsiteX8" fmla="*/ 5001073 w 5068669"/>
              <a:gd name="connsiteY8" fmla="*/ 2724449 h 4259660"/>
              <a:gd name="connsiteX9" fmla="*/ 5010598 w 5068669"/>
              <a:gd name="connsiteY9" fmla="*/ 809924 h 4259660"/>
              <a:gd name="connsiteX10" fmla="*/ 4410523 w 5068669"/>
              <a:gd name="connsiteY10" fmla="*/ 28874 h 4259660"/>
              <a:gd name="connsiteX11" fmla="*/ 2048323 w 5068669"/>
              <a:gd name="connsiteY11" fmla="*/ 238424 h 4259660"/>
              <a:gd name="connsiteX0" fmla="*/ 2039579 w 5078975"/>
              <a:gd name="connsiteY0" fmla="*/ 238424 h 4259660"/>
              <a:gd name="connsiteX1" fmla="*/ 677503 w 5078975"/>
              <a:gd name="connsiteY1" fmla="*/ 533698 h 4259660"/>
              <a:gd name="connsiteX2" fmla="*/ 125054 w 5078975"/>
              <a:gd name="connsiteY2" fmla="*/ 1381424 h 4259660"/>
              <a:gd name="connsiteX3" fmla="*/ 29804 w 5078975"/>
              <a:gd name="connsiteY3" fmla="*/ 2372024 h 4259660"/>
              <a:gd name="connsiteX4" fmla="*/ 382229 w 5078975"/>
              <a:gd name="connsiteY4" fmla="*/ 3162599 h 4259660"/>
              <a:gd name="connsiteX5" fmla="*/ 1496654 w 5078975"/>
              <a:gd name="connsiteY5" fmla="*/ 3896024 h 4259660"/>
              <a:gd name="connsiteX6" fmla="*/ 3268304 w 5078975"/>
              <a:gd name="connsiteY6" fmla="*/ 4257974 h 4259660"/>
              <a:gd name="connsiteX7" fmla="*/ 4630379 w 5078975"/>
              <a:gd name="connsiteY7" fmla="*/ 3762674 h 4259660"/>
              <a:gd name="connsiteX8" fmla="*/ 5011379 w 5078975"/>
              <a:gd name="connsiteY8" fmla="*/ 2724449 h 4259660"/>
              <a:gd name="connsiteX9" fmla="*/ 5020904 w 5078975"/>
              <a:gd name="connsiteY9" fmla="*/ 809924 h 4259660"/>
              <a:gd name="connsiteX10" fmla="*/ 4420829 w 5078975"/>
              <a:gd name="connsiteY10" fmla="*/ 28874 h 4259660"/>
              <a:gd name="connsiteX11" fmla="*/ 2058629 w 5078975"/>
              <a:gd name="connsiteY11" fmla="*/ 238424 h 4259660"/>
              <a:gd name="connsiteX0" fmla="*/ 2020861 w 5060257"/>
              <a:gd name="connsiteY0" fmla="*/ 238424 h 4259660"/>
              <a:gd name="connsiteX1" fmla="*/ 658785 w 5060257"/>
              <a:gd name="connsiteY1" fmla="*/ 533698 h 4259660"/>
              <a:gd name="connsiteX2" fmla="*/ 287310 w 5060257"/>
              <a:gd name="connsiteY2" fmla="*/ 924222 h 4259660"/>
              <a:gd name="connsiteX3" fmla="*/ 106336 w 5060257"/>
              <a:gd name="connsiteY3" fmla="*/ 1381424 h 4259660"/>
              <a:gd name="connsiteX4" fmla="*/ 11086 w 5060257"/>
              <a:gd name="connsiteY4" fmla="*/ 2372024 h 4259660"/>
              <a:gd name="connsiteX5" fmla="*/ 363511 w 5060257"/>
              <a:gd name="connsiteY5" fmla="*/ 3162599 h 4259660"/>
              <a:gd name="connsiteX6" fmla="*/ 1477936 w 5060257"/>
              <a:gd name="connsiteY6" fmla="*/ 3896024 h 4259660"/>
              <a:gd name="connsiteX7" fmla="*/ 3249586 w 5060257"/>
              <a:gd name="connsiteY7" fmla="*/ 4257974 h 4259660"/>
              <a:gd name="connsiteX8" fmla="*/ 4611661 w 5060257"/>
              <a:gd name="connsiteY8" fmla="*/ 3762674 h 4259660"/>
              <a:gd name="connsiteX9" fmla="*/ 4992661 w 5060257"/>
              <a:gd name="connsiteY9" fmla="*/ 2724449 h 4259660"/>
              <a:gd name="connsiteX10" fmla="*/ 5002186 w 5060257"/>
              <a:gd name="connsiteY10" fmla="*/ 809924 h 4259660"/>
              <a:gd name="connsiteX11" fmla="*/ 4402111 w 5060257"/>
              <a:gd name="connsiteY11" fmla="*/ 28874 h 4259660"/>
              <a:gd name="connsiteX12" fmla="*/ 2039911 w 5060257"/>
              <a:gd name="connsiteY12" fmla="*/ 238424 h 4259660"/>
              <a:gd name="connsiteX0" fmla="*/ 2028525 w 5067921"/>
              <a:gd name="connsiteY0" fmla="*/ 238424 h 4259660"/>
              <a:gd name="connsiteX1" fmla="*/ 666449 w 5067921"/>
              <a:gd name="connsiteY1" fmla="*/ 533698 h 4259660"/>
              <a:gd name="connsiteX2" fmla="*/ 114000 w 5067921"/>
              <a:gd name="connsiteY2" fmla="*/ 1381424 h 4259660"/>
              <a:gd name="connsiteX3" fmla="*/ 18750 w 5067921"/>
              <a:gd name="connsiteY3" fmla="*/ 2372024 h 4259660"/>
              <a:gd name="connsiteX4" fmla="*/ 371175 w 5067921"/>
              <a:gd name="connsiteY4" fmla="*/ 3162599 h 4259660"/>
              <a:gd name="connsiteX5" fmla="*/ 1485600 w 5067921"/>
              <a:gd name="connsiteY5" fmla="*/ 3896024 h 4259660"/>
              <a:gd name="connsiteX6" fmla="*/ 3257250 w 5067921"/>
              <a:gd name="connsiteY6" fmla="*/ 4257974 h 4259660"/>
              <a:gd name="connsiteX7" fmla="*/ 4619325 w 5067921"/>
              <a:gd name="connsiteY7" fmla="*/ 3762674 h 4259660"/>
              <a:gd name="connsiteX8" fmla="*/ 5000325 w 5067921"/>
              <a:gd name="connsiteY8" fmla="*/ 2724449 h 4259660"/>
              <a:gd name="connsiteX9" fmla="*/ 5009850 w 5067921"/>
              <a:gd name="connsiteY9" fmla="*/ 809924 h 4259660"/>
              <a:gd name="connsiteX10" fmla="*/ 4409775 w 5067921"/>
              <a:gd name="connsiteY10" fmla="*/ 28874 h 4259660"/>
              <a:gd name="connsiteX11" fmla="*/ 2047575 w 5067921"/>
              <a:gd name="connsiteY11" fmla="*/ 238424 h 4259660"/>
              <a:gd name="connsiteX0" fmla="*/ 2028525 w 5067921"/>
              <a:gd name="connsiteY0" fmla="*/ 238424 h 4259660"/>
              <a:gd name="connsiteX1" fmla="*/ 666449 w 5067921"/>
              <a:gd name="connsiteY1" fmla="*/ 609898 h 4259660"/>
              <a:gd name="connsiteX2" fmla="*/ 114000 w 5067921"/>
              <a:gd name="connsiteY2" fmla="*/ 1381424 h 4259660"/>
              <a:gd name="connsiteX3" fmla="*/ 18750 w 5067921"/>
              <a:gd name="connsiteY3" fmla="*/ 2372024 h 4259660"/>
              <a:gd name="connsiteX4" fmla="*/ 371175 w 5067921"/>
              <a:gd name="connsiteY4" fmla="*/ 3162599 h 4259660"/>
              <a:gd name="connsiteX5" fmla="*/ 1485600 w 5067921"/>
              <a:gd name="connsiteY5" fmla="*/ 3896024 h 4259660"/>
              <a:gd name="connsiteX6" fmla="*/ 3257250 w 5067921"/>
              <a:gd name="connsiteY6" fmla="*/ 4257974 h 4259660"/>
              <a:gd name="connsiteX7" fmla="*/ 4619325 w 5067921"/>
              <a:gd name="connsiteY7" fmla="*/ 3762674 h 4259660"/>
              <a:gd name="connsiteX8" fmla="*/ 5000325 w 5067921"/>
              <a:gd name="connsiteY8" fmla="*/ 2724449 h 4259660"/>
              <a:gd name="connsiteX9" fmla="*/ 5009850 w 5067921"/>
              <a:gd name="connsiteY9" fmla="*/ 809924 h 4259660"/>
              <a:gd name="connsiteX10" fmla="*/ 4409775 w 5067921"/>
              <a:gd name="connsiteY10" fmla="*/ 28874 h 4259660"/>
              <a:gd name="connsiteX11" fmla="*/ 2047575 w 5067921"/>
              <a:gd name="connsiteY11" fmla="*/ 238424 h 4259660"/>
              <a:gd name="connsiteX0" fmla="*/ 2028525 w 5067921"/>
              <a:gd name="connsiteY0" fmla="*/ 236756 h 4257992"/>
              <a:gd name="connsiteX1" fmla="*/ 666449 w 5067921"/>
              <a:gd name="connsiteY1" fmla="*/ 608230 h 4257992"/>
              <a:gd name="connsiteX2" fmla="*/ 114000 w 5067921"/>
              <a:gd name="connsiteY2" fmla="*/ 1379756 h 4257992"/>
              <a:gd name="connsiteX3" fmla="*/ 18750 w 5067921"/>
              <a:gd name="connsiteY3" fmla="*/ 2370356 h 4257992"/>
              <a:gd name="connsiteX4" fmla="*/ 371175 w 5067921"/>
              <a:gd name="connsiteY4" fmla="*/ 3160931 h 4257992"/>
              <a:gd name="connsiteX5" fmla="*/ 1485600 w 5067921"/>
              <a:gd name="connsiteY5" fmla="*/ 3894356 h 4257992"/>
              <a:gd name="connsiteX6" fmla="*/ 3257250 w 5067921"/>
              <a:gd name="connsiteY6" fmla="*/ 4256306 h 4257992"/>
              <a:gd name="connsiteX7" fmla="*/ 4619325 w 5067921"/>
              <a:gd name="connsiteY7" fmla="*/ 3761006 h 4257992"/>
              <a:gd name="connsiteX8" fmla="*/ 5000325 w 5067921"/>
              <a:gd name="connsiteY8" fmla="*/ 2722781 h 4257992"/>
              <a:gd name="connsiteX9" fmla="*/ 5009850 w 5067921"/>
              <a:gd name="connsiteY9" fmla="*/ 808256 h 4257992"/>
              <a:gd name="connsiteX10" fmla="*/ 4409775 w 5067921"/>
              <a:gd name="connsiteY10" fmla="*/ 27206 h 4257992"/>
              <a:gd name="connsiteX11" fmla="*/ 2199975 w 5067921"/>
              <a:gd name="connsiteY11" fmla="*/ 246281 h 4257992"/>
              <a:gd name="connsiteX0" fmla="*/ 1828500 w 5067921"/>
              <a:gd name="connsiteY0" fmla="*/ 265331 h 4257992"/>
              <a:gd name="connsiteX1" fmla="*/ 666449 w 5067921"/>
              <a:gd name="connsiteY1" fmla="*/ 608230 h 4257992"/>
              <a:gd name="connsiteX2" fmla="*/ 114000 w 5067921"/>
              <a:gd name="connsiteY2" fmla="*/ 1379756 h 4257992"/>
              <a:gd name="connsiteX3" fmla="*/ 18750 w 5067921"/>
              <a:gd name="connsiteY3" fmla="*/ 2370356 h 4257992"/>
              <a:gd name="connsiteX4" fmla="*/ 371175 w 5067921"/>
              <a:gd name="connsiteY4" fmla="*/ 3160931 h 4257992"/>
              <a:gd name="connsiteX5" fmla="*/ 1485600 w 5067921"/>
              <a:gd name="connsiteY5" fmla="*/ 3894356 h 4257992"/>
              <a:gd name="connsiteX6" fmla="*/ 3257250 w 5067921"/>
              <a:gd name="connsiteY6" fmla="*/ 4256306 h 4257992"/>
              <a:gd name="connsiteX7" fmla="*/ 4619325 w 5067921"/>
              <a:gd name="connsiteY7" fmla="*/ 3761006 h 4257992"/>
              <a:gd name="connsiteX8" fmla="*/ 5000325 w 5067921"/>
              <a:gd name="connsiteY8" fmla="*/ 2722781 h 4257992"/>
              <a:gd name="connsiteX9" fmla="*/ 5009850 w 5067921"/>
              <a:gd name="connsiteY9" fmla="*/ 808256 h 4257992"/>
              <a:gd name="connsiteX10" fmla="*/ 4409775 w 5067921"/>
              <a:gd name="connsiteY10" fmla="*/ 27206 h 4257992"/>
              <a:gd name="connsiteX11" fmla="*/ 2199975 w 5067921"/>
              <a:gd name="connsiteY11" fmla="*/ 246281 h 4257992"/>
              <a:gd name="connsiteX0" fmla="*/ 1828500 w 5067921"/>
              <a:gd name="connsiteY0" fmla="*/ 265331 h 4257992"/>
              <a:gd name="connsiteX1" fmla="*/ 666449 w 5067921"/>
              <a:gd name="connsiteY1" fmla="*/ 608230 h 4257992"/>
              <a:gd name="connsiteX2" fmla="*/ 114000 w 5067921"/>
              <a:gd name="connsiteY2" fmla="*/ 1379756 h 4257992"/>
              <a:gd name="connsiteX3" fmla="*/ 18750 w 5067921"/>
              <a:gd name="connsiteY3" fmla="*/ 2370356 h 4257992"/>
              <a:gd name="connsiteX4" fmla="*/ 371175 w 5067921"/>
              <a:gd name="connsiteY4" fmla="*/ 3160931 h 4257992"/>
              <a:gd name="connsiteX5" fmla="*/ 1485600 w 5067921"/>
              <a:gd name="connsiteY5" fmla="*/ 3894356 h 4257992"/>
              <a:gd name="connsiteX6" fmla="*/ 3257250 w 5067921"/>
              <a:gd name="connsiteY6" fmla="*/ 4256306 h 4257992"/>
              <a:gd name="connsiteX7" fmla="*/ 4619325 w 5067921"/>
              <a:gd name="connsiteY7" fmla="*/ 3761006 h 4257992"/>
              <a:gd name="connsiteX8" fmla="*/ 5000325 w 5067921"/>
              <a:gd name="connsiteY8" fmla="*/ 2722781 h 4257992"/>
              <a:gd name="connsiteX9" fmla="*/ 5009850 w 5067921"/>
              <a:gd name="connsiteY9" fmla="*/ 808256 h 4257992"/>
              <a:gd name="connsiteX10" fmla="*/ 4409775 w 5067921"/>
              <a:gd name="connsiteY10" fmla="*/ 27206 h 4257992"/>
              <a:gd name="connsiteX11" fmla="*/ 2199975 w 5067921"/>
              <a:gd name="connsiteY11" fmla="*/ 246281 h 4257992"/>
              <a:gd name="connsiteX0" fmla="*/ 1828500 w 5067921"/>
              <a:gd name="connsiteY0" fmla="*/ 257398 h 4250059"/>
              <a:gd name="connsiteX1" fmla="*/ 666449 w 5067921"/>
              <a:gd name="connsiteY1" fmla="*/ 600297 h 4250059"/>
              <a:gd name="connsiteX2" fmla="*/ 114000 w 5067921"/>
              <a:gd name="connsiteY2" fmla="*/ 1371823 h 4250059"/>
              <a:gd name="connsiteX3" fmla="*/ 18750 w 5067921"/>
              <a:gd name="connsiteY3" fmla="*/ 2362423 h 4250059"/>
              <a:gd name="connsiteX4" fmla="*/ 371175 w 5067921"/>
              <a:gd name="connsiteY4" fmla="*/ 3152998 h 4250059"/>
              <a:gd name="connsiteX5" fmla="*/ 1485600 w 5067921"/>
              <a:gd name="connsiteY5" fmla="*/ 3886423 h 4250059"/>
              <a:gd name="connsiteX6" fmla="*/ 3257250 w 5067921"/>
              <a:gd name="connsiteY6" fmla="*/ 4248373 h 4250059"/>
              <a:gd name="connsiteX7" fmla="*/ 4619325 w 5067921"/>
              <a:gd name="connsiteY7" fmla="*/ 3753073 h 4250059"/>
              <a:gd name="connsiteX8" fmla="*/ 5000325 w 5067921"/>
              <a:gd name="connsiteY8" fmla="*/ 2714848 h 4250059"/>
              <a:gd name="connsiteX9" fmla="*/ 5009850 w 5067921"/>
              <a:gd name="connsiteY9" fmla="*/ 800323 h 4250059"/>
              <a:gd name="connsiteX10" fmla="*/ 4409775 w 5067921"/>
              <a:gd name="connsiteY10" fmla="*/ 19273 h 4250059"/>
              <a:gd name="connsiteX11" fmla="*/ 2085674 w 5067921"/>
              <a:gd name="connsiteY11" fmla="*/ 238346 h 4250059"/>
              <a:gd name="connsiteX12" fmla="*/ 2199975 w 5067921"/>
              <a:gd name="connsiteY12" fmla="*/ 238348 h 4250059"/>
              <a:gd name="connsiteX0" fmla="*/ 2076150 w 5067921"/>
              <a:gd name="connsiteY0" fmla="*/ 219298 h 4250059"/>
              <a:gd name="connsiteX1" fmla="*/ 666449 w 5067921"/>
              <a:gd name="connsiteY1" fmla="*/ 600297 h 4250059"/>
              <a:gd name="connsiteX2" fmla="*/ 114000 w 5067921"/>
              <a:gd name="connsiteY2" fmla="*/ 1371823 h 4250059"/>
              <a:gd name="connsiteX3" fmla="*/ 18750 w 5067921"/>
              <a:gd name="connsiteY3" fmla="*/ 2362423 h 4250059"/>
              <a:gd name="connsiteX4" fmla="*/ 371175 w 5067921"/>
              <a:gd name="connsiteY4" fmla="*/ 3152998 h 4250059"/>
              <a:gd name="connsiteX5" fmla="*/ 1485600 w 5067921"/>
              <a:gd name="connsiteY5" fmla="*/ 3886423 h 4250059"/>
              <a:gd name="connsiteX6" fmla="*/ 3257250 w 5067921"/>
              <a:gd name="connsiteY6" fmla="*/ 4248373 h 4250059"/>
              <a:gd name="connsiteX7" fmla="*/ 4619325 w 5067921"/>
              <a:gd name="connsiteY7" fmla="*/ 3753073 h 4250059"/>
              <a:gd name="connsiteX8" fmla="*/ 5000325 w 5067921"/>
              <a:gd name="connsiteY8" fmla="*/ 2714848 h 4250059"/>
              <a:gd name="connsiteX9" fmla="*/ 5009850 w 5067921"/>
              <a:gd name="connsiteY9" fmla="*/ 800323 h 4250059"/>
              <a:gd name="connsiteX10" fmla="*/ 4409775 w 5067921"/>
              <a:gd name="connsiteY10" fmla="*/ 19273 h 4250059"/>
              <a:gd name="connsiteX11" fmla="*/ 2085674 w 5067921"/>
              <a:gd name="connsiteY11" fmla="*/ 238346 h 4250059"/>
              <a:gd name="connsiteX12" fmla="*/ 2199975 w 5067921"/>
              <a:gd name="connsiteY12" fmla="*/ 238348 h 4250059"/>
              <a:gd name="connsiteX0" fmla="*/ 2076150 w 5067921"/>
              <a:gd name="connsiteY0" fmla="*/ 219298 h 4250059"/>
              <a:gd name="connsiteX1" fmla="*/ 666449 w 5067921"/>
              <a:gd name="connsiteY1" fmla="*/ 600297 h 4250059"/>
              <a:gd name="connsiteX2" fmla="*/ 114000 w 5067921"/>
              <a:gd name="connsiteY2" fmla="*/ 1371823 h 4250059"/>
              <a:gd name="connsiteX3" fmla="*/ 18750 w 5067921"/>
              <a:gd name="connsiteY3" fmla="*/ 2362423 h 4250059"/>
              <a:gd name="connsiteX4" fmla="*/ 371175 w 5067921"/>
              <a:gd name="connsiteY4" fmla="*/ 3152998 h 4250059"/>
              <a:gd name="connsiteX5" fmla="*/ 1485600 w 5067921"/>
              <a:gd name="connsiteY5" fmla="*/ 3886423 h 4250059"/>
              <a:gd name="connsiteX6" fmla="*/ 3257250 w 5067921"/>
              <a:gd name="connsiteY6" fmla="*/ 4248373 h 4250059"/>
              <a:gd name="connsiteX7" fmla="*/ 4619325 w 5067921"/>
              <a:gd name="connsiteY7" fmla="*/ 3753073 h 4250059"/>
              <a:gd name="connsiteX8" fmla="*/ 5000325 w 5067921"/>
              <a:gd name="connsiteY8" fmla="*/ 2714848 h 4250059"/>
              <a:gd name="connsiteX9" fmla="*/ 5009850 w 5067921"/>
              <a:gd name="connsiteY9" fmla="*/ 800323 h 4250059"/>
              <a:gd name="connsiteX10" fmla="*/ 4409775 w 5067921"/>
              <a:gd name="connsiteY10" fmla="*/ 19273 h 4250059"/>
              <a:gd name="connsiteX11" fmla="*/ 2085674 w 5067921"/>
              <a:gd name="connsiteY11" fmla="*/ 238346 h 4250059"/>
              <a:gd name="connsiteX12" fmla="*/ 2466675 w 5067921"/>
              <a:gd name="connsiteY12" fmla="*/ 514573 h 4250059"/>
              <a:gd name="connsiteX0" fmla="*/ 2076150 w 5067921"/>
              <a:gd name="connsiteY0" fmla="*/ 219298 h 4250059"/>
              <a:gd name="connsiteX1" fmla="*/ 666449 w 5067921"/>
              <a:gd name="connsiteY1" fmla="*/ 600297 h 4250059"/>
              <a:gd name="connsiteX2" fmla="*/ 114000 w 5067921"/>
              <a:gd name="connsiteY2" fmla="*/ 1371823 h 4250059"/>
              <a:gd name="connsiteX3" fmla="*/ 18750 w 5067921"/>
              <a:gd name="connsiteY3" fmla="*/ 2362423 h 4250059"/>
              <a:gd name="connsiteX4" fmla="*/ 371175 w 5067921"/>
              <a:gd name="connsiteY4" fmla="*/ 3152998 h 4250059"/>
              <a:gd name="connsiteX5" fmla="*/ 1485600 w 5067921"/>
              <a:gd name="connsiteY5" fmla="*/ 3886423 h 4250059"/>
              <a:gd name="connsiteX6" fmla="*/ 3257250 w 5067921"/>
              <a:gd name="connsiteY6" fmla="*/ 4248373 h 4250059"/>
              <a:gd name="connsiteX7" fmla="*/ 4619325 w 5067921"/>
              <a:gd name="connsiteY7" fmla="*/ 3753073 h 4250059"/>
              <a:gd name="connsiteX8" fmla="*/ 5000325 w 5067921"/>
              <a:gd name="connsiteY8" fmla="*/ 2714848 h 4250059"/>
              <a:gd name="connsiteX9" fmla="*/ 5009850 w 5067921"/>
              <a:gd name="connsiteY9" fmla="*/ 800323 h 4250059"/>
              <a:gd name="connsiteX10" fmla="*/ 4409775 w 5067921"/>
              <a:gd name="connsiteY10" fmla="*/ 19273 h 4250059"/>
              <a:gd name="connsiteX11" fmla="*/ 2085674 w 5067921"/>
              <a:gd name="connsiteY11" fmla="*/ 238346 h 4250059"/>
              <a:gd name="connsiteX0" fmla="*/ 2076150 w 5067921"/>
              <a:gd name="connsiteY0" fmla="*/ 221474 h 4252235"/>
              <a:gd name="connsiteX1" fmla="*/ 666449 w 5067921"/>
              <a:gd name="connsiteY1" fmla="*/ 602473 h 4252235"/>
              <a:gd name="connsiteX2" fmla="*/ 114000 w 5067921"/>
              <a:gd name="connsiteY2" fmla="*/ 1373999 h 4252235"/>
              <a:gd name="connsiteX3" fmla="*/ 18750 w 5067921"/>
              <a:gd name="connsiteY3" fmla="*/ 2364599 h 4252235"/>
              <a:gd name="connsiteX4" fmla="*/ 371175 w 5067921"/>
              <a:gd name="connsiteY4" fmla="*/ 3155174 h 4252235"/>
              <a:gd name="connsiteX5" fmla="*/ 1485600 w 5067921"/>
              <a:gd name="connsiteY5" fmla="*/ 3888599 h 4252235"/>
              <a:gd name="connsiteX6" fmla="*/ 3257250 w 5067921"/>
              <a:gd name="connsiteY6" fmla="*/ 4250549 h 4252235"/>
              <a:gd name="connsiteX7" fmla="*/ 4619325 w 5067921"/>
              <a:gd name="connsiteY7" fmla="*/ 3755249 h 4252235"/>
              <a:gd name="connsiteX8" fmla="*/ 5000325 w 5067921"/>
              <a:gd name="connsiteY8" fmla="*/ 2717024 h 4252235"/>
              <a:gd name="connsiteX9" fmla="*/ 5009850 w 5067921"/>
              <a:gd name="connsiteY9" fmla="*/ 802499 h 4252235"/>
              <a:gd name="connsiteX10" fmla="*/ 4409775 w 5067921"/>
              <a:gd name="connsiteY10" fmla="*/ 21449 h 4252235"/>
              <a:gd name="connsiteX11" fmla="*/ 2085674 w 5067921"/>
              <a:gd name="connsiteY11" fmla="*/ 221472 h 4252235"/>
              <a:gd name="connsiteX0" fmla="*/ 2076150 w 5067921"/>
              <a:gd name="connsiteY0" fmla="*/ 225183 h 4255944"/>
              <a:gd name="connsiteX1" fmla="*/ 666449 w 5067921"/>
              <a:gd name="connsiteY1" fmla="*/ 606182 h 4255944"/>
              <a:gd name="connsiteX2" fmla="*/ 114000 w 5067921"/>
              <a:gd name="connsiteY2" fmla="*/ 1377708 h 4255944"/>
              <a:gd name="connsiteX3" fmla="*/ 18750 w 5067921"/>
              <a:gd name="connsiteY3" fmla="*/ 2368308 h 4255944"/>
              <a:gd name="connsiteX4" fmla="*/ 371175 w 5067921"/>
              <a:gd name="connsiteY4" fmla="*/ 3158883 h 4255944"/>
              <a:gd name="connsiteX5" fmla="*/ 1485600 w 5067921"/>
              <a:gd name="connsiteY5" fmla="*/ 3892308 h 4255944"/>
              <a:gd name="connsiteX6" fmla="*/ 3257250 w 5067921"/>
              <a:gd name="connsiteY6" fmla="*/ 4254258 h 4255944"/>
              <a:gd name="connsiteX7" fmla="*/ 4619325 w 5067921"/>
              <a:gd name="connsiteY7" fmla="*/ 3758958 h 4255944"/>
              <a:gd name="connsiteX8" fmla="*/ 5000325 w 5067921"/>
              <a:gd name="connsiteY8" fmla="*/ 2720733 h 4255944"/>
              <a:gd name="connsiteX9" fmla="*/ 5009850 w 5067921"/>
              <a:gd name="connsiteY9" fmla="*/ 806208 h 4255944"/>
              <a:gd name="connsiteX10" fmla="*/ 4409775 w 5067921"/>
              <a:gd name="connsiteY10" fmla="*/ 25158 h 4255944"/>
              <a:gd name="connsiteX11" fmla="*/ 2314274 w 5067921"/>
              <a:gd name="connsiteY11" fmla="*/ 196606 h 4255944"/>
              <a:gd name="connsiteX0" fmla="*/ 2314275 w 5067921"/>
              <a:gd name="connsiteY0" fmla="*/ 196608 h 4255944"/>
              <a:gd name="connsiteX1" fmla="*/ 666449 w 5067921"/>
              <a:gd name="connsiteY1" fmla="*/ 606182 h 4255944"/>
              <a:gd name="connsiteX2" fmla="*/ 114000 w 5067921"/>
              <a:gd name="connsiteY2" fmla="*/ 1377708 h 4255944"/>
              <a:gd name="connsiteX3" fmla="*/ 18750 w 5067921"/>
              <a:gd name="connsiteY3" fmla="*/ 2368308 h 4255944"/>
              <a:gd name="connsiteX4" fmla="*/ 371175 w 5067921"/>
              <a:gd name="connsiteY4" fmla="*/ 3158883 h 4255944"/>
              <a:gd name="connsiteX5" fmla="*/ 1485600 w 5067921"/>
              <a:gd name="connsiteY5" fmla="*/ 3892308 h 4255944"/>
              <a:gd name="connsiteX6" fmla="*/ 3257250 w 5067921"/>
              <a:gd name="connsiteY6" fmla="*/ 4254258 h 4255944"/>
              <a:gd name="connsiteX7" fmla="*/ 4619325 w 5067921"/>
              <a:gd name="connsiteY7" fmla="*/ 3758958 h 4255944"/>
              <a:gd name="connsiteX8" fmla="*/ 5000325 w 5067921"/>
              <a:gd name="connsiteY8" fmla="*/ 2720733 h 4255944"/>
              <a:gd name="connsiteX9" fmla="*/ 5009850 w 5067921"/>
              <a:gd name="connsiteY9" fmla="*/ 806208 h 4255944"/>
              <a:gd name="connsiteX10" fmla="*/ 4409775 w 5067921"/>
              <a:gd name="connsiteY10" fmla="*/ 25158 h 4255944"/>
              <a:gd name="connsiteX11" fmla="*/ 2314274 w 5067921"/>
              <a:gd name="connsiteY11" fmla="*/ 196606 h 4255944"/>
              <a:gd name="connsiteX0" fmla="*/ 2314275 w 5040359"/>
              <a:gd name="connsiteY0" fmla="*/ 205937 h 4265273"/>
              <a:gd name="connsiteX1" fmla="*/ 666449 w 5040359"/>
              <a:gd name="connsiteY1" fmla="*/ 615511 h 4265273"/>
              <a:gd name="connsiteX2" fmla="*/ 114000 w 5040359"/>
              <a:gd name="connsiteY2" fmla="*/ 1387037 h 4265273"/>
              <a:gd name="connsiteX3" fmla="*/ 18750 w 5040359"/>
              <a:gd name="connsiteY3" fmla="*/ 2377637 h 4265273"/>
              <a:gd name="connsiteX4" fmla="*/ 371175 w 5040359"/>
              <a:gd name="connsiteY4" fmla="*/ 3168212 h 4265273"/>
              <a:gd name="connsiteX5" fmla="*/ 1485600 w 5040359"/>
              <a:gd name="connsiteY5" fmla="*/ 3901637 h 4265273"/>
              <a:gd name="connsiteX6" fmla="*/ 3257250 w 5040359"/>
              <a:gd name="connsiteY6" fmla="*/ 4263587 h 4265273"/>
              <a:gd name="connsiteX7" fmla="*/ 4619325 w 5040359"/>
              <a:gd name="connsiteY7" fmla="*/ 3768287 h 4265273"/>
              <a:gd name="connsiteX8" fmla="*/ 5000325 w 5040359"/>
              <a:gd name="connsiteY8" fmla="*/ 2730062 h 4265273"/>
              <a:gd name="connsiteX9" fmla="*/ 4962225 w 5040359"/>
              <a:gd name="connsiteY9" fmla="*/ 967937 h 4265273"/>
              <a:gd name="connsiteX10" fmla="*/ 4409775 w 5040359"/>
              <a:gd name="connsiteY10" fmla="*/ 34487 h 4265273"/>
              <a:gd name="connsiteX11" fmla="*/ 2314274 w 5040359"/>
              <a:gd name="connsiteY11" fmla="*/ 205935 h 4265273"/>
              <a:gd name="connsiteX0" fmla="*/ 2314275 w 5020269"/>
              <a:gd name="connsiteY0" fmla="*/ 205937 h 4265273"/>
              <a:gd name="connsiteX1" fmla="*/ 666449 w 5020269"/>
              <a:gd name="connsiteY1" fmla="*/ 615511 h 4265273"/>
              <a:gd name="connsiteX2" fmla="*/ 114000 w 5020269"/>
              <a:gd name="connsiteY2" fmla="*/ 1387037 h 4265273"/>
              <a:gd name="connsiteX3" fmla="*/ 18750 w 5020269"/>
              <a:gd name="connsiteY3" fmla="*/ 2377637 h 4265273"/>
              <a:gd name="connsiteX4" fmla="*/ 371175 w 5020269"/>
              <a:gd name="connsiteY4" fmla="*/ 3168212 h 4265273"/>
              <a:gd name="connsiteX5" fmla="*/ 1485600 w 5020269"/>
              <a:gd name="connsiteY5" fmla="*/ 3901637 h 4265273"/>
              <a:gd name="connsiteX6" fmla="*/ 3257250 w 5020269"/>
              <a:gd name="connsiteY6" fmla="*/ 4263587 h 4265273"/>
              <a:gd name="connsiteX7" fmla="*/ 4619325 w 5020269"/>
              <a:gd name="connsiteY7" fmla="*/ 3768287 h 4265273"/>
              <a:gd name="connsiteX8" fmla="*/ 5000325 w 5020269"/>
              <a:gd name="connsiteY8" fmla="*/ 2730062 h 4265273"/>
              <a:gd name="connsiteX9" fmla="*/ 4962225 w 5020269"/>
              <a:gd name="connsiteY9" fmla="*/ 967937 h 4265273"/>
              <a:gd name="connsiteX10" fmla="*/ 4409775 w 5020269"/>
              <a:gd name="connsiteY10" fmla="*/ 34487 h 4265273"/>
              <a:gd name="connsiteX11" fmla="*/ 2314274 w 5020269"/>
              <a:gd name="connsiteY11" fmla="*/ 205935 h 4265273"/>
              <a:gd name="connsiteX0" fmla="*/ 2314275 w 5006024"/>
              <a:gd name="connsiteY0" fmla="*/ 205937 h 4265273"/>
              <a:gd name="connsiteX1" fmla="*/ 666449 w 5006024"/>
              <a:gd name="connsiteY1" fmla="*/ 615511 h 4265273"/>
              <a:gd name="connsiteX2" fmla="*/ 114000 w 5006024"/>
              <a:gd name="connsiteY2" fmla="*/ 1387037 h 4265273"/>
              <a:gd name="connsiteX3" fmla="*/ 18750 w 5006024"/>
              <a:gd name="connsiteY3" fmla="*/ 2377637 h 4265273"/>
              <a:gd name="connsiteX4" fmla="*/ 371175 w 5006024"/>
              <a:gd name="connsiteY4" fmla="*/ 3168212 h 4265273"/>
              <a:gd name="connsiteX5" fmla="*/ 1485600 w 5006024"/>
              <a:gd name="connsiteY5" fmla="*/ 3901637 h 4265273"/>
              <a:gd name="connsiteX6" fmla="*/ 3257250 w 5006024"/>
              <a:gd name="connsiteY6" fmla="*/ 4263587 h 4265273"/>
              <a:gd name="connsiteX7" fmla="*/ 4619325 w 5006024"/>
              <a:gd name="connsiteY7" fmla="*/ 3768287 h 4265273"/>
              <a:gd name="connsiteX8" fmla="*/ 5000325 w 5006024"/>
              <a:gd name="connsiteY8" fmla="*/ 2730062 h 4265273"/>
              <a:gd name="connsiteX9" fmla="*/ 4409775 w 5006024"/>
              <a:gd name="connsiteY9" fmla="*/ 34487 h 4265273"/>
              <a:gd name="connsiteX10" fmla="*/ 2314274 w 5006024"/>
              <a:gd name="connsiteY10" fmla="*/ 205935 h 4265273"/>
              <a:gd name="connsiteX0" fmla="*/ 2314275 w 5002420"/>
              <a:gd name="connsiteY0" fmla="*/ 71987 h 4131323"/>
              <a:gd name="connsiteX1" fmla="*/ 666449 w 5002420"/>
              <a:gd name="connsiteY1" fmla="*/ 481561 h 4131323"/>
              <a:gd name="connsiteX2" fmla="*/ 114000 w 5002420"/>
              <a:gd name="connsiteY2" fmla="*/ 1253087 h 4131323"/>
              <a:gd name="connsiteX3" fmla="*/ 18750 w 5002420"/>
              <a:gd name="connsiteY3" fmla="*/ 2243687 h 4131323"/>
              <a:gd name="connsiteX4" fmla="*/ 371175 w 5002420"/>
              <a:gd name="connsiteY4" fmla="*/ 3034262 h 4131323"/>
              <a:gd name="connsiteX5" fmla="*/ 1485600 w 5002420"/>
              <a:gd name="connsiteY5" fmla="*/ 3767687 h 4131323"/>
              <a:gd name="connsiteX6" fmla="*/ 3257250 w 5002420"/>
              <a:gd name="connsiteY6" fmla="*/ 4129637 h 4131323"/>
              <a:gd name="connsiteX7" fmla="*/ 4619325 w 5002420"/>
              <a:gd name="connsiteY7" fmla="*/ 3634337 h 4131323"/>
              <a:gd name="connsiteX8" fmla="*/ 5000325 w 5002420"/>
              <a:gd name="connsiteY8" fmla="*/ 2596112 h 4131323"/>
              <a:gd name="connsiteX9" fmla="*/ 4505025 w 5002420"/>
              <a:gd name="connsiteY9" fmla="*/ 62462 h 4131323"/>
              <a:gd name="connsiteX10" fmla="*/ 2314274 w 5002420"/>
              <a:gd name="connsiteY10" fmla="*/ 71985 h 4131323"/>
              <a:gd name="connsiteX0" fmla="*/ 2314275 w 5072948"/>
              <a:gd name="connsiteY0" fmla="*/ 249504 h 4308840"/>
              <a:gd name="connsiteX1" fmla="*/ 666449 w 5072948"/>
              <a:gd name="connsiteY1" fmla="*/ 659078 h 4308840"/>
              <a:gd name="connsiteX2" fmla="*/ 114000 w 5072948"/>
              <a:gd name="connsiteY2" fmla="*/ 1430604 h 4308840"/>
              <a:gd name="connsiteX3" fmla="*/ 18750 w 5072948"/>
              <a:gd name="connsiteY3" fmla="*/ 2421204 h 4308840"/>
              <a:gd name="connsiteX4" fmla="*/ 371175 w 5072948"/>
              <a:gd name="connsiteY4" fmla="*/ 3211779 h 4308840"/>
              <a:gd name="connsiteX5" fmla="*/ 1485600 w 5072948"/>
              <a:gd name="connsiteY5" fmla="*/ 3945204 h 4308840"/>
              <a:gd name="connsiteX6" fmla="*/ 3257250 w 5072948"/>
              <a:gd name="connsiteY6" fmla="*/ 4307154 h 4308840"/>
              <a:gd name="connsiteX7" fmla="*/ 4619325 w 5072948"/>
              <a:gd name="connsiteY7" fmla="*/ 3811854 h 4308840"/>
              <a:gd name="connsiteX8" fmla="*/ 5000325 w 5072948"/>
              <a:gd name="connsiteY8" fmla="*/ 2773629 h 4308840"/>
              <a:gd name="connsiteX9" fmla="*/ 4505025 w 5072948"/>
              <a:gd name="connsiteY9" fmla="*/ 239979 h 4308840"/>
              <a:gd name="connsiteX10" fmla="*/ 2314274 w 5072948"/>
              <a:gd name="connsiteY10" fmla="*/ 249502 h 4308840"/>
              <a:gd name="connsiteX0" fmla="*/ 2314275 w 4784664"/>
              <a:gd name="connsiteY0" fmla="*/ 249504 h 4319670"/>
              <a:gd name="connsiteX1" fmla="*/ 666449 w 4784664"/>
              <a:gd name="connsiteY1" fmla="*/ 659078 h 4319670"/>
              <a:gd name="connsiteX2" fmla="*/ 114000 w 4784664"/>
              <a:gd name="connsiteY2" fmla="*/ 1430604 h 4319670"/>
              <a:gd name="connsiteX3" fmla="*/ 18750 w 4784664"/>
              <a:gd name="connsiteY3" fmla="*/ 2421204 h 4319670"/>
              <a:gd name="connsiteX4" fmla="*/ 371175 w 4784664"/>
              <a:gd name="connsiteY4" fmla="*/ 3211779 h 4319670"/>
              <a:gd name="connsiteX5" fmla="*/ 1485600 w 4784664"/>
              <a:gd name="connsiteY5" fmla="*/ 3945204 h 4319670"/>
              <a:gd name="connsiteX6" fmla="*/ 3257250 w 4784664"/>
              <a:gd name="connsiteY6" fmla="*/ 4307154 h 4319670"/>
              <a:gd name="connsiteX7" fmla="*/ 4619325 w 4784664"/>
              <a:gd name="connsiteY7" fmla="*/ 3811854 h 4319670"/>
              <a:gd name="connsiteX8" fmla="*/ 4505025 w 4784664"/>
              <a:gd name="connsiteY8" fmla="*/ 239979 h 4319670"/>
              <a:gd name="connsiteX9" fmla="*/ 2314274 w 4784664"/>
              <a:gd name="connsiteY9" fmla="*/ 249502 h 4319670"/>
              <a:gd name="connsiteX0" fmla="*/ 2314275 w 4852503"/>
              <a:gd name="connsiteY0" fmla="*/ 278422 h 4345257"/>
              <a:gd name="connsiteX1" fmla="*/ 666449 w 4852503"/>
              <a:gd name="connsiteY1" fmla="*/ 687996 h 4345257"/>
              <a:gd name="connsiteX2" fmla="*/ 114000 w 4852503"/>
              <a:gd name="connsiteY2" fmla="*/ 1459522 h 4345257"/>
              <a:gd name="connsiteX3" fmla="*/ 18750 w 4852503"/>
              <a:gd name="connsiteY3" fmla="*/ 2450122 h 4345257"/>
              <a:gd name="connsiteX4" fmla="*/ 371175 w 4852503"/>
              <a:gd name="connsiteY4" fmla="*/ 3240697 h 4345257"/>
              <a:gd name="connsiteX5" fmla="*/ 1485600 w 4852503"/>
              <a:gd name="connsiteY5" fmla="*/ 3974122 h 4345257"/>
              <a:gd name="connsiteX6" fmla="*/ 3257250 w 4852503"/>
              <a:gd name="connsiteY6" fmla="*/ 4336072 h 4345257"/>
              <a:gd name="connsiteX7" fmla="*/ 4724100 w 4852503"/>
              <a:gd name="connsiteY7" fmla="*/ 3831247 h 4345257"/>
              <a:gd name="connsiteX8" fmla="*/ 4505025 w 4852503"/>
              <a:gd name="connsiteY8" fmla="*/ 268897 h 4345257"/>
              <a:gd name="connsiteX9" fmla="*/ 2314274 w 4852503"/>
              <a:gd name="connsiteY9" fmla="*/ 278420 h 4345257"/>
              <a:gd name="connsiteX0" fmla="*/ 2318460 w 4856688"/>
              <a:gd name="connsiteY0" fmla="*/ 278422 h 4345257"/>
              <a:gd name="connsiteX1" fmla="*/ 670634 w 4856688"/>
              <a:gd name="connsiteY1" fmla="*/ 687996 h 4345257"/>
              <a:gd name="connsiteX2" fmla="*/ 118185 w 4856688"/>
              <a:gd name="connsiteY2" fmla="*/ 1459522 h 4345257"/>
              <a:gd name="connsiteX3" fmla="*/ 22935 w 4856688"/>
              <a:gd name="connsiteY3" fmla="*/ 2450122 h 4345257"/>
              <a:gd name="connsiteX4" fmla="*/ 432510 w 4856688"/>
              <a:gd name="connsiteY4" fmla="*/ 3326422 h 4345257"/>
              <a:gd name="connsiteX5" fmla="*/ 1489785 w 4856688"/>
              <a:gd name="connsiteY5" fmla="*/ 3974122 h 4345257"/>
              <a:gd name="connsiteX6" fmla="*/ 3261435 w 4856688"/>
              <a:gd name="connsiteY6" fmla="*/ 4336072 h 4345257"/>
              <a:gd name="connsiteX7" fmla="*/ 4728285 w 4856688"/>
              <a:gd name="connsiteY7" fmla="*/ 3831247 h 4345257"/>
              <a:gd name="connsiteX8" fmla="*/ 4509210 w 4856688"/>
              <a:gd name="connsiteY8" fmla="*/ 268897 h 4345257"/>
              <a:gd name="connsiteX9" fmla="*/ 2318459 w 4856688"/>
              <a:gd name="connsiteY9" fmla="*/ 278420 h 4345257"/>
              <a:gd name="connsiteX0" fmla="*/ 2335036 w 4873264"/>
              <a:gd name="connsiteY0" fmla="*/ 278422 h 4345257"/>
              <a:gd name="connsiteX1" fmla="*/ 687210 w 4873264"/>
              <a:gd name="connsiteY1" fmla="*/ 687996 h 4345257"/>
              <a:gd name="connsiteX2" fmla="*/ 134761 w 4873264"/>
              <a:gd name="connsiteY2" fmla="*/ 1459522 h 4345257"/>
              <a:gd name="connsiteX3" fmla="*/ 39511 w 4873264"/>
              <a:gd name="connsiteY3" fmla="*/ 2450122 h 4345257"/>
              <a:gd name="connsiteX4" fmla="*/ 449086 w 4873264"/>
              <a:gd name="connsiteY4" fmla="*/ 3326422 h 4345257"/>
              <a:gd name="connsiteX5" fmla="*/ 1506361 w 4873264"/>
              <a:gd name="connsiteY5" fmla="*/ 3974122 h 4345257"/>
              <a:gd name="connsiteX6" fmla="*/ 3278011 w 4873264"/>
              <a:gd name="connsiteY6" fmla="*/ 4336072 h 4345257"/>
              <a:gd name="connsiteX7" fmla="*/ 4744861 w 4873264"/>
              <a:gd name="connsiteY7" fmla="*/ 3831247 h 4345257"/>
              <a:gd name="connsiteX8" fmla="*/ 4525786 w 4873264"/>
              <a:gd name="connsiteY8" fmla="*/ 268897 h 4345257"/>
              <a:gd name="connsiteX9" fmla="*/ 2335035 w 4873264"/>
              <a:gd name="connsiteY9" fmla="*/ 278420 h 4345257"/>
              <a:gd name="connsiteX0" fmla="*/ 2300473 w 4838701"/>
              <a:gd name="connsiteY0" fmla="*/ 278422 h 4345257"/>
              <a:gd name="connsiteX1" fmla="*/ 652647 w 4838701"/>
              <a:gd name="connsiteY1" fmla="*/ 687996 h 4345257"/>
              <a:gd name="connsiteX2" fmla="*/ 4948 w 4838701"/>
              <a:gd name="connsiteY2" fmla="*/ 2450122 h 4345257"/>
              <a:gd name="connsiteX3" fmla="*/ 414523 w 4838701"/>
              <a:gd name="connsiteY3" fmla="*/ 3326422 h 4345257"/>
              <a:gd name="connsiteX4" fmla="*/ 1471798 w 4838701"/>
              <a:gd name="connsiteY4" fmla="*/ 3974122 h 4345257"/>
              <a:gd name="connsiteX5" fmla="*/ 3243448 w 4838701"/>
              <a:gd name="connsiteY5" fmla="*/ 4336072 h 4345257"/>
              <a:gd name="connsiteX6" fmla="*/ 4710298 w 4838701"/>
              <a:gd name="connsiteY6" fmla="*/ 3831247 h 4345257"/>
              <a:gd name="connsiteX7" fmla="*/ 4491223 w 4838701"/>
              <a:gd name="connsiteY7" fmla="*/ 268897 h 4345257"/>
              <a:gd name="connsiteX8" fmla="*/ 2300472 w 4838701"/>
              <a:gd name="connsiteY8" fmla="*/ 278420 h 4345257"/>
              <a:gd name="connsiteX0" fmla="*/ 2296023 w 4834251"/>
              <a:gd name="connsiteY0" fmla="*/ 278422 h 4345257"/>
              <a:gd name="connsiteX1" fmla="*/ 648197 w 4834251"/>
              <a:gd name="connsiteY1" fmla="*/ 687996 h 4345257"/>
              <a:gd name="connsiteX2" fmla="*/ 498 w 4834251"/>
              <a:gd name="connsiteY2" fmla="*/ 2450122 h 4345257"/>
              <a:gd name="connsiteX3" fmla="*/ 410073 w 4834251"/>
              <a:gd name="connsiteY3" fmla="*/ 3326422 h 4345257"/>
              <a:gd name="connsiteX4" fmla="*/ 1467348 w 4834251"/>
              <a:gd name="connsiteY4" fmla="*/ 3974122 h 4345257"/>
              <a:gd name="connsiteX5" fmla="*/ 3238998 w 4834251"/>
              <a:gd name="connsiteY5" fmla="*/ 4336072 h 4345257"/>
              <a:gd name="connsiteX6" fmla="*/ 4705848 w 4834251"/>
              <a:gd name="connsiteY6" fmla="*/ 3831247 h 4345257"/>
              <a:gd name="connsiteX7" fmla="*/ 4486773 w 4834251"/>
              <a:gd name="connsiteY7" fmla="*/ 268897 h 4345257"/>
              <a:gd name="connsiteX8" fmla="*/ 2296022 w 4834251"/>
              <a:gd name="connsiteY8" fmla="*/ 278420 h 4345257"/>
              <a:gd name="connsiteX0" fmla="*/ 2322767 w 4860995"/>
              <a:gd name="connsiteY0" fmla="*/ 278422 h 4345257"/>
              <a:gd name="connsiteX1" fmla="*/ 674941 w 4860995"/>
              <a:gd name="connsiteY1" fmla="*/ 687996 h 4345257"/>
              <a:gd name="connsiteX2" fmla="*/ 27242 w 4860995"/>
              <a:gd name="connsiteY2" fmla="*/ 2450122 h 4345257"/>
              <a:gd name="connsiteX3" fmla="*/ 1494092 w 4860995"/>
              <a:gd name="connsiteY3" fmla="*/ 3974122 h 4345257"/>
              <a:gd name="connsiteX4" fmla="*/ 3265742 w 4860995"/>
              <a:gd name="connsiteY4" fmla="*/ 4336072 h 4345257"/>
              <a:gd name="connsiteX5" fmla="*/ 4732592 w 4860995"/>
              <a:gd name="connsiteY5" fmla="*/ 3831247 h 4345257"/>
              <a:gd name="connsiteX6" fmla="*/ 4513517 w 4860995"/>
              <a:gd name="connsiteY6" fmla="*/ 268897 h 4345257"/>
              <a:gd name="connsiteX7" fmla="*/ 2322766 w 4860995"/>
              <a:gd name="connsiteY7" fmla="*/ 278420 h 4345257"/>
              <a:gd name="connsiteX0" fmla="*/ 2322767 w 4860995"/>
              <a:gd name="connsiteY0" fmla="*/ 278422 h 4221700"/>
              <a:gd name="connsiteX1" fmla="*/ 674941 w 4860995"/>
              <a:gd name="connsiteY1" fmla="*/ 687996 h 4221700"/>
              <a:gd name="connsiteX2" fmla="*/ 27242 w 4860995"/>
              <a:gd name="connsiteY2" fmla="*/ 2450122 h 4221700"/>
              <a:gd name="connsiteX3" fmla="*/ 1494092 w 4860995"/>
              <a:gd name="connsiteY3" fmla="*/ 3974122 h 4221700"/>
              <a:gd name="connsiteX4" fmla="*/ 4732592 w 4860995"/>
              <a:gd name="connsiteY4" fmla="*/ 3831247 h 4221700"/>
              <a:gd name="connsiteX5" fmla="*/ 4513517 w 4860995"/>
              <a:gd name="connsiteY5" fmla="*/ 268897 h 4221700"/>
              <a:gd name="connsiteX6" fmla="*/ 2322766 w 4860995"/>
              <a:gd name="connsiteY6" fmla="*/ 278420 h 4221700"/>
              <a:gd name="connsiteX0" fmla="*/ 2321803 w 4990906"/>
              <a:gd name="connsiteY0" fmla="*/ 278422 h 4303781"/>
              <a:gd name="connsiteX1" fmla="*/ 673977 w 4990906"/>
              <a:gd name="connsiteY1" fmla="*/ 687996 h 4303781"/>
              <a:gd name="connsiteX2" fmla="*/ 26278 w 4990906"/>
              <a:gd name="connsiteY2" fmla="*/ 2450122 h 4303781"/>
              <a:gd name="connsiteX3" fmla="*/ 1474078 w 4990906"/>
              <a:gd name="connsiteY3" fmla="*/ 4116997 h 4303781"/>
              <a:gd name="connsiteX4" fmla="*/ 4731628 w 4990906"/>
              <a:gd name="connsiteY4" fmla="*/ 3831247 h 4303781"/>
              <a:gd name="connsiteX5" fmla="*/ 4512553 w 4990906"/>
              <a:gd name="connsiteY5" fmla="*/ 268897 h 4303781"/>
              <a:gd name="connsiteX6" fmla="*/ 2321802 w 4990906"/>
              <a:gd name="connsiteY6" fmla="*/ 278420 h 4303781"/>
              <a:gd name="connsiteX0" fmla="*/ 2321803 w 4942425"/>
              <a:gd name="connsiteY0" fmla="*/ 271477 h 4296303"/>
              <a:gd name="connsiteX1" fmla="*/ 673977 w 4942425"/>
              <a:gd name="connsiteY1" fmla="*/ 681051 h 4296303"/>
              <a:gd name="connsiteX2" fmla="*/ 26278 w 4942425"/>
              <a:gd name="connsiteY2" fmla="*/ 2443177 h 4296303"/>
              <a:gd name="connsiteX3" fmla="*/ 1474078 w 4942425"/>
              <a:gd name="connsiteY3" fmla="*/ 4110052 h 4296303"/>
              <a:gd name="connsiteX4" fmla="*/ 4731628 w 4942425"/>
              <a:gd name="connsiteY4" fmla="*/ 3824302 h 4296303"/>
              <a:gd name="connsiteX5" fmla="*/ 4369678 w 4942425"/>
              <a:gd name="connsiteY5" fmla="*/ 271477 h 4296303"/>
              <a:gd name="connsiteX6" fmla="*/ 2321802 w 4942425"/>
              <a:gd name="connsiteY6" fmla="*/ 271475 h 4296303"/>
              <a:gd name="connsiteX0" fmla="*/ 2311776 w 4932398"/>
              <a:gd name="connsiteY0" fmla="*/ 271477 h 4296303"/>
              <a:gd name="connsiteX1" fmla="*/ 16251 w 4932398"/>
              <a:gd name="connsiteY1" fmla="*/ 2443177 h 4296303"/>
              <a:gd name="connsiteX2" fmla="*/ 1464051 w 4932398"/>
              <a:gd name="connsiteY2" fmla="*/ 4110052 h 4296303"/>
              <a:gd name="connsiteX3" fmla="*/ 4721601 w 4932398"/>
              <a:gd name="connsiteY3" fmla="*/ 3824302 h 4296303"/>
              <a:gd name="connsiteX4" fmla="*/ 4359651 w 4932398"/>
              <a:gd name="connsiteY4" fmla="*/ 271477 h 4296303"/>
              <a:gd name="connsiteX5" fmla="*/ 2311775 w 4932398"/>
              <a:gd name="connsiteY5" fmla="*/ 271475 h 4296303"/>
              <a:gd name="connsiteX0" fmla="*/ 2411472 w 5032094"/>
              <a:gd name="connsiteY0" fmla="*/ 271477 h 4296303"/>
              <a:gd name="connsiteX1" fmla="*/ 115947 w 5032094"/>
              <a:gd name="connsiteY1" fmla="*/ 2443177 h 4296303"/>
              <a:gd name="connsiteX2" fmla="*/ 1563747 w 5032094"/>
              <a:gd name="connsiteY2" fmla="*/ 4110052 h 4296303"/>
              <a:gd name="connsiteX3" fmla="*/ 4821297 w 5032094"/>
              <a:gd name="connsiteY3" fmla="*/ 3824302 h 4296303"/>
              <a:gd name="connsiteX4" fmla="*/ 4459347 w 5032094"/>
              <a:gd name="connsiteY4" fmla="*/ 271477 h 4296303"/>
              <a:gd name="connsiteX5" fmla="*/ 2411471 w 5032094"/>
              <a:gd name="connsiteY5" fmla="*/ 271475 h 4296303"/>
              <a:gd name="connsiteX0" fmla="*/ 2309512 w 4926618"/>
              <a:gd name="connsiteY0" fmla="*/ 271477 h 4450837"/>
              <a:gd name="connsiteX1" fmla="*/ 13987 w 4926618"/>
              <a:gd name="connsiteY1" fmla="*/ 2443177 h 4450837"/>
              <a:gd name="connsiteX2" fmla="*/ 1509412 w 4926618"/>
              <a:gd name="connsiteY2" fmla="*/ 4329127 h 4450837"/>
              <a:gd name="connsiteX3" fmla="*/ 4719337 w 4926618"/>
              <a:gd name="connsiteY3" fmla="*/ 3824302 h 4450837"/>
              <a:gd name="connsiteX4" fmla="*/ 4357387 w 4926618"/>
              <a:gd name="connsiteY4" fmla="*/ 271477 h 4450837"/>
              <a:gd name="connsiteX5" fmla="*/ 2309511 w 4926618"/>
              <a:gd name="connsiteY5" fmla="*/ 271475 h 4450837"/>
              <a:gd name="connsiteX0" fmla="*/ 2309512 w 4919192"/>
              <a:gd name="connsiteY0" fmla="*/ 240633 h 4419993"/>
              <a:gd name="connsiteX1" fmla="*/ 13987 w 4919192"/>
              <a:gd name="connsiteY1" fmla="*/ 2412333 h 4419993"/>
              <a:gd name="connsiteX2" fmla="*/ 1509412 w 4919192"/>
              <a:gd name="connsiteY2" fmla="*/ 4298283 h 4419993"/>
              <a:gd name="connsiteX3" fmla="*/ 4719337 w 4919192"/>
              <a:gd name="connsiteY3" fmla="*/ 3793458 h 4419993"/>
              <a:gd name="connsiteX4" fmla="*/ 4357387 w 4919192"/>
              <a:gd name="connsiteY4" fmla="*/ 240633 h 4419993"/>
              <a:gd name="connsiteX5" fmla="*/ 2538111 w 4919192"/>
              <a:gd name="connsiteY5" fmla="*/ 335881 h 4419993"/>
              <a:gd name="connsiteX0" fmla="*/ 2309512 w 4919192"/>
              <a:gd name="connsiteY0" fmla="*/ 240633 h 4419993"/>
              <a:gd name="connsiteX1" fmla="*/ 13987 w 4919192"/>
              <a:gd name="connsiteY1" fmla="*/ 2412333 h 4419993"/>
              <a:gd name="connsiteX2" fmla="*/ 1509412 w 4919192"/>
              <a:gd name="connsiteY2" fmla="*/ 4298283 h 4419993"/>
              <a:gd name="connsiteX3" fmla="*/ 4719337 w 4919192"/>
              <a:gd name="connsiteY3" fmla="*/ 3793458 h 4419993"/>
              <a:gd name="connsiteX4" fmla="*/ 4357387 w 4919192"/>
              <a:gd name="connsiteY4" fmla="*/ 240633 h 4419993"/>
              <a:gd name="connsiteX5" fmla="*/ 2538111 w 4919192"/>
              <a:gd name="connsiteY5" fmla="*/ 335881 h 4419993"/>
              <a:gd name="connsiteX0" fmla="*/ 2296919 w 4906599"/>
              <a:gd name="connsiteY0" fmla="*/ 240633 h 4419993"/>
              <a:gd name="connsiteX1" fmla="*/ 1394 w 4906599"/>
              <a:gd name="connsiteY1" fmla="*/ 2412333 h 4419993"/>
              <a:gd name="connsiteX2" fmla="*/ 1496819 w 4906599"/>
              <a:gd name="connsiteY2" fmla="*/ 4298283 h 4419993"/>
              <a:gd name="connsiteX3" fmla="*/ 4706744 w 4906599"/>
              <a:gd name="connsiteY3" fmla="*/ 3793458 h 4419993"/>
              <a:gd name="connsiteX4" fmla="*/ 4344794 w 4906599"/>
              <a:gd name="connsiteY4" fmla="*/ 240633 h 4419993"/>
              <a:gd name="connsiteX5" fmla="*/ 2525518 w 4906599"/>
              <a:gd name="connsiteY5" fmla="*/ 335881 h 4419993"/>
              <a:gd name="connsiteX0" fmla="*/ 2306030 w 4909407"/>
              <a:gd name="connsiteY0" fmla="*/ 240633 h 4419993"/>
              <a:gd name="connsiteX1" fmla="*/ 10505 w 4909407"/>
              <a:gd name="connsiteY1" fmla="*/ 2412333 h 4419993"/>
              <a:gd name="connsiteX2" fmla="*/ 1591655 w 4909407"/>
              <a:gd name="connsiteY2" fmla="*/ 4298283 h 4419993"/>
              <a:gd name="connsiteX3" fmla="*/ 4715855 w 4909407"/>
              <a:gd name="connsiteY3" fmla="*/ 3793458 h 4419993"/>
              <a:gd name="connsiteX4" fmla="*/ 4353905 w 4909407"/>
              <a:gd name="connsiteY4" fmla="*/ 240633 h 4419993"/>
              <a:gd name="connsiteX5" fmla="*/ 2534629 w 4909407"/>
              <a:gd name="connsiteY5" fmla="*/ 335881 h 4419993"/>
              <a:gd name="connsiteX0" fmla="*/ 2306030 w 5018049"/>
              <a:gd name="connsiteY0" fmla="*/ 11013 h 4178282"/>
              <a:gd name="connsiteX1" fmla="*/ 10505 w 5018049"/>
              <a:gd name="connsiteY1" fmla="*/ 2182713 h 4178282"/>
              <a:gd name="connsiteX2" fmla="*/ 1591655 w 5018049"/>
              <a:gd name="connsiteY2" fmla="*/ 4068663 h 4178282"/>
              <a:gd name="connsiteX3" fmla="*/ 4715855 w 5018049"/>
              <a:gd name="connsiteY3" fmla="*/ 3563838 h 4178282"/>
              <a:gd name="connsiteX4" fmla="*/ 4649180 w 5018049"/>
              <a:gd name="connsiteY4" fmla="*/ 353913 h 4178282"/>
              <a:gd name="connsiteX5" fmla="*/ 2534629 w 5018049"/>
              <a:gd name="connsiteY5" fmla="*/ 106261 h 4178282"/>
              <a:gd name="connsiteX0" fmla="*/ 2306030 w 5000804"/>
              <a:gd name="connsiteY0" fmla="*/ 14716 h 4181985"/>
              <a:gd name="connsiteX1" fmla="*/ 10505 w 5000804"/>
              <a:gd name="connsiteY1" fmla="*/ 2186416 h 4181985"/>
              <a:gd name="connsiteX2" fmla="*/ 1591655 w 5000804"/>
              <a:gd name="connsiteY2" fmla="*/ 4072366 h 4181985"/>
              <a:gd name="connsiteX3" fmla="*/ 4715855 w 5000804"/>
              <a:gd name="connsiteY3" fmla="*/ 3567541 h 4181985"/>
              <a:gd name="connsiteX4" fmla="*/ 4649180 w 5000804"/>
              <a:gd name="connsiteY4" fmla="*/ 357616 h 4181985"/>
              <a:gd name="connsiteX5" fmla="*/ 2534629 w 5000804"/>
              <a:gd name="connsiteY5" fmla="*/ 109964 h 4181985"/>
              <a:gd name="connsiteX0" fmla="*/ 2325586 w 5001310"/>
              <a:gd name="connsiteY0" fmla="*/ 43291 h 4181985"/>
              <a:gd name="connsiteX1" fmla="*/ 11011 w 5001310"/>
              <a:gd name="connsiteY1" fmla="*/ 2186416 h 4181985"/>
              <a:gd name="connsiteX2" fmla="*/ 1592161 w 5001310"/>
              <a:gd name="connsiteY2" fmla="*/ 4072366 h 4181985"/>
              <a:gd name="connsiteX3" fmla="*/ 4716361 w 5001310"/>
              <a:gd name="connsiteY3" fmla="*/ 3567541 h 4181985"/>
              <a:gd name="connsiteX4" fmla="*/ 4649686 w 5001310"/>
              <a:gd name="connsiteY4" fmla="*/ 357616 h 4181985"/>
              <a:gd name="connsiteX5" fmla="*/ 2535135 w 5001310"/>
              <a:gd name="connsiteY5" fmla="*/ 109964 h 4181985"/>
              <a:gd name="connsiteX0" fmla="*/ 2325586 w 5028053"/>
              <a:gd name="connsiteY0" fmla="*/ 77739 h 4216433"/>
              <a:gd name="connsiteX1" fmla="*/ 11011 w 5028053"/>
              <a:gd name="connsiteY1" fmla="*/ 2220864 h 4216433"/>
              <a:gd name="connsiteX2" fmla="*/ 1592161 w 5028053"/>
              <a:gd name="connsiteY2" fmla="*/ 4106814 h 4216433"/>
              <a:gd name="connsiteX3" fmla="*/ 4716361 w 5028053"/>
              <a:gd name="connsiteY3" fmla="*/ 3601989 h 4216433"/>
              <a:gd name="connsiteX4" fmla="*/ 4649686 w 5028053"/>
              <a:gd name="connsiteY4" fmla="*/ 392064 h 4216433"/>
              <a:gd name="connsiteX5" fmla="*/ 2354160 w 5028053"/>
              <a:gd name="connsiteY5" fmla="*/ 77737 h 4216433"/>
              <a:gd name="connsiteX0" fmla="*/ 2314584 w 5017051"/>
              <a:gd name="connsiteY0" fmla="*/ 77739 h 4216433"/>
              <a:gd name="connsiteX1" fmla="*/ 9 w 5017051"/>
              <a:gd name="connsiteY1" fmla="*/ 2220864 h 4216433"/>
              <a:gd name="connsiteX2" fmla="*/ 1581159 w 5017051"/>
              <a:gd name="connsiteY2" fmla="*/ 4106814 h 4216433"/>
              <a:gd name="connsiteX3" fmla="*/ 4705359 w 5017051"/>
              <a:gd name="connsiteY3" fmla="*/ 3601989 h 4216433"/>
              <a:gd name="connsiteX4" fmla="*/ 4638684 w 5017051"/>
              <a:gd name="connsiteY4" fmla="*/ 392064 h 4216433"/>
              <a:gd name="connsiteX5" fmla="*/ 2343158 w 5017051"/>
              <a:gd name="connsiteY5" fmla="*/ 77737 h 42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7051" h="4216433">
                <a:moveTo>
                  <a:pt x="2314584" y="77739"/>
                </a:moveTo>
                <a:cubicBezTo>
                  <a:pt x="217100" y="330151"/>
                  <a:pt x="-1578" y="1225501"/>
                  <a:pt x="9" y="2220864"/>
                </a:cubicBezTo>
                <a:cubicBezTo>
                  <a:pt x="1596" y="3216227"/>
                  <a:pt x="796934" y="3876627"/>
                  <a:pt x="1581159" y="4106814"/>
                </a:cubicBezTo>
                <a:cubicBezTo>
                  <a:pt x="2365384" y="4337001"/>
                  <a:pt x="4195772" y="4221114"/>
                  <a:pt x="4705359" y="3601989"/>
                </a:cubicBezTo>
                <a:cubicBezTo>
                  <a:pt x="5214946" y="2982864"/>
                  <a:pt x="5032384" y="979439"/>
                  <a:pt x="4638684" y="392064"/>
                </a:cubicBezTo>
                <a:cubicBezTo>
                  <a:pt x="4244984" y="-195311"/>
                  <a:pt x="2711458" y="41225"/>
                  <a:pt x="2343158" y="77737"/>
                </a:cubicBezTo>
              </a:path>
            </a:pathLst>
          </a:custGeom>
          <a:noFill/>
          <a:ln w="98425" cap="rnd"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6" name="TextBox 1975"/>
          <p:cNvSpPr txBox="1"/>
          <p:nvPr/>
        </p:nvSpPr>
        <p:spPr>
          <a:xfrm>
            <a:off x="239752" y="1342972"/>
            <a:ext cx="53395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u="sng" dirty="0" smtClean="0">
                <a:solidFill>
                  <a:srgbClr val="103766"/>
                </a:solidFill>
              </a:rPr>
              <a:t>Strategic Programme</a:t>
            </a:r>
            <a:r>
              <a:rPr lang="en-GB" b="1" u="sng" dirty="0" smtClean="0">
                <a:solidFill>
                  <a:srgbClr val="103766"/>
                </a:solidFill>
              </a:rPr>
              <a:t/>
            </a:r>
            <a:br>
              <a:rPr lang="en-GB" b="1" u="sng" dirty="0" smtClean="0">
                <a:solidFill>
                  <a:srgbClr val="103766"/>
                </a:solidFill>
              </a:rPr>
            </a:br>
            <a:r>
              <a:rPr lang="en-GB" dirty="0" smtClean="0">
                <a:solidFill>
                  <a:srgbClr val="103766"/>
                </a:solidFill>
              </a:rPr>
              <a:t>Capture key elements, sectors, budget, objectives, timeline… in order to report and monitor  including rider preparation</a:t>
            </a:r>
            <a:endParaRPr lang="en-GB" dirty="0">
              <a:solidFill>
                <a:srgbClr val="103766"/>
              </a:solidFill>
            </a:endParaRPr>
          </a:p>
        </p:txBody>
      </p:sp>
      <p:sp>
        <p:nvSpPr>
          <p:cNvPr id="662" name="TextBox 661"/>
          <p:cNvSpPr txBox="1"/>
          <p:nvPr/>
        </p:nvSpPr>
        <p:spPr>
          <a:xfrm>
            <a:off x="239752" y="2618464"/>
            <a:ext cx="53395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u="sng" dirty="0" smtClean="0">
                <a:solidFill>
                  <a:srgbClr val="103766"/>
                </a:solidFill>
              </a:rPr>
              <a:t>Actions identification and formulation</a:t>
            </a:r>
          </a:p>
          <a:p>
            <a:r>
              <a:rPr lang="en-GB" dirty="0" smtClean="0">
                <a:solidFill>
                  <a:srgbClr val="103766"/>
                </a:solidFill>
              </a:rPr>
              <a:t>Collaborative  "QSG" workflow </a:t>
            </a:r>
          </a:p>
          <a:p>
            <a:r>
              <a:rPr lang="en-GB" dirty="0" smtClean="0">
                <a:solidFill>
                  <a:srgbClr val="103766"/>
                </a:solidFill>
              </a:rPr>
              <a:t>Tied together</a:t>
            </a:r>
            <a:r>
              <a:rPr lang="fr-BE" dirty="0" smtClean="0">
                <a:solidFill>
                  <a:srgbClr val="103766"/>
                </a:solidFill>
              </a:rPr>
              <a:t> in  "AAP"</a:t>
            </a:r>
            <a:endParaRPr lang="en-GB" dirty="0" smtClean="0">
              <a:solidFill>
                <a:srgbClr val="103766"/>
              </a:solidFill>
            </a:endParaRPr>
          </a:p>
          <a:p>
            <a:endParaRPr lang="en-GB" dirty="0">
              <a:solidFill>
                <a:srgbClr val="103766"/>
              </a:solidFill>
            </a:endParaRPr>
          </a:p>
        </p:txBody>
      </p:sp>
      <p:sp>
        <p:nvSpPr>
          <p:cNvPr id="663" name="TextBox 662"/>
          <p:cNvSpPr txBox="1"/>
          <p:nvPr/>
        </p:nvSpPr>
        <p:spPr>
          <a:xfrm>
            <a:off x="239752" y="3771184"/>
            <a:ext cx="53395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u="sng" dirty="0" smtClean="0">
                <a:solidFill>
                  <a:srgbClr val="103766"/>
                </a:solidFill>
              </a:rPr>
              <a:t>Financing decision</a:t>
            </a:r>
          </a:p>
          <a:p>
            <a:r>
              <a:rPr lang="fr-BE" dirty="0" smtClean="0">
                <a:solidFill>
                  <a:srgbClr val="103766"/>
                </a:solidFill>
              </a:rPr>
              <a:t>Single workflow </a:t>
            </a:r>
            <a:r>
              <a:rPr lang="en-GB" dirty="0" smtClean="0">
                <a:solidFill>
                  <a:srgbClr val="103766"/>
                </a:solidFill>
              </a:rPr>
              <a:t>with</a:t>
            </a:r>
            <a:r>
              <a:rPr lang="fr-BE" dirty="0" smtClean="0">
                <a:solidFill>
                  <a:srgbClr val="103766"/>
                </a:solidFill>
              </a:rPr>
              <a:t>  </a:t>
            </a:r>
            <a:r>
              <a:rPr lang="en-GB" dirty="0" smtClean="0">
                <a:solidFill>
                  <a:srgbClr val="103766"/>
                </a:solidFill>
              </a:rPr>
              <a:t>budget allocation, L1 </a:t>
            </a:r>
            <a:r>
              <a:rPr lang="en-GB" dirty="0" err="1">
                <a:solidFill>
                  <a:srgbClr val="103766"/>
                </a:solidFill>
              </a:rPr>
              <a:t>A</a:t>
            </a:r>
            <a:r>
              <a:rPr lang="en-GB" dirty="0" err="1" smtClean="0">
                <a:solidFill>
                  <a:srgbClr val="103766"/>
                </a:solidFill>
              </a:rPr>
              <a:t>bac</a:t>
            </a:r>
            <a:r>
              <a:rPr lang="en-GB" dirty="0" smtClean="0">
                <a:solidFill>
                  <a:srgbClr val="103766"/>
                </a:solidFill>
              </a:rPr>
              <a:t/>
            </a:r>
            <a:br>
              <a:rPr lang="en-GB" dirty="0" smtClean="0">
                <a:solidFill>
                  <a:srgbClr val="103766"/>
                </a:solidFill>
              </a:rPr>
            </a:br>
            <a:r>
              <a:rPr lang="en-GB" dirty="0" smtClean="0">
                <a:solidFill>
                  <a:srgbClr val="103766"/>
                </a:solidFill>
              </a:rPr>
              <a:t>Efficient follow up (contracted, paid, RAL/RAC..)</a:t>
            </a:r>
          </a:p>
          <a:p>
            <a:r>
              <a:rPr lang="en-GB" dirty="0" smtClean="0">
                <a:solidFill>
                  <a:srgbClr val="103766"/>
                </a:solidFill>
              </a:rPr>
              <a:t>Reuse</a:t>
            </a:r>
            <a:r>
              <a:rPr lang="fr-BE" dirty="0" smtClean="0">
                <a:solidFill>
                  <a:srgbClr val="103766"/>
                </a:solidFill>
              </a:rPr>
              <a:t>  data </a:t>
            </a:r>
            <a:r>
              <a:rPr lang="en-GB" dirty="0" smtClean="0">
                <a:solidFill>
                  <a:srgbClr val="103766"/>
                </a:solidFill>
              </a:rPr>
              <a:t>from</a:t>
            </a:r>
            <a:r>
              <a:rPr lang="fr-BE" dirty="0" smtClean="0">
                <a:solidFill>
                  <a:srgbClr val="103766"/>
                </a:solidFill>
              </a:rPr>
              <a:t> action document</a:t>
            </a:r>
            <a:endParaRPr lang="fr-BE" dirty="0">
              <a:solidFill>
                <a:srgbClr val="103766"/>
              </a:solidFill>
            </a:endParaRPr>
          </a:p>
        </p:txBody>
      </p:sp>
      <p:sp>
        <p:nvSpPr>
          <p:cNvPr id="664" name="TextBox 663"/>
          <p:cNvSpPr txBox="1"/>
          <p:nvPr/>
        </p:nvSpPr>
        <p:spPr>
          <a:xfrm>
            <a:off x="239752" y="5101545"/>
            <a:ext cx="53395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BE" sz="2400" b="1" u="sng" dirty="0" smtClean="0">
                <a:solidFill>
                  <a:srgbClr val="103766"/>
                </a:solidFill>
              </a:rPr>
              <a:t>Fondation layer </a:t>
            </a:r>
          </a:p>
          <a:p>
            <a:r>
              <a:rPr lang="fr-BE" dirty="0" smtClean="0">
                <a:solidFill>
                  <a:srgbClr val="103766"/>
                </a:solidFill>
              </a:rPr>
              <a:t>For </a:t>
            </a:r>
            <a:r>
              <a:rPr lang="en-GB" dirty="0" smtClean="0">
                <a:solidFill>
                  <a:srgbClr val="103766"/>
                </a:solidFill>
              </a:rPr>
              <a:t>contracts</a:t>
            </a:r>
            <a:r>
              <a:rPr lang="fr-BE" dirty="0" smtClean="0">
                <a:solidFill>
                  <a:srgbClr val="103766"/>
                </a:solidFill>
              </a:rPr>
              <a:t>, </a:t>
            </a:r>
            <a:r>
              <a:rPr lang="en-GB" dirty="0" smtClean="0">
                <a:solidFill>
                  <a:srgbClr val="103766"/>
                </a:solidFill>
              </a:rPr>
              <a:t>results framework</a:t>
            </a:r>
            <a:br>
              <a:rPr lang="en-GB" dirty="0" smtClean="0">
                <a:solidFill>
                  <a:srgbClr val="103766"/>
                </a:solidFill>
              </a:rPr>
            </a:br>
            <a:r>
              <a:rPr lang="fr-BE" dirty="0" smtClean="0">
                <a:solidFill>
                  <a:srgbClr val="103766"/>
                </a:solidFill>
              </a:rPr>
              <a:t>and all </a:t>
            </a:r>
            <a:r>
              <a:rPr lang="en-GB" dirty="0" smtClean="0">
                <a:solidFill>
                  <a:srgbClr val="103766"/>
                </a:solidFill>
              </a:rPr>
              <a:t>reporting, tagging &amp; aggregation </a:t>
            </a:r>
            <a:r>
              <a:rPr lang="fr-BE" dirty="0" smtClean="0">
                <a:solidFill>
                  <a:srgbClr val="103766"/>
                </a:solidFill>
              </a:rPr>
              <a:t>n</a:t>
            </a:r>
            <a:r>
              <a:rPr lang="en-GB" dirty="0" err="1" smtClean="0">
                <a:solidFill>
                  <a:srgbClr val="103766"/>
                </a:solidFill>
              </a:rPr>
              <a:t>eeds</a:t>
            </a:r>
            <a:endParaRPr lang="en-GB" dirty="0" smtClean="0">
              <a:solidFill>
                <a:srgbClr val="103766"/>
              </a:solidFill>
            </a:endParaRPr>
          </a:p>
          <a:p>
            <a:endParaRPr lang="en-GB" dirty="0">
              <a:solidFill>
                <a:srgbClr val="103766"/>
              </a:solidFill>
            </a:endParaRPr>
          </a:p>
        </p:txBody>
      </p:sp>
      <p:sp>
        <p:nvSpPr>
          <p:cNvPr id="667" name="TextBox 666"/>
          <p:cNvSpPr txBox="1"/>
          <p:nvPr/>
        </p:nvSpPr>
        <p:spPr>
          <a:xfrm>
            <a:off x="1439417" y="158472"/>
            <a:ext cx="951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103766"/>
                </a:solidFill>
              </a:rPr>
              <a:t>TRACK 3 </a:t>
            </a:r>
            <a:r>
              <a:rPr lang="en-GB" sz="2800" b="1" dirty="0">
                <a:solidFill>
                  <a:srgbClr val="103766"/>
                </a:solidFill>
              </a:rPr>
              <a:t>Core </a:t>
            </a:r>
            <a:r>
              <a:rPr lang="en-GB" sz="2800" b="1" dirty="0" smtClean="0">
                <a:solidFill>
                  <a:srgbClr val="103766"/>
                </a:solidFill>
              </a:rPr>
              <a:t>functionalities</a:t>
            </a:r>
            <a:endParaRPr lang="en-GB" sz="2800" b="1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5" grpId="0" animBg="1"/>
      <p:bldP spid="1976" grpId="0"/>
      <p:bldP spid="1976" grpId="1"/>
      <p:bldP spid="662" grpId="0"/>
      <p:bldP spid="662" grpId="1"/>
      <p:bldP spid="663" grpId="0"/>
      <p:bldP spid="663" grpId="1"/>
      <p:bldP spid="664" grpId="0"/>
      <p:bldP spid="66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Rectangle 665"/>
          <p:cNvSpPr/>
          <p:nvPr/>
        </p:nvSpPr>
        <p:spPr>
          <a:xfrm>
            <a:off x="245476" y="1255775"/>
            <a:ext cx="327006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Project approach?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Budget support?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1828" y="1448747"/>
            <a:ext cx="352295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Policy assessment ?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Stakeholders ?</a:t>
            </a:r>
          </a:p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Problem to solve?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64" name="Rectangle 663"/>
          <p:cNvSpPr/>
          <p:nvPr/>
        </p:nvSpPr>
        <p:spPr>
          <a:xfrm>
            <a:off x="877121" y="1794384"/>
            <a:ext cx="388638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Fondamental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values ?</a:t>
            </a:r>
            <a:b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Macro Eco ?</a:t>
            </a:r>
            <a:b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PFM ? Transparency 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65" name="Rectangle 664"/>
          <p:cNvSpPr/>
          <p:nvPr/>
        </p:nvSpPr>
        <p:spPr>
          <a:xfrm>
            <a:off x="1235379" y="2168839"/>
            <a:ext cx="388638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Risks? Assumptions?</a:t>
            </a:r>
            <a:b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Lessons learnt?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Cross cutting issues?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67" name="Rectangle 666"/>
          <p:cNvSpPr/>
          <p:nvPr/>
        </p:nvSpPr>
        <p:spPr>
          <a:xfrm>
            <a:off x="1572345" y="2540277"/>
            <a:ext cx="388638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Obj.?  Outcomes ? Main Activities ? Budget? Timeline?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68" name="Rectangle 667"/>
          <p:cNvSpPr/>
          <p:nvPr/>
        </p:nvSpPr>
        <p:spPr>
          <a:xfrm>
            <a:off x="1775448" y="3199890"/>
            <a:ext cx="388638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QSG 1 approval   </a:t>
            </a:r>
            <a:b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 Options?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69" name="Rectangle 668"/>
          <p:cNvSpPr/>
          <p:nvPr/>
        </p:nvSpPr>
        <p:spPr>
          <a:xfrm>
            <a:off x="5388237" y="1255775"/>
            <a:ext cx="388638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Obj.?  Outcomes ? Activities ? </a:t>
            </a:r>
            <a:b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Budget? Timeline?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70" name="Rectangle 669"/>
          <p:cNvSpPr/>
          <p:nvPr/>
        </p:nvSpPr>
        <p:spPr>
          <a:xfrm>
            <a:off x="5610400" y="1501996"/>
            <a:ext cx="388638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Impl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Modalities ?</a:t>
            </a:r>
          </a:p>
          <a:p>
            <a:pPr algn="ctr"/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71" name="Rectangle 670"/>
          <p:cNvSpPr/>
          <p:nvPr/>
        </p:nvSpPr>
        <p:spPr>
          <a:xfrm>
            <a:off x="5915977" y="1694968"/>
            <a:ext cx="388638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Tendering, </a:t>
            </a:r>
            <a:b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Contracts  type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72" name="Rectangle 671"/>
          <p:cNvSpPr/>
          <p:nvPr/>
        </p:nvSpPr>
        <p:spPr>
          <a:xfrm>
            <a:off x="6250877" y="1958335"/>
            <a:ext cx="388638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Legal, financial and </a:t>
            </a:r>
            <a:b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ontracts  provision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73" name="Rectangle 672"/>
          <p:cNvSpPr/>
          <p:nvPr/>
        </p:nvSpPr>
        <p:spPr>
          <a:xfrm>
            <a:off x="6636069" y="2286826"/>
            <a:ext cx="388638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Set-up &amp; resp.</a:t>
            </a:r>
          </a:p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Monitoring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74" name="Rectangle 673"/>
          <p:cNvSpPr/>
          <p:nvPr/>
        </p:nvSpPr>
        <p:spPr>
          <a:xfrm>
            <a:off x="6996115" y="2540277"/>
            <a:ext cx="388638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Audit,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Eval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b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Visibility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76" name="Rectangle 675"/>
          <p:cNvSpPr/>
          <p:nvPr/>
        </p:nvSpPr>
        <p:spPr>
          <a:xfrm>
            <a:off x="7148515" y="2692677"/>
            <a:ext cx="388638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Log Frame 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77" name="Rectangle 676"/>
          <p:cNvSpPr/>
          <p:nvPr/>
        </p:nvSpPr>
        <p:spPr>
          <a:xfrm>
            <a:off x="7042783" y="3199380"/>
            <a:ext cx="388638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QSG 2 approval  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5120" y="4653574"/>
            <a:ext cx="10830213" cy="1874116"/>
            <a:chOff x="545120" y="4653574"/>
            <a:chExt cx="10830213" cy="1874116"/>
          </a:xfrm>
        </p:grpSpPr>
        <p:sp>
          <p:nvSpPr>
            <p:cNvPr id="19" name="Freeform 31"/>
            <p:cNvSpPr>
              <a:spLocks noEditPoints="1"/>
            </p:cNvSpPr>
            <p:nvPr/>
          </p:nvSpPr>
          <p:spPr bwMode="gray">
            <a:xfrm>
              <a:off x="545120" y="4897196"/>
              <a:ext cx="1618419" cy="1145676"/>
            </a:xfrm>
            <a:custGeom>
              <a:avLst/>
              <a:gdLst/>
              <a:ahLst/>
              <a:cxnLst>
                <a:cxn ang="0">
                  <a:pos x="158" y="39"/>
                </a:cxn>
                <a:cxn ang="0">
                  <a:pos x="168" y="89"/>
                </a:cxn>
                <a:cxn ang="0">
                  <a:pos x="185" y="119"/>
                </a:cxn>
                <a:cxn ang="0">
                  <a:pos x="168" y="128"/>
                </a:cxn>
                <a:cxn ang="0">
                  <a:pos x="171" y="140"/>
                </a:cxn>
                <a:cxn ang="0">
                  <a:pos x="166" y="143"/>
                </a:cxn>
                <a:cxn ang="0">
                  <a:pos x="168" y="148"/>
                </a:cxn>
                <a:cxn ang="0">
                  <a:pos x="161" y="156"/>
                </a:cxn>
                <a:cxn ang="0">
                  <a:pos x="162" y="175"/>
                </a:cxn>
                <a:cxn ang="0">
                  <a:pos x="126" y="179"/>
                </a:cxn>
                <a:cxn ang="0">
                  <a:pos x="110" y="210"/>
                </a:cxn>
                <a:cxn ang="0">
                  <a:pos x="21" y="194"/>
                </a:cxn>
                <a:cxn ang="0">
                  <a:pos x="37" y="150"/>
                </a:cxn>
                <a:cxn ang="0">
                  <a:pos x="25" y="43"/>
                </a:cxn>
                <a:cxn ang="0">
                  <a:pos x="158" y="39"/>
                </a:cxn>
                <a:cxn ang="0">
                  <a:pos x="78" y="142"/>
                </a:cxn>
                <a:cxn ang="0">
                  <a:pos x="104" y="139"/>
                </a:cxn>
                <a:cxn ang="0">
                  <a:pos x="105" y="148"/>
                </a:cxn>
                <a:cxn ang="0">
                  <a:pos x="79" y="151"/>
                </a:cxn>
                <a:cxn ang="0">
                  <a:pos x="78" y="142"/>
                </a:cxn>
                <a:cxn ang="0">
                  <a:pos x="78" y="125"/>
                </a:cxn>
                <a:cxn ang="0">
                  <a:pos x="104" y="122"/>
                </a:cxn>
                <a:cxn ang="0">
                  <a:pos x="105" y="131"/>
                </a:cxn>
                <a:cxn ang="0">
                  <a:pos x="79" y="134"/>
                </a:cxn>
                <a:cxn ang="0">
                  <a:pos x="78" y="125"/>
                </a:cxn>
                <a:cxn ang="0">
                  <a:pos x="91" y="36"/>
                </a:cxn>
                <a:cxn ang="0">
                  <a:pos x="58" y="70"/>
                </a:cxn>
                <a:cxn ang="0">
                  <a:pos x="61" y="85"/>
                </a:cxn>
                <a:cxn ang="0">
                  <a:pos x="68" y="94"/>
                </a:cxn>
                <a:cxn ang="0">
                  <a:pos x="74" y="111"/>
                </a:cxn>
                <a:cxn ang="0">
                  <a:pos x="78" y="115"/>
                </a:cxn>
                <a:cxn ang="0">
                  <a:pos x="104" y="115"/>
                </a:cxn>
                <a:cxn ang="0">
                  <a:pos x="109" y="111"/>
                </a:cxn>
                <a:cxn ang="0">
                  <a:pos x="115" y="94"/>
                </a:cxn>
                <a:cxn ang="0">
                  <a:pos x="122" y="85"/>
                </a:cxn>
                <a:cxn ang="0">
                  <a:pos x="125" y="70"/>
                </a:cxn>
                <a:cxn ang="0">
                  <a:pos x="91" y="36"/>
                </a:cxn>
              </a:cxnLst>
              <a:rect l="0" t="0" r="r" b="b"/>
              <a:pathLst>
                <a:path w="187" h="210">
                  <a:moveTo>
                    <a:pt x="158" y="39"/>
                  </a:moveTo>
                  <a:cubicBezTo>
                    <a:pt x="180" y="68"/>
                    <a:pt x="166" y="77"/>
                    <a:pt x="168" y="89"/>
                  </a:cubicBezTo>
                  <a:cubicBezTo>
                    <a:pt x="171" y="102"/>
                    <a:pt x="187" y="112"/>
                    <a:pt x="185" y="119"/>
                  </a:cubicBezTo>
                  <a:cubicBezTo>
                    <a:pt x="182" y="126"/>
                    <a:pt x="169" y="124"/>
                    <a:pt x="168" y="128"/>
                  </a:cubicBezTo>
                  <a:cubicBezTo>
                    <a:pt x="168" y="133"/>
                    <a:pt x="172" y="138"/>
                    <a:pt x="171" y="140"/>
                  </a:cubicBezTo>
                  <a:cubicBezTo>
                    <a:pt x="171" y="142"/>
                    <a:pt x="166" y="143"/>
                    <a:pt x="166" y="143"/>
                  </a:cubicBezTo>
                  <a:cubicBezTo>
                    <a:pt x="166" y="143"/>
                    <a:pt x="169" y="146"/>
                    <a:pt x="168" y="148"/>
                  </a:cubicBezTo>
                  <a:cubicBezTo>
                    <a:pt x="168" y="151"/>
                    <a:pt x="161" y="151"/>
                    <a:pt x="161" y="156"/>
                  </a:cubicBezTo>
                  <a:cubicBezTo>
                    <a:pt x="161" y="161"/>
                    <a:pt x="169" y="170"/>
                    <a:pt x="162" y="175"/>
                  </a:cubicBezTo>
                  <a:cubicBezTo>
                    <a:pt x="156" y="180"/>
                    <a:pt x="138" y="174"/>
                    <a:pt x="126" y="179"/>
                  </a:cubicBezTo>
                  <a:cubicBezTo>
                    <a:pt x="118" y="183"/>
                    <a:pt x="113" y="198"/>
                    <a:pt x="110" y="210"/>
                  </a:cubicBezTo>
                  <a:cubicBezTo>
                    <a:pt x="70" y="201"/>
                    <a:pt x="47" y="196"/>
                    <a:pt x="21" y="194"/>
                  </a:cubicBezTo>
                  <a:cubicBezTo>
                    <a:pt x="21" y="194"/>
                    <a:pt x="39" y="166"/>
                    <a:pt x="37" y="150"/>
                  </a:cubicBezTo>
                  <a:cubicBezTo>
                    <a:pt x="35" y="133"/>
                    <a:pt x="0" y="91"/>
                    <a:pt x="25" y="43"/>
                  </a:cubicBezTo>
                  <a:cubicBezTo>
                    <a:pt x="47" y="0"/>
                    <a:pt x="128" y="0"/>
                    <a:pt x="158" y="39"/>
                  </a:cubicBezTo>
                  <a:close/>
                  <a:moveTo>
                    <a:pt x="78" y="142"/>
                  </a:moveTo>
                  <a:cubicBezTo>
                    <a:pt x="104" y="139"/>
                    <a:pt x="104" y="139"/>
                    <a:pt x="104" y="139"/>
                  </a:cubicBezTo>
                  <a:cubicBezTo>
                    <a:pt x="110" y="139"/>
                    <a:pt x="111" y="148"/>
                    <a:pt x="105" y="148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3" y="151"/>
                    <a:pt x="72" y="142"/>
                    <a:pt x="78" y="142"/>
                  </a:cubicBezTo>
                  <a:close/>
                  <a:moveTo>
                    <a:pt x="78" y="125"/>
                  </a:moveTo>
                  <a:cubicBezTo>
                    <a:pt x="104" y="122"/>
                    <a:pt x="104" y="122"/>
                    <a:pt x="104" y="122"/>
                  </a:cubicBezTo>
                  <a:cubicBezTo>
                    <a:pt x="110" y="122"/>
                    <a:pt x="111" y="130"/>
                    <a:pt x="105" y="131"/>
                  </a:cubicBezTo>
                  <a:cubicBezTo>
                    <a:pt x="79" y="134"/>
                    <a:pt x="79" y="134"/>
                    <a:pt x="79" y="134"/>
                  </a:cubicBezTo>
                  <a:cubicBezTo>
                    <a:pt x="73" y="134"/>
                    <a:pt x="72" y="125"/>
                    <a:pt x="78" y="125"/>
                  </a:cubicBezTo>
                  <a:close/>
                  <a:moveTo>
                    <a:pt x="91" y="36"/>
                  </a:moveTo>
                  <a:cubicBezTo>
                    <a:pt x="73" y="36"/>
                    <a:pt x="58" y="52"/>
                    <a:pt x="58" y="70"/>
                  </a:cubicBezTo>
                  <a:cubicBezTo>
                    <a:pt x="58" y="75"/>
                    <a:pt x="58" y="80"/>
                    <a:pt x="61" y="85"/>
                  </a:cubicBezTo>
                  <a:cubicBezTo>
                    <a:pt x="63" y="88"/>
                    <a:pt x="66" y="91"/>
                    <a:pt x="68" y="94"/>
                  </a:cubicBezTo>
                  <a:cubicBezTo>
                    <a:pt x="72" y="100"/>
                    <a:pt x="74" y="104"/>
                    <a:pt x="74" y="111"/>
                  </a:cubicBezTo>
                  <a:cubicBezTo>
                    <a:pt x="74" y="113"/>
                    <a:pt x="76" y="115"/>
                    <a:pt x="78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7" y="115"/>
                    <a:pt x="109" y="113"/>
                    <a:pt x="109" y="111"/>
                  </a:cubicBezTo>
                  <a:cubicBezTo>
                    <a:pt x="109" y="104"/>
                    <a:pt x="111" y="100"/>
                    <a:pt x="115" y="94"/>
                  </a:cubicBezTo>
                  <a:cubicBezTo>
                    <a:pt x="117" y="91"/>
                    <a:pt x="120" y="88"/>
                    <a:pt x="122" y="85"/>
                  </a:cubicBezTo>
                  <a:cubicBezTo>
                    <a:pt x="124" y="80"/>
                    <a:pt x="125" y="75"/>
                    <a:pt x="125" y="70"/>
                  </a:cubicBezTo>
                  <a:cubicBezTo>
                    <a:pt x="125" y="52"/>
                    <a:pt x="110" y="36"/>
                    <a:pt x="91" y="36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108" dirty="0">
                <a:latin typeface="Verdana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395080" y="4897196"/>
              <a:ext cx="1980253" cy="1145676"/>
              <a:chOff x="1483664" y="1421916"/>
              <a:chExt cx="903523" cy="55928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483664" y="1421916"/>
                <a:ext cx="585355" cy="402721"/>
                <a:chOff x="1929245" y="1295400"/>
                <a:chExt cx="585355" cy="402721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2057400" y="1295400"/>
                  <a:ext cx="457200" cy="25032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993322" y="1371600"/>
                  <a:ext cx="457200" cy="25032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929245" y="1447800"/>
                  <a:ext cx="457200" cy="25032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Freeform 25"/>
                <p:cNvSpPr>
                  <a:spLocks noChangeAspect="1" noEditPoints="1"/>
                </p:cNvSpPr>
                <p:nvPr/>
              </p:nvSpPr>
              <p:spPr bwMode="gray">
                <a:xfrm rot="21480000">
                  <a:off x="2063740" y="1474523"/>
                  <a:ext cx="188210" cy="196874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190" y="95"/>
                    </a:cxn>
                    <a:cxn ang="0">
                      <a:pos x="95" y="189"/>
                    </a:cxn>
                    <a:cxn ang="0">
                      <a:pos x="0" y="95"/>
                    </a:cxn>
                    <a:cxn ang="0">
                      <a:pos x="95" y="0"/>
                    </a:cxn>
                    <a:cxn ang="0">
                      <a:pos x="95" y="13"/>
                    </a:cxn>
                    <a:cxn ang="0">
                      <a:pos x="177" y="95"/>
                    </a:cxn>
                    <a:cxn ang="0">
                      <a:pos x="95" y="176"/>
                    </a:cxn>
                    <a:cxn ang="0">
                      <a:pos x="13" y="95"/>
                    </a:cxn>
                    <a:cxn ang="0">
                      <a:pos x="95" y="13"/>
                    </a:cxn>
                    <a:cxn ang="0">
                      <a:pos x="136" y="148"/>
                    </a:cxn>
                    <a:cxn ang="0">
                      <a:pos x="132" y="132"/>
                    </a:cxn>
                    <a:cxn ang="0">
                      <a:pos x="75" y="114"/>
                    </a:cxn>
                    <a:cxn ang="0">
                      <a:pos x="116" y="114"/>
                    </a:cxn>
                    <a:cxn ang="0">
                      <a:pos x="120" y="99"/>
                    </a:cxn>
                    <a:cxn ang="0">
                      <a:pos x="72" y="99"/>
                    </a:cxn>
                    <a:cxn ang="0">
                      <a:pos x="72" y="90"/>
                    </a:cxn>
                    <a:cxn ang="0">
                      <a:pos x="123" y="90"/>
                    </a:cxn>
                    <a:cxn ang="0">
                      <a:pos x="127" y="76"/>
                    </a:cxn>
                    <a:cxn ang="0">
                      <a:pos x="75" y="76"/>
                    </a:cxn>
                    <a:cxn ang="0">
                      <a:pos x="132" y="57"/>
                    </a:cxn>
                    <a:cxn ang="0">
                      <a:pos x="136" y="41"/>
                    </a:cxn>
                    <a:cxn ang="0">
                      <a:pos x="48" y="76"/>
                    </a:cxn>
                    <a:cxn ang="0">
                      <a:pos x="31" y="76"/>
                    </a:cxn>
                    <a:cxn ang="0">
                      <a:pos x="31" y="90"/>
                    </a:cxn>
                    <a:cxn ang="0">
                      <a:pos x="46" y="90"/>
                    </a:cxn>
                    <a:cxn ang="0">
                      <a:pos x="46" y="99"/>
                    </a:cxn>
                    <a:cxn ang="0">
                      <a:pos x="31" y="99"/>
                    </a:cxn>
                    <a:cxn ang="0">
                      <a:pos x="31" y="114"/>
                    </a:cxn>
                    <a:cxn ang="0">
                      <a:pos x="48" y="114"/>
                    </a:cxn>
                    <a:cxn ang="0">
                      <a:pos x="136" y="148"/>
                    </a:cxn>
                  </a:cxnLst>
                  <a:rect l="0" t="0" r="r" b="b"/>
                  <a:pathLst>
                    <a:path w="190" h="189">
                      <a:moveTo>
                        <a:pt x="95" y="0"/>
                      </a:moveTo>
                      <a:cubicBezTo>
                        <a:pt x="147" y="0"/>
                        <a:pt x="190" y="42"/>
                        <a:pt x="190" y="95"/>
                      </a:cubicBezTo>
                      <a:cubicBezTo>
                        <a:pt x="190" y="147"/>
                        <a:pt x="147" y="189"/>
                        <a:pt x="95" y="189"/>
                      </a:cubicBezTo>
                      <a:cubicBezTo>
                        <a:pt x="43" y="189"/>
                        <a:pt x="0" y="147"/>
                        <a:pt x="0" y="95"/>
                      </a:cubicBezTo>
                      <a:cubicBezTo>
                        <a:pt x="0" y="42"/>
                        <a:pt x="43" y="0"/>
                        <a:pt x="95" y="0"/>
                      </a:cubicBezTo>
                      <a:close/>
                      <a:moveTo>
                        <a:pt x="95" y="13"/>
                      </a:moveTo>
                      <a:cubicBezTo>
                        <a:pt x="140" y="13"/>
                        <a:pt x="177" y="49"/>
                        <a:pt x="177" y="95"/>
                      </a:cubicBezTo>
                      <a:cubicBezTo>
                        <a:pt x="177" y="140"/>
                        <a:pt x="140" y="176"/>
                        <a:pt x="95" y="176"/>
                      </a:cubicBezTo>
                      <a:cubicBezTo>
                        <a:pt x="50" y="176"/>
                        <a:pt x="13" y="140"/>
                        <a:pt x="13" y="95"/>
                      </a:cubicBezTo>
                      <a:cubicBezTo>
                        <a:pt x="13" y="49"/>
                        <a:pt x="50" y="13"/>
                        <a:pt x="95" y="13"/>
                      </a:cubicBezTo>
                      <a:close/>
                      <a:moveTo>
                        <a:pt x="136" y="148"/>
                      </a:moveTo>
                      <a:cubicBezTo>
                        <a:pt x="132" y="132"/>
                        <a:pt x="132" y="132"/>
                        <a:pt x="132" y="132"/>
                      </a:cubicBezTo>
                      <a:cubicBezTo>
                        <a:pt x="111" y="140"/>
                        <a:pt x="84" y="137"/>
                        <a:pt x="75" y="114"/>
                      </a:cubicBezTo>
                      <a:cubicBezTo>
                        <a:pt x="116" y="114"/>
                        <a:pt x="116" y="114"/>
                        <a:pt x="116" y="114"/>
                      </a:cubicBezTo>
                      <a:cubicBezTo>
                        <a:pt x="120" y="99"/>
                        <a:pt x="120" y="99"/>
                        <a:pt x="120" y="99"/>
                      </a:cubicBezTo>
                      <a:cubicBezTo>
                        <a:pt x="72" y="99"/>
                        <a:pt x="72" y="99"/>
                        <a:pt x="72" y="99"/>
                      </a:cubicBezTo>
                      <a:cubicBezTo>
                        <a:pt x="72" y="96"/>
                        <a:pt x="72" y="93"/>
                        <a:pt x="72" y="90"/>
                      </a:cubicBezTo>
                      <a:cubicBezTo>
                        <a:pt x="123" y="90"/>
                        <a:pt x="123" y="90"/>
                        <a:pt x="123" y="90"/>
                      </a:cubicBezTo>
                      <a:cubicBezTo>
                        <a:pt x="127" y="76"/>
                        <a:pt x="127" y="76"/>
                        <a:pt x="127" y="76"/>
                      </a:cubicBezTo>
                      <a:cubicBezTo>
                        <a:pt x="75" y="76"/>
                        <a:pt x="75" y="76"/>
                        <a:pt x="75" y="76"/>
                      </a:cubicBezTo>
                      <a:cubicBezTo>
                        <a:pt x="85" y="52"/>
                        <a:pt x="111" y="49"/>
                        <a:pt x="132" y="57"/>
                      </a:cubicBezTo>
                      <a:cubicBezTo>
                        <a:pt x="133" y="52"/>
                        <a:pt x="135" y="46"/>
                        <a:pt x="136" y="41"/>
                      </a:cubicBezTo>
                      <a:cubicBezTo>
                        <a:pt x="103" y="24"/>
                        <a:pt x="58" y="33"/>
                        <a:pt x="48" y="76"/>
                      </a:cubicBezTo>
                      <a:cubicBezTo>
                        <a:pt x="31" y="76"/>
                        <a:pt x="31" y="76"/>
                        <a:pt x="31" y="76"/>
                      </a:cubicBezTo>
                      <a:cubicBezTo>
                        <a:pt x="31" y="90"/>
                        <a:pt x="31" y="90"/>
                        <a:pt x="31" y="90"/>
                      </a:cubicBezTo>
                      <a:cubicBezTo>
                        <a:pt x="46" y="90"/>
                        <a:pt x="46" y="90"/>
                        <a:pt x="46" y="90"/>
                      </a:cubicBezTo>
                      <a:cubicBezTo>
                        <a:pt x="46" y="93"/>
                        <a:pt x="46" y="96"/>
                        <a:pt x="46" y="99"/>
                      </a:cubicBezTo>
                      <a:cubicBezTo>
                        <a:pt x="31" y="99"/>
                        <a:pt x="31" y="99"/>
                        <a:pt x="31" y="99"/>
                      </a:cubicBezTo>
                      <a:cubicBezTo>
                        <a:pt x="31" y="114"/>
                        <a:pt x="31" y="114"/>
                        <a:pt x="31" y="114"/>
                      </a:cubicBezTo>
                      <a:cubicBezTo>
                        <a:pt x="48" y="114"/>
                        <a:pt x="48" y="114"/>
                        <a:pt x="48" y="114"/>
                      </a:cubicBezTo>
                      <a:cubicBezTo>
                        <a:pt x="58" y="157"/>
                        <a:pt x="104" y="165"/>
                        <a:pt x="136" y="148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Verdana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1905000" y="1601177"/>
                <a:ext cx="482187" cy="380023"/>
                <a:chOff x="4846358" y="1518821"/>
                <a:chExt cx="482187" cy="380023"/>
              </a:xfrm>
            </p:grpSpPr>
            <p:sp>
              <p:nvSpPr>
                <p:cNvPr id="23" name="Freeform 146"/>
                <p:cNvSpPr>
                  <a:spLocks noChangeAspect="1" noEditPoints="1"/>
                </p:cNvSpPr>
                <p:nvPr/>
              </p:nvSpPr>
              <p:spPr bwMode="gray">
                <a:xfrm>
                  <a:off x="4846358" y="1518821"/>
                  <a:ext cx="243178" cy="305816"/>
                </a:xfrm>
                <a:custGeom>
                  <a:avLst/>
                  <a:gdLst>
                    <a:gd name="T0" fmla="*/ 486 w 972"/>
                    <a:gd name="T1" fmla="*/ 0 h 1222"/>
                    <a:gd name="T2" fmla="*/ 486 w 972"/>
                    <a:gd name="T3" fmla="*/ 0 h 1222"/>
                    <a:gd name="T4" fmla="*/ 0 w 972"/>
                    <a:gd name="T5" fmla="*/ 183 h 1222"/>
                    <a:gd name="T6" fmla="*/ 0 w 972"/>
                    <a:gd name="T7" fmla="*/ 270 h 1222"/>
                    <a:gd name="T8" fmla="*/ 486 w 972"/>
                    <a:gd name="T9" fmla="*/ 464 h 1222"/>
                    <a:gd name="T10" fmla="*/ 972 w 972"/>
                    <a:gd name="T11" fmla="*/ 270 h 1222"/>
                    <a:gd name="T12" fmla="*/ 972 w 972"/>
                    <a:gd name="T13" fmla="*/ 183 h 1222"/>
                    <a:gd name="T14" fmla="*/ 486 w 972"/>
                    <a:gd name="T15" fmla="*/ 0 h 1222"/>
                    <a:gd name="T16" fmla="*/ 486 w 972"/>
                    <a:gd name="T17" fmla="*/ 0 h 1222"/>
                    <a:gd name="T18" fmla="*/ 954 w 972"/>
                    <a:gd name="T19" fmla="*/ 453 h 1222"/>
                    <a:gd name="T20" fmla="*/ 954 w 972"/>
                    <a:gd name="T21" fmla="*/ 453 h 1222"/>
                    <a:gd name="T22" fmla="*/ 486 w 972"/>
                    <a:gd name="T23" fmla="*/ 598 h 1222"/>
                    <a:gd name="T24" fmla="*/ 18 w 972"/>
                    <a:gd name="T25" fmla="*/ 453 h 1222"/>
                    <a:gd name="T26" fmla="*/ 0 w 972"/>
                    <a:gd name="T27" fmla="*/ 453 h 1222"/>
                    <a:gd name="T28" fmla="*/ 0 w 972"/>
                    <a:gd name="T29" fmla="*/ 616 h 1222"/>
                    <a:gd name="T30" fmla="*/ 486 w 972"/>
                    <a:gd name="T31" fmla="*/ 838 h 1222"/>
                    <a:gd name="T32" fmla="*/ 972 w 972"/>
                    <a:gd name="T33" fmla="*/ 616 h 1222"/>
                    <a:gd name="T34" fmla="*/ 972 w 972"/>
                    <a:gd name="T35" fmla="*/ 453 h 1222"/>
                    <a:gd name="T36" fmla="*/ 954 w 972"/>
                    <a:gd name="T37" fmla="*/ 453 h 1222"/>
                    <a:gd name="T38" fmla="*/ 954 w 972"/>
                    <a:gd name="T39" fmla="*/ 453 h 1222"/>
                    <a:gd name="T40" fmla="*/ 953 w 972"/>
                    <a:gd name="T41" fmla="*/ 808 h 1222"/>
                    <a:gd name="T42" fmla="*/ 953 w 972"/>
                    <a:gd name="T43" fmla="*/ 808 h 1222"/>
                    <a:gd name="T44" fmla="*/ 486 w 972"/>
                    <a:gd name="T45" fmla="*/ 972 h 1222"/>
                    <a:gd name="T46" fmla="*/ 19 w 972"/>
                    <a:gd name="T47" fmla="*/ 808 h 1222"/>
                    <a:gd name="T48" fmla="*/ 0 w 972"/>
                    <a:gd name="T49" fmla="*/ 809 h 1222"/>
                    <a:gd name="T50" fmla="*/ 0 w 972"/>
                    <a:gd name="T51" fmla="*/ 948 h 1222"/>
                    <a:gd name="T52" fmla="*/ 486 w 972"/>
                    <a:gd name="T53" fmla="*/ 1222 h 1222"/>
                    <a:gd name="T54" fmla="*/ 972 w 972"/>
                    <a:gd name="T55" fmla="*/ 948 h 1222"/>
                    <a:gd name="T56" fmla="*/ 972 w 972"/>
                    <a:gd name="T57" fmla="*/ 809 h 1222"/>
                    <a:gd name="T58" fmla="*/ 953 w 972"/>
                    <a:gd name="T59" fmla="*/ 808 h 1222"/>
                    <a:gd name="T60" fmla="*/ 953 w 972"/>
                    <a:gd name="T61" fmla="*/ 808 h 1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72" h="1222">
                      <a:moveTo>
                        <a:pt x="486" y="0"/>
                      </a:moveTo>
                      <a:lnTo>
                        <a:pt x="486" y="0"/>
                      </a:lnTo>
                      <a:cubicBezTo>
                        <a:pt x="217" y="0"/>
                        <a:pt x="0" y="82"/>
                        <a:pt x="0" y="183"/>
                      </a:cubicBezTo>
                      <a:lnTo>
                        <a:pt x="0" y="270"/>
                      </a:lnTo>
                      <a:cubicBezTo>
                        <a:pt x="0" y="377"/>
                        <a:pt x="217" y="464"/>
                        <a:pt x="486" y="464"/>
                      </a:cubicBezTo>
                      <a:cubicBezTo>
                        <a:pt x="754" y="464"/>
                        <a:pt x="972" y="377"/>
                        <a:pt x="972" y="270"/>
                      </a:cubicBezTo>
                      <a:lnTo>
                        <a:pt x="972" y="183"/>
                      </a:lnTo>
                      <a:cubicBezTo>
                        <a:pt x="972" y="82"/>
                        <a:pt x="754" y="0"/>
                        <a:pt x="486" y="0"/>
                      </a:cubicBezTo>
                      <a:lnTo>
                        <a:pt x="486" y="0"/>
                      </a:lnTo>
                      <a:close/>
                      <a:moveTo>
                        <a:pt x="954" y="453"/>
                      </a:moveTo>
                      <a:lnTo>
                        <a:pt x="954" y="453"/>
                      </a:lnTo>
                      <a:cubicBezTo>
                        <a:pt x="896" y="537"/>
                        <a:pt x="708" y="598"/>
                        <a:pt x="486" y="598"/>
                      </a:cubicBezTo>
                      <a:cubicBezTo>
                        <a:pt x="263" y="598"/>
                        <a:pt x="76" y="537"/>
                        <a:pt x="18" y="453"/>
                      </a:cubicBezTo>
                      <a:cubicBezTo>
                        <a:pt x="6" y="436"/>
                        <a:pt x="0" y="445"/>
                        <a:pt x="0" y="453"/>
                      </a:cubicBezTo>
                      <a:cubicBezTo>
                        <a:pt x="0" y="461"/>
                        <a:pt x="0" y="616"/>
                        <a:pt x="0" y="616"/>
                      </a:cubicBezTo>
                      <a:cubicBezTo>
                        <a:pt x="0" y="739"/>
                        <a:pt x="217" y="838"/>
                        <a:pt x="486" y="838"/>
                      </a:cubicBezTo>
                      <a:cubicBezTo>
                        <a:pt x="754" y="838"/>
                        <a:pt x="972" y="739"/>
                        <a:pt x="972" y="616"/>
                      </a:cubicBezTo>
                      <a:cubicBezTo>
                        <a:pt x="972" y="616"/>
                        <a:pt x="972" y="461"/>
                        <a:pt x="972" y="453"/>
                      </a:cubicBezTo>
                      <a:cubicBezTo>
                        <a:pt x="972" y="445"/>
                        <a:pt x="966" y="436"/>
                        <a:pt x="954" y="453"/>
                      </a:cubicBezTo>
                      <a:lnTo>
                        <a:pt x="954" y="453"/>
                      </a:lnTo>
                      <a:close/>
                      <a:moveTo>
                        <a:pt x="953" y="808"/>
                      </a:moveTo>
                      <a:lnTo>
                        <a:pt x="953" y="808"/>
                      </a:lnTo>
                      <a:cubicBezTo>
                        <a:pt x="894" y="903"/>
                        <a:pt x="708" y="972"/>
                        <a:pt x="486" y="972"/>
                      </a:cubicBezTo>
                      <a:cubicBezTo>
                        <a:pt x="264" y="972"/>
                        <a:pt x="77" y="903"/>
                        <a:pt x="19" y="808"/>
                      </a:cubicBezTo>
                      <a:cubicBezTo>
                        <a:pt x="6" y="788"/>
                        <a:pt x="0" y="799"/>
                        <a:pt x="0" y="809"/>
                      </a:cubicBezTo>
                      <a:cubicBezTo>
                        <a:pt x="0" y="819"/>
                        <a:pt x="0" y="948"/>
                        <a:pt x="0" y="948"/>
                      </a:cubicBezTo>
                      <a:cubicBezTo>
                        <a:pt x="0" y="1082"/>
                        <a:pt x="217" y="1222"/>
                        <a:pt x="486" y="1222"/>
                      </a:cubicBezTo>
                      <a:cubicBezTo>
                        <a:pt x="754" y="1222"/>
                        <a:pt x="972" y="1082"/>
                        <a:pt x="972" y="948"/>
                      </a:cubicBezTo>
                      <a:cubicBezTo>
                        <a:pt x="972" y="948"/>
                        <a:pt x="972" y="819"/>
                        <a:pt x="972" y="809"/>
                      </a:cubicBezTo>
                      <a:cubicBezTo>
                        <a:pt x="972" y="799"/>
                        <a:pt x="965" y="788"/>
                        <a:pt x="953" y="808"/>
                      </a:cubicBezTo>
                      <a:lnTo>
                        <a:pt x="953" y="808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Verdana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000064" y="1606979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Freeform 25"/>
                <p:cNvSpPr>
                  <a:spLocks noChangeAspect="1" noEditPoints="1"/>
                </p:cNvSpPr>
                <p:nvPr/>
              </p:nvSpPr>
              <p:spPr bwMode="gray">
                <a:xfrm>
                  <a:off x="5035375" y="1606979"/>
                  <a:ext cx="293170" cy="291865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190" y="95"/>
                    </a:cxn>
                    <a:cxn ang="0">
                      <a:pos x="95" y="189"/>
                    </a:cxn>
                    <a:cxn ang="0">
                      <a:pos x="0" y="95"/>
                    </a:cxn>
                    <a:cxn ang="0">
                      <a:pos x="95" y="0"/>
                    </a:cxn>
                    <a:cxn ang="0">
                      <a:pos x="95" y="13"/>
                    </a:cxn>
                    <a:cxn ang="0">
                      <a:pos x="177" y="95"/>
                    </a:cxn>
                    <a:cxn ang="0">
                      <a:pos x="95" y="176"/>
                    </a:cxn>
                    <a:cxn ang="0">
                      <a:pos x="13" y="95"/>
                    </a:cxn>
                    <a:cxn ang="0">
                      <a:pos x="95" y="13"/>
                    </a:cxn>
                    <a:cxn ang="0">
                      <a:pos x="136" y="148"/>
                    </a:cxn>
                    <a:cxn ang="0">
                      <a:pos x="132" y="132"/>
                    </a:cxn>
                    <a:cxn ang="0">
                      <a:pos x="75" y="114"/>
                    </a:cxn>
                    <a:cxn ang="0">
                      <a:pos x="116" y="114"/>
                    </a:cxn>
                    <a:cxn ang="0">
                      <a:pos x="120" y="99"/>
                    </a:cxn>
                    <a:cxn ang="0">
                      <a:pos x="72" y="99"/>
                    </a:cxn>
                    <a:cxn ang="0">
                      <a:pos x="72" y="90"/>
                    </a:cxn>
                    <a:cxn ang="0">
                      <a:pos x="123" y="90"/>
                    </a:cxn>
                    <a:cxn ang="0">
                      <a:pos x="127" y="76"/>
                    </a:cxn>
                    <a:cxn ang="0">
                      <a:pos x="75" y="76"/>
                    </a:cxn>
                    <a:cxn ang="0">
                      <a:pos x="132" y="57"/>
                    </a:cxn>
                    <a:cxn ang="0">
                      <a:pos x="136" y="41"/>
                    </a:cxn>
                    <a:cxn ang="0">
                      <a:pos x="48" y="76"/>
                    </a:cxn>
                    <a:cxn ang="0">
                      <a:pos x="31" y="76"/>
                    </a:cxn>
                    <a:cxn ang="0">
                      <a:pos x="31" y="90"/>
                    </a:cxn>
                    <a:cxn ang="0">
                      <a:pos x="46" y="90"/>
                    </a:cxn>
                    <a:cxn ang="0">
                      <a:pos x="46" y="99"/>
                    </a:cxn>
                    <a:cxn ang="0">
                      <a:pos x="31" y="99"/>
                    </a:cxn>
                    <a:cxn ang="0">
                      <a:pos x="31" y="114"/>
                    </a:cxn>
                    <a:cxn ang="0">
                      <a:pos x="48" y="114"/>
                    </a:cxn>
                    <a:cxn ang="0">
                      <a:pos x="136" y="148"/>
                    </a:cxn>
                  </a:cxnLst>
                  <a:rect l="0" t="0" r="r" b="b"/>
                  <a:pathLst>
                    <a:path w="190" h="189">
                      <a:moveTo>
                        <a:pt x="95" y="0"/>
                      </a:moveTo>
                      <a:cubicBezTo>
                        <a:pt x="147" y="0"/>
                        <a:pt x="190" y="42"/>
                        <a:pt x="190" y="95"/>
                      </a:cubicBezTo>
                      <a:cubicBezTo>
                        <a:pt x="190" y="147"/>
                        <a:pt x="147" y="189"/>
                        <a:pt x="95" y="189"/>
                      </a:cubicBezTo>
                      <a:cubicBezTo>
                        <a:pt x="43" y="189"/>
                        <a:pt x="0" y="147"/>
                        <a:pt x="0" y="95"/>
                      </a:cubicBezTo>
                      <a:cubicBezTo>
                        <a:pt x="0" y="42"/>
                        <a:pt x="43" y="0"/>
                        <a:pt x="95" y="0"/>
                      </a:cubicBezTo>
                      <a:close/>
                      <a:moveTo>
                        <a:pt x="95" y="13"/>
                      </a:moveTo>
                      <a:cubicBezTo>
                        <a:pt x="140" y="13"/>
                        <a:pt x="177" y="49"/>
                        <a:pt x="177" y="95"/>
                      </a:cubicBezTo>
                      <a:cubicBezTo>
                        <a:pt x="177" y="140"/>
                        <a:pt x="140" y="176"/>
                        <a:pt x="95" y="176"/>
                      </a:cubicBezTo>
                      <a:cubicBezTo>
                        <a:pt x="50" y="176"/>
                        <a:pt x="13" y="140"/>
                        <a:pt x="13" y="95"/>
                      </a:cubicBezTo>
                      <a:cubicBezTo>
                        <a:pt x="13" y="49"/>
                        <a:pt x="50" y="13"/>
                        <a:pt x="95" y="13"/>
                      </a:cubicBezTo>
                      <a:close/>
                      <a:moveTo>
                        <a:pt x="136" y="148"/>
                      </a:moveTo>
                      <a:cubicBezTo>
                        <a:pt x="132" y="132"/>
                        <a:pt x="132" y="132"/>
                        <a:pt x="132" y="132"/>
                      </a:cubicBezTo>
                      <a:cubicBezTo>
                        <a:pt x="111" y="140"/>
                        <a:pt x="84" y="137"/>
                        <a:pt x="75" y="114"/>
                      </a:cubicBezTo>
                      <a:cubicBezTo>
                        <a:pt x="116" y="114"/>
                        <a:pt x="116" y="114"/>
                        <a:pt x="116" y="114"/>
                      </a:cubicBezTo>
                      <a:cubicBezTo>
                        <a:pt x="120" y="99"/>
                        <a:pt x="120" y="99"/>
                        <a:pt x="120" y="99"/>
                      </a:cubicBezTo>
                      <a:cubicBezTo>
                        <a:pt x="72" y="99"/>
                        <a:pt x="72" y="99"/>
                        <a:pt x="72" y="99"/>
                      </a:cubicBezTo>
                      <a:cubicBezTo>
                        <a:pt x="72" y="96"/>
                        <a:pt x="72" y="93"/>
                        <a:pt x="72" y="90"/>
                      </a:cubicBezTo>
                      <a:cubicBezTo>
                        <a:pt x="123" y="90"/>
                        <a:pt x="123" y="90"/>
                        <a:pt x="123" y="90"/>
                      </a:cubicBezTo>
                      <a:cubicBezTo>
                        <a:pt x="127" y="76"/>
                        <a:pt x="127" y="76"/>
                        <a:pt x="127" y="76"/>
                      </a:cubicBezTo>
                      <a:cubicBezTo>
                        <a:pt x="75" y="76"/>
                        <a:pt x="75" y="76"/>
                        <a:pt x="75" y="76"/>
                      </a:cubicBezTo>
                      <a:cubicBezTo>
                        <a:pt x="85" y="52"/>
                        <a:pt x="111" y="49"/>
                        <a:pt x="132" y="57"/>
                      </a:cubicBezTo>
                      <a:cubicBezTo>
                        <a:pt x="133" y="52"/>
                        <a:pt x="135" y="46"/>
                        <a:pt x="136" y="41"/>
                      </a:cubicBezTo>
                      <a:cubicBezTo>
                        <a:pt x="103" y="24"/>
                        <a:pt x="58" y="33"/>
                        <a:pt x="48" y="76"/>
                      </a:cubicBezTo>
                      <a:cubicBezTo>
                        <a:pt x="31" y="76"/>
                        <a:pt x="31" y="76"/>
                        <a:pt x="31" y="76"/>
                      </a:cubicBezTo>
                      <a:cubicBezTo>
                        <a:pt x="31" y="90"/>
                        <a:pt x="31" y="90"/>
                        <a:pt x="31" y="90"/>
                      </a:cubicBezTo>
                      <a:cubicBezTo>
                        <a:pt x="46" y="90"/>
                        <a:pt x="46" y="90"/>
                        <a:pt x="46" y="90"/>
                      </a:cubicBezTo>
                      <a:cubicBezTo>
                        <a:pt x="46" y="93"/>
                        <a:pt x="46" y="96"/>
                        <a:pt x="46" y="99"/>
                      </a:cubicBezTo>
                      <a:cubicBezTo>
                        <a:pt x="31" y="99"/>
                        <a:pt x="31" y="99"/>
                        <a:pt x="31" y="99"/>
                      </a:cubicBezTo>
                      <a:cubicBezTo>
                        <a:pt x="31" y="114"/>
                        <a:pt x="31" y="114"/>
                        <a:pt x="31" y="114"/>
                      </a:cubicBezTo>
                      <a:cubicBezTo>
                        <a:pt x="48" y="114"/>
                        <a:pt x="48" y="114"/>
                        <a:pt x="48" y="114"/>
                      </a:cubicBezTo>
                      <a:cubicBezTo>
                        <a:pt x="58" y="157"/>
                        <a:pt x="104" y="165"/>
                        <a:pt x="136" y="148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Verdana"/>
                  </a:endParaRPr>
                </a:p>
              </p:txBody>
            </p:sp>
          </p:grpSp>
        </p:grpSp>
        <p:sp>
          <p:nvSpPr>
            <p:cNvPr id="6" name="Freeform 5"/>
            <p:cNvSpPr/>
            <p:nvPr/>
          </p:nvSpPr>
          <p:spPr>
            <a:xfrm>
              <a:off x="2135495" y="4653574"/>
              <a:ext cx="7540464" cy="1874116"/>
            </a:xfrm>
            <a:custGeom>
              <a:avLst/>
              <a:gdLst>
                <a:gd name="connsiteX0" fmla="*/ 0 w 7458075"/>
                <a:gd name="connsiteY0" fmla="*/ 1299551 h 1874116"/>
                <a:gd name="connsiteX1" fmla="*/ 514350 w 7458075"/>
                <a:gd name="connsiteY1" fmla="*/ 661376 h 1874116"/>
                <a:gd name="connsiteX2" fmla="*/ 1162050 w 7458075"/>
                <a:gd name="connsiteY2" fmla="*/ 937601 h 1874116"/>
                <a:gd name="connsiteX3" fmla="*/ 2562225 w 7458075"/>
                <a:gd name="connsiteY3" fmla="*/ 1756751 h 1874116"/>
                <a:gd name="connsiteX4" fmla="*/ 2905125 w 7458075"/>
                <a:gd name="connsiteY4" fmla="*/ 651851 h 1874116"/>
                <a:gd name="connsiteX5" fmla="*/ 3476625 w 7458075"/>
                <a:gd name="connsiteY5" fmla="*/ 880451 h 1874116"/>
                <a:gd name="connsiteX6" fmla="*/ 4476750 w 7458075"/>
                <a:gd name="connsiteY6" fmla="*/ 1871051 h 1874116"/>
                <a:gd name="connsiteX7" fmla="*/ 4124325 w 7458075"/>
                <a:gd name="connsiteY7" fmla="*/ 518501 h 1874116"/>
                <a:gd name="connsiteX8" fmla="*/ 4676775 w 7458075"/>
                <a:gd name="connsiteY8" fmla="*/ 61301 h 1874116"/>
                <a:gd name="connsiteX9" fmla="*/ 5286375 w 7458075"/>
                <a:gd name="connsiteY9" fmla="*/ 1766276 h 1874116"/>
                <a:gd name="connsiteX10" fmla="*/ 6248400 w 7458075"/>
                <a:gd name="connsiteY10" fmla="*/ 1518626 h 1874116"/>
                <a:gd name="connsiteX11" fmla="*/ 6648450 w 7458075"/>
                <a:gd name="connsiteY11" fmla="*/ 347051 h 1874116"/>
                <a:gd name="connsiteX12" fmla="*/ 7458075 w 7458075"/>
                <a:gd name="connsiteY12" fmla="*/ 642326 h 187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58075" h="1874116">
                  <a:moveTo>
                    <a:pt x="0" y="1299551"/>
                  </a:moveTo>
                  <a:cubicBezTo>
                    <a:pt x="160337" y="1010626"/>
                    <a:pt x="320675" y="721701"/>
                    <a:pt x="514350" y="661376"/>
                  </a:cubicBezTo>
                  <a:cubicBezTo>
                    <a:pt x="708025" y="601051"/>
                    <a:pt x="820738" y="755039"/>
                    <a:pt x="1162050" y="937601"/>
                  </a:cubicBezTo>
                  <a:cubicBezTo>
                    <a:pt x="1503362" y="1120163"/>
                    <a:pt x="2271713" y="1804376"/>
                    <a:pt x="2562225" y="1756751"/>
                  </a:cubicBezTo>
                  <a:cubicBezTo>
                    <a:pt x="2852737" y="1709126"/>
                    <a:pt x="2752725" y="797901"/>
                    <a:pt x="2905125" y="651851"/>
                  </a:cubicBezTo>
                  <a:cubicBezTo>
                    <a:pt x="3057525" y="505801"/>
                    <a:pt x="3214688" y="677251"/>
                    <a:pt x="3476625" y="880451"/>
                  </a:cubicBezTo>
                  <a:cubicBezTo>
                    <a:pt x="3738563" y="1083651"/>
                    <a:pt x="4368800" y="1931376"/>
                    <a:pt x="4476750" y="1871051"/>
                  </a:cubicBezTo>
                  <a:cubicBezTo>
                    <a:pt x="4584700" y="1810726"/>
                    <a:pt x="4090988" y="820126"/>
                    <a:pt x="4124325" y="518501"/>
                  </a:cubicBezTo>
                  <a:cubicBezTo>
                    <a:pt x="4157662" y="216876"/>
                    <a:pt x="4483100" y="-146661"/>
                    <a:pt x="4676775" y="61301"/>
                  </a:cubicBezTo>
                  <a:cubicBezTo>
                    <a:pt x="4870450" y="269263"/>
                    <a:pt x="5024438" y="1523389"/>
                    <a:pt x="5286375" y="1766276"/>
                  </a:cubicBezTo>
                  <a:cubicBezTo>
                    <a:pt x="5548312" y="2009163"/>
                    <a:pt x="6021388" y="1755163"/>
                    <a:pt x="6248400" y="1518626"/>
                  </a:cubicBezTo>
                  <a:cubicBezTo>
                    <a:pt x="6475412" y="1282089"/>
                    <a:pt x="6446838" y="493101"/>
                    <a:pt x="6648450" y="347051"/>
                  </a:cubicBezTo>
                  <a:cubicBezTo>
                    <a:pt x="6850062" y="201001"/>
                    <a:pt x="7154068" y="421663"/>
                    <a:pt x="7458075" y="642326"/>
                  </a:cubicBezTo>
                </a:path>
              </a:pathLst>
            </a:custGeom>
            <a:noFill/>
            <a:ln w="47625" cmpd="dbl">
              <a:prstDash val="sysDash"/>
              <a:headEnd type="diamon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565686" y="4108355"/>
            <a:ext cx="388638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Decision process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1405" y="2168840"/>
            <a:ext cx="6363675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>
                <a:solidFill>
                  <a:srgbClr val="C00000"/>
                </a:solidFill>
              </a:rPr>
              <a:t>A LONG WAY TO GO </a:t>
            </a:r>
            <a:br>
              <a:rPr lang="fr-BE" sz="3200" dirty="0" smtClean="0">
                <a:solidFill>
                  <a:srgbClr val="C00000"/>
                </a:solidFill>
              </a:rPr>
            </a:br>
            <a:r>
              <a:rPr lang="fr-BE" sz="3200" dirty="0" smtClean="0">
                <a:solidFill>
                  <a:srgbClr val="C00000"/>
                </a:solidFill>
              </a:rPr>
              <a:t>FORM IDEAS TO DECISIONS</a:t>
            </a:r>
            <a:br>
              <a:rPr lang="fr-BE" sz="3200" dirty="0" smtClean="0">
                <a:solidFill>
                  <a:srgbClr val="C00000"/>
                </a:solidFill>
              </a:rPr>
            </a:br>
            <a:r>
              <a:rPr lang="fr-BE" sz="3200" dirty="0" smtClean="0">
                <a:solidFill>
                  <a:srgbClr val="C00000"/>
                </a:solidFill>
              </a:rPr>
              <a:t>BEFORE  STARTING ANY IMPLEMENTATION !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97609" y="4894336"/>
            <a:ext cx="636367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>
                <a:solidFill>
                  <a:srgbClr val="C00000"/>
                </a:solidFill>
              </a:rPr>
              <a:t>COLLABORATIVE TOOL</a:t>
            </a:r>
            <a:br>
              <a:rPr lang="fr-BE" sz="3200" dirty="0" smtClean="0">
                <a:solidFill>
                  <a:srgbClr val="C00000"/>
                </a:solidFill>
              </a:rPr>
            </a:br>
            <a:r>
              <a:rPr lang="fr-BE" sz="3200" dirty="0" smtClean="0">
                <a:solidFill>
                  <a:srgbClr val="C00000"/>
                </a:solidFill>
              </a:rPr>
              <a:t>OP &amp;  FC </a:t>
            </a:r>
            <a:r>
              <a:rPr lang="fr-BE" sz="3200" dirty="0">
                <a:solidFill>
                  <a:srgbClr val="C00000"/>
                </a:solidFill>
              </a:rPr>
              <a:t>&amp;</a:t>
            </a:r>
            <a:r>
              <a:rPr lang="fr-BE" sz="3200" dirty="0" smtClean="0">
                <a:solidFill>
                  <a:srgbClr val="C00000"/>
                </a:solidFill>
              </a:rPr>
              <a:t> GEO &amp; THEM &amp; POL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39417" y="158472"/>
            <a:ext cx="951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103766"/>
                </a:solidFill>
              </a:rPr>
              <a:t>TRACK 3 </a:t>
            </a:r>
            <a:r>
              <a:rPr lang="en-GB" sz="2800" b="1" dirty="0">
                <a:solidFill>
                  <a:srgbClr val="103766"/>
                </a:solidFill>
              </a:rPr>
              <a:t>Action Document design </a:t>
            </a:r>
            <a:r>
              <a:rPr lang="en-GB" sz="2800" b="1" dirty="0" smtClean="0">
                <a:solidFill>
                  <a:srgbClr val="103766"/>
                </a:solidFill>
              </a:rPr>
              <a:t>process</a:t>
            </a:r>
            <a:endParaRPr lang="en-GB" sz="2800" b="1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" grpId="0" animBg="1"/>
      <p:bldP spid="2" grpId="0" animBg="1"/>
      <p:bldP spid="664" grpId="0" animBg="1"/>
      <p:bldP spid="665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6" grpId="0" animBg="1"/>
      <p:bldP spid="676" grpId="1" animBg="1"/>
      <p:bldP spid="677" grpId="0" animBg="1"/>
      <p:bldP spid="677" grpId="1" animBg="1"/>
      <p:bldP spid="33" grpId="0" animBg="1"/>
      <p:bldP spid="33" grpId="1" animBg="1"/>
      <p:bldP spid="33" grpId="2" animBg="1"/>
      <p:bldP spid="8" grpId="0" animBg="1"/>
      <p:bldP spid="36" grpId="0" animBg="1"/>
      <p:bldP spid="3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9349" y="1986930"/>
            <a:ext cx="4416491" cy="38884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9632" y="3068792"/>
            <a:ext cx="11467008" cy="144016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02465" y="2956308"/>
            <a:ext cx="60959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1990" y="2956308"/>
            <a:ext cx="60959" cy="360040"/>
          </a:xfrm>
          <a:prstGeom prst="rect">
            <a:avLst/>
          </a:prstGeom>
          <a:solidFill>
            <a:srgbClr val="FDB61B"/>
          </a:solidFill>
          <a:ln>
            <a:solidFill>
              <a:srgbClr val="FDB61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2342" y="3428832"/>
            <a:ext cx="1369133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dirty="0" smtClean="0">
                <a:solidFill>
                  <a:srgbClr val="FF0000"/>
                </a:solidFill>
                <a:latin typeface="Verdana"/>
              </a:rPr>
              <a:t>OPSYS full release in production</a:t>
            </a:r>
            <a:endParaRPr lang="en-GB" sz="1400" dirty="0" err="1" smtClean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29090" y="2709332"/>
            <a:ext cx="141781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dirty="0" smtClean="0">
                <a:solidFill>
                  <a:srgbClr val="FF0000"/>
                </a:solidFill>
                <a:latin typeface="Verdana"/>
              </a:rPr>
              <a:t>2020</a:t>
            </a:r>
            <a:endParaRPr lang="en-GB" sz="1400" dirty="0" err="1" smtClean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2575" y="2708752"/>
            <a:ext cx="144016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Q3 2018</a:t>
            </a:r>
            <a:endParaRPr lang="en-GB" sz="1400" b="1" dirty="0" err="1" smtClean="0">
              <a:solidFill>
                <a:srgbClr val="FDB61B"/>
              </a:solidFill>
              <a:latin typeface="Verdana"/>
            </a:endParaRP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5750818" y="3428830"/>
            <a:ext cx="2208245" cy="5716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dirty="0" smtClean="0">
                <a:solidFill>
                  <a:srgbClr val="FDB61B"/>
                </a:solidFill>
                <a:latin typeface="Verdana"/>
              </a:rPr>
              <a:t>Minimum Viable Product</a:t>
            </a:r>
            <a:endParaRPr lang="en-GB" sz="1400" u="sng" dirty="0" err="1" smtClean="0">
              <a:solidFill>
                <a:srgbClr val="FDB61B"/>
              </a:solidFill>
              <a:latin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4443" y="2707010"/>
            <a:ext cx="183273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Q4 2017</a:t>
            </a:r>
            <a:endParaRPr lang="en-GB" sz="1400" b="1" dirty="0" err="1" smtClean="0">
              <a:solidFill>
                <a:srgbClr val="00246C"/>
              </a:solidFill>
              <a:latin typeface="Verdan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4499" y="5227290"/>
            <a:ext cx="31218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err="1" smtClean="0">
                <a:solidFill>
                  <a:srgbClr val="103766"/>
                </a:solidFill>
                <a:latin typeface="Verdana"/>
              </a:rPr>
              <a:t>Current</a:t>
            </a:r>
            <a:r>
              <a:rPr lang="fr-BE" sz="1400" b="1" dirty="0" smtClean="0">
                <a:solidFill>
                  <a:srgbClr val="103766"/>
                </a:solidFill>
                <a:latin typeface="Verdana"/>
              </a:rPr>
              <a:t> focus</a:t>
            </a:r>
            <a:endParaRPr lang="en-US" sz="1400" b="1" dirty="0" err="1" smtClean="0">
              <a:solidFill>
                <a:srgbClr val="103766"/>
              </a:solidFill>
              <a:latin typeface="Verdan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8663" y="145911"/>
            <a:ext cx="678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Key </a:t>
            </a:r>
            <a:r>
              <a:rPr lang="fr-BE" sz="2800" b="1" dirty="0" err="1" smtClean="0">
                <a:solidFill>
                  <a:srgbClr val="103766"/>
                </a:solidFill>
              </a:rPr>
              <a:t>milestones</a:t>
            </a:r>
            <a:r>
              <a:rPr lang="fr-BE" sz="2800" b="1" dirty="0" smtClean="0">
                <a:solidFill>
                  <a:srgbClr val="103766"/>
                </a:solidFill>
              </a:rPr>
              <a:t> for </a:t>
            </a:r>
            <a:r>
              <a:rPr lang="fr-BE" sz="2800" b="1" dirty="0" err="1" smtClean="0">
                <a:solidFill>
                  <a:srgbClr val="103766"/>
                </a:solidFill>
              </a:rPr>
              <a:t>Track</a:t>
            </a:r>
            <a:r>
              <a:rPr lang="fr-BE" sz="2800" b="1" dirty="0" smtClean="0">
                <a:solidFill>
                  <a:srgbClr val="103766"/>
                </a:solidFill>
              </a:rPr>
              <a:t> 3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37955" y="2975638"/>
            <a:ext cx="60959" cy="360040"/>
          </a:xfrm>
          <a:prstGeom prst="rect">
            <a:avLst/>
          </a:prstGeom>
          <a:solidFill>
            <a:srgbClr val="103766"/>
          </a:solidFill>
          <a:ln>
            <a:solidFill>
              <a:srgbClr val="1037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1619250" y="3428832"/>
            <a:ext cx="161792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dirty="0" smtClean="0">
                <a:solidFill>
                  <a:srgbClr val="103766"/>
                </a:solidFill>
                <a:latin typeface="Verdana"/>
              </a:rPr>
              <a:t>Business case and </a:t>
            </a:r>
            <a:r>
              <a:rPr lang="fr-BE" sz="1400" dirty="0" err="1" smtClean="0">
                <a:solidFill>
                  <a:srgbClr val="103766"/>
                </a:solidFill>
                <a:latin typeface="Verdana"/>
              </a:rPr>
              <a:t>project</a:t>
            </a:r>
            <a:r>
              <a:rPr lang="fr-BE" sz="1400" dirty="0" smtClean="0">
                <a:solidFill>
                  <a:srgbClr val="103766"/>
                </a:solidFill>
                <a:latin typeface="Verdana"/>
              </a:rPr>
              <a:t> charter</a:t>
            </a:r>
            <a:endParaRPr lang="en-GB" sz="1400" dirty="0" smtClean="0">
              <a:solidFill>
                <a:srgbClr val="103766"/>
              </a:solidFill>
              <a:latin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222" y="2590416"/>
            <a:ext cx="104493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i="1" dirty="0" err="1" smtClean="0">
                <a:solidFill>
                  <a:srgbClr val="103766"/>
                </a:solidFill>
              </a:rPr>
              <a:t>Any</a:t>
            </a:r>
            <a:r>
              <a:rPr lang="fr-BE" sz="3200" i="1" dirty="0" smtClean="0">
                <a:solidFill>
                  <a:srgbClr val="103766"/>
                </a:solidFill>
              </a:rPr>
              <a:t> questions </a:t>
            </a:r>
            <a:r>
              <a:rPr lang="fr-BE" sz="3200" i="1" dirty="0" err="1" smtClean="0">
                <a:solidFill>
                  <a:srgbClr val="103766"/>
                </a:solidFill>
              </a:rPr>
              <a:t>until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now</a:t>
            </a:r>
            <a:r>
              <a:rPr lang="fr-BE" sz="3200" i="1" dirty="0" smtClean="0">
                <a:solidFill>
                  <a:srgbClr val="103766"/>
                </a:solidFill>
              </a:rPr>
              <a:t> ? </a:t>
            </a:r>
          </a:p>
          <a:p>
            <a:endParaRPr lang="fr-BE" sz="3200" i="1" dirty="0">
              <a:solidFill>
                <a:srgbClr val="103766"/>
              </a:solidFill>
            </a:endParaRPr>
          </a:p>
          <a:p>
            <a:r>
              <a:rPr lang="fr-BE" sz="3200" i="1" dirty="0" err="1" smtClean="0">
                <a:solidFill>
                  <a:srgbClr val="103766"/>
                </a:solidFill>
              </a:rPr>
              <a:t>Please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share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them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with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everybody</a:t>
            </a:r>
            <a:r>
              <a:rPr lang="fr-BE" sz="3200" i="1" dirty="0" smtClean="0">
                <a:solidFill>
                  <a:srgbClr val="103766"/>
                </a:solidFill>
              </a:rPr>
              <a:t> via the chat box.</a:t>
            </a:r>
          </a:p>
          <a:p>
            <a:endParaRPr lang="fr-BE" sz="3200" i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5629275"/>
            <a:ext cx="6440488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altLang="fr-FR" sz="2000" b="1" i="1" dirty="0" smtClean="0">
                <a:solidFill>
                  <a:srgbClr val="D0D961"/>
                </a:solidFill>
              </a:rPr>
              <a:t>October 17</a:t>
            </a:r>
            <a:r>
              <a:rPr lang="en-GB" altLang="fr-FR" sz="2000" b="1" i="1" baseline="30000" dirty="0" smtClean="0">
                <a:solidFill>
                  <a:srgbClr val="D0D961"/>
                </a:solidFill>
              </a:rPr>
              <a:t>th</a:t>
            </a:r>
            <a:r>
              <a:rPr lang="en-GB" altLang="fr-FR" sz="2000" b="1" i="1" dirty="0" smtClean="0">
                <a:solidFill>
                  <a:srgbClr val="D0D961"/>
                </a:solidFill>
              </a:rPr>
              <a:t>, 2017</a:t>
            </a:r>
            <a:endParaRPr lang="es-ES_tradnl" sz="2000" b="1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50238" y="2593344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2000" b="1" i="1" dirty="0"/>
              <a:t>Webinar to launch the test phase: </a:t>
            </a:r>
            <a:endParaRPr lang="en-GB" altLang="es-ES_tradnl" sz="2000" b="1" i="1" dirty="0" smtClean="0"/>
          </a:p>
          <a:p>
            <a:pPr marL="0" indent="0">
              <a:buNone/>
            </a:pPr>
            <a:endParaRPr lang="en-GB" altLang="es-ES_tradnl" sz="2000" b="1" i="1" dirty="0"/>
          </a:p>
          <a:p>
            <a:pPr marL="0" indent="0">
              <a:buNone/>
            </a:pPr>
            <a:r>
              <a:rPr lang="en-GB" altLang="es-ES_tradnl" sz="2000" b="1" i="1" dirty="0"/>
              <a:t>Session 2: Focus on results </a:t>
            </a:r>
          </a:p>
          <a:p>
            <a:pPr marL="0" indent="0">
              <a:buNone/>
            </a:pPr>
            <a:endParaRPr lang="fr-BE" sz="1400" b="1" dirty="0" smtClean="0"/>
          </a:p>
          <a:p>
            <a:pPr marL="0" indent="0">
              <a:buNone/>
            </a:pPr>
            <a:r>
              <a:rPr lang="fr-BE" sz="20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s-ES_tradnl" sz="2000" b="1" i="1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5629275"/>
            <a:ext cx="6440488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altLang="fr-FR" sz="2000" b="1" i="1" dirty="0" smtClean="0">
                <a:solidFill>
                  <a:srgbClr val="D0D961"/>
                </a:solidFill>
              </a:rPr>
              <a:t>October 17</a:t>
            </a:r>
            <a:r>
              <a:rPr lang="en-GB" altLang="fr-FR" sz="2000" b="1" i="1" baseline="30000" dirty="0" smtClean="0">
                <a:solidFill>
                  <a:srgbClr val="D0D961"/>
                </a:solidFill>
              </a:rPr>
              <a:t>th</a:t>
            </a:r>
            <a:r>
              <a:rPr lang="en-GB" altLang="fr-FR" sz="2000" b="1" i="1" dirty="0" smtClean="0">
                <a:solidFill>
                  <a:srgbClr val="D0D961"/>
                </a:solidFill>
              </a:rPr>
              <a:t>, 2017</a:t>
            </a:r>
            <a:endParaRPr lang="es-ES_tradnl" sz="2000" b="1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963038" y="2652611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Presentation 6: DEVCO </a:t>
            </a:r>
            <a:r>
              <a:rPr lang="en-GB" sz="2000" b="1" dirty="0"/>
              <a:t>- Why is the results mind-set important? </a:t>
            </a:r>
          </a:p>
          <a:p>
            <a:pPr marL="0" indent="0">
              <a:buNone/>
            </a:pPr>
            <a:endParaRPr lang="fr-BE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b="1" dirty="0"/>
              <a:t>Andrea Alfieri</a:t>
            </a:r>
            <a:r>
              <a:rPr lang="en-GB" sz="1800" dirty="0"/>
              <a:t>, Head of Section, Results and Business Processes, DEVCO</a:t>
            </a:r>
          </a:p>
          <a:p>
            <a:pPr marL="0" indent="0">
              <a:buNone/>
            </a:pPr>
            <a:endParaRPr lang="es-ES_tradnl" sz="2000" b="1" i="1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Results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222" y="2503328"/>
            <a:ext cx="1044933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103766"/>
                </a:solidFill>
              </a:rPr>
              <a:t>Improve the way we </a:t>
            </a:r>
            <a:r>
              <a:rPr lang="en-GB" sz="3200" b="1" i="1" dirty="0">
                <a:solidFill>
                  <a:srgbClr val="103766"/>
                </a:solidFill>
              </a:rPr>
              <a:t>define</a:t>
            </a:r>
            <a:r>
              <a:rPr lang="en-GB" sz="3200" i="1" dirty="0">
                <a:solidFill>
                  <a:srgbClr val="103766"/>
                </a:solidFill>
              </a:rPr>
              <a:t>, </a:t>
            </a:r>
            <a:r>
              <a:rPr lang="en-GB" sz="3200" b="1" i="1" dirty="0">
                <a:solidFill>
                  <a:srgbClr val="103766"/>
                </a:solidFill>
              </a:rPr>
              <a:t>monitor and report </a:t>
            </a:r>
            <a:r>
              <a:rPr lang="en-GB" sz="3200" i="1" dirty="0">
                <a:solidFill>
                  <a:srgbClr val="103766"/>
                </a:solidFill>
              </a:rPr>
              <a:t>our </a:t>
            </a:r>
            <a:r>
              <a:rPr lang="en-GB" sz="4500" b="1" i="1" dirty="0">
                <a:solidFill>
                  <a:srgbClr val="FF0000"/>
                </a:solidFill>
              </a:rPr>
              <a:t>results </a:t>
            </a:r>
            <a:r>
              <a:rPr lang="en-GB" sz="3200" i="1" dirty="0">
                <a:solidFill>
                  <a:srgbClr val="103766"/>
                </a:solidFill>
              </a:rPr>
              <a:t>to </a:t>
            </a:r>
            <a:r>
              <a:rPr lang="en-GB" sz="3200" b="1" i="1" dirty="0">
                <a:solidFill>
                  <a:srgbClr val="103766"/>
                </a:solidFill>
              </a:rPr>
              <a:t>communicate</a:t>
            </a:r>
            <a:r>
              <a:rPr lang="en-GB" sz="3200" i="1" dirty="0">
                <a:solidFill>
                  <a:srgbClr val="103766"/>
                </a:solidFill>
              </a:rPr>
              <a:t> better what we do and </a:t>
            </a:r>
            <a:r>
              <a:rPr lang="en-GB" sz="3200" b="1" i="1" dirty="0">
                <a:solidFill>
                  <a:srgbClr val="103766"/>
                </a:solidFill>
              </a:rPr>
              <a:t>inform decision making </a:t>
            </a:r>
            <a:r>
              <a:rPr lang="en-GB" sz="3200" i="1" dirty="0">
                <a:solidFill>
                  <a:srgbClr val="103766"/>
                </a:solidFill>
              </a:rPr>
              <a:t>at all levels</a:t>
            </a:r>
          </a:p>
          <a:p>
            <a:endParaRPr lang="fr-BE" sz="3200" i="1" dirty="0" smtClean="0">
              <a:solidFill>
                <a:srgbClr val="103766"/>
              </a:solidFill>
            </a:endParaRPr>
          </a:p>
          <a:p>
            <a:endParaRPr lang="fr-BE" sz="3200" i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Defining results: formulation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3525" y="1273242"/>
            <a:ext cx="104493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103766"/>
                </a:solidFill>
              </a:rPr>
              <a:t>Current issues: </a:t>
            </a:r>
            <a:r>
              <a:rPr lang="en-GB" sz="3200" dirty="0" smtClean="0">
                <a:solidFill>
                  <a:srgbClr val="103766"/>
                </a:solidFill>
              </a:rPr>
              <a:t>Structural </a:t>
            </a:r>
            <a:r>
              <a:rPr lang="en-GB" sz="3200" dirty="0">
                <a:solidFill>
                  <a:srgbClr val="103766"/>
                </a:solidFill>
              </a:rPr>
              <a:t>weaknesses in our formulation: design is the top problem identified by ROM reviews over the last 5 years</a:t>
            </a:r>
          </a:p>
          <a:p>
            <a:endParaRPr lang="en-GB" sz="3200" dirty="0">
              <a:solidFill>
                <a:srgbClr val="103766"/>
              </a:solidFill>
            </a:endParaRPr>
          </a:p>
          <a:p>
            <a:r>
              <a:rPr lang="en-GB" sz="3200" b="1" dirty="0">
                <a:solidFill>
                  <a:srgbClr val="103766"/>
                </a:solidFill>
              </a:rPr>
              <a:t>Countermeasures: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03766"/>
                </a:solidFill>
              </a:rPr>
              <a:t>Technical assistance at QSG2 and roll out of webinars focusing on the formulation of Action Document – </a:t>
            </a:r>
            <a:r>
              <a:rPr lang="en-GB" sz="3200" dirty="0" err="1">
                <a:solidFill>
                  <a:srgbClr val="103766"/>
                </a:solidFill>
              </a:rPr>
              <a:t>logframe</a:t>
            </a:r>
            <a:r>
              <a:rPr lang="en-GB" sz="3200" dirty="0">
                <a:solidFill>
                  <a:srgbClr val="103766"/>
                </a:solidFill>
              </a:rPr>
              <a:t> and 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03766"/>
                </a:solidFill>
              </a:rPr>
              <a:t>New online Sector Indicator Guidance to inform on "best practice" indicators and results by sector (forthcoming in November)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3525" y="1316794"/>
            <a:ext cx="104493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03766"/>
                </a:solidFill>
              </a:rPr>
              <a:t>Current issues: </a:t>
            </a:r>
            <a:r>
              <a:rPr lang="en-GB" sz="3200" dirty="0" smtClean="0">
                <a:solidFill>
                  <a:srgbClr val="103766"/>
                </a:solidFill>
              </a:rPr>
              <a:t>Partners </a:t>
            </a:r>
            <a:r>
              <a:rPr lang="en-GB" sz="3200" dirty="0">
                <a:solidFill>
                  <a:srgbClr val="103766"/>
                </a:solidFill>
              </a:rPr>
              <a:t>report mainly on activities and financial issues. Project monitoring systems </a:t>
            </a:r>
            <a:r>
              <a:rPr lang="en-GB" sz="3200" dirty="0" smtClean="0">
                <a:solidFill>
                  <a:srgbClr val="103766"/>
                </a:solidFill>
              </a:rPr>
              <a:t>are weak. No link between EUDs and HQ.</a:t>
            </a:r>
            <a:endParaRPr lang="en-GB" sz="3200" dirty="0">
              <a:solidFill>
                <a:srgbClr val="103766"/>
              </a:solidFill>
            </a:endParaRPr>
          </a:p>
          <a:p>
            <a:endParaRPr lang="en-GB" sz="3200" dirty="0">
              <a:solidFill>
                <a:srgbClr val="103766"/>
              </a:solidFill>
            </a:endParaRPr>
          </a:p>
          <a:p>
            <a:r>
              <a:rPr lang="en-GB" sz="3200" b="1" dirty="0">
                <a:solidFill>
                  <a:srgbClr val="103766"/>
                </a:solidFill>
              </a:rPr>
              <a:t>Countermeasures: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03766"/>
                </a:solidFill>
              </a:rPr>
              <a:t>Provisions in PAGODA2, Grant and Admin agreements focused on enhancing results monitoring and reporting by partners (more to come in new MFF)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03766"/>
                </a:solidFill>
              </a:rPr>
              <a:t>Annual exercise of results reporting on completed projects (EPRR) introduced in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Better monitoring and reporting on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103766"/>
                </a:solidFill>
              </a:rPr>
              <a:t>Agenda of the webinar</a:t>
            </a:r>
            <a:endParaRPr lang="en-GB" sz="2800" b="1" dirty="0">
              <a:solidFill>
                <a:srgbClr val="103766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7918"/>
              </p:ext>
            </p:extLst>
          </p:nvPr>
        </p:nvGraphicFramePr>
        <p:xfrm>
          <a:off x="1422594" y="1229758"/>
          <a:ext cx="9343377" cy="54202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43377"/>
              </a:tblGrid>
              <a:tr h="3806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300" b="1" noProof="0" dirty="0" smtClean="0">
                          <a:solidFill>
                            <a:srgbClr val="103766"/>
                          </a:solidFill>
                        </a:rPr>
                        <a:t>Session 1: OPSYS, the </a:t>
                      </a:r>
                      <a:r>
                        <a:rPr lang="fr-BE" sz="1300" b="1" noProof="0" dirty="0" err="1" smtClean="0">
                          <a:solidFill>
                            <a:srgbClr val="103766"/>
                          </a:solidFill>
                        </a:rPr>
                        <a:t>overall</a:t>
                      </a:r>
                      <a:r>
                        <a:rPr lang="fr-BE" sz="1300" b="1" baseline="0" noProof="0" dirty="0" smtClean="0">
                          <a:solidFill>
                            <a:srgbClr val="103766"/>
                          </a:solidFill>
                        </a:rPr>
                        <a:t> </a:t>
                      </a:r>
                      <a:r>
                        <a:rPr lang="fr-BE" sz="1300" b="1" baseline="0" noProof="0" dirty="0" err="1" smtClean="0">
                          <a:solidFill>
                            <a:srgbClr val="103766"/>
                          </a:solidFill>
                        </a:rPr>
                        <a:t>picture</a:t>
                      </a:r>
                      <a:r>
                        <a:rPr lang="fr-BE" sz="1300" b="1" baseline="0" noProof="0" dirty="0" smtClean="0">
                          <a:solidFill>
                            <a:srgbClr val="103766"/>
                          </a:solidFill>
                        </a:rPr>
                        <a:t> </a:t>
                      </a:r>
                      <a:endParaRPr lang="en-GB" sz="1300" b="1" noProof="0" dirty="0" smtClean="0">
                        <a:solidFill>
                          <a:srgbClr val="103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noProof="0" dirty="0" smtClean="0">
                          <a:solidFill>
                            <a:srgbClr val="103766"/>
                          </a:solidFill>
                          <a:sym typeface="Wingdings" panose="05000000000000000000" pitchFamily="2" charset="2"/>
                        </a:rPr>
                        <a:t>Presentation 1:  What is OPSYS and what benefits will it bring you? Quick overview on governance and key benefits. </a:t>
                      </a:r>
                      <a:endParaRPr lang="en-GB" sz="1300" b="0" noProof="0" dirty="0" smtClean="0">
                        <a:solidFill>
                          <a:srgbClr val="103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433">
                <a:tc>
                  <a:txBody>
                    <a:bodyPr/>
                    <a:lstStyle/>
                    <a:p>
                      <a:r>
                        <a:rPr lang="en-GB" sz="1300" noProof="0" dirty="0" smtClean="0">
                          <a:solidFill>
                            <a:srgbClr val="103766"/>
                          </a:solidFill>
                        </a:rPr>
                        <a:t>Presentation 2: How does OPSYS fit in the big picture?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</a:tr>
              <a:tr h="406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 smtClean="0">
                          <a:solidFill>
                            <a:srgbClr val="103766"/>
                          </a:solidFill>
                        </a:rPr>
                        <a:t>Presentation  3</a:t>
                      </a:r>
                      <a:r>
                        <a:rPr lang="en-GB" sz="1300" baseline="0" noProof="0" dirty="0" smtClean="0">
                          <a:solidFill>
                            <a:srgbClr val="103766"/>
                          </a:solidFill>
                        </a:rPr>
                        <a:t>: OPSYS - Results and Monitoring  scope and timeline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7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 smtClean="0">
                          <a:solidFill>
                            <a:srgbClr val="103766"/>
                          </a:solidFill>
                        </a:rPr>
                        <a:t>Presentation  4: Functionalities &amp;</a:t>
                      </a:r>
                      <a:r>
                        <a:rPr lang="en-GB" sz="1300" baseline="0" noProof="0" dirty="0" smtClean="0">
                          <a:solidFill>
                            <a:srgbClr val="103766"/>
                          </a:solidFill>
                        </a:rPr>
                        <a:t> mock-ups of Framework contract</a:t>
                      </a:r>
                      <a:endParaRPr lang="en-GB" sz="1300" noProof="0" dirty="0" smtClean="0">
                        <a:solidFill>
                          <a:srgbClr val="103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0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noProof="0" dirty="0" smtClean="0">
                          <a:solidFill>
                            <a:srgbClr val="103766"/>
                          </a:solidFill>
                        </a:rPr>
                        <a:t>Presentation  5: Programming,</a:t>
                      </a:r>
                      <a:r>
                        <a:rPr lang="en-GB" sz="1300" baseline="0" noProof="0" dirty="0" smtClean="0">
                          <a:solidFill>
                            <a:srgbClr val="103766"/>
                          </a:solidFill>
                        </a:rPr>
                        <a:t> actions and decisions</a:t>
                      </a:r>
                      <a:endParaRPr lang="en-GB" sz="1300" noProof="0" dirty="0" smtClean="0">
                        <a:solidFill>
                          <a:srgbClr val="103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0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1300" b="1" kern="1200" baseline="0" noProof="0" dirty="0" smtClean="0">
                          <a:solidFill>
                            <a:srgbClr val="103766"/>
                          </a:solidFill>
                          <a:latin typeface="+mn-lt"/>
                          <a:ea typeface="+mn-ea"/>
                          <a:cs typeface="+mn-cs"/>
                        </a:rPr>
                        <a:t>Questions &amp; </a:t>
                      </a:r>
                      <a:r>
                        <a:rPr lang="en-GB" sz="1300" b="1" kern="1200" baseline="0" noProof="0" dirty="0" smtClean="0">
                          <a:solidFill>
                            <a:srgbClr val="103766"/>
                          </a:solidFill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1300" b="1" noProof="0" dirty="0" smtClean="0">
                          <a:solidFill>
                            <a:srgbClr val="103766"/>
                          </a:solidFill>
                        </a:rPr>
                        <a:t>Session 2: Focus</a:t>
                      </a:r>
                      <a:r>
                        <a:rPr lang="fr-BE" sz="1300" b="1" baseline="0" noProof="0" dirty="0" smtClean="0">
                          <a:solidFill>
                            <a:srgbClr val="103766"/>
                          </a:solidFill>
                        </a:rPr>
                        <a:t> on </a:t>
                      </a:r>
                      <a:r>
                        <a:rPr lang="fr-BE" sz="1300" b="1" baseline="0" noProof="0" dirty="0" err="1" smtClean="0">
                          <a:solidFill>
                            <a:srgbClr val="103766"/>
                          </a:solidFill>
                        </a:rPr>
                        <a:t>results</a:t>
                      </a:r>
                      <a:r>
                        <a:rPr lang="fr-BE" sz="1300" b="1" baseline="0" noProof="0" dirty="0" smtClean="0">
                          <a:solidFill>
                            <a:srgbClr val="103766"/>
                          </a:solidFill>
                        </a:rPr>
                        <a:t> </a:t>
                      </a:r>
                      <a:endParaRPr lang="en-GB" sz="1300" b="1" noProof="0" dirty="0" smtClean="0">
                        <a:solidFill>
                          <a:srgbClr val="103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0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noProof="0" dirty="0" smtClean="0">
                          <a:solidFill>
                            <a:srgbClr val="103766"/>
                          </a:solidFill>
                        </a:rPr>
                        <a:t>Presentation </a:t>
                      </a:r>
                      <a:r>
                        <a:rPr lang="en-GB" sz="1300" kern="1200" noProof="0" dirty="0" smtClean="0">
                          <a:solidFill>
                            <a:srgbClr val="103766"/>
                          </a:solidFill>
                        </a:rPr>
                        <a:t>6: Why is the results mind-set important?</a:t>
                      </a:r>
                      <a:r>
                        <a:rPr lang="en-GB" sz="1300" kern="1200" baseline="0" noProof="0" dirty="0" smtClean="0">
                          <a:solidFill>
                            <a:srgbClr val="103766"/>
                          </a:solidFill>
                        </a:rPr>
                        <a:t> </a:t>
                      </a:r>
                      <a:endParaRPr lang="en-GB" sz="1300" kern="1200" noProof="0" dirty="0" smtClean="0">
                        <a:solidFill>
                          <a:srgbClr val="1037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44341">
                <a:tc>
                  <a:txBody>
                    <a:bodyPr/>
                    <a:lstStyle/>
                    <a:p>
                      <a:r>
                        <a:rPr lang="en-GB" sz="1300" noProof="0" dirty="0" smtClean="0">
                          <a:solidFill>
                            <a:srgbClr val="103766"/>
                          </a:solidFill>
                        </a:rPr>
                        <a:t>Presentation </a:t>
                      </a:r>
                      <a:r>
                        <a:rPr lang="en-GB" sz="1300" baseline="0" noProof="0" dirty="0" smtClean="0">
                          <a:solidFill>
                            <a:srgbClr val="103766"/>
                          </a:solidFill>
                        </a:rPr>
                        <a:t> 8: OPSYS - Results and Monitoring  demo: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300" kern="1200" baseline="0" noProof="0" dirty="0" smtClean="0">
                          <a:solidFill>
                            <a:srgbClr val="103766"/>
                          </a:solidFill>
                        </a:rPr>
                        <a:t>My workplace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300" kern="1200" baseline="0" noProof="0" dirty="0" smtClean="0">
                          <a:solidFill>
                            <a:srgbClr val="103766"/>
                          </a:solidFill>
                        </a:rPr>
                        <a:t>Create a </a:t>
                      </a:r>
                      <a:r>
                        <a:rPr lang="en-GB" sz="1300" kern="1200" baseline="0" noProof="0" dirty="0" err="1" smtClean="0">
                          <a:solidFill>
                            <a:srgbClr val="103766"/>
                          </a:solidFill>
                        </a:rPr>
                        <a:t>LogFrame</a:t>
                      </a:r>
                      <a:r>
                        <a:rPr lang="en-GB" sz="1300" kern="1200" baseline="0" noProof="0" dirty="0" smtClean="0">
                          <a:solidFill>
                            <a:srgbClr val="103766"/>
                          </a:solidFill>
                        </a:rPr>
                        <a:t> and Results</a:t>
                      </a:r>
                      <a:endParaRPr lang="en-GB" sz="1300" kern="1200" baseline="0" noProof="0" dirty="0" smtClean="0">
                        <a:solidFill>
                          <a:srgbClr val="1037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66094">
                <a:tc>
                  <a:txBody>
                    <a:bodyPr/>
                    <a:lstStyle/>
                    <a:p>
                      <a:r>
                        <a:rPr lang="en-GB" sz="1300" noProof="0" dirty="0" smtClean="0">
                          <a:solidFill>
                            <a:srgbClr val="103766"/>
                          </a:solidFill>
                        </a:rPr>
                        <a:t>Presentation </a:t>
                      </a:r>
                      <a:r>
                        <a:rPr lang="en-GB" sz="1300" u="none" noProof="0" dirty="0" smtClean="0">
                          <a:solidFill>
                            <a:srgbClr val="103766"/>
                          </a:solidFill>
                        </a:rPr>
                        <a:t> 8: Communication and</a:t>
                      </a:r>
                      <a:r>
                        <a:rPr lang="en-GB" sz="1300" u="none" baseline="0" noProof="0" dirty="0" smtClean="0">
                          <a:solidFill>
                            <a:srgbClr val="103766"/>
                          </a:solidFill>
                        </a:rPr>
                        <a:t> user support</a:t>
                      </a:r>
                      <a:r>
                        <a:rPr lang="en-GB" sz="1300" u="none" noProof="0" dirty="0" smtClean="0">
                          <a:solidFill>
                            <a:srgbClr val="103766"/>
                          </a:solidFill>
                        </a:rPr>
                        <a:t> :</a:t>
                      </a:r>
                      <a:endParaRPr lang="en-GB" sz="1300" u="none" baseline="0" noProof="0" dirty="0" smtClean="0">
                        <a:solidFill>
                          <a:srgbClr val="103766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BE" sz="1300" u="none" baseline="0" noProof="0" dirty="0" smtClean="0">
                          <a:solidFill>
                            <a:srgbClr val="103766"/>
                          </a:solidFill>
                        </a:rPr>
                        <a:t>Key </a:t>
                      </a:r>
                      <a:r>
                        <a:rPr lang="fr-BE" sz="1300" u="none" baseline="0" noProof="0" dirty="0" err="1" smtClean="0">
                          <a:solidFill>
                            <a:srgbClr val="103766"/>
                          </a:solidFill>
                        </a:rPr>
                        <a:t>principles</a:t>
                      </a:r>
                      <a:r>
                        <a:rPr lang="fr-BE" sz="1300" u="none" baseline="0" noProof="0" dirty="0" smtClean="0">
                          <a:solidFill>
                            <a:srgbClr val="103766"/>
                          </a:solidFill>
                        </a:rPr>
                        <a:t> and </a:t>
                      </a:r>
                      <a:r>
                        <a:rPr lang="fr-BE" sz="1300" u="none" baseline="0" noProof="0" dirty="0" err="1" smtClean="0">
                          <a:solidFill>
                            <a:srgbClr val="103766"/>
                          </a:solidFill>
                        </a:rPr>
                        <a:t>timeline</a:t>
                      </a:r>
                      <a:endParaRPr lang="en-GB" sz="1300" u="none" baseline="0" noProof="0" dirty="0" smtClean="0">
                        <a:solidFill>
                          <a:srgbClr val="103766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300" u="none" baseline="0" noProof="0" dirty="0" smtClean="0">
                          <a:solidFill>
                            <a:srgbClr val="103766"/>
                          </a:solidFill>
                        </a:rPr>
                        <a:t>Testing: Objective, how to proceed with colleagues in EUDs, webinar sessions, on-line feedback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56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BE" sz="1300" b="1" kern="1200" baseline="0" noProof="0" dirty="0" smtClean="0">
                          <a:solidFill>
                            <a:srgbClr val="103766"/>
                          </a:solidFill>
                          <a:latin typeface="+mn-lt"/>
                          <a:ea typeface="+mn-ea"/>
                          <a:cs typeface="+mn-cs"/>
                        </a:rPr>
                        <a:t>Questions &amp; </a:t>
                      </a:r>
                      <a:r>
                        <a:rPr lang="en-GB" sz="1300" b="1" kern="1200" baseline="0" noProof="0" dirty="0" smtClean="0">
                          <a:solidFill>
                            <a:srgbClr val="103766"/>
                          </a:solidFill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3525" y="1316794"/>
            <a:ext cx="104493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03766"/>
                </a:solidFill>
              </a:rPr>
              <a:t>Current issues: </a:t>
            </a:r>
            <a:r>
              <a:rPr lang="en-GB" sz="3200" dirty="0" smtClean="0">
                <a:solidFill>
                  <a:srgbClr val="103766"/>
                </a:solidFill>
              </a:rPr>
              <a:t>No </a:t>
            </a:r>
            <a:r>
              <a:rPr lang="en-GB" sz="3200" dirty="0">
                <a:solidFill>
                  <a:srgbClr val="103766"/>
                </a:solidFill>
              </a:rPr>
              <a:t>consistent report on results achieved by EU development cooperation (scattered reports, conflicting figures)</a:t>
            </a:r>
          </a:p>
          <a:p>
            <a:endParaRPr lang="en-GB" sz="3200" dirty="0">
              <a:solidFill>
                <a:srgbClr val="103766"/>
              </a:solidFill>
            </a:endParaRPr>
          </a:p>
          <a:p>
            <a:r>
              <a:rPr lang="en-GB" sz="3200" b="1" dirty="0">
                <a:solidFill>
                  <a:srgbClr val="103766"/>
                </a:solidFill>
              </a:rPr>
              <a:t>Countermeasures: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03766"/>
                </a:solidFill>
              </a:rPr>
              <a:t>EU Results Framework introduced in 2015 to report results aggregated at corporate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03766"/>
                </a:solidFill>
              </a:rPr>
              <a:t>Annual results reporting exercise to be extended gradually to ongoing projects of current MFF as of 2017 (now)</a:t>
            </a:r>
          </a:p>
          <a:p>
            <a:endParaRPr lang="en-GB" sz="3200" dirty="0">
              <a:solidFill>
                <a:srgbClr val="1037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Communicating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3525" y="1316794"/>
            <a:ext cx="104493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103766"/>
                </a:solidFill>
              </a:rPr>
              <a:t>Business requirements for OPSYS designed </a:t>
            </a:r>
            <a:r>
              <a:rPr lang="en-GB" sz="3200" dirty="0" smtClean="0">
                <a:solidFill>
                  <a:srgbClr val="103766"/>
                </a:solidFill>
              </a:rPr>
              <a:t>to support and upgrade all </a:t>
            </a:r>
            <a:r>
              <a:rPr lang="en-GB" sz="3200" dirty="0">
                <a:solidFill>
                  <a:srgbClr val="103766"/>
                </a:solidFill>
              </a:rPr>
              <a:t>processes above </a:t>
            </a:r>
            <a:r>
              <a:rPr lang="en-GB" sz="3200" dirty="0" smtClean="0">
                <a:solidFill>
                  <a:srgbClr val="103766"/>
                </a:solidFill>
              </a:rPr>
              <a:t>(tracks </a:t>
            </a:r>
            <a:r>
              <a:rPr lang="en-GB" sz="3200" dirty="0">
                <a:solidFill>
                  <a:srgbClr val="103766"/>
                </a:solidFill>
              </a:rPr>
              <a:t>1, 2 and 3):</a:t>
            </a:r>
          </a:p>
          <a:p>
            <a:endParaRPr lang="en-GB" sz="3200" dirty="0">
              <a:solidFill>
                <a:srgbClr val="10376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03766"/>
                </a:solidFill>
              </a:rPr>
              <a:t>Enhance support at formulation stage by HQ thematic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103766"/>
                </a:solidFill>
              </a:rPr>
              <a:t>Follow </a:t>
            </a:r>
            <a:r>
              <a:rPr lang="en-GB" sz="3200" dirty="0">
                <a:solidFill>
                  <a:srgbClr val="103766"/>
                </a:solidFill>
              </a:rPr>
              <a:t>up of project performance during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03766"/>
                </a:solidFill>
              </a:rPr>
              <a:t>One single platform for reporting: </a:t>
            </a:r>
            <a:r>
              <a:rPr lang="en-GB" sz="3200" dirty="0" smtClean="0">
                <a:solidFill>
                  <a:srgbClr val="103766"/>
                </a:solidFill>
              </a:rPr>
              <a:t>integration </a:t>
            </a:r>
            <a:r>
              <a:rPr lang="en-GB" sz="3200" dirty="0">
                <a:solidFill>
                  <a:srgbClr val="103766"/>
                </a:solidFill>
              </a:rPr>
              <a:t>of financial and operational information in one </a:t>
            </a:r>
            <a:r>
              <a:rPr lang="en-GB" sz="3200" dirty="0" smtClean="0">
                <a:solidFill>
                  <a:srgbClr val="103766"/>
                </a:solidFill>
              </a:rPr>
              <a:t>platform</a:t>
            </a:r>
            <a:endParaRPr lang="en-GB" sz="3200" dirty="0">
              <a:solidFill>
                <a:srgbClr val="10376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03766"/>
                </a:solidFill>
              </a:rPr>
              <a:t>Feed external portal for communication</a:t>
            </a:r>
          </a:p>
          <a:p>
            <a:endParaRPr lang="en-GB" sz="3200" dirty="0">
              <a:solidFill>
                <a:srgbClr val="1037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What does OPSYS have to do with this?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5629275"/>
            <a:ext cx="6440488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altLang="fr-FR" sz="2000" b="1" i="1" dirty="0" smtClean="0">
                <a:solidFill>
                  <a:srgbClr val="D0D961"/>
                </a:solidFill>
              </a:rPr>
              <a:t>October 17</a:t>
            </a:r>
            <a:r>
              <a:rPr lang="en-GB" altLang="fr-FR" sz="2000" b="1" i="1" baseline="30000" dirty="0" smtClean="0">
                <a:solidFill>
                  <a:srgbClr val="D0D961"/>
                </a:solidFill>
              </a:rPr>
              <a:t>th</a:t>
            </a:r>
            <a:r>
              <a:rPr lang="en-GB" altLang="fr-FR" sz="2000" b="1" i="1" dirty="0" smtClean="0">
                <a:solidFill>
                  <a:srgbClr val="D0D961"/>
                </a:solidFill>
              </a:rPr>
              <a:t>, 2017</a:t>
            </a:r>
            <a:endParaRPr lang="es-ES_tradnl" sz="2000" b="1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963038" y="2652611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Presentation 6: NEAR </a:t>
            </a:r>
            <a:r>
              <a:rPr lang="en-GB" sz="2000" b="1" dirty="0"/>
              <a:t>- Why is the results mind-set important? </a:t>
            </a:r>
          </a:p>
          <a:p>
            <a:pPr marL="0" indent="0">
              <a:buNone/>
            </a:pPr>
            <a:endParaRPr lang="fr-BE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b="1" dirty="0"/>
              <a:t>Odoardo Como</a:t>
            </a:r>
            <a:r>
              <a:rPr lang="en-GB" sz="1800" dirty="0"/>
              <a:t>, Team Leader Evaluation and Monitoring, NEAR</a:t>
            </a:r>
          </a:p>
          <a:p>
            <a:pPr marL="0" indent="0">
              <a:buNone/>
            </a:pPr>
            <a:endParaRPr lang="es-ES_tradnl" sz="2000" b="1" i="1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9222" y="2590416"/>
            <a:ext cx="1044933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algn="ctr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rgbClr val="103766"/>
                </a:solidFill>
              </a:rPr>
              <a:t>Bad formulation of the results chain</a:t>
            </a:r>
            <a:endParaRPr lang="fr-BE" altLang="en-US" sz="2400" dirty="0">
              <a:solidFill>
                <a:srgbClr val="103766"/>
              </a:solidFill>
            </a:endParaRPr>
          </a:p>
          <a:p>
            <a:pPr marL="742950" lvl="1" algn="ctr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rgbClr val="103766"/>
                </a:solidFill>
              </a:rPr>
              <a:t>Confusion between outputs, outcomes and </a:t>
            </a:r>
            <a:r>
              <a:rPr lang="en-GB" altLang="en-US" sz="2400" dirty="0" smtClean="0">
                <a:solidFill>
                  <a:srgbClr val="103766"/>
                </a:solidFill>
              </a:rPr>
              <a:t>impact</a:t>
            </a:r>
            <a:endParaRPr lang="fr-BE" altLang="en-US" sz="2400" dirty="0">
              <a:solidFill>
                <a:srgbClr val="103766"/>
              </a:solidFill>
            </a:endParaRPr>
          </a:p>
          <a:p>
            <a:pPr marL="742950" lvl="1" algn="ctr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GB" altLang="en-US" sz="2400" dirty="0">
              <a:solidFill>
                <a:srgbClr val="103766"/>
              </a:solidFill>
            </a:endParaRPr>
          </a:p>
          <a:p>
            <a:pPr marL="742950" lvl="1" eaLnBrk="0" hangingPunct="0">
              <a:spcAft>
                <a:spcPts val="600"/>
              </a:spcAft>
              <a:defRPr/>
            </a:pPr>
            <a:endParaRPr lang="fr-BE" altLang="en-US" sz="2400" dirty="0">
              <a:solidFill>
                <a:srgbClr val="103766"/>
              </a:solidFill>
            </a:endParaRPr>
          </a:p>
          <a:p>
            <a:pPr marL="742950" lvl="1" algn="ctr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BE" altLang="en-US" sz="2400" dirty="0">
                <a:solidFill>
                  <a:srgbClr val="103766"/>
                </a:solidFill>
              </a:rPr>
              <a:t>Bad </a:t>
            </a:r>
            <a:r>
              <a:rPr lang="fr-BE" altLang="en-US" sz="2400" dirty="0" err="1">
                <a:solidFill>
                  <a:srgbClr val="103766"/>
                </a:solidFill>
              </a:rPr>
              <a:t>quality</a:t>
            </a:r>
            <a:r>
              <a:rPr lang="fr-BE" altLang="en-US" sz="2400" dirty="0">
                <a:solidFill>
                  <a:srgbClr val="103766"/>
                </a:solidFill>
              </a:rPr>
              <a:t> of </a:t>
            </a:r>
            <a:r>
              <a:rPr lang="fr-BE" altLang="en-US" sz="2400" dirty="0" err="1">
                <a:solidFill>
                  <a:srgbClr val="103766"/>
                </a:solidFill>
              </a:rPr>
              <a:t>projects</a:t>
            </a:r>
            <a:r>
              <a:rPr lang="fr-BE" altLang="en-US" sz="2400" dirty="0">
                <a:solidFill>
                  <a:srgbClr val="103766"/>
                </a:solidFill>
              </a:rPr>
              <a:t>; </a:t>
            </a:r>
            <a:r>
              <a:rPr lang="fr-BE" altLang="en-US" sz="2400" dirty="0" err="1">
                <a:solidFill>
                  <a:srgbClr val="103766"/>
                </a:solidFill>
              </a:rPr>
              <a:t>poor</a:t>
            </a:r>
            <a:r>
              <a:rPr lang="fr-BE" altLang="en-US" sz="2400" dirty="0">
                <a:solidFill>
                  <a:srgbClr val="103766"/>
                </a:solidFill>
              </a:rPr>
              <a:t> </a:t>
            </a:r>
            <a:r>
              <a:rPr lang="fr-BE" altLang="en-US" sz="2400" dirty="0" err="1">
                <a:solidFill>
                  <a:srgbClr val="103766"/>
                </a:solidFill>
              </a:rPr>
              <a:t>indicators</a:t>
            </a:r>
            <a:r>
              <a:rPr lang="fr-BE" altLang="en-US" sz="2400" dirty="0">
                <a:solidFill>
                  <a:srgbClr val="103766"/>
                </a:solidFill>
              </a:rPr>
              <a:t>, </a:t>
            </a:r>
            <a:r>
              <a:rPr lang="fr-BE" altLang="en-US" sz="2400" dirty="0" err="1" smtClean="0">
                <a:solidFill>
                  <a:srgbClr val="103766"/>
                </a:solidFill>
              </a:rPr>
              <a:t>difficult</a:t>
            </a:r>
            <a:r>
              <a:rPr lang="fr-BE" altLang="en-US" sz="2400" dirty="0" smtClean="0">
                <a:solidFill>
                  <a:srgbClr val="103766"/>
                </a:solidFill>
              </a:rPr>
              <a:t> monitoring, </a:t>
            </a:r>
            <a:r>
              <a:rPr lang="fr-BE" altLang="en-US" sz="2400" b="1" dirty="0" err="1" smtClean="0">
                <a:solidFill>
                  <a:srgbClr val="103766"/>
                </a:solidFill>
              </a:rPr>
              <a:t>poor</a:t>
            </a:r>
            <a:r>
              <a:rPr lang="fr-BE" altLang="en-US" sz="2400" b="1" dirty="0" smtClean="0">
                <a:solidFill>
                  <a:srgbClr val="103766"/>
                </a:solidFill>
              </a:rPr>
              <a:t> </a:t>
            </a:r>
            <a:r>
              <a:rPr lang="fr-BE" altLang="en-US" sz="2400" b="1" dirty="0" err="1">
                <a:solidFill>
                  <a:srgbClr val="103766"/>
                </a:solidFill>
              </a:rPr>
              <a:t>reporting</a:t>
            </a:r>
            <a:endParaRPr lang="en-GB" altLang="en-US" sz="2400" b="1" dirty="0">
              <a:solidFill>
                <a:srgbClr val="103766"/>
              </a:solidFill>
            </a:endParaRPr>
          </a:p>
          <a:p>
            <a:endParaRPr lang="fr-BE" sz="3200" i="1" dirty="0">
              <a:solidFill>
                <a:srgbClr val="103766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003888" y="3643953"/>
            <a:ext cx="492446" cy="709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3026" y="165367"/>
            <a:ext cx="1084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The real problem at stake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2955" y="1580464"/>
            <a:ext cx="1150506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srgbClr val="103766"/>
                </a:solidFill>
              </a:rPr>
              <a:t>Too many (or too few) indicators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103766"/>
                </a:solidFill>
              </a:rPr>
              <a:t>Too </a:t>
            </a:r>
            <a:r>
              <a:rPr lang="en-GB" sz="2400" dirty="0">
                <a:solidFill>
                  <a:srgbClr val="103766"/>
                </a:solidFill>
              </a:rPr>
              <a:t>many </a:t>
            </a:r>
            <a:r>
              <a:rPr lang="en-GB" sz="2400" b="1" dirty="0">
                <a:solidFill>
                  <a:srgbClr val="103766"/>
                </a:solidFill>
              </a:rPr>
              <a:t>interventions without indicators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03766"/>
                </a:solidFill>
              </a:rPr>
              <a:t>Too many </a:t>
            </a:r>
            <a:r>
              <a:rPr lang="en-GB" sz="2400" b="1" dirty="0">
                <a:solidFill>
                  <a:srgbClr val="103766"/>
                </a:solidFill>
              </a:rPr>
              <a:t>indicators without values of measurement, baselines, targets, sources and means of </a:t>
            </a:r>
            <a:r>
              <a:rPr lang="en-GB" sz="2400" dirty="0">
                <a:solidFill>
                  <a:srgbClr val="103766"/>
                </a:solidFill>
              </a:rPr>
              <a:t>verification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03766"/>
                </a:solidFill>
              </a:rPr>
              <a:t>Weak indicator's </a:t>
            </a:r>
            <a:r>
              <a:rPr lang="en-GB" sz="2400" b="1" dirty="0">
                <a:solidFill>
                  <a:srgbClr val="103766"/>
                </a:solidFill>
              </a:rPr>
              <a:t>wording</a:t>
            </a:r>
            <a:r>
              <a:rPr lang="en-GB" sz="2400" dirty="0">
                <a:solidFill>
                  <a:srgbClr val="103766"/>
                </a:solidFill>
              </a:rPr>
              <a:t> </a:t>
            </a:r>
            <a:endParaRPr lang="en-GB" sz="2400" dirty="0" smtClean="0">
              <a:solidFill>
                <a:srgbClr val="103766"/>
              </a:solidFill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altLang="en-US" sz="2400" dirty="0" smtClean="0">
                <a:solidFill>
                  <a:srgbClr val="103766"/>
                </a:solidFill>
              </a:rPr>
              <a:t>Based </a:t>
            </a:r>
            <a:r>
              <a:rPr lang="en-GB" altLang="en-US" sz="2400" dirty="0">
                <a:solidFill>
                  <a:srgbClr val="103766"/>
                </a:solidFill>
              </a:rPr>
              <a:t>on current ROM, indicators were not well defined and relevant in: </a:t>
            </a:r>
          </a:p>
          <a:p>
            <a:pPr lvl="2">
              <a:defRPr/>
            </a:pPr>
            <a:r>
              <a:rPr lang="en-GB" altLang="en-US" sz="2400" i="1" dirty="0">
                <a:solidFill>
                  <a:srgbClr val="103766"/>
                </a:solidFill>
                <a:sym typeface="Wingdings" pitchFamily="2" charset="2"/>
              </a:rPr>
              <a:t> </a:t>
            </a:r>
            <a:r>
              <a:rPr lang="en-GB" altLang="en-US" sz="2400" b="1" i="1" dirty="0">
                <a:solidFill>
                  <a:srgbClr val="103766"/>
                </a:solidFill>
              </a:rPr>
              <a:t>71% </a:t>
            </a:r>
            <a:r>
              <a:rPr lang="en-GB" altLang="en-US" sz="2400" i="1" dirty="0">
                <a:solidFill>
                  <a:srgbClr val="103766"/>
                </a:solidFill>
              </a:rPr>
              <a:t>of cases in which actions were problematic in the WB </a:t>
            </a:r>
          </a:p>
          <a:p>
            <a:pPr marL="1257300" lvl="2" indent="-342900">
              <a:buFont typeface="Wingdings"/>
              <a:buChar char="à"/>
              <a:defRPr/>
            </a:pPr>
            <a:r>
              <a:rPr lang="en-GB" altLang="en-US" sz="2400" b="1" i="1" dirty="0" smtClean="0">
                <a:solidFill>
                  <a:srgbClr val="103766"/>
                </a:solidFill>
              </a:rPr>
              <a:t>72</a:t>
            </a:r>
            <a:r>
              <a:rPr lang="en-GB" altLang="en-US" sz="2400" b="1" i="1" dirty="0">
                <a:solidFill>
                  <a:srgbClr val="103766"/>
                </a:solidFill>
              </a:rPr>
              <a:t>% </a:t>
            </a:r>
            <a:r>
              <a:rPr lang="en-GB" altLang="en-US" sz="2400" i="1" dirty="0">
                <a:solidFill>
                  <a:srgbClr val="103766"/>
                </a:solidFill>
              </a:rPr>
              <a:t>of cases in which actions were problematic in the </a:t>
            </a:r>
            <a:r>
              <a:rPr lang="en-GB" altLang="en-US" sz="2400" i="1" dirty="0" smtClean="0">
                <a:solidFill>
                  <a:srgbClr val="103766"/>
                </a:solidFill>
              </a:rPr>
              <a:t>Neighbourhood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altLang="en-US" sz="2400" dirty="0">
                <a:solidFill>
                  <a:srgbClr val="103766"/>
                </a:solidFill>
              </a:rPr>
              <a:t>Based on current ROM, the action was not adequately monitored by implementing partners, governments and other key stakeholders in:</a:t>
            </a:r>
          </a:p>
          <a:p>
            <a:pPr lvl="2">
              <a:defRPr/>
            </a:pPr>
            <a:r>
              <a:rPr lang="en-GB" altLang="en-US" sz="2400" dirty="0">
                <a:solidFill>
                  <a:srgbClr val="103766"/>
                </a:solidFill>
                <a:sym typeface="Wingdings" pitchFamily="2" charset="2"/>
              </a:rPr>
              <a:t> </a:t>
            </a:r>
            <a:r>
              <a:rPr lang="en-GB" altLang="en-US" sz="2400" b="1" dirty="0">
                <a:solidFill>
                  <a:srgbClr val="103766"/>
                </a:solidFill>
              </a:rPr>
              <a:t>52%</a:t>
            </a:r>
            <a:r>
              <a:rPr lang="en-GB" altLang="en-US" sz="2400" dirty="0">
                <a:solidFill>
                  <a:srgbClr val="103766"/>
                </a:solidFill>
              </a:rPr>
              <a:t> of cases in which the project was problematic in the WB</a:t>
            </a:r>
          </a:p>
          <a:p>
            <a:pPr lvl="2">
              <a:defRPr/>
            </a:pPr>
            <a:r>
              <a:rPr lang="en-GB" altLang="en-US" sz="2400" dirty="0" smtClean="0">
                <a:solidFill>
                  <a:srgbClr val="103766"/>
                </a:solidFill>
                <a:sym typeface="Wingdings" pitchFamily="2" charset="2"/>
              </a:rPr>
              <a:t> </a:t>
            </a:r>
            <a:r>
              <a:rPr lang="en-GB" altLang="en-US" sz="2400" b="1" dirty="0" smtClean="0">
                <a:solidFill>
                  <a:srgbClr val="103766"/>
                </a:solidFill>
              </a:rPr>
              <a:t>66%</a:t>
            </a:r>
            <a:r>
              <a:rPr lang="en-GB" altLang="en-US" sz="2400" dirty="0" smtClean="0">
                <a:solidFill>
                  <a:srgbClr val="103766"/>
                </a:solidFill>
              </a:rPr>
              <a:t> of cases in which the project was problematic in ENI</a:t>
            </a:r>
            <a:endParaRPr lang="fr-BE" sz="2400" i="1" dirty="0">
              <a:solidFill>
                <a:srgbClr val="1037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3026" y="165367"/>
            <a:ext cx="1084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The typical problems with indicators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671" y="1607760"/>
            <a:ext cx="11245755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03766"/>
                </a:solidFill>
              </a:rPr>
              <a:t>Make explicit the broad/comprehensive intervention logic of EU intervention</a:t>
            </a:r>
          </a:p>
          <a:p>
            <a:pPr marL="628650" lvl="1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03766"/>
                </a:solidFill>
              </a:rPr>
              <a:t>Identify the key changes (Overall (impact) and specific (outcomes) objectives) we want to contribute achieving </a:t>
            </a:r>
            <a:r>
              <a:rPr lang="en-GB" sz="2400" dirty="0" smtClean="0">
                <a:solidFill>
                  <a:srgbClr val="103766"/>
                </a:solidFill>
              </a:rPr>
              <a:t>(through </a:t>
            </a:r>
            <a:r>
              <a:rPr lang="en-GB" sz="2400" dirty="0">
                <a:solidFill>
                  <a:srgbClr val="103766"/>
                </a:solidFill>
              </a:rPr>
              <a:t>directly &amp; indirectly influence)</a:t>
            </a:r>
          </a:p>
          <a:p>
            <a:pPr marL="1200150" lvl="2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03766"/>
                </a:solidFill>
              </a:rPr>
              <a:t>At output level, identify what we want to generate with our actions' activities, i.e.:  what are we in control of?</a:t>
            </a:r>
          </a:p>
          <a:p>
            <a:pPr marL="1200150" lvl="2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03766"/>
                </a:solidFill>
              </a:rPr>
              <a:t>Based on this defined IL, figure out the correspondent main impact/outcome indicators (only) and related targets we want to comprehensively achieve within the Action document. These indicators can generate a tentative list of common indicators that could typically be used</a:t>
            </a:r>
            <a:r>
              <a:rPr lang="en-GB" sz="2400" dirty="0" smtClean="0">
                <a:solidFill>
                  <a:srgbClr val="103766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3026" y="165367"/>
            <a:ext cx="1084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Some key ingredients for improving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9222" y="1266560"/>
            <a:ext cx="104493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900"/>
              </a:spcAft>
            </a:pPr>
            <a:endParaRPr lang="fr-BE" sz="2400" dirty="0" smtClean="0"/>
          </a:p>
          <a:p>
            <a:pPr lvl="1">
              <a:spcAft>
                <a:spcPts val="900"/>
              </a:spcAft>
            </a:pPr>
            <a:endParaRPr lang="fr-BE" sz="2400" dirty="0"/>
          </a:p>
          <a:p>
            <a:pPr lvl="1">
              <a:spcAft>
                <a:spcPts val="900"/>
              </a:spcAft>
            </a:pPr>
            <a:endParaRPr lang="fr-BE" sz="2400" dirty="0" smtClean="0">
              <a:solidFill>
                <a:srgbClr val="103766"/>
              </a:solidFill>
            </a:endParaRPr>
          </a:p>
          <a:p>
            <a:pPr lvl="1">
              <a:spcAft>
                <a:spcPts val="900"/>
              </a:spcAft>
            </a:pPr>
            <a:r>
              <a:rPr lang="fr-BE" sz="2400" dirty="0" smtClean="0">
                <a:solidFill>
                  <a:srgbClr val="103766"/>
                </a:solidFill>
              </a:rPr>
              <a:t>OPSYS a </a:t>
            </a:r>
            <a:r>
              <a:rPr lang="fr-BE" sz="2400" dirty="0" err="1" smtClean="0">
                <a:solidFill>
                  <a:srgbClr val="103766"/>
                </a:solidFill>
              </a:rPr>
              <a:t>powerful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tool</a:t>
            </a:r>
            <a:r>
              <a:rPr lang="fr-BE" sz="2400" dirty="0" smtClean="0">
                <a:solidFill>
                  <a:srgbClr val="103766"/>
                </a:solidFill>
              </a:rPr>
              <a:t> to </a:t>
            </a:r>
            <a:r>
              <a:rPr lang="fr-BE" sz="2400" dirty="0" err="1" smtClean="0">
                <a:solidFill>
                  <a:srgbClr val="103766"/>
                </a:solidFill>
              </a:rPr>
              <a:t>track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indicators</a:t>
            </a:r>
            <a:r>
              <a:rPr lang="fr-BE" sz="2400" dirty="0" smtClean="0">
                <a:solidFill>
                  <a:srgbClr val="103766"/>
                </a:solidFill>
              </a:rPr>
              <a:t>, monitor and report, but if the intervention </a:t>
            </a:r>
            <a:r>
              <a:rPr lang="fr-BE" sz="2400" dirty="0" err="1" smtClean="0">
                <a:solidFill>
                  <a:srgbClr val="103766"/>
                </a:solidFill>
              </a:rPr>
              <a:t>logic</a:t>
            </a:r>
            <a:r>
              <a:rPr lang="fr-BE" sz="2400" dirty="0" smtClean="0">
                <a:solidFill>
                  <a:srgbClr val="103766"/>
                </a:solidFill>
              </a:rPr>
              <a:t> and the </a:t>
            </a:r>
            <a:r>
              <a:rPr lang="fr-BE" sz="2400" dirty="0" err="1" smtClean="0">
                <a:solidFill>
                  <a:srgbClr val="103766"/>
                </a:solidFill>
              </a:rPr>
              <a:t>indicators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remain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weak</a:t>
            </a:r>
            <a:r>
              <a:rPr lang="fr-BE" sz="2400" dirty="0" smtClean="0">
                <a:solidFill>
                  <a:srgbClr val="103766"/>
                </a:solidFill>
              </a:rPr>
              <a:t> and </a:t>
            </a:r>
            <a:r>
              <a:rPr lang="fr-BE" sz="2400" dirty="0" err="1" smtClean="0">
                <a:solidFill>
                  <a:srgbClr val="103766"/>
                </a:solidFill>
              </a:rPr>
              <a:t>indicators</a:t>
            </a:r>
            <a:r>
              <a:rPr lang="fr-BE" sz="2400" dirty="0" smtClean="0">
                <a:solidFill>
                  <a:srgbClr val="103766"/>
                </a:solidFill>
              </a:rPr>
              <a:t> are not </a:t>
            </a:r>
            <a:r>
              <a:rPr lang="fr-BE" sz="2400" dirty="0" err="1" smtClean="0">
                <a:solidFill>
                  <a:srgbClr val="103766"/>
                </a:solidFill>
              </a:rPr>
              <a:t>properly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encoded</a:t>
            </a:r>
            <a:r>
              <a:rPr lang="fr-BE" sz="2400" dirty="0" smtClean="0">
                <a:solidFill>
                  <a:srgbClr val="103766"/>
                </a:solidFill>
              </a:rPr>
              <a:t>, </a:t>
            </a:r>
            <a:r>
              <a:rPr lang="fr-BE" sz="2400" dirty="0" err="1" smtClean="0">
                <a:solidFill>
                  <a:srgbClr val="103766"/>
                </a:solidFill>
              </a:rPr>
              <a:t>we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would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still</a:t>
            </a:r>
            <a:r>
              <a:rPr lang="fr-BE" sz="2400" dirty="0" smtClean="0">
                <a:solidFill>
                  <a:srgbClr val="103766"/>
                </a:solidFill>
              </a:rPr>
              <a:t> have a </a:t>
            </a:r>
            <a:r>
              <a:rPr lang="fr-BE" sz="2400" dirty="0" err="1" smtClean="0">
                <a:solidFill>
                  <a:srgbClr val="103766"/>
                </a:solidFill>
              </a:rPr>
              <a:t>problem</a:t>
            </a:r>
            <a:r>
              <a:rPr lang="fr-BE" sz="2400" dirty="0" smtClean="0">
                <a:solidFill>
                  <a:srgbClr val="103766"/>
                </a:solidFill>
              </a:rPr>
              <a:t>. Performance </a:t>
            </a:r>
            <a:r>
              <a:rPr lang="fr-BE" sz="2400" dirty="0" err="1" smtClean="0">
                <a:solidFill>
                  <a:srgbClr val="103766"/>
                </a:solidFill>
              </a:rPr>
              <a:t>framework</a:t>
            </a:r>
            <a:r>
              <a:rPr lang="fr-BE" sz="2400" dirty="0" smtClean="0">
                <a:solidFill>
                  <a:srgbClr val="103766"/>
                </a:solidFill>
              </a:rPr>
              <a:t> and MIS </a:t>
            </a:r>
            <a:r>
              <a:rPr lang="fr-BE" sz="2400" dirty="0" err="1" smtClean="0">
                <a:solidFill>
                  <a:srgbClr val="103766"/>
                </a:solidFill>
              </a:rPr>
              <a:t>under</a:t>
            </a:r>
            <a:r>
              <a:rPr lang="fr-BE" sz="2400" dirty="0" smtClean="0">
                <a:solidFill>
                  <a:srgbClr val="103766"/>
                </a:solidFill>
              </a:rPr>
              <a:t> IPA II </a:t>
            </a:r>
            <a:r>
              <a:rPr lang="fr-BE" sz="2400" dirty="0" err="1" smtClean="0">
                <a:solidFill>
                  <a:srgbClr val="103766"/>
                </a:solidFill>
              </a:rPr>
              <a:t>did</a:t>
            </a:r>
            <a:r>
              <a:rPr lang="fr-BE" sz="2400" dirty="0" smtClean="0">
                <a:solidFill>
                  <a:srgbClr val="103766"/>
                </a:solidFill>
              </a:rPr>
              <a:t> not </a:t>
            </a:r>
            <a:r>
              <a:rPr lang="fr-BE" sz="2400" dirty="0" err="1" smtClean="0">
                <a:solidFill>
                  <a:srgbClr val="103766"/>
                </a:solidFill>
              </a:rPr>
              <a:t>make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yet</a:t>
            </a:r>
            <a:r>
              <a:rPr lang="fr-BE" sz="2400" dirty="0" smtClean="0">
                <a:solidFill>
                  <a:srgbClr val="103766"/>
                </a:solidFill>
              </a:rPr>
              <a:t> the </a:t>
            </a:r>
            <a:r>
              <a:rPr lang="fr-BE" sz="2400" dirty="0" err="1" smtClean="0">
                <a:solidFill>
                  <a:srgbClr val="103766"/>
                </a:solidFill>
              </a:rPr>
              <a:t>expected</a:t>
            </a:r>
            <a:r>
              <a:rPr lang="fr-BE" sz="2400" dirty="0" smtClean="0">
                <a:solidFill>
                  <a:srgbClr val="103766"/>
                </a:solidFill>
              </a:rPr>
              <a:t> change</a:t>
            </a:r>
            <a:endParaRPr lang="en-GB" sz="2400" dirty="0">
              <a:solidFill>
                <a:srgbClr val="103766"/>
              </a:solidFill>
            </a:endParaRPr>
          </a:p>
          <a:p>
            <a:endParaRPr lang="fr-BE" sz="3200" i="1" dirty="0">
              <a:solidFill>
                <a:srgbClr val="1037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3026" y="165367"/>
            <a:ext cx="1084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OPSYS - The way forward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5629275"/>
            <a:ext cx="6440488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altLang="fr-FR" sz="2000" b="1" i="1" dirty="0" smtClean="0">
                <a:solidFill>
                  <a:srgbClr val="D0D961"/>
                </a:solidFill>
              </a:rPr>
              <a:t>October 17</a:t>
            </a:r>
            <a:r>
              <a:rPr lang="en-GB" altLang="fr-FR" sz="2000" b="1" i="1" baseline="30000" dirty="0" smtClean="0">
                <a:solidFill>
                  <a:srgbClr val="D0D961"/>
                </a:solidFill>
              </a:rPr>
              <a:t>th</a:t>
            </a:r>
            <a:r>
              <a:rPr lang="en-GB" altLang="fr-FR" sz="2000" b="1" i="1" dirty="0" smtClean="0">
                <a:solidFill>
                  <a:srgbClr val="D0D961"/>
                </a:solidFill>
              </a:rPr>
              <a:t>, 2017</a:t>
            </a:r>
            <a:endParaRPr lang="es-ES_tradnl" sz="2000" b="1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963038" y="2652611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Presentation 6: </a:t>
            </a:r>
            <a:r>
              <a:rPr lang="en-GB" sz="2000" b="1" dirty="0"/>
              <a:t>FPI - Why is the results mind-set important? </a:t>
            </a:r>
          </a:p>
          <a:p>
            <a:pPr marL="0" indent="0">
              <a:buNone/>
            </a:pPr>
            <a:endParaRPr lang="fr-BE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b="1" dirty="0" smtClean="0"/>
              <a:t>Ronan Mac </a:t>
            </a:r>
            <a:r>
              <a:rPr lang="en-GB" sz="1800" b="1" dirty="0" err="1" smtClean="0"/>
              <a:t>Aongusa</a:t>
            </a:r>
            <a:r>
              <a:rPr lang="en-GB" sz="1800" dirty="0"/>
              <a:t>, Deputy Head of Unit, Budget, Finance and Relations with other Institutions, FPI</a:t>
            </a:r>
          </a:p>
          <a:p>
            <a:pPr marL="0" indent="0">
              <a:buNone/>
            </a:pPr>
            <a:endParaRPr lang="es-ES_tradnl" sz="2000" b="1" i="1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026" y="165367"/>
            <a:ext cx="1084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103766"/>
                </a:solidFill>
              </a:rPr>
              <a:t>FPI  and </a:t>
            </a:r>
            <a:r>
              <a:rPr lang="fr-BE" sz="2800" b="1" dirty="0" err="1" smtClean="0">
                <a:solidFill>
                  <a:srgbClr val="103766"/>
                </a:solidFill>
              </a:rPr>
              <a:t>Opsys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96000" y="1828568"/>
            <a:ext cx="1080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For FPI, OPSYS serves as a </a:t>
            </a:r>
            <a:r>
              <a:rPr kumimoji="0" lang="fr-B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means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to: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b="1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Tell the story of </a:t>
            </a:r>
            <a:r>
              <a:rPr kumimoji="0" lang="fr-BE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our</a:t>
            </a:r>
            <a:r>
              <a:rPr kumimoji="0" lang="fr-BE" b="1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performance 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&amp;</a:t>
            </a:r>
            <a:r>
              <a:rPr kumimoji="0" lang="fr-BE" b="1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BE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provide</a:t>
            </a:r>
            <a:r>
              <a:rPr kumimoji="0" lang="fr-BE" b="1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BE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accountability</a:t>
            </a:r>
            <a:r>
              <a:rPr kumimoji="0" lang="fr-BE" b="1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fr-BE" b="1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BE" b="1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- 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BFOR (</a:t>
            </a:r>
            <a:r>
              <a:rPr kumimoji="0" lang="fr-BE" b="0" i="1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Budget </a:t>
            </a:r>
            <a:r>
              <a:rPr kumimoji="0" lang="fr-BE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Focused</a:t>
            </a:r>
            <a:r>
              <a:rPr kumimoji="0" lang="fr-BE" b="0" i="1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on </a:t>
            </a:r>
            <a:r>
              <a:rPr kumimoji="0" lang="fr-BE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Results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) &amp; Juncker </a:t>
            </a:r>
            <a:r>
              <a:rPr kumimoji="0" lang="fr-B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Priority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9 (</a:t>
            </a:r>
            <a:r>
              <a:rPr kumimoji="0" lang="fr-BE" b="0" i="1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EU as a Global Actor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)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Improve</a:t>
            </a:r>
            <a:r>
              <a:rPr kumimoji="0" lang="fr-BE" b="1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BE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quality</a:t>
            </a:r>
            <a:r>
              <a:rPr kumimoji="0" lang="fr-BE" b="1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of </a:t>
            </a:r>
            <a:r>
              <a:rPr kumimoji="0" lang="fr-BE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reporting</a:t>
            </a:r>
            <a:r>
              <a:rPr kumimoji="0" lang="fr-BE" b="1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(SPP/ABM) via </a:t>
            </a:r>
            <a:r>
              <a:rPr kumimoji="0" lang="fr-B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supply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of data for  FPI </a:t>
            </a:r>
            <a:r>
              <a:rPr kumimoji="0" lang="fr-B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Results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Framework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Improve</a:t>
            </a:r>
            <a:r>
              <a:rPr kumimoji="0" lang="fr-BE" b="1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design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of all FPI interventions (</a:t>
            </a:r>
            <a:r>
              <a:rPr kumimoji="0" lang="fr-BE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with</a:t>
            </a:r>
            <a:r>
              <a:rPr kumimoji="0" lang="fr-BE" b="0" i="1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BE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clear</a:t>
            </a:r>
            <a:r>
              <a:rPr kumimoji="0" lang="fr-BE" b="0" i="1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BE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indicators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Communicate</a:t>
            </a:r>
            <a:r>
              <a:rPr kumimoji="0" lang="fr-BE" b="1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BE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effectively</a:t>
            </a:r>
            <a:r>
              <a:rPr kumimoji="0" lang="fr-BE" b="1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on </a:t>
            </a:r>
            <a:r>
              <a:rPr kumimoji="0" lang="fr-BE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results</a:t>
            </a:r>
            <a:r>
              <a:rPr kumimoji="0" lang="fr-BE" b="1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for the </a:t>
            </a:r>
            <a:r>
              <a:rPr kumimoji="0" lang="fr-B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wider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EU public and for </a:t>
            </a:r>
            <a:r>
              <a:rPr kumimoji="0" lang="fr-B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benefit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of </a:t>
            </a:r>
            <a:r>
              <a:rPr kumimoji="0" lang="fr-B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stakeholder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dialogue, </a:t>
            </a:r>
            <a:r>
              <a:rPr kumimoji="0" lang="fr-B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including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B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with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B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industry</a:t>
            </a:r>
            <a:r>
              <a:rPr kumimoji="0" lang="fr-BE" b="0" i="0" u="none" strike="noStrike" kern="0" cap="none" spc="0" normalizeH="0" baseline="0" noProof="0" dirty="0" smtClean="0">
                <a:ln>
                  <a:noFill/>
                </a:ln>
                <a:solidFill>
                  <a:srgbClr val="0E3F7D"/>
                </a:solidFill>
                <a:effectLst/>
                <a:uLnTx/>
                <a:uFillTx/>
                <a:ea typeface="+mn-ea"/>
                <a:cs typeface="+mn-cs"/>
              </a:rPr>
              <a:t> &amp; civil society</a:t>
            </a:r>
            <a:endParaRPr kumimoji="0" lang="fr-BE" sz="1600" b="0" i="0" u="none" strike="noStrike" kern="0" cap="none" spc="0" normalizeH="0" baseline="0" noProof="0" dirty="0" smtClean="0">
              <a:ln>
                <a:noFill/>
              </a:ln>
              <a:solidFill>
                <a:srgbClr val="0E3F7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E3F7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6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026" y="165367"/>
            <a:ext cx="1084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103766"/>
                </a:solidFill>
              </a:rPr>
              <a:t>How </a:t>
            </a:r>
            <a:r>
              <a:rPr lang="fr-BE" sz="2800" b="1" dirty="0" err="1">
                <a:solidFill>
                  <a:srgbClr val="103766"/>
                </a:solidFill>
              </a:rPr>
              <a:t>can</a:t>
            </a:r>
            <a:r>
              <a:rPr lang="fr-BE" sz="2800" b="1" dirty="0">
                <a:solidFill>
                  <a:srgbClr val="103766"/>
                </a:solidFill>
              </a:rPr>
              <a:t> OPSYS </a:t>
            </a:r>
            <a:r>
              <a:rPr lang="fr-BE" sz="2800" b="1" dirty="0" err="1">
                <a:solidFill>
                  <a:srgbClr val="103766"/>
                </a:solidFill>
              </a:rPr>
              <a:t>assist</a:t>
            </a:r>
            <a:r>
              <a:rPr lang="fr-BE" sz="2800" b="1" dirty="0">
                <a:solidFill>
                  <a:srgbClr val="103766"/>
                </a:solidFill>
              </a:rPr>
              <a:t> ?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6000" y="1623848"/>
            <a:ext cx="108000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BE" sz="2400" dirty="0" smtClean="0">
                <a:solidFill>
                  <a:srgbClr val="103766"/>
                </a:solidFill>
              </a:rPr>
              <a:t>OPSYS </a:t>
            </a:r>
            <a:r>
              <a:rPr lang="fr-BE" sz="2400" dirty="0" err="1" smtClean="0">
                <a:solidFill>
                  <a:srgbClr val="103766"/>
                </a:solidFill>
              </a:rPr>
              <a:t>will</a:t>
            </a:r>
            <a:r>
              <a:rPr lang="fr-BE" sz="2400" dirty="0" smtClean="0">
                <a:solidFill>
                  <a:srgbClr val="103766"/>
                </a:solidFill>
              </a:rPr>
              <a:t> help:</a:t>
            </a:r>
          </a:p>
          <a:p>
            <a:pPr>
              <a:spcBef>
                <a:spcPts val="1200"/>
              </a:spcBef>
            </a:pPr>
            <a:r>
              <a:rPr lang="fr-BE" sz="2400" b="1" dirty="0" err="1" smtClean="0">
                <a:solidFill>
                  <a:srgbClr val="103766"/>
                </a:solidFill>
              </a:rPr>
              <a:t>Provide</a:t>
            </a:r>
            <a:r>
              <a:rPr lang="fr-BE" sz="2400" b="1" dirty="0" smtClean="0">
                <a:solidFill>
                  <a:srgbClr val="103766"/>
                </a:solidFill>
              </a:rPr>
              <a:t> </a:t>
            </a:r>
            <a:r>
              <a:rPr lang="fr-BE" sz="2400" b="1" dirty="0" err="1" smtClean="0">
                <a:solidFill>
                  <a:srgbClr val="103766"/>
                </a:solidFill>
              </a:rPr>
              <a:t>greater</a:t>
            </a:r>
            <a:r>
              <a:rPr lang="fr-BE" sz="2400" b="1" dirty="0" smtClean="0">
                <a:solidFill>
                  <a:srgbClr val="103766"/>
                </a:solidFill>
              </a:rPr>
              <a:t> </a:t>
            </a:r>
            <a:r>
              <a:rPr lang="fr-BE" sz="2400" b="1" dirty="0" err="1" smtClean="0">
                <a:solidFill>
                  <a:srgbClr val="103766"/>
                </a:solidFill>
              </a:rPr>
              <a:t>oversight</a:t>
            </a:r>
            <a:endParaRPr lang="fr-BE" sz="2400" dirty="0" smtClean="0">
              <a:solidFill>
                <a:srgbClr val="103766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r-BE" sz="2400" dirty="0">
                <a:solidFill>
                  <a:srgbClr val="103766"/>
                </a:solidFill>
              </a:rPr>
              <a:t> </a:t>
            </a:r>
            <a:r>
              <a:rPr lang="fr-BE" sz="2400" dirty="0" smtClean="0">
                <a:solidFill>
                  <a:srgbClr val="103766"/>
                </a:solidFill>
              </a:rPr>
              <a:t>    - </a:t>
            </a:r>
            <a:r>
              <a:rPr lang="fr-BE" sz="2400" dirty="0" err="1" smtClean="0">
                <a:solidFill>
                  <a:srgbClr val="103766"/>
                </a:solidFill>
              </a:rPr>
              <a:t>Better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>
                <a:solidFill>
                  <a:srgbClr val="103766"/>
                </a:solidFill>
              </a:rPr>
              <a:t>management of  instruments, actions, programmes &amp; </a:t>
            </a:r>
            <a:r>
              <a:rPr lang="fr-BE" sz="2400" dirty="0" err="1">
                <a:solidFill>
                  <a:srgbClr val="103766"/>
                </a:solidFill>
              </a:rPr>
              <a:t>projects</a:t>
            </a:r>
            <a:r>
              <a:rPr lang="fr-BE" sz="2400" dirty="0">
                <a:solidFill>
                  <a:srgbClr val="103766"/>
                </a:solidFill>
              </a:rPr>
              <a:t>  </a:t>
            </a:r>
            <a:r>
              <a:rPr lang="fr-BE" sz="2400" dirty="0" smtClean="0">
                <a:solidFill>
                  <a:srgbClr val="103766"/>
                </a:solidFill>
              </a:rPr>
              <a:t>	(</a:t>
            </a:r>
            <a:r>
              <a:rPr lang="fr-BE" sz="2400" dirty="0" err="1">
                <a:solidFill>
                  <a:srgbClr val="103766"/>
                </a:solidFill>
              </a:rPr>
              <a:t>operational</a:t>
            </a:r>
            <a:r>
              <a:rPr lang="fr-BE" sz="2400" dirty="0">
                <a:solidFill>
                  <a:srgbClr val="103766"/>
                </a:solidFill>
              </a:rPr>
              <a:t> </a:t>
            </a:r>
            <a:r>
              <a:rPr lang="fr-BE" sz="2400" dirty="0" err="1">
                <a:solidFill>
                  <a:srgbClr val="103766"/>
                </a:solidFill>
              </a:rPr>
              <a:t>entities</a:t>
            </a:r>
            <a:r>
              <a:rPr lang="fr-BE" sz="2400" dirty="0">
                <a:solidFill>
                  <a:srgbClr val="103766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fr-BE" sz="2400" b="1" dirty="0" err="1" smtClean="0">
                <a:solidFill>
                  <a:srgbClr val="103766"/>
                </a:solidFill>
              </a:rPr>
              <a:t>Improve</a:t>
            </a:r>
            <a:r>
              <a:rPr lang="fr-BE" sz="2400" b="1" dirty="0" smtClean="0">
                <a:solidFill>
                  <a:srgbClr val="103766"/>
                </a:solidFill>
              </a:rPr>
              <a:t> </a:t>
            </a:r>
            <a:r>
              <a:rPr lang="fr-BE" sz="2400" b="1" dirty="0" err="1" smtClean="0">
                <a:solidFill>
                  <a:srgbClr val="103766"/>
                </a:solidFill>
              </a:rPr>
              <a:t>reporting</a:t>
            </a:r>
            <a:r>
              <a:rPr lang="fr-BE" sz="2400" b="1" dirty="0" smtClean="0">
                <a:solidFill>
                  <a:srgbClr val="103766"/>
                </a:solidFill>
              </a:rPr>
              <a:t> </a:t>
            </a:r>
            <a:r>
              <a:rPr lang="fr-BE" sz="2400" b="1" dirty="0" err="1" smtClean="0">
                <a:solidFill>
                  <a:srgbClr val="103766"/>
                </a:solidFill>
              </a:rPr>
              <a:t>quality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</a:p>
          <a:p>
            <a:pPr marL="355600" indent="-3556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BE" sz="2400" dirty="0" smtClean="0">
                <a:solidFill>
                  <a:srgbClr val="103766"/>
                </a:solidFill>
              </a:rPr>
              <a:t>	- </a:t>
            </a:r>
            <a:r>
              <a:rPr lang="fr-BE" sz="2400" dirty="0" err="1" smtClean="0">
                <a:solidFill>
                  <a:srgbClr val="103766"/>
                </a:solidFill>
              </a:rPr>
              <a:t>Identify</a:t>
            </a:r>
            <a:r>
              <a:rPr lang="fr-BE" sz="2400" dirty="0" smtClean="0">
                <a:solidFill>
                  <a:srgbClr val="103766"/>
                </a:solidFill>
              </a:rPr>
              <a:t> key </a:t>
            </a:r>
            <a:r>
              <a:rPr lang="fr-BE" sz="2400" dirty="0" err="1" smtClean="0">
                <a:solidFill>
                  <a:srgbClr val="103766"/>
                </a:solidFill>
              </a:rPr>
              <a:t>milestones</a:t>
            </a:r>
            <a:r>
              <a:rPr lang="fr-BE" sz="2400" dirty="0" smtClean="0">
                <a:solidFill>
                  <a:srgbClr val="103766"/>
                </a:solidFill>
              </a:rPr>
              <a:t>/</a:t>
            </a:r>
            <a:r>
              <a:rPr lang="fr-BE" sz="2400" dirty="0" err="1" smtClean="0">
                <a:solidFill>
                  <a:srgbClr val="103766"/>
                </a:solidFill>
              </a:rPr>
              <a:t>events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related</a:t>
            </a:r>
            <a:r>
              <a:rPr lang="fr-BE" sz="2400" dirty="0" smtClean="0">
                <a:solidFill>
                  <a:srgbClr val="103766"/>
                </a:solidFill>
              </a:rPr>
              <a:t> to </a:t>
            </a:r>
            <a:r>
              <a:rPr lang="fr-BE" sz="2400" dirty="0" err="1" smtClean="0">
                <a:solidFill>
                  <a:srgbClr val="103766"/>
                </a:solidFill>
              </a:rPr>
              <a:t>projects</a:t>
            </a:r>
            <a:r>
              <a:rPr lang="fr-BE" sz="2400" dirty="0" smtClean="0">
                <a:solidFill>
                  <a:srgbClr val="103766"/>
                </a:solidFill>
              </a:rPr>
              <a:t>/programmes  	</a:t>
            </a:r>
          </a:p>
          <a:p>
            <a:pPr>
              <a:spcBef>
                <a:spcPts val="1200"/>
              </a:spcBef>
            </a:pPr>
            <a:r>
              <a:rPr lang="fr-BE" sz="2400" b="1" dirty="0" err="1" smtClean="0">
                <a:solidFill>
                  <a:srgbClr val="103766"/>
                </a:solidFill>
              </a:rPr>
              <a:t>Improve</a:t>
            </a:r>
            <a:r>
              <a:rPr lang="fr-BE" sz="2400" b="1" dirty="0" smtClean="0">
                <a:solidFill>
                  <a:srgbClr val="103766"/>
                </a:solidFill>
              </a:rPr>
              <a:t> </a:t>
            </a:r>
            <a:r>
              <a:rPr lang="fr-BE" sz="2400" b="1" dirty="0" err="1" smtClean="0">
                <a:solidFill>
                  <a:srgbClr val="103766"/>
                </a:solidFill>
              </a:rPr>
              <a:t>project</a:t>
            </a:r>
            <a:r>
              <a:rPr lang="fr-BE" sz="2400" b="1" dirty="0" smtClean="0">
                <a:solidFill>
                  <a:srgbClr val="103766"/>
                </a:solidFill>
              </a:rPr>
              <a:t> management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</a:p>
          <a:p>
            <a:pPr marL="355600" indent="-3556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BE" sz="2400" dirty="0" smtClean="0">
                <a:solidFill>
                  <a:srgbClr val="103766"/>
                </a:solidFill>
              </a:rPr>
              <a:t> 	- Encode, store &amp; </a:t>
            </a:r>
            <a:r>
              <a:rPr lang="fr-BE" sz="2400" dirty="0" err="1" smtClean="0">
                <a:solidFill>
                  <a:srgbClr val="103766"/>
                </a:solidFill>
              </a:rPr>
              <a:t>consolidate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results</a:t>
            </a:r>
            <a:r>
              <a:rPr lang="fr-BE" sz="2400" dirty="0" smtClean="0">
                <a:solidFill>
                  <a:srgbClr val="103766"/>
                </a:solidFill>
              </a:rPr>
              <a:t> and </a:t>
            </a:r>
            <a:r>
              <a:rPr lang="fr-BE" sz="2400" dirty="0" err="1" smtClean="0">
                <a:solidFill>
                  <a:srgbClr val="103766"/>
                </a:solidFill>
              </a:rPr>
              <a:t>related</a:t>
            </a:r>
            <a:r>
              <a:rPr lang="fr-BE" sz="2400" dirty="0" smtClean="0">
                <a:solidFill>
                  <a:srgbClr val="103766"/>
                </a:solidFill>
              </a:rPr>
              <a:t> monitoring/</a:t>
            </a:r>
            <a:r>
              <a:rPr lang="fr-BE" sz="2400" dirty="0" err="1" smtClean="0">
                <a:solidFill>
                  <a:srgbClr val="103766"/>
                </a:solidFill>
              </a:rPr>
              <a:t>evaluations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fr-BE" sz="2400" b="1" dirty="0" err="1" smtClean="0">
                <a:solidFill>
                  <a:srgbClr val="103766"/>
                </a:solidFill>
              </a:rPr>
              <a:t>Increase</a:t>
            </a:r>
            <a:r>
              <a:rPr lang="fr-BE" sz="2400" b="1" dirty="0" smtClean="0">
                <a:solidFill>
                  <a:srgbClr val="103766"/>
                </a:solidFill>
              </a:rPr>
              <a:t> </a:t>
            </a:r>
            <a:r>
              <a:rPr lang="fr-BE" sz="2400" b="1" dirty="0" err="1" smtClean="0">
                <a:solidFill>
                  <a:srgbClr val="103766"/>
                </a:solidFill>
              </a:rPr>
              <a:t>efficiency</a:t>
            </a:r>
            <a:r>
              <a:rPr lang="fr-BE" sz="2400" b="1" dirty="0" smtClean="0">
                <a:solidFill>
                  <a:srgbClr val="103766"/>
                </a:solidFill>
              </a:rPr>
              <a:t> &amp; </a:t>
            </a:r>
            <a:r>
              <a:rPr lang="fr-BE" sz="2400" b="1" dirty="0" err="1" smtClean="0">
                <a:solidFill>
                  <a:srgbClr val="103766"/>
                </a:solidFill>
              </a:rPr>
              <a:t>communcation</a:t>
            </a:r>
            <a:endParaRPr lang="fr-BE" sz="2400" dirty="0" smtClean="0">
              <a:solidFill>
                <a:srgbClr val="103766"/>
              </a:solidFill>
            </a:endParaRPr>
          </a:p>
          <a:p>
            <a:pPr marL="355600" indent="-3556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BE" sz="2400" dirty="0" smtClean="0">
                <a:solidFill>
                  <a:srgbClr val="103766"/>
                </a:solidFill>
              </a:rPr>
              <a:t>	- </a:t>
            </a:r>
            <a:r>
              <a:rPr lang="fr-BE" sz="2400" dirty="0" err="1" smtClean="0">
                <a:solidFill>
                  <a:srgbClr val="103766"/>
                </a:solidFill>
              </a:rPr>
              <a:t>External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Users</a:t>
            </a:r>
            <a:r>
              <a:rPr lang="fr-BE" sz="2400" dirty="0" smtClean="0">
                <a:solidFill>
                  <a:srgbClr val="103766"/>
                </a:solidFill>
              </a:rPr>
              <a:t> (</a:t>
            </a:r>
            <a:r>
              <a:rPr lang="fr-BE" sz="2400" dirty="0" err="1" smtClean="0">
                <a:solidFill>
                  <a:srgbClr val="103766"/>
                </a:solidFill>
              </a:rPr>
              <a:t>Implementing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Partners</a:t>
            </a:r>
            <a:r>
              <a:rPr lang="fr-BE" sz="2400" dirty="0" smtClean="0">
                <a:solidFill>
                  <a:srgbClr val="103766"/>
                </a:solidFill>
              </a:rPr>
              <a:t>) able to encode key information </a:t>
            </a:r>
            <a:r>
              <a:rPr lang="fr-BE" sz="2400" dirty="0" err="1" smtClean="0">
                <a:solidFill>
                  <a:srgbClr val="103766"/>
                </a:solidFill>
              </a:rPr>
              <a:t>directly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sz="2400" dirty="0" smtClean="0">
              <a:solidFill>
                <a:srgbClr val="103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solidFill>
                  <a:srgbClr val="103766"/>
                </a:solidFill>
              </a:rPr>
              <a:t>Aims</a:t>
            </a:r>
            <a:r>
              <a:rPr lang="fr-BE" sz="2800" b="1" dirty="0" smtClean="0">
                <a:solidFill>
                  <a:srgbClr val="103766"/>
                </a:solidFill>
              </a:rPr>
              <a:t> </a:t>
            </a:r>
            <a:r>
              <a:rPr lang="fr-BE" sz="2800" b="1" dirty="0">
                <a:solidFill>
                  <a:srgbClr val="103766"/>
                </a:solidFill>
              </a:rPr>
              <a:t>of the </a:t>
            </a:r>
            <a:r>
              <a:rPr lang="fr-BE" sz="2800" b="1" dirty="0" err="1">
                <a:solidFill>
                  <a:srgbClr val="103766"/>
                </a:solidFill>
              </a:rPr>
              <a:t>webinar</a:t>
            </a:r>
            <a:endParaRPr lang="fr-BE" sz="2800" b="1" dirty="0">
              <a:solidFill>
                <a:srgbClr val="1037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20" y="1699939"/>
            <a:ext cx="1056006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103766"/>
                </a:solidFill>
              </a:rPr>
              <a:t>To share with you some insights on functionalities developed so far </a:t>
            </a:r>
            <a:r>
              <a:rPr lang="en-GB" sz="3200" dirty="0">
                <a:solidFill>
                  <a:srgbClr val="103766"/>
                </a:solidFill>
              </a:rPr>
              <a:t>in </a:t>
            </a:r>
            <a:r>
              <a:rPr lang="en-GB" sz="3200" dirty="0" smtClean="0">
                <a:solidFill>
                  <a:srgbClr val="103766"/>
                </a:solidFill>
              </a:rPr>
              <a:t> OPSYS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103766"/>
                </a:solidFill>
              </a:rPr>
              <a:t>To present the governance of the overall programme, set in July 2017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103766"/>
                </a:solidFill>
              </a:rPr>
              <a:t>To inform you of what you could expect and by when in terms of functionalities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103766"/>
                </a:solidFill>
              </a:rPr>
              <a:t>To </a:t>
            </a:r>
            <a:r>
              <a:rPr lang="en-GB" sz="3200" dirty="0">
                <a:solidFill>
                  <a:srgbClr val="103766"/>
                </a:solidFill>
              </a:rPr>
              <a:t>explain </a:t>
            </a:r>
            <a:r>
              <a:rPr lang="en-GB" sz="3200" dirty="0" smtClean="0">
                <a:solidFill>
                  <a:srgbClr val="103766"/>
                </a:solidFill>
              </a:rPr>
              <a:t>how you can </a:t>
            </a:r>
            <a:r>
              <a:rPr lang="en-GB" sz="3200" dirty="0">
                <a:solidFill>
                  <a:srgbClr val="103766"/>
                </a:solidFill>
              </a:rPr>
              <a:t>participate in the </a:t>
            </a:r>
            <a:r>
              <a:rPr lang="en-GB" sz="3200" dirty="0" smtClean="0">
                <a:solidFill>
                  <a:srgbClr val="103766"/>
                </a:solidFill>
              </a:rPr>
              <a:t>t</a:t>
            </a:r>
            <a:r>
              <a:rPr lang="en-GB" sz="3200" dirty="0" smtClean="0">
                <a:solidFill>
                  <a:srgbClr val="00B050"/>
                </a:solidFill>
              </a:rPr>
              <a:t>a</a:t>
            </a:r>
            <a:r>
              <a:rPr lang="en-GB" sz="3200" dirty="0" smtClean="0">
                <a:solidFill>
                  <a:srgbClr val="103766"/>
                </a:solidFill>
              </a:rPr>
              <a:t>sting </a:t>
            </a:r>
            <a:r>
              <a:rPr lang="en-GB" sz="3200" dirty="0">
                <a:solidFill>
                  <a:srgbClr val="103766"/>
                </a:solidFill>
              </a:rPr>
              <a:t>exercise</a:t>
            </a:r>
            <a:endParaRPr lang="fr-BE" sz="3200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5629275"/>
            <a:ext cx="6440488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altLang="fr-FR" sz="2000" b="1" i="1" dirty="0" smtClean="0">
                <a:solidFill>
                  <a:srgbClr val="D0D961"/>
                </a:solidFill>
              </a:rPr>
              <a:t>October 17</a:t>
            </a:r>
            <a:r>
              <a:rPr lang="en-GB" altLang="fr-FR" sz="2000" b="1" i="1" baseline="30000" dirty="0" smtClean="0">
                <a:solidFill>
                  <a:srgbClr val="D0D961"/>
                </a:solidFill>
              </a:rPr>
              <a:t>th</a:t>
            </a:r>
            <a:r>
              <a:rPr lang="en-GB" altLang="fr-FR" sz="2000" b="1" i="1" dirty="0" smtClean="0">
                <a:solidFill>
                  <a:srgbClr val="D0D961"/>
                </a:solidFill>
              </a:rPr>
              <a:t>, 2017</a:t>
            </a:r>
            <a:endParaRPr lang="es-ES_tradnl" sz="2000" b="1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963038" y="2652611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Presentation 7: </a:t>
            </a:r>
            <a:r>
              <a:rPr lang="en-GB" sz="2000" b="1" dirty="0"/>
              <a:t>OPSYS - Results and Monitoring </a:t>
            </a:r>
            <a:r>
              <a:rPr lang="en-GB" sz="2000" b="1" dirty="0" smtClean="0"/>
              <a:t>demo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1800" b="1" dirty="0"/>
              <a:t>Lucile</a:t>
            </a:r>
            <a:r>
              <a:rPr lang="en-GB" sz="1800" dirty="0"/>
              <a:t> </a:t>
            </a:r>
            <a:r>
              <a:rPr lang="en-GB" sz="1800" b="1" dirty="0" err="1"/>
              <a:t>Petitpierre</a:t>
            </a:r>
            <a:r>
              <a:rPr lang="en-GB" sz="1800" dirty="0"/>
              <a:t>, Business Manager Results and Monitoring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149" y="1178250"/>
            <a:ext cx="11020500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My workplace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228" y="1196805"/>
            <a:ext cx="10451782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Programme/Project page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305" y="1170880"/>
            <a:ext cx="10309390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Programme/Project page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13" y="1858473"/>
            <a:ext cx="11907877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Create </a:t>
            </a:r>
            <a:r>
              <a:rPr lang="en-GB" sz="2800" b="1" dirty="0" err="1">
                <a:solidFill>
                  <a:srgbClr val="103766"/>
                </a:solidFill>
              </a:rPr>
              <a:t>logframe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1340768"/>
            <a:ext cx="10853604" cy="522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Add result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121" y="1753056"/>
            <a:ext cx="11775763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Add result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6000" y="1177037"/>
            <a:ext cx="6120000" cy="55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Add Indicator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392" y="1180760"/>
            <a:ext cx="6065217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Create indicator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74" y="1268760"/>
            <a:ext cx="8192207" cy="54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Add baseline and target(s)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Quick </a:t>
            </a:r>
            <a:r>
              <a:rPr lang="fr-BE" sz="2800" b="1" dirty="0" err="1" smtClean="0">
                <a:solidFill>
                  <a:srgbClr val="103766"/>
                </a:solidFill>
              </a:rPr>
              <a:t>reminder</a:t>
            </a:r>
            <a:r>
              <a:rPr lang="fr-BE" sz="2800" b="1" dirty="0" smtClean="0">
                <a:solidFill>
                  <a:srgbClr val="103766"/>
                </a:solidFill>
              </a:rPr>
              <a:t>: </a:t>
            </a:r>
            <a:r>
              <a:rPr lang="fr-BE" sz="2800" b="1" dirty="0" err="1" smtClean="0">
                <a:solidFill>
                  <a:srgbClr val="103766"/>
                </a:solidFill>
              </a:rPr>
              <a:t>What</a:t>
            </a:r>
            <a:r>
              <a:rPr lang="fr-BE" sz="2800" b="1" dirty="0" smtClean="0">
                <a:solidFill>
                  <a:srgbClr val="103766"/>
                </a:solidFill>
              </a:rPr>
              <a:t> </a:t>
            </a:r>
            <a:r>
              <a:rPr lang="fr-BE" sz="2800" b="1" dirty="0" err="1" smtClean="0">
                <a:solidFill>
                  <a:srgbClr val="103766"/>
                </a:solidFill>
              </a:rPr>
              <a:t>is</a:t>
            </a:r>
            <a:r>
              <a:rPr lang="fr-BE" sz="2800" b="1" dirty="0" smtClean="0">
                <a:solidFill>
                  <a:srgbClr val="103766"/>
                </a:solidFill>
              </a:rPr>
              <a:t> OPSYS? </a:t>
            </a:r>
            <a:endParaRPr lang="fr-BE" sz="2800" b="1" dirty="0">
              <a:solidFill>
                <a:srgbClr val="1037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20" y="1699939"/>
            <a:ext cx="105600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103766"/>
                </a:solidFill>
              </a:rPr>
              <a:t>An integrated IT system, i.e. "one stop shop"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103766"/>
                </a:solidFill>
              </a:rPr>
              <a:t>Covering the entire project lifecycle from the political decision until the final evaluation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3200" dirty="0" smtClean="0">
                <a:solidFill>
                  <a:srgbClr val="103766"/>
                </a:solidFill>
              </a:rPr>
              <a:t>An instrument </a:t>
            </a:r>
            <a:r>
              <a:rPr lang="fr-BE" sz="3200" dirty="0" err="1" smtClean="0">
                <a:solidFill>
                  <a:srgbClr val="103766"/>
                </a:solidFill>
              </a:rPr>
              <a:t>supporting</a:t>
            </a:r>
            <a:r>
              <a:rPr lang="fr-BE" sz="3200" dirty="0" smtClean="0">
                <a:solidFill>
                  <a:srgbClr val="103766"/>
                </a:solidFill>
              </a:rPr>
              <a:t> a new, more collaborative </a:t>
            </a:r>
            <a:r>
              <a:rPr lang="fr-BE" sz="3200" dirty="0" err="1" smtClean="0">
                <a:solidFill>
                  <a:srgbClr val="103766"/>
                </a:solidFill>
              </a:rPr>
              <a:t>way</a:t>
            </a:r>
            <a:r>
              <a:rPr lang="fr-BE" sz="3200" dirty="0" smtClean="0">
                <a:solidFill>
                  <a:srgbClr val="103766"/>
                </a:solidFill>
              </a:rPr>
              <a:t> of </a:t>
            </a:r>
            <a:r>
              <a:rPr lang="fr-BE" sz="3200" dirty="0" err="1" smtClean="0">
                <a:solidFill>
                  <a:srgbClr val="103766"/>
                </a:solidFill>
              </a:rPr>
              <a:t>working</a:t>
            </a:r>
            <a:r>
              <a:rPr lang="fr-BE" sz="3200" dirty="0" smtClean="0">
                <a:solidFill>
                  <a:srgbClr val="103766"/>
                </a:solidFill>
              </a:rPr>
              <a:t> </a:t>
            </a:r>
            <a:r>
              <a:rPr lang="fr-BE" sz="3200" dirty="0" err="1" smtClean="0">
                <a:solidFill>
                  <a:srgbClr val="103766"/>
                </a:solidFill>
              </a:rPr>
              <a:t>among</a:t>
            </a:r>
            <a:r>
              <a:rPr lang="fr-BE" sz="3200" dirty="0" smtClean="0">
                <a:solidFill>
                  <a:srgbClr val="103766"/>
                </a:solidFill>
              </a:rPr>
              <a:t> </a:t>
            </a:r>
            <a:r>
              <a:rPr lang="fr-BE" sz="3200" dirty="0" err="1" smtClean="0">
                <a:solidFill>
                  <a:srgbClr val="103766"/>
                </a:solidFill>
              </a:rPr>
              <a:t>various</a:t>
            </a:r>
            <a:r>
              <a:rPr lang="fr-BE" sz="3200" dirty="0" smtClean="0">
                <a:solidFill>
                  <a:srgbClr val="103766"/>
                </a:solidFill>
              </a:rPr>
              <a:t> </a:t>
            </a:r>
            <a:r>
              <a:rPr lang="fr-BE" sz="3200" dirty="0" err="1" smtClean="0">
                <a:solidFill>
                  <a:srgbClr val="103766"/>
                </a:solidFill>
              </a:rPr>
              <a:t>stakeholders</a:t>
            </a:r>
            <a:endParaRPr lang="fr-BE" sz="3200" dirty="0" smtClean="0">
              <a:solidFill>
                <a:srgbClr val="103766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3200" dirty="0" smtClean="0">
                <a:solidFill>
                  <a:srgbClr val="103766"/>
                </a:solidFill>
              </a:rPr>
              <a:t>An </a:t>
            </a:r>
            <a:r>
              <a:rPr lang="fr-BE" sz="3200" dirty="0" err="1" smtClean="0">
                <a:solidFill>
                  <a:srgbClr val="103766"/>
                </a:solidFill>
              </a:rPr>
              <a:t>ambitious</a:t>
            </a:r>
            <a:r>
              <a:rPr lang="fr-BE" sz="3200" dirty="0" smtClean="0">
                <a:solidFill>
                  <a:srgbClr val="103766"/>
                </a:solidFill>
              </a:rPr>
              <a:t> collective effort</a:t>
            </a:r>
            <a:endParaRPr lang="en-GB" sz="3200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" y="2204864"/>
            <a:ext cx="12096093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Display indicator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39" y="1658636"/>
            <a:ext cx="11907457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Add 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83" y="1700809"/>
            <a:ext cx="11985381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Display value in </a:t>
            </a:r>
            <a:r>
              <a:rPr lang="en-GB" sz="2800" b="1" dirty="0" err="1">
                <a:solidFill>
                  <a:srgbClr val="103766"/>
                </a:solidFill>
              </a:rPr>
              <a:t>logframe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t="3566" r="1088"/>
          <a:stretch/>
        </p:blipFill>
        <p:spPr bwMode="auto">
          <a:xfrm>
            <a:off x="1416000" y="1181822"/>
            <a:ext cx="9360000" cy="3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"/>
          <a:stretch/>
        </p:blipFill>
        <p:spPr bwMode="auto">
          <a:xfrm>
            <a:off x="1416000" y="4865645"/>
            <a:ext cx="9360000" cy="19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Display indicator page and trend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  <a:p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20" y="1404814"/>
            <a:ext cx="104493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dirty="0" smtClean="0">
                <a:solidFill>
                  <a:srgbClr val="103766"/>
                </a:solidFill>
              </a:rPr>
              <a:t>Question </a:t>
            </a:r>
            <a:r>
              <a:rPr lang="fr-BE" sz="3200" b="1" i="1" dirty="0">
                <a:solidFill>
                  <a:srgbClr val="103766"/>
                </a:solidFill>
              </a:rPr>
              <a:t>3</a:t>
            </a:r>
            <a:r>
              <a:rPr lang="fr-BE" sz="3200" b="1" i="1" dirty="0" smtClean="0">
                <a:solidFill>
                  <a:srgbClr val="103766"/>
                </a:solidFill>
              </a:rPr>
              <a:t>: </a:t>
            </a:r>
            <a:endParaRPr lang="fr-BE" sz="3200" i="1" dirty="0">
              <a:solidFill>
                <a:srgbClr val="103766"/>
              </a:solidFill>
            </a:endParaRPr>
          </a:p>
          <a:p>
            <a:r>
              <a:rPr lang="en-GB" sz="3200" i="1" dirty="0" smtClean="0">
                <a:solidFill>
                  <a:srgbClr val="103766"/>
                </a:solidFill>
              </a:rPr>
              <a:t>What </a:t>
            </a:r>
            <a:r>
              <a:rPr lang="en-GB" sz="3200" i="1" dirty="0">
                <a:solidFill>
                  <a:srgbClr val="103766"/>
                </a:solidFill>
              </a:rPr>
              <a:t>would be your next top priority in term of feature available?</a:t>
            </a:r>
          </a:p>
          <a:p>
            <a:r>
              <a:rPr lang="en-GB" sz="3200" i="1" dirty="0" smtClean="0">
                <a:solidFill>
                  <a:srgbClr val="103766"/>
                </a:solidFill>
              </a:rPr>
              <a:t>	a. Quality </a:t>
            </a:r>
            <a:r>
              <a:rPr lang="en-GB" sz="3200" i="1" dirty="0">
                <a:solidFill>
                  <a:srgbClr val="103766"/>
                </a:solidFill>
              </a:rPr>
              <a:t>control of </a:t>
            </a:r>
            <a:r>
              <a:rPr lang="en-GB" sz="3200" i="1" dirty="0" err="1">
                <a:solidFill>
                  <a:srgbClr val="103766"/>
                </a:solidFill>
              </a:rPr>
              <a:t>logframe</a:t>
            </a:r>
            <a:r>
              <a:rPr lang="en-GB" sz="3200" i="1" dirty="0">
                <a:solidFill>
                  <a:srgbClr val="103766"/>
                </a:solidFill>
              </a:rPr>
              <a:t>, indicators values</a:t>
            </a:r>
          </a:p>
          <a:p>
            <a:r>
              <a:rPr lang="en-GB" sz="3200" i="1" dirty="0" smtClean="0">
                <a:solidFill>
                  <a:srgbClr val="103766"/>
                </a:solidFill>
              </a:rPr>
              <a:t>	b. Access </a:t>
            </a:r>
            <a:r>
              <a:rPr lang="en-GB" sz="3200" i="1" dirty="0">
                <a:solidFill>
                  <a:srgbClr val="103766"/>
                </a:solidFill>
              </a:rPr>
              <a:t>progress report online</a:t>
            </a:r>
          </a:p>
          <a:p>
            <a:pPr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	c. Aggregate </a:t>
            </a:r>
            <a:r>
              <a:rPr lang="en-GB" sz="3200" i="1" dirty="0">
                <a:solidFill>
                  <a:srgbClr val="103766"/>
                </a:solidFill>
              </a:rPr>
              <a:t>indicators at EURF, MIP, country, sector 	</a:t>
            </a:r>
            <a:r>
              <a:rPr lang="en-GB" sz="3200" i="1" dirty="0" smtClean="0">
                <a:solidFill>
                  <a:srgbClr val="103766"/>
                </a:solidFill>
              </a:rPr>
              <a:t>level</a:t>
            </a:r>
            <a:endParaRPr lang="fr-BE" sz="3200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200" b="1" i="1" dirty="0" err="1" smtClean="0">
                <a:solidFill>
                  <a:srgbClr val="103766"/>
                </a:solidFill>
              </a:rPr>
              <a:t>Choose</a:t>
            </a:r>
            <a:r>
              <a:rPr lang="fr-BE" sz="3200" b="1" i="1" dirty="0" smtClean="0">
                <a:solidFill>
                  <a:srgbClr val="103766"/>
                </a:solidFill>
              </a:rPr>
              <a:t> A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B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C</a:t>
            </a:r>
            <a:r>
              <a:rPr lang="fr-BE" sz="3200" i="1" dirty="0" smtClean="0">
                <a:solidFill>
                  <a:srgbClr val="103766"/>
                </a:solidFill>
              </a:rPr>
              <a:t>	</a:t>
            </a:r>
          </a:p>
          <a:p>
            <a:endParaRPr lang="fr-BE" sz="3200" i="1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420" y="1404814"/>
            <a:ext cx="104493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dirty="0" smtClean="0">
                <a:solidFill>
                  <a:srgbClr val="103766"/>
                </a:solidFill>
              </a:rPr>
              <a:t>Question </a:t>
            </a:r>
            <a:r>
              <a:rPr lang="fr-BE" sz="3200" b="1" i="1" dirty="0">
                <a:solidFill>
                  <a:srgbClr val="103766"/>
                </a:solidFill>
              </a:rPr>
              <a:t>4</a:t>
            </a:r>
            <a:r>
              <a:rPr lang="fr-BE" sz="3200" b="1" i="1" dirty="0" smtClean="0">
                <a:solidFill>
                  <a:srgbClr val="103766"/>
                </a:solidFill>
              </a:rPr>
              <a:t>: </a:t>
            </a:r>
            <a:endParaRPr lang="fr-BE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How </a:t>
            </a:r>
            <a:r>
              <a:rPr lang="en-GB" sz="3200" i="1" dirty="0">
                <a:solidFill>
                  <a:srgbClr val="103766"/>
                </a:solidFill>
              </a:rPr>
              <a:t>should ongoing </a:t>
            </a:r>
            <a:r>
              <a:rPr lang="en-GB" sz="3200" i="1" dirty="0" err="1" smtClean="0">
                <a:solidFill>
                  <a:srgbClr val="103766"/>
                </a:solidFill>
              </a:rPr>
              <a:t>logframes</a:t>
            </a:r>
            <a:r>
              <a:rPr lang="en-GB" sz="3200" i="1" dirty="0" smtClean="0">
                <a:solidFill>
                  <a:srgbClr val="103766"/>
                </a:solidFill>
              </a:rPr>
              <a:t> "in paper" </a:t>
            </a:r>
            <a:r>
              <a:rPr lang="en-GB" sz="3200" i="1" dirty="0">
                <a:solidFill>
                  <a:srgbClr val="103766"/>
                </a:solidFill>
              </a:rPr>
              <a:t>be </a:t>
            </a:r>
            <a:r>
              <a:rPr lang="en-GB" sz="3200" i="1" dirty="0" smtClean="0">
                <a:solidFill>
                  <a:srgbClr val="103766"/>
                </a:solidFill>
              </a:rPr>
              <a:t>transferred into </a:t>
            </a:r>
            <a:r>
              <a:rPr lang="en-GB" sz="3200" i="1" dirty="0" err="1" smtClean="0">
                <a:solidFill>
                  <a:srgbClr val="103766"/>
                </a:solidFill>
              </a:rPr>
              <a:t>Opsys</a:t>
            </a:r>
            <a:r>
              <a:rPr lang="en-GB" sz="3200" i="1" dirty="0" smtClean="0">
                <a:solidFill>
                  <a:srgbClr val="103766"/>
                </a:solidFill>
              </a:rPr>
              <a:t>?</a:t>
            </a:r>
            <a:endParaRPr lang="en-GB" sz="3200" i="1" dirty="0">
              <a:solidFill>
                <a:srgbClr val="103766"/>
              </a:solidFill>
            </a:endParaRPr>
          </a:p>
          <a:p>
            <a:r>
              <a:rPr lang="en-GB" sz="3200" i="1" dirty="0">
                <a:solidFill>
                  <a:srgbClr val="103766"/>
                </a:solidFill>
              </a:rPr>
              <a:t>	</a:t>
            </a:r>
            <a:r>
              <a:rPr lang="en-GB" sz="3200" i="1" dirty="0" smtClean="0">
                <a:solidFill>
                  <a:srgbClr val="103766"/>
                </a:solidFill>
              </a:rPr>
              <a:t>a. By </a:t>
            </a:r>
            <a:r>
              <a:rPr lang="en-GB" sz="3200" i="1" dirty="0">
                <a:solidFill>
                  <a:srgbClr val="103766"/>
                </a:solidFill>
              </a:rPr>
              <a:t>your EUD/HQ unit</a:t>
            </a:r>
          </a:p>
          <a:p>
            <a:r>
              <a:rPr lang="en-GB" sz="3200" i="1" dirty="0" smtClean="0">
                <a:solidFill>
                  <a:srgbClr val="103766"/>
                </a:solidFill>
              </a:rPr>
              <a:t>	b. By </a:t>
            </a:r>
            <a:r>
              <a:rPr lang="en-GB" sz="3200" i="1" dirty="0">
                <a:solidFill>
                  <a:srgbClr val="103766"/>
                </a:solidFill>
              </a:rPr>
              <a:t>your contractor</a:t>
            </a:r>
          </a:p>
          <a:p>
            <a:pPr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	c. With </a:t>
            </a:r>
            <a:r>
              <a:rPr lang="en-GB" sz="3200" i="1" dirty="0">
                <a:solidFill>
                  <a:srgbClr val="103766"/>
                </a:solidFill>
              </a:rPr>
              <a:t>the support of DEVCO </a:t>
            </a:r>
            <a:r>
              <a:rPr lang="en-GB" sz="3200" i="1" dirty="0" smtClean="0">
                <a:solidFill>
                  <a:srgbClr val="103766"/>
                </a:solidFill>
              </a:rPr>
              <a:t>05</a:t>
            </a:r>
            <a:endParaRPr lang="fr-BE" sz="3200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200" b="1" i="1" dirty="0" err="1" smtClean="0">
                <a:solidFill>
                  <a:srgbClr val="103766"/>
                </a:solidFill>
              </a:rPr>
              <a:t>Choose</a:t>
            </a:r>
            <a:r>
              <a:rPr lang="fr-BE" sz="3200" b="1" i="1" dirty="0" smtClean="0">
                <a:solidFill>
                  <a:srgbClr val="103766"/>
                </a:solidFill>
              </a:rPr>
              <a:t> A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B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C</a:t>
            </a:r>
            <a:r>
              <a:rPr lang="fr-BE" sz="3200" i="1" dirty="0" smtClean="0">
                <a:solidFill>
                  <a:srgbClr val="103766"/>
                </a:solidFill>
              </a:rPr>
              <a:t>	</a:t>
            </a:r>
          </a:p>
          <a:p>
            <a:endParaRPr lang="fr-BE" sz="3200" i="1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5629275"/>
            <a:ext cx="6440488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altLang="fr-FR" sz="2000" b="1" i="1" dirty="0" smtClean="0">
                <a:solidFill>
                  <a:srgbClr val="D0D961"/>
                </a:solidFill>
              </a:rPr>
              <a:t>October 17</a:t>
            </a:r>
            <a:r>
              <a:rPr lang="en-GB" altLang="fr-FR" sz="2000" b="1" i="1" baseline="30000" dirty="0" smtClean="0">
                <a:solidFill>
                  <a:srgbClr val="D0D961"/>
                </a:solidFill>
              </a:rPr>
              <a:t>th</a:t>
            </a:r>
            <a:r>
              <a:rPr lang="en-GB" altLang="fr-FR" sz="2000" b="1" i="1" dirty="0" smtClean="0">
                <a:solidFill>
                  <a:srgbClr val="D0D961"/>
                </a:solidFill>
              </a:rPr>
              <a:t>, 2017</a:t>
            </a:r>
            <a:endParaRPr lang="es-ES_tradnl" sz="2000" b="1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963038" y="2652611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Presentation </a:t>
            </a:r>
            <a:r>
              <a:rPr lang="en-GB" sz="2000" b="1" dirty="0"/>
              <a:t>8</a:t>
            </a:r>
            <a:r>
              <a:rPr lang="en-GB" sz="2000" b="1" dirty="0" smtClean="0"/>
              <a:t>: Communication, user support and testing</a:t>
            </a:r>
          </a:p>
          <a:p>
            <a:pPr marL="0" indent="0">
              <a:buNone/>
            </a:pPr>
            <a:endParaRPr lang="fr-BE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b="1" dirty="0" err="1" smtClean="0"/>
              <a:t>Véronique</a:t>
            </a:r>
            <a:r>
              <a:rPr lang="en-GB" sz="1800" b="1" dirty="0" smtClean="0"/>
              <a:t> </a:t>
            </a:r>
            <a:r>
              <a:rPr lang="en-GB" sz="1800" b="1" dirty="0"/>
              <a:t>Lena</a:t>
            </a:r>
            <a:r>
              <a:rPr lang="en-GB" sz="1800" dirty="0"/>
              <a:t>, Team Leader Change Management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2"/>
          <p:cNvSpPr txBox="1">
            <a:spLocks/>
          </p:cNvSpPr>
          <p:nvPr/>
        </p:nvSpPr>
        <p:spPr bwMode="auto">
          <a:xfrm>
            <a:off x="302694" y="1414731"/>
            <a:ext cx="11586612" cy="420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179388" lvl="2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03766"/>
                </a:solidFill>
                <a:latin typeface="+mn-lt"/>
              </a:rPr>
              <a:t>Involvement </a:t>
            </a:r>
            <a:r>
              <a:rPr lang="en-GB" sz="2400" dirty="0">
                <a:solidFill>
                  <a:srgbClr val="103766"/>
                </a:solidFill>
                <a:latin typeface="+mn-lt"/>
              </a:rPr>
              <a:t>of users in EUDs and HQ units and feed-back loop to </a:t>
            </a:r>
            <a:r>
              <a:rPr lang="en-GB" sz="2400" dirty="0" smtClean="0">
                <a:solidFill>
                  <a:srgbClr val="103766"/>
                </a:solidFill>
                <a:latin typeface="+mn-lt"/>
              </a:rPr>
              <a:t>business:</a:t>
            </a:r>
          </a:p>
          <a:p>
            <a:pPr marL="800100" lvl="3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103766"/>
                </a:solidFill>
                <a:latin typeface="+mn-lt"/>
              </a:rPr>
              <a:t>Webinars</a:t>
            </a:r>
          </a:p>
          <a:p>
            <a:pPr marL="800100" lvl="3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103766"/>
                </a:solidFill>
                <a:latin typeface="+mn-lt"/>
              </a:rPr>
              <a:t>back-to-back </a:t>
            </a:r>
            <a:r>
              <a:rPr lang="en-GB" sz="2000" dirty="0">
                <a:solidFill>
                  <a:srgbClr val="103766"/>
                </a:solidFill>
                <a:latin typeface="+mn-lt"/>
              </a:rPr>
              <a:t>sessions with thematic seminars and finance &amp; contracts seminars</a:t>
            </a:r>
            <a:r>
              <a:rPr lang="en-GB" sz="2000" dirty="0" smtClean="0">
                <a:solidFill>
                  <a:srgbClr val="103766"/>
                </a:solidFill>
                <a:latin typeface="+mn-lt"/>
              </a:rPr>
              <a:t>)</a:t>
            </a:r>
          </a:p>
          <a:p>
            <a:pPr marL="800100" lvl="3" indent="-342900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103766"/>
                </a:solidFill>
                <a:latin typeface="+mn-lt"/>
              </a:rPr>
              <a:t>Presentation of OPSYS </a:t>
            </a:r>
            <a:r>
              <a:rPr lang="it-IT" sz="2000" dirty="0" err="1" smtClean="0">
                <a:solidFill>
                  <a:srgbClr val="103766"/>
                </a:solidFill>
                <a:latin typeface="+mn-lt"/>
              </a:rPr>
              <a:t>during</a:t>
            </a:r>
            <a:r>
              <a:rPr lang="it-IT" sz="2000" dirty="0" smtClean="0">
                <a:solidFill>
                  <a:srgbClr val="103766"/>
                </a:solidFill>
                <a:latin typeface="+mn-lt"/>
              </a:rPr>
              <a:t> training sessions on </a:t>
            </a:r>
            <a:r>
              <a:rPr lang="it-IT" sz="2000" dirty="0" err="1" smtClean="0">
                <a:solidFill>
                  <a:srgbClr val="103766"/>
                </a:solidFill>
                <a:latin typeface="+mn-lt"/>
              </a:rPr>
              <a:t>logframes</a:t>
            </a:r>
            <a:r>
              <a:rPr lang="it-IT" sz="2000" dirty="0" smtClean="0">
                <a:solidFill>
                  <a:srgbClr val="103766"/>
                </a:solidFill>
                <a:latin typeface="+mn-lt"/>
              </a:rPr>
              <a:t>, PCM and </a:t>
            </a:r>
            <a:r>
              <a:rPr lang="it-IT" sz="2000" dirty="0" err="1" smtClean="0">
                <a:solidFill>
                  <a:srgbClr val="103766"/>
                </a:solidFill>
                <a:latin typeface="+mn-lt"/>
              </a:rPr>
              <a:t>evaluation</a:t>
            </a:r>
            <a:endParaRPr lang="en-GB" sz="2000" dirty="0">
              <a:solidFill>
                <a:srgbClr val="103766"/>
              </a:solidFill>
              <a:latin typeface="+mn-lt"/>
            </a:endParaRPr>
          </a:p>
          <a:p>
            <a:pPr marL="179388" lvl="2" indent="-179388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03766"/>
                </a:solidFill>
                <a:latin typeface="+mn-lt"/>
              </a:rPr>
              <a:t>Strong </a:t>
            </a:r>
            <a:r>
              <a:rPr lang="en-GB" sz="2400" dirty="0">
                <a:solidFill>
                  <a:srgbClr val="103766"/>
                </a:solidFill>
                <a:latin typeface="+mn-lt"/>
              </a:rPr>
              <a:t>coordination of testing and feed-back activities across tracks in order not to burden pilot EUDs and HQ </a:t>
            </a:r>
            <a:r>
              <a:rPr lang="en-GB" sz="2400" dirty="0" smtClean="0">
                <a:solidFill>
                  <a:srgbClr val="103766"/>
                </a:solidFill>
                <a:latin typeface="+mn-lt"/>
              </a:rPr>
              <a:t>units</a:t>
            </a:r>
            <a:endParaRPr lang="en-GB" sz="2400" dirty="0">
              <a:solidFill>
                <a:srgbClr val="103766"/>
              </a:solidFill>
              <a:latin typeface="+mn-lt"/>
            </a:endParaRPr>
          </a:p>
          <a:p>
            <a:pPr marL="179388" lvl="2" indent="-179388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03766"/>
                </a:solidFill>
                <a:latin typeface="+mn-lt"/>
              </a:rPr>
              <a:t>Regular </a:t>
            </a:r>
            <a:r>
              <a:rPr lang="en-GB" sz="2400" dirty="0">
                <a:solidFill>
                  <a:srgbClr val="103766"/>
                </a:solidFill>
                <a:latin typeface="+mn-lt"/>
              </a:rPr>
              <a:t>communication to stakeholders on the progress of the OPSYS </a:t>
            </a:r>
            <a:r>
              <a:rPr lang="en-GB" sz="2400" dirty="0" smtClean="0">
                <a:solidFill>
                  <a:srgbClr val="103766"/>
                </a:solidFill>
                <a:latin typeface="+mn-lt"/>
              </a:rPr>
              <a:t>Programme</a:t>
            </a:r>
          </a:p>
          <a:p>
            <a:pPr marL="179388" lvl="2" indent="-179388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03766"/>
                </a:solidFill>
                <a:latin typeface="+mn-lt"/>
              </a:rPr>
              <a:t>Adjustment of planning according to DIGIT delivery</a:t>
            </a:r>
            <a:r>
              <a:rPr lang="en-GB" sz="2000" dirty="0" smtClean="0">
                <a:solidFill>
                  <a:srgbClr val="103766"/>
                </a:solidFill>
                <a:latin typeface="+mn-lt"/>
              </a:rPr>
              <a:t> </a:t>
            </a:r>
            <a:endParaRPr lang="en-GB" sz="2000" dirty="0">
              <a:solidFill>
                <a:srgbClr val="103766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8663" y="145911"/>
            <a:ext cx="756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Communication and user support: </a:t>
            </a:r>
            <a:r>
              <a:rPr lang="fr-BE" sz="2800" b="1" dirty="0">
                <a:solidFill>
                  <a:srgbClr val="103766"/>
                </a:solidFill>
              </a:rPr>
              <a:t>key </a:t>
            </a:r>
            <a:r>
              <a:rPr lang="fr-BE" sz="2800" b="1" dirty="0" err="1">
                <a:solidFill>
                  <a:srgbClr val="103766"/>
                </a:solidFill>
              </a:rPr>
              <a:t>principles</a:t>
            </a:r>
            <a:endParaRPr lang="fr-BE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35" y="1388157"/>
            <a:ext cx="11283351" cy="49662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rgbClr val="103766"/>
                </a:solidFill>
              </a:rPr>
              <a:t>The test phase will start on the 23rd October 2017 </a:t>
            </a:r>
            <a:r>
              <a:rPr lang="en-GB" b="1" dirty="0" smtClean="0">
                <a:solidFill>
                  <a:srgbClr val="103766"/>
                </a:solidFill>
              </a:rPr>
              <a:t>(TBC)</a:t>
            </a:r>
            <a:endParaRPr lang="en-GB" sz="2000" b="1" dirty="0" smtClean="0">
              <a:solidFill>
                <a:srgbClr val="103766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rgbClr val="103766"/>
                </a:solidFill>
              </a:rPr>
              <a:t>For the test, you will have at your disposal a testing scenario with some methodological guidance: results, indicators, targets, baselines, values, etc.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rgbClr val="103766"/>
                </a:solidFill>
              </a:rPr>
              <a:t>During the test phase, you can provide feedback in two ways: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rgbClr val="103766"/>
                </a:solidFill>
              </a:rPr>
              <a:t>Through an online questionnaire for the methodological elements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rgbClr val="103766"/>
                </a:solidFill>
              </a:rPr>
              <a:t>Through a feedback tool in the OPSYS system itself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rgbClr val="103766"/>
                </a:solidFill>
              </a:rPr>
              <a:t>Additional webinars specific to each DG/service are planned, their date will be confirmed shortly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rgbClr val="103766"/>
                </a:solidFill>
              </a:rPr>
              <a:t>An overall feedback on testing is planned for 16 November, 12.30 to 13.30 (GMT +1)</a:t>
            </a:r>
          </a:p>
          <a:p>
            <a:pPr lvl="1"/>
            <a:endParaRPr lang="en-GB" dirty="0" smtClean="0">
              <a:solidFill>
                <a:srgbClr val="103766"/>
              </a:solidFill>
            </a:endParaRPr>
          </a:p>
          <a:p>
            <a:pPr lvl="1"/>
            <a:endParaRPr lang="en-GB" dirty="0" smtClean="0">
              <a:solidFill>
                <a:srgbClr val="103766"/>
              </a:solidFill>
            </a:endParaRPr>
          </a:p>
          <a:p>
            <a:pPr lvl="1"/>
            <a:endParaRPr lang="en-GB" dirty="0" smtClean="0">
              <a:solidFill>
                <a:srgbClr val="103766"/>
              </a:solidFill>
            </a:endParaRPr>
          </a:p>
          <a:p>
            <a:pPr lvl="1"/>
            <a:endParaRPr lang="en-GB" dirty="0">
              <a:solidFill>
                <a:srgbClr val="1037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026" y="165367"/>
            <a:ext cx="1084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Test phase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3005"/>
            <a:ext cx="10515600" cy="437312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GB" dirty="0">
                <a:solidFill>
                  <a:srgbClr val="103766"/>
                </a:solidFill>
              </a:rPr>
              <a:t>Ad hoc support will be provided during the test </a:t>
            </a:r>
            <a:r>
              <a:rPr lang="en-GB" dirty="0" smtClean="0">
                <a:solidFill>
                  <a:srgbClr val="103766"/>
                </a:solidFill>
              </a:rPr>
              <a:t>phase</a:t>
            </a:r>
            <a:r>
              <a:rPr lang="en-GB" dirty="0">
                <a:solidFill>
                  <a:srgbClr val="103766"/>
                </a:solidFill>
              </a:rPr>
              <a:t> </a:t>
            </a:r>
            <a:r>
              <a:rPr lang="en-GB" dirty="0" smtClean="0">
                <a:solidFill>
                  <a:srgbClr val="103766"/>
                </a:solidFill>
              </a:rPr>
              <a:t>and during the overall development of OPSYS.</a:t>
            </a:r>
            <a:endParaRPr lang="fr-BE" dirty="0">
              <a:solidFill>
                <a:srgbClr val="103766"/>
              </a:solidFill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GB" sz="2800" dirty="0" smtClean="0">
                <a:solidFill>
                  <a:srgbClr val="103766"/>
                </a:solidFill>
              </a:rPr>
              <a:t>Please do not hesitate to contact us at the address : </a:t>
            </a:r>
            <a:r>
              <a:rPr lang="en-GB" sz="2800" u="sng" dirty="0" smtClean="0">
                <a:hlinkClick r:id="rId2"/>
              </a:rPr>
              <a:t>EuropeAid-OPSYS-USER-SUPPORT-COMMUNICATION@ec.europa.eu</a:t>
            </a:r>
            <a:endParaRPr lang="en-GB" u="sng" dirty="0"/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fr-BE" sz="2800" dirty="0" smtClean="0">
                <a:solidFill>
                  <a:srgbClr val="103766"/>
                </a:solidFill>
              </a:rPr>
              <a:t>If </a:t>
            </a:r>
            <a:r>
              <a:rPr lang="fr-BE" sz="2800" dirty="0" err="1" smtClean="0">
                <a:solidFill>
                  <a:srgbClr val="103766"/>
                </a:solidFill>
              </a:rPr>
              <a:t>you</a:t>
            </a:r>
            <a:r>
              <a:rPr lang="fr-BE" sz="2800" dirty="0" smtClean="0">
                <a:solidFill>
                  <a:srgbClr val="103766"/>
                </a:solidFill>
              </a:rPr>
              <a:t> </a:t>
            </a:r>
            <a:r>
              <a:rPr lang="fr-BE" sz="2800" dirty="0" err="1" smtClean="0">
                <a:solidFill>
                  <a:srgbClr val="103766"/>
                </a:solidFill>
              </a:rPr>
              <a:t>want</a:t>
            </a:r>
            <a:r>
              <a:rPr lang="fr-BE" sz="2800" dirty="0" smtClean="0">
                <a:solidFill>
                  <a:srgbClr val="103766"/>
                </a:solidFill>
              </a:rPr>
              <a:t> to </a:t>
            </a:r>
            <a:r>
              <a:rPr lang="fr-BE" sz="2800" dirty="0" err="1" smtClean="0">
                <a:solidFill>
                  <a:srgbClr val="103766"/>
                </a:solidFill>
              </a:rPr>
              <a:t>be</a:t>
            </a:r>
            <a:r>
              <a:rPr lang="fr-BE" sz="2800" dirty="0" smtClean="0">
                <a:solidFill>
                  <a:srgbClr val="103766"/>
                </a:solidFill>
              </a:rPr>
              <a:t> </a:t>
            </a:r>
            <a:r>
              <a:rPr lang="fr-BE" sz="2800" dirty="0" err="1" smtClean="0">
                <a:solidFill>
                  <a:srgbClr val="103766"/>
                </a:solidFill>
              </a:rPr>
              <a:t>kept</a:t>
            </a:r>
            <a:r>
              <a:rPr lang="fr-BE" sz="2800" dirty="0" smtClean="0">
                <a:solidFill>
                  <a:srgbClr val="103766"/>
                </a:solidFill>
              </a:rPr>
              <a:t> </a:t>
            </a:r>
            <a:r>
              <a:rPr lang="fr-BE" sz="2800" dirty="0" err="1" smtClean="0">
                <a:solidFill>
                  <a:srgbClr val="103766"/>
                </a:solidFill>
              </a:rPr>
              <a:t>updated</a:t>
            </a:r>
            <a:r>
              <a:rPr lang="fr-BE" sz="2800" dirty="0" smtClean="0">
                <a:solidFill>
                  <a:srgbClr val="103766"/>
                </a:solidFill>
              </a:rPr>
              <a:t>, </a:t>
            </a:r>
            <a:r>
              <a:rPr lang="fr-BE" sz="2800" dirty="0" err="1" smtClean="0">
                <a:solidFill>
                  <a:srgbClr val="103766"/>
                </a:solidFill>
              </a:rPr>
              <a:t>feel</a:t>
            </a:r>
            <a:r>
              <a:rPr lang="fr-BE" sz="2800" dirty="0" smtClean="0">
                <a:solidFill>
                  <a:srgbClr val="103766"/>
                </a:solidFill>
              </a:rPr>
              <a:t> free to </a:t>
            </a:r>
            <a:r>
              <a:rPr lang="fr-BE" sz="2800" dirty="0" err="1" smtClean="0">
                <a:solidFill>
                  <a:srgbClr val="103766"/>
                </a:solidFill>
              </a:rPr>
              <a:t>join</a:t>
            </a:r>
            <a:r>
              <a:rPr lang="fr-BE" sz="2800" dirty="0" smtClean="0">
                <a:solidFill>
                  <a:srgbClr val="103766"/>
                </a:solidFill>
              </a:rPr>
              <a:t> us </a:t>
            </a:r>
            <a:r>
              <a:rPr lang="fr-BE" sz="2800" dirty="0">
                <a:solidFill>
                  <a:srgbClr val="103766"/>
                </a:solidFill>
              </a:rPr>
              <a:t>on </a:t>
            </a:r>
            <a:r>
              <a:rPr lang="fr-BE" sz="2800" dirty="0" smtClean="0">
                <a:solidFill>
                  <a:srgbClr val="103766"/>
                </a:solidFill>
              </a:rPr>
              <a:t>capacity4Dev group: </a:t>
            </a:r>
            <a:r>
              <a:rPr lang="fr-BE" sz="2800" dirty="0">
                <a:solidFill>
                  <a:srgbClr val="103766"/>
                </a:solidFill>
                <a:hlinkClick r:id="rId3"/>
              </a:rPr>
              <a:t>https://</a:t>
            </a:r>
            <a:r>
              <a:rPr lang="fr-BE" sz="2800" dirty="0" smtClean="0">
                <a:solidFill>
                  <a:srgbClr val="103766"/>
                </a:solidFill>
                <a:hlinkClick r:id="rId3"/>
              </a:rPr>
              <a:t>europa.eu/capacity4dev/opsys</a:t>
            </a:r>
            <a:r>
              <a:rPr lang="fr-BE" dirty="0">
                <a:solidFill>
                  <a:srgbClr val="103766"/>
                </a:solidFill>
              </a:rPr>
              <a:t> </a:t>
            </a:r>
            <a:endParaRPr lang="fr-BE" sz="2800" dirty="0" smtClean="0">
              <a:solidFill>
                <a:srgbClr val="1037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026" y="165367"/>
            <a:ext cx="1084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solidFill>
                  <a:srgbClr val="103766"/>
                </a:solidFill>
              </a:rPr>
              <a:t>Get</a:t>
            </a:r>
            <a:r>
              <a:rPr lang="fr-BE" sz="2800" b="1" dirty="0" smtClean="0">
                <a:solidFill>
                  <a:srgbClr val="103766"/>
                </a:solidFill>
              </a:rPr>
              <a:t> the </a:t>
            </a:r>
            <a:r>
              <a:rPr lang="fr-BE" sz="2800" b="1" dirty="0" err="1" smtClean="0">
                <a:solidFill>
                  <a:srgbClr val="103766"/>
                </a:solidFill>
              </a:rPr>
              <a:t>latest</a:t>
            </a:r>
            <a:r>
              <a:rPr lang="fr-BE" sz="2800" b="1" dirty="0" smtClean="0">
                <a:solidFill>
                  <a:srgbClr val="103766"/>
                </a:solidFill>
              </a:rPr>
              <a:t> news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026" y="165367"/>
            <a:ext cx="1084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solidFill>
                  <a:srgbClr val="103766"/>
                </a:solidFill>
              </a:rPr>
              <a:t>Why</a:t>
            </a:r>
            <a:r>
              <a:rPr lang="fr-BE" sz="2800" b="1" dirty="0" smtClean="0">
                <a:solidFill>
                  <a:srgbClr val="103766"/>
                </a:solidFill>
              </a:rPr>
              <a:t> do </a:t>
            </a:r>
            <a:r>
              <a:rPr lang="fr-BE" sz="2800" b="1" dirty="0" err="1" smtClean="0">
                <a:solidFill>
                  <a:srgbClr val="103766"/>
                </a:solidFill>
              </a:rPr>
              <a:t>we</a:t>
            </a:r>
            <a:r>
              <a:rPr lang="fr-BE" sz="2800" b="1" dirty="0" smtClean="0">
                <a:solidFill>
                  <a:srgbClr val="103766"/>
                </a:solidFill>
              </a:rPr>
              <a:t> </a:t>
            </a:r>
            <a:r>
              <a:rPr lang="fr-BE" sz="2800" b="1" dirty="0" err="1" smtClean="0">
                <a:solidFill>
                  <a:srgbClr val="103766"/>
                </a:solidFill>
              </a:rPr>
              <a:t>want</a:t>
            </a:r>
            <a:r>
              <a:rPr lang="fr-BE" sz="2800" b="1" dirty="0" smtClean="0">
                <a:solidFill>
                  <a:srgbClr val="103766"/>
                </a:solidFill>
              </a:rPr>
              <a:t> OPSYS?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6571" y="1894116"/>
            <a:ext cx="4201887" cy="31024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rgbClr val="002060"/>
                </a:solidFill>
              </a:rPr>
              <a:t>       User </a:t>
            </a:r>
            <a:r>
              <a:rPr lang="en-GB" b="1" dirty="0">
                <a:solidFill>
                  <a:srgbClr val="002060"/>
                </a:solidFill>
              </a:rPr>
              <a:t>centricity: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- User centred</a:t>
            </a:r>
            <a:r>
              <a:rPr lang="en-GB" dirty="0">
                <a:solidFill>
                  <a:srgbClr val="002060"/>
                </a:solidFill>
              </a:rPr>
              <a:t>: </a:t>
            </a:r>
            <a:r>
              <a:rPr lang="en-GB" dirty="0" smtClean="0">
                <a:solidFill>
                  <a:srgbClr val="002060"/>
                </a:solidFill>
              </a:rPr>
              <a:t>my </a:t>
            </a:r>
            <a:r>
              <a:rPr lang="en-GB" dirty="0">
                <a:solidFill>
                  <a:srgbClr val="002060"/>
                </a:solidFill>
              </a:rPr>
              <a:t>workplace, my portfolio, my projects and programmes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- User </a:t>
            </a:r>
            <a:r>
              <a:rPr lang="en-GB" dirty="0">
                <a:solidFill>
                  <a:srgbClr val="002060"/>
                </a:solidFill>
              </a:rPr>
              <a:t>friendly look and feel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- Accessible </a:t>
            </a:r>
            <a:r>
              <a:rPr lang="en-GB" dirty="0">
                <a:solidFill>
                  <a:srgbClr val="002060"/>
                </a:solidFill>
              </a:rPr>
              <a:t>through all </a:t>
            </a:r>
            <a:r>
              <a:rPr lang="en-GB" dirty="0" smtClean="0">
                <a:solidFill>
                  <a:srgbClr val="002060"/>
                </a:solidFill>
              </a:rPr>
              <a:t>types </a:t>
            </a:r>
            <a:r>
              <a:rPr lang="en-GB" dirty="0">
                <a:solidFill>
                  <a:srgbClr val="002060"/>
                </a:solidFill>
              </a:rPr>
              <a:t>of devices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03028" y="1523826"/>
            <a:ext cx="3614058" cy="29935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r>
              <a:rPr lang="en-GB" b="1" dirty="0">
                <a:solidFill>
                  <a:srgbClr val="002060"/>
                </a:solidFill>
              </a:rPr>
              <a:t>Ease of use</a:t>
            </a:r>
            <a:r>
              <a:rPr lang="en-GB" dirty="0">
                <a:solidFill>
                  <a:srgbClr val="002060"/>
                </a:solidFill>
              </a:rPr>
              <a:t>:</a:t>
            </a:r>
          </a:p>
          <a:p>
            <a:r>
              <a:rPr lang="en-GB" dirty="0">
                <a:solidFill>
                  <a:srgbClr val="002060"/>
                </a:solidFill>
              </a:rPr>
              <a:t>-</a:t>
            </a:r>
            <a:r>
              <a:rPr lang="en-GB" dirty="0" smtClean="0">
                <a:solidFill>
                  <a:srgbClr val="002060"/>
                </a:solidFill>
              </a:rPr>
              <a:t> Single </a:t>
            </a:r>
            <a:r>
              <a:rPr lang="en-GB" dirty="0">
                <a:solidFill>
                  <a:srgbClr val="002060"/>
                </a:solidFill>
              </a:rPr>
              <a:t>interface covering all the </a:t>
            </a:r>
            <a:r>
              <a:rPr lang="en-GB" dirty="0" smtClean="0">
                <a:solidFill>
                  <a:srgbClr val="002060"/>
                </a:solidFill>
              </a:rPr>
              <a:t>workflows </a:t>
            </a:r>
            <a:r>
              <a:rPr lang="en-GB" dirty="0">
                <a:solidFill>
                  <a:srgbClr val="002060"/>
                </a:solidFill>
              </a:rPr>
              <a:t>of the project cycle</a:t>
            </a:r>
          </a:p>
          <a:p>
            <a:r>
              <a:rPr lang="en-GB" dirty="0">
                <a:solidFill>
                  <a:srgbClr val="002060"/>
                </a:solidFill>
              </a:rPr>
              <a:t>-</a:t>
            </a:r>
            <a:r>
              <a:rPr lang="en-GB" dirty="0" smtClean="0">
                <a:solidFill>
                  <a:srgbClr val="002060"/>
                </a:solidFill>
              </a:rPr>
              <a:t> No </a:t>
            </a:r>
            <a:r>
              <a:rPr lang="en-GB" dirty="0">
                <a:solidFill>
                  <a:srgbClr val="002060"/>
                </a:solidFill>
              </a:rPr>
              <a:t>re-encoding</a:t>
            </a:r>
          </a:p>
          <a:p>
            <a:r>
              <a:rPr lang="en-GB" dirty="0">
                <a:solidFill>
                  <a:srgbClr val="002060"/>
                </a:solidFill>
              </a:rPr>
              <a:t>-</a:t>
            </a:r>
            <a:r>
              <a:rPr lang="en-GB" dirty="0" smtClean="0">
                <a:solidFill>
                  <a:srgbClr val="002060"/>
                </a:solidFill>
              </a:rPr>
              <a:t> Will allow </a:t>
            </a:r>
            <a:r>
              <a:rPr lang="en-GB" dirty="0">
                <a:solidFill>
                  <a:srgbClr val="002060"/>
                </a:solidFill>
              </a:rPr>
              <a:t>progress and completion reports </a:t>
            </a:r>
            <a:r>
              <a:rPr lang="en-GB" dirty="0" smtClean="0">
                <a:solidFill>
                  <a:srgbClr val="002060"/>
                </a:solidFill>
              </a:rPr>
              <a:t>to be drafted and approved online; </a:t>
            </a:r>
            <a:r>
              <a:rPr lang="en-GB" dirty="0">
                <a:solidFill>
                  <a:srgbClr val="002060"/>
                </a:solidFill>
              </a:rPr>
              <a:t>faster approval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88802" y="4735286"/>
            <a:ext cx="3461656" cy="16872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r>
              <a:rPr lang="en-GB" b="1" dirty="0">
                <a:solidFill>
                  <a:srgbClr val="002060"/>
                </a:solidFill>
              </a:rPr>
              <a:t>Velocity and trustworthiness: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- Faster </a:t>
            </a:r>
            <a:r>
              <a:rPr lang="en-GB" dirty="0">
                <a:solidFill>
                  <a:srgbClr val="002060"/>
                </a:solidFill>
              </a:rPr>
              <a:t>link between progress reports and </a:t>
            </a:r>
            <a:r>
              <a:rPr lang="en-GB" dirty="0" smtClean="0">
                <a:solidFill>
                  <a:srgbClr val="002060"/>
                </a:solidFill>
              </a:rPr>
              <a:t>invoices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-</a:t>
            </a:r>
            <a:r>
              <a:rPr lang="en-GB" dirty="0" smtClean="0">
                <a:solidFill>
                  <a:srgbClr val="002060"/>
                </a:solidFill>
              </a:rPr>
              <a:t> Cheaper</a:t>
            </a:r>
            <a:r>
              <a:rPr lang="en-GB" dirty="0">
                <a:solidFill>
                  <a:srgbClr val="002060"/>
                </a:solidFill>
              </a:rPr>
              <a:t>, easier and safer </a:t>
            </a:r>
            <a:r>
              <a:rPr lang="en-GB" dirty="0" smtClean="0">
                <a:solidFill>
                  <a:srgbClr val="002060"/>
                </a:solidFill>
              </a:rPr>
              <a:t>tendering and grant procedures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calfaro\Desktop\photo odoar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45" y="2372744"/>
            <a:ext cx="1295739" cy="12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361045" y="3657595"/>
            <a:ext cx="1317171" cy="435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YOU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420" y="1680889"/>
            <a:ext cx="1116770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dirty="0" smtClean="0">
                <a:solidFill>
                  <a:srgbClr val="103766"/>
                </a:solidFill>
              </a:rPr>
              <a:t>Question 8: </a:t>
            </a:r>
          </a:p>
          <a:p>
            <a:endParaRPr lang="fr-BE" sz="3200" b="1" i="1" dirty="0" smtClean="0">
              <a:solidFill>
                <a:srgbClr val="103766"/>
              </a:solidFill>
            </a:endParaRPr>
          </a:p>
          <a:p>
            <a:r>
              <a:rPr lang="fr-BE" sz="3200" dirty="0" smtClean="0">
                <a:solidFill>
                  <a:srgbClr val="103766"/>
                </a:solidFill>
              </a:rPr>
              <a:t>How </a:t>
            </a:r>
            <a:r>
              <a:rPr lang="fr-BE" sz="3200" dirty="0" err="1" smtClean="0">
                <a:solidFill>
                  <a:srgbClr val="103766"/>
                </a:solidFill>
              </a:rPr>
              <a:t>would</a:t>
            </a:r>
            <a:r>
              <a:rPr lang="fr-BE" sz="3200" dirty="0" smtClean="0">
                <a:solidFill>
                  <a:srgbClr val="103766"/>
                </a:solidFill>
              </a:rPr>
              <a:t> </a:t>
            </a:r>
            <a:r>
              <a:rPr lang="fr-BE" sz="3200" dirty="0" err="1">
                <a:solidFill>
                  <a:srgbClr val="103766"/>
                </a:solidFill>
              </a:rPr>
              <a:t>you</a:t>
            </a:r>
            <a:r>
              <a:rPr lang="fr-BE" sz="3200" dirty="0">
                <a:solidFill>
                  <a:srgbClr val="103766"/>
                </a:solidFill>
              </a:rPr>
              <a:t> </a:t>
            </a:r>
            <a:r>
              <a:rPr lang="fr-BE" sz="3200" dirty="0" err="1">
                <a:solidFill>
                  <a:srgbClr val="103766"/>
                </a:solidFill>
              </a:rPr>
              <a:t>like</a:t>
            </a:r>
            <a:r>
              <a:rPr lang="fr-BE" sz="3200" dirty="0">
                <a:solidFill>
                  <a:srgbClr val="103766"/>
                </a:solidFill>
              </a:rPr>
              <a:t> </a:t>
            </a:r>
            <a:r>
              <a:rPr lang="fr-BE" sz="3200" dirty="0" smtClean="0">
                <a:solidFill>
                  <a:srgbClr val="103766"/>
                </a:solidFill>
              </a:rPr>
              <a:t>to </a:t>
            </a:r>
            <a:r>
              <a:rPr lang="fr-BE" sz="3200" dirty="0" err="1" smtClean="0">
                <a:solidFill>
                  <a:srgbClr val="103766"/>
                </a:solidFill>
              </a:rPr>
              <a:t>receive</a:t>
            </a:r>
            <a:r>
              <a:rPr lang="fr-BE" sz="3200" dirty="0" smtClean="0">
                <a:solidFill>
                  <a:srgbClr val="103766"/>
                </a:solidFill>
              </a:rPr>
              <a:t> </a:t>
            </a:r>
            <a:r>
              <a:rPr lang="fr-BE" sz="3200" dirty="0" err="1">
                <a:solidFill>
                  <a:srgbClr val="103766"/>
                </a:solidFill>
              </a:rPr>
              <a:t>regular</a:t>
            </a:r>
            <a:r>
              <a:rPr lang="fr-BE" sz="3200" dirty="0">
                <a:solidFill>
                  <a:srgbClr val="103766"/>
                </a:solidFill>
              </a:rPr>
              <a:t> information on </a:t>
            </a:r>
            <a:r>
              <a:rPr lang="fr-BE" sz="3200" dirty="0" smtClean="0">
                <a:solidFill>
                  <a:srgbClr val="103766"/>
                </a:solidFill>
              </a:rPr>
              <a:t>OPSYS ?</a:t>
            </a:r>
          </a:p>
          <a:p>
            <a:r>
              <a:rPr lang="fr-BE" sz="3600" i="1" dirty="0" smtClean="0">
                <a:solidFill>
                  <a:srgbClr val="103766"/>
                </a:solidFill>
              </a:rPr>
              <a:t>	a</a:t>
            </a:r>
            <a:r>
              <a:rPr lang="fr-BE" sz="3600" i="1" dirty="0">
                <a:solidFill>
                  <a:srgbClr val="103766"/>
                </a:solidFill>
              </a:rPr>
              <a:t>. </a:t>
            </a:r>
            <a:r>
              <a:rPr lang="fr-BE" sz="3600" i="1" dirty="0" err="1" smtClean="0">
                <a:solidFill>
                  <a:srgbClr val="103766"/>
                </a:solidFill>
              </a:rPr>
              <a:t>Capacity</a:t>
            </a:r>
            <a:r>
              <a:rPr lang="fr-BE" sz="3600" i="1" dirty="0" smtClean="0">
                <a:solidFill>
                  <a:srgbClr val="103766"/>
                </a:solidFill>
              </a:rPr>
              <a:t> 4 Dev</a:t>
            </a:r>
          </a:p>
          <a:p>
            <a:r>
              <a:rPr lang="fr-BE" sz="3600" i="1" dirty="0">
                <a:solidFill>
                  <a:srgbClr val="103766"/>
                </a:solidFill>
              </a:rPr>
              <a:t>	b. </a:t>
            </a:r>
            <a:r>
              <a:rPr lang="fr-BE" sz="3600" i="1" dirty="0" smtClean="0">
                <a:solidFill>
                  <a:srgbClr val="103766"/>
                </a:solidFill>
              </a:rPr>
              <a:t>Newsletter</a:t>
            </a:r>
          </a:p>
          <a:p>
            <a:r>
              <a:rPr lang="fr-BE" sz="3600" i="1" dirty="0" smtClean="0">
                <a:solidFill>
                  <a:srgbClr val="103766"/>
                </a:solidFill>
              </a:rPr>
              <a:t>	c. Intranet</a:t>
            </a:r>
          </a:p>
          <a:p>
            <a:pPr>
              <a:spcAft>
                <a:spcPts val="1200"/>
              </a:spcAft>
            </a:pPr>
            <a:r>
              <a:rPr lang="fr-BE" sz="3600" i="1" dirty="0">
                <a:solidFill>
                  <a:srgbClr val="103766"/>
                </a:solidFill>
              </a:rPr>
              <a:t>	d</a:t>
            </a:r>
            <a:r>
              <a:rPr lang="fr-BE" sz="3600" i="1" dirty="0" smtClean="0">
                <a:solidFill>
                  <a:srgbClr val="103766"/>
                </a:solidFill>
              </a:rPr>
              <a:t>. All of the </a:t>
            </a:r>
            <a:r>
              <a:rPr lang="fr-BE" sz="3600" i="1" dirty="0" err="1" smtClean="0">
                <a:solidFill>
                  <a:srgbClr val="103766"/>
                </a:solidFill>
              </a:rPr>
              <a:t>above</a:t>
            </a:r>
            <a:endParaRPr lang="fr-BE" sz="36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600" b="1" i="1" dirty="0" err="1">
                <a:solidFill>
                  <a:srgbClr val="103766"/>
                </a:solidFill>
              </a:rPr>
              <a:t>Choose</a:t>
            </a:r>
            <a:r>
              <a:rPr lang="fr-BE" sz="3600" b="1" i="1" dirty="0">
                <a:solidFill>
                  <a:srgbClr val="103766"/>
                </a:solidFill>
              </a:rPr>
              <a:t> A </a:t>
            </a:r>
            <a:r>
              <a:rPr lang="fr-BE" sz="3600" b="1" i="1" dirty="0" err="1">
                <a:solidFill>
                  <a:srgbClr val="103766"/>
                </a:solidFill>
              </a:rPr>
              <a:t>or</a:t>
            </a:r>
            <a:r>
              <a:rPr lang="fr-BE" sz="3600" b="1" i="1" dirty="0">
                <a:solidFill>
                  <a:srgbClr val="103766"/>
                </a:solidFill>
              </a:rPr>
              <a:t> B	</a:t>
            </a:r>
            <a:r>
              <a:rPr lang="fr-BE" sz="3600" b="1" i="1" dirty="0" err="1">
                <a:solidFill>
                  <a:srgbClr val="103766"/>
                </a:solidFill>
              </a:rPr>
              <a:t>or</a:t>
            </a:r>
            <a:r>
              <a:rPr lang="fr-BE" sz="3600" b="1" i="1" dirty="0">
                <a:solidFill>
                  <a:srgbClr val="103766"/>
                </a:solidFill>
              </a:rPr>
              <a:t> </a:t>
            </a:r>
            <a:r>
              <a:rPr lang="fr-BE" sz="3600" b="1" i="1" dirty="0" smtClean="0">
                <a:solidFill>
                  <a:srgbClr val="103766"/>
                </a:solidFill>
              </a:rPr>
              <a:t>C </a:t>
            </a:r>
            <a:r>
              <a:rPr lang="fr-BE" sz="36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600" b="1" i="1" dirty="0" smtClean="0">
                <a:solidFill>
                  <a:srgbClr val="103766"/>
                </a:solidFill>
              </a:rPr>
              <a:t> D</a:t>
            </a:r>
            <a:endParaRPr lang="fr-BE" sz="3600" i="1" dirty="0">
              <a:solidFill>
                <a:srgbClr val="1037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103766"/>
                </a:solidFill>
              </a:rPr>
              <a:t>Your input is welcome!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421" y="1428641"/>
            <a:ext cx="11063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dirty="0" smtClean="0">
                <a:solidFill>
                  <a:srgbClr val="103766"/>
                </a:solidFill>
              </a:rPr>
              <a:t>Question 9: </a:t>
            </a:r>
            <a:endParaRPr lang="fr-BE" sz="3200" b="1" i="1" dirty="0">
              <a:solidFill>
                <a:srgbClr val="103766"/>
              </a:solidFill>
            </a:endParaRPr>
          </a:p>
          <a:p>
            <a:endParaRPr lang="en-US" sz="3200" i="1" dirty="0" smtClean="0">
              <a:solidFill>
                <a:srgbClr val="103766"/>
              </a:solidFill>
            </a:endParaRPr>
          </a:p>
          <a:p>
            <a:r>
              <a:rPr lang="fr-BE" sz="3200" i="1" dirty="0" err="1" smtClean="0">
                <a:solidFill>
                  <a:srgbClr val="103766"/>
                </a:solidFill>
              </a:rPr>
              <a:t>We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need</a:t>
            </a:r>
            <a:r>
              <a:rPr lang="fr-BE" sz="3200" i="1" dirty="0" smtClean="0">
                <a:solidFill>
                  <a:srgbClr val="103766"/>
                </a:solidFill>
              </a:rPr>
              <a:t> pilot </a:t>
            </a:r>
            <a:r>
              <a:rPr lang="fr-BE" sz="3200" i="1" dirty="0" err="1" smtClean="0">
                <a:solidFill>
                  <a:srgbClr val="103766"/>
                </a:solidFill>
              </a:rPr>
              <a:t>EUDs</a:t>
            </a:r>
            <a:r>
              <a:rPr lang="fr-BE" sz="3200" i="1" dirty="0" smtClean="0">
                <a:solidFill>
                  <a:srgbClr val="103766"/>
                </a:solidFill>
              </a:rPr>
              <a:t> to </a:t>
            </a:r>
            <a:r>
              <a:rPr lang="fr-BE" sz="3200" i="1" dirty="0" err="1" smtClean="0">
                <a:solidFill>
                  <a:srgbClr val="103766"/>
                </a:solidFill>
              </a:rPr>
              <a:t>be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>
                <a:solidFill>
                  <a:srgbClr val="103766"/>
                </a:solidFill>
              </a:rPr>
              <a:t>intensively</a:t>
            </a:r>
            <a:r>
              <a:rPr lang="fr-BE" sz="3200" i="1" dirty="0">
                <a:solidFill>
                  <a:srgbClr val="103766"/>
                </a:solidFill>
              </a:rPr>
              <a:t> </a:t>
            </a:r>
            <a:r>
              <a:rPr lang="fr-BE" sz="3200" i="1" dirty="0" err="1">
                <a:solidFill>
                  <a:srgbClr val="103766"/>
                </a:solidFill>
              </a:rPr>
              <a:t>involved</a:t>
            </a:r>
            <a:r>
              <a:rPr lang="fr-BE" sz="3200" i="1" dirty="0">
                <a:solidFill>
                  <a:srgbClr val="103766"/>
                </a:solidFill>
              </a:rPr>
              <a:t> in </a:t>
            </a:r>
            <a:r>
              <a:rPr lang="fr-BE" sz="3200" i="1" dirty="0" err="1">
                <a:solidFill>
                  <a:srgbClr val="103766"/>
                </a:solidFill>
              </a:rPr>
              <a:t>decision</a:t>
            </a:r>
            <a:r>
              <a:rPr lang="fr-BE" sz="3200" i="1" dirty="0">
                <a:solidFill>
                  <a:srgbClr val="103766"/>
                </a:solidFill>
              </a:rPr>
              <a:t> </a:t>
            </a:r>
            <a:r>
              <a:rPr lang="fr-BE" sz="3200" i="1" dirty="0" err="1">
                <a:solidFill>
                  <a:srgbClr val="103766"/>
                </a:solidFill>
              </a:rPr>
              <a:t>making</a:t>
            </a:r>
            <a:r>
              <a:rPr lang="fr-BE" sz="3200" i="1" dirty="0">
                <a:solidFill>
                  <a:srgbClr val="103766"/>
                </a:solidFill>
              </a:rPr>
              <a:t> </a:t>
            </a:r>
            <a:r>
              <a:rPr lang="fr-BE" sz="3200" i="1" dirty="0" smtClean="0">
                <a:solidFill>
                  <a:srgbClr val="103766"/>
                </a:solidFill>
              </a:rPr>
              <a:t>.</a:t>
            </a:r>
            <a:endParaRPr lang="fr-BE" sz="3200" i="1" dirty="0">
              <a:solidFill>
                <a:srgbClr val="103766"/>
              </a:solidFill>
            </a:endParaRPr>
          </a:p>
          <a:p>
            <a:r>
              <a:rPr lang="fr-BE" sz="3200" i="1" dirty="0" smtClean="0">
                <a:solidFill>
                  <a:srgbClr val="103766"/>
                </a:solidFill>
              </a:rPr>
              <a:t>As a pilot EUD, </a:t>
            </a:r>
            <a:r>
              <a:rPr lang="fr-BE" sz="3200" i="1" dirty="0" err="1" smtClean="0">
                <a:solidFill>
                  <a:srgbClr val="103766"/>
                </a:solidFill>
              </a:rPr>
              <a:t>what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would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you</a:t>
            </a:r>
            <a:r>
              <a:rPr lang="fr-BE" sz="3200" i="1" dirty="0" smtClean="0">
                <a:solidFill>
                  <a:srgbClr val="103766"/>
                </a:solidFill>
              </a:rPr>
              <a:t> propose to </a:t>
            </a:r>
            <a:r>
              <a:rPr lang="fr-BE" sz="3200" i="1" dirty="0" err="1" smtClean="0">
                <a:solidFill>
                  <a:srgbClr val="103766"/>
                </a:solidFill>
              </a:rPr>
              <a:t>streghten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your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role</a:t>
            </a:r>
            <a:r>
              <a:rPr lang="fr-BE" sz="3200" i="1" dirty="0" smtClean="0">
                <a:solidFill>
                  <a:srgbClr val="103766"/>
                </a:solidFill>
              </a:rPr>
              <a:t> in </a:t>
            </a:r>
            <a:r>
              <a:rPr lang="fr-BE" sz="3200" i="1" dirty="0" err="1" smtClean="0">
                <a:solidFill>
                  <a:srgbClr val="103766"/>
                </a:solidFill>
              </a:rPr>
              <a:t>users</a:t>
            </a:r>
            <a:r>
              <a:rPr lang="fr-BE" sz="3200" i="1" dirty="0" smtClean="0">
                <a:solidFill>
                  <a:srgbClr val="103766"/>
                </a:solidFill>
              </a:rPr>
              <a:t> groups ? </a:t>
            </a:r>
          </a:p>
          <a:p>
            <a:r>
              <a:rPr lang="fr-BE" sz="3200" i="1" dirty="0" err="1" smtClean="0">
                <a:solidFill>
                  <a:srgbClr val="103766"/>
                </a:solidFill>
              </a:rPr>
              <a:t>Please</a:t>
            </a:r>
            <a:r>
              <a:rPr lang="fr-BE" sz="3200" i="1" dirty="0" smtClean="0">
                <a:solidFill>
                  <a:srgbClr val="103766"/>
                </a:solidFill>
              </a:rPr>
              <a:t> use the chat room, </a:t>
            </a:r>
            <a:r>
              <a:rPr lang="fr-BE" sz="3200" i="1" dirty="0" err="1" smtClean="0">
                <a:solidFill>
                  <a:srgbClr val="103766"/>
                </a:solidFill>
              </a:rPr>
              <a:t>now</a:t>
            </a:r>
            <a:r>
              <a:rPr lang="fr-BE" sz="3200" i="1" dirty="0" smtClean="0">
                <a:solidFill>
                  <a:srgbClr val="103766"/>
                </a:solidFill>
              </a:rPr>
              <a:t>, to </a:t>
            </a:r>
            <a:r>
              <a:rPr lang="fr-BE" sz="3200" i="1" dirty="0" err="1" smtClean="0">
                <a:solidFill>
                  <a:srgbClr val="103766"/>
                </a:solidFill>
              </a:rPr>
              <a:t>share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your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ideas</a:t>
            </a:r>
            <a:r>
              <a:rPr lang="fr-BE" sz="3200" i="1" dirty="0" smtClean="0">
                <a:solidFill>
                  <a:srgbClr val="103766"/>
                </a:solidFill>
              </a:rPr>
              <a:t> or, </a:t>
            </a:r>
            <a:r>
              <a:rPr lang="fr-BE" sz="3200" i="1" dirty="0" err="1" smtClean="0">
                <a:solidFill>
                  <a:srgbClr val="103766"/>
                </a:solidFill>
              </a:rPr>
              <a:t>later</a:t>
            </a:r>
            <a:r>
              <a:rPr lang="fr-BE" sz="3200" i="1" dirty="0" smtClean="0">
                <a:solidFill>
                  <a:srgbClr val="103766"/>
                </a:solidFill>
              </a:rPr>
              <a:t>, on the online questionnaire </a:t>
            </a:r>
            <a:r>
              <a:rPr lang="fr-BE" sz="3200" i="1" dirty="0" err="1" smtClean="0">
                <a:solidFill>
                  <a:srgbClr val="103766"/>
                </a:solidFill>
              </a:rPr>
              <a:t>you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will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receive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soon</a:t>
            </a:r>
            <a:r>
              <a:rPr lang="fr-BE" sz="3200" i="1" dirty="0" smtClean="0">
                <a:solidFill>
                  <a:srgbClr val="103766"/>
                </a:solidFill>
              </a:rPr>
              <a:t> !</a:t>
            </a:r>
          </a:p>
          <a:p>
            <a:r>
              <a:rPr lang="fr-BE" sz="3200" i="1" dirty="0" err="1" smtClean="0">
                <a:solidFill>
                  <a:srgbClr val="103766"/>
                </a:solidFill>
              </a:rPr>
              <a:t>Thanks</a:t>
            </a:r>
            <a:endParaRPr lang="fr-BE" sz="3200" i="1" dirty="0" smtClean="0">
              <a:solidFill>
                <a:srgbClr val="103766"/>
              </a:solidFill>
            </a:endParaRPr>
          </a:p>
          <a:p>
            <a:r>
              <a:rPr lang="fr-BE" sz="3600" i="1" dirty="0">
                <a:solidFill>
                  <a:srgbClr val="103766"/>
                </a:solidFill>
              </a:rPr>
              <a:t>	</a:t>
            </a:r>
          </a:p>
          <a:p>
            <a:endParaRPr lang="fr-BE" sz="3600" i="1" dirty="0">
              <a:solidFill>
                <a:srgbClr val="103766"/>
              </a:solidFill>
            </a:endParaRPr>
          </a:p>
          <a:p>
            <a:r>
              <a:rPr lang="fr-BE" sz="3200" dirty="0" smtClean="0">
                <a:solidFill>
                  <a:srgbClr val="103766"/>
                </a:solidFill>
              </a:rPr>
              <a:t> </a:t>
            </a:r>
            <a:endParaRPr lang="en-GB" sz="3200" dirty="0">
              <a:solidFill>
                <a:srgbClr val="1037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222" y="2590416"/>
            <a:ext cx="104493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i="1" dirty="0" err="1" smtClean="0">
                <a:solidFill>
                  <a:srgbClr val="103766"/>
                </a:solidFill>
              </a:rPr>
              <a:t>Any</a:t>
            </a:r>
            <a:r>
              <a:rPr lang="fr-BE" sz="3200" i="1" dirty="0" smtClean="0">
                <a:solidFill>
                  <a:srgbClr val="103766"/>
                </a:solidFill>
              </a:rPr>
              <a:t> questions </a:t>
            </a:r>
            <a:r>
              <a:rPr lang="fr-BE" sz="3200" i="1" dirty="0" err="1" smtClean="0">
                <a:solidFill>
                  <a:srgbClr val="103766"/>
                </a:solidFill>
              </a:rPr>
              <a:t>until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now</a:t>
            </a:r>
            <a:r>
              <a:rPr lang="fr-BE" sz="3200" i="1" dirty="0" smtClean="0">
                <a:solidFill>
                  <a:srgbClr val="103766"/>
                </a:solidFill>
              </a:rPr>
              <a:t> ? </a:t>
            </a:r>
          </a:p>
          <a:p>
            <a:endParaRPr lang="fr-BE" sz="3200" i="1" dirty="0" smtClean="0">
              <a:solidFill>
                <a:srgbClr val="103766"/>
              </a:solidFill>
            </a:endParaRPr>
          </a:p>
          <a:p>
            <a:r>
              <a:rPr lang="fr-BE" sz="3200" i="1" dirty="0" err="1" smtClean="0">
                <a:solidFill>
                  <a:srgbClr val="103766"/>
                </a:solidFill>
              </a:rPr>
              <a:t>Please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share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them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with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everybody</a:t>
            </a:r>
            <a:r>
              <a:rPr lang="fr-BE" sz="3200" i="1" dirty="0" smtClean="0">
                <a:solidFill>
                  <a:srgbClr val="103766"/>
                </a:solidFill>
              </a:rPr>
              <a:t> via the chat box.</a:t>
            </a:r>
          </a:p>
          <a:p>
            <a:endParaRPr lang="fr-BE" sz="3200" i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103766"/>
                </a:solidFill>
              </a:rPr>
              <a:t>Catching up with delays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 smtClean="0">
              <a:solidFill>
                <a:srgbClr val="10376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800" dirty="0" err="1">
                <a:solidFill>
                  <a:srgbClr val="103766"/>
                </a:solidFill>
              </a:rPr>
              <a:t>Memorandum</a:t>
            </a:r>
            <a:r>
              <a:rPr lang="fr-BE" sz="2800" dirty="0">
                <a:solidFill>
                  <a:srgbClr val="103766"/>
                </a:solidFill>
              </a:rPr>
              <a:t> of </a:t>
            </a:r>
            <a:r>
              <a:rPr lang="fr-BE" sz="2800" dirty="0" err="1">
                <a:solidFill>
                  <a:srgbClr val="103766"/>
                </a:solidFill>
              </a:rPr>
              <a:t>Understanding</a:t>
            </a:r>
            <a:r>
              <a:rPr lang="fr-BE" sz="2800" dirty="0">
                <a:solidFill>
                  <a:srgbClr val="103766"/>
                </a:solidFill>
              </a:rPr>
              <a:t> </a:t>
            </a:r>
            <a:r>
              <a:rPr lang="fr-BE" sz="2800" dirty="0" err="1">
                <a:solidFill>
                  <a:srgbClr val="103766"/>
                </a:solidFill>
              </a:rPr>
              <a:t>with</a:t>
            </a:r>
            <a:r>
              <a:rPr lang="fr-BE" sz="2800" dirty="0">
                <a:solidFill>
                  <a:srgbClr val="103766"/>
                </a:solidFill>
              </a:rPr>
              <a:t> DIGIT – April 2017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 smtClean="0">
              <a:solidFill>
                <a:srgbClr val="103766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103766"/>
                </a:solidFill>
              </a:rPr>
              <a:t>Parallel development on 3 complementary aspects of the projects lifecycle</a:t>
            </a:r>
          </a:p>
          <a:p>
            <a:pPr marL="1257300" lvl="2" indent="-342900">
              <a:spcBef>
                <a:spcPts val="1000"/>
              </a:spcBef>
            </a:pPr>
            <a:r>
              <a:rPr lang="en-US" dirty="0" smtClean="0">
                <a:solidFill>
                  <a:srgbClr val="103766"/>
                </a:solidFill>
              </a:rPr>
              <a:t>Track 1</a:t>
            </a:r>
            <a:r>
              <a:rPr lang="en-US" dirty="0">
                <a:solidFill>
                  <a:srgbClr val="103766"/>
                </a:solidFill>
              </a:rPr>
              <a:t>: Results and monitoring</a:t>
            </a:r>
          </a:p>
          <a:p>
            <a:pPr marL="1257300" lvl="2" indent="-342900">
              <a:spcBef>
                <a:spcPts val="600"/>
              </a:spcBef>
            </a:pPr>
            <a:r>
              <a:rPr lang="en-US" dirty="0" smtClean="0">
                <a:solidFill>
                  <a:srgbClr val="103766"/>
                </a:solidFill>
              </a:rPr>
              <a:t>Track 2</a:t>
            </a:r>
            <a:r>
              <a:rPr lang="en-US" dirty="0">
                <a:solidFill>
                  <a:srgbClr val="103766"/>
                </a:solidFill>
              </a:rPr>
              <a:t>: Contracts and procurement</a:t>
            </a:r>
          </a:p>
          <a:p>
            <a:pPr marL="1257300" lvl="2" indent="-342900">
              <a:spcBef>
                <a:spcPts val="600"/>
              </a:spcBef>
            </a:pPr>
            <a:r>
              <a:rPr lang="en-US" dirty="0" smtClean="0">
                <a:solidFill>
                  <a:srgbClr val="103766"/>
                </a:solidFill>
              </a:rPr>
              <a:t>Track 3</a:t>
            </a:r>
            <a:r>
              <a:rPr lang="en-US" dirty="0">
                <a:solidFill>
                  <a:srgbClr val="103766"/>
                </a:solidFill>
              </a:rPr>
              <a:t>: Programming actions and </a:t>
            </a:r>
            <a:r>
              <a:rPr lang="en-US" dirty="0" smtClean="0">
                <a:solidFill>
                  <a:srgbClr val="103766"/>
                </a:solidFill>
              </a:rPr>
              <a:t>decisions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>
              <a:solidFill>
                <a:srgbClr val="103766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rgbClr val="103766"/>
                </a:solidFill>
              </a:rPr>
              <a:t>Start </a:t>
            </a:r>
            <a:r>
              <a:rPr lang="fr-BE" sz="2800" dirty="0" err="1" smtClean="0">
                <a:solidFill>
                  <a:srgbClr val="103766"/>
                </a:solidFill>
              </a:rPr>
              <a:t>testing</a:t>
            </a:r>
            <a:r>
              <a:rPr lang="fr-BE" sz="2800" dirty="0" smtClean="0">
                <a:solidFill>
                  <a:srgbClr val="103766"/>
                </a:solidFill>
              </a:rPr>
              <a:t>: 1st reality check</a:t>
            </a:r>
          </a:p>
          <a:p>
            <a:pPr marL="800100" lvl="1" indent="-342900">
              <a:spcBef>
                <a:spcPts val="600"/>
              </a:spcBef>
            </a:pPr>
            <a:endParaRPr lang="en-US" dirty="0" smtClean="0">
              <a:solidFill>
                <a:srgbClr val="1037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026" y="165367"/>
            <a:ext cx="1084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solidFill>
                  <a:srgbClr val="103766"/>
                </a:solidFill>
              </a:rPr>
              <a:t>Where</a:t>
            </a:r>
            <a:r>
              <a:rPr lang="fr-BE" sz="2800" b="1" dirty="0" smtClean="0">
                <a:solidFill>
                  <a:srgbClr val="103766"/>
                </a:solidFill>
              </a:rPr>
              <a:t> do </a:t>
            </a:r>
            <a:r>
              <a:rPr lang="fr-BE" sz="2800" b="1" dirty="0" err="1" smtClean="0">
                <a:solidFill>
                  <a:srgbClr val="103766"/>
                </a:solidFill>
              </a:rPr>
              <a:t>we</a:t>
            </a:r>
            <a:r>
              <a:rPr lang="fr-BE" sz="2800" b="1" dirty="0" smtClean="0">
                <a:solidFill>
                  <a:srgbClr val="103766"/>
                </a:solidFill>
              </a:rPr>
              <a:t> stand </a:t>
            </a:r>
            <a:r>
              <a:rPr lang="fr-BE" sz="2800" b="1" dirty="0" err="1" smtClean="0">
                <a:solidFill>
                  <a:srgbClr val="103766"/>
                </a:solidFill>
              </a:rPr>
              <a:t>now</a:t>
            </a:r>
            <a:r>
              <a:rPr lang="fr-BE" sz="2800" b="1" dirty="0" smtClean="0">
                <a:solidFill>
                  <a:srgbClr val="103766"/>
                </a:solidFill>
              </a:rPr>
              <a:t>?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OPSYS: structure and management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85823" y="1138768"/>
            <a:ext cx="10903405" cy="5558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srgbClr val="103766"/>
                </a:solidFill>
              </a:rPr>
              <a:t>The </a:t>
            </a:r>
            <a:r>
              <a:rPr lang="en-US" sz="2400" dirty="0">
                <a:solidFill>
                  <a:srgbClr val="103766"/>
                </a:solidFill>
              </a:rPr>
              <a:t>programme is structured by </a:t>
            </a:r>
            <a:r>
              <a:rPr lang="en-US" sz="2400" dirty="0" smtClean="0">
                <a:solidFill>
                  <a:srgbClr val="103766"/>
                </a:solidFill>
              </a:rPr>
              <a:t>tracks: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103766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 smtClean="0">
              <a:solidFill>
                <a:srgbClr val="103766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rgbClr val="103766"/>
                </a:solidFill>
              </a:rPr>
              <a:t>A </a:t>
            </a:r>
            <a:r>
              <a:rPr lang="fr-BE" sz="2400" dirty="0" err="1" smtClean="0">
                <a:solidFill>
                  <a:srgbClr val="103766"/>
                </a:solidFill>
              </a:rPr>
              <a:t>shared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governance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between</a:t>
            </a:r>
            <a:r>
              <a:rPr lang="fr-BE" sz="2400" dirty="0" smtClean="0">
                <a:solidFill>
                  <a:srgbClr val="103766"/>
                </a:solidFill>
              </a:rPr>
              <a:t> DEVCO, NEAR, FPI and DIGIT: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03766"/>
                </a:solidFill>
              </a:rPr>
              <a:t>Every 6 weeks </a:t>
            </a:r>
            <a:r>
              <a:rPr lang="en-GB" sz="2400" dirty="0">
                <a:solidFill>
                  <a:srgbClr val="103766"/>
                </a:solidFill>
              </a:rPr>
              <a:t>OPSYS Management </a:t>
            </a:r>
            <a:r>
              <a:rPr lang="en-GB" sz="2400" dirty="0" smtClean="0">
                <a:solidFill>
                  <a:srgbClr val="103766"/>
                </a:solidFill>
              </a:rPr>
              <a:t>Board</a:t>
            </a:r>
            <a:r>
              <a:rPr lang="en-GB" sz="2400" dirty="0">
                <a:solidFill>
                  <a:srgbClr val="103766"/>
                </a:solidFill>
              </a:rPr>
              <a:t> </a:t>
            </a:r>
            <a:r>
              <a:rPr lang="en-GB" sz="2400" dirty="0" smtClean="0">
                <a:solidFill>
                  <a:srgbClr val="103766"/>
                </a:solidFill>
              </a:rPr>
              <a:t>meeting chaired by DEVCO DDG and vice-chaired by DIGIT DDG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03766"/>
                </a:solidFill>
              </a:rPr>
              <a:t>Monthly Project Steering Committee meetings for each track chaired by Director </a:t>
            </a:r>
            <a:r>
              <a:rPr lang="en-US" sz="2400" dirty="0">
                <a:solidFill>
                  <a:srgbClr val="103766"/>
                </a:solidFill>
              </a:rPr>
              <a:t>DEVCO</a:t>
            </a:r>
            <a:r>
              <a:rPr lang="en-US" sz="2400" dirty="0" smtClean="0">
                <a:solidFill>
                  <a:srgbClr val="103766"/>
                </a:solidFill>
              </a:rPr>
              <a:t> F for T1,  by Director </a:t>
            </a:r>
            <a:r>
              <a:rPr lang="en-US" sz="2400" dirty="0">
                <a:solidFill>
                  <a:srgbClr val="103766"/>
                </a:solidFill>
              </a:rPr>
              <a:t>DEVCO</a:t>
            </a:r>
            <a:r>
              <a:rPr lang="en-US" sz="2400" dirty="0" smtClean="0">
                <a:solidFill>
                  <a:srgbClr val="103766"/>
                </a:solidFill>
              </a:rPr>
              <a:t> R for T2, by Director NEAR C for T3</a:t>
            </a:r>
            <a:endParaRPr lang="en-US" sz="2400" dirty="0">
              <a:solidFill>
                <a:srgbClr val="103766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03766"/>
                </a:solidFill>
              </a:rPr>
              <a:t>Monthly Domain Users Group (main consultative body) meetings </a:t>
            </a:r>
            <a:r>
              <a:rPr lang="en-US" sz="2400" dirty="0">
                <a:solidFill>
                  <a:srgbClr val="103766"/>
                </a:solidFill>
              </a:rPr>
              <a:t>on </a:t>
            </a:r>
            <a:r>
              <a:rPr lang="en-US" sz="2400" dirty="0" smtClean="0">
                <a:solidFill>
                  <a:srgbClr val="103766"/>
                </a:solidFill>
              </a:rPr>
              <a:t>business priorities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39585" y="2231572"/>
            <a:ext cx="3107872" cy="7837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T1: </a:t>
            </a:r>
            <a:r>
              <a:rPr lang="fr-BE" b="1" dirty="0" err="1" smtClean="0"/>
              <a:t>Results</a:t>
            </a:r>
            <a:r>
              <a:rPr lang="fr-BE" b="1" dirty="0" smtClean="0"/>
              <a:t> and monitoring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61404" y="2231572"/>
            <a:ext cx="3071509" cy="75111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T2: </a:t>
            </a:r>
            <a:r>
              <a:rPr lang="fr-BE" b="1" dirty="0" err="1" smtClean="0"/>
              <a:t>Contracts</a:t>
            </a:r>
            <a:r>
              <a:rPr lang="fr-BE" b="1" dirty="0" smtClean="0"/>
              <a:t> and </a:t>
            </a:r>
            <a:r>
              <a:rPr lang="fr-BE" b="1" dirty="0" err="1" smtClean="0"/>
              <a:t>procurement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164285" y="2231572"/>
            <a:ext cx="2993572" cy="75111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T3: </a:t>
            </a:r>
            <a:r>
              <a:rPr lang="fr-BE" b="1" dirty="0" err="1" smtClean="0"/>
              <a:t>Programming</a:t>
            </a:r>
            <a:r>
              <a:rPr lang="fr-BE" b="1" dirty="0" smtClean="0"/>
              <a:t>, actions </a:t>
            </a:r>
          </a:p>
          <a:p>
            <a:pPr algn="ctr"/>
            <a:r>
              <a:rPr lang="fr-BE" b="1" dirty="0" smtClean="0"/>
              <a:t>and </a:t>
            </a:r>
            <a:r>
              <a:rPr lang="fr-BE" b="1" dirty="0" err="1" smtClean="0"/>
              <a:t>decisions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aflet colours">
    <a:dk1>
      <a:sysClr val="windowText" lastClr="000000"/>
    </a:dk1>
    <a:lt1>
      <a:sysClr val="window" lastClr="FFFFFF"/>
    </a:lt1>
    <a:dk2>
      <a:srgbClr val="0F3766"/>
    </a:dk2>
    <a:lt2>
      <a:srgbClr val="FFFFFF"/>
    </a:lt2>
    <a:accent1>
      <a:srgbClr val="38BCEA"/>
    </a:accent1>
    <a:accent2>
      <a:srgbClr val="F78A6C"/>
    </a:accent2>
    <a:accent3>
      <a:srgbClr val="4DC8B9"/>
    </a:accent3>
    <a:accent4>
      <a:srgbClr val="8064A2"/>
    </a:accent4>
    <a:accent5>
      <a:srgbClr val="92D050"/>
    </a:accent5>
    <a:accent6>
      <a:srgbClr val="F79646"/>
    </a:accent6>
    <a:hlink>
      <a:srgbClr val="0000FF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32960</TotalTime>
  <Words>2898</Words>
  <Application>Microsoft Office PowerPoint</Application>
  <PresentationFormat>Custom</PresentationFormat>
  <Paragraphs>629</Paragraphs>
  <Slides>72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October 17th, 2017</vt:lpstr>
      <vt:lpstr>PowerPoint Presentation</vt:lpstr>
      <vt:lpstr>October 17th,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October 17th,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October 17th, 2017</vt:lpstr>
      <vt:lpstr>PowerPoint Presentation</vt:lpstr>
      <vt:lpstr>PowerPoint Presentation</vt:lpstr>
      <vt:lpstr>PowerPoint Presentation</vt:lpstr>
      <vt:lpstr>PowerPoint Presentation</vt:lpstr>
      <vt:lpstr>October 17th, 2017</vt:lpstr>
      <vt:lpstr>Current focus = SIEA FWC : 9 business phases</vt:lpstr>
      <vt:lpstr>97 functionalities (10 of which are big and not detailed)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October 17th,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October 17th, 2017</vt:lpstr>
      <vt:lpstr>October 17th,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October 17th, 2017</vt:lpstr>
      <vt:lpstr>PowerPoint Presentation</vt:lpstr>
      <vt:lpstr>PowerPoint Presentation</vt:lpstr>
      <vt:lpstr>PowerPoint Presentation</vt:lpstr>
      <vt:lpstr>PowerPoint Presentation</vt:lpstr>
      <vt:lpstr>October 17th, 2017</vt:lpstr>
      <vt:lpstr>PowerPoint Presentation</vt:lpstr>
      <vt:lpstr>PowerPoint Presentation</vt:lpstr>
      <vt:lpstr>October 17th,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October 17th,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everis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Arnaud Berghmans</dc:creator>
  <cp:lastModifiedBy>MONTAROU Melissa Laurentia (DEVCO-EXT)</cp:lastModifiedBy>
  <cp:revision>427</cp:revision>
  <cp:lastPrinted>2017-10-17T08:15:10Z</cp:lastPrinted>
  <dcterms:created xsi:type="dcterms:W3CDTF">2016-12-15T15:43:02Z</dcterms:created>
  <dcterms:modified xsi:type="dcterms:W3CDTF">2017-10-19T12:24:30Z</dcterms:modified>
</cp:coreProperties>
</file>