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56" r:id="rId2"/>
    <p:sldId id="257" r:id="rId3"/>
    <p:sldId id="273" r:id="rId4"/>
    <p:sldId id="258" r:id="rId5"/>
    <p:sldId id="280" r:id="rId6"/>
    <p:sldId id="263" r:id="rId7"/>
    <p:sldId id="266" r:id="rId8"/>
    <p:sldId id="281" r:id="rId9"/>
    <p:sldId id="290" r:id="rId10"/>
    <p:sldId id="296" r:id="rId11"/>
    <p:sldId id="287" r:id="rId12"/>
    <p:sldId id="282" r:id="rId13"/>
    <p:sldId id="293" r:id="rId14"/>
    <p:sldId id="289" r:id="rId15"/>
    <p:sldId id="291" r:id="rId16"/>
    <p:sldId id="288" r:id="rId17"/>
    <p:sldId id="277" r:id="rId18"/>
    <p:sldId id="278" r:id="rId19"/>
    <p:sldId id="298" r:id="rId20"/>
    <p:sldId id="299" r:id="rId21"/>
    <p:sldId id="300" r:id="rId22"/>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66CF"/>
    <a:srgbClr val="3E6FD2"/>
    <a:srgbClr val="2D5EC1"/>
    <a:srgbClr val="BDDEFF"/>
    <a:srgbClr val="99CCFF"/>
    <a:srgbClr val="808080"/>
    <a:srgbClr val="FFD624"/>
    <a:srgbClr val="0F5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6369" autoAdjust="0"/>
  </p:normalViewPr>
  <p:slideViewPr>
    <p:cSldViewPr>
      <p:cViewPr>
        <p:scale>
          <a:sx n="82" d="100"/>
          <a:sy n="82" d="100"/>
        </p:scale>
        <p:origin x="-1330" y="149"/>
      </p:cViewPr>
      <p:guideLst>
        <p:guide orient="horz" pos="2160"/>
        <p:guide pos="2880"/>
      </p:guideLst>
    </p:cSldViewPr>
  </p:slideViewPr>
  <p:outlineViewPr>
    <p:cViewPr>
      <p:scale>
        <a:sx n="33" d="100"/>
        <a:sy n="33" d="100"/>
      </p:scale>
      <p:origin x="43" y="8712"/>
    </p:cViewPr>
  </p:outlineViewPr>
  <p:notesTextViewPr>
    <p:cViewPr>
      <p:scale>
        <a:sx n="3" d="2"/>
        <a:sy n="3" d="2"/>
      </p:scale>
      <p:origin x="0" y="0"/>
    </p:cViewPr>
  </p:notesTextViewPr>
  <p:sorterViewPr>
    <p:cViewPr>
      <p:scale>
        <a:sx n="66" d="100"/>
        <a:sy n="66" d="100"/>
      </p:scale>
      <p:origin x="0" y="0"/>
    </p:cViewPr>
  </p:sorterViewPr>
  <p:notesViewPr>
    <p:cSldViewPr>
      <p:cViewPr>
        <p:scale>
          <a:sx n="100" d="100"/>
          <a:sy n="100" d="100"/>
        </p:scale>
        <p:origin x="-2736" y="-56"/>
      </p:cViewPr>
      <p:guideLst>
        <p:guide orient="horz" pos="2928"/>
        <p:guide orient="horz" pos="3127"/>
        <p:guide pos="220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8DFDA2-803E-4001-B258-01E913146B2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14EBD11C-146C-433C-AD35-878F2FCC7322}">
      <dgm:prSet phldrT="[Text]"/>
      <dgm:spPr>
        <a:solidFill>
          <a:srgbClr val="C00000"/>
        </a:solidFill>
      </dgm:spPr>
      <dgm:t>
        <a:bodyPr/>
        <a:lstStyle/>
        <a:p>
          <a:r>
            <a:rPr lang="en-US" dirty="0" smtClean="0"/>
            <a:t>Reducing external dependence</a:t>
          </a:r>
          <a:endParaRPr lang="en-US" dirty="0"/>
        </a:p>
      </dgm:t>
    </dgm:pt>
    <dgm:pt modelId="{F322679A-9044-4208-9FA6-5236E40AD2AC}" type="parTrans" cxnId="{FDF68C5B-0448-4EA5-8CD8-AF39303224A9}">
      <dgm:prSet/>
      <dgm:spPr/>
      <dgm:t>
        <a:bodyPr/>
        <a:lstStyle/>
        <a:p>
          <a:endParaRPr lang="en-US"/>
        </a:p>
      </dgm:t>
    </dgm:pt>
    <dgm:pt modelId="{41812C73-6A2B-45E4-9896-D4AB61C538FC}" type="sibTrans" cxnId="{FDF68C5B-0448-4EA5-8CD8-AF39303224A9}">
      <dgm:prSet/>
      <dgm:spPr/>
      <dgm:t>
        <a:bodyPr/>
        <a:lstStyle/>
        <a:p>
          <a:endParaRPr lang="en-US"/>
        </a:p>
      </dgm:t>
    </dgm:pt>
    <dgm:pt modelId="{66459A87-E9FA-4C1D-81AC-F638AA2419E0}">
      <dgm:prSet phldrT="[Text]"/>
      <dgm:spPr>
        <a:solidFill>
          <a:srgbClr val="C00000"/>
        </a:solidFill>
      </dgm:spPr>
      <dgm:t>
        <a:bodyPr/>
        <a:lstStyle/>
        <a:p>
          <a:r>
            <a:rPr lang="en-US" dirty="0" smtClean="0"/>
            <a:t>Building accountable states</a:t>
          </a:r>
          <a:endParaRPr lang="en-US" dirty="0"/>
        </a:p>
      </dgm:t>
    </dgm:pt>
    <dgm:pt modelId="{31C361F7-C64C-4DE7-8C4C-ABABF52E48E8}" type="parTrans" cxnId="{8C5372CA-365A-4404-947C-5DA6E1350C8B}">
      <dgm:prSet/>
      <dgm:spPr/>
      <dgm:t>
        <a:bodyPr/>
        <a:lstStyle/>
        <a:p>
          <a:endParaRPr lang="en-US"/>
        </a:p>
      </dgm:t>
    </dgm:pt>
    <dgm:pt modelId="{E0B9B1BD-D39B-480F-BBF0-AB087C4037A6}" type="sibTrans" cxnId="{8C5372CA-365A-4404-947C-5DA6E1350C8B}">
      <dgm:prSet/>
      <dgm:spPr/>
      <dgm:t>
        <a:bodyPr/>
        <a:lstStyle/>
        <a:p>
          <a:endParaRPr lang="en-US"/>
        </a:p>
      </dgm:t>
    </dgm:pt>
    <dgm:pt modelId="{81BF4A3F-A727-485D-8E0A-B0179C98D021}">
      <dgm:prSet phldrT="[Text]"/>
      <dgm:spPr>
        <a:solidFill>
          <a:srgbClr val="C00000"/>
        </a:solidFill>
      </dgm:spPr>
      <dgm:t>
        <a:bodyPr/>
        <a:lstStyle/>
        <a:p>
          <a:r>
            <a:rPr lang="en-US" dirty="0" smtClean="0"/>
            <a:t>Stability and predictability</a:t>
          </a:r>
          <a:endParaRPr lang="en-US" dirty="0"/>
        </a:p>
      </dgm:t>
    </dgm:pt>
    <dgm:pt modelId="{6E2ACA82-1B26-438D-AABC-409CC9C31613}" type="parTrans" cxnId="{B37284DB-4AF3-4C9B-B72D-6E380A017835}">
      <dgm:prSet/>
      <dgm:spPr/>
      <dgm:t>
        <a:bodyPr/>
        <a:lstStyle/>
        <a:p>
          <a:endParaRPr lang="en-US"/>
        </a:p>
      </dgm:t>
    </dgm:pt>
    <dgm:pt modelId="{17D41D00-9F44-46D8-8D5E-C5CC10D19E05}" type="sibTrans" cxnId="{B37284DB-4AF3-4C9B-B72D-6E380A017835}">
      <dgm:prSet/>
      <dgm:spPr/>
      <dgm:t>
        <a:bodyPr/>
        <a:lstStyle/>
        <a:p>
          <a:endParaRPr lang="en-US"/>
        </a:p>
      </dgm:t>
    </dgm:pt>
    <dgm:pt modelId="{EA161098-8843-481E-9763-785BBAC4910D}">
      <dgm:prSet phldrT="[Text]"/>
      <dgm:spPr>
        <a:solidFill>
          <a:srgbClr val="C00000"/>
        </a:solidFill>
      </dgm:spPr>
      <dgm:t>
        <a:bodyPr/>
        <a:lstStyle/>
        <a:p>
          <a:r>
            <a:rPr lang="en-US" dirty="0" smtClean="0"/>
            <a:t>Ownership and governance</a:t>
          </a:r>
          <a:endParaRPr lang="en-US" dirty="0"/>
        </a:p>
      </dgm:t>
    </dgm:pt>
    <dgm:pt modelId="{A7444D91-AA68-44F2-A342-75E71F94627C}" type="parTrans" cxnId="{DE807B07-4AAB-4A46-8445-9BB0AD225519}">
      <dgm:prSet/>
      <dgm:spPr/>
      <dgm:t>
        <a:bodyPr/>
        <a:lstStyle/>
        <a:p>
          <a:endParaRPr lang="en-US"/>
        </a:p>
      </dgm:t>
    </dgm:pt>
    <dgm:pt modelId="{8D120A8F-1635-4ABD-94E1-61666A0F2C08}" type="sibTrans" cxnId="{DE807B07-4AAB-4A46-8445-9BB0AD225519}">
      <dgm:prSet/>
      <dgm:spPr/>
      <dgm:t>
        <a:bodyPr/>
        <a:lstStyle/>
        <a:p>
          <a:endParaRPr lang="en-US"/>
        </a:p>
      </dgm:t>
    </dgm:pt>
    <dgm:pt modelId="{6718C0BC-D4C7-481D-9759-163D045A2975}" type="pres">
      <dgm:prSet presAssocID="{7B8DFDA2-803E-4001-B258-01E913146B27}" presName="matrix" presStyleCnt="0">
        <dgm:presLayoutVars>
          <dgm:chMax val="1"/>
          <dgm:dir/>
          <dgm:resizeHandles val="exact"/>
        </dgm:presLayoutVars>
      </dgm:prSet>
      <dgm:spPr/>
      <dgm:t>
        <a:bodyPr/>
        <a:lstStyle/>
        <a:p>
          <a:endParaRPr lang="en-US"/>
        </a:p>
      </dgm:t>
    </dgm:pt>
    <dgm:pt modelId="{8784744B-25BA-4905-8F90-ECDEF387C5DF}" type="pres">
      <dgm:prSet presAssocID="{7B8DFDA2-803E-4001-B258-01E913146B27}" presName="diamond" presStyleLbl="bgShp" presStyleIdx="0" presStyleCnt="1"/>
      <dgm:spPr>
        <a:solidFill>
          <a:srgbClr val="0070C0"/>
        </a:solidFill>
      </dgm:spPr>
      <dgm:t>
        <a:bodyPr/>
        <a:lstStyle/>
        <a:p>
          <a:endParaRPr lang="en-US"/>
        </a:p>
      </dgm:t>
    </dgm:pt>
    <dgm:pt modelId="{30FE4055-2974-47D5-8FEC-EDA483A33864}" type="pres">
      <dgm:prSet presAssocID="{7B8DFDA2-803E-4001-B258-01E913146B27}" presName="quad1" presStyleLbl="node1" presStyleIdx="0" presStyleCnt="4">
        <dgm:presLayoutVars>
          <dgm:chMax val="0"/>
          <dgm:chPref val="0"/>
          <dgm:bulletEnabled val="1"/>
        </dgm:presLayoutVars>
      </dgm:prSet>
      <dgm:spPr/>
      <dgm:t>
        <a:bodyPr/>
        <a:lstStyle/>
        <a:p>
          <a:endParaRPr lang="en-US"/>
        </a:p>
      </dgm:t>
    </dgm:pt>
    <dgm:pt modelId="{A45FB594-AB88-413F-9137-5CCBAD52D9E5}" type="pres">
      <dgm:prSet presAssocID="{7B8DFDA2-803E-4001-B258-01E913146B27}" presName="quad2" presStyleLbl="node1" presStyleIdx="1" presStyleCnt="4">
        <dgm:presLayoutVars>
          <dgm:chMax val="0"/>
          <dgm:chPref val="0"/>
          <dgm:bulletEnabled val="1"/>
        </dgm:presLayoutVars>
      </dgm:prSet>
      <dgm:spPr/>
      <dgm:t>
        <a:bodyPr/>
        <a:lstStyle/>
        <a:p>
          <a:endParaRPr lang="en-US"/>
        </a:p>
      </dgm:t>
    </dgm:pt>
    <dgm:pt modelId="{A61AE6FA-DAD7-4FB4-80C8-008F09F3E67C}" type="pres">
      <dgm:prSet presAssocID="{7B8DFDA2-803E-4001-B258-01E913146B27}" presName="quad3" presStyleLbl="node1" presStyleIdx="2" presStyleCnt="4">
        <dgm:presLayoutVars>
          <dgm:chMax val="0"/>
          <dgm:chPref val="0"/>
          <dgm:bulletEnabled val="1"/>
        </dgm:presLayoutVars>
      </dgm:prSet>
      <dgm:spPr/>
      <dgm:t>
        <a:bodyPr/>
        <a:lstStyle/>
        <a:p>
          <a:endParaRPr lang="en-US"/>
        </a:p>
      </dgm:t>
    </dgm:pt>
    <dgm:pt modelId="{92F52247-1C36-4AD6-B2E7-DF4383D365EF}" type="pres">
      <dgm:prSet presAssocID="{7B8DFDA2-803E-4001-B258-01E913146B27}" presName="quad4" presStyleLbl="node1" presStyleIdx="3" presStyleCnt="4">
        <dgm:presLayoutVars>
          <dgm:chMax val="0"/>
          <dgm:chPref val="0"/>
          <dgm:bulletEnabled val="1"/>
        </dgm:presLayoutVars>
      </dgm:prSet>
      <dgm:spPr/>
      <dgm:t>
        <a:bodyPr/>
        <a:lstStyle/>
        <a:p>
          <a:endParaRPr lang="en-US"/>
        </a:p>
      </dgm:t>
    </dgm:pt>
  </dgm:ptLst>
  <dgm:cxnLst>
    <dgm:cxn modelId="{DE807B07-4AAB-4A46-8445-9BB0AD225519}" srcId="{7B8DFDA2-803E-4001-B258-01E913146B27}" destId="{EA161098-8843-481E-9763-785BBAC4910D}" srcOrd="3" destOrd="0" parTransId="{A7444D91-AA68-44F2-A342-75E71F94627C}" sibTransId="{8D120A8F-1635-4ABD-94E1-61666A0F2C08}"/>
    <dgm:cxn modelId="{8C5372CA-365A-4404-947C-5DA6E1350C8B}" srcId="{7B8DFDA2-803E-4001-B258-01E913146B27}" destId="{66459A87-E9FA-4C1D-81AC-F638AA2419E0}" srcOrd="1" destOrd="0" parTransId="{31C361F7-C64C-4DE7-8C4C-ABABF52E48E8}" sibTransId="{E0B9B1BD-D39B-480F-BBF0-AB087C4037A6}"/>
    <dgm:cxn modelId="{B37284DB-4AF3-4C9B-B72D-6E380A017835}" srcId="{7B8DFDA2-803E-4001-B258-01E913146B27}" destId="{81BF4A3F-A727-485D-8E0A-B0179C98D021}" srcOrd="2" destOrd="0" parTransId="{6E2ACA82-1B26-438D-AABC-409CC9C31613}" sibTransId="{17D41D00-9F44-46D8-8D5E-C5CC10D19E05}"/>
    <dgm:cxn modelId="{76D824A8-418F-4005-8B42-064ACFA1B888}" type="presOf" srcId="{EA161098-8843-481E-9763-785BBAC4910D}" destId="{92F52247-1C36-4AD6-B2E7-DF4383D365EF}" srcOrd="0" destOrd="0" presId="urn:microsoft.com/office/officeart/2005/8/layout/matrix3"/>
    <dgm:cxn modelId="{FDF68C5B-0448-4EA5-8CD8-AF39303224A9}" srcId="{7B8DFDA2-803E-4001-B258-01E913146B27}" destId="{14EBD11C-146C-433C-AD35-878F2FCC7322}" srcOrd="0" destOrd="0" parTransId="{F322679A-9044-4208-9FA6-5236E40AD2AC}" sibTransId="{41812C73-6A2B-45E4-9896-D4AB61C538FC}"/>
    <dgm:cxn modelId="{6CAB68CB-4DDE-492E-B0CB-8968679054F0}" type="presOf" srcId="{66459A87-E9FA-4C1D-81AC-F638AA2419E0}" destId="{A45FB594-AB88-413F-9137-5CCBAD52D9E5}" srcOrd="0" destOrd="0" presId="urn:microsoft.com/office/officeart/2005/8/layout/matrix3"/>
    <dgm:cxn modelId="{1F2D4038-7479-4A88-8EBF-8CE3CEDC307E}" type="presOf" srcId="{14EBD11C-146C-433C-AD35-878F2FCC7322}" destId="{30FE4055-2974-47D5-8FEC-EDA483A33864}" srcOrd="0" destOrd="0" presId="urn:microsoft.com/office/officeart/2005/8/layout/matrix3"/>
    <dgm:cxn modelId="{46AC99AE-646F-42A7-BC3C-AE2F9061A96A}" type="presOf" srcId="{7B8DFDA2-803E-4001-B258-01E913146B27}" destId="{6718C0BC-D4C7-481D-9759-163D045A2975}" srcOrd="0" destOrd="0" presId="urn:microsoft.com/office/officeart/2005/8/layout/matrix3"/>
    <dgm:cxn modelId="{39CED2B4-7903-4D28-BA2E-13E1D4EE8E77}" type="presOf" srcId="{81BF4A3F-A727-485D-8E0A-B0179C98D021}" destId="{A61AE6FA-DAD7-4FB4-80C8-008F09F3E67C}" srcOrd="0" destOrd="0" presId="urn:microsoft.com/office/officeart/2005/8/layout/matrix3"/>
    <dgm:cxn modelId="{26DC0379-9ECE-439A-B439-8CD2B88F446C}" type="presParOf" srcId="{6718C0BC-D4C7-481D-9759-163D045A2975}" destId="{8784744B-25BA-4905-8F90-ECDEF387C5DF}" srcOrd="0" destOrd="0" presId="urn:microsoft.com/office/officeart/2005/8/layout/matrix3"/>
    <dgm:cxn modelId="{D5E27FB7-2B35-4D54-8044-89F268A3D166}" type="presParOf" srcId="{6718C0BC-D4C7-481D-9759-163D045A2975}" destId="{30FE4055-2974-47D5-8FEC-EDA483A33864}" srcOrd="1" destOrd="0" presId="urn:microsoft.com/office/officeart/2005/8/layout/matrix3"/>
    <dgm:cxn modelId="{24386EC6-C2E8-47D6-8D16-5AF69E78E94D}" type="presParOf" srcId="{6718C0BC-D4C7-481D-9759-163D045A2975}" destId="{A45FB594-AB88-413F-9137-5CCBAD52D9E5}" srcOrd="2" destOrd="0" presId="urn:microsoft.com/office/officeart/2005/8/layout/matrix3"/>
    <dgm:cxn modelId="{02328C53-E1F2-4046-A03E-F7B80AA88698}" type="presParOf" srcId="{6718C0BC-D4C7-481D-9759-163D045A2975}" destId="{A61AE6FA-DAD7-4FB4-80C8-008F09F3E67C}" srcOrd="3" destOrd="0" presId="urn:microsoft.com/office/officeart/2005/8/layout/matrix3"/>
    <dgm:cxn modelId="{BC8FA532-4EBA-4CD3-88F8-FD004D7144AE}" type="presParOf" srcId="{6718C0BC-D4C7-481D-9759-163D045A2975}" destId="{92F52247-1C36-4AD6-B2E7-DF4383D365EF}"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4744B-25BA-4905-8F90-ECDEF387C5DF}">
      <dsp:nvSpPr>
        <dsp:cNvPr id="0" name=""/>
        <dsp:cNvSpPr/>
      </dsp:nvSpPr>
      <dsp:spPr>
        <a:xfrm>
          <a:off x="1943100" y="0"/>
          <a:ext cx="3886200" cy="3886200"/>
        </a:xfrm>
        <a:prstGeom prst="diamond">
          <a:avLst/>
        </a:prstGeom>
        <a:solidFill>
          <a:srgbClr val="0070C0"/>
        </a:solidFill>
        <a:ln>
          <a:noFill/>
        </a:ln>
        <a:effectLst/>
      </dsp:spPr>
      <dsp:style>
        <a:lnRef idx="0">
          <a:scrgbClr r="0" g="0" b="0"/>
        </a:lnRef>
        <a:fillRef idx="1">
          <a:scrgbClr r="0" g="0" b="0"/>
        </a:fillRef>
        <a:effectRef idx="0">
          <a:scrgbClr r="0" g="0" b="0"/>
        </a:effectRef>
        <a:fontRef idx="minor"/>
      </dsp:style>
    </dsp:sp>
    <dsp:sp modelId="{30FE4055-2974-47D5-8FEC-EDA483A33864}">
      <dsp:nvSpPr>
        <dsp:cNvPr id="0" name=""/>
        <dsp:cNvSpPr/>
      </dsp:nvSpPr>
      <dsp:spPr>
        <a:xfrm>
          <a:off x="2312289" y="369189"/>
          <a:ext cx="1515618" cy="1515618"/>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Reducing external dependence</a:t>
          </a:r>
          <a:endParaRPr lang="en-US" sz="1500" kern="1200" dirty="0"/>
        </a:p>
      </dsp:txBody>
      <dsp:txXfrm>
        <a:off x="2386275" y="443175"/>
        <a:ext cx="1367646" cy="1367646"/>
      </dsp:txXfrm>
    </dsp:sp>
    <dsp:sp modelId="{A45FB594-AB88-413F-9137-5CCBAD52D9E5}">
      <dsp:nvSpPr>
        <dsp:cNvPr id="0" name=""/>
        <dsp:cNvSpPr/>
      </dsp:nvSpPr>
      <dsp:spPr>
        <a:xfrm>
          <a:off x="3944493" y="369189"/>
          <a:ext cx="1515618" cy="1515618"/>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Building accountable states</a:t>
          </a:r>
          <a:endParaRPr lang="en-US" sz="1500" kern="1200" dirty="0"/>
        </a:p>
      </dsp:txBody>
      <dsp:txXfrm>
        <a:off x="4018479" y="443175"/>
        <a:ext cx="1367646" cy="1367646"/>
      </dsp:txXfrm>
    </dsp:sp>
    <dsp:sp modelId="{A61AE6FA-DAD7-4FB4-80C8-008F09F3E67C}">
      <dsp:nvSpPr>
        <dsp:cNvPr id="0" name=""/>
        <dsp:cNvSpPr/>
      </dsp:nvSpPr>
      <dsp:spPr>
        <a:xfrm>
          <a:off x="2312289" y="2001393"/>
          <a:ext cx="1515618" cy="1515618"/>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Stability and predictability</a:t>
          </a:r>
          <a:endParaRPr lang="en-US" sz="1500" kern="1200" dirty="0"/>
        </a:p>
      </dsp:txBody>
      <dsp:txXfrm>
        <a:off x="2386275" y="2075379"/>
        <a:ext cx="1367646" cy="1367646"/>
      </dsp:txXfrm>
    </dsp:sp>
    <dsp:sp modelId="{92F52247-1C36-4AD6-B2E7-DF4383D365EF}">
      <dsp:nvSpPr>
        <dsp:cNvPr id="0" name=""/>
        <dsp:cNvSpPr/>
      </dsp:nvSpPr>
      <dsp:spPr>
        <a:xfrm>
          <a:off x="3944493" y="2001393"/>
          <a:ext cx="1515618" cy="1515618"/>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Ownership and governance</a:t>
          </a:r>
          <a:endParaRPr lang="en-US" sz="1500" kern="1200" dirty="0"/>
        </a:p>
      </dsp:txBody>
      <dsp:txXfrm>
        <a:off x="4018479" y="2075379"/>
        <a:ext cx="1367646" cy="1367646"/>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7891" name="Rectangle 3"/>
          <p:cNvSpPr>
            <a:spLocks noGrp="1" noChangeArrowheads="1"/>
          </p:cNvSpPr>
          <p:nvPr>
            <p:ph type="dt" sz="quarter" idx="1"/>
          </p:nvPr>
        </p:nvSpPr>
        <p:spPr bwMode="auto">
          <a:xfrm>
            <a:off x="3849688" y="1"/>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D33977EE-9492-41D2-862D-C85A416AE36A}" type="slidenum">
              <a:rPr lang="en-GB" altLang="en-US"/>
              <a:pPr>
                <a:defRPr/>
              </a:pPr>
              <a:t>‹N°›</a:t>
            </a:fld>
            <a:endParaRPr lang="en-GB" altLang="en-US" dirty="0"/>
          </a:p>
        </p:txBody>
      </p:sp>
    </p:spTree>
    <p:extLst>
      <p:ext uri="{BB962C8B-B14F-4D97-AF65-F5344CB8AC3E}">
        <p14:creationId xmlns:p14="http://schemas.microsoft.com/office/powerpoint/2010/main" val="2666722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6867" name="Rectangle 3"/>
          <p:cNvSpPr>
            <a:spLocks noGrp="1" noChangeArrowheads="1"/>
          </p:cNvSpPr>
          <p:nvPr>
            <p:ph type="dt" idx="1"/>
          </p:nvPr>
        </p:nvSpPr>
        <p:spPr bwMode="auto">
          <a:xfrm>
            <a:off x="3849688" y="1"/>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endParaRPr lang="en-GB" altLang="en-US" dirty="0"/>
          </a:p>
        </p:txBody>
      </p:sp>
      <p:sp>
        <p:nvSpPr>
          <p:cNvPr id="3076"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9451" y="4714876"/>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anose="020B0604020202020204" pitchFamily="34" charset="0"/>
              </a:defRPr>
            </a:lvl1pPr>
          </a:lstStyle>
          <a:p>
            <a:pPr>
              <a:defRPr/>
            </a:pPr>
            <a:endParaRPr lang="en-GB" altLang="en-US"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70CE1FDE-E880-4CF9-8EB3-FDB502065BD0}" type="slidenum">
              <a:rPr lang="en-GB" altLang="en-US"/>
              <a:pPr>
                <a:defRPr/>
              </a:pPr>
              <a:t>‹N°›</a:t>
            </a:fld>
            <a:endParaRPr lang="en-GB" altLang="en-US" dirty="0"/>
          </a:p>
        </p:txBody>
      </p:sp>
    </p:spTree>
    <p:extLst>
      <p:ext uri="{BB962C8B-B14F-4D97-AF65-F5344CB8AC3E}">
        <p14:creationId xmlns:p14="http://schemas.microsoft.com/office/powerpoint/2010/main" val="8713827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c.europa.eu/europeaid/sites/devco/files/com_collectmore-spendbetter_20150713_en.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ur-lex.europa.eu/legal-content/EN/TXT/PDF/?uri=CELEX:52010DC0163&amp;from=EN"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www.sdgfund.org/goal-6-clean-water-and-sanitation" TargetMode="External"/><Relationship Id="rId13" Type="http://schemas.openxmlformats.org/officeDocument/2006/relationships/hyperlink" Target="http://www.sdgfund.org/goal-11-sustainable-cities-and-communities" TargetMode="External"/><Relationship Id="rId18" Type="http://schemas.openxmlformats.org/officeDocument/2006/relationships/hyperlink" Target="http://www.sdgfund.org/goal-16-peace-justice-and-strong-institutions" TargetMode="External"/><Relationship Id="rId3" Type="http://schemas.openxmlformats.org/officeDocument/2006/relationships/hyperlink" Target="http://www.sdgfund.org/goal-1-no-poverty" TargetMode="External"/><Relationship Id="rId7" Type="http://schemas.openxmlformats.org/officeDocument/2006/relationships/hyperlink" Target="http://www.sdgfund.org/goal-5-gender-equality" TargetMode="External"/><Relationship Id="rId12" Type="http://schemas.openxmlformats.org/officeDocument/2006/relationships/hyperlink" Target="http://www.sdgfund.org/goal-10-reduced-inequalities" TargetMode="External"/><Relationship Id="rId17" Type="http://schemas.openxmlformats.org/officeDocument/2006/relationships/hyperlink" Target="http://www.sdgfund.org/goal-15-life-land" TargetMode="External"/><Relationship Id="rId2" Type="http://schemas.openxmlformats.org/officeDocument/2006/relationships/slide" Target="../slides/slide9.xml"/><Relationship Id="rId16" Type="http://schemas.openxmlformats.org/officeDocument/2006/relationships/hyperlink" Target="http://www.sdgfund.org/goal-14-life-below-water" TargetMode="External"/><Relationship Id="rId1" Type="http://schemas.openxmlformats.org/officeDocument/2006/relationships/notesMaster" Target="../notesMasters/notesMaster1.xml"/><Relationship Id="rId6" Type="http://schemas.openxmlformats.org/officeDocument/2006/relationships/hyperlink" Target="http://www.sdgfund.org/goal-4-quality-education" TargetMode="External"/><Relationship Id="rId11" Type="http://schemas.openxmlformats.org/officeDocument/2006/relationships/hyperlink" Target="http://www.sdgfund.org/goal-9-industry-innovation-infrastructure" TargetMode="External"/><Relationship Id="rId5" Type="http://schemas.openxmlformats.org/officeDocument/2006/relationships/hyperlink" Target="http://www.sdgfund.org/goal-3-good-health-and-well-being" TargetMode="External"/><Relationship Id="rId15" Type="http://schemas.openxmlformats.org/officeDocument/2006/relationships/hyperlink" Target="http://www.sdgfund.org/goal-13-climate-action" TargetMode="External"/><Relationship Id="rId10" Type="http://schemas.openxmlformats.org/officeDocument/2006/relationships/hyperlink" Target="http://www.sdgfund.org/goal-8-decent-work-and-economic-growth" TargetMode="External"/><Relationship Id="rId19" Type="http://schemas.openxmlformats.org/officeDocument/2006/relationships/hyperlink" Target="http://www.sdgfund.org/goal-17-partnerships-goals" TargetMode="External"/><Relationship Id="rId4" Type="http://schemas.openxmlformats.org/officeDocument/2006/relationships/hyperlink" Target="http://www.sdgfund.org/goal-2-zero-hunger" TargetMode="External"/><Relationship Id="rId9" Type="http://schemas.openxmlformats.org/officeDocument/2006/relationships/hyperlink" Target="http://www.sdgfund.org/goal-7-affordable-and-clean-energy" TargetMode="External"/><Relationship Id="rId14" Type="http://schemas.openxmlformats.org/officeDocument/2006/relationships/hyperlink" Target="http://www.sdgfund.org/goal-12-responsible-consumption-productio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dirty="0" smtClean="0"/>
              <a:t>PLEASE</a:t>
            </a:r>
            <a:r>
              <a:rPr lang="en-US" sz="2400" b="1" baseline="0" dirty="0" smtClean="0"/>
              <a:t> PRINT OUT AS NOTE PAGE AND BRING TO CLASS.</a:t>
            </a:r>
          </a:p>
          <a:p>
            <a:endParaRPr lang="en-US" sz="2400" b="1" baseline="0" dirty="0" smtClean="0"/>
          </a:p>
          <a:p>
            <a:r>
              <a:rPr lang="en-US" sz="1200" b="0" dirty="0" smtClean="0"/>
              <a:t>The notes included</a:t>
            </a:r>
            <a:r>
              <a:rPr lang="en-US" sz="1200" b="0" baseline="0" dirty="0" smtClean="0"/>
              <a:t> in this training material are a guide to the instructor and the participants and should not be construed as replacing any other texts. </a:t>
            </a:r>
            <a:endParaRPr lang="en-GB" sz="1200" b="0" dirty="0"/>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1</a:t>
            </a:fld>
            <a:endParaRPr lang="en-GB" altLang="en-US" dirty="0"/>
          </a:p>
        </p:txBody>
      </p:sp>
    </p:spTree>
    <p:extLst>
      <p:ext uri="{BB962C8B-B14F-4D97-AF65-F5344CB8AC3E}">
        <p14:creationId xmlns:p14="http://schemas.microsoft.com/office/powerpoint/2010/main" val="1776732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i="0" kern="1200" dirty="0" smtClean="0">
                <a:solidFill>
                  <a:schemeClr val="tx1"/>
                </a:solidFill>
                <a:effectLst/>
                <a:latin typeface="Arial" panose="020B0604020202020204" pitchFamily="34" charset="0"/>
                <a:ea typeface="+mn-ea"/>
                <a:cs typeface="+mn-cs"/>
              </a:rPr>
              <a:t>Source: </a:t>
            </a:r>
            <a:r>
              <a:rPr lang="fr-FR" sz="1200" i="0" kern="1200" dirty="0" err="1" smtClean="0">
                <a:solidFill>
                  <a:schemeClr val="tx1"/>
                </a:solidFill>
                <a:effectLst/>
                <a:latin typeface="Arial" panose="020B0604020202020204" pitchFamily="34" charset="0"/>
                <a:ea typeface="+mn-ea"/>
                <a:cs typeface="+mn-cs"/>
              </a:rPr>
              <a:t>Köhnen</a:t>
            </a:r>
            <a:r>
              <a:rPr lang="fr-FR" sz="1200" i="0" kern="1200" dirty="0" smtClean="0">
                <a:solidFill>
                  <a:schemeClr val="tx1"/>
                </a:solidFill>
                <a:effectLst/>
                <a:latin typeface="Arial" panose="020B0604020202020204" pitchFamily="34" charset="0"/>
                <a:ea typeface="+mn-ea"/>
                <a:cs typeface="+mn-cs"/>
              </a:rPr>
              <a:t>, Daniel, </a:t>
            </a:r>
            <a:r>
              <a:rPr lang="fr-FR" sz="1200" i="0" kern="1200" dirty="0" err="1" smtClean="0">
                <a:solidFill>
                  <a:schemeClr val="tx1"/>
                </a:solidFill>
                <a:effectLst/>
                <a:latin typeface="Arial" panose="020B0604020202020204" pitchFamily="34" charset="0"/>
                <a:ea typeface="+mn-ea"/>
                <a:cs typeface="+mn-cs"/>
              </a:rPr>
              <a:t>Thorben</a:t>
            </a:r>
            <a:r>
              <a:rPr lang="fr-FR" sz="1200" i="0" kern="1200" dirty="0" smtClean="0">
                <a:solidFill>
                  <a:schemeClr val="tx1"/>
                </a:solidFill>
                <a:effectLst/>
                <a:latin typeface="Arial" panose="020B0604020202020204" pitchFamily="34" charset="0"/>
                <a:ea typeface="+mn-ea"/>
                <a:cs typeface="+mn-cs"/>
              </a:rPr>
              <a:t> Kundt and Christian </a:t>
            </a:r>
            <a:r>
              <a:rPr lang="fr-FR" sz="1200" i="0" kern="1200" dirty="0" err="1" smtClean="0">
                <a:solidFill>
                  <a:schemeClr val="tx1"/>
                </a:solidFill>
                <a:effectLst/>
                <a:latin typeface="Arial" panose="020B0604020202020204" pitchFamily="34" charset="0"/>
                <a:ea typeface="+mn-ea"/>
                <a:cs typeface="+mn-cs"/>
              </a:rPr>
              <a:t>Schuppert</a:t>
            </a:r>
            <a:r>
              <a:rPr lang="fr-FR" sz="1200" i="0" kern="1200" dirty="0" smtClean="0">
                <a:solidFill>
                  <a:schemeClr val="tx1"/>
                </a:solidFill>
                <a:effectLst/>
                <a:latin typeface="Arial" panose="020B0604020202020204" pitchFamily="34" charset="0"/>
                <a:ea typeface="+mn-ea"/>
                <a:cs typeface="+mn-cs"/>
              </a:rPr>
              <a:t>, 2010 “</a:t>
            </a:r>
            <a:r>
              <a:rPr lang="fr-FR" sz="1200" i="0" kern="1200" dirty="0" err="1" smtClean="0">
                <a:solidFill>
                  <a:schemeClr val="tx1"/>
                </a:solidFill>
                <a:effectLst/>
                <a:latin typeface="Arial" panose="020B0604020202020204" pitchFamily="34" charset="0"/>
                <a:ea typeface="+mn-ea"/>
                <a:cs typeface="+mn-cs"/>
              </a:rPr>
              <a:t>Mapping</a:t>
            </a:r>
            <a:r>
              <a:rPr lang="fr-FR" sz="1200" i="0" kern="1200" dirty="0" smtClean="0">
                <a:solidFill>
                  <a:schemeClr val="tx1"/>
                </a:solidFill>
                <a:effectLst/>
                <a:latin typeface="Arial" panose="020B0604020202020204" pitchFamily="34" charset="0"/>
                <a:ea typeface="+mn-ea"/>
                <a:cs typeface="+mn-cs"/>
              </a:rPr>
              <a:t> Survey, Taxation and </a:t>
            </a:r>
            <a:r>
              <a:rPr lang="fr-FR" sz="1200" i="0" kern="1200" dirty="0" err="1" smtClean="0">
                <a:solidFill>
                  <a:schemeClr val="tx1"/>
                </a:solidFill>
                <a:effectLst/>
                <a:latin typeface="Arial" panose="020B0604020202020204" pitchFamily="34" charset="0"/>
                <a:ea typeface="+mn-ea"/>
                <a:cs typeface="+mn-cs"/>
              </a:rPr>
              <a:t>Development</a:t>
            </a:r>
            <a:r>
              <a:rPr lang="fr-FR" sz="1200" i="0" kern="1200" dirty="0" smtClean="0">
                <a:solidFill>
                  <a:schemeClr val="tx1"/>
                </a:solidFill>
                <a:effectLst/>
                <a:latin typeface="Arial" panose="020B0604020202020204" pitchFamily="34" charset="0"/>
                <a:ea typeface="+mn-ea"/>
                <a:cs typeface="+mn-cs"/>
              </a:rPr>
              <a:t>” an International </a:t>
            </a:r>
            <a:r>
              <a:rPr lang="fr-FR" sz="1200" i="0" kern="1200" dirty="0" err="1" smtClean="0">
                <a:solidFill>
                  <a:schemeClr val="tx1"/>
                </a:solidFill>
                <a:effectLst/>
                <a:latin typeface="Arial" panose="020B0604020202020204" pitchFamily="34" charset="0"/>
                <a:ea typeface="+mn-ea"/>
                <a:cs typeface="+mn-cs"/>
              </a:rPr>
              <a:t>Tax</a:t>
            </a:r>
            <a:r>
              <a:rPr lang="fr-FR" sz="1200" i="0" kern="1200" dirty="0" smtClean="0">
                <a:solidFill>
                  <a:schemeClr val="tx1"/>
                </a:solidFill>
                <a:effectLst/>
                <a:latin typeface="Arial" panose="020B0604020202020204" pitchFamily="34" charset="0"/>
                <a:ea typeface="+mn-ea"/>
                <a:cs typeface="+mn-cs"/>
              </a:rPr>
              <a:t> Compact Report for GTZ (</a:t>
            </a:r>
            <a:r>
              <a:rPr lang="fr-FR" sz="1200" i="0" kern="1200" dirty="0" err="1" smtClean="0">
                <a:solidFill>
                  <a:schemeClr val="tx1"/>
                </a:solidFill>
                <a:effectLst/>
                <a:latin typeface="Arial" panose="020B0604020202020204" pitchFamily="34" charset="0"/>
                <a:ea typeface="+mn-ea"/>
                <a:cs typeface="+mn-cs"/>
              </a:rPr>
              <a:t>Eschborn</a:t>
            </a:r>
            <a:r>
              <a:rPr lang="fr-FR" sz="1200" i="0" kern="1200" dirty="0" smtClean="0">
                <a:solidFill>
                  <a:schemeClr val="tx1"/>
                </a:solidFill>
                <a:effectLst/>
                <a:latin typeface="Arial" panose="020B0604020202020204" pitchFamily="34" charset="0"/>
                <a:ea typeface="+mn-ea"/>
                <a:cs typeface="+mn-cs"/>
              </a:rPr>
              <a:t>: GTZ)</a:t>
            </a:r>
            <a:br>
              <a:rPr lang="fr-FR" sz="1200" i="0" kern="1200" dirty="0" smtClean="0">
                <a:solidFill>
                  <a:schemeClr val="tx1"/>
                </a:solidFill>
                <a:effectLst/>
                <a:latin typeface="Arial" panose="020B0604020202020204" pitchFamily="34" charset="0"/>
                <a:ea typeface="+mn-ea"/>
                <a:cs typeface="+mn-cs"/>
              </a:rPr>
            </a:br>
            <a:r>
              <a:rPr lang="fr-FR" sz="1200" i="0" kern="1200" dirty="0" smtClean="0">
                <a:solidFill>
                  <a:schemeClr val="tx1"/>
                </a:solidFill>
                <a:effectLst/>
                <a:latin typeface="Arial" panose="020B0604020202020204" pitchFamily="34" charset="0"/>
                <a:ea typeface="+mn-ea"/>
                <a:cs typeface="+mn-cs"/>
              </a:rPr>
              <a:t/>
            </a:r>
            <a:br>
              <a:rPr lang="fr-FR" sz="1200" i="0" kern="1200" dirty="0" smtClean="0">
                <a:solidFill>
                  <a:schemeClr val="tx1"/>
                </a:solidFill>
                <a:effectLst/>
                <a:latin typeface="Arial" panose="020B0604020202020204" pitchFamily="34" charset="0"/>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10</a:t>
            </a:fld>
            <a:endParaRPr lang="en-GB" altLang="en-US" dirty="0"/>
          </a:p>
        </p:txBody>
      </p:sp>
    </p:spTree>
    <p:extLst>
      <p:ext uri="{BB962C8B-B14F-4D97-AF65-F5344CB8AC3E}">
        <p14:creationId xmlns:p14="http://schemas.microsoft.com/office/powerpoint/2010/main" val="584433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http://devinit.org/wp-content/uploads/2016/04/Aiding-domestic-revenue-mobilisation_report.pdf</a:t>
            </a:r>
          </a:p>
          <a:p>
            <a:endParaRPr lang="en-US" dirty="0" smtClean="0"/>
          </a:p>
          <a:p>
            <a:r>
              <a:rPr lang="en-US" dirty="0" smtClean="0"/>
              <a:t>Note: This figure and the following should be taken</a:t>
            </a:r>
            <a:r>
              <a:rPr lang="en-US" baseline="0" dirty="0" smtClean="0"/>
              <a:t> carefully </a:t>
            </a:r>
            <a:r>
              <a:rPr lang="en-US" dirty="0" smtClean="0"/>
              <a:t>since the OECD DAC codes</a:t>
            </a:r>
            <a:r>
              <a:rPr lang="en-US" baseline="0" dirty="0" smtClean="0"/>
              <a:t> have been modified to report effectively aid for DRM. </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12</a:t>
            </a:fld>
            <a:endParaRPr lang="en-GB" altLang="en-US" dirty="0"/>
          </a:p>
        </p:txBody>
      </p:sp>
    </p:spTree>
    <p:extLst>
      <p:ext uri="{BB962C8B-B14F-4D97-AF65-F5344CB8AC3E}">
        <p14:creationId xmlns:p14="http://schemas.microsoft.com/office/powerpoint/2010/main" val="2914381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Source: </a:t>
            </a:r>
            <a:r>
              <a:rPr lang="fr-FR" sz="1200" i="0" kern="1200" dirty="0" err="1" smtClean="0">
                <a:solidFill>
                  <a:schemeClr val="tx1"/>
                </a:solidFill>
                <a:effectLst/>
                <a:latin typeface="Arial" panose="020B0604020202020204" pitchFamily="34" charset="0"/>
                <a:ea typeface="+mn-ea"/>
                <a:cs typeface="+mn-cs"/>
              </a:rPr>
              <a:t>Köhnen</a:t>
            </a:r>
            <a:r>
              <a:rPr lang="fr-FR" sz="1200" i="0" kern="1200" dirty="0" smtClean="0">
                <a:solidFill>
                  <a:schemeClr val="tx1"/>
                </a:solidFill>
                <a:effectLst/>
                <a:latin typeface="Arial" panose="020B0604020202020204" pitchFamily="34" charset="0"/>
                <a:ea typeface="+mn-ea"/>
                <a:cs typeface="+mn-cs"/>
              </a:rPr>
              <a:t>, Daniel, </a:t>
            </a:r>
            <a:r>
              <a:rPr lang="fr-FR" sz="1200" i="0" kern="1200" dirty="0" err="1" smtClean="0">
                <a:solidFill>
                  <a:schemeClr val="tx1"/>
                </a:solidFill>
                <a:effectLst/>
                <a:latin typeface="Arial" panose="020B0604020202020204" pitchFamily="34" charset="0"/>
                <a:ea typeface="+mn-ea"/>
                <a:cs typeface="+mn-cs"/>
              </a:rPr>
              <a:t>Thorben</a:t>
            </a:r>
            <a:r>
              <a:rPr lang="fr-FR" sz="1200" i="0" kern="1200" dirty="0" smtClean="0">
                <a:solidFill>
                  <a:schemeClr val="tx1"/>
                </a:solidFill>
                <a:effectLst/>
                <a:latin typeface="Arial" panose="020B0604020202020204" pitchFamily="34" charset="0"/>
                <a:ea typeface="+mn-ea"/>
                <a:cs typeface="+mn-cs"/>
              </a:rPr>
              <a:t> Kundt and Christian </a:t>
            </a:r>
            <a:r>
              <a:rPr lang="fr-FR" sz="1200" i="0" kern="1200" dirty="0" err="1" smtClean="0">
                <a:solidFill>
                  <a:schemeClr val="tx1"/>
                </a:solidFill>
                <a:effectLst/>
                <a:latin typeface="Arial" panose="020B0604020202020204" pitchFamily="34" charset="0"/>
                <a:ea typeface="+mn-ea"/>
                <a:cs typeface="+mn-cs"/>
              </a:rPr>
              <a:t>Schuppert</a:t>
            </a:r>
            <a:r>
              <a:rPr lang="fr-FR" sz="1200" i="0" kern="1200" dirty="0" smtClean="0">
                <a:solidFill>
                  <a:schemeClr val="tx1"/>
                </a:solidFill>
                <a:effectLst/>
                <a:latin typeface="Arial" panose="020B0604020202020204" pitchFamily="34" charset="0"/>
                <a:ea typeface="+mn-ea"/>
                <a:cs typeface="+mn-cs"/>
              </a:rPr>
              <a:t>, 2010 “</a:t>
            </a:r>
            <a:r>
              <a:rPr lang="fr-FR" sz="1200" i="0" kern="1200" dirty="0" err="1" smtClean="0">
                <a:solidFill>
                  <a:schemeClr val="tx1"/>
                </a:solidFill>
                <a:effectLst/>
                <a:latin typeface="Arial" panose="020B0604020202020204" pitchFamily="34" charset="0"/>
                <a:ea typeface="+mn-ea"/>
                <a:cs typeface="+mn-cs"/>
              </a:rPr>
              <a:t>Mapping</a:t>
            </a:r>
            <a:r>
              <a:rPr lang="fr-FR" sz="1200" i="0" kern="1200" dirty="0" smtClean="0">
                <a:solidFill>
                  <a:schemeClr val="tx1"/>
                </a:solidFill>
                <a:effectLst/>
                <a:latin typeface="Arial" panose="020B0604020202020204" pitchFamily="34" charset="0"/>
                <a:ea typeface="+mn-ea"/>
                <a:cs typeface="+mn-cs"/>
              </a:rPr>
              <a:t> Survey, Taxation and </a:t>
            </a:r>
            <a:r>
              <a:rPr lang="fr-FR" sz="1200" i="0" kern="1200" dirty="0" err="1" smtClean="0">
                <a:solidFill>
                  <a:schemeClr val="tx1"/>
                </a:solidFill>
                <a:effectLst/>
                <a:latin typeface="Arial" panose="020B0604020202020204" pitchFamily="34" charset="0"/>
                <a:ea typeface="+mn-ea"/>
                <a:cs typeface="+mn-cs"/>
              </a:rPr>
              <a:t>Development</a:t>
            </a:r>
            <a:r>
              <a:rPr lang="fr-FR" sz="1200" i="0" kern="1200" dirty="0" smtClean="0">
                <a:solidFill>
                  <a:schemeClr val="tx1"/>
                </a:solidFill>
                <a:effectLst/>
                <a:latin typeface="Arial" panose="020B0604020202020204" pitchFamily="34" charset="0"/>
                <a:ea typeface="+mn-ea"/>
                <a:cs typeface="+mn-cs"/>
              </a:rPr>
              <a:t>” an International </a:t>
            </a:r>
            <a:r>
              <a:rPr lang="fr-FR" sz="1200" i="0" kern="1200" dirty="0" err="1" smtClean="0">
                <a:solidFill>
                  <a:schemeClr val="tx1"/>
                </a:solidFill>
                <a:effectLst/>
                <a:latin typeface="Arial" panose="020B0604020202020204" pitchFamily="34" charset="0"/>
                <a:ea typeface="+mn-ea"/>
                <a:cs typeface="+mn-cs"/>
              </a:rPr>
              <a:t>Tax</a:t>
            </a:r>
            <a:r>
              <a:rPr lang="fr-FR" sz="1200" i="0" kern="1200" dirty="0" smtClean="0">
                <a:solidFill>
                  <a:schemeClr val="tx1"/>
                </a:solidFill>
                <a:effectLst/>
                <a:latin typeface="Arial" panose="020B0604020202020204" pitchFamily="34" charset="0"/>
                <a:ea typeface="+mn-ea"/>
                <a:cs typeface="+mn-cs"/>
              </a:rPr>
              <a:t> Compact Report for GTZ (</a:t>
            </a:r>
            <a:r>
              <a:rPr lang="fr-FR" sz="1200" i="0" kern="1200" dirty="0" err="1" smtClean="0">
                <a:solidFill>
                  <a:schemeClr val="tx1"/>
                </a:solidFill>
                <a:effectLst/>
                <a:latin typeface="Arial" panose="020B0604020202020204" pitchFamily="34" charset="0"/>
                <a:ea typeface="+mn-ea"/>
                <a:cs typeface="+mn-cs"/>
              </a:rPr>
              <a:t>Eschborn</a:t>
            </a:r>
            <a:r>
              <a:rPr lang="fr-FR" sz="1200" i="0" kern="1200" dirty="0" smtClean="0">
                <a:solidFill>
                  <a:schemeClr val="tx1"/>
                </a:solidFill>
                <a:effectLst/>
                <a:latin typeface="Arial" panose="020B0604020202020204" pitchFamily="34" charset="0"/>
                <a:ea typeface="+mn-ea"/>
                <a:cs typeface="+mn-cs"/>
              </a:rPr>
              <a:t>: GTZ)</a:t>
            </a:r>
            <a:br>
              <a:rPr lang="fr-FR" sz="1200" i="0" kern="1200" dirty="0" smtClean="0">
                <a:solidFill>
                  <a:schemeClr val="tx1"/>
                </a:solidFill>
                <a:effectLst/>
                <a:latin typeface="Arial" panose="020B0604020202020204" pitchFamily="34" charset="0"/>
                <a:ea typeface="+mn-ea"/>
                <a:cs typeface="+mn-cs"/>
              </a:rPr>
            </a:br>
            <a:r>
              <a:rPr lang="fr-FR" sz="1200" i="0" kern="1200" dirty="0" smtClean="0">
                <a:solidFill>
                  <a:schemeClr val="tx1"/>
                </a:solidFill>
                <a:effectLst/>
                <a:latin typeface="Arial" panose="020B0604020202020204" pitchFamily="34" charset="0"/>
                <a:ea typeface="+mn-ea"/>
                <a:cs typeface="+mn-cs"/>
              </a:rPr>
              <a:t/>
            </a:r>
            <a:br>
              <a:rPr lang="fr-FR" sz="1200" i="0" kern="1200" dirty="0" smtClean="0">
                <a:solidFill>
                  <a:schemeClr val="tx1"/>
                </a:solidFill>
                <a:effectLst/>
                <a:latin typeface="Arial" panose="020B0604020202020204" pitchFamily="34" charset="0"/>
                <a:ea typeface="+mn-ea"/>
                <a:cs typeface="+mn-cs"/>
              </a:rPr>
            </a:br>
            <a:r>
              <a:rPr lang="en-US" sz="1200" i="0" kern="1200" dirty="0" smtClean="0">
                <a:solidFill>
                  <a:schemeClr val="tx1"/>
                </a:solidFill>
                <a:effectLst/>
                <a:latin typeface="Arial" panose="020B0604020202020204" pitchFamily="34" charset="0"/>
                <a:ea typeface="+mn-ea"/>
                <a:cs typeface="+mn-cs"/>
              </a:rPr>
              <a:t>Five bilateral donors were selected for the country-specific mapping in addition to</a:t>
            </a:r>
            <a:br>
              <a:rPr lang="en-US" sz="1200" i="0" kern="1200" dirty="0" smtClean="0">
                <a:solidFill>
                  <a:schemeClr val="tx1"/>
                </a:solidFill>
                <a:effectLst/>
                <a:latin typeface="Arial" panose="020B0604020202020204" pitchFamily="34" charset="0"/>
                <a:ea typeface="+mn-ea"/>
                <a:cs typeface="+mn-cs"/>
              </a:rPr>
            </a:br>
            <a:r>
              <a:rPr lang="en-US" sz="1200" i="0" kern="1200" dirty="0" smtClean="0">
                <a:solidFill>
                  <a:schemeClr val="tx1"/>
                </a:solidFill>
                <a:effectLst/>
                <a:latin typeface="Arial" panose="020B0604020202020204" pitchFamily="34" charset="0"/>
                <a:ea typeface="+mn-ea"/>
                <a:cs typeface="+mn-cs"/>
              </a:rPr>
              <a:t>the multilateral financial institutions: France, Germany, Japan, United Kingdom and United</a:t>
            </a:r>
            <a:br>
              <a:rPr lang="en-US" sz="1200" i="0" kern="1200" dirty="0" smtClean="0">
                <a:solidFill>
                  <a:schemeClr val="tx1"/>
                </a:solidFill>
                <a:effectLst/>
                <a:latin typeface="Arial" panose="020B0604020202020204" pitchFamily="34" charset="0"/>
                <a:ea typeface="+mn-ea"/>
                <a:cs typeface="+mn-cs"/>
              </a:rPr>
            </a:br>
            <a:r>
              <a:rPr lang="en-US" sz="1200" i="0" kern="1200" dirty="0" smtClean="0">
                <a:solidFill>
                  <a:schemeClr val="tx1"/>
                </a:solidFill>
                <a:effectLst/>
                <a:latin typeface="Arial" panose="020B0604020202020204" pitchFamily="34" charset="0"/>
                <a:ea typeface="+mn-ea"/>
                <a:cs typeface="+mn-cs"/>
              </a:rPr>
              <a:t>States. </a:t>
            </a:r>
          </a:p>
          <a:p>
            <a:r>
              <a:rPr lang="en-US" sz="1200" i="0" kern="1200" dirty="0" smtClean="0">
                <a:solidFill>
                  <a:schemeClr val="tx1"/>
                </a:solidFill>
                <a:effectLst/>
                <a:latin typeface="Arial" panose="020B0604020202020204" pitchFamily="34" charset="0"/>
                <a:ea typeface="+mn-ea"/>
                <a:cs typeface="+mn-cs"/>
              </a:rPr>
              <a:t>Since the European Commission has identified the topic tax and development as a priority for European development assistance, the EU Institutions have been included as the only</a:t>
            </a:r>
            <a:br>
              <a:rPr lang="en-US" sz="1200" i="0" kern="1200" dirty="0" smtClean="0">
                <a:solidFill>
                  <a:schemeClr val="tx1"/>
                </a:solidFill>
                <a:effectLst/>
                <a:latin typeface="Arial" panose="020B0604020202020204" pitchFamily="34" charset="0"/>
                <a:ea typeface="+mn-ea"/>
                <a:cs typeface="+mn-cs"/>
              </a:rPr>
            </a:br>
            <a:r>
              <a:rPr lang="en-US" sz="1200" i="0" kern="1200" dirty="0" smtClean="0">
                <a:solidFill>
                  <a:schemeClr val="tx1"/>
                </a:solidFill>
                <a:effectLst/>
                <a:latin typeface="Arial" panose="020B0604020202020204" pitchFamily="34" charset="0"/>
                <a:ea typeface="+mn-ea"/>
                <a:cs typeface="+mn-cs"/>
              </a:rPr>
              <a:t>multilateral donor.</a:t>
            </a:r>
            <a:br>
              <a:rPr lang="en-US" sz="1200" i="0" kern="1200" dirty="0" smtClean="0">
                <a:solidFill>
                  <a:schemeClr val="tx1"/>
                </a:solidFill>
                <a:effectLst/>
                <a:latin typeface="Arial" panose="020B0604020202020204" pitchFamily="34" charset="0"/>
                <a:ea typeface="+mn-ea"/>
                <a:cs typeface="+mn-cs"/>
              </a:rPr>
            </a:br>
            <a:r>
              <a:rPr lang="en-US" sz="1200" i="0" kern="1200" dirty="0" smtClean="0">
                <a:solidFill>
                  <a:schemeClr val="tx1"/>
                </a:solidFill>
                <a:effectLst/>
                <a:latin typeface="Arial" panose="020B0604020202020204" pitchFamily="34" charset="0"/>
                <a:ea typeface="+mn-ea"/>
                <a:cs typeface="+mn-cs"/>
              </a:rPr>
              <a:t/>
            </a:r>
            <a:br>
              <a:rPr lang="en-US" sz="1200" i="0" kern="1200" dirty="0" smtClean="0">
                <a:solidFill>
                  <a:schemeClr val="tx1"/>
                </a:solidFill>
                <a:effectLst/>
                <a:latin typeface="Arial" panose="020B0604020202020204" pitchFamily="34" charset="0"/>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13</a:t>
            </a:fld>
            <a:endParaRPr lang="en-GB" altLang="en-US" dirty="0"/>
          </a:p>
        </p:txBody>
      </p:sp>
    </p:spTree>
    <p:extLst>
      <p:ext uri="{BB962C8B-B14F-4D97-AF65-F5344CB8AC3E}">
        <p14:creationId xmlns:p14="http://schemas.microsoft.com/office/powerpoint/2010/main" val="1311714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lvl="1" indent="0" algn="l" defTabSz="914400" rtl="0" eaLnBrk="0" fontAlgn="base" latinLnBrk="0" hangingPunct="0">
              <a:lnSpc>
                <a:spcPct val="150000"/>
              </a:lnSpc>
              <a:spcBef>
                <a:spcPct val="20000"/>
              </a:spcBef>
              <a:spcAft>
                <a:spcPct val="0"/>
              </a:spcAft>
              <a:buClrTx/>
              <a:buSzTx/>
              <a:buFont typeface="Courier New" pitchFamily="49" charset="0"/>
              <a:buNone/>
              <a:tabLst/>
              <a:defRPr/>
            </a:pPr>
            <a:r>
              <a:rPr kumimoji="0" lang="en-US" sz="1000" u="none" strike="noStrike" kern="1200" cap="none" spc="0" normalizeH="0" baseline="0" noProof="0" dirty="0" smtClean="0">
                <a:ln>
                  <a:noFill/>
                </a:ln>
                <a:effectLst/>
                <a:uLnTx/>
                <a:uFillTx/>
                <a:cs typeface="Arial" panose="020B0604020202020204" pitchFamily="34" charset="0"/>
              </a:rPr>
              <a:t>Supporting Capacity building and policy guidance with</a:t>
            </a:r>
            <a:r>
              <a:rPr kumimoji="0" lang="en-GB" altLang="en-US" sz="1000" u="none" strike="noStrike" kern="1200" cap="none" spc="0" normalizeH="0" baseline="0" noProof="0" dirty="0" smtClean="0">
                <a:ln>
                  <a:noFill/>
                </a:ln>
                <a:effectLst/>
                <a:uLnTx/>
                <a:uFillTx/>
                <a:cs typeface="Arial" panose="020B0604020202020204" pitchFamily="34" charset="0"/>
              </a:rPr>
              <a:t> two IMF Topical Trust Funds</a:t>
            </a:r>
          </a:p>
          <a:p>
            <a:pPr marL="742950" marR="0" lvl="1" indent="-285750" algn="l" defTabSz="914400" rtl="0" eaLnBrk="0" fontAlgn="base" latinLnBrk="0" hangingPunct="0">
              <a:lnSpc>
                <a:spcPct val="150000"/>
              </a:lnSpc>
              <a:spcBef>
                <a:spcPct val="20000"/>
              </a:spcBef>
              <a:spcAft>
                <a:spcPct val="0"/>
              </a:spcAft>
              <a:buClr>
                <a:srgbClr val="009FBA"/>
              </a:buClr>
              <a:buSzTx/>
              <a:buFontTx/>
              <a:buChar char="•"/>
              <a:tabLst/>
              <a:defRPr/>
            </a:pPr>
            <a:r>
              <a:rPr kumimoji="0" lang="en-GB" altLang="en-US" sz="1000" u="none" strike="noStrike" kern="1200" cap="none" spc="0" normalizeH="0" baseline="0" noProof="0" dirty="0" smtClean="0">
                <a:ln>
                  <a:noFill/>
                </a:ln>
                <a:effectLst/>
                <a:uLnTx/>
                <a:uFillTx/>
                <a:cs typeface="Arial" panose="020B0604020202020204" pitchFamily="34" charset="0"/>
              </a:rPr>
              <a:t>Topical Trust Fund on Managing Natural Resource Wealth (MNRW-TTF)</a:t>
            </a:r>
          </a:p>
          <a:p>
            <a:pPr marL="742950" marR="0" lvl="1" indent="-285750" algn="l" defTabSz="914400" rtl="0" eaLnBrk="0" fontAlgn="base" latinLnBrk="0" hangingPunct="0">
              <a:lnSpc>
                <a:spcPct val="150000"/>
              </a:lnSpc>
              <a:spcBef>
                <a:spcPct val="20000"/>
              </a:spcBef>
              <a:spcAft>
                <a:spcPct val="0"/>
              </a:spcAft>
              <a:buClr>
                <a:srgbClr val="009FBA"/>
              </a:buClr>
              <a:buSzTx/>
              <a:buFontTx/>
              <a:buChar char="•"/>
              <a:tabLst/>
              <a:defRPr/>
            </a:pPr>
            <a:r>
              <a:rPr kumimoji="0" lang="en-GB" altLang="en-US" sz="1000" u="none" strike="noStrike" kern="1200" cap="none" spc="0" normalizeH="0" baseline="0" noProof="0" dirty="0" smtClean="0">
                <a:ln>
                  <a:noFill/>
                </a:ln>
                <a:effectLst/>
                <a:uLnTx/>
                <a:uFillTx/>
                <a:cs typeface="Arial" panose="020B0604020202020204" pitchFamily="34" charset="0"/>
              </a:rPr>
              <a:t>Tax Policy and Administration Topical Trust Fund (TPA- TTF)</a:t>
            </a:r>
          </a:p>
          <a:p>
            <a:pPr marL="0" marR="0" lvl="0" indent="0" algn="l" defTabSz="914400" rtl="0" eaLnBrk="0" fontAlgn="base" latinLnBrk="0" hangingPunct="0">
              <a:lnSpc>
                <a:spcPct val="150000"/>
              </a:lnSpc>
              <a:spcBef>
                <a:spcPct val="20000"/>
              </a:spcBef>
              <a:spcAft>
                <a:spcPct val="0"/>
              </a:spcAft>
              <a:buClr>
                <a:srgbClr val="FFFFFF"/>
              </a:buClr>
              <a:buSzTx/>
              <a:buFontTx/>
              <a:buNone/>
              <a:tabLst/>
              <a:defRPr/>
            </a:pPr>
            <a:r>
              <a:rPr kumimoji="0" lang="en-GB" altLang="en-US" sz="1000" u="none" strike="noStrike" kern="1200" cap="none" spc="0" normalizeH="0" baseline="0" noProof="0" dirty="0" smtClean="0">
                <a:ln>
                  <a:noFill/>
                </a:ln>
                <a:effectLst/>
                <a:uLnTx/>
                <a:uFillTx/>
                <a:cs typeface="Arial" panose="020B0604020202020204" pitchFamily="34" charset="0"/>
              </a:rPr>
              <a:t>Tax Administration Diagnostic Assessment Tool – newest tool in the toolkit</a:t>
            </a:r>
          </a:p>
          <a:p>
            <a:pPr marL="0" marR="0" lvl="0" indent="0" algn="l" defTabSz="914400" rtl="0" eaLnBrk="0" fontAlgn="base" latinLnBrk="0" hangingPunct="0">
              <a:lnSpc>
                <a:spcPct val="150000"/>
              </a:lnSpc>
              <a:spcBef>
                <a:spcPct val="20000"/>
              </a:spcBef>
              <a:spcAft>
                <a:spcPct val="0"/>
              </a:spcAft>
              <a:buClr>
                <a:srgbClr val="FFFFFF"/>
              </a:buClr>
              <a:buSzTx/>
              <a:buFontTx/>
              <a:buNone/>
              <a:tabLst/>
              <a:defRPr/>
            </a:pPr>
            <a:r>
              <a:rPr kumimoji="0" lang="en-GB" altLang="en-US" sz="1000" u="none" strike="noStrike" kern="1200" cap="none" spc="0" normalizeH="0" baseline="0" noProof="0" dirty="0" smtClean="0">
                <a:ln>
                  <a:noFill/>
                </a:ln>
                <a:effectLst/>
                <a:uLnTx/>
                <a:uFillTx/>
                <a:cs typeface="Arial" panose="020B0604020202020204" pitchFamily="34" charset="0"/>
              </a:rPr>
              <a:t>Regional and Global Forums on Tax Issues</a:t>
            </a:r>
          </a:p>
          <a:p>
            <a:pPr>
              <a:lnSpc>
                <a:spcPct val="150000"/>
              </a:lnSpc>
              <a:spcBef>
                <a:spcPct val="20000"/>
              </a:spcBef>
              <a:buClr>
                <a:srgbClr val="FFFFFF"/>
              </a:buClr>
              <a:defRPr/>
            </a:pPr>
            <a:r>
              <a:rPr kumimoji="0" lang="en-GB" altLang="en-US" sz="1000" u="none" strike="noStrike" kern="1200" cap="none" spc="0" normalizeH="0" baseline="0" noProof="0" dirty="0" smtClean="0">
                <a:ln>
                  <a:noFill/>
                </a:ln>
                <a:effectLst/>
                <a:uLnTx/>
                <a:uFillTx/>
                <a:cs typeface="Arial" panose="020B0604020202020204" pitchFamily="34" charset="0"/>
              </a:rPr>
              <a:t>Tripartite Initiative  w/ WB and OECD on Transfer </a:t>
            </a:r>
            <a:r>
              <a:rPr lang="en-GB" altLang="en-US" sz="1000" dirty="0" smtClean="0">
                <a:cs typeface="Arial" panose="020B0604020202020204" pitchFamily="34" charset="0"/>
              </a:rPr>
              <a:t>Pricing</a:t>
            </a:r>
          </a:p>
          <a:p>
            <a:pPr>
              <a:lnSpc>
                <a:spcPct val="150000"/>
              </a:lnSpc>
              <a:spcBef>
                <a:spcPct val="20000"/>
              </a:spcBef>
              <a:buClr>
                <a:srgbClr val="FFFFFF"/>
              </a:buClr>
              <a:defRPr/>
            </a:pPr>
            <a:r>
              <a:rPr lang="en-GB" altLang="en-US" sz="1000" dirty="0" smtClean="0">
                <a:cs typeface="Arial" panose="020B0604020202020204" pitchFamily="34" charset="0"/>
              </a:rPr>
              <a:t>BEPS: Base Erosion and Profit Shifting</a:t>
            </a:r>
          </a:p>
          <a:p>
            <a:pPr>
              <a:lnSpc>
                <a:spcPct val="150000"/>
              </a:lnSpc>
              <a:spcBef>
                <a:spcPct val="20000"/>
              </a:spcBef>
              <a:buClr>
                <a:srgbClr val="FFFFFF"/>
              </a:buClr>
              <a:defRPr/>
            </a:pPr>
            <a:r>
              <a:rPr lang="en-GB" altLang="en-US" sz="1000" dirty="0" smtClean="0">
                <a:cs typeface="Arial" panose="020B0604020202020204" pitchFamily="34" charset="0"/>
              </a:rPr>
              <a:t>Extractive </a:t>
            </a:r>
            <a:r>
              <a:rPr lang="en-GB" altLang="en-US" sz="1000" dirty="0">
                <a:cs typeface="Arial" panose="020B0604020202020204" pitchFamily="34" charset="0"/>
              </a:rPr>
              <a:t>Industry Transparency Initiative (EITI</a:t>
            </a:r>
            <a:r>
              <a:rPr lang="en-GB" altLang="en-US" sz="1000" dirty="0" smtClean="0">
                <a:cs typeface="Arial" panose="020B0604020202020204" pitchFamily="34" charset="0"/>
              </a:rPr>
              <a:t>)</a:t>
            </a:r>
          </a:p>
          <a:p>
            <a:pPr>
              <a:lnSpc>
                <a:spcPct val="150000"/>
              </a:lnSpc>
              <a:spcBef>
                <a:spcPct val="20000"/>
              </a:spcBef>
              <a:buClr>
                <a:srgbClr val="FFFFFF"/>
              </a:buClr>
              <a:defRPr/>
            </a:pPr>
            <a:r>
              <a:rPr lang="en-GB" altLang="en-US" sz="1000" dirty="0" smtClean="0">
                <a:cs typeface="Arial" panose="020B0604020202020204" pitchFamily="34" charset="0"/>
              </a:rPr>
              <a:t>Illicit financial flows</a:t>
            </a:r>
            <a:endParaRPr lang="en-GB" altLang="en-US" sz="1000" dirty="0">
              <a:cs typeface="Arial" panose="020B0604020202020204" pitchFamily="34" charset="0"/>
            </a:endParaRPr>
          </a:p>
          <a:p>
            <a:pPr marL="0" marR="0" lvl="0" indent="0" algn="l" defTabSz="914400" rtl="0" eaLnBrk="0" fontAlgn="base" latinLnBrk="0" hangingPunct="0">
              <a:lnSpc>
                <a:spcPct val="150000"/>
              </a:lnSpc>
              <a:spcBef>
                <a:spcPct val="20000"/>
              </a:spcBef>
              <a:spcAft>
                <a:spcPct val="0"/>
              </a:spcAft>
              <a:buClr>
                <a:srgbClr val="FFFFFF"/>
              </a:buClr>
              <a:buSzTx/>
              <a:buFontTx/>
              <a:buNone/>
              <a:tabLst/>
              <a:defRPr/>
            </a:pPr>
            <a:endParaRPr kumimoji="0" lang="en-GB" altLang="en-US" sz="1000" b="0" i="1" u="none" strike="noStrike" kern="1200" cap="none" spc="0" normalizeH="0" baseline="0" noProof="0" dirty="0" smtClean="0">
              <a:ln>
                <a:noFill/>
              </a:ln>
              <a:solidFill>
                <a:srgbClr val="0F5494"/>
              </a:solidFill>
              <a:effectLst/>
              <a:uLnTx/>
              <a:uFillTx/>
              <a:cs typeface="Arial" panose="020B0604020202020204" pitchFamily="34" charset="0"/>
            </a:endParaRPr>
          </a:p>
          <a:p>
            <a:endParaRPr lang="en-US" sz="1100" dirty="0"/>
          </a:p>
        </p:txBody>
      </p:sp>
      <p:sp>
        <p:nvSpPr>
          <p:cNvPr id="3481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315F1682-6056-CC48-AAC7-38EA3069E434}" type="slidenum">
              <a:rPr lang="en-GB">
                <a:solidFill>
                  <a:schemeClr val="tx1"/>
                </a:solidFill>
                <a:latin typeface="Arial" charset="0"/>
              </a:rPr>
              <a:pPr eaLnBrk="1" hangingPunct="1"/>
              <a:t>14</a:t>
            </a:fld>
            <a:endParaRPr lang="en-GB" dirty="0">
              <a:solidFill>
                <a:schemeClr val="tx1"/>
              </a:solidFill>
              <a:latin typeface="Arial" charset="0"/>
            </a:endParaRPr>
          </a:p>
        </p:txBody>
      </p:sp>
    </p:spTree>
    <p:extLst>
      <p:ext uri="{BB962C8B-B14F-4D97-AF65-F5344CB8AC3E}">
        <p14:creationId xmlns:p14="http://schemas.microsoft.com/office/powerpoint/2010/main" val="2963803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Source: Europe Court of </a:t>
            </a:r>
            <a:r>
              <a:rPr lang="fr-FR" dirty="0" err="1" smtClean="0"/>
              <a:t>Auditors</a:t>
            </a:r>
            <a:endParaRPr lang="fr-FR"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t>Special report no 35/2016: The use of budget support to improve domestic revenue </a:t>
            </a:r>
            <a:r>
              <a:rPr lang="en-US" b="0" dirty="0" err="1" smtClean="0"/>
              <a:t>mobilisation</a:t>
            </a:r>
            <a:r>
              <a:rPr lang="en-US" b="0" dirty="0" smtClean="0"/>
              <a:t> in sub-Saharan Africa</a:t>
            </a:r>
          </a:p>
          <a:p>
            <a:endParaRPr lang="fr-FR" dirty="0"/>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15</a:t>
            </a:fld>
            <a:endParaRPr lang="en-GB" altLang="en-US" dirty="0"/>
          </a:p>
        </p:txBody>
      </p:sp>
    </p:spTree>
    <p:extLst>
      <p:ext uri="{BB962C8B-B14F-4D97-AF65-F5344CB8AC3E}">
        <p14:creationId xmlns:p14="http://schemas.microsoft.com/office/powerpoint/2010/main" val="1179151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17688" y="744538"/>
            <a:ext cx="3163887" cy="2373312"/>
          </a:xfrm>
        </p:spPr>
      </p:sp>
      <p:sp>
        <p:nvSpPr>
          <p:cNvPr id="3" name="Notes Placeholder 2"/>
          <p:cNvSpPr>
            <a:spLocks noGrp="1"/>
          </p:cNvSpPr>
          <p:nvPr>
            <p:ph type="body" idx="1"/>
          </p:nvPr>
        </p:nvSpPr>
        <p:spPr>
          <a:xfrm>
            <a:off x="680220" y="3387081"/>
            <a:ext cx="5438775" cy="5771969"/>
          </a:xfrm>
        </p:spPr>
        <p:txBody>
          <a:bodyPr/>
          <a:lstStyle/>
          <a:p>
            <a:r>
              <a:rPr lang="en-US" sz="1000" dirty="0" smtClean="0"/>
              <a:t>Collect More – Spend Better, EU Discussion Paper as a contribution to the THIRD FINANCING FOR DEVELOPMENT in Addis Ababa in July 2015. This serves as a basic document on DRM for EU staff</a:t>
            </a:r>
            <a:r>
              <a:rPr lang="en-US" sz="1000" dirty="0"/>
              <a:t>.: </a:t>
            </a:r>
            <a:r>
              <a:rPr lang="en-US" sz="1000" dirty="0">
                <a:hlinkClick r:id="rId3"/>
              </a:rPr>
              <a:t>https://</a:t>
            </a:r>
            <a:r>
              <a:rPr lang="en-US" sz="1000" dirty="0" smtClean="0">
                <a:hlinkClick r:id="rId3"/>
              </a:rPr>
              <a:t>ec.europa.eu/europeaid/sites/devco/files/com_collectmore-spendbetter_20150713_en.pdf</a:t>
            </a:r>
            <a:r>
              <a:rPr lang="en-US" sz="1000" dirty="0" smtClean="0"/>
              <a:t> </a:t>
            </a:r>
          </a:p>
          <a:p>
            <a:r>
              <a:rPr lang="en-US" sz="1000" dirty="0" smtClean="0"/>
              <a:t>TOPICAL Chapters</a:t>
            </a:r>
          </a:p>
          <a:p>
            <a:pPr marL="171450" indent="-171450">
              <a:buFontTx/>
              <a:buChar char="-"/>
            </a:pPr>
            <a:r>
              <a:rPr lang="en-US" sz="1000" dirty="0" smtClean="0"/>
              <a:t>Close dual tax gap: tax policy and tax compliance</a:t>
            </a:r>
          </a:p>
          <a:p>
            <a:pPr marL="171450" indent="-171450">
              <a:buFontTx/>
              <a:buChar char="-"/>
            </a:pPr>
            <a:r>
              <a:rPr lang="en-US" sz="1000" dirty="0" smtClean="0"/>
              <a:t>Spend better – this will not be covered in this training</a:t>
            </a:r>
          </a:p>
          <a:p>
            <a:pPr marL="171450" indent="-171450">
              <a:buFontTx/>
              <a:buChar char="-"/>
            </a:pPr>
            <a:r>
              <a:rPr lang="en-US" sz="1000" dirty="0" smtClean="0"/>
              <a:t>National tax governance</a:t>
            </a:r>
          </a:p>
          <a:p>
            <a:pPr marL="628650" lvl="1" indent="-171450">
              <a:buFontTx/>
              <a:buChar char="-"/>
            </a:pPr>
            <a:r>
              <a:rPr lang="en-US" sz="1000" dirty="0" smtClean="0"/>
              <a:t>Principles of transparency, exchange of information, and fair tax competition</a:t>
            </a:r>
          </a:p>
          <a:p>
            <a:pPr marL="171450" indent="-171450">
              <a:buFontTx/>
              <a:buChar char="-"/>
            </a:pPr>
            <a:r>
              <a:rPr lang="en-US" sz="1000" dirty="0" smtClean="0"/>
              <a:t>Good international tax governance</a:t>
            </a:r>
          </a:p>
          <a:p>
            <a:pPr marL="628650" lvl="1" indent="-171450">
              <a:buFontTx/>
              <a:buChar char="-"/>
            </a:pPr>
            <a:r>
              <a:rPr lang="en-US" sz="1000" dirty="0" smtClean="0"/>
              <a:t>Supporting regional bodies, international issues such as “base erosion and profit shifting,” transfer pricing programmes, Extractive Industries Transparency Initiative, stemming illicit financial flows</a:t>
            </a:r>
          </a:p>
          <a:p>
            <a:pPr marL="171450" indent="-171450">
              <a:buFontTx/>
              <a:buChar char="-"/>
            </a:pPr>
            <a:r>
              <a:rPr lang="en-US" sz="1000" dirty="0" smtClean="0"/>
              <a:t>Beyond Addis</a:t>
            </a:r>
          </a:p>
          <a:p>
            <a:r>
              <a:rPr lang="en-US" sz="1000" u="sng" dirty="0" smtClean="0"/>
              <a:t>A </a:t>
            </a:r>
            <a:r>
              <a:rPr lang="en-US" sz="1000" u="sng" dirty="0"/>
              <a:t>future common agenda could be based on the following key elements: </a:t>
            </a:r>
            <a:endParaRPr lang="en-US" sz="1000" dirty="0"/>
          </a:p>
          <a:p>
            <a:pPr marL="171450" indent="-171450">
              <a:buFont typeface="Arial" panose="020B0604020202020204" pitchFamily="34" charset="0"/>
              <a:buChar char="•"/>
            </a:pPr>
            <a:r>
              <a:rPr lang="en-US" sz="1000" dirty="0"/>
              <a:t>Promoting the principles of good tax governance at national and international level; </a:t>
            </a:r>
          </a:p>
          <a:p>
            <a:pPr marL="171450" indent="-171450">
              <a:buFont typeface="Arial" panose="020B0604020202020204" pitchFamily="34" charset="0"/>
              <a:buChar char="•"/>
            </a:pPr>
            <a:r>
              <a:rPr lang="en-US" sz="1000" dirty="0"/>
              <a:t>Developing international standards and action plans to avoid base erosion and profit shifting and to improve exchange of tax information; </a:t>
            </a:r>
          </a:p>
          <a:p>
            <a:pPr marL="171450" indent="-171450">
              <a:buFont typeface="Arial" panose="020B0604020202020204" pitchFamily="34" charset="0"/>
              <a:buChar char="•"/>
            </a:pPr>
            <a:r>
              <a:rPr lang="en-US" sz="1000" dirty="0"/>
              <a:t>Strengthening transfer pricing legislative and regulatory frameworks; </a:t>
            </a:r>
          </a:p>
          <a:p>
            <a:pPr marL="171450" indent="-171450">
              <a:buFont typeface="Arial" panose="020B0604020202020204" pitchFamily="34" charset="0"/>
              <a:buChar char="•"/>
            </a:pPr>
            <a:r>
              <a:rPr lang="en-US" sz="1000" dirty="0"/>
              <a:t>Strengthening capacity building in tax policy and tax administration; </a:t>
            </a:r>
          </a:p>
          <a:p>
            <a:pPr marL="171450" indent="-171450">
              <a:buFont typeface="Arial" panose="020B0604020202020204" pitchFamily="34" charset="0"/>
              <a:buChar char="•"/>
            </a:pPr>
            <a:r>
              <a:rPr lang="en-US" sz="1000" dirty="0"/>
              <a:t>Improving revenue statistics; </a:t>
            </a:r>
          </a:p>
          <a:p>
            <a:pPr marL="171450" indent="-171450">
              <a:buFont typeface="Arial" panose="020B0604020202020204" pitchFamily="34" charset="0"/>
              <a:buChar char="•"/>
            </a:pPr>
            <a:r>
              <a:rPr lang="en-US" sz="1000" dirty="0"/>
              <a:t>Improving coordination and cooperation amongst key players at international and regional levels; </a:t>
            </a:r>
          </a:p>
          <a:p>
            <a:pPr marL="171450" indent="-171450">
              <a:buFont typeface="Arial" panose="020B0604020202020204" pitchFamily="34" charset="0"/>
              <a:buChar char="•"/>
            </a:pPr>
            <a:r>
              <a:rPr lang="en-US" sz="1000" dirty="0"/>
              <a:t>Supporting the development and implementation of fiscal assessment tools; </a:t>
            </a:r>
          </a:p>
          <a:p>
            <a:pPr marL="171450" indent="-171450">
              <a:buFont typeface="Arial" panose="020B0604020202020204" pitchFamily="34" charset="0"/>
              <a:buChar char="•"/>
            </a:pPr>
            <a:r>
              <a:rPr lang="en-US" sz="1000" dirty="0"/>
              <a:t>Improving transparency and accountability in the extractive industry sector; </a:t>
            </a:r>
          </a:p>
          <a:p>
            <a:pPr marL="171450" indent="-171450">
              <a:buFont typeface="Arial" panose="020B0604020202020204" pitchFamily="34" charset="0"/>
              <a:buChar char="•"/>
            </a:pPr>
            <a:r>
              <a:rPr lang="en-US" sz="1000" dirty="0"/>
              <a:t>Improving transparency, accountability and oversight in domestic public finance; </a:t>
            </a:r>
          </a:p>
          <a:p>
            <a:pPr marL="171450" indent="-171450">
              <a:buFont typeface="Arial" panose="020B0604020202020204" pitchFamily="34" charset="0"/>
              <a:buChar char="•"/>
            </a:pPr>
            <a:r>
              <a:rPr lang="en-US" sz="1000" dirty="0"/>
              <a:t>Promoting efficiency in public investment and public procurement; </a:t>
            </a:r>
          </a:p>
          <a:p>
            <a:pPr marL="171450" indent="-171450">
              <a:buFont typeface="Arial" panose="020B0604020202020204" pitchFamily="34" charset="0"/>
              <a:buChar char="•"/>
            </a:pPr>
            <a:r>
              <a:rPr lang="en-US" sz="1000" dirty="0"/>
              <a:t>Strengthening sustainable debt management. </a:t>
            </a:r>
          </a:p>
          <a:p>
            <a:endParaRPr lang="en-US" dirty="0"/>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17</a:t>
            </a:fld>
            <a:endParaRPr lang="en-GB" altLang="en-US" dirty="0"/>
          </a:p>
        </p:txBody>
      </p:sp>
    </p:spTree>
    <p:extLst>
      <p:ext uri="{BB962C8B-B14F-4D97-AF65-F5344CB8AC3E}">
        <p14:creationId xmlns:p14="http://schemas.microsoft.com/office/powerpoint/2010/main" val="1779797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An important European Commission document (2011) </a:t>
            </a:r>
            <a:r>
              <a:rPr lang="en-US" sz="1000" i="1" dirty="0"/>
              <a:t>Tax and </a:t>
            </a:r>
            <a:r>
              <a:rPr lang="en-US" sz="1000" i="1" dirty="0" smtClean="0"/>
              <a:t>Development: Cooperating </a:t>
            </a:r>
            <a:r>
              <a:rPr lang="en-US" sz="1000" i="1" dirty="0"/>
              <a:t>with Developing Countries on Promoting Good Governance in Tax Matters</a:t>
            </a:r>
          </a:p>
          <a:p>
            <a:r>
              <a:rPr lang="en-US" sz="1000" dirty="0"/>
              <a:t>SEC(2010)426 </a:t>
            </a:r>
            <a:r>
              <a:rPr lang="en-US" sz="1000" dirty="0" smtClean="0"/>
              <a:t>can be found at: </a:t>
            </a:r>
            <a:r>
              <a:rPr lang="en-US" sz="1000" dirty="0">
                <a:hlinkClick r:id="rId3"/>
              </a:rPr>
              <a:t>http://eur-lex.europa.eu/legal-content/EN/TXT/PDF/?</a:t>
            </a:r>
            <a:r>
              <a:rPr lang="en-US" sz="1000" dirty="0" smtClean="0">
                <a:hlinkClick r:id="rId3"/>
              </a:rPr>
              <a:t>uri=CELEX:52010DC0163&amp;from=EN</a:t>
            </a:r>
            <a:r>
              <a:rPr lang="en-US" sz="1000" dirty="0" smtClean="0"/>
              <a:t>. </a:t>
            </a:r>
            <a:endParaRPr lang="en-US" sz="1000" dirty="0"/>
          </a:p>
          <a:p>
            <a:endParaRPr lang="en-US" sz="1000" dirty="0" smtClean="0"/>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18</a:t>
            </a:fld>
            <a:endParaRPr lang="en-GB" altLang="en-US" dirty="0"/>
          </a:p>
        </p:txBody>
      </p:sp>
    </p:spTree>
    <p:extLst>
      <p:ext uri="{BB962C8B-B14F-4D97-AF65-F5344CB8AC3E}">
        <p14:creationId xmlns:p14="http://schemas.microsoft.com/office/powerpoint/2010/main" val="16650678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The main </a:t>
            </a:r>
            <a:r>
              <a:rPr lang="fr-FR" dirty="0" err="1" smtClean="0"/>
              <a:t>recommendations</a:t>
            </a:r>
            <a:r>
              <a:rPr lang="fr-FR" dirty="0" smtClean="0"/>
              <a:t> of the </a:t>
            </a:r>
            <a:r>
              <a:rPr lang="fr-FR" dirty="0" err="1" smtClean="0"/>
              <a:t>Special</a:t>
            </a:r>
            <a:r>
              <a:rPr lang="fr-FR" dirty="0" smtClean="0"/>
              <a:t> Report « The</a:t>
            </a:r>
            <a:r>
              <a:rPr lang="fr-FR" baseline="0" dirty="0" smtClean="0"/>
              <a:t> use of budget support to </a:t>
            </a:r>
            <a:r>
              <a:rPr lang="fr-FR" baseline="0" dirty="0" err="1" smtClean="0"/>
              <a:t>improve</a:t>
            </a:r>
            <a:r>
              <a:rPr lang="fr-FR" baseline="0" dirty="0" smtClean="0"/>
              <a:t> </a:t>
            </a:r>
            <a:r>
              <a:rPr lang="fr-FR" baseline="0" dirty="0" err="1" smtClean="0"/>
              <a:t>domestic</a:t>
            </a:r>
            <a:r>
              <a:rPr lang="fr-FR" baseline="0" dirty="0" smtClean="0"/>
              <a:t> revenue mobilisation in </a:t>
            </a:r>
            <a:r>
              <a:rPr lang="fr-FR" baseline="0" dirty="0" err="1" smtClean="0"/>
              <a:t>sub-Saharan</a:t>
            </a:r>
            <a:r>
              <a:rPr lang="fr-FR" baseline="0" dirty="0" smtClean="0"/>
              <a:t> </a:t>
            </a:r>
            <a:r>
              <a:rPr lang="fr-FR" baseline="0" dirty="0" err="1" smtClean="0"/>
              <a:t>Africa</a:t>
            </a:r>
            <a:r>
              <a:rPr lang="fr-FR" baseline="0" dirty="0" smtClean="0"/>
              <a:t> » </a:t>
            </a:r>
            <a:r>
              <a:rPr lang="fr-FR" baseline="0" dirty="0" err="1" smtClean="0"/>
              <a:t>from</a:t>
            </a:r>
            <a:r>
              <a:rPr lang="fr-FR" baseline="0" dirty="0" smtClean="0"/>
              <a:t> the </a:t>
            </a:r>
            <a:r>
              <a:rPr lang="fr-FR" baseline="0" dirty="0" err="1" smtClean="0"/>
              <a:t>European</a:t>
            </a:r>
            <a:r>
              <a:rPr lang="fr-FR" baseline="0" dirty="0" smtClean="0"/>
              <a:t> Court of </a:t>
            </a:r>
            <a:r>
              <a:rPr lang="fr-FR" baseline="0" dirty="0" err="1" smtClean="0"/>
              <a:t>Auditor</a:t>
            </a:r>
            <a:r>
              <a:rPr lang="fr-FR" baseline="0" dirty="0" smtClean="0"/>
              <a:t> are:</a:t>
            </a:r>
          </a:p>
          <a:p>
            <a:r>
              <a:rPr lang="fr-FR" baseline="0" dirty="0" err="1" smtClean="0"/>
              <a:t>Strengthen</a:t>
            </a:r>
            <a:r>
              <a:rPr lang="fr-FR" baseline="0" dirty="0" smtClean="0"/>
              <a:t> DRM </a:t>
            </a:r>
            <a:r>
              <a:rPr lang="fr-FR" baseline="0" dirty="0" err="1" smtClean="0"/>
              <a:t>assessment</a:t>
            </a:r>
            <a:r>
              <a:rPr lang="fr-FR" baseline="0" dirty="0" smtClean="0"/>
              <a:t> and </a:t>
            </a:r>
            <a:r>
              <a:rPr lang="fr-FR" baseline="0" dirty="0" err="1" smtClean="0"/>
              <a:t>risk</a:t>
            </a:r>
            <a:r>
              <a:rPr lang="fr-FR" baseline="0" dirty="0" smtClean="0"/>
              <a:t> </a:t>
            </a:r>
            <a:r>
              <a:rPr lang="fr-FR" baseline="0" dirty="0" err="1" smtClean="0"/>
              <a:t>analysis</a:t>
            </a: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20</a:t>
            </a:fld>
            <a:endParaRPr lang="en-GB" altLang="en-US" dirty="0"/>
          </a:p>
        </p:txBody>
      </p:sp>
    </p:spTree>
    <p:extLst>
      <p:ext uri="{BB962C8B-B14F-4D97-AF65-F5344CB8AC3E}">
        <p14:creationId xmlns:p14="http://schemas.microsoft.com/office/powerpoint/2010/main" val="47282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The </a:t>
            </a:r>
            <a:r>
              <a:rPr lang="fr-FR" dirty="0" err="1" smtClean="0"/>
              <a:t>lack</a:t>
            </a:r>
            <a:r>
              <a:rPr lang="fr-FR" dirty="0" smtClean="0"/>
              <a:t> of </a:t>
            </a:r>
            <a:r>
              <a:rPr lang="fr-FR" dirty="0" err="1" smtClean="0"/>
              <a:t>available</a:t>
            </a:r>
            <a:r>
              <a:rPr lang="fr-FR" dirty="0" smtClean="0"/>
              <a:t> data </a:t>
            </a:r>
            <a:r>
              <a:rPr lang="fr-FR" dirty="0" err="1" smtClean="0"/>
              <a:t>is</a:t>
            </a:r>
            <a:r>
              <a:rPr lang="fr-FR" dirty="0" smtClean="0"/>
              <a:t> a </a:t>
            </a:r>
            <a:r>
              <a:rPr lang="fr-FR" dirty="0" err="1" smtClean="0"/>
              <a:t>risk</a:t>
            </a:r>
            <a:r>
              <a:rPr lang="fr-FR" dirty="0" smtClean="0"/>
              <a:t>,</a:t>
            </a:r>
            <a:r>
              <a:rPr lang="fr-FR" baseline="0" dirty="0" smtClean="0"/>
              <a:t> </a:t>
            </a:r>
            <a:r>
              <a:rPr lang="fr-FR" baseline="0" dirty="0" err="1" smtClean="0"/>
              <a:t>which</a:t>
            </a:r>
            <a:r>
              <a:rPr lang="fr-FR" baseline="0" dirty="0" smtClean="0"/>
              <a:t> </a:t>
            </a:r>
            <a:r>
              <a:rPr lang="fr-FR" baseline="0" dirty="0" err="1" smtClean="0"/>
              <a:t>should</a:t>
            </a:r>
            <a:r>
              <a:rPr lang="fr-FR" baseline="0" dirty="0" smtClean="0"/>
              <a:t> </a:t>
            </a:r>
            <a:r>
              <a:rPr lang="fr-FR" baseline="0" dirty="0" err="1" smtClean="0"/>
              <a:t>be</a:t>
            </a:r>
            <a:r>
              <a:rPr lang="fr-FR" baseline="0" dirty="0" smtClean="0"/>
              <a:t> </a:t>
            </a:r>
            <a:r>
              <a:rPr lang="fr-FR" baseline="0" dirty="0" err="1" smtClean="0"/>
              <a:t>emphasized</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21</a:t>
            </a:fld>
            <a:endParaRPr lang="en-GB" altLang="en-US" dirty="0"/>
          </a:p>
        </p:txBody>
      </p:sp>
    </p:spTree>
    <p:extLst>
      <p:ext uri="{BB962C8B-B14F-4D97-AF65-F5344CB8AC3E}">
        <p14:creationId xmlns:p14="http://schemas.microsoft.com/office/powerpoint/2010/main" val="2885443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000" dirty="0" smtClean="0"/>
              <a:t>Introductions</a:t>
            </a:r>
          </a:p>
          <a:p>
            <a:pPr marL="171450" indent="-171450" eaLnBrk="1" hangingPunct="1">
              <a:buFontTx/>
              <a:buChar char="-"/>
            </a:pPr>
            <a:r>
              <a:rPr lang="en-US" altLang="en-US" sz="1000" dirty="0" smtClean="0"/>
              <a:t>Instructor</a:t>
            </a:r>
          </a:p>
          <a:p>
            <a:pPr marL="171450" indent="-171450" eaLnBrk="1" hangingPunct="1">
              <a:buFontTx/>
              <a:buChar char="-"/>
            </a:pPr>
            <a:r>
              <a:rPr lang="en-US" altLang="en-US" sz="1000" dirty="0" smtClean="0"/>
              <a:t>Name tents</a:t>
            </a:r>
          </a:p>
          <a:p>
            <a:pPr eaLnBrk="1" hangingPunct="1"/>
            <a:r>
              <a:rPr lang="en-US" altLang="en-US" sz="1000" dirty="0" smtClean="0"/>
              <a:t>- Objectives</a:t>
            </a:r>
          </a:p>
          <a:p>
            <a:pPr marL="628650" lvl="1" indent="-171450" eaLnBrk="1" hangingPunct="1">
              <a:buFontTx/>
              <a:buChar char="-"/>
            </a:pPr>
            <a:r>
              <a:rPr lang="en-US" altLang="en-US" sz="1000" dirty="0" smtClean="0"/>
              <a:t>Each participant, what would they</a:t>
            </a:r>
            <a:r>
              <a:rPr lang="en-US" altLang="en-US" sz="1000" baseline="0" dirty="0" smtClean="0"/>
              <a:t> like to get from this course?</a:t>
            </a:r>
            <a:endParaRPr lang="en-US" altLang="en-US" sz="1000" dirty="0" smtClean="0"/>
          </a:p>
          <a:p>
            <a:pPr eaLnBrk="1" hangingPunct="1"/>
            <a:r>
              <a:rPr lang="en-US" altLang="en-US" sz="1000" dirty="0" smtClean="0"/>
              <a:t>Methods for course</a:t>
            </a:r>
          </a:p>
          <a:p>
            <a:pPr eaLnBrk="1" hangingPunct="1"/>
            <a:r>
              <a:rPr lang="en-US" altLang="en-US" sz="1000" dirty="0" smtClean="0"/>
              <a:t>Introducing</a:t>
            </a:r>
            <a:r>
              <a:rPr lang="en-US" altLang="en-US" sz="1000" baseline="0" dirty="0" smtClean="0"/>
              <a:t> </a:t>
            </a:r>
            <a:r>
              <a:rPr lang="en-US" altLang="en-US" sz="1000" dirty="0" smtClean="0"/>
              <a:t>DRM</a:t>
            </a:r>
          </a:p>
          <a:p>
            <a:pPr marL="171450" indent="-171450" eaLnBrk="1" hangingPunct="1">
              <a:buFontTx/>
              <a:buChar char="-"/>
            </a:pPr>
            <a:r>
              <a:rPr lang="en-US" altLang="en-US" sz="1000" dirty="0" smtClean="0"/>
              <a:t>Mexico to Addis</a:t>
            </a:r>
          </a:p>
          <a:p>
            <a:pPr marL="171450" indent="-171450" eaLnBrk="1" hangingPunct="1">
              <a:buFontTx/>
              <a:buChar char="-"/>
            </a:pPr>
            <a:r>
              <a:rPr lang="en-US" altLang="en-US" sz="1000" dirty="0" smtClean="0"/>
              <a:t>Collect</a:t>
            </a:r>
            <a:r>
              <a:rPr lang="en-US" altLang="en-US" sz="1000" baseline="0" dirty="0" smtClean="0"/>
              <a:t> More, Spend Better</a:t>
            </a:r>
          </a:p>
          <a:p>
            <a:pPr marL="171450" indent="-171450" eaLnBrk="1" hangingPunct="1">
              <a:buFontTx/>
              <a:buChar char="-"/>
            </a:pPr>
            <a:r>
              <a:rPr lang="en-US" altLang="en-US" sz="1000" baseline="0" dirty="0" smtClean="0"/>
              <a:t>EU commitment to DRM</a:t>
            </a:r>
            <a:endParaRPr lang="en-US" altLang="en-US" sz="1000" dirty="0" smtClean="0"/>
          </a:p>
          <a:p>
            <a:pPr eaLnBrk="1" hangingPunct="1"/>
            <a:r>
              <a:rPr lang="en-US" altLang="en-US" sz="1000" dirty="0" smtClean="0"/>
              <a:t>Pre-course knowledge assessment  -- this is to</a:t>
            </a:r>
            <a:r>
              <a:rPr lang="en-US" altLang="en-US" sz="1000" baseline="0" dirty="0" smtClean="0"/>
              <a:t> assess the knowledge that participants have when they come to the training programme and compare that with what they have at the completion of the training programme. This is not to SCORE or GRADE the participant.</a:t>
            </a:r>
            <a:endParaRPr lang="en-US" altLang="en-US" sz="1000" dirty="0" smtClean="0"/>
          </a:p>
          <a:p>
            <a:endParaRPr lang="en-GB" sz="1000" dirty="0"/>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2</a:t>
            </a:fld>
            <a:endParaRPr lang="en-GB" altLang="en-US" dirty="0"/>
          </a:p>
        </p:txBody>
      </p:sp>
    </p:spTree>
    <p:extLst>
      <p:ext uri="{BB962C8B-B14F-4D97-AF65-F5344CB8AC3E}">
        <p14:creationId xmlns:p14="http://schemas.microsoft.com/office/powerpoint/2010/main" val="58910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000" kern="1200" dirty="0" smtClean="0">
                <a:solidFill>
                  <a:schemeClr val="tx1"/>
                </a:solidFill>
                <a:effectLst/>
              </a:rPr>
              <a:t>QUOTE FROM COURSE DESCRIPTION</a:t>
            </a:r>
          </a:p>
          <a:p>
            <a:pPr marL="0" indent="0">
              <a:buFont typeface="Arial" panose="020B0604020202020204" pitchFamily="34" charset="0"/>
              <a:buNone/>
            </a:pPr>
            <a:r>
              <a:rPr lang="en-GB" sz="1000" dirty="0" smtClean="0"/>
              <a:t>&gt;&gt;</a:t>
            </a:r>
            <a:endParaRPr lang="en-GB" sz="1000" kern="1200" dirty="0" smtClean="0">
              <a:solidFill>
                <a:schemeClr val="tx1"/>
              </a:solidFill>
              <a:effectLst/>
            </a:endParaRPr>
          </a:p>
          <a:p>
            <a:pPr marL="171450" lvl="0" indent="-171450">
              <a:buFont typeface="Arial" panose="020B0604020202020204" pitchFamily="34" charset="0"/>
              <a:buChar char="•"/>
            </a:pPr>
            <a:r>
              <a:rPr lang="en-GB" sz="1000" i="1" kern="1200" dirty="0" smtClean="0">
                <a:solidFill>
                  <a:schemeClr val="tx1"/>
                </a:solidFill>
                <a:effectLst/>
              </a:rPr>
              <a:t>Participants should become familiar with the broad principles of tax policies and the main tax instruments. They will learn the main pillars of and challenges faced by tax administrations in various countries (developing, emerging, with or without natural resources, large and small). This will include tax issues (tax expenditures, illicit financial flows, transfer pricing…) and administrative challenges. The political economy aspects will be discussed.</a:t>
            </a:r>
            <a:endParaRPr lang="en-GB" sz="1000" kern="1200" dirty="0" smtClean="0">
              <a:solidFill>
                <a:schemeClr val="tx1"/>
              </a:solidFill>
              <a:effectLst/>
            </a:endParaRPr>
          </a:p>
          <a:p>
            <a:pPr marL="171450" lvl="0" indent="-171450">
              <a:buFont typeface="Arial" panose="020B0604020202020204" pitchFamily="34" charset="0"/>
              <a:buChar char="•"/>
            </a:pPr>
            <a:r>
              <a:rPr lang="en-GB" sz="1000" i="1" kern="1200" dirty="0" smtClean="0">
                <a:solidFill>
                  <a:schemeClr val="tx1"/>
                </a:solidFill>
                <a:effectLst/>
              </a:rPr>
              <a:t>Participants will become familiar with the actions of the EU on the international stage in the area of DRM. This support is provided through a number of tools and initiatives, (Tadat, EITI, TTF, RTAC, Initiative tripartite), regional bodies (ATAF, CIAT, CREDAF etc.) and an important EU role in shaping the international Tax agenda (OECD, UN…). </a:t>
            </a:r>
            <a:endParaRPr lang="en-GB" sz="1000" kern="1200" dirty="0" smtClean="0">
              <a:solidFill>
                <a:schemeClr val="tx1"/>
              </a:solidFill>
              <a:effectLst/>
            </a:endParaRPr>
          </a:p>
          <a:p>
            <a:pPr marL="171450" lvl="0" indent="-171450">
              <a:buFont typeface="Arial" panose="020B0604020202020204" pitchFamily="34" charset="0"/>
              <a:buChar char="•"/>
            </a:pPr>
            <a:r>
              <a:rPr lang="en-GB" sz="1000" i="1" kern="1200" dirty="0" smtClean="0">
                <a:solidFill>
                  <a:schemeClr val="tx1"/>
                </a:solidFill>
                <a:effectLst/>
              </a:rPr>
              <a:t>Participants should be able to: 1) enhance their participation in the dialogue between authorities and relevant partners involved in the improvement of DRM (bilateral as well as multilateral); and 2) better integrate DRM aspects in the context of EU operations (policy dialogue, projects, Budget Support ...);</a:t>
            </a:r>
            <a:endParaRPr lang="en-GB" sz="1000" kern="1200" dirty="0" smtClean="0">
              <a:solidFill>
                <a:schemeClr val="tx1"/>
              </a:solidFill>
              <a:effectLst/>
            </a:endParaRPr>
          </a:p>
          <a:p>
            <a:pPr marL="171450" lvl="0" indent="-171450">
              <a:buFont typeface="Arial" panose="020B0604020202020204" pitchFamily="34" charset="0"/>
              <a:buChar char="•"/>
            </a:pPr>
            <a:r>
              <a:rPr lang="en-GB" sz="1000" i="1" kern="1200" dirty="0" smtClean="0">
                <a:solidFill>
                  <a:schemeClr val="tx1"/>
                </a:solidFill>
                <a:effectLst/>
              </a:rPr>
              <a:t>Participants will learn how DRM issues are articulated with more efficient spending in order to create fiscal space and how this fiscal space translates in the Statement of Government Operations.</a:t>
            </a:r>
            <a:endParaRPr lang="en-GB" sz="100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3</a:t>
            </a:fld>
            <a:endParaRPr lang="en-GB" altLang="en-US" dirty="0"/>
          </a:p>
        </p:txBody>
      </p:sp>
    </p:spTree>
    <p:extLst>
      <p:ext uri="{BB962C8B-B14F-4D97-AF65-F5344CB8AC3E}">
        <p14:creationId xmlns:p14="http://schemas.microsoft.com/office/powerpoint/2010/main" val="3493994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20000"/>
              </a:spcBef>
              <a:spcAft>
                <a:spcPct val="0"/>
              </a:spcAft>
              <a:buClr>
                <a:srgbClr val="FFFFFF"/>
              </a:buClr>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Topics</a:t>
            </a:r>
          </a:p>
          <a:p>
            <a:pPr marL="0" marR="0" lvl="0" indent="0" algn="l" defTabSz="914400" rtl="0" eaLnBrk="0" fontAlgn="base" latinLnBrk="0" hangingPunct="0">
              <a:lnSpc>
                <a:spcPct val="100000"/>
              </a:lnSpc>
              <a:spcBef>
                <a:spcPct val="20000"/>
              </a:spcBef>
              <a:spcAft>
                <a:spcPct val="0"/>
              </a:spcAft>
              <a:buClr>
                <a:srgbClr val="FFFFFF"/>
              </a:buClr>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DRM and Collect More-Spend Better</a:t>
            </a:r>
          </a:p>
          <a:p>
            <a:pPr marL="0" marR="0" lvl="0" indent="0" algn="l" defTabSz="914400" rtl="0" eaLnBrk="0" fontAlgn="base" latinLnBrk="0" hangingPunct="0">
              <a:lnSpc>
                <a:spcPct val="100000"/>
              </a:lnSpc>
              <a:spcBef>
                <a:spcPct val="20000"/>
              </a:spcBef>
              <a:spcAft>
                <a:spcPct val="0"/>
              </a:spcAft>
              <a:buClr>
                <a:srgbClr val="FFFFFF"/>
              </a:buClr>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 Review outline for the three-day training</a:t>
            </a:r>
          </a:p>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Methods</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Presentation by instructor</a:t>
            </a:r>
          </a:p>
          <a:p>
            <a:pPr marL="1143000" marR="0" lvl="2" indent="-228600" algn="l" defTabSz="914400" rtl="0" eaLnBrk="0" fontAlgn="base" latinLnBrk="0" hangingPunct="0">
              <a:lnSpc>
                <a:spcPct val="100000"/>
              </a:lnSpc>
              <a:spcBef>
                <a:spcPct val="20000"/>
              </a:spcBef>
              <a:spcAft>
                <a:spcPct val="0"/>
              </a:spcAft>
              <a:buClrTx/>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Twelve sessions</a:t>
            </a:r>
          </a:p>
          <a:p>
            <a:pPr marL="1143000" marR="0" lvl="2" indent="-228600" algn="l" defTabSz="914400" rtl="0" eaLnBrk="0" fontAlgn="base" latinLnBrk="0" hangingPunct="0">
              <a:lnSpc>
                <a:spcPct val="100000"/>
              </a:lnSpc>
              <a:spcBef>
                <a:spcPct val="20000"/>
              </a:spcBef>
              <a:spcAft>
                <a:spcPct val="0"/>
              </a:spcAft>
              <a:buClrTx/>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Hour and half each</a:t>
            </a:r>
          </a:p>
          <a:p>
            <a:pPr marL="1143000" marR="0" lvl="2" indent="-228600" algn="l" defTabSz="914400" rtl="0" eaLnBrk="0" fontAlgn="base" latinLnBrk="0" hangingPunct="0">
              <a:lnSpc>
                <a:spcPct val="100000"/>
              </a:lnSpc>
              <a:spcBef>
                <a:spcPct val="20000"/>
              </a:spcBef>
              <a:spcAft>
                <a:spcPct val="0"/>
              </a:spcAft>
              <a:buClrTx/>
              <a:buSzTx/>
              <a:buFontTx/>
              <a:buNone/>
              <a:tabLst/>
              <a:defRPr/>
            </a:pPr>
            <a:r>
              <a:rPr kumimoji="0" lang="en-US" altLang="en-US" sz="1000" u="none" strike="noStrike" kern="1200" cap="none" spc="0" normalizeH="0" baseline="0" noProof="0" dirty="0" smtClean="0">
                <a:ln>
                  <a:noFill/>
                </a:ln>
                <a:effectLst/>
                <a:uLnTx/>
                <a:uFillTx/>
                <a:cs typeface="Arial" panose="020B0604020202020204" pitchFamily="34" charset="0"/>
              </a:rPr>
              <a:t>May have slippage</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Participation</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 rapporteur, daily takeaways</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 break out groups</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Case studies</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Materials</a:t>
            </a:r>
          </a:p>
          <a:p>
            <a:pPr marL="1200150" marR="0" lvl="2"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PPTs with note pages integrated for greater detail</a:t>
            </a:r>
          </a:p>
          <a:p>
            <a:pPr marL="1200150" marR="0" lvl="2"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The two case studies in one document</a:t>
            </a:r>
          </a:p>
          <a:p>
            <a:pPr marL="1200150" marR="0" lvl="2"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Links to certain documents that can be useful</a:t>
            </a:r>
          </a:p>
          <a:p>
            <a:pPr marL="742950" marR="0" lvl="1" indent="-285750" algn="l" defTabSz="914400" rtl="0" eaLnBrk="0" fontAlgn="base" latinLnBrk="0" hangingPunct="0">
              <a:lnSpc>
                <a:spcPct val="100000"/>
              </a:lnSpc>
              <a:spcBef>
                <a:spcPct val="20000"/>
              </a:spcBef>
              <a:spcAft>
                <a:spcPct val="0"/>
              </a:spcAft>
              <a:buClr>
                <a:srgbClr val="009FBA"/>
              </a:buClr>
              <a:buSzTx/>
              <a:buFontTx/>
              <a:buChar char="•"/>
              <a:tabLst/>
              <a:defRPr/>
            </a:pPr>
            <a:r>
              <a:rPr kumimoji="0" lang="en-US" altLang="en-US" sz="1000" u="none" strike="noStrike" kern="1200" cap="none" spc="0" normalizeH="0" baseline="0" noProof="0" dirty="0" smtClean="0">
                <a:ln>
                  <a:noFill/>
                </a:ln>
                <a:effectLst/>
                <a:uLnTx/>
                <a:uFillTx/>
                <a:cs typeface="Arial" panose="020B0604020202020204" pitchFamily="34" charset="0"/>
              </a:rPr>
              <a:t>Pre and post skills assessment</a:t>
            </a:r>
            <a:endParaRPr kumimoji="0" lang="en-GB" altLang="en-US" sz="1000" u="none" strike="noStrike" kern="1200" cap="none" spc="0" normalizeH="0" baseline="0" noProof="0" dirty="0" smtClean="0">
              <a:ln>
                <a:noFill/>
              </a:ln>
              <a:effectLst/>
              <a:uLnTx/>
              <a:uFillTx/>
              <a:cs typeface="Arial" panose="020B0604020202020204" pitchFamily="34" charset="0"/>
            </a:endParaRPr>
          </a:p>
          <a:p>
            <a:endParaRPr lang="en-GB" sz="1100" dirty="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4</a:t>
            </a:fld>
            <a:endParaRPr lang="en-GB" altLang="en-US" dirty="0"/>
          </a:p>
        </p:txBody>
      </p:sp>
    </p:spTree>
    <p:extLst>
      <p:ext uri="{BB962C8B-B14F-4D97-AF65-F5344CB8AC3E}">
        <p14:creationId xmlns:p14="http://schemas.microsoft.com/office/powerpoint/2010/main" val="195880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u="none" dirty="0">
              <a:latin typeface="+mn-lt"/>
            </a:endParaRPr>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5</a:t>
            </a:fld>
            <a:endParaRPr lang="en-GB" altLang="en-US" dirty="0"/>
          </a:p>
        </p:txBody>
      </p:sp>
    </p:spTree>
    <p:extLst>
      <p:ext uri="{BB962C8B-B14F-4D97-AF65-F5344CB8AC3E}">
        <p14:creationId xmlns:p14="http://schemas.microsoft.com/office/powerpoint/2010/main" val="3551925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919163" y="744538"/>
            <a:ext cx="3414712" cy="2562225"/>
          </a:xfrm>
          <a:ln/>
        </p:spPr>
      </p:sp>
      <p:sp>
        <p:nvSpPr>
          <p:cNvPr id="11267" name="Notes Placeholder 2"/>
          <p:cNvSpPr>
            <a:spLocks noGrp="1"/>
          </p:cNvSpPr>
          <p:nvPr>
            <p:ph type="body" idx="1"/>
          </p:nvPr>
        </p:nvSpPr>
        <p:spPr>
          <a:xfrm>
            <a:off x="662534" y="3667176"/>
            <a:ext cx="5455691" cy="5216996"/>
          </a:xfrm>
          <a:noFill/>
        </p:spPr>
        <p:txBody>
          <a:bodyPr/>
          <a:lstStyle/>
          <a:p>
            <a:pPr>
              <a:spcBef>
                <a:spcPts val="0"/>
              </a:spcBef>
            </a:pPr>
            <a:r>
              <a:rPr lang="en-US" altLang="en-US" sz="1000" dirty="0" smtClean="0">
                <a:cs typeface="Arial" panose="020B0604020202020204" pitchFamily="34" charset="0"/>
              </a:rPr>
              <a:t>There are a number of good reasons to care about DRM. The most obvious reason is its role in financing the delivery of public goods and services. </a:t>
            </a:r>
          </a:p>
          <a:p>
            <a:pPr>
              <a:spcBef>
                <a:spcPts val="0"/>
              </a:spcBef>
            </a:pPr>
            <a:r>
              <a:rPr lang="en-US" altLang="en-US" sz="1000" dirty="0" smtClean="0">
                <a:cs typeface="Arial" panose="020B0604020202020204" pitchFamily="34" charset="0"/>
              </a:rPr>
              <a:t>* DRM is now the largest source of development finance for EU partner countries. Since adoption of the Millennium Development Goals (MDGs), tax collection has grown rapidly across the developing world, including in Africa, where according to the African Economic Outlook government revenue has increased five-fold in a little over a decade. At the same time, the relative and absolute importance of foreign aid has declined significantly. At more than $530 billion in 2012, Africa-wide tax revenue is already over 10 times larger than official development assistance (ODA) on the continent; and while DRM varies widely by country, the fact is, even on the poorest continent the majority of development finance is mobilized domestically.</a:t>
            </a:r>
          </a:p>
          <a:p>
            <a:pPr>
              <a:spcBef>
                <a:spcPts val="0"/>
              </a:spcBef>
            </a:pPr>
            <a:r>
              <a:rPr lang="en-US" altLang="en-US" sz="1000" dirty="0" smtClean="0">
                <a:cs typeface="Arial" panose="020B0604020202020204" pitchFamily="34" charset="0"/>
              </a:rPr>
              <a:t>* Benefits of DRM extent beyond just revenue. Among others:</a:t>
            </a:r>
          </a:p>
          <a:p>
            <a:pPr>
              <a:spcBef>
                <a:spcPts val="0"/>
              </a:spcBef>
            </a:pPr>
            <a:r>
              <a:rPr lang="en-US" altLang="en-US" sz="1000" i="1" dirty="0" smtClean="0">
                <a:cs typeface="Arial" panose="020B0604020202020204" pitchFamily="34" charset="0"/>
              </a:rPr>
              <a:t>- DRM is stable and predictable, facilitating long-term planning:</a:t>
            </a:r>
            <a:endParaRPr lang="en-US" altLang="en-US" sz="1000" dirty="0" smtClean="0">
              <a:cs typeface="Arial" panose="020B0604020202020204" pitchFamily="34" charset="0"/>
            </a:endParaRPr>
          </a:p>
          <a:p>
            <a:pPr marL="171450" indent="-171450">
              <a:spcBef>
                <a:spcPts val="0"/>
              </a:spcBef>
              <a:buFontTx/>
              <a:buChar char="-"/>
            </a:pPr>
            <a:r>
              <a:rPr lang="en-US" altLang="en-US" sz="1000" i="1" dirty="0" smtClean="0">
                <a:cs typeface="Arial" panose="020B0604020202020204" pitchFamily="34" charset="0"/>
              </a:rPr>
              <a:t>DRM promotes self-sufficiency and country ownership: </a:t>
            </a:r>
            <a:r>
              <a:rPr lang="en-US" altLang="en-US" sz="1000" dirty="0" smtClean="0">
                <a:cs typeface="Arial" panose="020B0604020202020204" pitchFamily="34" charset="0"/>
              </a:rPr>
              <a:t>- </a:t>
            </a:r>
          </a:p>
          <a:p>
            <a:pPr marL="171450" indent="-171450">
              <a:spcBef>
                <a:spcPts val="0"/>
              </a:spcBef>
              <a:buFontTx/>
              <a:buChar char="-"/>
            </a:pPr>
            <a:r>
              <a:rPr lang="en-US" altLang="en-US" sz="1000" dirty="0" smtClean="0">
                <a:cs typeface="Arial" panose="020B0604020202020204" pitchFamily="34" charset="0"/>
              </a:rPr>
              <a:t>How DRM is done is very important, has impact on income distribution, economic efficiency and competitiveness, investment and job growth.</a:t>
            </a:r>
          </a:p>
          <a:p>
            <a:pPr>
              <a:spcBef>
                <a:spcPts val="0"/>
              </a:spcBef>
            </a:pPr>
            <a:r>
              <a:rPr lang="en-US" sz="1000" dirty="0" smtClean="0">
                <a:cs typeface="Arial" panose="020B0604020202020204" pitchFamily="34" charset="0"/>
              </a:rPr>
              <a:t>We need</a:t>
            </a:r>
            <a:r>
              <a:rPr lang="en-US" sz="1000" baseline="0" dirty="0" smtClean="0">
                <a:cs typeface="Arial" panose="020B0604020202020204" pitchFamily="34" charset="0"/>
              </a:rPr>
              <a:t> to build fiscal space to make room for government spending that can help foster economic development, make the investments in both economic and human capital, and take measures to ameliorate poverty.</a:t>
            </a:r>
          </a:p>
          <a:p>
            <a:pPr>
              <a:spcBef>
                <a:spcPts val="0"/>
              </a:spcBef>
            </a:pPr>
            <a:endParaRPr lang="en-US" sz="1000" baseline="0" dirty="0" smtClean="0">
              <a:cs typeface="Arial" panose="020B0604020202020204" pitchFamily="34" charset="0"/>
            </a:endParaRPr>
          </a:p>
          <a:p>
            <a:pPr>
              <a:spcBef>
                <a:spcPts val="0"/>
              </a:spcBef>
            </a:pPr>
            <a:r>
              <a:rPr lang="en-US" sz="1000" baseline="0" dirty="0" smtClean="0">
                <a:cs typeface="Arial" panose="020B0604020202020204" pitchFamily="34" charset="0"/>
              </a:rPr>
              <a:t>DRM is only one way of increasing fiscal space, but it is a very important way.</a:t>
            </a:r>
          </a:p>
          <a:p>
            <a:pPr>
              <a:spcBef>
                <a:spcPts val="0"/>
              </a:spcBef>
            </a:pPr>
            <a:endParaRPr lang="en-US" sz="1000" baseline="0" dirty="0" smtClean="0">
              <a:cs typeface="Arial" panose="020B0604020202020204" pitchFamily="34" charset="0"/>
            </a:endParaRPr>
          </a:p>
          <a:p>
            <a:pPr>
              <a:spcBef>
                <a:spcPts val="0"/>
              </a:spcBef>
            </a:pPr>
            <a:r>
              <a:rPr lang="en-US" sz="1000" baseline="0" dirty="0" smtClean="0">
                <a:cs typeface="Arial" panose="020B0604020202020204" pitchFamily="34" charset="0"/>
              </a:rPr>
              <a:t>Governments need to mobilize resources for development by increasing private sector participation; better managing their current spending programs, design and evaluate better their capital investment projects, manage better their debt and its servicing, eliminating wasteful, unproductive spending, such as subsidies to things like energy and water, and purge the budget of other unproductive spending.</a:t>
            </a:r>
          </a:p>
          <a:p>
            <a:pPr>
              <a:spcBef>
                <a:spcPts val="0"/>
              </a:spcBef>
            </a:pPr>
            <a:endParaRPr lang="en-US" sz="1000" baseline="0" dirty="0" smtClean="0">
              <a:cs typeface="Arial" panose="020B0604020202020204" pitchFamily="34" charset="0"/>
            </a:endParaRPr>
          </a:p>
          <a:p>
            <a:pPr>
              <a:spcBef>
                <a:spcPts val="0"/>
              </a:spcBef>
            </a:pPr>
            <a:r>
              <a:rPr lang="en-US" sz="1000" baseline="0" dirty="0" smtClean="0">
                <a:cs typeface="Arial" panose="020B0604020202020204" pitchFamily="34" charset="0"/>
              </a:rPr>
              <a:t>In general, we need to mobilise resources, plan their use, manage spending and resource use, and allocate better.  </a:t>
            </a:r>
          </a:p>
          <a:p>
            <a:pPr>
              <a:spcBef>
                <a:spcPts val="0"/>
              </a:spcBef>
            </a:pPr>
            <a:endParaRPr lang="en-US" sz="1000" baseline="0" dirty="0" smtClean="0">
              <a:cs typeface="Arial" panose="020B0604020202020204" pitchFamily="34" charset="0"/>
            </a:endParaRPr>
          </a:p>
          <a:p>
            <a:pPr>
              <a:spcBef>
                <a:spcPts val="0"/>
              </a:spcBef>
            </a:pPr>
            <a:endParaRPr lang="en-US" sz="1000" baseline="0" dirty="0" smtClean="0">
              <a:cs typeface="Arial" panose="020B0604020202020204" pitchFamily="34" charset="0"/>
            </a:endParaRPr>
          </a:p>
          <a:p>
            <a:pPr>
              <a:spcBef>
                <a:spcPts val="0"/>
              </a:spcBef>
            </a:pPr>
            <a:r>
              <a:rPr lang="en-US" sz="1000" baseline="0" dirty="0" smtClean="0">
                <a:cs typeface="Arial" panose="020B0604020202020204" pitchFamily="34" charset="0"/>
              </a:rPr>
              <a:t>Our focus in this three-day workshop will only be on improving revenues.</a:t>
            </a:r>
            <a:endParaRPr lang="en-GB" sz="1000" dirty="0" smtClean="0">
              <a:cs typeface="Arial" panose="020B0604020202020204" pitchFamily="34" charset="0"/>
            </a:endParaRPr>
          </a:p>
          <a:p>
            <a:pPr marL="0" indent="0">
              <a:buFontTx/>
              <a:buNone/>
            </a:pPr>
            <a:endParaRPr lang="en-US" altLang="en-US" sz="1400" dirty="0" smtClean="0">
              <a:latin typeface="Times" panose="02020603050405020304" pitchFamily="18" charset="0"/>
            </a:endParaRPr>
          </a:p>
        </p:txBody>
      </p:sp>
      <p:sp>
        <p:nvSpPr>
          <p:cNvPr id="1126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10D291FF-B507-4200-B0C3-94D671B32DAC}" type="slidenum">
              <a:rPr lang="en-US" altLang="en-US" smtClean="0">
                <a:solidFill>
                  <a:schemeClr val="tx1"/>
                </a:solidFill>
                <a:latin typeface="Times" panose="02020603050405020304" pitchFamily="18" charset="0"/>
              </a:rPr>
              <a:pPr/>
              <a:t>6</a:t>
            </a:fld>
            <a:endParaRPr lang="en-US" altLang="en-US" dirty="0" smtClean="0">
              <a:solidFill>
                <a:schemeClr val="tx1"/>
              </a:solidFill>
              <a:latin typeface="Times" panose="02020603050405020304" pitchFamily="18" charset="0"/>
            </a:endParaRPr>
          </a:p>
        </p:txBody>
      </p:sp>
    </p:spTree>
    <p:extLst>
      <p:ext uri="{BB962C8B-B14F-4D97-AF65-F5344CB8AC3E}">
        <p14:creationId xmlns:p14="http://schemas.microsoft.com/office/powerpoint/2010/main" val="1092277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xfrm>
            <a:off x="680220" y="4713793"/>
            <a:ext cx="5438775" cy="4467225"/>
          </a:xfrm>
          <a:noFill/>
        </p:spPr>
        <p:txBody>
          <a:bodyPr/>
          <a:lstStyle/>
          <a:p>
            <a:r>
              <a:rPr lang="en-GB" altLang="en-US" sz="1000" dirty="0" smtClean="0"/>
              <a:t>The 3</a:t>
            </a:r>
            <a:r>
              <a:rPr lang="en-GB" altLang="en-US" sz="1000" baseline="30000" dirty="0" smtClean="0"/>
              <a:t>rd</a:t>
            </a:r>
            <a:r>
              <a:rPr lang="en-GB" altLang="en-US" sz="1000" dirty="0" smtClean="0"/>
              <a:t> UN Financing for Development (FfD) Conference underlines the primacy of domestic resource mobilisation, particularly taxation, for reaching the Sustainable Development Goals (SDGs), building on the Doha Review Conference in November 2008 and the Monterrey Consensus on Financing for Development (FfD) in 2002.</a:t>
            </a:r>
          </a:p>
          <a:p>
            <a:endParaRPr lang="en-US" altLang="en-US" sz="1000" dirty="0" smtClean="0"/>
          </a:p>
          <a:p>
            <a:r>
              <a:rPr lang="en-US" altLang="en-US" sz="1000" dirty="0" smtClean="0"/>
              <a:t>“Domestic resource mobilisation and effective use is the crux of our common pursuit of sustainable development and achieving the SDGs.” “Globally, we commit to support countries that need assistance, including through substantially increasing ODA and technical assistance for tax and fiscal management capacity, particularly to LDCs.” “We […] agree to cooperate to combat tax evasion as well as tax avoidance” </a:t>
            </a:r>
            <a:endParaRPr lang="en-GB" altLang="en-US" sz="1000" dirty="0" smtClean="0"/>
          </a:p>
          <a:p>
            <a:endParaRPr lang="en-GB" altLang="en-US" dirty="0" smtClean="0"/>
          </a:p>
        </p:txBody>
      </p:sp>
      <p:sp>
        <p:nvSpPr>
          <p:cNvPr id="1536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2C7B3929-D051-4C33-B816-365C48835C22}" type="slidenum">
              <a:rPr lang="en-GB" altLang="en-US" smtClean="0">
                <a:solidFill>
                  <a:schemeClr val="tx1"/>
                </a:solidFill>
                <a:latin typeface="Arial" panose="020B0604020202020204" pitchFamily="34" charset="0"/>
              </a:rPr>
              <a:pPr/>
              <a:t>7</a:t>
            </a:fld>
            <a:endParaRPr lang="en-GB" altLang="en-US" dirty="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965796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0CE1FDE-E880-4CF9-8EB3-FDB502065BD0}" type="slidenum">
              <a:rPr lang="en-GB" altLang="en-US" smtClean="0"/>
              <a:pPr>
                <a:defRPr/>
              </a:pPr>
              <a:t>8</a:t>
            </a:fld>
            <a:endParaRPr lang="en-GB" altLang="en-US" dirty="0"/>
          </a:p>
        </p:txBody>
      </p:sp>
    </p:spTree>
    <p:extLst>
      <p:ext uri="{BB962C8B-B14F-4D97-AF65-F5344CB8AC3E}">
        <p14:creationId xmlns:p14="http://schemas.microsoft.com/office/powerpoint/2010/main" val="1212343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MDGs</a:t>
            </a:r>
            <a:r>
              <a:rPr lang="fr-FR" dirty="0" smtClean="0"/>
              <a:t>: Millenium </a:t>
            </a:r>
            <a:r>
              <a:rPr lang="fr-FR" dirty="0" err="1" smtClean="0"/>
              <a:t>Development</a:t>
            </a:r>
            <a:r>
              <a:rPr lang="fr-FR" dirty="0" smtClean="0"/>
              <a:t> Goals</a:t>
            </a:r>
          </a:p>
          <a:p>
            <a:r>
              <a:rPr lang="fr-FR" dirty="0" err="1" smtClean="0"/>
              <a:t>SDGs</a:t>
            </a:r>
            <a:r>
              <a:rPr lang="fr-FR" dirty="0" smtClean="0"/>
              <a:t>: </a:t>
            </a:r>
            <a:r>
              <a:rPr lang="fr-FR" dirty="0" err="1" smtClean="0"/>
              <a:t>Sustainable</a:t>
            </a:r>
            <a:r>
              <a:rPr lang="fr-FR" baseline="0" dirty="0" smtClean="0"/>
              <a:t> </a:t>
            </a:r>
            <a:r>
              <a:rPr lang="fr-FR" baseline="0" dirty="0" err="1" smtClean="0"/>
              <a:t>Development</a:t>
            </a:r>
            <a:r>
              <a:rPr lang="fr-FR" baseline="0" dirty="0" smtClean="0"/>
              <a:t> Goals</a:t>
            </a:r>
          </a:p>
          <a:p>
            <a:r>
              <a:rPr lang="fr-FR" baseline="0" dirty="0" smtClean="0"/>
              <a:t>http://www.sdgfund.org/mdgs-sdgs </a:t>
            </a:r>
          </a:p>
          <a:p>
            <a:endParaRPr lang="fr-FR" baseline="0" dirty="0" smtClean="0"/>
          </a:p>
          <a:p>
            <a:r>
              <a:rPr lang="en-US" dirty="0" smtClean="0"/>
              <a:t>In September 2000, 189 countries signed the Millennium Declaration, in which they committed to achieving a set of eight measurable goals that range from halving extreme poverty and hunger to promoting gender equality and reducing child mortality, by the target date of 2015.</a:t>
            </a:r>
          </a:p>
          <a:p>
            <a:r>
              <a:rPr lang="en-US" sz="1200" b="1" dirty="0" smtClean="0">
                <a:effectLst/>
              </a:rPr>
              <a:t>The Millennium Development Goals (MDGs)</a:t>
            </a:r>
            <a:endParaRPr lang="en-US" dirty="0" smtClean="0">
              <a:effectLst/>
            </a:endParaRPr>
          </a:p>
          <a:p>
            <a:r>
              <a:rPr lang="en-US" sz="1200" dirty="0" smtClean="0">
                <a:effectLst/>
              </a:rPr>
              <a:t>Goal 1: Eradicate extreme poverty and hunger</a:t>
            </a:r>
            <a:endParaRPr lang="en-US" dirty="0" smtClean="0">
              <a:effectLst/>
            </a:endParaRPr>
          </a:p>
          <a:p>
            <a:r>
              <a:rPr lang="en-US" sz="1200" dirty="0" smtClean="0">
                <a:effectLst/>
              </a:rPr>
              <a:t>Goal 2: Achieve universal primary education</a:t>
            </a:r>
            <a:endParaRPr lang="en-US" dirty="0" smtClean="0">
              <a:effectLst/>
            </a:endParaRPr>
          </a:p>
          <a:p>
            <a:r>
              <a:rPr lang="en-US" sz="1200" dirty="0" smtClean="0">
                <a:effectLst/>
              </a:rPr>
              <a:t>Goal 3: Promote gender equality and empower women</a:t>
            </a:r>
            <a:endParaRPr lang="en-US" dirty="0" smtClean="0">
              <a:effectLst/>
            </a:endParaRPr>
          </a:p>
          <a:p>
            <a:r>
              <a:rPr lang="en-US" sz="1200" dirty="0" smtClean="0">
                <a:effectLst/>
              </a:rPr>
              <a:t>Goal 4: Reduce child mortality</a:t>
            </a:r>
            <a:endParaRPr lang="en-US" dirty="0" smtClean="0">
              <a:effectLst/>
            </a:endParaRPr>
          </a:p>
          <a:p>
            <a:r>
              <a:rPr lang="en-US" sz="1200" dirty="0" smtClean="0">
                <a:effectLst/>
              </a:rPr>
              <a:t>Goal 5: Improve maternal health</a:t>
            </a:r>
            <a:endParaRPr lang="en-US" dirty="0" smtClean="0">
              <a:effectLst/>
            </a:endParaRPr>
          </a:p>
          <a:p>
            <a:r>
              <a:rPr lang="en-US" sz="1200" dirty="0" smtClean="0">
                <a:effectLst/>
              </a:rPr>
              <a:t>Goal 6: Combating HIV/AIDs, malaria, and other diseases</a:t>
            </a:r>
            <a:endParaRPr lang="en-US" dirty="0" smtClean="0">
              <a:effectLst/>
            </a:endParaRPr>
          </a:p>
          <a:p>
            <a:r>
              <a:rPr lang="en-US" sz="1200" dirty="0" smtClean="0">
                <a:effectLst/>
              </a:rPr>
              <a:t>Goal 7: Ensure environmental sustainability</a:t>
            </a:r>
            <a:endParaRPr lang="en-US" dirty="0" smtClean="0">
              <a:effectLst/>
            </a:endParaRPr>
          </a:p>
          <a:p>
            <a:r>
              <a:rPr lang="en-US" sz="1200" dirty="0" smtClean="0">
                <a:effectLst/>
              </a:rPr>
              <a:t>Goal 8: Develop a global partnership for development</a:t>
            </a:r>
            <a:endParaRPr lang="en-US" dirty="0" smtClean="0">
              <a:effectLst/>
            </a:endParaRPr>
          </a:p>
          <a:p>
            <a:r>
              <a:rPr lang="en-US" dirty="0" smtClean="0"/>
              <a:t> </a:t>
            </a:r>
          </a:p>
          <a:p>
            <a:r>
              <a:rPr lang="fr-FR" dirty="0" smtClean="0"/>
              <a:t>The </a:t>
            </a:r>
            <a:r>
              <a:rPr lang="fr-FR" dirty="0" err="1" smtClean="0"/>
              <a:t>Sustainable</a:t>
            </a:r>
            <a:r>
              <a:rPr lang="fr-FR" dirty="0" smtClean="0"/>
              <a:t> </a:t>
            </a:r>
            <a:r>
              <a:rPr lang="fr-FR" dirty="0" err="1" smtClean="0"/>
              <a:t>Development</a:t>
            </a:r>
            <a:r>
              <a:rPr lang="fr-FR" dirty="0" smtClean="0"/>
              <a:t> Goals</a:t>
            </a:r>
          </a:p>
          <a:p>
            <a:r>
              <a:rPr lang="en-US" sz="1200" dirty="0" smtClean="0">
                <a:effectLst/>
                <a:hlinkClick r:id="rId3"/>
              </a:rPr>
              <a:t>Goal 1</a:t>
            </a:r>
            <a:r>
              <a:rPr lang="en-US" sz="1200" dirty="0" smtClean="0">
                <a:effectLst/>
              </a:rPr>
              <a:t>: End poverty in all its forms everywhere</a:t>
            </a:r>
            <a:endParaRPr lang="en-US" dirty="0" smtClean="0">
              <a:effectLst/>
            </a:endParaRPr>
          </a:p>
          <a:p>
            <a:r>
              <a:rPr lang="en-US" sz="1200" dirty="0" smtClean="0">
                <a:effectLst/>
                <a:hlinkClick r:id="rId4"/>
              </a:rPr>
              <a:t>Goal 2</a:t>
            </a:r>
            <a:r>
              <a:rPr lang="en-US" sz="1200" dirty="0" smtClean="0">
                <a:effectLst/>
              </a:rPr>
              <a:t>: End hunger, achieve food security and improved nutrition, and promote sustainable agriculture</a:t>
            </a:r>
            <a:endParaRPr lang="en-US" dirty="0" smtClean="0">
              <a:effectLst/>
            </a:endParaRPr>
          </a:p>
          <a:p>
            <a:r>
              <a:rPr lang="en-US" sz="1200" dirty="0" smtClean="0">
                <a:effectLst/>
                <a:hlinkClick r:id="rId5"/>
              </a:rPr>
              <a:t>Goal 3</a:t>
            </a:r>
            <a:r>
              <a:rPr lang="en-US" sz="1200" dirty="0" smtClean="0">
                <a:effectLst/>
              </a:rPr>
              <a:t>: Ensure healthy lives and promote well-being for all at all ages</a:t>
            </a:r>
            <a:endParaRPr lang="en-US" dirty="0" smtClean="0">
              <a:effectLst/>
            </a:endParaRPr>
          </a:p>
          <a:p>
            <a:r>
              <a:rPr lang="en-US" sz="1200" dirty="0" smtClean="0">
                <a:effectLst/>
                <a:hlinkClick r:id="rId6"/>
              </a:rPr>
              <a:t>Goal 4</a:t>
            </a:r>
            <a:r>
              <a:rPr lang="en-US" sz="1200" dirty="0" smtClean="0">
                <a:effectLst/>
              </a:rPr>
              <a:t>: Ensure inclusive and equitable quality education and promote life-long learning opportunities for all</a:t>
            </a:r>
            <a:endParaRPr lang="en-US" dirty="0" smtClean="0">
              <a:effectLst/>
            </a:endParaRPr>
          </a:p>
          <a:p>
            <a:r>
              <a:rPr lang="en-US" sz="1200" dirty="0" smtClean="0">
                <a:effectLst/>
                <a:hlinkClick r:id="rId7"/>
              </a:rPr>
              <a:t>Goal 5</a:t>
            </a:r>
            <a:r>
              <a:rPr lang="en-US" sz="1200" dirty="0" smtClean="0">
                <a:effectLst/>
              </a:rPr>
              <a:t>: Achieve gender equality and empower all women and girls</a:t>
            </a:r>
            <a:endParaRPr lang="en-US" dirty="0" smtClean="0">
              <a:effectLst/>
            </a:endParaRPr>
          </a:p>
          <a:p>
            <a:r>
              <a:rPr lang="en-US" sz="1200" dirty="0" smtClean="0">
                <a:effectLst/>
                <a:hlinkClick r:id="rId8"/>
              </a:rPr>
              <a:t>Goal 6</a:t>
            </a:r>
            <a:r>
              <a:rPr lang="en-US" sz="1200" dirty="0" smtClean="0">
                <a:effectLst/>
              </a:rPr>
              <a:t>: Ensure availability and sustainable management of water and sanitation for all</a:t>
            </a:r>
            <a:endParaRPr lang="en-US" dirty="0" smtClean="0">
              <a:effectLst/>
            </a:endParaRPr>
          </a:p>
          <a:p>
            <a:r>
              <a:rPr lang="en-US" sz="1200" dirty="0" smtClean="0">
                <a:effectLst/>
                <a:hlinkClick r:id="rId9"/>
              </a:rPr>
              <a:t>Goal 7</a:t>
            </a:r>
            <a:r>
              <a:rPr lang="en-US" sz="1200" dirty="0" smtClean="0">
                <a:effectLst/>
              </a:rPr>
              <a:t>: Ensure access to affordable, reliable, sustainable, and modern energy for all</a:t>
            </a:r>
            <a:endParaRPr lang="en-US" dirty="0" smtClean="0">
              <a:effectLst/>
            </a:endParaRPr>
          </a:p>
          <a:p>
            <a:r>
              <a:rPr lang="en-US" sz="1200" dirty="0" smtClean="0">
                <a:effectLst/>
                <a:hlinkClick r:id="rId10"/>
              </a:rPr>
              <a:t>Goal 8</a:t>
            </a:r>
            <a:r>
              <a:rPr lang="en-US" sz="1200" dirty="0" smtClean="0">
                <a:effectLst/>
              </a:rPr>
              <a:t>: Promote sustained, inclusive and sustainable economic growth, full and productive employment, and decent work for all</a:t>
            </a:r>
            <a:endParaRPr lang="en-US" dirty="0" smtClean="0">
              <a:effectLst/>
            </a:endParaRPr>
          </a:p>
          <a:p>
            <a:r>
              <a:rPr lang="en-US" sz="1200" dirty="0" smtClean="0">
                <a:effectLst/>
                <a:hlinkClick r:id="rId11"/>
              </a:rPr>
              <a:t>Goal 9</a:t>
            </a:r>
            <a:r>
              <a:rPr lang="en-US" sz="1200" dirty="0" smtClean="0">
                <a:effectLst/>
              </a:rPr>
              <a:t>: Build resilient infrastructure, promote inclusive and sustainable industrialization, and foster innovation</a:t>
            </a:r>
            <a:endParaRPr lang="en-US" dirty="0" smtClean="0">
              <a:effectLst/>
            </a:endParaRPr>
          </a:p>
          <a:p>
            <a:r>
              <a:rPr lang="en-US" sz="1200" dirty="0" smtClean="0">
                <a:effectLst/>
                <a:hlinkClick r:id="rId12"/>
              </a:rPr>
              <a:t>Goal 10</a:t>
            </a:r>
            <a:r>
              <a:rPr lang="en-US" sz="1200" dirty="0" smtClean="0">
                <a:effectLst/>
              </a:rPr>
              <a:t>: Reduce inequality within and among countries</a:t>
            </a:r>
            <a:endParaRPr lang="en-US" dirty="0" smtClean="0">
              <a:effectLst/>
            </a:endParaRPr>
          </a:p>
          <a:p>
            <a:r>
              <a:rPr lang="en-US" sz="1200" dirty="0" smtClean="0">
                <a:effectLst/>
                <a:hlinkClick r:id="rId13"/>
              </a:rPr>
              <a:t>Goal 11</a:t>
            </a:r>
            <a:r>
              <a:rPr lang="en-US" sz="1200" dirty="0" smtClean="0">
                <a:effectLst/>
              </a:rPr>
              <a:t>: Make cities and human settlements inclusive, safe, resilient and sustainable</a:t>
            </a:r>
            <a:endParaRPr lang="en-US" dirty="0" smtClean="0">
              <a:effectLst/>
            </a:endParaRPr>
          </a:p>
          <a:p>
            <a:r>
              <a:rPr lang="en-US" sz="1200" dirty="0" smtClean="0">
                <a:effectLst/>
                <a:hlinkClick r:id="rId14"/>
              </a:rPr>
              <a:t>Goal 12</a:t>
            </a:r>
            <a:r>
              <a:rPr lang="en-US" sz="1200" dirty="0" smtClean="0">
                <a:effectLst/>
              </a:rPr>
              <a:t>: Ensure sustainable consumption and production patterns</a:t>
            </a:r>
            <a:endParaRPr lang="en-US" dirty="0" smtClean="0">
              <a:effectLst/>
            </a:endParaRPr>
          </a:p>
          <a:p>
            <a:r>
              <a:rPr lang="en-US" sz="1200" dirty="0" smtClean="0">
                <a:effectLst/>
                <a:hlinkClick r:id="rId15"/>
              </a:rPr>
              <a:t>Goal 13</a:t>
            </a:r>
            <a:r>
              <a:rPr lang="en-US" sz="1200" dirty="0" smtClean="0">
                <a:effectLst/>
              </a:rPr>
              <a:t>: Take urgent action to combat climate change and its impacts</a:t>
            </a:r>
            <a:endParaRPr lang="en-US" dirty="0" smtClean="0">
              <a:effectLst/>
            </a:endParaRPr>
          </a:p>
          <a:p>
            <a:r>
              <a:rPr lang="en-US" sz="1200" dirty="0" smtClean="0">
                <a:effectLst/>
                <a:hlinkClick r:id="rId16"/>
              </a:rPr>
              <a:t>Goal 14</a:t>
            </a:r>
            <a:r>
              <a:rPr lang="en-US" sz="1200" dirty="0" smtClean="0">
                <a:effectLst/>
              </a:rPr>
              <a:t>: Conserve and sustainably use the oceans, seas, and marine resources for sustainable development</a:t>
            </a:r>
            <a:endParaRPr lang="en-US" dirty="0" smtClean="0">
              <a:effectLst/>
            </a:endParaRPr>
          </a:p>
          <a:p>
            <a:r>
              <a:rPr lang="en-US" sz="1200" dirty="0" smtClean="0">
                <a:effectLst/>
                <a:hlinkClick r:id="rId17"/>
              </a:rPr>
              <a:t>Goal 15</a:t>
            </a:r>
            <a:r>
              <a:rPr lang="en-US" sz="1200" dirty="0" smtClean="0">
                <a:effectLst/>
              </a:rPr>
              <a:t>: Protect, restore and promote sustainable use of terrestrial ecosystems, sustainably manage forests, combat desertification, halt and reverse land degradation, and halt biodiversity loss</a:t>
            </a:r>
            <a:endParaRPr lang="en-US" dirty="0" smtClean="0">
              <a:effectLst/>
            </a:endParaRPr>
          </a:p>
          <a:p>
            <a:r>
              <a:rPr lang="en-US" sz="1200" dirty="0" smtClean="0">
                <a:effectLst/>
                <a:hlinkClick r:id="rId18"/>
              </a:rPr>
              <a:t>Goal 16</a:t>
            </a:r>
            <a:r>
              <a:rPr lang="en-US" sz="1200" dirty="0" smtClean="0">
                <a:effectLst/>
              </a:rPr>
              <a:t>: Promote peaceful and inclusive societies for sustainable development, provide access to justice for all, and build effective, accountable and inclusive institutions at all levels</a:t>
            </a:r>
            <a:endParaRPr lang="en-US" dirty="0" smtClean="0">
              <a:effectLst/>
            </a:endParaRPr>
          </a:p>
          <a:p>
            <a:r>
              <a:rPr lang="en-US" sz="1200" dirty="0" smtClean="0">
                <a:effectLst/>
                <a:hlinkClick r:id="rId19"/>
              </a:rPr>
              <a:t>Goal 17</a:t>
            </a:r>
            <a:r>
              <a:rPr lang="en-US" sz="1200" dirty="0" smtClean="0">
                <a:effectLst/>
              </a:rPr>
              <a:t>: Strengthen the means of implementation and revitalize the global partnership for sustainable development</a:t>
            </a:r>
            <a:endParaRPr lang="en-US" dirty="0" smtClean="0">
              <a:effectLst/>
            </a:endParaRPr>
          </a:p>
        </p:txBody>
      </p:sp>
      <p:sp>
        <p:nvSpPr>
          <p:cNvPr id="4" name="Espace réservé du numéro de diapositive 3"/>
          <p:cNvSpPr>
            <a:spLocks noGrp="1"/>
          </p:cNvSpPr>
          <p:nvPr>
            <p:ph type="sldNum" sz="quarter" idx="10"/>
          </p:nvPr>
        </p:nvSpPr>
        <p:spPr/>
        <p:txBody>
          <a:bodyPr/>
          <a:lstStyle/>
          <a:p>
            <a:pPr>
              <a:defRPr/>
            </a:pPr>
            <a:fld id="{70CE1FDE-E880-4CF9-8EB3-FDB502065BD0}" type="slidenum">
              <a:rPr lang="en-GB" altLang="en-US" smtClean="0"/>
              <a:pPr>
                <a:defRPr/>
              </a:pPr>
              <a:t>9</a:t>
            </a:fld>
            <a:endParaRPr lang="en-GB" altLang="en-US" dirty="0"/>
          </a:p>
        </p:txBody>
      </p:sp>
    </p:spTree>
    <p:extLst>
      <p:ext uri="{BB962C8B-B14F-4D97-AF65-F5344CB8AC3E}">
        <p14:creationId xmlns:p14="http://schemas.microsoft.com/office/powerpoint/2010/main" val="259977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dirty="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altLang="en-US" noProof="0" smtClean="0"/>
              <a:t>Title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altLang="en-US" noProof="0" smtClean="0"/>
              <a:t>Subtitle</a:t>
            </a:r>
            <a:endParaRPr lang="en-GB" altLang="en-US"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r>
              <a:rPr lang="en-GB" altLang="en-US" dirty="0" smtClean="0"/>
              <a:t>Mark Gallagher, Ph.D. </a:t>
            </a:r>
            <a:endParaRPr lang="en-GB" altLang="en-US"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D8BD2191-CFAD-4B04-95D8-674ADC1DB313}" type="slidenum">
              <a:rPr lang="en-GB" altLang="en-US"/>
              <a:pPr>
                <a:defRPr/>
              </a:pPr>
              <a:t>‹N°›</a:t>
            </a:fld>
            <a:endParaRPr lang="en-GB" altLang="en-US" dirty="0"/>
          </a:p>
        </p:txBody>
      </p:sp>
    </p:spTree>
    <p:extLst>
      <p:ext uri="{BB962C8B-B14F-4D97-AF65-F5344CB8AC3E}">
        <p14:creationId xmlns:p14="http://schemas.microsoft.com/office/powerpoint/2010/main" val="3093649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BFBB86B-508F-4629-B0DE-696CACF2E7BE}" type="slidenum">
              <a:rPr lang="en-GB" altLang="en-US"/>
              <a:pPr>
                <a:defRPr/>
              </a:pPr>
              <a:t>‹N°›</a:t>
            </a:fld>
            <a:endParaRPr lang="en-GB" altLang="en-US" dirty="0"/>
          </a:p>
        </p:txBody>
      </p:sp>
    </p:spTree>
    <p:extLst>
      <p:ext uri="{BB962C8B-B14F-4D97-AF65-F5344CB8AC3E}">
        <p14:creationId xmlns:p14="http://schemas.microsoft.com/office/powerpoint/2010/main" val="1136169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80C65BF-D54D-431A-BD63-C552AF596C28}" type="slidenum">
              <a:rPr lang="en-GB" altLang="en-US"/>
              <a:pPr>
                <a:defRPr/>
              </a:pPr>
              <a:t>‹N°›</a:t>
            </a:fld>
            <a:endParaRPr lang="en-GB" altLang="en-US" dirty="0"/>
          </a:p>
        </p:txBody>
      </p:sp>
    </p:spTree>
    <p:extLst>
      <p:ext uri="{BB962C8B-B14F-4D97-AF65-F5344CB8AC3E}">
        <p14:creationId xmlns:p14="http://schemas.microsoft.com/office/powerpoint/2010/main" val="96294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3EE8CBC-2345-4203-B058-7222EACC5907}" type="slidenum">
              <a:rPr lang="en-GB" altLang="en-US"/>
              <a:pPr>
                <a:defRPr/>
              </a:pPr>
              <a:t>‹N°›</a:t>
            </a:fld>
            <a:endParaRPr lang="en-GB" altLang="en-US" dirty="0"/>
          </a:p>
        </p:txBody>
      </p:sp>
    </p:spTree>
    <p:extLst>
      <p:ext uri="{BB962C8B-B14F-4D97-AF65-F5344CB8AC3E}">
        <p14:creationId xmlns:p14="http://schemas.microsoft.com/office/powerpoint/2010/main" val="1493494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F508B81-A408-4732-808C-B556DD137715}" type="slidenum">
              <a:rPr lang="en-GB" altLang="en-US"/>
              <a:pPr>
                <a:defRPr/>
              </a:pPr>
              <a:t>‹N°›</a:t>
            </a:fld>
            <a:endParaRPr lang="en-GB" altLang="en-US" dirty="0"/>
          </a:p>
        </p:txBody>
      </p:sp>
    </p:spTree>
    <p:extLst>
      <p:ext uri="{BB962C8B-B14F-4D97-AF65-F5344CB8AC3E}">
        <p14:creationId xmlns:p14="http://schemas.microsoft.com/office/powerpoint/2010/main" val="405227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F09D469-CB23-4F16-87C0-5CE6C293A9CE}" type="slidenum">
              <a:rPr lang="en-GB" altLang="en-US"/>
              <a:pPr>
                <a:defRPr/>
              </a:pPr>
              <a:t>‹N°›</a:t>
            </a:fld>
            <a:endParaRPr lang="en-GB" altLang="en-US" dirty="0"/>
          </a:p>
        </p:txBody>
      </p:sp>
    </p:spTree>
    <p:extLst>
      <p:ext uri="{BB962C8B-B14F-4D97-AF65-F5344CB8AC3E}">
        <p14:creationId xmlns:p14="http://schemas.microsoft.com/office/powerpoint/2010/main" val="76165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0C78235A-61AA-462F-BF4C-FE3F6A03F4B9}" type="slidenum">
              <a:rPr lang="en-GB" altLang="en-US"/>
              <a:pPr>
                <a:defRPr/>
              </a:pPr>
              <a:t>‹N°›</a:t>
            </a:fld>
            <a:endParaRPr lang="en-GB" altLang="en-US" dirty="0"/>
          </a:p>
        </p:txBody>
      </p:sp>
    </p:spTree>
    <p:extLst>
      <p:ext uri="{BB962C8B-B14F-4D97-AF65-F5344CB8AC3E}">
        <p14:creationId xmlns:p14="http://schemas.microsoft.com/office/powerpoint/2010/main" val="98949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D8A210E1-A514-43D5-8361-5BB8FDDBFCA7}" type="slidenum">
              <a:rPr lang="en-GB" altLang="en-US"/>
              <a:pPr>
                <a:defRPr/>
              </a:pPr>
              <a:t>‹N°›</a:t>
            </a:fld>
            <a:endParaRPr lang="en-GB" altLang="en-US" dirty="0"/>
          </a:p>
        </p:txBody>
      </p:sp>
    </p:spTree>
    <p:extLst>
      <p:ext uri="{BB962C8B-B14F-4D97-AF65-F5344CB8AC3E}">
        <p14:creationId xmlns:p14="http://schemas.microsoft.com/office/powerpoint/2010/main" val="180839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9D209FBE-09F3-4C23-B911-0417E4CB5B75}" type="slidenum">
              <a:rPr lang="en-GB" altLang="en-US"/>
              <a:pPr>
                <a:defRPr/>
              </a:pPr>
              <a:t>‹N°›</a:t>
            </a:fld>
            <a:endParaRPr lang="en-GB" altLang="en-US" dirty="0"/>
          </a:p>
        </p:txBody>
      </p:sp>
    </p:spTree>
    <p:extLst>
      <p:ext uri="{BB962C8B-B14F-4D97-AF65-F5344CB8AC3E}">
        <p14:creationId xmlns:p14="http://schemas.microsoft.com/office/powerpoint/2010/main" val="93844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56EA4D8-BED2-4AF6-B04F-985721C511D2}" type="slidenum">
              <a:rPr lang="en-GB" altLang="en-US"/>
              <a:pPr>
                <a:defRPr/>
              </a:pPr>
              <a:t>‹N°›</a:t>
            </a:fld>
            <a:endParaRPr lang="en-GB" altLang="en-US" dirty="0"/>
          </a:p>
        </p:txBody>
      </p:sp>
    </p:spTree>
    <p:extLst>
      <p:ext uri="{BB962C8B-B14F-4D97-AF65-F5344CB8AC3E}">
        <p14:creationId xmlns:p14="http://schemas.microsoft.com/office/powerpoint/2010/main" val="1027258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dirty="0" smtClean="0"/>
              <a:t>Mark Gallagher, Ph.D. </a:t>
            </a:r>
            <a:endParaRPr lang="en-GB"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BF82C35-A8F7-41EA-95D7-F0499779FA85}" type="slidenum">
              <a:rPr lang="en-GB" altLang="en-US"/>
              <a:pPr>
                <a:defRPr/>
              </a:pPr>
              <a:t>‹N°›</a:t>
            </a:fld>
            <a:endParaRPr lang="en-GB" altLang="en-US" dirty="0"/>
          </a:p>
        </p:txBody>
      </p:sp>
    </p:spTree>
    <p:extLst>
      <p:ext uri="{BB962C8B-B14F-4D97-AF65-F5344CB8AC3E}">
        <p14:creationId xmlns:p14="http://schemas.microsoft.com/office/powerpoint/2010/main" val="965112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anose="020B0604020202020204" pitchFamily="34" charset="0"/>
              </a:defRPr>
            </a:lvl1pPr>
          </a:lstStyle>
          <a:p>
            <a:pPr>
              <a:defRPr/>
            </a:pPr>
            <a:endParaRPr lang="en-GB" alt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anose="020B0604020202020204" pitchFamily="34" charset="0"/>
              </a:defRPr>
            </a:lvl1pPr>
          </a:lstStyle>
          <a:p>
            <a:pPr>
              <a:defRPr/>
            </a:pPr>
            <a:r>
              <a:rPr lang="en-GB" altLang="en-US" dirty="0" smtClean="0"/>
              <a:t>Mark Gallagher, Ph.D. </a:t>
            </a:r>
            <a:endParaRPr lang="en-GB" alt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6020C99D-6EF7-44EC-A3CB-6298978B8F86}" type="slidenum">
              <a:rPr lang="en-GB" altLang="en-US"/>
              <a:pPr>
                <a:defRPr/>
              </a:pPr>
              <a:t>‹N°›</a:t>
            </a:fld>
            <a:endParaRPr lang="en-GB" altLang="en-US"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dt="0"/>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fontAlgn="base">
        <a:spcBef>
          <a:spcPct val="0"/>
        </a:spcBef>
        <a:spcAft>
          <a:spcPct val="0"/>
        </a:spcAft>
        <a:defRPr sz="3000" b="1">
          <a:solidFill>
            <a:srgbClr val="0F5494"/>
          </a:solidFill>
          <a:latin typeface="Verdana" panose="020B0604030504040204" pitchFamily="34" charset="0"/>
        </a:defRPr>
      </a:lvl6pPr>
      <a:lvl7pPr marL="1273175" algn="l" rtl="0" fontAlgn="base">
        <a:spcBef>
          <a:spcPct val="0"/>
        </a:spcBef>
        <a:spcAft>
          <a:spcPct val="0"/>
        </a:spcAft>
        <a:defRPr sz="3000" b="1">
          <a:solidFill>
            <a:srgbClr val="0F5494"/>
          </a:solidFill>
          <a:latin typeface="Verdana" panose="020B0604030504040204" pitchFamily="34" charset="0"/>
        </a:defRPr>
      </a:lvl7pPr>
      <a:lvl8pPr marL="1730375" algn="l" rtl="0" fontAlgn="base">
        <a:spcBef>
          <a:spcPct val="0"/>
        </a:spcBef>
        <a:spcAft>
          <a:spcPct val="0"/>
        </a:spcAft>
        <a:defRPr sz="3000" b="1">
          <a:solidFill>
            <a:srgbClr val="0F5494"/>
          </a:solidFill>
          <a:latin typeface="Verdana" panose="020B0604030504040204" pitchFamily="34" charset="0"/>
        </a:defRPr>
      </a:lvl8pPr>
      <a:lvl9pPr marL="2187575" algn="l" rtl="0" fontAlgn="base">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devinit.org/"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p:nvPr>
        </p:nvSpPr>
        <p:spPr>
          <a:xfrm>
            <a:off x="2051720" y="2204864"/>
            <a:ext cx="5688632" cy="790575"/>
          </a:xfrm>
        </p:spPr>
        <p:txBody>
          <a:bodyPr/>
          <a:lstStyle/>
          <a:p>
            <a:pPr eaLnBrk="1" hangingPunct="1"/>
            <a:r>
              <a:rPr lang="en-GB" altLang="en-US" sz="2800" dirty="0" smtClean="0"/>
              <a:t>Opening</a:t>
            </a:r>
            <a:r>
              <a:rPr lang="fr-BE" altLang="en-US" sz="2800" dirty="0" smtClean="0"/>
              <a:t> </a:t>
            </a:r>
            <a:r>
              <a:rPr lang="fr-BE" altLang="en-US" sz="2800" dirty="0"/>
              <a:t>and introduction to </a:t>
            </a:r>
            <a:r>
              <a:rPr lang="fr-BE" altLang="en-US" sz="2800" dirty="0" err="1" smtClean="0"/>
              <a:t>Domestic</a:t>
            </a:r>
            <a:r>
              <a:rPr lang="fr-BE" altLang="en-US" sz="2800" dirty="0" smtClean="0"/>
              <a:t> Revenue </a:t>
            </a:r>
            <a:r>
              <a:rPr lang="fr-BE" altLang="en-US" sz="2800" dirty="0" err="1" smtClean="0"/>
              <a:t>Mobilization</a:t>
            </a:r>
            <a:r>
              <a:rPr lang="fr-BE" altLang="en-US" sz="2800" dirty="0"/>
              <a:t/>
            </a:r>
            <a:br>
              <a:rPr lang="fr-BE" altLang="en-US" sz="2800" dirty="0"/>
            </a:br>
            <a:endParaRPr lang="en-GB" altLang="en-US" sz="2800" dirty="0" smtClean="0"/>
          </a:p>
        </p:txBody>
      </p:sp>
      <p:sp>
        <p:nvSpPr>
          <p:cNvPr id="5123" name="Rectangle 6"/>
          <p:cNvSpPr>
            <a:spLocks noGrp="1" noChangeArrowheads="1"/>
          </p:cNvSpPr>
          <p:nvPr>
            <p:ph type="subTitle" idx="1"/>
          </p:nvPr>
        </p:nvSpPr>
        <p:spPr/>
        <p:txBody>
          <a:bodyPr/>
          <a:lstStyle/>
          <a:p>
            <a:pPr eaLnBrk="1" hangingPunct="1"/>
            <a:endParaRPr lang="fr-BE" altLang="en-US" dirty="0"/>
          </a:p>
          <a:p>
            <a:pPr eaLnBrk="1" hangingPunct="1"/>
            <a:r>
              <a:rPr lang="fr-BE" altLang="en-US" sz="3200" dirty="0"/>
              <a:t>Module 1</a:t>
            </a:r>
            <a:endParaRPr lang="en-GB" altLang="en-US" dirty="0" smtClean="0"/>
          </a:p>
        </p:txBody>
      </p:sp>
      <p:sp>
        <p:nvSpPr>
          <p:cNvPr id="5" name="TextBox 3"/>
          <p:cNvSpPr txBox="1">
            <a:spLocks noChangeArrowheads="1"/>
          </p:cNvSpPr>
          <p:nvPr/>
        </p:nvSpPr>
        <p:spPr bwMode="auto">
          <a:xfrm flipH="1">
            <a:off x="3347863" y="4270375"/>
            <a:ext cx="453724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fr-FR" sz="1400" i="0" dirty="0">
                <a:solidFill>
                  <a:schemeClr val="bg1"/>
                </a:solidFill>
              </a:rPr>
              <a:t>Domestic Revenue Mobilisation</a:t>
            </a:r>
          </a:p>
          <a:p>
            <a:pPr>
              <a:spcBef>
                <a:spcPct val="0"/>
              </a:spcBef>
              <a:buClrTx/>
              <a:buFontTx/>
              <a:buNone/>
            </a:pPr>
            <a:r>
              <a:rPr lang="en-US" altLang="fr-FR" sz="1400" i="0" dirty="0">
                <a:solidFill>
                  <a:schemeClr val="bg1"/>
                </a:solidFill>
              </a:rPr>
              <a:t>Training funded by the European Union</a:t>
            </a:r>
          </a:p>
          <a:p>
            <a:pPr>
              <a:spcBef>
                <a:spcPct val="0"/>
              </a:spcBef>
              <a:buClrTx/>
              <a:buFontTx/>
              <a:buNone/>
            </a:pPr>
            <a:r>
              <a:rPr lang="en-US" altLang="fr-FR" sz="1400" i="0" dirty="0">
                <a:solidFill>
                  <a:schemeClr val="bg1"/>
                </a:solidFill>
              </a:rPr>
              <a:t>Trainer: </a:t>
            </a:r>
            <a:r>
              <a:rPr lang="en-US" altLang="fr-FR" sz="1400" i="0" dirty="0" err="1" smtClean="0">
                <a:solidFill>
                  <a:schemeClr val="bg1"/>
                </a:solidFill>
              </a:rPr>
              <a:t>Grégoire</a:t>
            </a:r>
            <a:r>
              <a:rPr lang="en-US" altLang="fr-FR" sz="1400" i="0" dirty="0" smtClean="0">
                <a:solidFill>
                  <a:schemeClr val="bg1"/>
                </a:solidFill>
              </a:rPr>
              <a:t> Rota-</a:t>
            </a:r>
            <a:r>
              <a:rPr lang="en-US" altLang="fr-FR" sz="1400" i="0" dirty="0" err="1" smtClean="0">
                <a:solidFill>
                  <a:schemeClr val="bg1"/>
                </a:solidFill>
              </a:rPr>
              <a:t>Graziosi</a:t>
            </a:r>
            <a:r>
              <a:rPr lang="en-US" altLang="fr-FR" sz="1400" i="0" dirty="0" smtClean="0">
                <a:solidFill>
                  <a:schemeClr val="bg1"/>
                </a:solidFill>
              </a:rPr>
              <a:t>, CERDI-CNRS, </a:t>
            </a:r>
            <a:r>
              <a:rPr lang="en-US" altLang="fr-FR" sz="1400" i="0" dirty="0" err="1" smtClean="0">
                <a:solidFill>
                  <a:schemeClr val="bg1"/>
                </a:solidFill>
              </a:rPr>
              <a:t>Université</a:t>
            </a:r>
            <a:r>
              <a:rPr lang="en-US" altLang="fr-FR" sz="1400" i="0" dirty="0" smtClean="0">
                <a:solidFill>
                  <a:schemeClr val="bg1"/>
                </a:solidFill>
              </a:rPr>
              <a:t> Clermont-Auvergne.</a:t>
            </a:r>
            <a:r>
              <a:rPr lang="en-US" altLang="fr-FR" sz="1400" dirty="0" smtClean="0"/>
              <a:t>.</a:t>
            </a:r>
            <a:endParaRPr lang="fr-BE" altLang="fr-FR" sz="1400" i="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Thematic</a:t>
            </a:r>
            <a:r>
              <a:rPr lang="fr-FR" dirty="0" smtClean="0"/>
              <a:t> </a:t>
            </a:r>
            <a:r>
              <a:rPr lang="fr-FR" dirty="0" err="1" smtClean="0"/>
              <a:t>characteristics</a:t>
            </a:r>
            <a:r>
              <a:rPr lang="fr-FR" dirty="0" smtClean="0"/>
              <a:t> of </a:t>
            </a:r>
            <a:r>
              <a:rPr lang="fr-FR" dirty="0" err="1" smtClean="0"/>
              <a:t>technical</a:t>
            </a:r>
            <a:r>
              <a:rPr lang="fr-FR" dirty="0" smtClean="0"/>
              <a:t> </a:t>
            </a:r>
            <a:r>
              <a:rPr lang="fr-FR" dirty="0" err="1" smtClean="0"/>
              <a:t>assistancy</a:t>
            </a:r>
            <a:r>
              <a:rPr lang="fr-FR" dirty="0" smtClean="0"/>
              <a:t> in DRM</a:t>
            </a:r>
            <a:endParaRPr lang="fr-FR"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10</a:t>
            </a:fld>
            <a:endParaRPr lang="en-GB" alt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75" y="2492896"/>
            <a:ext cx="779145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3440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The EU </a:t>
            </a:r>
            <a:r>
              <a:rPr lang="fr-FR" dirty="0" err="1" smtClean="0"/>
              <a:t>commitments</a:t>
            </a:r>
            <a:endParaRPr lang="fr-FR"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11</a:t>
            </a:fld>
            <a:endParaRPr lang="en-GB" altLang="en-US" dirty="0"/>
          </a:p>
        </p:txBody>
      </p:sp>
      <p:sp>
        <p:nvSpPr>
          <p:cNvPr id="5" name="Espace réservé du texte 4"/>
          <p:cNvSpPr>
            <a:spLocks noGrp="1"/>
          </p:cNvSpPr>
          <p:nvPr>
            <p:ph type="body" idx="4294967295"/>
          </p:nvPr>
        </p:nvSpPr>
        <p:spPr/>
        <p:txBody>
          <a:bodyPr/>
          <a:lstStyle/>
          <a:p>
            <a:pPr rtl="0" eaLnBrk="0" fontAlgn="base" hangingPunct="0"/>
            <a:r>
              <a:rPr lang="en-US" sz="2400" i="1" kern="1200" dirty="0" smtClean="0">
                <a:solidFill>
                  <a:srgbClr val="0F5494"/>
                </a:solidFill>
                <a:effectLst/>
                <a:latin typeface="+mn-lt"/>
                <a:ea typeface="+mn-ea"/>
                <a:cs typeface="+mn-cs"/>
              </a:rPr>
              <a:t>The EU provides €140 million per year to developing countries as direct support for domestic public finance reforms (more than 80 countries). </a:t>
            </a:r>
            <a:endParaRPr lang="fr-FR" sz="2400" dirty="0" smtClean="0">
              <a:effectLst/>
            </a:endParaRPr>
          </a:p>
          <a:p>
            <a:pPr rtl="0" eaLnBrk="0" fontAlgn="base" hangingPunct="0"/>
            <a:r>
              <a:rPr lang="en-US" sz="2400" i="1" kern="1200" dirty="0" smtClean="0">
                <a:solidFill>
                  <a:srgbClr val="0F5494"/>
                </a:solidFill>
                <a:effectLst/>
                <a:latin typeface="+mn-lt"/>
                <a:ea typeface="+mn-ea"/>
                <a:cs typeface="+mn-cs"/>
              </a:rPr>
              <a:t>Through the Addis Tax Initiative 9 , which the EU helped to launch in July 2015, the Commission and other international partners committed to doubling the support to developing countries for domestic revenue mobilization.</a:t>
            </a:r>
          </a:p>
        </p:txBody>
      </p:sp>
    </p:spTree>
    <p:extLst>
      <p:ext uri="{BB962C8B-B14F-4D97-AF65-F5344CB8AC3E}">
        <p14:creationId xmlns:p14="http://schemas.microsoft.com/office/powerpoint/2010/main" val="544494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8229600" cy="1080120"/>
          </a:xfrm>
        </p:spPr>
        <p:txBody>
          <a:bodyPr/>
          <a:lstStyle/>
          <a:p>
            <a:r>
              <a:rPr lang="en-US" dirty="0" smtClean="0"/>
              <a:t>How is aid for DRM delivered?</a:t>
            </a:r>
            <a:endParaRPr lang="en-US" dirty="0"/>
          </a:p>
        </p:txBody>
      </p:sp>
      <p:sp>
        <p:nvSpPr>
          <p:cNvPr id="4" name="Slide Number Placeholder 3"/>
          <p:cNvSpPr>
            <a:spLocks noGrp="1"/>
          </p:cNvSpPr>
          <p:nvPr>
            <p:ph type="sldNum" sz="quarter" idx="12"/>
          </p:nvPr>
        </p:nvSpPr>
        <p:spPr/>
        <p:txBody>
          <a:bodyPr/>
          <a:lstStyle/>
          <a:p>
            <a:pPr>
              <a:defRPr/>
            </a:pPr>
            <a:fld id="{D8A210E1-A514-43D5-8361-5BB8FDDBFCA7}" type="slidenum">
              <a:rPr lang="en-GB" altLang="en-US" smtClean="0"/>
              <a:pPr>
                <a:defRPr/>
              </a:pPr>
              <a:t>12</a:t>
            </a:fld>
            <a:endParaRPr lang="en-GB" altLang="en-US" dirty="0"/>
          </a:p>
        </p:txBody>
      </p:sp>
      <p:sp>
        <p:nvSpPr>
          <p:cNvPr id="6" name="TextBox 5"/>
          <p:cNvSpPr txBox="1"/>
          <p:nvPr/>
        </p:nvSpPr>
        <p:spPr>
          <a:xfrm>
            <a:off x="1064504" y="6442505"/>
            <a:ext cx="5767926" cy="276999"/>
          </a:xfrm>
          <a:prstGeom prst="rect">
            <a:avLst/>
          </a:prstGeom>
          <a:noFill/>
        </p:spPr>
        <p:txBody>
          <a:bodyPr wrap="none" rtlCol="0">
            <a:spAutoFit/>
          </a:bodyPr>
          <a:lstStyle/>
          <a:p>
            <a:r>
              <a:rPr lang="en-US" b="1" dirty="0" smtClean="0"/>
              <a:t>Source: Aiding </a:t>
            </a:r>
            <a:r>
              <a:rPr lang="en-US" b="1" dirty="0"/>
              <a:t>domestic revenue </a:t>
            </a:r>
            <a:r>
              <a:rPr lang="en-US" b="1" dirty="0" err="1"/>
              <a:t>mobilisation</a:t>
            </a:r>
            <a:r>
              <a:rPr lang="en-US" dirty="0"/>
              <a:t> </a:t>
            </a:r>
            <a:r>
              <a:rPr lang="en-US" dirty="0" smtClean="0"/>
              <a:t> </a:t>
            </a:r>
            <a:r>
              <a:rPr lang="en-US" b="1" dirty="0">
                <a:hlinkClick r:id="rId3"/>
              </a:rPr>
              <a:t>www.devinit.org</a:t>
            </a:r>
            <a:r>
              <a:rPr lang="en-US" dirty="0"/>
              <a:t> </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736" y="1700809"/>
            <a:ext cx="4731632" cy="4716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4272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13</a:t>
            </a:fld>
            <a:endParaRPr lang="en-GB" alt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37" y="1050504"/>
            <a:ext cx="9168237"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6846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395288" y="1339850"/>
            <a:ext cx="8229600" cy="1009030"/>
          </a:xfrm>
        </p:spPr>
        <p:txBody>
          <a:bodyPr/>
          <a:lstStyle/>
          <a:p>
            <a:r>
              <a:rPr lang="en-GB" dirty="0" smtClean="0">
                <a:latin typeface="Verdana" charset="0"/>
              </a:rPr>
              <a:t>EU's support to International initiatives related to DRM</a:t>
            </a:r>
            <a:endParaRPr lang="en-GB" dirty="0">
              <a:latin typeface="Verdana" charset="0"/>
            </a:endParaRPr>
          </a:p>
        </p:txBody>
      </p:sp>
      <p:sp>
        <p:nvSpPr>
          <p:cNvPr id="3" name="Content Placeholder 2"/>
          <p:cNvSpPr>
            <a:spLocks noGrp="1"/>
          </p:cNvSpPr>
          <p:nvPr>
            <p:ph idx="1"/>
          </p:nvPr>
        </p:nvSpPr>
        <p:spPr>
          <a:xfrm>
            <a:off x="323528" y="2348880"/>
            <a:ext cx="8302625" cy="4105399"/>
          </a:xfrm>
        </p:spPr>
        <p:txBody>
          <a:bodyPr/>
          <a:lstStyle/>
          <a:p>
            <a:pPr lvl="0"/>
            <a:r>
              <a:rPr lang="en-US" sz="2000" b="0" dirty="0" smtClean="0">
                <a:latin typeface="+mj-lt"/>
              </a:rPr>
              <a:t>Supporting </a:t>
            </a:r>
            <a:r>
              <a:rPr lang="en-US" sz="2000" dirty="0" smtClean="0">
                <a:latin typeface="+mj-lt"/>
              </a:rPr>
              <a:t>c</a:t>
            </a:r>
            <a:r>
              <a:rPr lang="en-US" sz="2000" b="0" dirty="0" smtClean="0">
                <a:latin typeface="+mj-lt"/>
              </a:rPr>
              <a:t>apacity building and policy guidance </a:t>
            </a:r>
          </a:p>
          <a:p>
            <a:pPr lvl="1"/>
            <a:r>
              <a:rPr lang="en-US" sz="2000" b="0" dirty="0" smtClean="0">
                <a:latin typeface="+mj-lt"/>
              </a:rPr>
              <a:t>Directly </a:t>
            </a:r>
          </a:p>
          <a:p>
            <a:pPr lvl="1"/>
            <a:r>
              <a:rPr lang="en-US" sz="2000" b="0" dirty="0" smtClean="0">
                <a:latin typeface="+mj-lt"/>
              </a:rPr>
              <a:t>Indirectly: </a:t>
            </a:r>
            <a:r>
              <a:rPr lang="fr-FR" sz="2000" b="0" dirty="0" smtClean="0">
                <a:latin typeface="+mj-lt"/>
              </a:rPr>
              <a:t>in </a:t>
            </a:r>
            <a:r>
              <a:rPr lang="fr-FR" sz="2000" b="0" dirty="0" err="1" smtClean="0">
                <a:latin typeface="+mj-lt"/>
              </a:rPr>
              <a:t>particular</a:t>
            </a:r>
            <a:r>
              <a:rPr lang="fr-FR" sz="2000" b="0" dirty="0" smtClean="0">
                <a:latin typeface="+mj-lt"/>
              </a:rPr>
              <a:t>,</a:t>
            </a:r>
            <a:r>
              <a:rPr lang="fr-FR" sz="2000" b="0" baseline="0" dirty="0" smtClean="0">
                <a:latin typeface="+mj-lt"/>
              </a:rPr>
              <a:t> </a:t>
            </a:r>
            <a:r>
              <a:rPr lang="en-GB" altLang="en-US" sz="2000" b="0" dirty="0" smtClean="0">
                <a:latin typeface="+mj-lt"/>
              </a:rPr>
              <a:t>two IMF Topical Trust Funds</a:t>
            </a:r>
            <a:r>
              <a:rPr lang="en-GB" altLang="en-US" sz="2000" b="0" baseline="0" dirty="0" smtClean="0">
                <a:latin typeface="+mj-lt"/>
              </a:rPr>
              <a:t> and </a:t>
            </a:r>
            <a:r>
              <a:rPr lang="en-GB" altLang="en-US" sz="2000" b="0" dirty="0" smtClean="0">
                <a:latin typeface="+mj-lt"/>
              </a:rPr>
              <a:t>IMF Tax Administration Diagnostic Assessment Tool (TADAT)</a:t>
            </a:r>
          </a:p>
          <a:p>
            <a:pPr lvl="0"/>
            <a:r>
              <a:rPr lang="en-GB" altLang="en-US" sz="2000" dirty="0" smtClean="0">
                <a:latin typeface="+mj-lt"/>
              </a:rPr>
              <a:t>Regional and Global Forums </a:t>
            </a:r>
            <a:r>
              <a:rPr lang="en-GB" altLang="en-US" sz="2000" b="0" dirty="0" smtClean="0">
                <a:latin typeface="+mj-lt"/>
              </a:rPr>
              <a:t>on Tax Issues</a:t>
            </a:r>
          </a:p>
          <a:p>
            <a:pPr lvl="0"/>
            <a:r>
              <a:rPr lang="en-GB" altLang="en-US" sz="2000" b="0" dirty="0" smtClean="0">
                <a:latin typeface="+mj-lt"/>
              </a:rPr>
              <a:t>Tripartite Initiative  w/ WB and OECD on </a:t>
            </a:r>
            <a:r>
              <a:rPr lang="en-GB" altLang="en-US" sz="2000" dirty="0" smtClean="0">
                <a:latin typeface="+mj-lt"/>
              </a:rPr>
              <a:t>Transfer Pricing</a:t>
            </a:r>
          </a:p>
          <a:p>
            <a:pPr lvl="1"/>
            <a:r>
              <a:rPr lang="en-US" altLang="en-US" sz="2000" b="0" dirty="0" smtClean="0">
                <a:latin typeface="+mj-lt"/>
              </a:rPr>
              <a:t>EU support of the OECD BEPS project and OECD revenue statistics initiative.</a:t>
            </a:r>
          </a:p>
          <a:p>
            <a:pPr lvl="0"/>
            <a:r>
              <a:rPr lang="en-GB" altLang="en-US" sz="2000" dirty="0" smtClean="0">
                <a:latin typeface="+mj-lt"/>
              </a:rPr>
              <a:t>Extractive Industry Transparency Initiative (EITI)</a:t>
            </a:r>
          </a:p>
          <a:p>
            <a:pPr lvl="0"/>
            <a:r>
              <a:rPr lang="en-GB" altLang="en-US" sz="2000" dirty="0" smtClean="0">
                <a:latin typeface="+mj-lt"/>
              </a:rPr>
              <a:t>Illicit Financial Flows</a:t>
            </a:r>
            <a:endParaRPr lang="en-GB" altLang="en-US" sz="2000" dirty="0">
              <a:latin typeface="+mj-lt"/>
            </a:endParaRPr>
          </a:p>
        </p:txBody>
      </p:sp>
      <p:sp>
        <p:nvSpPr>
          <p:cNvPr id="33795"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320CCC4A-B1A9-2441-905E-DA024898FD08}" type="slidenum">
              <a:rPr lang="en-GB" sz="1400">
                <a:solidFill>
                  <a:schemeClr val="tx1"/>
                </a:solidFill>
                <a:latin typeface="Arial" charset="0"/>
              </a:rPr>
              <a:pPr eaLnBrk="1" hangingPunct="1"/>
              <a:t>14</a:t>
            </a:fld>
            <a:endParaRPr lang="en-GB" sz="1400" dirty="0">
              <a:solidFill>
                <a:schemeClr val="tx1"/>
              </a:solidFill>
              <a:latin typeface="Arial" charset="0"/>
            </a:endParaRPr>
          </a:p>
        </p:txBody>
      </p:sp>
    </p:spTree>
    <p:extLst>
      <p:ext uri="{BB962C8B-B14F-4D97-AF65-F5344CB8AC3E}">
        <p14:creationId xmlns:p14="http://schemas.microsoft.com/office/powerpoint/2010/main" val="338964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pPr>
              <a:defRPr/>
            </a:pPr>
            <a:fld id="{A3EE8CBC-2345-4203-B058-7222EACC5907}" type="slidenum">
              <a:rPr lang="en-GB" altLang="en-US" smtClean="0"/>
              <a:pPr>
                <a:defRPr/>
              </a:pPr>
              <a:t>15</a:t>
            </a:fld>
            <a:endParaRPr lang="en-GB" alt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980728"/>
            <a:ext cx="6192688" cy="5594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008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2800" dirty="0" smtClean="0"/>
              <a:t/>
            </a:r>
            <a:br>
              <a:rPr lang="en-US" sz="2800" dirty="0" smtClean="0"/>
            </a:br>
            <a:endParaRPr lang="fr-FR"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16</a:t>
            </a:fld>
            <a:endParaRPr lang="en-GB"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305047"/>
            <a:ext cx="5645019" cy="5145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9086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130346"/>
            <a:ext cx="8229600" cy="936625"/>
          </a:xfrm>
        </p:spPr>
        <p:txBody>
          <a:bodyPr/>
          <a:lstStyle/>
          <a:p>
            <a:r>
              <a:rPr lang="en-US" dirty="0" smtClean="0"/>
              <a:t>EU: Collect More – Spend Better</a:t>
            </a:r>
            <a:endParaRPr lang="en-US" dirty="0"/>
          </a:p>
        </p:txBody>
      </p:sp>
      <p:sp>
        <p:nvSpPr>
          <p:cNvPr id="3" name="Footer Placeholder 2"/>
          <p:cNvSpPr>
            <a:spLocks noGrp="1"/>
          </p:cNvSpPr>
          <p:nvPr>
            <p:ph type="ftr" sz="quarter" idx="11"/>
          </p:nvPr>
        </p:nvSpPr>
        <p:spPr/>
        <p:txBody>
          <a:bodyPr/>
          <a:lstStyle/>
          <a:p>
            <a:pPr>
              <a:defRPr/>
            </a:pPr>
            <a:r>
              <a:rPr lang="en-GB" altLang="en-US" dirty="0" smtClean="0"/>
              <a:t>Mark Gallagher, Ph.D. </a:t>
            </a:r>
            <a:endParaRPr lang="en-GB" altLang="en-US" dirty="0"/>
          </a:p>
        </p:txBody>
      </p:sp>
      <p:sp>
        <p:nvSpPr>
          <p:cNvPr id="4" name="Slide Number Placeholder 3"/>
          <p:cNvSpPr>
            <a:spLocks noGrp="1"/>
          </p:cNvSpPr>
          <p:nvPr>
            <p:ph type="sldNum" sz="quarter" idx="12"/>
          </p:nvPr>
        </p:nvSpPr>
        <p:spPr/>
        <p:txBody>
          <a:bodyPr/>
          <a:lstStyle/>
          <a:p>
            <a:pPr>
              <a:defRPr/>
            </a:pPr>
            <a:fld id="{D8A210E1-A514-43D5-8361-5BB8FDDBFCA7}" type="slidenum">
              <a:rPr lang="en-GB" altLang="en-US" smtClean="0"/>
              <a:pPr>
                <a:defRPr/>
              </a:pPr>
              <a:t>17</a:t>
            </a:fld>
            <a:endParaRPr lang="en-GB" altLang="en-US" dirty="0"/>
          </a:p>
        </p:txBody>
      </p:sp>
      <p:pic>
        <p:nvPicPr>
          <p:cNvPr id="5" name="Picture 2" descr="U:\2. Public finance\2.3. Domestic revenue mobilisation\SWD DRM 2015\Support documents\Collect more... spend better ch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2637" y="1772816"/>
            <a:ext cx="5554902" cy="488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634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 Closing the Dual Tax Gap</a:t>
            </a:r>
            <a:endParaRPr lang="en-US" dirty="0"/>
          </a:p>
        </p:txBody>
      </p:sp>
      <p:sp>
        <p:nvSpPr>
          <p:cNvPr id="5" name="Content Placeholder 4"/>
          <p:cNvSpPr>
            <a:spLocks noGrp="1"/>
          </p:cNvSpPr>
          <p:nvPr>
            <p:ph idx="1"/>
          </p:nvPr>
        </p:nvSpPr>
        <p:spPr>
          <a:xfrm>
            <a:off x="467544" y="2132856"/>
            <a:ext cx="8229600" cy="3529013"/>
          </a:xfrm>
        </p:spPr>
        <p:txBody>
          <a:bodyPr/>
          <a:lstStyle/>
          <a:p>
            <a:pPr rtl="0" eaLnBrk="0" fontAlgn="base" hangingPunct="0"/>
            <a:r>
              <a:rPr lang="en-US" sz="2000" b="0" i="1" kern="1200" dirty="0" smtClean="0">
                <a:solidFill>
                  <a:srgbClr val="0F5494"/>
                </a:solidFill>
                <a:effectLst/>
                <a:latin typeface="+mn-lt"/>
                <a:ea typeface="+mn-ea"/>
                <a:cs typeface="+mn-cs"/>
              </a:rPr>
              <a:t>Tax policy gap</a:t>
            </a:r>
            <a:endParaRPr lang="fr-FR" sz="2000" b="0" dirty="0" smtClean="0">
              <a:effectLst/>
            </a:endParaRPr>
          </a:p>
          <a:p>
            <a:pPr lvl="1" rtl="0" eaLnBrk="0" fontAlgn="base" hangingPunct="0"/>
            <a:r>
              <a:rPr lang="en-US" sz="1800" b="0" i="1" kern="1200" dirty="0" smtClean="0">
                <a:solidFill>
                  <a:srgbClr val="0F5494"/>
                </a:solidFill>
                <a:effectLst/>
                <a:latin typeface="+mn-lt"/>
                <a:ea typeface="+mn-ea"/>
                <a:cs typeface="+mn-cs"/>
              </a:rPr>
              <a:t>Difference between tax due under “optimal” tax policy and that</a:t>
            </a:r>
            <a:r>
              <a:rPr lang="en-US" sz="1800" b="0" i="1" kern="1200" baseline="0" dirty="0" smtClean="0">
                <a:solidFill>
                  <a:srgbClr val="0F5494"/>
                </a:solidFill>
                <a:effectLst/>
                <a:latin typeface="+mn-lt"/>
                <a:ea typeface="+mn-ea"/>
                <a:cs typeface="+mn-cs"/>
              </a:rPr>
              <a:t> under current tax policy. Focus on tax policies to close loopholes, broaden base, and fight “tax avoidance”.</a:t>
            </a:r>
            <a:endParaRPr lang="fr-FR" sz="1800" b="0" dirty="0" smtClean="0">
              <a:effectLst/>
            </a:endParaRPr>
          </a:p>
          <a:p>
            <a:pPr rtl="0" eaLnBrk="0" fontAlgn="base" hangingPunct="0"/>
            <a:r>
              <a:rPr lang="en-US" sz="2000" b="0" i="1" kern="1200" baseline="0" dirty="0" smtClean="0">
                <a:solidFill>
                  <a:srgbClr val="0F5494"/>
                </a:solidFill>
                <a:effectLst/>
                <a:latin typeface="+mn-lt"/>
                <a:ea typeface="+mn-ea"/>
                <a:cs typeface="+mn-cs"/>
              </a:rPr>
              <a:t>Tax compliance gap</a:t>
            </a:r>
            <a:endParaRPr lang="fr-FR" sz="2000" b="0" dirty="0" smtClean="0">
              <a:effectLst/>
            </a:endParaRPr>
          </a:p>
          <a:p>
            <a:pPr lvl="1" rtl="0" eaLnBrk="0" fontAlgn="base" hangingPunct="0"/>
            <a:r>
              <a:rPr lang="en-US" sz="1800" b="0" i="1" kern="1200" baseline="0" dirty="0" smtClean="0">
                <a:solidFill>
                  <a:srgbClr val="0F5494"/>
                </a:solidFill>
                <a:effectLst/>
                <a:latin typeface="+mn-lt"/>
                <a:ea typeface="+mn-ea"/>
                <a:cs typeface="+mn-cs"/>
              </a:rPr>
              <a:t>Difference between tax due under current tax policy and that actually collected. Focus on efficiency and effectiveness of tax administration, reinforcing voluntary compliance, good tax governance, and fighting evasion and illicit financial flows</a:t>
            </a:r>
            <a:endParaRPr lang="fr-FR" sz="1800" b="0" dirty="0" smtClean="0">
              <a:effectLst/>
            </a:endParaRPr>
          </a:p>
          <a:p>
            <a:pPr rtl="0" eaLnBrk="0" fontAlgn="base" hangingPunct="0"/>
            <a:r>
              <a:rPr lang="en-US" sz="2000" b="0" i="1" kern="1200" baseline="0" dirty="0" smtClean="0">
                <a:solidFill>
                  <a:srgbClr val="0F5494"/>
                </a:solidFill>
                <a:effectLst/>
                <a:latin typeface="+mn-lt"/>
                <a:ea typeface="+mn-ea"/>
                <a:cs typeface="+mn-cs"/>
              </a:rPr>
              <a:t>Drivers of Gap</a:t>
            </a:r>
            <a:endParaRPr lang="fr-FR" sz="2000" b="0" dirty="0" smtClean="0">
              <a:effectLst/>
            </a:endParaRPr>
          </a:p>
          <a:p>
            <a:pPr lvl="1" rtl="0" eaLnBrk="0" fontAlgn="base" hangingPunct="0"/>
            <a:r>
              <a:rPr lang="en-US" sz="1800" b="0" i="1" kern="1200" baseline="0" dirty="0" smtClean="0">
                <a:solidFill>
                  <a:srgbClr val="0F5494"/>
                </a:solidFill>
                <a:effectLst/>
                <a:latin typeface="+mn-lt"/>
                <a:ea typeface="+mn-ea"/>
                <a:cs typeface="+mn-cs"/>
              </a:rPr>
              <a:t>International: tax competition, base shifting and transfer pricing, illicit financial flows.</a:t>
            </a:r>
            <a:endParaRPr lang="fr-FR" sz="1800" b="0" dirty="0" smtClean="0">
              <a:effectLst/>
            </a:endParaRPr>
          </a:p>
          <a:p>
            <a:pPr lvl="1" rtl="0" eaLnBrk="0" fontAlgn="base" hangingPunct="0"/>
            <a:r>
              <a:rPr lang="en-US" sz="1800" b="0" i="1" kern="1200" baseline="0" dirty="0" smtClean="0">
                <a:solidFill>
                  <a:srgbClr val="0F5494"/>
                </a:solidFill>
                <a:effectLst/>
                <a:latin typeface="+mn-lt"/>
                <a:ea typeface="+mn-ea"/>
                <a:cs typeface="+mn-cs"/>
              </a:rPr>
              <a:t>Domestic: tax expenditures, political economy, administrative and institutional weakness, economic (handles, narrow base)</a:t>
            </a:r>
            <a:endParaRPr lang="fr-FR" b="0" dirty="0" smtClean="0">
              <a:effectLst/>
            </a:endParaRPr>
          </a:p>
        </p:txBody>
      </p:sp>
      <p:sp>
        <p:nvSpPr>
          <p:cNvPr id="4" name="Slide Number Placeholder 3"/>
          <p:cNvSpPr>
            <a:spLocks noGrp="1"/>
          </p:cNvSpPr>
          <p:nvPr>
            <p:ph type="sldNum" sz="quarter" idx="12"/>
          </p:nvPr>
        </p:nvSpPr>
        <p:spPr/>
        <p:txBody>
          <a:bodyPr/>
          <a:lstStyle/>
          <a:p>
            <a:pPr>
              <a:defRPr/>
            </a:pPr>
            <a:fld id="{D8A210E1-A514-43D5-8361-5BB8FDDBFCA7}" type="slidenum">
              <a:rPr lang="en-GB" altLang="en-US" smtClean="0"/>
              <a:pPr>
                <a:defRPr/>
              </a:pPr>
              <a:t>18</a:t>
            </a:fld>
            <a:endParaRPr lang="en-GB" altLang="en-US" dirty="0"/>
          </a:p>
        </p:txBody>
      </p:sp>
    </p:spTree>
    <p:extLst>
      <p:ext uri="{BB962C8B-B14F-4D97-AF65-F5344CB8AC3E}">
        <p14:creationId xmlns:p14="http://schemas.microsoft.com/office/powerpoint/2010/main" val="2297739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The </a:t>
            </a:r>
            <a:r>
              <a:rPr lang="fr-FR" dirty="0" err="1" smtClean="0"/>
              <a:t>European</a:t>
            </a:r>
            <a:r>
              <a:rPr lang="fr-FR" dirty="0" smtClean="0"/>
              <a:t> Court of </a:t>
            </a:r>
            <a:r>
              <a:rPr lang="fr-FR" dirty="0" err="1" smtClean="0"/>
              <a:t>Auditor</a:t>
            </a:r>
            <a:r>
              <a:rPr lang="fr-FR" dirty="0" smtClean="0"/>
              <a:t> </a:t>
            </a:r>
            <a:r>
              <a:rPr lang="fr-FR" dirty="0" err="1" smtClean="0"/>
              <a:t>special</a:t>
            </a:r>
            <a:r>
              <a:rPr lang="fr-FR" dirty="0" smtClean="0"/>
              <a:t> report conclusions</a:t>
            </a:r>
            <a:endParaRPr lang="fr-FR" dirty="0"/>
          </a:p>
        </p:txBody>
      </p:sp>
      <p:sp>
        <p:nvSpPr>
          <p:cNvPr id="3" name="Espace réservé du pied de page 2"/>
          <p:cNvSpPr>
            <a:spLocks noGrp="1"/>
          </p:cNvSpPr>
          <p:nvPr>
            <p:ph type="ftr" sz="quarter" idx="11"/>
          </p:nvPr>
        </p:nvSpPr>
        <p:spPr/>
        <p:txBody>
          <a:bodyPr/>
          <a:lstStyle/>
          <a:p>
            <a:pPr>
              <a:defRPr/>
            </a:pPr>
            <a:r>
              <a:rPr lang="en-GB" altLang="en-US" smtClean="0"/>
              <a:t>Mark Gallagher, Ph.D. </a:t>
            </a:r>
            <a:endParaRPr lang="en-GB" altLang="en-US"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19</a:t>
            </a:fld>
            <a:endParaRPr lang="en-GB" altLang="en-US" dirty="0"/>
          </a:p>
        </p:txBody>
      </p:sp>
      <p:sp>
        <p:nvSpPr>
          <p:cNvPr id="5" name="Espace réservé du texte 4"/>
          <p:cNvSpPr>
            <a:spLocks noGrp="1"/>
          </p:cNvSpPr>
          <p:nvPr>
            <p:ph type="body" idx="4294967295"/>
          </p:nvPr>
        </p:nvSpPr>
        <p:spPr/>
        <p:txBody>
          <a:bodyPr/>
          <a:lstStyle/>
          <a:p>
            <a:r>
              <a:rPr lang="en-US" i="0" dirty="0" smtClean="0"/>
              <a:t>“Domestic revenue </a:t>
            </a:r>
            <a:r>
              <a:rPr lang="en-US" i="0" dirty="0" err="1" smtClean="0"/>
              <a:t>mobilisation</a:t>
            </a:r>
            <a:r>
              <a:rPr lang="en-US" i="0" dirty="0" smtClean="0"/>
              <a:t> is a priority for the international development community... But the EU’s support is being undermined by design and implementation weaknesses and challenging local circumstances.</a:t>
            </a:r>
            <a:r>
              <a:rPr lang="en-US" b="0" i="0" dirty="0" smtClean="0"/>
              <a:t>”</a:t>
            </a:r>
          </a:p>
          <a:p>
            <a:pPr marL="457200" lvl="1" indent="0">
              <a:buNone/>
            </a:pPr>
            <a:r>
              <a:rPr lang="en-US" sz="2000" b="0" i="0" kern="1200" dirty="0" smtClean="0">
                <a:solidFill>
                  <a:srgbClr val="0F5494"/>
                </a:solidFill>
                <a:effectLst/>
                <a:latin typeface="+mn-lt"/>
                <a:ea typeface="+mn-ea"/>
                <a:cs typeface="+mn-cs"/>
              </a:rPr>
              <a:t>Daniele </a:t>
            </a:r>
            <a:r>
              <a:rPr lang="en-US" sz="2000" b="0" i="0" kern="1200" dirty="0" err="1" smtClean="0">
                <a:solidFill>
                  <a:srgbClr val="0F5494"/>
                </a:solidFill>
                <a:effectLst/>
                <a:latin typeface="+mn-lt"/>
                <a:ea typeface="+mn-ea"/>
                <a:cs typeface="+mn-cs"/>
              </a:rPr>
              <a:t>Lamarque</a:t>
            </a:r>
            <a:r>
              <a:rPr lang="en-US" sz="2000" b="0" i="0" kern="1200" dirty="0" smtClean="0">
                <a:solidFill>
                  <a:srgbClr val="0F5494"/>
                </a:solidFill>
                <a:effectLst/>
                <a:latin typeface="+mn-lt"/>
                <a:ea typeface="+mn-ea"/>
                <a:cs typeface="+mn-cs"/>
              </a:rPr>
              <a:t>, responsible for the EU Court of Auditors report.</a:t>
            </a:r>
            <a:endParaRPr lang="fr-FR" dirty="0"/>
          </a:p>
        </p:txBody>
      </p:sp>
    </p:spTree>
    <p:extLst>
      <p:ext uri="{BB962C8B-B14F-4D97-AF65-F5344CB8AC3E}">
        <p14:creationId xmlns:p14="http://schemas.microsoft.com/office/powerpoint/2010/main" val="217613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dirty="0" smtClean="0"/>
              <a:t>Outline</a:t>
            </a:r>
          </a:p>
        </p:txBody>
      </p:sp>
      <p:sp>
        <p:nvSpPr>
          <p:cNvPr id="6147" name="Rectangle 3"/>
          <p:cNvSpPr>
            <a:spLocks noGrp="1" noChangeArrowheads="1"/>
          </p:cNvSpPr>
          <p:nvPr>
            <p:ph type="body" idx="1"/>
          </p:nvPr>
        </p:nvSpPr>
        <p:spPr/>
        <p:txBody>
          <a:bodyPr/>
          <a:lstStyle/>
          <a:p>
            <a:pPr marL="457200" indent="-457200" eaLnBrk="1" hangingPunct="1">
              <a:buClr>
                <a:srgbClr val="0F5494"/>
              </a:buClr>
              <a:buFont typeface="+mj-lt"/>
              <a:buAutoNum type="arabicPeriod"/>
            </a:pPr>
            <a:r>
              <a:rPr lang="en-US" altLang="en-US" dirty="0" smtClean="0"/>
              <a:t>Introduction</a:t>
            </a:r>
          </a:p>
          <a:p>
            <a:pPr marL="457200" indent="-457200" eaLnBrk="1" hangingPunct="1">
              <a:buClr>
                <a:srgbClr val="0F5494"/>
              </a:buClr>
              <a:buFont typeface="+mj-lt"/>
              <a:buAutoNum type="arabicPeriod"/>
            </a:pPr>
            <a:r>
              <a:rPr lang="en-US" altLang="en-US" dirty="0" smtClean="0"/>
              <a:t>Objectives</a:t>
            </a:r>
          </a:p>
          <a:p>
            <a:pPr marL="457200" indent="-457200" eaLnBrk="1" hangingPunct="1">
              <a:buClr>
                <a:srgbClr val="0F5494"/>
              </a:buClr>
              <a:buFont typeface="+mj-lt"/>
              <a:buAutoNum type="arabicPeriod"/>
            </a:pPr>
            <a:r>
              <a:rPr lang="en-US" altLang="en-US" dirty="0"/>
              <a:t>Training approach &amp; methods</a:t>
            </a:r>
          </a:p>
          <a:p>
            <a:pPr marL="457200" indent="-457200" eaLnBrk="1" hangingPunct="1">
              <a:buClr>
                <a:srgbClr val="0F5494"/>
              </a:buClr>
              <a:buFont typeface="+mj-lt"/>
              <a:buAutoNum type="arabicPeriod"/>
            </a:pPr>
            <a:r>
              <a:rPr lang="en-US" altLang="en-US" dirty="0"/>
              <a:t>Introducing DRM and EU Commitment</a:t>
            </a:r>
          </a:p>
          <a:p>
            <a:pPr marL="457200" indent="-457200" eaLnBrk="1" hangingPunct="1">
              <a:buClr>
                <a:srgbClr val="0F5494"/>
              </a:buClr>
              <a:buFont typeface="+mj-lt"/>
              <a:buAutoNum type="arabicPeriod"/>
            </a:pPr>
            <a:r>
              <a:rPr lang="en-US" altLang="en-US" dirty="0" smtClean="0"/>
              <a:t>Team exercise</a:t>
            </a:r>
          </a:p>
        </p:txBody>
      </p:sp>
      <p:sp>
        <p:nvSpPr>
          <p:cNvPr id="3" name="Slide Number Placeholder 2"/>
          <p:cNvSpPr>
            <a:spLocks noGrp="1"/>
          </p:cNvSpPr>
          <p:nvPr>
            <p:ph type="sldNum" sz="quarter" idx="12"/>
          </p:nvPr>
        </p:nvSpPr>
        <p:spPr/>
        <p:txBody>
          <a:bodyPr/>
          <a:lstStyle/>
          <a:p>
            <a:pPr>
              <a:defRPr/>
            </a:pPr>
            <a:fld id="{A3EE8CBC-2345-4203-B058-7222EACC5907}" type="slidenum">
              <a:rPr lang="en-GB" altLang="en-US" smtClean="0"/>
              <a:pPr>
                <a:defRPr/>
              </a:pPr>
              <a:t>2</a:t>
            </a:fld>
            <a:endParaRPr lang="en-GB"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20</a:t>
            </a:fld>
            <a:endParaRPr lang="en-GB" altLang="en-US" dirty="0"/>
          </a:p>
        </p:txBody>
      </p:sp>
      <p:sp>
        <p:nvSpPr>
          <p:cNvPr id="5" name="Espace réservé du texte 4"/>
          <p:cNvSpPr>
            <a:spLocks noGrp="1"/>
          </p:cNvSpPr>
          <p:nvPr>
            <p:ph type="body" idx="4294967295"/>
          </p:nvPr>
        </p:nvSpPr>
        <p:spPr/>
        <p:txBody>
          <a:bodyPr/>
          <a:lstStyle/>
          <a:p>
            <a:endParaRPr lang="fr-FR"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124744"/>
            <a:ext cx="7988300" cy="532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311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484784"/>
            <a:ext cx="8229600" cy="936625"/>
          </a:xfrm>
        </p:spPr>
        <p:txBody>
          <a:bodyPr/>
          <a:lstStyle/>
          <a:p>
            <a:r>
              <a:rPr lang="fr-FR" sz="2400" dirty="0" smtClean="0"/>
              <a:t>Mains </a:t>
            </a:r>
            <a:r>
              <a:rPr lang="fr-FR" sz="2400" dirty="0" err="1" smtClean="0"/>
              <a:t>recommendations</a:t>
            </a:r>
            <a:r>
              <a:rPr lang="fr-FR" sz="2400" dirty="0" smtClean="0"/>
              <a:t> of the EU </a:t>
            </a:r>
            <a:r>
              <a:rPr lang="fr-FR" sz="2400" dirty="0" smtClean="0"/>
              <a:t>Court of </a:t>
            </a:r>
            <a:r>
              <a:rPr lang="fr-FR" sz="2400" dirty="0" err="1" smtClean="0"/>
              <a:t>auditors</a:t>
            </a:r>
            <a:r>
              <a:rPr lang="fr-FR" sz="2400" dirty="0" smtClean="0"/>
              <a:t> </a:t>
            </a:r>
            <a:r>
              <a:rPr lang="fr-FR" sz="2400" dirty="0" err="1" smtClean="0"/>
              <a:t>special</a:t>
            </a:r>
            <a:r>
              <a:rPr lang="fr-FR" sz="2400" baseline="0" dirty="0" smtClean="0"/>
              <a:t> </a:t>
            </a:r>
            <a:r>
              <a:rPr lang="fr-FR" sz="2400" dirty="0" smtClean="0"/>
              <a:t>report on the use of budget support to </a:t>
            </a:r>
            <a:r>
              <a:rPr lang="fr-FR" sz="2400" dirty="0" err="1" smtClean="0"/>
              <a:t>improve</a:t>
            </a:r>
            <a:r>
              <a:rPr lang="fr-FR" sz="2400" dirty="0" smtClean="0"/>
              <a:t> DRM in SSA (2016)</a:t>
            </a:r>
            <a:endParaRPr lang="fr-FR" sz="2400"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21</a:t>
            </a:fld>
            <a:endParaRPr lang="en-GB" altLang="en-US" dirty="0"/>
          </a:p>
        </p:txBody>
      </p:sp>
      <p:sp>
        <p:nvSpPr>
          <p:cNvPr id="5" name="Espace réservé du texte 4"/>
          <p:cNvSpPr>
            <a:spLocks noGrp="1"/>
          </p:cNvSpPr>
          <p:nvPr>
            <p:ph type="body" idx="4294967295"/>
          </p:nvPr>
        </p:nvSpPr>
        <p:spPr/>
        <p:txBody>
          <a:bodyPr/>
          <a:lstStyle/>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Strengthen</a:t>
            </a:r>
            <a:r>
              <a:rPr lang="fr-FR" sz="2400" i="0" kern="1200" baseline="0" dirty="0" smtClean="0">
                <a:solidFill>
                  <a:srgbClr val="0F5494"/>
                </a:solidFill>
                <a:effectLst/>
                <a:latin typeface="+mn-lt"/>
                <a:ea typeface="+mn-ea"/>
                <a:cs typeface="+mn-cs"/>
              </a:rPr>
              <a:t> DRM </a:t>
            </a:r>
            <a:r>
              <a:rPr lang="fr-FR" sz="2400" i="0" kern="1200" baseline="0" dirty="0" err="1" smtClean="0">
                <a:solidFill>
                  <a:srgbClr val="0F5494"/>
                </a:solidFill>
                <a:effectLst/>
                <a:latin typeface="+mn-lt"/>
                <a:ea typeface="+mn-ea"/>
                <a:cs typeface="+mn-cs"/>
              </a:rPr>
              <a:t>assessment</a:t>
            </a:r>
            <a:r>
              <a:rPr lang="fr-FR" sz="2400" i="0" kern="1200" baseline="0" dirty="0" smtClean="0">
                <a:solidFill>
                  <a:srgbClr val="0F5494"/>
                </a:solidFill>
                <a:effectLst/>
                <a:latin typeface="+mn-lt"/>
                <a:ea typeface="+mn-ea"/>
                <a:cs typeface="+mn-cs"/>
              </a:rPr>
              <a:t> and </a:t>
            </a:r>
            <a:r>
              <a:rPr lang="fr-FR" sz="2400" i="0" kern="1200" baseline="0" dirty="0" err="1" smtClean="0">
                <a:solidFill>
                  <a:srgbClr val="0F5494"/>
                </a:solidFill>
                <a:effectLst/>
                <a:latin typeface="+mn-lt"/>
                <a:ea typeface="+mn-ea"/>
                <a:cs typeface="+mn-cs"/>
              </a:rPr>
              <a:t>risk</a:t>
            </a:r>
            <a:r>
              <a:rPr lang="fr-FR" sz="2400" i="0" kern="1200" baseline="0" dirty="0" smtClean="0">
                <a:solidFill>
                  <a:srgbClr val="0F5494"/>
                </a:solidFill>
                <a:effectLst/>
                <a:latin typeface="+mn-lt"/>
                <a:ea typeface="+mn-ea"/>
                <a:cs typeface="+mn-cs"/>
              </a:rPr>
              <a:t> </a:t>
            </a:r>
            <a:r>
              <a:rPr lang="fr-FR" sz="2400" i="0" kern="1200" baseline="0" dirty="0" err="1" smtClean="0">
                <a:solidFill>
                  <a:srgbClr val="0F5494"/>
                </a:solidFill>
                <a:effectLst/>
                <a:latin typeface="+mn-lt"/>
                <a:ea typeface="+mn-ea"/>
                <a:cs typeface="+mn-cs"/>
              </a:rPr>
              <a:t>analysis</a:t>
            </a:r>
            <a:endParaRPr lang="fr-FR" i="0" dirty="0" smtClean="0">
              <a:effectLst/>
            </a:endParaRPr>
          </a:p>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Strengthen</a:t>
            </a:r>
            <a:r>
              <a:rPr lang="fr-FR" sz="2400" i="0" kern="1200" baseline="0" dirty="0" smtClean="0">
                <a:solidFill>
                  <a:srgbClr val="0F5494"/>
                </a:solidFill>
                <a:effectLst/>
                <a:latin typeface="+mn-lt"/>
                <a:ea typeface="+mn-ea"/>
                <a:cs typeface="+mn-cs"/>
              </a:rPr>
              <a:t> DRM-</a:t>
            </a:r>
            <a:r>
              <a:rPr lang="fr-FR" sz="2400" i="0" kern="1200" baseline="0" dirty="0" err="1" smtClean="0">
                <a:solidFill>
                  <a:srgbClr val="0F5494"/>
                </a:solidFill>
                <a:effectLst/>
                <a:latin typeface="+mn-lt"/>
                <a:ea typeface="+mn-ea"/>
                <a:cs typeface="+mn-cs"/>
              </a:rPr>
              <a:t>specific</a:t>
            </a:r>
            <a:r>
              <a:rPr lang="fr-FR" sz="2400" i="0" kern="1200" baseline="0" dirty="0" smtClean="0">
                <a:solidFill>
                  <a:srgbClr val="0F5494"/>
                </a:solidFill>
                <a:effectLst/>
                <a:latin typeface="+mn-lt"/>
                <a:ea typeface="+mn-ea"/>
                <a:cs typeface="+mn-cs"/>
              </a:rPr>
              <a:t> </a:t>
            </a:r>
            <a:r>
              <a:rPr lang="fr-FR" sz="2400" i="0" kern="1200" baseline="0" dirty="0" err="1" smtClean="0">
                <a:solidFill>
                  <a:srgbClr val="0F5494"/>
                </a:solidFill>
                <a:effectLst/>
                <a:latin typeface="+mn-lt"/>
                <a:ea typeface="+mn-ea"/>
                <a:cs typeface="+mn-cs"/>
              </a:rPr>
              <a:t>disbursment</a:t>
            </a:r>
            <a:r>
              <a:rPr lang="fr-FR" sz="2400" i="0" kern="1200" baseline="0" dirty="0" smtClean="0">
                <a:solidFill>
                  <a:srgbClr val="0F5494"/>
                </a:solidFill>
                <a:effectLst/>
                <a:latin typeface="+mn-lt"/>
                <a:ea typeface="+mn-ea"/>
                <a:cs typeface="+mn-cs"/>
              </a:rPr>
              <a:t> conditions</a:t>
            </a:r>
          </a:p>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Strengthen</a:t>
            </a:r>
            <a:r>
              <a:rPr lang="fr-FR" sz="2400" i="0" kern="1200" baseline="0" dirty="0" smtClean="0">
                <a:solidFill>
                  <a:srgbClr val="0F5494"/>
                </a:solidFill>
                <a:effectLst/>
                <a:latin typeface="+mn-lt"/>
                <a:ea typeface="+mn-ea"/>
                <a:cs typeface="+mn-cs"/>
              </a:rPr>
              <a:t> </a:t>
            </a:r>
            <a:r>
              <a:rPr lang="fr-FR" sz="2400" i="0" kern="1200" baseline="0" dirty="0" err="1" smtClean="0">
                <a:solidFill>
                  <a:srgbClr val="0F5494"/>
                </a:solidFill>
                <a:effectLst/>
                <a:latin typeface="+mn-lt"/>
                <a:ea typeface="+mn-ea"/>
                <a:cs typeface="+mn-cs"/>
              </a:rPr>
              <a:t>reporting</a:t>
            </a:r>
            <a:r>
              <a:rPr lang="fr-FR" sz="2400" i="0" kern="1200" baseline="0" dirty="0" smtClean="0">
                <a:solidFill>
                  <a:srgbClr val="0F5494"/>
                </a:solidFill>
                <a:effectLst/>
                <a:latin typeface="+mn-lt"/>
                <a:ea typeface="+mn-ea"/>
                <a:cs typeface="+mn-cs"/>
              </a:rPr>
              <a:t> on the use of budget support to </a:t>
            </a:r>
            <a:r>
              <a:rPr lang="fr-FR" sz="2400" i="0" kern="1200" baseline="0" dirty="0" err="1" smtClean="0">
                <a:solidFill>
                  <a:srgbClr val="0F5494"/>
                </a:solidFill>
                <a:effectLst/>
                <a:latin typeface="+mn-lt"/>
                <a:ea typeface="+mn-ea"/>
                <a:cs typeface="+mn-cs"/>
              </a:rPr>
              <a:t>improve</a:t>
            </a:r>
            <a:r>
              <a:rPr lang="fr-FR" sz="2400" i="0" kern="1200" baseline="0" dirty="0" smtClean="0">
                <a:solidFill>
                  <a:srgbClr val="0F5494"/>
                </a:solidFill>
                <a:effectLst/>
                <a:latin typeface="+mn-lt"/>
                <a:ea typeface="+mn-ea"/>
                <a:cs typeface="+mn-cs"/>
              </a:rPr>
              <a:t> DRM</a:t>
            </a:r>
          </a:p>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Strengthen</a:t>
            </a:r>
            <a:r>
              <a:rPr lang="fr-FR" sz="2400" i="0" kern="1200" baseline="0" dirty="0" smtClean="0">
                <a:solidFill>
                  <a:srgbClr val="0F5494"/>
                </a:solidFill>
                <a:effectLst/>
                <a:latin typeface="+mn-lt"/>
                <a:ea typeface="+mn-ea"/>
                <a:cs typeface="+mn-cs"/>
              </a:rPr>
              <a:t> the </a:t>
            </a:r>
            <a:r>
              <a:rPr lang="fr-FR" sz="2400" i="0" kern="1200" baseline="0" dirty="0" err="1" smtClean="0">
                <a:solidFill>
                  <a:srgbClr val="0F5494"/>
                </a:solidFill>
                <a:effectLst/>
                <a:latin typeface="+mn-lt"/>
                <a:ea typeface="+mn-ea"/>
                <a:cs typeface="+mn-cs"/>
              </a:rPr>
              <a:t>policy</a:t>
            </a:r>
            <a:r>
              <a:rPr lang="fr-FR" sz="2400" i="0" kern="1200" baseline="0" dirty="0" smtClean="0">
                <a:solidFill>
                  <a:srgbClr val="0F5494"/>
                </a:solidFill>
                <a:effectLst/>
                <a:latin typeface="+mn-lt"/>
                <a:ea typeface="+mn-ea"/>
                <a:cs typeface="+mn-cs"/>
              </a:rPr>
              <a:t> dialogue component in DRM</a:t>
            </a:r>
          </a:p>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Strengthen</a:t>
            </a:r>
            <a:r>
              <a:rPr lang="fr-FR" sz="2400" i="0" kern="1200" baseline="0" dirty="0" smtClean="0">
                <a:solidFill>
                  <a:srgbClr val="0F5494"/>
                </a:solidFill>
                <a:effectLst/>
                <a:latin typeface="+mn-lt"/>
                <a:ea typeface="+mn-ea"/>
                <a:cs typeface="+mn-cs"/>
              </a:rPr>
              <a:t> the use of </a:t>
            </a:r>
            <a:r>
              <a:rPr lang="fr-FR" sz="2400" i="0" kern="1200" baseline="0" dirty="0" err="1" smtClean="0">
                <a:solidFill>
                  <a:srgbClr val="0F5494"/>
                </a:solidFill>
                <a:effectLst/>
                <a:latin typeface="+mn-lt"/>
                <a:ea typeface="+mn-ea"/>
                <a:cs typeface="+mn-cs"/>
              </a:rPr>
              <a:t>capacity</a:t>
            </a:r>
            <a:r>
              <a:rPr lang="fr-FR" sz="2400" i="0" kern="1200" baseline="0" dirty="0" smtClean="0">
                <a:solidFill>
                  <a:srgbClr val="0F5494"/>
                </a:solidFill>
                <a:effectLst/>
                <a:latin typeface="+mn-lt"/>
                <a:ea typeface="+mn-ea"/>
                <a:cs typeface="+mn-cs"/>
              </a:rPr>
              <a:t> </a:t>
            </a:r>
            <a:r>
              <a:rPr lang="fr-FR" sz="2400" i="0" kern="1200" baseline="0" dirty="0" err="1" smtClean="0">
                <a:solidFill>
                  <a:srgbClr val="0F5494"/>
                </a:solidFill>
                <a:effectLst/>
                <a:latin typeface="+mn-lt"/>
                <a:ea typeface="+mn-ea"/>
                <a:cs typeface="+mn-cs"/>
              </a:rPr>
              <a:t>development</a:t>
            </a:r>
            <a:r>
              <a:rPr lang="fr-FR" sz="2400" i="0" kern="1200" baseline="0" dirty="0" smtClean="0">
                <a:solidFill>
                  <a:srgbClr val="0F5494"/>
                </a:solidFill>
                <a:effectLst/>
                <a:latin typeface="+mn-lt"/>
                <a:ea typeface="+mn-ea"/>
                <a:cs typeface="+mn-cs"/>
              </a:rPr>
              <a:t> in DRM</a:t>
            </a:r>
          </a:p>
          <a:p>
            <a:pPr marL="342900" marR="0" indent="-342900" algn="l" defTabSz="914400" rtl="0" eaLnBrk="0" fontAlgn="base" latinLnBrk="0" hangingPunct="0">
              <a:lnSpc>
                <a:spcPct val="100000"/>
              </a:lnSpc>
              <a:spcBef>
                <a:spcPct val="20000"/>
              </a:spcBef>
              <a:spcAft>
                <a:spcPct val="0"/>
              </a:spcAft>
              <a:buClr>
                <a:schemeClr val="bg1"/>
              </a:buClr>
              <a:buSzTx/>
              <a:buFontTx/>
              <a:buChar char="•"/>
              <a:tabLst/>
              <a:defRPr/>
            </a:pPr>
            <a:r>
              <a:rPr lang="fr-FR" sz="2400" i="0" kern="1200" baseline="0" dirty="0" err="1" smtClean="0">
                <a:solidFill>
                  <a:srgbClr val="0F5494"/>
                </a:solidFill>
                <a:effectLst/>
                <a:latin typeface="+mn-lt"/>
                <a:ea typeface="+mn-ea"/>
                <a:cs typeface="+mn-cs"/>
              </a:rPr>
              <a:t>Evaluate</a:t>
            </a:r>
            <a:r>
              <a:rPr lang="fr-FR" sz="2400" i="0" kern="1200" baseline="0" dirty="0" smtClean="0">
                <a:solidFill>
                  <a:srgbClr val="0F5494"/>
                </a:solidFill>
                <a:effectLst/>
                <a:latin typeface="+mn-lt"/>
                <a:ea typeface="+mn-ea"/>
                <a:cs typeface="+mn-cs"/>
              </a:rPr>
              <a:t> the impact of budget support.</a:t>
            </a:r>
            <a:endParaRPr lang="fr-FR" sz="2400" dirty="0" smtClean="0">
              <a:effectLst/>
            </a:endParaRPr>
          </a:p>
          <a:p>
            <a:endParaRPr lang="fr-FR" dirty="0"/>
          </a:p>
        </p:txBody>
      </p:sp>
    </p:spTree>
    <p:extLst>
      <p:ext uri="{BB962C8B-B14F-4D97-AF65-F5344CB8AC3E}">
        <p14:creationId xmlns:p14="http://schemas.microsoft.com/office/powerpoint/2010/main" val="2161076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8229600" cy="936625"/>
          </a:xfrm>
        </p:spPr>
        <p:txBody>
          <a:bodyPr/>
          <a:lstStyle/>
          <a:p>
            <a:r>
              <a:rPr lang="en-US" dirty="0" smtClean="0"/>
              <a:t>Objectives</a:t>
            </a:r>
            <a:endParaRPr lang="en-GB" dirty="0"/>
          </a:p>
        </p:txBody>
      </p:sp>
      <p:sp>
        <p:nvSpPr>
          <p:cNvPr id="3" name="Content Placeholder 2"/>
          <p:cNvSpPr>
            <a:spLocks noGrp="1"/>
          </p:cNvSpPr>
          <p:nvPr>
            <p:ph idx="1"/>
          </p:nvPr>
        </p:nvSpPr>
        <p:spPr>
          <a:xfrm>
            <a:off x="467544" y="1852315"/>
            <a:ext cx="8373616" cy="4869160"/>
          </a:xfrm>
        </p:spPr>
        <p:txBody>
          <a:bodyPr/>
          <a:lstStyle/>
          <a:p>
            <a:pPr>
              <a:buClr>
                <a:srgbClr val="0F5494"/>
              </a:buClr>
            </a:pPr>
            <a:r>
              <a:rPr lang="en-US" sz="2000" dirty="0"/>
              <a:t>Become familiar with EU support to DRM </a:t>
            </a:r>
            <a:r>
              <a:rPr lang="en-US" sz="2000" dirty="0" smtClean="0"/>
              <a:t>on national and  </a:t>
            </a:r>
            <a:r>
              <a:rPr lang="en-US" sz="2000" dirty="0"/>
              <a:t>international stage</a:t>
            </a:r>
            <a:r>
              <a:rPr lang="en-US" sz="2000" dirty="0" smtClean="0"/>
              <a:t>.</a:t>
            </a:r>
          </a:p>
          <a:p>
            <a:pPr>
              <a:buClr>
                <a:srgbClr val="0F5494"/>
              </a:buClr>
            </a:pPr>
            <a:r>
              <a:rPr lang="en-US" sz="2000" dirty="0" smtClean="0"/>
              <a:t>Become familiar with broad principles of tax policy and main taxes instruments.</a:t>
            </a:r>
          </a:p>
          <a:p>
            <a:pPr>
              <a:buClr>
                <a:srgbClr val="0F5494"/>
              </a:buClr>
            </a:pPr>
            <a:r>
              <a:rPr lang="en-US" sz="2000" dirty="0" smtClean="0"/>
              <a:t>Become </a:t>
            </a:r>
            <a:r>
              <a:rPr lang="en-US" sz="2000" dirty="0"/>
              <a:t>familiar </a:t>
            </a:r>
            <a:r>
              <a:rPr lang="en-US" sz="2000" dirty="0" smtClean="0"/>
              <a:t>with main issues and practices of </a:t>
            </a:r>
            <a:r>
              <a:rPr lang="en-US" sz="2000" dirty="0"/>
              <a:t>tax </a:t>
            </a:r>
            <a:r>
              <a:rPr lang="en-US" sz="2000" dirty="0" smtClean="0"/>
              <a:t>policy and tax administration</a:t>
            </a:r>
            <a:endParaRPr lang="en-US" sz="2000" dirty="0"/>
          </a:p>
          <a:p>
            <a:pPr>
              <a:buClr>
                <a:srgbClr val="0F5494"/>
              </a:buClr>
            </a:pPr>
            <a:r>
              <a:rPr lang="en-US" sz="2000" dirty="0" smtClean="0"/>
              <a:t>Understand </a:t>
            </a:r>
            <a:r>
              <a:rPr lang="en-US" sz="2000" dirty="0"/>
              <a:t>DRM as part of “fiscal space” and to fund better government spending.</a:t>
            </a:r>
          </a:p>
          <a:p>
            <a:pPr>
              <a:buClr>
                <a:srgbClr val="0F5494"/>
              </a:buClr>
            </a:pPr>
            <a:r>
              <a:rPr lang="en-US" sz="2000" dirty="0" smtClean="0"/>
              <a:t>Be able to dialogue on DRM with counterparts and integrate into EU operations.</a:t>
            </a:r>
          </a:p>
          <a:p>
            <a:pPr>
              <a:buClr>
                <a:srgbClr val="0F5494"/>
              </a:buClr>
            </a:pPr>
            <a:r>
              <a:rPr lang="en-US" sz="2000" dirty="0" smtClean="0"/>
              <a:t>Provide several example of concrete DRM support/indicators to developing countries.</a:t>
            </a:r>
          </a:p>
        </p:txBody>
      </p:sp>
      <p:sp>
        <p:nvSpPr>
          <p:cNvPr id="5" name="Slide Number Placeholder 4"/>
          <p:cNvSpPr>
            <a:spLocks noGrp="1"/>
          </p:cNvSpPr>
          <p:nvPr>
            <p:ph type="sldNum" sz="quarter" idx="12"/>
          </p:nvPr>
        </p:nvSpPr>
        <p:spPr/>
        <p:txBody>
          <a:bodyPr/>
          <a:lstStyle/>
          <a:p>
            <a:pPr>
              <a:defRPr/>
            </a:pPr>
            <a:fld id="{A3EE8CBC-2345-4203-B058-7222EACC5907}" type="slidenum">
              <a:rPr lang="en-GB" altLang="en-US" smtClean="0"/>
              <a:pPr>
                <a:defRPr/>
              </a:pPr>
              <a:t>3</a:t>
            </a:fld>
            <a:endParaRPr lang="en-GB" altLang="en-US" dirty="0"/>
          </a:p>
        </p:txBody>
      </p:sp>
    </p:spTree>
    <p:extLst>
      <p:ext uri="{BB962C8B-B14F-4D97-AF65-F5344CB8AC3E}">
        <p14:creationId xmlns:p14="http://schemas.microsoft.com/office/powerpoint/2010/main" val="3280377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dirty="0" smtClean="0"/>
              <a:t>Methods</a:t>
            </a:r>
            <a:endParaRPr lang="en-GB" altLang="en-US" dirty="0" smtClean="0"/>
          </a:p>
        </p:txBody>
      </p:sp>
      <p:sp>
        <p:nvSpPr>
          <p:cNvPr id="7171" name="Content Placeholder 2"/>
          <p:cNvSpPr>
            <a:spLocks noGrp="1"/>
          </p:cNvSpPr>
          <p:nvPr>
            <p:ph idx="1"/>
          </p:nvPr>
        </p:nvSpPr>
        <p:spPr/>
        <p:txBody>
          <a:bodyPr/>
          <a:lstStyle/>
          <a:p>
            <a:pPr>
              <a:buClr>
                <a:srgbClr val="0F5494"/>
              </a:buClr>
              <a:buFont typeface="Arial" panose="020B0604020202020204" pitchFamily="34" charset="0"/>
              <a:buChar char="•"/>
            </a:pPr>
            <a:r>
              <a:rPr lang="en-US" altLang="en-US" dirty="0" smtClean="0"/>
              <a:t>Presentation</a:t>
            </a:r>
          </a:p>
          <a:p>
            <a:pPr>
              <a:buClr>
                <a:srgbClr val="0F5494"/>
              </a:buClr>
              <a:buFont typeface="Arial" panose="020B0604020202020204" pitchFamily="34" charset="0"/>
              <a:buChar char="•"/>
            </a:pPr>
            <a:r>
              <a:rPr lang="en-US" altLang="en-US" dirty="0" smtClean="0"/>
              <a:t>Participation</a:t>
            </a:r>
          </a:p>
          <a:p>
            <a:pPr>
              <a:buClr>
                <a:srgbClr val="0F5494"/>
              </a:buClr>
              <a:buFont typeface="Arial" panose="020B0604020202020204" pitchFamily="34" charset="0"/>
              <a:buChar char="•"/>
            </a:pPr>
            <a:r>
              <a:rPr lang="en-US" altLang="en-US" dirty="0" smtClean="0"/>
              <a:t>Exercises</a:t>
            </a:r>
          </a:p>
          <a:p>
            <a:pPr>
              <a:buClr>
                <a:srgbClr val="0F5494"/>
              </a:buClr>
              <a:buFont typeface="Arial" panose="020B0604020202020204" pitchFamily="34" charset="0"/>
              <a:buChar char="•"/>
            </a:pPr>
            <a:r>
              <a:rPr lang="en-US" altLang="en-US" dirty="0" smtClean="0"/>
              <a:t>Case studies</a:t>
            </a:r>
          </a:p>
          <a:p>
            <a:pPr>
              <a:buClr>
                <a:srgbClr val="0F5494"/>
              </a:buClr>
              <a:buFont typeface="Arial" panose="020B0604020202020204" pitchFamily="34" charset="0"/>
              <a:buChar char="•"/>
            </a:pPr>
            <a:r>
              <a:rPr lang="en-US" altLang="en-US" dirty="0" smtClean="0"/>
              <a:t>Materials</a:t>
            </a:r>
          </a:p>
        </p:txBody>
      </p:sp>
      <p:sp>
        <p:nvSpPr>
          <p:cNvPr id="3" name="Slide Number Placeholder 2"/>
          <p:cNvSpPr>
            <a:spLocks noGrp="1"/>
          </p:cNvSpPr>
          <p:nvPr>
            <p:ph type="sldNum" sz="quarter" idx="12"/>
          </p:nvPr>
        </p:nvSpPr>
        <p:spPr/>
        <p:txBody>
          <a:bodyPr/>
          <a:lstStyle/>
          <a:p>
            <a:pPr>
              <a:defRPr/>
            </a:pPr>
            <a:fld id="{A3EE8CBC-2345-4203-B058-7222EACC5907}" type="slidenum">
              <a:rPr lang="en-GB" altLang="en-US" smtClean="0"/>
              <a:pPr>
                <a:defRPr/>
              </a:pPr>
              <a:t>4</a:t>
            </a:fld>
            <a:endParaRPr lang="en-GB"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DRM and EU commitment</a:t>
            </a:r>
            <a:endParaRPr lang="en-US" dirty="0"/>
          </a:p>
        </p:txBody>
      </p:sp>
      <p:sp>
        <p:nvSpPr>
          <p:cNvPr id="6" name="Content Placeholder 5"/>
          <p:cNvSpPr>
            <a:spLocks noGrp="1"/>
          </p:cNvSpPr>
          <p:nvPr>
            <p:ph idx="1"/>
          </p:nvPr>
        </p:nvSpPr>
        <p:spPr>
          <a:xfrm>
            <a:off x="452066" y="2276475"/>
            <a:ext cx="8234734" cy="3744813"/>
          </a:xfrm>
        </p:spPr>
        <p:txBody>
          <a:bodyPr/>
          <a:lstStyle/>
          <a:p>
            <a:r>
              <a:rPr lang="en-GB" dirty="0"/>
              <a:t>Domestic revenue mobilisation (DRM) together with sound public spending and the fight against illicit financial flows has been recognized by the EU and other international donors as one of the key elements on the development equation. </a:t>
            </a:r>
            <a:endParaRPr lang="en-GB" dirty="0" smtClean="0"/>
          </a:p>
          <a:p>
            <a:r>
              <a:rPr lang="en-GB" dirty="0" smtClean="0"/>
              <a:t>DRM</a:t>
            </a:r>
            <a:r>
              <a:rPr lang="en-GB" dirty="0"/>
              <a:t>, as the capacity to self-generate income through taxes, fees, levies, and others, has an important role on promoting good governance, domestic accountability, achieving sustainable and inclusive growth and reducing poverty. </a:t>
            </a:r>
            <a:endParaRPr lang="en-US" dirty="0"/>
          </a:p>
        </p:txBody>
      </p:sp>
      <p:sp>
        <p:nvSpPr>
          <p:cNvPr id="4" name="Slide Number Placeholder 3"/>
          <p:cNvSpPr>
            <a:spLocks noGrp="1"/>
          </p:cNvSpPr>
          <p:nvPr>
            <p:ph type="sldNum" sz="quarter" idx="12"/>
          </p:nvPr>
        </p:nvSpPr>
        <p:spPr/>
        <p:txBody>
          <a:bodyPr/>
          <a:lstStyle/>
          <a:p>
            <a:pPr>
              <a:defRPr/>
            </a:pPr>
            <a:fld id="{D8A210E1-A514-43D5-8361-5BB8FDDBFCA7}" type="slidenum">
              <a:rPr lang="en-GB" altLang="en-US" smtClean="0"/>
              <a:pPr>
                <a:defRPr/>
              </a:pPr>
              <a:t>5</a:t>
            </a:fld>
            <a:endParaRPr lang="en-GB" altLang="en-US" dirty="0"/>
          </a:p>
        </p:txBody>
      </p:sp>
    </p:spTree>
    <p:extLst>
      <p:ext uri="{BB962C8B-B14F-4D97-AF65-F5344CB8AC3E}">
        <p14:creationId xmlns:p14="http://schemas.microsoft.com/office/powerpoint/2010/main" val="617543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Why we care about DRM</a:t>
            </a:r>
          </a:p>
        </p:txBody>
      </p:sp>
      <p:graphicFrame>
        <p:nvGraphicFramePr>
          <p:cNvPr id="4" name="Content Placeholder 4"/>
          <p:cNvGraphicFramePr>
            <a:graphicFrameLocks/>
          </p:cNvGraphicFramePr>
          <p:nvPr/>
        </p:nvGraphicFramePr>
        <p:xfrm>
          <a:off x="-1600200" y="2209800"/>
          <a:ext cx="77724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4" name="Picture 2" descr="C:\Users\srozner\Downloads\image (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2486025"/>
            <a:ext cx="4756150" cy="33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Slide Number Placeholder 1"/>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61B4CF47-E587-48D9-994A-AC3595D56790}" type="slidenum">
              <a:rPr lang="en-US" altLang="en-US" sz="1200" i="0" smtClean="0">
                <a:solidFill>
                  <a:schemeClr val="tx1"/>
                </a:solidFill>
                <a:latin typeface="Arial" panose="020B0604020202020204" pitchFamily="34" charset="0"/>
              </a:rPr>
              <a:pPr>
                <a:spcBef>
                  <a:spcPct val="0"/>
                </a:spcBef>
                <a:buClrTx/>
                <a:buFontTx/>
                <a:buNone/>
              </a:pPr>
              <a:t>6</a:t>
            </a:fld>
            <a:endParaRPr lang="en-US" altLang="en-US" sz="1200" i="0" dirty="0" smtClean="0">
              <a:solidFill>
                <a:schemeClr val="tx1"/>
              </a:solidFill>
              <a:latin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From Monterrey to Addis</a:t>
            </a:r>
            <a:endParaRPr lang="en-GB" altLang="en-US" dirty="0" smtClean="0"/>
          </a:p>
        </p:txBody>
      </p:sp>
      <p:sp>
        <p:nvSpPr>
          <p:cNvPr id="14339" name="Content Placeholder 2"/>
          <p:cNvSpPr>
            <a:spLocks noGrp="1"/>
          </p:cNvSpPr>
          <p:nvPr>
            <p:ph idx="4294967295"/>
          </p:nvPr>
        </p:nvSpPr>
        <p:spPr>
          <a:xfrm>
            <a:off x="323528" y="2496343"/>
            <a:ext cx="8229600" cy="3529013"/>
          </a:xfrm>
        </p:spPr>
        <p:txBody>
          <a:bodyPr/>
          <a:lstStyle/>
          <a:p>
            <a:r>
              <a:rPr lang="en-US" altLang="en-US" dirty="0" smtClean="0"/>
              <a:t>2002 Monterrey (UN, Financing for Development Conference):</a:t>
            </a:r>
            <a:endParaRPr lang="en-GB" altLang="en-US" dirty="0" smtClean="0"/>
          </a:p>
          <a:p>
            <a:r>
              <a:rPr lang="en-US" altLang="en-US" dirty="0" smtClean="0"/>
              <a:t>“We also commit ourselves to mobilizing domestic resources” (Consensus Principle 4).</a:t>
            </a:r>
          </a:p>
          <a:p>
            <a:endParaRPr lang="en-US" altLang="en-US" dirty="0" smtClean="0"/>
          </a:p>
          <a:p>
            <a:r>
              <a:rPr lang="en-US" altLang="en-US" dirty="0" smtClean="0"/>
              <a:t>2015 Financing for Development Conference</a:t>
            </a:r>
          </a:p>
          <a:p>
            <a:r>
              <a:rPr lang="en-US" altLang="en-US" dirty="0" smtClean="0"/>
              <a:t>- Addis Tax Initiative</a:t>
            </a:r>
          </a:p>
          <a:p>
            <a:endParaRPr lang="en-US" altLang="en-US" dirty="0" smtClean="0"/>
          </a:p>
        </p:txBody>
      </p:sp>
      <p:sp>
        <p:nvSpPr>
          <p:cNvPr id="14340" name="TextBox 3"/>
          <p:cNvSpPr txBox="1">
            <a:spLocks noChangeArrowheads="1"/>
          </p:cNvSpPr>
          <p:nvPr/>
        </p:nvSpPr>
        <p:spPr bwMode="auto">
          <a:xfrm>
            <a:off x="6784975" y="6503988"/>
            <a:ext cx="20478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dirty="0"/>
          </a:p>
        </p:txBody>
      </p:sp>
      <p:sp>
        <p:nvSpPr>
          <p:cNvPr id="3" name="Slide Number Placeholder 2"/>
          <p:cNvSpPr>
            <a:spLocks noGrp="1"/>
          </p:cNvSpPr>
          <p:nvPr>
            <p:ph type="sldNum" sz="quarter" idx="12"/>
          </p:nvPr>
        </p:nvSpPr>
        <p:spPr/>
        <p:txBody>
          <a:bodyPr/>
          <a:lstStyle/>
          <a:p>
            <a:pPr>
              <a:defRPr/>
            </a:pPr>
            <a:fld id="{D8A210E1-A514-43D5-8361-5BB8FDDBFCA7}" type="slidenum">
              <a:rPr lang="en-GB" altLang="en-US" smtClean="0"/>
              <a:pPr>
                <a:defRPr/>
              </a:pPr>
              <a:t>7</a:t>
            </a:fld>
            <a:endParaRPr lang="en-GB"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The Addis Tax </a:t>
            </a:r>
            <a:r>
              <a:rPr lang="en-US" sz="3200" dirty="0" smtClean="0"/>
              <a:t>Initiative</a:t>
            </a:r>
            <a:endParaRPr lang="en-US" dirty="0"/>
          </a:p>
        </p:txBody>
      </p:sp>
      <p:sp>
        <p:nvSpPr>
          <p:cNvPr id="4" name="Slide Number Placeholder 3"/>
          <p:cNvSpPr>
            <a:spLocks noGrp="1"/>
          </p:cNvSpPr>
          <p:nvPr>
            <p:ph type="sldNum" sz="quarter" idx="12"/>
          </p:nvPr>
        </p:nvSpPr>
        <p:spPr/>
        <p:txBody>
          <a:bodyPr/>
          <a:lstStyle/>
          <a:p>
            <a:pPr>
              <a:defRPr/>
            </a:pPr>
            <a:fld id="{D8A210E1-A514-43D5-8361-5BB8FDDBFCA7}" type="slidenum">
              <a:rPr lang="en-GB" altLang="en-US" smtClean="0"/>
              <a:pPr>
                <a:defRPr/>
              </a:pPr>
              <a:t>8</a:t>
            </a:fld>
            <a:endParaRPr lang="en-GB" altLang="en-US" dirty="0"/>
          </a:p>
        </p:txBody>
      </p:sp>
      <p:sp>
        <p:nvSpPr>
          <p:cNvPr id="5" name="Rectangle 4"/>
          <p:cNvSpPr/>
          <p:nvPr/>
        </p:nvSpPr>
        <p:spPr>
          <a:xfrm>
            <a:off x="179512" y="2204864"/>
            <a:ext cx="8964488" cy="3785652"/>
          </a:xfrm>
          <a:prstGeom prst="rect">
            <a:avLst/>
          </a:prstGeom>
        </p:spPr>
        <p:txBody>
          <a:bodyPr wrap="square">
            <a:spAutoFit/>
          </a:bodyPr>
          <a:lstStyle/>
          <a:p>
            <a:pPr algn="just"/>
            <a:r>
              <a:rPr lang="en-US" sz="2000" i="1" dirty="0" smtClean="0"/>
              <a:t>Is a partnership in </a:t>
            </a:r>
            <a:r>
              <a:rPr lang="en-US" sz="2000" i="1" dirty="0"/>
              <a:t>capacity building </a:t>
            </a:r>
            <a:r>
              <a:rPr lang="en-US" sz="2000" i="1" dirty="0" smtClean="0"/>
              <a:t>around domestic </a:t>
            </a:r>
            <a:r>
              <a:rPr lang="en-US" sz="2000" i="1" dirty="0"/>
              <a:t>revenue </a:t>
            </a:r>
            <a:r>
              <a:rPr lang="en-US" sz="2000" i="1" dirty="0" smtClean="0"/>
              <a:t>mobilization</a:t>
            </a:r>
            <a:r>
              <a:rPr lang="en-US" sz="2000" i="1" dirty="0"/>
              <a:t> </a:t>
            </a:r>
            <a:r>
              <a:rPr lang="en-US" sz="2000" i="1" dirty="0" smtClean="0"/>
              <a:t> and taxation.</a:t>
            </a:r>
          </a:p>
          <a:p>
            <a:pPr algn="just"/>
            <a:endParaRPr lang="en-US" sz="2000" i="1" dirty="0" smtClean="0"/>
          </a:p>
          <a:p>
            <a:pPr algn="just"/>
            <a:r>
              <a:rPr lang="en-US" sz="2000" i="1" dirty="0"/>
              <a:t>L</a:t>
            </a:r>
            <a:r>
              <a:rPr lang="en-US" sz="2000" i="1" dirty="0" smtClean="0"/>
              <a:t>aunched </a:t>
            </a:r>
            <a:r>
              <a:rPr lang="en-US" sz="2000" i="1" dirty="0"/>
              <a:t>at </a:t>
            </a:r>
            <a:r>
              <a:rPr lang="en-US" sz="2000" i="1" dirty="0" smtClean="0"/>
              <a:t>the Third </a:t>
            </a:r>
            <a:r>
              <a:rPr lang="en-US" sz="2000" i="1" dirty="0"/>
              <a:t>International Financing </a:t>
            </a:r>
            <a:r>
              <a:rPr lang="en-US" sz="2000" i="1" dirty="0" smtClean="0"/>
              <a:t>for Development </a:t>
            </a:r>
            <a:r>
              <a:rPr lang="en-US" sz="2000" i="1" dirty="0"/>
              <a:t>Conference in </a:t>
            </a:r>
            <a:r>
              <a:rPr lang="en-US" sz="2000" i="1" dirty="0" smtClean="0"/>
              <a:t>Addis Ababa </a:t>
            </a:r>
            <a:r>
              <a:rPr lang="en-US" sz="2000" i="1" dirty="0"/>
              <a:t>in 2015</a:t>
            </a:r>
            <a:r>
              <a:rPr lang="en-US" sz="2000" i="1" dirty="0" smtClean="0"/>
              <a:t>.</a:t>
            </a:r>
          </a:p>
          <a:p>
            <a:pPr algn="just"/>
            <a:endParaRPr lang="en-US" sz="2000" i="1" dirty="0"/>
          </a:p>
          <a:p>
            <a:pPr algn="just"/>
            <a:r>
              <a:rPr lang="en-US" sz="2000" i="1" dirty="0"/>
              <a:t> It is the key </a:t>
            </a:r>
            <a:r>
              <a:rPr lang="en-US" sz="2000" i="1" dirty="0" smtClean="0"/>
              <a:t>initiative in aid policies </a:t>
            </a:r>
            <a:r>
              <a:rPr lang="en-US" sz="2000" i="1" dirty="0"/>
              <a:t>to support domestic revenue mobilization. It aims to </a:t>
            </a:r>
            <a:r>
              <a:rPr lang="en-US" sz="2000" i="1" dirty="0" smtClean="0"/>
              <a:t>increase cooperation and strengthen the monitoring </a:t>
            </a:r>
            <a:r>
              <a:rPr lang="en-US" sz="2000" i="1" dirty="0"/>
              <a:t>systems </a:t>
            </a:r>
            <a:r>
              <a:rPr lang="en-US" sz="2000" i="1" dirty="0" smtClean="0"/>
              <a:t>that ensure </a:t>
            </a:r>
            <a:r>
              <a:rPr lang="en-US" sz="2000" i="1" smtClean="0"/>
              <a:t>its effectiveness.</a:t>
            </a:r>
            <a:endParaRPr lang="en-US" sz="2000" i="1" dirty="0"/>
          </a:p>
          <a:p>
            <a:pPr algn="just"/>
            <a:endParaRPr lang="en-US" sz="2000" i="1" dirty="0" smtClean="0"/>
          </a:p>
          <a:p>
            <a:pPr algn="just"/>
            <a:r>
              <a:rPr lang="en-US" sz="2000" i="1" dirty="0" smtClean="0"/>
              <a:t>Donor signatories have </a:t>
            </a:r>
            <a:r>
              <a:rPr lang="en-US" sz="2000" i="1" dirty="0"/>
              <a:t>committed to double technical</a:t>
            </a:r>
          </a:p>
          <a:p>
            <a:pPr algn="just"/>
            <a:r>
              <a:rPr lang="en-US" sz="2000" i="1" dirty="0"/>
              <a:t>cooperation in tax/domestic </a:t>
            </a:r>
            <a:r>
              <a:rPr lang="en-US" sz="2000" i="1" dirty="0" smtClean="0"/>
              <a:t>revenue mobilization </a:t>
            </a:r>
            <a:r>
              <a:rPr lang="en-US" sz="2000" i="1" dirty="0"/>
              <a:t>by 2020</a:t>
            </a:r>
            <a:r>
              <a:rPr lang="en-US" sz="2000" dirty="0"/>
              <a:t>.</a:t>
            </a:r>
          </a:p>
        </p:txBody>
      </p:sp>
    </p:spTree>
    <p:extLst>
      <p:ext uri="{BB962C8B-B14F-4D97-AF65-F5344CB8AC3E}">
        <p14:creationId xmlns:p14="http://schemas.microsoft.com/office/powerpoint/2010/main" val="2876236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From</a:t>
            </a:r>
            <a:r>
              <a:rPr lang="fr-FR" baseline="0" dirty="0" smtClean="0"/>
              <a:t> </a:t>
            </a:r>
            <a:r>
              <a:rPr lang="fr-FR" baseline="0" dirty="0" err="1" smtClean="0"/>
              <a:t>MDGs</a:t>
            </a:r>
            <a:r>
              <a:rPr lang="fr-FR" baseline="0" dirty="0" smtClean="0"/>
              <a:t> to </a:t>
            </a:r>
            <a:r>
              <a:rPr lang="fr-FR" baseline="0" dirty="0" err="1" smtClean="0"/>
              <a:t>SDGs</a:t>
            </a:r>
            <a:endParaRPr lang="fr-FR" dirty="0"/>
          </a:p>
        </p:txBody>
      </p:sp>
      <p:sp>
        <p:nvSpPr>
          <p:cNvPr id="3" name="Espace réservé du pied de page 2"/>
          <p:cNvSpPr>
            <a:spLocks noGrp="1"/>
          </p:cNvSpPr>
          <p:nvPr>
            <p:ph type="ftr" sz="quarter" idx="11"/>
          </p:nvPr>
        </p:nvSpPr>
        <p:spPr/>
        <p:txBody>
          <a:bodyPr/>
          <a:lstStyle/>
          <a:p>
            <a:pPr>
              <a:defRPr/>
            </a:pPr>
            <a:r>
              <a:rPr lang="en-GB" altLang="en-US" smtClean="0"/>
              <a:t>Mark Gallagher, Ph.D. </a:t>
            </a:r>
            <a:endParaRPr lang="en-GB" altLang="en-US" dirty="0"/>
          </a:p>
        </p:txBody>
      </p:sp>
      <p:sp>
        <p:nvSpPr>
          <p:cNvPr id="4" name="Espace réservé du numéro de diapositive 3"/>
          <p:cNvSpPr>
            <a:spLocks noGrp="1"/>
          </p:cNvSpPr>
          <p:nvPr>
            <p:ph type="sldNum" sz="quarter" idx="12"/>
          </p:nvPr>
        </p:nvSpPr>
        <p:spPr/>
        <p:txBody>
          <a:bodyPr/>
          <a:lstStyle/>
          <a:p>
            <a:pPr>
              <a:defRPr/>
            </a:pPr>
            <a:fld id="{D8A210E1-A514-43D5-8361-5BB8FDDBFCA7}" type="slidenum">
              <a:rPr lang="en-GB" altLang="en-US" smtClean="0"/>
              <a:pPr>
                <a:defRPr/>
              </a:pPr>
              <a:t>9</a:t>
            </a:fld>
            <a:endParaRPr lang="en-GB" altLang="en-US" dirty="0"/>
          </a:p>
        </p:txBody>
      </p:sp>
      <p:sp>
        <p:nvSpPr>
          <p:cNvPr id="5" name="Espace réservé du texte 4"/>
          <p:cNvSpPr>
            <a:spLocks noGrp="1"/>
          </p:cNvSpPr>
          <p:nvPr>
            <p:ph type="body" idx="4294967295"/>
          </p:nvPr>
        </p:nvSpPr>
        <p:spPr/>
        <p:txBody>
          <a:bodyPr/>
          <a:lstStyle/>
          <a:p>
            <a:r>
              <a:rPr lang="fr-FR" dirty="0" smtClean="0"/>
              <a:t>2000: </a:t>
            </a:r>
            <a:r>
              <a:rPr lang="fr-FR" dirty="0" err="1" smtClean="0"/>
              <a:t>MDGs</a:t>
            </a:r>
            <a:r>
              <a:rPr lang="fr-FR" dirty="0" smtClean="0"/>
              <a:t> =&gt; 2015</a:t>
            </a:r>
          </a:p>
          <a:p>
            <a:r>
              <a:rPr lang="fr-FR" dirty="0" smtClean="0"/>
              <a:t>2012: Rio+20 </a:t>
            </a:r>
            <a:r>
              <a:rPr lang="fr-FR" dirty="0" err="1" smtClean="0"/>
              <a:t>conference</a:t>
            </a:r>
            <a:r>
              <a:rPr lang="fr-FR" dirty="0" smtClean="0"/>
              <a:t> /2014 =&gt; </a:t>
            </a:r>
            <a:r>
              <a:rPr lang="fr-FR" dirty="0" err="1" smtClean="0"/>
              <a:t>SDGs</a:t>
            </a:r>
            <a:endParaRPr lang="fr-FR" dirty="0" smtClean="0"/>
          </a:p>
          <a:p>
            <a:pPr lvl="1"/>
            <a:r>
              <a:rPr lang="fr-FR" dirty="0" smtClean="0"/>
              <a:t>17 goals</a:t>
            </a:r>
          </a:p>
          <a:p>
            <a:pPr lvl="0"/>
            <a:r>
              <a:rPr lang="fr-FR" dirty="0" err="1" smtClean="0"/>
              <a:t>Strengthening</a:t>
            </a:r>
            <a:r>
              <a:rPr lang="fr-FR" dirty="0" smtClean="0"/>
              <a:t> </a:t>
            </a:r>
            <a:r>
              <a:rPr lang="fr-FR" dirty="0" err="1" smtClean="0"/>
              <a:t>domestic</a:t>
            </a:r>
            <a:r>
              <a:rPr lang="fr-FR" baseline="0" dirty="0" smtClean="0"/>
              <a:t> </a:t>
            </a:r>
            <a:r>
              <a:rPr lang="fr-FR" baseline="0" dirty="0" err="1" smtClean="0"/>
              <a:t>tax</a:t>
            </a:r>
            <a:r>
              <a:rPr lang="fr-FR" baseline="0" dirty="0" smtClean="0"/>
              <a:t> collection = essential to finance the post-2015 </a:t>
            </a:r>
            <a:r>
              <a:rPr lang="fr-FR" baseline="0" dirty="0" err="1" smtClean="0"/>
              <a:t>SDGs</a:t>
            </a:r>
            <a:endParaRPr lang="fr-FR" baseline="0" dirty="0" smtClean="0"/>
          </a:p>
          <a:p>
            <a:pPr lvl="0"/>
            <a:r>
              <a:rPr lang="fr-FR" baseline="0" dirty="0" err="1" smtClean="0"/>
              <a:t>Average</a:t>
            </a:r>
            <a:r>
              <a:rPr lang="fr-FR" baseline="0" dirty="0" smtClean="0"/>
              <a:t> in </a:t>
            </a:r>
            <a:r>
              <a:rPr lang="fr-FR" baseline="0" dirty="0" err="1" smtClean="0"/>
              <a:t>low-income</a:t>
            </a:r>
            <a:r>
              <a:rPr lang="fr-FR" baseline="0" dirty="0" smtClean="0"/>
              <a:t> countries: 13%  (</a:t>
            </a:r>
            <a:r>
              <a:rPr lang="fr-FR" baseline="0" dirty="0" err="1" smtClean="0"/>
              <a:t>Tax</a:t>
            </a:r>
            <a:r>
              <a:rPr lang="fr-FR" baseline="0" dirty="0" smtClean="0"/>
              <a:t> </a:t>
            </a:r>
            <a:r>
              <a:rPr lang="fr-FR" baseline="0" dirty="0" err="1" smtClean="0"/>
              <a:t>rev</a:t>
            </a:r>
            <a:r>
              <a:rPr lang="fr-FR" baseline="0" dirty="0" smtClean="0"/>
              <a:t>./GDP)</a:t>
            </a:r>
          </a:p>
          <a:p>
            <a:pPr lvl="0"/>
            <a:r>
              <a:rPr lang="fr-FR" baseline="0" dirty="0" smtClean="0"/>
              <a:t>Minimum </a:t>
            </a:r>
            <a:r>
              <a:rPr lang="fr-FR" baseline="0" dirty="0" err="1" smtClean="0"/>
              <a:t>level</a:t>
            </a:r>
            <a:r>
              <a:rPr lang="fr-FR" baseline="0" dirty="0" smtClean="0"/>
              <a:t> of 20% to </a:t>
            </a:r>
            <a:r>
              <a:rPr lang="fr-FR" baseline="0" dirty="0" err="1" smtClean="0"/>
              <a:t>achieve</a:t>
            </a:r>
            <a:r>
              <a:rPr lang="fr-FR" baseline="0" dirty="0" smtClean="0"/>
              <a:t> the </a:t>
            </a:r>
            <a:r>
              <a:rPr lang="fr-FR" baseline="0" dirty="0" err="1" smtClean="0"/>
              <a:t>MDGs</a:t>
            </a:r>
            <a:r>
              <a:rPr lang="fr-FR" baseline="0" dirty="0" smtClean="0"/>
              <a:t> (UN)</a:t>
            </a:r>
          </a:p>
        </p:txBody>
      </p:sp>
    </p:spTree>
    <p:extLst>
      <p:ext uri="{BB962C8B-B14F-4D97-AF65-F5344CB8AC3E}">
        <p14:creationId xmlns:p14="http://schemas.microsoft.com/office/powerpoint/2010/main" val="2108161698"/>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5037</TotalTime>
  <Words>2391</Words>
  <Application>Microsoft Office PowerPoint</Application>
  <PresentationFormat>Affichage à l'écran (4:3)</PresentationFormat>
  <Paragraphs>263</Paragraphs>
  <Slides>21</Slides>
  <Notes>18</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Slide_Master</vt:lpstr>
      <vt:lpstr>Opening and introduction to Domestic Revenue Mobilization </vt:lpstr>
      <vt:lpstr>Outline</vt:lpstr>
      <vt:lpstr>Objectives</vt:lpstr>
      <vt:lpstr>Methods</vt:lpstr>
      <vt:lpstr>DRM and EU commitment</vt:lpstr>
      <vt:lpstr>Why we care about DRM</vt:lpstr>
      <vt:lpstr>From Monterrey to Addis</vt:lpstr>
      <vt:lpstr>The Addis Tax Initiative</vt:lpstr>
      <vt:lpstr>From MDGs to SDGs</vt:lpstr>
      <vt:lpstr>Thematic characteristics of technical assistancy in DRM</vt:lpstr>
      <vt:lpstr>The EU commitments</vt:lpstr>
      <vt:lpstr>How is aid for DRM delivered?</vt:lpstr>
      <vt:lpstr>Présentation PowerPoint</vt:lpstr>
      <vt:lpstr>EU's support to International initiatives related to DRM</vt:lpstr>
      <vt:lpstr>Présentation PowerPoint</vt:lpstr>
      <vt:lpstr> </vt:lpstr>
      <vt:lpstr>EU: Collect More – Spend Better</vt:lpstr>
      <vt:lpstr>EU: Closing the Dual Tax Gap</vt:lpstr>
      <vt:lpstr>The European Court of Auditor special report conclusions</vt:lpstr>
      <vt:lpstr>Présentation PowerPoint</vt:lpstr>
      <vt:lpstr>Mains recommendations of the EU Court of auditors special report on the use of budget support to improve DRM in SSA (2016)</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grrotagr</cp:lastModifiedBy>
  <cp:revision>192</cp:revision>
  <cp:lastPrinted>2017-02-16T14:48:03Z</cp:lastPrinted>
  <dcterms:created xsi:type="dcterms:W3CDTF">2011-10-28T10:25:18Z</dcterms:created>
  <dcterms:modified xsi:type="dcterms:W3CDTF">2017-07-04T15:05:03Z</dcterms:modified>
</cp:coreProperties>
</file>