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56" r:id="rId2"/>
    <p:sldId id="291" r:id="rId3"/>
    <p:sldId id="303" r:id="rId4"/>
    <p:sldId id="313" r:id="rId5"/>
    <p:sldId id="295" r:id="rId6"/>
    <p:sldId id="314" r:id="rId7"/>
    <p:sldId id="315" r:id="rId8"/>
    <p:sldId id="297" r:id="rId9"/>
    <p:sldId id="298" r:id="rId10"/>
    <p:sldId id="292" r:id="rId11"/>
    <p:sldId id="306" r:id="rId12"/>
    <p:sldId id="304" r:id="rId13"/>
    <p:sldId id="307" r:id="rId14"/>
    <p:sldId id="305" r:id="rId15"/>
    <p:sldId id="309" r:id="rId16"/>
    <p:sldId id="310" r:id="rId17"/>
    <p:sldId id="311" r:id="rId18"/>
    <p:sldId id="274" r:id="rId19"/>
    <p:sldId id="260" r:id="rId20"/>
    <p:sldId id="300" r:id="rId21"/>
    <p:sldId id="301" r:id="rId22"/>
    <p:sldId id="302" r:id="rId23"/>
    <p:sldId id="312" r:id="rId24"/>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1pPr>
    <a:lvl2pPr marL="4572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2pPr>
    <a:lvl3pPr marL="9144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3pPr>
    <a:lvl4pPr marL="13716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4pPr>
    <a:lvl5pPr marL="18288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5pPr>
    <a:lvl6pPr marL="2286000" algn="l" defTabSz="457200" rtl="0" eaLnBrk="1" latinLnBrk="0" hangingPunct="1">
      <a:defRPr sz="1200" kern="1200">
        <a:solidFill>
          <a:srgbClr val="0F5494"/>
        </a:solidFill>
        <a:latin typeface="Verdana" charset="0"/>
        <a:ea typeface="ＭＳ Ｐゴシック" charset="0"/>
        <a:cs typeface="ＭＳ Ｐゴシック" charset="0"/>
      </a:defRPr>
    </a:lvl6pPr>
    <a:lvl7pPr marL="2743200" algn="l" defTabSz="457200" rtl="0" eaLnBrk="1" latinLnBrk="0" hangingPunct="1">
      <a:defRPr sz="1200" kern="1200">
        <a:solidFill>
          <a:srgbClr val="0F5494"/>
        </a:solidFill>
        <a:latin typeface="Verdana" charset="0"/>
        <a:ea typeface="ＭＳ Ｐゴシック" charset="0"/>
        <a:cs typeface="ＭＳ Ｐゴシック" charset="0"/>
      </a:defRPr>
    </a:lvl7pPr>
    <a:lvl8pPr marL="3200400" algn="l" defTabSz="457200" rtl="0" eaLnBrk="1" latinLnBrk="0" hangingPunct="1">
      <a:defRPr sz="1200" kern="1200">
        <a:solidFill>
          <a:srgbClr val="0F5494"/>
        </a:solidFill>
        <a:latin typeface="Verdana" charset="0"/>
        <a:ea typeface="ＭＳ Ｐゴシック" charset="0"/>
        <a:cs typeface="ＭＳ Ｐゴシック" charset="0"/>
      </a:defRPr>
    </a:lvl8pPr>
    <a:lvl9pPr marL="3657600" algn="l" defTabSz="457200" rtl="0" eaLnBrk="1" latinLnBrk="0" hangingPunct="1">
      <a:defRPr sz="1200" kern="1200">
        <a:solidFill>
          <a:srgbClr val="0F5494"/>
        </a:solidFill>
        <a:latin typeface="Verdan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2D2D8A"/>
    <a:srgbClr val="0F5494"/>
    <a:srgbClr val="2D5EC1"/>
    <a:srgbClr val="3166CF"/>
    <a:srgbClr val="BDDEFF"/>
    <a:srgbClr val="FFF682"/>
    <a:srgbClr val="EF8316"/>
    <a:srgbClr val="3E6FD2"/>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683" autoAdjust="0"/>
  </p:normalViewPr>
  <p:slideViewPr>
    <p:cSldViewPr>
      <p:cViewPr varScale="1">
        <p:scale>
          <a:sx n="65" d="100"/>
          <a:sy n="65" d="100"/>
        </p:scale>
        <p:origin x="1469" y="3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9388CF-41A3-6F44-961B-38359ED566CC}"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en-US"/>
        </a:p>
      </dgm:t>
    </dgm:pt>
    <dgm:pt modelId="{2B40775A-8AAF-0F4F-AF3E-94AFFFC36B0B}">
      <dgm:prSet phldrT="[Text]" custT="1"/>
      <dgm:spPr/>
      <dgm:t>
        <a:bodyPr>
          <a:scene3d>
            <a:camera prst="orthographicFront"/>
            <a:lightRig rig="glow" dir="tl">
              <a:rot lat="0" lon="0" rev="5400000"/>
            </a:lightRig>
          </a:scene3d>
          <a:sp3d contourW="12700">
            <a:bevelT w="25400" h="25400"/>
            <a:contourClr>
              <a:schemeClr val="accent6">
                <a:shade val="73000"/>
              </a:schemeClr>
            </a:contourClr>
          </a:sp3d>
        </a:bodyPr>
        <a:lstStyle/>
        <a:p>
          <a:r>
            <a:rPr lang="en-US" sz="2400" b="1" cap="none" spc="0" dirty="0">
              <a:ln w="11430"/>
              <a:solidFill>
                <a:srgbClr val="0B4377"/>
              </a:solidFill>
              <a:effectLst>
                <a:outerShdw blurRad="38100" dist="38100" dir="2700000" algn="tl">
                  <a:srgbClr val="000000">
                    <a:alpha val="43137"/>
                  </a:srgbClr>
                </a:outerShdw>
              </a:effectLst>
            </a:rPr>
            <a:t>Institutional</a:t>
          </a:r>
        </a:p>
      </dgm:t>
    </dgm:pt>
    <dgm:pt modelId="{6EDB5612-7B1B-2140-A5DA-8994E571D192}" type="parTrans" cxnId="{FC0C6F89-A53D-B748-A0FD-91E7EC256F58}">
      <dgm:prSet/>
      <dgm:spPr/>
      <dgm:t>
        <a:bodyPr/>
        <a:lstStyle/>
        <a:p>
          <a:endParaRPr lang="en-US"/>
        </a:p>
      </dgm:t>
    </dgm:pt>
    <dgm:pt modelId="{C70322B7-C340-5D43-84EB-CEB8E4023EC9}" type="sibTrans" cxnId="{FC0C6F89-A53D-B748-A0FD-91E7EC256F58}">
      <dgm:prSet/>
      <dgm:spPr/>
      <dgm:t>
        <a:bodyPr/>
        <a:lstStyle/>
        <a:p>
          <a:endParaRPr lang="en-US"/>
        </a:p>
      </dgm:t>
    </dgm:pt>
    <dgm:pt modelId="{E2F4BA6B-F0E3-B247-AD10-82C6F44C43B8}">
      <dgm:prSet phldrT="[Text]" custT="1"/>
      <dgm:spPr/>
      <dgm:t>
        <a:bodyPr/>
        <a:lstStyle/>
        <a:p>
          <a:r>
            <a:rPr lang="en-US" sz="2000" dirty="0">
              <a:solidFill>
                <a:srgbClr val="0F5494"/>
              </a:solidFill>
            </a:rPr>
            <a:t>Functionality, position </a:t>
          </a:r>
        </a:p>
      </dgm:t>
    </dgm:pt>
    <dgm:pt modelId="{F1332465-9F70-5A4F-BC9F-7CDC3DAB5D6F}" type="parTrans" cxnId="{455C6E1E-3AB9-1940-87C1-41E807986FFC}">
      <dgm:prSet/>
      <dgm:spPr/>
      <dgm:t>
        <a:bodyPr/>
        <a:lstStyle/>
        <a:p>
          <a:endParaRPr lang="en-US"/>
        </a:p>
      </dgm:t>
    </dgm:pt>
    <dgm:pt modelId="{3D49F06F-461E-4E4C-BCB3-04A4E17A53F9}" type="sibTrans" cxnId="{455C6E1E-3AB9-1940-87C1-41E807986FFC}">
      <dgm:prSet/>
      <dgm:spPr/>
      <dgm:t>
        <a:bodyPr/>
        <a:lstStyle/>
        <a:p>
          <a:endParaRPr lang="en-US"/>
        </a:p>
      </dgm:t>
    </dgm:pt>
    <dgm:pt modelId="{A05B8495-B853-7140-8E45-95FF7DBEF2C1}">
      <dgm:prSet phldrT="[Text]" custT="1"/>
      <dgm:spPr/>
      <dgm:t>
        <a:bodyPr>
          <a:scene3d>
            <a:camera prst="orthographicFront"/>
            <a:lightRig rig="glow" dir="tl">
              <a:rot lat="0" lon="0" rev="5400000"/>
            </a:lightRig>
          </a:scene3d>
          <a:sp3d contourW="12700">
            <a:bevelT w="25400" h="25400"/>
            <a:contourClr>
              <a:schemeClr val="accent6">
                <a:shade val="73000"/>
              </a:schemeClr>
            </a:contourClr>
          </a:sp3d>
        </a:bodyPr>
        <a:lstStyle/>
        <a:p>
          <a:r>
            <a:rPr lang="en-US" sz="2400" b="1" cap="none" spc="0" dirty="0" err="1">
              <a:ln w="11430"/>
              <a:solidFill>
                <a:srgbClr val="0B4377"/>
              </a:solidFill>
              <a:effectLst>
                <a:outerShdw blurRad="80000" dist="40000" dir="5040000" algn="tl">
                  <a:srgbClr val="000000">
                    <a:alpha val="30000"/>
                  </a:srgbClr>
                </a:outerShdw>
              </a:effectLst>
            </a:rPr>
            <a:t>Organisationa</a:t>
          </a:r>
          <a:r>
            <a:rPr lang="en-US" sz="3000" b="1" cap="none" spc="0" dirty="0" err="1">
              <a:ln w="11430"/>
              <a:solidFill>
                <a:srgbClr val="0B4377"/>
              </a:solidFill>
              <a:effectLst>
                <a:outerShdw blurRad="80000" dist="40000" dir="5040000" algn="tl">
                  <a:srgbClr val="000000">
                    <a:alpha val="30000"/>
                  </a:srgbClr>
                </a:outerShdw>
              </a:effectLst>
            </a:rPr>
            <a:t>l</a:t>
          </a:r>
          <a:endParaRPr lang="en-US" sz="3000" b="1" cap="none" spc="0" dirty="0">
            <a:ln w="11430"/>
            <a:solidFill>
              <a:srgbClr val="0B4377"/>
            </a:solidFill>
            <a:effectLst>
              <a:outerShdw blurRad="80000" dist="40000" dir="5040000" algn="tl">
                <a:srgbClr val="000000">
                  <a:alpha val="30000"/>
                </a:srgbClr>
              </a:outerShdw>
            </a:effectLst>
          </a:endParaRPr>
        </a:p>
      </dgm:t>
    </dgm:pt>
    <dgm:pt modelId="{9B5D29C2-8D9E-9A49-9682-193448D52A6F}" type="parTrans" cxnId="{1AFAF201-C1AD-7E41-8A36-FCE4D6FB4711}">
      <dgm:prSet/>
      <dgm:spPr/>
      <dgm:t>
        <a:bodyPr/>
        <a:lstStyle/>
        <a:p>
          <a:endParaRPr lang="en-US"/>
        </a:p>
      </dgm:t>
    </dgm:pt>
    <dgm:pt modelId="{3B4925A6-2509-5542-AA53-352AEE34001C}" type="sibTrans" cxnId="{1AFAF201-C1AD-7E41-8A36-FCE4D6FB4711}">
      <dgm:prSet/>
      <dgm:spPr/>
      <dgm:t>
        <a:bodyPr/>
        <a:lstStyle/>
        <a:p>
          <a:endParaRPr lang="en-US"/>
        </a:p>
      </dgm:t>
    </dgm:pt>
    <dgm:pt modelId="{CA3D6B88-AF01-484C-98C4-F4AF11F1C5AA}">
      <dgm:prSet phldrT="[Text]" custT="1"/>
      <dgm:spPr/>
      <dgm:t>
        <a:bodyPr>
          <a:scene3d>
            <a:camera prst="orthographicFront"/>
            <a:lightRig rig="glow" dir="tl">
              <a:rot lat="0" lon="0" rev="5400000"/>
            </a:lightRig>
          </a:scene3d>
          <a:sp3d contourW="12700">
            <a:bevelT w="25400" h="25400"/>
            <a:contourClr>
              <a:schemeClr val="accent6">
                <a:shade val="73000"/>
              </a:schemeClr>
            </a:contourClr>
          </a:sp3d>
        </a:bodyPr>
        <a:lstStyle/>
        <a:p>
          <a:r>
            <a:rPr lang="en-US" sz="2400" b="1" cap="none" spc="0" dirty="0">
              <a:ln w="11430"/>
              <a:solidFill>
                <a:srgbClr val="0B4377"/>
              </a:solidFill>
              <a:effectLst>
                <a:outerShdw blurRad="80000" dist="40000" dir="5040000" algn="tl">
                  <a:srgbClr val="000000">
                    <a:alpha val="30000"/>
                  </a:srgbClr>
                </a:outerShdw>
              </a:effectLst>
            </a:rPr>
            <a:t>Individual</a:t>
          </a:r>
          <a:endParaRPr lang="en-US" sz="2400" b="1" dirty="0">
            <a:solidFill>
              <a:srgbClr val="0B4377"/>
            </a:solidFill>
          </a:endParaRPr>
        </a:p>
      </dgm:t>
    </dgm:pt>
    <dgm:pt modelId="{6E05DD6A-DA6C-8A45-8C5D-7AC90E88A170}" type="parTrans" cxnId="{997588C0-8032-DB45-9511-7DD862272D6F}">
      <dgm:prSet/>
      <dgm:spPr/>
      <dgm:t>
        <a:bodyPr/>
        <a:lstStyle/>
        <a:p>
          <a:endParaRPr lang="en-US"/>
        </a:p>
      </dgm:t>
    </dgm:pt>
    <dgm:pt modelId="{8F3D81FE-98E2-E142-8066-B4A93A381F78}" type="sibTrans" cxnId="{997588C0-8032-DB45-9511-7DD862272D6F}">
      <dgm:prSet/>
      <dgm:spPr/>
      <dgm:t>
        <a:bodyPr/>
        <a:lstStyle/>
        <a:p>
          <a:endParaRPr lang="en-US"/>
        </a:p>
      </dgm:t>
    </dgm:pt>
    <dgm:pt modelId="{8E777EA9-EF0A-2447-8DF6-6281F6CEC885}">
      <dgm:prSet phldrT="[Text]" custT="1"/>
      <dgm:spPr/>
      <dgm:t>
        <a:bodyPr/>
        <a:lstStyle/>
        <a:p>
          <a:r>
            <a:rPr lang="en-US" sz="2000" dirty="0">
              <a:solidFill>
                <a:srgbClr val="0F5494"/>
              </a:solidFill>
            </a:rPr>
            <a:t>Skills, performance</a:t>
          </a:r>
        </a:p>
      </dgm:t>
    </dgm:pt>
    <dgm:pt modelId="{DE5AEB22-52F8-AB44-BE1E-FC1E9C19EBFD}" type="parTrans" cxnId="{DE821335-1537-DB45-A5F6-FF7EE4A5AC05}">
      <dgm:prSet/>
      <dgm:spPr/>
      <dgm:t>
        <a:bodyPr/>
        <a:lstStyle/>
        <a:p>
          <a:endParaRPr lang="en-US"/>
        </a:p>
      </dgm:t>
    </dgm:pt>
    <dgm:pt modelId="{401FF729-5E95-9049-9B62-E756F7BE92FD}" type="sibTrans" cxnId="{DE821335-1537-DB45-A5F6-FF7EE4A5AC05}">
      <dgm:prSet/>
      <dgm:spPr/>
      <dgm:t>
        <a:bodyPr/>
        <a:lstStyle/>
        <a:p>
          <a:endParaRPr lang="en-US"/>
        </a:p>
      </dgm:t>
    </dgm:pt>
    <dgm:pt modelId="{FA3D9A23-BA31-E240-8180-CACF0F02A8B1}">
      <dgm:prSet phldrT="[Text]" custT="1"/>
      <dgm:spPr/>
      <dgm:t>
        <a:bodyPr/>
        <a:lstStyle/>
        <a:p>
          <a:r>
            <a:rPr lang="en-US" sz="2000" dirty="0">
              <a:solidFill>
                <a:srgbClr val="0F5494"/>
              </a:solidFill>
            </a:rPr>
            <a:t>Ambition, drive</a:t>
          </a:r>
        </a:p>
      </dgm:t>
    </dgm:pt>
    <dgm:pt modelId="{E463E6C9-2074-0C44-84E1-525F77230CD3}" type="parTrans" cxnId="{266DB74C-8D95-6D49-8741-9260CC2673CE}">
      <dgm:prSet/>
      <dgm:spPr/>
      <dgm:t>
        <a:bodyPr/>
        <a:lstStyle/>
        <a:p>
          <a:endParaRPr lang="en-US"/>
        </a:p>
      </dgm:t>
    </dgm:pt>
    <dgm:pt modelId="{6C1C5E41-0FDC-CF4C-B0A1-2B8496FBE6AF}" type="sibTrans" cxnId="{266DB74C-8D95-6D49-8741-9260CC2673CE}">
      <dgm:prSet/>
      <dgm:spPr/>
      <dgm:t>
        <a:bodyPr/>
        <a:lstStyle/>
        <a:p>
          <a:endParaRPr lang="en-US"/>
        </a:p>
      </dgm:t>
    </dgm:pt>
    <dgm:pt modelId="{374731FF-1D45-4248-8AB9-30514139E3B9}">
      <dgm:prSet phldrT="[Text]" custT="1"/>
      <dgm:spPr/>
      <dgm:t>
        <a:bodyPr/>
        <a:lstStyle/>
        <a:p>
          <a:r>
            <a:rPr lang="en-US" sz="2000" dirty="0">
              <a:solidFill>
                <a:srgbClr val="0F5494"/>
              </a:solidFill>
            </a:rPr>
            <a:t>Enabling factors</a:t>
          </a:r>
        </a:p>
      </dgm:t>
    </dgm:pt>
    <dgm:pt modelId="{E85C84B2-04E4-C048-842E-A9025A6E4278}" type="parTrans" cxnId="{2DC66761-4CE5-604A-8643-7B24E42C3C15}">
      <dgm:prSet/>
      <dgm:spPr/>
      <dgm:t>
        <a:bodyPr/>
        <a:lstStyle/>
        <a:p>
          <a:endParaRPr lang="en-US"/>
        </a:p>
      </dgm:t>
    </dgm:pt>
    <dgm:pt modelId="{AE626E6A-EDFD-EB47-9ADC-2CDA9D51BDFD}" type="sibTrans" cxnId="{2DC66761-4CE5-604A-8643-7B24E42C3C15}">
      <dgm:prSet/>
      <dgm:spPr/>
      <dgm:t>
        <a:bodyPr/>
        <a:lstStyle/>
        <a:p>
          <a:endParaRPr lang="en-US"/>
        </a:p>
      </dgm:t>
    </dgm:pt>
    <dgm:pt modelId="{8ED0CC43-AF26-0D46-B6CF-C1CA02153B5D}">
      <dgm:prSet phldrT="[Text]" custT="1"/>
      <dgm:spPr/>
      <dgm:t>
        <a:bodyPr/>
        <a:lstStyle/>
        <a:p>
          <a:r>
            <a:rPr lang="en-US" sz="2000" b="0" dirty="0">
              <a:solidFill>
                <a:srgbClr val="0F5494"/>
              </a:solidFill>
            </a:rPr>
            <a:t>Management</a:t>
          </a:r>
        </a:p>
      </dgm:t>
    </dgm:pt>
    <dgm:pt modelId="{F421DDE4-9E77-CF44-B939-8C0FFE187D55}" type="parTrans" cxnId="{9C493986-BB56-4D45-8E91-EAD46F3B0A57}">
      <dgm:prSet/>
      <dgm:spPr/>
      <dgm:t>
        <a:bodyPr/>
        <a:lstStyle/>
        <a:p>
          <a:endParaRPr lang="en-US"/>
        </a:p>
      </dgm:t>
    </dgm:pt>
    <dgm:pt modelId="{C2721555-A077-7B40-ABE4-A4A74ED41AF1}" type="sibTrans" cxnId="{9C493986-BB56-4D45-8E91-EAD46F3B0A57}">
      <dgm:prSet/>
      <dgm:spPr/>
      <dgm:t>
        <a:bodyPr/>
        <a:lstStyle/>
        <a:p>
          <a:endParaRPr lang="en-US"/>
        </a:p>
      </dgm:t>
    </dgm:pt>
    <dgm:pt modelId="{EDB7D317-CBC4-6C44-B96B-1369EA66BA5B}">
      <dgm:prSet phldrT="[Text]" custT="1"/>
      <dgm:spPr/>
      <dgm:t>
        <a:bodyPr/>
        <a:lstStyle/>
        <a:p>
          <a:r>
            <a:rPr lang="en-US" sz="2000" b="0" dirty="0">
              <a:solidFill>
                <a:srgbClr val="0F5494"/>
              </a:solidFill>
            </a:rPr>
            <a:t>Service delivery</a:t>
          </a:r>
        </a:p>
      </dgm:t>
    </dgm:pt>
    <dgm:pt modelId="{6F7FC460-52D2-0441-8629-B269FE618CF2}" type="parTrans" cxnId="{F3BFDFE1-AB38-2A49-8957-E70272845F0B}">
      <dgm:prSet/>
      <dgm:spPr/>
      <dgm:t>
        <a:bodyPr/>
        <a:lstStyle/>
        <a:p>
          <a:endParaRPr lang="en-US"/>
        </a:p>
      </dgm:t>
    </dgm:pt>
    <dgm:pt modelId="{2E9457B8-1BC2-C541-9985-64C6C108146F}" type="sibTrans" cxnId="{F3BFDFE1-AB38-2A49-8957-E70272845F0B}">
      <dgm:prSet/>
      <dgm:spPr/>
      <dgm:t>
        <a:bodyPr/>
        <a:lstStyle/>
        <a:p>
          <a:endParaRPr lang="en-US"/>
        </a:p>
      </dgm:t>
    </dgm:pt>
    <dgm:pt modelId="{3B9D72DC-3743-9C4F-B60F-71EC622A3A8D}">
      <dgm:prSet phldrT="[Text]" custT="1"/>
      <dgm:spPr/>
      <dgm:t>
        <a:bodyPr/>
        <a:lstStyle/>
        <a:p>
          <a:r>
            <a:rPr lang="en-US" sz="2000" b="0" dirty="0">
              <a:solidFill>
                <a:srgbClr val="0F5494"/>
              </a:solidFill>
            </a:rPr>
            <a:t>Coordination</a:t>
          </a:r>
        </a:p>
      </dgm:t>
    </dgm:pt>
    <dgm:pt modelId="{D1DCAE24-57CD-3146-9E67-2E2F7E94D127}" type="parTrans" cxnId="{9B09F394-4006-1A40-9947-E45C447B1E5A}">
      <dgm:prSet/>
      <dgm:spPr/>
      <dgm:t>
        <a:bodyPr/>
        <a:lstStyle/>
        <a:p>
          <a:endParaRPr lang="en-US"/>
        </a:p>
      </dgm:t>
    </dgm:pt>
    <dgm:pt modelId="{BF9EED07-3C4E-CE44-AFD7-FC72B05793CF}" type="sibTrans" cxnId="{9B09F394-4006-1A40-9947-E45C447B1E5A}">
      <dgm:prSet/>
      <dgm:spPr/>
      <dgm:t>
        <a:bodyPr/>
        <a:lstStyle/>
        <a:p>
          <a:endParaRPr lang="en-US"/>
        </a:p>
      </dgm:t>
    </dgm:pt>
    <dgm:pt modelId="{2E502CE6-A906-43B6-AAB2-C870DFA6E020}">
      <dgm:prSet phldrT="[Text]" custT="1"/>
      <dgm:spPr/>
      <dgm:t>
        <a:bodyPr/>
        <a:lstStyle/>
        <a:p>
          <a:r>
            <a:rPr lang="en-US" sz="2000" b="0" dirty="0">
              <a:solidFill>
                <a:srgbClr val="0F5494"/>
              </a:solidFill>
            </a:rPr>
            <a:t>Structure</a:t>
          </a:r>
        </a:p>
      </dgm:t>
    </dgm:pt>
    <dgm:pt modelId="{BF04A6BA-993D-46D3-B722-3CA4D2863634}" type="parTrans" cxnId="{799A9914-5A6B-4D25-BF5F-B343769D19AC}">
      <dgm:prSet/>
      <dgm:spPr/>
      <dgm:t>
        <a:bodyPr/>
        <a:lstStyle/>
        <a:p>
          <a:endParaRPr lang="nl-NL"/>
        </a:p>
      </dgm:t>
    </dgm:pt>
    <dgm:pt modelId="{7103AABB-DEC9-4AD4-BCF1-91146650BC7E}" type="sibTrans" cxnId="{799A9914-5A6B-4D25-BF5F-B343769D19AC}">
      <dgm:prSet/>
      <dgm:spPr/>
      <dgm:t>
        <a:bodyPr/>
        <a:lstStyle/>
        <a:p>
          <a:endParaRPr lang="nl-NL"/>
        </a:p>
      </dgm:t>
    </dgm:pt>
    <dgm:pt modelId="{C1247BB9-B769-4A24-8D90-24BAD363D9F2}">
      <dgm:prSet phldrT="[Text]" custT="1"/>
      <dgm:spPr/>
      <dgm:t>
        <a:bodyPr/>
        <a:lstStyle/>
        <a:p>
          <a:r>
            <a:rPr lang="en-US" sz="2000" dirty="0">
              <a:solidFill>
                <a:srgbClr val="0F5494"/>
              </a:solidFill>
            </a:rPr>
            <a:t>External relationships</a:t>
          </a:r>
        </a:p>
      </dgm:t>
    </dgm:pt>
    <dgm:pt modelId="{CC8EBCB8-D89D-4760-9274-9EA823742A4C}" type="parTrans" cxnId="{2B181FA0-B54C-488E-B822-DCDB62D89B53}">
      <dgm:prSet/>
      <dgm:spPr/>
      <dgm:t>
        <a:bodyPr/>
        <a:lstStyle/>
        <a:p>
          <a:endParaRPr lang="nl-NL"/>
        </a:p>
      </dgm:t>
    </dgm:pt>
    <dgm:pt modelId="{771F01BF-89CC-48D5-A8D6-1830EFAD6284}" type="sibTrans" cxnId="{2B181FA0-B54C-488E-B822-DCDB62D89B53}">
      <dgm:prSet/>
      <dgm:spPr/>
      <dgm:t>
        <a:bodyPr/>
        <a:lstStyle/>
        <a:p>
          <a:endParaRPr lang="nl-NL"/>
        </a:p>
      </dgm:t>
    </dgm:pt>
    <dgm:pt modelId="{1C9E176D-DEE5-AC4E-BDB8-3B8887229FB4}" type="pres">
      <dgm:prSet presAssocID="{4E9388CF-41A3-6F44-961B-38359ED566CC}" presName="Name0" presStyleCnt="0">
        <dgm:presLayoutVars>
          <dgm:chMax val="7"/>
          <dgm:dir/>
          <dgm:animLvl val="lvl"/>
          <dgm:resizeHandles val="exact"/>
        </dgm:presLayoutVars>
      </dgm:prSet>
      <dgm:spPr/>
      <dgm:t>
        <a:bodyPr/>
        <a:lstStyle/>
        <a:p>
          <a:endParaRPr lang="fr-BE"/>
        </a:p>
      </dgm:t>
    </dgm:pt>
    <dgm:pt modelId="{4B6285DD-C635-654B-91B6-E8B823C703F7}" type="pres">
      <dgm:prSet presAssocID="{2B40775A-8AAF-0F4F-AF3E-94AFFFC36B0B}" presName="circle1" presStyleLbl="node1" presStyleIdx="0" presStyleCnt="3"/>
      <dgm:spPr>
        <a:solidFill>
          <a:srgbClr val="2D5EC1">
            <a:alpha val="30000"/>
          </a:srgbClr>
        </a:solidFill>
        <a:ln>
          <a:solidFill>
            <a:srgbClr val="FF0000"/>
          </a:solidFill>
        </a:ln>
      </dgm:spPr>
    </dgm:pt>
    <dgm:pt modelId="{67F33EE6-C3F7-4344-BCE6-D320A3B920AA}" type="pres">
      <dgm:prSet presAssocID="{2B40775A-8AAF-0F4F-AF3E-94AFFFC36B0B}" presName="space" presStyleCnt="0"/>
      <dgm:spPr/>
    </dgm:pt>
    <dgm:pt modelId="{716C4B47-FE68-7A47-8E2B-B9AFFCBEB6C6}" type="pres">
      <dgm:prSet presAssocID="{2B40775A-8AAF-0F4F-AF3E-94AFFFC36B0B}" presName="rect1" presStyleLbl="alignAcc1" presStyleIdx="0" presStyleCnt="3" custScaleX="100000" custLinFactNeighborY="381"/>
      <dgm:spPr/>
      <dgm:t>
        <a:bodyPr/>
        <a:lstStyle/>
        <a:p>
          <a:endParaRPr lang="fr-BE"/>
        </a:p>
      </dgm:t>
    </dgm:pt>
    <dgm:pt modelId="{69882492-1292-9847-A7B1-6E3F9066EBA6}" type="pres">
      <dgm:prSet presAssocID="{A05B8495-B853-7140-8E45-95FF7DBEF2C1}" presName="vertSpace2" presStyleLbl="node1" presStyleIdx="0" presStyleCnt="3"/>
      <dgm:spPr/>
    </dgm:pt>
    <dgm:pt modelId="{5C065000-61AC-B74B-9F23-E91657709389}" type="pres">
      <dgm:prSet presAssocID="{A05B8495-B853-7140-8E45-95FF7DBEF2C1}" presName="circle2" presStyleLbl="node1" presStyleIdx="1" presStyleCnt="3"/>
      <dgm:spPr>
        <a:solidFill>
          <a:srgbClr val="FF6600">
            <a:alpha val="50000"/>
          </a:srgbClr>
        </a:solidFill>
      </dgm:spPr>
    </dgm:pt>
    <dgm:pt modelId="{827CE1F7-5E06-9445-B4A0-450BBEA5C2AE}" type="pres">
      <dgm:prSet presAssocID="{A05B8495-B853-7140-8E45-95FF7DBEF2C1}" presName="rect2" presStyleLbl="alignAcc1" presStyleIdx="1" presStyleCnt="3" custScaleX="100000"/>
      <dgm:spPr/>
      <dgm:t>
        <a:bodyPr/>
        <a:lstStyle/>
        <a:p>
          <a:endParaRPr lang="fr-BE"/>
        </a:p>
      </dgm:t>
    </dgm:pt>
    <dgm:pt modelId="{4415EA89-23AA-B146-8579-4781D2111171}" type="pres">
      <dgm:prSet presAssocID="{CA3D6B88-AF01-484C-98C4-F4AF11F1C5AA}" presName="vertSpace3" presStyleLbl="node1" presStyleIdx="1" presStyleCnt="3"/>
      <dgm:spPr/>
    </dgm:pt>
    <dgm:pt modelId="{E34E2952-E6AC-394D-B9AF-3B22DC73E062}" type="pres">
      <dgm:prSet presAssocID="{CA3D6B88-AF01-484C-98C4-F4AF11F1C5AA}" presName="circle3" presStyleLbl="node1" presStyleIdx="2" presStyleCnt="3"/>
      <dgm:spPr>
        <a:solidFill>
          <a:srgbClr val="2D5EC1">
            <a:alpha val="22000"/>
          </a:srgbClr>
        </a:solidFill>
      </dgm:spPr>
    </dgm:pt>
    <dgm:pt modelId="{86AE6326-86FF-874E-8EC9-385EE4C0FFFD}" type="pres">
      <dgm:prSet presAssocID="{CA3D6B88-AF01-484C-98C4-F4AF11F1C5AA}" presName="rect3" presStyleLbl="alignAcc1" presStyleIdx="2" presStyleCnt="3"/>
      <dgm:spPr/>
      <dgm:t>
        <a:bodyPr/>
        <a:lstStyle/>
        <a:p>
          <a:endParaRPr lang="fr-BE"/>
        </a:p>
      </dgm:t>
    </dgm:pt>
    <dgm:pt modelId="{7924347D-317F-3246-A51C-BD7A4FF25013}" type="pres">
      <dgm:prSet presAssocID="{2B40775A-8AAF-0F4F-AF3E-94AFFFC36B0B}" presName="rect1ParTx" presStyleLbl="alignAcc1" presStyleIdx="2" presStyleCnt="3">
        <dgm:presLayoutVars>
          <dgm:chMax val="1"/>
          <dgm:bulletEnabled val="1"/>
        </dgm:presLayoutVars>
      </dgm:prSet>
      <dgm:spPr/>
      <dgm:t>
        <a:bodyPr/>
        <a:lstStyle/>
        <a:p>
          <a:endParaRPr lang="fr-BE"/>
        </a:p>
      </dgm:t>
    </dgm:pt>
    <dgm:pt modelId="{CE585146-9B42-9441-AD77-E9E70C91F9DA}" type="pres">
      <dgm:prSet presAssocID="{2B40775A-8AAF-0F4F-AF3E-94AFFFC36B0B}" presName="rect1ChTx" presStyleLbl="alignAcc1" presStyleIdx="2" presStyleCnt="3" custScaleX="115456">
        <dgm:presLayoutVars>
          <dgm:bulletEnabled val="1"/>
        </dgm:presLayoutVars>
      </dgm:prSet>
      <dgm:spPr/>
      <dgm:t>
        <a:bodyPr/>
        <a:lstStyle/>
        <a:p>
          <a:endParaRPr lang="fr-BE"/>
        </a:p>
      </dgm:t>
    </dgm:pt>
    <dgm:pt modelId="{01A02A9F-6CCC-0742-936E-336170627AF3}" type="pres">
      <dgm:prSet presAssocID="{A05B8495-B853-7140-8E45-95FF7DBEF2C1}" presName="rect2ParTx" presStyleLbl="alignAcc1" presStyleIdx="2" presStyleCnt="3">
        <dgm:presLayoutVars>
          <dgm:chMax val="1"/>
          <dgm:bulletEnabled val="1"/>
        </dgm:presLayoutVars>
      </dgm:prSet>
      <dgm:spPr/>
      <dgm:t>
        <a:bodyPr/>
        <a:lstStyle/>
        <a:p>
          <a:endParaRPr lang="fr-BE"/>
        </a:p>
      </dgm:t>
    </dgm:pt>
    <dgm:pt modelId="{25BEF6FB-0B8E-0F42-AF39-7DE450984E86}" type="pres">
      <dgm:prSet presAssocID="{A05B8495-B853-7140-8E45-95FF7DBEF2C1}" presName="rect2ChTx" presStyleLbl="alignAcc1" presStyleIdx="2" presStyleCnt="3" custScaleX="116248">
        <dgm:presLayoutVars>
          <dgm:bulletEnabled val="1"/>
        </dgm:presLayoutVars>
      </dgm:prSet>
      <dgm:spPr/>
      <dgm:t>
        <a:bodyPr/>
        <a:lstStyle/>
        <a:p>
          <a:endParaRPr lang="fr-BE"/>
        </a:p>
      </dgm:t>
    </dgm:pt>
    <dgm:pt modelId="{11776659-42A5-E14C-96B6-3B43EED6AB4D}" type="pres">
      <dgm:prSet presAssocID="{CA3D6B88-AF01-484C-98C4-F4AF11F1C5AA}" presName="rect3ParTx" presStyleLbl="alignAcc1" presStyleIdx="2" presStyleCnt="3">
        <dgm:presLayoutVars>
          <dgm:chMax val="1"/>
          <dgm:bulletEnabled val="1"/>
        </dgm:presLayoutVars>
      </dgm:prSet>
      <dgm:spPr/>
      <dgm:t>
        <a:bodyPr/>
        <a:lstStyle/>
        <a:p>
          <a:endParaRPr lang="fr-BE"/>
        </a:p>
      </dgm:t>
    </dgm:pt>
    <dgm:pt modelId="{A4B8274D-93C1-1A4D-9CC5-6130420609BF}" type="pres">
      <dgm:prSet presAssocID="{CA3D6B88-AF01-484C-98C4-F4AF11F1C5AA}" presName="rect3ChTx" presStyleLbl="alignAcc1" presStyleIdx="2" presStyleCnt="3" custScaleX="117039">
        <dgm:presLayoutVars>
          <dgm:bulletEnabled val="1"/>
        </dgm:presLayoutVars>
      </dgm:prSet>
      <dgm:spPr/>
      <dgm:t>
        <a:bodyPr/>
        <a:lstStyle/>
        <a:p>
          <a:endParaRPr lang="fr-BE"/>
        </a:p>
      </dgm:t>
    </dgm:pt>
  </dgm:ptLst>
  <dgm:cxnLst>
    <dgm:cxn modelId="{1AFAF201-C1AD-7E41-8A36-FCE4D6FB4711}" srcId="{4E9388CF-41A3-6F44-961B-38359ED566CC}" destId="{A05B8495-B853-7140-8E45-95FF7DBEF2C1}" srcOrd="1" destOrd="0" parTransId="{9B5D29C2-8D9E-9A49-9682-193448D52A6F}" sibTransId="{3B4925A6-2509-5542-AA53-352AEE34001C}"/>
    <dgm:cxn modelId="{B5395F3D-59D0-5B43-A19D-B0F3D1B7F3CB}" type="presOf" srcId="{A05B8495-B853-7140-8E45-95FF7DBEF2C1}" destId="{827CE1F7-5E06-9445-B4A0-450BBEA5C2AE}" srcOrd="0" destOrd="0" presId="urn:microsoft.com/office/officeart/2005/8/layout/target3"/>
    <dgm:cxn modelId="{455C6E1E-3AB9-1940-87C1-41E807986FFC}" srcId="{2B40775A-8AAF-0F4F-AF3E-94AFFFC36B0B}" destId="{E2F4BA6B-F0E3-B247-AD10-82C6F44C43B8}" srcOrd="0" destOrd="0" parTransId="{F1332465-9F70-5A4F-BC9F-7CDC3DAB5D6F}" sibTransId="{3D49F06F-461E-4E4C-BCB3-04A4E17A53F9}"/>
    <dgm:cxn modelId="{4944531D-B86F-9140-942B-D207BF36F0D3}" type="presOf" srcId="{FA3D9A23-BA31-E240-8180-CACF0F02A8B1}" destId="{A4B8274D-93C1-1A4D-9CC5-6130420609BF}" srcOrd="0" destOrd="1" presId="urn:microsoft.com/office/officeart/2005/8/layout/target3"/>
    <dgm:cxn modelId="{AE77C9E6-4506-4040-919D-BB523AD1A09C}" type="presOf" srcId="{374731FF-1D45-4248-8AB9-30514139E3B9}" destId="{CE585146-9B42-9441-AD77-E9E70C91F9DA}" srcOrd="0" destOrd="1" presId="urn:microsoft.com/office/officeart/2005/8/layout/target3"/>
    <dgm:cxn modelId="{28C78C65-7D07-4B69-A5DD-12D5F84FB9F5}" type="presOf" srcId="{C1247BB9-B769-4A24-8D90-24BAD363D9F2}" destId="{CE585146-9B42-9441-AD77-E9E70C91F9DA}" srcOrd="0" destOrd="2" presId="urn:microsoft.com/office/officeart/2005/8/layout/target3"/>
    <dgm:cxn modelId="{F3BFDFE1-AB38-2A49-8957-E70272845F0B}" srcId="{A05B8495-B853-7140-8E45-95FF7DBEF2C1}" destId="{EDB7D317-CBC4-6C44-B96B-1369EA66BA5B}" srcOrd="3" destOrd="0" parTransId="{6F7FC460-52D2-0441-8629-B269FE618CF2}" sibTransId="{2E9457B8-1BC2-C541-9985-64C6C108146F}"/>
    <dgm:cxn modelId="{266DB74C-8D95-6D49-8741-9260CC2673CE}" srcId="{CA3D6B88-AF01-484C-98C4-F4AF11F1C5AA}" destId="{FA3D9A23-BA31-E240-8180-CACF0F02A8B1}" srcOrd="1" destOrd="0" parTransId="{E463E6C9-2074-0C44-84E1-525F77230CD3}" sibTransId="{6C1C5E41-0FDC-CF4C-B0A1-2B8496FBE6AF}"/>
    <dgm:cxn modelId="{6D1D627B-EC6C-D447-809D-657DF05D6C67}" type="presOf" srcId="{A05B8495-B853-7140-8E45-95FF7DBEF2C1}" destId="{01A02A9F-6CCC-0742-936E-336170627AF3}" srcOrd="1" destOrd="0" presId="urn:microsoft.com/office/officeart/2005/8/layout/target3"/>
    <dgm:cxn modelId="{799A9914-5A6B-4D25-BF5F-B343769D19AC}" srcId="{A05B8495-B853-7140-8E45-95FF7DBEF2C1}" destId="{2E502CE6-A906-43B6-AAB2-C870DFA6E020}" srcOrd="2" destOrd="0" parTransId="{BF04A6BA-993D-46D3-B722-3CA4D2863634}" sibTransId="{7103AABB-DEC9-4AD4-BCF1-91146650BC7E}"/>
    <dgm:cxn modelId="{9C493986-BB56-4D45-8E91-EAD46F3B0A57}" srcId="{A05B8495-B853-7140-8E45-95FF7DBEF2C1}" destId="{8ED0CC43-AF26-0D46-B6CF-C1CA02153B5D}" srcOrd="1" destOrd="0" parTransId="{F421DDE4-9E77-CF44-B939-8C0FFE187D55}" sibTransId="{C2721555-A077-7B40-ABE4-A4A74ED41AF1}"/>
    <dgm:cxn modelId="{312ABF10-583F-4F4D-83A0-E55C7EE9B81F}" type="presOf" srcId="{8E777EA9-EF0A-2447-8DF6-6281F6CEC885}" destId="{A4B8274D-93C1-1A4D-9CC5-6130420609BF}" srcOrd="0" destOrd="0" presId="urn:microsoft.com/office/officeart/2005/8/layout/target3"/>
    <dgm:cxn modelId="{695900B6-53C6-F343-842E-438CB1E61908}" type="presOf" srcId="{2B40775A-8AAF-0F4F-AF3E-94AFFFC36B0B}" destId="{7924347D-317F-3246-A51C-BD7A4FF25013}" srcOrd="1" destOrd="0" presId="urn:microsoft.com/office/officeart/2005/8/layout/target3"/>
    <dgm:cxn modelId="{FCBC5CE0-DE46-1346-9CD7-B007770BE43E}" type="presOf" srcId="{EDB7D317-CBC4-6C44-B96B-1369EA66BA5B}" destId="{25BEF6FB-0B8E-0F42-AF39-7DE450984E86}" srcOrd="0" destOrd="3" presId="urn:microsoft.com/office/officeart/2005/8/layout/target3"/>
    <dgm:cxn modelId="{4A9D1152-BB5E-7D4C-B67C-1D36F246690C}" type="presOf" srcId="{CA3D6B88-AF01-484C-98C4-F4AF11F1C5AA}" destId="{86AE6326-86FF-874E-8EC9-385EE4C0FFFD}" srcOrd="0" destOrd="0" presId="urn:microsoft.com/office/officeart/2005/8/layout/target3"/>
    <dgm:cxn modelId="{2B181FA0-B54C-488E-B822-DCDB62D89B53}" srcId="{2B40775A-8AAF-0F4F-AF3E-94AFFFC36B0B}" destId="{C1247BB9-B769-4A24-8D90-24BAD363D9F2}" srcOrd="2" destOrd="0" parTransId="{CC8EBCB8-D89D-4760-9274-9EA823742A4C}" sibTransId="{771F01BF-89CC-48D5-A8D6-1830EFAD6284}"/>
    <dgm:cxn modelId="{B9939CA4-53CB-284A-9B84-CEA0CA2055A9}" type="presOf" srcId="{E2F4BA6B-F0E3-B247-AD10-82C6F44C43B8}" destId="{CE585146-9B42-9441-AD77-E9E70C91F9DA}" srcOrd="0" destOrd="0" presId="urn:microsoft.com/office/officeart/2005/8/layout/target3"/>
    <dgm:cxn modelId="{FC0C6F89-A53D-B748-A0FD-91E7EC256F58}" srcId="{4E9388CF-41A3-6F44-961B-38359ED566CC}" destId="{2B40775A-8AAF-0F4F-AF3E-94AFFFC36B0B}" srcOrd="0" destOrd="0" parTransId="{6EDB5612-7B1B-2140-A5DA-8994E571D192}" sibTransId="{C70322B7-C340-5D43-84EB-CEB8E4023EC9}"/>
    <dgm:cxn modelId="{33F656E4-EE8B-9345-8F9D-448BEA089356}" type="presOf" srcId="{2B40775A-8AAF-0F4F-AF3E-94AFFFC36B0B}" destId="{716C4B47-FE68-7A47-8E2B-B9AFFCBEB6C6}" srcOrd="0" destOrd="0" presId="urn:microsoft.com/office/officeart/2005/8/layout/target3"/>
    <dgm:cxn modelId="{997588C0-8032-DB45-9511-7DD862272D6F}" srcId="{4E9388CF-41A3-6F44-961B-38359ED566CC}" destId="{CA3D6B88-AF01-484C-98C4-F4AF11F1C5AA}" srcOrd="2" destOrd="0" parTransId="{6E05DD6A-DA6C-8A45-8C5D-7AC90E88A170}" sibTransId="{8F3D81FE-98E2-E142-8066-B4A93A381F78}"/>
    <dgm:cxn modelId="{F98AB3F9-23CC-6340-BB81-2EC147DCFBEF}" type="presOf" srcId="{3B9D72DC-3743-9C4F-B60F-71EC622A3A8D}" destId="{25BEF6FB-0B8E-0F42-AF39-7DE450984E86}" srcOrd="0" destOrd="0" presId="urn:microsoft.com/office/officeart/2005/8/layout/target3"/>
    <dgm:cxn modelId="{44D23570-AD30-418B-A09B-5AD0EB31216E}" type="presOf" srcId="{2E502CE6-A906-43B6-AAB2-C870DFA6E020}" destId="{25BEF6FB-0B8E-0F42-AF39-7DE450984E86}" srcOrd="0" destOrd="2" presId="urn:microsoft.com/office/officeart/2005/8/layout/target3"/>
    <dgm:cxn modelId="{2DC66761-4CE5-604A-8643-7B24E42C3C15}" srcId="{2B40775A-8AAF-0F4F-AF3E-94AFFFC36B0B}" destId="{374731FF-1D45-4248-8AB9-30514139E3B9}" srcOrd="1" destOrd="0" parTransId="{E85C84B2-04E4-C048-842E-A9025A6E4278}" sibTransId="{AE626E6A-EDFD-EB47-9ADC-2CDA9D51BDFD}"/>
    <dgm:cxn modelId="{5C4B92B5-5F4A-934F-A7B1-D75BC0066E9D}" type="presOf" srcId="{4E9388CF-41A3-6F44-961B-38359ED566CC}" destId="{1C9E176D-DEE5-AC4E-BDB8-3B8887229FB4}" srcOrd="0" destOrd="0" presId="urn:microsoft.com/office/officeart/2005/8/layout/target3"/>
    <dgm:cxn modelId="{2F3FC4AA-F217-7845-9CBF-9F5A24C93A20}" type="presOf" srcId="{8ED0CC43-AF26-0D46-B6CF-C1CA02153B5D}" destId="{25BEF6FB-0B8E-0F42-AF39-7DE450984E86}" srcOrd="0" destOrd="1" presId="urn:microsoft.com/office/officeart/2005/8/layout/target3"/>
    <dgm:cxn modelId="{A61FC475-AB3E-AB48-AA99-76C9D8BA7D5D}" type="presOf" srcId="{CA3D6B88-AF01-484C-98C4-F4AF11F1C5AA}" destId="{11776659-42A5-E14C-96B6-3B43EED6AB4D}" srcOrd="1" destOrd="0" presId="urn:microsoft.com/office/officeart/2005/8/layout/target3"/>
    <dgm:cxn modelId="{DE821335-1537-DB45-A5F6-FF7EE4A5AC05}" srcId="{CA3D6B88-AF01-484C-98C4-F4AF11F1C5AA}" destId="{8E777EA9-EF0A-2447-8DF6-6281F6CEC885}" srcOrd="0" destOrd="0" parTransId="{DE5AEB22-52F8-AB44-BE1E-FC1E9C19EBFD}" sibTransId="{401FF729-5E95-9049-9B62-E756F7BE92FD}"/>
    <dgm:cxn modelId="{9B09F394-4006-1A40-9947-E45C447B1E5A}" srcId="{A05B8495-B853-7140-8E45-95FF7DBEF2C1}" destId="{3B9D72DC-3743-9C4F-B60F-71EC622A3A8D}" srcOrd="0" destOrd="0" parTransId="{D1DCAE24-57CD-3146-9E67-2E2F7E94D127}" sibTransId="{BF9EED07-3C4E-CE44-AFD7-FC72B05793CF}"/>
    <dgm:cxn modelId="{E5F092E3-E6AB-B140-B61D-C51BA6C1B33E}" type="presParOf" srcId="{1C9E176D-DEE5-AC4E-BDB8-3B8887229FB4}" destId="{4B6285DD-C635-654B-91B6-E8B823C703F7}" srcOrd="0" destOrd="0" presId="urn:microsoft.com/office/officeart/2005/8/layout/target3"/>
    <dgm:cxn modelId="{EC22B520-9AC4-1A49-BF53-1C7EF9620737}" type="presParOf" srcId="{1C9E176D-DEE5-AC4E-BDB8-3B8887229FB4}" destId="{67F33EE6-C3F7-4344-BCE6-D320A3B920AA}" srcOrd="1" destOrd="0" presId="urn:microsoft.com/office/officeart/2005/8/layout/target3"/>
    <dgm:cxn modelId="{9EE9577D-AA32-D043-A481-FF058686A6D0}" type="presParOf" srcId="{1C9E176D-DEE5-AC4E-BDB8-3B8887229FB4}" destId="{716C4B47-FE68-7A47-8E2B-B9AFFCBEB6C6}" srcOrd="2" destOrd="0" presId="urn:microsoft.com/office/officeart/2005/8/layout/target3"/>
    <dgm:cxn modelId="{2D4DA456-F98A-B44D-9251-A0B44F16A6FB}" type="presParOf" srcId="{1C9E176D-DEE5-AC4E-BDB8-3B8887229FB4}" destId="{69882492-1292-9847-A7B1-6E3F9066EBA6}" srcOrd="3" destOrd="0" presId="urn:microsoft.com/office/officeart/2005/8/layout/target3"/>
    <dgm:cxn modelId="{548E67C3-4C69-4D4C-A708-3BC9EA845E27}" type="presParOf" srcId="{1C9E176D-DEE5-AC4E-BDB8-3B8887229FB4}" destId="{5C065000-61AC-B74B-9F23-E91657709389}" srcOrd="4" destOrd="0" presId="urn:microsoft.com/office/officeart/2005/8/layout/target3"/>
    <dgm:cxn modelId="{F99646BC-5E3C-774E-8F2D-7F129EA33BFF}" type="presParOf" srcId="{1C9E176D-DEE5-AC4E-BDB8-3B8887229FB4}" destId="{827CE1F7-5E06-9445-B4A0-450BBEA5C2AE}" srcOrd="5" destOrd="0" presId="urn:microsoft.com/office/officeart/2005/8/layout/target3"/>
    <dgm:cxn modelId="{4D81235A-0007-DB4F-AA89-D4A1C407FE9C}" type="presParOf" srcId="{1C9E176D-DEE5-AC4E-BDB8-3B8887229FB4}" destId="{4415EA89-23AA-B146-8579-4781D2111171}" srcOrd="6" destOrd="0" presId="urn:microsoft.com/office/officeart/2005/8/layout/target3"/>
    <dgm:cxn modelId="{935B38D1-9F99-9E4E-8E30-F4734F74751D}" type="presParOf" srcId="{1C9E176D-DEE5-AC4E-BDB8-3B8887229FB4}" destId="{E34E2952-E6AC-394D-B9AF-3B22DC73E062}" srcOrd="7" destOrd="0" presId="urn:microsoft.com/office/officeart/2005/8/layout/target3"/>
    <dgm:cxn modelId="{446A96EB-09DE-5443-AF4D-B04C00D7DDDF}" type="presParOf" srcId="{1C9E176D-DEE5-AC4E-BDB8-3B8887229FB4}" destId="{86AE6326-86FF-874E-8EC9-385EE4C0FFFD}" srcOrd="8" destOrd="0" presId="urn:microsoft.com/office/officeart/2005/8/layout/target3"/>
    <dgm:cxn modelId="{DB5FBF65-1122-B049-A110-790A68C45D18}" type="presParOf" srcId="{1C9E176D-DEE5-AC4E-BDB8-3B8887229FB4}" destId="{7924347D-317F-3246-A51C-BD7A4FF25013}" srcOrd="9" destOrd="0" presId="urn:microsoft.com/office/officeart/2005/8/layout/target3"/>
    <dgm:cxn modelId="{A1DBE619-3D9A-4741-BDDF-1E1A6BFB2A8C}" type="presParOf" srcId="{1C9E176D-DEE5-AC4E-BDB8-3B8887229FB4}" destId="{CE585146-9B42-9441-AD77-E9E70C91F9DA}" srcOrd="10" destOrd="0" presId="urn:microsoft.com/office/officeart/2005/8/layout/target3"/>
    <dgm:cxn modelId="{1B66080F-B7D2-C04A-BD24-3A64479AD0DA}" type="presParOf" srcId="{1C9E176D-DEE5-AC4E-BDB8-3B8887229FB4}" destId="{01A02A9F-6CCC-0742-936E-336170627AF3}" srcOrd="11" destOrd="0" presId="urn:microsoft.com/office/officeart/2005/8/layout/target3"/>
    <dgm:cxn modelId="{D871295D-2310-3747-AFA7-61468CE9E6D4}" type="presParOf" srcId="{1C9E176D-DEE5-AC4E-BDB8-3B8887229FB4}" destId="{25BEF6FB-0B8E-0F42-AF39-7DE450984E86}" srcOrd="12" destOrd="0" presId="urn:microsoft.com/office/officeart/2005/8/layout/target3"/>
    <dgm:cxn modelId="{23B2D4BE-D7DD-D047-99C5-6768F537E3CA}" type="presParOf" srcId="{1C9E176D-DEE5-AC4E-BDB8-3B8887229FB4}" destId="{11776659-42A5-E14C-96B6-3B43EED6AB4D}" srcOrd="13" destOrd="0" presId="urn:microsoft.com/office/officeart/2005/8/layout/target3"/>
    <dgm:cxn modelId="{20EBBFB3-2F33-004B-AC43-807332408DAF}" type="presParOf" srcId="{1C9E176D-DEE5-AC4E-BDB8-3B8887229FB4}" destId="{A4B8274D-93C1-1A4D-9CC5-6130420609BF}" srcOrd="14"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6285DD-C635-654B-91B6-E8B823C703F7}">
      <dsp:nvSpPr>
        <dsp:cNvPr id="0" name=""/>
        <dsp:cNvSpPr/>
      </dsp:nvSpPr>
      <dsp:spPr>
        <a:xfrm>
          <a:off x="-139177" y="0"/>
          <a:ext cx="4304495" cy="4304495"/>
        </a:xfrm>
        <a:prstGeom prst="pie">
          <a:avLst>
            <a:gd name="adj1" fmla="val 5400000"/>
            <a:gd name="adj2" fmla="val 16200000"/>
          </a:avLst>
        </a:prstGeom>
        <a:solidFill>
          <a:srgbClr val="2D5EC1">
            <a:alpha val="30000"/>
          </a:srgbClr>
        </a:solidFill>
        <a:ln>
          <a:solidFill>
            <a:srgbClr val="FF0000"/>
          </a:solid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16C4B47-FE68-7A47-8E2B-B9AFFCBEB6C6}">
      <dsp:nvSpPr>
        <dsp:cNvPr id="0" name=""/>
        <dsp:cNvSpPr/>
      </dsp:nvSpPr>
      <dsp:spPr>
        <a:xfrm>
          <a:off x="2013069" y="0"/>
          <a:ext cx="6534552" cy="4304495"/>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scene3d>
            <a:camera prst="orthographicFront"/>
            <a:lightRig rig="glow" dir="tl">
              <a:rot lat="0" lon="0" rev="5400000"/>
            </a:lightRig>
          </a:scene3d>
          <a:sp3d contourW="12700">
            <a:bevelT w="25400" h="25400"/>
            <a:contourClr>
              <a:schemeClr val="accent6">
                <a:shade val="73000"/>
              </a:schemeClr>
            </a:contourClr>
          </a:sp3d>
        </a:bodyPr>
        <a:lstStyle/>
        <a:p>
          <a:pPr lvl="0" algn="ctr" defTabSz="1066800">
            <a:lnSpc>
              <a:spcPct val="90000"/>
            </a:lnSpc>
            <a:spcBef>
              <a:spcPct val="0"/>
            </a:spcBef>
            <a:spcAft>
              <a:spcPct val="35000"/>
            </a:spcAft>
          </a:pPr>
          <a:r>
            <a:rPr lang="en-US" sz="2400" b="1" kern="1200" cap="none" spc="0" dirty="0">
              <a:ln w="11430"/>
              <a:solidFill>
                <a:srgbClr val="0B4377"/>
              </a:solidFill>
              <a:effectLst>
                <a:outerShdw blurRad="38100" dist="38100" dir="2700000" algn="tl">
                  <a:srgbClr val="000000">
                    <a:alpha val="43137"/>
                  </a:srgbClr>
                </a:outerShdw>
              </a:effectLst>
            </a:rPr>
            <a:t>Institutional</a:t>
          </a:r>
        </a:p>
      </dsp:txBody>
      <dsp:txXfrm>
        <a:off x="2013069" y="0"/>
        <a:ext cx="3267276" cy="1291351"/>
      </dsp:txXfrm>
    </dsp:sp>
    <dsp:sp modelId="{5C065000-61AC-B74B-9F23-E91657709389}">
      <dsp:nvSpPr>
        <dsp:cNvPr id="0" name=""/>
        <dsp:cNvSpPr/>
      </dsp:nvSpPr>
      <dsp:spPr>
        <a:xfrm>
          <a:off x="614110" y="1291351"/>
          <a:ext cx="2797918" cy="2797918"/>
        </a:xfrm>
        <a:prstGeom prst="pie">
          <a:avLst>
            <a:gd name="adj1" fmla="val 5400000"/>
            <a:gd name="adj2" fmla="val 16200000"/>
          </a:avLst>
        </a:prstGeom>
        <a:solidFill>
          <a:srgbClr val="FF6600">
            <a:alpha val="50000"/>
          </a:srgb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27CE1F7-5E06-9445-B4A0-450BBEA5C2AE}">
      <dsp:nvSpPr>
        <dsp:cNvPr id="0" name=""/>
        <dsp:cNvSpPr/>
      </dsp:nvSpPr>
      <dsp:spPr>
        <a:xfrm>
          <a:off x="2013069" y="1291351"/>
          <a:ext cx="6534552" cy="2797918"/>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scene3d>
            <a:camera prst="orthographicFront"/>
            <a:lightRig rig="glow" dir="tl">
              <a:rot lat="0" lon="0" rev="5400000"/>
            </a:lightRig>
          </a:scene3d>
          <a:sp3d contourW="12700">
            <a:bevelT w="25400" h="25400"/>
            <a:contourClr>
              <a:schemeClr val="accent6">
                <a:shade val="73000"/>
              </a:schemeClr>
            </a:contourClr>
          </a:sp3d>
        </a:bodyPr>
        <a:lstStyle/>
        <a:p>
          <a:pPr lvl="0" algn="ctr" defTabSz="1066800">
            <a:lnSpc>
              <a:spcPct val="90000"/>
            </a:lnSpc>
            <a:spcBef>
              <a:spcPct val="0"/>
            </a:spcBef>
            <a:spcAft>
              <a:spcPct val="35000"/>
            </a:spcAft>
          </a:pPr>
          <a:r>
            <a:rPr lang="en-US" sz="2400" b="1" kern="1200" cap="none" spc="0" dirty="0" err="1">
              <a:ln w="11430"/>
              <a:solidFill>
                <a:srgbClr val="0B4377"/>
              </a:solidFill>
              <a:effectLst>
                <a:outerShdw blurRad="80000" dist="40000" dir="5040000" algn="tl">
                  <a:srgbClr val="000000">
                    <a:alpha val="30000"/>
                  </a:srgbClr>
                </a:outerShdw>
              </a:effectLst>
            </a:rPr>
            <a:t>Organisationa</a:t>
          </a:r>
          <a:r>
            <a:rPr lang="en-US" sz="3000" b="1" kern="1200" cap="none" spc="0" dirty="0" err="1">
              <a:ln w="11430"/>
              <a:solidFill>
                <a:srgbClr val="0B4377"/>
              </a:solidFill>
              <a:effectLst>
                <a:outerShdw blurRad="80000" dist="40000" dir="5040000" algn="tl">
                  <a:srgbClr val="000000">
                    <a:alpha val="30000"/>
                  </a:srgbClr>
                </a:outerShdw>
              </a:effectLst>
            </a:rPr>
            <a:t>l</a:t>
          </a:r>
          <a:endParaRPr lang="en-US" sz="3000" b="1" kern="1200" cap="none" spc="0" dirty="0">
            <a:ln w="11430"/>
            <a:solidFill>
              <a:srgbClr val="0B4377"/>
            </a:solidFill>
            <a:effectLst>
              <a:outerShdw blurRad="80000" dist="40000" dir="5040000" algn="tl">
                <a:srgbClr val="000000">
                  <a:alpha val="30000"/>
                </a:srgbClr>
              </a:outerShdw>
            </a:effectLst>
          </a:endParaRPr>
        </a:p>
      </dsp:txBody>
      <dsp:txXfrm>
        <a:off x="2013069" y="1291351"/>
        <a:ext cx="3267276" cy="1291346"/>
      </dsp:txXfrm>
    </dsp:sp>
    <dsp:sp modelId="{E34E2952-E6AC-394D-B9AF-3B22DC73E062}">
      <dsp:nvSpPr>
        <dsp:cNvPr id="0" name=""/>
        <dsp:cNvSpPr/>
      </dsp:nvSpPr>
      <dsp:spPr>
        <a:xfrm>
          <a:off x="1367396" y="2582698"/>
          <a:ext cx="1291347" cy="1291347"/>
        </a:xfrm>
        <a:prstGeom prst="pie">
          <a:avLst>
            <a:gd name="adj1" fmla="val 5400000"/>
            <a:gd name="adj2" fmla="val 16200000"/>
          </a:avLst>
        </a:prstGeom>
        <a:solidFill>
          <a:srgbClr val="2D5EC1">
            <a:alpha val="22000"/>
          </a:srgbClr>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86AE6326-86FF-874E-8EC9-385EE4C0FFFD}">
      <dsp:nvSpPr>
        <dsp:cNvPr id="0" name=""/>
        <dsp:cNvSpPr/>
      </dsp:nvSpPr>
      <dsp:spPr>
        <a:xfrm>
          <a:off x="2013069" y="2582698"/>
          <a:ext cx="6534552" cy="129134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scene3d>
            <a:camera prst="orthographicFront"/>
            <a:lightRig rig="glow" dir="tl">
              <a:rot lat="0" lon="0" rev="5400000"/>
            </a:lightRig>
          </a:scene3d>
          <a:sp3d contourW="12700">
            <a:bevelT w="25400" h="25400"/>
            <a:contourClr>
              <a:schemeClr val="accent6">
                <a:shade val="73000"/>
              </a:schemeClr>
            </a:contourClr>
          </a:sp3d>
        </a:bodyPr>
        <a:lstStyle/>
        <a:p>
          <a:pPr lvl="0" algn="ctr" defTabSz="1066800">
            <a:lnSpc>
              <a:spcPct val="90000"/>
            </a:lnSpc>
            <a:spcBef>
              <a:spcPct val="0"/>
            </a:spcBef>
            <a:spcAft>
              <a:spcPct val="35000"/>
            </a:spcAft>
          </a:pPr>
          <a:r>
            <a:rPr lang="en-US" sz="2400" b="1" kern="1200" cap="none" spc="0" dirty="0">
              <a:ln w="11430"/>
              <a:solidFill>
                <a:srgbClr val="0B4377"/>
              </a:solidFill>
              <a:effectLst>
                <a:outerShdw blurRad="80000" dist="40000" dir="5040000" algn="tl">
                  <a:srgbClr val="000000">
                    <a:alpha val="30000"/>
                  </a:srgbClr>
                </a:outerShdw>
              </a:effectLst>
            </a:rPr>
            <a:t>Individual</a:t>
          </a:r>
          <a:endParaRPr lang="en-US" sz="2400" b="1" kern="1200" dirty="0">
            <a:solidFill>
              <a:srgbClr val="0B4377"/>
            </a:solidFill>
          </a:endParaRPr>
        </a:p>
      </dsp:txBody>
      <dsp:txXfrm>
        <a:off x="2013069" y="2582698"/>
        <a:ext cx="3267276" cy="1291347"/>
      </dsp:txXfrm>
    </dsp:sp>
    <dsp:sp modelId="{CE585146-9B42-9441-AD77-E9E70C91F9DA}">
      <dsp:nvSpPr>
        <dsp:cNvPr id="0" name=""/>
        <dsp:cNvSpPr/>
      </dsp:nvSpPr>
      <dsp:spPr>
        <a:xfrm>
          <a:off x="5027850" y="0"/>
          <a:ext cx="3772266" cy="1291351"/>
        </a:xfrm>
        <a:prstGeom prst="rect">
          <a:avLst/>
        </a:prstGeom>
        <a:noFill/>
        <a:ln w="9525"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solidFill>
                <a:srgbClr val="0F5494"/>
              </a:solidFill>
            </a:rPr>
            <a:t>Functionality, position </a:t>
          </a:r>
        </a:p>
        <a:p>
          <a:pPr marL="228600" lvl="1" indent="-228600" algn="l" defTabSz="889000">
            <a:lnSpc>
              <a:spcPct val="90000"/>
            </a:lnSpc>
            <a:spcBef>
              <a:spcPct val="0"/>
            </a:spcBef>
            <a:spcAft>
              <a:spcPct val="15000"/>
            </a:spcAft>
            <a:buChar char="••"/>
          </a:pPr>
          <a:r>
            <a:rPr lang="en-US" sz="2000" kern="1200" dirty="0">
              <a:solidFill>
                <a:srgbClr val="0F5494"/>
              </a:solidFill>
            </a:rPr>
            <a:t>Enabling factors</a:t>
          </a:r>
        </a:p>
        <a:p>
          <a:pPr marL="228600" lvl="1" indent="-228600" algn="l" defTabSz="889000">
            <a:lnSpc>
              <a:spcPct val="90000"/>
            </a:lnSpc>
            <a:spcBef>
              <a:spcPct val="0"/>
            </a:spcBef>
            <a:spcAft>
              <a:spcPct val="15000"/>
            </a:spcAft>
            <a:buChar char="••"/>
          </a:pPr>
          <a:r>
            <a:rPr lang="en-US" sz="2000" kern="1200" dirty="0">
              <a:solidFill>
                <a:srgbClr val="0F5494"/>
              </a:solidFill>
            </a:rPr>
            <a:t>External relationships</a:t>
          </a:r>
        </a:p>
      </dsp:txBody>
      <dsp:txXfrm>
        <a:off x="5027850" y="0"/>
        <a:ext cx="3772266" cy="1291351"/>
      </dsp:txXfrm>
    </dsp:sp>
    <dsp:sp modelId="{25BEF6FB-0B8E-0F42-AF39-7DE450984E86}">
      <dsp:nvSpPr>
        <dsp:cNvPr id="0" name=""/>
        <dsp:cNvSpPr/>
      </dsp:nvSpPr>
      <dsp:spPr>
        <a:xfrm>
          <a:off x="5014912" y="1291351"/>
          <a:ext cx="3798143" cy="1291346"/>
        </a:xfrm>
        <a:prstGeom prst="rect">
          <a:avLst/>
        </a:prstGeom>
        <a:noFill/>
        <a:ln w="9525"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r>
            <a:rPr lang="en-US" sz="2000" b="0" kern="1200" dirty="0">
              <a:solidFill>
                <a:srgbClr val="0F5494"/>
              </a:solidFill>
            </a:rPr>
            <a:t>Coordination</a:t>
          </a:r>
        </a:p>
        <a:p>
          <a:pPr marL="228600" lvl="1" indent="-228600" algn="l" defTabSz="889000">
            <a:lnSpc>
              <a:spcPct val="90000"/>
            </a:lnSpc>
            <a:spcBef>
              <a:spcPct val="0"/>
            </a:spcBef>
            <a:spcAft>
              <a:spcPct val="15000"/>
            </a:spcAft>
            <a:buChar char="••"/>
          </a:pPr>
          <a:r>
            <a:rPr lang="en-US" sz="2000" b="0" kern="1200" dirty="0">
              <a:solidFill>
                <a:srgbClr val="0F5494"/>
              </a:solidFill>
            </a:rPr>
            <a:t>Management</a:t>
          </a:r>
        </a:p>
        <a:p>
          <a:pPr marL="228600" lvl="1" indent="-228600" algn="l" defTabSz="889000">
            <a:lnSpc>
              <a:spcPct val="90000"/>
            </a:lnSpc>
            <a:spcBef>
              <a:spcPct val="0"/>
            </a:spcBef>
            <a:spcAft>
              <a:spcPct val="15000"/>
            </a:spcAft>
            <a:buChar char="••"/>
          </a:pPr>
          <a:r>
            <a:rPr lang="en-US" sz="2000" b="0" kern="1200" dirty="0">
              <a:solidFill>
                <a:srgbClr val="0F5494"/>
              </a:solidFill>
            </a:rPr>
            <a:t>Structure</a:t>
          </a:r>
        </a:p>
        <a:p>
          <a:pPr marL="228600" lvl="1" indent="-228600" algn="l" defTabSz="889000">
            <a:lnSpc>
              <a:spcPct val="90000"/>
            </a:lnSpc>
            <a:spcBef>
              <a:spcPct val="0"/>
            </a:spcBef>
            <a:spcAft>
              <a:spcPct val="15000"/>
            </a:spcAft>
            <a:buChar char="••"/>
          </a:pPr>
          <a:r>
            <a:rPr lang="en-US" sz="2000" b="0" kern="1200" dirty="0">
              <a:solidFill>
                <a:srgbClr val="0F5494"/>
              </a:solidFill>
            </a:rPr>
            <a:t>Service delivery</a:t>
          </a:r>
        </a:p>
      </dsp:txBody>
      <dsp:txXfrm>
        <a:off x="5014912" y="1291351"/>
        <a:ext cx="3798143" cy="1291346"/>
      </dsp:txXfrm>
    </dsp:sp>
    <dsp:sp modelId="{A4B8274D-93C1-1A4D-9CC5-6130420609BF}">
      <dsp:nvSpPr>
        <dsp:cNvPr id="0" name=""/>
        <dsp:cNvSpPr/>
      </dsp:nvSpPr>
      <dsp:spPr>
        <a:xfrm>
          <a:off x="5001990" y="2582698"/>
          <a:ext cx="3823987" cy="1291347"/>
        </a:xfrm>
        <a:prstGeom prst="rect">
          <a:avLst/>
        </a:prstGeom>
        <a:noFill/>
        <a:ln w="9525"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solidFill>
                <a:srgbClr val="0F5494"/>
              </a:solidFill>
            </a:rPr>
            <a:t>Skills, performance</a:t>
          </a:r>
        </a:p>
        <a:p>
          <a:pPr marL="228600" lvl="1" indent="-228600" algn="l" defTabSz="889000">
            <a:lnSpc>
              <a:spcPct val="90000"/>
            </a:lnSpc>
            <a:spcBef>
              <a:spcPct val="0"/>
            </a:spcBef>
            <a:spcAft>
              <a:spcPct val="15000"/>
            </a:spcAft>
            <a:buChar char="••"/>
          </a:pPr>
          <a:r>
            <a:rPr lang="en-US" sz="2000" kern="1200" dirty="0">
              <a:solidFill>
                <a:srgbClr val="0F5494"/>
              </a:solidFill>
            </a:rPr>
            <a:t>Ambition, drive</a:t>
          </a:r>
        </a:p>
      </dsp:txBody>
      <dsp:txXfrm>
        <a:off x="5001990" y="2582698"/>
        <a:ext cx="3823987" cy="1291347"/>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mtClean="0">
                <a:solidFill>
                  <a:schemeClr val="tx1"/>
                </a:solidFill>
                <a:latin typeface="Arial" charset="0"/>
                <a:cs typeface="+mn-cs"/>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mtClean="0">
                <a:solidFill>
                  <a:schemeClr val="tx1"/>
                </a:solidFill>
                <a:latin typeface="Arial" charset="0"/>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defRPr smtClean="0">
                <a:solidFill>
                  <a:schemeClr val="tx1"/>
                </a:solidFill>
                <a:latin typeface="Arial" charset="0"/>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mtClean="0">
                <a:solidFill>
                  <a:schemeClr val="tx1"/>
                </a:solidFill>
                <a:latin typeface="Arial" charset="0"/>
                <a:cs typeface="+mn-cs"/>
              </a:defRPr>
            </a:lvl1pPr>
          </a:lstStyle>
          <a:p>
            <a:pPr>
              <a:defRPr/>
            </a:pPr>
            <a:fld id="{2FC900EE-0860-7344-8438-B4BB54178569}" type="slidenum">
              <a:rPr lang="en-GB"/>
              <a:pPr>
                <a:defRPr/>
              </a:pPr>
              <a:t>‹#›</a:t>
            </a:fld>
            <a:endParaRPr lang="en-GB"/>
          </a:p>
        </p:txBody>
      </p:sp>
    </p:spTree>
    <p:extLst>
      <p:ext uri="{BB962C8B-B14F-4D97-AF65-F5344CB8AC3E}">
        <p14:creationId xmlns:p14="http://schemas.microsoft.com/office/powerpoint/2010/main" val="1081096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mtClean="0">
                <a:solidFill>
                  <a:schemeClr val="tx1"/>
                </a:solidFill>
                <a:latin typeface="Arial" charset="0"/>
                <a:cs typeface="+mn-cs"/>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mtClean="0">
                <a:solidFill>
                  <a:schemeClr val="tx1"/>
                </a:solidFill>
                <a:latin typeface="Arial" charset="0"/>
                <a:cs typeface="+mn-cs"/>
              </a:defRPr>
            </a:lvl1pPr>
          </a:lstStyle>
          <a:p>
            <a:pPr>
              <a:defRPr/>
            </a:pPr>
            <a:endParaRPr lang="en-GB"/>
          </a:p>
        </p:txBody>
      </p:sp>
      <p:sp>
        <p:nvSpPr>
          <p:cNvPr id="3686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defRPr smtClean="0">
                <a:solidFill>
                  <a:schemeClr val="tx1"/>
                </a:solidFill>
                <a:latin typeface="Arial" charset="0"/>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lvl1pPr algn="r">
              <a:defRPr smtClean="0">
                <a:solidFill>
                  <a:schemeClr val="tx1"/>
                </a:solidFill>
                <a:latin typeface="Arial" charset="0"/>
                <a:cs typeface="+mn-cs"/>
              </a:defRPr>
            </a:lvl1pPr>
          </a:lstStyle>
          <a:p>
            <a:pPr>
              <a:defRPr/>
            </a:pPr>
            <a:fld id="{015451C0-A84D-E843-96E1-86524598D654}" type="slidenum">
              <a:rPr lang="en-GB"/>
              <a:pPr>
                <a:defRPr/>
              </a:pPr>
              <a:t>‹#›</a:t>
            </a:fld>
            <a:endParaRPr lang="en-GB"/>
          </a:p>
        </p:txBody>
      </p:sp>
    </p:spTree>
    <p:extLst>
      <p:ext uri="{BB962C8B-B14F-4D97-AF65-F5344CB8AC3E}">
        <p14:creationId xmlns:p14="http://schemas.microsoft.com/office/powerpoint/2010/main" val="39891280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defRPr/>
            </a:pPr>
            <a:r>
              <a:rPr lang="en-GB" dirty="0">
                <a:cs typeface="+mn-cs"/>
              </a:rPr>
              <a:t>The module is based on Chapter 4.4 (variable tranche design and performance indicators, chapter 5 the programming cycle (sections 5.2 Identification, 5.3 the BSSC and FASC and 5.4 Formulation) as well as on the more detailed Annex 8.</a:t>
            </a:r>
          </a:p>
          <a:p>
            <a:pPr eaLnBrk="1" hangingPunct="1">
              <a:defRPr/>
            </a:pPr>
            <a:r>
              <a:rPr lang="en-GB" dirty="0">
                <a:cs typeface="+mn-cs"/>
              </a:rPr>
              <a:t>The module draws upon the concepts and learning acquired in precedent modules, </a:t>
            </a:r>
            <a:r>
              <a:rPr lang="en-GB" dirty="0" err="1">
                <a:cs typeface="+mn-cs"/>
              </a:rPr>
              <a:t>esp</a:t>
            </a:r>
            <a:r>
              <a:rPr lang="en-GB" dirty="0">
                <a:cs typeface="+mn-cs"/>
              </a:rPr>
              <a:t> w/r to the assessment of FV, the RMF and the 4 Eligibility Criteria (EC)</a:t>
            </a:r>
          </a:p>
        </p:txBody>
      </p:sp>
      <p:sp>
        <p:nvSpPr>
          <p:cNvPr id="4" name="Slide Number Placeholder 3"/>
          <p:cNvSpPr>
            <a:spLocks noGrp="1"/>
          </p:cNvSpPr>
          <p:nvPr>
            <p:ph type="sldNum" sz="quarter" idx="5"/>
          </p:nvPr>
        </p:nvSpPr>
        <p:spPr/>
        <p:txBody>
          <a:bodyPr/>
          <a:lstStyle/>
          <a:p>
            <a:pPr>
              <a:defRPr/>
            </a:pPr>
            <a:fld id="{52AEF46A-C190-FD48-975B-737E5E7E5EC9}" type="slidenum">
              <a:rPr lang="en-GB"/>
              <a:pPr>
                <a:defRPr/>
              </a:pPr>
              <a:t>1</a:t>
            </a:fld>
            <a:endParaRPr lang="en-GB"/>
          </a:p>
        </p:txBody>
      </p:sp>
    </p:spTree>
    <p:extLst>
      <p:ext uri="{BB962C8B-B14F-4D97-AF65-F5344CB8AC3E}">
        <p14:creationId xmlns:p14="http://schemas.microsoft.com/office/powerpoint/2010/main" val="10653574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noProof="0" dirty="0">
                <a:latin typeface="Calibri"/>
                <a:cs typeface="Calibri"/>
              </a:rPr>
              <a:t>There is a lot of mention of coordination in the guidelines, scattered through the different chapters,</a:t>
            </a:r>
            <a:r>
              <a:rPr lang="en-GB" sz="1000" baseline="0" noProof="0" dirty="0">
                <a:latin typeface="Calibri"/>
                <a:cs typeface="Calibri"/>
              </a:rPr>
              <a:t> sections and annexes.</a:t>
            </a:r>
            <a:endParaRPr lang="en-GB" sz="1000" noProof="0" dirty="0">
              <a:latin typeface="Calibri"/>
              <a:cs typeface="Calibri"/>
            </a:endParaRPr>
          </a:p>
        </p:txBody>
      </p:sp>
      <p:sp>
        <p:nvSpPr>
          <p:cNvPr id="4" name="Slide Number Placeholder 3"/>
          <p:cNvSpPr>
            <a:spLocks noGrp="1"/>
          </p:cNvSpPr>
          <p:nvPr>
            <p:ph type="sldNum" sz="quarter" idx="10"/>
          </p:nvPr>
        </p:nvSpPr>
        <p:spPr/>
        <p:txBody>
          <a:bodyPr/>
          <a:lstStyle/>
          <a:p>
            <a:pPr>
              <a:defRPr/>
            </a:pPr>
            <a:fld id="{015451C0-A84D-E843-96E1-86524598D654}" type="slidenum">
              <a:rPr lang="en-GB" smtClean="0"/>
              <a:pPr>
                <a:defRPr/>
              </a:pPr>
              <a:t>11</a:t>
            </a:fld>
            <a:endParaRPr lang="en-GB"/>
          </a:p>
        </p:txBody>
      </p:sp>
    </p:spTree>
    <p:extLst>
      <p:ext uri="{BB962C8B-B14F-4D97-AF65-F5344CB8AC3E}">
        <p14:creationId xmlns:p14="http://schemas.microsoft.com/office/powerpoint/2010/main" val="26150366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sz="1000" dirty="0">
                <a:latin typeface="Calibri"/>
                <a:cs typeface="Calibri"/>
              </a:rPr>
              <a:t>Page 36,</a:t>
            </a:r>
            <a:r>
              <a:rPr lang="fr-FR" sz="1000" baseline="0" dirty="0">
                <a:latin typeface="Calibri"/>
                <a:cs typeface="Calibri"/>
              </a:rPr>
              <a:t> section 4.2</a:t>
            </a:r>
          </a:p>
          <a:p>
            <a:r>
              <a:rPr lang="fr-FR" sz="1000" baseline="0" dirty="0" err="1">
                <a:latin typeface="Calibri"/>
                <a:cs typeface="Calibri"/>
              </a:rPr>
              <a:t>Annex</a:t>
            </a:r>
            <a:r>
              <a:rPr lang="fr-FR" sz="1000" baseline="0" dirty="0">
                <a:latin typeface="Calibri"/>
                <a:cs typeface="Calibri"/>
              </a:rPr>
              <a:t> 3, Page 81, section 2.1.</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000" b="1" kern="1200" dirty="0">
                <a:solidFill>
                  <a:schemeClr val="tx1"/>
                </a:solidFill>
                <a:effectLst/>
                <a:latin typeface="Calibri"/>
                <a:ea typeface="ＭＳ Ｐゴシック" charset="0"/>
                <a:cs typeface="Calibri"/>
              </a:rPr>
              <a:t>Reform coordination mechanisms, including donor coordination: </a:t>
            </a:r>
            <a:r>
              <a:rPr lang="en-GB" sz="1000" kern="1200" dirty="0">
                <a:solidFill>
                  <a:schemeClr val="tx1"/>
                </a:solidFill>
                <a:effectLst/>
                <a:latin typeface="Calibri"/>
                <a:ea typeface="ＭＳ Ｐゴシック" charset="0"/>
                <a:cs typeface="Calibri"/>
              </a:rPr>
              <a:t>is there an inclusive reform coordination structure that meets regularly? Does the reform coordination structure accommodate participation of cooperation partners or are other fora dedicated for coordination with cooperation partners? Does the structure incorporate an inclusive review of progress led by the Government? Are non-state actors actively involved in the reform monitoring process?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000" kern="1200" dirty="0">
                <a:solidFill>
                  <a:schemeClr val="tx1"/>
                </a:solidFill>
                <a:effectLst/>
                <a:latin typeface="Calibri"/>
                <a:ea typeface="ＭＳ Ｐゴシック" charset="0"/>
                <a:cs typeface="Calibri"/>
              </a:rPr>
              <a:t>Annex 13 on Policy Dialogue:</a:t>
            </a:r>
            <a:r>
              <a:rPr lang="en-GB" sz="1000" kern="1200" baseline="0" dirty="0">
                <a:solidFill>
                  <a:schemeClr val="tx1"/>
                </a:solidFill>
                <a:effectLst/>
                <a:latin typeface="Calibri"/>
                <a:ea typeface="ＭＳ Ｐゴシック" charset="0"/>
                <a:cs typeface="Calibri"/>
              </a:rPr>
              <a:t> </a:t>
            </a:r>
            <a:endParaRPr lang="en-GB" sz="1000" kern="1200" dirty="0">
              <a:solidFill>
                <a:schemeClr val="tx1"/>
              </a:solidFill>
              <a:effectLst/>
              <a:latin typeface="Calibri"/>
              <a:ea typeface="ＭＳ Ｐゴシック" charset="0"/>
              <a:cs typeface="Calibri"/>
            </a:endParaRPr>
          </a:p>
          <a:p>
            <a:r>
              <a:rPr lang="en-GB" sz="1000" kern="1200" dirty="0">
                <a:solidFill>
                  <a:schemeClr val="tx1"/>
                </a:solidFill>
                <a:effectLst/>
                <a:latin typeface="Calibri"/>
                <a:ea typeface="ＭＳ Ｐゴシック" charset="0"/>
                <a:cs typeface="Calibri"/>
              </a:rPr>
              <a:t>As part of Step 1 of analysing the country and sector context: The existing national policy coordination and country-led dialogue structures establish the basis for evaluating the relationships between the different stakeholders, the inclusiveness and representativeness of the existing frameworks, as well as the technical and political capacity of the stakeholders to engage in and to coordinate the dialogue. A correctly aligned budget support contract benefits from domestic policy coordination and monitoring and evaluation processes, as well as existing dialogue structures between the partner country and the EU, its member states and other relevant international partners, and should also be able to strengthen them while avoiding duplication.</a:t>
            </a:r>
            <a:r>
              <a:rPr lang="en-GB" sz="1000" b="1" kern="1200" dirty="0">
                <a:solidFill>
                  <a:schemeClr val="tx1"/>
                </a:solidFill>
                <a:effectLst/>
                <a:latin typeface="Calibri"/>
                <a:ea typeface="ＭＳ Ｐゴシック" charset="0"/>
                <a:cs typeface="Calibri"/>
              </a:rPr>
              <a:t> </a:t>
            </a:r>
          </a:p>
          <a:p>
            <a:r>
              <a:rPr lang="en-GB" sz="1000" b="1" kern="1200" dirty="0">
                <a:solidFill>
                  <a:schemeClr val="tx1"/>
                </a:solidFill>
                <a:effectLst/>
                <a:latin typeface="Calibri"/>
                <a:ea typeface="ＭＳ Ｐゴシック" charset="0"/>
                <a:cs typeface="Calibri"/>
              </a:rPr>
              <a:t>Where the national coordination structures have weaknesses in terms of inclusiveness, the EU should aim to play a facilitator role</a:t>
            </a:r>
            <a:r>
              <a:rPr lang="en-GB" sz="1000" kern="1200" dirty="0">
                <a:solidFill>
                  <a:schemeClr val="tx1"/>
                </a:solidFill>
                <a:effectLst/>
                <a:latin typeface="Calibri"/>
                <a:ea typeface="ＭＳ Ｐゴシック" charset="0"/>
                <a:cs typeface="Calibri"/>
              </a:rPr>
              <a:t>, supporting the participation of domestic stakeholders in policy and budgetary processes</a:t>
            </a:r>
            <a:r>
              <a:rPr lang="en-GB" sz="1000" dirty="0">
                <a:effectLst/>
                <a:latin typeface="Calibri"/>
                <a:cs typeface="Calibri"/>
              </a:rPr>
              <a:t> </a:t>
            </a:r>
            <a:endParaRPr lang="fr-FR" sz="1000" dirty="0">
              <a:latin typeface="Calibri"/>
              <a:cs typeface="Calibri"/>
            </a:endParaRPr>
          </a:p>
        </p:txBody>
      </p:sp>
      <p:sp>
        <p:nvSpPr>
          <p:cNvPr id="4" name="Slide Number Placeholder 3"/>
          <p:cNvSpPr>
            <a:spLocks noGrp="1"/>
          </p:cNvSpPr>
          <p:nvPr>
            <p:ph type="sldNum" sz="quarter" idx="10"/>
          </p:nvPr>
        </p:nvSpPr>
        <p:spPr/>
        <p:txBody>
          <a:bodyPr/>
          <a:lstStyle/>
          <a:p>
            <a:pPr>
              <a:defRPr/>
            </a:pPr>
            <a:fld id="{015451C0-A84D-E843-96E1-86524598D654}" type="slidenum">
              <a:rPr lang="en-GB" smtClean="0"/>
              <a:pPr>
                <a:defRPr/>
              </a:pPr>
              <a:t>12</a:t>
            </a:fld>
            <a:endParaRPr lang="en-GB"/>
          </a:p>
        </p:txBody>
      </p:sp>
    </p:spTree>
    <p:extLst>
      <p:ext uri="{BB962C8B-B14F-4D97-AF65-F5344CB8AC3E}">
        <p14:creationId xmlns:p14="http://schemas.microsoft.com/office/powerpoint/2010/main" val="12571827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spcBef>
                <a:spcPts val="1200"/>
              </a:spcBef>
              <a:buClr>
                <a:schemeClr val="accent4">
                  <a:lumMod val="75000"/>
                </a:schemeClr>
              </a:buClr>
              <a:buFont typeface="Wingdings" panose="05000000000000000000" pitchFamily="2" charset="2"/>
              <a:buChar char="Ø"/>
            </a:pPr>
            <a:r>
              <a:rPr lang="en-GB" sz="1600" b="1" i="0" kern="1200" dirty="0">
                <a:solidFill>
                  <a:srgbClr val="000000"/>
                </a:solidFill>
                <a:latin typeface="Arial" charset="0"/>
                <a:ea typeface="ＭＳ Ｐゴシック" charset="0"/>
                <a:cs typeface="Calibri"/>
              </a:rPr>
              <a:t>Appropriate coordination/monitoring structure at sector level:</a:t>
            </a:r>
          </a:p>
          <a:p>
            <a:pPr lvl="1" algn="just">
              <a:spcBef>
                <a:spcPts val="1200"/>
              </a:spcBef>
              <a:buClr>
                <a:schemeClr val="accent4">
                  <a:lumMod val="75000"/>
                </a:schemeClr>
              </a:buClr>
              <a:buFont typeface="Wingdings" panose="05000000000000000000" pitchFamily="2" charset="2"/>
              <a:buChar char="ü"/>
            </a:pPr>
            <a:r>
              <a:rPr lang="en-GB" sz="1600" kern="1200" dirty="0">
                <a:solidFill>
                  <a:srgbClr val="000000"/>
                </a:solidFill>
                <a:latin typeface="Arial" charset="0"/>
                <a:ea typeface="ＭＳ Ｐゴシック" charset="0"/>
                <a:cs typeface="Calibri"/>
              </a:rPr>
              <a:t>Government-led joint sector working group </a:t>
            </a:r>
            <a:r>
              <a:rPr lang="en-GB" sz="1600" b="0" kern="1200" dirty="0">
                <a:solidFill>
                  <a:srgbClr val="000000"/>
                </a:solidFill>
                <a:latin typeface="Arial" charset="0"/>
                <a:ea typeface="ＭＳ Ｐゴシック" charset="0"/>
                <a:cs typeface="Calibri"/>
              </a:rPr>
              <a:t>to ensure joint dialogue and collaborative work in the context of SRC.</a:t>
            </a:r>
          </a:p>
          <a:p>
            <a:pPr lvl="1" algn="just">
              <a:spcBef>
                <a:spcPts val="1200"/>
              </a:spcBef>
              <a:buClr>
                <a:schemeClr val="accent4">
                  <a:lumMod val="75000"/>
                </a:schemeClr>
              </a:buClr>
              <a:buFont typeface="Wingdings" panose="05000000000000000000" pitchFamily="2" charset="2"/>
              <a:buChar char="ü"/>
            </a:pPr>
            <a:r>
              <a:rPr lang="en-GB" sz="1600" kern="1200" dirty="0">
                <a:solidFill>
                  <a:srgbClr val="000000"/>
                </a:solidFill>
                <a:latin typeface="Arial" charset="0"/>
                <a:ea typeface="ＭＳ Ｐゴシック" charset="0"/>
                <a:cs typeface="Calibri"/>
              </a:rPr>
              <a:t>Common Performance Assessment Framework </a:t>
            </a:r>
            <a:r>
              <a:rPr lang="en-GB" sz="1600" b="0" kern="1200" dirty="0">
                <a:solidFill>
                  <a:srgbClr val="000000"/>
                </a:solidFill>
                <a:latin typeface="Arial" charset="0"/>
                <a:ea typeface="ＭＳ Ｐゴシック" charset="0"/>
                <a:cs typeface="Calibri"/>
              </a:rPr>
              <a:t>(PAF) </a:t>
            </a:r>
          </a:p>
          <a:p>
            <a:pPr lvl="1" algn="just">
              <a:spcBef>
                <a:spcPts val="1200"/>
              </a:spcBef>
              <a:buClr>
                <a:schemeClr val="accent4">
                  <a:lumMod val="75000"/>
                </a:schemeClr>
              </a:buClr>
              <a:buFont typeface="Wingdings" panose="05000000000000000000" pitchFamily="2" charset="2"/>
              <a:buChar char="ü"/>
            </a:pPr>
            <a:r>
              <a:rPr lang="en-GB" sz="1600" kern="1200" dirty="0">
                <a:solidFill>
                  <a:srgbClr val="000000"/>
                </a:solidFill>
                <a:latin typeface="Arial" charset="0"/>
                <a:ea typeface="ＭＳ Ｐゴシック" charset="0"/>
                <a:cs typeface="Calibri"/>
              </a:rPr>
              <a:t>Joint annual sector review </a:t>
            </a:r>
            <a:r>
              <a:rPr lang="en-GB" sz="1600" b="0" kern="1200" dirty="0">
                <a:solidFill>
                  <a:srgbClr val="000000"/>
                </a:solidFill>
                <a:latin typeface="Arial" charset="0"/>
                <a:ea typeface="ＭＳ Ｐゴシック" charset="0"/>
                <a:cs typeface="Calibri"/>
              </a:rPr>
              <a:t>aligned with the budget cycle/process (aid efficiency principles, predictability of commitments and timely disbursements – FY n-1/n/n+1 principles)</a:t>
            </a:r>
          </a:p>
          <a:p>
            <a:pPr lvl="1" algn="just">
              <a:spcBef>
                <a:spcPts val="1200"/>
              </a:spcBef>
              <a:buClr>
                <a:schemeClr val="accent4">
                  <a:lumMod val="75000"/>
                </a:schemeClr>
              </a:buClr>
              <a:buFont typeface="Wingdings" panose="05000000000000000000" pitchFamily="2" charset="2"/>
              <a:buChar char="ü"/>
            </a:pPr>
            <a:r>
              <a:rPr lang="en-GB" sz="1600" kern="1200" dirty="0">
                <a:solidFill>
                  <a:srgbClr val="000000"/>
                </a:solidFill>
                <a:latin typeface="Arial" charset="0"/>
                <a:ea typeface="ＭＳ Ｐゴシック" charset="0"/>
                <a:cs typeface="Calibri"/>
              </a:rPr>
              <a:t>Donor-donor coordination </a:t>
            </a:r>
            <a:r>
              <a:rPr lang="en-GB" sz="1600" b="0" kern="1200" dirty="0">
                <a:solidFill>
                  <a:srgbClr val="000000"/>
                </a:solidFill>
                <a:latin typeface="Arial" charset="0"/>
                <a:ea typeface="ＭＳ Ｐゴシック" charset="0"/>
                <a:cs typeface="Calibri"/>
              </a:rPr>
              <a:t>at sector level to ensure complementarity of capacity development/project/BS interventions</a:t>
            </a:r>
          </a:p>
          <a:p>
            <a:pPr algn="just">
              <a:spcBef>
                <a:spcPts val="1200"/>
              </a:spcBef>
              <a:buClr>
                <a:schemeClr val="accent4">
                  <a:lumMod val="75000"/>
                </a:schemeClr>
              </a:buClr>
              <a:buFont typeface="Wingdings" charset="2"/>
              <a:buChar char="Ø"/>
            </a:pPr>
            <a:r>
              <a:rPr lang="en-GB" sz="1600" b="1" i="0" kern="1200" dirty="0">
                <a:solidFill>
                  <a:srgbClr val="000000"/>
                </a:solidFill>
                <a:latin typeface="Arial" charset="0"/>
                <a:ea typeface="ＭＳ Ｐゴシック" charset="0"/>
                <a:cs typeface="Calibri"/>
              </a:rPr>
              <a:t>Coordination/link up with other Budget support providers and with existing SDG-C Budget Support Group </a:t>
            </a:r>
            <a:r>
              <a:rPr lang="en-GB" sz="1600" i="0" kern="1200" dirty="0">
                <a:solidFill>
                  <a:srgbClr val="000000"/>
                </a:solidFill>
                <a:latin typeface="Arial" charset="0"/>
                <a:ea typeface="ＭＳ Ｐゴシック" charset="0"/>
                <a:cs typeface="Calibri"/>
              </a:rPr>
              <a:t>(link with crosscutting reforms on civil service and public administration reform, PFM reforms, decentralisation…) to ensure consistent frameworks for monitoring and conditionality between sector budget supports and between SDG-C and SRPCs</a:t>
            </a:r>
          </a:p>
          <a:p>
            <a:pPr lvl="1" algn="just">
              <a:spcBef>
                <a:spcPts val="1200"/>
              </a:spcBef>
              <a:buClr>
                <a:srgbClr val="0F5494"/>
              </a:buClr>
              <a:buFont typeface="Wingdings" panose="05000000000000000000" pitchFamily="2" charset="2"/>
              <a:buChar char="ü"/>
            </a:pPr>
            <a:endParaRPr lang="en-GB" sz="1600" b="0" kern="1200" dirty="0">
              <a:solidFill>
                <a:srgbClr val="000000"/>
              </a:solidFill>
              <a:latin typeface="Arial" charset="0"/>
              <a:ea typeface="ＭＳ Ｐゴシック" charset="0"/>
              <a:cs typeface="Calibri"/>
            </a:endParaRPr>
          </a:p>
          <a:p>
            <a:pPr marL="457200" lvl="1" indent="0" algn="just">
              <a:spcBef>
                <a:spcPts val="1200"/>
              </a:spcBef>
              <a:buClr>
                <a:srgbClr val="0F5494"/>
              </a:buClr>
              <a:buFontTx/>
              <a:buNone/>
            </a:pPr>
            <a:endParaRPr lang="en-GB" sz="1600" b="0" kern="1200" dirty="0">
              <a:solidFill>
                <a:srgbClr val="000000"/>
              </a:solidFill>
              <a:latin typeface="Arial" charset="0"/>
              <a:ea typeface="ＭＳ Ｐゴシック" charset="0"/>
              <a:cs typeface="Calibri"/>
            </a:endParaRPr>
          </a:p>
          <a:p>
            <a:endParaRPr lang="en-GB" dirty="0"/>
          </a:p>
        </p:txBody>
      </p:sp>
      <p:sp>
        <p:nvSpPr>
          <p:cNvPr id="4" name="Slide Number Placeholder 3"/>
          <p:cNvSpPr>
            <a:spLocks noGrp="1"/>
          </p:cNvSpPr>
          <p:nvPr>
            <p:ph type="sldNum" sz="quarter" idx="10"/>
          </p:nvPr>
        </p:nvSpPr>
        <p:spPr/>
        <p:txBody>
          <a:bodyPr/>
          <a:lstStyle/>
          <a:p>
            <a:pPr>
              <a:defRPr/>
            </a:pPr>
            <a:fld id="{015451C0-A84D-E843-96E1-86524598D654}" type="slidenum">
              <a:rPr lang="en-GB" smtClean="0"/>
              <a:pPr>
                <a:defRPr/>
              </a:pPr>
              <a:t>13</a:t>
            </a:fld>
            <a:endParaRPr lang="en-GB"/>
          </a:p>
        </p:txBody>
      </p:sp>
    </p:spTree>
    <p:extLst>
      <p:ext uri="{BB962C8B-B14F-4D97-AF65-F5344CB8AC3E}">
        <p14:creationId xmlns:p14="http://schemas.microsoft.com/office/powerpoint/2010/main" val="16841750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err="1"/>
              <a:t>Reminder</a:t>
            </a:r>
            <a:r>
              <a:rPr lang="fr-FR" dirty="0"/>
              <a:t> </a:t>
            </a:r>
            <a:r>
              <a:rPr lang="fr-FR" dirty="0" err="1"/>
              <a:t>because</a:t>
            </a:r>
            <a:r>
              <a:rPr lang="fr-FR" dirty="0"/>
              <a:t> </a:t>
            </a:r>
            <a:r>
              <a:rPr lang="fr-FR" dirty="0" err="1"/>
              <a:t>this</a:t>
            </a:r>
            <a:r>
              <a:rPr lang="fr-FR" dirty="0"/>
              <a:t> slide has </a:t>
            </a:r>
            <a:r>
              <a:rPr lang="fr-FR" dirty="0" err="1"/>
              <a:t>also</a:t>
            </a:r>
            <a:r>
              <a:rPr lang="fr-FR" dirty="0"/>
              <a:t> been </a:t>
            </a:r>
            <a:r>
              <a:rPr lang="fr-FR" dirty="0" err="1"/>
              <a:t>presented</a:t>
            </a:r>
            <a:r>
              <a:rPr lang="fr-FR" dirty="0"/>
              <a:t> in module 1.4</a:t>
            </a:r>
          </a:p>
          <a:p>
            <a:r>
              <a:rPr lang="fr-FR" dirty="0" err="1"/>
              <a:t>From</a:t>
            </a:r>
            <a:r>
              <a:rPr lang="fr-FR" dirty="0"/>
              <a:t> the Guidelines, </a:t>
            </a:r>
            <a:r>
              <a:rPr lang="fr-FR" dirty="0" err="1"/>
              <a:t>Annex</a:t>
            </a:r>
            <a:r>
              <a:rPr lang="fr-FR" dirty="0"/>
              <a:t> 13. page 199.</a:t>
            </a:r>
          </a:p>
          <a:p>
            <a:r>
              <a:rPr lang="en-GB" sz="1200" kern="1200" dirty="0">
                <a:solidFill>
                  <a:schemeClr val="tx1"/>
                </a:solidFill>
                <a:effectLst/>
                <a:latin typeface="Arial" charset="0"/>
                <a:ea typeface="ＭＳ Ｐゴシック" charset="0"/>
                <a:cs typeface="ＭＳ Ｐゴシック" charset="0"/>
              </a:rPr>
              <a:t>Graphic gives an example of the coordination and dialogue structures for policy and political dialogue.</a:t>
            </a:r>
            <a:r>
              <a:rPr lang="en-GB" sz="1200" kern="1200" baseline="0" dirty="0">
                <a:solidFill>
                  <a:schemeClr val="tx1"/>
                </a:solidFill>
                <a:effectLst/>
                <a:latin typeface="Arial" charset="0"/>
                <a:ea typeface="ＭＳ Ｐゴシック" charset="0"/>
                <a:cs typeface="ＭＳ Ｐゴシック" charset="0"/>
              </a:rPr>
              <a:t> There is also a specific example of the </a:t>
            </a:r>
            <a:r>
              <a:rPr lang="en-GB" sz="1200" kern="1200" dirty="0">
                <a:solidFill>
                  <a:schemeClr val="tx1"/>
                </a:solidFill>
                <a:effectLst/>
                <a:latin typeface="Arial" charset="0"/>
                <a:ea typeface="ＭＳ Ｐゴシック" charset="0"/>
                <a:cs typeface="ＭＳ Ｐゴシック" charset="0"/>
              </a:rPr>
              <a:t>EU-South Africa Dialogue Facility</a:t>
            </a:r>
            <a:r>
              <a:rPr lang="en-GB" dirty="0">
                <a:effectLst/>
              </a:rPr>
              <a:t> which is a dedicated structure for beneficiary-donor</a:t>
            </a:r>
            <a:r>
              <a:rPr lang="en-GB" baseline="0" dirty="0">
                <a:effectLst/>
              </a:rPr>
              <a:t> coordination</a:t>
            </a:r>
            <a:r>
              <a:rPr lang="fr-FR" baseline="0" dirty="0">
                <a:effectLst/>
              </a:rPr>
              <a:t>: </a:t>
            </a:r>
            <a:r>
              <a:rPr lang="fr-FR" baseline="0" dirty="0">
                <a:solidFill>
                  <a:srgbClr val="2D5EC1"/>
                </a:solidFill>
                <a:effectLst/>
              </a:rPr>
              <a:t>http://dialoguefacility.org/european.pdf </a:t>
            </a:r>
            <a:endParaRPr lang="en-GB" baseline="0" dirty="0">
              <a:solidFill>
                <a:srgbClr val="2D5EC1"/>
              </a:solidFill>
              <a:effectLst/>
            </a:endParaRPr>
          </a:p>
        </p:txBody>
      </p:sp>
      <p:sp>
        <p:nvSpPr>
          <p:cNvPr id="4" name="Slide Number Placeholder 3"/>
          <p:cNvSpPr>
            <a:spLocks noGrp="1"/>
          </p:cNvSpPr>
          <p:nvPr>
            <p:ph type="sldNum" sz="quarter" idx="10"/>
          </p:nvPr>
        </p:nvSpPr>
        <p:spPr/>
        <p:txBody>
          <a:bodyPr/>
          <a:lstStyle/>
          <a:p>
            <a:pPr>
              <a:defRPr/>
            </a:pPr>
            <a:fld id="{015451C0-A84D-E843-96E1-86524598D654}" type="slidenum">
              <a:rPr lang="en-GB" smtClean="0"/>
              <a:pPr>
                <a:defRPr/>
              </a:pPr>
              <a:t>14</a:t>
            </a:fld>
            <a:endParaRPr lang="en-GB"/>
          </a:p>
        </p:txBody>
      </p:sp>
    </p:spTree>
    <p:extLst>
      <p:ext uri="{BB962C8B-B14F-4D97-AF65-F5344CB8AC3E}">
        <p14:creationId xmlns:p14="http://schemas.microsoft.com/office/powerpoint/2010/main" val="2985702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kern="1200" dirty="0">
                <a:solidFill>
                  <a:schemeClr val="tx1"/>
                </a:solidFill>
                <a:effectLst/>
                <a:latin typeface="Calibri"/>
                <a:ea typeface="ＭＳ Ｐゴシック" charset="0"/>
                <a:cs typeface="Calibri"/>
              </a:rPr>
              <a:t>See section 4.1.1. and the box in</a:t>
            </a:r>
            <a:r>
              <a:rPr lang="en-GB" sz="1000" kern="1200" baseline="0" dirty="0">
                <a:solidFill>
                  <a:schemeClr val="tx1"/>
                </a:solidFill>
                <a:effectLst/>
                <a:latin typeface="Calibri"/>
                <a:ea typeface="ＭＳ Ｐゴシック" charset="0"/>
                <a:cs typeface="Calibri"/>
              </a:rPr>
              <a:t> that section.</a:t>
            </a:r>
            <a:r>
              <a:rPr lang="en-GB" sz="1000" i="0" dirty="0">
                <a:solidFill>
                  <a:schemeClr val="accent6"/>
                </a:solidFill>
                <a:latin typeface="Calibri"/>
                <a:cs typeface="Calibri"/>
                <a:sym typeface="Wingdings"/>
              </a:rPr>
              <a:t>  Is the monitoring framework able to monitor implementation of the policy? </a:t>
            </a:r>
            <a:endParaRPr lang="en-GB" sz="1000" kern="1200" baseline="0" dirty="0">
              <a:solidFill>
                <a:schemeClr val="tx1"/>
              </a:solidFill>
              <a:effectLst/>
              <a:latin typeface="Calibri"/>
              <a:ea typeface="ＭＳ Ｐゴシック" charset="0"/>
              <a:cs typeface="Calibri"/>
            </a:endParaRPr>
          </a:p>
          <a:p>
            <a:r>
              <a:rPr lang="en-GB" sz="1000" kern="1200" dirty="0">
                <a:solidFill>
                  <a:schemeClr val="tx1"/>
                </a:solidFill>
                <a:effectLst/>
                <a:latin typeface="Calibri"/>
                <a:ea typeface="ＭＳ Ｐゴシック" charset="0"/>
                <a:cs typeface="Calibri"/>
              </a:rPr>
              <a:t>The country monitoring framework is important as it is expected to inform the assessment of the public policy eligibility criterion during the contract implementation. Consequently, EU Delegations should appraise whether weaknesses in statistical systems, availability of data and policy analysis significantly undermine the validity of the objectives and targets, as well as monitoring of the policy overall. The country monitoring systems should aim to produce annual progress reports to support informed policy dialogue with stakeholders, to provide information for the national accountability mechanisms, and to feed evidence-based decision making. Development of the progress report should be done to the extent possible in a consultative process. While drawing on these documents to monitor the eligibility to budget support, the Delegations should still express a justified opinion on the validity of their conclusions.</a:t>
            </a:r>
            <a:r>
              <a:rPr lang="en-GB" sz="1000" dirty="0">
                <a:effectLst/>
                <a:latin typeface="Calibri"/>
                <a:cs typeface="Calibri"/>
              </a:rPr>
              <a:t> </a:t>
            </a:r>
            <a:endParaRPr lang="fr-FR" sz="1000" dirty="0">
              <a:latin typeface="Calibri"/>
              <a:cs typeface="Calibri"/>
            </a:endParaRPr>
          </a:p>
        </p:txBody>
      </p:sp>
      <p:sp>
        <p:nvSpPr>
          <p:cNvPr id="4" name="Slide Number Placeholder 3"/>
          <p:cNvSpPr>
            <a:spLocks noGrp="1"/>
          </p:cNvSpPr>
          <p:nvPr>
            <p:ph type="sldNum" sz="quarter" idx="10"/>
          </p:nvPr>
        </p:nvSpPr>
        <p:spPr/>
        <p:txBody>
          <a:bodyPr/>
          <a:lstStyle/>
          <a:p>
            <a:pPr>
              <a:defRPr/>
            </a:pPr>
            <a:fld id="{015451C0-A84D-E843-96E1-86524598D654}" type="slidenum">
              <a:rPr lang="en-GB" smtClean="0"/>
              <a:pPr>
                <a:defRPr/>
              </a:pPr>
              <a:t>15</a:t>
            </a:fld>
            <a:endParaRPr lang="en-GB"/>
          </a:p>
        </p:txBody>
      </p:sp>
    </p:spTree>
    <p:extLst>
      <p:ext uri="{BB962C8B-B14F-4D97-AF65-F5344CB8AC3E}">
        <p14:creationId xmlns:p14="http://schemas.microsoft.com/office/powerpoint/2010/main" val="1847228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GB" sz="1000" dirty="0">
                <a:latin typeface="Calibri"/>
                <a:cs typeface="Calibri"/>
              </a:rPr>
              <a:t>See page 23 box for the</a:t>
            </a:r>
            <a:r>
              <a:rPr lang="en-GB" sz="1000" baseline="0" dirty="0">
                <a:latin typeface="Calibri"/>
                <a:cs typeface="Calibri"/>
              </a:rPr>
              <a:t> </a:t>
            </a:r>
            <a:r>
              <a:rPr lang="en-GB" sz="1000" b="1" dirty="0">
                <a:latin typeface="Calibri"/>
                <a:cs typeface="Calibri"/>
              </a:rPr>
              <a:t>Definition of a PAF</a:t>
            </a:r>
            <a:r>
              <a:rPr lang="en-GB" sz="1000" dirty="0">
                <a:latin typeface="Calibri"/>
                <a:cs typeface="Calibri"/>
              </a:rPr>
              <a:t>: </a:t>
            </a:r>
            <a:r>
              <a:rPr lang="en-GB" sz="1000" kern="1200" dirty="0">
                <a:solidFill>
                  <a:schemeClr val="tx1"/>
                </a:solidFill>
                <a:effectLst/>
                <a:latin typeface="Calibri"/>
                <a:ea typeface="ＭＳ Ｐゴシック" charset="0"/>
                <a:cs typeface="Calibri"/>
              </a:rPr>
              <a:t>In countries with a number of budget support donors, a joint performance assessment framework (PAF) can be agreed. A PAF refers to a summary table drawn from the country's strategy. It brings together the policy objectives, activities, expected results and indicators that form the basis for budget support partners to monitor progress over time. Using a PAF can help structure the areas for dialogue and creates transparency on mutual expectations and commitments. It should be result oriented or include an appropriate mix of process and result indicators.</a:t>
            </a:r>
          </a:p>
          <a:p>
            <a:r>
              <a:rPr lang="en-GB" sz="1000" kern="1200" dirty="0">
                <a:solidFill>
                  <a:schemeClr val="tx1"/>
                </a:solidFill>
                <a:effectLst/>
                <a:latin typeface="Calibri"/>
                <a:ea typeface="ＭＳ Ｐゴシック" charset="0"/>
                <a:cs typeface="Calibri"/>
              </a:rPr>
              <a:t>The use of a PAF from the Commission's perspective is twofold. First, it helps monitor results as described in the intervention logic and the results matrix annexed to the action document. Second, it informs the eligibility assessments and the selection/evaluation of variable tranche performance indicators. However it should not undermine countries' efforts and investment towards strengthening their own M&amp;E systems, for domestic purposes primarily.</a:t>
            </a:r>
          </a:p>
          <a:p>
            <a:r>
              <a:rPr lang="en-GB" sz="1000" dirty="0">
                <a:latin typeface="Calibri"/>
                <a:cs typeface="Calibri"/>
              </a:rPr>
              <a:t>Main issues:</a:t>
            </a:r>
          </a:p>
          <a:p>
            <a:pPr marL="541338" lvl="1" indent="-276225">
              <a:spcBef>
                <a:spcPts val="600"/>
              </a:spcBef>
              <a:spcAft>
                <a:spcPts val="600"/>
              </a:spcAft>
              <a:buClr>
                <a:schemeClr val="accent2"/>
              </a:buClr>
              <a:buFont typeface="Arial"/>
              <a:buChar char="•"/>
            </a:pPr>
            <a:r>
              <a:rPr lang="en-US" sz="1600" b="0" dirty="0">
                <a:solidFill>
                  <a:schemeClr val="tx1"/>
                </a:solidFill>
                <a:latin typeface="Verdana"/>
                <a:cs typeface="Verdana"/>
              </a:rPr>
              <a:t>In countries with several budget support donors, a joint performance assessment can be agreed</a:t>
            </a:r>
          </a:p>
          <a:p>
            <a:pPr marL="541338" marR="0" lvl="1" indent="-276225" algn="l" defTabSz="914400" rtl="0" eaLnBrk="0" fontAlgn="base" latinLnBrk="0" hangingPunct="0">
              <a:lnSpc>
                <a:spcPct val="100000"/>
              </a:lnSpc>
              <a:spcBef>
                <a:spcPts val="600"/>
              </a:spcBef>
              <a:spcAft>
                <a:spcPts val="600"/>
              </a:spcAft>
              <a:buClr>
                <a:schemeClr val="accent2"/>
              </a:buClr>
              <a:buSzTx/>
              <a:buFont typeface="Arial"/>
              <a:buChar char="•"/>
              <a:tabLst/>
              <a:defRPr/>
            </a:pPr>
            <a:r>
              <a:rPr lang="en-GB" sz="1600" b="0" dirty="0">
                <a:solidFill>
                  <a:schemeClr val="tx1"/>
                </a:solidFill>
                <a:cs typeface="Verdana"/>
              </a:rPr>
              <a:t>Focus on few key issues of sector policy implementation &amp; performance to monitor progress and can be linked to BS inputs (specific indicators in case of </a:t>
            </a:r>
            <a:r>
              <a:rPr lang="en-GB" sz="1600" b="0" dirty="0" err="1">
                <a:solidFill>
                  <a:schemeClr val="tx1"/>
                </a:solidFill>
                <a:cs typeface="Verdana"/>
              </a:rPr>
              <a:t>additionality</a:t>
            </a:r>
            <a:r>
              <a:rPr lang="en-GB" sz="1600" b="0" dirty="0">
                <a:solidFill>
                  <a:schemeClr val="tx1"/>
                </a:solidFill>
                <a:cs typeface="Verdana"/>
              </a:rPr>
              <a:t> of BS funds) </a:t>
            </a:r>
          </a:p>
          <a:p>
            <a:pPr marL="541338" lvl="1" indent="-276225">
              <a:spcBef>
                <a:spcPts val="600"/>
              </a:spcBef>
              <a:spcAft>
                <a:spcPts val="600"/>
              </a:spcAft>
              <a:buClr>
                <a:schemeClr val="accent2"/>
              </a:buClr>
              <a:buFont typeface="Arial"/>
              <a:buChar char="•"/>
            </a:pPr>
            <a:r>
              <a:rPr lang="en-GB" sz="1600" b="0" dirty="0">
                <a:solidFill>
                  <a:schemeClr val="tx1"/>
                </a:solidFill>
                <a:latin typeface="Verdana"/>
                <a:cs typeface="Verdana"/>
              </a:rPr>
              <a:t>Ensure PAF and indicators support domestic decision making and sector reform processes</a:t>
            </a:r>
          </a:p>
          <a:p>
            <a:pPr marL="541338" lvl="1" indent="-276225">
              <a:spcBef>
                <a:spcPts val="600"/>
              </a:spcBef>
              <a:spcAft>
                <a:spcPts val="600"/>
              </a:spcAft>
              <a:buClr>
                <a:schemeClr val="accent2"/>
              </a:buClr>
              <a:buFont typeface="Arial"/>
              <a:buChar char="•"/>
            </a:pPr>
            <a:r>
              <a:rPr lang="en-GB" sz="1600" b="0" dirty="0">
                <a:solidFill>
                  <a:schemeClr val="tx1"/>
                </a:solidFill>
                <a:latin typeface="Verdana"/>
                <a:cs typeface="Verdana"/>
              </a:rPr>
              <a:t>Ensure a focus on issues/actions over which the government/institution involved have control</a:t>
            </a:r>
          </a:p>
          <a:p>
            <a:pPr marL="541338" lvl="1" indent="-276225">
              <a:spcBef>
                <a:spcPts val="600"/>
              </a:spcBef>
              <a:spcAft>
                <a:spcPts val="600"/>
              </a:spcAft>
              <a:buClr>
                <a:schemeClr val="accent2"/>
              </a:buClr>
              <a:buFont typeface="Arial"/>
              <a:buChar char="•"/>
            </a:pPr>
            <a:endParaRPr lang="en-US" sz="1600" b="0" dirty="0">
              <a:solidFill>
                <a:schemeClr val="tx1"/>
              </a:solidFill>
              <a:latin typeface="Verdana"/>
              <a:cs typeface="Verdana"/>
            </a:endParaRPr>
          </a:p>
          <a:p>
            <a:pPr marL="541338" lvl="1" indent="-276225">
              <a:spcBef>
                <a:spcPts val="600"/>
              </a:spcBef>
              <a:spcAft>
                <a:spcPts val="600"/>
              </a:spcAft>
              <a:buClr>
                <a:schemeClr val="accent2"/>
              </a:buClr>
              <a:buFont typeface="Arial"/>
              <a:buChar char="•"/>
            </a:pPr>
            <a:r>
              <a:rPr lang="en-US" sz="1600" b="0" dirty="0">
                <a:solidFill>
                  <a:schemeClr val="tx1"/>
                </a:solidFill>
                <a:latin typeface="Verdana"/>
                <a:cs typeface="Verdana"/>
              </a:rPr>
              <a:t>Indicators, benchmark and system to be used to measure/monitor progress in implementation and achievement of objectives are crucial</a:t>
            </a:r>
          </a:p>
          <a:p>
            <a:pPr marL="541338" lvl="1" indent="-276225">
              <a:spcBef>
                <a:spcPts val="600"/>
              </a:spcBef>
              <a:spcAft>
                <a:spcPts val="600"/>
              </a:spcAft>
              <a:buClr>
                <a:schemeClr val="accent2"/>
              </a:buClr>
              <a:buFont typeface="Arial"/>
              <a:buChar char="•"/>
            </a:pPr>
            <a:r>
              <a:rPr lang="en-US" sz="1600" b="0" dirty="0">
                <a:solidFill>
                  <a:schemeClr val="tx1"/>
                </a:solidFill>
                <a:latin typeface="Verdana"/>
                <a:cs typeface="Verdana"/>
              </a:rPr>
              <a:t>Ensure respect of aid effectiveness principles: </a:t>
            </a:r>
            <a:r>
              <a:rPr lang="en-GB" sz="1600" b="0" dirty="0">
                <a:solidFill>
                  <a:schemeClr val="tx1"/>
                </a:solidFill>
                <a:latin typeface="Verdana"/>
                <a:cs typeface="Verdana"/>
              </a:rPr>
              <a:t>use (when available) PC’s established performance assessment/monitoring framework, avoid selecting indicators outside that framework</a:t>
            </a:r>
          </a:p>
          <a:p>
            <a:pPr marL="541338" lvl="1" indent="-276225">
              <a:spcBef>
                <a:spcPts val="600"/>
              </a:spcBef>
              <a:spcAft>
                <a:spcPts val="600"/>
              </a:spcAft>
              <a:buClr>
                <a:schemeClr val="accent2"/>
              </a:buClr>
              <a:buFont typeface="Arial"/>
              <a:buChar char="•"/>
            </a:pPr>
            <a:r>
              <a:rPr lang="en-GB" sz="1600" b="0" dirty="0">
                <a:solidFill>
                  <a:schemeClr val="tx1"/>
                </a:solidFill>
              </a:rPr>
              <a:t>Strengthening of national statistical systems and monitoring frameworks should be a critical component of policy dialogue </a:t>
            </a:r>
          </a:p>
          <a:p>
            <a:pPr marL="541338" lvl="1" indent="-276225">
              <a:spcBef>
                <a:spcPts val="600"/>
              </a:spcBef>
              <a:spcAft>
                <a:spcPts val="600"/>
              </a:spcAft>
              <a:buClr>
                <a:schemeClr val="accent2"/>
              </a:buClr>
              <a:buFont typeface="Arial"/>
              <a:buChar char="•"/>
            </a:pPr>
            <a:r>
              <a:rPr lang="en-GB" sz="1600" b="0" dirty="0">
                <a:solidFill>
                  <a:schemeClr val="tx1"/>
                </a:solidFill>
                <a:latin typeface="Verdana"/>
                <a:cs typeface="Verdana"/>
              </a:rPr>
              <a:t>Propose capacity development if data collection system and performance monitoring system need to be strengthened</a:t>
            </a:r>
            <a:endParaRPr lang="en-US" sz="1600" b="0" dirty="0">
              <a:solidFill>
                <a:schemeClr val="tx1"/>
              </a:solidFill>
              <a:latin typeface="Verdana"/>
              <a:cs typeface="Verdana"/>
            </a:endParaRPr>
          </a:p>
          <a:p>
            <a:endParaRPr lang="en-GB" sz="1000" dirty="0">
              <a:latin typeface="Calibri"/>
              <a:cs typeface="Calibri"/>
            </a:endParaRPr>
          </a:p>
        </p:txBody>
      </p:sp>
      <p:sp>
        <p:nvSpPr>
          <p:cNvPr id="55300"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defRPr>
            </a:lvl1pPr>
            <a:lvl2pPr marL="729503" indent="-280578" eaLnBrk="0" hangingPunct="0">
              <a:defRPr sz="1200">
                <a:solidFill>
                  <a:srgbClr val="0F5494"/>
                </a:solidFill>
                <a:latin typeface="Verdana" charset="0"/>
                <a:ea typeface="ＭＳ Ｐゴシック" charset="0"/>
              </a:defRPr>
            </a:lvl2pPr>
            <a:lvl3pPr marL="1122312" indent="-224462" eaLnBrk="0" hangingPunct="0">
              <a:defRPr sz="1200">
                <a:solidFill>
                  <a:srgbClr val="0F5494"/>
                </a:solidFill>
                <a:latin typeface="Verdana" charset="0"/>
                <a:ea typeface="ＭＳ Ｐゴシック" charset="0"/>
              </a:defRPr>
            </a:lvl3pPr>
            <a:lvl4pPr marL="1571236" indent="-224462" eaLnBrk="0" hangingPunct="0">
              <a:defRPr sz="1200">
                <a:solidFill>
                  <a:srgbClr val="0F5494"/>
                </a:solidFill>
                <a:latin typeface="Verdana" charset="0"/>
                <a:ea typeface="ＭＳ Ｐゴシック" charset="0"/>
              </a:defRPr>
            </a:lvl4pPr>
            <a:lvl5pPr marL="2020161" indent="-224462" eaLnBrk="0" hangingPunct="0">
              <a:defRPr sz="1200">
                <a:solidFill>
                  <a:srgbClr val="0F5494"/>
                </a:solidFill>
                <a:latin typeface="Verdana" charset="0"/>
                <a:ea typeface="ＭＳ Ｐゴシック" charset="0"/>
              </a:defRPr>
            </a:lvl5pPr>
            <a:lvl6pPr marL="2469086" indent="-224462" eaLnBrk="0" fontAlgn="base" hangingPunct="0">
              <a:spcBef>
                <a:spcPct val="0"/>
              </a:spcBef>
              <a:spcAft>
                <a:spcPct val="0"/>
              </a:spcAft>
              <a:defRPr sz="1200">
                <a:solidFill>
                  <a:srgbClr val="0F5494"/>
                </a:solidFill>
                <a:latin typeface="Verdana" charset="0"/>
                <a:ea typeface="ＭＳ Ｐゴシック" charset="0"/>
              </a:defRPr>
            </a:lvl6pPr>
            <a:lvl7pPr marL="2918010" indent="-224462" eaLnBrk="0" fontAlgn="base" hangingPunct="0">
              <a:spcBef>
                <a:spcPct val="0"/>
              </a:spcBef>
              <a:spcAft>
                <a:spcPct val="0"/>
              </a:spcAft>
              <a:defRPr sz="1200">
                <a:solidFill>
                  <a:srgbClr val="0F5494"/>
                </a:solidFill>
                <a:latin typeface="Verdana" charset="0"/>
                <a:ea typeface="ＭＳ Ｐゴシック" charset="0"/>
              </a:defRPr>
            </a:lvl7pPr>
            <a:lvl8pPr marL="3366935" indent="-224462" eaLnBrk="0" fontAlgn="base" hangingPunct="0">
              <a:spcBef>
                <a:spcPct val="0"/>
              </a:spcBef>
              <a:spcAft>
                <a:spcPct val="0"/>
              </a:spcAft>
              <a:defRPr sz="1200">
                <a:solidFill>
                  <a:srgbClr val="0F5494"/>
                </a:solidFill>
                <a:latin typeface="Verdana" charset="0"/>
                <a:ea typeface="ＭＳ Ｐゴシック" charset="0"/>
              </a:defRPr>
            </a:lvl8pPr>
            <a:lvl9pPr marL="3815860" indent="-224462"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3E22B28A-C697-D24B-AEB1-1BEBE10AFA13}" type="slidenum">
              <a:rPr lang="en-GB">
                <a:solidFill>
                  <a:schemeClr val="tx1"/>
                </a:solidFill>
                <a:latin typeface="Arial" charset="0"/>
              </a:rPr>
              <a:pPr eaLnBrk="1" hangingPunct="1"/>
              <a:t>16</a:t>
            </a:fld>
            <a:endParaRPr lang="en-GB">
              <a:solidFill>
                <a:schemeClr val="tx1"/>
              </a:solidFill>
              <a:latin typeface="Arial" charset="0"/>
            </a:endParaRPr>
          </a:p>
        </p:txBody>
      </p:sp>
    </p:spTree>
    <p:extLst>
      <p:ext uri="{BB962C8B-B14F-4D97-AF65-F5344CB8AC3E}">
        <p14:creationId xmlns:p14="http://schemas.microsoft.com/office/powerpoint/2010/main" val="6702605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GB" dirty="0"/>
              <a:t>For memory:</a:t>
            </a:r>
          </a:p>
          <a:p>
            <a:r>
              <a:rPr lang="en-GB" b="1" dirty="0"/>
              <a:t>Definition of a M&amp;E performance matrix:</a:t>
            </a:r>
            <a:r>
              <a:rPr lang="en-GB" dirty="0"/>
              <a:t> </a:t>
            </a:r>
            <a:r>
              <a:rPr lang="en-US" dirty="0"/>
              <a:t>it refers to a summary table which brings together the policy objectives, activities, expected results and indicators (with their targets and source of verification) that form the basis for budget support donors to monitor progress. </a:t>
            </a:r>
            <a:r>
              <a:rPr lang="en-GB" dirty="0"/>
              <a:t>It is assumed that a Performance Framework should be a balanced reflection of and an integral part of the supported national/sector policy.</a:t>
            </a:r>
          </a:p>
          <a:p>
            <a:pPr marL="452438" lvl="1" indent="-276225">
              <a:spcBef>
                <a:spcPts val="600"/>
              </a:spcBef>
              <a:spcAft>
                <a:spcPts val="600"/>
              </a:spcAft>
              <a:buClr>
                <a:schemeClr val="accent2"/>
              </a:buClr>
              <a:buFont typeface="Arial"/>
              <a:buChar char="•"/>
            </a:pPr>
            <a:r>
              <a:rPr lang="en-GB" sz="1600" b="0" dirty="0">
                <a:solidFill>
                  <a:srgbClr val="000000"/>
                </a:solidFill>
                <a:latin typeface="Verdana"/>
                <a:cs typeface="Verdana"/>
              </a:rPr>
              <a:t>Address the “missing middle” of the processes for public service delivery (specific sector PFM process, institutional organisation and responsibilities…)</a:t>
            </a:r>
          </a:p>
          <a:p>
            <a:pPr marL="452438" lvl="1" indent="-276225">
              <a:spcBef>
                <a:spcPts val="600"/>
              </a:spcBef>
              <a:spcAft>
                <a:spcPts val="600"/>
              </a:spcAft>
              <a:buClr>
                <a:schemeClr val="accent2"/>
              </a:buClr>
              <a:buFont typeface="Arial"/>
              <a:buChar char="•"/>
            </a:pPr>
            <a:r>
              <a:rPr lang="en-GB" sz="1600" b="0" dirty="0">
                <a:solidFill>
                  <a:srgbClr val="000000"/>
                </a:solidFill>
                <a:latin typeface="Verdana"/>
                <a:cs typeface="Verdana"/>
              </a:rPr>
              <a:t>Balance between process/output/outcome indicators (qualitative/quantitative) according to the maturity of sector policy, the nature of BS contract objectives (regulatory policy vs. service delivery objectives) but prefer induced output and outcome indicators</a:t>
            </a:r>
          </a:p>
          <a:p>
            <a:pPr marL="452438" lvl="1" indent="-276225">
              <a:spcBef>
                <a:spcPts val="600"/>
              </a:spcBef>
              <a:spcAft>
                <a:spcPts val="600"/>
              </a:spcAft>
              <a:buClr>
                <a:schemeClr val="accent2"/>
              </a:buClr>
              <a:buFont typeface="Arial"/>
              <a:buChar char="•"/>
            </a:pPr>
            <a:r>
              <a:rPr lang="en-GB" sz="1600" b="0" dirty="0">
                <a:solidFill>
                  <a:srgbClr val="000000"/>
                </a:solidFill>
                <a:latin typeface="Verdana"/>
                <a:cs typeface="Verdana"/>
              </a:rPr>
              <a:t>Address the credibility/feasibility of ambitions (programme length vs. longer term/structural nature of supported reforms and objectives</a:t>
            </a:r>
          </a:p>
          <a:p>
            <a:pPr marL="452438" lvl="1" indent="-276225">
              <a:spcBef>
                <a:spcPts val="600"/>
              </a:spcBef>
              <a:spcAft>
                <a:spcPts val="600"/>
              </a:spcAft>
              <a:buClr>
                <a:schemeClr val="accent2"/>
              </a:buClr>
              <a:buFont typeface="Arial"/>
              <a:buChar char="•"/>
            </a:pPr>
            <a:r>
              <a:rPr lang="en-US" sz="1600" b="0" dirty="0">
                <a:solidFill>
                  <a:srgbClr val="000000"/>
                </a:solidFill>
                <a:latin typeface="Verdana"/>
                <a:cs typeface="Verdana"/>
              </a:rPr>
              <a:t>Verify </a:t>
            </a:r>
            <a:r>
              <a:rPr lang="en-GB" sz="1600" b="0" dirty="0">
                <a:solidFill>
                  <a:srgbClr val="000000"/>
                </a:solidFill>
                <a:latin typeface="Verdana"/>
                <a:cs typeface="Verdana"/>
              </a:rPr>
              <a:t>existence of baseline/targets/performance objectives with SMART/RACER/CREAM performance indicators</a:t>
            </a:r>
          </a:p>
          <a:p>
            <a:pPr marL="452438" lvl="1" indent="-276225">
              <a:spcBef>
                <a:spcPts val="600"/>
              </a:spcBef>
              <a:spcAft>
                <a:spcPts val="600"/>
              </a:spcAft>
              <a:buClr>
                <a:schemeClr val="accent2"/>
              </a:buClr>
              <a:buFont typeface="Arial"/>
              <a:buChar char="•"/>
            </a:pPr>
            <a:r>
              <a:rPr lang="en-GB" sz="1600" b="0" dirty="0">
                <a:solidFill>
                  <a:srgbClr val="000000"/>
                </a:solidFill>
                <a:latin typeface="Verdana"/>
                <a:cs typeface="Verdana"/>
              </a:rPr>
              <a:t>Promote disaggregated indicators (regions, gender or population group)</a:t>
            </a:r>
          </a:p>
          <a:p>
            <a:pPr marL="519113" lvl="1" indent="-342900">
              <a:spcBef>
                <a:spcPts val="600"/>
              </a:spcBef>
              <a:spcAft>
                <a:spcPts val="600"/>
              </a:spcAft>
              <a:buClr>
                <a:schemeClr val="accent2"/>
              </a:buClr>
              <a:buFont typeface="Wingdings" charset="2"/>
              <a:buChar char="Ø"/>
            </a:pPr>
            <a:r>
              <a:rPr lang="en-US" sz="1600" b="0" dirty="0">
                <a:solidFill>
                  <a:srgbClr val="000000"/>
                </a:solidFill>
                <a:latin typeface="Verdana"/>
                <a:cs typeface="Verdana"/>
              </a:rPr>
              <a:t>Selection of indicators/benchmarks is an important part of the policy dialogue and may sometimes require strong negotiations with the EU</a:t>
            </a:r>
          </a:p>
          <a:p>
            <a:r>
              <a:rPr lang="en-GB" dirty="0"/>
              <a:t>SMART = </a:t>
            </a:r>
          </a:p>
          <a:p>
            <a:r>
              <a:rPr lang="nl-NL" b="1" dirty="0" err="1"/>
              <a:t>S</a:t>
            </a:r>
            <a:r>
              <a:rPr lang="nl-NL" dirty="0" err="1"/>
              <a:t>pecific</a:t>
            </a:r>
            <a:r>
              <a:rPr lang="nl-NL" dirty="0"/>
              <a:t> </a:t>
            </a:r>
            <a:r>
              <a:rPr lang="nl-NL" b="1" dirty="0" err="1"/>
              <a:t>M</a:t>
            </a:r>
            <a:r>
              <a:rPr lang="nl-NL" dirty="0" err="1"/>
              <a:t>easurable</a:t>
            </a:r>
            <a:r>
              <a:rPr lang="nl-NL" dirty="0"/>
              <a:t>, </a:t>
            </a:r>
            <a:r>
              <a:rPr lang="nl-NL" b="1" dirty="0" err="1"/>
              <a:t>A</a:t>
            </a:r>
            <a:r>
              <a:rPr lang="nl-NL" dirty="0" err="1"/>
              <a:t>cceptable</a:t>
            </a:r>
            <a:r>
              <a:rPr lang="nl-NL" dirty="0"/>
              <a:t> (</a:t>
            </a:r>
            <a:r>
              <a:rPr lang="nl-NL" dirty="0" err="1"/>
              <a:t>to</a:t>
            </a:r>
            <a:r>
              <a:rPr lang="nl-NL" dirty="0"/>
              <a:t> </a:t>
            </a:r>
            <a:r>
              <a:rPr lang="nl-NL" dirty="0" err="1"/>
              <a:t>the</a:t>
            </a:r>
            <a:r>
              <a:rPr lang="nl-NL" dirty="0"/>
              <a:t> target </a:t>
            </a:r>
            <a:r>
              <a:rPr lang="nl-NL" dirty="0" err="1"/>
              <a:t>group</a:t>
            </a:r>
            <a:r>
              <a:rPr lang="nl-NL" dirty="0"/>
              <a:t> </a:t>
            </a:r>
            <a:r>
              <a:rPr lang="nl-NL" dirty="0" err="1"/>
              <a:t>and</a:t>
            </a:r>
            <a:r>
              <a:rPr lang="nl-NL" dirty="0"/>
              <a:t> </a:t>
            </a:r>
            <a:r>
              <a:rPr lang="nl-NL" i="1" dirty="0"/>
              <a:t>management,</a:t>
            </a:r>
            <a:r>
              <a:rPr lang="nl-NL" dirty="0"/>
              <a:t> </a:t>
            </a:r>
            <a:r>
              <a:rPr lang="nl-NL" b="1" dirty="0" err="1"/>
              <a:t>R</a:t>
            </a:r>
            <a:r>
              <a:rPr lang="nl-NL" dirty="0" err="1"/>
              <a:t>ealistic</a:t>
            </a:r>
            <a:r>
              <a:rPr lang="nl-NL" dirty="0"/>
              <a:t> (in </a:t>
            </a:r>
            <a:r>
              <a:rPr lang="nl-NL" dirty="0" err="1"/>
              <a:t>relation</a:t>
            </a:r>
            <a:r>
              <a:rPr lang="nl-NL" dirty="0"/>
              <a:t> </a:t>
            </a:r>
            <a:r>
              <a:rPr lang="nl-NL" dirty="0" err="1"/>
              <a:t>to</a:t>
            </a:r>
            <a:r>
              <a:rPr lang="nl-NL" dirty="0"/>
              <a:t> </a:t>
            </a:r>
            <a:r>
              <a:rPr lang="nl-NL" dirty="0" err="1"/>
              <a:t>the</a:t>
            </a:r>
            <a:r>
              <a:rPr lang="nl-NL" dirty="0"/>
              <a:t> </a:t>
            </a:r>
            <a:r>
              <a:rPr lang="nl-NL" dirty="0" err="1"/>
              <a:t>objective</a:t>
            </a:r>
            <a:r>
              <a:rPr lang="nl-NL" dirty="0"/>
              <a:t>), </a:t>
            </a:r>
            <a:r>
              <a:rPr lang="nl-NL" b="1" dirty="0"/>
              <a:t>T</a:t>
            </a:r>
            <a:r>
              <a:rPr lang="nl-NL" dirty="0"/>
              <a:t>ime-</a:t>
            </a:r>
            <a:r>
              <a:rPr lang="nl-NL" dirty="0" err="1"/>
              <a:t>bound</a:t>
            </a:r>
            <a:r>
              <a:rPr lang="nl-NL" dirty="0"/>
              <a:t> </a:t>
            </a:r>
            <a:endParaRPr lang="en-GB" dirty="0"/>
          </a:p>
          <a:p>
            <a:endParaRPr lang="en-GB" dirty="0"/>
          </a:p>
          <a:p>
            <a:r>
              <a:rPr lang="en-GB" dirty="0"/>
              <a:t>CREAM=</a:t>
            </a:r>
          </a:p>
          <a:p>
            <a:r>
              <a:rPr lang="en-US" dirty="0"/>
              <a:t>– Clear (precise and unambiguous)</a:t>
            </a:r>
            <a:br>
              <a:rPr lang="en-US" dirty="0"/>
            </a:br>
            <a:r>
              <a:rPr lang="en-US" dirty="0"/>
              <a:t>– Relevant (appropriate to the subject at hand)</a:t>
            </a:r>
            <a:br>
              <a:rPr lang="en-US" dirty="0"/>
            </a:br>
            <a:r>
              <a:rPr lang="en-US" dirty="0"/>
              <a:t>– Economic (available at reasonable cost)</a:t>
            </a:r>
            <a:br>
              <a:rPr lang="en-US" dirty="0"/>
            </a:br>
            <a:r>
              <a:rPr lang="en-US" dirty="0"/>
              <a:t>– Adequate (able to provide sufficient basis to assess performance)</a:t>
            </a:r>
            <a:br>
              <a:rPr lang="en-US" dirty="0"/>
            </a:br>
            <a:r>
              <a:rPr lang="en-US" dirty="0"/>
              <a:t>– Monitorable (amenable to independent validation).</a:t>
            </a:r>
            <a:br>
              <a:rPr lang="en-US" dirty="0"/>
            </a:br>
            <a:endParaRPr lang="en-GB" dirty="0"/>
          </a:p>
          <a:p>
            <a:r>
              <a:rPr lang="en-GB" dirty="0"/>
              <a:t>RACER = </a:t>
            </a:r>
          </a:p>
          <a:p>
            <a:r>
              <a:rPr lang="en-GB" dirty="0"/>
              <a:t>Relevant–</a:t>
            </a:r>
            <a:r>
              <a:rPr lang="en-GB" dirty="0" err="1"/>
              <a:t>i.e.closely</a:t>
            </a:r>
            <a:r>
              <a:rPr lang="en-GB" dirty="0"/>
              <a:t> linked to the objectives to be reached</a:t>
            </a:r>
          </a:p>
          <a:p>
            <a:r>
              <a:rPr lang="en-GB" dirty="0"/>
              <a:t>Accepted–e.g.by staff and stakeholders</a:t>
            </a:r>
          </a:p>
          <a:p>
            <a:r>
              <a:rPr lang="en-GB" dirty="0"/>
              <a:t>Credible for non-experts, unambiguous and easy to interpret</a:t>
            </a:r>
          </a:p>
          <a:p>
            <a:r>
              <a:rPr lang="en-GB" dirty="0"/>
              <a:t>Easy to monitor (e.g. data collection should be possible at low cost)</a:t>
            </a:r>
          </a:p>
          <a:p>
            <a:r>
              <a:rPr lang="en-GB" dirty="0"/>
              <a:t>Robust–e.g. against manipulation</a:t>
            </a:r>
          </a:p>
          <a:p>
            <a:endParaRPr lang="en-GB" dirty="0"/>
          </a:p>
        </p:txBody>
      </p:sp>
      <p:sp>
        <p:nvSpPr>
          <p:cNvPr id="55300" name="Slide Number Placeholder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defRPr>
            </a:lvl1pPr>
            <a:lvl2pPr marL="729503" indent="-280578" eaLnBrk="0" hangingPunct="0">
              <a:defRPr sz="1200">
                <a:solidFill>
                  <a:srgbClr val="0F5494"/>
                </a:solidFill>
                <a:latin typeface="Verdana" charset="0"/>
                <a:ea typeface="ＭＳ Ｐゴシック" charset="0"/>
              </a:defRPr>
            </a:lvl2pPr>
            <a:lvl3pPr marL="1122312" indent="-224462" eaLnBrk="0" hangingPunct="0">
              <a:defRPr sz="1200">
                <a:solidFill>
                  <a:srgbClr val="0F5494"/>
                </a:solidFill>
                <a:latin typeface="Verdana" charset="0"/>
                <a:ea typeface="ＭＳ Ｐゴシック" charset="0"/>
              </a:defRPr>
            </a:lvl3pPr>
            <a:lvl4pPr marL="1571236" indent="-224462" eaLnBrk="0" hangingPunct="0">
              <a:defRPr sz="1200">
                <a:solidFill>
                  <a:srgbClr val="0F5494"/>
                </a:solidFill>
                <a:latin typeface="Verdana" charset="0"/>
                <a:ea typeface="ＭＳ Ｐゴシック" charset="0"/>
              </a:defRPr>
            </a:lvl4pPr>
            <a:lvl5pPr marL="2020161" indent="-224462" eaLnBrk="0" hangingPunct="0">
              <a:defRPr sz="1200">
                <a:solidFill>
                  <a:srgbClr val="0F5494"/>
                </a:solidFill>
                <a:latin typeface="Verdana" charset="0"/>
                <a:ea typeface="ＭＳ Ｐゴシック" charset="0"/>
              </a:defRPr>
            </a:lvl5pPr>
            <a:lvl6pPr marL="2469086" indent="-224462" eaLnBrk="0" fontAlgn="base" hangingPunct="0">
              <a:spcBef>
                <a:spcPct val="0"/>
              </a:spcBef>
              <a:spcAft>
                <a:spcPct val="0"/>
              </a:spcAft>
              <a:defRPr sz="1200">
                <a:solidFill>
                  <a:srgbClr val="0F5494"/>
                </a:solidFill>
                <a:latin typeface="Verdana" charset="0"/>
                <a:ea typeface="ＭＳ Ｐゴシック" charset="0"/>
              </a:defRPr>
            </a:lvl6pPr>
            <a:lvl7pPr marL="2918010" indent="-224462" eaLnBrk="0" fontAlgn="base" hangingPunct="0">
              <a:spcBef>
                <a:spcPct val="0"/>
              </a:spcBef>
              <a:spcAft>
                <a:spcPct val="0"/>
              </a:spcAft>
              <a:defRPr sz="1200">
                <a:solidFill>
                  <a:srgbClr val="0F5494"/>
                </a:solidFill>
                <a:latin typeface="Verdana" charset="0"/>
                <a:ea typeface="ＭＳ Ｐゴシック" charset="0"/>
              </a:defRPr>
            </a:lvl7pPr>
            <a:lvl8pPr marL="3366935" indent="-224462" eaLnBrk="0" fontAlgn="base" hangingPunct="0">
              <a:spcBef>
                <a:spcPct val="0"/>
              </a:spcBef>
              <a:spcAft>
                <a:spcPct val="0"/>
              </a:spcAft>
              <a:defRPr sz="1200">
                <a:solidFill>
                  <a:srgbClr val="0F5494"/>
                </a:solidFill>
                <a:latin typeface="Verdana" charset="0"/>
                <a:ea typeface="ＭＳ Ｐゴシック" charset="0"/>
              </a:defRPr>
            </a:lvl8pPr>
            <a:lvl9pPr marL="3815860" indent="-224462"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3E22B28A-C697-D24B-AEB1-1BEBE10AFA13}" type="slidenum">
              <a:rPr lang="en-GB">
                <a:solidFill>
                  <a:schemeClr val="tx1"/>
                </a:solidFill>
                <a:latin typeface="Arial" charset="0"/>
              </a:rPr>
              <a:pPr eaLnBrk="1" hangingPunct="1"/>
              <a:t>17</a:t>
            </a:fld>
            <a:endParaRPr lang="en-GB">
              <a:solidFill>
                <a:schemeClr val="tx1"/>
              </a:solidFill>
              <a:latin typeface="Arial" charset="0"/>
            </a:endParaRPr>
          </a:p>
        </p:txBody>
      </p:sp>
    </p:spTree>
    <p:extLst>
      <p:ext uri="{BB962C8B-B14F-4D97-AF65-F5344CB8AC3E}">
        <p14:creationId xmlns:p14="http://schemas.microsoft.com/office/powerpoint/2010/main" val="36152202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a:latin typeface="Times New Roman" pitchFamily="18" charset="0"/>
                <a:cs typeface="Times New Roman" pitchFamily="18" charset="0"/>
              </a:rPr>
              <a:t>Section 4.4.3</a:t>
            </a:r>
            <a:r>
              <a:rPr lang="en-GB" baseline="0" noProof="0" dirty="0">
                <a:latin typeface="Times New Roman" pitchFamily="18" charset="0"/>
                <a:cs typeface="Times New Roman" pitchFamily="18" charset="0"/>
              </a:rPr>
              <a:t> applies as well </a:t>
            </a:r>
            <a:r>
              <a:rPr lang="en-GB" baseline="0" noProof="0">
                <a:latin typeface="Times New Roman" pitchFamily="18" charset="0"/>
                <a:cs typeface="Times New Roman" pitchFamily="18" charset="0"/>
              </a:rPr>
              <a:t>as annex 8</a:t>
            </a:r>
            <a:endParaRPr lang="en-GB" noProof="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0D581910-1000-4934-A4DB-C00CB7F3B0B7}" type="slidenum">
              <a:rPr lang="en-GB" smtClean="0"/>
              <a:pPr/>
              <a:t>18</a:t>
            </a:fld>
            <a:endParaRPr lang="en-GB"/>
          </a:p>
        </p:txBody>
      </p:sp>
    </p:spTree>
    <p:extLst>
      <p:ext uri="{BB962C8B-B14F-4D97-AF65-F5344CB8AC3E}">
        <p14:creationId xmlns:p14="http://schemas.microsoft.com/office/powerpoint/2010/main" val="13563135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Section 5.10 of the BS guidelines </a:t>
            </a:r>
          </a:p>
          <a:p>
            <a:r>
              <a:rPr lang="en-GB" sz="1200" kern="1200" dirty="0">
                <a:solidFill>
                  <a:schemeClr val="tx1"/>
                </a:solidFill>
                <a:effectLst/>
                <a:latin typeface="Arial" charset="0"/>
                <a:ea typeface="ＭＳ Ｐゴシック" charset="0"/>
                <a:cs typeface="ＭＳ Ｐゴシック" charset="0"/>
              </a:rPr>
              <a:t>Good communication is essential both in relation to specific budget support contracts and to promote the budget support instrument overall. Communication should be planned strategically: effective communication results in visibility. Messaging around budget support should be adapted to the country context, to the nature of the partnership with the EU and to the media environment; it cannot be considered in isolation of the policy or public administration reforms that the contract is supporting. A budget support contract is successful when the policy itself is successful and when EU support contributes to effective reforms and sustainable change in the country. To some extent, the success of policies and reforms depends on the communication efforts made by the government itself to promote and explain its plans. Such efforts include both internal communication, for example by sensitising government staff implementing the policy, and external communication, for example by running media campaigns, briefing journalists, holding public events and engaging with stakeholders in any other manner. </a:t>
            </a:r>
          </a:p>
          <a:p>
            <a:r>
              <a:rPr lang="en-GB" sz="1200" kern="1200" dirty="0">
                <a:solidFill>
                  <a:schemeClr val="tx1"/>
                </a:solidFill>
                <a:effectLst/>
                <a:latin typeface="Arial" charset="0"/>
                <a:ea typeface="ＭＳ Ｐゴシック" charset="0"/>
                <a:cs typeface="ＭＳ Ｐゴシック" charset="0"/>
              </a:rPr>
              <a:t>Communication can have different objectives (informing on changes at stake, securing public acceptance of proposed reforms, raising awareness about the expected gains, explaining the challenging aspects of the reforms or eventually reporting of their results). </a:t>
            </a:r>
            <a:r>
              <a:rPr lang="en-GB" sz="1200" b="1" kern="1200" dirty="0">
                <a:solidFill>
                  <a:schemeClr val="tx1"/>
                </a:solidFill>
                <a:effectLst/>
                <a:latin typeface="Arial" charset="0"/>
                <a:ea typeface="ＭＳ Ｐゴシック" charset="0"/>
                <a:cs typeface="ＭＳ Ｐゴシック" charset="0"/>
              </a:rPr>
              <a:t>Investing in communication is a critical way to mitigate implementation risks</a:t>
            </a:r>
            <a:r>
              <a:rPr lang="en-GB" sz="1200" kern="1200" dirty="0">
                <a:solidFill>
                  <a:schemeClr val="tx1"/>
                </a:solidFill>
                <a:effectLst/>
                <a:latin typeface="Arial" charset="0"/>
                <a:ea typeface="ＭＳ Ｐゴシック" charset="0"/>
                <a:cs typeface="ＭＳ Ｐゴシック" charset="0"/>
              </a:rPr>
              <a:t>. It contributes to transparency and accountability. Integral part of the dialogue with PC. </a:t>
            </a:r>
          </a:p>
          <a:p>
            <a:r>
              <a:rPr lang="en-GB" sz="1200" kern="1200" dirty="0">
                <a:solidFill>
                  <a:schemeClr val="tx1"/>
                </a:solidFill>
                <a:effectLst/>
                <a:latin typeface="Arial" charset="0"/>
                <a:ea typeface="ＭＳ Ｐゴシック" charset="0"/>
                <a:cs typeface="ＭＳ Ｐゴシック" charset="0"/>
              </a:rPr>
              <a:t>In principle, communication efforts by the government and the EU delegation in the context of a budget support contract should be coordinated and complement each other. EU delegations should consider the following three dimensions for any communication action around budget support: (</a:t>
            </a:r>
            <a:r>
              <a:rPr lang="en-GB" sz="1200" kern="1200" dirty="0" err="1">
                <a:solidFill>
                  <a:schemeClr val="tx1"/>
                </a:solidFill>
                <a:effectLst/>
                <a:latin typeface="Arial" charset="0"/>
                <a:ea typeface="ＭＳ Ｐゴシック" charset="0"/>
                <a:cs typeface="ＭＳ Ｐゴシック" charset="0"/>
              </a:rPr>
              <a:t>i</a:t>
            </a:r>
            <a:r>
              <a:rPr lang="en-GB" sz="1200" kern="1200" dirty="0">
                <a:solidFill>
                  <a:schemeClr val="tx1"/>
                </a:solidFill>
                <a:effectLst/>
                <a:latin typeface="Arial" charset="0"/>
                <a:ea typeface="ＭＳ Ｐゴシック" charset="0"/>
                <a:cs typeface="ＭＳ Ｐゴシック" charset="0"/>
              </a:rPr>
              <a:t>) </a:t>
            </a:r>
            <a:r>
              <a:rPr lang="en-GB" sz="1200" b="1" i="1" kern="1200" dirty="0">
                <a:solidFill>
                  <a:schemeClr val="tx1"/>
                </a:solidFill>
                <a:effectLst/>
                <a:latin typeface="Arial" charset="0"/>
                <a:ea typeface="ＭＳ Ｐゴシック" charset="0"/>
                <a:cs typeface="ＭＳ Ｐゴシック" charset="0"/>
              </a:rPr>
              <a:t>target </a:t>
            </a:r>
            <a:r>
              <a:rPr lang="en-GB" sz="1200" kern="1200" dirty="0">
                <a:solidFill>
                  <a:schemeClr val="tx1"/>
                </a:solidFill>
                <a:effectLst/>
                <a:latin typeface="Arial" charset="0"/>
                <a:ea typeface="ＭＳ Ｐゴシック" charset="0"/>
                <a:cs typeface="ＭＳ Ｐゴシック" charset="0"/>
              </a:rPr>
              <a:t>audience Communication would typically focus on results, messages should be kept simple and catchy (story-telling preferred plus evidence of results), (ii) </a:t>
            </a:r>
            <a:r>
              <a:rPr lang="en-GB" sz="1200" b="1" i="1" kern="1200" dirty="0">
                <a:solidFill>
                  <a:schemeClr val="tx1"/>
                </a:solidFill>
                <a:effectLst/>
                <a:latin typeface="Arial" charset="0"/>
                <a:ea typeface="ＭＳ Ｐゴシック" charset="0"/>
                <a:cs typeface="ＭＳ Ｐゴシック" charset="0"/>
              </a:rPr>
              <a:t>timing</a:t>
            </a:r>
            <a:r>
              <a:rPr lang="en-GB" sz="1200" kern="1200" dirty="0">
                <a:solidFill>
                  <a:schemeClr val="tx1"/>
                </a:solidFill>
                <a:effectLst/>
                <a:latin typeface="Arial" charset="0"/>
                <a:ea typeface="ＭＳ Ｐゴシック" charset="0"/>
                <a:cs typeface="ＭＳ Ｐゴシック" charset="0"/>
              </a:rPr>
              <a:t> (coordination with government's communication plans and joint communication with other BS providers favoured), (iii) </a:t>
            </a:r>
            <a:r>
              <a:rPr lang="en-GB" sz="1200" b="1" i="1" kern="1200" dirty="0">
                <a:solidFill>
                  <a:schemeClr val="tx1"/>
                </a:solidFill>
                <a:effectLst/>
                <a:latin typeface="Arial" charset="0"/>
                <a:ea typeface="ＭＳ Ｐゴシック" charset="0"/>
                <a:cs typeface="ＭＳ Ｐゴシック" charset="0"/>
              </a:rPr>
              <a:t>tools</a:t>
            </a:r>
            <a:r>
              <a:rPr lang="en-GB" sz="1200" kern="1200" dirty="0">
                <a:solidFill>
                  <a:schemeClr val="tx1"/>
                </a:solidFill>
                <a:effectLst/>
                <a:latin typeface="Arial" charset="0"/>
                <a:ea typeface="ＭＳ Ｐゴシック" charset="0"/>
                <a:cs typeface="ＭＳ Ｐゴシック" charset="0"/>
              </a:rPr>
              <a:t> (digital tools most cost-efficient and the easiest to monitor in terms of outreach, messages should be straightforward and catchy).</a:t>
            </a:r>
          </a:p>
          <a:p>
            <a:r>
              <a:rPr lang="en-GB" sz="1200" kern="1200" dirty="0">
                <a:solidFill>
                  <a:schemeClr val="tx1"/>
                </a:solidFill>
                <a:effectLst/>
                <a:latin typeface="Arial" charset="0"/>
                <a:ea typeface="ＭＳ Ｐゴシック" charset="0"/>
                <a:cs typeface="ＭＳ Ｐゴシック" charset="0"/>
              </a:rPr>
              <a:t>The tools and the breadth of dedicated communication activities by the EU around budget support should be chosen according to the target audience, the local conditions and the capacities of the EU Delegation, weighing up the expected impact in relation to the costs and the investment in terms of workload. An update on the communication strategy and communication activities should be provided regularly.</a:t>
            </a:r>
          </a:p>
          <a:p>
            <a:endParaRPr lang="fr-FR" dirty="0"/>
          </a:p>
        </p:txBody>
      </p:sp>
      <p:sp>
        <p:nvSpPr>
          <p:cNvPr id="4" name="Slide Number Placeholder 3"/>
          <p:cNvSpPr>
            <a:spLocks noGrp="1"/>
          </p:cNvSpPr>
          <p:nvPr>
            <p:ph type="sldNum" sz="quarter" idx="10"/>
          </p:nvPr>
        </p:nvSpPr>
        <p:spPr/>
        <p:txBody>
          <a:bodyPr/>
          <a:lstStyle/>
          <a:p>
            <a:pPr>
              <a:defRPr/>
            </a:pPr>
            <a:fld id="{015451C0-A84D-E843-96E1-86524598D654}" type="slidenum">
              <a:rPr lang="en-GB" smtClean="0"/>
              <a:pPr>
                <a:defRPr/>
              </a:pPr>
              <a:t>19</a:t>
            </a:fld>
            <a:endParaRPr lang="en-GB"/>
          </a:p>
        </p:txBody>
      </p:sp>
    </p:spTree>
    <p:extLst>
      <p:ext uri="{BB962C8B-B14F-4D97-AF65-F5344CB8AC3E}">
        <p14:creationId xmlns:p14="http://schemas.microsoft.com/office/powerpoint/2010/main" val="25464083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Slide Image Placeholder 1"/>
          <p:cNvSpPr>
            <a:spLocks noGrp="1" noRot="1" noChangeAspect="1" noTextEdit="1"/>
          </p:cNvSpPr>
          <p:nvPr>
            <p:ph type="sldImg"/>
          </p:nvPr>
        </p:nvSpPr>
        <p:spPr>
          <a:ln/>
        </p:spPr>
      </p:sp>
      <p:sp>
        <p:nvSpPr>
          <p:cNvPr id="42189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spcBef>
                <a:spcPct val="0"/>
              </a:spcBef>
            </a:pPr>
            <a:r>
              <a:rPr lang="en-US" b="0" dirty="0">
                <a:latin typeface="Times New Roman" pitchFamily="18" charset="0"/>
                <a:cs typeface="Times New Roman" pitchFamily="18" charset="0"/>
              </a:rPr>
              <a:t>Note that conditions –like money – are fungible (and hence cannot impose issues on government)</a:t>
            </a:r>
          </a:p>
          <a:p>
            <a:pPr>
              <a:spcBef>
                <a:spcPct val="0"/>
              </a:spcBef>
            </a:pPr>
            <a:r>
              <a:rPr lang="en-US" b="1" dirty="0">
                <a:latin typeface="Times New Roman" pitchFamily="18" charset="0"/>
                <a:cs typeface="Times New Roman" pitchFamily="18" charset="0"/>
              </a:rPr>
              <a:t>QUESTION TO PARTICIPANTS</a:t>
            </a:r>
          </a:p>
          <a:p>
            <a:pPr>
              <a:spcBef>
                <a:spcPct val="0"/>
              </a:spcBef>
            </a:pPr>
            <a:r>
              <a:rPr lang="en-US" b="1" dirty="0">
                <a:latin typeface="Times New Roman" pitchFamily="18" charset="0"/>
                <a:cs typeface="Times New Roman" pitchFamily="18" charset="0"/>
              </a:rPr>
              <a:t>What other experiences with traps?</a:t>
            </a:r>
          </a:p>
          <a:p>
            <a:pPr>
              <a:spcBef>
                <a:spcPct val="0"/>
              </a:spcBef>
            </a:pPr>
            <a:endParaRPr lang="en-US" b="1" dirty="0">
              <a:latin typeface="Times New Roman" pitchFamily="18" charset="0"/>
              <a:cs typeface="Times New Roman" pitchFamily="18" charset="0"/>
            </a:endParaRPr>
          </a:p>
        </p:txBody>
      </p:sp>
      <p:sp>
        <p:nvSpPr>
          <p:cNvPr id="421892"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02376" eaLnBrk="0" hangingPunct="0">
              <a:defRPr b="1">
                <a:solidFill>
                  <a:schemeClr val="tx1"/>
                </a:solidFill>
                <a:latin typeface="Arial" charset="0"/>
              </a:defRPr>
            </a:lvl1pPr>
            <a:lvl2pPr marL="728124" indent="-280049" defTabSz="902376" eaLnBrk="0" hangingPunct="0">
              <a:defRPr b="1">
                <a:solidFill>
                  <a:schemeClr val="tx1"/>
                </a:solidFill>
                <a:latin typeface="Arial" charset="0"/>
              </a:defRPr>
            </a:lvl2pPr>
            <a:lvl3pPr marL="1120190" indent="-224038" defTabSz="902376" eaLnBrk="0" hangingPunct="0">
              <a:defRPr b="1">
                <a:solidFill>
                  <a:schemeClr val="tx1"/>
                </a:solidFill>
                <a:latin typeface="Arial" charset="0"/>
              </a:defRPr>
            </a:lvl3pPr>
            <a:lvl4pPr marL="1568267" indent="-224038" defTabSz="902376" eaLnBrk="0" hangingPunct="0">
              <a:defRPr b="1">
                <a:solidFill>
                  <a:schemeClr val="tx1"/>
                </a:solidFill>
                <a:latin typeface="Arial" charset="0"/>
              </a:defRPr>
            </a:lvl4pPr>
            <a:lvl5pPr marL="2016345" indent="-224038" defTabSz="902376" eaLnBrk="0" hangingPunct="0">
              <a:defRPr b="1">
                <a:solidFill>
                  <a:schemeClr val="tx1"/>
                </a:solidFill>
                <a:latin typeface="Arial" charset="0"/>
              </a:defRPr>
            </a:lvl5pPr>
            <a:lvl6pPr marL="2464419" indent="-224038" defTabSz="902376" eaLnBrk="0" fontAlgn="base" hangingPunct="0">
              <a:spcBef>
                <a:spcPct val="0"/>
              </a:spcBef>
              <a:spcAft>
                <a:spcPct val="0"/>
              </a:spcAft>
              <a:defRPr b="1">
                <a:solidFill>
                  <a:schemeClr val="tx1"/>
                </a:solidFill>
                <a:latin typeface="Arial" charset="0"/>
              </a:defRPr>
            </a:lvl6pPr>
            <a:lvl7pPr marL="2912498" indent="-224038" defTabSz="902376" eaLnBrk="0" fontAlgn="base" hangingPunct="0">
              <a:spcBef>
                <a:spcPct val="0"/>
              </a:spcBef>
              <a:spcAft>
                <a:spcPct val="0"/>
              </a:spcAft>
              <a:defRPr b="1">
                <a:solidFill>
                  <a:schemeClr val="tx1"/>
                </a:solidFill>
                <a:latin typeface="Arial" charset="0"/>
              </a:defRPr>
            </a:lvl7pPr>
            <a:lvl8pPr marL="3360573" indent="-224038" defTabSz="902376" eaLnBrk="0" fontAlgn="base" hangingPunct="0">
              <a:spcBef>
                <a:spcPct val="0"/>
              </a:spcBef>
              <a:spcAft>
                <a:spcPct val="0"/>
              </a:spcAft>
              <a:defRPr b="1">
                <a:solidFill>
                  <a:schemeClr val="tx1"/>
                </a:solidFill>
                <a:latin typeface="Arial" charset="0"/>
              </a:defRPr>
            </a:lvl8pPr>
            <a:lvl9pPr marL="3808650" indent="-224038" defTabSz="902376" eaLnBrk="0" fontAlgn="base" hangingPunct="0">
              <a:spcBef>
                <a:spcPct val="0"/>
              </a:spcBef>
              <a:spcAft>
                <a:spcPct val="0"/>
              </a:spcAft>
              <a:defRPr b="1">
                <a:solidFill>
                  <a:schemeClr val="tx1"/>
                </a:solidFill>
                <a:latin typeface="Arial" charset="0"/>
              </a:defRPr>
            </a:lvl9pPr>
          </a:lstStyle>
          <a:p>
            <a:pPr eaLnBrk="1" hangingPunct="1"/>
            <a:fld id="{412F9169-D927-43FC-A8BB-02D7044844C8}" type="slidenum">
              <a:rPr lang="en-GB" b="0">
                <a:solidFill>
                  <a:srgbClr val="000000"/>
                </a:solidFill>
              </a:rPr>
              <a:pPr eaLnBrk="1" hangingPunct="1"/>
              <a:t>20</a:t>
            </a:fld>
            <a:endParaRPr lang="en-GB" b="0">
              <a:solidFill>
                <a:srgbClr val="000000"/>
              </a:solidFill>
            </a:endParaRPr>
          </a:p>
        </p:txBody>
      </p:sp>
    </p:spTree>
    <p:extLst>
      <p:ext uri="{BB962C8B-B14F-4D97-AF65-F5344CB8AC3E}">
        <p14:creationId xmlns:p14="http://schemas.microsoft.com/office/powerpoint/2010/main" val="2695173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noProof="0" dirty="0">
                <a:latin typeface="Times New Roman" pitchFamily="18" charset="0"/>
                <a:cs typeface="Times New Roman" pitchFamily="18" charset="0"/>
              </a:rPr>
              <a:t>Agreeing on areas requiring capacity building support</a:t>
            </a:r>
          </a:p>
          <a:p>
            <a:r>
              <a:rPr lang="en-GB" noProof="0" dirty="0">
                <a:latin typeface="Times New Roman" pitchFamily="18" charset="0"/>
                <a:cs typeface="Times New Roman" pitchFamily="18" charset="0"/>
              </a:rPr>
              <a:t>Capacity Development = </a:t>
            </a:r>
            <a:r>
              <a:rPr lang="en-GB" sz="1200" kern="1200" dirty="0">
                <a:solidFill>
                  <a:schemeClr val="tx1"/>
                </a:solidFill>
                <a:effectLst/>
                <a:latin typeface="Arial" charset="0"/>
                <a:ea typeface="ＭＳ Ｐゴシック" charset="0"/>
                <a:cs typeface="ＭＳ Ｐゴシック" charset="0"/>
              </a:rPr>
              <a:t>The process by which individuals, groups and organisations, institutions and countries develop, enhance and organise their systems, resources and knowledge; all reflected in their abilities, individually and collectively, to perform functions, solve problems and achieve objectives (OECD definition).</a:t>
            </a:r>
            <a:r>
              <a:rPr lang="en-GB" dirty="0">
                <a:effectLst/>
              </a:rPr>
              <a:t> </a:t>
            </a:r>
            <a:endParaRPr lang="en-GB" noProof="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0D581910-1000-4934-A4DB-C00CB7F3B0B7}" type="slidenum">
              <a:rPr lang="en-GB" smtClean="0"/>
              <a:pPr/>
              <a:t>2</a:t>
            </a:fld>
            <a:endParaRPr lang="en-GB"/>
          </a:p>
        </p:txBody>
      </p:sp>
    </p:spTree>
    <p:extLst>
      <p:ext uri="{BB962C8B-B14F-4D97-AF65-F5344CB8AC3E}">
        <p14:creationId xmlns:p14="http://schemas.microsoft.com/office/powerpoint/2010/main" val="13563135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D76B9F0-4D71-4B8B-AA0F-7ADA1AA1AAEE}" type="slidenum">
              <a:rPr lang="en-GB"/>
              <a:pPr/>
              <a:t>21</a:t>
            </a:fld>
            <a:endParaRPr lang="en-GB"/>
          </a:p>
        </p:txBody>
      </p:sp>
      <p:sp>
        <p:nvSpPr>
          <p:cNvPr id="31747" name="Rectangle 2"/>
          <p:cNvSpPr>
            <a:spLocks noGrp="1" noRot="1" noChangeAspect="1" noChangeArrowheads="1" noTextEdit="1"/>
          </p:cNvSpPr>
          <p:nvPr>
            <p:ph type="sldImg"/>
          </p:nvPr>
        </p:nvSpPr>
        <p:spPr>
          <a:xfrm>
            <a:off x="919163" y="744538"/>
            <a:ext cx="4960937" cy="3721100"/>
          </a:xfrm>
          <a:ln/>
        </p:spPr>
      </p:sp>
      <p:sp>
        <p:nvSpPr>
          <p:cNvPr id="31748" name="Rectangle 3"/>
          <p:cNvSpPr>
            <a:spLocks noGrp="1" noChangeArrowheads="1"/>
          </p:cNvSpPr>
          <p:nvPr>
            <p:ph type="body" idx="1"/>
          </p:nvPr>
        </p:nvSpPr>
        <p:spPr>
          <a:xfrm>
            <a:off x="679452" y="4714878"/>
            <a:ext cx="5438774" cy="4467225"/>
          </a:xfrm>
          <a:noFill/>
          <a:ln/>
        </p:spPr>
        <p:txBody>
          <a:bodyPr/>
          <a:lstStyle/>
          <a:p>
            <a:pPr eaLnBrk="1" hangingPunct="1"/>
            <a:endParaRPr lang="fr-FR">
              <a:latin typeface="Arial" charset="0"/>
              <a:ea typeface="ＭＳ Ｐゴシック" pitchFamily="-65" charset="-128"/>
            </a:endParaRPr>
          </a:p>
        </p:txBody>
      </p:sp>
    </p:spTree>
    <p:extLst>
      <p:ext uri="{BB962C8B-B14F-4D97-AF65-F5344CB8AC3E}">
        <p14:creationId xmlns:p14="http://schemas.microsoft.com/office/powerpoint/2010/main" val="38065626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pPr>
              <a:defRPr/>
            </a:pPr>
            <a:fld id="{015451C0-A84D-E843-96E1-86524598D654}" type="slidenum">
              <a:rPr lang="en-GB" smtClean="0"/>
              <a:pPr>
                <a:defRPr/>
              </a:pPr>
              <a:t>22</a:t>
            </a:fld>
            <a:endParaRPr lang="en-GB"/>
          </a:p>
        </p:txBody>
      </p:sp>
    </p:spTree>
    <p:extLst>
      <p:ext uri="{BB962C8B-B14F-4D97-AF65-F5344CB8AC3E}">
        <p14:creationId xmlns:p14="http://schemas.microsoft.com/office/powerpoint/2010/main" val="41398798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lvl="0"/>
            <a:r>
              <a:rPr lang="en-GB" sz="1200" b="1" i="0" kern="1200" dirty="0">
                <a:solidFill>
                  <a:schemeClr val="tx1"/>
                </a:solidFill>
                <a:effectLst/>
                <a:latin typeface="Arial" charset="0"/>
                <a:ea typeface="ＭＳ Ｐゴシック" charset="0"/>
                <a:cs typeface="ＭＳ Ｐゴシック" charset="0"/>
              </a:rPr>
              <a:t>OPTION BUZZ EXERCISE</a:t>
            </a:r>
          </a:p>
          <a:p>
            <a:pPr lvl="0"/>
            <a:r>
              <a:rPr lang="en-GB" sz="1200" b="1" i="0" kern="1200" dirty="0">
                <a:solidFill>
                  <a:schemeClr val="tx1"/>
                </a:solidFill>
                <a:effectLst/>
                <a:latin typeface="Arial" charset="0"/>
                <a:ea typeface="ＭＳ Ｐゴシック" charset="0"/>
                <a:cs typeface="ＭＳ Ｐゴシック" charset="0"/>
              </a:rPr>
              <a:t>(Could be done at the end of Day 2 and/or if there are no participants with practical experience in policy dialogue).</a:t>
            </a:r>
          </a:p>
          <a:p>
            <a:pPr lvl="0"/>
            <a:r>
              <a:rPr lang="en-GB" sz="1200" i="1" kern="1200" dirty="0">
                <a:solidFill>
                  <a:schemeClr val="tx1"/>
                </a:solidFill>
                <a:effectLst/>
                <a:latin typeface="Arial" charset="0"/>
                <a:ea typeface="ＭＳ Ｐゴシック" charset="0"/>
                <a:cs typeface="ＭＳ Ｐゴシック" charset="0"/>
              </a:rPr>
              <a:t>You are in a delegation in charge of SPRC “Rural development and local empowerment”</a:t>
            </a:r>
            <a:r>
              <a:rPr lang="en-GB" sz="1200" kern="1200" dirty="0">
                <a:solidFill>
                  <a:schemeClr val="tx1"/>
                </a:solidFill>
                <a:effectLst/>
                <a:latin typeface="Arial" charset="0"/>
                <a:ea typeface="ＭＳ Ｐゴシック" charset="0"/>
                <a:cs typeface="ＭＳ Ｐゴシック" charset="0"/>
              </a:rPr>
              <a:t> (according to the importance of the audience and the issues the trainer wants to address, the type of contract and sector is optional”) </a:t>
            </a:r>
            <a:r>
              <a:rPr lang="en-GB" sz="1200" i="1" kern="1200" dirty="0">
                <a:solidFill>
                  <a:schemeClr val="tx1"/>
                </a:solidFill>
                <a:effectLst/>
                <a:latin typeface="Arial" charset="0"/>
                <a:ea typeface="ＭＳ Ｐゴシック" charset="0"/>
                <a:cs typeface="ＭＳ Ｐゴシック" charset="0"/>
              </a:rPr>
              <a:t>how do you intend to organise your policy dialogue? Meaning, practically, with whom will try to engage in a dialogue, on which topics, and for what purpose, at the different phases of the programme</a:t>
            </a:r>
            <a:r>
              <a:rPr lang="en-GB" sz="1200" kern="1200" dirty="0">
                <a:solidFill>
                  <a:schemeClr val="tx1"/>
                </a:solidFill>
                <a:effectLst/>
                <a:latin typeface="Arial" charset="0"/>
                <a:ea typeface="ＭＳ Ｐゴシック" charset="0"/>
                <a:cs typeface="ＭＳ Ｐゴシック" charset="0"/>
              </a:rPr>
              <a:t>?  </a:t>
            </a:r>
            <a:endParaRPr lang="nl-NL" sz="1200" kern="1200" dirty="0">
              <a:solidFill>
                <a:schemeClr val="tx1"/>
              </a:solidFill>
              <a:effectLst/>
              <a:latin typeface="Arial" charset="0"/>
              <a:ea typeface="ＭＳ Ｐゴシック" charset="0"/>
              <a:cs typeface="ＭＳ Ｐゴシック" charset="0"/>
            </a:endParaRPr>
          </a:p>
          <a:p>
            <a:r>
              <a:rPr lang="en-GB" sz="1200" kern="1200" dirty="0">
                <a:solidFill>
                  <a:schemeClr val="tx1"/>
                </a:solidFill>
                <a:effectLst/>
                <a:latin typeface="Arial" charset="0"/>
                <a:ea typeface="ＭＳ Ｐゴシック" charset="0"/>
                <a:cs typeface="ＭＳ Ｐゴシック" charset="0"/>
              </a:rPr>
              <a:t> </a:t>
            </a:r>
            <a:endParaRPr lang="nl-NL" sz="1200" kern="1200" dirty="0">
              <a:solidFill>
                <a:schemeClr val="tx1"/>
              </a:solidFill>
              <a:effectLst/>
              <a:latin typeface="Arial" charset="0"/>
              <a:ea typeface="ＭＳ Ｐゴシック" charset="0"/>
              <a:cs typeface="ＭＳ Ｐゴシック" charset="0"/>
            </a:endParaRPr>
          </a:p>
          <a:p>
            <a:r>
              <a:rPr lang="en-GB" sz="1200" kern="1200" dirty="0">
                <a:solidFill>
                  <a:schemeClr val="tx1"/>
                </a:solidFill>
                <a:effectLst/>
                <a:latin typeface="Arial" charset="0"/>
                <a:ea typeface="ＭＳ Ｐゴシック" charset="0"/>
                <a:cs typeface="ＭＳ Ｐゴシック" charset="0"/>
              </a:rPr>
              <a:t>The purpose of this “buzz question” is to collect the views of the participants on what they expect from the policy dialogue and how they will conduct it. The interest is evidently to take advantage of the experience of the participants  who have already been involved in a policy dialogue.</a:t>
            </a:r>
            <a:endParaRPr lang="nl-NL" sz="1200" kern="1200" dirty="0">
              <a:solidFill>
                <a:schemeClr val="tx1"/>
              </a:solidFill>
              <a:effectLst/>
              <a:latin typeface="Arial" charset="0"/>
              <a:ea typeface="ＭＳ Ｐゴシック" charset="0"/>
              <a:cs typeface="ＭＳ Ｐゴシック" charset="0"/>
            </a:endParaRPr>
          </a:p>
          <a:p>
            <a:r>
              <a:rPr lang="en-GB" sz="1200" kern="1200" dirty="0">
                <a:solidFill>
                  <a:schemeClr val="tx1"/>
                </a:solidFill>
                <a:effectLst/>
                <a:latin typeface="Arial" charset="0"/>
                <a:ea typeface="ＭＳ Ｐゴシック" charset="0"/>
                <a:cs typeface="ＭＳ Ｐゴシック" charset="0"/>
              </a:rPr>
              <a:t> </a:t>
            </a:r>
            <a:endParaRPr lang="nl-NL" sz="1200" kern="1200" dirty="0">
              <a:solidFill>
                <a:schemeClr val="tx1"/>
              </a:solidFill>
              <a:effectLst/>
              <a:latin typeface="Arial" charset="0"/>
              <a:ea typeface="ＭＳ Ｐゴシック" charset="0"/>
              <a:cs typeface="ＭＳ Ｐゴシック" charset="0"/>
            </a:endParaRPr>
          </a:p>
          <a:p>
            <a:r>
              <a:rPr lang="en-GB" sz="1200" kern="1200" dirty="0">
                <a:solidFill>
                  <a:schemeClr val="tx1"/>
                </a:solidFill>
                <a:effectLst/>
                <a:latin typeface="Arial" charset="0"/>
                <a:ea typeface="ＭＳ Ｐゴシック" charset="0"/>
                <a:cs typeface="ＭＳ Ｐゴシック" charset="0"/>
              </a:rPr>
              <a:t>The “buzz” should be concluded by a short wrap-up presenting the main difficulties faced and the key points to respect to conduct a successful policy dialogue.</a:t>
            </a:r>
            <a:endParaRPr lang="nl-NL" sz="1200" kern="1200" dirty="0">
              <a:solidFill>
                <a:schemeClr val="tx1"/>
              </a:solidFill>
              <a:effectLst/>
              <a:latin typeface="Arial" charset="0"/>
              <a:ea typeface="ＭＳ Ｐゴシック" charset="0"/>
              <a:cs typeface="ＭＳ Ｐゴシック" charset="0"/>
            </a:endParaRPr>
          </a:p>
          <a:p>
            <a:r>
              <a:rPr lang="en-GB" sz="1200" kern="1200" dirty="0">
                <a:solidFill>
                  <a:schemeClr val="tx1"/>
                </a:solidFill>
                <a:effectLst/>
                <a:latin typeface="Arial" charset="0"/>
                <a:ea typeface="ＭＳ Ｐゴシック" charset="0"/>
                <a:cs typeface="ＭＳ Ｐゴシック" charset="0"/>
              </a:rPr>
              <a:t> </a:t>
            </a:r>
            <a:endParaRPr lang="nl-NL" sz="1200" kern="1200" dirty="0">
              <a:solidFill>
                <a:schemeClr val="tx1"/>
              </a:solidFill>
              <a:effectLst/>
              <a:latin typeface="Arial" charset="0"/>
              <a:ea typeface="ＭＳ Ｐゴシック" charset="0"/>
              <a:cs typeface="ＭＳ Ｐゴシック" charset="0"/>
            </a:endParaRPr>
          </a:p>
          <a:p>
            <a:pPr lvl="0"/>
            <a:r>
              <a:rPr lang="en-GB" sz="1200" i="1" kern="1200" dirty="0">
                <a:solidFill>
                  <a:schemeClr val="tx1"/>
                </a:solidFill>
                <a:effectLst/>
                <a:latin typeface="Arial" charset="0"/>
                <a:ea typeface="ＭＳ Ｐゴシック" charset="0"/>
                <a:cs typeface="ＭＳ Ｐゴシック" charset="0"/>
              </a:rPr>
              <a:t>How would you recommend to keep track, use and share the outcomes of the policy dialogue with your partners, in particular the informal dialogue? </a:t>
            </a:r>
            <a:endParaRPr lang="nl-NL" sz="1200" kern="1200" dirty="0">
              <a:solidFill>
                <a:schemeClr val="tx1"/>
              </a:solidFill>
              <a:effectLst/>
              <a:latin typeface="Arial" charset="0"/>
              <a:ea typeface="ＭＳ Ｐゴシック" charset="0"/>
              <a:cs typeface="ＭＳ Ｐゴシック" charset="0"/>
            </a:endParaRPr>
          </a:p>
          <a:p>
            <a:pPr eaLnBrk="1" hangingPunct="1"/>
            <a:endParaRPr lang="en-US" dirty="0"/>
          </a:p>
        </p:txBody>
      </p:sp>
      <p:sp>
        <p:nvSpPr>
          <p:cNvPr id="84996"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F1F83B-1E1D-462F-A640-12E8F840B60C}" type="slidenum">
              <a:rPr kumimoji="0" lang="en-GB" sz="12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2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1751383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 name="Espace réservé des commentaires 2"/>
          <p:cNvSpPr>
            <a:spLocks noGrp="1"/>
          </p:cNvSpPr>
          <p:nvPr>
            <p:ph type="body" idx="1"/>
          </p:nvPr>
        </p:nvSpPr>
        <p:spPr/>
        <p:txBody>
          <a:bodyPr/>
          <a:lstStyle/>
          <a:p>
            <a:pPr eaLnBrk="1" hangingPunct="1">
              <a:lnSpc>
                <a:spcPct val="80000"/>
              </a:lnSpc>
            </a:pPr>
            <a:r>
              <a:rPr lang="fr-BE" sz="1000" dirty="0">
                <a:latin typeface="Calibri"/>
                <a:cs typeface="Calibri"/>
              </a:rPr>
              <a:t>The slide was already presented in Module</a:t>
            </a:r>
            <a:r>
              <a:rPr lang="fr-BE" sz="1000" baseline="0" dirty="0">
                <a:latin typeface="Calibri"/>
                <a:cs typeface="Calibri"/>
              </a:rPr>
              <a:t> 1.3 on basic concepts so here just a reminder:</a:t>
            </a:r>
          </a:p>
          <a:p>
            <a:pPr marL="342900" marR="0" lvl="0" indent="-342900" algn="l" defTabSz="457200" rtl="0" eaLnBrk="1" fontAlgn="base" latinLnBrk="0" hangingPunct="1">
              <a:lnSpc>
                <a:spcPct val="110000"/>
              </a:lnSpc>
              <a:spcBef>
                <a:spcPct val="20000"/>
              </a:spcBef>
              <a:spcAft>
                <a:spcPts val="600"/>
              </a:spcAft>
              <a:buClrTx/>
              <a:buSzTx/>
              <a:buFont typeface="Wingdings" charset="2"/>
              <a:buChar char="u"/>
              <a:tabLst/>
              <a:defRPr/>
            </a:pPr>
            <a:r>
              <a:rPr kumimoji="0" lang="en-GB" sz="1000" b="1" i="0" u="none" strike="noStrike" kern="1200" cap="none" spc="0" normalizeH="0" baseline="0" noProof="0" dirty="0">
                <a:ln>
                  <a:noFill/>
                </a:ln>
                <a:solidFill>
                  <a:schemeClr val="accent6"/>
                </a:solidFill>
                <a:effectLst/>
                <a:uLnTx/>
                <a:uFillTx/>
                <a:latin typeface="Calibri"/>
                <a:ea typeface="ＭＳ Ｐゴシック"/>
                <a:cs typeface="Calibri"/>
              </a:rPr>
              <a:t>Capacity development measures </a:t>
            </a:r>
            <a:r>
              <a:rPr kumimoji="0" lang="en-GB" sz="1000" b="0" i="0" u="none" strike="noStrike" kern="1200" cap="none" spc="0" normalizeH="0" baseline="0" noProof="0" dirty="0">
                <a:ln>
                  <a:noFill/>
                </a:ln>
                <a:solidFill>
                  <a:schemeClr val="accent6"/>
                </a:solidFill>
                <a:effectLst/>
                <a:uLnTx/>
                <a:uFillTx/>
                <a:latin typeface="Calibri"/>
                <a:ea typeface="ＭＳ Ｐゴシック"/>
                <a:cs typeface="Calibri"/>
              </a:rPr>
              <a:t>(technical assistance and other forms of capacity building, including </a:t>
            </a:r>
            <a:r>
              <a:rPr kumimoji="0" lang="en-GB" sz="1000" b="0" i="0" u="none" strike="noStrike" kern="1200" cap="none" spc="0" normalizeH="0" baseline="0" noProof="0" dirty="0" err="1">
                <a:ln>
                  <a:noFill/>
                </a:ln>
                <a:solidFill>
                  <a:schemeClr val="accent6"/>
                </a:solidFill>
                <a:effectLst/>
                <a:uLnTx/>
                <a:uFillTx/>
                <a:latin typeface="Calibri"/>
                <a:ea typeface="ＭＳ Ｐゴシック"/>
                <a:cs typeface="Calibri"/>
              </a:rPr>
              <a:t>twinnings</a:t>
            </a:r>
            <a:r>
              <a:rPr kumimoji="0" lang="en-GB" sz="1000" b="0" i="0" u="none" strike="noStrike" kern="1200" cap="none" spc="0" normalizeH="0" baseline="0" noProof="0" dirty="0">
                <a:ln>
                  <a:noFill/>
                </a:ln>
                <a:solidFill>
                  <a:schemeClr val="accent6"/>
                </a:solidFill>
                <a:effectLst/>
                <a:uLnTx/>
                <a:uFillTx/>
                <a:latin typeface="Calibri"/>
                <a:ea typeface="ＭＳ Ｐゴシック"/>
                <a:cs typeface="Calibri"/>
              </a:rPr>
              <a:t>, and, whenever appropriate, supplies and works) aimed at strengthening the capacity of the </a:t>
            </a:r>
            <a:r>
              <a:rPr kumimoji="0" lang="en-GB" sz="1000" b="1" i="0" u="none" strike="noStrike" kern="1200" cap="none" spc="0" normalizeH="0" baseline="0" noProof="0" dirty="0">
                <a:ln>
                  <a:noFill/>
                </a:ln>
                <a:solidFill>
                  <a:schemeClr val="accent6"/>
                </a:solidFill>
                <a:effectLst/>
                <a:uLnTx/>
                <a:uFillTx/>
                <a:latin typeface="Calibri"/>
                <a:ea typeface="ＭＳ Ｐゴシック"/>
                <a:cs typeface="Calibri"/>
              </a:rPr>
              <a:t>public institutions </a:t>
            </a:r>
            <a:r>
              <a:rPr kumimoji="0" lang="en-GB" sz="1000" b="0" i="0" u="none" strike="noStrike" kern="1200" cap="none" spc="0" normalizeH="0" baseline="0" noProof="0" dirty="0">
                <a:ln>
                  <a:noFill/>
                </a:ln>
                <a:solidFill>
                  <a:schemeClr val="accent6"/>
                </a:solidFill>
                <a:effectLst/>
                <a:uLnTx/>
                <a:uFillTx/>
                <a:latin typeface="Calibri"/>
                <a:ea typeface="ＭＳ Ｐゴシック"/>
                <a:cs typeface="Calibri"/>
              </a:rPr>
              <a:t>to coordinate, implement, monitor, evaluate and communicate the public policy in question or related aspects (e.g. public finance management or macroeconomic reforms);</a:t>
            </a:r>
          </a:p>
          <a:p>
            <a:pPr marL="342900" marR="0" lvl="0" indent="-342900" algn="l" defTabSz="457200" rtl="0" eaLnBrk="1" fontAlgn="base" latinLnBrk="0" hangingPunct="1">
              <a:lnSpc>
                <a:spcPct val="110000"/>
              </a:lnSpc>
              <a:spcBef>
                <a:spcPct val="20000"/>
              </a:spcBef>
              <a:spcAft>
                <a:spcPts val="600"/>
              </a:spcAft>
              <a:buClrTx/>
              <a:buSzTx/>
              <a:buFont typeface="Wingdings" charset="2"/>
              <a:buChar char="u"/>
              <a:tabLst/>
              <a:defRPr/>
            </a:pPr>
            <a:r>
              <a:rPr kumimoji="0" lang="en-GB" sz="1000" b="1" i="0" u="none" strike="noStrike" kern="1200" cap="none" spc="0" normalizeH="0" baseline="0" noProof="0" dirty="0">
                <a:ln>
                  <a:noFill/>
                </a:ln>
                <a:solidFill>
                  <a:schemeClr val="accent6"/>
                </a:solidFill>
                <a:effectLst/>
                <a:uLnTx/>
                <a:uFillTx/>
                <a:latin typeface="Calibri"/>
                <a:ea typeface="ＭＳ Ｐゴシック"/>
                <a:cs typeface="Calibri"/>
              </a:rPr>
              <a:t>Capacity development measures</a:t>
            </a:r>
            <a:r>
              <a:rPr kumimoji="0" lang="en-GB" sz="1000" b="0" i="0" u="none" strike="noStrike" kern="1200" cap="none" spc="0" normalizeH="0" baseline="0" noProof="0" dirty="0">
                <a:ln>
                  <a:noFill/>
                </a:ln>
                <a:solidFill>
                  <a:schemeClr val="accent6"/>
                </a:solidFill>
                <a:effectLst/>
                <a:uLnTx/>
                <a:uFillTx/>
                <a:latin typeface="Calibri"/>
                <a:ea typeface="ＭＳ Ｐゴシック"/>
                <a:cs typeface="Calibri"/>
              </a:rPr>
              <a:t> aimed at strengthening the capacity of </a:t>
            </a:r>
            <a:r>
              <a:rPr kumimoji="0" lang="en-GB" sz="1000" b="1" i="0" u="none" strike="noStrike" kern="1200" cap="none" spc="0" normalizeH="0" baseline="0" noProof="0" dirty="0">
                <a:ln>
                  <a:noFill/>
                </a:ln>
                <a:solidFill>
                  <a:schemeClr val="accent6"/>
                </a:solidFill>
                <a:effectLst/>
                <a:uLnTx/>
                <a:uFillTx/>
                <a:latin typeface="Calibri"/>
                <a:ea typeface="ＭＳ Ｐゴシック"/>
                <a:cs typeface="Calibri"/>
              </a:rPr>
              <a:t>civil society </a:t>
            </a:r>
            <a:r>
              <a:rPr kumimoji="0" lang="en-GB" sz="1000" b="0" i="0" u="none" strike="noStrike" kern="1200" cap="none" spc="0" normalizeH="0" baseline="0" noProof="0" dirty="0">
                <a:ln>
                  <a:noFill/>
                </a:ln>
                <a:solidFill>
                  <a:schemeClr val="accent6"/>
                </a:solidFill>
                <a:effectLst/>
                <a:uLnTx/>
                <a:uFillTx/>
                <a:latin typeface="Calibri"/>
                <a:ea typeface="ＭＳ Ｐゴシック"/>
                <a:cs typeface="Calibri"/>
              </a:rPr>
              <a:t>to contribute to the implementation and monitoring of public policies and/or grants to </a:t>
            </a:r>
            <a:r>
              <a:rPr kumimoji="0" lang="en-GB" sz="1000" b="1" i="0" u="none" strike="noStrike" kern="1200" cap="none" spc="0" normalizeH="0" baseline="0" noProof="0" dirty="0">
                <a:ln>
                  <a:noFill/>
                </a:ln>
                <a:solidFill>
                  <a:schemeClr val="accent6"/>
                </a:solidFill>
                <a:effectLst/>
                <a:uLnTx/>
                <a:uFillTx/>
                <a:latin typeface="Calibri"/>
                <a:ea typeface="ＭＳ Ｐゴシック"/>
                <a:cs typeface="Calibri"/>
              </a:rPr>
              <a:t>civil society organisations </a:t>
            </a:r>
            <a:r>
              <a:rPr kumimoji="0" lang="en-GB" sz="1000" b="0" i="0" u="none" strike="noStrike" kern="1200" cap="none" spc="0" normalizeH="0" baseline="0" noProof="0" dirty="0">
                <a:ln>
                  <a:noFill/>
                </a:ln>
                <a:solidFill>
                  <a:schemeClr val="accent6"/>
                </a:solidFill>
                <a:effectLst/>
                <a:uLnTx/>
                <a:uFillTx/>
                <a:latin typeface="Calibri"/>
                <a:ea typeface="ＭＳ Ｐゴシック"/>
                <a:cs typeface="Calibri"/>
              </a:rPr>
              <a:t>to promote their involvement in oversight functions;</a:t>
            </a:r>
          </a:p>
          <a:p>
            <a:pPr marL="342900" marR="0" lvl="0" indent="-342900" algn="l" defTabSz="457200" rtl="0" eaLnBrk="1" fontAlgn="base" latinLnBrk="0" hangingPunct="1">
              <a:lnSpc>
                <a:spcPct val="110000"/>
              </a:lnSpc>
              <a:spcBef>
                <a:spcPct val="20000"/>
              </a:spcBef>
              <a:spcAft>
                <a:spcPts val="600"/>
              </a:spcAft>
              <a:buClrTx/>
              <a:buSzTx/>
              <a:buFont typeface="Wingdings" charset="2"/>
              <a:buChar char="u"/>
              <a:tabLst/>
              <a:defRPr/>
            </a:pPr>
            <a:r>
              <a:rPr kumimoji="0" lang="en-GB" sz="1000" b="1" i="0" u="none" strike="noStrike" kern="1200" cap="none" spc="0" normalizeH="0" baseline="0" noProof="0" dirty="0">
                <a:ln>
                  <a:noFill/>
                </a:ln>
                <a:solidFill>
                  <a:schemeClr val="accent6"/>
                </a:solidFill>
                <a:effectLst/>
                <a:uLnTx/>
                <a:uFillTx/>
                <a:latin typeface="Calibri"/>
                <a:ea typeface="ＭＳ Ｐゴシック"/>
                <a:cs typeface="Calibri"/>
              </a:rPr>
              <a:t>Technical assistance</a:t>
            </a:r>
            <a:r>
              <a:rPr kumimoji="0" lang="en-GB" sz="1000" b="0" i="0" u="none" strike="noStrike" kern="1200" cap="none" spc="0" normalizeH="0" baseline="0" noProof="0" dirty="0">
                <a:ln>
                  <a:noFill/>
                </a:ln>
                <a:solidFill>
                  <a:schemeClr val="accent6"/>
                </a:solidFill>
                <a:effectLst/>
                <a:uLnTx/>
                <a:uFillTx/>
                <a:latin typeface="Calibri"/>
                <a:ea typeface="ＭＳ Ｐゴシック"/>
                <a:cs typeface="Calibri"/>
              </a:rPr>
              <a:t> to support the monitoring or the evaluation of the </a:t>
            </a:r>
            <a:r>
              <a:rPr kumimoji="0" lang="en-GB" sz="1000" b="1" i="0" u="none" strike="noStrike" kern="1200" cap="none" spc="0" normalizeH="0" baseline="0" noProof="0" dirty="0">
                <a:ln>
                  <a:noFill/>
                </a:ln>
                <a:solidFill>
                  <a:schemeClr val="accent6"/>
                </a:solidFill>
                <a:effectLst/>
                <a:uLnTx/>
                <a:uFillTx/>
                <a:latin typeface="Calibri"/>
                <a:ea typeface="ＭＳ Ｐゴシック"/>
                <a:cs typeface="Calibri"/>
              </a:rPr>
              <a:t>EU contract</a:t>
            </a:r>
            <a:r>
              <a:rPr kumimoji="0" lang="en-GB" sz="1000" b="0" i="0" u="none" strike="noStrike" kern="1200" cap="none" spc="0" normalizeH="0" baseline="0" noProof="0" dirty="0">
                <a:ln>
                  <a:noFill/>
                </a:ln>
                <a:solidFill>
                  <a:schemeClr val="accent6"/>
                </a:solidFill>
                <a:effectLst/>
                <a:uLnTx/>
                <a:uFillTx/>
                <a:latin typeface="Calibri"/>
                <a:ea typeface="ＭＳ Ｐゴシック"/>
                <a:cs typeface="Calibri"/>
              </a:rPr>
              <a:t>; and</a:t>
            </a:r>
          </a:p>
          <a:p>
            <a:pPr marL="342900" marR="0" lvl="0" indent="-342900" algn="l" defTabSz="457200" rtl="0" eaLnBrk="1" fontAlgn="base" latinLnBrk="0" hangingPunct="1">
              <a:lnSpc>
                <a:spcPct val="110000"/>
              </a:lnSpc>
              <a:spcBef>
                <a:spcPct val="20000"/>
              </a:spcBef>
              <a:spcAft>
                <a:spcPts val="600"/>
              </a:spcAft>
              <a:buClrTx/>
              <a:buSzTx/>
              <a:buFont typeface="Wingdings" charset="2"/>
              <a:buChar char="u"/>
              <a:tabLst/>
              <a:defRPr/>
            </a:pPr>
            <a:r>
              <a:rPr kumimoji="0" lang="en-GB" sz="1000" b="1" i="0" u="none" strike="noStrike" kern="1200" cap="none" spc="0" normalizeH="0" baseline="0" noProof="0" dirty="0">
                <a:ln>
                  <a:noFill/>
                </a:ln>
                <a:solidFill>
                  <a:schemeClr val="accent6"/>
                </a:solidFill>
                <a:effectLst/>
                <a:uLnTx/>
                <a:uFillTx/>
                <a:latin typeface="Calibri"/>
                <a:ea typeface="ＭＳ Ｐゴシック"/>
                <a:cs typeface="Calibri"/>
              </a:rPr>
              <a:t>Support </a:t>
            </a:r>
            <a:r>
              <a:rPr kumimoji="0" lang="en-GB" sz="1000" b="0" i="0" u="none" strike="noStrike" kern="1200" cap="none" spc="0" normalizeH="0" baseline="0" noProof="0" dirty="0">
                <a:ln>
                  <a:noFill/>
                </a:ln>
                <a:solidFill>
                  <a:schemeClr val="accent6"/>
                </a:solidFill>
                <a:effectLst/>
                <a:uLnTx/>
                <a:uFillTx/>
                <a:latin typeface="Calibri"/>
                <a:ea typeface="ＭＳ Ｐゴシック"/>
                <a:cs typeface="Calibri"/>
              </a:rPr>
              <a:t>for the design and implementation of a government-led </a:t>
            </a:r>
            <a:r>
              <a:rPr kumimoji="0" lang="en-GB" sz="1000" b="1" i="0" u="none" strike="noStrike" kern="1200" cap="none" spc="0" normalizeH="0" baseline="0" noProof="0" dirty="0">
                <a:ln>
                  <a:noFill/>
                </a:ln>
                <a:solidFill>
                  <a:schemeClr val="accent6"/>
                </a:solidFill>
                <a:effectLst/>
                <a:uLnTx/>
                <a:uFillTx/>
                <a:latin typeface="Calibri"/>
                <a:ea typeface="ＭＳ Ｐゴシック"/>
                <a:cs typeface="Calibri"/>
              </a:rPr>
              <a:t>visibility and communication strategy</a:t>
            </a:r>
            <a:endParaRPr lang="fr-BE" sz="1000" baseline="0" dirty="0">
              <a:latin typeface="Calibri"/>
              <a:cs typeface="Calibri"/>
            </a:endParaRPr>
          </a:p>
          <a:p>
            <a:pPr eaLnBrk="1" hangingPunct="1">
              <a:lnSpc>
                <a:spcPct val="80000"/>
              </a:lnSpc>
            </a:pPr>
            <a:endParaRPr lang="fr-BE" sz="1000" dirty="0">
              <a:latin typeface="Calibri"/>
              <a:cs typeface="Calibri"/>
            </a:endParaRPr>
          </a:p>
          <a:p>
            <a:pPr eaLnBrk="1" hangingPunct="1">
              <a:lnSpc>
                <a:spcPct val="80000"/>
              </a:lnSpc>
            </a:pPr>
            <a:r>
              <a:rPr lang="fr-BE" sz="1000" dirty="0">
                <a:latin typeface="Calibri"/>
                <a:cs typeface="Calibri"/>
              </a:rPr>
              <a:t>Very</a:t>
            </a:r>
            <a:r>
              <a:rPr lang="fr-BE" sz="1000" baseline="0" dirty="0">
                <a:latin typeface="Calibri"/>
                <a:cs typeface="Calibri"/>
              </a:rPr>
              <a:t> little is actually said in the guidelines about CB; it is mostly scattered around différent sections and chapters.</a:t>
            </a:r>
          </a:p>
          <a:p>
            <a:pPr eaLnBrk="1" hangingPunct="1">
              <a:lnSpc>
                <a:spcPct val="80000"/>
              </a:lnSpc>
            </a:pPr>
            <a:r>
              <a:rPr lang="en-GB" sz="1000" baseline="0" dirty="0">
                <a:latin typeface="Calibri"/>
                <a:cs typeface="Calibri"/>
              </a:rPr>
              <a:t>The slide is taken from the definition, Annex, page 69</a:t>
            </a:r>
            <a:endParaRPr lang="en-GB" sz="1000" kern="1200" dirty="0">
              <a:solidFill>
                <a:schemeClr val="tx1"/>
              </a:solidFill>
              <a:effectLst/>
              <a:latin typeface="Calibri"/>
              <a:ea typeface="ＭＳ Ｐゴシック" charset="0"/>
              <a:cs typeface="Calibri"/>
            </a:endParaRPr>
          </a:p>
          <a:p>
            <a:pPr eaLnBrk="1" hangingPunct="1">
              <a:lnSpc>
                <a:spcPct val="80000"/>
              </a:lnSpc>
            </a:pPr>
            <a:r>
              <a:rPr lang="fr-BE" sz="1000" dirty="0" err="1">
                <a:latin typeface="Calibri"/>
                <a:cs typeface="Calibri"/>
              </a:rPr>
              <a:t>Same</a:t>
            </a:r>
            <a:r>
              <a:rPr lang="fr-BE" sz="1000" dirty="0">
                <a:latin typeface="Calibri"/>
                <a:cs typeface="Calibri"/>
              </a:rPr>
              <a:t> story: </a:t>
            </a:r>
            <a:r>
              <a:rPr lang="fr-BE" sz="1000" dirty="0" err="1">
                <a:latin typeface="Calibri"/>
                <a:cs typeface="Calibri"/>
              </a:rPr>
              <a:t>this</a:t>
            </a:r>
            <a:r>
              <a:rPr lang="fr-BE" sz="1000" dirty="0">
                <a:latin typeface="Calibri"/>
                <a:cs typeface="Calibri"/>
              </a:rPr>
              <a:t> has been </a:t>
            </a:r>
            <a:r>
              <a:rPr lang="fr-BE" sz="1000" dirty="0" err="1">
                <a:latin typeface="Calibri"/>
                <a:cs typeface="Calibri"/>
              </a:rPr>
              <a:t>shown</a:t>
            </a:r>
            <a:r>
              <a:rPr lang="fr-BE" sz="1000" dirty="0">
                <a:latin typeface="Calibri"/>
                <a:cs typeface="Calibri"/>
              </a:rPr>
              <a:t> </a:t>
            </a:r>
            <a:r>
              <a:rPr lang="fr-BE" sz="1000" dirty="0" err="1">
                <a:latin typeface="Calibri"/>
                <a:cs typeface="Calibri"/>
              </a:rPr>
              <a:t>under</a:t>
            </a:r>
            <a:r>
              <a:rPr lang="fr-BE" sz="1000" dirty="0">
                <a:latin typeface="Calibri"/>
                <a:cs typeface="Calibri"/>
              </a:rPr>
              <a:t> basic concepts in module 1.3</a:t>
            </a:r>
          </a:p>
          <a:p>
            <a:pPr marL="927100" lvl="2" indent="-342900">
              <a:lnSpc>
                <a:spcPct val="120000"/>
              </a:lnSpc>
              <a:spcBef>
                <a:spcPts val="600"/>
              </a:spcBef>
              <a:spcAft>
                <a:spcPts val="600"/>
              </a:spcAft>
              <a:buClr>
                <a:schemeClr val="accent2"/>
              </a:buClr>
              <a:buFont typeface="Wingdings" charset="2"/>
              <a:buChar char="u"/>
            </a:pPr>
            <a:r>
              <a:rPr lang="en-GB" sz="1000" kern="1200" dirty="0">
                <a:solidFill>
                  <a:schemeClr val="tx1"/>
                </a:solidFill>
                <a:latin typeface="Calibri"/>
                <a:ea typeface="ＭＳ Ｐゴシック" charset="0"/>
                <a:cs typeface="Calibri"/>
              </a:rPr>
              <a:t>Promote effective, accountable and inclusive institutions</a:t>
            </a:r>
          </a:p>
          <a:p>
            <a:pPr marL="927100" lvl="2" indent="-342900">
              <a:lnSpc>
                <a:spcPct val="120000"/>
              </a:lnSpc>
              <a:spcBef>
                <a:spcPts val="600"/>
              </a:spcBef>
              <a:spcAft>
                <a:spcPts val="600"/>
              </a:spcAft>
              <a:buClr>
                <a:schemeClr val="accent2"/>
              </a:buClr>
              <a:buFont typeface="Wingdings" charset="2"/>
              <a:buChar char="u"/>
            </a:pPr>
            <a:r>
              <a:rPr lang="en-GB" sz="1000" kern="1200" dirty="0">
                <a:solidFill>
                  <a:schemeClr val="tx1"/>
                </a:solidFill>
                <a:latin typeface="Calibri"/>
                <a:ea typeface="ＭＳ Ｐゴシック" charset="0"/>
                <a:cs typeface="Calibri"/>
              </a:rPr>
              <a:t>Enhance Government capacity to design, implement, monitor, and evaluate policies and to deliver public services</a:t>
            </a:r>
          </a:p>
          <a:p>
            <a:pPr marL="927100" lvl="2" indent="-342900">
              <a:lnSpc>
                <a:spcPct val="120000"/>
              </a:lnSpc>
              <a:spcBef>
                <a:spcPts val="600"/>
              </a:spcBef>
              <a:spcAft>
                <a:spcPts val="600"/>
              </a:spcAft>
              <a:buClr>
                <a:schemeClr val="accent2"/>
              </a:buClr>
              <a:buFont typeface="Wingdings" charset="2"/>
              <a:buChar char="u"/>
            </a:pPr>
            <a:r>
              <a:rPr lang="en-GB" sz="1000" kern="1200" dirty="0">
                <a:solidFill>
                  <a:schemeClr val="tx1"/>
                </a:solidFill>
                <a:latin typeface="Calibri"/>
                <a:ea typeface="ＭＳ Ｐゴシック" charset="0"/>
                <a:cs typeface="Calibri"/>
              </a:rPr>
              <a:t>Promote the active engagement of all stakeholders in policy design, implementation and monitoring </a:t>
            </a:r>
          </a:p>
          <a:p>
            <a:pPr marL="927100" lvl="2" indent="-342900">
              <a:lnSpc>
                <a:spcPct val="120000"/>
              </a:lnSpc>
              <a:spcBef>
                <a:spcPts val="600"/>
              </a:spcBef>
              <a:spcAft>
                <a:spcPts val="600"/>
              </a:spcAft>
              <a:buClr>
                <a:schemeClr val="accent2"/>
              </a:buClr>
              <a:buFont typeface="Wingdings" charset="2"/>
              <a:buChar char="u"/>
            </a:pPr>
            <a:r>
              <a:rPr lang="en-GB" sz="1000" kern="1200" dirty="0">
                <a:solidFill>
                  <a:schemeClr val="tx1"/>
                </a:solidFill>
                <a:latin typeface="Calibri"/>
                <a:ea typeface="ＭＳ Ｐゴシック" charset="0"/>
                <a:cs typeface="Calibri"/>
              </a:rPr>
              <a:t>Strengthen the national monitoring and evaluation framework, including statistical system</a:t>
            </a:r>
          </a:p>
          <a:p>
            <a:pPr marL="927100" lvl="2" indent="-342900">
              <a:lnSpc>
                <a:spcPct val="120000"/>
              </a:lnSpc>
              <a:spcBef>
                <a:spcPts val="600"/>
              </a:spcBef>
              <a:spcAft>
                <a:spcPts val="600"/>
              </a:spcAft>
              <a:buClr>
                <a:schemeClr val="accent2"/>
              </a:buClr>
              <a:buFont typeface="Wingdings" charset="2"/>
              <a:buChar char="u"/>
            </a:pPr>
            <a:r>
              <a:rPr lang="en-GB" sz="1000" kern="1200" dirty="0">
                <a:solidFill>
                  <a:schemeClr val="tx1"/>
                </a:solidFill>
                <a:latin typeface="Calibri"/>
                <a:ea typeface="ＭＳ Ｐゴシック" charset="0"/>
                <a:cs typeface="Calibri"/>
              </a:rPr>
              <a:t>integrate gender equality measures in planning, budgeting and monitoring </a:t>
            </a:r>
          </a:p>
          <a:p>
            <a:pPr marL="927100" lvl="2" indent="-342900">
              <a:lnSpc>
                <a:spcPct val="120000"/>
              </a:lnSpc>
              <a:spcBef>
                <a:spcPts val="600"/>
              </a:spcBef>
              <a:spcAft>
                <a:spcPts val="600"/>
              </a:spcAft>
              <a:buClr>
                <a:schemeClr val="accent2"/>
              </a:buClr>
              <a:buFont typeface="Wingdings" charset="2"/>
              <a:buChar char="u"/>
            </a:pPr>
            <a:r>
              <a:rPr lang="en-GB" sz="1000" kern="1200" dirty="0">
                <a:solidFill>
                  <a:schemeClr val="tx1"/>
                </a:solidFill>
                <a:latin typeface="Calibri"/>
                <a:ea typeface="ＭＳ Ｐゴシック" charset="0"/>
                <a:cs typeface="Calibri"/>
              </a:rPr>
              <a:t>Mitigate risks where there is commitment to reform but lack of capacity</a:t>
            </a:r>
            <a:endParaRPr lang="fr-BE" sz="1000" dirty="0">
              <a:latin typeface="Calibri"/>
              <a:cs typeface="Calibri"/>
            </a:endParaRPr>
          </a:p>
          <a:p>
            <a:pPr eaLnBrk="1" hangingPunct="1">
              <a:lnSpc>
                <a:spcPct val="80000"/>
              </a:lnSpc>
            </a:pPr>
            <a:r>
              <a:rPr lang="fr-BE" sz="1000" dirty="0">
                <a:latin typeface="Calibri"/>
                <a:cs typeface="Calibri"/>
              </a:rPr>
              <a:t>Very</a:t>
            </a:r>
            <a:r>
              <a:rPr lang="fr-BE" sz="1000" baseline="0" dirty="0">
                <a:latin typeface="Calibri"/>
                <a:cs typeface="Calibri"/>
              </a:rPr>
              <a:t> </a:t>
            </a:r>
            <a:r>
              <a:rPr lang="fr-BE" sz="1000" baseline="0" dirty="0" err="1">
                <a:latin typeface="Calibri"/>
                <a:cs typeface="Calibri"/>
              </a:rPr>
              <a:t>little</a:t>
            </a:r>
            <a:r>
              <a:rPr lang="fr-BE" sz="1000" baseline="0" dirty="0">
                <a:latin typeface="Calibri"/>
                <a:cs typeface="Calibri"/>
              </a:rPr>
              <a:t> </a:t>
            </a:r>
            <a:r>
              <a:rPr lang="fr-BE" sz="1000" baseline="0" dirty="0" err="1">
                <a:latin typeface="Calibri"/>
                <a:cs typeface="Calibri"/>
              </a:rPr>
              <a:t>is</a:t>
            </a:r>
            <a:r>
              <a:rPr lang="fr-BE" sz="1000" baseline="0" dirty="0">
                <a:latin typeface="Calibri"/>
                <a:cs typeface="Calibri"/>
              </a:rPr>
              <a:t> </a:t>
            </a:r>
            <a:r>
              <a:rPr lang="fr-BE" sz="1000" baseline="0" dirty="0" err="1">
                <a:latin typeface="Calibri"/>
                <a:cs typeface="Calibri"/>
              </a:rPr>
              <a:t>actually</a:t>
            </a:r>
            <a:r>
              <a:rPr lang="fr-BE" sz="1000" baseline="0" dirty="0">
                <a:latin typeface="Calibri"/>
                <a:cs typeface="Calibri"/>
              </a:rPr>
              <a:t> </a:t>
            </a:r>
            <a:r>
              <a:rPr lang="fr-BE" sz="1000" baseline="0" dirty="0" err="1">
                <a:latin typeface="Calibri"/>
                <a:cs typeface="Calibri"/>
              </a:rPr>
              <a:t>said</a:t>
            </a:r>
            <a:r>
              <a:rPr lang="fr-BE" sz="1000" baseline="0" dirty="0">
                <a:latin typeface="Calibri"/>
                <a:cs typeface="Calibri"/>
              </a:rPr>
              <a:t> in the guidelines about CB; </a:t>
            </a:r>
            <a:r>
              <a:rPr lang="fr-BE" sz="1000" baseline="0" dirty="0" err="1">
                <a:latin typeface="Calibri"/>
                <a:cs typeface="Calibri"/>
              </a:rPr>
              <a:t>it</a:t>
            </a:r>
            <a:r>
              <a:rPr lang="fr-BE" sz="1000" baseline="0" dirty="0">
                <a:latin typeface="Calibri"/>
                <a:cs typeface="Calibri"/>
              </a:rPr>
              <a:t> </a:t>
            </a:r>
            <a:r>
              <a:rPr lang="fr-BE" sz="1000" baseline="0" dirty="0" err="1">
                <a:latin typeface="Calibri"/>
                <a:cs typeface="Calibri"/>
              </a:rPr>
              <a:t>is</a:t>
            </a:r>
            <a:r>
              <a:rPr lang="fr-BE" sz="1000" baseline="0" dirty="0">
                <a:latin typeface="Calibri"/>
                <a:cs typeface="Calibri"/>
              </a:rPr>
              <a:t> </a:t>
            </a:r>
            <a:r>
              <a:rPr lang="fr-BE" sz="1000" baseline="0" dirty="0" err="1">
                <a:latin typeface="Calibri"/>
                <a:cs typeface="Calibri"/>
              </a:rPr>
              <a:t>mostly</a:t>
            </a:r>
            <a:r>
              <a:rPr lang="fr-BE" sz="1000" baseline="0" dirty="0">
                <a:latin typeface="Calibri"/>
                <a:cs typeface="Calibri"/>
              </a:rPr>
              <a:t> </a:t>
            </a:r>
            <a:r>
              <a:rPr lang="fr-BE" sz="1000" baseline="0" dirty="0" err="1">
                <a:latin typeface="Calibri"/>
                <a:cs typeface="Calibri"/>
              </a:rPr>
              <a:t>scattered</a:t>
            </a:r>
            <a:r>
              <a:rPr lang="fr-BE" sz="1000" baseline="0" dirty="0">
                <a:latin typeface="Calibri"/>
                <a:cs typeface="Calibri"/>
              </a:rPr>
              <a:t> </a:t>
            </a:r>
            <a:r>
              <a:rPr lang="fr-BE" sz="1000" baseline="0" dirty="0" err="1">
                <a:latin typeface="Calibri"/>
                <a:cs typeface="Calibri"/>
              </a:rPr>
              <a:t>around</a:t>
            </a:r>
            <a:r>
              <a:rPr lang="fr-BE" sz="1000" baseline="0" dirty="0">
                <a:latin typeface="Calibri"/>
                <a:cs typeface="Calibri"/>
              </a:rPr>
              <a:t> différent sections and </a:t>
            </a:r>
            <a:r>
              <a:rPr lang="fr-BE" sz="1000" baseline="0" dirty="0" err="1">
                <a:latin typeface="Calibri"/>
                <a:cs typeface="Calibri"/>
              </a:rPr>
              <a:t>chapters</a:t>
            </a:r>
            <a:r>
              <a:rPr lang="fr-BE" sz="1000" baseline="0" dirty="0">
                <a:latin typeface="Calibri"/>
                <a:cs typeface="Calibri"/>
              </a:rPr>
              <a:t>.</a:t>
            </a:r>
          </a:p>
          <a:p>
            <a:pPr eaLnBrk="1" hangingPunct="1">
              <a:lnSpc>
                <a:spcPct val="80000"/>
              </a:lnSpc>
            </a:pPr>
            <a:r>
              <a:rPr lang="fr-BE" sz="1000" baseline="0" dirty="0" err="1">
                <a:latin typeface="Calibri"/>
                <a:cs typeface="Calibri"/>
              </a:rPr>
              <a:t>See</a:t>
            </a:r>
            <a:r>
              <a:rPr lang="fr-BE" sz="1000" baseline="0" dirty="0">
                <a:latin typeface="Calibri"/>
                <a:cs typeface="Calibri"/>
              </a:rPr>
              <a:t> </a:t>
            </a:r>
            <a:r>
              <a:rPr lang="fr-BE" sz="1000" baseline="0" dirty="0" err="1">
                <a:latin typeface="Calibri"/>
                <a:cs typeface="Calibri"/>
              </a:rPr>
              <a:t>nevertheless</a:t>
            </a:r>
            <a:r>
              <a:rPr lang="fr-BE" sz="1000" baseline="0" dirty="0">
                <a:latin typeface="Calibri"/>
                <a:cs typeface="Calibri"/>
              </a:rPr>
              <a:t> page 5 a </a:t>
            </a:r>
            <a:r>
              <a:rPr lang="fr-BE" sz="1000" baseline="0" dirty="0" err="1">
                <a:latin typeface="Calibri"/>
                <a:cs typeface="Calibri"/>
              </a:rPr>
              <a:t>paragraph</a:t>
            </a:r>
            <a:r>
              <a:rPr lang="fr-BE" sz="1000" baseline="0" dirty="0">
                <a:latin typeface="Calibri"/>
                <a:cs typeface="Calibri"/>
              </a:rPr>
              <a:t> :</a:t>
            </a:r>
          </a:p>
          <a:p>
            <a:r>
              <a:rPr lang="en-GB" sz="1000" b="1" kern="1200" dirty="0">
                <a:solidFill>
                  <a:schemeClr val="tx1"/>
                </a:solidFill>
                <a:effectLst/>
                <a:latin typeface="Calibri"/>
                <a:ea typeface="ＭＳ Ｐゴシック" charset="0"/>
                <a:cs typeface="Calibri"/>
              </a:rPr>
              <a:t>Capacity development support</a:t>
            </a:r>
            <a:endParaRPr lang="en-GB" sz="1000" kern="1200" dirty="0">
              <a:solidFill>
                <a:schemeClr val="tx1"/>
              </a:solidFill>
              <a:effectLst/>
              <a:latin typeface="Calibri"/>
              <a:ea typeface="ＭＳ Ｐゴシック" charset="0"/>
              <a:cs typeface="Calibri"/>
            </a:endParaRPr>
          </a:p>
          <a:p>
            <a:r>
              <a:rPr lang="en-GB" sz="1000" kern="1200" dirty="0">
                <a:solidFill>
                  <a:schemeClr val="tx1"/>
                </a:solidFill>
                <a:effectLst/>
                <a:latin typeface="Calibri"/>
                <a:ea typeface="ＭＳ Ｐゴシック" charset="0"/>
                <a:cs typeface="Calibri"/>
              </a:rPr>
              <a:t>Budget support aims to strengthen the capacity of partner countries in a sustainable way by using the country's policy and public finance systems, improving the accountability of the government towards its citizens, rather than creating parallel structures administered outside the budget by third parties. In addition, specific actions can be designed to strengthen key institutions and policy-making processes. Capacity development needs should be assessed for that purpose and support provided to (</a:t>
            </a:r>
            <a:r>
              <a:rPr lang="en-GB" sz="1000" kern="1200" dirty="0" err="1">
                <a:solidFill>
                  <a:schemeClr val="tx1"/>
                </a:solidFill>
                <a:effectLst/>
                <a:latin typeface="Calibri"/>
                <a:ea typeface="ＭＳ Ｐゴシック" charset="0"/>
                <a:cs typeface="Calibri"/>
              </a:rPr>
              <a:t>i</a:t>
            </a:r>
            <a:r>
              <a:rPr lang="en-GB" sz="1000" kern="1200" dirty="0">
                <a:solidFill>
                  <a:schemeClr val="tx1"/>
                </a:solidFill>
                <a:effectLst/>
                <a:latin typeface="Calibri"/>
                <a:ea typeface="ＭＳ Ｐゴシック" charset="0"/>
                <a:cs typeface="Calibri"/>
              </a:rPr>
              <a:t>) promote effective, accountable and inclusive institutions, (ii) enhance the government's capacity to design, implement, monitor, evaluate policies and deliver better services to final beneficiaries (rights holders); (iii) promote the active engagement of all relevant domestic stakeholders in policy design, implementation and monitoring; (iv) strengthen the national monitoring and evaluation framework, including statistical systems; and v) integrate gender equality measures in planning, budgeting and monitoring. The Commission provides support to capacity development based on identified needs and demand, linked to clear results, and through harmonised and aligned initiatives</a:t>
            </a:r>
            <a:endParaRPr lang="fr-BE" sz="1000" dirty="0">
              <a:latin typeface="Calibri"/>
              <a:cs typeface="Calibri"/>
            </a:endParaRPr>
          </a:p>
        </p:txBody>
      </p:sp>
      <p:sp>
        <p:nvSpPr>
          <p:cNvPr id="58372"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0"/>
              </a:defRPr>
            </a:lvl1pPr>
            <a:lvl2pPr marL="742950" indent="-285750" eaLnBrk="0" hangingPunct="0">
              <a:defRPr>
                <a:solidFill>
                  <a:schemeClr val="bg2"/>
                </a:solidFill>
                <a:latin typeface="Arial" charset="0"/>
                <a:ea typeface="ＭＳ Ｐゴシック" charset="0"/>
              </a:defRPr>
            </a:lvl2pPr>
            <a:lvl3pPr marL="1143000" indent="-228600" eaLnBrk="0" hangingPunct="0">
              <a:defRPr>
                <a:solidFill>
                  <a:schemeClr val="bg2"/>
                </a:solidFill>
                <a:latin typeface="Arial" charset="0"/>
                <a:ea typeface="ＭＳ Ｐゴシック" charset="0"/>
              </a:defRPr>
            </a:lvl3pPr>
            <a:lvl4pPr marL="1600200" indent="-228600" eaLnBrk="0" hangingPunct="0">
              <a:defRPr>
                <a:solidFill>
                  <a:schemeClr val="bg2"/>
                </a:solidFill>
                <a:latin typeface="Arial" charset="0"/>
                <a:ea typeface="ＭＳ Ｐゴシック" charset="0"/>
              </a:defRPr>
            </a:lvl4pPr>
            <a:lvl5pPr marL="2057400" indent="-228600" eaLnBrk="0" hangingPunct="0">
              <a:defRPr>
                <a:solidFill>
                  <a:schemeClr val="bg2"/>
                </a:solidFill>
                <a:latin typeface="Arial" charset="0"/>
                <a:ea typeface="ＭＳ Ｐゴシック" charset="0"/>
              </a:defRPr>
            </a:lvl5pPr>
            <a:lvl6pPr marL="2514600" indent="-228600" algn="ctr" eaLnBrk="0" fontAlgn="base" hangingPunct="0">
              <a:spcBef>
                <a:spcPct val="0"/>
              </a:spcBef>
              <a:spcAft>
                <a:spcPct val="0"/>
              </a:spcAft>
              <a:defRPr>
                <a:solidFill>
                  <a:schemeClr val="bg2"/>
                </a:solidFill>
                <a:latin typeface="Arial" charset="0"/>
                <a:ea typeface="ＭＳ Ｐゴシック" charset="0"/>
              </a:defRPr>
            </a:lvl6pPr>
            <a:lvl7pPr marL="2971800" indent="-228600" algn="ctr" eaLnBrk="0" fontAlgn="base" hangingPunct="0">
              <a:spcBef>
                <a:spcPct val="0"/>
              </a:spcBef>
              <a:spcAft>
                <a:spcPct val="0"/>
              </a:spcAft>
              <a:defRPr>
                <a:solidFill>
                  <a:schemeClr val="bg2"/>
                </a:solidFill>
                <a:latin typeface="Arial" charset="0"/>
                <a:ea typeface="ＭＳ Ｐゴシック" charset="0"/>
              </a:defRPr>
            </a:lvl7pPr>
            <a:lvl8pPr marL="3429000" indent="-228600" algn="ctr" eaLnBrk="0" fontAlgn="base" hangingPunct="0">
              <a:spcBef>
                <a:spcPct val="0"/>
              </a:spcBef>
              <a:spcAft>
                <a:spcPct val="0"/>
              </a:spcAft>
              <a:defRPr>
                <a:solidFill>
                  <a:schemeClr val="bg2"/>
                </a:solidFill>
                <a:latin typeface="Arial" charset="0"/>
                <a:ea typeface="ＭＳ Ｐゴシック" charset="0"/>
              </a:defRPr>
            </a:lvl8pPr>
            <a:lvl9pPr marL="3886200" indent="-228600" algn="ctr" eaLnBrk="0" fontAlgn="base" hangingPunct="0">
              <a:spcBef>
                <a:spcPct val="0"/>
              </a:spcBef>
              <a:spcAft>
                <a:spcPct val="0"/>
              </a:spcAft>
              <a:defRPr>
                <a:solidFill>
                  <a:schemeClr val="bg2"/>
                </a:solidFill>
                <a:latin typeface="Arial" charset="0"/>
                <a:ea typeface="ＭＳ Ｐゴシック" charset="0"/>
              </a:defRPr>
            </a:lvl9pPr>
          </a:lstStyle>
          <a:p>
            <a:pPr eaLnBrk="1" hangingPunct="1"/>
            <a:fld id="{8DB52836-9DCA-F94B-8A91-0ADAC8FF5472}" type="slidenum">
              <a:rPr lang="en-GB"/>
              <a:pPr eaLnBrk="1" hangingPunct="1"/>
              <a:t>3</a:t>
            </a:fld>
            <a:endParaRPr lang="en-GB"/>
          </a:p>
        </p:txBody>
      </p:sp>
    </p:spTree>
    <p:extLst>
      <p:ext uri="{BB962C8B-B14F-4D97-AF65-F5344CB8AC3E}">
        <p14:creationId xmlns:p14="http://schemas.microsoft.com/office/powerpoint/2010/main" val="2449005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3" indent="0" algn="just">
              <a:spcAft>
                <a:spcPts val="600"/>
              </a:spcAft>
              <a:buClr>
                <a:srgbClr val="2D5EC1"/>
              </a:buClr>
              <a:buNone/>
            </a:pPr>
            <a:r>
              <a:rPr lang="en-GB" sz="1600" kern="1200" dirty="0">
                <a:solidFill>
                  <a:srgbClr val="000000"/>
                </a:solidFill>
                <a:latin typeface="Arial" charset="0"/>
                <a:ea typeface="ＭＳ Ｐゴシック" charset="0"/>
                <a:cs typeface="Tw Cen MT"/>
              </a:rPr>
              <a:t>Capacity development/Technical Assistance (CD/TA) remains at the heart of design and implementation of BS to improve quality and capacity of systems and institutions</a:t>
            </a:r>
            <a:endParaRPr lang="en-GB" sz="1600" i="0" kern="1200" dirty="0">
              <a:solidFill>
                <a:srgbClr val="000000"/>
              </a:solidFill>
              <a:latin typeface="Arial" charset="0"/>
              <a:ea typeface="ＭＳ Ｐゴシック" charset="0"/>
              <a:cs typeface="Tw Cen MT"/>
            </a:endParaRPr>
          </a:p>
          <a:p>
            <a:pPr algn="just">
              <a:spcAft>
                <a:spcPts val="600"/>
              </a:spcAft>
              <a:buClr>
                <a:srgbClr val="2D5EC1"/>
              </a:buClr>
              <a:buFont typeface="Wingdings" charset="2"/>
              <a:buChar char="u"/>
            </a:pPr>
            <a:r>
              <a:rPr lang="en-GB" sz="1600" i="0" kern="1200" dirty="0">
                <a:solidFill>
                  <a:srgbClr val="000000"/>
                </a:solidFill>
                <a:latin typeface="Arial" charset="0"/>
                <a:ea typeface="ＭＳ Ｐゴシック" charset="0"/>
                <a:cs typeface="Tw Cen MT"/>
              </a:rPr>
              <a:t>Complements the BS financial transfers (portfolio approach)</a:t>
            </a:r>
          </a:p>
          <a:p>
            <a:pPr algn="just">
              <a:spcAft>
                <a:spcPts val="600"/>
              </a:spcAft>
              <a:buClr>
                <a:srgbClr val="2D5EC1"/>
              </a:buClr>
              <a:buFont typeface="Wingdings" charset="2"/>
              <a:buChar char="u"/>
            </a:pPr>
            <a:r>
              <a:rPr lang="en-GB" sz="1600" i="0" kern="1200" dirty="0">
                <a:solidFill>
                  <a:srgbClr val="000000"/>
                </a:solidFill>
                <a:latin typeface="Arial" charset="0"/>
                <a:ea typeface="ＭＳ Ｐゴシック" charset="0"/>
                <a:cs typeface="Tw Cen MT"/>
              </a:rPr>
              <a:t>Nationally owned and demand-driven (ref. “EU backbone strategy”)</a:t>
            </a:r>
          </a:p>
          <a:p>
            <a:pPr algn="just">
              <a:spcAft>
                <a:spcPts val="600"/>
              </a:spcAft>
              <a:buClr>
                <a:srgbClr val="2D5EC1"/>
              </a:buClr>
              <a:buFont typeface="Wingdings" charset="2"/>
              <a:buChar char="u"/>
            </a:pPr>
            <a:r>
              <a:rPr lang="en-GB" sz="1600" i="0" kern="1200" dirty="0">
                <a:solidFill>
                  <a:srgbClr val="000000"/>
                </a:solidFill>
                <a:latin typeface="Arial" charset="0"/>
                <a:ea typeface="ＭＳ Ｐゴシック" charset="0"/>
                <a:cs typeface="Tw Cen MT"/>
              </a:rPr>
              <a:t>Informed by sector analysis, eligibility criteria assessments, risk management framework, and policy dialogue with the government </a:t>
            </a:r>
          </a:p>
          <a:p>
            <a:pPr algn="just">
              <a:spcAft>
                <a:spcPts val="600"/>
              </a:spcAft>
              <a:buClr>
                <a:srgbClr val="2D5EC1"/>
              </a:buClr>
              <a:buFont typeface="Wingdings" charset="2"/>
              <a:buChar char="u"/>
            </a:pPr>
            <a:r>
              <a:rPr lang="en-GB" sz="1600" i="0" kern="1200" dirty="0">
                <a:solidFill>
                  <a:srgbClr val="000000"/>
                </a:solidFill>
                <a:latin typeface="Arial" charset="0"/>
                <a:ea typeface="ＭＳ Ｐゴシック" charset="0"/>
                <a:cs typeface="Tw Cen MT"/>
              </a:rPr>
              <a:t>Identified and designed “up front” during formulation</a:t>
            </a:r>
          </a:p>
          <a:p>
            <a:pPr algn="just">
              <a:spcAft>
                <a:spcPts val="600"/>
              </a:spcAft>
              <a:buClr>
                <a:srgbClr val="2D5EC1"/>
              </a:buClr>
              <a:buFont typeface="Wingdings" charset="2"/>
              <a:buChar char="u"/>
            </a:pPr>
            <a:r>
              <a:rPr lang="en-GB" sz="1600" i="0" kern="1200" dirty="0">
                <a:solidFill>
                  <a:srgbClr val="000000"/>
                </a:solidFill>
                <a:latin typeface="Arial" charset="0"/>
                <a:ea typeface="ＭＳ Ｐゴシック" charset="0"/>
                <a:cs typeface="Tw Cen MT"/>
              </a:rPr>
              <a:t>Is linked to results</a:t>
            </a:r>
          </a:p>
          <a:p>
            <a:pPr algn="just">
              <a:spcAft>
                <a:spcPts val="600"/>
              </a:spcAft>
              <a:buClr>
                <a:srgbClr val="2D5EC1"/>
              </a:buClr>
              <a:buFont typeface="Wingdings" charset="2"/>
              <a:buChar char="u"/>
            </a:pPr>
            <a:r>
              <a:rPr lang="en-GB" sz="1600" i="0" kern="1200" dirty="0">
                <a:solidFill>
                  <a:srgbClr val="000000"/>
                </a:solidFill>
                <a:latin typeface="Arial" charset="0"/>
                <a:ea typeface="ＭＳ Ｐゴシック" charset="0"/>
                <a:cs typeface="Tw Cen MT"/>
              </a:rPr>
              <a:t>Timely delivered at key stages of BS implementation through harmonised and aligned initiatives</a:t>
            </a:r>
          </a:p>
          <a:p>
            <a:pPr algn="just">
              <a:buClr>
                <a:srgbClr val="0F5494"/>
              </a:buClr>
              <a:buFont typeface="Wingdings" panose="05000000000000000000" pitchFamily="2" charset="2"/>
              <a:buChar char="Ø"/>
            </a:pPr>
            <a:r>
              <a:rPr lang="en-GB" sz="1600" i="0" dirty="0"/>
              <a:t>Areas for CD interventions: address weaknesses in sector policy/reform design or in critical sector PFM for services delivery inputs and provisions at central and local level: public procurement and distribution, control of expenditure, systems of financial accountability such as book keeping and financial reporting …)    </a:t>
            </a:r>
          </a:p>
          <a:p>
            <a:pPr marL="0" marR="0" indent="0" algn="just" defTabSz="914400" rtl="0" eaLnBrk="0" fontAlgn="base" latinLnBrk="0" hangingPunct="0">
              <a:lnSpc>
                <a:spcPct val="100000"/>
              </a:lnSpc>
              <a:spcBef>
                <a:spcPct val="30000"/>
              </a:spcBef>
              <a:spcAft>
                <a:spcPct val="0"/>
              </a:spcAft>
              <a:buClr>
                <a:srgbClr val="0F5494"/>
              </a:buClr>
              <a:buSzTx/>
              <a:buFont typeface="Wingdings" panose="05000000000000000000" pitchFamily="2" charset="2"/>
              <a:buChar char="Ø"/>
              <a:tabLst/>
              <a:defRPr/>
            </a:pPr>
            <a:r>
              <a:rPr lang="en-GB" sz="1600" i="0" dirty="0"/>
              <a:t>Ensure sustainably approach to and building in incentives for capacity development (affordability in the long term, involvement of institutions and individuals involved in sector policy, financial management  and service delivery) </a:t>
            </a:r>
          </a:p>
          <a:p>
            <a:pPr algn="just">
              <a:buClr>
                <a:srgbClr val="0F5494"/>
              </a:buClr>
              <a:buFont typeface="Wingdings" panose="05000000000000000000" pitchFamily="2" charset="2"/>
              <a:buChar char="Ø"/>
            </a:pPr>
            <a:endParaRPr lang="en-GB" sz="1600" i="0" dirty="0"/>
          </a:p>
          <a:p>
            <a:endParaRPr lang="fr-FR"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4220627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p:cNvSpPr>
          <p:nvPr>
            <p:ph type="sldImg"/>
          </p:nvPr>
        </p:nvSpPr>
        <p:spPr>
          <a:xfrm>
            <a:off x="917575" y="744538"/>
            <a:ext cx="4962525" cy="3722687"/>
          </a:xfrm>
          <a:ln/>
        </p:spPr>
      </p:sp>
      <p:sp>
        <p:nvSpPr>
          <p:cNvPr id="3" name="Notes Placeholder 2"/>
          <p:cNvSpPr>
            <a:spLocks noGrp="1"/>
          </p:cNvSpPr>
          <p:nvPr>
            <p:ph type="body" idx="1"/>
          </p:nvPr>
        </p:nvSpPr>
        <p:spPr/>
        <p:txBody>
          <a:bodyPr>
            <a:normAutofit/>
          </a:bodyPr>
          <a:lstStyle/>
          <a:p>
            <a:pPr>
              <a:defRPr/>
            </a:pPr>
            <a:r>
              <a:rPr lang="en-US" dirty="0"/>
              <a:t>This slide presents what is now regarded as an accepted distinction between three “nested” layers of capacity: individual, </a:t>
            </a:r>
            <a:r>
              <a:rPr lang="en-US" dirty="0" err="1"/>
              <a:t>organisational</a:t>
            </a:r>
            <a:r>
              <a:rPr lang="en-US" dirty="0"/>
              <a:t> and institutional.</a:t>
            </a:r>
          </a:p>
          <a:p>
            <a:pPr>
              <a:defRPr/>
            </a:pPr>
            <a:r>
              <a:rPr lang="en-US" dirty="0"/>
              <a:t>We can mention that there are no hard and fast rules and the levels are fluid. For instance multiple sector </a:t>
            </a:r>
            <a:r>
              <a:rPr lang="en-US" dirty="0" err="1"/>
              <a:t>organisations</a:t>
            </a:r>
            <a:r>
              <a:rPr lang="en-US" dirty="0"/>
              <a:t> are sometimes placed under the </a:t>
            </a:r>
            <a:r>
              <a:rPr lang="en-US" dirty="0" err="1"/>
              <a:t>organisational</a:t>
            </a:r>
            <a:r>
              <a:rPr lang="en-US" dirty="0"/>
              <a:t> level and sometimes under the institutional level</a:t>
            </a:r>
          </a:p>
          <a:p>
            <a:pPr>
              <a:defRPr/>
            </a:pPr>
            <a:r>
              <a:rPr lang="en-US" dirty="0"/>
              <a:t>Some refer to the institutional level as the enabling environment</a:t>
            </a:r>
          </a:p>
          <a:p>
            <a:pPr>
              <a:defRPr/>
            </a:pPr>
            <a:r>
              <a:rPr lang="en-US" dirty="0"/>
              <a:t>Main purpose is to reinforce the point that capacity can be expressed in terms of individuals, </a:t>
            </a:r>
            <a:r>
              <a:rPr lang="en-US" dirty="0" err="1"/>
              <a:t>organisations</a:t>
            </a:r>
            <a:r>
              <a:rPr lang="en-US" dirty="0"/>
              <a:t> and larger systems and that these levels are inter-dependent or nested. Focusing on one level without taking account of the other levels often results in failed CD interventions</a:t>
            </a:r>
          </a:p>
          <a:p>
            <a:pPr>
              <a:defRPr/>
            </a:pPr>
            <a:r>
              <a:rPr lang="en-GB" dirty="0">
                <a:latin typeface="Arial" pitchFamily="-65" charset="0"/>
                <a:ea typeface="ＭＳ Ｐゴシック" pitchFamily="-65" charset="-128"/>
                <a:cs typeface="ＭＳ Ｐゴシック" pitchFamily="-65" charset="-128"/>
              </a:rPr>
              <a:t>The important point it to work with the levels that are relevant for the context and need, given that DPs</a:t>
            </a:r>
            <a:r>
              <a:rPr lang="en-GB" baseline="0" dirty="0">
                <a:latin typeface="Arial" pitchFamily="-65" charset="0"/>
                <a:ea typeface="ＭＳ Ｐゴシック" pitchFamily="-65" charset="-128"/>
                <a:cs typeface="ＭＳ Ｐゴシック" pitchFamily="-65" charset="-128"/>
              </a:rPr>
              <a:t> are</a:t>
            </a:r>
            <a:r>
              <a:rPr lang="en-GB" dirty="0">
                <a:latin typeface="Arial" pitchFamily="-65" charset="0"/>
                <a:ea typeface="ＭＳ Ｐゴシック" pitchFamily="-65" charset="-128"/>
                <a:cs typeface="ＭＳ Ｐゴシック" pitchFamily="-65" charset="-128"/>
              </a:rPr>
              <a:t> often working at the </a:t>
            </a:r>
            <a:r>
              <a:rPr lang="en-GB" dirty="0" err="1">
                <a:latin typeface="Arial" pitchFamily="-65" charset="0"/>
                <a:ea typeface="ＭＳ Ｐゴシック" pitchFamily="-65" charset="-128"/>
                <a:cs typeface="ＭＳ Ｐゴシック" pitchFamily="-65" charset="-128"/>
              </a:rPr>
              <a:t>sectoral</a:t>
            </a:r>
            <a:r>
              <a:rPr lang="en-GB" dirty="0">
                <a:latin typeface="Arial" pitchFamily="-65" charset="0"/>
                <a:ea typeface="ＭＳ Ｐゴシック" pitchFamily="-65" charset="-128"/>
                <a:cs typeface="ＭＳ Ｐゴシック" pitchFamily="-65" charset="-128"/>
              </a:rPr>
              <a:t> level it is important to take that into account.</a:t>
            </a:r>
          </a:p>
          <a:p>
            <a:pPr>
              <a:defRPr/>
            </a:pPr>
            <a:endParaRPr lang="en-US" b="1" dirty="0"/>
          </a:p>
          <a:p>
            <a:pPr>
              <a:defRPr/>
            </a:pPr>
            <a:endParaRPr lang="en-US" dirty="0"/>
          </a:p>
        </p:txBody>
      </p:sp>
      <p:sp>
        <p:nvSpPr>
          <p:cNvPr id="31748" name="Slide Number Placeholder 3"/>
          <p:cNvSpPr>
            <a:spLocks noGrp="1"/>
          </p:cNvSpPr>
          <p:nvPr>
            <p:ph type="sldNum" sz="quarter" idx="5"/>
          </p:nvPr>
        </p:nvSpPr>
        <p:spPr>
          <a:noFill/>
          <a:ln>
            <a:miter lim="800000"/>
            <a:headEnd/>
            <a:tailEnd/>
          </a:ln>
        </p:spPr>
        <p:txBody>
          <a:bodyPr/>
          <a:lstStyle/>
          <a:p>
            <a:fld id="{C7B4E8D3-CF52-664E-A040-732BC4E69DBA}" type="slidenum">
              <a:rPr lang="en-GB">
                <a:latin typeface="Arial" pitchFamily="-93" charset="0"/>
                <a:ea typeface="ＭＳ Ｐゴシック" pitchFamily="-93" charset="-128"/>
                <a:cs typeface="ＭＳ Ｐゴシック" pitchFamily="-93" charset="-128"/>
              </a:rPr>
              <a:pPr/>
              <a:t>6</a:t>
            </a:fld>
            <a:endParaRPr lang="en-GB">
              <a:latin typeface="Arial" pitchFamily="-93" charset="0"/>
              <a:ea typeface="ＭＳ Ｐゴシック" pitchFamily="-93" charset="-128"/>
              <a:cs typeface="ＭＳ Ｐゴシック" pitchFamily="-93" charset="-128"/>
            </a:endParaRPr>
          </a:p>
        </p:txBody>
      </p:sp>
    </p:spTree>
    <p:extLst>
      <p:ext uri="{BB962C8B-B14F-4D97-AF65-F5344CB8AC3E}">
        <p14:creationId xmlns:p14="http://schemas.microsoft.com/office/powerpoint/2010/main" val="27935790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Espace réservé de l'image des diapositives 1"/>
          <p:cNvSpPr>
            <a:spLocks noGrp="1" noRot="1" noChangeAspect="1" noTextEdit="1"/>
          </p:cNvSpPr>
          <p:nvPr>
            <p:ph type="sldImg"/>
          </p:nvPr>
        </p:nvSpPr>
        <p:spPr>
          <a:xfrm>
            <a:off x="917575" y="744538"/>
            <a:ext cx="4962525" cy="3722687"/>
          </a:xfrm>
          <a:ln/>
        </p:spPr>
      </p:sp>
      <p:sp>
        <p:nvSpPr>
          <p:cNvPr id="30722" name="Espace réservé des commentaires 2"/>
          <p:cNvSpPr>
            <a:spLocks noGrp="1"/>
          </p:cNvSpPr>
          <p:nvPr>
            <p:ph type="body" idx="1"/>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a:p>
        </p:txBody>
      </p:sp>
      <p:sp>
        <p:nvSpPr>
          <p:cNvPr id="30723" name="Espace réservé du numéro de diapositive 3"/>
          <p:cNvSpPr>
            <a:spLocks noGrp="1"/>
          </p:cNvSpPr>
          <p:nvPr>
            <p:ph type="sldNum" sz="quarter" idx="5"/>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0BC9D42A-814F-AF43-933A-4CCF65F80C7A}" type="slidenum">
              <a:rPr lang="en-GB">
                <a:solidFill>
                  <a:prstClr val="black"/>
                </a:solidFill>
                <a:latin typeface="Arial" charset="0"/>
              </a:rPr>
              <a:pPr eaLnBrk="1" hangingPunct="1"/>
              <a:t>7</a:t>
            </a:fld>
            <a:endParaRPr lang="en-GB">
              <a:solidFill>
                <a:prstClr val="black"/>
              </a:solidFill>
              <a:latin typeface="Arial" charset="0"/>
            </a:endParaRPr>
          </a:p>
        </p:txBody>
      </p:sp>
    </p:spTree>
    <p:extLst>
      <p:ext uri="{BB962C8B-B14F-4D97-AF65-F5344CB8AC3E}">
        <p14:creationId xmlns:p14="http://schemas.microsoft.com/office/powerpoint/2010/main" val="3476182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Espace réservé de l'image des diapositives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 name="Espace réservé des commentaires 2"/>
          <p:cNvSpPr>
            <a:spLocks noGrp="1"/>
          </p:cNvSpPr>
          <p:nvPr>
            <p:ph type="body" idx="1"/>
          </p:nvPr>
        </p:nvSpPr>
        <p:spPr/>
        <p:txBody>
          <a:bodyPr/>
          <a:lstStyle/>
          <a:p>
            <a:pPr eaLnBrk="1" hangingPunct="1">
              <a:lnSpc>
                <a:spcPct val="90000"/>
              </a:lnSpc>
              <a:spcBef>
                <a:spcPts val="600"/>
              </a:spcBef>
              <a:spcAft>
                <a:spcPts val="600"/>
              </a:spcAft>
              <a:buClrTx/>
              <a:buFont typeface="Wingdings" charset="2"/>
              <a:buChar char="§"/>
            </a:pPr>
            <a:r>
              <a:rPr lang="en-GB" sz="1800" i="0" kern="1200" dirty="0">
                <a:solidFill>
                  <a:schemeClr val="tx1"/>
                </a:solidFill>
                <a:latin typeface="Arial" charset="0"/>
                <a:ea typeface="ＭＳ Ｐゴシック" charset="0"/>
                <a:cs typeface="Tw Cen MT"/>
              </a:rPr>
              <a:t>Understand the context: institutions, internal accountability mechanisms, PFM system, civil service and other </a:t>
            </a:r>
            <a:r>
              <a:rPr lang="en-GB" sz="1800" i="0" kern="1200" dirty="0" err="1">
                <a:solidFill>
                  <a:schemeClr val="tx1"/>
                </a:solidFill>
                <a:latin typeface="Arial" charset="0"/>
                <a:ea typeface="ＭＳ Ｐゴシック" charset="0"/>
                <a:cs typeface="Tw Cen MT"/>
              </a:rPr>
              <a:t>ongoing</a:t>
            </a:r>
            <a:r>
              <a:rPr lang="en-GB" sz="1800" i="0" kern="1200" dirty="0">
                <a:solidFill>
                  <a:schemeClr val="tx1"/>
                </a:solidFill>
                <a:latin typeface="Arial" charset="0"/>
                <a:ea typeface="ＭＳ Ｐゴシック" charset="0"/>
                <a:cs typeface="Tw Cen MT"/>
              </a:rPr>
              <a:t> reforms</a:t>
            </a:r>
          </a:p>
          <a:p>
            <a:pPr eaLnBrk="1" hangingPunct="1">
              <a:lnSpc>
                <a:spcPct val="90000"/>
              </a:lnSpc>
              <a:spcBef>
                <a:spcPts val="600"/>
              </a:spcBef>
              <a:spcAft>
                <a:spcPts val="600"/>
              </a:spcAft>
              <a:buClrTx/>
              <a:buFont typeface="Wingdings" charset="2"/>
              <a:buChar char="§"/>
            </a:pPr>
            <a:r>
              <a:rPr lang="en-GB" sz="1800" i="0" kern="1200" dirty="0">
                <a:solidFill>
                  <a:schemeClr val="tx1"/>
                </a:solidFill>
                <a:latin typeface="Arial" charset="0"/>
                <a:ea typeface="ＭＳ Ｐゴシック" charset="0"/>
                <a:cs typeface="Tw Cen MT"/>
              </a:rPr>
              <a:t>Support the PC to define realistic capacity development targets</a:t>
            </a:r>
          </a:p>
          <a:p>
            <a:pPr>
              <a:lnSpc>
                <a:spcPct val="90000"/>
              </a:lnSpc>
              <a:spcBef>
                <a:spcPts val="600"/>
              </a:spcBef>
              <a:spcAft>
                <a:spcPts val="600"/>
              </a:spcAft>
              <a:buClrTx/>
              <a:buFont typeface="Wingdings" charset="2"/>
              <a:buChar char="§"/>
            </a:pPr>
            <a:r>
              <a:rPr lang="en-GB" sz="1800" i="0" kern="1200" dirty="0">
                <a:solidFill>
                  <a:schemeClr val="tx1"/>
                </a:solidFill>
                <a:latin typeface="Arial" charset="0"/>
                <a:ea typeface="ＭＳ Ｐゴシック" charset="0"/>
                <a:cs typeface="Tw Cen MT"/>
              </a:rPr>
              <a:t>Assess capacity development needs systematically:</a:t>
            </a:r>
          </a:p>
          <a:p>
            <a:pPr lvl="1">
              <a:lnSpc>
                <a:spcPct val="90000"/>
              </a:lnSpc>
              <a:spcBef>
                <a:spcPts val="0"/>
              </a:spcBef>
              <a:spcAft>
                <a:spcPts val="600"/>
              </a:spcAft>
              <a:buClrTx/>
              <a:buFont typeface="Wingdings" charset="2"/>
              <a:buChar char="§"/>
            </a:pPr>
            <a:r>
              <a:rPr lang="en-GB" sz="1800" b="0" kern="1200" dirty="0">
                <a:solidFill>
                  <a:schemeClr val="tx1"/>
                </a:solidFill>
                <a:latin typeface="Arial" charset="0"/>
                <a:ea typeface="ＭＳ Ｐゴシック" charset="0"/>
                <a:cs typeface="Tw Cen MT"/>
              </a:rPr>
              <a:t>Is the existing capacity sufficient to absorb the support programme?</a:t>
            </a:r>
          </a:p>
          <a:p>
            <a:pPr lvl="1">
              <a:lnSpc>
                <a:spcPct val="90000"/>
              </a:lnSpc>
              <a:spcBef>
                <a:spcPts val="0"/>
              </a:spcBef>
              <a:spcAft>
                <a:spcPts val="600"/>
              </a:spcAft>
              <a:buClrTx/>
              <a:buFont typeface="Wingdings" charset="2"/>
              <a:buChar char="§"/>
            </a:pPr>
            <a:r>
              <a:rPr lang="en-GB" sz="1800" b="0" kern="1200" dirty="0">
                <a:solidFill>
                  <a:schemeClr val="tx1"/>
                </a:solidFill>
                <a:latin typeface="Arial" charset="0"/>
                <a:ea typeface="ＭＳ Ｐゴシック" charset="0"/>
                <a:cs typeface="Tw Cen MT"/>
              </a:rPr>
              <a:t>Is capacity development based on adequate demand, ownership and commitment?</a:t>
            </a:r>
          </a:p>
          <a:p>
            <a:pPr lvl="1">
              <a:lnSpc>
                <a:spcPct val="90000"/>
              </a:lnSpc>
              <a:spcBef>
                <a:spcPts val="0"/>
              </a:spcBef>
              <a:spcAft>
                <a:spcPts val="600"/>
              </a:spcAft>
              <a:buClrTx/>
              <a:buFont typeface="Wingdings" charset="2"/>
              <a:buChar char="§"/>
            </a:pPr>
            <a:r>
              <a:rPr lang="en-GB" sz="1800" b="0" kern="1200" dirty="0">
                <a:solidFill>
                  <a:schemeClr val="tx1"/>
                </a:solidFill>
                <a:latin typeface="Arial" charset="0"/>
                <a:ea typeface="ＭＳ Ｐゴシック" charset="0"/>
                <a:cs typeface="Tw Cen MT"/>
              </a:rPr>
              <a:t>Is it provided through harmonized and aligned approaches?</a:t>
            </a:r>
          </a:p>
          <a:p>
            <a:pPr eaLnBrk="1" hangingPunct="1">
              <a:lnSpc>
                <a:spcPct val="90000"/>
              </a:lnSpc>
              <a:spcBef>
                <a:spcPts val="600"/>
              </a:spcBef>
              <a:spcAft>
                <a:spcPts val="600"/>
              </a:spcAft>
              <a:buClrTx/>
              <a:buFont typeface="Wingdings" charset="2"/>
              <a:buChar char="§"/>
            </a:pPr>
            <a:r>
              <a:rPr lang="en-GB" sz="1800" i="0" kern="1200" dirty="0">
                <a:solidFill>
                  <a:schemeClr val="tx1"/>
                </a:solidFill>
                <a:latin typeface="Arial" charset="0"/>
                <a:ea typeface="ＭＳ Ｐゴシック" charset="0"/>
                <a:cs typeface="Tw Cen MT"/>
              </a:rPr>
              <a:t>Take a long term perspective</a:t>
            </a:r>
          </a:p>
          <a:p>
            <a:pPr eaLnBrk="1" hangingPunct="1">
              <a:lnSpc>
                <a:spcPct val="90000"/>
              </a:lnSpc>
              <a:spcBef>
                <a:spcPts val="600"/>
              </a:spcBef>
              <a:spcAft>
                <a:spcPts val="600"/>
              </a:spcAft>
              <a:buClrTx/>
              <a:buFont typeface="Wingdings" charset="2"/>
              <a:buChar char="§"/>
            </a:pPr>
            <a:r>
              <a:rPr lang="en-GB" sz="1800" i="0" kern="1200" dirty="0">
                <a:solidFill>
                  <a:schemeClr val="tx1"/>
                </a:solidFill>
                <a:latin typeface="Arial" charset="0"/>
                <a:ea typeface="ＭＳ Ｐゴシック" charset="0"/>
                <a:cs typeface="Tw Cen MT"/>
              </a:rPr>
              <a:t>Coordinate donor efforts around national priorities and plans</a:t>
            </a:r>
          </a:p>
          <a:p>
            <a:pPr eaLnBrk="1" hangingPunct="1">
              <a:lnSpc>
                <a:spcPct val="90000"/>
              </a:lnSpc>
              <a:spcBef>
                <a:spcPts val="600"/>
              </a:spcBef>
              <a:spcAft>
                <a:spcPts val="600"/>
              </a:spcAft>
              <a:buClrTx/>
              <a:buFont typeface="Wingdings" charset="2"/>
              <a:buChar char="§"/>
            </a:pPr>
            <a:r>
              <a:rPr lang="en-GB" sz="1800" i="0" kern="1200" dirty="0">
                <a:solidFill>
                  <a:schemeClr val="tx1"/>
                </a:solidFill>
                <a:latin typeface="Arial" charset="0"/>
                <a:ea typeface="ＭＳ Ｐゴシック" charset="0"/>
                <a:cs typeface="Tw Cen MT"/>
              </a:rPr>
              <a:t>Define clear and measurable outputs and a joint monitoring framework</a:t>
            </a:r>
          </a:p>
          <a:p>
            <a:pPr eaLnBrk="1" hangingPunct="1">
              <a:lnSpc>
                <a:spcPct val="80000"/>
              </a:lnSpc>
            </a:pPr>
            <a:endParaRPr lang="fr-BE" sz="900" dirty="0">
              <a:latin typeface="Times New Roman" charset="0"/>
              <a:cs typeface="Times New Roman" charset="0"/>
            </a:endParaRPr>
          </a:p>
          <a:p>
            <a:pPr algn="just">
              <a:spcBef>
                <a:spcPts val="600"/>
              </a:spcBef>
              <a:spcAft>
                <a:spcPts val="600"/>
              </a:spcAft>
              <a:buClr>
                <a:srgbClr val="2D5EC1"/>
              </a:buClr>
              <a:buFont typeface="Wingdings" charset="2"/>
              <a:buChar char="u"/>
            </a:pPr>
            <a:r>
              <a:rPr lang="en-GB" sz="900" i="0" kern="1200" dirty="0">
                <a:solidFill>
                  <a:srgbClr val="000000"/>
                </a:solidFill>
                <a:latin typeface="Arial" charset="0"/>
                <a:ea typeface="ＭＳ Ｐゴシック" charset="0"/>
                <a:cs typeface="Tw Cen MT"/>
              </a:rPr>
              <a:t>CD may be related to the fulfilment of conditions without being responsible for their fulfilment (drafting of new legislation, design of asset management system for drainage infrastructure…) </a:t>
            </a:r>
          </a:p>
          <a:p>
            <a:pPr eaLnBrk="1" hangingPunct="1">
              <a:lnSpc>
                <a:spcPct val="80000"/>
              </a:lnSpc>
            </a:pPr>
            <a:endParaRPr lang="fr-BE" sz="900" dirty="0">
              <a:latin typeface="Times New Roman" charset="0"/>
              <a:cs typeface="Times New Roman" charset="0"/>
            </a:endParaRPr>
          </a:p>
        </p:txBody>
      </p:sp>
      <p:sp>
        <p:nvSpPr>
          <p:cNvPr id="58372" name="Espace réservé du numéro de diapositive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bg2"/>
                </a:solidFill>
                <a:latin typeface="Arial" charset="0"/>
                <a:ea typeface="ＭＳ Ｐゴシック" charset="0"/>
              </a:defRPr>
            </a:lvl1pPr>
            <a:lvl2pPr marL="742950" indent="-285750" eaLnBrk="0" hangingPunct="0">
              <a:defRPr>
                <a:solidFill>
                  <a:schemeClr val="bg2"/>
                </a:solidFill>
                <a:latin typeface="Arial" charset="0"/>
                <a:ea typeface="ＭＳ Ｐゴシック" charset="0"/>
              </a:defRPr>
            </a:lvl2pPr>
            <a:lvl3pPr marL="1143000" indent="-228600" eaLnBrk="0" hangingPunct="0">
              <a:defRPr>
                <a:solidFill>
                  <a:schemeClr val="bg2"/>
                </a:solidFill>
                <a:latin typeface="Arial" charset="0"/>
                <a:ea typeface="ＭＳ Ｐゴシック" charset="0"/>
              </a:defRPr>
            </a:lvl3pPr>
            <a:lvl4pPr marL="1600200" indent="-228600" eaLnBrk="0" hangingPunct="0">
              <a:defRPr>
                <a:solidFill>
                  <a:schemeClr val="bg2"/>
                </a:solidFill>
                <a:latin typeface="Arial" charset="0"/>
                <a:ea typeface="ＭＳ Ｐゴシック" charset="0"/>
              </a:defRPr>
            </a:lvl4pPr>
            <a:lvl5pPr marL="2057400" indent="-228600" eaLnBrk="0" hangingPunct="0">
              <a:defRPr>
                <a:solidFill>
                  <a:schemeClr val="bg2"/>
                </a:solidFill>
                <a:latin typeface="Arial" charset="0"/>
                <a:ea typeface="ＭＳ Ｐゴシック" charset="0"/>
              </a:defRPr>
            </a:lvl5pPr>
            <a:lvl6pPr marL="2514600" indent="-228600" algn="ctr" eaLnBrk="0" fontAlgn="base" hangingPunct="0">
              <a:spcBef>
                <a:spcPct val="0"/>
              </a:spcBef>
              <a:spcAft>
                <a:spcPct val="0"/>
              </a:spcAft>
              <a:defRPr>
                <a:solidFill>
                  <a:schemeClr val="bg2"/>
                </a:solidFill>
                <a:latin typeface="Arial" charset="0"/>
                <a:ea typeface="ＭＳ Ｐゴシック" charset="0"/>
              </a:defRPr>
            </a:lvl6pPr>
            <a:lvl7pPr marL="2971800" indent="-228600" algn="ctr" eaLnBrk="0" fontAlgn="base" hangingPunct="0">
              <a:spcBef>
                <a:spcPct val="0"/>
              </a:spcBef>
              <a:spcAft>
                <a:spcPct val="0"/>
              </a:spcAft>
              <a:defRPr>
                <a:solidFill>
                  <a:schemeClr val="bg2"/>
                </a:solidFill>
                <a:latin typeface="Arial" charset="0"/>
                <a:ea typeface="ＭＳ Ｐゴシック" charset="0"/>
              </a:defRPr>
            </a:lvl7pPr>
            <a:lvl8pPr marL="3429000" indent="-228600" algn="ctr" eaLnBrk="0" fontAlgn="base" hangingPunct="0">
              <a:spcBef>
                <a:spcPct val="0"/>
              </a:spcBef>
              <a:spcAft>
                <a:spcPct val="0"/>
              </a:spcAft>
              <a:defRPr>
                <a:solidFill>
                  <a:schemeClr val="bg2"/>
                </a:solidFill>
                <a:latin typeface="Arial" charset="0"/>
                <a:ea typeface="ＭＳ Ｐゴシック" charset="0"/>
              </a:defRPr>
            </a:lvl8pPr>
            <a:lvl9pPr marL="3886200" indent="-228600" algn="ctr" eaLnBrk="0" fontAlgn="base" hangingPunct="0">
              <a:spcBef>
                <a:spcPct val="0"/>
              </a:spcBef>
              <a:spcAft>
                <a:spcPct val="0"/>
              </a:spcAft>
              <a:defRPr>
                <a:solidFill>
                  <a:schemeClr val="bg2"/>
                </a:solidFill>
                <a:latin typeface="Arial" charset="0"/>
                <a:ea typeface="ＭＳ Ｐゴシック" charset="0"/>
              </a:defRPr>
            </a:lvl9pPr>
          </a:lstStyle>
          <a:p>
            <a:pPr eaLnBrk="1" hangingPunct="1"/>
            <a:fld id="{8DB52836-9DCA-F94B-8A91-0ADAC8FF5472}" type="slidenum">
              <a:rPr lang="en-GB"/>
              <a:pPr eaLnBrk="1" hangingPunct="1"/>
              <a:t>8</a:t>
            </a:fld>
            <a:endParaRPr lang="en-GB"/>
          </a:p>
        </p:txBody>
      </p:sp>
    </p:spTree>
    <p:extLst>
      <p:ext uri="{BB962C8B-B14F-4D97-AF65-F5344CB8AC3E}">
        <p14:creationId xmlns:p14="http://schemas.microsoft.com/office/powerpoint/2010/main" val="3178440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spcAft>
                <a:spcPts val="600"/>
              </a:spcAft>
              <a:buFont typeface="Arial"/>
              <a:buChar char="•"/>
            </a:pPr>
            <a:r>
              <a:rPr lang="en-GB" sz="1600" b="0" kern="1200" dirty="0">
                <a:solidFill>
                  <a:schemeClr val="tx1"/>
                </a:solidFill>
                <a:latin typeface="Arial" charset="0"/>
                <a:ea typeface="ＭＳ Ｐゴシック" charset="0"/>
                <a:cs typeface="Tw Cen MT"/>
              </a:rPr>
              <a:t>Public Finance Management, tax reforms, tax administration, Public expenditures reviews and tracking surveys, Natural resource wealth and associated revenues</a:t>
            </a:r>
          </a:p>
          <a:p>
            <a:pPr lvl="1">
              <a:spcAft>
                <a:spcPts val="600"/>
              </a:spcAft>
              <a:buFont typeface="Arial"/>
              <a:buChar char="•"/>
            </a:pPr>
            <a:r>
              <a:rPr lang="en-GB" sz="1600" b="0" kern="1200" dirty="0">
                <a:solidFill>
                  <a:schemeClr val="tx1"/>
                </a:solidFill>
                <a:latin typeface="Arial" charset="0"/>
                <a:ea typeface="ＭＳ Ｐゴシック" charset="0"/>
                <a:cs typeface="Tw Cen MT"/>
              </a:rPr>
              <a:t>Public sector reforms and public administration</a:t>
            </a:r>
          </a:p>
          <a:p>
            <a:pPr lvl="1">
              <a:spcAft>
                <a:spcPts val="600"/>
              </a:spcAft>
              <a:buFont typeface="Arial"/>
              <a:buChar char="•"/>
            </a:pPr>
            <a:r>
              <a:rPr lang="en-GB" sz="1600" b="0" kern="1200" dirty="0">
                <a:solidFill>
                  <a:schemeClr val="tx1"/>
                </a:solidFill>
                <a:latin typeface="Arial" charset="0"/>
                <a:ea typeface="ＭＳ Ｐゴシック" charset="0"/>
                <a:cs typeface="Tw Cen MT"/>
              </a:rPr>
              <a:t>Quality and capacity of statistical systems</a:t>
            </a:r>
          </a:p>
          <a:p>
            <a:pPr lvl="1">
              <a:spcAft>
                <a:spcPts val="600"/>
              </a:spcAft>
              <a:buFont typeface="Arial"/>
              <a:buChar char="•"/>
            </a:pPr>
            <a:r>
              <a:rPr lang="en-GB" sz="1600" b="0" kern="1200" dirty="0">
                <a:solidFill>
                  <a:schemeClr val="tx1"/>
                </a:solidFill>
                <a:latin typeface="Arial" charset="0"/>
                <a:ea typeface="ＭＳ Ｐゴシック" charset="0"/>
                <a:cs typeface="Tw Cen MT"/>
              </a:rPr>
              <a:t>Performance assessment and policy monitoring </a:t>
            </a:r>
          </a:p>
          <a:p>
            <a:pPr lvl="1">
              <a:spcAft>
                <a:spcPts val="600"/>
              </a:spcAft>
              <a:buFont typeface="Arial"/>
              <a:buChar char="•"/>
            </a:pPr>
            <a:r>
              <a:rPr lang="en-GB" sz="1600" b="0" kern="1200" dirty="0">
                <a:solidFill>
                  <a:schemeClr val="tx1"/>
                </a:solidFill>
                <a:latin typeface="Arial" charset="0"/>
                <a:ea typeface="ＭＳ Ｐゴシック" charset="0"/>
                <a:cs typeface="Tw Cen MT"/>
              </a:rPr>
              <a:t>Communication</a:t>
            </a:r>
          </a:p>
          <a:p>
            <a:pPr lvl="1">
              <a:spcAft>
                <a:spcPts val="600"/>
              </a:spcAft>
              <a:buFont typeface="Arial"/>
              <a:buChar char="•"/>
            </a:pPr>
            <a:r>
              <a:rPr lang="en-GB" sz="1600" b="0" kern="1200" dirty="0">
                <a:solidFill>
                  <a:schemeClr val="tx1"/>
                </a:solidFill>
                <a:latin typeface="Arial" charset="0"/>
                <a:ea typeface="ＭＳ Ｐゴシック" charset="0"/>
                <a:cs typeface="Tw Cen MT"/>
              </a:rPr>
              <a:t>National control bodies (Parliament, Supreme audit institution, judiciary bodies, internal audit and control institutions, civil society organisations, local authorities and media)</a:t>
            </a:r>
          </a:p>
          <a:p>
            <a:pPr lvl="1">
              <a:spcAft>
                <a:spcPts val="600"/>
              </a:spcAft>
              <a:buFont typeface="Arial"/>
              <a:buChar char="•"/>
            </a:pPr>
            <a:r>
              <a:rPr lang="en-GB" sz="1600" b="0" kern="1200" dirty="0">
                <a:solidFill>
                  <a:schemeClr val="tx1"/>
                </a:solidFill>
                <a:latin typeface="Arial" charset="0"/>
                <a:ea typeface="ＭＳ Ｐゴシック" charset="0"/>
                <a:cs typeface="Tw Cen MT"/>
              </a:rPr>
              <a:t>Specifically for pre-accession countries: </a:t>
            </a:r>
          </a:p>
          <a:p>
            <a:pPr marL="1200150" lvl="2" indent="-285750">
              <a:spcBef>
                <a:spcPts val="0"/>
              </a:spcBef>
              <a:spcAft>
                <a:spcPts val="600"/>
              </a:spcAft>
              <a:buFont typeface="Wingdings" charset="2"/>
              <a:buChar char="§"/>
            </a:pPr>
            <a:r>
              <a:rPr lang="en-GB" sz="1600" kern="1200" dirty="0">
                <a:solidFill>
                  <a:schemeClr val="tx1"/>
                </a:solidFill>
                <a:latin typeface="Arial" charset="0"/>
                <a:ea typeface="ＭＳ Ｐゴシック" charset="0"/>
                <a:cs typeface="Tw Cen MT"/>
              </a:rPr>
              <a:t>Promoting a transparent, cooperative and fair international tax environment</a:t>
            </a:r>
          </a:p>
          <a:p>
            <a:pPr marL="1200150" lvl="2" indent="-285750">
              <a:spcBef>
                <a:spcPts val="0"/>
              </a:spcBef>
              <a:spcAft>
                <a:spcPts val="600"/>
              </a:spcAft>
              <a:buFont typeface="Wingdings" charset="2"/>
              <a:buChar char="§"/>
            </a:pPr>
            <a:r>
              <a:rPr lang="en-GB" sz="1600" kern="1200" dirty="0">
                <a:solidFill>
                  <a:schemeClr val="tx1"/>
                </a:solidFill>
                <a:latin typeface="Arial" charset="0"/>
                <a:ea typeface="ＭＳ Ｐゴシック" charset="0"/>
                <a:cs typeface="Tw Cen MT"/>
              </a:rPr>
              <a:t>Enhancing the participation of beneficiary countries in relevant international fora</a:t>
            </a:r>
          </a:p>
          <a:p>
            <a:pPr marL="1200150" lvl="2" indent="-285750">
              <a:spcBef>
                <a:spcPts val="0"/>
              </a:spcBef>
              <a:spcAft>
                <a:spcPts val="600"/>
              </a:spcAft>
              <a:buFont typeface="Wingdings" charset="2"/>
              <a:buChar char="§"/>
            </a:pPr>
            <a:r>
              <a:rPr lang="en-GB" sz="1600" kern="1200" dirty="0">
                <a:solidFill>
                  <a:schemeClr val="tx1"/>
                </a:solidFill>
                <a:latin typeface="Arial" charset="0"/>
                <a:ea typeface="ＭＳ Ｐゴシック" charset="0"/>
                <a:cs typeface="Tw Cen MT"/>
              </a:rPr>
              <a:t>Supporting adoption and implementation of international standards</a:t>
            </a:r>
          </a:p>
          <a:p>
            <a:endParaRPr lang="en-GB" dirty="0"/>
          </a:p>
        </p:txBody>
      </p:sp>
      <p:sp>
        <p:nvSpPr>
          <p:cNvPr id="4" name="Slide Number Placeholder 3"/>
          <p:cNvSpPr>
            <a:spLocks noGrp="1"/>
          </p:cNvSpPr>
          <p:nvPr>
            <p:ph type="sldNum" sz="quarter" idx="10"/>
          </p:nvPr>
        </p:nvSpPr>
        <p:spPr/>
        <p:txBody>
          <a:bodyPr/>
          <a:lstStyle/>
          <a:p>
            <a:pPr>
              <a:defRPr/>
            </a:pPr>
            <a:fld id="{015451C0-A84D-E843-96E1-86524598D654}" type="slidenum">
              <a:rPr lang="en-GB" smtClean="0"/>
              <a:pPr>
                <a:defRPr/>
              </a:pPr>
              <a:t>9</a:t>
            </a:fld>
            <a:endParaRPr lang="en-GB"/>
          </a:p>
        </p:txBody>
      </p:sp>
    </p:spTree>
    <p:extLst>
      <p:ext uri="{BB962C8B-B14F-4D97-AF65-F5344CB8AC3E}">
        <p14:creationId xmlns:p14="http://schemas.microsoft.com/office/powerpoint/2010/main" val="3638739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noProof="0" dirty="0">
              <a:latin typeface="Times New Roman" pitchFamily="18" charset="0"/>
              <a:cs typeface="Times New Roman" pitchFamily="18" charset="0"/>
            </a:endParaRPr>
          </a:p>
          <a:p>
            <a:endParaRPr lang="en-GB" noProof="0" dirty="0">
              <a:latin typeface="Times New Roman" pitchFamily="18" charset="0"/>
              <a:cs typeface="Times New Roman" pitchFamily="18" charset="0"/>
            </a:endParaRPr>
          </a:p>
          <a:p>
            <a:endParaRPr lang="en-GB" noProof="0" dirty="0">
              <a:latin typeface="Times New Roman" pitchFamily="18" charset="0"/>
              <a:cs typeface="Times New Roman" pitchFamily="18" charset="0"/>
            </a:endParaRPr>
          </a:p>
          <a:p>
            <a:endParaRPr lang="en-GB" noProof="0" dirty="0">
              <a:latin typeface="Times New Roman" pitchFamily="18" charset="0"/>
              <a:cs typeface="Times New Roman" pitchFamily="18" charset="0"/>
            </a:endParaRPr>
          </a:p>
          <a:p>
            <a:r>
              <a:rPr lang="en-GB" noProof="0" dirty="0">
                <a:latin typeface="Times New Roman" pitchFamily="18" charset="0"/>
                <a:cs typeface="Times New Roman" pitchFamily="18" charset="0"/>
              </a:rPr>
              <a:t>Coordination on FV</a:t>
            </a:r>
            <a:r>
              <a:rPr lang="en-GB" baseline="0" noProof="0" dirty="0">
                <a:latin typeface="Times New Roman" pitchFamily="18" charset="0"/>
                <a:cs typeface="Times New Roman" pitchFamily="18" charset="0"/>
              </a:rPr>
              <a:t> with MS</a:t>
            </a:r>
          </a:p>
          <a:p>
            <a:r>
              <a:rPr lang="en-GB" baseline="0" noProof="0" dirty="0">
                <a:latin typeface="Times New Roman" pitchFamily="18" charset="0"/>
                <a:cs typeface="Times New Roman" pitchFamily="18" charset="0"/>
              </a:rPr>
              <a:t>Coordination on assessment of 4 EC (with minimising transaction costs in mind)</a:t>
            </a:r>
            <a:br>
              <a:rPr lang="en-GB" baseline="0" noProof="0" dirty="0">
                <a:latin typeface="Times New Roman" pitchFamily="18" charset="0"/>
                <a:cs typeface="Times New Roman" pitchFamily="18" charset="0"/>
              </a:rPr>
            </a:br>
            <a:r>
              <a:rPr lang="en-GB" baseline="0" noProof="0" dirty="0">
                <a:latin typeface="Times New Roman" pitchFamily="18" charset="0"/>
                <a:cs typeface="Times New Roman" pitchFamily="18" charset="0"/>
              </a:rPr>
              <a:t>High degree of coordination with IMF got SRBCs </a:t>
            </a:r>
            <a:r>
              <a:rPr lang="en-GB" sz="1200" kern="1200" dirty="0">
                <a:solidFill>
                  <a:schemeClr val="tx1"/>
                </a:solidFill>
                <a:effectLst/>
                <a:latin typeface="Arial" charset="0"/>
                <a:ea typeface="ＭＳ Ｐゴシック" charset="0"/>
                <a:cs typeface="ＭＳ Ｐゴシック" charset="0"/>
              </a:rPr>
              <a:t>in particular where risks and fragility of the macro-fiscal context are high and a lack of experience or track record in budget support can be observed.</a:t>
            </a:r>
            <a:r>
              <a:rPr lang="en-GB" dirty="0">
                <a:effectLst/>
              </a:rPr>
              <a:t> </a:t>
            </a:r>
          </a:p>
          <a:p>
            <a:r>
              <a:rPr lang="en-GB" dirty="0">
                <a:effectLst/>
              </a:rPr>
              <a:t>Coordination with other cooperation partners in the M&amp;E and/or review of the PAF</a:t>
            </a:r>
          </a:p>
          <a:p>
            <a:r>
              <a:rPr lang="en-GB" noProof="0" dirty="0">
                <a:effectLst/>
                <a:latin typeface="Times New Roman" pitchFamily="18" charset="0"/>
                <a:cs typeface="Times New Roman" pitchFamily="18" charset="0"/>
              </a:rPr>
              <a:t>Policy</a:t>
            </a:r>
            <a:r>
              <a:rPr lang="en-GB" baseline="0" noProof="0" dirty="0">
                <a:effectLst/>
                <a:latin typeface="Times New Roman" pitchFamily="18" charset="0"/>
                <a:cs typeface="Times New Roman" pitchFamily="18" charset="0"/>
              </a:rPr>
              <a:t> coherence implies coordination of EU development and political objectives (mutually reinforcing) and thus close coordination EEAS and cooperation sections.</a:t>
            </a:r>
          </a:p>
          <a:p>
            <a:r>
              <a:rPr lang="en-GB" baseline="0" noProof="0" dirty="0">
                <a:effectLst/>
                <a:latin typeface="Times New Roman" pitchFamily="18" charset="0"/>
                <a:cs typeface="Times New Roman" pitchFamily="18" charset="0"/>
              </a:rPr>
              <a:t>Policy dialogue in country needs to be coordinated:</a:t>
            </a:r>
          </a:p>
          <a:p>
            <a:r>
              <a:rPr lang="en-GB" baseline="0" noProof="0" dirty="0">
                <a:effectLst/>
                <a:latin typeface="Times New Roman" pitchFamily="18" charset="0"/>
                <a:cs typeface="Times New Roman" pitchFamily="18" charset="0"/>
              </a:rPr>
              <a:t>Coordination in communication with Government, with donors</a:t>
            </a:r>
          </a:p>
          <a:p>
            <a:r>
              <a:rPr lang="en-GB" baseline="0" noProof="0" dirty="0">
                <a:effectLst/>
                <a:latin typeface="Times New Roman" pitchFamily="18" charset="0"/>
                <a:cs typeface="Times New Roman" pitchFamily="18" charset="0"/>
              </a:rPr>
              <a:t>Coordination in PFM reform institutional support planning and monitoring covering PFM and anti-corruption</a:t>
            </a:r>
          </a:p>
          <a:p>
            <a:r>
              <a:rPr lang="en-GB" baseline="0" noProof="0" dirty="0">
                <a:effectLst/>
                <a:latin typeface="Times New Roman" pitchFamily="18" charset="0"/>
                <a:cs typeface="Times New Roman" pitchFamily="18" charset="0"/>
              </a:rPr>
              <a:t>Coordination particularly important in fragile/transition contexts (need for </a:t>
            </a:r>
            <a:r>
              <a:rPr lang="en-GB" sz="1200" kern="1200" dirty="0">
                <a:solidFill>
                  <a:schemeClr val="tx1"/>
                </a:solidFill>
                <a:effectLst/>
                <a:latin typeface="Arial" charset="0"/>
                <a:ea typeface="ＭＳ Ｐゴシック" charset="0"/>
                <a:cs typeface="ＭＳ Ｐゴシック" charset="0"/>
              </a:rPr>
              <a:t>sharing assessments and by developing joint road maps</a:t>
            </a:r>
            <a:r>
              <a:rPr lang="en-GB" dirty="0">
                <a:effectLst/>
              </a:rPr>
              <a:t> ): A </a:t>
            </a:r>
            <a:r>
              <a:rPr lang="en-GB" sz="1200" kern="1200" dirty="0">
                <a:solidFill>
                  <a:schemeClr val="tx1"/>
                </a:solidFill>
                <a:effectLst/>
                <a:latin typeface="Arial" charset="0"/>
                <a:ea typeface="ＭＳ Ｐゴシック" charset="0"/>
                <a:cs typeface="ＭＳ Ｐゴシック" charset="0"/>
              </a:rPr>
              <a:t>Common Approach Paper on Coordination on BS in fragile states</a:t>
            </a:r>
            <a:r>
              <a:rPr lang="en-GB" dirty="0">
                <a:effectLst/>
              </a:rPr>
              <a:t> has been developed (only PFM?)</a:t>
            </a:r>
            <a:endParaRPr lang="en-GB" noProof="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0D581910-1000-4934-A4DB-C00CB7F3B0B7}" type="slidenum">
              <a:rPr lang="en-GB" smtClean="0"/>
              <a:pPr/>
              <a:t>10</a:t>
            </a:fld>
            <a:endParaRPr lang="en-GB"/>
          </a:p>
        </p:txBody>
      </p:sp>
    </p:spTree>
    <p:extLst>
      <p:ext uri="{BB962C8B-B14F-4D97-AF65-F5344CB8AC3E}">
        <p14:creationId xmlns:p14="http://schemas.microsoft.com/office/powerpoint/2010/main" val="13563135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5" name="Picture 6" descr="LOGO CE-EN-quadri.eps"/>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pPr lvl="0"/>
            <a:r>
              <a:rPr lang="fr-BE" noProof="0"/>
              <a:t>Title</a:t>
            </a:r>
            <a:endParaRPr lang="en-GB" noProof="0"/>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pPr lvl="0"/>
            <a:r>
              <a:rPr lang="fr-BE" noProof="0"/>
              <a:t>Subtitle</a:t>
            </a:r>
            <a:endParaRPr lang="en-GB" noProof="0"/>
          </a:p>
        </p:txBody>
      </p:sp>
      <p:sp>
        <p:nvSpPr>
          <p:cNvPr id="7" name="Rectangle 6"/>
          <p:cNvSpPr>
            <a:spLocks noGrp="1" noChangeArrowheads="1"/>
          </p:cNvSpPr>
          <p:nvPr>
            <p:ph type="dt" sz="half" idx="10"/>
          </p:nvPr>
        </p:nvSpPr>
        <p:spPr/>
        <p:txBody>
          <a:bodyPr/>
          <a:lstStyle>
            <a:lvl1pPr>
              <a:defRPr sz="1200" b="1" smtClean="0">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smtClean="0">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smtClean="0">
                <a:solidFill>
                  <a:schemeClr val="bg1"/>
                </a:solidFill>
                <a:latin typeface="+mn-lt"/>
              </a:defRPr>
            </a:lvl1pPr>
          </a:lstStyle>
          <a:p>
            <a:pPr>
              <a:defRPr/>
            </a:pPr>
            <a:fld id="{1306AB4C-A7D6-B14B-B47D-2964B80FEACF}" type="slidenum">
              <a:rPr lang="en-GB"/>
              <a:pPr>
                <a:defRPr/>
              </a:pPr>
              <a:t>‹#›</a:t>
            </a:fld>
            <a:endParaRPr lang="en-GB"/>
          </a:p>
        </p:txBody>
      </p:sp>
    </p:spTree>
    <p:extLst>
      <p:ext uri="{BB962C8B-B14F-4D97-AF65-F5344CB8AC3E}">
        <p14:creationId xmlns:p14="http://schemas.microsoft.com/office/powerpoint/2010/main" val="344933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18F3E97-D1F1-1A4B-9C4B-2F9F933DAEE7}" type="slidenum">
              <a:rPr lang="en-GB"/>
              <a:pPr>
                <a:defRPr/>
              </a:pPr>
              <a:t>‹#›</a:t>
            </a:fld>
            <a:endParaRPr lang="en-GB"/>
          </a:p>
        </p:txBody>
      </p:sp>
    </p:spTree>
    <p:extLst>
      <p:ext uri="{BB962C8B-B14F-4D97-AF65-F5344CB8AC3E}">
        <p14:creationId xmlns:p14="http://schemas.microsoft.com/office/powerpoint/2010/main" val="26105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GB"/>
              <a:t>Click to edit Master title style</a:t>
            </a:r>
            <a:endParaRPr lang="fr-FR"/>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B3D1225-2A5B-484C-8968-98E7E3A911FE}" type="slidenum">
              <a:rPr lang="en-GB"/>
              <a:pPr>
                <a:defRPr/>
              </a:pPr>
              <a:t>‹#›</a:t>
            </a:fld>
            <a:endParaRPr lang="en-GB"/>
          </a:p>
        </p:txBody>
      </p:sp>
    </p:spTree>
    <p:extLst>
      <p:ext uri="{BB962C8B-B14F-4D97-AF65-F5344CB8AC3E}">
        <p14:creationId xmlns:p14="http://schemas.microsoft.com/office/powerpoint/2010/main" val="3006626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88E05CAC-8EAB-7B4F-ADBC-C4053A09D1F5}" type="slidenum">
              <a:rPr lang="en-GB"/>
              <a:pPr>
                <a:defRPr/>
              </a:pPr>
              <a:t>‹#›</a:t>
            </a:fld>
            <a:endParaRPr lang="en-GB"/>
          </a:p>
        </p:txBody>
      </p:sp>
    </p:spTree>
    <p:extLst>
      <p:ext uri="{BB962C8B-B14F-4D97-AF65-F5344CB8AC3E}">
        <p14:creationId xmlns:p14="http://schemas.microsoft.com/office/powerpoint/2010/main" val="397924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F30EAEF-84F5-2145-81CF-68D6D11E38C0}" type="slidenum">
              <a:rPr lang="en-GB"/>
              <a:pPr>
                <a:defRPr/>
              </a:pPr>
              <a:t>‹#›</a:t>
            </a:fld>
            <a:endParaRPr lang="en-GB"/>
          </a:p>
        </p:txBody>
      </p:sp>
    </p:spTree>
    <p:extLst>
      <p:ext uri="{BB962C8B-B14F-4D97-AF65-F5344CB8AC3E}">
        <p14:creationId xmlns:p14="http://schemas.microsoft.com/office/powerpoint/2010/main" val="3535825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A91BC1E-676A-0347-8CED-BB5364EE0AB2}" type="slidenum">
              <a:rPr lang="en-GB"/>
              <a:pPr>
                <a:defRPr/>
              </a:pPr>
              <a:t>‹#›</a:t>
            </a:fld>
            <a:endParaRPr lang="en-GB"/>
          </a:p>
        </p:txBody>
      </p:sp>
    </p:spTree>
    <p:extLst>
      <p:ext uri="{BB962C8B-B14F-4D97-AF65-F5344CB8AC3E}">
        <p14:creationId xmlns:p14="http://schemas.microsoft.com/office/powerpoint/2010/main" val="491335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485E47C-DADA-D640-8DA0-4D58623654E0}" type="slidenum">
              <a:rPr lang="en-GB"/>
              <a:pPr>
                <a:defRPr/>
              </a:pPr>
              <a:t>‹#›</a:t>
            </a:fld>
            <a:endParaRPr lang="en-GB"/>
          </a:p>
        </p:txBody>
      </p:sp>
    </p:spTree>
    <p:extLst>
      <p:ext uri="{BB962C8B-B14F-4D97-AF65-F5344CB8AC3E}">
        <p14:creationId xmlns:p14="http://schemas.microsoft.com/office/powerpoint/2010/main" val="2225813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96A4984-0F47-8D44-AC4E-C48F1EE734C3}" type="slidenum">
              <a:rPr lang="en-GB"/>
              <a:pPr>
                <a:defRPr/>
              </a:pPr>
              <a:t>‹#›</a:t>
            </a:fld>
            <a:endParaRPr lang="en-GB"/>
          </a:p>
        </p:txBody>
      </p:sp>
    </p:spTree>
    <p:extLst>
      <p:ext uri="{BB962C8B-B14F-4D97-AF65-F5344CB8AC3E}">
        <p14:creationId xmlns:p14="http://schemas.microsoft.com/office/powerpoint/2010/main" val="3923944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B7C6C60-C15E-5943-BE98-1A7C0CC0CF56}" type="slidenum">
              <a:rPr lang="en-GB"/>
              <a:pPr>
                <a:defRPr/>
              </a:pPr>
              <a:t>‹#›</a:t>
            </a:fld>
            <a:endParaRPr lang="en-GB"/>
          </a:p>
        </p:txBody>
      </p:sp>
    </p:spTree>
    <p:extLst>
      <p:ext uri="{BB962C8B-B14F-4D97-AF65-F5344CB8AC3E}">
        <p14:creationId xmlns:p14="http://schemas.microsoft.com/office/powerpoint/2010/main" val="3875431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97866C33-04EC-4644-A0F9-FF019476C82D}" type="slidenum">
              <a:rPr lang="en-GB"/>
              <a:pPr>
                <a:defRPr/>
              </a:pPr>
              <a:t>‹#›</a:t>
            </a:fld>
            <a:endParaRPr lang="en-GB"/>
          </a:p>
        </p:txBody>
      </p:sp>
    </p:spTree>
    <p:extLst>
      <p:ext uri="{BB962C8B-B14F-4D97-AF65-F5344CB8AC3E}">
        <p14:creationId xmlns:p14="http://schemas.microsoft.com/office/powerpoint/2010/main" val="3636358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775B4D7-8E3E-9546-939E-4E201D86B0B4}" type="slidenum">
              <a:rPr lang="en-GB"/>
              <a:pPr>
                <a:defRPr/>
              </a:pPr>
              <a:t>‹#›</a:t>
            </a:fld>
            <a:endParaRPr lang="en-GB"/>
          </a:p>
        </p:txBody>
      </p:sp>
    </p:spTree>
    <p:extLst>
      <p:ext uri="{BB962C8B-B14F-4D97-AF65-F5344CB8AC3E}">
        <p14:creationId xmlns:p14="http://schemas.microsoft.com/office/powerpoint/2010/main" val="1734404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smtClean="0">
                <a:solidFill>
                  <a:schemeClr val="tx1"/>
                </a:solidFill>
                <a:latin typeface="Arial"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smtClean="0">
                <a:solidFill>
                  <a:schemeClr val="tx1"/>
                </a:solidFill>
                <a:latin typeface="Arial"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smtClean="0">
                <a:solidFill>
                  <a:schemeClr val="tx1"/>
                </a:solidFill>
                <a:latin typeface="Arial" charset="0"/>
                <a:cs typeface="+mn-cs"/>
              </a:defRPr>
            </a:lvl1pPr>
          </a:lstStyle>
          <a:p>
            <a:pPr>
              <a:defRPr/>
            </a:pPr>
            <a:fld id="{0D054554-C5A4-9D44-9CB4-480CC93893A3}"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5" name="Rectangle 5"/>
          <p:cNvSpPr>
            <a:spLocks noGrp="1" noChangeArrowheads="1"/>
          </p:cNvSpPr>
          <p:nvPr>
            <p:ph type="ctrTitle"/>
          </p:nvPr>
        </p:nvSpPr>
        <p:spPr>
          <a:xfrm>
            <a:off x="107950" y="2565400"/>
            <a:ext cx="8928100" cy="790575"/>
          </a:xfrm>
        </p:spPr>
        <p:txBody>
          <a:bodyPr/>
          <a:lstStyle/>
          <a:p>
            <a:pPr indent="0" algn="ctr" eaLnBrk="1" hangingPunct="1">
              <a:defRPr/>
            </a:pPr>
            <a:r>
              <a:rPr lang="fr-BE" sz="7000" dirty="0">
                <a:cs typeface="+mj-cs"/>
              </a:rPr>
              <a:t>Budget Support</a:t>
            </a:r>
            <a:endParaRPr lang="en-GB" sz="7000" dirty="0">
              <a:cs typeface="+mj-cs"/>
            </a:endParaRPr>
          </a:p>
        </p:txBody>
      </p:sp>
      <p:sp>
        <p:nvSpPr>
          <p:cNvPr id="81926" name="Rectangle 6"/>
          <p:cNvSpPr>
            <a:spLocks noGrp="1" noChangeArrowheads="1"/>
          </p:cNvSpPr>
          <p:nvPr>
            <p:ph type="subTitle" idx="1"/>
          </p:nvPr>
        </p:nvSpPr>
        <p:spPr>
          <a:xfrm>
            <a:off x="395288" y="3716338"/>
            <a:ext cx="8532812" cy="2304950"/>
          </a:xfrm>
        </p:spPr>
        <p:txBody>
          <a:bodyPr/>
          <a:lstStyle/>
          <a:p>
            <a:pPr algn="ctr" eaLnBrk="1" hangingPunct="1">
              <a:defRPr/>
            </a:pPr>
            <a:r>
              <a:rPr lang="fr-BE" dirty="0">
                <a:cs typeface="+mn-cs"/>
              </a:rPr>
              <a:t>Module 4 </a:t>
            </a:r>
          </a:p>
          <a:p>
            <a:pPr algn="ctr" eaLnBrk="1" hangingPunct="1">
              <a:defRPr/>
            </a:pPr>
            <a:endParaRPr lang="fr-BE" dirty="0">
              <a:cs typeface="+mn-cs"/>
            </a:endParaRPr>
          </a:p>
          <a:p>
            <a:pPr algn="ctr" eaLnBrk="1" hangingPunct="1">
              <a:defRPr/>
            </a:pPr>
            <a:r>
              <a:rPr lang="fr-BE" dirty="0">
                <a:cs typeface="+mn-cs"/>
              </a:rPr>
              <a:t>Design</a:t>
            </a:r>
          </a:p>
          <a:p>
            <a:pPr algn="ctr" eaLnBrk="1" hangingPunct="1">
              <a:defRPr/>
            </a:pPr>
            <a:r>
              <a:rPr lang="fr-BE">
                <a:cs typeface="+mn-cs"/>
              </a:rPr>
              <a:t>(continuation 2)</a:t>
            </a:r>
            <a:endParaRPr lang="en-GB" dirty="0">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 </a:t>
            </a:r>
            <a:r>
              <a:rPr lang="en-GB" dirty="0" smtClean="0"/>
              <a:t>Module </a:t>
            </a:r>
            <a:r>
              <a:rPr lang="en-GB" dirty="0" smtClean="0"/>
              <a:t>4</a:t>
            </a:r>
            <a:endParaRPr lang="en-GB" dirty="0"/>
          </a:p>
        </p:txBody>
      </p:sp>
      <p:sp>
        <p:nvSpPr>
          <p:cNvPr id="3" name="Content Placeholder 2"/>
          <p:cNvSpPr>
            <a:spLocks noGrp="1"/>
          </p:cNvSpPr>
          <p:nvPr>
            <p:ph idx="1"/>
          </p:nvPr>
        </p:nvSpPr>
        <p:spPr>
          <a:xfrm>
            <a:off x="457200" y="2636812"/>
            <a:ext cx="8229600" cy="3888532"/>
          </a:xfrm>
        </p:spPr>
        <p:txBody>
          <a:bodyPr/>
          <a:lstStyle/>
          <a:p>
            <a:pPr marL="457200" indent="-457200">
              <a:spcBef>
                <a:spcPts val="2400"/>
              </a:spcBef>
              <a:buClrTx/>
              <a:buFont typeface="+mj-lt"/>
              <a:buAutoNum type="arabicPeriod"/>
            </a:pPr>
            <a:r>
              <a:rPr lang="en-GB" sz="2000" i="0" dirty="0"/>
              <a:t>Budget support design considerations </a:t>
            </a:r>
          </a:p>
          <a:p>
            <a:pPr marL="457200" indent="-457200">
              <a:spcBef>
                <a:spcPts val="2400"/>
              </a:spcBef>
              <a:buClrTx/>
              <a:buFont typeface="+mj-lt"/>
              <a:buAutoNum type="arabicPeriod"/>
            </a:pPr>
            <a:r>
              <a:rPr lang="en-GB" sz="2000" i="0" dirty="0"/>
              <a:t>Fixed and variable tranches</a:t>
            </a:r>
          </a:p>
          <a:p>
            <a:pPr marL="457200" indent="-457200">
              <a:spcBef>
                <a:spcPts val="2400"/>
              </a:spcBef>
              <a:buClrTx/>
              <a:buFont typeface="+mj-lt"/>
              <a:buAutoNum type="arabicPeriod"/>
            </a:pPr>
            <a:r>
              <a:rPr lang="en-GB" sz="2000" i="0" dirty="0"/>
              <a:t>Disbursement indicators</a:t>
            </a:r>
          </a:p>
          <a:p>
            <a:pPr marL="457200" indent="-457200">
              <a:spcBef>
                <a:spcPts val="2400"/>
              </a:spcBef>
              <a:buClrTx/>
              <a:buFont typeface="+mj-lt"/>
              <a:buAutoNum type="arabicPeriod"/>
            </a:pPr>
            <a:r>
              <a:rPr lang="en-GB" sz="2000" i="0" dirty="0"/>
              <a:t>Complementary measures</a:t>
            </a:r>
          </a:p>
          <a:p>
            <a:pPr marL="457200" indent="-457200">
              <a:spcBef>
                <a:spcPts val="2400"/>
              </a:spcBef>
              <a:buClrTx/>
              <a:buFont typeface="+mj-lt"/>
              <a:buAutoNum type="arabicPeriod"/>
            </a:pPr>
            <a:r>
              <a:rPr lang="en-GB" sz="2000" b="1" i="0" dirty="0">
                <a:solidFill>
                  <a:srgbClr val="C00000"/>
                </a:solidFill>
              </a:rPr>
              <a:t>Coordination mechanisms and Monitoring framework</a:t>
            </a:r>
          </a:p>
          <a:p>
            <a:pPr marL="457200" indent="-457200">
              <a:spcBef>
                <a:spcPts val="2400"/>
              </a:spcBef>
              <a:buClrTx/>
              <a:buFont typeface="+mj-lt"/>
              <a:buAutoNum type="arabicPeriod"/>
            </a:pPr>
            <a:r>
              <a:rPr lang="en-GB" sz="2000" i="0" dirty="0"/>
              <a:t>Communication and visibility</a:t>
            </a:r>
          </a:p>
          <a:p>
            <a:pPr marL="0" indent="0">
              <a:spcBef>
                <a:spcPts val="2400"/>
              </a:spcBef>
              <a:buClrTx/>
              <a:buNone/>
            </a:pPr>
            <a:endParaRPr lang="en-GB" i="0" dirty="0"/>
          </a:p>
          <a:p>
            <a:pPr marL="457200" indent="-457200">
              <a:buClrTx/>
              <a:buFont typeface="+mj-lt"/>
              <a:buAutoNum type="arabicPeriod"/>
            </a:pPr>
            <a:endParaRPr lang="en-GB" i="0" dirty="0"/>
          </a:p>
          <a:p>
            <a:pPr marL="457200" indent="-457200">
              <a:buClrTx/>
              <a:buFont typeface="+mj-lt"/>
              <a:buAutoNum type="arabicPeriod"/>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10</a:t>
            </a:fld>
            <a:endParaRPr lang="en-GB"/>
          </a:p>
        </p:txBody>
      </p:sp>
    </p:spTree>
    <p:extLst>
      <p:ext uri="{BB962C8B-B14F-4D97-AF65-F5344CB8AC3E}">
        <p14:creationId xmlns:p14="http://schemas.microsoft.com/office/powerpoint/2010/main" val="15783242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2"/>
          <p:cNvSpPr txBox="1">
            <a:spLocks/>
          </p:cNvSpPr>
          <p:nvPr/>
        </p:nvSpPr>
        <p:spPr bwMode="auto">
          <a:xfrm>
            <a:off x="0" y="-27279"/>
            <a:ext cx="9144000" cy="935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pPr algn="ctr"/>
            <a:r>
              <a:rPr lang="en-GB" sz="2800" dirty="0">
                <a:solidFill>
                  <a:schemeClr val="bg1"/>
                </a:solidFill>
                <a:cs typeface="Tw Cen MT"/>
              </a:rPr>
              <a:t>When to coordinate		 and with whom?</a:t>
            </a:r>
          </a:p>
        </p:txBody>
      </p:sp>
      <p:grpSp>
        <p:nvGrpSpPr>
          <p:cNvPr id="45" name="Group 44"/>
          <p:cNvGrpSpPr/>
          <p:nvPr/>
        </p:nvGrpSpPr>
        <p:grpSpPr>
          <a:xfrm>
            <a:off x="467535" y="5854997"/>
            <a:ext cx="7992361" cy="742355"/>
            <a:chOff x="467535" y="5733256"/>
            <a:chExt cx="7992361" cy="742355"/>
          </a:xfrm>
        </p:grpSpPr>
        <p:sp>
          <p:nvSpPr>
            <p:cNvPr id="6" name="Rounded Rectangle 5"/>
            <p:cNvSpPr/>
            <p:nvPr/>
          </p:nvSpPr>
          <p:spPr bwMode="auto">
            <a:xfrm>
              <a:off x="467535" y="5733256"/>
              <a:ext cx="2448297" cy="742355"/>
            </a:xfrm>
            <a:prstGeom prst="roundRect">
              <a:avLst/>
            </a:prstGeom>
            <a:solidFill>
              <a:srgbClr val="FFD624">
                <a:alpha val="42000"/>
              </a:srgb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rgbClr val="2D2D8A"/>
                  </a:solidFill>
                  <a:effectLst/>
                </a:rPr>
                <a:t>Evaluation</a:t>
              </a:r>
            </a:p>
            <a:p>
              <a:pPr marL="3175" algn="ctr"/>
              <a:r>
                <a:rPr lang="en-GB" sz="1800" dirty="0">
                  <a:solidFill>
                    <a:srgbClr val="2D2D8A"/>
                  </a:solidFill>
                </a:rPr>
                <a:t>coordinate with:</a:t>
              </a:r>
            </a:p>
          </p:txBody>
        </p:sp>
        <p:sp>
          <p:nvSpPr>
            <p:cNvPr id="11" name="TextBox 10"/>
            <p:cNvSpPr txBox="1"/>
            <p:nvPr/>
          </p:nvSpPr>
          <p:spPr>
            <a:xfrm>
              <a:off x="3635896" y="5769260"/>
              <a:ext cx="4824000" cy="646331"/>
            </a:xfrm>
            <a:prstGeom prst="rect">
              <a:avLst/>
            </a:prstGeom>
            <a:solidFill>
              <a:srgbClr val="FFD624">
                <a:alpha val="42000"/>
              </a:srgbClr>
            </a:solidFill>
            <a:ln>
              <a:solidFill>
                <a:schemeClr val="tx1"/>
              </a:solidFill>
              <a:prstDash val="dash"/>
            </a:ln>
          </p:spPr>
          <p:txBody>
            <a:bodyPr wrap="square" rtlCol="0">
              <a:spAutoFit/>
            </a:bodyPr>
            <a:lstStyle/>
            <a:p>
              <a:r>
                <a:rPr lang="en-GB" sz="1800" dirty="0">
                  <a:solidFill>
                    <a:srgbClr val="2D2D8A"/>
                  </a:solidFill>
                </a:rPr>
                <a:t>Government and all external partners providing BS for joint evaluations of BS</a:t>
              </a:r>
            </a:p>
          </p:txBody>
        </p:sp>
        <p:cxnSp>
          <p:nvCxnSpPr>
            <p:cNvPr id="18" name="Straight Arrow Connector 17"/>
            <p:cNvCxnSpPr>
              <a:stCxn id="6" idx="3"/>
              <a:endCxn id="11" idx="1"/>
            </p:cNvCxnSpPr>
            <p:nvPr/>
          </p:nvCxnSpPr>
          <p:spPr bwMode="auto">
            <a:xfrm flipV="1">
              <a:off x="2915832" y="6092426"/>
              <a:ext cx="720064" cy="12008"/>
            </a:xfrm>
            <a:prstGeom prst="straightConnector1">
              <a:avLst/>
            </a:prstGeom>
            <a:noFill/>
            <a:ln w="12700"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grpSp>
      <p:grpSp>
        <p:nvGrpSpPr>
          <p:cNvPr id="46" name="Group 45"/>
          <p:cNvGrpSpPr/>
          <p:nvPr/>
        </p:nvGrpSpPr>
        <p:grpSpPr>
          <a:xfrm>
            <a:off x="467535" y="3875172"/>
            <a:ext cx="7992362" cy="1855782"/>
            <a:chOff x="467535" y="3816479"/>
            <a:chExt cx="7992362" cy="1855782"/>
          </a:xfrm>
        </p:grpSpPr>
        <p:sp>
          <p:nvSpPr>
            <p:cNvPr id="8" name="Rounded Rectangle 7"/>
            <p:cNvSpPr/>
            <p:nvPr/>
          </p:nvSpPr>
          <p:spPr bwMode="auto">
            <a:xfrm>
              <a:off x="467535" y="4365104"/>
              <a:ext cx="2448297" cy="742355"/>
            </a:xfrm>
            <a:prstGeom prst="roundRect">
              <a:avLst/>
            </a:prstGeom>
            <a:solidFill>
              <a:schemeClr val="bg1">
                <a:lumMod val="85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rgbClr val="2D2D8A"/>
                  </a:solidFill>
                  <a:effectLst/>
                </a:rPr>
                <a:t>Implementation</a:t>
              </a:r>
            </a:p>
            <a:p>
              <a:pPr marL="3175" algn="ctr"/>
              <a:r>
                <a:rPr lang="en-GB" sz="1800" dirty="0">
                  <a:solidFill>
                    <a:srgbClr val="2D2D8A"/>
                  </a:solidFill>
                </a:rPr>
                <a:t>coordinate with:</a:t>
              </a:r>
            </a:p>
          </p:txBody>
        </p:sp>
        <p:grpSp>
          <p:nvGrpSpPr>
            <p:cNvPr id="4" name="Group 3"/>
            <p:cNvGrpSpPr/>
            <p:nvPr/>
          </p:nvGrpSpPr>
          <p:grpSpPr>
            <a:xfrm>
              <a:off x="3635897" y="3816479"/>
              <a:ext cx="4824000" cy="1855782"/>
              <a:chOff x="3779912" y="3939029"/>
              <a:chExt cx="4824000" cy="1855782"/>
            </a:xfrm>
          </p:grpSpPr>
          <p:sp>
            <p:nvSpPr>
              <p:cNvPr id="12" name="TextBox 11"/>
              <p:cNvSpPr txBox="1"/>
              <p:nvPr/>
            </p:nvSpPr>
            <p:spPr>
              <a:xfrm>
                <a:off x="3779912" y="3939029"/>
                <a:ext cx="4824000" cy="646331"/>
              </a:xfrm>
              <a:prstGeom prst="rect">
                <a:avLst/>
              </a:prstGeom>
              <a:solidFill>
                <a:schemeClr val="bg1">
                  <a:lumMod val="85000"/>
                </a:schemeClr>
              </a:solidFill>
              <a:ln>
                <a:solidFill>
                  <a:schemeClr val="tx1"/>
                </a:solidFill>
                <a:prstDash val="dash"/>
              </a:ln>
            </p:spPr>
            <p:txBody>
              <a:bodyPr wrap="square" rtlCol="0">
                <a:spAutoFit/>
              </a:bodyPr>
              <a:lstStyle/>
              <a:p>
                <a:r>
                  <a:rPr lang="en-GB" sz="1800" dirty="0">
                    <a:solidFill>
                      <a:srgbClr val="2D2D8A"/>
                    </a:solidFill>
                  </a:rPr>
                  <a:t>Government and external partners in policy review, M&amp;E matrix review</a:t>
                </a:r>
              </a:p>
            </p:txBody>
          </p:sp>
          <p:sp>
            <p:nvSpPr>
              <p:cNvPr id="13" name="TextBox 12"/>
              <p:cNvSpPr txBox="1"/>
              <p:nvPr/>
            </p:nvSpPr>
            <p:spPr>
              <a:xfrm>
                <a:off x="3779912" y="5148480"/>
                <a:ext cx="4824000" cy="646331"/>
              </a:xfrm>
              <a:prstGeom prst="rect">
                <a:avLst/>
              </a:prstGeom>
              <a:solidFill>
                <a:schemeClr val="bg1">
                  <a:lumMod val="85000"/>
                </a:schemeClr>
              </a:solidFill>
              <a:ln>
                <a:solidFill>
                  <a:schemeClr val="tx1"/>
                </a:solidFill>
                <a:prstDash val="dash"/>
              </a:ln>
            </p:spPr>
            <p:txBody>
              <a:bodyPr wrap="square" rtlCol="0">
                <a:spAutoFit/>
              </a:bodyPr>
              <a:lstStyle/>
              <a:p>
                <a:r>
                  <a:rPr lang="en-GB" sz="1800" dirty="0">
                    <a:solidFill>
                      <a:srgbClr val="2D2D8A"/>
                    </a:solidFill>
                  </a:rPr>
                  <a:t>Government and external partners for communication</a:t>
                </a:r>
              </a:p>
            </p:txBody>
          </p:sp>
          <p:sp>
            <p:nvSpPr>
              <p:cNvPr id="15" name="TextBox 14"/>
              <p:cNvSpPr txBox="1"/>
              <p:nvPr/>
            </p:nvSpPr>
            <p:spPr>
              <a:xfrm>
                <a:off x="3779912" y="4543754"/>
                <a:ext cx="4824000" cy="646331"/>
              </a:xfrm>
              <a:prstGeom prst="rect">
                <a:avLst/>
              </a:prstGeom>
              <a:solidFill>
                <a:schemeClr val="bg1">
                  <a:lumMod val="85000"/>
                </a:schemeClr>
              </a:solidFill>
              <a:ln>
                <a:solidFill>
                  <a:schemeClr val="tx1"/>
                </a:solidFill>
                <a:prstDash val="dash"/>
              </a:ln>
            </p:spPr>
            <p:txBody>
              <a:bodyPr wrap="square" rtlCol="0">
                <a:spAutoFit/>
              </a:bodyPr>
              <a:lstStyle/>
              <a:p>
                <a:r>
                  <a:rPr lang="en-GB" sz="1800" dirty="0">
                    <a:solidFill>
                      <a:srgbClr val="2D2D8A"/>
                    </a:solidFill>
                  </a:rPr>
                  <a:t>Government and cooperation partners for policy dialogue</a:t>
                </a:r>
              </a:p>
            </p:txBody>
          </p:sp>
        </p:grpSp>
        <p:cxnSp>
          <p:nvCxnSpPr>
            <p:cNvPr id="19" name="Straight Arrow Connector 18"/>
            <p:cNvCxnSpPr>
              <a:stCxn id="8" idx="3"/>
              <a:endCxn id="13" idx="1"/>
            </p:cNvCxnSpPr>
            <p:nvPr/>
          </p:nvCxnSpPr>
          <p:spPr bwMode="auto">
            <a:xfrm>
              <a:off x="2915832" y="4736282"/>
              <a:ext cx="720065" cy="612814"/>
            </a:xfrm>
            <a:prstGeom prst="straightConnector1">
              <a:avLst/>
            </a:prstGeom>
            <a:noFill/>
            <a:ln w="12700"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22" name="Straight Arrow Connector 21"/>
            <p:cNvCxnSpPr>
              <a:stCxn id="8" idx="3"/>
              <a:endCxn id="15" idx="1"/>
            </p:cNvCxnSpPr>
            <p:nvPr/>
          </p:nvCxnSpPr>
          <p:spPr bwMode="auto">
            <a:xfrm>
              <a:off x="2915832" y="4736282"/>
              <a:ext cx="720065" cy="8088"/>
            </a:xfrm>
            <a:prstGeom prst="straightConnector1">
              <a:avLst/>
            </a:prstGeom>
            <a:noFill/>
            <a:ln w="12700"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25" name="Straight Arrow Connector 24"/>
            <p:cNvCxnSpPr>
              <a:stCxn id="8" idx="3"/>
              <a:endCxn id="12" idx="1"/>
            </p:cNvCxnSpPr>
            <p:nvPr/>
          </p:nvCxnSpPr>
          <p:spPr bwMode="auto">
            <a:xfrm flipV="1">
              <a:off x="2915832" y="4139645"/>
              <a:ext cx="720065" cy="596637"/>
            </a:xfrm>
            <a:prstGeom prst="straightConnector1">
              <a:avLst/>
            </a:prstGeom>
            <a:noFill/>
            <a:ln w="12700"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grpSp>
      <p:grpSp>
        <p:nvGrpSpPr>
          <p:cNvPr id="47" name="Group 46"/>
          <p:cNvGrpSpPr/>
          <p:nvPr/>
        </p:nvGrpSpPr>
        <p:grpSpPr>
          <a:xfrm>
            <a:off x="467545" y="1268760"/>
            <a:ext cx="7992352" cy="2482369"/>
            <a:chOff x="467545" y="1268760"/>
            <a:chExt cx="7992352" cy="2482369"/>
          </a:xfrm>
        </p:grpSpPr>
        <p:sp>
          <p:nvSpPr>
            <p:cNvPr id="7" name="Rounded Rectangle 6"/>
            <p:cNvSpPr/>
            <p:nvPr/>
          </p:nvSpPr>
          <p:spPr bwMode="auto">
            <a:xfrm>
              <a:off x="467545" y="2060848"/>
              <a:ext cx="2448206" cy="742355"/>
            </a:xfrm>
            <a:prstGeom prst="roundRect">
              <a:avLst/>
            </a:prstGeom>
            <a:solidFill>
              <a:schemeClr val="accent6">
                <a:lumMod val="20000"/>
                <a:lumOff val="80000"/>
                <a:alpha val="62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a:ln>
                    <a:noFill/>
                  </a:ln>
                  <a:solidFill>
                    <a:srgbClr val="2D2D8A"/>
                  </a:solidFill>
                  <a:effectLst/>
                </a:rPr>
                <a:t>Formulation</a:t>
              </a:r>
            </a:p>
            <a:p>
              <a:pPr marL="3175" marR="0" indent="0" algn="ctr" defTabSz="914400" rtl="0" eaLnBrk="1" fontAlgn="base" latinLnBrk="0" hangingPunct="1">
                <a:lnSpc>
                  <a:spcPct val="100000"/>
                </a:lnSpc>
                <a:spcBef>
                  <a:spcPct val="0"/>
                </a:spcBef>
                <a:spcAft>
                  <a:spcPct val="0"/>
                </a:spcAft>
                <a:buClrTx/>
                <a:buSzTx/>
                <a:buFontTx/>
                <a:buNone/>
                <a:tabLst/>
              </a:pPr>
              <a:r>
                <a:rPr lang="en-GB" sz="1800" dirty="0">
                  <a:solidFill>
                    <a:srgbClr val="2D2D8A"/>
                  </a:solidFill>
                </a:rPr>
                <a:t>coordinate with:</a:t>
              </a:r>
              <a:endParaRPr kumimoji="0" lang="en-GB" sz="1800" i="0" u="none" strike="noStrike" cap="none" normalizeH="0" baseline="0" dirty="0">
                <a:ln>
                  <a:noFill/>
                </a:ln>
                <a:solidFill>
                  <a:srgbClr val="2D2D8A"/>
                </a:solidFill>
                <a:effectLst/>
              </a:endParaRPr>
            </a:p>
          </p:txBody>
        </p:sp>
        <p:grpSp>
          <p:nvGrpSpPr>
            <p:cNvPr id="3" name="Group 2"/>
            <p:cNvGrpSpPr/>
            <p:nvPr/>
          </p:nvGrpSpPr>
          <p:grpSpPr>
            <a:xfrm>
              <a:off x="3635897" y="1268760"/>
              <a:ext cx="4824000" cy="2482369"/>
              <a:chOff x="3779912" y="1268760"/>
              <a:chExt cx="4824000" cy="2482369"/>
            </a:xfrm>
          </p:grpSpPr>
          <p:sp>
            <p:nvSpPr>
              <p:cNvPr id="2" name="TextBox 1"/>
              <p:cNvSpPr txBox="1"/>
              <p:nvPr/>
            </p:nvSpPr>
            <p:spPr>
              <a:xfrm>
                <a:off x="3779912" y="1268760"/>
                <a:ext cx="4824000" cy="369332"/>
              </a:xfrm>
              <a:prstGeom prst="rect">
                <a:avLst/>
              </a:prstGeom>
              <a:solidFill>
                <a:schemeClr val="accent6">
                  <a:lumMod val="20000"/>
                  <a:lumOff val="80000"/>
                  <a:alpha val="62000"/>
                </a:schemeClr>
              </a:solidFill>
              <a:ln>
                <a:solidFill>
                  <a:schemeClr val="tx1"/>
                </a:solidFill>
                <a:prstDash val="dash"/>
              </a:ln>
            </p:spPr>
            <p:txBody>
              <a:bodyPr wrap="square" rtlCol="0">
                <a:spAutoFit/>
              </a:bodyPr>
              <a:lstStyle/>
              <a:p>
                <a:r>
                  <a:rPr lang="en-GB" sz="1800" dirty="0">
                    <a:solidFill>
                      <a:srgbClr val="2D2D8A"/>
                    </a:solidFill>
                  </a:rPr>
                  <a:t>EU MS for assessment of FV</a:t>
                </a:r>
              </a:p>
            </p:txBody>
          </p:sp>
          <p:sp>
            <p:nvSpPr>
              <p:cNvPr id="9" name="TextBox 8"/>
              <p:cNvSpPr txBox="1"/>
              <p:nvPr/>
            </p:nvSpPr>
            <p:spPr>
              <a:xfrm>
                <a:off x="3779912" y="1696107"/>
                <a:ext cx="4824000" cy="646331"/>
              </a:xfrm>
              <a:prstGeom prst="rect">
                <a:avLst/>
              </a:prstGeom>
              <a:solidFill>
                <a:schemeClr val="accent6">
                  <a:lumMod val="20000"/>
                  <a:lumOff val="80000"/>
                  <a:alpha val="62000"/>
                </a:schemeClr>
              </a:solidFill>
              <a:ln>
                <a:solidFill>
                  <a:schemeClr val="tx1"/>
                </a:solidFill>
                <a:prstDash val="dash"/>
              </a:ln>
            </p:spPr>
            <p:txBody>
              <a:bodyPr wrap="square" rtlCol="0">
                <a:spAutoFit/>
              </a:bodyPr>
              <a:lstStyle/>
              <a:p>
                <a:r>
                  <a:rPr lang="en-GB" sz="1800" dirty="0">
                    <a:solidFill>
                      <a:srgbClr val="2D2D8A"/>
                    </a:solidFill>
                  </a:rPr>
                  <a:t>External partners for assessment four eligibility criteria</a:t>
                </a:r>
              </a:p>
            </p:txBody>
          </p:sp>
          <p:sp>
            <p:nvSpPr>
              <p:cNvPr id="14" name="TextBox 13"/>
              <p:cNvSpPr txBox="1"/>
              <p:nvPr/>
            </p:nvSpPr>
            <p:spPr>
              <a:xfrm>
                <a:off x="3779912" y="2400453"/>
                <a:ext cx="4824000" cy="646331"/>
              </a:xfrm>
              <a:prstGeom prst="rect">
                <a:avLst/>
              </a:prstGeom>
              <a:solidFill>
                <a:schemeClr val="accent6">
                  <a:lumMod val="20000"/>
                  <a:lumOff val="80000"/>
                  <a:alpha val="62000"/>
                </a:schemeClr>
              </a:solidFill>
              <a:ln>
                <a:solidFill>
                  <a:schemeClr val="tx1"/>
                </a:solidFill>
                <a:prstDash val="dash"/>
              </a:ln>
            </p:spPr>
            <p:txBody>
              <a:bodyPr wrap="square" rtlCol="0">
                <a:spAutoFit/>
              </a:bodyPr>
              <a:lstStyle/>
              <a:p>
                <a:r>
                  <a:rPr lang="en-GB" sz="1800" dirty="0">
                    <a:solidFill>
                      <a:srgbClr val="2D2D8A"/>
                    </a:solidFill>
                  </a:rPr>
                  <a:t>IMF for macro assessment (notably in fragile situations)</a:t>
                </a:r>
              </a:p>
            </p:txBody>
          </p:sp>
          <p:sp>
            <p:nvSpPr>
              <p:cNvPr id="16" name="TextBox 15"/>
              <p:cNvSpPr txBox="1"/>
              <p:nvPr/>
            </p:nvSpPr>
            <p:spPr>
              <a:xfrm>
                <a:off x="3779912" y="3104798"/>
                <a:ext cx="4824000" cy="646331"/>
              </a:xfrm>
              <a:prstGeom prst="rect">
                <a:avLst/>
              </a:prstGeom>
              <a:solidFill>
                <a:schemeClr val="accent6">
                  <a:lumMod val="20000"/>
                  <a:lumOff val="80000"/>
                  <a:alpha val="62000"/>
                </a:schemeClr>
              </a:solidFill>
              <a:ln>
                <a:solidFill>
                  <a:schemeClr val="tx1"/>
                </a:solidFill>
                <a:prstDash val="dash"/>
              </a:ln>
            </p:spPr>
            <p:txBody>
              <a:bodyPr wrap="square" rtlCol="0">
                <a:spAutoFit/>
              </a:bodyPr>
              <a:lstStyle/>
              <a:p>
                <a:r>
                  <a:rPr lang="en-GB" sz="1800" dirty="0">
                    <a:solidFill>
                      <a:srgbClr val="2D2D8A"/>
                    </a:solidFill>
                  </a:rPr>
                  <a:t>Government and external partners for institutional support planning</a:t>
                </a:r>
              </a:p>
            </p:txBody>
          </p:sp>
        </p:grpSp>
        <p:cxnSp>
          <p:nvCxnSpPr>
            <p:cNvPr id="28" name="Straight Arrow Connector 27"/>
            <p:cNvCxnSpPr>
              <a:stCxn id="7" idx="3"/>
              <a:endCxn id="2" idx="1"/>
            </p:cNvCxnSpPr>
            <p:nvPr/>
          </p:nvCxnSpPr>
          <p:spPr bwMode="auto">
            <a:xfrm flipV="1">
              <a:off x="2915751" y="1453426"/>
              <a:ext cx="720146" cy="978600"/>
            </a:xfrm>
            <a:prstGeom prst="straightConnector1">
              <a:avLst/>
            </a:prstGeom>
            <a:noFill/>
            <a:ln w="12700"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31" name="Straight Arrow Connector 30"/>
            <p:cNvCxnSpPr>
              <a:stCxn id="7" idx="3"/>
              <a:endCxn id="9" idx="1"/>
            </p:cNvCxnSpPr>
            <p:nvPr/>
          </p:nvCxnSpPr>
          <p:spPr bwMode="auto">
            <a:xfrm flipV="1">
              <a:off x="2915751" y="2019273"/>
              <a:ext cx="720146" cy="412753"/>
            </a:xfrm>
            <a:prstGeom prst="straightConnector1">
              <a:avLst/>
            </a:prstGeom>
            <a:noFill/>
            <a:ln w="12700"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34" name="Straight Arrow Connector 33"/>
            <p:cNvCxnSpPr>
              <a:stCxn id="7" idx="3"/>
              <a:endCxn id="14" idx="1"/>
            </p:cNvCxnSpPr>
            <p:nvPr/>
          </p:nvCxnSpPr>
          <p:spPr bwMode="auto">
            <a:xfrm>
              <a:off x="2915751" y="2432026"/>
              <a:ext cx="720146" cy="291593"/>
            </a:xfrm>
            <a:prstGeom prst="straightConnector1">
              <a:avLst/>
            </a:prstGeom>
            <a:noFill/>
            <a:ln w="12700"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38" name="Straight Arrow Connector 37"/>
            <p:cNvCxnSpPr>
              <a:stCxn id="7" idx="3"/>
              <a:endCxn id="16" idx="1"/>
            </p:cNvCxnSpPr>
            <p:nvPr/>
          </p:nvCxnSpPr>
          <p:spPr bwMode="auto">
            <a:xfrm>
              <a:off x="2915751" y="2432026"/>
              <a:ext cx="720146" cy="995938"/>
            </a:xfrm>
            <a:prstGeom prst="straightConnector1">
              <a:avLst/>
            </a:prstGeom>
            <a:noFill/>
            <a:ln w="12700" cap="flat" cmpd="sng" algn="ctr">
              <a:solidFill>
                <a:schemeClr val="tx1"/>
              </a:solidFill>
              <a:prstDash val="solid"/>
              <a:round/>
              <a:headEnd type="none" w="med" len="med"/>
              <a:tailEnd type="arrow"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grpSp>
    </p:spTree>
    <p:extLst>
      <p:ext uri="{BB962C8B-B14F-4D97-AF65-F5344CB8AC3E}">
        <p14:creationId xmlns:p14="http://schemas.microsoft.com/office/powerpoint/2010/main" val="12780524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628800"/>
            <a:ext cx="8424936" cy="5040560"/>
          </a:xfrm>
        </p:spPr>
        <p:txBody>
          <a:bodyPr/>
          <a:lstStyle/>
          <a:p>
            <a:pPr marL="0" indent="0">
              <a:lnSpc>
                <a:spcPct val="110000"/>
              </a:lnSpc>
              <a:buClr>
                <a:srgbClr val="3366FF"/>
              </a:buClr>
              <a:buNone/>
            </a:pPr>
            <a:r>
              <a:rPr lang="en-GB" sz="1800" i="0" dirty="0">
                <a:solidFill>
                  <a:srgbClr val="2D2D8A"/>
                </a:solidFill>
              </a:rPr>
              <a:t>At identification (country and sector context) and formulation (policy framework), analyse:</a:t>
            </a:r>
          </a:p>
          <a:p>
            <a:pPr marL="361950" lvl="1" indent="-350838">
              <a:lnSpc>
                <a:spcPct val="110000"/>
              </a:lnSpc>
              <a:buClr>
                <a:schemeClr val="tx1"/>
              </a:buClr>
              <a:buFont typeface="Wingdings" charset="2"/>
              <a:buChar char="§"/>
            </a:pPr>
            <a:r>
              <a:rPr lang="en-GB" sz="1800" b="0" dirty="0">
                <a:solidFill>
                  <a:srgbClr val="2D2D8A"/>
                </a:solidFill>
              </a:rPr>
              <a:t>Regularity, participation and leadership of coordination meetings </a:t>
            </a:r>
          </a:p>
          <a:p>
            <a:pPr marL="361950" lvl="1" indent="-350838">
              <a:lnSpc>
                <a:spcPct val="110000"/>
              </a:lnSpc>
              <a:buClr>
                <a:schemeClr val="tx1"/>
              </a:buClr>
              <a:buFont typeface="Wingdings" charset="2"/>
              <a:buChar char="§"/>
            </a:pPr>
            <a:r>
              <a:rPr lang="en-GB" sz="1800" b="0" dirty="0">
                <a:solidFill>
                  <a:srgbClr val="2D2D8A"/>
                </a:solidFill>
              </a:rPr>
              <a:t>Scope and internalisation of monitoring and progress reviews</a:t>
            </a:r>
          </a:p>
          <a:p>
            <a:pPr marL="177800" lvl="1" indent="0">
              <a:lnSpc>
                <a:spcPct val="110000"/>
              </a:lnSpc>
              <a:spcBef>
                <a:spcPts val="1032"/>
              </a:spcBef>
              <a:buClr>
                <a:schemeClr val="tx1"/>
              </a:buClr>
              <a:buNone/>
            </a:pPr>
            <a:r>
              <a:rPr lang="en-GB" sz="1800" b="1" i="0" dirty="0">
                <a:solidFill>
                  <a:srgbClr val="2D2D8A"/>
                </a:solidFill>
                <a:sym typeface="Wingdings"/>
              </a:rPr>
              <a:t> Understand</a:t>
            </a:r>
            <a:endParaRPr lang="en-GB" sz="1800" b="1" i="0" dirty="0">
              <a:solidFill>
                <a:srgbClr val="2D2D8A"/>
              </a:solidFill>
            </a:endParaRPr>
          </a:p>
          <a:p>
            <a:pPr marL="361950" lvl="1" indent="-361950">
              <a:lnSpc>
                <a:spcPct val="110000"/>
              </a:lnSpc>
              <a:buClr>
                <a:schemeClr val="tx1"/>
              </a:buClr>
              <a:buFont typeface="Wingdings" charset="2"/>
              <a:buChar char="§"/>
            </a:pPr>
            <a:r>
              <a:rPr lang="en-GB" sz="1800" b="0" dirty="0">
                <a:solidFill>
                  <a:srgbClr val="2D2D8A"/>
                </a:solidFill>
              </a:rPr>
              <a:t>the relationships between the different stakeholders</a:t>
            </a:r>
          </a:p>
          <a:p>
            <a:pPr marL="361950" lvl="1" indent="-361950">
              <a:lnSpc>
                <a:spcPct val="110000"/>
              </a:lnSpc>
              <a:buClr>
                <a:schemeClr val="tx1"/>
              </a:buClr>
              <a:buFont typeface="Wingdings" charset="2"/>
              <a:buChar char="§"/>
            </a:pPr>
            <a:r>
              <a:rPr lang="en-GB" sz="1800" b="0" dirty="0">
                <a:solidFill>
                  <a:srgbClr val="2D2D8A"/>
                </a:solidFill>
              </a:rPr>
              <a:t>the inclusiveness and representativeness of the existing frameworks</a:t>
            </a:r>
          </a:p>
          <a:p>
            <a:pPr marL="361950" lvl="1" indent="-361950">
              <a:lnSpc>
                <a:spcPct val="110000"/>
              </a:lnSpc>
              <a:buClr>
                <a:schemeClr val="tx1"/>
              </a:buClr>
              <a:buFont typeface="Wingdings" charset="2"/>
              <a:buChar char="§"/>
            </a:pPr>
            <a:r>
              <a:rPr lang="en-GB" sz="1800" b="0" dirty="0">
                <a:solidFill>
                  <a:srgbClr val="2D2D8A"/>
                </a:solidFill>
              </a:rPr>
              <a:t>the technical and political capacity of stakeholders to engage in (</a:t>
            </a:r>
            <a:r>
              <a:rPr lang="en-GB" sz="1800" b="0" dirty="0" err="1">
                <a:solidFill>
                  <a:srgbClr val="2D2D8A"/>
                </a:solidFill>
              </a:rPr>
              <a:t>e.g</a:t>
            </a:r>
            <a:r>
              <a:rPr lang="en-GB" sz="1800" b="0" dirty="0">
                <a:solidFill>
                  <a:srgbClr val="2D2D8A"/>
                </a:solidFill>
              </a:rPr>
              <a:t> civil society) and to coordinate the dialogue </a:t>
            </a:r>
          </a:p>
          <a:p>
            <a:pPr marL="0" indent="0">
              <a:lnSpc>
                <a:spcPct val="110000"/>
              </a:lnSpc>
              <a:buClr>
                <a:srgbClr val="3366FF"/>
              </a:buClr>
              <a:buNone/>
            </a:pPr>
            <a:endParaRPr lang="en-GB" sz="1800" i="0" dirty="0">
              <a:solidFill>
                <a:srgbClr val="2D2D8A"/>
              </a:solidFill>
            </a:endParaRPr>
          </a:p>
          <a:p>
            <a:pPr marL="0" indent="0">
              <a:lnSpc>
                <a:spcPct val="110000"/>
              </a:lnSpc>
              <a:buClr>
                <a:srgbClr val="3366FF"/>
              </a:buClr>
              <a:buNone/>
            </a:pPr>
            <a:endParaRPr lang="en-GB" sz="1800" dirty="0">
              <a:solidFill>
                <a:srgbClr val="2D2D8A"/>
              </a:solidFill>
            </a:endParaRPr>
          </a:p>
          <a:p>
            <a:pPr marL="0" indent="0">
              <a:lnSpc>
                <a:spcPct val="110000"/>
              </a:lnSpc>
              <a:buClr>
                <a:srgbClr val="3366FF"/>
              </a:buClr>
              <a:buNone/>
            </a:pPr>
            <a:r>
              <a:rPr lang="en-GB" sz="1800" dirty="0">
                <a:solidFill>
                  <a:srgbClr val="2D2D8A"/>
                </a:solidFill>
              </a:rPr>
              <a:t>Where these have weaknesses in terms of inclusiveness, the EU should aim to play a facilitator role</a:t>
            </a:r>
          </a:p>
        </p:txBody>
      </p:sp>
      <p:sp>
        <p:nvSpPr>
          <p:cNvPr id="4" name="Titre 2"/>
          <p:cNvSpPr>
            <a:spLocks noGrp="1"/>
          </p:cNvSpPr>
          <p:nvPr>
            <p:ph type="title"/>
          </p:nvPr>
        </p:nvSpPr>
        <p:spPr>
          <a:xfrm>
            <a:off x="-35552" y="849271"/>
            <a:ext cx="8640000" cy="935999"/>
          </a:xfrm>
          <a:noFill/>
        </p:spPr>
        <p:txBody>
          <a:bodyPr vert="horz" lIns="91440" tIns="45720" rIns="91440" bIns="45720" rtlCol="0" anchor="ctr">
            <a:normAutofit/>
          </a:bodyPr>
          <a:lstStyle/>
          <a:p>
            <a:pPr algn="ctr"/>
            <a:r>
              <a:rPr lang="en-GB" sz="2800" b="1" dirty="0">
                <a:solidFill>
                  <a:srgbClr val="2D5EC1"/>
                </a:solidFill>
                <a:cs typeface="Tw Cen MT"/>
              </a:rPr>
              <a:t>Coordination 	Framework</a:t>
            </a:r>
          </a:p>
        </p:txBody>
      </p:sp>
      <p:sp>
        <p:nvSpPr>
          <p:cNvPr id="2" name="TextBox 1"/>
          <p:cNvSpPr txBox="1"/>
          <p:nvPr/>
        </p:nvSpPr>
        <p:spPr>
          <a:xfrm>
            <a:off x="485367" y="5116166"/>
            <a:ext cx="8352928" cy="697114"/>
          </a:xfrm>
          <a:prstGeom prst="rect">
            <a:avLst/>
          </a:prstGeom>
          <a:solidFill>
            <a:srgbClr val="FFD624"/>
          </a:solidFill>
          <a:ln>
            <a:solidFill>
              <a:schemeClr val="tx1"/>
            </a:solidFill>
          </a:ln>
        </p:spPr>
        <p:txBody>
          <a:bodyPr wrap="square" rtlCol="0">
            <a:spAutoFit/>
          </a:bodyPr>
          <a:lstStyle/>
          <a:p>
            <a:pPr algn="ctr">
              <a:lnSpc>
                <a:spcPct val="110000"/>
              </a:lnSpc>
            </a:pPr>
            <a:r>
              <a:rPr lang="en-GB" sz="1800" dirty="0"/>
              <a:t>Existing sector/national coordination, monitoring and reporting mechanisms are the starting point of policy dialogue</a:t>
            </a:r>
            <a:endParaRPr lang="fr-FR" sz="1800" dirty="0"/>
          </a:p>
        </p:txBody>
      </p:sp>
    </p:spTree>
    <p:extLst>
      <p:ext uri="{BB962C8B-B14F-4D97-AF65-F5344CB8AC3E}">
        <p14:creationId xmlns:p14="http://schemas.microsoft.com/office/powerpoint/2010/main" val="28060426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395536" y="1628800"/>
            <a:ext cx="7992888" cy="502186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mn-ea"/>
              </a:defRPr>
            </a:lvl2pPr>
            <a:lvl3pPr marL="1143000" indent="-228600" algn="l" rtl="0" eaLnBrk="0" fontAlgn="base" hangingPunct="0">
              <a:spcBef>
                <a:spcPct val="20000"/>
              </a:spcBef>
              <a:spcAft>
                <a:spcPct val="0"/>
              </a:spcAft>
              <a:defRPr sz="1400">
                <a:solidFill>
                  <a:srgbClr val="0F5494"/>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Arial" charset="0"/>
                <a:ea typeface="+mn-ea"/>
              </a:defRPr>
            </a:lvl4pPr>
            <a:lvl5pPr marL="2057400" indent="-228600" algn="l" rtl="0" eaLnBrk="0" fontAlgn="base" hangingPunct="0">
              <a:spcBef>
                <a:spcPct val="20000"/>
              </a:spcBef>
              <a:spcAft>
                <a:spcPct val="0"/>
              </a:spcAft>
              <a:buChar char="»"/>
              <a:defRPr sz="2000">
                <a:solidFill>
                  <a:schemeClr val="tx1"/>
                </a:solidFill>
                <a:latin typeface="Arial" charset="0"/>
                <a:ea typeface="+mn-ea"/>
              </a:defRPr>
            </a:lvl5pPr>
            <a:lvl6pPr marL="2514600" indent="-228600" algn="l" rtl="0" fontAlgn="base">
              <a:spcBef>
                <a:spcPct val="20000"/>
              </a:spcBef>
              <a:spcAft>
                <a:spcPct val="0"/>
              </a:spcAft>
              <a:buChar char="»"/>
              <a:defRPr sz="2000">
                <a:solidFill>
                  <a:schemeClr val="tx1"/>
                </a:solidFill>
                <a:latin typeface="Arial" charset="0"/>
                <a:ea typeface="+mn-ea"/>
              </a:defRPr>
            </a:lvl6pPr>
            <a:lvl7pPr marL="2971800" indent="-228600" algn="l" rtl="0" fontAlgn="base">
              <a:spcBef>
                <a:spcPct val="20000"/>
              </a:spcBef>
              <a:spcAft>
                <a:spcPct val="0"/>
              </a:spcAft>
              <a:buChar char="»"/>
              <a:defRPr sz="2000">
                <a:solidFill>
                  <a:schemeClr val="tx1"/>
                </a:solidFill>
                <a:latin typeface="Arial" charset="0"/>
                <a:ea typeface="+mn-ea"/>
              </a:defRPr>
            </a:lvl7pPr>
            <a:lvl8pPr marL="3429000" indent="-228600" algn="l" rtl="0" fontAlgn="base">
              <a:spcBef>
                <a:spcPct val="20000"/>
              </a:spcBef>
              <a:spcAft>
                <a:spcPct val="0"/>
              </a:spcAft>
              <a:buChar char="»"/>
              <a:defRPr sz="2000">
                <a:solidFill>
                  <a:schemeClr val="tx1"/>
                </a:solidFill>
                <a:latin typeface="Arial" charset="0"/>
                <a:ea typeface="+mn-ea"/>
              </a:defRPr>
            </a:lvl8pPr>
            <a:lvl9pPr marL="3886200" indent="-228600" algn="l" rtl="0" fontAlgn="base">
              <a:spcBef>
                <a:spcPct val="20000"/>
              </a:spcBef>
              <a:spcAft>
                <a:spcPct val="0"/>
              </a:spcAft>
              <a:buChar char="»"/>
              <a:defRPr sz="2000">
                <a:solidFill>
                  <a:schemeClr val="tx1"/>
                </a:solidFill>
                <a:latin typeface="Arial" charset="0"/>
                <a:ea typeface="+mn-ea"/>
              </a:defRPr>
            </a:lvl9pPr>
          </a:lstStyle>
          <a:p>
            <a:pPr>
              <a:lnSpc>
                <a:spcPct val="110000"/>
              </a:lnSpc>
              <a:spcBef>
                <a:spcPts val="1200"/>
              </a:spcBef>
              <a:buClr>
                <a:schemeClr val="accent4">
                  <a:lumMod val="75000"/>
                </a:schemeClr>
              </a:buClr>
              <a:buFont typeface="Wingdings" panose="05000000000000000000" pitchFamily="2" charset="2"/>
              <a:buChar char="Ø"/>
            </a:pPr>
            <a:r>
              <a:rPr lang="en-GB" sz="2000" b="1" i="0" dirty="0">
                <a:solidFill>
                  <a:srgbClr val="2D2D8A"/>
                </a:solidFill>
                <a:latin typeface="+mj-lt"/>
                <a:cs typeface="Calibri"/>
              </a:rPr>
              <a:t>Appropriate coordination structure:</a:t>
            </a:r>
          </a:p>
          <a:p>
            <a:pPr lvl="1">
              <a:lnSpc>
                <a:spcPct val="110000"/>
              </a:lnSpc>
              <a:spcBef>
                <a:spcPts val="1200"/>
              </a:spcBef>
              <a:buClr>
                <a:schemeClr val="accent4">
                  <a:lumMod val="75000"/>
                </a:schemeClr>
              </a:buClr>
              <a:buFont typeface="Wingdings" panose="05000000000000000000" pitchFamily="2" charset="2"/>
              <a:buChar char="ü"/>
            </a:pPr>
            <a:r>
              <a:rPr lang="en-GB" b="0" dirty="0">
                <a:solidFill>
                  <a:srgbClr val="2D2D8A"/>
                </a:solidFill>
                <a:latin typeface="+mj-lt"/>
                <a:cs typeface="Calibri"/>
              </a:rPr>
              <a:t>Government-led joint (sector) working group (s); link to other BS providers (development partners or IFIs) </a:t>
            </a:r>
          </a:p>
          <a:p>
            <a:pPr lvl="1">
              <a:lnSpc>
                <a:spcPct val="110000"/>
              </a:lnSpc>
              <a:spcBef>
                <a:spcPts val="1200"/>
              </a:spcBef>
              <a:buClr>
                <a:schemeClr val="accent4">
                  <a:lumMod val="75000"/>
                </a:schemeClr>
              </a:buClr>
              <a:buFont typeface="Wingdings" panose="05000000000000000000" pitchFamily="2" charset="2"/>
              <a:buChar char="ü"/>
            </a:pPr>
            <a:r>
              <a:rPr lang="en-GB" b="0" dirty="0">
                <a:solidFill>
                  <a:srgbClr val="2D2D8A"/>
                </a:solidFill>
                <a:latin typeface="+mj-lt"/>
                <a:cs typeface="Calibri"/>
              </a:rPr>
              <a:t>Common performance assessment matrix drawn down from government M&amp;E matrix and / or policies </a:t>
            </a:r>
          </a:p>
          <a:p>
            <a:pPr lvl="1">
              <a:lnSpc>
                <a:spcPct val="110000"/>
              </a:lnSpc>
              <a:spcBef>
                <a:spcPts val="1200"/>
              </a:spcBef>
              <a:buClr>
                <a:schemeClr val="accent4">
                  <a:lumMod val="75000"/>
                </a:schemeClr>
              </a:buClr>
              <a:buFont typeface="Wingdings" panose="05000000000000000000" pitchFamily="2" charset="2"/>
              <a:buChar char="ü"/>
            </a:pPr>
            <a:r>
              <a:rPr lang="en-GB" b="0" dirty="0">
                <a:solidFill>
                  <a:srgbClr val="2D2D8A"/>
                </a:solidFill>
                <a:latin typeface="+mj-lt"/>
                <a:cs typeface="Calibri"/>
              </a:rPr>
              <a:t>Joint annual review aligned with the budget cycle/process </a:t>
            </a:r>
          </a:p>
          <a:p>
            <a:pPr lvl="1">
              <a:lnSpc>
                <a:spcPct val="110000"/>
              </a:lnSpc>
              <a:spcBef>
                <a:spcPts val="1200"/>
              </a:spcBef>
              <a:buClr>
                <a:schemeClr val="accent4">
                  <a:lumMod val="75000"/>
                </a:schemeClr>
              </a:buClr>
              <a:buFont typeface="Wingdings" panose="05000000000000000000" pitchFamily="2" charset="2"/>
              <a:buChar char="ü"/>
            </a:pPr>
            <a:r>
              <a:rPr lang="en-GB" b="0" dirty="0">
                <a:solidFill>
                  <a:srgbClr val="2D2D8A"/>
                </a:solidFill>
                <a:cs typeface="Calibri"/>
              </a:rPr>
              <a:t>link with crosscutting reforms on civil service and public administration reform, PFM reforms, decentralisation</a:t>
            </a:r>
            <a:endParaRPr lang="en-GB" b="0" dirty="0">
              <a:solidFill>
                <a:srgbClr val="2D2D8A"/>
              </a:solidFill>
              <a:latin typeface="+mj-lt"/>
              <a:cs typeface="Calibri"/>
            </a:endParaRPr>
          </a:p>
          <a:p>
            <a:pPr>
              <a:lnSpc>
                <a:spcPct val="110000"/>
              </a:lnSpc>
              <a:spcBef>
                <a:spcPts val="1200"/>
              </a:spcBef>
              <a:buClr>
                <a:schemeClr val="accent4">
                  <a:lumMod val="75000"/>
                </a:schemeClr>
              </a:buClr>
              <a:buFont typeface="Wingdings" charset="2"/>
              <a:buChar char="Ø"/>
            </a:pPr>
            <a:r>
              <a:rPr lang="en-GB" sz="2000" b="1" i="0" dirty="0">
                <a:solidFill>
                  <a:srgbClr val="2D2D8A"/>
                </a:solidFill>
                <a:latin typeface="+mj-lt"/>
                <a:cs typeface="Calibri"/>
              </a:rPr>
              <a:t>Coordination among EU BS contracts (portfolio approach)</a:t>
            </a:r>
            <a:endParaRPr lang="en-GB" b="0" dirty="0">
              <a:solidFill>
                <a:srgbClr val="2D2D8A"/>
              </a:solidFill>
              <a:latin typeface="+mj-lt"/>
              <a:cs typeface="Calibri"/>
            </a:endParaRPr>
          </a:p>
          <a:p>
            <a:pPr lvl="1">
              <a:lnSpc>
                <a:spcPct val="110000"/>
              </a:lnSpc>
              <a:spcBef>
                <a:spcPts val="1200"/>
              </a:spcBef>
              <a:buClr>
                <a:srgbClr val="0F5494"/>
              </a:buClr>
              <a:buFont typeface="Wingdings" panose="05000000000000000000" pitchFamily="2" charset="2"/>
              <a:buChar char="ü"/>
            </a:pPr>
            <a:endParaRPr lang="en-GB" b="0" dirty="0">
              <a:solidFill>
                <a:srgbClr val="2D2D8A"/>
              </a:solidFill>
              <a:latin typeface="+mj-lt"/>
              <a:cs typeface="Calibri"/>
            </a:endParaRPr>
          </a:p>
          <a:p>
            <a:pPr lvl="1">
              <a:lnSpc>
                <a:spcPct val="110000"/>
              </a:lnSpc>
              <a:spcBef>
                <a:spcPts val="1200"/>
              </a:spcBef>
              <a:buClr>
                <a:srgbClr val="0F5494"/>
              </a:buClr>
              <a:buFont typeface="Wingdings" panose="05000000000000000000" pitchFamily="2" charset="2"/>
              <a:buChar char="ü"/>
            </a:pPr>
            <a:endParaRPr lang="en-GB" b="0" dirty="0">
              <a:solidFill>
                <a:srgbClr val="2D2D8A"/>
              </a:solidFill>
              <a:latin typeface="+mj-lt"/>
              <a:cs typeface="Calibri"/>
            </a:endParaRPr>
          </a:p>
          <a:p>
            <a:pPr lvl="1">
              <a:lnSpc>
                <a:spcPct val="110000"/>
              </a:lnSpc>
              <a:spcBef>
                <a:spcPts val="1200"/>
              </a:spcBef>
              <a:buClr>
                <a:srgbClr val="0F5494"/>
              </a:buClr>
              <a:buFont typeface="Wingdings" panose="05000000000000000000" pitchFamily="2" charset="2"/>
              <a:buChar char="ü"/>
            </a:pPr>
            <a:endParaRPr lang="en-GB" b="0" dirty="0">
              <a:solidFill>
                <a:srgbClr val="2D2D8A"/>
              </a:solidFill>
              <a:latin typeface="+mj-lt"/>
              <a:cs typeface="Calibri"/>
            </a:endParaRPr>
          </a:p>
          <a:p>
            <a:pPr lvl="1">
              <a:lnSpc>
                <a:spcPct val="110000"/>
              </a:lnSpc>
              <a:spcBef>
                <a:spcPts val="1200"/>
              </a:spcBef>
              <a:buClr>
                <a:srgbClr val="0F5494"/>
              </a:buClr>
              <a:buFont typeface="Wingdings" panose="05000000000000000000" pitchFamily="2" charset="2"/>
              <a:buChar char="ü"/>
            </a:pPr>
            <a:endParaRPr lang="en-GB" b="0" dirty="0">
              <a:solidFill>
                <a:srgbClr val="2D2D8A"/>
              </a:solidFill>
              <a:latin typeface="+mj-lt"/>
              <a:cs typeface="Calibri"/>
            </a:endParaRPr>
          </a:p>
          <a:p>
            <a:pPr>
              <a:lnSpc>
                <a:spcPct val="110000"/>
              </a:lnSpc>
              <a:spcBef>
                <a:spcPts val="1200"/>
              </a:spcBef>
              <a:buClr>
                <a:srgbClr val="0F5494"/>
              </a:buClr>
              <a:buFont typeface="Wingdings" panose="05000000000000000000" pitchFamily="2" charset="2"/>
              <a:buChar char="Ø"/>
            </a:pPr>
            <a:endParaRPr lang="en-GB" sz="2000" i="0" dirty="0">
              <a:solidFill>
                <a:srgbClr val="2D2D8A"/>
              </a:solidFill>
              <a:latin typeface="+mj-lt"/>
              <a:cs typeface="Calibri"/>
            </a:endParaRPr>
          </a:p>
        </p:txBody>
      </p:sp>
      <p:sp>
        <p:nvSpPr>
          <p:cNvPr id="6" name="Titre 2"/>
          <p:cNvSpPr>
            <a:spLocks noGrp="1"/>
          </p:cNvSpPr>
          <p:nvPr>
            <p:ph type="title"/>
          </p:nvPr>
        </p:nvSpPr>
        <p:spPr>
          <a:xfrm>
            <a:off x="252000" y="1026263"/>
            <a:ext cx="8640000" cy="746554"/>
          </a:xfrm>
          <a:noFill/>
        </p:spPr>
        <p:txBody>
          <a:bodyPr vert="horz" lIns="91440" tIns="45720" rIns="91440" bIns="45720" rtlCol="0" anchor="ctr">
            <a:normAutofit/>
          </a:bodyPr>
          <a:lstStyle/>
          <a:p>
            <a:pPr algn="ctr"/>
            <a:r>
              <a:rPr lang="en-GB" sz="2800" b="1" dirty="0">
                <a:solidFill>
                  <a:srgbClr val="2D5EC1"/>
                </a:solidFill>
                <a:cs typeface="Tw Cen MT"/>
              </a:rPr>
              <a:t>Coordination	Principles</a:t>
            </a:r>
          </a:p>
        </p:txBody>
      </p:sp>
    </p:spTree>
    <p:extLst>
      <p:ext uri="{BB962C8B-B14F-4D97-AF65-F5344CB8AC3E}">
        <p14:creationId xmlns:p14="http://schemas.microsoft.com/office/powerpoint/2010/main" val="6071446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p:spPr>
      </p:pic>
      <p:sp>
        <p:nvSpPr>
          <p:cNvPr id="3" name="TextBox 2"/>
          <p:cNvSpPr txBox="1"/>
          <p:nvPr/>
        </p:nvSpPr>
        <p:spPr>
          <a:xfrm>
            <a:off x="7812360" y="260648"/>
            <a:ext cx="1233192" cy="338554"/>
          </a:xfrm>
          <a:prstGeom prst="rect">
            <a:avLst/>
          </a:prstGeom>
          <a:noFill/>
          <a:ln>
            <a:solidFill>
              <a:srgbClr val="2D2D8A"/>
            </a:solidFill>
          </a:ln>
        </p:spPr>
        <p:txBody>
          <a:bodyPr wrap="none" rtlCol="0">
            <a:spAutoFit/>
          </a:bodyPr>
          <a:lstStyle/>
          <a:p>
            <a:r>
              <a:rPr lang="en-GB" sz="1600" i="1" dirty="0">
                <a:solidFill>
                  <a:srgbClr val="FFD624"/>
                </a:solidFill>
              </a:rPr>
              <a:t>Reminder</a:t>
            </a:r>
          </a:p>
        </p:txBody>
      </p:sp>
    </p:spTree>
    <p:extLst>
      <p:ext uri="{BB962C8B-B14F-4D97-AF65-F5344CB8AC3E}">
        <p14:creationId xmlns:p14="http://schemas.microsoft.com/office/powerpoint/2010/main" val="8845847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988840"/>
            <a:ext cx="8373616" cy="4536504"/>
          </a:xfrm>
        </p:spPr>
        <p:txBody>
          <a:bodyPr/>
          <a:lstStyle/>
          <a:p>
            <a:pPr marL="0" indent="0">
              <a:lnSpc>
                <a:spcPct val="110000"/>
              </a:lnSpc>
              <a:buClr>
                <a:srgbClr val="3366FF"/>
              </a:buClr>
              <a:buNone/>
            </a:pPr>
            <a:r>
              <a:rPr lang="en-GB" sz="1800" b="1" i="0" dirty="0">
                <a:solidFill>
                  <a:schemeClr val="accent6"/>
                </a:solidFill>
              </a:rPr>
              <a:t>Analyse:</a:t>
            </a:r>
          </a:p>
          <a:p>
            <a:pPr lvl="1">
              <a:lnSpc>
                <a:spcPct val="110000"/>
              </a:lnSpc>
              <a:spcBef>
                <a:spcPts val="600"/>
              </a:spcBef>
              <a:spcAft>
                <a:spcPts val="600"/>
              </a:spcAft>
              <a:buFont typeface="Arial"/>
              <a:buChar char="•"/>
            </a:pPr>
            <a:r>
              <a:rPr lang="en-GB" sz="1800" b="0" i="0" dirty="0">
                <a:solidFill>
                  <a:schemeClr val="accent6"/>
                </a:solidFill>
              </a:rPr>
              <a:t>Strengths and weaknesses of statistical systems</a:t>
            </a:r>
          </a:p>
          <a:p>
            <a:pPr lvl="1">
              <a:lnSpc>
                <a:spcPct val="110000"/>
              </a:lnSpc>
              <a:spcBef>
                <a:spcPts val="600"/>
              </a:spcBef>
              <a:spcAft>
                <a:spcPts val="600"/>
              </a:spcAft>
              <a:buFont typeface="Arial"/>
              <a:buChar char="•"/>
            </a:pPr>
            <a:r>
              <a:rPr lang="en-GB" sz="1800" b="0" i="0" dirty="0">
                <a:solidFill>
                  <a:schemeClr val="accent6"/>
                </a:solidFill>
              </a:rPr>
              <a:t>Availability of data and timing of publication</a:t>
            </a:r>
          </a:p>
          <a:p>
            <a:pPr lvl="1">
              <a:lnSpc>
                <a:spcPct val="110000"/>
              </a:lnSpc>
              <a:spcBef>
                <a:spcPts val="600"/>
              </a:spcBef>
              <a:spcAft>
                <a:spcPts val="600"/>
              </a:spcAft>
              <a:buFont typeface="Arial"/>
              <a:buChar char="•"/>
            </a:pPr>
            <a:r>
              <a:rPr lang="en-GB" sz="1800" b="0" i="0" dirty="0">
                <a:solidFill>
                  <a:schemeClr val="accent6"/>
                </a:solidFill>
              </a:rPr>
              <a:t>Availability of policy analysis</a:t>
            </a:r>
          </a:p>
          <a:p>
            <a:pPr marL="0" indent="0">
              <a:lnSpc>
                <a:spcPct val="110000"/>
              </a:lnSpc>
              <a:spcBef>
                <a:spcPts val="600"/>
              </a:spcBef>
              <a:spcAft>
                <a:spcPts val="600"/>
              </a:spcAft>
              <a:buNone/>
            </a:pPr>
            <a:r>
              <a:rPr lang="en-GB" sz="1800" b="1" i="0" dirty="0">
                <a:solidFill>
                  <a:schemeClr val="accent6"/>
                </a:solidFill>
              </a:rPr>
              <a:t>Monitoring systems should produce and disseminate / provide access to:</a:t>
            </a:r>
          </a:p>
          <a:p>
            <a:pPr lvl="1">
              <a:lnSpc>
                <a:spcPct val="110000"/>
              </a:lnSpc>
              <a:spcBef>
                <a:spcPts val="600"/>
              </a:spcBef>
              <a:spcAft>
                <a:spcPts val="600"/>
              </a:spcAft>
              <a:buFont typeface="Arial"/>
              <a:buChar char="•"/>
            </a:pPr>
            <a:r>
              <a:rPr lang="en-GB" sz="1800" b="0" dirty="0">
                <a:solidFill>
                  <a:schemeClr val="accent6"/>
                </a:solidFill>
              </a:rPr>
              <a:t>Annual progress reports</a:t>
            </a:r>
          </a:p>
          <a:p>
            <a:pPr lvl="1">
              <a:lnSpc>
                <a:spcPct val="110000"/>
              </a:lnSpc>
              <a:spcBef>
                <a:spcPts val="600"/>
              </a:spcBef>
              <a:spcAft>
                <a:spcPts val="600"/>
              </a:spcAft>
              <a:buFont typeface="Arial"/>
              <a:buChar char="•"/>
            </a:pPr>
            <a:r>
              <a:rPr lang="en-GB" sz="1800" b="0" dirty="0">
                <a:solidFill>
                  <a:schemeClr val="accent6"/>
                </a:solidFill>
                <a:sym typeface="Wingdings"/>
              </a:rPr>
              <a:t>Result indicators with baseline values and targets: i</a:t>
            </a:r>
            <a:r>
              <a:rPr lang="en-GB" sz="1800" b="0" dirty="0">
                <a:solidFill>
                  <a:schemeClr val="accent6"/>
                </a:solidFill>
              </a:rPr>
              <a:t>nformation for national accountability mechanisms, awareness raising and evidence-based decision making</a:t>
            </a:r>
          </a:p>
          <a:p>
            <a:pPr>
              <a:lnSpc>
                <a:spcPct val="110000"/>
              </a:lnSpc>
            </a:pPr>
            <a:r>
              <a:rPr lang="en-GB" sz="1800" dirty="0">
                <a:solidFill>
                  <a:schemeClr val="accent6"/>
                </a:solidFill>
              </a:rPr>
              <a:t>Where these have weaknesses, the EU should indicate how eligibility will be monitored and offer CD for strengthening them</a:t>
            </a:r>
          </a:p>
        </p:txBody>
      </p:sp>
      <p:sp>
        <p:nvSpPr>
          <p:cNvPr id="4" name="Titre 2"/>
          <p:cNvSpPr txBox="1">
            <a:spLocks/>
          </p:cNvSpPr>
          <p:nvPr/>
        </p:nvSpPr>
        <p:spPr bwMode="auto">
          <a:xfrm>
            <a:off x="252000" y="1052841"/>
            <a:ext cx="8640000" cy="93599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pPr algn="ctr"/>
            <a:r>
              <a:rPr lang="en-GB" sz="2800" dirty="0">
                <a:solidFill>
                  <a:srgbClr val="3166CF"/>
                </a:solidFill>
                <a:cs typeface="Tw Cen MT"/>
              </a:rPr>
              <a:t>Monitoring Framework</a:t>
            </a:r>
          </a:p>
        </p:txBody>
      </p:sp>
    </p:spTree>
    <p:extLst>
      <p:ext uri="{BB962C8B-B14F-4D97-AF65-F5344CB8AC3E}">
        <p14:creationId xmlns:p14="http://schemas.microsoft.com/office/powerpoint/2010/main" val="10133466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 y="878275"/>
            <a:ext cx="9143999" cy="1081087"/>
          </a:xfrm>
          <a:noFill/>
        </p:spPr>
        <p:txBody>
          <a:bodyPr vert="horz" lIns="91440" tIns="45720" rIns="91440" bIns="45720" rtlCol="0" anchor="ctr">
            <a:noAutofit/>
          </a:bodyPr>
          <a:lstStyle/>
          <a:p>
            <a:pPr algn="ctr"/>
            <a:r>
              <a:rPr lang="en-US" sz="2800" dirty="0">
                <a:solidFill>
                  <a:srgbClr val="2D5EC1"/>
                </a:solidFill>
                <a:latin typeface="Verdana"/>
                <a:cs typeface="Verdana"/>
              </a:rPr>
              <a:t>Main issues regarding Monitoring Frameworks (1)</a:t>
            </a:r>
          </a:p>
        </p:txBody>
      </p:sp>
      <p:sp>
        <p:nvSpPr>
          <p:cNvPr id="4099" name="Rectangle 3"/>
          <p:cNvSpPr>
            <a:spLocks noGrp="1" noChangeArrowheads="1"/>
          </p:cNvSpPr>
          <p:nvPr>
            <p:ph type="body" idx="1"/>
          </p:nvPr>
        </p:nvSpPr>
        <p:spPr>
          <a:xfrm>
            <a:off x="252971" y="1916832"/>
            <a:ext cx="8567501" cy="4320480"/>
          </a:xfrm>
          <a:solidFill>
            <a:srgbClr val="FFFFFF"/>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rtlCol="0" anchor="t" anchorCtr="0" compatLnSpc="1">
            <a:prstTxWarp prst="textNoShape">
              <a:avLst/>
            </a:prstTxWarp>
            <a:noAutofit/>
          </a:bodyPr>
          <a:lstStyle/>
          <a:p>
            <a:pPr marL="541338" lvl="1" indent="-276225">
              <a:lnSpc>
                <a:spcPct val="110000"/>
              </a:lnSpc>
              <a:spcBef>
                <a:spcPts val="600"/>
              </a:spcBef>
              <a:spcAft>
                <a:spcPts val="600"/>
              </a:spcAft>
              <a:buClr>
                <a:schemeClr val="accent2"/>
              </a:buClr>
              <a:buFont typeface="Arial"/>
              <a:buChar char="•"/>
            </a:pPr>
            <a:r>
              <a:rPr lang="en-US" sz="1800" b="0" dirty="0">
                <a:solidFill>
                  <a:srgbClr val="2D2D8A"/>
                </a:solidFill>
                <a:latin typeface="+mj-lt"/>
                <a:cs typeface="Verdana"/>
              </a:rPr>
              <a:t>Use country </a:t>
            </a:r>
            <a:r>
              <a:rPr lang="en-GB" sz="1800" b="0" dirty="0">
                <a:solidFill>
                  <a:srgbClr val="2D2D8A"/>
                </a:solidFill>
                <a:latin typeface="+mj-lt"/>
                <a:cs typeface="Verdana"/>
              </a:rPr>
              <a:t>performance assessment  / M&amp;E systems, jointly with other development partners: </a:t>
            </a:r>
          </a:p>
          <a:p>
            <a:pPr marL="915987" lvl="2" indent="-285750">
              <a:lnSpc>
                <a:spcPct val="110000"/>
              </a:lnSpc>
              <a:spcBef>
                <a:spcPts val="600"/>
              </a:spcBef>
              <a:spcAft>
                <a:spcPts val="600"/>
              </a:spcAft>
              <a:buClr>
                <a:schemeClr val="accent2"/>
              </a:buClr>
              <a:buFont typeface="Courier New" panose="02070309020205020404" pitchFamily="49" charset="0"/>
              <a:buChar char="o"/>
            </a:pPr>
            <a:r>
              <a:rPr lang="en-GB" sz="1800" b="0" dirty="0">
                <a:solidFill>
                  <a:srgbClr val="2D2D8A"/>
                </a:solidFill>
                <a:latin typeface="+mj-lt"/>
                <a:cs typeface="Verdana"/>
              </a:rPr>
              <a:t>select indicators from that framework </a:t>
            </a:r>
          </a:p>
          <a:p>
            <a:pPr marL="915987" lvl="2" indent="-285750">
              <a:lnSpc>
                <a:spcPct val="110000"/>
              </a:lnSpc>
              <a:spcBef>
                <a:spcPts val="600"/>
              </a:spcBef>
              <a:spcAft>
                <a:spcPts val="600"/>
              </a:spcAft>
              <a:buClr>
                <a:schemeClr val="accent2"/>
              </a:buClr>
              <a:buFont typeface="Courier New" panose="02070309020205020404" pitchFamily="49" charset="0"/>
              <a:buChar char="o"/>
            </a:pPr>
            <a:r>
              <a:rPr lang="en-GB" sz="1800" dirty="0">
                <a:solidFill>
                  <a:srgbClr val="2D2D8A"/>
                </a:solidFill>
                <a:cs typeface="Verdana"/>
              </a:rPr>
              <a:t>ensure PAF and indicators support domestic decision making and sector reform processes</a:t>
            </a:r>
          </a:p>
          <a:p>
            <a:pPr marL="915987" lvl="3" indent="-285750">
              <a:lnSpc>
                <a:spcPct val="110000"/>
              </a:lnSpc>
              <a:spcBef>
                <a:spcPts val="600"/>
              </a:spcBef>
              <a:spcAft>
                <a:spcPts val="600"/>
              </a:spcAft>
              <a:buClr>
                <a:schemeClr val="accent2"/>
              </a:buClr>
              <a:buFont typeface="Courier New" panose="02070309020205020404" pitchFamily="49" charset="0"/>
              <a:buChar char="o"/>
            </a:pPr>
            <a:r>
              <a:rPr lang="en-GB" sz="1800" b="0" dirty="0">
                <a:solidFill>
                  <a:srgbClr val="2D2D8A"/>
                </a:solidFill>
                <a:latin typeface="+mj-lt"/>
                <a:cs typeface="Verdana"/>
              </a:rPr>
              <a:t>focus on issues/actions over which the government has control and which can be linked to BS inputs</a:t>
            </a:r>
            <a:endParaRPr lang="en-US" sz="1800" b="0" dirty="0">
              <a:solidFill>
                <a:srgbClr val="2D2D8A"/>
              </a:solidFill>
              <a:latin typeface="+mj-lt"/>
              <a:cs typeface="Verdana"/>
            </a:endParaRPr>
          </a:p>
          <a:p>
            <a:pPr marL="541338" lvl="1" indent="-276225">
              <a:lnSpc>
                <a:spcPct val="110000"/>
              </a:lnSpc>
              <a:spcBef>
                <a:spcPts val="600"/>
              </a:spcBef>
              <a:spcAft>
                <a:spcPts val="600"/>
              </a:spcAft>
              <a:buClr>
                <a:schemeClr val="accent2"/>
              </a:buClr>
              <a:buFont typeface="Arial"/>
              <a:buChar char="•"/>
            </a:pPr>
            <a:r>
              <a:rPr lang="en-US" sz="1800" b="0" dirty="0">
                <a:solidFill>
                  <a:srgbClr val="2D2D8A"/>
                </a:solidFill>
                <a:latin typeface="+mj-lt"/>
                <a:cs typeface="Verdana"/>
              </a:rPr>
              <a:t>Indicators, benchmark and system to be used to measure/monitor progress in implementation and achievement of objectives are crucial</a:t>
            </a:r>
          </a:p>
          <a:p>
            <a:pPr marL="541338" lvl="1" indent="-276225">
              <a:lnSpc>
                <a:spcPct val="110000"/>
              </a:lnSpc>
              <a:spcBef>
                <a:spcPts val="600"/>
              </a:spcBef>
              <a:spcAft>
                <a:spcPts val="600"/>
              </a:spcAft>
              <a:buClr>
                <a:schemeClr val="accent2"/>
              </a:buClr>
              <a:buFont typeface="Arial"/>
              <a:buChar char="•"/>
            </a:pPr>
            <a:r>
              <a:rPr lang="en-GB" sz="1800" b="0" dirty="0">
                <a:solidFill>
                  <a:srgbClr val="2D2D8A"/>
                </a:solidFill>
                <a:latin typeface="+mj-lt"/>
              </a:rPr>
              <a:t>Strengthening of national statistical systems and monitoring frameworks should be a critical component of policy dialogue and CD</a:t>
            </a:r>
          </a:p>
          <a:p>
            <a:pPr marL="265113" lvl="1" indent="0">
              <a:lnSpc>
                <a:spcPct val="110000"/>
              </a:lnSpc>
              <a:spcBef>
                <a:spcPts val="600"/>
              </a:spcBef>
              <a:spcAft>
                <a:spcPts val="600"/>
              </a:spcAft>
              <a:buClr>
                <a:schemeClr val="accent2"/>
              </a:buClr>
              <a:buNone/>
            </a:pPr>
            <a:endParaRPr lang="en-GB" b="0" dirty="0">
              <a:solidFill>
                <a:srgbClr val="2D2D8A"/>
              </a:solidFill>
              <a:latin typeface="+mj-lt"/>
              <a:cs typeface="Verdana"/>
            </a:endParaRPr>
          </a:p>
          <a:p>
            <a:pPr lvl="1">
              <a:lnSpc>
                <a:spcPct val="110000"/>
              </a:lnSpc>
              <a:spcBef>
                <a:spcPts val="600"/>
              </a:spcBef>
              <a:spcAft>
                <a:spcPts val="600"/>
              </a:spcAft>
              <a:buClr>
                <a:schemeClr val="accent2"/>
              </a:buClr>
              <a:buFont typeface="Arial"/>
              <a:buChar char="•"/>
            </a:pPr>
            <a:endParaRPr lang="en-GB" b="0" dirty="0">
              <a:solidFill>
                <a:srgbClr val="2D2D8A"/>
              </a:solidFill>
              <a:latin typeface="+mj-lt"/>
              <a:cs typeface="Verdana"/>
            </a:endParaRPr>
          </a:p>
        </p:txBody>
      </p:sp>
      <p:sp>
        <p:nvSpPr>
          <p:cNvPr id="17412" name="Slide Number Placeholder 1"/>
          <p:cNvSpPr>
            <a:spLocks noGrp="1"/>
          </p:cNvSpPr>
          <p:nvPr>
            <p:ph type="sldNum" sz="quarter" idx="12"/>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458D457B-40C2-6747-9775-2D3E96D969D9}" type="slidenum">
              <a:rPr lang="en-GB" sz="1400">
                <a:solidFill>
                  <a:schemeClr val="tx1"/>
                </a:solidFill>
                <a:latin typeface="Arial" charset="0"/>
              </a:rPr>
              <a:pPr eaLnBrk="1" hangingPunct="1"/>
              <a:t>16</a:t>
            </a:fld>
            <a:endParaRPr lang="en-GB" sz="1400">
              <a:solidFill>
                <a:schemeClr val="tx1"/>
              </a:solidFill>
              <a:latin typeface="Arial" charset="0"/>
            </a:endParaRPr>
          </a:p>
        </p:txBody>
      </p:sp>
    </p:spTree>
    <p:extLst>
      <p:ext uri="{BB962C8B-B14F-4D97-AF65-F5344CB8AC3E}">
        <p14:creationId xmlns:p14="http://schemas.microsoft.com/office/powerpoint/2010/main" val="12014989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252970" y="1378253"/>
            <a:ext cx="8791639" cy="3922956"/>
          </a:xfrm>
          <a:solidFill>
            <a:srgbClr val="FFFFFF"/>
          </a:solidFill>
          <a:ln>
            <a:solidFill>
              <a:srgbClr val="FFFFFF"/>
            </a:solidFill>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rtlCol="0" anchor="t" anchorCtr="0" compatLnSpc="1">
            <a:prstTxWarp prst="textNoShape">
              <a:avLst/>
            </a:prstTxWarp>
            <a:noAutofit/>
          </a:bodyPr>
          <a:lstStyle/>
          <a:p>
            <a:pPr marL="452438" lvl="1" indent="-276225">
              <a:spcBef>
                <a:spcPts val="600"/>
              </a:spcBef>
              <a:spcAft>
                <a:spcPts val="600"/>
              </a:spcAft>
              <a:buClr>
                <a:schemeClr val="accent2"/>
              </a:buClr>
              <a:buFont typeface="Arial"/>
              <a:buChar char="•"/>
            </a:pPr>
            <a:r>
              <a:rPr lang="en-GB" b="0" dirty="0">
                <a:solidFill>
                  <a:srgbClr val="2D2D8A"/>
                </a:solidFill>
                <a:latin typeface="Verdana"/>
                <a:cs typeface="Verdana"/>
              </a:rPr>
              <a:t>Address the “missing middle” of the processes for public service delivery</a:t>
            </a:r>
          </a:p>
          <a:p>
            <a:pPr marL="452438" lvl="1" indent="-276225">
              <a:spcBef>
                <a:spcPts val="600"/>
              </a:spcBef>
              <a:spcAft>
                <a:spcPts val="600"/>
              </a:spcAft>
              <a:buClr>
                <a:schemeClr val="accent2"/>
              </a:buClr>
              <a:buFont typeface="Arial"/>
              <a:buChar char="•"/>
            </a:pPr>
            <a:r>
              <a:rPr lang="en-GB" b="0" dirty="0">
                <a:solidFill>
                  <a:srgbClr val="2D2D8A"/>
                </a:solidFill>
                <a:latin typeface="Verdana"/>
                <a:cs typeface="Verdana"/>
              </a:rPr>
              <a:t>Balance between process/output/outcome indicators (qualitative/quantitative) but prefer induced output and outcome indicators</a:t>
            </a:r>
          </a:p>
          <a:p>
            <a:pPr marL="452438" lvl="1" indent="-276225">
              <a:spcBef>
                <a:spcPts val="600"/>
              </a:spcBef>
              <a:spcAft>
                <a:spcPts val="600"/>
              </a:spcAft>
              <a:buClr>
                <a:schemeClr val="accent2"/>
              </a:buClr>
              <a:buFont typeface="Arial"/>
              <a:buChar char="•"/>
            </a:pPr>
            <a:r>
              <a:rPr lang="en-GB" b="0" dirty="0">
                <a:solidFill>
                  <a:srgbClr val="2D2D8A"/>
                </a:solidFill>
                <a:latin typeface="Verdana"/>
                <a:cs typeface="Verdana"/>
              </a:rPr>
              <a:t>Address the credibility/feasibility of ambitions </a:t>
            </a:r>
          </a:p>
          <a:p>
            <a:pPr marL="452438" lvl="1" indent="-276225">
              <a:spcBef>
                <a:spcPts val="600"/>
              </a:spcBef>
              <a:spcAft>
                <a:spcPts val="600"/>
              </a:spcAft>
              <a:buClr>
                <a:schemeClr val="accent2"/>
              </a:buClr>
              <a:buFont typeface="Arial"/>
              <a:buChar char="•"/>
            </a:pPr>
            <a:r>
              <a:rPr lang="en-US" b="0" dirty="0">
                <a:solidFill>
                  <a:srgbClr val="2D2D8A"/>
                </a:solidFill>
                <a:latin typeface="Verdana"/>
                <a:cs typeface="Verdana"/>
              </a:rPr>
              <a:t>Verify </a:t>
            </a:r>
            <a:r>
              <a:rPr lang="en-GB" b="0" dirty="0">
                <a:solidFill>
                  <a:srgbClr val="2D2D8A"/>
                </a:solidFill>
                <a:latin typeface="Verdana"/>
                <a:cs typeface="Verdana"/>
              </a:rPr>
              <a:t>existence of baseline/targets/performance objectives with SMART/RACER/CREAM performance indicators</a:t>
            </a:r>
          </a:p>
          <a:p>
            <a:pPr marL="452438" lvl="1" indent="-276225">
              <a:spcBef>
                <a:spcPts val="600"/>
              </a:spcBef>
              <a:spcAft>
                <a:spcPts val="600"/>
              </a:spcAft>
              <a:buClr>
                <a:schemeClr val="accent2"/>
              </a:buClr>
              <a:buFont typeface="Arial"/>
              <a:buChar char="•"/>
            </a:pPr>
            <a:r>
              <a:rPr lang="en-GB" b="0" dirty="0">
                <a:solidFill>
                  <a:srgbClr val="2D2D8A"/>
                </a:solidFill>
                <a:latin typeface="Verdana"/>
                <a:cs typeface="Verdana"/>
              </a:rPr>
              <a:t>Promote disaggregated indicators (regions, gender or population group)</a:t>
            </a:r>
          </a:p>
        </p:txBody>
      </p:sp>
      <p:sp>
        <p:nvSpPr>
          <p:cNvPr id="17412" name="Slide Number Placeholder 1"/>
          <p:cNvSpPr>
            <a:spLocks noGrp="1"/>
          </p:cNvSpPr>
          <p:nvPr>
            <p:ph type="sldNum" sz="quarter" idx="12"/>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458D457B-40C2-6747-9775-2D3E96D969D9}" type="slidenum">
              <a:rPr lang="en-GB" sz="1400">
                <a:solidFill>
                  <a:schemeClr val="tx1"/>
                </a:solidFill>
                <a:latin typeface="Arial" charset="0"/>
              </a:rPr>
              <a:pPr eaLnBrk="1" hangingPunct="1"/>
              <a:t>17</a:t>
            </a:fld>
            <a:endParaRPr lang="en-GB" sz="1400" dirty="0">
              <a:solidFill>
                <a:schemeClr val="tx1"/>
              </a:solidFill>
              <a:latin typeface="Arial" charset="0"/>
            </a:endParaRPr>
          </a:p>
        </p:txBody>
      </p:sp>
      <p:sp>
        <p:nvSpPr>
          <p:cNvPr id="5" name="Rectangle 2"/>
          <p:cNvSpPr txBox="1">
            <a:spLocks noChangeArrowheads="1"/>
          </p:cNvSpPr>
          <p:nvPr/>
        </p:nvSpPr>
        <p:spPr bwMode="auto">
          <a:xfrm>
            <a:off x="0" y="-27384"/>
            <a:ext cx="9143999" cy="10810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Autofit/>
          </a:bodyPr>
          <a:lst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pPr algn="ctr"/>
            <a:r>
              <a:rPr lang="en-US" sz="2800" dirty="0">
                <a:solidFill>
                  <a:schemeClr val="accent3"/>
                </a:solidFill>
                <a:latin typeface="Verdana"/>
                <a:cs typeface="Verdana"/>
              </a:rPr>
              <a:t>Main issues regarding Performance Assessment/Monitoring Frameworks (2)</a:t>
            </a:r>
          </a:p>
        </p:txBody>
      </p:sp>
      <p:sp>
        <p:nvSpPr>
          <p:cNvPr id="2" name="Rectangle 1"/>
          <p:cNvSpPr/>
          <p:nvPr/>
        </p:nvSpPr>
        <p:spPr>
          <a:xfrm>
            <a:off x="971600" y="5445224"/>
            <a:ext cx="7003553" cy="1015663"/>
          </a:xfrm>
          <a:prstGeom prst="rect">
            <a:avLst/>
          </a:prstGeom>
          <a:solidFill>
            <a:srgbClr val="FFD624"/>
          </a:solidFill>
          <a:ln>
            <a:solidFill>
              <a:srgbClr val="2D2D8A"/>
            </a:solidFill>
          </a:ln>
        </p:spPr>
        <p:txBody>
          <a:bodyPr wrap="square">
            <a:spAutoFit/>
          </a:bodyPr>
          <a:lstStyle/>
          <a:p>
            <a:pPr marL="176213" lvl="1" algn="ctr" eaLnBrk="0" hangingPunct="0">
              <a:spcBef>
                <a:spcPts val="600"/>
              </a:spcBef>
              <a:spcAft>
                <a:spcPts val="600"/>
              </a:spcAft>
              <a:buClr>
                <a:srgbClr val="333399"/>
              </a:buClr>
            </a:pPr>
            <a:r>
              <a:rPr lang="en-US" sz="2000" kern="0" dirty="0">
                <a:solidFill>
                  <a:srgbClr val="2D2D8A"/>
                </a:solidFill>
                <a:latin typeface="Verdana"/>
                <a:ea typeface="ＭＳ Ｐゴシック"/>
                <a:cs typeface="Verdana"/>
              </a:rPr>
              <a:t>The selection of indicators/benchmarks is an important part of the policy dialogue and may sometimes require strong negotiations with the EU</a:t>
            </a:r>
          </a:p>
        </p:txBody>
      </p:sp>
    </p:spTree>
    <p:extLst>
      <p:ext uri="{BB962C8B-B14F-4D97-AF65-F5344CB8AC3E}">
        <p14:creationId xmlns:p14="http://schemas.microsoft.com/office/powerpoint/2010/main" val="21857179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 </a:t>
            </a:r>
            <a:r>
              <a:rPr lang="en-GB" dirty="0" smtClean="0"/>
              <a:t>Module </a:t>
            </a:r>
            <a:r>
              <a:rPr lang="en-GB" dirty="0" smtClean="0"/>
              <a:t>4</a:t>
            </a:r>
            <a:endParaRPr lang="en-GB" dirty="0"/>
          </a:p>
        </p:txBody>
      </p:sp>
      <p:sp>
        <p:nvSpPr>
          <p:cNvPr id="3" name="Content Placeholder 2"/>
          <p:cNvSpPr>
            <a:spLocks noGrp="1"/>
          </p:cNvSpPr>
          <p:nvPr>
            <p:ph idx="1"/>
          </p:nvPr>
        </p:nvSpPr>
        <p:spPr>
          <a:xfrm>
            <a:off x="457200" y="2636812"/>
            <a:ext cx="8229600" cy="3888532"/>
          </a:xfrm>
        </p:spPr>
        <p:txBody>
          <a:bodyPr/>
          <a:lstStyle/>
          <a:p>
            <a:pPr marL="457200" indent="-457200">
              <a:spcBef>
                <a:spcPts val="2400"/>
              </a:spcBef>
              <a:buClrTx/>
              <a:buFont typeface="+mj-lt"/>
              <a:buAutoNum type="arabicPeriod"/>
            </a:pPr>
            <a:r>
              <a:rPr lang="en-GB" sz="2000" i="0" dirty="0"/>
              <a:t>Budget support design considerations </a:t>
            </a:r>
          </a:p>
          <a:p>
            <a:pPr marL="457200" indent="-457200">
              <a:spcBef>
                <a:spcPts val="2400"/>
              </a:spcBef>
              <a:buClrTx/>
              <a:buFont typeface="+mj-lt"/>
              <a:buAutoNum type="arabicPeriod"/>
            </a:pPr>
            <a:r>
              <a:rPr lang="en-GB" sz="2000" i="0" dirty="0"/>
              <a:t>Fixed and variable tranches</a:t>
            </a:r>
          </a:p>
          <a:p>
            <a:pPr marL="457200" indent="-457200">
              <a:spcBef>
                <a:spcPts val="2400"/>
              </a:spcBef>
              <a:buClrTx/>
              <a:buFont typeface="+mj-lt"/>
              <a:buAutoNum type="arabicPeriod"/>
            </a:pPr>
            <a:r>
              <a:rPr lang="en-GB" sz="2000" i="0" dirty="0"/>
              <a:t>Disbursement indicators</a:t>
            </a:r>
          </a:p>
          <a:p>
            <a:pPr marL="457200" indent="-457200">
              <a:spcBef>
                <a:spcPts val="2400"/>
              </a:spcBef>
              <a:buClrTx/>
              <a:buFont typeface="+mj-lt"/>
              <a:buAutoNum type="arabicPeriod"/>
            </a:pPr>
            <a:r>
              <a:rPr lang="en-GB" sz="2000" i="0" dirty="0"/>
              <a:t>Complementary measures</a:t>
            </a:r>
          </a:p>
          <a:p>
            <a:pPr marL="457200" indent="-457200">
              <a:spcBef>
                <a:spcPts val="2400"/>
              </a:spcBef>
              <a:buClrTx/>
              <a:buFont typeface="+mj-lt"/>
              <a:buAutoNum type="arabicPeriod"/>
            </a:pPr>
            <a:r>
              <a:rPr lang="en-GB" sz="2000" i="0" dirty="0"/>
              <a:t>Coordination mechanisms and Monitoring framework</a:t>
            </a:r>
          </a:p>
          <a:p>
            <a:pPr marL="457200" indent="-457200">
              <a:spcBef>
                <a:spcPts val="2400"/>
              </a:spcBef>
              <a:buClrTx/>
              <a:buFont typeface="+mj-lt"/>
              <a:buAutoNum type="arabicPeriod"/>
            </a:pPr>
            <a:r>
              <a:rPr lang="en-GB" sz="2000" b="1" i="0" dirty="0">
                <a:solidFill>
                  <a:srgbClr val="C00000"/>
                </a:solidFill>
              </a:rPr>
              <a:t>Communication and visibility</a:t>
            </a:r>
          </a:p>
          <a:p>
            <a:pPr marL="0" indent="0">
              <a:spcBef>
                <a:spcPts val="2400"/>
              </a:spcBef>
              <a:buClrTx/>
              <a:buNone/>
            </a:pPr>
            <a:endParaRPr lang="en-GB" i="0" dirty="0"/>
          </a:p>
          <a:p>
            <a:pPr marL="457200" indent="-457200">
              <a:buClrTx/>
              <a:buFont typeface="+mj-lt"/>
              <a:buAutoNum type="arabicPeriod"/>
            </a:pPr>
            <a:endParaRPr lang="en-GB" i="0" dirty="0"/>
          </a:p>
          <a:p>
            <a:pPr marL="457200" indent="-457200">
              <a:buClrTx/>
              <a:buFont typeface="+mj-lt"/>
              <a:buAutoNum type="arabicPeriod"/>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18</a:t>
            </a:fld>
            <a:endParaRPr lang="en-GB"/>
          </a:p>
        </p:txBody>
      </p:sp>
    </p:spTree>
    <p:extLst>
      <p:ext uri="{BB962C8B-B14F-4D97-AF65-F5344CB8AC3E}">
        <p14:creationId xmlns:p14="http://schemas.microsoft.com/office/powerpoint/2010/main" val="15942237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1" name="Straight Arrow Connector 20"/>
          <p:cNvCxnSpPr>
            <a:stCxn id="10" idx="2"/>
          </p:cNvCxnSpPr>
          <p:nvPr/>
        </p:nvCxnSpPr>
        <p:spPr bwMode="auto">
          <a:xfrm flipH="1">
            <a:off x="6476097" y="2357592"/>
            <a:ext cx="1234917" cy="243287"/>
          </a:xfrm>
          <a:prstGeom prst="straightConnector1">
            <a:avLst/>
          </a:prstGeom>
          <a:noFill/>
          <a:ln w="38100" cap="flat" cmpd="sng" algn="ctr">
            <a:solidFill>
              <a:srgbClr val="EF831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5" name="Titre 1"/>
          <p:cNvSpPr txBox="1">
            <a:spLocks/>
          </p:cNvSpPr>
          <p:nvPr/>
        </p:nvSpPr>
        <p:spPr bwMode="auto">
          <a:xfrm>
            <a:off x="36512" y="-26988"/>
            <a:ext cx="9144000" cy="99060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rtlCol="0" anchor="ctr" anchorCtr="0" compatLnSpc="1">
            <a:prstTxWarp prst="textNoShape">
              <a:avLst/>
            </a:prstTxWarp>
            <a:normAutofit/>
          </a:bodyPr>
          <a:lstStyle>
            <a:lvl1pPr marL="358775" indent="-358775" algn="l" rtl="0" eaLnBrk="0" fontAlgn="base" hangingPunct="0">
              <a:spcBef>
                <a:spcPct val="0"/>
              </a:spcBef>
              <a:spcAft>
                <a:spcPct val="0"/>
              </a:spcAft>
              <a:defRPr sz="3000" b="1">
                <a:solidFill>
                  <a:srgbClr val="0F5494"/>
                </a:solidFill>
                <a:latin typeface="+mj-lt"/>
                <a:ea typeface="+mj-ea"/>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charset="0"/>
                <a:ea typeface="ＭＳ Ｐゴシック" charset="0"/>
              </a:defRPr>
            </a:lvl6pPr>
            <a:lvl7pPr marL="1273175" algn="l" rtl="0" fontAlgn="base">
              <a:spcBef>
                <a:spcPct val="0"/>
              </a:spcBef>
              <a:spcAft>
                <a:spcPct val="0"/>
              </a:spcAft>
              <a:defRPr sz="3000" b="1">
                <a:solidFill>
                  <a:srgbClr val="0F5494"/>
                </a:solidFill>
                <a:latin typeface="Verdana" charset="0"/>
                <a:ea typeface="ＭＳ Ｐゴシック" charset="0"/>
              </a:defRPr>
            </a:lvl7pPr>
            <a:lvl8pPr marL="1730375" algn="l" rtl="0" fontAlgn="base">
              <a:spcBef>
                <a:spcPct val="0"/>
              </a:spcBef>
              <a:spcAft>
                <a:spcPct val="0"/>
              </a:spcAft>
              <a:defRPr sz="3000" b="1">
                <a:solidFill>
                  <a:srgbClr val="0F5494"/>
                </a:solidFill>
                <a:latin typeface="Verdana" charset="0"/>
                <a:ea typeface="ＭＳ Ｐゴシック" charset="0"/>
              </a:defRPr>
            </a:lvl8pPr>
            <a:lvl9pPr marL="2187575" algn="l" rtl="0" fontAlgn="base">
              <a:spcBef>
                <a:spcPct val="0"/>
              </a:spcBef>
              <a:spcAft>
                <a:spcPct val="0"/>
              </a:spcAft>
              <a:defRPr sz="3000" b="1">
                <a:solidFill>
                  <a:srgbClr val="0F5494"/>
                </a:solidFill>
                <a:latin typeface="Verdana" charset="0"/>
                <a:ea typeface="ＭＳ Ｐゴシック" charset="0"/>
              </a:defRPr>
            </a:lvl9pPr>
          </a:lstStyle>
          <a:p>
            <a:pPr indent="0" eaLnBrk="1" hangingPunct="1">
              <a:defRPr/>
            </a:pPr>
            <a:r>
              <a:rPr lang="fr-BE" sz="2800" dirty="0">
                <a:solidFill>
                  <a:schemeClr val="bg1"/>
                </a:solidFill>
                <a:cs typeface="+mj-cs"/>
              </a:rPr>
              <a:t>Communication	and visibility</a:t>
            </a:r>
            <a:endParaRPr lang="fr-FR" sz="2800" dirty="0">
              <a:solidFill>
                <a:schemeClr val="bg1"/>
              </a:solidFill>
              <a:cs typeface="+mj-cs"/>
            </a:endParaRPr>
          </a:p>
        </p:txBody>
      </p:sp>
      <p:sp>
        <p:nvSpPr>
          <p:cNvPr id="6" name="Oval 5"/>
          <p:cNvSpPr/>
          <p:nvPr/>
        </p:nvSpPr>
        <p:spPr bwMode="auto">
          <a:xfrm>
            <a:off x="1835696" y="2276872"/>
            <a:ext cx="5436568" cy="2160256"/>
          </a:xfrm>
          <a:prstGeom prst="ellipse">
            <a:avLst/>
          </a:prstGeom>
          <a:solidFill>
            <a:srgbClr val="FFD624"/>
          </a:solidFill>
          <a:ln>
            <a:noFill/>
          </a:ln>
          <a:effectLst/>
          <a:extLst/>
        </p:spPr>
        <p:txBody>
          <a:bodyPr vert="horz" wrap="square" lIns="0" tIns="45720" rIns="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ts val="600"/>
              </a:spcAft>
              <a:buClrTx/>
              <a:buSzTx/>
              <a:buFontTx/>
              <a:buNone/>
              <a:tabLst/>
            </a:pPr>
            <a:endParaRPr kumimoji="0" lang="en-GB" sz="1600" b="0" i="0" u="none" strike="noStrike" cap="none" normalizeH="0" baseline="0" dirty="0">
              <a:ln>
                <a:noFill/>
              </a:ln>
              <a:solidFill>
                <a:srgbClr val="000000"/>
              </a:solidFill>
              <a:effectLst/>
              <a:latin typeface="Verdana" charset="0"/>
              <a:ea typeface="ＭＳ Ｐゴシック" charset="0"/>
            </a:endParaRPr>
          </a:p>
        </p:txBody>
      </p:sp>
      <p:sp>
        <p:nvSpPr>
          <p:cNvPr id="7" name="TextBox 6"/>
          <p:cNvSpPr txBox="1"/>
          <p:nvPr/>
        </p:nvSpPr>
        <p:spPr>
          <a:xfrm>
            <a:off x="179512" y="1772816"/>
            <a:ext cx="1840768" cy="338554"/>
          </a:xfrm>
          <a:prstGeom prst="rect">
            <a:avLst/>
          </a:prstGeom>
          <a:noFill/>
          <a:ln>
            <a:solidFill>
              <a:srgbClr val="EF8316"/>
            </a:solidFill>
            <a:prstDash val="dash"/>
          </a:ln>
          <a:effectLst/>
        </p:spPr>
        <p:txBody>
          <a:bodyPr wrap="none" rtlCol="0">
            <a:spAutoFit/>
          </a:bodyPr>
          <a:lstStyle/>
          <a:p>
            <a:pPr algn="ctr"/>
            <a:r>
              <a:rPr lang="en-GB" sz="1600" dirty="0"/>
              <a:t>Country context</a:t>
            </a:r>
          </a:p>
        </p:txBody>
      </p:sp>
      <p:sp>
        <p:nvSpPr>
          <p:cNvPr id="8" name="TextBox 7"/>
          <p:cNvSpPr txBox="1"/>
          <p:nvPr/>
        </p:nvSpPr>
        <p:spPr>
          <a:xfrm>
            <a:off x="1907704" y="1124744"/>
            <a:ext cx="2296366" cy="584776"/>
          </a:xfrm>
          <a:prstGeom prst="rect">
            <a:avLst/>
          </a:prstGeom>
          <a:noFill/>
          <a:ln>
            <a:solidFill>
              <a:srgbClr val="EF8316"/>
            </a:solidFill>
            <a:prstDash val="dash"/>
          </a:ln>
          <a:effectLst/>
        </p:spPr>
        <p:txBody>
          <a:bodyPr wrap="square" rtlCol="0">
            <a:spAutoFit/>
          </a:bodyPr>
          <a:lstStyle/>
          <a:p>
            <a:pPr algn="ctr"/>
            <a:r>
              <a:rPr lang="en-GB" sz="1600" dirty="0"/>
              <a:t>Nature of partnership with EU</a:t>
            </a:r>
          </a:p>
        </p:txBody>
      </p:sp>
      <p:sp>
        <p:nvSpPr>
          <p:cNvPr id="9" name="TextBox 8"/>
          <p:cNvSpPr txBox="1"/>
          <p:nvPr/>
        </p:nvSpPr>
        <p:spPr>
          <a:xfrm>
            <a:off x="4932040" y="1124744"/>
            <a:ext cx="1584175" cy="584776"/>
          </a:xfrm>
          <a:prstGeom prst="rect">
            <a:avLst/>
          </a:prstGeom>
          <a:noFill/>
          <a:ln>
            <a:solidFill>
              <a:srgbClr val="EF8316"/>
            </a:solidFill>
            <a:prstDash val="dash"/>
          </a:ln>
          <a:effectLst/>
        </p:spPr>
        <p:txBody>
          <a:bodyPr wrap="square" rtlCol="0">
            <a:spAutoFit/>
          </a:bodyPr>
          <a:lstStyle/>
          <a:p>
            <a:pPr algn="ctr"/>
            <a:r>
              <a:rPr lang="en-GB" sz="1600" dirty="0"/>
              <a:t>Media environment</a:t>
            </a:r>
          </a:p>
        </p:txBody>
      </p:sp>
      <p:sp>
        <p:nvSpPr>
          <p:cNvPr id="10" name="TextBox 9"/>
          <p:cNvSpPr txBox="1"/>
          <p:nvPr/>
        </p:nvSpPr>
        <p:spPr>
          <a:xfrm>
            <a:off x="6516216" y="1772816"/>
            <a:ext cx="2389596" cy="584776"/>
          </a:xfrm>
          <a:prstGeom prst="rect">
            <a:avLst/>
          </a:prstGeom>
          <a:noFill/>
          <a:ln>
            <a:solidFill>
              <a:srgbClr val="EF8316"/>
            </a:solidFill>
            <a:prstDash val="dash"/>
          </a:ln>
          <a:effectLst/>
        </p:spPr>
        <p:txBody>
          <a:bodyPr wrap="none" rtlCol="0">
            <a:spAutoFit/>
          </a:bodyPr>
          <a:lstStyle/>
          <a:p>
            <a:pPr algn="ctr"/>
            <a:r>
              <a:rPr lang="en-GB" sz="1600" dirty="0"/>
              <a:t>Objective/results and </a:t>
            </a:r>
          </a:p>
          <a:p>
            <a:pPr algn="ctr"/>
            <a:r>
              <a:rPr lang="en-GB" sz="1600" dirty="0"/>
              <a:t>sector supported</a:t>
            </a:r>
          </a:p>
        </p:txBody>
      </p:sp>
      <p:cxnSp>
        <p:nvCxnSpPr>
          <p:cNvPr id="12" name="Straight Arrow Connector 11"/>
          <p:cNvCxnSpPr>
            <a:stCxn id="7" idx="2"/>
          </p:cNvCxnSpPr>
          <p:nvPr/>
        </p:nvCxnSpPr>
        <p:spPr bwMode="auto">
          <a:xfrm>
            <a:off x="1099896" y="2111370"/>
            <a:ext cx="1527888" cy="504000"/>
          </a:xfrm>
          <a:prstGeom prst="straightConnector1">
            <a:avLst/>
          </a:prstGeom>
          <a:noFill/>
          <a:ln w="38100" cap="flat" cmpd="sng" algn="ctr">
            <a:solidFill>
              <a:srgbClr val="EF831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13" name="Straight Arrow Connector 12"/>
          <p:cNvCxnSpPr>
            <a:stCxn id="8" idx="2"/>
          </p:cNvCxnSpPr>
          <p:nvPr/>
        </p:nvCxnSpPr>
        <p:spPr bwMode="auto">
          <a:xfrm>
            <a:off x="3055886" y="1709520"/>
            <a:ext cx="0" cy="756000"/>
          </a:xfrm>
          <a:prstGeom prst="straightConnector1">
            <a:avLst/>
          </a:prstGeom>
          <a:noFill/>
          <a:ln w="38100" cap="flat" cmpd="sng" algn="ctr">
            <a:solidFill>
              <a:srgbClr val="EF831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16" name="Straight Arrow Connector 15"/>
          <p:cNvCxnSpPr>
            <a:stCxn id="9" idx="2"/>
          </p:cNvCxnSpPr>
          <p:nvPr/>
        </p:nvCxnSpPr>
        <p:spPr bwMode="auto">
          <a:xfrm flipH="1">
            <a:off x="5713234" y="1709520"/>
            <a:ext cx="0" cy="719999"/>
          </a:xfrm>
          <a:prstGeom prst="straightConnector1">
            <a:avLst/>
          </a:prstGeom>
          <a:noFill/>
          <a:ln w="38100" cap="flat" cmpd="sng" algn="ctr">
            <a:solidFill>
              <a:srgbClr val="EF8316"/>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26" name="Down Arrow 25"/>
          <p:cNvSpPr/>
          <p:nvPr/>
        </p:nvSpPr>
        <p:spPr bwMode="auto">
          <a:xfrm>
            <a:off x="4427984" y="4293052"/>
            <a:ext cx="396061" cy="504100"/>
          </a:xfrm>
          <a:prstGeom prst="downArrow">
            <a:avLst/>
          </a:prstGeom>
          <a:solidFill>
            <a:srgbClr val="FFD624"/>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charset="0"/>
              <a:ea typeface="ＭＳ Ｐゴシック" charset="0"/>
            </a:endParaRPr>
          </a:p>
        </p:txBody>
      </p:sp>
      <p:sp>
        <p:nvSpPr>
          <p:cNvPr id="27" name="TextBox 26"/>
          <p:cNvSpPr txBox="1"/>
          <p:nvPr/>
        </p:nvSpPr>
        <p:spPr>
          <a:xfrm>
            <a:off x="6444208" y="4653136"/>
            <a:ext cx="1973918" cy="584776"/>
          </a:xfrm>
          <a:prstGeom prst="rect">
            <a:avLst/>
          </a:prstGeom>
          <a:noFill/>
          <a:ln>
            <a:solidFill>
              <a:schemeClr val="tx1"/>
            </a:solidFill>
          </a:ln>
        </p:spPr>
        <p:txBody>
          <a:bodyPr wrap="none" rtlCol="0">
            <a:spAutoFit/>
          </a:bodyPr>
          <a:lstStyle/>
          <a:p>
            <a:pPr algn="ctr"/>
            <a:r>
              <a:rPr lang="en-GB" sz="1600" dirty="0"/>
              <a:t>Inform on results </a:t>
            </a:r>
          </a:p>
          <a:p>
            <a:pPr algn="ctr"/>
            <a:r>
              <a:rPr lang="en-GB" sz="1600" dirty="0"/>
              <a:t>of policy reform</a:t>
            </a:r>
          </a:p>
        </p:txBody>
      </p:sp>
      <p:sp>
        <p:nvSpPr>
          <p:cNvPr id="28" name="TextBox 27"/>
          <p:cNvSpPr txBox="1"/>
          <p:nvPr/>
        </p:nvSpPr>
        <p:spPr>
          <a:xfrm>
            <a:off x="323528" y="4653136"/>
            <a:ext cx="2554706" cy="584776"/>
          </a:xfrm>
          <a:prstGeom prst="rect">
            <a:avLst/>
          </a:prstGeom>
          <a:noFill/>
          <a:ln>
            <a:solidFill>
              <a:schemeClr val="tx1"/>
            </a:solidFill>
          </a:ln>
        </p:spPr>
        <p:txBody>
          <a:bodyPr wrap="none" rtlCol="0">
            <a:spAutoFit/>
          </a:bodyPr>
          <a:lstStyle/>
          <a:p>
            <a:pPr algn="ctr"/>
            <a:r>
              <a:rPr lang="en-GB" sz="1600" dirty="0"/>
              <a:t>Inform on benefits and </a:t>
            </a:r>
          </a:p>
          <a:p>
            <a:pPr algn="ctr"/>
            <a:r>
              <a:rPr lang="en-GB" sz="1600" dirty="0"/>
              <a:t>constraints of reforms </a:t>
            </a:r>
          </a:p>
        </p:txBody>
      </p:sp>
      <p:sp>
        <p:nvSpPr>
          <p:cNvPr id="29" name="TextBox 28"/>
          <p:cNvSpPr txBox="1"/>
          <p:nvPr/>
        </p:nvSpPr>
        <p:spPr>
          <a:xfrm>
            <a:off x="4013149" y="4788440"/>
            <a:ext cx="1296144" cy="584776"/>
          </a:xfrm>
          <a:prstGeom prst="rect">
            <a:avLst/>
          </a:prstGeom>
          <a:noFill/>
          <a:ln>
            <a:solidFill>
              <a:schemeClr val="tx1"/>
            </a:solidFill>
          </a:ln>
        </p:spPr>
        <p:txBody>
          <a:bodyPr wrap="square" rtlCol="0">
            <a:spAutoFit/>
          </a:bodyPr>
          <a:lstStyle/>
          <a:p>
            <a:pPr algn="ctr"/>
            <a:r>
              <a:rPr lang="en-GB" sz="1600" dirty="0"/>
              <a:t>Policy Dialogue</a:t>
            </a:r>
          </a:p>
        </p:txBody>
      </p:sp>
      <p:sp>
        <p:nvSpPr>
          <p:cNvPr id="30" name="TextBox 29"/>
          <p:cNvSpPr txBox="1"/>
          <p:nvPr/>
        </p:nvSpPr>
        <p:spPr>
          <a:xfrm>
            <a:off x="2051720" y="6237312"/>
            <a:ext cx="5224507" cy="338554"/>
          </a:xfrm>
          <a:prstGeom prst="rect">
            <a:avLst/>
          </a:prstGeom>
          <a:solidFill>
            <a:srgbClr val="FFD624"/>
          </a:solidFill>
          <a:ln>
            <a:solidFill>
              <a:srgbClr val="000000"/>
            </a:solidFill>
          </a:ln>
        </p:spPr>
        <p:txBody>
          <a:bodyPr wrap="none" rtlCol="0">
            <a:spAutoFit/>
          </a:bodyPr>
          <a:lstStyle/>
          <a:p>
            <a:r>
              <a:rPr lang="en-GB" sz="1600" b="1" dirty="0"/>
              <a:t>Effective communication results in visibility</a:t>
            </a:r>
            <a:r>
              <a:rPr lang="en-GB" sz="1600" b="1" dirty="0">
                <a:effectLst/>
              </a:rPr>
              <a:t> </a:t>
            </a:r>
            <a:endParaRPr lang="en-GB" sz="1600" b="1" dirty="0"/>
          </a:p>
        </p:txBody>
      </p:sp>
      <p:sp>
        <p:nvSpPr>
          <p:cNvPr id="32" name="TextBox 31"/>
          <p:cNvSpPr txBox="1"/>
          <p:nvPr/>
        </p:nvSpPr>
        <p:spPr>
          <a:xfrm>
            <a:off x="2699792" y="5661248"/>
            <a:ext cx="3942105" cy="338554"/>
          </a:xfrm>
          <a:prstGeom prst="rect">
            <a:avLst/>
          </a:prstGeom>
          <a:noFill/>
          <a:ln>
            <a:solidFill>
              <a:srgbClr val="000000"/>
            </a:solidFill>
          </a:ln>
        </p:spPr>
        <p:txBody>
          <a:bodyPr wrap="none" rtlCol="0">
            <a:spAutoFit/>
          </a:bodyPr>
          <a:lstStyle/>
          <a:p>
            <a:r>
              <a:rPr lang="en-GB" sz="1600" b="1" dirty="0"/>
              <a:t>Transparency and accountability</a:t>
            </a:r>
          </a:p>
        </p:txBody>
      </p:sp>
      <p:sp>
        <p:nvSpPr>
          <p:cNvPr id="34" name="TextBox 33"/>
          <p:cNvSpPr txBox="1"/>
          <p:nvPr/>
        </p:nvSpPr>
        <p:spPr>
          <a:xfrm>
            <a:off x="10245" y="2964940"/>
            <a:ext cx="1668076" cy="1077218"/>
          </a:xfrm>
          <a:prstGeom prst="rect">
            <a:avLst/>
          </a:prstGeom>
          <a:solidFill>
            <a:srgbClr val="FFD624"/>
          </a:solidFill>
        </p:spPr>
        <p:txBody>
          <a:bodyPr wrap="square" rtlCol="0">
            <a:spAutoFit/>
          </a:bodyPr>
          <a:lstStyle/>
          <a:p>
            <a:pPr algn="ctr"/>
            <a:r>
              <a:rPr lang="en-GB" sz="1600" dirty="0">
                <a:solidFill>
                  <a:srgbClr val="000000"/>
                </a:solidFill>
              </a:rPr>
              <a:t>Internal</a:t>
            </a:r>
          </a:p>
          <a:p>
            <a:pPr algn="ctr"/>
            <a:r>
              <a:rPr lang="en-GB" sz="1600" dirty="0">
                <a:solidFill>
                  <a:srgbClr val="000000"/>
                </a:solidFill>
              </a:rPr>
              <a:t>(Government;</a:t>
            </a:r>
          </a:p>
          <a:p>
            <a:pPr algn="ctr"/>
            <a:r>
              <a:rPr lang="en-GB" sz="1600" dirty="0">
                <a:solidFill>
                  <a:srgbClr val="000000"/>
                </a:solidFill>
              </a:rPr>
              <a:t>Implementing</a:t>
            </a:r>
          </a:p>
          <a:p>
            <a:pPr algn="ctr"/>
            <a:r>
              <a:rPr lang="en-GB" sz="1600" dirty="0">
                <a:solidFill>
                  <a:srgbClr val="000000"/>
                </a:solidFill>
              </a:rPr>
              <a:t>agencies</a:t>
            </a:r>
          </a:p>
        </p:txBody>
      </p:sp>
      <p:sp>
        <p:nvSpPr>
          <p:cNvPr id="35" name="TextBox 34"/>
          <p:cNvSpPr txBox="1"/>
          <p:nvPr/>
        </p:nvSpPr>
        <p:spPr>
          <a:xfrm>
            <a:off x="7429639" y="3136612"/>
            <a:ext cx="1678865" cy="584776"/>
          </a:xfrm>
          <a:prstGeom prst="rect">
            <a:avLst/>
          </a:prstGeom>
          <a:solidFill>
            <a:srgbClr val="FFD624"/>
          </a:solidFill>
        </p:spPr>
        <p:txBody>
          <a:bodyPr wrap="none" rtlCol="0">
            <a:spAutoFit/>
          </a:bodyPr>
          <a:lstStyle/>
          <a:p>
            <a:pPr algn="ctr"/>
            <a:r>
              <a:rPr lang="en-GB" sz="1600" dirty="0">
                <a:solidFill>
                  <a:srgbClr val="000000"/>
                </a:solidFill>
              </a:rPr>
              <a:t>External </a:t>
            </a:r>
          </a:p>
          <a:p>
            <a:pPr algn="ctr"/>
            <a:r>
              <a:rPr lang="en-GB" sz="1600" dirty="0">
                <a:solidFill>
                  <a:srgbClr val="000000"/>
                </a:solidFill>
              </a:rPr>
              <a:t>(stakeholders)</a:t>
            </a:r>
          </a:p>
        </p:txBody>
      </p:sp>
      <p:sp>
        <p:nvSpPr>
          <p:cNvPr id="38" name="Rectangle 37"/>
          <p:cNvSpPr/>
          <p:nvPr/>
        </p:nvSpPr>
        <p:spPr bwMode="auto">
          <a:xfrm>
            <a:off x="1691680" y="3374996"/>
            <a:ext cx="288032" cy="108008"/>
          </a:xfrm>
          <a:prstGeom prst="rect">
            <a:avLst/>
          </a:prstGeom>
          <a:solidFill>
            <a:srgbClr val="FFD624"/>
          </a:solidFill>
          <a:ln>
            <a:solidFill>
              <a:srgbClr val="FFD624"/>
            </a:solid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charset="0"/>
              <a:ea typeface="ＭＳ Ｐゴシック" charset="0"/>
            </a:endParaRPr>
          </a:p>
        </p:txBody>
      </p:sp>
      <p:sp>
        <p:nvSpPr>
          <p:cNvPr id="39" name="Rectangle 38"/>
          <p:cNvSpPr/>
          <p:nvPr/>
        </p:nvSpPr>
        <p:spPr bwMode="auto">
          <a:xfrm>
            <a:off x="7213615" y="3374996"/>
            <a:ext cx="288032" cy="108008"/>
          </a:xfrm>
          <a:prstGeom prst="rect">
            <a:avLst/>
          </a:prstGeom>
          <a:solidFill>
            <a:srgbClr val="FFD624"/>
          </a:solidFill>
          <a:ln>
            <a:solidFill>
              <a:srgbClr val="FFD624"/>
            </a:solid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charset="0"/>
              <a:ea typeface="ＭＳ Ｐゴシック" charset="0"/>
            </a:endParaRPr>
          </a:p>
        </p:txBody>
      </p:sp>
      <p:sp>
        <p:nvSpPr>
          <p:cNvPr id="40" name="Down Arrow 39"/>
          <p:cNvSpPr/>
          <p:nvPr/>
        </p:nvSpPr>
        <p:spPr bwMode="auto">
          <a:xfrm rot="19036498">
            <a:off x="6611508" y="3738268"/>
            <a:ext cx="396061" cy="1044102"/>
          </a:xfrm>
          <a:prstGeom prst="downArrow">
            <a:avLst/>
          </a:prstGeom>
          <a:solidFill>
            <a:srgbClr val="FFD624"/>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charset="0"/>
              <a:ea typeface="ＭＳ Ｐゴシック" charset="0"/>
            </a:endParaRPr>
          </a:p>
        </p:txBody>
      </p:sp>
      <p:sp>
        <p:nvSpPr>
          <p:cNvPr id="41" name="Down Arrow 40"/>
          <p:cNvSpPr/>
          <p:nvPr/>
        </p:nvSpPr>
        <p:spPr bwMode="auto">
          <a:xfrm rot="2742763">
            <a:off x="1923900" y="3473822"/>
            <a:ext cx="396061" cy="1332099"/>
          </a:xfrm>
          <a:prstGeom prst="downArrow">
            <a:avLst/>
          </a:prstGeom>
          <a:solidFill>
            <a:srgbClr val="FFD624"/>
          </a:solidFill>
          <a:ln>
            <a:noFill/>
          </a:ln>
          <a:effectLs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charset="0"/>
              <a:ea typeface="ＭＳ Ｐゴシック" charset="0"/>
            </a:endParaRPr>
          </a:p>
        </p:txBody>
      </p:sp>
      <p:cxnSp>
        <p:nvCxnSpPr>
          <p:cNvPr id="43" name="Straight Arrow Connector 42"/>
          <p:cNvCxnSpPr>
            <a:stCxn id="28" idx="2"/>
            <a:endCxn id="32" idx="1"/>
          </p:cNvCxnSpPr>
          <p:nvPr/>
        </p:nvCxnSpPr>
        <p:spPr bwMode="auto">
          <a:xfrm>
            <a:off x="1600881" y="5237912"/>
            <a:ext cx="1098911" cy="592613"/>
          </a:xfrm>
          <a:prstGeom prst="straightConnector1">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46" name="Straight Arrow Connector 45"/>
          <p:cNvCxnSpPr>
            <a:stCxn id="29" idx="2"/>
            <a:endCxn id="32" idx="0"/>
          </p:cNvCxnSpPr>
          <p:nvPr/>
        </p:nvCxnSpPr>
        <p:spPr bwMode="auto">
          <a:xfrm>
            <a:off x="4661221" y="5373216"/>
            <a:ext cx="9624" cy="288032"/>
          </a:xfrm>
          <a:prstGeom prst="straightConnector1">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cxnSp>
        <p:nvCxnSpPr>
          <p:cNvPr id="49" name="Straight Arrow Connector 48"/>
          <p:cNvCxnSpPr>
            <a:stCxn id="27" idx="2"/>
            <a:endCxn id="32" idx="3"/>
          </p:cNvCxnSpPr>
          <p:nvPr/>
        </p:nvCxnSpPr>
        <p:spPr bwMode="auto">
          <a:xfrm flipH="1">
            <a:off x="6641897" y="5237912"/>
            <a:ext cx="789270" cy="592613"/>
          </a:xfrm>
          <a:prstGeom prst="straightConnector1">
            <a:avLst/>
          </a:prstGeom>
          <a:noFill/>
          <a:ln w="28575" cap="flat" cmpd="sng" algn="ctr">
            <a:solidFill>
              <a:schemeClr val="tx1"/>
            </a:solidFill>
            <a:prstDash val="solid"/>
            <a:round/>
            <a:headEnd type="none" w="med" len="med"/>
            <a:tailEnd type="triangle" w="med" len="me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5921" dir="2700000" algn="ctr" rotWithShape="0">
                    <a:schemeClr val="bg2"/>
                  </a:outerShdw>
                </a:effectLst>
              </a14:hiddenEffects>
            </a:ext>
          </a:extLst>
        </p:spPr>
      </p:cxnSp>
      <p:sp>
        <p:nvSpPr>
          <p:cNvPr id="52" name="Rectangle 51"/>
          <p:cNvSpPr/>
          <p:nvPr/>
        </p:nvSpPr>
        <p:spPr>
          <a:xfrm>
            <a:off x="2267744" y="2564904"/>
            <a:ext cx="4752528" cy="1646605"/>
          </a:xfrm>
          <a:prstGeom prst="rect">
            <a:avLst/>
          </a:prstGeom>
        </p:spPr>
        <p:txBody>
          <a:bodyPr wrap="square">
            <a:spAutoFit/>
          </a:bodyPr>
          <a:lstStyle/>
          <a:p>
            <a:pPr marL="3175" algn="ctr">
              <a:spcAft>
                <a:spcPts val="0"/>
              </a:spcAft>
            </a:pPr>
            <a:r>
              <a:rPr kumimoji="0" lang="en-GB" sz="1600" b="1" i="0" u="none" strike="noStrike" cap="none" normalizeH="0" baseline="0" dirty="0">
                <a:ln>
                  <a:noFill/>
                </a:ln>
                <a:solidFill>
                  <a:srgbClr val="000000"/>
                </a:solidFill>
                <a:effectLst/>
              </a:rPr>
              <a:t>Communication and visibility actions </a:t>
            </a:r>
          </a:p>
          <a:p>
            <a:pPr marL="3175">
              <a:spcAft>
                <a:spcPts val="600"/>
              </a:spcAft>
            </a:pPr>
            <a:r>
              <a:rPr lang="en-GB" sz="1600" dirty="0">
                <a:solidFill>
                  <a:srgbClr val="000000"/>
                </a:solidFill>
              </a:rPr>
              <a:t>(</a:t>
            </a:r>
            <a:r>
              <a:rPr kumimoji="0" lang="en-GB" sz="1600" i="0" u="none" strike="noStrike" cap="none" normalizeH="0" dirty="0">
                <a:ln>
                  <a:noFill/>
                </a:ln>
                <a:solidFill>
                  <a:srgbClr val="000000"/>
                </a:solidFill>
                <a:effectLst/>
              </a:rPr>
              <a:t>complementary to &amp; coordinated with PC)</a:t>
            </a:r>
            <a:r>
              <a:rPr kumimoji="0" lang="en-GB" sz="1600" b="1" i="0" u="none" strike="noStrike" cap="none" normalizeH="0" baseline="0" dirty="0">
                <a:ln>
                  <a:noFill/>
                </a:ln>
                <a:solidFill>
                  <a:srgbClr val="000000"/>
                </a:solidFill>
                <a:effectLst/>
              </a:rPr>
              <a:t>:</a:t>
            </a:r>
          </a:p>
          <a:p>
            <a:pPr marL="355600" indent="-266700">
              <a:buFont typeface="+mj-lt"/>
              <a:buAutoNum type="arabicPeriod"/>
            </a:pPr>
            <a:r>
              <a:rPr lang="en-GB" sz="1600" dirty="0">
                <a:solidFill>
                  <a:srgbClr val="000000"/>
                </a:solidFill>
              </a:rPr>
              <a:t>Identify target audience (PC/EU)</a:t>
            </a:r>
          </a:p>
          <a:p>
            <a:pPr marL="355600" indent="-266700">
              <a:buFont typeface="+mj-lt"/>
              <a:buAutoNum type="arabicPeriod"/>
            </a:pPr>
            <a:r>
              <a:rPr kumimoji="0" lang="en-GB" sz="1600" b="0" i="0" u="none" strike="noStrike" cap="none" normalizeH="0" baseline="0" dirty="0">
                <a:ln>
                  <a:noFill/>
                </a:ln>
                <a:solidFill>
                  <a:srgbClr val="000000"/>
                </a:solidFill>
                <a:effectLst/>
              </a:rPr>
              <a:t>Decide</a:t>
            </a:r>
            <a:r>
              <a:rPr kumimoji="0" lang="en-GB" sz="1600" b="0" i="0" u="none" strike="noStrike" cap="none" normalizeH="0" dirty="0">
                <a:ln>
                  <a:noFill/>
                </a:ln>
                <a:solidFill>
                  <a:srgbClr val="000000"/>
                </a:solidFill>
                <a:effectLst/>
              </a:rPr>
              <a:t> timing (BS/political cycle)</a:t>
            </a:r>
          </a:p>
          <a:p>
            <a:pPr marL="355600" indent="-266700">
              <a:buFont typeface="+mj-lt"/>
              <a:buAutoNum type="arabicPeriod"/>
            </a:pPr>
            <a:r>
              <a:rPr lang="en-GB" sz="1600" dirty="0">
                <a:solidFill>
                  <a:srgbClr val="000000"/>
                </a:solidFill>
              </a:rPr>
              <a:t>Choose tools (press, website, team with    CSO, ...) </a:t>
            </a:r>
            <a:endParaRPr kumimoji="0" lang="en-GB" sz="1600" b="0" i="0" u="none" strike="noStrike" cap="none" normalizeH="0" baseline="0" dirty="0">
              <a:ln>
                <a:noFill/>
              </a:ln>
              <a:solidFill>
                <a:srgbClr val="000000"/>
              </a:solidFill>
              <a:effectLst/>
            </a:endParaRPr>
          </a:p>
        </p:txBody>
      </p:sp>
    </p:spTree>
    <p:extLst>
      <p:ext uri="{BB962C8B-B14F-4D97-AF65-F5344CB8AC3E}">
        <p14:creationId xmlns:p14="http://schemas.microsoft.com/office/powerpoint/2010/main" val="3317331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3"/>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4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26" grpId="0" animBg="1"/>
      <p:bldP spid="27" grpId="0" animBg="1"/>
      <p:bldP spid="28" grpId="0" animBg="1"/>
      <p:bldP spid="29" grpId="0" animBg="1"/>
      <p:bldP spid="32" grpId="0" animBg="1"/>
      <p:bldP spid="34" grpId="0" animBg="1"/>
      <p:bldP spid="35" grpId="0" animBg="1"/>
      <p:bldP spid="38" grpId="0" animBg="1"/>
      <p:bldP spid="39" grpId="0" animBg="1"/>
      <p:bldP spid="40" grpId="0" animBg="1"/>
      <p:bldP spid="4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Outline </a:t>
            </a:r>
            <a:r>
              <a:rPr lang="en-GB" dirty="0" smtClean="0"/>
              <a:t>Module </a:t>
            </a:r>
            <a:r>
              <a:rPr lang="en-GB" dirty="0" smtClean="0"/>
              <a:t>4</a:t>
            </a:r>
            <a:endParaRPr lang="en-GB" dirty="0"/>
          </a:p>
        </p:txBody>
      </p:sp>
      <p:sp>
        <p:nvSpPr>
          <p:cNvPr id="3" name="Content Placeholder 2"/>
          <p:cNvSpPr>
            <a:spLocks noGrp="1"/>
          </p:cNvSpPr>
          <p:nvPr>
            <p:ph idx="1"/>
          </p:nvPr>
        </p:nvSpPr>
        <p:spPr>
          <a:xfrm>
            <a:off x="457200" y="2636812"/>
            <a:ext cx="8229600" cy="3888532"/>
          </a:xfrm>
        </p:spPr>
        <p:txBody>
          <a:bodyPr/>
          <a:lstStyle/>
          <a:p>
            <a:pPr marL="457200" indent="-457200">
              <a:spcBef>
                <a:spcPts val="2400"/>
              </a:spcBef>
              <a:buClrTx/>
              <a:buFont typeface="+mj-lt"/>
              <a:buAutoNum type="arabicPeriod"/>
            </a:pPr>
            <a:r>
              <a:rPr lang="en-GB" sz="2000" i="0" dirty="0"/>
              <a:t>Budget support design considerations </a:t>
            </a:r>
          </a:p>
          <a:p>
            <a:pPr marL="457200" indent="-457200">
              <a:spcBef>
                <a:spcPts val="2400"/>
              </a:spcBef>
              <a:buClrTx/>
              <a:buFont typeface="+mj-lt"/>
              <a:buAutoNum type="arabicPeriod"/>
            </a:pPr>
            <a:r>
              <a:rPr lang="en-GB" sz="2000" i="0" dirty="0"/>
              <a:t>Fixed and variable tranches</a:t>
            </a:r>
          </a:p>
          <a:p>
            <a:pPr marL="457200" indent="-457200">
              <a:spcBef>
                <a:spcPts val="2400"/>
              </a:spcBef>
              <a:buClrTx/>
              <a:buFont typeface="+mj-lt"/>
              <a:buAutoNum type="arabicPeriod"/>
            </a:pPr>
            <a:r>
              <a:rPr lang="en-GB" sz="2000" i="0" dirty="0"/>
              <a:t>Disbursement indicators</a:t>
            </a:r>
          </a:p>
          <a:p>
            <a:pPr marL="457200" indent="-457200">
              <a:spcBef>
                <a:spcPts val="2400"/>
              </a:spcBef>
              <a:buClrTx/>
              <a:buFont typeface="+mj-lt"/>
              <a:buAutoNum type="arabicPeriod"/>
            </a:pPr>
            <a:r>
              <a:rPr lang="en-GB" sz="2000" b="1" i="0" dirty="0">
                <a:solidFill>
                  <a:srgbClr val="C00000"/>
                </a:solidFill>
              </a:rPr>
              <a:t>Complementary measures</a:t>
            </a:r>
          </a:p>
          <a:p>
            <a:pPr marL="457200" indent="-457200">
              <a:spcBef>
                <a:spcPts val="2400"/>
              </a:spcBef>
              <a:buClrTx/>
              <a:buFont typeface="+mj-lt"/>
              <a:buAutoNum type="arabicPeriod"/>
            </a:pPr>
            <a:r>
              <a:rPr lang="en-GB" sz="2000" i="0" dirty="0"/>
              <a:t>Coordination mechanisms and Monitoring framework</a:t>
            </a:r>
          </a:p>
          <a:p>
            <a:pPr marL="457200" indent="-457200">
              <a:spcBef>
                <a:spcPts val="2400"/>
              </a:spcBef>
              <a:buClrTx/>
              <a:buFont typeface="+mj-lt"/>
              <a:buAutoNum type="arabicPeriod"/>
            </a:pPr>
            <a:r>
              <a:rPr lang="en-GB" sz="2000" i="0" dirty="0"/>
              <a:t>Communication and visibility</a:t>
            </a:r>
          </a:p>
          <a:p>
            <a:pPr marL="0" indent="0">
              <a:spcBef>
                <a:spcPts val="2400"/>
              </a:spcBef>
              <a:buClrTx/>
              <a:buNone/>
            </a:pPr>
            <a:endParaRPr lang="en-GB" i="0" dirty="0"/>
          </a:p>
          <a:p>
            <a:pPr marL="457200" indent="-457200">
              <a:buClrTx/>
              <a:buFont typeface="+mj-lt"/>
              <a:buAutoNum type="arabicPeriod"/>
            </a:pPr>
            <a:endParaRPr lang="en-GB" i="0" dirty="0"/>
          </a:p>
          <a:p>
            <a:pPr marL="457200" indent="-457200">
              <a:buClrTx/>
              <a:buFont typeface="+mj-lt"/>
              <a:buAutoNum type="arabicPeriod"/>
            </a:pPr>
            <a:endParaRPr lang="en-GB" i="0" dirty="0"/>
          </a:p>
          <a:p>
            <a:endParaRPr lang="en-GB"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a:t>
            </a:fld>
            <a:endParaRPr lang="en-GB"/>
          </a:p>
        </p:txBody>
      </p:sp>
    </p:spTree>
    <p:extLst>
      <p:ext uri="{BB962C8B-B14F-4D97-AF65-F5344CB8AC3E}">
        <p14:creationId xmlns:p14="http://schemas.microsoft.com/office/powerpoint/2010/main" val="15783242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113014" y="960940"/>
            <a:ext cx="8640000" cy="935999"/>
          </a:xfrm>
          <a:noFill/>
        </p:spPr>
        <p:txBody>
          <a:bodyPr vert="horz" lIns="91440" tIns="45720" rIns="91440" bIns="45720" rtlCol="0" anchor="ctr">
            <a:normAutofit/>
          </a:bodyPr>
          <a:lstStyle/>
          <a:p>
            <a:r>
              <a:rPr lang="en-GB" sz="2800" b="1" dirty="0">
                <a:cs typeface="Tw Cen MT"/>
              </a:rPr>
              <a:t>Traps to be avoided with Budget Support</a:t>
            </a:r>
          </a:p>
        </p:txBody>
      </p:sp>
      <p:sp>
        <p:nvSpPr>
          <p:cNvPr id="377859" name="Slide Number Placeholder 1"/>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B8C294F8-35BF-4DBC-8F93-221EB2B68197}" type="slidenum">
              <a:rPr lang="en-GB" smtClean="0">
                <a:solidFill>
                  <a:srgbClr val="000000"/>
                </a:solidFill>
              </a:rPr>
              <a:pPr eaLnBrk="1" hangingPunct="1"/>
              <a:t>20</a:t>
            </a:fld>
            <a:endParaRPr lang="en-GB">
              <a:solidFill>
                <a:srgbClr val="000000"/>
              </a:solidFill>
            </a:endParaRPr>
          </a:p>
        </p:txBody>
      </p:sp>
      <p:sp>
        <p:nvSpPr>
          <p:cNvPr id="377860" name="Content Placeholder 1"/>
          <p:cNvSpPr txBox="1">
            <a:spLocks/>
          </p:cNvSpPr>
          <p:nvPr/>
        </p:nvSpPr>
        <p:spPr bwMode="auto">
          <a:xfrm>
            <a:off x="323528" y="1916832"/>
            <a:ext cx="8424936" cy="4824536"/>
          </a:xfrm>
          <a:prstGeom prst="rect">
            <a:avLst/>
          </a:prstGeom>
          <a:noFill/>
          <a:ln>
            <a:noFill/>
          </a:ln>
          <a:extLst/>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rtlCol="0" anchor="t" anchorCtr="0" compatLnSpc="1">
            <a:prstTxWarp prst="textNoShape">
              <a:avLst/>
            </a:prstTxWarp>
            <a:normAutofit/>
          </a:bodyPr>
          <a:lstStyle>
            <a:lvl1pPr marL="182880" indent="-182880">
              <a:spcBef>
                <a:spcPct val="20000"/>
              </a:spcBef>
              <a:buClr>
                <a:schemeClr val="accent1"/>
              </a:buClr>
              <a:buSzPct val="85000"/>
              <a:buFont typeface="Arial" pitchFamily="34" charset="0"/>
              <a:buChar char="•"/>
              <a:defRPr sz="2400">
                <a:solidFill>
                  <a:schemeClr val="tx1"/>
                </a:solidFill>
                <a:latin typeface="Tw Cen MT"/>
                <a:cs typeface="Tw Cen MT"/>
              </a:defRPr>
            </a:lvl1pPr>
            <a:lvl2pPr lvl="1" indent="-182880">
              <a:spcBef>
                <a:spcPct val="20000"/>
              </a:spcBef>
              <a:buClr>
                <a:schemeClr val="accent1"/>
              </a:buClr>
              <a:buSzPct val="85000"/>
              <a:buFont typeface="Arial" pitchFamily="34" charset="0"/>
              <a:buChar char="•"/>
              <a:defRPr sz="2200">
                <a:solidFill>
                  <a:schemeClr val="tx1"/>
                </a:solidFill>
                <a:latin typeface="Tw Cen MT"/>
                <a:cs typeface="Tw Cen MT"/>
              </a:defRPr>
            </a:lvl2pPr>
            <a:lvl3pPr marL="731520" indent="-182880">
              <a:spcBef>
                <a:spcPct val="20000"/>
              </a:spcBef>
              <a:buClr>
                <a:schemeClr val="accent1"/>
              </a:buClr>
              <a:buSzPct val="90000"/>
              <a:buFont typeface="Arial" pitchFamily="34" charset="0"/>
              <a:buChar char="•"/>
            </a:lvl3pPr>
            <a:lvl4pPr marL="1005840" indent="-182880">
              <a:spcBef>
                <a:spcPct val="20000"/>
              </a:spcBef>
              <a:buClr>
                <a:schemeClr val="accent1"/>
              </a:buClr>
              <a:buFont typeface="Arial" pitchFamily="34" charset="0"/>
              <a:buChar char="•"/>
              <a:defRPr sz="1600"/>
            </a:lvl4pPr>
            <a:lvl5pPr marL="1188720" indent="-137160">
              <a:spcBef>
                <a:spcPct val="20000"/>
              </a:spcBef>
              <a:buClr>
                <a:schemeClr val="accent1"/>
              </a:buClr>
              <a:buSzPct val="100000"/>
              <a:buFont typeface="Arial" pitchFamily="34" charset="0"/>
              <a:buChar char="•"/>
              <a:defRPr sz="1400" baseline="0"/>
            </a:lvl5pPr>
            <a:lvl6pPr marL="1371600" indent="-182880">
              <a:spcBef>
                <a:spcPct val="20000"/>
              </a:spcBef>
              <a:buClr>
                <a:schemeClr val="accent1"/>
              </a:buClr>
              <a:buFont typeface="Arial" pitchFamily="34" charset="0"/>
              <a:buChar char="•"/>
              <a:defRPr sz="1300"/>
            </a:lvl6pPr>
            <a:lvl7pPr marL="1554480" indent="-182880">
              <a:spcBef>
                <a:spcPct val="20000"/>
              </a:spcBef>
              <a:buClr>
                <a:schemeClr val="accent1"/>
              </a:buClr>
              <a:buFont typeface="Arial" pitchFamily="34" charset="0"/>
              <a:buChar char="•"/>
              <a:defRPr sz="1300"/>
            </a:lvl7pPr>
            <a:lvl8pPr marL="1737360" indent="-182880">
              <a:spcBef>
                <a:spcPct val="20000"/>
              </a:spcBef>
              <a:buClr>
                <a:schemeClr val="accent1"/>
              </a:buClr>
              <a:buFont typeface="Arial" pitchFamily="34" charset="0"/>
              <a:buChar char="•"/>
              <a:defRPr sz="1300"/>
            </a:lvl8pPr>
            <a:lvl9pPr marL="1920240" indent="-182880">
              <a:spcBef>
                <a:spcPct val="20000"/>
              </a:spcBef>
              <a:buClr>
                <a:schemeClr val="accent1"/>
              </a:buClr>
              <a:buFont typeface="Arial" pitchFamily="34" charset="0"/>
              <a:buChar char="•"/>
              <a:defRPr sz="1300"/>
            </a:lvl9pPr>
          </a:lstStyle>
          <a:p>
            <a:pPr lvl="1">
              <a:spcBef>
                <a:spcPts val="1032"/>
              </a:spcBef>
              <a:buClr>
                <a:srgbClr val="0F5494"/>
              </a:buClr>
              <a:buFont typeface="Wingdings" panose="05000000000000000000" pitchFamily="2" charset="2"/>
              <a:buChar char="Ø"/>
            </a:pPr>
            <a:r>
              <a:rPr lang="en-GB" sz="2000" dirty="0">
                <a:solidFill>
                  <a:srgbClr val="2D2D8A"/>
                </a:solidFill>
                <a:latin typeface="+mj-lt"/>
              </a:rPr>
              <a:t>Over-asking (more than reasonably can be achieved)</a:t>
            </a:r>
          </a:p>
          <a:p>
            <a:pPr lvl="1">
              <a:spcBef>
                <a:spcPts val="1032"/>
              </a:spcBef>
              <a:buClr>
                <a:srgbClr val="0F5494"/>
              </a:buClr>
              <a:buFont typeface="Wingdings" panose="05000000000000000000" pitchFamily="2" charset="2"/>
              <a:buChar char="Ø"/>
            </a:pPr>
            <a:r>
              <a:rPr lang="en-GB" sz="2000" dirty="0">
                <a:solidFill>
                  <a:srgbClr val="2D2D8A"/>
                </a:solidFill>
                <a:latin typeface="+mj-lt"/>
              </a:rPr>
              <a:t>Multiplicity of conditions </a:t>
            </a:r>
          </a:p>
          <a:p>
            <a:pPr lvl="1">
              <a:spcBef>
                <a:spcPts val="1032"/>
              </a:spcBef>
              <a:buClr>
                <a:srgbClr val="0F5494"/>
              </a:buClr>
              <a:buFont typeface="Wingdings" panose="05000000000000000000" pitchFamily="2" charset="2"/>
              <a:buChar char="Ø"/>
            </a:pPr>
            <a:r>
              <a:rPr lang="en-GB" sz="2000" dirty="0" err="1">
                <a:solidFill>
                  <a:srgbClr val="2D2D8A"/>
                </a:solidFill>
                <a:latin typeface="+mj-lt"/>
              </a:rPr>
              <a:t>Conditionalities</a:t>
            </a:r>
            <a:r>
              <a:rPr lang="en-GB" sz="2000" dirty="0">
                <a:solidFill>
                  <a:srgbClr val="2D2D8A"/>
                </a:solidFill>
                <a:latin typeface="+mj-lt"/>
              </a:rPr>
              <a:t> beyond Government’s control</a:t>
            </a:r>
          </a:p>
          <a:p>
            <a:pPr lvl="1">
              <a:spcBef>
                <a:spcPts val="1032"/>
              </a:spcBef>
              <a:buClr>
                <a:srgbClr val="0F5494"/>
              </a:buClr>
              <a:buFont typeface="Wingdings" panose="05000000000000000000" pitchFamily="2" charset="2"/>
              <a:buChar char="Ø"/>
            </a:pPr>
            <a:r>
              <a:rPr lang="en-GB" sz="2000" dirty="0">
                <a:solidFill>
                  <a:srgbClr val="2D2D8A"/>
                </a:solidFill>
                <a:latin typeface="+mj-lt"/>
              </a:rPr>
              <a:t>Lack of clarity in the FA, in particular related to the monitoring / measurement of indicators</a:t>
            </a:r>
          </a:p>
          <a:p>
            <a:pPr lvl="1">
              <a:spcBef>
                <a:spcPts val="1032"/>
              </a:spcBef>
              <a:buClr>
                <a:srgbClr val="0F5494"/>
              </a:buClr>
              <a:buFont typeface="Wingdings" panose="05000000000000000000" pitchFamily="2" charset="2"/>
              <a:buChar char="Ø"/>
            </a:pPr>
            <a:r>
              <a:rPr lang="en-GB" sz="2000" dirty="0">
                <a:solidFill>
                  <a:srgbClr val="2D2D8A"/>
                </a:solidFill>
                <a:latin typeface="+mj-lt"/>
              </a:rPr>
              <a:t>‘the battle among consultants’ in relation to the indicators </a:t>
            </a:r>
          </a:p>
          <a:p>
            <a:pPr lvl="1">
              <a:spcBef>
                <a:spcPts val="1032"/>
              </a:spcBef>
              <a:buClr>
                <a:srgbClr val="0F5494"/>
              </a:buClr>
              <a:buFont typeface="Wingdings" panose="05000000000000000000" pitchFamily="2" charset="2"/>
              <a:buChar char="Ø"/>
            </a:pPr>
            <a:r>
              <a:rPr lang="en-GB" sz="2000" dirty="0">
                <a:solidFill>
                  <a:srgbClr val="2D2D8A"/>
                </a:solidFill>
                <a:latin typeface="+mj-lt"/>
              </a:rPr>
              <a:t>Taking over government’s responsibilities (e.g. TA elaborates the new sector policy)</a:t>
            </a:r>
          </a:p>
          <a:p>
            <a:pPr lvl="1">
              <a:spcBef>
                <a:spcPts val="1032"/>
              </a:spcBef>
              <a:buClr>
                <a:srgbClr val="0F5494"/>
              </a:buClr>
              <a:buFont typeface="Wingdings" panose="05000000000000000000" pitchFamily="2" charset="2"/>
              <a:buChar char="Ø"/>
            </a:pPr>
            <a:r>
              <a:rPr lang="en-GB" sz="2000" dirty="0">
                <a:solidFill>
                  <a:srgbClr val="2D2D8A"/>
                </a:solidFill>
                <a:latin typeface="+mj-lt"/>
              </a:rPr>
              <a:t>Micro-management (as opposed to government </a:t>
            </a:r>
            <a:r>
              <a:rPr lang="en-GB" sz="2000" dirty="0">
                <a:solidFill>
                  <a:srgbClr val="0000FF"/>
                </a:solidFill>
                <a:latin typeface="+mj-lt"/>
              </a:rPr>
              <a:t>ownership)</a:t>
            </a:r>
          </a:p>
          <a:p>
            <a:pPr lvl="1">
              <a:spcBef>
                <a:spcPts val="1032"/>
              </a:spcBef>
              <a:buClr>
                <a:srgbClr val="0F5494"/>
              </a:buClr>
              <a:buFont typeface="Wingdings" panose="05000000000000000000" pitchFamily="2" charset="2"/>
              <a:buChar char="Ø"/>
            </a:pPr>
            <a:r>
              <a:rPr lang="en-GB" sz="2000" dirty="0">
                <a:solidFill>
                  <a:srgbClr val="2D2D8A"/>
                </a:solidFill>
                <a:latin typeface="+mj-lt"/>
              </a:rPr>
              <a:t>Any reporting and auditing over and above what is agreed upon</a:t>
            </a:r>
          </a:p>
          <a:p>
            <a:pPr lvl="1">
              <a:spcBef>
                <a:spcPts val="1032"/>
              </a:spcBef>
              <a:buClr>
                <a:srgbClr val="0F5494"/>
              </a:buClr>
              <a:buFont typeface="Wingdings" panose="05000000000000000000" pitchFamily="2" charset="2"/>
              <a:buChar char="Ø"/>
            </a:pPr>
            <a:r>
              <a:rPr lang="en-GB" sz="2000" dirty="0">
                <a:solidFill>
                  <a:srgbClr val="2D2D8A"/>
                </a:solidFill>
                <a:latin typeface="+mj-lt"/>
              </a:rPr>
              <a:t>Overloading the BS because of perceived fears of risks</a:t>
            </a:r>
          </a:p>
        </p:txBody>
      </p:sp>
    </p:spTree>
    <p:extLst>
      <p:ext uri="{BB962C8B-B14F-4D97-AF65-F5344CB8AC3E}">
        <p14:creationId xmlns:p14="http://schemas.microsoft.com/office/powerpoint/2010/main" val="19820540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4"/>
          <p:cNvSpPr>
            <a:spLocks noGrp="1"/>
          </p:cNvSpPr>
          <p:nvPr>
            <p:ph type="sldNum" sz="quarter" idx="12"/>
          </p:nvPr>
        </p:nvSpPr>
        <p:spPr/>
        <p:txBody>
          <a:bodyPr/>
          <a:lstStyle/>
          <a:p>
            <a:fld id="{D8D319E1-BEF6-487E-ACF2-55C5F3A912A9}" type="slidenum">
              <a:rPr lang="en-GB"/>
              <a:pPr/>
              <a:t>21</a:t>
            </a:fld>
            <a:endParaRPr lang="en-GB"/>
          </a:p>
        </p:txBody>
      </p:sp>
      <p:sp>
        <p:nvSpPr>
          <p:cNvPr id="7" name="Rectangle 2"/>
          <p:cNvSpPr>
            <a:spLocks noGrp="1" noChangeArrowheads="1"/>
          </p:cNvSpPr>
          <p:nvPr>
            <p:ph type="title"/>
          </p:nvPr>
        </p:nvSpPr>
        <p:spPr>
          <a:xfrm>
            <a:off x="46800" y="980728"/>
            <a:ext cx="8640000" cy="938261"/>
          </a:xfrm>
          <a:noFill/>
        </p:spPr>
        <p:txBody>
          <a:bodyPr vert="horz" lIns="91440" tIns="45720" rIns="91440" bIns="45720" rtlCol="0" anchor="ctr">
            <a:normAutofit/>
          </a:bodyPr>
          <a:lstStyle/>
          <a:p>
            <a:pPr algn="ctr"/>
            <a:r>
              <a:rPr lang="en-US" sz="2800" b="1" dirty="0">
                <a:cs typeface="Tw Cen MT"/>
              </a:rPr>
              <a:t>Don’t overload budget support!</a:t>
            </a:r>
            <a:endParaRPr lang="en-GB" sz="2800" b="1" dirty="0">
              <a:cs typeface="Tw Cen MT"/>
            </a:endParaRPr>
          </a:p>
        </p:txBody>
      </p:sp>
      <p:pic>
        <p:nvPicPr>
          <p:cNvPr id="2" name="Picture 1"/>
          <p:cNvPicPr>
            <a:picLocks noChangeAspect="1"/>
          </p:cNvPicPr>
          <p:nvPr/>
        </p:nvPicPr>
        <p:blipFill>
          <a:blip r:embed="rId3"/>
          <a:stretch>
            <a:fillRect/>
          </a:stretch>
        </p:blipFill>
        <p:spPr>
          <a:xfrm>
            <a:off x="2555776" y="1700808"/>
            <a:ext cx="3819748" cy="5157192"/>
          </a:xfrm>
          <a:prstGeom prst="rect">
            <a:avLst/>
          </a:prstGeom>
        </p:spPr>
      </p:pic>
    </p:spTree>
    <p:extLst>
      <p:ext uri="{BB962C8B-B14F-4D97-AF65-F5344CB8AC3E}">
        <p14:creationId xmlns:p14="http://schemas.microsoft.com/office/powerpoint/2010/main" val="9561275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1844824"/>
            <a:ext cx="8229600" cy="4680520"/>
          </a:xfrm>
        </p:spPr>
        <p:txBody>
          <a:bodyPr>
            <a:noAutofit/>
          </a:bodyPr>
          <a:lstStyle/>
          <a:p>
            <a:pPr>
              <a:lnSpc>
                <a:spcPct val="120000"/>
              </a:lnSpc>
              <a:spcBef>
                <a:spcPts val="1032"/>
              </a:spcBef>
              <a:buClr>
                <a:schemeClr val="accent4">
                  <a:lumMod val="75000"/>
                </a:schemeClr>
              </a:buClr>
              <a:buFont typeface="Wingdings" charset="2"/>
              <a:buChar char="Ø"/>
            </a:pPr>
            <a:r>
              <a:rPr lang="en-GB" sz="1800" i="0" dirty="0">
                <a:latin typeface="+mj-lt"/>
              </a:rPr>
              <a:t>Design choices must reflect the analysis of the four eligibility criteria and be used to create incentives and reward performance</a:t>
            </a:r>
          </a:p>
          <a:p>
            <a:pPr>
              <a:lnSpc>
                <a:spcPct val="120000"/>
              </a:lnSpc>
              <a:spcBef>
                <a:spcPts val="1032"/>
              </a:spcBef>
              <a:buClr>
                <a:schemeClr val="accent4">
                  <a:lumMod val="75000"/>
                </a:schemeClr>
              </a:buClr>
              <a:buFont typeface="Wingdings" charset="2"/>
              <a:buChar char="Ø"/>
            </a:pPr>
            <a:r>
              <a:rPr lang="en-GB" sz="1800" i="0" dirty="0">
                <a:latin typeface="+mj-lt"/>
              </a:rPr>
              <a:t>Choices of conditions and methods of assessment must be agreed and transparent</a:t>
            </a:r>
          </a:p>
          <a:p>
            <a:pPr>
              <a:lnSpc>
                <a:spcPct val="120000"/>
              </a:lnSpc>
              <a:spcBef>
                <a:spcPts val="1032"/>
              </a:spcBef>
              <a:buClr>
                <a:schemeClr val="accent4">
                  <a:lumMod val="75000"/>
                </a:schemeClr>
              </a:buClr>
              <a:buFont typeface="Wingdings" charset="2"/>
              <a:buChar char="Ø"/>
            </a:pPr>
            <a:r>
              <a:rPr lang="en-GB" sz="1800" i="0" dirty="0">
                <a:latin typeface="+mj-lt"/>
                <a:cs typeface="Tw Cen MT"/>
              </a:rPr>
              <a:t>Conditions for disbursement, performance indicators and M&amp;E allow the EU to focus on strategic, essential areas</a:t>
            </a:r>
          </a:p>
          <a:p>
            <a:pPr>
              <a:lnSpc>
                <a:spcPct val="120000"/>
              </a:lnSpc>
              <a:spcBef>
                <a:spcPts val="1032"/>
              </a:spcBef>
              <a:buClr>
                <a:schemeClr val="accent4">
                  <a:lumMod val="75000"/>
                </a:schemeClr>
              </a:buClr>
              <a:buFont typeface="Wingdings" charset="2"/>
              <a:buChar char="Ø"/>
            </a:pPr>
            <a:r>
              <a:rPr lang="en-GB" sz="1800" i="0" dirty="0">
                <a:latin typeface="+mj-lt"/>
                <a:cs typeface="Tw Cen MT"/>
              </a:rPr>
              <a:t>Focus on results</a:t>
            </a:r>
          </a:p>
          <a:p>
            <a:pPr>
              <a:lnSpc>
                <a:spcPct val="120000"/>
              </a:lnSpc>
              <a:spcBef>
                <a:spcPts val="1032"/>
              </a:spcBef>
              <a:buClr>
                <a:schemeClr val="accent4">
                  <a:lumMod val="75000"/>
                </a:schemeClr>
              </a:buClr>
              <a:buFont typeface="Wingdings" charset="2"/>
              <a:buChar char="Ø"/>
            </a:pPr>
            <a:r>
              <a:rPr lang="en-GB" sz="1800" i="0" dirty="0">
                <a:latin typeface="+mj-lt"/>
                <a:cs typeface="Tw Cen MT"/>
              </a:rPr>
              <a:t>Use existing (national / sector) M&amp;E and reporting systems</a:t>
            </a:r>
          </a:p>
          <a:p>
            <a:pPr>
              <a:lnSpc>
                <a:spcPct val="120000"/>
              </a:lnSpc>
              <a:spcBef>
                <a:spcPts val="1032"/>
              </a:spcBef>
              <a:buClr>
                <a:schemeClr val="accent4">
                  <a:lumMod val="75000"/>
                </a:schemeClr>
              </a:buClr>
              <a:buFont typeface="Wingdings" charset="2"/>
              <a:buChar char="Ø"/>
            </a:pPr>
            <a:r>
              <a:rPr lang="en-GB" sz="1800" i="0" dirty="0">
                <a:latin typeface="+mj-lt"/>
                <a:cs typeface="Tw Cen MT"/>
              </a:rPr>
              <a:t>Use CD to address identified weaknesses in linking policies to macro-economic management, PFM and sector management, to mitigate risks and to strengthen capacities to design, implement,  monitor reforms and </a:t>
            </a:r>
            <a:r>
              <a:rPr lang="en-GB" sz="1800" i="0">
                <a:latin typeface="+mj-lt"/>
                <a:cs typeface="Tw Cen MT"/>
              </a:rPr>
              <a:t>assess results</a:t>
            </a:r>
            <a:endParaRPr lang="en-GB" sz="1800" i="0" dirty="0">
              <a:latin typeface="+mj-lt"/>
              <a:cs typeface="Tw Cen MT"/>
            </a:endParaRPr>
          </a:p>
        </p:txBody>
      </p:sp>
      <p:sp>
        <p:nvSpPr>
          <p:cNvPr id="4" name="Espace réservé du numéro de diapositive 3"/>
          <p:cNvSpPr>
            <a:spLocks noGrp="1"/>
          </p:cNvSpPr>
          <p:nvPr>
            <p:ph type="sldNum" sz="quarter" idx="12"/>
          </p:nvPr>
        </p:nvSpPr>
        <p:spPr/>
        <p:txBody>
          <a:bodyPr/>
          <a:lstStyle/>
          <a:p>
            <a:pPr>
              <a:defRPr/>
            </a:pPr>
            <a:fld id="{C7477545-4EA3-41AE-A627-88BC7370C4DB}" type="slidenum">
              <a:rPr lang="en-GB" smtClean="0"/>
              <a:pPr>
                <a:defRPr/>
              </a:pPr>
              <a:t>22</a:t>
            </a:fld>
            <a:endParaRPr lang="en-GB" dirty="0"/>
          </a:p>
        </p:txBody>
      </p:sp>
      <p:sp>
        <p:nvSpPr>
          <p:cNvPr id="5" name="Title 4"/>
          <p:cNvSpPr txBox="1">
            <a:spLocks/>
          </p:cNvSpPr>
          <p:nvPr/>
        </p:nvSpPr>
        <p:spPr>
          <a:xfrm>
            <a:off x="397956" y="908824"/>
            <a:ext cx="8229600" cy="936000"/>
          </a:xfrm>
          <a:prstGeom prst="rect">
            <a:avLst/>
          </a:prstGeom>
          <a:noFill/>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sz="2800" b="1" kern="0" dirty="0">
                <a:solidFill>
                  <a:srgbClr val="0F5494"/>
                </a:solidFill>
                <a:cs typeface="Tw Cen MT"/>
              </a:rPr>
              <a:t>Key messages</a:t>
            </a:r>
          </a:p>
        </p:txBody>
      </p:sp>
    </p:spTree>
    <p:extLst>
      <p:ext uri="{BB962C8B-B14F-4D97-AF65-F5344CB8AC3E}">
        <p14:creationId xmlns:p14="http://schemas.microsoft.com/office/powerpoint/2010/main" val="5711818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57200" y="1700809"/>
            <a:ext cx="8229600" cy="4320580"/>
          </a:xfrm>
        </p:spPr>
        <p:txBody>
          <a:bodyPr/>
          <a:lstStyle/>
          <a:p>
            <a:pPr eaLnBrk="1" hangingPunct="1"/>
            <a:endParaRPr lang="en-US" b="1" dirty="0"/>
          </a:p>
          <a:p>
            <a:pPr eaLnBrk="1" hangingPunct="1"/>
            <a:endParaRPr lang="en-US" b="1" dirty="0"/>
          </a:p>
          <a:p>
            <a:pPr eaLnBrk="1" hangingPunct="1"/>
            <a:endParaRPr lang="en-US" b="1" dirty="0"/>
          </a:p>
          <a:p>
            <a:pPr eaLnBrk="1" hangingPunct="1"/>
            <a:endParaRPr lang="en-US" b="1" dirty="0"/>
          </a:p>
          <a:p>
            <a:pPr algn="ctr" eaLnBrk="1" hangingPunct="1">
              <a:buNone/>
            </a:pPr>
            <a:r>
              <a:rPr lang="en-US" b="1" dirty="0"/>
              <a:t>Thank you for your attention</a:t>
            </a:r>
          </a:p>
        </p:txBody>
      </p:sp>
      <p:sp>
        <p:nvSpPr>
          <p:cNvPr id="3" name="Slide Number Placeholder 2"/>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7B83C0C-BC65-4367-9B8A-060D4801009D}" type="slidenum">
              <a:rPr kumimoji="0" lang="en-GB" sz="1400" b="0" i="0" u="none" strike="noStrike" kern="1200" cap="none" spc="0" normalizeH="0" baseline="0" noProof="0" smtClean="0">
                <a:ln>
                  <a:noFill/>
                </a:ln>
                <a:solidFill>
                  <a:srgbClr val="000000"/>
                </a:solidFill>
                <a:effectLst/>
                <a:uLnTx/>
                <a:uFillTx/>
                <a:latin typeface="Arial"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400" b="0" i="0" u="none" strike="noStrike" kern="1200" cap="none" spc="0" normalizeH="0" baseline="0" noProof="0">
              <a:ln>
                <a:noFill/>
              </a:ln>
              <a:solidFill>
                <a:srgbClr val="000000"/>
              </a:solidFill>
              <a:effectLst/>
              <a:uLnTx/>
              <a:uFillTx/>
              <a:latin typeface="Arial" pitchFamily="34" charset="0"/>
              <a:ea typeface="+mn-ea"/>
              <a:cs typeface="+mn-cs"/>
            </a:endParaRPr>
          </a:p>
        </p:txBody>
      </p:sp>
    </p:spTree>
    <p:extLst>
      <p:ext uri="{BB962C8B-B14F-4D97-AF65-F5344CB8AC3E}">
        <p14:creationId xmlns:p14="http://schemas.microsoft.com/office/powerpoint/2010/main" val="2844523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Titre 2"/>
          <p:cNvSpPr>
            <a:spLocks noGrp="1"/>
          </p:cNvSpPr>
          <p:nvPr>
            <p:ph type="title"/>
          </p:nvPr>
        </p:nvSpPr>
        <p:spPr>
          <a:xfrm>
            <a:off x="252000" y="188639"/>
            <a:ext cx="8892000" cy="1224137"/>
          </a:xfrm>
          <a:noFill/>
        </p:spPr>
        <p:txBody>
          <a:bodyPr vert="horz" lIns="91440" tIns="45720" rIns="91440" bIns="45720" rtlCol="0" anchor="ctr">
            <a:normAutofit fontScale="90000"/>
          </a:bodyPr>
          <a:lstStyle/>
          <a:p>
            <a:pPr algn="ctr"/>
            <a:r>
              <a:rPr lang="en-GB" sz="2800" b="1" dirty="0">
                <a:solidFill>
                  <a:schemeClr val="accent3"/>
                </a:solidFill>
                <a:cs typeface="Tw Cen MT"/>
              </a:rPr>
              <a:t>Examples of complementary support activities</a:t>
            </a:r>
            <a:r>
              <a:rPr lang="en-GB" sz="2800" b="1" dirty="0">
                <a:solidFill>
                  <a:srgbClr val="FFD624"/>
                </a:solidFill>
                <a:cs typeface="Tw Cen MT"/>
              </a:rPr>
              <a:t/>
            </a:r>
            <a:br>
              <a:rPr lang="en-GB" sz="2800" b="1" dirty="0">
                <a:solidFill>
                  <a:srgbClr val="FFD624"/>
                </a:solidFill>
                <a:cs typeface="Tw Cen MT"/>
              </a:rPr>
            </a:br>
            <a:endParaRPr lang="en-GB" sz="2800" b="1" dirty="0">
              <a:solidFill>
                <a:srgbClr val="FFD624"/>
              </a:solidFill>
              <a:cs typeface="Tw Cen MT"/>
            </a:endParaRPr>
          </a:p>
        </p:txBody>
      </p:sp>
      <p:sp>
        <p:nvSpPr>
          <p:cNvPr id="5" name="Slide Number Placeholder 6"/>
          <p:cNvSpPr>
            <a:spLocks noGrp="1"/>
          </p:cNvSpPr>
          <p:nvPr>
            <p:ph type="sldNum" sz="quarter" idx="12"/>
          </p:nvPr>
        </p:nvSpPr>
        <p:spPr>
          <a:xfrm>
            <a:off x="6553200" y="6356350"/>
            <a:ext cx="2133600" cy="365125"/>
          </a:xfrm>
          <a:noFill/>
        </p:spPr>
        <p:txBody>
          <a:bodyPr/>
          <a:lstStyle/>
          <a:p>
            <a:fld id="{605CC16C-4A22-4CCA-8218-398595128839}" type="slidenum">
              <a:rPr lang="en-GB" smtClean="0">
                <a:latin typeface="Arial" pitchFamily="34" charset="0"/>
              </a:rPr>
              <a:pPr/>
              <a:t>3</a:t>
            </a:fld>
            <a:endParaRPr lang="en-GB">
              <a:latin typeface="Arial" pitchFamily="34" charset="0"/>
            </a:endParaRPr>
          </a:p>
        </p:txBody>
      </p:sp>
      <p:sp>
        <p:nvSpPr>
          <p:cNvPr id="6" name="Rectangle 3"/>
          <p:cNvSpPr txBox="1">
            <a:spLocks noChangeArrowheads="1"/>
          </p:cNvSpPr>
          <p:nvPr/>
        </p:nvSpPr>
        <p:spPr>
          <a:xfrm>
            <a:off x="611560" y="1268760"/>
            <a:ext cx="7884504" cy="5087590"/>
          </a:xfrm>
          <a:prstGeom prst="rect">
            <a:avLst/>
          </a:prstGeom>
          <a:solidFill>
            <a:srgbClr val="FFD974"/>
          </a:solidFill>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rtlCol="0" anchor="t" anchorCtr="0" compatLnSpc="1">
            <a:prstTxWarp prst="textNoShape">
              <a:avLst/>
            </a:prstTxWarp>
            <a:noAutofit/>
          </a:bodyPr>
          <a:lstStyle>
            <a:lvl1pPr marL="342900" indent="-342900" algn="l" defTabSz="457200" rtl="0" eaLnBrk="1" latinLnBrk="0" hangingPunct="1">
              <a:spcBef>
                <a:spcPct val="20000"/>
              </a:spcBef>
              <a:buFont typeface="Arial"/>
              <a:buChar char="•"/>
              <a:defRPr sz="3200" kern="1200">
                <a:solidFill>
                  <a:schemeClr val="lt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lt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lt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lt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lt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lt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lt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lt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lt1"/>
                </a:solidFill>
                <a:latin typeface="+mn-lt"/>
                <a:ea typeface="+mn-ea"/>
                <a:cs typeface="+mn-cs"/>
              </a:defRPr>
            </a:lvl9pPr>
          </a:lstStyle>
          <a:p>
            <a:pPr>
              <a:lnSpc>
                <a:spcPct val="120000"/>
              </a:lnSpc>
              <a:spcAft>
                <a:spcPts val="600"/>
              </a:spcAft>
              <a:buFont typeface="Wingdings" charset="2"/>
              <a:buChar char="u"/>
            </a:pPr>
            <a:r>
              <a:rPr lang="en-GB" sz="2000" dirty="0">
                <a:solidFill>
                  <a:srgbClr val="2D2D8A"/>
                </a:solidFill>
                <a:latin typeface="+mj-lt"/>
              </a:rPr>
              <a:t>Capacity development measures: TA and other forms of capacity building, to strengthen public institutions capacity or civil society organisations</a:t>
            </a:r>
          </a:p>
          <a:p>
            <a:pPr>
              <a:lnSpc>
                <a:spcPct val="120000"/>
              </a:lnSpc>
              <a:spcAft>
                <a:spcPts val="600"/>
              </a:spcAft>
              <a:buFont typeface="Wingdings" charset="2"/>
              <a:buChar char="u"/>
            </a:pPr>
            <a:r>
              <a:rPr lang="en-GB" sz="2000" dirty="0">
                <a:solidFill>
                  <a:srgbClr val="2D2D8A"/>
                </a:solidFill>
                <a:latin typeface="+mj-lt"/>
              </a:rPr>
              <a:t>TA to support M&amp;E of the EU contract; or to support the design and implementation of a government-led visibility and communication strategy       </a:t>
            </a:r>
          </a:p>
          <a:p>
            <a:pPr marL="0" indent="0">
              <a:lnSpc>
                <a:spcPct val="120000"/>
              </a:lnSpc>
              <a:spcAft>
                <a:spcPts val="600"/>
              </a:spcAft>
              <a:buNone/>
            </a:pPr>
            <a:r>
              <a:rPr lang="en-GB" dirty="0">
                <a:solidFill>
                  <a:srgbClr val="2D2D8A"/>
                </a:solidFill>
                <a:cs typeface="Tw Cen MT"/>
              </a:rPr>
              <a:t>plus</a:t>
            </a:r>
          </a:p>
          <a:p>
            <a:pPr marL="532800" lvl="2" indent="-486000">
              <a:lnSpc>
                <a:spcPct val="120000"/>
              </a:lnSpc>
              <a:spcBef>
                <a:spcPts val="600"/>
              </a:spcBef>
              <a:spcAft>
                <a:spcPts val="600"/>
              </a:spcAft>
              <a:buClr>
                <a:schemeClr val="accent2"/>
              </a:buClr>
              <a:buFont typeface="Wingdings" charset="2"/>
              <a:buChar char="u"/>
            </a:pPr>
            <a:r>
              <a:rPr lang="en-GB" sz="2000" dirty="0">
                <a:solidFill>
                  <a:srgbClr val="2D2D8A"/>
                </a:solidFill>
                <a:cs typeface="Tw Cen MT"/>
              </a:rPr>
              <a:t>Promotion of the active engagement of all stakeholders in policy design, implementation and monitoring </a:t>
            </a:r>
          </a:p>
          <a:p>
            <a:pPr marL="532800" lvl="2" indent="-486000">
              <a:lnSpc>
                <a:spcPct val="120000"/>
              </a:lnSpc>
              <a:spcBef>
                <a:spcPts val="600"/>
              </a:spcBef>
              <a:spcAft>
                <a:spcPts val="600"/>
              </a:spcAft>
              <a:buClr>
                <a:schemeClr val="accent2"/>
              </a:buClr>
              <a:buFont typeface="Wingdings" charset="2"/>
              <a:buChar char="u"/>
            </a:pPr>
            <a:r>
              <a:rPr lang="en-GB" sz="2000" dirty="0">
                <a:solidFill>
                  <a:srgbClr val="2D2D8A"/>
                </a:solidFill>
                <a:cs typeface="Tw Cen MT"/>
              </a:rPr>
              <a:t>Integration of gender equality in planning, budgeting </a:t>
            </a:r>
          </a:p>
          <a:p>
            <a:pPr marL="46800" lvl="2" indent="0">
              <a:lnSpc>
                <a:spcPct val="120000"/>
              </a:lnSpc>
              <a:spcBef>
                <a:spcPts val="600"/>
              </a:spcBef>
              <a:spcAft>
                <a:spcPts val="600"/>
              </a:spcAft>
              <a:buClr>
                <a:schemeClr val="accent2"/>
              </a:buClr>
              <a:buNone/>
            </a:pPr>
            <a:endParaRPr lang="en-GB" sz="2000" dirty="0">
              <a:solidFill>
                <a:srgbClr val="2D2D8A"/>
              </a:solidFill>
              <a:cs typeface="Tw Cen MT"/>
            </a:endParaRPr>
          </a:p>
          <a:p>
            <a:pPr>
              <a:lnSpc>
                <a:spcPct val="120000"/>
              </a:lnSpc>
              <a:spcAft>
                <a:spcPts val="600"/>
              </a:spcAft>
              <a:buFont typeface="Wingdings" charset="2"/>
              <a:buChar char="u"/>
            </a:pPr>
            <a:endParaRPr lang="en-GB" sz="2000" dirty="0">
              <a:solidFill>
                <a:srgbClr val="2D2D8A"/>
              </a:solidFill>
              <a:latin typeface="+mj-lt"/>
            </a:endParaRPr>
          </a:p>
          <a:p>
            <a:pPr marL="0" indent="0">
              <a:lnSpc>
                <a:spcPct val="120000"/>
              </a:lnSpc>
              <a:spcAft>
                <a:spcPts val="600"/>
              </a:spcAft>
              <a:buNone/>
            </a:pPr>
            <a:endParaRPr lang="en-GB" sz="2000" dirty="0">
              <a:solidFill>
                <a:srgbClr val="2D2D8A"/>
              </a:solidFill>
              <a:latin typeface="+mj-lt"/>
            </a:endParaRPr>
          </a:p>
        </p:txBody>
      </p:sp>
      <p:sp>
        <p:nvSpPr>
          <p:cNvPr id="2" name="TextBox 1"/>
          <p:cNvSpPr txBox="1"/>
          <p:nvPr/>
        </p:nvSpPr>
        <p:spPr>
          <a:xfrm>
            <a:off x="7803304" y="620688"/>
            <a:ext cx="1233192" cy="338554"/>
          </a:xfrm>
          <a:prstGeom prst="rect">
            <a:avLst/>
          </a:prstGeom>
          <a:noFill/>
        </p:spPr>
        <p:txBody>
          <a:bodyPr wrap="none" rtlCol="0">
            <a:spAutoFit/>
          </a:bodyPr>
          <a:lstStyle/>
          <a:p>
            <a:r>
              <a:rPr lang="en-GB" sz="1600" i="1" dirty="0">
                <a:solidFill>
                  <a:srgbClr val="FFD624"/>
                </a:solidFill>
              </a:rPr>
              <a:t>Reminder</a:t>
            </a:r>
          </a:p>
        </p:txBody>
      </p:sp>
    </p:spTree>
    <p:extLst>
      <p:ext uri="{BB962C8B-B14F-4D97-AF65-F5344CB8AC3E}">
        <p14:creationId xmlns:p14="http://schemas.microsoft.com/office/powerpoint/2010/main" val="24788939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B0A98DF1-9528-4C5F-9520-967C6475638B}"/>
              </a:ext>
            </a:extLst>
          </p:cNvPr>
          <p:cNvSpPr>
            <a:spLocks noGrp="1"/>
          </p:cNvSpPr>
          <p:nvPr>
            <p:ph type="title"/>
          </p:nvPr>
        </p:nvSpPr>
        <p:spPr/>
        <p:txBody>
          <a:bodyPr/>
          <a:lstStyle/>
          <a:p>
            <a:r>
              <a:rPr lang="nl-NL" dirty="0" err="1"/>
              <a:t>Two</a:t>
            </a:r>
            <a:r>
              <a:rPr lang="nl-NL" dirty="0"/>
              <a:t> options </a:t>
            </a:r>
            <a:r>
              <a:rPr lang="nl-NL" dirty="0" err="1"/>
              <a:t>Capacity</a:t>
            </a:r>
            <a:r>
              <a:rPr lang="nl-NL" dirty="0"/>
              <a:t> Development</a:t>
            </a:r>
          </a:p>
        </p:txBody>
      </p:sp>
      <p:sp>
        <p:nvSpPr>
          <p:cNvPr id="3" name="Tijdelijke aanduiding voor inhoud 2">
            <a:extLst>
              <a:ext uri="{FF2B5EF4-FFF2-40B4-BE49-F238E27FC236}">
                <a16:creationId xmlns="" xmlns:a16="http://schemas.microsoft.com/office/drawing/2014/main" id="{6768D8E1-FC50-45B2-917B-1D1FC023BB16}"/>
              </a:ext>
            </a:extLst>
          </p:cNvPr>
          <p:cNvSpPr>
            <a:spLocks noGrp="1"/>
          </p:cNvSpPr>
          <p:nvPr>
            <p:ph idx="1"/>
          </p:nvPr>
        </p:nvSpPr>
        <p:spPr/>
        <p:txBody>
          <a:bodyPr/>
          <a:lstStyle/>
          <a:p>
            <a:r>
              <a:rPr lang="nl-NL" i="0" dirty="0"/>
              <a:t>1- </a:t>
            </a:r>
            <a:r>
              <a:rPr lang="nl-NL" i="0" dirty="0" err="1"/>
              <a:t>Either</a:t>
            </a:r>
            <a:r>
              <a:rPr lang="nl-NL" i="0" dirty="0"/>
              <a:t> as part of </a:t>
            </a:r>
            <a:r>
              <a:rPr lang="nl-NL" i="0" dirty="0" err="1"/>
              <a:t>the</a:t>
            </a:r>
            <a:r>
              <a:rPr lang="nl-NL" i="0" dirty="0"/>
              <a:t> BS </a:t>
            </a:r>
            <a:r>
              <a:rPr lang="nl-NL" i="0" dirty="0" err="1"/>
              <a:t>operation</a:t>
            </a:r>
            <a:r>
              <a:rPr lang="nl-NL" i="0" dirty="0"/>
              <a:t> </a:t>
            </a:r>
            <a:r>
              <a:rPr lang="nl-NL" i="0" dirty="0" err="1"/>
              <a:t>to</a:t>
            </a:r>
            <a:r>
              <a:rPr lang="nl-NL" i="0" dirty="0"/>
              <a:t> </a:t>
            </a:r>
            <a:r>
              <a:rPr lang="nl-NL" i="0" dirty="0" err="1"/>
              <a:t>be</a:t>
            </a:r>
            <a:r>
              <a:rPr lang="nl-NL" i="0" dirty="0"/>
              <a:t> </a:t>
            </a:r>
            <a:r>
              <a:rPr lang="nl-NL" i="0" dirty="0" err="1"/>
              <a:t>managed</a:t>
            </a:r>
            <a:r>
              <a:rPr lang="nl-NL" i="0" dirty="0"/>
              <a:t> </a:t>
            </a:r>
            <a:r>
              <a:rPr lang="nl-NL" i="0" dirty="0" err="1"/>
              <a:t>by</a:t>
            </a:r>
            <a:r>
              <a:rPr lang="nl-NL" i="0" dirty="0"/>
              <a:t> </a:t>
            </a:r>
            <a:r>
              <a:rPr lang="nl-NL" i="0" dirty="0" err="1"/>
              <a:t>the</a:t>
            </a:r>
            <a:r>
              <a:rPr lang="nl-NL" i="0" dirty="0"/>
              <a:t> partner </a:t>
            </a:r>
            <a:r>
              <a:rPr lang="nl-NL" i="0" dirty="0" err="1"/>
              <a:t>government</a:t>
            </a:r>
            <a:endParaRPr lang="nl-NL" i="0" dirty="0"/>
          </a:p>
          <a:p>
            <a:endParaRPr lang="nl-NL" i="0" dirty="0"/>
          </a:p>
          <a:p>
            <a:r>
              <a:rPr lang="nl-NL" i="0" dirty="0"/>
              <a:t>2- Or as </a:t>
            </a:r>
            <a:r>
              <a:rPr lang="nl-NL" i="0" dirty="0" err="1"/>
              <a:t>complementary</a:t>
            </a:r>
            <a:r>
              <a:rPr lang="nl-NL" i="0" dirty="0"/>
              <a:t> </a:t>
            </a:r>
            <a:r>
              <a:rPr lang="nl-NL" i="0" dirty="0" err="1"/>
              <a:t>activity</a:t>
            </a:r>
            <a:r>
              <a:rPr lang="nl-NL" i="0" dirty="0"/>
              <a:t>, (</a:t>
            </a:r>
            <a:r>
              <a:rPr lang="nl-NL" i="0" dirty="0" err="1"/>
              <a:t>largely</a:t>
            </a:r>
            <a:r>
              <a:rPr lang="nl-NL" i="0" dirty="0"/>
              <a:t>) </a:t>
            </a:r>
            <a:r>
              <a:rPr lang="nl-NL" i="0" dirty="0" err="1"/>
              <a:t>managed</a:t>
            </a:r>
            <a:r>
              <a:rPr lang="nl-NL" i="0" dirty="0"/>
              <a:t> </a:t>
            </a:r>
            <a:r>
              <a:rPr lang="nl-NL" i="0" dirty="0" err="1"/>
              <a:t>by</a:t>
            </a:r>
            <a:r>
              <a:rPr lang="nl-NL" i="0" dirty="0"/>
              <a:t> EU, </a:t>
            </a:r>
            <a:r>
              <a:rPr lang="nl-NL" i="0" dirty="0" err="1"/>
              <a:t>either</a:t>
            </a:r>
            <a:r>
              <a:rPr lang="nl-NL" i="0" dirty="0"/>
              <a:t> </a:t>
            </a:r>
            <a:r>
              <a:rPr lang="nl-NL" i="0" dirty="0" err="1"/>
              <a:t>within</a:t>
            </a:r>
            <a:r>
              <a:rPr lang="nl-NL" i="0" dirty="0"/>
              <a:t> </a:t>
            </a:r>
            <a:r>
              <a:rPr lang="nl-NL" i="0" dirty="0" err="1"/>
              <a:t>the</a:t>
            </a:r>
            <a:r>
              <a:rPr lang="nl-NL" i="0" dirty="0"/>
              <a:t> BS Finance Agreement or as separate </a:t>
            </a:r>
            <a:r>
              <a:rPr lang="nl-NL" i="0" dirty="0" err="1"/>
              <a:t>activity</a:t>
            </a:r>
            <a:r>
              <a:rPr lang="nl-NL" i="0" dirty="0"/>
              <a:t> in project </a:t>
            </a:r>
            <a:r>
              <a:rPr lang="nl-NL" i="0" dirty="0" err="1"/>
              <a:t>modality</a:t>
            </a:r>
            <a:r>
              <a:rPr lang="nl-NL" i="0" dirty="0"/>
              <a:t> </a:t>
            </a:r>
          </a:p>
        </p:txBody>
      </p:sp>
    </p:spTree>
    <p:extLst>
      <p:ext uri="{BB962C8B-B14F-4D97-AF65-F5344CB8AC3E}">
        <p14:creationId xmlns:p14="http://schemas.microsoft.com/office/powerpoint/2010/main" val="118800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8908"/>
            <a:ext cx="9144000" cy="935999"/>
          </a:xfrm>
          <a:noFill/>
        </p:spPr>
        <p:txBody>
          <a:bodyPr vert="horz" lIns="91440" tIns="45720" rIns="91440" bIns="45720" rtlCol="0" anchor="ctr">
            <a:noAutofit/>
          </a:bodyPr>
          <a:lstStyle/>
          <a:p>
            <a:r>
              <a:rPr lang="en-GB" sz="2800" b="1" dirty="0" smtClean="0">
                <a:solidFill>
                  <a:srgbClr val="2D5EC1"/>
                </a:solidFill>
                <a:cs typeface="Tw Cen MT"/>
              </a:rPr>
              <a:t>   Main </a:t>
            </a:r>
            <a:r>
              <a:rPr lang="en-GB" sz="2800" b="1" dirty="0">
                <a:solidFill>
                  <a:srgbClr val="2D5EC1"/>
                </a:solidFill>
                <a:cs typeface="Tw Cen MT"/>
              </a:rPr>
              <a:t>principles of support to Capacity Development </a:t>
            </a:r>
            <a:endParaRPr lang="en-GB" sz="2800" b="0" dirty="0">
              <a:solidFill>
                <a:srgbClr val="2D5EC1"/>
              </a:solidFill>
              <a:cs typeface="Tw Cen MT"/>
            </a:endParaRPr>
          </a:p>
        </p:txBody>
      </p:sp>
      <p:sp>
        <p:nvSpPr>
          <p:cNvPr id="3" name="Content Placeholder 2"/>
          <p:cNvSpPr>
            <a:spLocks noGrp="1"/>
          </p:cNvSpPr>
          <p:nvPr>
            <p:ph idx="1"/>
          </p:nvPr>
        </p:nvSpPr>
        <p:spPr>
          <a:xfrm>
            <a:off x="457201" y="3068960"/>
            <a:ext cx="8315999" cy="3644218"/>
          </a:xfrm>
        </p:spPr>
        <p:txBody>
          <a:bodyPr>
            <a:noAutofit/>
          </a:bodyPr>
          <a:lstStyle/>
          <a:p>
            <a:pPr marL="450000" indent="-450000" algn="just">
              <a:lnSpc>
                <a:spcPct val="110000"/>
              </a:lnSpc>
              <a:spcBef>
                <a:spcPts val="1032"/>
              </a:spcBef>
              <a:spcAft>
                <a:spcPts val="600"/>
              </a:spcAft>
              <a:buClr>
                <a:srgbClr val="2D5EC1"/>
              </a:buClr>
              <a:buFont typeface="Wingdings" charset="2"/>
              <a:buChar char="u"/>
            </a:pPr>
            <a:r>
              <a:rPr lang="en-GB" sz="1800" i="0" dirty="0">
                <a:solidFill>
                  <a:srgbClr val="2D2D8A"/>
                </a:solidFill>
                <a:latin typeface="+mj-lt"/>
                <a:cs typeface="Tw Cen MT"/>
              </a:rPr>
              <a:t>Complements the BS (portfolio approach)</a:t>
            </a:r>
          </a:p>
          <a:p>
            <a:pPr marL="450000" indent="-450000" algn="just">
              <a:lnSpc>
                <a:spcPct val="110000"/>
              </a:lnSpc>
              <a:spcBef>
                <a:spcPts val="1032"/>
              </a:spcBef>
              <a:spcAft>
                <a:spcPts val="600"/>
              </a:spcAft>
              <a:buClr>
                <a:srgbClr val="2D5EC1"/>
              </a:buClr>
              <a:buFont typeface="Wingdings" charset="2"/>
              <a:buChar char="u"/>
            </a:pPr>
            <a:r>
              <a:rPr lang="en-GB" sz="1800" i="0" dirty="0">
                <a:solidFill>
                  <a:srgbClr val="2D2D8A"/>
                </a:solidFill>
                <a:latin typeface="+mj-lt"/>
                <a:cs typeface="Tw Cen MT"/>
              </a:rPr>
              <a:t>Informed by eligibility criteria assessments, RMF and policy dialogue with the government </a:t>
            </a:r>
          </a:p>
          <a:p>
            <a:pPr marL="450000" indent="-450000" algn="just">
              <a:lnSpc>
                <a:spcPct val="110000"/>
              </a:lnSpc>
              <a:spcBef>
                <a:spcPts val="1032"/>
              </a:spcBef>
              <a:spcAft>
                <a:spcPts val="600"/>
              </a:spcAft>
              <a:buClr>
                <a:srgbClr val="2D5EC1"/>
              </a:buClr>
              <a:buFont typeface="Wingdings" charset="2"/>
              <a:buChar char="u"/>
            </a:pPr>
            <a:r>
              <a:rPr lang="en-GB" sz="1800" i="0" dirty="0">
                <a:solidFill>
                  <a:srgbClr val="2D2D8A"/>
                </a:solidFill>
                <a:latin typeface="+mj-lt"/>
                <a:cs typeface="Tw Cen MT"/>
              </a:rPr>
              <a:t>Could be identified and designed “up front” during formulation</a:t>
            </a:r>
          </a:p>
          <a:p>
            <a:pPr marL="450000" indent="-450000" algn="just">
              <a:lnSpc>
                <a:spcPct val="110000"/>
              </a:lnSpc>
              <a:spcBef>
                <a:spcPts val="1032"/>
              </a:spcBef>
              <a:spcAft>
                <a:spcPts val="600"/>
              </a:spcAft>
              <a:buClr>
                <a:srgbClr val="2D5EC1"/>
              </a:buClr>
              <a:buFont typeface="Wingdings" charset="2"/>
              <a:buChar char="u"/>
            </a:pPr>
            <a:r>
              <a:rPr lang="en-GB" sz="1800" i="0" dirty="0">
                <a:solidFill>
                  <a:srgbClr val="2D2D8A"/>
                </a:solidFill>
                <a:latin typeface="+mj-lt"/>
                <a:cs typeface="Tw Cen MT"/>
              </a:rPr>
              <a:t>Contributes to results or processes</a:t>
            </a:r>
          </a:p>
          <a:p>
            <a:pPr marL="450000" indent="-450000" algn="just">
              <a:lnSpc>
                <a:spcPct val="110000"/>
              </a:lnSpc>
              <a:spcBef>
                <a:spcPts val="1032"/>
              </a:spcBef>
              <a:spcAft>
                <a:spcPts val="600"/>
              </a:spcAft>
              <a:buClr>
                <a:srgbClr val="2D5EC1"/>
              </a:buClr>
              <a:buFont typeface="Wingdings" charset="2"/>
              <a:buChar char="u"/>
            </a:pPr>
            <a:r>
              <a:rPr lang="en-GB" sz="1800" i="0" dirty="0">
                <a:solidFill>
                  <a:srgbClr val="2D2D8A"/>
                </a:solidFill>
                <a:latin typeface="+mj-lt"/>
                <a:cs typeface="Tw Cen MT"/>
              </a:rPr>
              <a:t>Addresses weaknesses in (sector) policy design or critical PFM areas</a:t>
            </a:r>
          </a:p>
          <a:p>
            <a:pPr marL="450000" indent="-450000" algn="just">
              <a:lnSpc>
                <a:spcPct val="110000"/>
              </a:lnSpc>
              <a:spcBef>
                <a:spcPts val="1032"/>
              </a:spcBef>
              <a:spcAft>
                <a:spcPts val="600"/>
              </a:spcAft>
              <a:buClr>
                <a:srgbClr val="2D5EC1"/>
              </a:buClr>
              <a:buFont typeface="Wingdings" charset="2"/>
              <a:buChar char="u"/>
            </a:pPr>
            <a:r>
              <a:rPr lang="en-GB" sz="1800" i="0" dirty="0">
                <a:solidFill>
                  <a:srgbClr val="2D2D8A"/>
                </a:solidFill>
                <a:latin typeface="+mj-lt"/>
                <a:cs typeface="Tw Cen MT"/>
              </a:rPr>
              <a:t>Builds in incentives for sustainable capacity development</a:t>
            </a:r>
          </a:p>
          <a:p>
            <a:pPr>
              <a:lnSpc>
                <a:spcPct val="110000"/>
              </a:lnSpc>
              <a:spcAft>
                <a:spcPts val="600"/>
              </a:spcAft>
              <a:buFont typeface="Wingdings" charset="2"/>
              <a:buChar char="u"/>
            </a:pPr>
            <a:endParaRPr lang="en-GB" sz="1800" i="0" dirty="0">
              <a:solidFill>
                <a:srgbClr val="2D2D8A"/>
              </a:solidFill>
              <a:latin typeface="+mj-lt"/>
              <a:cs typeface="Tw Cen MT"/>
            </a:endParaRPr>
          </a:p>
          <a:p>
            <a:pPr>
              <a:lnSpc>
                <a:spcPct val="110000"/>
              </a:lnSpc>
              <a:spcAft>
                <a:spcPts val="600"/>
              </a:spcAft>
              <a:buFont typeface="Wingdings" charset="2"/>
              <a:buChar char="u"/>
            </a:pPr>
            <a:endParaRPr lang="en-GB" sz="1800" i="0" dirty="0">
              <a:solidFill>
                <a:srgbClr val="2D2D8A"/>
              </a:solidFill>
              <a:latin typeface="+mj-lt"/>
              <a:cs typeface="Tw Cen MT"/>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5</a:t>
            </a:fld>
            <a:endParaRPr lang="en-GB" dirty="0"/>
          </a:p>
        </p:txBody>
      </p:sp>
      <p:sp>
        <p:nvSpPr>
          <p:cNvPr id="5" name="Tekstballon: ovaal 4">
            <a:extLst>
              <a:ext uri="{FF2B5EF4-FFF2-40B4-BE49-F238E27FC236}">
                <a16:creationId xmlns="" xmlns:a16="http://schemas.microsoft.com/office/drawing/2014/main" id="{AB2CA963-68FD-4449-8177-AC1B3ECA1241}"/>
              </a:ext>
            </a:extLst>
          </p:cNvPr>
          <p:cNvSpPr/>
          <p:nvPr/>
        </p:nvSpPr>
        <p:spPr bwMode="auto">
          <a:xfrm>
            <a:off x="5004048" y="1466907"/>
            <a:ext cx="4139952" cy="1593756"/>
          </a:xfrm>
          <a:prstGeom prst="wedgeEllipseCallout">
            <a:avLst>
              <a:gd name="adj1" fmla="val -24429"/>
              <a:gd name="adj2" fmla="val 75086"/>
            </a:avLst>
          </a:prstGeom>
          <a:solidFill>
            <a:srgbClr val="BDDEFF"/>
          </a:solid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r>
              <a:rPr kumimoji="0" lang="nl-NL" sz="1600" b="0" i="0" u="none" strike="noStrike" cap="none" normalizeH="0" baseline="0" dirty="0" err="1">
                <a:ln>
                  <a:noFill/>
                </a:ln>
                <a:solidFill>
                  <a:srgbClr val="0F5494"/>
                </a:solidFill>
                <a:effectLst/>
                <a:latin typeface="Verdana" charset="0"/>
                <a:ea typeface="ＭＳ Ｐゴシック" charset="0"/>
              </a:rPr>
              <a:t>One</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can</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only</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develop</a:t>
            </a:r>
            <a:r>
              <a:rPr kumimoji="0" lang="nl-NL" sz="1600" b="0" i="0" u="none" strike="noStrike" cap="none" normalizeH="0" baseline="0" dirty="0">
                <a:ln>
                  <a:noFill/>
                </a:ln>
                <a:solidFill>
                  <a:srgbClr val="0F5494"/>
                </a:solidFill>
                <a:effectLst/>
                <a:latin typeface="Verdana" charset="0"/>
                <a:ea typeface="ＭＳ Ｐゴシック" charset="0"/>
              </a:rPr>
              <a:t> his / her </a:t>
            </a:r>
            <a:r>
              <a:rPr kumimoji="0" lang="nl-NL" sz="1600" b="0" i="0" u="none" strike="noStrike" cap="none" normalizeH="0" baseline="0" dirty="0" err="1">
                <a:ln>
                  <a:noFill/>
                </a:ln>
                <a:solidFill>
                  <a:srgbClr val="0F5494"/>
                </a:solidFill>
                <a:effectLst/>
                <a:latin typeface="Verdana" charset="0"/>
                <a:ea typeface="ＭＳ Ｐゴシック" charset="0"/>
              </a:rPr>
              <a:t>own</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capacity</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External</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agents</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may</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provide</a:t>
            </a:r>
            <a:r>
              <a:rPr kumimoji="0" lang="nl-NL" sz="1600" b="0" i="0" u="none" strike="noStrike" cap="none" normalizeH="0" baseline="0" dirty="0">
                <a:ln>
                  <a:noFill/>
                </a:ln>
                <a:solidFill>
                  <a:srgbClr val="0F5494"/>
                </a:solidFill>
                <a:effectLst/>
                <a:latin typeface="Verdana" charset="0"/>
                <a:ea typeface="ＭＳ Ｐゴシック" charset="0"/>
              </a:rPr>
              <a:t> support </a:t>
            </a:r>
            <a:r>
              <a:rPr kumimoji="0" lang="nl-NL" sz="1600" b="0" i="0" u="none" strike="noStrike" cap="none" normalizeH="0" baseline="0" dirty="0" err="1">
                <a:ln>
                  <a:noFill/>
                </a:ln>
                <a:solidFill>
                  <a:srgbClr val="0F5494"/>
                </a:solidFill>
                <a:effectLst/>
                <a:latin typeface="Verdana" charset="0"/>
                <a:ea typeface="ＭＳ Ｐゴシック" charset="0"/>
              </a:rPr>
              <a:t>to</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enable</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the</a:t>
            </a:r>
            <a:r>
              <a:rPr kumimoji="0" lang="nl-NL" sz="1600" b="0" i="0" u="none" strike="noStrike" cap="none" normalizeH="0" baseline="0" dirty="0">
                <a:ln>
                  <a:noFill/>
                </a:ln>
                <a:solidFill>
                  <a:srgbClr val="0F5494"/>
                </a:solidFill>
                <a:effectLst/>
                <a:latin typeface="Verdana" charset="0"/>
                <a:ea typeface="ＭＳ Ｐゴシック" charset="0"/>
              </a:rPr>
              <a:t> </a:t>
            </a:r>
            <a:r>
              <a:rPr kumimoji="0" lang="nl-NL" sz="1600" b="0" i="0" u="none" strike="noStrike" cap="none" normalizeH="0" baseline="0" dirty="0" err="1">
                <a:ln>
                  <a:noFill/>
                </a:ln>
                <a:solidFill>
                  <a:srgbClr val="0F5494"/>
                </a:solidFill>
                <a:effectLst/>
                <a:latin typeface="Verdana" charset="0"/>
                <a:ea typeface="ＭＳ Ｐゴシック" charset="0"/>
              </a:rPr>
              <a:t>capacity</a:t>
            </a:r>
            <a:r>
              <a:rPr kumimoji="0" lang="nl-NL" sz="1600" b="0" i="0" u="none" strike="noStrike" cap="none" normalizeH="0" baseline="0" dirty="0">
                <a:ln>
                  <a:noFill/>
                </a:ln>
                <a:solidFill>
                  <a:srgbClr val="0F5494"/>
                </a:solidFill>
                <a:effectLst/>
                <a:latin typeface="Verdana" charset="0"/>
                <a:ea typeface="ＭＳ Ｐゴシック" charset="0"/>
              </a:rPr>
              <a:t> development</a:t>
            </a:r>
          </a:p>
        </p:txBody>
      </p:sp>
    </p:spTree>
    <p:extLst>
      <p:ext uri="{BB962C8B-B14F-4D97-AF65-F5344CB8AC3E}">
        <p14:creationId xmlns:p14="http://schemas.microsoft.com/office/powerpoint/2010/main" val="12282705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269068" y="984452"/>
            <a:ext cx="5014913" cy="717551"/>
          </a:xfrm>
        </p:spPr>
        <p:txBody>
          <a:bodyPr>
            <a:normAutofit/>
          </a:bodyPr>
          <a:lstStyle/>
          <a:p>
            <a:r>
              <a:rPr lang="en-US" b="0" dirty="0">
                <a:cs typeface="ＭＳ Ｐゴシック" pitchFamily="-93" charset="-128"/>
              </a:rPr>
              <a:t>Capacity Levels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69985962"/>
              </p:ext>
            </p:extLst>
          </p:nvPr>
        </p:nvGraphicFramePr>
        <p:xfrm>
          <a:off x="269068" y="2060779"/>
          <a:ext cx="8686800" cy="43044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0724" name="TextBox 1"/>
          <p:cNvSpPr txBox="1">
            <a:spLocks noChangeArrowheads="1"/>
          </p:cNvSpPr>
          <p:nvPr/>
        </p:nvSpPr>
        <p:spPr bwMode="auto">
          <a:xfrm>
            <a:off x="3347864" y="1702003"/>
            <a:ext cx="1146981" cy="461665"/>
          </a:xfrm>
          <a:prstGeom prst="rect">
            <a:avLst/>
          </a:prstGeom>
          <a:noFill/>
          <a:ln w="9525">
            <a:noFill/>
            <a:miter lim="800000"/>
            <a:headEnd/>
            <a:tailEnd/>
          </a:ln>
        </p:spPr>
        <p:txBody>
          <a:bodyPr wrap="none">
            <a:prstTxWarp prst="textNoShape">
              <a:avLst/>
            </a:prstTxWarp>
            <a:spAutoFit/>
          </a:bodyPr>
          <a:lstStyle/>
          <a:p>
            <a:r>
              <a:rPr lang="en-US" sz="2400" dirty="0"/>
              <a:t>Levels</a:t>
            </a:r>
          </a:p>
        </p:txBody>
      </p:sp>
      <p:sp>
        <p:nvSpPr>
          <p:cNvPr id="30725" name="TextBox 4"/>
          <p:cNvSpPr txBox="1">
            <a:spLocks noChangeArrowheads="1"/>
          </p:cNvSpPr>
          <p:nvPr/>
        </p:nvSpPr>
        <p:spPr bwMode="auto">
          <a:xfrm>
            <a:off x="5796136" y="1650559"/>
            <a:ext cx="2842445" cy="461665"/>
          </a:xfrm>
          <a:prstGeom prst="rect">
            <a:avLst/>
          </a:prstGeom>
          <a:noFill/>
          <a:ln w="9525">
            <a:noFill/>
            <a:miter lim="800000"/>
            <a:headEnd/>
            <a:tailEnd/>
          </a:ln>
        </p:spPr>
        <p:txBody>
          <a:bodyPr wrap="none">
            <a:prstTxWarp prst="textNoShape">
              <a:avLst/>
            </a:prstTxWarp>
            <a:spAutoFit/>
          </a:bodyPr>
          <a:lstStyle/>
          <a:p>
            <a:r>
              <a:rPr lang="en-US" sz="2400" dirty="0"/>
              <a:t>Areas (examples</a:t>
            </a:r>
            <a:r>
              <a:rPr lang="en-US" dirty="0"/>
              <a:t>)</a:t>
            </a:r>
          </a:p>
        </p:txBody>
      </p:sp>
    </p:spTree>
    <p:extLst>
      <p:ext uri="{BB962C8B-B14F-4D97-AF65-F5344CB8AC3E}">
        <p14:creationId xmlns:p14="http://schemas.microsoft.com/office/powerpoint/2010/main" val="2958178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Number Placeholder 3"/>
          <p:cNvSpPr>
            <a:spLocks noGrp="1"/>
          </p:cNvSpPr>
          <p:nvPr>
            <p:ph type="sldNum" sz="quarter" idx="12"/>
          </p:nvPr>
        </p:nvSpPr>
        <p:spPr>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2950" indent="-285750" eaLnBrk="0" hangingPunct="0">
              <a:defRPr sz="1200">
                <a:solidFill>
                  <a:srgbClr val="0F5494"/>
                </a:solidFill>
                <a:latin typeface="Verdana" charset="0"/>
                <a:ea typeface="ＭＳ Ｐゴシック" charset="0"/>
              </a:defRPr>
            </a:lvl2pPr>
            <a:lvl3pPr marL="1143000" indent="-228600" eaLnBrk="0" hangingPunct="0">
              <a:defRPr sz="1200">
                <a:solidFill>
                  <a:srgbClr val="0F5494"/>
                </a:solidFill>
                <a:latin typeface="Verdana" charset="0"/>
                <a:ea typeface="ＭＳ Ｐゴシック" charset="0"/>
              </a:defRPr>
            </a:lvl3pPr>
            <a:lvl4pPr marL="1600200" indent="-228600" eaLnBrk="0" hangingPunct="0">
              <a:defRPr sz="1200">
                <a:solidFill>
                  <a:srgbClr val="0F5494"/>
                </a:solidFill>
                <a:latin typeface="Verdana" charset="0"/>
                <a:ea typeface="ＭＳ Ｐゴシック" charset="0"/>
              </a:defRPr>
            </a:lvl4pPr>
            <a:lvl5pPr marL="2057400" indent="-228600" eaLnBrk="0" hangingPunct="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533227D1-2CE4-5F48-9EC4-5B986ECCCFF7}" type="slidenum">
              <a:rPr lang="en-GB" sz="1400">
                <a:solidFill>
                  <a:srgbClr val="000000"/>
                </a:solidFill>
                <a:latin typeface="Arial" charset="0"/>
              </a:rPr>
              <a:pPr eaLnBrk="1" hangingPunct="1"/>
              <a:t>7</a:t>
            </a:fld>
            <a:endParaRPr lang="en-GB" sz="1400">
              <a:solidFill>
                <a:srgbClr val="000000"/>
              </a:solidFill>
              <a:latin typeface="Arial" charset="0"/>
            </a:endParaRPr>
          </a:p>
        </p:txBody>
      </p:sp>
      <p:graphicFrame>
        <p:nvGraphicFramePr>
          <p:cNvPr id="5" name="Content Placeholder 3"/>
          <p:cNvGraphicFramePr>
            <a:graphicFrameLocks noGrp="1"/>
          </p:cNvGraphicFramePr>
          <p:nvPr>
            <p:ph idx="1"/>
            <p:extLst>
              <p:ext uri="{D42A27DB-BD31-4B8C-83A1-F6EECF244321}">
                <p14:modId xmlns:p14="http://schemas.microsoft.com/office/powerpoint/2010/main" val="3880290348"/>
              </p:ext>
            </p:extLst>
          </p:nvPr>
        </p:nvGraphicFramePr>
        <p:xfrm>
          <a:off x="53163" y="1501222"/>
          <a:ext cx="9053949" cy="5220253"/>
        </p:xfrm>
        <a:graphic>
          <a:graphicData uri="http://schemas.openxmlformats.org/drawingml/2006/table">
            <a:tbl>
              <a:tblPr/>
              <a:tblGrid>
                <a:gridCol w="1934687">
                  <a:extLst>
                    <a:ext uri="{9D8B030D-6E8A-4147-A177-3AD203B41FA5}">
                      <a16:colId xmlns="" xmlns:a16="http://schemas.microsoft.com/office/drawing/2014/main" val="20000"/>
                    </a:ext>
                  </a:extLst>
                </a:gridCol>
                <a:gridCol w="3597554">
                  <a:extLst>
                    <a:ext uri="{9D8B030D-6E8A-4147-A177-3AD203B41FA5}">
                      <a16:colId xmlns="" xmlns:a16="http://schemas.microsoft.com/office/drawing/2014/main" val="20001"/>
                    </a:ext>
                  </a:extLst>
                </a:gridCol>
                <a:gridCol w="3521708">
                  <a:extLst>
                    <a:ext uri="{9D8B030D-6E8A-4147-A177-3AD203B41FA5}">
                      <a16:colId xmlns="" xmlns:a16="http://schemas.microsoft.com/office/drawing/2014/main" val="20002"/>
                    </a:ext>
                  </a:extLst>
                </a:gridCol>
              </a:tblGrid>
              <a:tr h="737268">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dirty="0">
                          <a:ln>
                            <a:noFill/>
                          </a:ln>
                          <a:solidFill>
                            <a:srgbClr val="800000"/>
                          </a:solidFill>
                          <a:effectLst/>
                          <a:latin typeface="Calibri Light"/>
                          <a:ea typeface="ＭＳ Ｐゴシック" charset="0"/>
                          <a:cs typeface="Calibri Light"/>
                        </a:rPr>
                        <a:t> </a:t>
                      </a:r>
                    </a:p>
                  </a:txBody>
                  <a:tcPr marL="68585" marR="6858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a:ln>
                            <a:noFill/>
                          </a:ln>
                          <a:solidFill>
                            <a:srgbClr val="800000"/>
                          </a:solidFill>
                          <a:effectLst/>
                          <a:latin typeface="Calibri Light"/>
                          <a:ea typeface="ＭＳ Ｐゴシック" charset="0"/>
                          <a:cs typeface="Calibri Light"/>
                        </a:rPr>
                        <a:t>Hard capacity needs</a:t>
                      </a:r>
                    </a:p>
                  </a:txBody>
                  <a:tcPr marL="68585" marR="6858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4988A">
                        <a:alpha val="52940"/>
                      </a:srgbClr>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GB" sz="2400" b="0" i="0" u="none" strike="noStrike" cap="none" normalizeH="0" baseline="0" dirty="0">
                          <a:ln>
                            <a:noFill/>
                          </a:ln>
                          <a:solidFill>
                            <a:srgbClr val="800000"/>
                          </a:solidFill>
                          <a:effectLst/>
                          <a:latin typeface="Calibri Light"/>
                          <a:ea typeface="ＭＳ Ｐゴシック" charset="0"/>
                          <a:cs typeface="Calibri Light"/>
                        </a:rPr>
                        <a:t>Soft capacity needs</a:t>
                      </a:r>
                    </a:p>
                  </a:txBody>
                  <a:tcPr marL="68585" marR="6858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4988A">
                        <a:alpha val="52940"/>
                      </a:srgbClr>
                    </a:solidFill>
                  </a:tcPr>
                </a:tc>
                <a:extLst>
                  <a:ext uri="{0D108BD9-81ED-4DB2-BD59-A6C34878D82A}">
                    <a16:rowId xmlns="" xmlns:a16="http://schemas.microsoft.com/office/drawing/2014/main" val="10000"/>
                  </a:ext>
                </a:extLst>
              </a:tr>
              <a:tr h="20642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a:ln>
                            <a:noFill/>
                          </a:ln>
                          <a:solidFill>
                            <a:srgbClr val="800000"/>
                          </a:solidFill>
                          <a:effectLst/>
                          <a:latin typeface="Calibri Light"/>
                          <a:ea typeface="ＭＳ Ｐゴシック" charset="0"/>
                          <a:cs typeface="Calibri Light"/>
                        </a:rPr>
                        <a:t>Institutional</a:t>
                      </a:r>
                    </a:p>
                  </a:txBody>
                  <a:tcPr marL="68585" marR="68585" marT="0" marB="0"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alpha val="52940"/>
                      </a:schemeClr>
                    </a:solidFill>
                  </a:tcPr>
                </a:tc>
                <a:tc>
                  <a:txBody>
                    <a:bodyPr/>
                    <a:lstStyle/>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Formulation of enabling legislation</a:t>
                      </a:r>
                    </a:p>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Establishing necessary institutions to oversee legislation enactment and implementation </a:t>
                      </a:r>
                    </a:p>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(sector) results framework</a:t>
                      </a:r>
                    </a:p>
                  </a:txBody>
                  <a:tcPr marL="68585" marR="6858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8E8ED"/>
                    </a:solidFill>
                  </a:tcPr>
                </a:tc>
                <a:tc>
                  <a:txBody>
                    <a:bodyPr/>
                    <a:lstStyle/>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Public awareness campaigns</a:t>
                      </a:r>
                    </a:p>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Lobbying and advocacy with decision makers</a:t>
                      </a:r>
                    </a:p>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Creating sector overview mechanisms</a:t>
                      </a:r>
                    </a:p>
                  </a:txBody>
                  <a:tcPr marL="68585" marR="6858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8E8ED"/>
                    </a:solidFill>
                  </a:tcPr>
                </a:tc>
                <a:extLst>
                  <a:ext uri="{0D108BD9-81ED-4DB2-BD59-A6C34878D82A}">
                    <a16:rowId xmlns="" xmlns:a16="http://schemas.microsoft.com/office/drawing/2014/main" val="10001"/>
                  </a:ext>
                </a:extLst>
              </a:tr>
              <a:tr h="1756149">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a:ln>
                            <a:noFill/>
                          </a:ln>
                          <a:solidFill>
                            <a:srgbClr val="800000"/>
                          </a:solidFill>
                          <a:effectLst/>
                          <a:latin typeface="Calibri Light"/>
                          <a:ea typeface="ＭＳ Ｐゴシック" charset="0"/>
                          <a:cs typeface="Calibri Light"/>
                        </a:rPr>
                        <a:t>Organisational</a:t>
                      </a:r>
                      <a:endParaRPr kumimoji="0" lang="en-GB" sz="2000" b="0" i="0" u="none" strike="noStrike" cap="none" normalizeH="0" baseline="0" dirty="0">
                        <a:ln>
                          <a:noFill/>
                        </a:ln>
                        <a:solidFill>
                          <a:srgbClr val="800000"/>
                        </a:solidFill>
                        <a:effectLst/>
                        <a:latin typeface="Calibri Light"/>
                        <a:ea typeface="ＭＳ Ｐゴシック" charset="0"/>
                        <a:cs typeface="Calibri Light"/>
                      </a:endParaRPr>
                    </a:p>
                  </a:txBody>
                  <a:tcPr marL="68585" marR="68585" marT="0" marB="0"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alpha val="52940"/>
                      </a:schemeClr>
                    </a:solidFill>
                  </a:tcPr>
                </a:tc>
                <a:tc>
                  <a:txBody>
                    <a:bodyPr/>
                    <a:lstStyle/>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Development of policies, strategies and operational plans</a:t>
                      </a:r>
                    </a:p>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Setting procedures</a:t>
                      </a:r>
                    </a:p>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ICT infrastructure</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endParaRPr>
                    </a:p>
                  </a:txBody>
                  <a:tcPr marL="68585" marR="6858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8E8ED"/>
                    </a:solidFill>
                  </a:tcPr>
                </a:tc>
                <a:tc>
                  <a:txBody>
                    <a:bodyPr/>
                    <a:lstStyle/>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Facilitation of conflict resolution</a:t>
                      </a:r>
                    </a:p>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Leadership development </a:t>
                      </a:r>
                    </a:p>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Introduction of reflective learning practices</a:t>
                      </a:r>
                    </a:p>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Dashboard monitoring</a:t>
                      </a:r>
                    </a:p>
                  </a:txBody>
                  <a:tcPr marL="68585" marR="6858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8E8ED"/>
                    </a:solidFill>
                  </a:tcPr>
                </a:tc>
                <a:extLst>
                  <a:ext uri="{0D108BD9-81ED-4DB2-BD59-A6C34878D82A}">
                    <a16:rowId xmlns="" xmlns:a16="http://schemas.microsoft.com/office/drawing/2014/main" val="10002"/>
                  </a:ext>
                </a:extLst>
              </a:tr>
              <a:tr h="662611">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GB" sz="2400" b="1" i="0" u="none" strike="noStrike" cap="none" normalizeH="0" baseline="0" dirty="0">
                          <a:ln>
                            <a:noFill/>
                          </a:ln>
                          <a:solidFill>
                            <a:srgbClr val="800000"/>
                          </a:solidFill>
                          <a:effectLst/>
                          <a:latin typeface="Calibri Light"/>
                          <a:ea typeface="ＭＳ Ｐゴシック" charset="0"/>
                          <a:cs typeface="Calibri Light"/>
                        </a:rPr>
                        <a:t>Individual</a:t>
                      </a:r>
                    </a:p>
                  </a:txBody>
                  <a:tcPr marL="68585" marR="68585" marT="0" marB="0" horzOverflow="overflow">
                    <a:lnL w="12700" cap="flat" cmpd="sng" algn="ctr">
                      <a:solidFill>
                        <a:schemeClr val="bg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alpha val="52940"/>
                      </a:schemeClr>
                    </a:solidFill>
                  </a:tcPr>
                </a:tc>
                <a:tc>
                  <a:txBody>
                    <a:bodyPr/>
                    <a:lstStyle/>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Training to upgrade technical skills, coaching </a:t>
                      </a:r>
                    </a:p>
                  </a:txBody>
                  <a:tcPr marL="68585" marR="6858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8E8ED"/>
                    </a:solidFill>
                  </a:tcPr>
                </a:tc>
                <a:tc>
                  <a:txBody>
                    <a:bodyPr/>
                    <a:lstStyle/>
                    <a:p>
                      <a:pPr marL="285750" marR="0" lvl="0" indent="-285750" algn="l" defTabSz="4572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a:ln>
                            <a:noFill/>
                          </a:ln>
                          <a:solidFill>
                            <a:srgbClr val="2D5EC1"/>
                          </a:solidFill>
                          <a:effectLst/>
                          <a:latin typeface="Verdana" charset="0"/>
                          <a:ea typeface="ＭＳ Ｐゴシック" charset="0"/>
                          <a:cs typeface="ＭＳ Ｐゴシック" charset="0"/>
                        </a:rPr>
                        <a:t>Mindset towards results / quality orientation </a:t>
                      </a:r>
                    </a:p>
                  </a:txBody>
                  <a:tcPr marL="68585" marR="68585"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8E8ED"/>
                    </a:solidFill>
                  </a:tcPr>
                </a:tc>
                <a:extLst>
                  <a:ext uri="{0D108BD9-81ED-4DB2-BD59-A6C34878D82A}">
                    <a16:rowId xmlns="" xmlns:a16="http://schemas.microsoft.com/office/drawing/2014/main" val="10003"/>
                  </a:ext>
                </a:extLst>
              </a:tr>
            </a:tbl>
          </a:graphicData>
        </a:graphic>
      </p:graphicFrame>
      <p:sp>
        <p:nvSpPr>
          <p:cNvPr id="4" name="Title 4"/>
          <p:cNvSpPr>
            <a:spLocks noGrp="1"/>
          </p:cNvSpPr>
          <p:nvPr>
            <p:ph type="title"/>
          </p:nvPr>
        </p:nvSpPr>
        <p:spPr>
          <a:xfrm>
            <a:off x="107505" y="980728"/>
            <a:ext cx="8928991" cy="657019"/>
          </a:xfrm>
        </p:spPr>
        <p:txBody>
          <a:bodyPr>
            <a:normAutofit fontScale="90000"/>
          </a:bodyPr>
          <a:lstStyle/>
          <a:p>
            <a:pPr>
              <a:defRPr/>
            </a:pPr>
            <a:r>
              <a:rPr lang="nl-NL" sz="2800" dirty="0">
                <a:solidFill>
                  <a:srgbClr val="2D5EC1"/>
                </a:solidFill>
              </a:rPr>
              <a:t>Select</a:t>
            </a:r>
            <a:r>
              <a:rPr lang="en-GB" sz="2800" dirty="0">
                <a:solidFill>
                  <a:srgbClr val="2D5EC1"/>
                </a:solidFill>
              </a:rPr>
              <a:t> a balanced set of support to CD interventions</a:t>
            </a:r>
          </a:p>
        </p:txBody>
      </p:sp>
    </p:spTree>
    <p:extLst>
      <p:ext uri="{BB962C8B-B14F-4D97-AF65-F5344CB8AC3E}">
        <p14:creationId xmlns:p14="http://schemas.microsoft.com/office/powerpoint/2010/main" val="18563979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Espace réservé du contenu 1"/>
          <p:cNvSpPr>
            <a:spLocks noGrp="1"/>
          </p:cNvSpPr>
          <p:nvPr>
            <p:ph idx="1"/>
          </p:nvPr>
        </p:nvSpPr>
        <p:spPr>
          <a:xfrm>
            <a:off x="252000" y="1844823"/>
            <a:ext cx="8640000" cy="4952701"/>
          </a:xfrm>
        </p:spPr>
        <p:txBody>
          <a:bodyPr>
            <a:noAutofit/>
          </a:bodyPr>
          <a:lstStyle/>
          <a:p>
            <a:pPr eaLnBrk="1" hangingPunct="1">
              <a:lnSpc>
                <a:spcPct val="90000"/>
              </a:lnSpc>
              <a:spcBef>
                <a:spcPts val="600"/>
              </a:spcBef>
              <a:spcAft>
                <a:spcPts val="600"/>
              </a:spcAft>
              <a:buClrTx/>
              <a:buFont typeface="Wingdings" charset="2"/>
              <a:buChar char="§"/>
            </a:pPr>
            <a:r>
              <a:rPr lang="en-GB" sz="2000" i="0" dirty="0">
                <a:solidFill>
                  <a:schemeClr val="accent6"/>
                </a:solidFill>
                <a:latin typeface="+mj-lt"/>
                <a:cs typeface="Tw Cen MT"/>
              </a:rPr>
              <a:t>Understand the context</a:t>
            </a:r>
          </a:p>
          <a:p>
            <a:pPr eaLnBrk="1" hangingPunct="1">
              <a:lnSpc>
                <a:spcPct val="90000"/>
              </a:lnSpc>
              <a:spcBef>
                <a:spcPts val="600"/>
              </a:spcBef>
              <a:spcAft>
                <a:spcPts val="600"/>
              </a:spcAft>
              <a:buClrTx/>
              <a:buFont typeface="Wingdings" charset="2"/>
              <a:buChar char="§"/>
            </a:pPr>
            <a:r>
              <a:rPr lang="en-GB" sz="2000" i="0" dirty="0">
                <a:solidFill>
                  <a:schemeClr val="accent6"/>
                </a:solidFill>
                <a:latin typeface="+mj-lt"/>
                <a:cs typeface="Tw Cen MT"/>
              </a:rPr>
              <a:t>Help defining </a:t>
            </a:r>
            <a:r>
              <a:rPr lang="en-GB" sz="2000" b="1" i="0" dirty="0">
                <a:solidFill>
                  <a:schemeClr val="accent6"/>
                </a:solidFill>
                <a:latin typeface="+mj-lt"/>
                <a:cs typeface="Tw Cen MT"/>
              </a:rPr>
              <a:t>realistic </a:t>
            </a:r>
            <a:r>
              <a:rPr lang="en-GB" sz="2000" i="0" dirty="0">
                <a:solidFill>
                  <a:schemeClr val="accent6"/>
                </a:solidFill>
                <a:latin typeface="+mj-lt"/>
                <a:cs typeface="Tw Cen MT"/>
              </a:rPr>
              <a:t>capacity development </a:t>
            </a:r>
            <a:r>
              <a:rPr lang="en-GB" sz="2000" b="1" i="0" dirty="0">
                <a:solidFill>
                  <a:schemeClr val="accent6"/>
                </a:solidFill>
                <a:latin typeface="+mj-lt"/>
                <a:cs typeface="Tw Cen MT"/>
              </a:rPr>
              <a:t>targets</a:t>
            </a:r>
          </a:p>
          <a:p>
            <a:pPr>
              <a:lnSpc>
                <a:spcPct val="90000"/>
              </a:lnSpc>
              <a:spcBef>
                <a:spcPts val="600"/>
              </a:spcBef>
              <a:spcAft>
                <a:spcPts val="600"/>
              </a:spcAft>
              <a:buClrTx/>
              <a:buFont typeface="Wingdings" charset="2"/>
              <a:buChar char="§"/>
            </a:pPr>
            <a:r>
              <a:rPr lang="en-GB" sz="2000" i="0" dirty="0">
                <a:solidFill>
                  <a:schemeClr val="accent6"/>
                </a:solidFill>
                <a:latin typeface="+mj-lt"/>
                <a:cs typeface="Tw Cen MT"/>
              </a:rPr>
              <a:t>Assess capacity development </a:t>
            </a:r>
            <a:r>
              <a:rPr lang="en-GB" sz="2000" b="1" i="0" dirty="0">
                <a:solidFill>
                  <a:schemeClr val="accent6"/>
                </a:solidFill>
                <a:latin typeface="+mj-lt"/>
                <a:cs typeface="Tw Cen MT"/>
              </a:rPr>
              <a:t>needs</a:t>
            </a:r>
            <a:r>
              <a:rPr lang="en-GB" sz="2000" i="0" dirty="0">
                <a:solidFill>
                  <a:schemeClr val="accent6"/>
                </a:solidFill>
                <a:latin typeface="+mj-lt"/>
                <a:cs typeface="Tw Cen MT"/>
              </a:rPr>
              <a:t> systematically:</a:t>
            </a:r>
          </a:p>
          <a:p>
            <a:pPr lvl="1">
              <a:lnSpc>
                <a:spcPct val="90000"/>
              </a:lnSpc>
              <a:spcBef>
                <a:spcPts val="0"/>
              </a:spcBef>
              <a:spcAft>
                <a:spcPts val="600"/>
              </a:spcAft>
              <a:buClrTx/>
              <a:buFont typeface="Wingdings" charset="2"/>
              <a:buChar char="§"/>
            </a:pPr>
            <a:r>
              <a:rPr lang="en-GB" b="0" dirty="0">
                <a:solidFill>
                  <a:schemeClr val="accent6"/>
                </a:solidFill>
                <a:latin typeface="+mj-lt"/>
                <a:cs typeface="Tw Cen MT"/>
              </a:rPr>
              <a:t>Absorption capacity</a:t>
            </a:r>
          </a:p>
          <a:p>
            <a:pPr lvl="1">
              <a:lnSpc>
                <a:spcPct val="90000"/>
              </a:lnSpc>
              <a:spcBef>
                <a:spcPts val="0"/>
              </a:spcBef>
              <a:spcAft>
                <a:spcPts val="600"/>
              </a:spcAft>
              <a:buClrTx/>
              <a:buFont typeface="Wingdings" charset="2"/>
              <a:buChar char="§"/>
            </a:pPr>
            <a:r>
              <a:rPr lang="en-GB" b="0" dirty="0">
                <a:solidFill>
                  <a:schemeClr val="accent6"/>
                </a:solidFill>
                <a:latin typeface="+mj-lt"/>
                <a:cs typeface="Tw Cen MT"/>
              </a:rPr>
              <a:t>Demand, ownership and commitment towards CB</a:t>
            </a:r>
          </a:p>
          <a:p>
            <a:pPr eaLnBrk="1" hangingPunct="1">
              <a:lnSpc>
                <a:spcPct val="90000"/>
              </a:lnSpc>
              <a:spcBef>
                <a:spcPts val="600"/>
              </a:spcBef>
              <a:spcAft>
                <a:spcPts val="600"/>
              </a:spcAft>
              <a:buClrTx/>
              <a:buFont typeface="Wingdings" charset="2"/>
              <a:buChar char="§"/>
            </a:pPr>
            <a:r>
              <a:rPr lang="en-GB" sz="2000" i="0" dirty="0">
                <a:solidFill>
                  <a:schemeClr val="accent6"/>
                </a:solidFill>
                <a:latin typeface="+mj-lt"/>
                <a:cs typeface="Tw Cen MT"/>
              </a:rPr>
              <a:t>Take a long term perspective</a:t>
            </a:r>
          </a:p>
          <a:p>
            <a:pPr eaLnBrk="1" hangingPunct="1">
              <a:lnSpc>
                <a:spcPct val="90000"/>
              </a:lnSpc>
              <a:spcBef>
                <a:spcPts val="600"/>
              </a:spcBef>
              <a:spcAft>
                <a:spcPts val="600"/>
              </a:spcAft>
              <a:buClrTx/>
              <a:buFont typeface="Wingdings" charset="2"/>
              <a:buChar char="§"/>
            </a:pPr>
            <a:r>
              <a:rPr lang="en-GB" sz="2000" i="0" dirty="0">
                <a:solidFill>
                  <a:schemeClr val="accent6"/>
                </a:solidFill>
                <a:latin typeface="+mj-lt"/>
                <a:cs typeface="Tw Cen MT"/>
              </a:rPr>
              <a:t>Define clear and measurable outputs and a joint monitoring framework</a:t>
            </a:r>
          </a:p>
          <a:p>
            <a:pPr marL="1971675" indent="0" eaLnBrk="1" hangingPunct="1">
              <a:lnSpc>
                <a:spcPct val="90000"/>
              </a:lnSpc>
              <a:spcBef>
                <a:spcPts val="0"/>
              </a:spcBef>
              <a:spcAft>
                <a:spcPts val="600"/>
              </a:spcAft>
              <a:buNone/>
            </a:pPr>
            <a:endParaRPr lang="en-GB" sz="2000" b="1" i="0" dirty="0">
              <a:solidFill>
                <a:schemeClr val="accent6"/>
              </a:solidFill>
              <a:latin typeface="+mj-lt"/>
              <a:cs typeface="Tw Cen MT"/>
            </a:endParaRPr>
          </a:p>
          <a:p>
            <a:pPr marL="1971675" indent="0" eaLnBrk="1" hangingPunct="1">
              <a:lnSpc>
                <a:spcPct val="90000"/>
              </a:lnSpc>
              <a:spcBef>
                <a:spcPts val="0"/>
              </a:spcBef>
              <a:spcAft>
                <a:spcPts val="600"/>
              </a:spcAft>
              <a:buNone/>
            </a:pPr>
            <a:endParaRPr lang="en-GB" sz="2000" b="1" i="0" dirty="0">
              <a:solidFill>
                <a:schemeClr val="accent6"/>
              </a:solidFill>
              <a:latin typeface="+mj-lt"/>
              <a:cs typeface="Tw Cen MT"/>
            </a:endParaRPr>
          </a:p>
          <a:p>
            <a:pPr marL="1971675" indent="0" eaLnBrk="1" hangingPunct="1">
              <a:lnSpc>
                <a:spcPct val="90000"/>
              </a:lnSpc>
              <a:spcBef>
                <a:spcPts val="0"/>
              </a:spcBef>
              <a:spcAft>
                <a:spcPts val="600"/>
              </a:spcAft>
              <a:buNone/>
            </a:pPr>
            <a:r>
              <a:rPr lang="en-GB" sz="2000" b="1" i="0" dirty="0">
                <a:solidFill>
                  <a:schemeClr val="accent6"/>
                </a:solidFill>
                <a:latin typeface="+mj-lt"/>
                <a:cs typeface="Tw Cen MT"/>
              </a:rPr>
              <a:t>Outputs of capacity development activities cannot be used as VT indicators!!!</a:t>
            </a:r>
          </a:p>
          <a:p>
            <a:pPr eaLnBrk="1" hangingPunct="1">
              <a:lnSpc>
                <a:spcPct val="90000"/>
              </a:lnSpc>
              <a:spcBef>
                <a:spcPts val="600"/>
              </a:spcBef>
              <a:spcAft>
                <a:spcPts val="600"/>
              </a:spcAft>
              <a:buFont typeface="Wingdings" charset="0"/>
              <a:buChar char="ü"/>
            </a:pPr>
            <a:endParaRPr lang="en-GB" sz="2000" i="0" dirty="0">
              <a:solidFill>
                <a:schemeClr val="accent6"/>
              </a:solidFill>
              <a:latin typeface="+mj-lt"/>
              <a:cs typeface="Tw Cen MT"/>
            </a:endParaRPr>
          </a:p>
          <a:p>
            <a:pPr>
              <a:lnSpc>
                <a:spcPct val="90000"/>
              </a:lnSpc>
              <a:spcBef>
                <a:spcPts val="600"/>
              </a:spcBef>
              <a:spcAft>
                <a:spcPts val="600"/>
              </a:spcAft>
            </a:pPr>
            <a:endParaRPr lang="en-GB" sz="2000" i="0" dirty="0">
              <a:solidFill>
                <a:schemeClr val="accent6"/>
              </a:solidFill>
              <a:latin typeface="+mj-lt"/>
              <a:cs typeface="Tw Cen MT"/>
            </a:endParaRPr>
          </a:p>
        </p:txBody>
      </p:sp>
      <p:sp>
        <p:nvSpPr>
          <p:cNvPr id="28675" name="Titre 2"/>
          <p:cNvSpPr>
            <a:spLocks noGrp="1"/>
          </p:cNvSpPr>
          <p:nvPr>
            <p:ph type="title"/>
          </p:nvPr>
        </p:nvSpPr>
        <p:spPr>
          <a:xfrm>
            <a:off x="21265" y="931302"/>
            <a:ext cx="9144000" cy="935999"/>
          </a:xfrm>
          <a:noFill/>
        </p:spPr>
        <p:txBody>
          <a:bodyPr vert="horz" lIns="91440" tIns="45720" rIns="91440" bIns="45720" rtlCol="0" anchor="ctr">
            <a:noAutofit/>
          </a:bodyPr>
          <a:lstStyle/>
          <a:p>
            <a:r>
              <a:rPr lang="en-GB" sz="2800" b="1" dirty="0">
                <a:solidFill>
                  <a:srgbClr val="2D5EC1"/>
                </a:solidFill>
                <a:cs typeface="Tw Cen MT"/>
              </a:rPr>
              <a:t>Good practices for complementary support</a:t>
            </a:r>
          </a:p>
        </p:txBody>
      </p:sp>
      <p:sp>
        <p:nvSpPr>
          <p:cNvPr id="5" name="Slide Number Placeholder 6"/>
          <p:cNvSpPr>
            <a:spLocks noGrp="1"/>
          </p:cNvSpPr>
          <p:nvPr>
            <p:ph type="sldNum" sz="quarter" idx="12"/>
          </p:nvPr>
        </p:nvSpPr>
        <p:spPr>
          <a:xfrm>
            <a:off x="6553200" y="6356350"/>
            <a:ext cx="2133600" cy="365125"/>
          </a:xfrm>
          <a:noFill/>
        </p:spPr>
        <p:txBody>
          <a:bodyPr/>
          <a:lstStyle/>
          <a:p>
            <a:fld id="{605CC16C-4A22-4CCA-8218-398595128839}" type="slidenum">
              <a:rPr lang="en-GB" smtClean="0">
                <a:latin typeface="Arial" pitchFamily="34" charset="0"/>
              </a:rPr>
              <a:pPr/>
              <a:t>8</a:t>
            </a:fld>
            <a:endParaRPr lang="en-GB">
              <a:latin typeface="Arial" pitchFamily="34" charset="0"/>
            </a:endParaRPr>
          </a:p>
        </p:txBody>
      </p:sp>
      <p:pic>
        <p:nvPicPr>
          <p:cNvPr id="7" name="Picture 2" descr="C:\Users\ffe\AppData\Local\Microsoft\Windows\Temporary Internet Files\Content.IE5\N7WEDT72\MC900434750[1].png"/>
          <p:cNvPicPr>
            <a:picLocks noChangeAspect="1" noChangeArrowheads="1"/>
          </p:cNvPicPr>
          <p:nvPr/>
        </p:nvPicPr>
        <p:blipFill>
          <a:blip r:embed="rId3" cstate="print"/>
          <a:srcRect/>
          <a:stretch>
            <a:fillRect/>
          </a:stretch>
        </p:blipFill>
        <p:spPr bwMode="auto">
          <a:xfrm>
            <a:off x="252000" y="4990699"/>
            <a:ext cx="1816450" cy="1730776"/>
          </a:xfrm>
          <a:prstGeom prst="rect">
            <a:avLst/>
          </a:prstGeom>
          <a:noFill/>
        </p:spPr>
      </p:pic>
    </p:spTree>
    <p:extLst>
      <p:ext uri="{BB962C8B-B14F-4D97-AF65-F5344CB8AC3E}">
        <p14:creationId xmlns:p14="http://schemas.microsoft.com/office/powerpoint/2010/main" val="40380857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467544" y="1772816"/>
            <a:ext cx="8208912" cy="4735934"/>
          </a:xfrm>
          <a:solidFill>
            <a:srgbClr val="FFD974"/>
          </a:solidFill>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rtlCol="0" anchor="t" anchorCtr="0" compatLnSpc="1">
            <a:prstTxWarp prst="textNoShape">
              <a:avLst/>
            </a:prstTxWarp>
            <a:noAutofit/>
          </a:bodyPr>
          <a:lstStyle/>
          <a:p>
            <a:pPr lvl="1">
              <a:lnSpc>
                <a:spcPct val="110000"/>
              </a:lnSpc>
              <a:spcAft>
                <a:spcPts val="600"/>
              </a:spcAft>
              <a:buFont typeface="Arial"/>
              <a:buChar char="•"/>
            </a:pPr>
            <a:r>
              <a:rPr lang="en-GB" b="0" dirty="0">
                <a:solidFill>
                  <a:srgbClr val="2D2D8A"/>
                </a:solidFill>
                <a:latin typeface="+mj-lt"/>
                <a:cs typeface="Tw Cen MT"/>
              </a:rPr>
              <a:t>PFM, public sector reforms and public administration</a:t>
            </a:r>
          </a:p>
          <a:p>
            <a:pPr lvl="1">
              <a:lnSpc>
                <a:spcPct val="110000"/>
              </a:lnSpc>
              <a:spcAft>
                <a:spcPts val="600"/>
              </a:spcAft>
              <a:buFont typeface="Arial"/>
              <a:buChar char="•"/>
            </a:pPr>
            <a:r>
              <a:rPr lang="en-GB" b="0" dirty="0">
                <a:solidFill>
                  <a:srgbClr val="2D2D8A"/>
                </a:solidFill>
                <a:latin typeface="+mj-lt"/>
                <a:cs typeface="Tw Cen MT"/>
              </a:rPr>
              <a:t>Quality and capacity of statistical systems; M&amp;E systems and reporting</a:t>
            </a:r>
          </a:p>
          <a:p>
            <a:pPr lvl="1">
              <a:lnSpc>
                <a:spcPct val="110000"/>
              </a:lnSpc>
              <a:spcAft>
                <a:spcPts val="600"/>
              </a:spcAft>
              <a:buFont typeface="Arial"/>
              <a:buChar char="•"/>
            </a:pPr>
            <a:r>
              <a:rPr lang="en-GB" b="0" dirty="0">
                <a:solidFill>
                  <a:srgbClr val="2D2D8A"/>
                </a:solidFill>
                <a:latin typeface="+mj-lt"/>
                <a:cs typeface="Tw Cen MT"/>
              </a:rPr>
              <a:t>Communication and relation to civil society</a:t>
            </a:r>
          </a:p>
          <a:p>
            <a:pPr lvl="1">
              <a:lnSpc>
                <a:spcPct val="110000"/>
              </a:lnSpc>
              <a:spcAft>
                <a:spcPts val="600"/>
              </a:spcAft>
              <a:buFont typeface="Arial"/>
              <a:buChar char="•"/>
            </a:pPr>
            <a:r>
              <a:rPr lang="en-GB" b="0" dirty="0">
                <a:solidFill>
                  <a:srgbClr val="2D2D8A"/>
                </a:solidFill>
                <a:latin typeface="+mj-lt"/>
                <a:cs typeface="Tw Cen MT"/>
              </a:rPr>
              <a:t>National oversight bodies (control authorities) </a:t>
            </a:r>
          </a:p>
          <a:p>
            <a:pPr lvl="1">
              <a:lnSpc>
                <a:spcPct val="110000"/>
              </a:lnSpc>
              <a:spcAft>
                <a:spcPts val="600"/>
              </a:spcAft>
              <a:buFont typeface="Arial"/>
              <a:buChar char="•"/>
            </a:pPr>
            <a:r>
              <a:rPr lang="en-GB" b="0" dirty="0">
                <a:solidFill>
                  <a:srgbClr val="2D2D8A"/>
                </a:solidFill>
                <a:latin typeface="+mj-lt"/>
                <a:cs typeface="Tw Cen MT"/>
              </a:rPr>
              <a:t>In pre-accession countries:</a:t>
            </a:r>
          </a:p>
          <a:p>
            <a:pPr marL="1200150" lvl="2" indent="-285750">
              <a:lnSpc>
                <a:spcPct val="110000"/>
              </a:lnSpc>
              <a:spcBef>
                <a:spcPts val="0"/>
              </a:spcBef>
              <a:spcAft>
                <a:spcPts val="600"/>
              </a:spcAft>
              <a:buFont typeface="Wingdings" charset="2"/>
              <a:buChar char="§"/>
            </a:pPr>
            <a:r>
              <a:rPr lang="en-GB" sz="2000" dirty="0">
                <a:solidFill>
                  <a:srgbClr val="2D2D8A"/>
                </a:solidFill>
                <a:latin typeface="+mj-lt"/>
                <a:cs typeface="Tw Cen MT"/>
              </a:rPr>
              <a:t>Tax environment</a:t>
            </a:r>
          </a:p>
          <a:p>
            <a:pPr marL="1200150" lvl="2" indent="-285750">
              <a:lnSpc>
                <a:spcPct val="110000"/>
              </a:lnSpc>
              <a:spcBef>
                <a:spcPts val="0"/>
              </a:spcBef>
              <a:spcAft>
                <a:spcPts val="600"/>
              </a:spcAft>
              <a:buFont typeface="Wingdings" charset="2"/>
              <a:buChar char="§"/>
            </a:pPr>
            <a:r>
              <a:rPr lang="en-GB" sz="2000" dirty="0">
                <a:solidFill>
                  <a:srgbClr val="2D2D8A"/>
                </a:solidFill>
                <a:latin typeface="+mj-lt"/>
                <a:cs typeface="Tw Cen MT"/>
              </a:rPr>
              <a:t>Participation in relevant international fora</a:t>
            </a:r>
          </a:p>
          <a:p>
            <a:pPr marL="1200150" lvl="2" indent="-285750">
              <a:lnSpc>
                <a:spcPct val="110000"/>
              </a:lnSpc>
              <a:spcBef>
                <a:spcPts val="0"/>
              </a:spcBef>
              <a:spcAft>
                <a:spcPts val="600"/>
              </a:spcAft>
              <a:buFont typeface="Wingdings" charset="2"/>
              <a:buChar char="§"/>
            </a:pPr>
            <a:r>
              <a:rPr lang="en-GB" sz="2000" dirty="0">
                <a:solidFill>
                  <a:srgbClr val="2D2D8A"/>
                </a:solidFill>
                <a:latin typeface="+mj-lt"/>
                <a:cs typeface="Tw Cen MT"/>
              </a:rPr>
              <a:t>Supporting adoption and implementation of international standards</a:t>
            </a:r>
          </a:p>
        </p:txBody>
      </p:sp>
      <p:sp>
        <p:nvSpPr>
          <p:cNvPr id="7" name="Slide Number Placeholder 6"/>
          <p:cNvSpPr txBox="1">
            <a:spLocks/>
          </p:cNvSpPr>
          <p:nvPr/>
        </p:nvSpPr>
        <p:spPr>
          <a:xfrm>
            <a:off x="6705600" y="6508750"/>
            <a:ext cx="2133600" cy="365125"/>
          </a:xfrm>
          <a:prstGeom prst="rect">
            <a:avLst/>
          </a:prstGeom>
          <a:noFill/>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05CC16C-4A22-4CCA-8218-398595128839}" type="slidenum">
              <a:rPr lang="en-GB" smtClean="0">
                <a:latin typeface="Arial" pitchFamily="34" charset="0"/>
              </a:rPr>
              <a:pPr/>
              <a:t>9</a:t>
            </a:fld>
            <a:endParaRPr lang="en-GB">
              <a:latin typeface="Arial" pitchFamily="34" charset="0"/>
            </a:endParaRPr>
          </a:p>
        </p:txBody>
      </p:sp>
      <p:sp>
        <p:nvSpPr>
          <p:cNvPr id="8" name="Titre 2"/>
          <p:cNvSpPr>
            <a:spLocks noGrp="1"/>
          </p:cNvSpPr>
          <p:nvPr>
            <p:ph type="title"/>
          </p:nvPr>
        </p:nvSpPr>
        <p:spPr>
          <a:xfrm>
            <a:off x="77972" y="939691"/>
            <a:ext cx="8640000" cy="935999"/>
          </a:xfrm>
          <a:noFill/>
        </p:spPr>
        <p:txBody>
          <a:bodyPr vert="horz" lIns="91440" tIns="45720" rIns="91440" bIns="45720" rtlCol="0" anchor="ctr">
            <a:normAutofit/>
          </a:bodyPr>
          <a:lstStyle/>
          <a:p>
            <a:pPr algn="ctr"/>
            <a:r>
              <a:rPr lang="en-GB" sz="2800" b="1" dirty="0">
                <a:solidFill>
                  <a:srgbClr val="2D5EC1"/>
                </a:solidFill>
                <a:cs typeface="Tw Cen MT"/>
              </a:rPr>
              <a:t>Areas of capacity development</a:t>
            </a:r>
          </a:p>
        </p:txBody>
      </p:sp>
    </p:spTree>
    <p:extLst>
      <p:ext uri="{BB962C8B-B14F-4D97-AF65-F5344CB8AC3E}">
        <p14:creationId xmlns:p14="http://schemas.microsoft.com/office/powerpoint/2010/main" val="553229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a:ln>
              <a:noFill/>
            </a:ln>
            <a:solidFill>
              <a:srgbClr val="0F5494"/>
            </a:solidFill>
            <a:effectLst/>
            <a:latin typeface="Verdana" charset="0"/>
            <a:ea typeface="ＭＳ Ｐゴシック"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8368</TotalTime>
  <Words>4052</Words>
  <Application>Microsoft Office PowerPoint</Application>
  <PresentationFormat>On-screen Show (4:3)</PresentationFormat>
  <Paragraphs>391</Paragraphs>
  <Slides>23</Slides>
  <Notes>22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MS PGothic</vt:lpstr>
      <vt:lpstr>Arial</vt:lpstr>
      <vt:lpstr>Calibri</vt:lpstr>
      <vt:lpstr>Calibri Light</vt:lpstr>
      <vt:lpstr>Courier New</vt:lpstr>
      <vt:lpstr>Times New Roman</vt:lpstr>
      <vt:lpstr>Tw Cen MT</vt:lpstr>
      <vt:lpstr>Verdana</vt:lpstr>
      <vt:lpstr>Wingdings</vt:lpstr>
      <vt:lpstr>Slide_Master</vt:lpstr>
      <vt:lpstr>Budget Support</vt:lpstr>
      <vt:lpstr>Outline Module 4</vt:lpstr>
      <vt:lpstr>Examples of complementary support activities </vt:lpstr>
      <vt:lpstr>Two options Capacity Development</vt:lpstr>
      <vt:lpstr>   Main principles of support to Capacity Development </vt:lpstr>
      <vt:lpstr>Capacity Levels</vt:lpstr>
      <vt:lpstr>Select a balanced set of support to CD interventions</vt:lpstr>
      <vt:lpstr>Good practices for complementary support</vt:lpstr>
      <vt:lpstr>Areas of capacity development</vt:lpstr>
      <vt:lpstr>Outline Module 4</vt:lpstr>
      <vt:lpstr>PowerPoint Presentation</vt:lpstr>
      <vt:lpstr>Coordination  Framework</vt:lpstr>
      <vt:lpstr>Coordination Principles</vt:lpstr>
      <vt:lpstr>PowerPoint Presentation</vt:lpstr>
      <vt:lpstr>PowerPoint Presentation</vt:lpstr>
      <vt:lpstr>Main issues regarding Monitoring Frameworks (1)</vt:lpstr>
      <vt:lpstr>PowerPoint Presentation</vt:lpstr>
      <vt:lpstr>Outline Module 4</vt:lpstr>
      <vt:lpstr>PowerPoint Presentation</vt:lpstr>
      <vt:lpstr>Traps to be avoided with Budget Support</vt:lpstr>
      <vt:lpstr>Don’t overload budget support!</vt:lpstr>
      <vt:lpstr>PowerPoint Presentation</vt:lpstr>
      <vt:lpstr>PowerPoint Presentation</vt:lpstr>
    </vt:vector>
  </TitlesOfParts>
  <Company>European Commission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Florence Brosset-Heckel</cp:lastModifiedBy>
  <cp:revision>258</cp:revision>
  <dcterms:created xsi:type="dcterms:W3CDTF">2011-10-28T10:25:18Z</dcterms:created>
  <dcterms:modified xsi:type="dcterms:W3CDTF">2017-11-16T12:01:52Z</dcterms:modified>
</cp:coreProperties>
</file>