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1" r:id="rId2"/>
    <p:sldMasterId id="2147483673" r:id="rId3"/>
    <p:sldMasterId id="2147483697" r:id="rId4"/>
  </p:sldMasterIdLst>
  <p:notesMasterIdLst>
    <p:notesMasterId r:id="rId28"/>
  </p:notesMasterIdLst>
  <p:handoutMasterIdLst>
    <p:handoutMasterId r:id="rId29"/>
  </p:handoutMasterIdLst>
  <p:sldIdLst>
    <p:sldId id="554" r:id="rId5"/>
    <p:sldId id="573" r:id="rId6"/>
    <p:sldId id="558" r:id="rId7"/>
    <p:sldId id="579" r:id="rId8"/>
    <p:sldId id="556" r:id="rId9"/>
    <p:sldId id="583" r:id="rId10"/>
    <p:sldId id="580" r:id="rId11"/>
    <p:sldId id="581" r:id="rId12"/>
    <p:sldId id="582" r:id="rId13"/>
    <p:sldId id="575" r:id="rId14"/>
    <p:sldId id="589" r:id="rId15"/>
    <p:sldId id="561" r:id="rId16"/>
    <p:sldId id="565" r:id="rId17"/>
    <p:sldId id="564" r:id="rId18"/>
    <p:sldId id="586" r:id="rId19"/>
    <p:sldId id="585" r:id="rId20"/>
    <p:sldId id="455" r:id="rId21"/>
    <p:sldId id="553" r:id="rId22"/>
    <p:sldId id="577" r:id="rId23"/>
    <p:sldId id="567" r:id="rId24"/>
    <p:sldId id="568" r:id="rId25"/>
    <p:sldId id="588" r:id="rId26"/>
    <p:sldId id="525" r:id="rId27"/>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2D5EC1"/>
    <a:srgbClr val="0F5494"/>
    <a:srgbClr val="3E6FD2"/>
    <a:srgbClr val="BDDEFF"/>
    <a:srgbClr val="3166CF"/>
    <a:srgbClr val="6D77D9"/>
    <a:srgbClr val="FF3300"/>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9" autoAdjust="0"/>
    <p:restoredTop sz="78273" autoAdjust="0"/>
  </p:normalViewPr>
  <p:slideViewPr>
    <p:cSldViewPr>
      <p:cViewPr varScale="1">
        <p:scale>
          <a:sx n="67" d="100"/>
          <a:sy n="67" d="100"/>
        </p:scale>
        <p:origin x="1493" y="43"/>
      </p:cViewPr>
      <p:guideLst>
        <p:guide orient="horz" pos="2160"/>
        <p:guide pos="2880"/>
      </p:guideLst>
    </p:cSldViewPr>
  </p:slideViewPr>
  <p:outlineViewPr>
    <p:cViewPr>
      <p:scale>
        <a:sx n="33" d="100"/>
        <a:sy n="33" d="100"/>
      </p:scale>
      <p:origin x="0" y="23286"/>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9A88A3-BFF3-954A-9FC0-922CD274A5C7}" type="doc">
      <dgm:prSet loTypeId="urn:microsoft.com/office/officeart/2005/8/layout/cycle3" loCatId="" qsTypeId="urn:microsoft.com/office/officeart/2005/8/quickstyle/simple4" qsCatId="simple" csTypeId="urn:microsoft.com/office/officeart/2005/8/colors/accent2_5" csCatId="accent2" phldr="1"/>
      <dgm:spPr/>
      <dgm:t>
        <a:bodyPr/>
        <a:lstStyle/>
        <a:p>
          <a:endParaRPr lang="en-US"/>
        </a:p>
      </dgm:t>
    </dgm:pt>
    <dgm:pt modelId="{1FA48B6B-CD38-1149-9F29-74452FFC62E2}">
      <dgm:prSet phldrT="[Text]" custT="1"/>
      <dgm:spPr>
        <a:solidFill>
          <a:srgbClr val="0070C0"/>
        </a:solidFill>
        <a:ln>
          <a:solidFill>
            <a:srgbClr val="000000"/>
          </a:solidFill>
        </a:ln>
        <a:effectLst/>
      </dgm:spPr>
      <dgm:t>
        <a:bodyPr/>
        <a:lstStyle/>
        <a:p>
          <a:r>
            <a:rPr lang="en-US" sz="1600" b="1" dirty="0">
              <a:solidFill>
                <a:srgbClr val="FFC000"/>
              </a:solidFill>
              <a:latin typeface="+mj-lt"/>
              <a:cs typeface="Tw Cen MT"/>
            </a:rPr>
            <a:t>Identification</a:t>
          </a:r>
        </a:p>
      </dgm:t>
    </dgm:pt>
    <dgm:pt modelId="{D9276EF4-D962-E346-9E44-E734A20B8664}" type="parTrans" cxnId="{A5FB84E9-61F2-2241-B4DC-08CE89E2B862}">
      <dgm:prSet/>
      <dgm:spPr/>
      <dgm:t>
        <a:bodyPr/>
        <a:lstStyle/>
        <a:p>
          <a:endParaRPr lang="en-US">
            <a:latin typeface="Tw Cen MT"/>
            <a:cs typeface="Tw Cen MT"/>
          </a:endParaRPr>
        </a:p>
      </dgm:t>
    </dgm:pt>
    <dgm:pt modelId="{FDBDF134-8B85-354B-AA72-D7207E86746E}" type="sibTrans" cxnId="{A5FB84E9-61F2-2241-B4DC-08CE89E2B862}">
      <dgm:prSet/>
      <dgm:spPr/>
      <dgm:t>
        <a:bodyPr/>
        <a:lstStyle/>
        <a:p>
          <a:endParaRPr lang="en-US">
            <a:latin typeface="Tw Cen MT"/>
            <a:cs typeface="Tw Cen MT"/>
          </a:endParaRPr>
        </a:p>
      </dgm:t>
    </dgm:pt>
    <dgm:pt modelId="{1BDA05E6-F2AB-BD47-B5B8-F0A2E443B556}">
      <dgm:prSet phldrT="[Text]" custT="1"/>
      <dgm:spPr>
        <a:solidFill>
          <a:srgbClr val="2D5EC1"/>
        </a:solidFill>
        <a:ln>
          <a:solidFill>
            <a:srgbClr val="000000"/>
          </a:solidFill>
        </a:ln>
        <a:effectLst/>
      </dgm:spPr>
      <dgm:t>
        <a:bodyPr/>
        <a:lstStyle/>
        <a:p>
          <a:r>
            <a:rPr lang="en-US" sz="1600" b="1" dirty="0">
              <a:solidFill>
                <a:srgbClr val="FFC000"/>
              </a:solidFill>
              <a:latin typeface="+mj-lt"/>
              <a:cs typeface="Tw Cen MT"/>
            </a:rPr>
            <a:t>Formulation</a:t>
          </a:r>
        </a:p>
      </dgm:t>
    </dgm:pt>
    <dgm:pt modelId="{E488838D-FE3F-6649-9C1B-43CB77ACDFD1}" type="parTrans" cxnId="{BEFBFC52-C2B1-1449-9D68-0A99C24C1340}">
      <dgm:prSet/>
      <dgm:spPr/>
      <dgm:t>
        <a:bodyPr/>
        <a:lstStyle/>
        <a:p>
          <a:endParaRPr lang="en-US">
            <a:latin typeface="Tw Cen MT"/>
            <a:cs typeface="Tw Cen MT"/>
          </a:endParaRPr>
        </a:p>
      </dgm:t>
    </dgm:pt>
    <dgm:pt modelId="{09773483-E4CE-3941-8FD2-01B2D805094A}" type="sibTrans" cxnId="{BEFBFC52-C2B1-1449-9D68-0A99C24C1340}">
      <dgm:prSet/>
      <dgm:spPr/>
      <dgm:t>
        <a:bodyPr/>
        <a:lstStyle/>
        <a:p>
          <a:endParaRPr lang="en-US">
            <a:latin typeface="Tw Cen MT"/>
            <a:cs typeface="Tw Cen MT"/>
          </a:endParaRPr>
        </a:p>
      </dgm:t>
    </dgm:pt>
    <dgm:pt modelId="{E7ADCBBA-8DDB-9B4B-B7D4-9ECB876C49F5}">
      <dgm:prSet phldrT="[Text]" custT="1"/>
      <dgm:spPr>
        <a:solidFill>
          <a:srgbClr val="FFC000"/>
        </a:solidFill>
        <a:ln>
          <a:solidFill>
            <a:srgbClr val="000000"/>
          </a:solidFill>
        </a:ln>
        <a:effectLst/>
      </dgm:spPr>
      <dgm:t>
        <a:bodyPr/>
        <a:lstStyle/>
        <a:p>
          <a:r>
            <a:rPr lang="en-US" sz="1600" b="1" dirty="0">
              <a:solidFill>
                <a:schemeClr val="accent6">
                  <a:lumMod val="75000"/>
                </a:schemeClr>
              </a:solidFill>
              <a:latin typeface="+mj-lt"/>
              <a:cs typeface="Tw Cen MT"/>
            </a:rPr>
            <a:t>Implementation</a:t>
          </a:r>
        </a:p>
      </dgm:t>
    </dgm:pt>
    <dgm:pt modelId="{096965E3-BBC4-FF43-990A-5AE18CE208DA}" type="parTrans" cxnId="{A6EF7E6F-52A5-E840-857C-E88502169026}">
      <dgm:prSet/>
      <dgm:spPr/>
      <dgm:t>
        <a:bodyPr/>
        <a:lstStyle/>
        <a:p>
          <a:endParaRPr lang="en-US">
            <a:latin typeface="Tw Cen MT"/>
            <a:cs typeface="Tw Cen MT"/>
          </a:endParaRPr>
        </a:p>
      </dgm:t>
    </dgm:pt>
    <dgm:pt modelId="{74F6F6E1-0786-B446-AB6E-6865FEB22301}" type="sibTrans" cxnId="{A6EF7E6F-52A5-E840-857C-E88502169026}">
      <dgm:prSet/>
      <dgm:spPr/>
      <dgm:t>
        <a:bodyPr/>
        <a:lstStyle/>
        <a:p>
          <a:endParaRPr lang="en-US">
            <a:latin typeface="Tw Cen MT"/>
            <a:cs typeface="Tw Cen MT"/>
          </a:endParaRPr>
        </a:p>
      </dgm:t>
    </dgm:pt>
    <dgm:pt modelId="{C4315752-4940-964B-86D1-0E9529EB1F11}">
      <dgm:prSet phldrT="[Text]" custT="1"/>
      <dgm:spPr>
        <a:solidFill>
          <a:srgbClr val="2D5EC1"/>
        </a:solidFill>
        <a:ln>
          <a:solidFill>
            <a:srgbClr val="000000"/>
          </a:solidFill>
        </a:ln>
        <a:effectLst/>
      </dgm:spPr>
      <dgm:t>
        <a:bodyPr/>
        <a:lstStyle/>
        <a:p>
          <a:r>
            <a:rPr lang="en-US" sz="1600" b="1" dirty="0">
              <a:solidFill>
                <a:srgbClr val="FFD624"/>
              </a:solidFill>
              <a:latin typeface="+mj-lt"/>
              <a:cs typeface="Tw Cen MT"/>
            </a:rPr>
            <a:t>Closure</a:t>
          </a:r>
        </a:p>
      </dgm:t>
    </dgm:pt>
    <dgm:pt modelId="{482D10AC-DE07-5D44-9288-7D0303B5DA14}" type="parTrans" cxnId="{D4706869-57FE-3F4B-AF16-C302F4512DC8}">
      <dgm:prSet/>
      <dgm:spPr/>
      <dgm:t>
        <a:bodyPr/>
        <a:lstStyle/>
        <a:p>
          <a:endParaRPr lang="en-US">
            <a:latin typeface="Tw Cen MT"/>
            <a:cs typeface="Tw Cen MT"/>
          </a:endParaRPr>
        </a:p>
      </dgm:t>
    </dgm:pt>
    <dgm:pt modelId="{71B3B5AA-F673-A744-B3C7-0BEF97586854}" type="sibTrans" cxnId="{D4706869-57FE-3F4B-AF16-C302F4512DC8}">
      <dgm:prSet/>
      <dgm:spPr/>
      <dgm:t>
        <a:bodyPr/>
        <a:lstStyle/>
        <a:p>
          <a:endParaRPr lang="en-US">
            <a:latin typeface="Tw Cen MT"/>
            <a:cs typeface="Tw Cen MT"/>
          </a:endParaRPr>
        </a:p>
      </dgm:t>
    </dgm:pt>
    <dgm:pt modelId="{11C463CC-328A-3D40-87A2-E371C09CCE87}">
      <dgm:prSet phldrT="[Text]" custT="1"/>
      <dgm:spPr>
        <a:solidFill>
          <a:srgbClr val="2D5EC1"/>
        </a:solidFill>
        <a:ln>
          <a:solidFill>
            <a:srgbClr val="000000"/>
          </a:solidFill>
        </a:ln>
        <a:effectLst/>
      </dgm:spPr>
      <dgm:t>
        <a:bodyPr/>
        <a:lstStyle/>
        <a:p>
          <a:r>
            <a:rPr lang="en-US" sz="1600" b="1" dirty="0">
              <a:solidFill>
                <a:srgbClr val="FFD624"/>
              </a:solidFill>
              <a:latin typeface="+mj-lt"/>
              <a:cs typeface="Tw Cen MT"/>
            </a:rPr>
            <a:t>Programming</a:t>
          </a:r>
        </a:p>
      </dgm:t>
    </dgm:pt>
    <dgm:pt modelId="{17BDF395-A944-AC44-9560-C5A106AB1BCB}" type="sibTrans" cxnId="{552955DF-F5B2-A04F-9C21-1A289B761213}">
      <dgm:prSet/>
      <dgm:spPr>
        <a:solidFill>
          <a:srgbClr val="99CCFF">
            <a:alpha val="49000"/>
          </a:srgbClr>
        </a:solidFill>
        <a:ln>
          <a:solidFill>
            <a:srgbClr val="000000"/>
          </a:solidFill>
        </a:ln>
      </dgm:spPr>
      <dgm:t>
        <a:bodyPr/>
        <a:lstStyle/>
        <a:p>
          <a:endParaRPr lang="en-US">
            <a:latin typeface="Tw Cen MT"/>
            <a:cs typeface="Tw Cen MT"/>
          </a:endParaRPr>
        </a:p>
      </dgm:t>
    </dgm:pt>
    <dgm:pt modelId="{9C6EC298-5B77-F448-8446-715CB533D793}" type="parTrans" cxnId="{552955DF-F5B2-A04F-9C21-1A289B761213}">
      <dgm:prSet/>
      <dgm:spPr/>
      <dgm:t>
        <a:bodyPr/>
        <a:lstStyle/>
        <a:p>
          <a:endParaRPr lang="en-US">
            <a:latin typeface="Tw Cen MT"/>
            <a:cs typeface="Tw Cen MT"/>
          </a:endParaRPr>
        </a:p>
      </dgm:t>
    </dgm:pt>
    <dgm:pt modelId="{035FFE72-331E-2C4F-A05C-BD20079E4903}" type="pres">
      <dgm:prSet presAssocID="{C69A88A3-BFF3-954A-9FC0-922CD274A5C7}" presName="Name0" presStyleCnt="0">
        <dgm:presLayoutVars>
          <dgm:dir/>
          <dgm:resizeHandles val="exact"/>
        </dgm:presLayoutVars>
      </dgm:prSet>
      <dgm:spPr/>
      <dgm:t>
        <a:bodyPr/>
        <a:lstStyle/>
        <a:p>
          <a:endParaRPr lang="fr-BE"/>
        </a:p>
      </dgm:t>
    </dgm:pt>
    <dgm:pt modelId="{664E7DAC-7265-1849-8F55-C54F66CA34F2}" type="pres">
      <dgm:prSet presAssocID="{C69A88A3-BFF3-954A-9FC0-922CD274A5C7}" presName="cycle" presStyleCnt="0"/>
      <dgm:spPr/>
    </dgm:pt>
    <dgm:pt modelId="{EB50B284-20F9-564C-9DB0-2E242A945BDA}" type="pres">
      <dgm:prSet presAssocID="{11C463CC-328A-3D40-87A2-E371C09CCE87}" presName="nodeFirstNode" presStyleLbl="node1" presStyleIdx="0" presStyleCnt="5" custScaleX="83203" custScaleY="60709" custRadScaleRad="104917" custRadScaleInc="19126">
        <dgm:presLayoutVars>
          <dgm:bulletEnabled val="1"/>
        </dgm:presLayoutVars>
      </dgm:prSet>
      <dgm:spPr/>
      <dgm:t>
        <a:bodyPr/>
        <a:lstStyle/>
        <a:p>
          <a:endParaRPr lang="fr-BE"/>
        </a:p>
      </dgm:t>
    </dgm:pt>
    <dgm:pt modelId="{4768F1C0-465F-7848-9CA4-FD798F72E704}" type="pres">
      <dgm:prSet presAssocID="{17BDF395-A944-AC44-9560-C5A106AB1BCB}" presName="sibTransFirstNode" presStyleLbl="bgShp" presStyleIdx="0" presStyleCnt="1" custScaleX="100224" custLinFactNeighborX="-8212" custLinFactNeighborY="96"/>
      <dgm:spPr/>
      <dgm:t>
        <a:bodyPr/>
        <a:lstStyle/>
        <a:p>
          <a:endParaRPr lang="fr-BE"/>
        </a:p>
      </dgm:t>
    </dgm:pt>
    <dgm:pt modelId="{02104A79-B09E-EF4F-89D6-90AA79E4037E}" type="pres">
      <dgm:prSet presAssocID="{1FA48B6B-CD38-1149-9F29-74452FFC62E2}" presName="nodeFollowingNodes" presStyleLbl="node1" presStyleIdx="1" presStyleCnt="5" custScaleX="93697" custScaleY="51269" custRadScaleRad="128954" custRadScaleInc="-7105">
        <dgm:presLayoutVars>
          <dgm:bulletEnabled val="1"/>
        </dgm:presLayoutVars>
      </dgm:prSet>
      <dgm:spPr/>
      <dgm:t>
        <a:bodyPr/>
        <a:lstStyle/>
        <a:p>
          <a:endParaRPr lang="fr-BE"/>
        </a:p>
      </dgm:t>
    </dgm:pt>
    <dgm:pt modelId="{21CD4E48-AA4C-4D4F-8C18-2C62833D8BF7}" type="pres">
      <dgm:prSet presAssocID="{1BDA05E6-F2AB-BD47-B5B8-F0A2E443B556}" presName="nodeFollowingNodes" presStyleLbl="node1" presStyleIdx="2" presStyleCnt="5" custScaleX="103494" custScaleY="45068" custRadScaleRad="81656" custRadScaleInc="-10743">
        <dgm:presLayoutVars>
          <dgm:bulletEnabled val="1"/>
        </dgm:presLayoutVars>
      </dgm:prSet>
      <dgm:spPr/>
      <dgm:t>
        <a:bodyPr/>
        <a:lstStyle/>
        <a:p>
          <a:endParaRPr lang="fr-BE"/>
        </a:p>
      </dgm:t>
    </dgm:pt>
    <dgm:pt modelId="{4A8371AB-CD1C-904F-ACF1-4476D1CE9F40}" type="pres">
      <dgm:prSet presAssocID="{E7ADCBBA-8DDB-9B4B-B7D4-9ECB876C49F5}" presName="nodeFollowingNodes" presStyleLbl="node1" presStyleIdx="3" presStyleCnt="5" custScaleX="95670" custScaleY="51371" custRadScaleRad="99184" custRadScaleInc="53393">
        <dgm:presLayoutVars>
          <dgm:bulletEnabled val="1"/>
        </dgm:presLayoutVars>
      </dgm:prSet>
      <dgm:spPr/>
      <dgm:t>
        <a:bodyPr/>
        <a:lstStyle/>
        <a:p>
          <a:endParaRPr lang="fr-BE"/>
        </a:p>
      </dgm:t>
    </dgm:pt>
    <dgm:pt modelId="{B0B4CB20-740A-1147-93C4-2E2EC65CA4B8}" type="pres">
      <dgm:prSet presAssocID="{C4315752-4940-964B-86D1-0E9529EB1F11}" presName="nodeFollowingNodes" presStyleLbl="node1" presStyleIdx="4" presStyleCnt="5" custScaleX="51329" custScaleY="46882" custRadScaleRad="115693" custRadScaleInc="15952">
        <dgm:presLayoutVars>
          <dgm:bulletEnabled val="1"/>
        </dgm:presLayoutVars>
      </dgm:prSet>
      <dgm:spPr/>
      <dgm:t>
        <a:bodyPr/>
        <a:lstStyle/>
        <a:p>
          <a:endParaRPr lang="fr-BE"/>
        </a:p>
      </dgm:t>
    </dgm:pt>
  </dgm:ptLst>
  <dgm:cxnLst>
    <dgm:cxn modelId="{552955DF-F5B2-A04F-9C21-1A289B761213}" srcId="{C69A88A3-BFF3-954A-9FC0-922CD274A5C7}" destId="{11C463CC-328A-3D40-87A2-E371C09CCE87}" srcOrd="0" destOrd="0" parTransId="{9C6EC298-5B77-F448-8446-715CB533D793}" sibTransId="{17BDF395-A944-AC44-9560-C5A106AB1BCB}"/>
    <dgm:cxn modelId="{4670B30A-DF77-4040-B31A-FFCC5DEB3A4C}" type="presOf" srcId="{C69A88A3-BFF3-954A-9FC0-922CD274A5C7}" destId="{035FFE72-331E-2C4F-A05C-BD20079E4903}" srcOrd="0" destOrd="0" presId="urn:microsoft.com/office/officeart/2005/8/layout/cycle3"/>
    <dgm:cxn modelId="{8A0FD094-6EEE-4E86-A159-0CF6819668CD}" type="presOf" srcId="{11C463CC-328A-3D40-87A2-E371C09CCE87}" destId="{EB50B284-20F9-564C-9DB0-2E242A945BDA}" srcOrd="0" destOrd="0" presId="urn:microsoft.com/office/officeart/2005/8/layout/cycle3"/>
    <dgm:cxn modelId="{B55036C9-1DB7-4805-9505-6A499B6F6D0E}" type="presOf" srcId="{1FA48B6B-CD38-1149-9F29-74452FFC62E2}" destId="{02104A79-B09E-EF4F-89D6-90AA79E4037E}" srcOrd="0" destOrd="0" presId="urn:microsoft.com/office/officeart/2005/8/layout/cycle3"/>
    <dgm:cxn modelId="{A5FB84E9-61F2-2241-B4DC-08CE89E2B862}" srcId="{C69A88A3-BFF3-954A-9FC0-922CD274A5C7}" destId="{1FA48B6B-CD38-1149-9F29-74452FFC62E2}" srcOrd="1" destOrd="0" parTransId="{D9276EF4-D962-E346-9E44-E734A20B8664}" sibTransId="{FDBDF134-8B85-354B-AA72-D7207E86746E}"/>
    <dgm:cxn modelId="{D4706869-57FE-3F4B-AF16-C302F4512DC8}" srcId="{C69A88A3-BFF3-954A-9FC0-922CD274A5C7}" destId="{C4315752-4940-964B-86D1-0E9529EB1F11}" srcOrd="4" destOrd="0" parTransId="{482D10AC-DE07-5D44-9288-7D0303B5DA14}" sibTransId="{71B3B5AA-F673-A744-B3C7-0BEF97586854}"/>
    <dgm:cxn modelId="{1D211F9B-CF93-4F34-99A1-ABD70C85C439}" type="presOf" srcId="{C4315752-4940-964B-86D1-0E9529EB1F11}" destId="{B0B4CB20-740A-1147-93C4-2E2EC65CA4B8}" srcOrd="0" destOrd="0" presId="urn:microsoft.com/office/officeart/2005/8/layout/cycle3"/>
    <dgm:cxn modelId="{3CB965E9-2167-4987-BEF4-62AB8EC7CFC5}" type="presOf" srcId="{1BDA05E6-F2AB-BD47-B5B8-F0A2E443B556}" destId="{21CD4E48-AA4C-4D4F-8C18-2C62833D8BF7}" srcOrd="0" destOrd="0" presId="urn:microsoft.com/office/officeart/2005/8/layout/cycle3"/>
    <dgm:cxn modelId="{A6EF7E6F-52A5-E840-857C-E88502169026}" srcId="{C69A88A3-BFF3-954A-9FC0-922CD274A5C7}" destId="{E7ADCBBA-8DDB-9B4B-B7D4-9ECB876C49F5}" srcOrd="3" destOrd="0" parTransId="{096965E3-BBC4-FF43-990A-5AE18CE208DA}" sibTransId="{74F6F6E1-0786-B446-AB6E-6865FEB22301}"/>
    <dgm:cxn modelId="{A208CB92-7690-4D35-A0AE-3FF243185D54}" type="presOf" srcId="{17BDF395-A944-AC44-9560-C5A106AB1BCB}" destId="{4768F1C0-465F-7848-9CA4-FD798F72E704}" srcOrd="0" destOrd="0" presId="urn:microsoft.com/office/officeart/2005/8/layout/cycle3"/>
    <dgm:cxn modelId="{BAAE062D-06F3-4315-928E-7A3A4AC8BC76}" type="presOf" srcId="{E7ADCBBA-8DDB-9B4B-B7D4-9ECB876C49F5}" destId="{4A8371AB-CD1C-904F-ACF1-4476D1CE9F40}" srcOrd="0" destOrd="0" presId="urn:microsoft.com/office/officeart/2005/8/layout/cycle3"/>
    <dgm:cxn modelId="{BEFBFC52-C2B1-1449-9D68-0A99C24C1340}" srcId="{C69A88A3-BFF3-954A-9FC0-922CD274A5C7}" destId="{1BDA05E6-F2AB-BD47-B5B8-F0A2E443B556}" srcOrd="2" destOrd="0" parTransId="{E488838D-FE3F-6649-9C1B-43CB77ACDFD1}" sibTransId="{09773483-E4CE-3941-8FD2-01B2D805094A}"/>
    <dgm:cxn modelId="{C1322068-721D-4157-8D53-6482469B7581}" type="presParOf" srcId="{035FFE72-331E-2C4F-A05C-BD20079E4903}" destId="{664E7DAC-7265-1849-8F55-C54F66CA34F2}" srcOrd="0" destOrd="0" presId="urn:microsoft.com/office/officeart/2005/8/layout/cycle3"/>
    <dgm:cxn modelId="{DA3EADAE-6503-4D15-A462-FDD199A0163A}" type="presParOf" srcId="{664E7DAC-7265-1849-8F55-C54F66CA34F2}" destId="{EB50B284-20F9-564C-9DB0-2E242A945BDA}" srcOrd="0" destOrd="0" presId="urn:microsoft.com/office/officeart/2005/8/layout/cycle3"/>
    <dgm:cxn modelId="{01887432-BB62-4D4B-B501-EF2A32286283}" type="presParOf" srcId="{664E7DAC-7265-1849-8F55-C54F66CA34F2}" destId="{4768F1C0-465F-7848-9CA4-FD798F72E704}" srcOrd="1" destOrd="0" presId="urn:microsoft.com/office/officeart/2005/8/layout/cycle3"/>
    <dgm:cxn modelId="{9F586B04-2982-4574-8974-84F1E4066A95}" type="presParOf" srcId="{664E7DAC-7265-1849-8F55-C54F66CA34F2}" destId="{02104A79-B09E-EF4F-89D6-90AA79E4037E}" srcOrd="2" destOrd="0" presId="urn:microsoft.com/office/officeart/2005/8/layout/cycle3"/>
    <dgm:cxn modelId="{9FD8B415-531E-4BEA-8593-D67F72EAF7B8}" type="presParOf" srcId="{664E7DAC-7265-1849-8F55-C54F66CA34F2}" destId="{21CD4E48-AA4C-4D4F-8C18-2C62833D8BF7}" srcOrd="3" destOrd="0" presId="urn:microsoft.com/office/officeart/2005/8/layout/cycle3"/>
    <dgm:cxn modelId="{D4F42E7D-79F8-40B2-BCF0-28E69D2C816F}" type="presParOf" srcId="{664E7DAC-7265-1849-8F55-C54F66CA34F2}" destId="{4A8371AB-CD1C-904F-ACF1-4476D1CE9F40}" srcOrd="4" destOrd="0" presId="urn:microsoft.com/office/officeart/2005/8/layout/cycle3"/>
    <dgm:cxn modelId="{6C681F69-48DA-4925-B1F7-2CA8A58D9017}" type="presParOf" srcId="{664E7DAC-7265-1849-8F55-C54F66CA34F2}" destId="{B0B4CB20-740A-1147-93C4-2E2EC65CA4B8}" srcOrd="5" destOrd="0" presId="urn:microsoft.com/office/officeart/2005/8/layout/cycle3"/>
  </dgm:cxnLst>
  <dgm:bg/>
  <dgm:whole>
    <a:ln w="304800" cap="rnd" cmpd="sng">
      <a:prstDash val="solid"/>
      <a:beve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FB62EE-42BA-44DE-9DF2-5AE23206C8AC}"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GB"/>
        </a:p>
      </dgm:t>
    </dgm:pt>
    <dgm:pt modelId="{8B11BCD9-B076-495E-AA6E-CCBB38E3E65E}">
      <dgm:prSet phldrT="[Text]"/>
      <dgm:spPr>
        <a:solidFill>
          <a:schemeClr val="accent2">
            <a:lumMod val="60000"/>
            <a:lumOff val="40000"/>
          </a:schemeClr>
        </a:solidFill>
      </dgm:spPr>
      <dgm:t>
        <a:bodyPr/>
        <a:lstStyle/>
        <a:p>
          <a:r>
            <a:rPr lang="nl-NL" b="0" dirty="0" err="1">
              <a:solidFill>
                <a:schemeClr val="tx2">
                  <a:lumMod val="25000"/>
                </a:schemeClr>
              </a:solidFill>
              <a:latin typeface="+mn-lt"/>
            </a:rPr>
            <a:t>Policies</a:t>
          </a:r>
          <a:endParaRPr lang="en-GB" b="0" dirty="0">
            <a:solidFill>
              <a:schemeClr val="tx2">
                <a:lumMod val="25000"/>
              </a:schemeClr>
            </a:solidFill>
            <a:latin typeface="+mn-lt"/>
          </a:endParaRPr>
        </a:p>
      </dgm:t>
    </dgm:pt>
    <dgm:pt modelId="{367174C1-D947-4139-87CF-599148093C9B}" type="parTrans" cxnId="{CAFBB8B8-FCAD-4BF1-8AE9-8C9287A6F789}">
      <dgm:prSet/>
      <dgm:spPr/>
      <dgm:t>
        <a:bodyPr/>
        <a:lstStyle/>
        <a:p>
          <a:endParaRPr lang="en-GB"/>
        </a:p>
      </dgm:t>
    </dgm:pt>
    <dgm:pt modelId="{5339F117-812A-4830-8938-588A03CBADB5}" type="sibTrans" cxnId="{CAFBB8B8-FCAD-4BF1-8AE9-8C9287A6F789}">
      <dgm:prSet/>
      <dgm:spPr/>
      <dgm:t>
        <a:bodyPr/>
        <a:lstStyle/>
        <a:p>
          <a:endParaRPr lang="en-GB"/>
        </a:p>
      </dgm:t>
    </dgm:pt>
    <dgm:pt modelId="{4F63CD67-639B-4427-A25A-6DD2CCD70178}">
      <dgm:prSet phldrT="[Text]"/>
      <dgm:spPr>
        <a:solidFill>
          <a:schemeClr val="accent2">
            <a:lumMod val="40000"/>
            <a:lumOff val="60000"/>
          </a:schemeClr>
        </a:solidFill>
      </dgm:spPr>
      <dgm:t>
        <a:bodyPr/>
        <a:lstStyle/>
        <a:p>
          <a:r>
            <a:rPr lang="nl-NL" dirty="0" err="1">
              <a:solidFill>
                <a:schemeClr val="tx2">
                  <a:lumMod val="25000"/>
                </a:schemeClr>
              </a:solidFill>
              <a:latin typeface="+mn-lt"/>
            </a:rPr>
            <a:t>Strategies</a:t>
          </a:r>
          <a:endParaRPr lang="en-GB" dirty="0">
            <a:solidFill>
              <a:schemeClr val="tx2">
                <a:lumMod val="25000"/>
              </a:schemeClr>
            </a:solidFill>
            <a:latin typeface="+mn-lt"/>
          </a:endParaRPr>
        </a:p>
      </dgm:t>
    </dgm:pt>
    <dgm:pt modelId="{C7974D56-F47E-427C-ADAD-9A6F0E83EC04}" type="parTrans" cxnId="{F0348DCF-2034-4D33-A0A9-E8F20C3F6265}">
      <dgm:prSet/>
      <dgm:spPr/>
      <dgm:t>
        <a:bodyPr/>
        <a:lstStyle/>
        <a:p>
          <a:endParaRPr lang="en-GB"/>
        </a:p>
      </dgm:t>
    </dgm:pt>
    <dgm:pt modelId="{5C5E81FC-64AC-4F4E-9E63-C61A6015411D}" type="sibTrans" cxnId="{F0348DCF-2034-4D33-A0A9-E8F20C3F6265}">
      <dgm:prSet/>
      <dgm:spPr/>
      <dgm:t>
        <a:bodyPr/>
        <a:lstStyle/>
        <a:p>
          <a:endParaRPr lang="en-GB"/>
        </a:p>
      </dgm:t>
    </dgm:pt>
    <dgm:pt modelId="{055E7F84-76C8-4A12-86B7-7187810B9FAC}">
      <dgm:prSet phldrT="[Text]"/>
      <dgm:spPr>
        <a:solidFill>
          <a:schemeClr val="accent2">
            <a:lumMod val="20000"/>
            <a:lumOff val="80000"/>
          </a:schemeClr>
        </a:solidFill>
      </dgm:spPr>
      <dgm:t>
        <a:bodyPr/>
        <a:lstStyle/>
        <a:p>
          <a:r>
            <a:rPr lang="nl-NL" dirty="0">
              <a:solidFill>
                <a:schemeClr val="tx2">
                  <a:lumMod val="25000"/>
                </a:schemeClr>
              </a:solidFill>
              <a:latin typeface="+mn-lt"/>
            </a:rPr>
            <a:t>Programmes</a:t>
          </a:r>
          <a:endParaRPr lang="en-GB" dirty="0">
            <a:solidFill>
              <a:schemeClr val="tx2">
                <a:lumMod val="25000"/>
              </a:schemeClr>
            </a:solidFill>
            <a:latin typeface="+mn-lt"/>
          </a:endParaRPr>
        </a:p>
      </dgm:t>
    </dgm:pt>
    <dgm:pt modelId="{7DD022A5-EFC1-4756-9BE6-29FD37D08905}" type="parTrans" cxnId="{7349ECCD-7D70-4C4B-9FF2-57D8CF758D2C}">
      <dgm:prSet/>
      <dgm:spPr/>
      <dgm:t>
        <a:bodyPr/>
        <a:lstStyle/>
        <a:p>
          <a:endParaRPr lang="en-GB"/>
        </a:p>
      </dgm:t>
    </dgm:pt>
    <dgm:pt modelId="{194A2A2E-E53D-490C-8BFE-952054014F3B}" type="sibTrans" cxnId="{7349ECCD-7D70-4C4B-9FF2-57D8CF758D2C}">
      <dgm:prSet/>
      <dgm:spPr/>
      <dgm:t>
        <a:bodyPr/>
        <a:lstStyle/>
        <a:p>
          <a:endParaRPr lang="en-GB"/>
        </a:p>
      </dgm:t>
    </dgm:pt>
    <dgm:pt modelId="{3308B4E3-92D5-44DD-9343-4B169675F06D}">
      <dgm:prSet phldrT="[Text]"/>
      <dgm:spPr>
        <a:solidFill>
          <a:srgbClr val="C00000"/>
        </a:solidFill>
      </dgm:spPr>
      <dgm:t>
        <a:bodyPr/>
        <a:lstStyle/>
        <a:p>
          <a:r>
            <a:rPr lang="nl-NL" b="0" dirty="0">
              <a:latin typeface="+mn-lt"/>
            </a:rPr>
            <a:t>MTEF</a:t>
          </a:r>
          <a:r>
            <a:rPr lang="nl-NL" dirty="0">
              <a:latin typeface="+mn-lt"/>
            </a:rPr>
            <a:t> </a:t>
          </a:r>
          <a:endParaRPr lang="en-GB" dirty="0">
            <a:latin typeface="+mn-lt"/>
          </a:endParaRPr>
        </a:p>
      </dgm:t>
    </dgm:pt>
    <dgm:pt modelId="{CBFA88A5-5BA7-493B-AE2D-594A6E86B640}" type="parTrans" cxnId="{8FE58644-3E33-4FCC-9219-E825B4FF2803}">
      <dgm:prSet/>
      <dgm:spPr/>
      <dgm:t>
        <a:bodyPr/>
        <a:lstStyle/>
        <a:p>
          <a:endParaRPr lang="en-GB"/>
        </a:p>
      </dgm:t>
    </dgm:pt>
    <dgm:pt modelId="{A08F1F4C-E899-4258-A914-74B614ADCC1F}" type="sibTrans" cxnId="{8FE58644-3E33-4FCC-9219-E825B4FF2803}">
      <dgm:prSet/>
      <dgm:spPr/>
      <dgm:t>
        <a:bodyPr/>
        <a:lstStyle/>
        <a:p>
          <a:endParaRPr lang="en-GB"/>
        </a:p>
      </dgm:t>
    </dgm:pt>
    <dgm:pt modelId="{FAAE6664-56F4-4654-82B2-47CB13A17D13}">
      <dgm:prSet phldrT="[Text]"/>
      <dgm:spPr/>
      <dgm:t>
        <a:bodyPr/>
        <a:lstStyle/>
        <a:p>
          <a:r>
            <a:rPr lang="nl-NL" dirty="0" err="1">
              <a:solidFill>
                <a:schemeClr val="accent4">
                  <a:lumMod val="65000"/>
                  <a:lumOff val="35000"/>
                </a:schemeClr>
              </a:solidFill>
              <a:latin typeface="+mn-lt"/>
            </a:rPr>
            <a:t>Measurable</a:t>
          </a:r>
          <a:r>
            <a:rPr lang="nl-NL" dirty="0">
              <a:solidFill>
                <a:schemeClr val="accent4">
                  <a:lumMod val="65000"/>
                  <a:lumOff val="35000"/>
                </a:schemeClr>
              </a:solidFill>
              <a:latin typeface="+mn-lt"/>
            </a:rPr>
            <a:t> </a:t>
          </a:r>
          <a:r>
            <a:rPr lang="nl-NL" b="0" dirty="0" err="1">
              <a:solidFill>
                <a:schemeClr val="accent4">
                  <a:lumMod val="65000"/>
                  <a:lumOff val="35000"/>
                </a:schemeClr>
              </a:solidFill>
              <a:latin typeface="+mn-lt"/>
            </a:rPr>
            <a:t>outputs</a:t>
          </a:r>
          <a:r>
            <a:rPr lang="nl-NL" dirty="0">
              <a:solidFill>
                <a:schemeClr val="accent4">
                  <a:lumMod val="65000"/>
                  <a:lumOff val="35000"/>
                </a:schemeClr>
              </a:solidFill>
              <a:latin typeface="+mn-lt"/>
            </a:rPr>
            <a:t>, </a:t>
          </a:r>
          <a:r>
            <a:rPr lang="nl-NL" dirty="0" err="1">
              <a:solidFill>
                <a:schemeClr val="accent4">
                  <a:lumMod val="65000"/>
                  <a:lumOff val="35000"/>
                </a:schemeClr>
              </a:solidFill>
              <a:latin typeface="+mn-lt"/>
            </a:rPr>
            <a:t>results</a:t>
          </a:r>
          <a:endParaRPr lang="en-GB" dirty="0">
            <a:solidFill>
              <a:schemeClr val="accent4">
                <a:lumMod val="65000"/>
                <a:lumOff val="35000"/>
              </a:schemeClr>
            </a:solidFill>
            <a:latin typeface="+mn-lt"/>
          </a:endParaRPr>
        </a:p>
      </dgm:t>
    </dgm:pt>
    <dgm:pt modelId="{EA35404E-168C-4D7A-B260-C1F3307E94FE}" type="parTrans" cxnId="{8B9F25F7-6295-4D75-855B-2C96F88F024B}">
      <dgm:prSet/>
      <dgm:spPr/>
      <dgm:t>
        <a:bodyPr/>
        <a:lstStyle/>
        <a:p>
          <a:endParaRPr lang="en-GB"/>
        </a:p>
      </dgm:t>
    </dgm:pt>
    <dgm:pt modelId="{4181F695-0181-4971-B056-C0D969B173EE}" type="sibTrans" cxnId="{8B9F25F7-6295-4D75-855B-2C96F88F024B}">
      <dgm:prSet/>
      <dgm:spPr/>
      <dgm:t>
        <a:bodyPr/>
        <a:lstStyle/>
        <a:p>
          <a:endParaRPr lang="en-GB"/>
        </a:p>
      </dgm:t>
    </dgm:pt>
    <dgm:pt modelId="{BF12598C-5B49-4AA5-B96B-E3529B7B053B}">
      <dgm:prSet/>
      <dgm:spPr>
        <a:solidFill>
          <a:schemeClr val="accent2">
            <a:lumMod val="75000"/>
          </a:schemeClr>
        </a:solidFill>
      </dgm:spPr>
      <dgm:t>
        <a:bodyPr/>
        <a:lstStyle/>
        <a:p>
          <a:r>
            <a:rPr lang="nl-NL" dirty="0" err="1">
              <a:solidFill>
                <a:schemeClr val="bg1"/>
              </a:solidFill>
              <a:latin typeface="+mn-lt"/>
            </a:rPr>
            <a:t>Annual</a:t>
          </a:r>
          <a:r>
            <a:rPr lang="nl-NL" dirty="0">
              <a:solidFill>
                <a:schemeClr val="bg1"/>
              </a:solidFill>
              <a:latin typeface="+mn-lt"/>
            </a:rPr>
            <a:t> Budget</a:t>
          </a:r>
          <a:endParaRPr lang="en-GB" dirty="0">
            <a:solidFill>
              <a:schemeClr val="bg1"/>
            </a:solidFill>
            <a:latin typeface="+mn-lt"/>
          </a:endParaRPr>
        </a:p>
      </dgm:t>
    </dgm:pt>
    <dgm:pt modelId="{B86D8E3B-9F8D-410D-97A7-5AC586C7D065}" type="parTrans" cxnId="{B40B28C0-E668-4971-AD0F-5219E7BFB13A}">
      <dgm:prSet/>
      <dgm:spPr/>
      <dgm:t>
        <a:bodyPr/>
        <a:lstStyle/>
        <a:p>
          <a:endParaRPr lang="en-GB"/>
        </a:p>
      </dgm:t>
    </dgm:pt>
    <dgm:pt modelId="{58A3DE08-6CF5-4929-B90D-6EC89715C9DC}" type="sibTrans" cxnId="{B40B28C0-E668-4971-AD0F-5219E7BFB13A}">
      <dgm:prSet/>
      <dgm:spPr/>
      <dgm:t>
        <a:bodyPr/>
        <a:lstStyle/>
        <a:p>
          <a:endParaRPr lang="en-GB"/>
        </a:p>
      </dgm:t>
    </dgm:pt>
    <dgm:pt modelId="{690ECCD3-7241-4132-9BED-650F1CE11170}" type="pres">
      <dgm:prSet presAssocID="{72FB62EE-42BA-44DE-9DF2-5AE23206C8AC}" presName="Name0" presStyleCnt="0">
        <dgm:presLayoutVars>
          <dgm:dir/>
          <dgm:resizeHandles/>
        </dgm:presLayoutVars>
      </dgm:prSet>
      <dgm:spPr/>
      <dgm:t>
        <a:bodyPr/>
        <a:lstStyle/>
        <a:p>
          <a:endParaRPr lang="fr-BE"/>
        </a:p>
      </dgm:t>
    </dgm:pt>
    <dgm:pt modelId="{F9BE00CD-E3A6-4616-B193-53570A82D767}" type="pres">
      <dgm:prSet presAssocID="{8B11BCD9-B076-495E-AA6E-CCBB38E3E65E}" presName="compNode" presStyleCnt="0"/>
      <dgm:spPr/>
    </dgm:pt>
    <dgm:pt modelId="{CBB6DCCD-8FF0-46D5-BD1B-5D6B4833FA42}" type="pres">
      <dgm:prSet presAssocID="{8B11BCD9-B076-495E-AA6E-CCBB38E3E65E}" presName="dummyConnPt" presStyleCnt="0"/>
      <dgm:spPr/>
    </dgm:pt>
    <dgm:pt modelId="{E5349B80-852A-4488-959C-D7506DAC8612}" type="pres">
      <dgm:prSet presAssocID="{8B11BCD9-B076-495E-AA6E-CCBB38E3E65E}" presName="node" presStyleLbl="node1" presStyleIdx="0" presStyleCnt="6" custLinFactNeighborX="-76329" custLinFactNeighborY="5474">
        <dgm:presLayoutVars>
          <dgm:bulletEnabled val="1"/>
        </dgm:presLayoutVars>
      </dgm:prSet>
      <dgm:spPr/>
      <dgm:t>
        <a:bodyPr/>
        <a:lstStyle/>
        <a:p>
          <a:endParaRPr lang="fr-BE"/>
        </a:p>
      </dgm:t>
    </dgm:pt>
    <dgm:pt modelId="{EA526907-E060-4C00-85C3-7506DC084C95}" type="pres">
      <dgm:prSet presAssocID="{5339F117-812A-4830-8938-588A03CBADB5}" presName="sibTrans" presStyleLbl="bgSibTrans2D1" presStyleIdx="0" presStyleCnt="5"/>
      <dgm:spPr/>
      <dgm:t>
        <a:bodyPr/>
        <a:lstStyle/>
        <a:p>
          <a:endParaRPr lang="fr-BE"/>
        </a:p>
      </dgm:t>
    </dgm:pt>
    <dgm:pt modelId="{3757E5FF-DCDB-4955-A52D-B90AD187D82C}" type="pres">
      <dgm:prSet presAssocID="{4F63CD67-639B-4427-A25A-6DD2CCD70178}" presName="compNode" presStyleCnt="0"/>
      <dgm:spPr/>
    </dgm:pt>
    <dgm:pt modelId="{2EFAD2FE-2C19-46CC-BEDD-9A7E56060472}" type="pres">
      <dgm:prSet presAssocID="{4F63CD67-639B-4427-A25A-6DD2CCD70178}" presName="dummyConnPt" presStyleCnt="0"/>
      <dgm:spPr/>
    </dgm:pt>
    <dgm:pt modelId="{BA401690-208C-4DB6-BB8D-27433BEB047C}" type="pres">
      <dgm:prSet presAssocID="{4F63CD67-639B-4427-A25A-6DD2CCD70178}" presName="node" presStyleLbl="node1" presStyleIdx="1" presStyleCnt="6" custLinFactNeighborX="-49848" custLinFactNeighborY="1847">
        <dgm:presLayoutVars>
          <dgm:bulletEnabled val="1"/>
        </dgm:presLayoutVars>
      </dgm:prSet>
      <dgm:spPr/>
      <dgm:t>
        <a:bodyPr/>
        <a:lstStyle/>
        <a:p>
          <a:endParaRPr lang="fr-BE"/>
        </a:p>
      </dgm:t>
    </dgm:pt>
    <dgm:pt modelId="{C90F631B-ED32-4D4B-8239-66AA0BDE6C02}" type="pres">
      <dgm:prSet presAssocID="{5C5E81FC-64AC-4F4E-9E63-C61A6015411D}" presName="sibTrans" presStyleLbl="bgSibTrans2D1" presStyleIdx="1" presStyleCnt="5"/>
      <dgm:spPr/>
      <dgm:t>
        <a:bodyPr/>
        <a:lstStyle/>
        <a:p>
          <a:endParaRPr lang="fr-BE"/>
        </a:p>
      </dgm:t>
    </dgm:pt>
    <dgm:pt modelId="{FAE3E62A-8C18-465F-9A2D-F7D4614B976C}" type="pres">
      <dgm:prSet presAssocID="{055E7F84-76C8-4A12-86B7-7187810B9FAC}" presName="compNode" presStyleCnt="0"/>
      <dgm:spPr/>
    </dgm:pt>
    <dgm:pt modelId="{608B4C74-7EBE-4B35-A8C5-4B544BA50E52}" type="pres">
      <dgm:prSet presAssocID="{055E7F84-76C8-4A12-86B7-7187810B9FAC}" presName="dummyConnPt" presStyleCnt="0"/>
      <dgm:spPr/>
    </dgm:pt>
    <dgm:pt modelId="{ED93E070-B2A2-4ED1-87BE-B4E0F60F00D4}" type="pres">
      <dgm:prSet presAssocID="{055E7F84-76C8-4A12-86B7-7187810B9FAC}" presName="node" presStyleLbl="node1" presStyleIdx="2" presStyleCnt="6" custLinFactNeighborX="-23366" custLinFactNeighborY="3737">
        <dgm:presLayoutVars>
          <dgm:bulletEnabled val="1"/>
        </dgm:presLayoutVars>
      </dgm:prSet>
      <dgm:spPr/>
      <dgm:t>
        <a:bodyPr/>
        <a:lstStyle/>
        <a:p>
          <a:endParaRPr lang="fr-BE"/>
        </a:p>
      </dgm:t>
    </dgm:pt>
    <dgm:pt modelId="{A186225A-AEF4-4869-800B-06E61055E812}" type="pres">
      <dgm:prSet presAssocID="{194A2A2E-E53D-490C-8BFE-952054014F3B}" presName="sibTrans" presStyleLbl="bgSibTrans2D1" presStyleIdx="2" presStyleCnt="5"/>
      <dgm:spPr/>
      <dgm:t>
        <a:bodyPr/>
        <a:lstStyle/>
        <a:p>
          <a:endParaRPr lang="fr-BE"/>
        </a:p>
      </dgm:t>
    </dgm:pt>
    <dgm:pt modelId="{91CFAEF8-A99E-4E88-A023-A8E6705B1509}" type="pres">
      <dgm:prSet presAssocID="{3308B4E3-92D5-44DD-9343-4B169675F06D}" presName="compNode" presStyleCnt="0"/>
      <dgm:spPr/>
    </dgm:pt>
    <dgm:pt modelId="{BCE7C662-E16B-4E05-81EF-4FD4789FFD45}" type="pres">
      <dgm:prSet presAssocID="{3308B4E3-92D5-44DD-9343-4B169675F06D}" presName="dummyConnPt" presStyleCnt="0"/>
      <dgm:spPr/>
    </dgm:pt>
    <dgm:pt modelId="{B5212472-A984-4022-B9BE-6E5E0371DEB8}" type="pres">
      <dgm:prSet presAssocID="{3308B4E3-92D5-44DD-9343-4B169675F06D}" presName="node" presStyleLbl="node1" presStyleIdx="3" presStyleCnt="6" custLinFactY="-90551" custLinFactNeighborX="-55236" custLinFactNeighborY="-100000">
        <dgm:presLayoutVars>
          <dgm:bulletEnabled val="1"/>
        </dgm:presLayoutVars>
      </dgm:prSet>
      <dgm:spPr/>
      <dgm:t>
        <a:bodyPr/>
        <a:lstStyle/>
        <a:p>
          <a:endParaRPr lang="fr-BE"/>
        </a:p>
      </dgm:t>
    </dgm:pt>
    <dgm:pt modelId="{16A79FD8-25A7-41C9-862B-16F7B15458C3}" type="pres">
      <dgm:prSet presAssocID="{A08F1F4C-E899-4258-A914-74B614ADCC1F}" presName="sibTrans" presStyleLbl="bgSibTrans2D1" presStyleIdx="3" presStyleCnt="5"/>
      <dgm:spPr/>
      <dgm:t>
        <a:bodyPr/>
        <a:lstStyle/>
        <a:p>
          <a:endParaRPr lang="fr-BE"/>
        </a:p>
      </dgm:t>
    </dgm:pt>
    <dgm:pt modelId="{8B06D507-74BE-4BB2-AC17-5C1B718ADD86}" type="pres">
      <dgm:prSet presAssocID="{BF12598C-5B49-4AA5-B96B-E3529B7B053B}" presName="compNode" presStyleCnt="0"/>
      <dgm:spPr/>
    </dgm:pt>
    <dgm:pt modelId="{BA01B7AF-26FE-41AF-B444-09047E583CBD}" type="pres">
      <dgm:prSet presAssocID="{BF12598C-5B49-4AA5-B96B-E3529B7B053B}" presName="dummyConnPt" presStyleCnt="0"/>
      <dgm:spPr/>
    </dgm:pt>
    <dgm:pt modelId="{C143BACA-F6E6-40B0-A8F3-951193960A82}" type="pres">
      <dgm:prSet presAssocID="{BF12598C-5B49-4AA5-B96B-E3529B7B053B}" presName="node" presStyleLbl="node1" presStyleIdx="4" presStyleCnt="6" custLinFactY="23220" custLinFactNeighborX="5832" custLinFactNeighborY="100000">
        <dgm:presLayoutVars>
          <dgm:bulletEnabled val="1"/>
        </dgm:presLayoutVars>
      </dgm:prSet>
      <dgm:spPr/>
      <dgm:t>
        <a:bodyPr/>
        <a:lstStyle/>
        <a:p>
          <a:endParaRPr lang="fr-BE"/>
        </a:p>
      </dgm:t>
    </dgm:pt>
    <dgm:pt modelId="{2CB8D932-14BF-43A1-A667-2294D34E571B}" type="pres">
      <dgm:prSet presAssocID="{58A3DE08-6CF5-4929-B90D-6EC89715C9DC}" presName="sibTrans" presStyleLbl="bgSibTrans2D1" presStyleIdx="4" presStyleCnt="5"/>
      <dgm:spPr/>
      <dgm:t>
        <a:bodyPr/>
        <a:lstStyle/>
        <a:p>
          <a:endParaRPr lang="fr-BE"/>
        </a:p>
      </dgm:t>
    </dgm:pt>
    <dgm:pt modelId="{B8033165-B584-45D1-B30E-7067DB6061CB}" type="pres">
      <dgm:prSet presAssocID="{FAAE6664-56F4-4654-82B2-47CB13A17D13}" presName="compNode" presStyleCnt="0"/>
      <dgm:spPr/>
    </dgm:pt>
    <dgm:pt modelId="{95EFF14C-DD0C-467E-A1E2-87852840E07A}" type="pres">
      <dgm:prSet presAssocID="{FAAE6664-56F4-4654-82B2-47CB13A17D13}" presName="dummyConnPt" presStyleCnt="0"/>
      <dgm:spPr/>
    </dgm:pt>
    <dgm:pt modelId="{B9B86F29-2406-462B-9399-B39F0149AE8A}" type="pres">
      <dgm:prSet presAssocID="{FAAE6664-56F4-4654-82B2-47CB13A17D13}" presName="node" presStyleLbl="node1" presStyleIdx="5" presStyleCnt="6" custLinFactY="26847" custLinFactNeighborX="65415" custLinFactNeighborY="100000">
        <dgm:presLayoutVars>
          <dgm:bulletEnabled val="1"/>
        </dgm:presLayoutVars>
      </dgm:prSet>
      <dgm:spPr/>
      <dgm:t>
        <a:bodyPr/>
        <a:lstStyle/>
        <a:p>
          <a:endParaRPr lang="fr-BE"/>
        </a:p>
      </dgm:t>
    </dgm:pt>
  </dgm:ptLst>
  <dgm:cxnLst>
    <dgm:cxn modelId="{D6EF8D88-B022-4C5D-8E4F-122DDD3D6FC2}" type="presOf" srcId="{58A3DE08-6CF5-4929-B90D-6EC89715C9DC}" destId="{2CB8D932-14BF-43A1-A667-2294D34E571B}" srcOrd="0" destOrd="0" presId="urn:microsoft.com/office/officeart/2005/8/layout/bProcess4"/>
    <dgm:cxn modelId="{05480413-ECC5-4140-A24B-FAEFEA0845AB}" type="presOf" srcId="{5C5E81FC-64AC-4F4E-9E63-C61A6015411D}" destId="{C90F631B-ED32-4D4B-8239-66AA0BDE6C02}" srcOrd="0" destOrd="0" presId="urn:microsoft.com/office/officeart/2005/8/layout/bProcess4"/>
    <dgm:cxn modelId="{8FE58644-3E33-4FCC-9219-E825B4FF2803}" srcId="{72FB62EE-42BA-44DE-9DF2-5AE23206C8AC}" destId="{3308B4E3-92D5-44DD-9343-4B169675F06D}" srcOrd="3" destOrd="0" parTransId="{CBFA88A5-5BA7-493B-AE2D-594A6E86B640}" sibTransId="{A08F1F4C-E899-4258-A914-74B614ADCC1F}"/>
    <dgm:cxn modelId="{B40B28C0-E668-4971-AD0F-5219E7BFB13A}" srcId="{72FB62EE-42BA-44DE-9DF2-5AE23206C8AC}" destId="{BF12598C-5B49-4AA5-B96B-E3529B7B053B}" srcOrd="4" destOrd="0" parTransId="{B86D8E3B-9F8D-410D-97A7-5AC586C7D065}" sibTransId="{58A3DE08-6CF5-4929-B90D-6EC89715C9DC}"/>
    <dgm:cxn modelId="{CE721626-31EF-437B-9666-8A2D82B69701}" type="presOf" srcId="{5339F117-812A-4830-8938-588A03CBADB5}" destId="{EA526907-E060-4C00-85C3-7506DC084C95}" srcOrd="0" destOrd="0" presId="urn:microsoft.com/office/officeart/2005/8/layout/bProcess4"/>
    <dgm:cxn modelId="{7349ECCD-7D70-4C4B-9FF2-57D8CF758D2C}" srcId="{72FB62EE-42BA-44DE-9DF2-5AE23206C8AC}" destId="{055E7F84-76C8-4A12-86B7-7187810B9FAC}" srcOrd="2" destOrd="0" parTransId="{7DD022A5-EFC1-4756-9BE6-29FD37D08905}" sibTransId="{194A2A2E-E53D-490C-8BFE-952054014F3B}"/>
    <dgm:cxn modelId="{397959CB-FF56-457D-8982-B11338E73B8F}" type="presOf" srcId="{194A2A2E-E53D-490C-8BFE-952054014F3B}" destId="{A186225A-AEF4-4869-800B-06E61055E812}" srcOrd="0" destOrd="0" presId="urn:microsoft.com/office/officeart/2005/8/layout/bProcess4"/>
    <dgm:cxn modelId="{5F7AA3E3-8DE2-4533-9EDC-0E3469A8CA17}" type="presOf" srcId="{A08F1F4C-E899-4258-A914-74B614ADCC1F}" destId="{16A79FD8-25A7-41C9-862B-16F7B15458C3}" srcOrd="0" destOrd="0" presId="urn:microsoft.com/office/officeart/2005/8/layout/bProcess4"/>
    <dgm:cxn modelId="{5AED64A1-5037-4EEC-8A9C-8AED229E2F16}" type="presOf" srcId="{8B11BCD9-B076-495E-AA6E-CCBB38E3E65E}" destId="{E5349B80-852A-4488-959C-D7506DAC8612}" srcOrd="0" destOrd="0" presId="urn:microsoft.com/office/officeart/2005/8/layout/bProcess4"/>
    <dgm:cxn modelId="{F0348DCF-2034-4D33-A0A9-E8F20C3F6265}" srcId="{72FB62EE-42BA-44DE-9DF2-5AE23206C8AC}" destId="{4F63CD67-639B-4427-A25A-6DD2CCD70178}" srcOrd="1" destOrd="0" parTransId="{C7974D56-F47E-427C-ADAD-9A6F0E83EC04}" sibTransId="{5C5E81FC-64AC-4F4E-9E63-C61A6015411D}"/>
    <dgm:cxn modelId="{318F5407-9EE6-4C5F-836E-AFD09A475CB0}" type="presOf" srcId="{3308B4E3-92D5-44DD-9343-4B169675F06D}" destId="{B5212472-A984-4022-B9BE-6E5E0371DEB8}" srcOrd="0" destOrd="0" presId="urn:microsoft.com/office/officeart/2005/8/layout/bProcess4"/>
    <dgm:cxn modelId="{B0B161B7-FE87-479F-A426-3DB64954D327}" type="presOf" srcId="{4F63CD67-639B-4427-A25A-6DD2CCD70178}" destId="{BA401690-208C-4DB6-BB8D-27433BEB047C}" srcOrd="0" destOrd="0" presId="urn:microsoft.com/office/officeart/2005/8/layout/bProcess4"/>
    <dgm:cxn modelId="{CAFBB8B8-FCAD-4BF1-8AE9-8C9287A6F789}" srcId="{72FB62EE-42BA-44DE-9DF2-5AE23206C8AC}" destId="{8B11BCD9-B076-495E-AA6E-CCBB38E3E65E}" srcOrd="0" destOrd="0" parTransId="{367174C1-D947-4139-87CF-599148093C9B}" sibTransId="{5339F117-812A-4830-8938-588A03CBADB5}"/>
    <dgm:cxn modelId="{92B2F26B-FAA0-46F3-A4E5-A7E74D0191F2}" type="presOf" srcId="{FAAE6664-56F4-4654-82B2-47CB13A17D13}" destId="{B9B86F29-2406-462B-9399-B39F0149AE8A}" srcOrd="0" destOrd="0" presId="urn:microsoft.com/office/officeart/2005/8/layout/bProcess4"/>
    <dgm:cxn modelId="{EDD2A0CB-391E-48DD-9B35-B34E9B21CF8C}" type="presOf" srcId="{BF12598C-5B49-4AA5-B96B-E3529B7B053B}" destId="{C143BACA-F6E6-40B0-A8F3-951193960A82}" srcOrd="0" destOrd="0" presId="urn:microsoft.com/office/officeart/2005/8/layout/bProcess4"/>
    <dgm:cxn modelId="{8B9F25F7-6295-4D75-855B-2C96F88F024B}" srcId="{72FB62EE-42BA-44DE-9DF2-5AE23206C8AC}" destId="{FAAE6664-56F4-4654-82B2-47CB13A17D13}" srcOrd="5" destOrd="0" parTransId="{EA35404E-168C-4D7A-B260-C1F3307E94FE}" sibTransId="{4181F695-0181-4971-B056-C0D969B173EE}"/>
    <dgm:cxn modelId="{48046F5D-7704-4295-B7FC-973B062CF71F}" type="presOf" srcId="{72FB62EE-42BA-44DE-9DF2-5AE23206C8AC}" destId="{690ECCD3-7241-4132-9BED-650F1CE11170}" srcOrd="0" destOrd="0" presId="urn:microsoft.com/office/officeart/2005/8/layout/bProcess4"/>
    <dgm:cxn modelId="{4423E75B-C544-491D-AE04-85B69DE0D161}" type="presOf" srcId="{055E7F84-76C8-4A12-86B7-7187810B9FAC}" destId="{ED93E070-B2A2-4ED1-87BE-B4E0F60F00D4}" srcOrd="0" destOrd="0" presId="urn:microsoft.com/office/officeart/2005/8/layout/bProcess4"/>
    <dgm:cxn modelId="{7FD293D0-8366-40FF-90A8-BE5D1EFC607F}" type="presParOf" srcId="{690ECCD3-7241-4132-9BED-650F1CE11170}" destId="{F9BE00CD-E3A6-4616-B193-53570A82D767}" srcOrd="0" destOrd="0" presId="urn:microsoft.com/office/officeart/2005/8/layout/bProcess4"/>
    <dgm:cxn modelId="{59A125ED-0AD2-43AA-9B34-B1B4047AE43E}" type="presParOf" srcId="{F9BE00CD-E3A6-4616-B193-53570A82D767}" destId="{CBB6DCCD-8FF0-46D5-BD1B-5D6B4833FA42}" srcOrd="0" destOrd="0" presId="urn:microsoft.com/office/officeart/2005/8/layout/bProcess4"/>
    <dgm:cxn modelId="{3BA0E94D-7945-4223-98CC-DF4AD7468E6E}" type="presParOf" srcId="{F9BE00CD-E3A6-4616-B193-53570A82D767}" destId="{E5349B80-852A-4488-959C-D7506DAC8612}" srcOrd="1" destOrd="0" presId="urn:microsoft.com/office/officeart/2005/8/layout/bProcess4"/>
    <dgm:cxn modelId="{01564331-1556-4D74-85BB-4903C7B06190}" type="presParOf" srcId="{690ECCD3-7241-4132-9BED-650F1CE11170}" destId="{EA526907-E060-4C00-85C3-7506DC084C95}" srcOrd="1" destOrd="0" presId="urn:microsoft.com/office/officeart/2005/8/layout/bProcess4"/>
    <dgm:cxn modelId="{A5B97E5A-70BB-49AD-9F27-054FA61827DB}" type="presParOf" srcId="{690ECCD3-7241-4132-9BED-650F1CE11170}" destId="{3757E5FF-DCDB-4955-A52D-B90AD187D82C}" srcOrd="2" destOrd="0" presId="urn:microsoft.com/office/officeart/2005/8/layout/bProcess4"/>
    <dgm:cxn modelId="{C085FF58-279A-4821-AEC5-F5A78B6322C8}" type="presParOf" srcId="{3757E5FF-DCDB-4955-A52D-B90AD187D82C}" destId="{2EFAD2FE-2C19-46CC-BEDD-9A7E56060472}" srcOrd="0" destOrd="0" presId="urn:microsoft.com/office/officeart/2005/8/layout/bProcess4"/>
    <dgm:cxn modelId="{1716F7F7-4ACC-4022-9D1E-01CA580EA12A}" type="presParOf" srcId="{3757E5FF-DCDB-4955-A52D-B90AD187D82C}" destId="{BA401690-208C-4DB6-BB8D-27433BEB047C}" srcOrd="1" destOrd="0" presId="urn:microsoft.com/office/officeart/2005/8/layout/bProcess4"/>
    <dgm:cxn modelId="{4EAA4B5C-283B-4F85-825D-E7EA5D1F933B}" type="presParOf" srcId="{690ECCD3-7241-4132-9BED-650F1CE11170}" destId="{C90F631B-ED32-4D4B-8239-66AA0BDE6C02}" srcOrd="3" destOrd="0" presId="urn:microsoft.com/office/officeart/2005/8/layout/bProcess4"/>
    <dgm:cxn modelId="{2E0C2257-DC3C-47D7-942B-80C8D95D2212}" type="presParOf" srcId="{690ECCD3-7241-4132-9BED-650F1CE11170}" destId="{FAE3E62A-8C18-465F-9A2D-F7D4614B976C}" srcOrd="4" destOrd="0" presId="urn:microsoft.com/office/officeart/2005/8/layout/bProcess4"/>
    <dgm:cxn modelId="{E5F62F5B-1A48-4F1D-A3C5-098A54FD2AD9}" type="presParOf" srcId="{FAE3E62A-8C18-465F-9A2D-F7D4614B976C}" destId="{608B4C74-7EBE-4B35-A8C5-4B544BA50E52}" srcOrd="0" destOrd="0" presId="urn:microsoft.com/office/officeart/2005/8/layout/bProcess4"/>
    <dgm:cxn modelId="{3DB4E036-AF50-416B-9A14-6ED45CB989CB}" type="presParOf" srcId="{FAE3E62A-8C18-465F-9A2D-F7D4614B976C}" destId="{ED93E070-B2A2-4ED1-87BE-B4E0F60F00D4}" srcOrd="1" destOrd="0" presId="urn:microsoft.com/office/officeart/2005/8/layout/bProcess4"/>
    <dgm:cxn modelId="{F6CAAE2B-0B41-4F50-BF2A-696A5E507639}" type="presParOf" srcId="{690ECCD3-7241-4132-9BED-650F1CE11170}" destId="{A186225A-AEF4-4869-800B-06E61055E812}" srcOrd="5" destOrd="0" presId="urn:microsoft.com/office/officeart/2005/8/layout/bProcess4"/>
    <dgm:cxn modelId="{5C2DB157-F568-4BC4-867E-AA2BC8D4B6A4}" type="presParOf" srcId="{690ECCD3-7241-4132-9BED-650F1CE11170}" destId="{91CFAEF8-A99E-4E88-A023-A8E6705B1509}" srcOrd="6" destOrd="0" presId="urn:microsoft.com/office/officeart/2005/8/layout/bProcess4"/>
    <dgm:cxn modelId="{F52E32FD-B300-4F03-AE4B-326AA3B8EF3A}" type="presParOf" srcId="{91CFAEF8-A99E-4E88-A023-A8E6705B1509}" destId="{BCE7C662-E16B-4E05-81EF-4FD4789FFD45}" srcOrd="0" destOrd="0" presId="urn:microsoft.com/office/officeart/2005/8/layout/bProcess4"/>
    <dgm:cxn modelId="{C3108FF3-BAD5-449C-9E61-1FFD830EF84C}" type="presParOf" srcId="{91CFAEF8-A99E-4E88-A023-A8E6705B1509}" destId="{B5212472-A984-4022-B9BE-6E5E0371DEB8}" srcOrd="1" destOrd="0" presId="urn:microsoft.com/office/officeart/2005/8/layout/bProcess4"/>
    <dgm:cxn modelId="{780F34DD-5B04-4E00-B8B6-9F68AB8F0096}" type="presParOf" srcId="{690ECCD3-7241-4132-9BED-650F1CE11170}" destId="{16A79FD8-25A7-41C9-862B-16F7B15458C3}" srcOrd="7" destOrd="0" presId="urn:microsoft.com/office/officeart/2005/8/layout/bProcess4"/>
    <dgm:cxn modelId="{AC4AA6B5-F705-450C-AE61-841AEF2C56CA}" type="presParOf" srcId="{690ECCD3-7241-4132-9BED-650F1CE11170}" destId="{8B06D507-74BE-4BB2-AC17-5C1B718ADD86}" srcOrd="8" destOrd="0" presId="urn:microsoft.com/office/officeart/2005/8/layout/bProcess4"/>
    <dgm:cxn modelId="{D1FCD0C1-70F5-428B-86F6-3A26E42B8B3A}" type="presParOf" srcId="{8B06D507-74BE-4BB2-AC17-5C1B718ADD86}" destId="{BA01B7AF-26FE-41AF-B444-09047E583CBD}" srcOrd="0" destOrd="0" presId="urn:microsoft.com/office/officeart/2005/8/layout/bProcess4"/>
    <dgm:cxn modelId="{D4312E9D-88A8-448F-A8C1-071490578E70}" type="presParOf" srcId="{8B06D507-74BE-4BB2-AC17-5C1B718ADD86}" destId="{C143BACA-F6E6-40B0-A8F3-951193960A82}" srcOrd="1" destOrd="0" presId="urn:microsoft.com/office/officeart/2005/8/layout/bProcess4"/>
    <dgm:cxn modelId="{806264E1-3629-498F-9DE5-9AC2C1CAA601}" type="presParOf" srcId="{690ECCD3-7241-4132-9BED-650F1CE11170}" destId="{2CB8D932-14BF-43A1-A667-2294D34E571B}" srcOrd="9" destOrd="0" presId="urn:microsoft.com/office/officeart/2005/8/layout/bProcess4"/>
    <dgm:cxn modelId="{27C3906F-F722-479C-8EC8-54A70BBB413D}" type="presParOf" srcId="{690ECCD3-7241-4132-9BED-650F1CE11170}" destId="{B8033165-B584-45D1-B30E-7067DB6061CB}" srcOrd="10" destOrd="0" presId="urn:microsoft.com/office/officeart/2005/8/layout/bProcess4"/>
    <dgm:cxn modelId="{4991BC6C-1BB4-4644-97E4-21B9F56EF8F1}" type="presParOf" srcId="{B8033165-B584-45D1-B30E-7067DB6061CB}" destId="{95EFF14C-DD0C-467E-A1E2-87852840E07A}" srcOrd="0" destOrd="0" presId="urn:microsoft.com/office/officeart/2005/8/layout/bProcess4"/>
    <dgm:cxn modelId="{9F611094-A4D2-48A5-B1EE-10F51C651970}" type="presParOf" srcId="{B8033165-B584-45D1-B30E-7067DB6061CB}" destId="{B9B86F29-2406-462B-9399-B39F0149AE8A}"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68F1C0-465F-7848-9CA4-FD798F72E704}">
      <dsp:nvSpPr>
        <dsp:cNvPr id="0" name=""/>
        <dsp:cNvSpPr/>
      </dsp:nvSpPr>
      <dsp:spPr>
        <a:xfrm>
          <a:off x="1390192" y="48151"/>
          <a:ext cx="4811997" cy="4801242"/>
        </a:xfrm>
        <a:prstGeom prst="circularArrow">
          <a:avLst>
            <a:gd name="adj1" fmla="val 5544"/>
            <a:gd name="adj2" fmla="val 330680"/>
            <a:gd name="adj3" fmla="val 14152846"/>
            <a:gd name="adj4" fmla="val 17160590"/>
            <a:gd name="adj5" fmla="val 5757"/>
          </a:avLst>
        </a:prstGeom>
        <a:solidFill>
          <a:srgbClr val="99CCFF">
            <a:alpha val="49000"/>
          </a:srgbClr>
        </a:solidFill>
        <a:ln>
          <a:solidFill>
            <a:srgbClr val="000000"/>
          </a:solid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B50B284-20F9-564C-9DB0-2E242A945BDA}">
      <dsp:nvSpPr>
        <dsp:cNvPr id="0" name=""/>
        <dsp:cNvSpPr/>
      </dsp:nvSpPr>
      <dsp:spPr>
        <a:xfrm>
          <a:off x="3254081" y="190152"/>
          <a:ext cx="1872774" cy="683234"/>
        </a:xfrm>
        <a:prstGeom prst="roundRect">
          <a:avLst/>
        </a:prstGeom>
        <a:solidFill>
          <a:srgbClr val="2D5EC1"/>
        </a:solidFill>
        <a:ln>
          <a:solidFill>
            <a:srgbClr val="000000"/>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rgbClr val="FFD624"/>
              </a:solidFill>
              <a:latin typeface="+mj-lt"/>
              <a:cs typeface="Tw Cen MT"/>
            </a:rPr>
            <a:t>Programming</a:t>
          </a:r>
        </a:p>
      </dsp:txBody>
      <dsp:txXfrm>
        <a:off x="3287434" y="223505"/>
        <a:ext cx="1806068" cy="616528"/>
      </dsp:txXfrm>
    </dsp:sp>
    <dsp:sp modelId="{02104A79-B09E-EF4F-89D6-90AA79E4037E}">
      <dsp:nvSpPr>
        <dsp:cNvPr id="0" name=""/>
        <dsp:cNvSpPr/>
      </dsp:nvSpPr>
      <dsp:spPr>
        <a:xfrm>
          <a:off x="5152046" y="1348159"/>
          <a:ext cx="2108978" cy="576994"/>
        </a:xfrm>
        <a:prstGeom prst="roundRect">
          <a:avLst/>
        </a:prstGeom>
        <a:solidFill>
          <a:srgbClr val="0070C0"/>
        </a:solidFill>
        <a:ln>
          <a:solidFill>
            <a:srgbClr val="000000"/>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rgbClr val="FFC000"/>
              </a:solidFill>
              <a:latin typeface="+mj-lt"/>
              <a:cs typeface="Tw Cen MT"/>
            </a:rPr>
            <a:t>Identification</a:t>
          </a:r>
        </a:p>
      </dsp:txBody>
      <dsp:txXfrm>
        <a:off x="5180213" y="1376326"/>
        <a:ext cx="2052644" cy="520660"/>
      </dsp:txXfrm>
    </dsp:sp>
    <dsp:sp modelId="{21CD4E48-AA4C-4D4F-8C18-2C62833D8BF7}">
      <dsp:nvSpPr>
        <dsp:cNvPr id="0" name=""/>
        <dsp:cNvSpPr/>
      </dsp:nvSpPr>
      <dsp:spPr>
        <a:xfrm>
          <a:off x="3726676" y="3617025"/>
          <a:ext cx="2329494" cy="507206"/>
        </a:xfrm>
        <a:prstGeom prst="roundRect">
          <a:avLst/>
        </a:prstGeom>
        <a:solidFill>
          <a:srgbClr val="2D5EC1"/>
        </a:solidFill>
        <a:ln>
          <a:solidFill>
            <a:srgbClr val="000000"/>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rgbClr val="FFC000"/>
              </a:solidFill>
              <a:latin typeface="+mj-lt"/>
              <a:cs typeface="Tw Cen MT"/>
            </a:rPr>
            <a:t>Formulation</a:t>
          </a:r>
        </a:p>
      </dsp:txBody>
      <dsp:txXfrm>
        <a:off x="3751436" y="3641785"/>
        <a:ext cx="2279974" cy="457686"/>
      </dsp:txXfrm>
    </dsp:sp>
    <dsp:sp modelId="{4A8371AB-CD1C-904F-ACF1-4476D1CE9F40}">
      <dsp:nvSpPr>
        <dsp:cNvPr id="0" name=""/>
        <dsp:cNvSpPr/>
      </dsp:nvSpPr>
      <dsp:spPr>
        <a:xfrm>
          <a:off x="803070" y="3107416"/>
          <a:ext cx="2153388" cy="578142"/>
        </a:xfrm>
        <a:prstGeom prst="roundRect">
          <a:avLst/>
        </a:prstGeom>
        <a:solidFill>
          <a:srgbClr val="FFC000"/>
        </a:solidFill>
        <a:ln>
          <a:solidFill>
            <a:srgbClr val="000000"/>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chemeClr val="accent6">
                  <a:lumMod val="75000"/>
                </a:schemeClr>
              </a:solidFill>
              <a:latin typeface="+mj-lt"/>
              <a:cs typeface="Tw Cen MT"/>
            </a:rPr>
            <a:t>Implementation</a:t>
          </a:r>
        </a:p>
      </dsp:txBody>
      <dsp:txXfrm>
        <a:off x="831293" y="3135639"/>
        <a:ext cx="2096942" cy="521696"/>
      </dsp:txXfrm>
    </dsp:sp>
    <dsp:sp modelId="{B0B4CB20-740A-1147-93C4-2E2EC65CA4B8}">
      <dsp:nvSpPr>
        <dsp:cNvPr id="0" name=""/>
        <dsp:cNvSpPr/>
      </dsp:nvSpPr>
      <dsp:spPr>
        <a:xfrm>
          <a:off x="1085691" y="1276754"/>
          <a:ext cx="1155338" cy="527621"/>
        </a:xfrm>
        <a:prstGeom prst="roundRect">
          <a:avLst/>
        </a:prstGeom>
        <a:solidFill>
          <a:srgbClr val="2D5EC1"/>
        </a:solidFill>
        <a:ln>
          <a:solidFill>
            <a:srgbClr val="000000"/>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solidFill>
                <a:srgbClr val="FFD624"/>
              </a:solidFill>
              <a:latin typeface="+mj-lt"/>
              <a:cs typeface="Tw Cen MT"/>
            </a:rPr>
            <a:t>Closure</a:t>
          </a:r>
        </a:p>
      </dsp:txBody>
      <dsp:txXfrm>
        <a:off x="1111447" y="1302510"/>
        <a:ext cx="1103826" cy="4761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a:t>
            </a:fld>
            <a:endParaRPr lang="en-GB" dirty="0"/>
          </a:p>
        </p:txBody>
      </p:sp>
    </p:spTree>
    <p:extLst>
      <p:ext uri="{BB962C8B-B14F-4D97-AF65-F5344CB8AC3E}">
        <p14:creationId xmlns:p14="http://schemas.microsoft.com/office/powerpoint/2010/main" val="3316197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a:t>
            </a:fld>
            <a:endParaRPr lang="en-GB" dirty="0"/>
          </a:p>
        </p:txBody>
      </p:sp>
    </p:spTree>
    <p:extLst>
      <p:ext uri="{BB962C8B-B14F-4D97-AF65-F5344CB8AC3E}">
        <p14:creationId xmlns:p14="http://schemas.microsoft.com/office/powerpoint/2010/main" val="41271357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Statistical_survey" TargetMode="External"/><Relationship Id="rId7" Type="http://schemas.openxmlformats.org/officeDocument/2006/relationships/hyperlink" Target="http://en.wikipedia.org/wiki/Woman"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en.wikipedia.org/wiki/Child" TargetMode="External"/><Relationship Id="rId5" Type="http://schemas.openxmlformats.org/officeDocument/2006/relationships/hyperlink" Target="http://en.wikipedia.org/wiki/Statistics" TargetMode="External"/><Relationship Id="rId4" Type="http://schemas.openxmlformats.org/officeDocument/2006/relationships/hyperlink" Target="http://en.wikipedia.org/wiki/UNICEF"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GB" dirty="0">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2AEF46A-C190-FD48-975B-737E5E7E5EC9}" type="slidenum">
              <a:rPr kumimoji="0" lang="en-GB" sz="1200" b="0" i="0" u="none" strike="noStrike" kern="1200" cap="none" spc="0" normalizeH="0" baseline="0" noProof="0">
                <a:ln>
                  <a:noFill/>
                </a:ln>
                <a:solidFill>
                  <a:srgbClr val="000000"/>
                </a:solidFill>
                <a:effectLst/>
                <a:uLnTx/>
                <a:uFillTx/>
                <a:latin typeface="Arial" charset="0"/>
                <a:ea typeface="ＭＳ Ｐゴシック" charset="0"/>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Arial" charset="0"/>
              <a:ea typeface="ＭＳ Ｐゴシック" charset="0"/>
              <a:cs typeface="+mn-cs"/>
            </a:endParaRPr>
          </a:p>
        </p:txBody>
      </p:sp>
    </p:spTree>
    <p:extLst>
      <p:ext uri="{BB962C8B-B14F-4D97-AF65-F5344CB8AC3E}">
        <p14:creationId xmlns:p14="http://schemas.microsoft.com/office/powerpoint/2010/main" val="3697454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887536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M&amp;E are </a:t>
            </a:r>
            <a:r>
              <a:rPr lang="nl-NL" dirty="0" err="1"/>
              <a:t>often</a:t>
            </a:r>
            <a:r>
              <a:rPr lang="nl-NL" dirty="0"/>
              <a:t> </a:t>
            </a:r>
            <a:r>
              <a:rPr lang="nl-NL" dirty="0" err="1"/>
              <a:t>the</a:t>
            </a:r>
            <a:r>
              <a:rPr lang="nl-NL" dirty="0"/>
              <a:t> </a:t>
            </a:r>
            <a:r>
              <a:rPr lang="nl-NL" dirty="0" err="1"/>
              <a:t>weakest</a:t>
            </a:r>
            <a:r>
              <a:rPr lang="nl-NL" dirty="0"/>
              <a:t> </a:t>
            </a:r>
            <a:r>
              <a:rPr lang="nl-NL" dirty="0" err="1"/>
              <a:t>phase</a:t>
            </a:r>
            <a:r>
              <a:rPr lang="nl-NL" dirty="0"/>
              <a:t> of </a:t>
            </a:r>
            <a:r>
              <a:rPr lang="nl-NL" dirty="0" err="1"/>
              <a:t>the</a:t>
            </a:r>
            <a:r>
              <a:rPr lang="nl-NL" dirty="0"/>
              <a:t> policy </a:t>
            </a:r>
            <a:r>
              <a:rPr lang="nl-NL" dirty="0" err="1"/>
              <a:t>cycle</a:t>
            </a:r>
            <a:r>
              <a:rPr lang="nl-NL" dirty="0"/>
              <a:t>. Support </a:t>
            </a:r>
            <a:r>
              <a:rPr lang="nl-NL" dirty="0" err="1"/>
              <a:t>might</a:t>
            </a:r>
            <a:r>
              <a:rPr lang="nl-NL" dirty="0"/>
              <a:t> </a:t>
            </a:r>
            <a:r>
              <a:rPr lang="nl-NL" dirty="0" err="1"/>
              <a:t>be</a:t>
            </a:r>
            <a:r>
              <a:rPr lang="nl-NL" dirty="0"/>
              <a:t> </a:t>
            </a:r>
            <a:r>
              <a:rPr lang="nl-NL" dirty="0" err="1"/>
              <a:t>required</a:t>
            </a:r>
            <a:r>
              <a:rPr lang="nl-NL" dirty="0"/>
              <a:t> </a:t>
            </a:r>
            <a:r>
              <a:rPr lang="nl-NL" dirty="0" err="1"/>
              <a:t>to</a:t>
            </a:r>
            <a:r>
              <a:rPr lang="nl-NL" dirty="0"/>
              <a:t> </a:t>
            </a:r>
            <a:r>
              <a:rPr lang="nl-NL" dirty="0" err="1"/>
              <a:t>improve</a:t>
            </a:r>
            <a:r>
              <a:rPr lang="nl-NL" dirty="0"/>
              <a:t> </a:t>
            </a:r>
            <a:r>
              <a:rPr lang="nl-NL" dirty="0" err="1"/>
              <a:t>the</a:t>
            </a:r>
            <a:r>
              <a:rPr lang="nl-NL" dirty="0"/>
              <a:t> </a:t>
            </a:r>
            <a:r>
              <a:rPr lang="nl-NL" dirty="0" err="1"/>
              <a:t>capacity</a:t>
            </a:r>
            <a:r>
              <a:rPr lang="nl-NL" dirty="0"/>
              <a:t>, </a:t>
            </a:r>
            <a:r>
              <a:rPr lang="nl-NL" dirty="0" err="1"/>
              <a:t>strengthen</a:t>
            </a:r>
            <a:r>
              <a:rPr lang="nl-NL" dirty="0"/>
              <a:t> </a:t>
            </a:r>
            <a:r>
              <a:rPr lang="nl-NL" dirty="0" err="1"/>
              <a:t>the</a:t>
            </a:r>
            <a:r>
              <a:rPr lang="nl-NL" dirty="0"/>
              <a:t> data </a:t>
            </a:r>
            <a:r>
              <a:rPr lang="nl-NL" dirty="0" err="1"/>
              <a:t>collection</a:t>
            </a:r>
            <a:r>
              <a:rPr lang="nl-NL" dirty="0"/>
              <a:t> / </a:t>
            </a:r>
            <a:r>
              <a:rPr lang="nl-NL" dirty="0" err="1"/>
              <a:t>statistical</a:t>
            </a:r>
            <a:r>
              <a:rPr lang="nl-NL" dirty="0"/>
              <a:t> systems. </a:t>
            </a:r>
            <a:r>
              <a:rPr lang="nl-NL" dirty="0" err="1"/>
              <a:t>Could</a:t>
            </a:r>
            <a:r>
              <a:rPr lang="nl-NL" dirty="0"/>
              <a:t> </a:t>
            </a:r>
            <a:r>
              <a:rPr lang="nl-NL" dirty="0" err="1"/>
              <a:t>be</a:t>
            </a:r>
            <a:r>
              <a:rPr lang="nl-NL" dirty="0"/>
              <a:t> in </a:t>
            </a:r>
            <a:r>
              <a:rPr lang="nl-NL" dirty="0" err="1"/>
              <a:t>the</a:t>
            </a:r>
            <a:r>
              <a:rPr lang="nl-NL" dirty="0"/>
              <a:t> form of </a:t>
            </a:r>
            <a:r>
              <a:rPr lang="nl-NL" dirty="0" err="1"/>
              <a:t>an</a:t>
            </a:r>
            <a:r>
              <a:rPr lang="nl-NL" dirty="0"/>
              <a:t> action plan</a:t>
            </a:r>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12</a:t>
            </a:fld>
            <a:endParaRPr lang="en-GB" dirty="0"/>
          </a:p>
        </p:txBody>
      </p:sp>
    </p:spTree>
    <p:extLst>
      <p:ext uri="{BB962C8B-B14F-4D97-AF65-F5344CB8AC3E}">
        <p14:creationId xmlns:p14="http://schemas.microsoft.com/office/powerpoint/2010/main" val="3389855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There</a:t>
            </a:r>
            <a:r>
              <a:rPr lang="nl-NL" dirty="0"/>
              <a:t> is </a:t>
            </a:r>
            <a:r>
              <a:rPr lang="nl-NL" dirty="0" err="1"/>
              <a:t>only</a:t>
            </a:r>
            <a:r>
              <a:rPr lang="nl-NL" dirty="0"/>
              <a:t> </a:t>
            </a:r>
            <a:r>
              <a:rPr lang="nl-NL" dirty="0" err="1"/>
              <a:t>one</a:t>
            </a:r>
            <a:r>
              <a:rPr lang="nl-NL" dirty="0"/>
              <a:t> PFM </a:t>
            </a:r>
            <a:r>
              <a:rPr lang="nl-NL" dirty="0" err="1"/>
              <a:t>progress</a:t>
            </a:r>
            <a:r>
              <a:rPr lang="nl-NL" dirty="0"/>
              <a:t> report per country </a:t>
            </a:r>
            <a:r>
              <a:rPr lang="nl-NL" dirty="0" err="1"/>
              <a:t>receiving</a:t>
            </a:r>
            <a:r>
              <a:rPr lang="nl-NL" dirty="0"/>
              <a:t> BS. The </a:t>
            </a:r>
            <a:r>
              <a:rPr lang="nl-NL" dirty="0" err="1"/>
              <a:t>same</a:t>
            </a:r>
            <a:r>
              <a:rPr lang="nl-NL" dirty="0"/>
              <a:t> report </a:t>
            </a:r>
            <a:r>
              <a:rPr lang="nl-NL" dirty="0" err="1"/>
              <a:t>can</a:t>
            </a:r>
            <a:r>
              <a:rPr lang="nl-NL" dirty="0"/>
              <a:t> </a:t>
            </a:r>
            <a:r>
              <a:rPr lang="nl-NL" dirty="0" err="1"/>
              <a:t>be</a:t>
            </a:r>
            <a:r>
              <a:rPr lang="nl-NL" dirty="0"/>
              <a:t> </a:t>
            </a:r>
            <a:r>
              <a:rPr lang="nl-NL" dirty="0" err="1"/>
              <a:t>used</a:t>
            </a:r>
            <a:r>
              <a:rPr lang="nl-NL" dirty="0"/>
              <a:t> </a:t>
            </a:r>
            <a:r>
              <a:rPr lang="nl-NL" dirty="0" err="1"/>
              <a:t>for</a:t>
            </a:r>
            <a:r>
              <a:rPr lang="nl-NL" dirty="0"/>
              <a:t> </a:t>
            </a:r>
            <a:r>
              <a:rPr lang="nl-NL" dirty="0" err="1"/>
              <a:t>various</a:t>
            </a:r>
            <a:r>
              <a:rPr lang="nl-NL" dirty="0"/>
              <a:t> BS </a:t>
            </a:r>
            <a:r>
              <a:rPr lang="nl-NL" dirty="0" err="1"/>
              <a:t>constracts</a:t>
            </a:r>
            <a:endParaRPr lang="nl-NL" dirty="0"/>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13</a:t>
            </a:fld>
            <a:endParaRPr lang="en-GB" dirty="0"/>
          </a:p>
        </p:txBody>
      </p:sp>
    </p:spTree>
    <p:extLst>
      <p:ext uri="{BB962C8B-B14F-4D97-AF65-F5344CB8AC3E}">
        <p14:creationId xmlns:p14="http://schemas.microsoft.com/office/powerpoint/2010/main" val="3650513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303200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See p.17 </a:t>
            </a:r>
            <a:r>
              <a:rPr lang="nl-NL" dirty="0" err="1"/>
              <a:t>Guidelines</a:t>
            </a:r>
            <a:endParaRPr lang="nl-NL" dirty="0"/>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16</a:t>
            </a:fld>
            <a:endParaRPr lang="en-GB" dirty="0"/>
          </a:p>
        </p:txBody>
      </p:sp>
    </p:spTree>
    <p:extLst>
      <p:ext uri="{BB962C8B-B14F-4D97-AF65-F5344CB8AC3E}">
        <p14:creationId xmlns:p14="http://schemas.microsoft.com/office/powerpoint/2010/main" val="4288850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17</a:t>
            </a:fld>
            <a:endParaRPr lang="en-GB" dirty="0"/>
          </a:p>
        </p:txBody>
      </p:sp>
    </p:spTree>
    <p:extLst>
      <p:ext uri="{BB962C8B-B14F-4D97-AF65-F5344CB8AC3E}">
        <p14:creationId xmlns:p14="http://schemas.microsoft.com/office/powerpoint/2010/main" val="11868942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18</a:t>
            </a:fld>
            <a:endParaRPr lang="en-GB" dirty="0"/>
          </a:p>
        </p:txBody>
      </p:sp>
    </p:spTree>
    <p:extLst>
      <p:ext uri="{BB962C8B-B14F-4D97-AF65-F5344CB8AC3E}">
        <p14:creationId xmlns:p14="http://schemas.microsoft.com/office/powerpoint/2010/main" val="4991191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200" b="0" i="0" u="none" strike="noStrike" kern="1200" cap="none" spc="0" normalizeH="0" baseline="0" noProof="0" dirty="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5093219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20</a:t>
            </a:fld>
            <a:endParaRPr lang="en-GB" dirty="0"/>
          </a:p>
        </p:txBody>
      </p:sp>
    </p:spTree>
    <p:extLst>
      <p:ext uri="{BB962C8B-B14F-4D97-AF65-F5344CB8AC3E}">
        <p14:creationId xmlns:p14="http://schemas.microsoft.com/office/powerpoint/2010/main" val="2021918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21</a:t>
            </a:fld>
            <a:endParaRPr lang="en-GB" dirty="0"/>
          </a:p>
        </p:txBody>
      </p:sp>
    </p:spTree>
    <p:extLst>
      <p:ext uri="{BB962C8B-B14F-4D97-AF65-F5344CB8AC3E}">
        <p14:creationId xmlns:p14="http://schemas.microsoft.com/office/powerpoint/2010/main" val="4213687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2DFBBCF-F797-4349-BC84-D0C7799FA756}" type="slidenum">
              <a:rPr kumimoji="0" lang="en-US" altLang="en-US" sz="1200" b="0" i="0" u="none" strike="noStrike" kern="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6627" name="Rectangle 2"/>
          <p:cNvSpPr>
            <a:spLocks noGrp="1" noRot="1" noChangeAspect="1" noChangeArrowheads="1" noTextEdit="1"/>
          </p:cNvSpPr>
          <p:nvPr>
            <p:ph type="sldImg"/>
          </p:nvPr>
        </p:nvSpPr>
        <p:spPr>
          <a:xfrm>
            <a:off x="941388" y="746125"/>
            <a:ext cx="4916487" cy="3689350"/>
          </a:xfrm>
          <a:ln/>
        </p:spPr>
      </p:sp>
      <p:sp>
        <p:nvSpPr>
          <p:cNvPr id="26628" name="Rectangle 3"/>
          <p:cNvSpPr>
            <a:spLocks noGrp="1" noChangeArrowheads="1"/>
          </p:cNvSpPr>
          <p:nvPr>
            <p:ph type="body" idx="1"/>
          </p:nvPr>
        </p:nvSpPr>
        <p:spPr>
          <a:xfrm>
            <a:off x="906463" y="4691063"/>
            <a:ext cx="4984750" cy="444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58" tIns="45729" rIns="91458" bIns="45729"/>
          <a:lstStyle/>
          <a:p>
            <a:pPr>
              <a:buFontTx/>
              <a:buChar char="•"/>
            </a:pPr>
            <a:r>
              <a:rPr lang="en-GB" altLang="en-US"/>
              <a:t>RMF: Risk Management Framework</a:t>
            </a:r>
          </a:p>
          <a:p>
            <a:pPr>
              <a:buFontTx/>
              <a:buChar char="•"/>
            </a:pPr>
            <a:r>
              <a:rPr lang="en-GB" altLang="en-US"/>
              <a:t>Other data collection/analysis: </a:t>
            </a:r>
          </a:p>
          <a:p>
            <a:pPr>
              <a:buFontTx/>
              <a:buChar char="•"/>
            </a:pPr>
            <a:r>
              <a:rPr lang="en-GB" altLang="en-US"/>
              <a:t>- for public policy: PAF (indicators), results of surveys, other review documents</a:t>
            </a:r>
          </a:p>
          <a:p>
            <a:pPr>
              <a:buFontTx/>
              <a:buChar char="•"/>
            </a:pPr>
            <a:endParaRPr lang="en-GB" altLang="en-US"/>
          </a:p>
          <a:p>
            <a:r>
              <a:rPr lang="en-GB" altLang="en-US"/>
              <a:t>Data sources/Surveys  (Examples):</a:t>
            </a:r>
          </a:p>
          <a:p>
            <a:r>
              <a:rPr lang="fr-FR" altLang="en-US"/>
              <a:t>Household surveys</a:t>
            </a:r>
          </a:p>
          <a:p>
            <a:r>
              <a:rPr lang="fr-FR" altLang="en-US"/>
              <a:t>LSMS – Living Standards Measurement Study.  </a:t>
            </a:r>
          </a:p>
          <a:p>
            <a:r>
              <a:rPr lang="fr-FR" altLang="en-US" sz="1000"/>
              <a:t>It is used to explore ways of improving the type and quality of household data collected by statistical offices. The goal is to foster increased use of household data as a basis for policy decisionmaking.</a:t>
            </a:r>
            <a:endParaRPr lang="fr-FR" altLang="en-US"/>
          </a:p>
          <a:p>
            <a:endParaRPr lang="fr-FR" altLang="en-US"/>
          </a:p>
          <a:p>
            <a:r>
              <a:rPr lang="fr-FR" altLang="en-US"/>
              <a:t>MIC – Multiple Indicator Cluster Survey</a:t>
            </a:r>
          </a:p>
          <a:p>
            <a:r>
              <a:rPr lang="fr-FR" altLang="en-US" sz="1000"/>
              <a:t>It is a </a:t>
            </a:r>
            <a:r>
              <a:rPr lang="fr-FR" altLang="en-US" sz="1000">
                <a:hlinkClick r:id="rId3"/>
              </a:rPr>
              <a:t>survey program developed by the </a:t>
            </a:r>
            <a:r>
              <a:rPr lang="fr-FR" altLang="en-US" sz="1000">
                <a:hlinkClick r:id="rId4"/>
              </a:rPr>
              <a:t>United Nations Children's Fund to provide internationally comparable, </a:t>
            </a:r>
            <a:r>
              <a:rPr lang="fr-FR" altLang="en-US" sz="1000">
                <a:hlinkClick r:id="rId5"/>
              </a:rPr>
              <a:t>statistically rigorous data on the situation of </a:t>
            </a:r>
            <a:r>
              <a:rPr lang="fr-FR" altLang="en-US" sz="1000">
                <a:hlinkClick r:id="rId6"/>
              </a:rPr>
              <a:t>children and </a:t>
            </a:r>
            <a:r>
              <a:rPr lang="fr-FR" altLang="en-US" sz="1000">
                <a:hlinkClick r:id="rId7"/>
              </a:rPr>
              <a:t>women</a:t>
            </a:r>
            <a:endParaRPr lang="fr-FR" altLang="en-US"/>
          </a:p>
          <a:p>
            <a:endParaRPr lang="fr-FR" altLang="en-US"/>
          </a:p>
          <a:p>
            <a:r>
              <a:rPr lang="fr-FR" altLang="en-US"/>
              <a:t>DHS – Demographic and Health Survey</a:t>
            </a:r>
          </a:p>
          <a:p>
            <a:endParaRPr lang="fr-FR" altLang="en-US"/>
          </a:p>
          <a:p>
            <a:r>
              <a:rPr lang="fr-FR" altLang="en-US"/>
              <a:t>PISA – Programme for International Student Assessment</a:t>
            </a:r>
          </a:p>
          <a:p>
            <a:endParaRPr lang="fr-FR" altLang="en-US"/>
          </a:p>
          <a:p>
            <a:r>
              <a:rPr lang="fr-FR" altLang="en-US"/>
              <a:t>PASEC – Programme d’Analyse des Systèmes Éducatifs.</a:t>
            </a:r>
          </a:p>
          <a:p>
            <a:endParaRPr lang="fr-FR" altLang="en-US"/>
          </a:p>
          <a:p>
            <a:endParaRPr lang="en-GB" altLang="en-US"/>
          </a:p>
        </p:txBody>
      </p:sp>
    </p:spTree>
    <p:extLst>
      <p:ext uri="{BB962C8B-B14F-4D97-AF65-F5344CB8AC3E}">
        <p14:creationId xmlns:p14="http://schemas.microsoft.com/office/powerpoint/2010/main" val="25179365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a:p>
        </p:txBody>
      </p:sp>
      <p:sp>
        <p:nvSpPr>
          <p:cNvPr id="84996" name="Slide Number Placeholder 3"/>
          <p:cNvSpPr>
            <a:spLocks noGrp="1"/>
          </p:cNvSpPr>
          <p:nvPr>
            <p:ph type="sldNum" sz="quarter" idx="5"/>
          </p:nvPr>
        </p:nvSpPr>
        <p:spPr>
          <a:noFill/>
        </p:spPr>
        <p:txBody>
          <a:bodyPr/>
          <a:lstStyle/>
          <a:p>
            <a:fld id="{05F1F83B-1E1D-462F-A640-12E8F840B60C}" type="slidenum">
              <a:rPr lang="en-GB" smtClean="0"/>
              <a:pPr/>
              <a:t>23</a:t>
            </a:fld>
            <a:endParaRPr lang="en-GB"/>
          </a:p>
        </p:txBody>
      </p:sp>
    </p:spTree>
    <p:extLst>
      <p:ext uri="{BB962C8B-B14F-4D97-AF65-F5344CB8AC3E}">
        <p14:creationId xmlns:p14="http://schemas.microsoft.com/office/powerpoint/2010/main" val="2959508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GB" b="1" dirty="0"/>
              <a:t>OPTION EXERCISE (RELATED TO THE INTERVENTION LOGIC)</a:t>
            </a:r>
          </a:p>
          <a:p>
            <a:pPr lvl="0"/>
            <a:r>
              <a:rPr lang="en-GB" sz="1000" i="1" kern="1200" baseline="0" dirty="0">
                <a:solidFill>
                  <a:schemeClr val="tx1"/>
                </a:solidFill>
                <a:effectLst/>
                <a:latin typeface="Arial" pitchFamily="34" charset="0"/>
                <a:ea typeface="+mn-ea"/>
                <a:cs typeface="+mn-cs"/>
              </a:rPr>
              <a:t>The government of a partner country is conducting an ambitious education programme aimed at achieving “education for all” education indicators, especially for girls and disadvantaged groups. The government’s intervention logic underlying this strategy aims at producing the following outputs/results:</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Better functioning of the education system</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Improved equitable access (gender, regional) to basic and secondary education</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Increased number of children having completed primary and secondary school</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Improved quality of educational services at regional and local level</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 </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Your identification analysis suggests that the strengths and weaknesses of the Government policy are:</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Strengths:</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Credible commitment to provide reasonable budgetary resources to the education sector</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Existence of a well documented and shared strategic vision of the sector</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An reasonably well developed network of regional education institutions</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Weaknesses:</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Education budget is under-spent</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Qualified teachers are reluctant to work in remote areas, and when they do tend to neglect their duties</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Difficult “trickle down” of expenditures and reforms  from central government to regional and local institutions decisions and funds</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 </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Given these elements on the achievement of which </a:t>
            </a:r>
            <a:r>
              <a:rPr lang="en-GB" sz="1000" i="1" u="sng" kern="1200" baseline="0" dirty="0">
                <a:solidFill>
                  <a:schemeClr val="tx1"/>
                </a:solidFill>
                <a:effectLst/>
                <a:latin typeface="Arial" pitchFamily="34" charset="0"/>
                <a:ea typeface="+mn-ea"/>
                <a:cs typeface="+mn-cs"/>
              </a:rPr>
              <a:t>induced outputs</a:t>
            </a:r>
            <a:r>
              <a:rPr lang="en-GB" sz="1000" i="1" kern="1200" baseline="0" dirty="0">
                <a:solidFill>
                  <a:schemeClr val="tx1"/>
                </a:solidFill>
                <a:effectLst/>
                <a:latin typeface="Arial" pitchFamily="34" charset="0"/>
                <a:ea typeface="+mn-ea"/>
                <a:cs typeface="+mn-cs"/>
              </a:rPr>
              <a:t> will you focus your budget support and complementary support. </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 </a:t>
            </a:r>
            <a:endParaRPr lang="nl-NL" sz="1000" kern="1200" baseline="0" dirty="0">
              <a:solidFill>
                <a:schemeClr val="tx1"/>
              </a:solidFill>
              <a:effectLst/>
              <a:latin typeface="Arial" pitchFamily="34"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40571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xmlns="" id="{094AABE2-3684-43F7-9EDF-090C6D4FC6CD}"/>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xmlns="" id="{DE6ED902-339C-432A-A6EF-7187F18C885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nl-NL" dirty="0">
                <a:latin typeface="Arial" panose="020B0604020202020204" pitchFamily="34" charset="0"/>
              </a:rPr>
              <a:t>Compare to slide in Formulation. Note changes for implementation. Focus in first instance on achievement of Reforms and policies supported by BS. </a:t>
            </a:r>
          </a:p>
          <a:p>
            <a:pPr eaLnBrk="1" hangingPunct="1"/>
            <a:r>
              <a:rPr lang="en-GB" altLang="nl-NL" b="1" dirty="0">
                <a:latin typeface="Arial" panose="020B0604020202020204" pitchFamily="34" charset="0"/>
              </a:rPr>
              <a:t>3. Implementation</a:t>
            </a:r>
            <a:r>
              <a:rPr lang="en-GB" altLang="nl-NL" dirty="0">
                <a:latin typeface="Arial" panose="020B0604020202020204" pitchFamily="34" charset="0"/>
              </a:rPr>
              <a:t>: requires verifying regularly the provisions of the FA to ensure the success of the contract and at anticipate any factor that could derail its implementation. Corrective measures, reinforced policy dialogue and, when needed, amendments to the FA, could then be enforced well ahead of payment:</a:t>
            </a:r>
          </a:p>
          <a:p>
            <a:pPr eaLnBrk="1" hangingPunct="1"/>
            <a:r>
              <a:rPr lang="en-GB" altLang="nl-NL" b="1" dirty="0">
                <a:latin typeface="Arial" panose="020B0604020202020204" pitchFamily="34" charset="0"/>
              </a:rPr>
              <a:t>4. Closure</a:t>
            </a:r>
            <a:r>
              <a:rPr lang="en-GB" altLang="nl-NL" dirty="0">
                <a:latin typeface="Arial" panose="020B0604020202020204" pitchFamily="34" charset="0"/>
              </a:rPr>
              <a:t>: Following the last budget support disbursement, a brief final report needs to be prepared by the delegation and submitted to headquarters. These final reviews are meant to remain internal, to assess the results achieved during the implementation of the contract and to draw lessons for future contracts. They are also used for communication and visibility. Should be sent to HQ within 3 months of last disbursement.</a:t>
            </a:r>
          </a:p>
          <a:p>
            <a:pPr eaLnBrk="1" hangingPunct="1"/>
            <a:r>
              <a:rPr lang="en-GB" altLang="nl-NL" dirty="0">
                <a:latin typeface="Arial" panose="020B0604020202020204" pitchFamily="34" charset="0"/>
              </a:rPr>
              <a:t>CD: capacity development</a:t>
            </a:r>
          </a:p>
          <a:p>
            <a:pPr eaLnBrk="1" hangingPunct="1"/>
            <a:r>
              <a:rPr lang="en-GB" altLang="nl-NL" dirty="0">
                <a:latin typeface="Arial" panose="020B0604020202020204" pitchFamily="34" charset="0"/>
              </a:rPr>
              <a:t>PD: policy dialogue</a:t>
            </a:r>
          </a:p>
          <a:p>
            <a:pPr eaLnBrk="1" hangingPunct="1"/>
            <a:r>
              <a:rPr lang="en-GB" altLang="nl-NL" dirty="0">
                <a:latin typeface="Arial" panose="020B0604020202020204" pitchFamily="34" charset="0"/>
              </a:rPr>
              <a:t>C&amp;V: communication and visibility</a:t>
            </a:r>
          </a:p>
          <a:p>
            <a:pPr eaLnBrk="1" hangingPunct="1"/>
            <a:r>
              <a:rPr lang="en-GB" altLang="nl-NL" dirty="0">
                <a:latin typeface="Arial" panose="020B0604020202020204" pitchFamily="34" charset="0"/>
              </a:rPr>
              <a:t>FA: financing agreement</a:t>
            </a:r>
          </a:p>
        </p:txBody>
      </p:sp>
      <p:sp>
        <p:nvSpPr>
          <p:cNvPr id="12292" name="Slide Number Placeholder 3">
            <a:extLst>
              <a:ext uri="{FF2B5EF4-FFF2-40B4-BE49-F238E27FC236}">
                <a16:creationId xmlns:a16="http://schemas.microsoft.com/office/drawing/2014/main" xmlns="" id="{1F8CE409-DA64-4DED-A465-FEF272C34EC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82B6E8F9-4F37-4BF7-B8F2-F2F57143684D}" type="slidenum">
              <a:rPr lang="en-GB" altLang="nl-NL" smtClean="0"/>
              <a:pPr>
                <a:spcBef>
                  <a:spcPct val="0"/>
                </a:spcBef>
              </a:pPr>
              <a:t>4</a:t>
            </a:fld>
            <a:endParaRPr lang="en-GB" altLang="nl-NL"/>
          </a:p>
        </p:txBody>
      </p:sp>
    </p:spTree>
    <p:extLst>
      <p:ext uri="{BB962C8B-B14F-4D97-AF65-F5344CB8AC3E}">
        <p14:creationId xmlns:p14="http://schemas.microsoft.com/office/powerpoint/2010/main" val="2609240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Date Placeholder 3"/>
          <p:cNvSpPr>
            <a:spLocks noGrp="1"/>
          </p:cNvSpPr>
          <p:nvPr>
            <p:ph type="dt"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8925991-579F-E64B-B8E1-D2EB5B4CF4A3}" type="datetime1">
              <a:rPr kumimoji="0" lang="fr-FR" sz="1200" b="0" i="0" u="none" strike="noStrike" kern="1200" cap="none" spc="0" normalizeH="0" baseline="0" noProof="0" smtClean="0">
                <a:ln>
                  <a:noFill/>
                </a:ln>
                <a:solidFill>
                  <a:srgbClr val="000000"/>
                </a:solidFill>
                <a:effectLst/>
                <a:uLnTx/>
                <a:uFillTx/>
                <a:latin typeface="Arial" charset="0"/>
                <a:ea typeface="ＭＳ Ｐゴシック" charset="0"/>
                <a:cs typeface="+mn-cs"/>
              </a:rPr>
              <a:pPr marL="0" marR="0" lvl="0" indent="0" algn="r" defTabSz="914400" rtl="0" eaLnBrk="1" fontAlgn="base" latinLnBrk="0" hangingPunct="1">
                <a:lnSpc>
                  <a:spcPct val="100000"/>
                </a:lnSpc>
                <a:spcBef>
                  <a:spcPct val="0"/>
                </a:spcBef>
                <a:spcAft>
                  <a:spcPct val="0"/>
                </a:spcAft>
                <a:buClrTx/>
                <a:buSzTx/>
                <a:buFontTx/>
                <a:buNone/>
                <a:tabLst/>
                <a:defRPr/>
              </a:pPr>
              <a:t>16/11/2017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0"/>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7BC0D4C-0798-684F-8281-E22C7AB4D9F8}"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0"/>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0"/>
              <a:cs typeface="+mn-cs"/>
            </a:endParaRPr>
          </a:p>
        </p:txBody>
      </p:sp>
    </p:spTree>
    <p:extLst>
      <p:ext uri="{BB962C8B-B14F-4D97-AF65-F5344CB8AC3E}">
        <p14:creationId xmlns:p14="http://schemas.microsoft.com/office/powerpoint/2010/main" val="2624484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nl-NL" dirty="0"/>
              <a:t>The MTEF </a:t>
            </a:r>
            <a:r>
              <a:rPr lang="nl-NL" dirty="0" err="1"/>
              <a:t>aims</a:t>
            </a:r>
            <a:r>
              <a:rPr lang="nl-NL" dirty="0"/>
              <a:t> at </a:t>
            </a:r>
            <a:r>
              <a:rPr lang="nl-NL" dirty="0" err="1"/>
              <a:t>linking</a:t>
            </a:r>
            <a:r>
              <a:rPr lang="nl-NL" dirty="0"/>
              <a:t> </a:t>
            </a:r>
            <a:r>
              <a:rPr lang="nl-NL" dirty="0" err="1"/>
              <a:t>policies</a:t>
            </a:r>
            <a:r>
              <a:rPr lang="nl-NL" baseline="0" dirty="0"/>
              <a:t> and </a:t>
            </a:r>
            <a:r>
              <a:rPr lang="nl-NL" baseline="0" dirty="0" err="1"/>
              <a:t>strategies</a:t>
            </a:r>
            <a:r>
              <a:rPr lang="nl-NL" baseline="0" dirty="0"/>
              <a:t> to the budget. </a:t>
            </a:r>
            <a:r>
              <a:rPr lang="nl-NL" baseline="0" dirty="0" err="1"/>
              <a:t>But</a:t>
            </a:r>
            <a:r>
              <a:rPr lang="nl-NL" baseline="0" dirty="0"/>
              <a:t> </a:t>
            </a:r>
            <a:r>
              <a:rPr lang="nl-NL" baseline="0" dirty="0" err="1"/>
              <a:t>then</a:t>
            </a:r>
            <a:r>
              <a:rPr lang="nl-NL" baseline="0" dirty="0"/>
              <a:t> </a:t>
            </a:r>
            <a:r>
              <a:rPr lang="nl-NL" baseline="0" dirty="0" err="1"/>
              <a:t>one</a:t>
            </a:r>
            <a:r>
              <a:rPr lang="nl-NL" baseline="0" dirty="0"/>
              <a:t> wants to </a:t>
            </a:r>
            <a:r>
              <a:rPr lang="nl-NL" baseline="0" dirty="0" err="1"/>
              <a:t>know</a:t>
            </a:r>
            <a:r>
              <a:rPr lang="nl-NL" baseline="0" dirty="0"/>
              <a:t> </a:t>
            </a:r>
            <a:r>
              <a:rPr lang="nl-NL" baseline="0" dirty="0" err="1"/>
              <a:t>whether</a:t>
            </a:r>
            <a:r>
              <a:rPr lang="nl-NL" baseline="0" dirty="0"/>
              <a:t> the </a:t>
            </a:r>
            <a:r>
              <a:rPr lang="nl-NL" baseline="0" dirty="0" err="1"/>
              <a:t>allocated</a:t>
            </a:r>
            <a:r>
              <a:rPr lang="nl-NL" baseline="0" dirty="0"/>
              <a:t> budget has been </a:t>
            </a:r>
            <a:r>
              <a:rPr lang="nl-NL" baseline="0" dirty="0" err="1"/>
              <a:t>instrumental</a:t>
            </a:r>
            <a:r>
              <a:rPr lang="nl-NL" baseline="0" dirty="0"/>
              <a:t> in </a:t>
            </a:r>
            <a:r>
              <a:rPr lang="nl-NL" baseline="0" dirty="0" err="1"/>
              <a:t>attaining</a:t>
            </a:r>
            <a:r>
              <a:rPr lang="nl-NL" baseline="0" dirty="0"/>
              <a:t> these </a:t>
            </a:r>
            <a:r>
              <a:rPr lang="nl-NL" baseline="0" dirty="0" err="1"/>
              <a:t>strategies</a:t>
            </a:r>
            <a:endParaRPr lang="nl-NL" baseline="0" dirty="0"/>
          </a:p>
          <a:p>
            <a:endParaRPr lang="nl-NL" baseline="0" dirty="0"/>
          </a:p>
          <a:p>
            <a:r>
              <a:rPr lang="nl-NL" baseline="0" dirty="0"/>
              <a:t>The </a:t>
            </a:r>
            <a:r>
              <a:rPr lang="nl-NL" baseline="0" dirty="0" err="1"/>
              <a:t>reddish</a:t>
            </a:r>
            <a:r>
              <a:rPr lang="nl-NL" baseline="0" dirty="0"/>
              <a:t> </a:t>
            </a:r>
            <a:r>
              <a:rPr lang="nl-NL" baseline="0" dirty="0" err="1"/>
              <a:t>colours</a:t>
            </a:r>
            <a:r>
              <a:rPr lang="nl-NL" baseline="0" dirty="0"/>
              <a:t> </a:t>
            </a:r>
            <a:r>
              <a:rPr lang="nl-NL" baseline="0" dirty="0" err="1"/>
              <a:t>refer</a:t>
            </a:r>
            <a:r>
              <a:rPr lang="nl-NL" baseline="0" dirty="0"/>
              <a:t> to the </a:t>
            </a:r>
            <a:r>
              <a:rPr lang="nl-NL" baseline="0" dirty="0" err="1"/>
              <a:t>comparable</a:t>
            </a:r>
            <a:r>
              <a:rPr lang="nl-NL" baseline="0" dirty="0"/>
              <a:t> </a:t>
            </a:r>
            <a:r>
              <a:rPr lang="nl-NL" baseline="0" dirty="0" err="1"/>
              <a:t>elements</a:t>
            </a:r>
            <a:r>
              <a:rPr lang="nl-NL" baseline="0" dirty="0"/>
              <a:t> of slide 3</a:t>
            </a:r>
          </a:p>
          <a:p>
            <a:endParaRPr lang="nl-NL" baseline="0" dirty="0"/>
          </a:p>
          <a:p>
            <a:r>
              <a:rPr lang="nl-NL" sz="1000" i="0" dirty="0" err="1"/>
              <a:t>Result-based</a:t>
            </a:r>
            <a:r>
              <a:rPr lang="nl-NL" sz="1000" i="0" dirty="0"/>
              <a:t> </a:t>
            </a:r>
            <a:r>
              <a:rPr lang="nl-NL" sz="1000" i="0" dirty="0" err="1"/>
              <a:t>budgeting</a:t>
            </a:r>
            <a:r>
              <a:rPr lang="nl-NL" sz="1000" i="0" dirty="0"/>
              <a:t> / performance-</a:t>
            </a:r>
            <a:r>
              <a:rPr lang="nl-NL" sz="1000" i="0" dirty="0" err="1"/>
              <a:t>based</a:t>
            </a:r>
            <a:r>
              <a:rPr lang="nl-NL" sz="1000" i="0" dirty="0"/>
              <a:t> </a:t>
            </a:r>
            <a:r>
              <a:rPr lang="nl-NL" sz="1000" i="0" dirty="0" err="1"/>
              <a:t>budgeting</a:t>
            </a:r>
            <a:r>
              <a:rPr lang="nl-NL" sz="1000" i="0" dirty="0"/>
              <a:t> </a:t>
            </a:r>
            <a:r>
              <a:rPr lang="nl-NL" sz="1000" i="0" dirty="0" err="1"/>
              <a:t>aims</a:t>
            </a:r>
            <a:r>
              <a:rPr lang="nl-NL" sz="1000" i="0" dirty="0"/>
              <a:t> at </a:t>
            </a:r>
            <a:r>
              <a:rPr lang="nl-NL" sz="1000" i="0" dirty="0" err="1"/>
              <a:t>answering</a:t>
            </a:r>
            <a:r>
              <a:rPr lang="nl-NL" sz="1000" i="0" dirty="0"/>
              <a:t> </a:t>
            </a:r>
            <a:r>
              <a:rPr lang="nl-NL" sz="1000" i="0" dirty="0" err="1"/>
              <a:t>the</a:t>
            </a:r>
            <a:r>
              <a:rPr lang="nl-NL" sz="1000" i="0" dirty="0"/>
              <a:t> question </a:t>
            </a:r>
            <a:r>
              <a:rPr lang="nl-NL" sz="1000" i="0" dirty="0" err="1"/>
              <a:t>whether</a:t>
            </a:r>
            <a:r>
              <a:rPr lang="nl-NL" sz="1000" i="0" dirty="0"/>
              <a:t> </a:t>
            </a:r>
            <a:r>
              <a:rPr lang="nl-NL" sz="1000" i="0" dirty="0" err="1"/>
              <a:t>progress</a:t>
            </a:r>
            <a:r>
              <a:rPr lang="nl-NL" sz="1000" i="0" dirty="0"/>
              <a:t> is made in </a:t>
            </a:r>
            <a:r>
              <a:rPr lang="nl-NL" sz="1000" i="0" dirty="0" err="1"/>
              <a:t>achieving</a:t>
            </a:r>
            <a:r>
              <a:rPr lang="nl-NL" sz="1000" i="0" dirty="0"/>
              <a:t> </a:t>
            </a:r>
            <a:r>
              <a:rPr lang="nl-NL" sz="1000" i="0" dirty="0" err="1"/>
              <a:t>specific</a:t>
            </a:r>
            <a:r>
              <a:rPr lang="nl-NL" sz="1000" i="0" dirty="0"/>
              <a:t> </a:t>
            </a:r>
            <a:r>
              <a:rPr lang="nl-NL" sz="1000" i="0" dirty="0" err="1"/>
              <a:t>government</a:t>
            </a:r>
            <a:r>
              <a:rPr lang="nl-NL" sz="1000" i="0" dirty="0"/>
              <a:t> </a:t>
            </a:r>
            <a:r>
              <a:rPr lang="nl-NL" sz="1000" i="0" dirty="0" err="1"/>
              <a:t>policies</a:t>
            </a:r>
            <a:r>
              <a:rPr lang="nl-NL" sz="1000" i="0" dirty="0"/>
              <a:t>. </a:t>
            </a:r>
            <a:r>
              <a:rPr lang="nl-NL" sz="1000" i="0" dirty="0" err="1"/>
              <a:t>And</a:t>
            </a:r>
            <a:r>
              <a:rPr lang="nl-NL" sz="1000" i="0" dirty="0"/>
              <a:t> </a:t>
            </a:r>
            <a:r>
              <a:rPr lang="nl-NL" sz="1000" i="0" dirty="0" err="1"/>
              <a:t>whether</a:t>
            </a:r>
            <a:r>
              <a:rPr lang="nl-NL" sz="1000" i="0" dirty="0"/>
              <a:t> </a:t>
            </a:r>
            <a:r>
              <a:rPr lang="nl-NL" sz="1000" i="0" dirty="0" err="1"/>
              <a:t>the</a:t>
            </a:r>
            <a:r>
              <a:rPr lang="nl-NL" sz="1000" i="0" dirty="0"/>
              <a:t> resource envelop made </a:t>
            </a:r>
            <a:r>
              <a:rPr lang="nl-NL" sz="1000" i="0" dirty="0" err="1"/>
              <a:t>available</a:t>
            </a:r>
            <a:r>
              <a:rPr lang="nl-NL" sz="1000" i="0" dirty="0"/>
              <a:t> </a:t>
            </a:r>
            <a:r>
              <a:rPr lang="nl-NL" sz="1000" i="0" dirty="0" err="1"/>
              <a:t>to</a:t>
            </a:r>
            <a:r>
              <a:rPr lang="nl-NL" sz="1000" i="0" dirty="0"/>
              <a:t> </a:t>
            </a:r>
            <a:r>
              <a:rPr lang="nl-NL" sz="1000" i="0" dirty="0" err="1"/>
              <a:t>that</a:t>
            </a:r>
            <a:r>
              <a:rPr lang="nl-NL" sz="1000" i="0" dirty="0"/>
              <a:t> end is adequate.</a:t>
            </a:r>
          </a:p>
          <a:p>
            <a:endParaRPr lang="nl-NL" sz="1000" i="0" dirty="0"/>
          </a:p>
          <a:p>
            <a:r>
              <a:rPr lang="nl-NL" sz="1000" i="0" dirty="0" err="1"/>
              <a:t>Policies</a:t>
            </a:r>
            <a:r>
              <a:rPr lang="nl-NL" sz="1000" i="0" dirty="0"/>
              <a:t> are </a:t>
            </a:r>
            <a:r>
              <a:rPr lang="nl-NL" sz="1000" i="0" dirty="0" err="1"/>
              <a:t>being</a:t>
            </a:r>
            <a:r>
              <a:rPr lang="nl-NL" sz="1000" i="0" dirty="0"/>
              <a:t> made </a:t>
            </a:r>
            <a:r>
              <a:rPr lang="nl-NL" sz="1000" i="0" dirty="0" err="1"/>
              <a:t>operational</a:t>
            </a:r>
            <a:r>
              <a:rPr lang="nl-NL" sz="1000" i="0" dirty="0"/>
              <a:t> </a:t>
            </a:r>
            <a:r>
              <a:rPr lang="nl-NL" sz="1000" i="0" dirty="0" err="1"/>
              <a:t>through</a:t>
            </a:r>
            <a:r>
              <a:rPr lang="nl-NL" sz="1000" i="0" dirty="0"/>
              <a:t> </a:t>
            </a:r>
            <a:r>
              <a:rPr lang="nl-NL" sz="1000" i="0" dirty="0" err="1"/>
              <a:t>implementable</a:t>
            </a:r>
            <a:r>
              <a:rPr lang="nl-NL" sz="1000" i="0" dirty="0"/>
              <a:t> </a:t>
            </a:r>
            <a:r>
              <a:rPr lang="nl-NL" sz="1000" i="0" dirty="0" err="1"/>
              <a:t>programmes</a:t>
            </a:r>
            <a:r>
              <a:rPr lang="nl-NL" sz="1000" i="0" dirty="0"/>
              <a:t>.</a:t>
            </a:r>
          </a:p>
          <a:p>
            <a:endParaRPr lang="nl-NL" sz="1000" i="0" dirty="0"/>
          </a:p>
          <a:p>
            <a:r>
              <a:rPr lang="nl-NL" sz="1000" i="0" dirty="0"/>
              <a:t>The most practical budget </a:t>
            </a:r>
            <a:r>
              <a:rPr lang="nl-NL" sz="1000" i="0" dirty="0" err="1"/>
              <a:t>classification</a:t>
            </a:r>
            <a:r>
              <a:rPr lang="nl-NL" sz="1000" i="0" dirty="0"/>
              <a:t> </a:t>
            </a:r>
            <a:r>
              <a:rPr lang="nl-NL" sz="1000" i="0" dirty="0" err="1"/>
              <a:t>for</a:t>
            </a:r>
            <a:r>
              <a:rPr lang="nl-NL" sz="1000" i="0" dirty="0"/>
              <a:t> </a:t>
            </a:r>
            <a:r>
              <a:rPr lang="nl-NL" sz="1000" i="0" dirty="0" err="1"/>
              <a:t>results-oriented</a:t>
            </a:r>
            <a:r>
              <a:rPr lang="nl-NL" sz="1000" i="0" dirty="0"/>
              <a:t> </a:t>
            </a:r>
            <a:r>
              <a:rPr lang="nl-NL" sz="1000" i="0" dirty="0" err="1"/>
              <a:t>budgeting</a:t>
            </a:r>
            <a:r>
              <a:rPr lang="nl-NL" sz="1000" i="0" dirty="0"/>
              <a:t> is </a:t>
            </a:r>
            <a:r>
              <a:rPr lang="nl-NL" sz="1000" i="0" dirty="0" err="1"/>
              <a:t>the</a:t>
            </a:r>
            <a:r>
              <a:rPr lang="nl-NL" sz="1000" i="0" dirty="0"/>
              <a:t> </a:t>
            </a:r>
            <a:r>
              <a:rPr lang="nl-NL" sz="1000" i="0" dirty="0" err="1"/>
              <a:t>programme</a:t>
            </a:r>
            <a:r>
              <a:rPr lang="nl-NL" sz="1000" i="0" dirty="0"/>
              <a:t> </a:t>
            </a:r>
            <a:r>
              <a:rPr lang="nl-NL" sz="1000" i="0" dirty="0" err="1"/>
              <a:t>classification</a:t>
            </a:r>
            <a:r>
              <a:rPr lang="nl-NL" sz="1000" i="0" dirty="0"/>
              <a:t>. </a:t>
            </a:r>
            <a:r>
              <a:rPr lang="nl-NL" sz="1000" i="0" dirty="0" err="1"/>
              <a:t>This</a:t>
            </a:r>
            <a:r>
              <a:rPr lang="nl-NL" sz="1000" i="0" dirty="0"/>
              <a:t> is a basic tool </a:t>
            </a:r>
            <a:r>
              <a:rPr lang="nl-NL" sz="1000" i="0" dirty="0" err="1"/>
              <a:t>to</a:t>
            </a:r>
            <a:r>
              <a:rPr lang="nl-NL" sz="1000" b="1" i="0" dirty="0"/>
              <a:t> </a:t>
            </a:r>
            <a:r>
              <a:rPr lang="nl-NL" sz="1000" b="1" i="0" dirty="0" err="1"/>
              <a:t>programme</a:t>
            </a:r>
            <a:r>
              <a:rPr lang="nl-NL" sz="1000" b="1" i="0" dirty="0"/>
              <a:t> </a:t>
            </a:r>
            <a:r>
              <a:rPr lang="nl-NL" sz="1000" b="1" i="0" dirty="0" err="1"/>
              <a:t>budgeting</a:t>
            </a:r>
            <a:endParaRPr lang="en-GB" sz="1000" b="1" i="0" dirty="0"/>
          </a:p>
          <a:p>
            <a:endParaRPr lang="nl-NL" baseline="0" dirty="0"/>
          </a:p>
          <a:p>
            <a:endParaRPr lang="en-GB" dirty="0"/>
          </a:p>
        </p:txBody>
      </p:sp>
      <p:sp>
        <p:nvSpPr>
          <p:cNvPr id="4" name="Date Placeholder 3"/>
          <p:cNvSpPr>
            <a:spLocks noGrp="1"/>
          </p:cNvSpPr>
          <p:nvPr>
            <p:ph type="dt" idx="10"/>
          </p:nvPr>
        </p:nvSpPr>
        <p:spPr/>
        <p:txBody>
          <a:bodyPr/>
          <a:lstStyle/>
          <a:p>
            <a:r>
              <a:rPr lang="en-US"/>
              <a:t>October 2013</a:t>
            </a:r>
            <a:endParaRPr lang="en-GB"/>
          </a:p>
        </p:txBody>
      </p:sp>
      <p:sp>
        <p:nvSpPr>
          <p:cNvPr id="5" name="Slide Number Placeholder 4"/>
          <p:cNvSpPr>
            <a:spLocks noGrp="1"/>
          </p:cNvSpPr>
          <p:nvPr>
            <p:ph type="sldNum" sz="quarter" idx="11"/>
          </p:nvPr>
        </p:nvSpPr>
        <p:spPr/>
        <p:txBody>
          <a:bodyPr/>
          <a:lstStyle/>
          <a:p>
            <a:fld id="{DA168A58-B015-49BF-B034-0F42E1FF793E}" type="slidenum">
              <a:rPr lang="en-GB" smtClean="0"/>
              <a:pPr/>
              <a:t>6</a:t>
            </a:fld>
            <a:endParaRPr lang="en-GB"/>
          </a:p>
        </p:txBody>
      </p:sp>
    </p:spTree>
    <p:extLst>
      <p:ext uri="{BB962C8B-B14F-4D97-AF65-F5344CB8AC3E}">
        <p14:creationId xmlns:p14="http://schemas.microsoft.com/office/powerpoint/2010/main" val="1140073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283691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noTextEdit="1"/>
          </p:cNvSpPr>
          <p:nvPr>
            <p:ph type="sldImg"/>
          </p:nvPr>
        </p:nvSpPr>
        <p:spPr>
          <a:ln/>
        </p:spPr>
      </p:sp>
      <p:sp>
        <p:nvSpPr>
          <p:cNvPr id="83970"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GB" dirty="0"/>
          </a:p>
        </p:txBody>
      </p:sp>
      <p:sp>
        <p:nvSpPr>
          <p:cNvPr id="83971"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ea typeface="ＭＳ Ｐゴシック" charset="0"/>
                <a:cs typeface="ＭＳ Ｐゴシック" charset="0"/>
              </a:defRPr>
            </a:lvl1pPr>
            <a:lvl2pPr marL="742950" indent="-285750">
              <a:defRPr sz="1200">
                <a:solidFill>
                  <a:srgbClr val="0F5494"/>
                </a:solidFill>
                <a:latin typeface="Verdana" charset="0"/>
                <a:ea typeface="ＭＳ Ｐゴシック" charset="0"/>
              </a:defRPr>
            </a:lvl2pPr>
            <a:lvl3pPr marL="1143000" indent="-228600">
              <a:defRPr sz="1200">
                <a:solidFill>
                  <a:srgbClr val="0F5494"/>
                </a:solidFill>
                <a:latin typeface="Verdana" charset="0"/>
                <a:ea typeface="ＭＳ Ｐゴシック" charset="0"/>
              </a:defRPr>
            </a:lvl3pPr>
            <a:lvl4pPr marL="1600200" indent="-228600">
              <a:defRPr sz="1200">
                <a:solidFill>
                  <a:srgbClr val="0F5494"/>
                </a:solidFill>
                <a:latin typeface="Verdana" charset="0"/>
                <a:ea typeface="ＭＳ Ｐゴシック" charset="0"/>
              </a:defRPr>
            </a:lvl4pPr>
            <a:lvl5pPr marL="2057400" indent="-22860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fld id="{F7FCF82F-DC93-0F4C-A685-80DE46920FF8}" type="slidenum">
              <a:rPr lang="en-GB">
                <a:solidFill>
                  <a:schemeClr val="tx1"/>
                </a:solidFill>
                <a:latin typeface="Arial" charset="0"/>
              </a:rPr>
              <a:pPr/>
              <a:t>8</a:t>
            </a:fld>
            <a:endParaRPr lang="en-GB">
              <a:solidFill>
                <a:schemeClr val="tx1"/>
              </a:solidFill>
              <a:latin typeface="Arial" charset="0"/>
            </a:endParaRPr>
          </a:p>
        </p:txBody>
      </p:sp>
    </p:spTree>
    <p:extLst>
      <p:ext uri="{BB962C8B-B14F-4D97-AF65-F5344CB8AC3E}">
        <p14:creationId xmlns:p14="http://schemas.microsoft.com/office/powerpoint/2010/main" val="3353350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9</a:t>
            </a:fld>
            <a:endParaRPr lang="en-GB" dirty="0"/>
          </a:p>
        </p:txBody>
      </p:sp>
    </p:spTree>
    <p:extLst>
      <p:ext uri="{BB962C8B-B14F-4D97-AF65-F5344CB8AC3E}">
        <p14:creationId xmlns:p14="http://schemas.microsoft.com/office/powerpoint/2010/main" val="31445769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dirty="0"/>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dirty="0"/>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smtClean="0">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smtClean="0">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smtClean="0">
                <a:solidFill>
                  <a:schemeClr val="bg1"/>
                </a:solidFill>
                <a:latin typeface="+mn-lt"/>
              </a:defRPr>
            </a:lvl1pPr>
          </a:lstStyle>
          <a:p>
            <a:pPr>
              <a:defRPr/>
            </a:pPr>
            <a:fld id="{1306AB4C-A7D6-B14B-B47D-2964B80FEACF}" type="slidenum">
              <a:rPr lang="en-GB"/>
              <a:pPr>
                <a:defRPr/>
              </a:pPr>
              <a:t>‹#›</a:t>
            </a:fld>
            <a:endParaRPr lang="en-GB"/>
          </a:p>
        </p:txBody>
      </p:sp>
    </p:spTree>
    <p:extLst>
      <p:ext uri="{BB962C8B-B14F-4D97-AF65-F5344CB8AC3E}">
        <p14:creationId xmlns:p14="http://schemas.microsoft.com/office/powerpoint/2010/main" val="1582341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E05CAC-8EAB-7B4F-ADBC-C4053A09D1F5}" type="slidenum">
              <a:rPr lang="en-GB"/>
              <a:pPr>
                <a:defRPr/>
              </a:pPr>
              <a:t>‹#›</a:t>
            </a:fld>
            <a:endParaRPr lang="en-GB"/>
          </a:p>
        </p:txBody>
      </p:sp>
    </p:spTree>
    <p:extLst>
      <p:ext uri="{BB962C8B-B14F-4D97-AF65-F5344CB8AC3E}">
        <p14:creationId xmlns:p14="http://schemas.microsoft.com/office/powerpoint/2010/main" val="2184721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F30EAEF-84F5-2145-81CF-68D6D11E38C0}" type="slidenum">
              <a:rPr lang="en-GB"/>
              <a:pPr>
                <a:defRPr/>
              </a:pPr>
              <a:t>‹#›</a:t>
            </a:fld>
            <a:endParaRPr lang="en-GB"/>
          </a:p>
        </p:txBody>
      </p:sp>
    </p:spTree>
    <p:extLst>
      <p:ext uri="{BB962C8B-B14F-4D97-AF65-F5344CB8AC3E}">
        <p14:creationId xmlns:p14="http://schemas.microsoft.com/office/powerpoint/2010/main" val="196377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A91BC1E-676A-0347-8CED-BB5364EE0AB2}" type="slidenum">
              <a:rPr lang="en-GB"/>
              <a:pPr>
                <a:defRPr/>
              </a:pPr>
              <a:t>‹#›</a:t>
            </a:fld>
            <a:endParaRPr lang="en-GB"/>
          </a:p>
        </p:txBody>
      </p:sp>
    </p:spTree>
    <p:extLst>
      <p:ext uri="{BB962C8B-B14F-4D97-AF65-F5344CB8AC3E}">
        <p14:creationId xmlns:p14="http://schemas.microsoft.com/office/powerpoint/2010/main" val="22558680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485E47C-DADA-D640-8DA0-4D58623654E0}" type="slidenum">
              <a:rPr lang="en-GB"/>
              <a:pPr>
                <a:defRPr/>
              </a:pPr>
              <a:t>‹#›</a:t>
            </a:fld>
            <a:endParaRPr lang="en-GB"/>
          </a:p>
        </p:txBody>
      </p:sp>
    </p:spTree>
    <p:extLst>
      <p:ext uri="{BB962C8B-B14F-4D97-AF65-F5344CB8AC3E}">
        <p14:creationId xmlns:p14="http://schemas.microsoft.com/office/powerpoint/2010/main" val="17161044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96A4984-0F47-8D44-AC4E-C48F1EE734C3}" type="slidenum">
              <a:rPr lang="en-GB"/>
              <a:pPr>
                <a:defRPr/>
              </a:pPr>
              <a:t>‹#›</a:t>
            </a:fld>
            <a:endParaRPr lang="en-GB"/>
          </a:p>
        </p:txBody>
      </p:sp>
    </p:spTree>
    <p:extLst>
      <p:ext uri="{BB962C8B-B14F-4D97-AF65-F5344CB8AC3E}">
        <p14:creationId xmlns:p14="http://schemas.microsoft.com/office/powerpoint/2010/main" val="2872056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B7C6C60-C15E-5943-BE98-1A7C0CC0CF56}" type="slidenum">
              <a:rPr lang="en-GB"/>
              <a:pPr>
                <a:defRPr/>
              </a:pPr>
              <a:t>‹#›</a:t>
            </a:fld>
            <a:endParaRPr lang="en-GB"/>
          </a:p>
        </p:txBody>
      </p:sp>
    </p:spTree>
    <p:extLst>
      <p:ext uri="{BB962C8B-B14F-4D97-AF65-F5344CB8AC3E}">
        <p14:creationId xmlns:p14="http://schemas.microsoft.com/office/powerpoint/2010/main" val="1922860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7866C33-04EC-4644-A0F9-FF019476C82D}" type="slidenum">
              <a:rPr lang="en-GB"/>
              <a:pPr>
                <a:defRPr/>
              </a:pPr>
              <a:t>‹#›</a:t>
            </a:fld>
            <a:endParaRPr lang="en-GB"/>
          </a:p>
        </p:txBody>
      </p:sp>
    </p:spTree>
    <p:extLst>
      <p:ext uri="{BB962C8B-B14F-4D97-AF65-F5344CB8AC3E}">
        <p14:creationId xmlns:p14="http://schemas.microsoft.com/office/powerpoint/2010/main" val="4430284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775B4D7-8E3E-9546-939E-4E201D86B0B4}" type="slidenum">
              <a:rPr lang="en-GB"/>
              <a:pPr>
                <a:defRPr/>
              </a:pPr>
              <a:t>‹#›</a:t>
            </a:fld>
            <a:endParaRPr lang="en-GB"/>
          </a:p>
        </p:txBody>
      </p:sp>
    </p:spTree>
    <p:extLst>
      <p:ext uri="{BB962C8B-B14F-4D97-AF65-F5344CB8AC3E}">
        <p14:creationId xmlns:p14="http://schemas.microsoft.com/office/powerpoint/2010/main" val="1962526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18F3E97-D1F1-1A4B-9C4B-2F9F933DAEE7}" type="slidenum">
              <a:rPr lang="en-GB"/>
              <a:pPr>
                <a:defRPr/>
              </a:pPr>
              <a:t>‹#›</a:t>
            </a:fld>
            <a:endParaRPr lang="en-GB"/>
          </a:p>
        </p:txBody>
      </p:sp>
    </p:spTree>
    <p:extLst>
      <p:ext uri="{BB962C8B-B14F-4D97-AF65-F5344CB8AC3E}">
        <p14:creationId xmlns:p14="http://schemas.microsoft.com/office/powerpoint/2010/main" val="32542554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a:t>Click to edit Master title style</a:t>
            </a:r>
            <a:endParaRPr lang="fr-FR"/>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3D1225-2A5B-484C-8968-98E7E3A911FE}" type="slidenum">
              <a:rPr lang="en-GB"/>
              <a:pPr>
                <a:defRPr/>
              </a:pPr>
              <a:t>‹#›</a:t>
            </a:fld>
            <a:endParaRPr lang="en-GB"/>
          </a:p>
        </p:txBody>
      </p:sp>
    </p:spTree>
    <p:extLst>
      <p:ext uri="{BB962C8B-B14F-4D97-AF65-F5344CB8AC3E}">
        <p14:creationId xmlns:p14="http://schemas.microsoft.com/office/powerpoint/2010/main" val="19395410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smtClean="0">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smtClean="0">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smtClean="0">
                <a:solidFill>
                  <a:schemeClr val="bg1"/>
                </a:solidFill>
                <a:latin typeface="+mn-lt"/>
              </a:defRPr>
            </a:lvl1pPr>
          </a:lstStyle>
          <a:p>
            <a:pPr>
              <a:defRPr/>
            </a:pPr>
            <a:fld id="{1306AB4C-A7D6-B14B-B47D-2964B80FEACF}" type="slidenum">
              <a:rPr lang="en-GB"/>
              <a:pPr>
                <a:defRPr/>
              </a:pPr>
              <a:t>‹#›</a:t>
            </a:fld>
            <a:endParaRPr lang="en-GB"/>
          </a:p>
        </p:txBody>
      </p:sp>
    </p:spTree>
    <p:extLst>
      <p:ext uri="{BB962C8B-B14F-4D97-AF65-F5344CB8AC3E}">
        <p14:creationId xmlns:p14="http://schemas.microsoft.com/office/powerpoint/2010/main" val="38959427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E05CAC-8EAB-7B4F-ADBC-C4053A09D1F5}" type="slidenum">
              <a:rPr lang="en-GB"/>
              <a:pPr>
                <a:defRPr/>
              </a:pPr>
              <a:t>‹#›</a:t>
            </a:fld>
            <a:endParaRPr lang="en-GB"/>
          </a:p>
        </p:txBody>
      </p:sp>
    </p:spTree>
    <p:extLst>
      <p:ext uri="{BB962C8B-B14F-4D97-AF65-F5344CB8AC3E}">
        <p14:creationId xmlns:p14="http://schemas.microsoft.com/office/powerpoint/2010/main" val="11896696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F30EAEF-84F5-2145-81CF-68D6D11E38C0}" type="slidenum">
              <a:rPr lang="en-GB"/>
              <a:pPr>
                <a:defRPr/>
              </a:pPr>
              <a:t>‹#›</a:t>
            </a:fld>
            <a:endParaRPr lang="en-GB"/>
          </a:p>
        </p:txBody>
      </p:sp>
    </p:spTree>
    <p:extLst>
      <p:ext uri="{BB962C8B-B14F-4D97-AF65-F5344CB8AC3E}">
        <p14:creationId xmlns:p14="http://schemas.microsoft.com/office/powerpoint/2010/main" val="90476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A91BC1E-676A-0347-8CED-BB5364EE0AB2}" type="slidenum">
              <a:rPr lang="en-GB"/>
              <a:pPr>
                <a:defRPr/>
              </a:pPr>
              <a:t>‹#›</a:t>
            </a:fld>
            <a:endParaRPr lang="en-GB"/>
          </a:p>
        </p:txBody>
      </p:sp>
    </p:spTree>
    <p:extLst>
      <p:ext uri="{BB962C8B-B14F-4D97-AF65-F5344CB8AC3E}">
        <p14:creationId xmlns:p14="http://schemas.microsoft.com/office/powerpoint/2010/main" val="30830963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485E47C-DADA-D640-8DA0-4D58623654E0}" type="slidenum">
              <a:rPr lang="en-GB"/>
              <a:pPr>
                <a:defRPr/>
              </a:pPr>
              <a:t>‹#›</a:t>
            </a:fld>
            <a:endParaRPr lang="en-GB"/>
          </a:p>
        </p:txBody>
      </p:sp>
    </p:spTree>
    <p:extLst>
      <p:ext uri="{BB962C8B-B14F-4D97-AF65-F5344CB8AC3E}">
        <p14:creationId xmlns:p14="http://schemas.microsoft.com/office/powerpoint/2010/main" val="42682163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96A4984-0F47-8D44-AC4E-C48F1EE734C3}" type="slidenum">
              <a:rPr lang="en-GB"/>
              <a:pPr>
                <a:defRPr/>
              </a:pPr>
              <a:t>‹#›</a:t>
            </a:fld>
            <a:endParaRPr lang="en-GB"/>
          </a:p>
        </p:txBody>
      </p:sp>
    </p:spTree>
    <p:extLst>
      <p:ext uri="{BB962C8B-B14F-4D97-AF65-F5344CB8AC3E}">
        <p14:creationId xmlns:p14="http://schemas.microsoft.com/office/powerpoint/2010/main" val="2487479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a:t>
            </a:fld>
            <a:endParaRPr lang="en-GB"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B7C6C60-C15E-5943-BE98-1A7C0CC0CF56}" type="slidenum">
              <a:rPr lang="en-GB"/>
              <a:pPr>
                <a:defRPr/>
              </a:pPr>
              <a:t>‹#›</a:t>
            </a:fld>
            <a:endParaRPr lang="en-GB"/>
          </a:p>
        </p:txBody>
      </p:sp>
    </p:spTree>
    <p:extLst>
      <p:ext uri="{BB962C8B-B14F-4D97-AF65-F5344CB8AC3E}">
        <p14:creationId xmlns:p14="http://schemas.microsoft.com/office/powerpoint/2010/main" val="42039957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7866C33-04EC-4644-A0F9-FF019476C82D}" type="slidenum">
              <a:rPr lang="en-GB"/>
              <a:pPr>
                <a:defRPr/>
              </a:pPr>
              <a:t>‹#›</a:t>
            </a:fld>
            <a:endParaRPr lang="en-GB"/>
          </a:p>
        </p:txBody>
      </p:sp>
    </p:spTree>
    <p:extLst>
      <p:ext uri="{BB962C8B-B14F-4D97-AF65-F5344CB8AC3E}">
        <p14:creationId xmlns:p14="http://schemas.microsoft.com/office/powerpoint/2010/main" val="359878341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775B4D7-8E3E-9546-939E-4E201D86B0B4}" type="slidenum">
              <a:rPr lang="en-GB"/>
              <a:pPr>
                <a:defRPr/>
              </a:pPr>
              <a:t>‹#›</a:t>
            </a:fld>
            <a:endParaRPr lang="en-GB"/>
          </a:p>
        </p:txBody>
      </p:sp>
    </p:spTree>
    <p:extLst>
      <p:ext uri="{BB962C8B-B14F-4D97-AF65-F5344CB8AC3E}">
        <p14:creationId xmlns:p14="http://schemas.microsoft.com/office/powerpoint/2010/main" val="23839546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18F3E97-D1F1-1A4B-9C4B-2F9F933DAEE7}" type="slidenum">
              <a:rPr lang="en-GB"/>
              <a:pPr>
                <a:defRPr/>
              </a:pPr>
              <a:t>‹#›</a:t>
            </a:fld>
            <a:endParaRPr lang="en-GB"/>
          </a:p>
        </p:txBody>
      </p:sp>
    </p:spTree>
    <p:extLst>
      <p:ext uri="{BB962C8B-B14F-4D97-AF65-F5344CB8AC3E}">
        <p14:creationId xmlns:p14="http://schemas.microsoft.com/office/powerpoint/2010/main" val="42473531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a:t>Click to edit Master title style</a:t>
            </a:r>
            <a:endParaRPr lang="fr-FR"/>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3D1225-2A5B-484C-8968-98E7E3A911FE}" type="slidenum">
              <a:rPr lang="en-GB"/>
              <a:pPr>
                <a:defRPr/>
              </a:pPr>
              <a:t>‹#›</a:t>
            </a:fld>
            <a:endParaRPr lang="en-GB"/>
          </a:p>
        </p:txBody>
      </p:sp>
    </p:spTree>
    <p:extLst>
      <p:ext uri="{BB962C8B-B14F-4D97-AF65-F5344CB8AC3E}">
        <p14:creationId xmlns:p14="http://schemas.microsoft.com/office/powerpoint/2010/main" val="12092437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5AB40676-B055-A049-AD22-C757742C0378}" type="slidenum">
              <a:rPr lang="en-GB" altLang="en-US"/>
              <a:pPr>
                <a:defRPr/>
              </a:pPr>
              <a:t>‹#›</a:t>
            </a:fld>
            <a:endParaRPr lang="en-GB" altLang="en-US"/>
          </a:p>
        </p:txBody>
      </p:sp>
    </p:spTree>
    <p:extLst>
      <p:ext uri="{BB962C8B-B14F-4D97-AF65-F5344CB8AC3E}">
        <p14:creationId xmlns:p14="http://schemas.microsoft.com/office/powerpoint/2010/main" val="32367589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922C983-9585-924C-AE42-882EA7296462}" type="slidenum">
              <a:rPr lang="en-GB" altLang="en-US"/>
              <a:pPr>
                <a:defRPr/>
              </a:pPr>
              <a:t>‹#›</a:t>
            </a:fld>
            <a:endParaRPr lang="en-GB" altLang="en-US"/>
          </a:p>
        </p:txBody>
      </p:sp>
    </p:spTree>
    <p:extLst>
      <p:ext uri="{BB962C8B-B14F-4D97-AF65-F5344CB8AC3E}">
        <p14:creationId xmlns:p14="http://schemas.microsoft.com/office/powerpoint/2010/main" val="3600859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8E66040-DBDD-144B-999C-A0AB4F4775B6}" type="slidenum">
              <a:rPr lang="en-GB" altLang="en-US"/>
              <a:pPr>
                <a:defRPr/>
              </a:pPr>
              <a:t>‹#›</a:t>
            </a:fld>
            <a:endParaRPr lang="en-GB" altLang="en-US"/>
          </a:p>
        </p:txBody>
      </p:sp>
    </p:spTree>
    <p:extLst>
      <p:ext uri="{BB962C8B-B14F-4D97-AF65-F5344CB8AC3E}">
        <p14:creationId xmlns:p14="http://schemas.microsoft.com/office/powerpoint/2010/main" val="283670831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A78A3DB-E17A-3E4B-BB12-1A5229AF164E}" type="slidenum">
              <a:rPr lang="en-GB" altLang="en-US"/>
              <a:pPr>
                <a:defRPr/>
              </a:pPr>
              <a:t>‹#›</a:t>
            </a:fld>
            <a:endParaRPr lang="en-GB" altLang="en-US"/>
          </a:p>
        </p:txBody>
      </p:sp>
    </p:spTree>
    <p:extLst>
      <p:ext uri="{BB962C8B-B14F-4D97-AF65-F5344CB8AC3E}">
        <p14:creationId xmlns:p14="http://schemas.microsoft.com/office/powerpoint/2010/main" val="20849861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DFBF7C2-9E0D-8746-BED7-A9F8D647E185}" type="slidenum">
              <a:rPr lang="en-GB" altLang="en-US"/>
              <a:pPr>
                <a:defRPr/>
              </a:pPr>
              <a:t>‹#›</a:t>
            </a:fld>
            <a:endParaRPr lang="en-GB" altLang="en-US"/>
          </a:p>
        </p:txBody>
      </p:sp>
    </p:spTree>
    <p:extLst>
      <p:ext uri="{BB962C8B-B14F-4D97-AF65-F5344CB8AC3E}">
        <p14:creationId xmlns:p14="http://schemas.microsoft.com/office/powerpoint/2010/main" val="3287035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a:t>
            </a:fld>
            <a:endParaRPr lang="en-GB"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EF77D21-3BF5-2248-B599-ED71A0339643}" type="slidenum">
              <a:rPr lang="en-GB" altLang="en-US"/>
              <a:pPr>
                <a:defRPr/>
              </a:pPr>
              <a:t>‹#›</a:t>
            </a:fld>
            <a:endParaRPr lang="en-GB" altLang="en-US"/>
          </a:p>
        </p:txBody>
      </p:sp>
    </p:spTree>
    <p:extLst>
      <p:ext uri="{BB962C8B-B14F-4D97-AF65-F5344CB8AC3E}">
        <p14:creationId xmlns:p14="http://schemas.microsoft.com/office/powerpoint/2010/main" val="209533703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C3BFA612-0CE8-4E4C-89D5-8789F28DA0B3}" type="slidenum">
              <a:rPr lang="en-GB" altLang="en-US"/>
              <a:pPr>
                <a:defRPr/>
              </a:pPr>
              <a:t>‹#›</a:t>
            </a:fld>
            <a:endParaRPr lang="en-GB" altLang="en-US"/>
          </a:p>
        </p:txBody>
      </p:sp>
    </p:spTree>
    <p:extLst>
      <p:ext uri="{BB962C8B-B14F-4D97-AF65-F5344CB8AC3E}">
        <p14:creationId xmlns:p14="http://schemas.microsoft.com/office/powerpoint/2010/main" val="1906280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D7451B4-21AB-F540-8735-D7CB9982C785}" type="slidenum">
              <a:rPr lang="en-GB" altLang="en-US"/>
              <a:pPr>
                <a:defRPr/>
              </a:pPr>
              <a:t>‹#›</a:t>
            </a:fld>
            <a:endParaRPr lang="en-GB" altLang="en-US"/>
          </a:p>
        </p:txBody>
      </p:sp>
    </p:spTree>
    <p:extLst>
      <p:ext uri="{BB962C8B-B14F-4D97-AF65-F5344CB8AC3E}">
        <p14:creationId xmlns:p14="http://schemas.microsoft.com/office/powerpoint/2010/main" val="36564372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F36D763-803F-E540-8238-93B5CD69242C}" type="slidenum">
              <a:rPr lang="en-GB" altLang="en-US"/>
              <a:pPr>
                <a:defRPr/>
              </a:pPr>
              <a:t>‹#›</a:t>
            </a:fld>
            <a:endParaRPr lang="en-GB" altLang="en-US"/>
          </a:p>
        </p:txBody>
      </p:sp>
    </p:spTree>
    <p:extLst>
      <p:ext uri="{BB962C8B-B14F-4D97-AF65-F5344CB8AC3E}">
        <p14:creationId xmlns:p14="http://schemas.microsoft.com/office/powerpoint/2010/main" val="22366181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B613A2E-8DE8-5E4F-B1FF-641E3EE9851D}" type="slidenum">
              <a:rPr lang="en-GB" altLang="en-US"/>
              <a:pPr>
                <a:defRPr/>
              </a:pPr>
              <a:t>‹#›</a:t>
            </a:fld>
            <a:endParaRPr lang="en-GB" altLang="en-US"/>
          </a:p>
        </p:txBody>
      </p:sp>
    </p:spTree>
    <p:extLst>
      <p:ext uri="{BB962C8B-B14F-4D97-AF65-F5344CB8AC3E}">
        <p14:creationId xmlns:p14="http://schemas.microsoft.com/office/powerpoint/2010/main" val="10892706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5603509-DE38-4548-8353-10D1BA3C8078}" type="slidenum">
              <a:rPr lang="en-GB" altLang="en-US"/>
              <a:pPr>
                <a:defRPr/>
              </a:pPr>
              <a:t>‹#›</a:t>
            </a:fld>
            <a:endParaRPr lang="en-GB" altLang="en-US"/>
          </a:p>
        </p:txBody>
      </p:sp>
    </p:spTree>
    <p:extLst>
      <p:ext uri="{BB962C8B-B14F-4D97-AF65-F5344CB8AC3E}">
        <p14:creationId xmlns:p14="http://schemas.microsoft.com/office/powerpoint/2010/main" val="1610323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3.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4.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smtClean="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smtClean="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cs typeface="+mn-cs"/>
              </a:defRPr>
            </a:lvl1pPr>
          </a:lstStyle>
          <a:p>
            <a:pPr>
              <a:defRPr/>
            </a:pPr>
            <a:fld id="{0D054554-C5A4-9D44-9CB4-480CC93893A3}"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73307173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smtClean="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smtClean="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cs typeface="+mn-cs"/>
              </a:defRPr>
            </a:lvl1pPr>
          </a:lstStyle>
          <a:p>
            <a:pPr>
              <a:defRPr/>
            </a:pPr>
            <a:fld id="{0D054554-C5A4-9D44-9CB4-480CC93893A3}"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278144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511EF7A3-8A30-B349-B482-48E0F98054D8}" type="slidenum">
              <a:rPr lang="en-GB" altLang="en-US"/>
              <a:pPr>
                <a:defRPr/>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pic>
        <p:nvPicPr>
          <p:cNvPr id="1033" name="Picture 17" descr="LOGO CE_Vertical_EN_NEG_quadri_H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143817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p:cNvSpPr>
            <a:spLocks noGrp="1" noChangeArrowheads="1"/>
          </p:cNvSpPr>
          <p:nvPr>
            <p:ph type="ctrTitle"/>
          </p:nvPr>
        </p:nvSpPr>
        <p:spPr>
          <a:xfrm>
            <a:off x="107950" y="2565400"/>
            <a:ext cx="8928100" cy="790575"/>
          </a:xfrm>
        </p:spPr>
        <p:txBody>
          <a:bodyPr/>
          <a:lstStyle/>
          <a:p>
            <a:pPr indent="0" algn="ctr" eaLnBrk="1" hangingPunct="1">
              <a:defRPr/>
            </a:pPr>
            <a:r>
              <a:rPr lang="fr-BE" sz="7000" dirty="0">
                <a:cs typeface="+mj-cs"/>
              </a:rPr>
              <a:t>Budget Support</a:t>
            </a:r>
            <a:endParaRPr lang="en-GB" sz="7000" dirty="0">
              <a:cs typeface="+mj-cs"/>
            </a:endParaRPr>
          </a:p>
        </p:txBody>
      </p:sp>
      <p:sp>
        <p:nvSpPr>
          <p:cNvPr id="81926" name="Rectangle 6"/>
          <p:cNvSpPr>
            <a:spLocks noGrp="1" noChangeArrowheads="1"/>
          </p:cNvSpPr>
          <p:nvPr>
            <p:ph type="subTitle" idx="1"/>
          </p:nvPr>
        </p:nvSpPr>
        <p:spPr>
          <a:xfrm>
            <a:off x="395288" y="3716338"/>
            <a:ext cx="8532812" cy="2304950"/>
          </a:xfrm>
        </p:spPr>
        <p:txBody>
          <a:bodyPr/>
          <a:lstStyle/>
          <a:p>
            <a:pPr algn="ctr" eaLnBrk="1" hangingPunct="1">
              <a:defRPr/>
            </a:pPr>
            <a:r>
              <a:rPr lang="fr-BE" dirty="0">
                <a:cs typeface="+mn-cs"/>
              </a:rPr>
              <a:t>Module 6</a:t>
            </a:r>
          </a:p>
          <a:p>
            <a:pPr algn="ctr" eaLnBrk="1" hangingPunct="1">
              <a:defRPr/>
            </a:pPr>
            <a:endParaRPr lang="fr-BE" dirty="0">
              <a:cs typeface="+mn-cs"/>
            </a:endParaRPr>
          </a:p>
          <a:p>
            <a:pPr algn="ctr" eaLnBrk="1" hangingPunct="1">
              <a:defRPr/>
            </a:pPr>
            <a:r>
              <a:rPr lang="fr-BE" sz="3200" dirty="0"/>
              <a:t>Monitoring </a:t>
            </a:r>
          </a:p>
          <a:p>
            <a:pPr algn="ctr" eaLnBrk="1" hangingPunct="1">
              <a:defRPr/>
            </a:pPr>
            <a:endParaRPr lang="en-GB" dirty="0">
              <a:cs typeface="+mn-cs"/>
            </a:endParaRPr>
          </a:p>
        </p:txBody>
      </p:sp>
    </p:spTree>
    <p:extLst>
      <p:ext uri="{BB962C8B-B14F-4D97-AF65-F5344CB8AC3E}">
        <p14:creationId xmlns:p14="http://schemas.microsoft.com/office/powerpoint/2010/main" val="1053212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smtClean="0"/>
              <a:t>Outline </a:t>
            </a:r>
            <a:r>
              <a:rPr lang="en-GB" dirty="0" smtClean="0"/>
              <a:t>Module </a:t>
            </a:r>
            <a:r>
              <a:rPr lang="en-GB" dirty="0" smtClean="0"/>
              <a:t>6</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FontTx/>
              <a:buAutoNum type="arabicPeriod"/>
            </a:pPr>
            <a:r>
              <a:rPr lang="en-GB" sz="2000" i="0" dirty="0">
                <a:solidFill>
                  <a:schemeClr val="accent2"/>
                </a:solidFill>
              </a:rPr>
              <a:t>Monitoring reforms and policy implementation</a:t>
            </a:r>
          </a:p>
          <a:p>
            <a:pPr marL="457200" indent="-457200">
              <a:spcBef>
                <a:spcPts val="1200"/>
              </a:spcBef>
              <a:buClrTx/>
              <a:buFontTx/>
              <a:buAutoNum type="arabicPeriod"/>
            </a:pPr>
            <a:r>
              <a:rPr lang="en-GB" sz="2000" i="0" dirty="0">
                <a:solidFill>
                  <a:schemeClr val="accent2"/>
                </a:solidFill>
              </a:rPr>
              <a:t>Monitoring the intervention strategy</a:t>
            </a:r>
            <a:endParaRPr lang="fr-BE" sz="2000" i="0" dirty="0"/>
          </a:p>
          <a:p>
            <a:pPr marL="457200" indent="-457200">
              <a:spcBef>
                <a:spcPts val="1200"/>
              </a:spcBef>
              <a:buClrTx/>
              <a:buAutoNum type="arabicPeriod"/>
            </a:pPr>
            <a:r>
              <a:rPr lang="en-GB" sz="2000" b="1" i="0" dirty="0">
                <a:solidFill>
                  <a:srgbClr val="C00000"/>
                </a:solidFill>
              </a:rPr>
              <a:t>Monitoring the eligibility conditions (FT) and the variable tranche indicators (VT</a:t>
            </a:r>
            <a:r>
              <a:rPr lang="en-GB" sz="2000" i="0" dirty="0">
                <a:solidFill>
                  <a:srgbClr val="C00000"/>
                </a:solidFill>
              </a:rPr>
              <a:t>)</a:t>
            </a:r>
          </a:p>
          <a:p>
            <a:pPr marL="457200" indent="-457200">
              <a:spcBef>
                <a:spcPts val="1200"/>
              </a:spcBef>
              <a:buClrTx/>
              <a:buFont typeface="+mj-lt"/>
              <a:buAutoNum type="arabicPeriod"/>
            </a:pPr>
            <a:r>
              <a:rPr lang="en-GB" sz="2000" i="0" dirty="0">
                <a:solidFill>
                  <a:schemeClr val="accent2"/>
                </a:solidFill>
              </a:rPr>
              <a:t>Monitoring the fundamental values</a:t>
            </a:r>
          </a:p>
          <a:p>
            <a:pPr marL="457200" indent="-457200">
              <a:spcBef>
                <a:spcPts val="1200"/>
              </a:spcBef>
              <a:buClrTx/>
              <a:buFont typeface="+mj-lt"/>
              <a:buAutoNum type="arabicPeriod"/>
            </a:pPr>
            <a:r>
              <a:rPr lang="en-GB" sz="2000" i="0" dirty="0">
                <a:solidFill>
                  <a:schemeClr val="accent2"/>
                </a:solidFill>
              </a:rPr>
              <a:t>Monitoring the policy dialogue, risk mitigation and complementary measures</a:t>
            </a:r>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753830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8AFC63F3-A79D-4F98-92C1-FCA0987F7B33}"/>
              </a:ext>
            </a:extLst>
          </p:cNvPr>
          <p:cNvSpPr>
            <a:spLocks noGrp="1"/>
          </p:cNvSpPr>
          <p:nvPr>
            <p:ph type="title"/>
          </p:nvPr>
        </p:nvSpPr>
        <p:spPr/>
        <p:txBody>
          <a:bodyPr/>
          <a:lstStyle/>
          <a:p>
            <a:r>
              <a:rPr lang="nl-NL" dirty="0"/>
              <a:t>Monitoring of </a:t>
            </a:r>
            <a:r>
              <a:rPr lang="nl-NL" dirty="0" err="1"/>
              <a:t>all</a:t>
            </a:r>
            <a:r>
              <a:rPr lang="nl-NL" dirty="0"/>
              <a:t> </a:t>
            </a:r>
            <a:r>
              <a:rPr lang="nl-NL" dirty="0" err="1"/>
              <a:t>conditions</a:t>
            </a:r>
            <a:endParaRPr lang="nl-NL" dirty="0"/>
          </a:p>
        </p:txBody>
      </p:sp>
      <p:sp>
        <p:nvSpPr>
          <p:cNvPr id="3" name="Tijdelijke aanduiding voor inhoud 2">
            <a:extLst>
              <a:ext uri="{FF2B5EF4-FFF2-40B4-BE49-F238E27FC236}">
                <a16:creationId xmlns:a16="http://schemas.microsoft.com/office/drawing/2014/main" xmlns="" id="{56227E39-C995-495E-9541-02A487C92D04}"/>
              </a:ext>
            </a:extLst>
          </p:cNvPr>
          <p:cNvSpPr>
            <a:spLocks noGrp="1"/>
          </p:cNvSpPr>
          <p:nvPr>
            <p:ph idx="1"/>
          </p:nvPr>
        </p:nvSpPr>
        <p:spPr/>
        <p:txBody>
          <a:bodyPr/>
          <a:lstStyle/>
          <a:p>
            <a:pPr>
              <a:buClr>
                <a:srgbClr val="0F5494"/>
              </a:buClr>
            </a:pPr>
            <a:r>
              <a:rPr lang="nl-NL" i="0" dirty="0" err="1"/>
              <a:t>All</a:t>
            </a:r>
            <a:r>
              <a:rPr lang="nl-NL" i="0" dirty="0"/>
              <a:t> </a:t>
            </a:r>
            <a:r>
              <a:rPr lang="nl-NL" i="0" dirty="0" err="1"/>
              <a:t>conditions</a:t>
            </a:r>
            <a:r>
              <a:rPr lang="nl-NL" i="0" dirty="0"/>
              <a:t> are </a:t>
            </a:r>
            <a:r>
              <a:rPr lang="nl-NL" i="0" dirty="0" err="1"/>
              <a:t>spelled</a:t>
            </a:r>
            <a:r>
              <a:rPr lang="nl-NL" i="0" dirty="0"/>
              <a:t> out in </a:t>
            </a:r>
            <a:r>
              <a:rPr lang="nl-NL" i="0" dirty="0" err="1"/>
              <a:t>the</a:t>
            </a:r>
            <a:r>
              <a:rPr lang="nl-NL" i="0" dirty="0"/>
              <a:t> </a:t>
            </a:r>
            <a:r>
              <a:rPr lang="nl-NL" i="0" dirty="0" err="1"/>
              <a:t>Financing</a:t>
            </a:r>
            <a:r>
              <a:rPr lang="nl-NL" i="0" dirty="0"/>
              <a:t> Agreement</a:t>
            </a:r>
          </a:p>
          <a:p>
            <a:pPr>
              <a:buClr>
                <a:srgbClr val="0F5494"/>
              </a:buClr>
            </a:pPr>
            <a:r>
              <a:rPr lang="nl-NL" i="0" dirty="0" err="1"/>
              <a:t>Encompasses</a:t>
            </a:r>
            <a:r>
              <a:rPr lang="nl-NL" i="0" dirty="0"/>
              <a:t> </a:t>
            </a:r>
            <a:r>
              <a:rPr lang="nl-NL" i="0" dirty="0" err="1"/>
              <a:t>eligibility</a:t>
            </a:r>
            <a:r>
              <a:rPr lang="nl-NL" i="0" dirty="0"/>
              <a:t> </a:t>
            </a:r>
            <a:r>
              <a:rPr lang="nl-NL" i="0" dirty="0" err="1"/>
              <a:t>conditions</a:t>
            </a:r>
            <a:r>
              <a:rPr lang="nl-NL" i="0" dirty="0"/>
              <a:t>, indicators </a:t>
            </a:r>
            <a:r>
              <a:rPr lang="nl-NL" i="0" dirty="0" err="1"/>
              <a:t>for</a:t>
            </a:r>
            <a:r>
              <a:rPr lang="nl-NL" i="0" dirty="0"/>
              <a:t> </a:t>
            </a:r>
            <a:r>
              <a:rPr lang="nl-NL" i="0" dirty="0" err="1"/>
              <a:t>variable</a:t>
            </a:r>
            <a:r>
              <a:rPr lang="nl-NL" i="0" dirty="0"/>
              <a:t> tranche release </a:t>
            </a:r>
            <a:r>
              <a:rPr lang="nl-NL" i="0" dirty="0" err="1"/>
              <a:t>and</a:t>
            </a:r>
            <a:r>
              <a:rPr lang="nl-NL" i="0" dirty="0"/>
              <a:t> – </a:t>
            </a:r>
            <a:r>
              <a:rPr lang="nl-NL" i="0" dirty="0" err="1"/>
              <a:t>if</a:t>
            </a:r>
            <a:r>
              <a:rPr lang="nl-NL" i="0" dirty="0"/>
              <a:t> </a:t>
            </a:r>
            <a:r>
              <a:rPr lang="nl-NL" i="0" dirty="0" err="1"/>
              <a:t>applicable</a:t>
            </a:r>
            <a:r>
              <a:rPr lang="nl-NL" i="0" dirty="0"/>
              <a:t>- </a:t>
            </a:r>
            <a:r>
              <a:rPr lang="nl-NL" i="0" dirty="0" err="1"/>
              <a:t>specific</a:t>
            </a:r>
            <a:r>
              <a:rPr lang="nl-NL" i="0" dirty="0"/>
              <a:t> (</a:t>
            </a:r>
            <a:r>
              <a:rPr lang="nl-NL" i="0" dirty="0" err="1"/>
              <a:t>other</a:t>
            </a:r>
            <a:r>
              <a:rPr lang="nl-NL" i="0" dirty="0"/>
              <a:t>) </a:t>
            </a:r>
            <a:r>
              <a:rPr lang="nl-NL" i="0" dirty="0" err="1"/>
              <a:t>conditions</a:t>
            </a:r>
            <a:endParaRPr lang="nl-NL" i="0" dirty="0"/>
          </a:p>
        </p:txBody>
      </p:sp>
      <p:sp>
        <p:nvSpPr>
          <p:cNvPr id="4" name="Tijdelijke aanduiding voor dianummer 3">
            <a:extLst>
              <a:ext uri="{FF2B5EF4-FFF2-40B4-BE49-F238E27FC236}">
                <a16:creationId xmlns:a16="http://schemas.microsoft.com/office/drawing/2014/main" xmlns="" id="{0476E8EE-D961-486A-B2E2-05CDB2471235}"/>
              </a:ext>
            </a:extLst>
          </p:cNvPr>
          <p:cNvSpPr>
            <a:spLocks noGrp="1"/>
          </p:cNvSpPr>
          <p:nvPr>
            <p:ph type="sldNum" sz="quarter" idx="12"/>
          </p:nvPr>
        </p:nvSpPr>
        <p:spPr/>
        <p:txBody>
          <a:bodyPr/>
          <a:lstStyle/>
          <a:p>
            <a:fld id="{37B83C0C-BC65-4367-9B8A-060D4801009D}" type="slidenum">
              <a:rPr lang="en-GB" smtClean="0"/>
              <a:pPr/>
              <a:t>11</a:t>
            </a:fld>
            <a:endParaRPr lang="en-GB" dirty="0"/>
          </a:p>
        </p:txBody>
      </p:sp>
    </p:spTree>
    <p:extLst>
      <p:ext uri="{BB962C8B-B14F-4D97-AF65-F5344CB8AC3E}">
        <p14:creationId xmlns:p14="http://schemas.microsoft.com/office/powerpoint/2010/main" val="9102663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13F77B17-79AF-46B6-8C11-F4E0CFDB7CB1}"/>
              </a:ext>
            </a:extLst>
          </p:cNvPr>
          <p:cNvSpPr>
            <a:spLocks noGrp="1"/>
          </p:cNvSpPr>
          <p:nvPr>
            <p:ph type="title"/>
          </p:nvPr>
        </p:nvSpPr>
        <p:spPr>
          <a:xfrm>
            <a:off x="467544" y="980459"/>
            <a:ext cx="8229600" cy="936625"/>
          </a:xfrm>
        </p:spPr>
        <p:txBody>
          <a:bodyPr/>
          <a:lstStyle/>
          <a:p>
            <a:r>
              <a:rPr lang="nl-NL" dirty="0"/>
              <a:t>Monitoring </a:t>
            </a:r>
            <a:r>
              <a:rPr lang="nl-NL" dirty="0" err="1"/>
              <a:t>Eligibility</a:t>
            </a:r>
            <a:r>
              <a:rPr lang="nl-NL" dirty="0"/>
              <a:t> </a:t>
            </a:r>
            <a:r>
              <a:rPr lang="nl-NL" dirty="0" err="1"/>
              <a:t>conditions</a:t>
            </a:r>
            <a:endParaRPr lang="nl-NL" dirty="0"/>
          </a:p>
        </p:txBody>
      </p:sp>
      <p:graphicFrame>
        <p:nvGraphicFramePr>
          <p:cNvPr id="5" name="Tijdelijke aanduiding voor inhoud 4">
            <a:extLst>
              <a:ext uri="{FF2B5EF4-FFF2-40B4-BE49-F238E27FC236}">
                <a16:creationId xmlns:a16="http://schemas.microsoft.com/office/drawing/2014/main" xmlns="" id="{6FEE18F6-FF54-46D6-935C-DDEAD7B0F2AF}"/>
              </a:ext>
            </a:extLst>
          </p:cNvPr>
          <p:cNvGraphicFramePr>
            <a:graphicFrameLocks noGrp="1"/>
          </p:cNvGraphicFramePr>
          <p:nvPr>
            <p:ph idx="1"/>
            <p:extLst>
              <p:ext uri="{D42A27DB-BD31-4B8C-83A1-F6EECF244321}">
                <p14:modId xmlns:p14="http://schemas.microsoft.com/office/powerpoint/2010/main" val="3680922316"/>
              </p:ext>
            </p:extLst>
          </p:nvPr>
        </p:nvGraphicFramePr>
        <p:xfrm>
          <a:off x="467545" y="1772816"/>
          <a:ext cx="8229599" cy="4940916"/>
        </p:xfrm>
        <a:graphic>
          <a:graphicData uri="http://schemas.openxmlformats.org/drawingml/2006/table">
            <a:tbl>
              <a:tblPr firstRow="1" bandRow="1">
                <a:tableStyleId>{5C22544A-7EE6-4342-B048-85BDC9FD1C3A}</a:tableStyleId>
              </a:tblPr>
              <a:tblGrid>
                <a:gridCol w="1954560">
                  <a:extLst>
                    <a:ext uri="{9D8B030D-6E8A-4147-A177-3AD203B41FA5}">
                      <a16:colId xmlns:a16="http://schemas.microsoft.com/office/drawing/2014/main" xmlns="" val="3144490626"/>
                    </a:ext>
                  </a:extLst>
                </a:gridCol>
                <a:gridCol w="3063494">
                  <a:extLst>
                    <a:ext uri="{9D8B030D-6E8A-4147-A177-3AD203B41FA5}">
                      <a16:colId xmlns:a16="http://schemas.microsoft.com/office/drawing/2014/main" xmlns="" val="1985087990"/>
                    </a:ext>
                  </a:extLst>
                </a:gridCol>
                <a:gridCol w="3211545">
                  <a:extLst>
                    <a:ext uri="{9D8B030D-6E8A-4147-A177-3AD203B41FA5}">
                      <a16:colId xmlns:a16="http://schemas.microsoft.com/office/drawing/2014/main" xmlns="" val="3623395683"/>
                    </a:ext>
                  </a:extLst>
                </a:gridCol>
              </a:tblGrid>
              <a:tr h="551796">
                <a:tc>
                  <a:txBody>
                    <a:bodyPr/>
                    <a:lstStyle/>
                    <a:p>
                      <a:endParaRPr lang="nl-NL" dirty="0"/>
                    </a:p>
                  </a:txBody>
                  <a:tcPr/>
                </a:tc>
                <a:tc>
                  <a:txBody>
                    <a:bodyPr/>
                    <a:lstStyle/>
                    <a:p>
                      <a:r>
                        <a:rPr lang="nl-NL" dirty="0">
                          <a:solidFill>
                            <a:schemeClr val="accent6">
                              <a:lumMod val="75000"/>
                            </a:schemeClr>
                          </a:solidFill>
                        </a:rPr>
                        <a:t>Assessment</a:t>
                      </a:r>
                    </a:p>
                  </a:txBody>
                  <a:tcPr/>
                </a:tc>
                <a:tc>
                  <a:txBody>
                    <a:bodyPr/>
                    <a:lstStyle/>
                    <a:p>
                      <a:r>
                        <a:rPr lang="nl-NL" dirty="0" err="1">
                          <a:solidFill>
                            <a:schemeClr val="accent6">
                              <a:lumMod val="75000"/>
                            </a:schemeClr>
                          </a:solidFill>
                        </a:rPr>
                        <a:t>Requirement</a:t>
                      </a:r>
                      <a:endParaRPr lang="nl-NL" dirty="0">
                        <a:solidFill>
                          <a:schemeClr val="accent6">
                            <a:lumMod val="75000"/>
                          </a:schemeClr>
                        </a:solidFill>
                      </a:endParaRPr>
                    </a:p>
                  </a:txBody>
                  <a:tcPr/>
                </a:tc>
                <a:extLst>
                  <a:ext uri="{0D108BD9-81ED-4DB2-BD59-A6C34878D82A}">
                    <a16:rowId xmlns:a16="http://schemas.microsoft.com/office/drawing/2014/main" xmlns="" val="1213567777"/>
                  </a:ext>
                </a:extLst>
              </a:tr>
              <a:tr h="952415">
                <a:tc>
                  <a:txBody>
                    <a:bodyPr/>
                    <a:lstStyle/>
                    <a:p>
                      <a:r>
                        <a:rPr lang="nl-NL" dirty="0"/>
                        <a:t>Public policy</a:t>
                      </a:r>
                    </a:p>
                  </a:txBody>
                  <a:tcPr/>
                </a:tc>
                <a:tc>
                  <a:txBody>
                    <a:bodyPr/>
                    <a:lstStyle/>
                    <a:p>
                      <a:r>
                        <a:rPr lang="nl-NL" dirty="0" err="1"/>
                        <a:t>Satisfactory</a:t>
                      </a:r>
                      <a:r>
                        <a:rPr lang="nl-NL" dirty="0"/>
                        <a:t> </a:t>
                      </a:r>
                      <a:r>
                        <a:rPr lang="nl-NL" dirty="0" err="1"/>
                        <a:t>progress</a:t>
                      </a:r>
                      <a:r>
                        <a:rPr lang="nl-NL" dirty="0"/>
                        <a:t> in </a:t>
                      </a:r>
                      <a:r>
                        <a:rPr lang="nl-NL" dirty="0" err="1"/>
                        <a:t>implementation</a:t>
                      </a:r>
                      <a:r>
                        <a:rPr lang="nl-NL" dirty="0"/>
                        <a:t>; </a:t>
                      </a:r>
                      <a:r>
                        <a:rPr lang="nl-NL" dirty="0" err="1"/>
                        <a:t>credible</a:t>
                      </a:r>
                      <a:r>
                        <a:rPr lang="nl-NL" dirty="0"/>
                        <a:t> </a:t>
                      </a:r>
                      <a:r>
                        <a:rPr lang="nl-NL" dirty="0" err="1"/>
                        <a:t>and</a:t>
                      </a:r>
                      <a:r>
                        <a:rPr lang="nl-NL" dirty="0"/>
                        <a:t> relevant </a:t>
                      </a:r>
                      <a:r>
                        <a:rPr lang="nl-NL" dirty="0" err="1"/>
                        <a:t>successor</a:t>
                      </a:r>
                      <a:r>
                        <a:rPr lang="nl-NL" dirty="0"/>
                        <a:t> </a:t>
                      </a:r>
                      <a:r>
                        <a:rPr lang="nl-NL" dirty="0" err="1"/>
                        <a:t>strategy</a:t>
                      </a:r>
                      <a:endParaRPr lang="nl-NL" dirty="0"/>
                    </a:p>
                  </a:txBody>
                  <a:tcPr/>
                </a:tc>
                <a:tc>
                  <a:txBody>
                    <a:bodyPr/>
                    <a:lstStyle/>
                    <a:p>
                      <a:r>
                        <a:rPr lang="nl-NL" dirty="0" err="1"/>
                        <a:t>Aligned</a:t>
                      </a:r>
                      <a:r>
                        <a:rPr lang="nl-NL" dirty="0"/>
                        <a:t> </a:t>
                      </a:r>
                      <a:r>
                        <a:rPr lang="nl-NL" dirty="0" err="1"/>
                        <a:t>to</a:t>
                      </a:r>
                      <a:r>
                        <a:rPr lang="nl-NL" dirty="0"/>
                        <a:t> PCs policy </a:t>
                      </a:r>
                      <a:r>
                        <a:rPr lang="nl-NL" dirty="0" err="1"/>
                        <a:t>reporting</a:t>
                      </a:r>
                      <a:r>
                        <a:rPr lang="nl-NL" dirty="0"/>
                        <a:t> </a:t>
                      </a:r>
                      <a:r>
                        <a:rPr lang="nl-NL" dirty="0" err="1"/>
                        <a:t>cycle</a:t>
                      </a:r>
                      <a:r>
                        <a:rPr lang="nl-NL" dirty="0"/>
                        <a:t>; </a:t>
                      </a:r>
                      <a:r>
                        <a:rPr lang="nl-NL" dirty="0" err="1"/>
                        <a:t>country’s</a:t>
                      </a:r>
                      <a:r>
                        <a:rPr lang="nl-NL" dirty="0"/>
                        <a:t> monitoring </a:t>
                      </a:r>
                      <a:r>
                        <a:rPr lang="nl-NL" dirty="0" err="1"/>
                        <a:t>and</a:t>
                      </a:r>
                      <a:r>
                        <a:rPr lang="nl-NL" dirty="0"/>
                        <a:t> </a:t>
                      </a:r>
                      <a:r>
                        <a:rPr lang="nl-NL" dirty="0" err="1"/>
                        <a:t>evaluation</a:t>
                      </a:r>
                      <a:r>
                        <a:rPr lang="nl-NL" dirty="0"/>
                        <a:t> </a:t>
                      </a:r>
                      <a:r>
                        <a:rPr lang="nl-NL" dirty="0" err="1"/>
                        <a:t>arrangements</a:t>
                      </a:r>
                      <a:r>
                        <a:rPr lang="nl-NL" dirty="0"/>
                        <a:t>; </a:t>
                      </a:r>
                      <a:r>
                        <a:rPr lang="nl-NL" dirty="0" err="1"/>
                        <a:t>statistical</a:t>
                      </a:r>
                      <a:r>
                        <a:rPr lang="nl-NL" dirty="0"/>
                        <a:t> </a:t>
                      </a:r>
                      <a:r>
                        <a:rPr lang="nl-NL" dirty="0" err="1"/>
                        <a:t>quality</a:t>
                      </a:r>
                      <a:r>
                        <a:rPr lang="nl-NL" dirty="0"/>
                        <a:t>; </a:t>
                      </a:r>
                      <a:r>
                        <a:rPr lang="nl-NL" dirty="0" err="1"/>
                        <a:t>coordinated</a:t>
                      </a:r>
                      <a:r>
                        <a:rPr lang="nl-NL" dirty="0"/>
                        <a:t> </a:t>
                      </a:r>
                      <a:r>
                        <a:rPr lang="nl-NL" dirty="0" err="1"/>
                        <a:t>with</a:t>
                      </a:r>
                      <a:r>
                        <a:rPr lang="nl-NL" dirty="0"/>
                        <a:t> </a:t>
                      </a:r>
                      <a:r>
                        <a:rPr lang="nl-NL" dirty="0" err="1"/>
                        <a:t>DPs</a:t>
                      </a:r>
                      <a:endParaRPr lang="nl-NL" dirty="0"/>
                    </a:p>
                  </a:txBody>
                  <a:tcPr/>
                </a:tc>
                <a:extLst>
                  <a:ext uri="{0D108BD9-81ED-4DB2-BD59-A6C34878D82A}">
                    <a16:rowId xmlns:a16="http://schemas.microsoft.com/office/drawing/2014/main" xmlns="" val="2614490651"/>
                  </a:ext>
                </a:extLst>
              </a:tr>
              <a:tr h="952415">
                <a:tc>
                  <a:txBody>
                    <a:bodyPr/>
                    <a:lstStyle/>
                    <a:p>
                      <a:r>
                        <a:rPr lang="nl-NL" dirty="0" err="1"/>
                        <a:t>Macroeconomic</a:t>
                      </a:r>
                      <a:r>
                        <a:rPr lang="nl-NL" dirty="0"/>
                        <a:t> </a:t>
                      </a:r>
                      <a:r>
                        <a:rPr lang="nl-NL" dirty="0" err="1"/>
                        <a:t>stability</a:t>
                      </a:r>
                      <a:endParaRPr lang="nl-NL" dirty="0"/>
                    </a:p>
                  </a:txBody>
                  <a:tcPr/>
                </a:tc>
                <a:tc>
                  <a:txBody>
                    <a:bodyPr/>
                    <a:lstStyle/>
                    <a:p>
                      <a:r>
                        <a:rPr lang="nl-NL" dirty="0" err="1"/>
                        <a:t>Stability</a:t>
                      </a:r>
                      <a:r>
                        <a:rPr lang="nl-NL" dirty="0"/>
                        <a:t> </a:t>
                      </a:r>
                      <a:r>
                        <a:rPr lang="nl-NL" dirty="0" err="1"/>
                        <a:t>oriented</a:t>
                      </a:r>
                      <a:r>
                        <a:rPr lang="nl-NL" dirty="0"/>
                        <a:t> </a:t>
                      </a:r>
                      <a:r>
                        <a:rPr lang="nl-NL" dirty="0" err="1"/>
                        <a:t>policies</a:t>
                      </a:r>
                      <a:r>
                        <a:rPr lang="nl-NL" dirty="0"/>
                        <a:t> </a:t>
                      </a:r>
                      <a:r>
                        <a:rPr lang="nl-NL" dirty="0" err="1"/>
                        <a:t>aimed</a:t>
                      </a:r>
                      <a:r>
                        <a:rPr lang="nl-NL" dirty="0"/>
                        <a:t> at </a:t>
                      </a:r>
                      <a:r>
                        <a:rPr lang="nl-NL" dirty="0" err="1"/>
                        <a:t>restoring</a:t>
                      </a:r>
                      <a:r>
                        <a:rPr lang="nl-NL" dirty="0"/>
                        <a:t> </a:t>
                      </a:r>
                      <a:r>
                        <a:rPr lang="nl-NL" dirty="0" err="1"/>
                        <a:t>key</a:t>
                      </a:r>
                      <a:r>
                        <a:rPr lang="nl-NL" dirty="0"/>
                        <a:t> </a:t>
                      </a:r>
                      <a:r>
                        <a:rPr lang="nl-NL" dirty="0" err="1"/>
                        <a:t>balances</a:t>
                      </a:r>
                      <a:endParaRPr lang="nl-NL" dirty="0"/>
                    </a:p>
                  </a:txBody>
                  <a:tcPr/>
                </a:tc>
                <a:tc>
                  <a:txBody>
                    <a:bodyPr/>
                    <a:lstStyle/>
                    <a:p>
                      <a:r>
                        <a:rPr lang="nl-NL" dirty="0" err="1"/>
                        <a:t>Identify</a:t>
                      </a:r>
                      <a:r>
                        <a:rPr lang="nl-NL" dirty="0"/>
                        <a:t> </a:t>
                      </a:r>
                      <a:r>
                        <a:rPr lang="nl-NL" dirty="0" err="1"/>
                        <a:t>the</a:t>
                      </a:r>
                      <a:r>
                        <a:rPr lang="nl-NL" dirty="0"/>
                        <a:t> </a:t>
                      </a:r>
                      <a:r>
                        <a:rPr lang="nl-NL" dirty="0" err="1"/>
                        <a:t>country’s</a:t>
                      </a:r>
                      <a:r>
                        <a:rPr lang="nl-NL" dirty="0"/>
                        <a:t> </a:t>
                      </a:r>
                      <a:r>
                        <a:rPr lang="nl-NL" dirty="0" err="1"/>
                        <a:t>vulnerability</a:t>
                      </a:r>
                      <a:r>
                        <a:rPr lang="nl-NL" dirty="0"/>
                        <a:t> </a:t>
                      </a:r>
                      <a:r>
                        <a:rPr lang="nl-NL" dirty="0" err="1"/>
                        <a:t>to</a:t>
                      </a:r>
                      <a:r>
                        <a:rPr lang="nl-NL" dirty="0"/>
                        <a:t> </a:t>
                      </a:r>
                      <a:r>
                        <a:rPr lang="nl-NL" dirty="0" err="1"/>
                        <a:t>external</a:t>
                      </a:r>
                      <a:r>
                        <a:rPr lang="nl-NL" dirty="0"/>
                        <a:t> shocks; </a:t>
                      </a:r>
                      <a:r>
                        <a:rPr lang="nl-NL" dirty="0" err="1"/>
                        <a:t>Coordinate</a:t>
                      </a:r>
                      <a:r>
                        <a:rPr lang="nl-NL" dirty="0"/>
                        <a:t> </a:t>
                      </a:r>
                      <a:r>
                        <a:rPr lang="nl-NL" dirty="0" err="1"/>
                        <a:t>with</a:t>
                      </a:r>
                      <a:r>
                        <a:rPr lang="nl-NL" dirty="0"/>
                        <a:t> IMF (‘on track’ or assessment letter)</a:t>
                      </a:r>
                    </a:p>
                  </a:txBody>
                  <a:tcPr/>
                </a:tc>
                <a:extLst>
                  <a:ext uri="{0D108BD9-81ED-4DB2-BD59-A6C34878D82A}">
                    <a16:rowId xmlns:a16="http://schemas.microsoft.com/office/drawing/2014/main" xmlns="" val="3097503696"/>
                  </a:ext>
                </a:extLst>
              </a:tr>
              <a:tr h="952415">
                <a:tc>
                  <a:txBody>
                    <a:bodyPr/>
                    <a:lstStyle/>
                    <a:p>
                      <a:r>
                        <a:rPr lang="nl-NL" dirty="0"/>
                        <a:t>PFM </a:t>
                      </a:r>
                      <a:r>
                        <a:rPr lang="nl-NL" dirty="0" err="1"/>
                        <a:t>and</a:t>
                      </a:r>
                      <a:r>
                        <a:rPr lang="nl-NL" dirty="0"/>
                        <a:t> budget </a:t>
                      </a:r>
                      <a:r>
                        <a:rPr lang="nl-NL" dirty="0" err="1"/>
                        <a:t>transparency</a:t>
                      </a:r>
                      <a:endParaRPr lang="nl-NL" dirty="0"/>
                    </a:p>
                  </a:txBody>
                  <a:tcPr/>
                </a:tc>
                <a:tc>
                  <a:txBody>
                    <a:bodyPr/>
                    <a:lstStyle/>
                    <a:p>
                      <a:r>
                        <a:rPr lang="nl-NL" dirty="0" err="1"/>
                        <a:t>Progress</a:t>
                      </a:r>
                      <a:r>
                        <a:rPr lang="nl-NL" dirty="0"/>
                        <a:t> in </a:t>
                      </a:r>
                      <a:r>
                        <a:rPr lang="nl-NL" dirty="0" err="1"/>
                        <a:t>implementation</a:t>
                      </a:r>
                      <a:r>
                        <a:rPr lang="nl-NL" dirty="0"/>
                        <a:t> </a:t>
                      </a:r>
                      <a:r>
                        <a:rPr lang="nl-NL" dirty="0" err="1"/>
                        <a:t>reforms</a:t>
                      </a:r>
                      <a:r>
                        <a:rPr lang="nl-NL" dirty="0"/>
                        <a:t>; </a:t>
                      </a:r>
                      <a:r>
                        <a:rPr lang="nl-NL" dirty="0" err="1"/>
                        <a:t>satisfactory</a:t>
                      </a:r>
                      <a:r>
                        <a:rPr lang="nl-NL" dirty="0"/>
                        <a:t> access </a:t>
                      </a:r>
                      <a:r>
                        <a:rPr lang="nl-NL" dirty="0" err="1"/>
                        <a:t>to</a:t>
                      </a:r>
                      <a:r>
                        <a:rPr lang="nl-NL" dirty="0"/>
                        <a:t> budget information</a:t>
                      </a:r>
                    </a:p>
                  </a:txBody>
                  <a:tcPr/>
                </a:tc>
                <a:tc>
                  <a:txBody>
                    <a:bodyPr/>
                    <a:lstStyle/>
                    <a:p>
                      <a:r>
                        <a:rPr lang="nl-NL" dirty="0"/>
                        <a:t>PFM monitoring </a:t>
                      </a:r>
                      <a:r>
                        <a:rPr lang="nl-NL" dirty="0" err="1"/>
                        <a:t>table</a:t>
                      </a:r>
                      <a:r>
                        <a:rPr lang="nl-NL" dirty="0"/>
                        <a:t>. </a:t>
                      </a:r>
                      <a:r>
                        <a:rPr lang="nl-NL" dirty="0" err="1"/>
                        <a:t>Aligned</a:t>
                      </a:r>
                      <a:r>
                        <a:rPr lang="nl-NL" dirty="0"/>
                        <a:t> </a:t>
                      </a:r>
                      <a:r>
                        <a:rPr lang="nl-NL" dirty="0" err="1"/>
                        <a:t>to</a:t>
                      </a:r>
                      <a:r>
                        <a:rPr lang="nl-NL" dirty="0"/>
                        <a:t> PCs budget </a:t>
                      </a:r>
                      <a:r>
                        <a:rPr lang="nl-NL" dirty="0" err="1"/>
                        <a:t>cycle</a:t>
                      </a:r>
                      <a:r>
                        <a:rPr lang="nl-NL" dirty="0"/>
                        <a:t>; attention </a:t>
                      </a:r>
                      <a:r>
                        <a:rPr lang="nl-NL" dirty="0" err="1"/>
                        <a:t>to</a:t>
                      </a:r>
                      <a:r>
                        <a:rPr lang="nl-NL" dirty="0"/>
                        <a:t> DRM</a:t>
                      </a:r>
                    </a:p>
                  </a:txBody>
                  <a:tcPr/>
                </a:tc>
                <a:extLst>
                  <a:ext uri="{0D108BD9-81ED-4DB2-BD59-A6C34878D82A}">
                    <a16:rowId xmlns:a16="http://schemas.microsoft.com/office/drawing/2014/main" xmlns="" val="1745795423"/>
                  </a:ext>
                </a:extLst>
              </a:tr>
            </a:tbl>
          </a:graphicData>
        </a:graphic>
      </p:graphicFrame>
    </p:spTree>
    <p:extLst>
      <p:ext uri="{BB962C8B-B14F-4D97-AF65-F5344CB8AC3E}">
        <p14:creationId xmlns:p14="http://schemas.microsoft.com/office/powerpoint/2010/main" val="29351961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EA45C388-1A48-46C9-835B-055CD8057691}"/>
              </a:ext>
            </a:extLst>
          </p:cNvPr>
          <p:cNvSpPr>
            <a:spLocks noGrp="1"/>
          </p:cNvSpPr>
          <p:nvPr>
            <p:ph type="title"/>
          </p:nvPr>
        </p:nvSpPr>
        <p:spPr>
          <a:xfrm>
            <a:off x="395536" y="849082"/>
            <a:ext cx="8229600" cy="936625"/>
          </a:xfrm>
        </p:spPr>
        <p:txBody>
          <a:bodyPr/>
          <a:lstStyle/>
          <a:p>
            <a:r>
              <a:rPr lang="nl-NL" dirty="0" err="1"/>
              <a:t>Frequency</a:t>
            </a:r>
            <a:endParaRPr lang="nl-NL" dirty="0"/>
          </a:p>
        </p:txBody>
      </p:sp>
      <p:sp>
        <p:nvSpPr>
          <p:cNvPr id="3" name="Tijdelijke aanduiding voor inhoud 2">
            <a:extLst>
              <a:ext uri="{FF2B5EF4-FFF2-40B4-BE49-F238E27FC236}">
                <a16:creationId xmlns:a16="http://schemas.microsoft.com/office/drawing/2014/main" xmlns="" id="{E01AE386-3765-4031-9918-81749CF3BCE0}"/>
              </a:ext>
            </a:extLst>
          </p:cNvPr>
          <p:cNvSpPr>
            <a:spLocks noGrp="1"/>
          </p:cNvSpPr>
          <p:nvPr>
            <p:ph idx="1"/>
          </p:nvPr>
        </p:nvSpPr>
        <p:spPr>
          <a:xfrm>
            <a:off x="457200" y="2016125"/>
            <a:ext cx="8229600" cy="4467225"/>
          </a:xfrm>
        </p:spPr>
        <p:txBody>
          <a:bodyPr/>
          <a:lstStyle/>
          <a:p>
            <a:pPr marL="0" indent="0">
              <a:buNone/>
            </a:pPr>
            <a:r>
              <a:rPr lang="nl-NL" sz="2200" i="0" dirty="0"/>
              <a:t>• Macro: </a:t>
            </a:r>
            <a:r>
              <a:rPr lang="nl-NL" sz="2200" i="0" dirty="0" err="1"/>
              <a:t>If</a:t>
            </a:r>
            <a:r>
              <a:rPr lang="nl-NL" sz="2200" i="0" dirty="0"/>
              <a:t> IMF </a:t>
            </a:r>
            <a:r>
              <a:rPr lang="nl-NL" sz="2200" i="0" dirty="0" err="1"/>
              <a:t>programme</a:t>
            </a:r>
            <a:r>
              <a:rPr lang="nl-NL" sz="2200" i="0" dirty="0"/>
              <a:t>: </a:t>
            </a:r>
            <a:r>
              <a:rPr lang="nl-NL" sz="2200" i="0" dirty="0" err="1"/>
              <a:t>twice</a:t>
            </a:r>
            <a:r>
              <a:rPr lang="nl-NL" sz="2200" i="0" dirty="0"/>
              <a:t> x </a:t>
            </a:r>
            <a:r>
              <a:rPr lang="nl-NL" sz="2200" i="0" dirty="0" err="1"/>
              <a:t>year</a:t>
            </a:r>
            <a:r>
              <a:rPr lang="nl-NL" sz="2200" i="0" dirty="0"/>
              <a:t>; </a:t>
            </a:r>
            <a:r>
              <a:rPr lang="nl-NL" sz="2200" i="0" dirty="0" err="1"/>
              <a:t>if</a:t>
            </a:r>
            <a:r>
              <a:rPr lang="nl-NL" sz="2200" i="0" dirty="0"/>
              <a:t> </a:t>
            </a:r>
            <a:r>
              <a:rPr lang="nl-NL" sz="2200" i="0" dirty="0" err="1"/>
              <a:t>not</a:t>
            </a:r>
            <a:r>
              <a:rPr lang="nl-NL" sz="2200" i="0" dirty="0"/>
              <a:t> 1 x per </a:t>
            </a:r>
            <a:r>
              <a:rPr lang="nl-NL" sz="2200" i="0" dirty="0" err="1"/>
              <a:t>year</a:t>
            </a:r>
            <a:r>
              <a:rPr lang="nl-NL" sz="2200" i="0" dirty="0"/>
              <a:t> (Art IV or Central Bank report);</a:t>
            </a:r>
          </a:p>
          <a:p>
            <a:pPr marL="0" indent="0">
              <a:buNone/>
            </a:pPr>
            <a:r>
              <a:rPr lang="nl-NL" sz="2200" i="0" dirty="0"/>
              <a:t>• PFM Report combines PFM </a:t>
            </a:r>
            <a:r>
              <a:rPr lang="nl-NL" sz="2200" i="0" dirty="0" err="1"/>
              <a:t>with</a:t>
            </a:r>
            <a:r>
              <a:rPr lang="nl-NL" sz="2200" i="0" dirty="0"/>
              <a:t> </a:t>
            </a:r>
            <a:r>
              <a:rPr lang="nl-NL" sz="2200" i="0" dirty="0" err="1"/>
              <a:t>Transparency</a:t>
            </a:r>
            <a:r>
              <a:rPr lang="nl-NL" sz="2200" i="0" dirty="0"/>
              <a:t> </a:t>
            </a:r>
            <a:r>
              <a:rPr lang="nl-NL" sz="2200" i="0" dirty="0" err="1"/>
              <a:t>and</a:t>
            </a:r>
            <a:r>
              <a:rPr lang="nl-NL" sz="2200" i="0" dirty="0"/>
              <a:t> </a:t>
            </a:r>
            <a:r>
              <a:rPr lang="nl-NL" sz="2200" i="0" dirty="0" err="1"/>
              <a:t>Oversight</a:t>
            </a:r>
            <a:endParaRPr lang="nl-NL" sz="2200" i="0" dirty="0"/>
          </a:p>
          <a:p>
            <a:pPr marL="0" indent="0">
              <a:buNone/>
            </a:pPr>
            <a:r>
              <a:rPr lang="nl-NL" sz="2200" i="0" dirty="0"/>
              <a:t>• Update of PFM Report is </a:t>
            </a:r>
            <a:r>
              <a:rPr lang="nl-NL" sz="2200" i="0" dirty="0" err="1">
                <a:solidFill>
                  <a:srgbClr val="C00000"/>
                </a:solidFill>
              </a:rPr>
              <a:t>determined</a:t>
            </a:r>
            <a:r>
              <a:rPr lang="nl-NL" sz="2200" i="0" dirty="0">
                <a:solidFill>
                  <a:srgbClr val="C00000"/>
                </a:solidFill>
              </a:rPr>
              <a:t> </a:t>
            </a:r>
            <a:r>
              <a:rPr lang="nl-NL" sz="2200" i="0" dirty="0" err="1">
                <a:solidFill>
                  <a:srgbClr val="C00000"/>
                </a:solidFill>
              </a:rPr>
              <a:t>by</a:t>
            </a:r>
            <a:r>
              <a:rPr lang="nl-NL" sz="2200" i="0" dirty="0">
                <a:solidFill>
                  <a:srgbClr val="C00000"/>
                </a:solidFill>
              </a:rPr>
              <a:t> risk </a:t>
            </a:r>
            <a:r>
              <a:rPr lang="nl-NL" sz="2200" i="0" dirty="0"/>
              <a:t>in RMF: update </a:t>
            </a:r>
            <a:r>
              <a:rPr lang="nl-NL" sz="2200" i="0" dirty="0" err="1"/>
              <a:t>every</a:t>
            </a:r>
            <a:r>
              <a:rPr lang="nl-NL" sz="2200" i="0" dirty="0"/>
              <a:t> </a:t>
            </a:r>
            <a:r>
              <a:rPr lang="nl-NL" sz="2200" i="0" dirty="0" err="1"/>
              <a:t>year</a:t>
            </a:r>
            <a:r>
              <a:rPr lang="nl-NL" sz="2200" i="0" dirty="0"/>
              <a:t> </a:t>
            </a:r>
            <a:r>
              <a:rPr lang="nl-NL" sz="2200" i="0" dirty="0" err="1"/>
              <a:t>when</a:t>
            </a:r>
            <a:r>
              <a:rPr lang="nl-NL" sz="2200" i="0" dirty="0"/>
              <a:t> PFM risk is </a:t>
            </a:r>
            <a:r>
              <a:rPr lang="nl-NL" sz="2200" i="0" dirty="0" err="1"/>
              <a:t>substantial</a:t>
            </a:r>
            <a:r>
              <a:rPr lang="nl-NL" sz="2200" i="0" dirty="0"/>
              <a:t> or high; Update </a:t>
            </a:r>
            <a:r>
              <a:rPr lang="nl-NL" sz="2200" i="0" dirty="0" err="1"/>
              <a:t>every</a:t>
            </a:r>
            <a:r>
              <a:rPr lang="nl-NL" sz="2200" i="0" dirty="0"/>
              <a:t> </a:t>
            </a:r>
            <a:r>
              <a:rPr lang="nl-NL" sz="2200" i="0" dirty="0" err="1"/>
              <a:t>three</a:t>
            </a:r>
            <a:r>
              <a:rPr lang="nl-NL" sz="2200" i="0" dirty="0"/>
              <a:t> </a:t>
            </a:r>
            <a:r>
              <a:rPr lang="nl-NL" sz="2200" i="0" dirty="0" err="1"/>
              <a:t>years</a:t>
            </a:r>
            <a:r>
              <a:rPr lang="nl-NL" sz="2200" i="0" dirty="0"/>
              <a:t> </a:t>
            </a:r>
            <a:r>
              <a:rPr lang="nl-NL" sz="2200" i="0" dirty="0" err="1"/>
              <a:t>when</a:t>
            </a:r>
            <a:r>
              <a:rPr lang="nl-NL" sz="2200" i="0" dirty="0"/>
              <a:t> PFM </a:t>
            </a:r>
            <a:r>
              <a:rPr lang="nl-NL" sz="2200" i="0" dirty="0" err="1"/>
              <a:t>risks</a:t>
            </a:r>
            <a:r>
              <a:rPr lang="nl-NL" sz="2200" i="0" dirty="0"/>
              <a:t> are low or moderate</a:t>
            </a:r>
          </a:p>
          <a:p>
            <a:pPr marL="0" indent="0">
              <a:buNone/>
            </a:pPr>
            <a:r>
              <a:rPr lang="nl-NL" sz="2200" i="0" dirty="0"/>
              <a:t>• </a:t>
            </a:r>
            <a:r>
              <a:rPr lang="nl-NL" sz="2200" i="0" dirty="0" err="1"/>
              <a:t>Submit</a:t>
            </a:r>
            <a:r>
              <a:rPr lang="nl-NL" sz="2200" i="0" dirty="0"/>
              <a:t> PFM Report (</a:t>
            </a:r>
            <a:r>
              <a:rPr lang="nl-NL" sz="2200" i="0" dirty="0" err="1"/>
              <a:t>one</a:t>
            </a:r>
            <a:r>
              <a:rPr lang="nl-NL" sz="2200" i="0" dirty="0"/>
              <a:t> per country) </a:t>
            </a:r>
            <a:r>
              <a:rPr lang="nl-NL" sz="2200" i="0" dirty="0" err="1"/>
              <a:t>for</a:t>
            </a:r>
            <a:r>
              <a:rPr lang="nl-NL" sz="2200" i="0" dirty="0"/>
              <a:t> </a:t>
            </a:r>
            <a:r>
              <a:rPr lang="nl-NL" sz="2200" i="0" dirty="0" err="1"/>
              <a:t>each</a:t>
            </a:r>
            <a:r>
              <a:rPr lang="nl-NL" sz="2200" i="0" dirty="0"/>
              <a:t> BS contract </a:t>
            </a:r>
            <a:r>
              <a:rPr lang="nl-NL" sz="2200" i="0" dirty="0" err="1"/>
              <a:t>and</a:t>
            </a:r>
            <a:r>
              <a:rPr lang="nl-NL" sz="2200" i="0" dirty="0"/>
              <a:t> </a:t>
            </a:r>
            <a:r>
              <a:rPr lang="nl-NL" sz="2200" i="0" dirty="0" err="1"/>
              <a:t>disbursement</a:t>
            </a:r>
            <a:r>
              <a:rPr lang="nl-NL" sz="2200" i="0" dirty="0"/>
              <a:t> </a:t>
            </a:r>
            <a:r>
              <a:rPr lang="nl-NL" sz="2200" i="0" dirty="0" err="1"/>
              <a:t>request</a:t>
            </a:r>
            <a:r>
              <a:rPr lang="nl-NL" sz="2200" i="0" dirty="0"/>
              <a:t> (monitoring </a:t>
            </a:r>
            <a:r>
              <a:rPr lang="nl-NL" sz="2200" i="0" dirty="0" err="1"/>
              <a:t>table</a:t>
            </a:r>
            <a:r>
              <a:rPr lang="nl-NL" sz="2200" i="0" dirty="0"/>
              <a:t>, Annex 3)</a:t>
            </a:r>
          </a:p>
          <a:p>
            <a:endParaRPr lang="nl-NL" sz="2200" dirty="0"/>
          </a:p>
        </p:txBody>
      </p:sp>
      <p:sp>
        <p:nvSpPr>
          <p:cNvPr id="4" name="Tijdelijke aanduiding voor dianummer 3">
            <a:extLst>
              <a:ext uri="{FF2B5EF4-FFF2-40B4-BE49-F238E27FC236}">
                <a16:creationId xmlns:a16="http://schemas.microsoft.com/office/drawing/2014/main" xmlns="" id="{F7C2B96C-E773-48C2-8DAD-9FADC2D95597}"/>
              </a:ext>
            </a:extLst>
          </p:cNvPr>
          <p:cNvSpPr>
            <a:spLocks noGrp="1"/>
          </p:cNvSpPr>
          <p:nvPr>
            <p:ph type="sldNum" sz="quarter" idx="12"/>
          </p:nvPr>
        </p:nvSpPr>
        <p:spPr/>
        <p:txBody>
          <a:bodyPr/>
          <a:lstStyle/>
          <a:p>
            <a:fld id="{37B83C0C-BC65-4367-9B8A-060D4801009D}" type="slidenum">
              <a:rPr lang="en-GB" smtClean="0"/>
              <a:pPr/>
              <a:t>13</a:t>
            </a:fld>
            <a:endParaRPr lang="en-GB" dirty="0"/>
          </a:p>
        </p:txBody>
      </p:sp>
    </p:spTree>
    <p:extLst>
      <p:ext uri="{BB962C8B-B14F-4D97-AF65-F5344CB8AC3E}">
        <p14:creationId xmlns:p14="http://schemas.microsoft.com/office/powerpoint/2010/main" val="2665143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D1CEC9D-50A1-4FB8-B44F-34FC1AFFD950}"/>
              </a:ext>
            </a:extLst>
          </p:cNvPr>
          <p:cNvSpPr>
            <a:spLocks noGrp="1"/>
          </p:cNvSpPr>
          <p:nvPr>
            <p:ph type="title"/>
          </p:nvPr>
        </p:nvSpPr>
        <p:spPr>
          <a:xfrm>
            <a:off x="388729" y="1052736"/>
            <a:ext cx="8755271" cy="936625"/>
          </a:xfrm>
        </p:spPr>
        <p:txBody>
          <a:bodyPr/>
          <a:lstStyle/>
          <a:p>
            <a:r>
              <a:rPr lang="nl-NL" dirty="0"/>
              <a:t>Monitoring </a:t>
            </a:r>
            <a:r>
              <a:rPr lang="nl-NL" dirty="0" err="1"/>
              <a:t>variable</a:t>
            </a:r>
            <a:r>
              <a:rPr lang="nl-NL" dirty="0"/>
              <a:t> tranche indicators</a:t>
            </a:r>
          </a:p>
        </p:txBody>
      </p:sp>
      <p:sp>
        <p:nvSpPr>
          <p:cNvPr id="3" name="Tijdelijke aanduiding voor inhoud 2">
            <a:extLst>
              <a:ext uri="{FF2B5EF4-FFF2-40B4-BE49-F238E27FC236}">
                <a16:creationId xmlns:a16="http://schemas.microsoft.com/office/drawing/2014/main" xmlns="" id="{7B6AEC51-8CD2-4E1B-ACDC-5D5920840A13}"/>
              </a:ext>
            </a:extLst>
          </p:cNvPr>
          <p:cNvSpPr>
            <a:spLocks noGrp="1"/>
          </p:cNvSpPr>
          <p:nvPr>
            <p:ph idx="1"/>
          </p:nvPr>
        </p:nvSpPr>
        <p:spPr>
          <a:xfrm>
            <a:off x="388729" y="2371001"/>
            <a:ext cx="8229600" cy="4112369"/>
          </a:xfrm>
        </p:spPr>
        <p:txBody>
          <a:bodyPr/>
          <a:lstStyle/>
          <a:p>
            <a:pPr>
              <a:buClr>
                <a:srgbClr val="2D5EC1"/>
              </a:buClr>
            </a:pPr>
            <a:r>
              <a:rPr lang="nl-NL" sz="2200" i="0" dirty="0" err="1"/>
              <a:t>Guidelines</a:t>
            </a:r>
            <a:r>
              <a:rPr lang="nl-NL" sz="2200" i="0" dirty="0"/>
              <a:t>:  “constant monitoring of </a:t>
            </a:r>
            <a:r>
              <a:rPr lang="nl-NL" sz="2200" i="0" dirty="0" err="1"/>
              <a:t>conditions</a:t>
            </a:r>
            <a:r>
              <a:rPr lang="nl-NL" sz="2200" i="0" dirty="0"/>
              <a:t> </a:t>
            </a:r>
            <a:r>
              <a:rPr lang="nl-NL" sz="2200" i="0" dirty="0" err="1"/>
              <a:t>and</a:t>
            </a:r>
            <a:r>
              <a:rPr lang="nl-NL" sz="2200" i="0" dirty="0"/>
              <a:t> indicators”; </a:t>
            </a:r>
            <a:r>
              <a:rPr lang="nl-NL" sz="2200" i="0" dirty="0" err="1"/>
              <a:t>guided</a:t>
            </a:r>
            <a:r>
              <a:rPr lang="nl-NL" sz="2200" i="0" dirty="0"/>
              <a:t> </a:t>
            </a:r>
            <a:r>
              <a:rPr lang="nl-NL" sz="2200" i="0" dirty="0" err="1"/>
              <a:t>by</a:t>
            </a:r>
            <a:r>
              <a:rPr lang="nl-NL" sz="2200" i="0" dirty="0"/>
              <a:t> </a:t>
            </a:r>
            <a:r>
              <a:rPr lang="nl-NL" sz="2200" i="0" dirty="0" err="1"/>
              <a:t>the</a:t>
            </a:r>
            <a:r>
              <a:rPr lang="nl-NL" sz="2200" i="0" dirty="0"/>
              <a:t> indicator fiche.</a:t>
            </a:r>
          </a:p>
          <a:p>
            <a:pPr>
              <a:buClr>
                <a:srgbClr val="2D5EC1"/>
              </a:buClr>
            </a:pPr>
            <a:r>
              <a:rPr lang="nl-NL" sz="2200" i="0" dirty="0"/>
              <a:t>FA </a:t>
            </a:r>
            <a:r>
              <a:rPr lang="nl-NL" sz="2200" i="0" dirty="0" err="1"/>
              <a:t>contains</a:t>
            </a:r>
            <a:r>
              <a:rPr lang="nl-NL" sz="2200" i="0" dirty="0"/>
              <a:t> a clause </a:t>
            </a:r>
            <a:r>
              <a:rPr lang="nl-NL" sz="2200" i="0" dirty="0" err="1"/>
              <a:t>that</a:t>
            </a:r>
            <a:r>
              <a:rPr lang="nl-NL" sz="2200" i="0" dirty="0"/>
              <a:t> </a:t>
            </a:r>
            <a:r>
              <a:rPr lang="nl-NL" sz="2200" i="0" dirty="0" err="1"/>
              <a:t>any</a:t>
            </a:r>
            <a:r>
              <a:rPr lang="nl-NL" sz="2200" i="0" dirty="0"/>
              <a:t> </a:t>
            </a:r>
            <a:r>
              <a:rPr lang="nl-NL" sz="2200" i="0" dirty="0" err="1"/>
              <a:t>revision</a:t>
            </a:r>
            <a:r>
              <a:rPr lang="nl-NL" sz="2200" i="0" dirty="0"/>
              <a:t> of indicators or targets </a:t>
            </a:r>
            <a:r>
              <a:rPr lang="nl-NL" sz="2200" i="0" dirty="0" err="1"/>
              <a:t>can</a:t>
            </a:r>
            <a:r>
              <a:rPr lang="nl-NL" sz="2200" i="0" dirty="0"/>
              <a:t> take </a:t>
            </a:r>
            <a:r>
              <a:rPr lang="nl-NL" sz="2200" i="0" dirty="0" err="1"/>
              <a:t>place</a:t>
            </a:r>
            <a:r>
              <a:rPr lang="nl-NL" sz="2200" i="0" dirty="0"/>
              <a:t> at </a:t>
            </a:r>
            <a:r>
              <a:rPr lang="nl-NL" sz="2200" i="0" dirty="0" err="1"/>
              <a:t>the</a:t>
            </a:r>
            <a:r>
              <a:rPr lang="nl-NL" sz="2200" i="0" dirty="0"/>
              <a:t> </a:t>
            </a:r>
            <a:r>
              <a:rPr lang="nl-NL" sz="2200" i="0" dirty="0" err="1"/>
              <a:t>request</a:t>
            </a:r>
            <a:r>
              <a:rPr lang="nl-NL" sz="2200" i="0" dirty="0"/>
              <a:t> of </a:t>
            </a:r>
            <a:r>
              <a:rPr lang="nl-NL" sz="2200" i="0" dirty="0" err="1"/>
              <a:t>Government</a:t>
            </a:r>
            <a:r>
              <a:rPr lang="nl-NL" sz="2200" i="0" dirty="0"/>
              <a:t> (agreement </a:t>
            </a:r>
            <a:r>
              <a:rPr lang="nl-NL" sz="2200" i="0" dirty="0" err="1"/>
              <a:t>by</a:t>
            </a:r>
            <a:r>
              <a:rPr lang="nl-NL" sz="2200" i="0" dirty="0"/>
              <a:t> </a:t>
            </a:r>
            <a:r>
              <a:rPr lang="nl-NL" sz="2200" i="0" dirty="0" err="1"/>
              <a:t>the</a:t>
            </a:r>
            <a:r>
              <a:rPr lang="nl-NL" sz="2200" i="0" dirty="0"/>
              <a:t> </a:t>
            </a:r>
            <a:r>
              <a:rPr lang="nl-NL" sz="2200" i="0" dirty="0" err="1"/>
              <a:t>Commission</a:t>
            </a:r>
            <a:r>
              <a:rPr lang="nl-NL" sz="2200" i="0" dirty="0"/>
              <a:t>; </a:t>
            </a:r>
            <a:r>
              <a:rPr lang="nl-NL" sz="2200" i="0" dirty="0" err="1"/>
              <a:t>average</a:t>
            </a:r>
            <a:r>
              <a:rPr lang="nl-NL" sz="2200" i="0" dirty="0"/>
              <a:t> 3 </a:t>
            </a:r>
            <a:r>
              <a:rPr lang="nl-NL" sz="2200" i="0" dirty="0" err="1"/>
              <a:t>waivers</a:t>
            </a:r>
            <a:r>
              <a:rPr lang="nl-NL" sz="2200" i="0" dirty="0"/>
              <a:t> per BS contract)</a:t>
            </a:r>
          </a:p>
          <a:p>
            <a:pPr>
              <a:buClr>
                <a:srgbClr val="2D5EC1"/>
              </a:buClr>
            </a:pPr>
            <a:r>
              <a:rPr lang="nl-NL" sz="2200" i="0" dirty="0" err="1"/>
              <a:t>Agreed</a:t>
            </a:r>
            <a:r>
              <a:rPr lang="nl-NL" sz="2200" i="0" dirty="0"/>
              <a:t> </a:t>
            </a:r>
            <a:r>
              <a:rPr lang="nl-NL" sz="2200" i="0" dirty="0" err="1"/>
              <a:t>upon</a:t>
            </a:r>
            <a:r>
              <a:rPr lang="nl-NL" sz="2200" i="0" dirty="0"/>
              <a:t> ex-ante; at </a:t>
            </a:r>
            <a:r>
              <a:rPr lang="nl-NL" sz="2200" i="0" dirty="0" err="1"/>
              <a:t>least</a:t>
            </a:r>
            <a:r>
              <a:rPr lang="nl-NL" sz="2200" i="0" dirty="0"/>
              <a:t> in </a:t>
            </a:r>
            <a:r>
              <a:rPr lang="nl-NL" sz="2200" i="0" dirty="0" err="1"/>
              <a:t>the</a:t>
            </a:r>
            <a:r>
              <a:rPr lang="nl-NL" sz="2200" i="0" dirty="0"/>
              <a:t> first </a:t>
            </a:r>
            <a:r>
              <a:rPr lang="nl-NL" sz="2200" i="0" dirty="0" err="1"/>
              <a:t>quarter</a:t>
            </a:r>
            <a:r>
              <a:rPr lang="nl-NL" sz="2200" i="0" dirty="0"/>
              <a:t> of </a:t>
            </a:r>
            <a:r>
              <a:rPr lang="nl-NL" sz="2200" i="0" dirty="0" err="1"/>
              <a:t>the</a:t>
            </a:r>
            <a:r>
              <a:rPr lang="nl-NL" sz="2200" i="0" dirty="0"/>
              <a:t> </a:t>
            </a:r>
            <a:r>
              <a:rPr lang="nl-NL" sz="2200" i="0" dirty="0" err="1"/>
              <a:t>assessed</a:t>
            </a:r>
            <a:r>
              <a:rPr lang="nl-NL" sz="2200" i="0" dirty="0"/>
              <a:t> </a:t>
            </a:r>
            <a:r>
              <a:rPr lang="nl-NL" sz="2200" i="0" dirty="0" err="1"/>
              <a:t>year</a:t>
            </a:r>
            <a:endParaRPr lang="nl-NL" sz="2200" i="0" dirty="0"/>
          </a:p>
          <a:p>
            <a:pPr>
              <a:buClr>
                <a:srgbClr val="2D5EC1"/>
              </a:buClr>
            </a:pPr>
            <a:r>
              <a:rPr lang="nl-NL" sz="2200" i="0" dirty="0" err="1"/>
              <a:t>Exceptional</a:t>
            </a:r>
            <a:r>
              <a:rPr lang="nl-NL" sz="2200" i="0" dirty="0"/>
              <a:t> </a:t>
            </a:r>
            <a:r>
              <a:rPr lang="nl-NL" sz="2200" i="0" dirty="0" err="1"/>
              <a:t>possibility</a:t>
            </a:r>
            <a:r>
              <a:rPr lang="nl-NL" sz="2200" i="0" dirty="0"/>
              <a:t> </a:t>
            </a:r>
            <a:r>
              <a:rPr lang="nl-NL" sz="2200" i="0" dirty="0" err="1"/>
              <a:t>to</a:t>
            </a:r>
            <a:r>
              <a:rPr lang="nl-NL" sz="2200" i="0" dirty="0"/>
              <a:t> </a:t>
            </a:r>
            <a:r>
              <a:rPr lang="nl-NL" sz="2200" i="0" dirty="0" err="1"/>
              <a:t>either</a:t>
            </a:r>
            <a:r>
              <a:rPr lang="nl-NL" sz="2200" i="0" dirty="0"/>
              <a:t> </a:t>
            </a:r>
            <a:r>
              <a:rPr lang="nl-NL" sz="2200" i="0" dirty="0" err="1"/>
              <a:t>waive</a:t>
            </a:r>
            <a:r>
              <a:rPr lang="nl-NL" sz="2200" i="0" dirty="0"/>
              <a:t> or </a:t>
            </a:r>
            <a:r>
              <a:rPr lang="nl-NL" sz="2200" i="0" dirty="0" err="1"/>
              <a:t>neutralise</a:t>
            </a:r>
            <a:r>
              <a:rPr lang="nl-NL" sz="2200" i="0" dirty="0"/>
              <a:t> </a:t>
            </a:r>
            <a:r>
              <a:rPr lang="nl-NL" sz="2200" i="0" dirty="0" err="1"/>
              <a:t>an</a:t>
            </a:r>
            <a:r>
              <a:rPr lang="nl-NL" sz="2200" i="0" dirty="0"/>
              <a:t> indicator (</a:t>
            </a:r>
            <a:r>
              <a:rPr lang="nl-NL" sz="2200" i="0" dirty="0" err="1"/>
              <a:t>reallocation</a:t>
            </a:r>
            <a:r>
              <a:rPr lang="nl-NL" sz="2200" i="0" dirty="0"/>
              <a:t> </a:t>
            </a:r>
            <a:r>
              <a:rPr lang="nl-NL" sz="2200" i="0" dirty="0" err="1"/>
              <a:t>to</a:t>
            </a:r>
            <a:r>
              <a:rPr lang="nl-NL" sz="2200" i="0" dirty="0"/>
              <a:t> </a:t>
            </a:r>
            <a:r>
              <a:rPr lang="nl-NL" sz="2200" i="0" dirty="0" err="1"/>
              <a:t>other</a:t>
            </a:r>
            <a:r>
              <a:rPr lang="nl-NL" sz="2200" i="0" dirty="0"/>
              <a:t> indicators or </a:t>
            </a:r>
            <a:r>
              <a:rPr lang="nl-NL" sz="2200" i="0" dirty="0" err="1"/>
              <a:t>to</a:t>
            </a:r>
            <a:r>
              <a:rPr lang="nl-NL" sz="2200" i="0" dirty="0"/>
              <a:t> next </a:t>
            </a:r>
            <a:r>
              <a:rPr lang="nl-NL" sz="2200" i="0" dirty="0" err="1"/>
              <a:t>year</a:t>
            </a:r>
            <a:r>
              <a:rPr lang="nl-NL" sz="2200" i="0" dirty="0"/>
              <a:t>)</a:t>
            </a:r>
          </a:p>
        </p:txBody>
      </p:sp>
      <p:sp>
        <p:nvSpPr>
          <p:cNvPr id="4" name="Tijdelijke aanduiding voor dianummer 3">
            <a:extLst>
              <a:ext uri="{FF2B5EF4-FFF2-40B4-BE49-F238E27FC236}">
                <a16:creationId xmlns:a16="http://schemas.microsoft.com/office/drawing/2014/main" xmlns="" id="{63A1FE28-B463-4ED5-AFE3-EC7278273430}"/>
              </a:ext>
            </a:extLst>
          </p:cNvPr>
          <p:cNvSpPr>
            <a:spLocks noGrp="1"/>
          </p:cNvSpPr>
          <p:nvPr>
            <p:ph type="sldNum" sz="quarter" idx="12"/>
          </p:nvPr>
        </p:nvSpPr>
        <p:spPr/>
        <p:txBody>
          <a:bodyPr/>
          <a:lstStyle/>
          <a:p>
            <a:fld id="{37B83C0C-BC65-4367-9B8A-060D4801009D}" type="slidenum">
              <a:rPr lang="en-GB" smtClean="0"/>
              <a:pPr/>
              <a:t>14</a:t>
            </a:fld>
            <a:endParaRPr lang="en-GB" dirty="0"/>
          </a:p>
        </p:txBody>
      </p:sp>
    </p:spTree>
    <p:extLst>
      <p:ext uri="{BB962C8B-B14F-4D97-AF65-F5344CB8AC3E}">
        <p14:creationId xmlns:p14="http://schemas.microsoft.com/office/powerpoint/2010/main" val="25902695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smtClean="0"/>
              <a:t>Outline </a:t>
            </a:r>
            <a:r>
              <a:rPr lang="en-GB" dirty="0" smtClean="0"/>
              <a:t>Module </a:t>
            </a:r>
            <a:r>
              <a:rPr lang="en-GB" dirty="0" smtClean="0"/>
              <a:t>6</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FontTx/>
              <a:buAutoNum type="arabicPeriod"/>
            </a:pPr>
            <a:r>
              <a:rPr lang="en-GB" sz="2000" i="0" dirty="0">
                <a:solidFill>
                  <a:schemeClr val="accent2"/>
                </a:solidFill>
              </a:rPr>
              <a:t>Monitoring reforms and policy implementation</a:t>
            </a:r>
          </a:p>
          <a:p>
            <a:pPr marL="457200" indent="-457200">
              <a:spcBef>
                <a:spcPts val="1200"/>
              </a:spcBef>
              <a:buClrTx/>
              <a:buFontTx/>
              <a:buAutoNum type="arabicPeriod"/>
            </a:pPr>
            <a:r>
              <a:rPr lang="en-GB" sz="2000" i="0" dirty="0">
                <a:solidFill>
                  <a:schemeClr val="accent2"/>
                </a:solidFill>
              </a:rPr>
              <a:t>Monitoring the intervention strategy</a:t>
            </a:r>
            <a:endParaRPr lang="fr-BE" sz="2000" i="0" dirty="0"/>
          </a:p>
          <a:p>
            <a:pPr marL="457200" indent="-457200">
              <a:spcBef>
                <a:spcPts val="1200"/>
              </a:spcBef>
              <a:buClrTx/>
              <a:buFont typeface="+mj-lt"/>
              <a:buAutoNum type="arabicPeriod"/>
            </a:pPr>
            <a:r>
              <a:rPr lang="en-GB" sz="2000" i="0" dirty="0">
                <a:solidFill>
                  <a:schemeClr val="accent2"/>
                </a:solidFill>
              </a:rPr>
              <a:t>Monitoring the eligibility conditions (FT) and the variable tranche indicators (VT)</a:t>
            </a:r>
          </a:p>
          <a:p>
            <a:pPr marL="457200" indent="-457200">
              <a:spcBef>
                <a:spcPts val="1200"/>
              </a:spcBef>
              <a:buClrTx/>
              <a:buFont typeface="+mj-lt"/>
              <a:buAutoNum type="arabicPeriod"/>
            </a:pPr>
            <a:r>
              <a:rPr lang="en-GB" sz="2000" b="1" i="0" dirty="0">
                <a:solidFill>
                  <a:srgbClr val="C00000"/>
                </a:solidFill>
              </a:rPr>
              <a:t>Monitoring the fundamental values</a:t>
            </a:r>
          </a:p>
          <a:p>
            <a:pPr marL="457200" indent="-457200">
              <a:spcBef>
                <a:spcPts val="1200"/>
              </a:spcBef>
              <a:buClrTx/>
              <a:buFont typeface="+mj-lt"/>
              <a:buAutoNum type="arabicPeriod"/>
            </a:pPr>
            <a:r>
              <a:rPr lang="en-GB" sz="2000" i="0" dirty="0">
                <a:solidFill>
                  <a:schemeClr val="accent2"/>
                </a:solidFill>
              </a:rPr>
              <a:t>Monitoring the policy dialogue, risk mitigation and complementary measures</a:t>
            </a:r>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4845593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71529B76-90B4-4194-8593-E220266D26DB}"/>
              </a:ext>
            </a:extLst>
          </p:cNvPr>
          <p:cNvSpPr>
            <a:spLocks noGrp="1"/>
          </p:cNvSpPr>
          <p:nvPr>
            <p:ph type="title"/>
          </p:nvPr>
        </p:nvSpPr>
        <p:spPr/>
        <p:txBody>
          <a:bodyPr/>
          <a:lstStyle/>
          <a:p>
            <a:r>
              <a:rPr lang="nl-NL" dirty="0"/>
              <a:t>Monitoring of </a:t>
            </a:r>
            <a:r>
              <a:rPr lang="nl-NL" dirty="0" err="1"/>
              <a:t>fundamental</a:t>
            </a:r>
            <a:r>
              <a:rPr lang="nl-NL" dirty="0"/>
              <a:t> </a:t>
            </a:r>
            <a:r>
              <a:rPr lang="nl-NL" dirty="0" err="1"/>
              <a:t>values</a:t>
            </a:r>
            <a:endParaRPr lang="nl-NL" dirty="0"/>
          </a:p>
        </p:txBody>
      </p:sp>
      <p:sp>
        <p:nvSpPr>
          <p:cNvPr id="3" name="Tijdelijke aanduiding voor inhoud 2">
            <a:extLst>
              <a:ext uri="{FF2B5EF4-FFF2-40B4-BE49-F238E27FC236}">
                <a16:creationId xmlns:a16="http://schemas.microsoft.com/office/drawing/2014/main" xmlns="" id="{EE5134A0-7133-49AD-B0DE-73950851DD81}"/>
              </a:ext>
            </a:extLst>
          </p:cNvPr>
          <p:cNvSpPr>
            <a:spLocks noGrp="1"/>
          </p:cNvSpPr>
          <p:nvPr>
            <p:ph idx="1"/>
          </p:nvPr>
        </p:nvSpPr>
        <p:spPr>
          <a:xfrm>
            <a:off x="395288" y="2492375"/>
            <a:ext cx="8291512" cy="3529013"/>
          </a:xfrm>
        </p:spPr>
        <p:txBody>
          <a:bodyPr/>
          <a:lstStyle/>
          <a:p>
            <a:pPr>
              <a:buClr>
                <a:srgbClr val="0F5494"/>
              </a:buClr>
            </a:pPr>
            <a:r>
              <a:rPr lang="nl-NL" sz="2200" i="0" dirty="0" err="1"/>
              <a:t>Political</a:t>
            </a:r>
            <a:r>
              <a:rPr lang="nl-NL" sz="2200" i="0" dirty="0"/>
              <a:t> </a:t>
            </a:r>
            <a:r>
              <a:rPr lang="nl-NL" sz="2200" i="0" dirty="0" err="1"/>
              <a:t>reporting</a:t>
            </a:r>
            <a:r>
              <a:rPr lang="nl-NL" sz="2200" i="0" dirty="0"/>
              <a:t> </a:t>
            </a:r>
            <a:r>
              <a:rPr lang="nl-NL" sz="2200" i="0" dirty="0" err="1"/>
              <a:t>by</a:t>
            </a:r>
            <a:r>
              <a:rPr lang="nl-NL" sz="2200" i="0" dirty="0"/>
              <a:t> </a:t>
            </a:r>
            <a:r>
              <a:rPr lang="nl-NL" sz="2200" i="0" dirty="0" err="1"/>
              <a:t>political</a:t>
            </a:r>
            <a:r>
              <a:rPr lang="nl-NL" sz="2200" i="0" dirty="0"/>
              <a:t> </a:t>
            </a:r>
            <a:r>
              <a:rPr lang="nl-NL" sz="2200" i="0" dirty="0" err="1"/>
              <a:t>section</a:t>
            </a:r>
            <a:r>
              <a:rPr lang="nl-NL" sz="2200" i="0" dirty="0"/>
              <a:t> / Head of EU </a:t>
            </a:r>
            <a:r>
              <a:rPr lang="nl-NL" sz="2200" i="0" dirty="0" err="1"/>
              <a:t>Delegation</a:t>
            </a:r>
            <a:r>
              <a:rPr lang="nl-NL" sz="2200" i="0" dirty="0"/>
              <a:t>;</a:t>
            </a:r>
          </a:p>
          <a:p>
            <a:pPr>
              <a:buClr>
                <a:srgbClr val="0F5494"/>
              </a:buClr>
            </a:pPr>
            <a:r>
              <a:rPr lang="nl-NL" sz="2200" i="0" dirty="0" err="1"/>
              <a:t>Political</a:t>
            </a:r>
            <a:r>
              <a:rPr lang="nl-NL" sz="2200" i="0" dirty="0"/>
              <a:t> </a:t>
            </a:r>
            <a:r>
              <a:rPr lang="nl-NL" sz="2200" i="0" dirty="0" err="1"/>
              <a:t>dialogue</a:t>
            </a:r>
            <a:r>
              <a:rPr lang="nl-NL" sz="2200" i="0" dirty="0"/>
              <a:t> </a:t>
            </a:r>
            <a:r>
              <a:rPr lang="nl-NL" sz="2200" i="0" dirty="0" err="1"/>
              <a:t>between</a:t>
            </a:r>
            <a:r>
              <a:rPr lang="nl-NL" sz="2200" i="0" dirty="0"/>
              <a:t> EU </a:t>
            </a:r>
            <a:r>
              <a:rPr lang="nl-NL" sz="2200" i="0" dirty="0" err="1"/>
              <a:t>and</a:t>
            </a:r>
            <a:r>
              <a:rPr lang="nl-NL" sz="2200" i="0" dirty="0"/>
              <a:t> partner country; </a:t>
            </a:r>
            <a:r>
              <a:rPr lang="nl-NL" sz="2200" i="0" dirty="0" err="1"/>
              <a:t>coordination</a:t>
            </a:r>
            <a:r>
              <a:rPr lang="nl-NL" sz="2200" i="0" dirty="0"/>
              <a:t> </a:t>
            </a:r>
            <a:r>
              <a:rPr lang="nl-NL" sz="2200" i="0" dirty="0" err="1"/>
              <a:t>among</a:t>
            </a:r>
            <a:r>
              <a:rPr lang="nl-NL" sz="2200" i="0" dirty="0"/>
              <a:t> </a:t>
            </a:r>
            <a:r>
              <a:rPr lang="nl-NL" sz="2200" i="0" dirty="0" err="1"/>
              <a:t>DPs</a:t>
            </a:r>
            <a:endParaRPr lang="nl-NL" sz="2200" i="0" dirty="0"/>
          </a:p>
          <a:p>
            <a:pPr>
              <a:buClr>
                <a:srgbClr val="0F5494"/>
              </a:buClr>
            </a:pPr>
            <a:r>
              <a:rPr lang="nl-NL" sz="2200" i="0" dirty="0" err="1"/>
              <a:t>Political</a:t>
            </a:r>
            <a:r>
              <a:rPr lang="nl-NL" sz="2200" i="0" dirty="0"/>
              <a:t> </a:t>
            </a:r>
            <a:r>
              <a:rPr lang="nl-NL" sz="2200" i="0" dirty="0" err="1"/>
              <a:t>dialogue</a:t>
            </a:r>
            <a:r>
              <a:rPr lang="nl-NL" sz="2200" i="0" dirty="0"/>
              <a:t> in </a:t>
            </a:r>
            <a:r>
              <a:rPr lang="nl-NL" sz="2200" i="0" dirty="0" err="1"/>
              <a:t>enlargement</a:t>
            </a:r>
            <a:r>
              <a:rPr lang="nl-NL" sz="2200" i="0" dirty="0"/>
              <a:t> context (</a:t>
            </a:r>
            <a:r>
              <a:rPr lang="nl-NL" sz="2200" i="0" dirty="0" err="1"/>
              <a:t>Enlargement</a:t>
            </a:r>
            <a:r>
              <a:rPr lang="nl-NL" sz="2200" i="0" dirty="0"/>
              <a:t> </a:t>
            </a:r>
            <a:r>
              <a:rPr lang="nl-NL" sz="2200" i="0" dirty="0" err="1"/>
              <a:t>process</a:t>
            </a:r>
            <a:r>
              <a:rPr lang="nl-NL" sz="2200" i="0" dirty="0"/>
              <a:t> </a:t>
            </a:r>
            <a:r>
              <a:rPr lang="nl-NL" sz="2200" i="0" dirty="0" err="1"/>
              <a:t>and</a:t>
            </a:r>
            <a:r>
              <a:rPr lang="nl-NL" sz="2200" i="0" dirty="0"/>
              <a:t> </a:t>
            </a:r>
            <a:r>
              <a:rPr lang="nl-NL" sz="2200" i="0" dirty="0" err="1"/>
              <a:t>stabilisation</a:t>
            </a:r>
            <a:r>
              <a:rPr lang="nl-NL" sz="2200" i="0" dirty="0"/>
              <a:t> </a:t>
            </a:r>
            <a:r>
              <a:rPr lang="nl-NL" sz="2200" i="0" dirty="0" err="1"/>
              <a:t>and</a:t>
            </a:r>
            <a:r>
              <a:rPr lang="nl-NL" sz="2200" i="0" dirty="0"/>
              <a:t> Association </a:t>
            </a:r>
            <a:r>
              <a:rPr lang="nl-NL" sz="2200" i="0" dirty="0" err="1"/>
              <a:t>process</a:t>
            </a:r>
            <a:r>
              <a:rPr lang="nl-NL" sz="2200" i="0" dirty="0"/>
              <a:t>): compliance </a:t>
            </a:r>
            <a:r>
              <a:rPr lang="nl-NL" sz="2200" i="0" dirty="0" err="1"/>
              <a:t>to</a:t>
            </a:r>
            <a:r>
              <a:rPr lang="nl-NL" sz="2200" i="0" dirty="0"/>
              <a:t> </a:t>
            </a:r>
            <a:r>
              <a:rPr lang="nl-NL" sz="2200" i="0" dirty="0" err="1"/>
              <a:t>political</a:t>
            </a:r>
            <a:r>
              <a:rPr lang="nl-NL" sz="2200" i="0" dirty="0"/>
              <a:t> criteria </a:t>
            </a:r>
            <a:r>
              <a:rPr lang="nl-NL" sz="2200" i="0" dirty="0" err="1"/>
              <a:t>for</a:t>
            </a:r>
            <a:r>
              <a:rPr lang="nl-NL" sz="2200" i="0" dirty="0"/>
              <a:t> </a:t>
            </a:r>
            <a:r>
              <a:rPr lang="nl-NL" sz="2200" i="0" dirty="0" err="1"/>
              <a:t>accession</a:t>
            </a:r>
            <a:r>
              <a:rPr lang="nl-NL" sz="2200" i="0" dirty="0"/>
              <a:t>, </a:t>
            </a:r>
            <a:r>
              <a:rPr lang="nl-NL" sz="2200" i="0" dirty="0" err="1"/>
              <a:t>incl</a:t>
            </a:r>
            <a:r>
              <a:rPr lang="nl-NL" sz="2200" i="0" dirty="0"/>
              <a:t> </a:t>
            </a:r>
            <a:r>
              <a:rPr lang="nl-NL" sz="2200" i="0" dirty="0" err="1"/>
              <a:t>fundamental</a:t>
            </a:r>
            <a:r>
              <a:rPr lang="nl-NL" sz="2200" i="0" dirty="0"/>
              <a:t> </a:t>
            </a:r>
            <a:r>
              <a:rPr lang="nl-NL" sz="2200" i="0" dirty="0" err="1"/>
              <a:t>values</a:t>
            </a:r>
            <a:endParaRPr lang="nl-NL" sz="2200" i="0" dirty="0"/>
          </a:p>
          <a:p>
            <a:pPr>
              <a:buClr>
                <a:srgbClr val="0F5494"/>
              </a:buClr>
            </a:pPr>
            <a:r>
              <a:rPr lang="nl-NL" sz="2200" i="0" dirty="0"/>
              <a:t>EU Human </a:t>
            </a:r>
            <a:r>
              <a:rPr lang="nl-NL" sz="2200" i="0" dirty="0" err="1"/>
              <a:t>Rights</a:t>
            </a:r>
            <a:r>
              <a:rPr lang="nl-NL" sz="2200" i="0" dirty="0"/>
              <a:t> </a:t>
            </a:r>
            <a:r>
              <a:rPr lang="nl-NL" sz="2200" i="0" dirty="0" err="1"/>
              <a:t>and</a:t>
            </a:r>
            <a:r>
              <a:rPr lang="nl-NL" sz="2200" i="0" dirty="0"/>
              <a:t> </a:t>
            </a:r>
            <a:r>
              <a:rPr lang="nl-NL" sz="2200" i="0" dirty="0" err="1"/>
              <a:t>Democracy</a:t>
            </a:r>
            <a:r>
              <a:rPr lang="nl-NL" sz="2200" i="0" dirty="0"/>
              <a:t> country </a:t>
            </a:r>
            <a:r>
              <a:rPr lang="nl-NL" sz="2200" i="0" dirty="0" err="1"/>
              <a:t>strategy</a:t>
            </a:r>
            <a:r>
              <a:rPr lang="nl-NL" sz="2200" i="0" dirty="0"/>
              <a:t> (Universal </a:t>
            </a:r>
            <a:r>
              <a:rPr lang="nl-NL" sz="2200" i="0" dirty="0" err="1"/>
              <a:t>Periodic</a:t>
            </a:r>
            <a:r>
              <a:rPr lang="nl-NL" sz="2200" i="0" dirty="0"/>
              <a:t> Reviews)</a:t>
            </a:r>
          </a:p>
        </p:txBody>
      </p:sp>
      <p:sp>
        <p:nvSpPr>
          <p:cNvPr id="4" name="Tijdelijke aanduiding voor dianummer 3">
            <a:extLst>
              <a:ext uri="{FF2B5EF4-FFF2-40B4-BE49-F238E27FC236}">
                <a16:creationId xmlns:a16="http://schemas.microsoft.com/office/drawing/2014/main" xmlns="" id="{92212453-831E-4668-A412-DF5EE9ABB9E2}"/>
              </a:ext>
            </a:extLst>
          </p:cNvPr>
          <p:cNvSpPr>
            <a:spLocks noGrp="1"/>
          </p:cNvSpPr>
          <p:nvPr>
            <p:ph type="sldNum" sz="quarter" idx="12"/>
          </p:nvPr>
        </p:nvSpPr>
        <p:spPr/>
        <p:txBody>
          <a:bodyPr/>
          <a:lstStyle/>
          <a:p>
            <a:fld id="{37B83C0C-BC65-4367-9B8A-060D4801009D}" type="slidenum">
              <a:rPr lang="en-GB" smtClean="0"/>
              <a:pPr/>
              <a:t>16</a:t>
            </a:fld>
            <a:endParaRPr lang="en-GB" dirty="0"/>
          </a:p>
        </p:txBody>
      </p:sp>
    </p:spTree>
    <p:extLst>
      <p:ext uri="{BB962C8B-B14F-4D97-AF65-F5344CB8AC3E}">
        <p14:creationId xmlns:p14="http://schemas.microsoft.com/office/powerpoint/2010/main" val="31974583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20998"/>
          </a:xfrm>
        </p:spPr>
        <p:txBody>
          <a:bodyPr/>
          <a:lstStyle/>
          <a:p>
            <a:pPr algn="ctr"/>
            <a:r>
              <a:rPr lang="en-GB" sz="2400" dirty="0"/>
              <a:t>Precondition to SDG-C maintained? </a:t>
            </a:r>
          </a:p>
        </p:txBody>
      </p:sp>
      <p:sp>
        <p:nvSpPr>
          <p:cNvPr id="3" name="Content Placeholder 2"/>
          <p:cNvSpPr>
            <a:spLocks noGrp="1"/>
          </p:cNvSpPr>
          <p:nvPr>
            <p:ph idx="1"/>
          </p:nvPr>
        </p:nvSpPr>
        <p:spPr>
          <a:xfrm>
            <a:off x="179512" y="2060848"/>
            <a:ext cx="8229600" cy="3889053"/>
          </a:xfrm>
        </p:spPr>
        <p:txBody>
          <a:bodyPr/>
          <a:lstStyle/>
          <a:p>
            <a:pPr marL="358775" indent="-358775">
              <a:buClr>
                <a:srgbClr val="0F5494"/>
              </a:buClr>
              <a:buFont typeface="Wingdings" pitchFamily="2" charset="2"/>
              <a:buChar char="§"/>
            </a:pPr>
            <a:endParaRPr lang="en-GB" i="0" dirty="0">
              <a:sym typeface="Wingdings" pitchFamily="2" charset="2"/>
            </a:endParaRPr>
          </a:p>
          <a:p>
            <a:pPr>
              <a:buClr>
                <a:srgbClr val="0F5494"/>
              </a:buClr>
              <a:buFont typeface="Arial" panose="020B0604020202020204" pitchFamily="34" charset="0"/>
              <a:buChar char="•"/>
            </a:pPr>
            <a:r>
              <a:rPr lang="en-GB" i="0" dirty="0">
                <a:sym typeface="Wingdings" pitchFamily="2" charset="2"/>
              </a:rPr>
              <a:t>Keep track of  ‘Human rights country strategies’, reports of the EU electoral missions, UN sources, World Bank governance indicators, Amnesty International, Human Rights Watch etc</a:t>
            </a:r>
            <a:r>
              <a:rPr lang="en-GB" i="0" dirty="0" smtClean="0">
                <a:sym typeface="Wingdings" pitchFamily="2" charset="2"/>
              </a:rPr>
              <a:t>.</a:t>
            </a:r>
          </a:p>
          <a:p>
            <a:pPr marL="0" indent="0">
              <a:buClr>
                <a:srgbClr val="0F5494"/>
              </a:buClr>
              <a:buNone/>
            </a:pPr>
            <a:endParaRPr lang="en-GB" i="0" dirty="0">
              <a:sym typeface="Wingdings" pitchFamily="2" charset="2"/>
            </a:endParaRPr>
          </a:p>
          <a:p>
            <a:pPr>
              <a:buClr>
                <a:srgbClr val="0F5494"/>
              </a:buClr>
              <a:buFont typeface="Arial" panose="020B0604020202020204" pitchFamily="34" charset="0"/>
              <a:buChar char="•"/>
            </a:pPr>
            <a:r>
              <a:rPr lang="en-GB" i="0" dirty="0">
                <a:sym typeface="Wingdings" pitchFamily="2" charset="2"/>
              </a:rPr>
              <a:t>Make FV subject of consultation with the Member States</a:t>
            </a:r>
          </a:p>
          <a:p>
            <a:pPr marL="358775" indent="-358775">
              <a:buClr>
                <a:srgbClr val="0F5494"/>
              </a:buClr>
              <a:buFont typeface="Wingdings" pitchFamily="2" charset="2"/>
              <a:buChar char="§"/>
            </a:pPr>
            <a:endParaRPr lang="en-GB" i="0" dirty="0">
              <a:sym typeface="Wingdings" pitchFamily="2" charset="2"/>
            </a:endParaRPr>
          </a:p>
          <a:p>
            <a:pPr marL="358775" indent="-358775">
              <a:buClr>
                <a:srgbClr val="0F5494"/>
              </a:buClr>
              <a:buNone/>
            </a:pPr>
            <a:endParaRPr lang="en-GB" i="0" dirty="0">
              <a:sym typeface="Wingdings" pitchFamily="2" charset="2"/>
            </a:endParaRPr>
          </a:p>
          <a:p>
            <a:pPr marL="0" indent="0">
              <a:buClr>
                <a:srgbClr val="0F5494"/>
              </a:buClr>
              <a:buFont typeface="Wingdings" pitchFamily="2" charset="2"/>
              <a:buChar char="§"/>
            </a:pPr>
            <a:endParaRPr lang="en-GB" b="1" dirty="0">
              <a:sym typeface="Wingdings" pitchFamily="2" charset="2"/>
            </a:endParaRPr>
          </a:p>
          <a:p>
            <a:pPr marL="400050" lvl="1" indent="0">
              <a:buClr>
                <a:srgbClr val="0F5494"/>
              </a:buClr>
              <a:buNone/>
              <a:tabLst>
                <a:tab pos="0" algn="l"/>
              </a:tabLst>
            </a:pPr>
            <a:endParaRPr lang="en-GB" sz="2400" b="1"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17</a:t>
            </a:fld>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800A63E2-0D0B-47D8-9E7C-5F2126C42A80}"/>
              </a:ext>
            </a:extLst>
          </p:cNvPr>
          <p:cNvSpPr>
            <a:spLocks noGrp="1"/>
          </p:cNvSpPr>
          <p:nvPr>
            <p:ph type="title"/>
          </p:nvPr>
        </p:nvSpPr>
        <p:spPr>
          <a:xfrm>
            <a:off x="426244" y="956869"/>
            <a:ext cx="8229600" cy="936625"/>
          </a:xfrm>
        </p:spPr>
        <p:txBody>
          <a:bodyPr/>
          <a:lstStyle/>
          <a:p>
            <a:r>
              <a:rPr lang="nl-NL" dirty="0" err="1"/>
              <a:t>Gradual</a:t>
            </a:r>
            <a:r>
              <a:rPr lang="nl-NL" dirty="0"/>
              <a:t> </a:t>
            </a:r>
            <a:r>
              <a:rPr lang="nl-NL" dirty="0" err="1"/>
              <a:t>and</a:t>
            </a:r>
            <a:r>
              <a:rPr lang="nl-NL" dirty="0"/>
              <a:t> </a:t>
            </a:r>
            <a:r>
              <a:rPr lang="nl-NL" dirty="0" err="1"/>
              <a:t>proportional</a:t>
            </a:r>
            <a:r>
              <a:rPr lang="nl-NL" dirty="0"/>
              <a:t> response</a:t>
            </a:r>
          </a:p>
        </p:txBody>
      </p:sp>
      <p:graphicFrame>
        <p:nvGraphicFramePr>
          <p:cNvPr id="5" name="Tijdelijke aanduiding voor inhoud 4">
            <a:extLst>
              <a:ext uri="{FF2B5EF4-FFF2-40B4-BE49-F238E27FC236}">
                <a16:creationId xmlns:a16="http://schemas.microsoft.com/office/drawing/2014/main" xmlns="" id="{081B1115-7A32-47D1-BF78-B00EC0DB453E}"/>
              </a:ext>
            </a:extLst>
          </p:cNvPr>
          <p:cNvGraphicFramePr>
            <a:graphicFrameLocks noGrp="1"/>
          </p:cNvGraphicFramePr>
          <p:nvPr>
            <p:ph idx="1"/>
            <p:extLst>
              <p:ext uri="{D42A27DB-BD31-4B8C-83A1-F6EECF244321}">
                <p14:modId xmlns:p14="http://schemas.microsoft.com/office/powerpoint/2010/main" val="3829208910"/>
              </p:ext>
            </p:extLst>
          </p:nvPr>
        </p:nvGraphicFramePr>
        <p:xfrm>
          <a:off x="426676" y="1893494"/>
          <a:ext cx="8537811" cy="4159100"/>
        </p:xfrm>
        <a:graphic>
          <a:graphicData uri="http://schemas.openxmlformats.org/drawingml/2006/table">
            <a:tbl>
              <a:tblPr firstRow="1" bandRow="1">
                <a:tableStyleId>{5C22544A-7EE6-4342-B048-85BDC9FD1C3A}</a:tableStyleId>
              </a:tblPr>
              <a:tblGrid>
                <a:gridCol w="3072158">
                  <a:extLst>
                    <a:ext uri="{9D8B030D-6E8A-4147-A177-3AD203B41FA5}">
                      <a16:colId xmlns:a16="http://schemas.microsoft.com/office/drawing/2014/main" xmlns="" val="3207210070"/>
                    </a:ext>
                  </a:extLst>
                </a:gridCol>
                <a:gridCol w="5465653">
                  <a:extLst>
                    <a:ext uri="{9D8B030D-6E8A-4147-A177-3AD203B41FA5}">
                      <a16:colId xmlns:a16="http://schemas.microsoft.com/office/drawing/2014/main" xmlns="" val="1214690890"/>
                    </a:ext>
                  </a:extLst>
                </a:gridCol>
              </a:tblGrid>
              <a:tr h="652285">
                <a:tc>
                  <a:txBody>
                    <a:bodyPr/>
                    <a:lstStyle/>
                    <a:p>
                      <a:r>
                        <a:rPr lang="nl-NL" dirty="0">
                          <a:solidFill>
                            <a:schemeClr val="accent6">
                              <a:lumMod val="75000"/>
                            </a:schemeClr>
                          </a:solidFill>
                        </a:rPr>
                        <a:t>Change in </a:t>
                      </a:r>
                      <a:r>
                        <a:rPr lang="nl-NL" dirty="0" err="1">
                          <a:solidFill>
                            <a:schemeClr val="accent6">
                              <a:lumMod val="75000"/>
                            </a:schemeClr>
                          </a:solidFill>
                        </a:rPr>
                        <a:t>Fundamental</a:t>
                      </a:r>
                      <a:r>
                        <a:rPr lang="nl-NL" dirty="0">
                          <a:solidFill>
                            <a:schemeClr val="accent6">
                              <a:lumMod val="75000"/>
                            </a:schemeClr>
                          </a:solidFill>
                        </a:rPr>
                        <a:t> </a:t>
                      </a:r>
                      <a:r>
                        <a:rPr lang="nl-NL" dirty="0" err="1">
                          <a:solidFill>
                            <a:schemeClr val="accent6">
                              <a:lumMod val="75000"/>
                            </a:schemeClr>
                          </a:solidFill>
                        </a:rPr>
                        <a:t>Values</a:t>
                      </a:r>
                      <a:endParaRPr lang="nl-NL" dirty="0">
                        <a:solidFill>
                          <a:schemeClr val="accent6">
                            <a:lumMod val="75000"/>
                          </a:schemeClr>
                        </a:solidFill>
                      </a:endParaRPr>
                    </a:p>
                  </a:txBody>
                  <a:tcPr/>
                </a:tc>
                <a:tc>
                  <a:txBody>
                    <a:bodyPr/>
                    <a:lstStyle/>
                    <a:p>
                      <a:r>
                        <a:rPr lang="nl-NL" dirty="0">
                          <a:solidFill>
                            <a:schemeClr val="accent6">
                              <a:lumMod val="75000"/>
                            </a:schemeClr>
                          </a:solidFill>
                        </a:rPr>
                        <a:t>Response</a:t>
                      </a:r>
                    </a:p>
                  </a:txBody>
                  <a:tcPr/>
                </a:tc>
                <a:extLst>
                  <a:ext uri="{0D108BD9-81ED-4DB2-BD59-A6C34878D82A}">
                    <a16:rowId xmlns:a16="http://schemas.microsoft.com/office/drawing/2014/main" xmlns="" val="2281832705"/>
                  </a:ext>
                </a:extLst>
              </a:tr>
              <a:tr h="7392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err="1"/>
                        <a:t>Stable</a:t>
                      </a:r>
                      <a:r>
                        <a:rPr lang="nl-NL" dirty="0"/>
                        <a:t> or </a:t>
                      </a:r>
                      <a:r>
                        <a:rPr lang="nl-NL" dirty="0" err="1"/>
                        <a:t>positively</a:t>
                      </a:r>
                      <a:r>
                        <a:rPr lang="nl-NL" dirty="0"/>
                        <a:t> </a:t>
                      </a:r>
                      <a:r>
                        <a:rPr lang="nl-NL" dirty="0" err="1"/>
                        <a:t>progressing</a:t>
                      </a:r>
                      <a:r>
                        <a:rPr lang="nl-NL" dirty="0"/>
                        <a:t> </a:t>
                      </a:r>
                      <a:r>
                        <a:rPr lang="nl-NL" dirty="0" err="1"/>
                        <a:t>situation</a:t>
                      </a:r>
                      <a:endParaRPr lang="nl-NL" dirty="0"/>
                    </a:p>
                  </a:txBody>
                  <a:tcPr/>
                </a:tc>
                <a:tc>
                  <a:txBody>
                    <a:bodyPr/>
                    <a:lstStyle/>
                    <a:p>
                      <a:r>
                        <a:rPr lang="nl-NL" dirty="0"/>
                        <a:t>Minor </a:t>
                      </a:r>
                      <a:r>
                        <a:rPr lang="nl-NL" dirty="0" err="1"/>
                        <a:t>adaptations</a:t>
                      </a:r>
                      <a:r>
                        <a:rPr lang="nl-NL" dirty="0"/>
                        <a:t> </a:t>
                      </a:r>
                      <a:r>
                        <a:rPr lang="nl-NL" dirty="0" err="1"/>
                        <a:t>for</a:t>
                      </a:r>
                      <a:r>
                        <a:rPr lang="nl-NL" dirty="0"/>
                        <a:t> fine-</a:t>
                      </a:r>
                      <a:r>
                        <a:rPr lang="nl-NL" dirty="0" err="1"/>
                        <a:t>tuning</a:t>
                      </a:r>
                      <a:r>
                        <a:rPr lang="nl-NL" dirty="0"/>
                        <a:t> </a:t>
                      </a:r>
                      <a:r>
                        <a:rPr lang="nl-NL" dirty="0" err="1"/>
                        <a:t>if</a:t>
                      </a:r>
                      <a:r>
                        <a:rPr lang="nl-NL" dirty="0"/>
                        <a:t> </a:t>
                      </a:r>
                      <a:r>
                        <a:rPr lang="nl-NL" dirty="0" err="1"/>
                        <a:t>required</a:t>
                      </a:r>
                      <a:endParaRPr lang="nl-NL" dirty="0"/>
                    </a:p>
                  </a:txBody>
                  <a:tcPr/>
                </a:tc>
                <a:extLst>
                  <a:ext uri="{0D108BD9-81ED-4DB2-BD59-A6C34878D82A}">
                    <a16:rowId xmlns:a16="http://schemas.microsoft.com/office/drawing/2014/main" xmlns="" val="3832907429"/>
                  </a:ext>
                </a:extLst>
              </a:tr>
              <a:tr h="6522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Concerns </a:t>
                      </a:r>
                      <a:r>
                        <a:rPr lang="nl-NL" dirty="0" err="1"/>
                        <a:t>arising</a:t>
                      </a:r>
                      <a:endParaRPr lang="nl-NL" dirty="0"/>
                    </a:p>
                  </a:txBody>
                  <a:tcPr/>
                </a:tc>
                <a:tc>
                  <a:txBody>
                    <a:bodyPr/>
                    <a:lstStyle/>
                    <a:p>
                      <a:r>
                        <a:rPr lang="nl-NL" dirty="0" err="1"/>
                        <a:t>Mitigation</a:t>
                      </a:r>
                      <a:r>
                        <a:rPr lang="nl-NL" dirty="0"/>
                        <a:t> </a:t>
                      </a:r>
                      <a:r>
                        <a:rPr lang="nl-NL" dirty="0" err="1"/>
                        <a:t>measures</a:t>
                      </a:r>
                      <a:r>
                        <a:rPr lang="nl-NL" dirty="0"/>
                        <a:t> </a:t>
                      </a:r>
                      <a:r>
                        <a:rPr lang="nl-NL" dirty="0" err="1"/>
                        <a:t>to</a:t>
                      </a:r>
                      <a:r>
                        <a:rPr lang="nl-NL" dirty="0"/>
                        <a:t> </a:t>
                      </a:r>
                      <a:r>
                        <a:rPr lang="nl-NL" dirty="0" err="1"/>
                        <a:t>be</a:t>
                      </a:r>
                      <a:r>
                        <a:rPr lang="nl-NL" dirty="0"/>
                        <a:t> </a:t>
                      </a:r>
                      <a:r>
                        <a:rPr lang="nl-NL" dirty="0" err="1"/>
                        <a:t>proposed</a:t>
                      </a:r>
                      <a:r>
                        <a:rPr lang="nl-NL" dirty="0"/>
                        <a:t>; </a:t>
                      </a:r>
                      <a:r>
                        <a:rPr lang="nl-NL" dirty="0" err="1"/>
                        <a:t>roadmap</a:t>
                      </a:r>
                      <a:r>
                        <a:rPr lang="nl-NL" dirty="0"/>
                        <a:t> </a:t>
                      </a:r>
                      <a:r>
                        <a:rPr lang="nl-NL" dirty="0" err="1"/>
                        <a:t>for</a:t>
                      </a:r>
                      <a:r>
                        <a:rPr lang="nl-NL" dirty="0"/>
                        <a:t> </a:t>
                      </a:r>
                      <a:r>
                        <a:rPr lang="nl-NL" dirty="0" err="1"/>
                        <a:t>improvement</a:t>
                      </a:r>
                      <a:endParaRPr lang="nl-NL" dirty="0"/>
                    </a:p>
                  </a:txBody>
                  <a:tcPr/>
                </a:tc>
                <a:extLst>
                  <a:ext uri="{0D108BD9-81ED-4DB2-BD59-A6C34878D82A}">
                    <a16:rowId xmlns:a16="http://schemas.microsoft.com/office/drawing/2014/main" xmlns="" val="668998143"/>
                  </a:ext>
                </a:extLst>
              </a:tr>
              <a:tr h="9318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Significant </a:t>
                      </a:r>
                      <a:r>
                        <a:rPr lang="nl-NL" dirty="0" err="1"/>
                        <a:t>deterioration</a:t>
                      </a:r>
                      <a:r>
                        <a:rPr lang="nl-NL" dirty="0"/>
                        <a:t> </a:t>
                      </a:r>
                    </a:p>
                    <a:p>
                      <a:endParaRPr lang="nl-NL" dirty="0"/>
                    </a:p>
                  </a:txBody>
                  <a:tcPr/>
                </a:tc>
                <a:tc>
                  <a:txBody>
                    <a:bodyPr/>
                    <a:lstStyle/>
                    <a:p>
                      <a:r>
                        <a:rPr lang="nl-NL" dirty="0"/>
                        <a:t>Report </a:t>
                      </a:r>
                      <a:r>
                        <a:rPr lang="nl-NL" dirty="0" err="1"/>
                        <a:t>from</a:t>
                      </a:r>
                      <a:r>
                        <a:rPr lang="nl-NL" dirty="0"/>
                        <a:t> EU </a:t>
                      </a:r>
                      <a:r>
                        <a:rPr lang="nl-NL" dirty="0" err="1"/>
                        <a:t>Delegation</a:t>
                      </a:r>
                      <a:r>
                        <a:rPr lang="nl-NL" dirty="0"/>
                        <a:t> </a:t>
                      </a:r>
                      <a:r>
                        <a:rPr lang="nl-NL" dirty="0" err="1"/>
                        <a:t>to</a:t>
                      </a:r>
                      <a:r>
                        <a:rPr lang="nl-NL" dirty="0"/>
                        <a:t> </a:t>
                      </a:r>
                      <a:r>
                        <a:rPr lang="nl-NL" dirty="0" err="1"/>
                        <a:t>Geographic</a:t>
                      </a:r>
                      <a:r>
                        <a:rPr lang="nl-NL" dirty="0"/>
                        <a:t> Director (support </a:t>
                      </a:r>
                      <a:r>
                        <a:rPr lang="nl-NL" dirty="0" err="1"/>
                        <a:t>by</a:t>
                      </a:r>
                      <a:r>
                        <a:rPr lang="nl-NL" dirty="0"/>
                        <a:t> DEVCO/NEAR, EEAS). Next </a:t>
                      </a:r>
                      <a:r>
                        <a:rPr lang="nl-NL" dirty="0" err="1"/>
                        <a:t>to</a:t>
                      </a:r>
                      <a:r>
                        <a:rPr lang="nl-NL" dirty="0"/>
                        <a:t> BBSC. </a:t>
                      </a:r>
                      <a:r>
                        <a:rPr lang="nl-NL" dirty="0" err="1"/>
                        <a:t>Suggestions</a:t>
                      </a:r>
                      <a:r>
                        <a:rPr lang="nl-NL" dirty="0"/>
                        <a:t> </a:t>
                      </a:r>
                      <a:r>
                        <a:rPr lang="nl-NL" dirty="0" err="1"/>
                        <a:t>for</a:t>
                      </a:r>
                      <a:r>
                        <a:rPr lang="nl-NL" dirty="0"/>
                        <a:t> </a:t>
                      </a:r>
                      <a:r>
                        <a:rPr lang="nl-NL" dirty="0" err="1"/>
                        <a:t>precautionary</a:t>
                      </a:r>
                      <a:r>
                        <a:rPr lang="nl-NL" dirty="0"/>
                        <a:t> </a:t>
                      </a:r>
                      <a:r>
                        <a:rPr lang="nl-NL" dirty="0" err="1"/>
                        <a:t>measures</a:t>
                      </a:r>
                      <a:r>
                        <a:rPr lang="nl-NL" dirty="0"/>
                        <a:t> (</a:t>
                      </a:r>
                      <a:r>
                        <a:rPr lang="nl-NL" dirty="0" err="1"/>
                        <a:t>complementary</a:t>
                      </a:r>
                      <a:r>
                        <a:rPr lang="nl-NL" dirty="0"/>
                        <a:t> actions?); delay in </a:t>
                      </a:r>
                      <a:r>
                        <a:rPr lang="nl-NL" dirty="0" err="1"/>
                        <a:t>disbursement</a:t>
                      </a:r>
                      <a:r>
                        <a:rPr lang="nl-NL" dirty="0"/>
                        <a:t>; </a:t>
                      </a:r>
                      <a:r>
                        <a:rPr lang="nl-NL" dirty="0" err="1"/>
                        <a:t>reduction</a:t>
                      </a:r>
                      <a:r>
                        <a:rPr lang="nl-NL" dirty="0"/>
                        <a:t> of BS</a:t>
                      </a:r>
                    </a:p>
                  </a:txBody>
                  <a:tcPr/>
                </a:tc>
                <a:extLst>
                  <a:ext uri="{0D108BD9-81ED-4DB2-BD59-A6C34878D82A}">
                    <a16:rowId xmlns:a16="http://schemas.microsoft.com/office/drawing/2014/main" xmlns="" val="3547624890"/>
                  </a:ext>
                </a:extLst>
              </a:tr>
              <a:tr h="652285">
                <a:tc>
                  <a:txBody>
                    <a:bodyPr/>
                    <a:lstStyle/>
                    <a:p>
                      <a:r>
                        <a:rPr lang="nl-NL" dirty="0"/>
                        <a:t>Extreme cases</a:t>
                      </a:r>
                    </a:p>
                    <a:p>
                      <a:endParaRPr lang="nl-NL" dirty="0"/>
                    </a:p>
                  </a:txBody>
                  <a:tcPr/>
                </a:tc>
                <a:tc>
                  <a:txBody>
                    <a:bodyPr/>
                    <a:lstStyle/>
                    <a:p>
                      <a:r>
                        <a:rPr lang="nl-NL" dirty="0"/>
                        <a:t>Suspension; </a:t>
                      </a:r>
                      <a:r>
                        <a:rPr lang="nl-NL" dirty="0" err="1"/>
                        <a:t>possible</a:t>
                      </a:r>
                      <a:r>
                        <a:rPr lang="nl-NL" dirty="0"/>
                        <a:t> re-</a:t>
                      </a:r>
                      <a:r>
                        <a:rPr lang="nl-NL" dirty="0" err="1"/>
                        <a:t>allocation</a:t>
                      </a:r>
                      <a:r>
                        <a:rPr lang="nl-NL" dirty="0"/>
                        <a:t> of resources </a:t>
                      </a:r>
                      <a:r>
                        <a:rPr lang="nl-NL" dirty="0" err="1"/>
                        <a:t>to</a:t>
                      </a:r>
                      <a:r>
                        <a:rPr lang="nl-NL" dirty="0"/>
                        <a:t> non-</a:t>
                      </a:r>
                      <a:r>
                        <a:rPr lang="nl-NL" dirty="0" err="1"/>
                        <a:t>governmental</a:t>
                      </a:r>
                      <a:r>
                        <a:rPr lang="nl-NL" dirty="0"/>
                        <a:t> </a:t>
                      </a:r>
                      <a:r>
                        <a:rPr lang="nl-NL" dirty="0" err="1"/>
                        <a:t>activities</a:t>
                      </a:r>
                      <a:endParaRPr lang="nl-NL" dirty="0"/>
                    </a:p>
                  </a:txBody>
                  <a:tcPr/>
                </a:tc>
                <a:extLst>
                  <a:ext uri="{0D108BD9-81ED-4DB2-BD59-A6C34878D82A}">
                    <a16:rowId xmlns:a16="http://schemas.microsoft.com/office/drawing/2014/main" xmlns="" val="2638530276"/>
                  </a:ext>
                </a:extLst>
              </a:tr>
            </a:tbl>
          </a:graphicData>
        </a:graphic>
      </p:graphicFrame>
      <p:sp>
        <p:nvSpPr>
          <p:cNvPr id="4" name="Tijdelijke aanduiding voor dianummer 3">
            <a:extLst>
              <a:ext uri="{FF2B5EF4-FFF2-40B4-BE49-F238E27FC236}">
                <a16:creationId xmlns:a16="http://schemas.microsoft.com/office/drawing/2014/main" xmlns="" id="{BA33EB75-73D4-44AD-94D5-DB88717DE8E8}"/>
              </a:ext>
            </a:extLst>
          </p:cNvPr>
          <p:cNvSpPr>
            <a:spLocks noGrp="1"/>
          </p:cNvSpPr>
          <p:nvPr>
            <p:ph type="sldNum" sz="quarter" idx="12"/>
          </p:nvPr>
        </p:nvSpPr>
        <p:spPr/>
        <p:txBody>
          <a:bodyPr/>
          <a:lstStyle/>
          <a:p>
            <a:fld id="{37B83C0C-BC65-4367-9B8A-060D4801009D}" type="slidenum">
              <a:rPr lang="en-GB" smtClean="0"/>
              <a:pPr/>
              <a:t>18</a:t>
            </a:fld>
            <a:endParaRPr lang="en-GB" dirty="0"/>
          </a:p>
        </p:txBody>
      </p:sp>
    </p:spTree>
    <p:extLst>
      <p:ext uri="{BB962C8B-B14F-4D97-AF65-F5344CB8AC3E}">
        <p14:creationId xmlns:p14="http://schemas.microsoft.com/office/powerpoint/2010/main" val="36604624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smtClean="0"/>
              <a:t>Outline </a:t>
            </a:r>
            <a:r>
              <a:rPr lang="en-GB" dirty="0" smtClean="0"/>
              <a:t>Module </a:t>
            </a:r>
            <a:r>
              <a:rPr lang="en-GB" dirty="0" smtClean="0"/>
              <a:t>6</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Font typeface="+mj-lt"/>
              <a:buAutoNum type="arabicPeriod"/>
            </a:pPr>
            <a:r>
              <a:rPr lang="en-GB" sz="2000" i="0" dirty="0">
                <a:solidFill>
                  <a:schemeClr val="accent2"/>
                </a:solidFill>
              </a:rPr>
              <a:t>Monitoring reforms and policy implementation</a:t>
            </a:r>
          </a:p>
          <a:p>
            <a:pPr marL="457200" indent="-457200">
              <a:spcBef>
                <a:spcPts val="1200"/>
              </a:spcBef>
              <a:buClrTx/>
              <a:buFontTx/>
              <a:buAutoNum type="arabicPeriod"/>
            </a:pPr>
            <a:r>
              <a:rPr lang="en-GB" sz="2000" i="0" dirty="0">
                <a:solidFill>
                  <a:schemeClr val="accent2"/>
                </a:solidFill>
              </a:rPr>
              <a:t>Monitoring the intervention strategy</a:t>
            </a:r>
            <a:endParaRPr lang="fr-BE" sz="2000" i="0" dirty="0"/>
          </a:p>
          <a:p>
            <a:pPr marL="457200" indent="-457200">
              <a:spcBef>
                <a:spcPts val="1200"/>
              </a:spcBef>
              <a:buClrTx/>
              <a:buAutoNum type="arabicPeriod"/>
            </a:pPr>
            <a:r>
              <a:rPr lang="en-GB" sz="2000" i="0" dirty="0">
                <a:solidFill>
                  <a:schemeClr val="accent2"/>
                </a:solidFill>
              </a:rPr>
              <a:t>Monitoring the eligibility conditions (FT) and the variable tranche indicators (VT)</a:t>
            </a:r>
          </a:p>
          <a:p>
            <a:pPr marL="457200" indent="-457200">
              <a:spcBef>
                <a:spcPts val="1200"/>
              </a:spcBef>
              <a:buClrTx/>
              <a:buFont typeface="+mj-lt"/>
              <a:buAutoNum type="arabicPeriod"/>
            </a:pPr>
            <a:r>
              <a:rPr lang="en-GB" sz="2000" i="0" dirty="0">
                <a:solidFill>
                  <a:schemeClr val="accent2"/>
                </a:solidFill>
              </a:rPr>
              <a:t>Monitoring the fundamental values</a:t>
            </a:r>
          </a:p>
          <a:p>
            <a:pPr marL="457200" indent="-457200">
              <a:spcBef>
                <a:spcPts val="1200"/>
              </a:spcBef>
              <a:buClrTx/>
              <a:buFont typeface="+mj-lt"/>
              <a:buAutoNum type="arabicPeriod"/>
            </a:pPr>
            <a:r>
              <a:rPr lang="en-GB" sz="2000" b="1" i="0" dirty="0">
                <a:solidFill>
                  <a:srgbClr val="C00000"/>
                </a:solidFill>
              </a:rPr>
              <a:t>Monitoring the policy dialogue, risk mitigation and complementary measures</a:t>
            </a:r>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956390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1" name="AutoShape 3"/>
          <p:cNvSpPr>
            <a:spLocks noChangeArrowheads="1"/>
          </p:cNvSpPr>
          <p:nvPr/>
        </p:nvSpPr>
        <p:spPr bwMode="auto">
          <a:xfrm rot="5400000">
            <a:off x="952500" y="3663951"/>
            <a:ext cx="4103687" cy="322262"/>
          </a:xfrm>
          <a:prstGeom prst="triangle">
            <a:avLst>
              <a:gd name="adj" fmla="val 50000"/>
            </a:avLst>
          </a:prstGeom>
          <a:solidFill>
            <a:srgbClr val="0F5494">
              <a:alpha val="25098"/>
            </a:srgbClr>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rot="10800000" vert="eaVert" lIns="72000" tIns="72000" rIns="72000" bIns="7200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200" b="0" i="0" u="none" strike="noStrike" kern="0" cap="none" spc="0" normalizeH="0" baseline="0" noProof="0">
              <a:ln>
                <a:noFill/>
              </a:ln>
              <a:solidFill>
                <a:srgbClr val="0F5494"/>
              </a:solidFill>
              <a:effectLst/>
              <a:uLnTx/>
              <a:uFillTx/>
              <a:latin typeface="Verdana" panose="020B0604030504040204" pitchFamily="34" charset="0"/>
              <a:ea typeface="+mn-ea"/>
              <a:cs typeface="+mn-cs"/>
            </a:endParaRPr>
          </a:p>
        </p:txBody>
      </p:sp>
      <p:graphicFrame>
        <p:nvGraphicFramePr>
          <p:cNvPr id="1020962" name="Group 34"/>
          <p:cNvGraphicFramePr>
            <a:graphicFrameLocks noGrp="1"/>
          </p:cNvGraphicFramePr>
          <p:nvPr>
            <p:extLst>
              <p:ext uri="{D42A27DB-BD31-4B8C-83A1-F6EECF244321}">
                <p14:modId xmlns:p14="http://schemas.microsoft.com/office/powerpoint/2010/main" val="2170533528"/>
              </p:ext>
            </p:extLst>
          </p:nvPr>
        </p:nvGraphicFramePr>
        <p:xfrm>
          <a:off x="250825" y="1125538"/>
          <a:ext cx="2520950" cy="4883151"/>
        </p:xfrm>
        <a:graphic>
          <a:graphicData uri="http://schemas.openxmlformats.org/drawingml/2006/table">
            <a:tbl>
              <a:tblPr/>
              <a:tblGrid>
                <a:gridCol w="2520950">
                  <a:extLst>
                    <a:ext uri="{9D8B030D-6E8A-4147-A177-3AD203B41FA5}">
                      <a16:colId xmlns:a16="http://schemas.microsoft.com/office/drawing/2014/main" xmlns="" val="20000"/>
                    </a:ext>
                  </a:extLst>
                </a:gridCol>
              </a:tblGrid>
              <a:tr h="731838">
                <a:tc>
                  <a:txBody>
                    <a:bodyPr/>
                    <a:lstStyle>
                      <a:lvl1pPr defTabSz="966788">
                        <a:spcBef>
                          <a:spcPct val="20000"/>
                        </a:spcBef>
                        <a:buClr>
                          <a:schemeClr val="bg1"/>
                        </a:buClr>
                        <a:defRPr sz="2000" i="1">
                          <a:solidFill>
                            <a:srgbClr val="0F5494"/>
                          </a:solidFill>
                          <a:latin typeface="Verdana" charset="0"/>
                        </a:defRPr>
                      </a:lvl1pPr>
                      <a:lvl2pPr marL="742950" indent="-285750" defTabSz="966788">
                        <a:spcBef>
                          <a:spcPct val="20000"/>
                        </a:spcBef>
                        <a:buClr>
                          <a:srgbClr val="009FBA"/>
                        </a:buClr>
                        <a:defRPr b="1">
                          <a:solidFill>
                            <a:srgbClr val="0F5494"/>
                          </a:solidFill>
                          <a:latin typeface="Verdana" charset="0"/>
                        </a:defRPr>
                      </a:lvl2pPr>
                      <a:lvl3pPr marL="1143000" indent="-228600" defTabSz="966788">
                        <a:spcBef>
                          <a:spcPct val="20000"/>
                        </a:spcBef>
                        <a:defRPr sz="1200">
                          <a:solidFill>
                            <a:srgbClr val="0F5494"/>
                          </a:solidFill>
                          <a:latin typeface="Verdana" charset="0"/>
                        </a:defRPr>
                      </a:lvl3pPr>
                      <a:lvl4pPr marL="1600200" indent="-228600" defTabSz="966788">
                        <a:spcBef>
                          <a:spcPct val="20000"/>
                        </a:spcBef>
                        <a:defRPr>
                          <a:solidFill>
                            <a:schemeClr val="tx1"/>
                          </a:solidFill>
                          <a:latin typeface="Arial" charset="0"/>
                        </a:defRPr>
                      </a:lvl4pPr>
                      <a:lvl5pPr marL="2057400" indent="-228600" defTabSz="966788">
                        <a:spcBef>
                          <a:spcPct val="20000"/>
                        </a:spcBef>
                        <a:defRPr>
                          <a:solidFill>
                            <a:schemeClr val="tx1"/>
                          </a:solidFill>
                          <a:latin typeface="Arial" charset="0"/>
                        </a:defRPr>
                      </a:lvl5pPr>
                      <a:lvl6pPr marL="2514600" indent="-228600" defTabSz="966788" eaLnBrk="0" fontAlgn="base" hangingPunct="0">
                        <a:spcBef>
                          <a:spcPct val="20000"/>
                        </a:spcBef>
                        <a:spcAft>
                          <a:spcPct val="0"/>
                        </a:spcAft>
                        <a:defRPr>
                          <a:solidFill>
                            <a:schemeClr val="tx1"/>
                          </a:solidFill>
                          <a:latin typeface="Arial" charset="0"/>
                        </a:defRPr>
                      </a:lvl6pPr>
                      <a:lvl7pPr marL="2971800" indent="-228600" defTabSz="966788" eaLnBrk="0" fontAlgn="base" hangingPunct="0">
                        <a:spcBef>
                          <a:spcPct val="20000"/>
                        </a:spcBef>
                        <a:spcAft>
                          <a:spcPct val="0"/>
                        </a:spcAft>
                        <a:defRPr>
                          <a:solidFill>
                            <a:schemeClr val="tx1"/>
                          </a:solidFill>
                          <a:latin typeface="Arial" charset="0"/>
                        </a:defRPr>
                      </a:lvl7pPr>
                      <a:lvl8pPr marL="3429000" indent="-228600" defTabSz="966788" eaLnBrk="0" fontAlgn="base" hangingPunct="0">
                        <a:spcBef>
                          <a:spcPct val="20000"/>
                        </a:spcBef>
                        <a:spcAft>
                          <a:spcPct val="0"/>
                        </a:spcAft>
                        <a:defRPr>
                          <a:solidFill>
                            <a:schemeClr val="tx1"/>
                          </a:solidFill>
                          <a:latin typeface="Arial" charset="0"/>
                        </a:defRPr>
                      </a:lvl8pPr>
                      <a:lvl9pPr marL="3886200" indent="-228600" defTabSz="966788" eaLnBrk="0" fontAlgn="base" hangingPunct="0">
                        <a:spcBef>
                          <a:spcPct val="20000"/>
                        </a:spcBef>
                        <a:spcAft>
                          <a:spcPct val="0"/>
                        </a:spcAft>
                        <a:defRPr>
                          <a:solidFill>
                            <a:schemeClr val="tx1"/>
                          </a:solidFill>
                          <a:latin typeface="Arial" charset="0"/>
                        </a:defRPr>
                      </a:lvl9p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altLang="x-none" sz="1600" b="1" i="0" u="none" strike="noStrike" cap="none" normalizeH="0" baseline="0">
                          <a:ln>
                            <a:noFill/>
                          </a:ln>
                          <a:solidFill>
                            <a:schemeClr val="bg1"/>
                          </a:solidFill>
                          <a:effectLst/>
                          <a:latin typeface="Verdana" charset="0"/>
                          <a:ea typeface="Arial" charset="0"/>
                          <a:cs typeface="Arial" charset="0"/>
                        </a:rPr>
                        <a:t>Follow up and data collection</a:t>
                      </a:r>
                    </a:p>
                  </a:txBody>
                  <a:tcPr marL="72019" marR="72019" marT="71945" marB="71945"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4151313">
                <a:tc>
                  <a:txBody>
                    <a:bodyPr/>
                    <a:lstStyle>
                      <a:lvl1pPr marL="176213" indent="-176213">
                        <a:spcBef>
                          <a:spcPct val="20000"/>
                        </a:spcBef>
                        <a:buClr>
                          <a:schemeClr val="bg1"/>
                        </a:buClr>
                        <a:defRPr sz="2000" i="1">
                          <a:solidFill>
                            <a:srgbClr val="0F5494"/>
                          </a:solidFill>
                          <a:latin typeface="Verdana" charset="0"/>
                        </a:defRPr>
                      </a:lvl1pPr>
                      <a:lvl2pPr marL="742950" indent="-285750">
                        <a:spcBef>
                          <a:spcPct val="20000"/>
                        </a:spcBef>
                        <a:buClr>
                          <a:srgbClr val="009FBA"/>
                        </a:buClr>
                        <a:defRPr b="1">
                          <a:solidFill>
                            <a:srgbClr val="0F5494"/>
                          </a:solidFill>
                          <a:latin typeface="Verdana" charset="0"/>
                        </a:defRPr>
                      </a:lvl2pPr>
                      <a:lvl3pPr marL="1143000" indent="-228600">
                        <a:spcBef>
                          <a:spcPct val="20000"/>
                        </a:spcBef>
                        <a:defRPr sz="1200">
                          <a:solidFill>
                            <a:srgbClr val="0F5494"/>
                          </a:solidFill>
                          <a:latin typeface="Verdana"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Reports from MF, Central Bank</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IMF/WB / ECFIN Reports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Sector reports (implementation)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Enacted budget</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Reports on budget execution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Assessments of PFM (PEFA, PEMFAR, PER, OBI)</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Implementation reports of PFM Action Plan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Human rights reports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M&amp;E indicators </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Surveys, Statistics</a:t>
                      </a:r>
                    </a:p>
                  </a:txBody>
                  <a:tcPr marL="72019" marR="72019" marT="71945" marB="71945"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alpha val="5098"/>
                      </a:srgbClr>
                    </a:solidFill>
                  </a:tcPr>
                </a:tc>
                <a:extLst>
                  <a:ext uri="{0D108BD9-81ED-4DB2-BD59-A6C34878D82A}">
                    <a16:rowId xmlns:a16="http://schemas.microsoft.com/office/drawing/2014/main" xmlns="" val="10001"/>
                  </a:ext>
                </a:extLst>
              </a:tr>
            </a:tbl>
          </a:graphicData>
        </a:graphic>
      </p:graphicFrame>
      <p:sp>
        <p:nvSpPr>
          <p:cNvPr id="1020956" name="AutoShape 28"/>
          <p:cNvSpPr>
            <a:spLocks noChangeArrowheads="1"/>
          </p:cNvSpPr>
          <p:nvPr/>
        </p:nvSpPr>
        <p:spPr bwMode="auto">
          <a:xfrm rot="5400000">
            <a:off x="4607719" y="3609182"/>
            <a:ext cx="3673475" cy="287337"/>
          </a:xfrm>
          <a:prstGeom prst="triangle">
            <a:avLst>
              <a:gd name="adj" fmla="val 50000"/>
            </a:avLst>
          </a:prstGeom>
          <a:solidFill>
            <a:srgbClr val="0F5494">
              <a:alpha val="25098"/>
            </a:srgbClr>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rot="10800000" vert="eaVert" lIns="72000" tIns="72000" rIns="72000" bIns="7200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200" b="0" i="0" u="none" strike="noStrike" kern="0" cap="none" spc="0" normalizeH="0" baseline="0" noProof="0">
              <a:ln>
                <a:noFill/>
              </a:ln>
              <a:solidFill>
                <a:srgbClr val="0F5494"/>
              </a:solidFill>
              <a:effectLst/>
              <a:uLnTx/>
              <a:uFillTx/>
              <a:latin typeface="Verdana" panose="020B0604030504040204" pitchFamily="34" charset="0"/>
              <a:ea typeface="+mn-ea"/>
              <a:cs typeface="+mn-cs"/>
            </a:endParaRPr>
          </a:p>
        </p:txBody>
      </p:sp>
      <p:sp>
        <p:nvSpPr>
          <p:cNvPr id="14348" name="RunningHead"/>
          <p:cNvSpPr txBox="1">
            <a:spLocks noChangeArrowheads="1"/>
          </p:cNvSpPr>
          <p:nvPr/>
        </p:nvSpPr>
        <p:spPr bwMode="auto">
          <a:xfrm>
            <a:off x="5815013" y="239713"/>
            <a:ext cx="3078162"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GB" altLang="en-US" sz="1200" b="0" i="0" u="none" strike="noStrike" kern="0" cap="none" spc="0" normalizeH="0" baseline="0" noProof="0">
                <a:ln>
                  <a:noFill/>
                </a:ln>
                <a:solidFill>
                  <a:srgbClr val="0F5494"/>
                </a:solidFill>
                <a:effectLst/>
                <a:uLnTx/>
                <a:uFillTx/>
                <a:latin typeface="Verdana" panose="020B0604030504040204" pitchFamily="34" charset="0"/>
                <a:ea typeface="+mn-ea"/>
                <a:cs typeface="+mn-cs"/>
              </a:rPr>
              <a:t>Running Head 12-Point Plain, Title Case</a:t>
            </a:r>
          </a:p>
        </p:txBody>
      </p:sp>
      <p:graphicFrame>
        <p:nvGraphicFramePr>
          <p:cNvPr id="12" name="Group 34"/>
          <p:cNvGraphicFramePr>
            <a:graphicFrameLocks noGrp="1"/>
          </p:cNvGraphicFramePr>
          <p:nvPr>
            <p:extLst>
              <p:ext uri="{D42A27DB-BD31-4B8C-83A1-F6EECF244321}">
                <p14:modId xmlns:p14="http://schemas.microsoft.com/office/powerpoint/2010/main" val="4031981740"/>
              </p:ext>
            </p:extLst>
          </p:nvPr>
        </p:nvGraphicFramePr>
        <p:xfrm>
          <a:off x="3241675" y="1168400"/>
          <a:ext cx="2986088" cy="4494403"/>
        </p:xfrm>
        <a:graphic>
          <a:graphicData uri="http://schemas.openxmlformats.org/drawingml/2006/table">
            <a:tbl>
              <a:tblPr/>
              <a:tblGrid>
                <a:gridCol w="2986088">
                  <a:extLst>
                    <a:ext uri="{9D8B030D-6E8A-4147-A177-3AD203B41FA5}">
                      <a16:colId xmlns:a16="http://schemas.microsoft.com/office/drawing/2014/main" xmlns="" val="20000"/>
                    </a:ext>
                  </a:extLst>
                </a:gridCol>
              </a:tblGrid>
              <a:tr h="631825">
                <a:tc>
                  <a:txBody>
                    <a:bodyPr/>
                    <a:lstStyle>
                      <a:lvl1pPr defTabSz="966788">
                        <a:spcBef>
                          <a:spcPct val="20000"/>
                        </a:spcBef>
                        <a:buClr>
                          <a:schemeClr val="bg1"/>
                        </a:buClr>
                        <a:defRPr sz="2000" i="1">
                          <a:solidFill>
                            <a:srgbClr val="0F5494"/>
                          </a:solidFill>
                          <a:latin typeface="Verdana" charset="0"/>
                        </a:defRPr>
                      </a:lvl1pPr>
                      <a:lvl2pPr marL="742950" indent="-285750" defTabSz="966788">
                        <a:spcBef>
                          <a:spcPct val="20000"/>
                        </a:spcBef>
                        <a:buClr>
                          <a:srgbClr val="009FBA"/>
                        </a:buClr>
                        <a:defRPr b="1">
                          <a:solidFill>
                            <a:srgbClr val="0F5494"/>
                          </a:solidFill>
                          <a:latin typeface="Verdana" charset="0"/>
                        </a:defRPr>
                      </a:lvl2pPr>
                      <a:lvl3pPr marL="1143000" indent="-228600" defTabSz="966788">
                        <a:spcBef>
                          <a:spcPct val="20000"/>
                        </a:spcBef>
                        <a:defRPr sz="1200">
                          <a:solidFill>
                            <a:srgbClr val="0F5494"/>
                          </a:solidFill>
                          <a:latin typeface="Verdana" charset="0"/>
                        </a:defRPr>
                      </a:lvl3pPr>
                      <a:lvl4pPr marL="1600200" indent="-228600" defTabSz="966788">
                        <a:spcBef>
                          <a:spcPct val="20000"/>
                        </a:spcBef>
                        <a:defRPr>
                          <a:solidFill>
                            <a:schemeClr val="tx1"/>
                          </a:solidFill>
                          <a:latin typeface="Arial" charset="0"/>
                        </a:defRPr>
                      </a:lvl4pPr>
                      <a:lvl5pPr marL="2057400" indent="-228600" defTabSz="966788">
                        <a:spcBef>
                          <a:spcPct val="20000"/>
                        </a:spcBef>
                        <a:defRPr>
                          <a:solidFill>
                            <a:schemeClr val="tx1"/>
                          </a:solidFill>
                          <a:latin typeface="Arial" charset="0"/>
                        </a:defRPr>
                      </a:lvl5pPr>
                      <a:lvl6pPr marL="2514600" indent="-228600" defTabSz="966788" eaLnBrk="0" fontAlgn="base" hangingPunct="0">
                        <a:spcBef>
                          <a:spcPct val="20000"/>
                        </a:spcBef>
                        <a:spcAft>
                          <a:spcPct val="0"/>
                        </a:spcAft>
                        <a:defRPr>
                          <a:solidFill>
                            <a:schemeClr val="tx1"/>
                          </a:solidFill>
                          <a:latin typeface="Arial" charset="0"/>
                        </a:defRPr>
                      </a:lvl6pPr>
                      <a:lvl7pPr marL="2971800" indent="-228600" defTabSz="966788" eaLnBrk="0" fontAlgn="base" hangingPunct="0">
                        <a:spcBef>
                          <a:spcPct val="20000"/>
                        </a:spcBef>
                        <a:spcAft>
                          <a:spcPct val="0"/>
                        </a:spcAft>
                        <a:defRPr>
                          <a:solidFill>
                            <a:schemeClr val="tx1"/>
                          </a:solidFill>
                          <a:latin typeface="Arial" charset="0"/>
                        </a:defRPr>
                      </a:lvl7pPr>
                      <a:lvl8pPr marL="3429000" indent="-228600" defTabSz="966788" eaLnBrk="0" fontAlgn="base" hangingPunct="0">
                        <a:spcBef>
                          <a:spcPct val="20000"/>
                        </a:spcBef>
                        <a:spcAft>
                          <a:spcPct val="0"/>
                        </a:spcAft>
                        <a:defRPr>
                          <a:solidFill>
                            <a:schemeClr val="tx1"/>
                          </a:solidFill>
                          <a:latin typeface="Arial" charset="0"/>
                        </a:defRPr>
                      </a:lvl8pPr>
                      <a:lvl9pPr marL="3886200" indent="-228600" defTabSz="966788" eaLnBrk="0" fontAlgn="base" hangingPunct="0">
                        <a:spcBef>
                          <a:spcPct val="20000"/>
                        </a:spcBef>
                        <a:spcAft>
                          <a:spcPct val="0"/>
                        </a:spcAft>
                        <a:defRPr>
                          <a:solidFill>
                            <a:schemeClr val="tx1"/>
                          </a:solidFill>
                          <a:latin typeface="Arial" charset="0"/>
                        </a:defRPr>
                      </a:lvl9p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altLang="x-none" sz="1600" b="1" i="0" u="none" strike="noStrike" cap="none" normalizeH="0" baseline="0">
                          <a:ln>
                            <a:noFill/>
                          </a:ln>
                          <a:solidFill>
                            <a:schemeClr val="bg1"/>
                          </a:solidFill>
                          <a:effectLst/>
                          <a:latin typeface="Verdana" charset="0"/>
                          <a:ea typeface="Arial" charset="0"/>
                          <a:cs typeface="Arial" charset="0"/>
                        </a:rPr>
                        <a:t>Analysis</a:t>
                      </a:r>
                    </a:p>
                    <a:p>
                      <a:pPr marL="0" marR="0" lvl="0" indent="0" algn="ctr" defTabSz="966788" rtl="0" eaLnBrk="0" fontAlgn="base" latinLnBrk="0" hangingPunct="0">
                        <a:lnSpc>
                          <a:spcPct val="100000"/>
                        </a:lnSpc>
                        <a:spcBef>
                          <a:spcPct val="0"/>
                        </a:spcBef>
                        <a:spcAft>
                          <a:spcPct val="0"/>
                        </a:spcAft>
                        <a:buClrTx/>
                        <a:buSzTx/>
                        <a:buFontTx/>
                        <a:buNone/>
                        <a:tabLst/>
                      </a:pPr>
                      <a:endParaRPr kumimoji="0" lang="en-GB" altLang="x-none" sz="1600" b="1" i="0" u="none" strike="noStrike" cap="none" normalizeH="0" baseline="0">
                        <a:ln>
                          <a:noFill/>
                        </a:ln>
                        <a:solidFill>
                          <a:schemeClr val="bg1"/>
                        </a:solidFill>
                        <a:effectLst/>
                        <a:latin typeface="Verdana" charset="0"/>
                        <a:ea typeface="Arial" charset="0"/>
                        <a:cs typeface="Arial" charset="0"/>
                      </a:endParaRPr>
                    </a:p>
                  </a:txBody>
                  <a:tcPr marL="71989" marR="71989" marT="72009" marB="72009"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3816350">
                <a:tc>
                  <a:txBody>
                    <a:bodyPr/>
                    <a:lstStyle>
                      <a:lvl1pPr marL="176213" indent="-176213">
                        <a:spcBef>
                          <a:spcPct val="20000"/>
                        </a:spcBef>
                        <a:buClr>
                          <a:schemeClr val="bg1"/>
                        </a:buClr>
                        <a:defRPr sz="2000" i="1">
                          <a:solidFill>
                            <a:srgbClr val="0F5494"/>
                          </a:solidFill>
                          <a:latin typeface="Verdana" charset="0"/>
                        </a:defRPr>
                      </a:lvl1pPr>
                      <a:lvl2pPr marL="742950" indent="-285750">
                        <a:spcBef>
                          <a:spcPct val="20000"/>
                        </a:spcBef>
                        <a:buClr>
                          <a:srgbClr val="009FBA"/>
                        </a:buClr>
                        <a:defRPr b="1">
                          <a:solidFill>
                            <a:srgbClr val="0F5494"/>
                          </a:solidFill>
                          <a:latin typeface="Verdana" charset="0"/>
                        </a:defRPr>
                      </a:lvl2pPr>
                      <a:lvl3pPr marL="1143000" indent="-228600">
                        <a:spcBef>
                          <a:spcPct val="20000"/>
                        </a:spcBef>
                        <a:defRPr sz="1200">
                          <a:solidFill>
                            <a:srgbClr val="0F5494"/>
                          </a:solidFill>
                          <a:latin typeface="Verdana"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Macroeconomic framework</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Progress in implementing policies </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Relevance/credibility of the policies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Progress of PFM reform</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DRM (revenue) and Budget (expenditure) execution</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Availability/accessibility of budget documents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Monitoring of performance indicators, achievement of results,  specific objectives. </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Evolution of risks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GB" altLang="x-none" sz="1400" b="0" i="0" u="none" strike="noStrike" cap="none" normalizeH="0" baseline="0" dirty="0">
                          <a:ln>
                            <a:noFill/>
                          </a:ln>
                          <a:solidFill>
                            <a:srgbClr val="0F5494"/>
                          </a:solidFill>
                          <a:effectLst/>
                          <a:latin typeface="Verdana" charset="0"/>
                        </a:rPr>
                        <a:t>Monitoring of risk and mitigating measures</a:t>
                      </a:r>
                      <a:endParaRPr kumimoji="0" lang="en-GB" altLang="x-none" sz="1400" b="0" i="0" u="none" strike="noStrike" cap="none" normalizeH="0" baseline="0" dirty="0">
                        <a:ln>
                          <a:noFill/>
                        </a:ln>
                        <a:solidFill>
                          <a:schemeClr val="tx1"/>
                        </a:solidFill>
                        <a:effectLst/>
                        <a:latin typeface="Verdana" charset="0"/>
                      </a:endParaRPr>
                    </a:p>
                  </a:txBody>
                  <a:tcPr marL="71989" marR="71989" marT="72009" marB="72009"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alpha val="5098"/>
                      </a:srgbClr>
                    </a:solidFill>
                  </a:tcPr>
                </a:tc>
                <a:extLst>
                  <a:ext uri="{0D108BD9-81ED-4DB2-BD59-A6C34878D82A}">
                    <a16:rowId xmlns:a16="http://schemas.microsoft.com/office/drawing/2014/main" xmlns="" val="10001"/>
                  </a:ext>
                </a:extLst>
              </a:tr>
            </a:tbl>
          </a:graphicData>
        </a:graphic>
      </p:graphicFrame>
      <p:graphicFrame>
        <p:nvGraphicFramePr>
          <p:cNvPr id="13" name="Group 34"/>
          <p:cNvGraphicFramePr>
            <a:graphicFrameLocks noGrp="1"/>
          </p:cNvGraphicFramePr>
          <p:nvPr>
            <p:extLst>
              <p:ext uri="{D42A27DB-BD31-4B8C-83A1-F6EECF244321}">
                <p14:modId xmlns:p14="http://schemas.microsoft.com/office/powerpoint/2010/main" val="3265154502"/>
              </p:ext>
            </p:extLst>
          </p:nvPr>
        </p:nvGraphicFramePr>
        <p:xfrm>
          <a:off x="6659563" y="1196975"/>
          <a:ext cx="2160587" cy="4672013"/>
        </p:xfrm>
        <a:graphic>
          <a:graphicData uri="http://schemas.openxmlformats.org/drawingml/2006/table">
            <a:tbl>
              <a:tblPr/>
              <a:tblGrid>
                <a:gridCol w="2160587">
                  <a:extLst>
                    <a:ext uri="{9D8B030D-6E8A-4147-A177-3AD203B41FA5}">
                      <a16:colId xmlns:a16="http://schemas.microsoft.com/office/drawing/2014/main" xmlns="" val="20000"/>
                    </a:ext>
                  </a:extLst>
                </a:gridCol>
              </a:tblGrid>
              <a:tr h="876300">
                <a:tc>
                  <a:txBody>
                    <a:bodyPr/>
                    <a:lstStyle>
                      <a:lvl1pPr defTabSz="966788">
                        <a:spcBef>
                          <a:spcPct val="20000"/>
                        </a:spcBef>
                        <a:buClr>
                          <a:schemeClr val="bg1"/>
                        </a:buClr>
                        <a:defRPr sz="2000" i="1">
                          <a:solidFill>
                            <a:srgbClr val="0F5494"/>
                          </a:solidFill>
                          <a:latin typeface="Verdana" charset="0"/>
                        </a:defRPr>
                      </a:lvl1pPr>
                      <a:lvl2pPr marL="742950" indent="-285750" defTabSz="966788">
                        <a:spcBef>
                          <a:spcPct val="20000"/>
                        </a:spcBef>
                        <a:buClr>
                          <a:srgbClr val="009FBA"/>
                        </a:buClr>
                        <a:defRPr b="1">
                          <a:solidFill>
                            <a:srgbClr val="0F5494"/>
                          </a:solidFill>
                          <a:latin typeface="Verdana" charset="0"/>
                        </a:defRPr>
                      </a:lvl2pPr>
                      <a:lvl3pPr marL="1143000" indent="-228600" defTabSz="966788">
                        <a:spcBef>
                          <a:spcPct val="20000"/>
                        </a:spcBef>
                        <a:defRPr sz="1200">
                          <a:solidFill>
                            <a:srgbClr val="0F5494"/>
                          </a:solidFill>
                          <a:latin typeface="Verdana" charset="0"/>
                        </a:defRPr>
                      </a:lvl3pPr>
                      <a:lvl4pPr marL="1600200" indent="-228600" defTabSz="966788">
                        <a:spcBef>
                          <a:spcPct val="20000"/>
                        </a:spcBef>
                        <a:defRPr>
                          <a:solidFill>
                            <a:schemeClr val="tx1"/>
                          </a:solidFill>
                          <a:latin typeface="Arial" charset="0"/>
                        </a:defRPr>
                      </a:lvl4pPr>
                      <a:lvl5pPr marL="2057400" indent="-228600" defTabSz="966788">
                        <a:spcBef>
                          <a:spcPct val="20000"/>
                        </a:spcBef>
                        <a:defRPr>
                          <a:solidFill>
                            <a:schemeClr val="tx1"/>
                          </a:solidFill>
                          <a:latin typeface="Arial" charset="0"/>
                        </a:defRPr>
                      </a:lvl5pPr>
                      <a:lvl6pPr marL="2514600" indent="-228600" defTabSz="966788" eaLnBrk="0" fontAlgn="base" hangingPunct="0">
                        <a:spcBef>
                          <a:spcPct val="20000"/>
                        </a:spcBef>
                        <a:spcAft>
                          <a:spcPct val="0"/>
                        </a:spcAft>
                        <a:defRPr>
                          <a:solidFill>
                            <a:schemeClr val="tx1"/>
                          </a:solidFill>
                          <a:latin typeface="Arial" charset="0"/>
                        </a:defRPr>
                      </a:lvl6pPr>
                      <a:lvl7pPr marL="2971800" indent="-228600" defTabSz="966788" eaLnBrk="0" fontAlgn="base" hangingPunct="0">
                        <a:spcBef>
                          <a:spcPct val="20000"/>
                        </a:spcBef>
                        <a:spcAft>
                          <a:spcPct val="0"/>
                        </a:spcAft>
                        <a:defRPr>
                          <a:solidFill>
                            <a:schemeClr val="tx1"/>
                          </a:solidFill>
                          <a:latin typeface="Arial" charset="0"/>
                        </a:defRPr>
                      </a:lvl7pPr>
                      <a:lvl8pPr marL="3429000" indent="-228600" defTabSz="966788" eaLnBrk="0" fontAlgn="base" hangingPunct="0">
                        <a:spcBef>
                          <a:spcPct val="20000"/>
                        </a:spcBef>
                        <a:spcAft>
                          <a:spcPct val="0"/>
                        </a:spcAft>
                        <a:defRPr>
                          <a:solidFill>
                            <a:schemeClr val="tx1"/>
                          </a:solidFill>
                          <a:latin typeface="Arial" charset="0"/>
                        </a:defRPr>
                      </a:lvl8pPr>
                      <a:lvl9pPr marL="3886200" indent="-228600" defTabSz="966788" eaLnBrk="0" fontAlgn="base" hangingPunct="0">
                        <a:spcBef>
                          <a:spcPct val="20000"/>
                        </a:spcBef>
                        <a:spcAft>
                          <a:spcPct val="0"/>
                        </a:spcAft>
                        <a:defRPr>
                          <a:solidFill>
                            <a:schemeClr val="tx1"/>
                          </a:solidFill>
                          <a:latin typeface="Arial" charset="0"/>
                        </a:defRPr>
                      </a:lvl9pPr>
                    </a:lstStyle>
                    <a:p>
                      <a:pPr marL="0" marR="0" lvl="0" indent="0" algn="ctr" defTabSz="966788" rtl="0" eaLnBrk="0" fontAlgn="base" latinLnBrk="0" hangingPunct="0">
                        <a:lnSpc>
                          <a:spcPct val="100000"/>
                        </a:lnSpc>
                        <a:spcBef>
                          <a:spcPct val="0"/>
                        </a:spcBef>
                        <a:spcAft>
                          <a:spcPct val="0"/>
                        </a:spcAft>
                        <a:buClrTx/>
                        <a:buSzTx/>
                        <a:buFont typeface="Wingdings" charset="2"/>
                        <a:buNone/>
                        <a:tabLst/>
                      </a:pPr>
                      <a:r>
                        <a:rPr kumimoji="0" lang="en-US" altLang="x-none" sz="1600" b="1" i="0" u="none" strike="noStrike" cap="none" normalizeH="0" baseline="0">
                          <a:ln>
                            <a:noFill/>
                          </a:ln>
                          <a:solidFill>
                            <a:schemeClr val="bg1"/>
                          </a:solidFill>
                          <a:effectLst/>
                          <a:latin typeface="Verdana" charset="0"/>
                          <a:ea typeface="Arial" charset="0"/>
                          <a:cs typeface="Arial" charset="0"/>
                        </a:rPr>
                        <a:t>Payment file/annual report</a:t>
                      </a:r>
                    </a:p>
                  </a:txBody>
                  <a:tcPr marL="72012" marR="72012" marT="72003" marB="72003"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3795713">
                <a:tc>
                  <a:txBody>
                    <a:bodyPr/>
                    <a:lstStyle>
                      <a:lvl1pPr marL="176213" indent="-176213">
                        <a:spcBef>
                          <a:spcPct val="20000"/>
                        </a:spcBef>
                        <a:buClr>
                          <a:schemeClr val="bg1"/>
                        </a:buClr>
                        <a:defRPr sz="2000" i="1">
                          <a:solidFill>
                            <a:srgbClr val="0F5494"/>
                          </a:solidFill>
                          <a:latin typeface="Verdana" charset="0"/>
                        </a:defRPr>
                      </a:lvl1pPr>
                      <a:lvl2pPr marL="742950" indent="-285750">
                        <a:spcBef>
                          <a:spcPct val="20000"/>
                        </a:spcBef>
                        <a:buClr>
                          <a:srgbClr val="009FBA"/>
                        </a:buClr>
                        <a:defRPr b="1">
                          <a:solidFill>
                            <a:srgbClr val="0F5494"/>
                          </a:solidFill>
                          <a:latin typeface="Verdana" charset="0"/>
                        </a:defRPr>
                      </a:lvl2pPr>
                      <a:lvl3pPr marL="1143000" indent="-228600">
                        <a:spcBef>
                          <a:spcPct val="20000"/>
                        </a:spcBef>
                        <a:defRPr sz="1200">
                          <a:solidFill>
                            <a:srgbClr val="0F5494"/>
                          </a:solidFill>
                          <a:latin typeface="Verdana"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dirty="0">
                          <a:ln>
                            <a:noFill/>
                          </a:ln>
                          <a:solidFill>
                            <a:srgbClr val="0F5494"/>
                          </a:solidFill>
                          <a:effectLst/>
                          <a:latin typeface="Verdana" charset="0"/>
                        </a:rPr>
                        <a:t>Verify continued relevance/credibility of policies</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dirty="0">
                          <a:ln>
                            <a:noFill/>
                          </a:ln>
                          <a:solidFill>
                            <a:srgbClr val="0F5494"/>
                          </a:solidFill>
                          <a:effectLst/>
                          <a:latin typeface="Verdana" charset="0"/>
                        </a:rPr>
                        <a:t>Macroeconomic assessment</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dirty="0">
                          <a:ln>
                            <a:noFill/>
                          </a:ln>
                          <a:solidFill>
                            <a:srgbClr val="0F5494"/>
                          </a:solidFill>
                          <a:effectLst/>
                          <a:latin typeface="Verdana" charset="0"/>
                        </a:rPr>
                        <a:t>Annual report on PFM</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dirty="0">
                          <a:ln>
                            <a:noFill/>
                          </a:ln>
                          <a:solidFill>
                            <a:srgbClr val="0F5494"/>
                          </a:solidFill>
                          <a:effectLst/>
                          <a:latin typeface="Verdana" charset="0"/>
                        </a:rPr>
                        <a:t>Assessment of progress in transparency</a:t>
                      </a:r>
                    </a:p>
                    <a:p>
                      <a:pPr marL="176213" marR="0" lvl="0" indent="-176213" algn="l" defTabSz="914400" rtl="0" eaLnBrk="1" fontAlgn="base" latinLnBrk="0" hangingPunct="1">
                        <a:lnSpc>
                          <a:spcPct val="100000"/>
                        </a:lnSpc>
                        <a:spcBef>
                          <a:spcPct val="0"/>
                        </a:spcBef>
                        <a:spcAft>
                          <a:spcPts val="300"/>
                        </a:spcAft>
                        <a:buClrTx/>
                        <a:buSzTx/>
                        <a:buFont typeface="Wingdings" charset="2"/>
                        <a:buChar char="§"/>
                        <a:tabLst/>
                      </a:pPr>
                      <a:r>
                        <a:rPr kumimoji="0" lang="en-AU" altLang="x-none" sz="1400" b="0" i="0" u="none" strike="noStrike" cap="none" normalizeH="0" baseline="0" dirty="0">
                          <a:ln>
                            <a:noFill/>
                          </a:ln>
                          <a:solidFill>
                            <a:srgbClr val="0F5494"/>
                          </a:solidFill>
                          <a:effectLst/>
                          <a:latin typeface="Verdana" charset="0"/>
                        </a:rPr>
                        <a:t>Risk Management Framework (RMF)</a:t>
                      </a:r>
                    </a:p>
                    <a:p>
                      <a:pPr marL="176213" marR="0" lvl="0" indent="-176213" algn="l" defTabSz="914400" rtl="0" eaLnBrk="1" fontAlgn="base" latinLnBrk="0" hangingPunct="1">
                        <a:lnSpc>
                          <a:spcPct val="100000"/>
                        </a:lnSpc>
                        <a:spcBef>
                          <a:spcPct val="0"/>
                        </a:spcBef>
                        <a:spcAft>
                          <a:spcPct val="0"/>
                        </a:spcAft>
                        <a:buClrTx/>
                        <a:buSzTx/>
                        <a:buFont typeface="Wingdings" charset="2"/>
                        <a:buChar char="§"/>
                        <a:tabLst/>
                      </a:pPr>
                      <a:r>
                        <a:rPr kumimoji="0" lang="en-AU" altLang="x-none" sz="1400" b="0" i="0" u="none" strike="noStrike" cap="none" normalizeH="0" baseline="0" dirty="0">
                          <a:ln>
                            <a:noFill/>
                          </a:ln>
                          <a:solidFill>
                            <a:srgbClr val="0F5494"/>
                          </a:solidFill>
                          <a:effectLst/>
                          <a:latin typeface="Verdana" charset="0"/>
                        </a:rPr>
                        <a:t>M&amp;E systems</a:t>
                      </a:r>
                      <a:endParaRPr kumimoji="0" lang="en-US" altLang="x-none" sz="1400" b="1" i="0" u="none" strike="noStrike" cap="none" normalizeH="0" baseline="0" dirty="0">
                        <a:ln>
                          <a:noFill/>
                        </a:ln>
                        <a:solidFill>
                          <a:srgbClr val="0F5494"/>
                        </a:solidFill>
                        <a:effectLst/>
                        <a:latin typeface="Verdana" charset="0"/>
                        <a:ea typeface="Arial" charset="0"/>
                        <a:cs typeface="Arial" charset="0"/>
                      </a:endParaRPr>
                    </a:p>
                  </a:txBody>
                  <a:tcPr marL="72012" marR="72012" marT="72003" marB="72003"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alpha val="5098"/>
                      </a:srgbClr>
                    </a:solidFill>
                  </a:tcPr>
                </a:tc>
                <a:extLst>
                  <a:ext uri="{0D108BD9-81ED-4DB2-BD59-A6C34878D82A}">
                    <a16:rowId xmlns:a16="http://schemas.microsoft.com/office/drawing/2014/main" xmlns="" val="10001"/>
                  </a:ext>
                </a:extLst>
              </a:tr>
            </a:tbl>
          </a:graphicData>
        </a:graphic>
      </p:graphicFrame>
      <p:sp>
        <p:nvSpPr>
          <p:cNvPr id="14365" name="Rectangle 14"/>
          <p:cNvSpPr>
            <a:spLocks noChangeArrowheads="1"/>
          </p:cNvSpPr>
          <p:nvPr/>
        </p:nvSpPr>
        <p:spPr bwMode="auto">
          <a:xfrm>
            <a:off x="7812088" y="702945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175"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1200" b="0" i="0" u="none" strike="noStrike" kern="0" cap="none" spc="0" normalizeH="0" baseline="0" noProof="0">
              <a:ln>
                <a:noFill/>
              </a:ln>
              <a:solidFill>
                <a:srgbClr val="0F5494"/>
              </a:solidFill>
              <a:effectLst/>
              <a:uLnTx/>
              <a:uFillTx/>
              <a:latin typeface="Verdana" panose="020B0604030504040204" pitchFamily="34" charset="0"/>
              <a:ea typeface="+mn-ea"/>
              <a:cs typeface="+mn-cs"/>
            </a:endParaRPr>
          </a:p>
        </p:txBody>
      </p:sp>
      <p:sp>
        <p:nvSpPr>
          <p:cNvPr id="14366" name="TextBox 15"/>
          <p:cNvSpPr txBox="1">
            <a:spLocks noChangeArrowheads="1"/>
          </p:cNvSpPr>
          <p:nvPr/>
        </p:nvSpPr>
        <p:spPr bwMode="auto">
          <a:xfrm>
            <a:off x="215367" y="-2472"/>
            <a:ext cx="51128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BE" altLang="en-US" sz="2400" b="1" i="0" u="none" strike="noStrike" kern="0" cap="none" spc="0" normalizeH="0" baseline="0" noProof="0" dirty="0">
                <a:ln>
                  <a:noFill/>
                </a:ln>
                <a:solidFill>
                  <a:srgbClr val="FFFFFF"/>
                </a:solidFill>
                <a:effectLst/>
                <a:uLnTx/>
                <a:uFillTx/>
                <a:latin typeface="Verdana" panose="020B0604030504040204" pitchFamily="34" charset="0"/>
                <a:ea typeface="+mn-ea"/>
                <a:cs typeface="+mn-cs"/>
              </a:rPr>
              <a:t>Monitoring a BS programme:</a:t>
            </a:r>
            <a:endParaRPr kumimoji="0" lang="en-GB" altLang="en-US" sz="2400" b="1" i="0" u="none" strike="noStrike" kern="0" cap="none" spc="0" normalizeH="0" baseline="0" noProof="0" dirty="0">
              <a:ln>
                <a:noFill/>
              </a:ln>
              <a:solidFill>
                <a:srgbClr val="FFFFFF"/>
              </a:solidFill>
              <a:effectLst/>
              <a:uLnTx/>
              <a:uFillTx/>
              <a:latin typeface="Verdana" panose="020B0604030504040204" pitchFamily="34" charset="0"/>
              <a:ea typeface="+mn-ea"/>
              <a:cs typeface="+mn-cs"/>
            </a:endParaRPr>
          </a:p>
        </p:txBody>
      </p:sp>
      <p:sp>
        <p:nvSpPr>
          <p:cNvPr id="14367" name="TextBox 16"/>
          <p:cNvSpPr txBox="1">
            <a:spLocks noChangeArrowheads="1"/>
          </p:cNvSpPr>
          <p:nvPr/>
        </p:nvSpPr>
        <p:spPr bwMode="auto">
          <a:xfrm>
            <a:off x="199748" y="375204"/>
            <a:ext cx="40881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altLang="en-US" sz="2400" b="1" i="0" u="none" strike="noStrike" kern="0" cap="none" spc="0" normalizeH="0" baseline="0" noProof="0" dirty="0">
                <a:ln>
                  <a:noFill/>
                </a:ln>
                <a:solidFill>
                  <a:srgbClr val="FFFFFF"/>
                </a:solidFill>
                <a:effectLst/>
                <a:uLnTx/>
                <a:uFillTx/>
                <a:latin typeface="Verdana" panose="020B0604030504040204" pitchFamily="34" charset="0"/>
                <a:ea typeface="+mn-ea"/>
                <a:cs typeface="+mn-cs"/>
              </a:rPr>
              <a:t>a continuous process</a:t>
            </a:r>
          </a:p>
        </p:txBody>
      </p:sp>
      <p:sp>
        <p:nvSpPr>
          <p:cNvPr id="19" name="Oval 18"/>
          <p:cNvSpPr>
            <a:spLocks noChangeArrowheads="1"/>
          </p:cNvSpPr>
          <p:nvPr/>
        </p:nvSpPr>
        <p:spPr bwMode="auto">
          <a:xfrm>
            <a:off x="323850" y="6170613"/>
            <a:ext cx="8569325" cy="642937"/>
          </a:xfrm>
          <a:prstGeom prst="ellipse">
            <a:avLst/>
          </a:prstGeom>
          <a:solidFill>
            <a:schemeClr val="accent6">
              <a:lumMod val="75000"/>
            </a:schemeClr>
          </a:solidFill>
          <a:ln>
            <a:noFill/>
          </a:ln>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175" marR="0" lvl="0" indent="0" algn="ctr" defTabSz="914400" rtl="0" eaLnBrk="1" fontAlgn="auto" latinLnBrk="0" hangingPunct="1">
              <a:lnSpc>
                <a:spcPct val="100000"/>
              </a:lnSpc>
              <a:spcBef>
                <a:spcPct val="0"/>
              </a:spcBef>
              <a:spcAft>
                <a:spcPts val="0"/>
              </a:spcAft>
              <a:buClrTx/>
              <a:buSzTx/>
              <a:buFontTx/>
              <a:buNone/>
              <a:tabLst/>
              <a:defRPr/>
            </a:pPr>
            <a:r>
              <a:rPr kumimoji="0" lang="fr-BE" altLang="en-US" sz="1400" b="1" i="0" u="none" strike="noStrike" kern="0" cap="none" spc="0" normalizeH="0" baseline="0" noProof="0">
                <a:ln>
                  <a:noFill/>
                </a:ln>
                <a:solidFill>
                  <a:srgbClr val="FFFFFF"/>
                </a:solidFill>
                <a:effectLst/>
                <a:uLnTx/>
                <a:uFillTx/>
                <a:latin typeface="Verdana" panose="020B0604030504040204" pitchFamily="34" charset="0"/>
                <a:ea typeface="+mn-ea"/>
                <a:cs typeface="+mn-cs"/>
              </a:rPr>
              <a:t>POLICY DIALOGUE</a:t>
            </a:r>
          </a:p>
        </p:txBody>
      </p:sp>
      <p:sp>
        <p:nvSpPr>
          <p:cNvPr id="14369" name="Slide Number Placeholder 2"/>
          <p:cNvSpPr>
            <a:spLocks noGrp="1"/>
          </p:cNvSpPr>
          <p:nvPr>
            <p:ph type="sldNum" sz="quarter" idx="12"/>
          </p:nvPr>
        </p:nvSpPr>
        <p:spPr>
          <a:xfrm>
            <a:off x="6902450" y="6481763"/>
            <a:ext cx="2133600" cy="4762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50C7EFB0-0D73-5F45-A3DE-96A406CD2A77}" type="slidenum">
              <a:rPr kumimoji="0" lang="en-GB" altLang="en-US" sz="1400" b="0" i="0" u="none" strike="noStrike" kern="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2</a:t>
            </a:fld>
            <a:endParaRPr kumimoji="0" lang="en-GB" altLang="en-US" sz="14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2" name="Group 44"/>
          <p:cNvGrpSpPr>
            <a:grpSpLocks/>
          </p:cNvGrpSpPr>
          <p:nvPr/>
        </p:nvGrpSpPr>
        <p:grpSpPr bwMode="auto">
          <a:xfrm rot="5400000">
            <a:off x="4296405" y="4593567"/>
            <a:ext cx="407171" cy="2592287"/>
            <a:chOff x="4315" y="1736"/>
            <a:chExt cx="1082" cy="462"/>
          </a:xfrm>
          <a:solidFill>
            <a:srgbClr val="0F5494">
              <a:alpha val="25000"/>
            </a:srgbClr>
          </a:solidFill>
        </p:grpSpPr>
        <p:sp>
          <p:nvSpPr>
            <p:cNvPr id="23" name="AutoShape 45"/>
            <p:cNvSpPr>
              <a:spLocks noChangeArrowheads="1"/>
            </p:cNvSpPr>
            <p:nvPr/>
          </p:nvSpPr>
          <p:spPr bwMode="auto">
            <a:xfrm>
              <a:off x="4315" y="1736"/>
              <a:ext cx="541" cy="462"/>
            </a:xfrm>
            <a:prstGeom prst="leftArrow">
              <a:avLst>
                <a:gd name="adj1" fmla="val 61472"/>
                <a:gd name="adj2" fmla="val 44156"/>
              </a:avLst>
            </a:prstGeom>
            <a:grpFill/>
            <a:ln w="12700">
              <a:solidFill>
                <a:schemeClr val="tx1"/>
              </a:solidFill>
              <a:miter lim="800000"/>
              <a:headEnd/>
              <a:tailEnd/>
            </a:ln>
            <a:effectLst/>
          </p:spPr>
          <p:txBody>
            <a:bodyPr wrap="none" lIns="90488" tIns="44450" rIns="90488" bIns="4445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latin typeface="Verdana" panose="020B0604030504040204" pitchFamily="34" charset="0"/>
                <a:ea typeface="+mn-ea"/>
                <a:cs typeface="+mn-cs"/>
              </a:endParaRPr>
            </a:p>
          </p:txBody>
        </p:sp>
        <p:sp>
          <p:nvSpPr>
            <p:cNvPr id="24" name="AutoShape 46"/>
            <p:cNvSpPr>
              <a:spLocks noChangeArrowheads="1"/>
            </p:cNvSpPr>
            <p:nvPr/>
          </p:nvSpPr>
          <p:spPr bwMode="auto">
            <a:xfrm flipH="1">
              <a:off x="4856" y="1736"/>
              <a:ext cx="541" cy="462"/>
            </a:xfrm>
            <a:prstGeom prst="leftArrow">
              <a:avLst>
                <a:gd name="adj1" fmla="val 61472"/>
                <a:gd name="adj2" fmla="val 44156"/>
              </a:avLst>
            </a:prstGeom>
            <a:grpFill/>
            <a:ln w="12700">
              <a:solidFill>
                <a:schemeClr val="tx2"/>
              </a:solidFill>
              <a:miter lim="800000"/>
              <a:headEnd/>
              <a:tailEnd/>
            </a:ln>
            <a:effectLst/>
          </p:spPr>
          <p:txBody>
            <a:bodyPr wrap="none" lIns="90488" tIns="44450" rIns="90488" bIns="4445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latin typeface="Verdana" panose="020B0604030504040204" pitchFamily="34" charset="0"/>
                <a:ea typeface="+mn-ea"/>
                <a:cs typeface="+mn-cs"/>
              </a:endParaRPr>
            </a:p>
          </p:txBody>
        </p:sp>
      </p:grpSp>
    </p:spTree>
    <p:extLst>
      <p:ext uri="{BB962C8B-B14F-4D97-AF65-F5344CB8AC3E}">
        <p14:creationId xmlns:p14="http://schemas.microsoft.com/office/powerpoint/2010/main" val="109692414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09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096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2095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0931" grpId="0" animBg="1"/>
      <p:bldP spid="1020956" grpId="0" animBg="1"/>
      <p:bldP spid="1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A2DCD41C-F3B0-4F75-AE0F-98F1DE609A4E}"/>
              </a:ext>
            </a:extLst>
          </p:cNvPr>
          <p:cNvSpPr>
            <a:spLocks noGrp="1"/>
          </p:cNvSpPr>
          <p:nvPr>
            <p:ph type="title"/>
          </p:nvPr>
        </p:nvSpPr>
        <p:spPr>
          <a:xfrm>
            <a:off x="395288" y="980729"/>
            <a:ext cx="8229600" cy="864096"/>
          </a:xfrm>
        </p:spPr>
        <p:txBody>
          <a:bodyPr/>
          <a:lstStyle/>
          <a:p>
            <a:r>
              <a:rPr lang="nl-NL" dirty="0"/>
              <a:t>Monitoring Policy </a:t>
            </a:r>
            <a:r>
              <a:rPr lang="nl-NL" dirty="0" err="1"/>
              <a:t>Dialogue</a:t>
            </a:r>
            <a:endParaRPr lang="nl-NL" dirty="0"/>
          </a:p>
        </p:txBody>
      </p:sp>
      <p:sp>
        <p:nvSpPr>
          <p:cNvPr id="3" name="Tijdelijke aanduiding voor inhoud 2">
            <a:extLst>
              <a:ext uri="{FF2B5EF4-FFF2-40B4-BE49-F238E27FC236}">
                <a16:creationId xmlns:a16="http://schemas.microsoft.com/office/drawing/2014/main" xmlns="" id="{238B8EA0-09A3-448A-A8DA-8C7001456C15}"/>
              </a:ext>
            </a:extLst>
          </p:cNvPr>
          <p:cNvSpPr>
            <a:spLocks noGrp="1"/>
          </p:cNvSpPr>
          <p:nvPr>
            <p:ph idx="1"/>
          </p:nvPr>
        </p:nvSpPr>
        <p:spPr>
          <a:xfrm>
            <a:off x="457200" y="1844825"/>
            <a:ext cx="8229600" cy="3672407"/>
          </a:xfrm>
        </p:spPr>
        <p:txBody>
          <a:bodyPr/>
          <a:lstStyle/>
          <a:p>
            <a:pPr>
              <a:buClr>
                <a:srgbClr val="2D5EC1"/>
              </a:buClr>
            </a:pPr>
            <a:r>
              <a:rPr lang="nl-NL" i="0" dirty="0" err="1"/>
              <a:t>Coherence</a:t>
            </a:r>
            <a:r>
              <a:rPr lang="nl-NL" i="0" dirty="0"/>
              <a:t> </a:t>
            </a:r>
            <a:r>
              <a:rPr lang="nl-NL" i="0" dirty="0" err="1"/>
              <a:t>between</a:t>
            </a:r>
            <a:r>
              <a:rPr lang="nl-NL" i="0" dirty="0"/>
              <a:t> policy </a:t>
            </a:r>
            <a:r>
              <a:rPr lang="nl-NL" i="0" dirty="0" err="1"/>
              <a:t>dialogue</a:t>
            </a:r>
            <a:r>
              <a:rPr lang="nl-NL" i="0" dirty="0"/>
              <a:t> </a:t>
            </a:r>
            <a:r>
              <a:rPr lang="nl-NL" i="0" dirty="0" err="1"/>
              <a:t>and</a:t>
            </a:r>
            <a:r>
              <a:rPr lang="nl-NL" i="0" dirty="0"/>
              <a:t> </a:t>
            </a:r>
            <a:r>
              <a:rPr lang="nl-NL" i="0" dirty="0" err="1"/>
              <a:t>political</a:t>
            </a:r>
            <a:r>
              <a:rPr lang="nl-NL" i="0" dirty="0"/>
              <a:t> </a:t>
            </a:r>
            <a:r>
              <a:rPr lang="nl-NL" i="0" dirty="0" err="1"/>
              <a:t>dialogue</a:t>
            </a:r>
            <a:r>
              <a:rPr lang="nl-NL" i="0" dirty="0"/>
              <a:t> (i.e. Art 8 </a:t>
            </a:r>
            <a:r>
              <a:rPr lang="nl-NL" i="0" dirty="0" err="1"/>
              <a:t>consultation</a:t>
            </a:r>
            <a:r>
              <a:rPr lang="nl-NL" i="0" dirty="0"/>
              <a:t>, ACP </a:t>
            </a:r>
            <a:r>
              <a:rPr lang="nl-NL" i="0" dirty="0" err="1"/>
              <a:t>countries</a:t>
            </a:r>
            <a:r>
              <a:rPr lang="nl-NL" i="0" dirty="0"/>
              <a:t>);</a:t>
            </a:r>
          </a:p>
          <a:p>
            <a:pPr>
              <a:buClr>
                <a:srgbClr val="2D5EC1"/>
              </a:buClr>
            </a:pPr>
            <a:r>
              <a:rPr lang="nl-NL" i="0" dirty="0"/>
              <a:t>Minimum record of </a:t>
            </a:r>
            <a:r>
              <a:rPr lang="nl-NL" i="0" dirty="0" err="1"/>
              <a:t>the</a:t>
            </a:r>
            <a:r>
              <a:rPr lang="nl-NL" i="0" dirty="0"/>
              <a:t> </a:t>
            </a:r>
            <a:r>
              <a:rPr lang="nl-NL" b="1" i="0" dirty="0" err="1"/>
              <a:t>formal</a:t>
            </a:r>
            <a:r>
              <a:rPr lang="nl-NL" i="0" dirty="0"/>
              <a:t> </a:t>
            </a:r>
            <a:r>
              <a:rPr lang="nl-NL" i="0" dirty="0" err="1"/>
              <a:t>dialogue</a:t>
            </a:r>
            <a:r>
              <a:rPr lang="nl-NL" i="0" dirty="0"/>
              <a:t> (agenda, </a:t>
            </a:r>
            <a:r>
              <a:rPr lang="nl-NL" i="0" dirty="0" err="1"/>
              <a:t>notes</a:t>
            </a:r>
            <a:r>
              <a:rPr lang="nl-NL" i="0" dirty="0"/>
              <a:t>, brief </a:t>
            </a:r>
            <a:r>
              <a:rPr lang="nl-NL" i="0" dirty="0" err="1"/>
              <a:t>progress</a:t>
            </a:r>
            <a:r>
              <a:rPr lang="nl-NL" i="0" dirty="0"/>
              <a:t> report);</a:t>
            </a:r>
          </a:p>
          <a:p>
            <a:pPr>
              <a:buClr>
                <a:srgbClr val="2D5EC1"/>
              </a:buClr>
            </a:pPr>
            <a:r>
              <a:rPr lang="nl-NL" i="0" dirty="0" err="1"/>
              <a:t>Not</a:t>
            </a:r>
            <a:r>
              <a:rPr lang="nl-NL" i="0" dirty="0"/>
              <a:t> </a:t>
            </a:r>
            <a:r>
              <a:rPr lang="nl-NL" i="0" dirty="0" err="1"/>
              <a:t>limited</a:t>
            </a:r>
            <a:r>
              <a:rPr lang="nl-NL" i="0" dirty="0"/>
              <a:t> </a:t>
            </a:r>
            <a:r>
              <a:rPr lang="nl-NL" i="0" dirty="0" err="1"/>
              <a:t>to</a:t>
            </a:r>
            <a:r>
              <a:rPr lang="nl-NL" i="0" dirty="0"/>
              <a:t> </a:t>
            </a:r>
            <a:r>
              <a:rPr lang="nl-NL" i="0" dirty="0" err="1"/>
              <a:t>the</a:t>
            </a:r>
            <a:r>
              <a:rPr lang="nl-NL" i="0" dirty="0"/>
              <a:t> monitoring of </a:t>
            </a:r>
            <a:r>
              <a:rPr lang="nl-NL" i="0" dirty="0" err="1"/>
              <a:t>disbursement</a:t>
            </a:r>
            <a:r>
              <a:rPr lang="nl-NL" i="0" dirty="0"/>
              <a:t> </a:t>
            </a:r>
            <a:r>
              <a:rPr lang="nl-NL" i="0" dirty="0" err="1"/>
              <a:t>conditions</a:t>
            </a:r>
            <a:r>
              <a:rPr lang="nl-NL" i="0" dirty="0"/>
              <a:t>;</a:t>
            </a:r>
          </a:p>
          <a:p>
            <a:pPr>
              <a:buClr>
                <a:srgbClr val="2D5EC1"/>
              </a:buClr>
            </a:pPr>
            <a:r>
              <a:rPr lang="nl-NL" i="0" dirty="0" err="1"/>
              <a:t>Evolving</a:t>
            </a:r>
            <a:r>
              <a:rPr lang="nl-NL" i="0" dirty="0"/>
              <a:t> stakeholder </a:t>
            </a:r>
            <a:r>
              <a:rPr lang="nl-NL" i="0" dirty="0" err="1"/>
              <a:t>mapping</a:t>
            </a:r>
            <a:r>
              <a:rPr lang="nl-NL" i="0" dirty="0"/>
              <a:t> </a:t>
            </a:r>
            <a:r>
              <a:rPr lang="nl-NL" i="0" dirty="0" err="1"/>
              <a:t>and</a:t>
            </a:r>
            <a:r>
              <a:rPr lang="nl-NL" i="0" dirty="0"/>
              <a:t> analysis.</a:t>
            </a:r>
          </a:p>
        </p:txBody>
      </p:sp>
      <p:sp>
        <p:nvSpPr>
          <p:cNvPr id="4" name="Tijdelijke aanduiding voor dianummer 3">
            <a:extLst>
              <a:ext uri="{FF2B5EF4-FFF2-40B4-BE49-F238E27FC236}">
                <a16:creationId xmlns:a16="http://schemas.microsoft.com/office/drawing/2014/main" xmlns="" id="{237250CD-DFFD-436D-A47F-E1504A5EE63D}"/>
              </a:ext>
            </a:extLst>
          </p:cNvPr>
          <p:cNvSpPr>
            <a:spLocks noGrp="1"/>
          </p:cNvSpPr>
          <p:nvPr>
            <p:ph type="sldNum" sz="quarter" idx="12"/>
          </p:nvPr>
        </p:nvSpPr>
        <p:spPr/>
        <p:txBody>
          <a:bodyPr/>
          <a:lstStyle/>
          <a:p>
            <a:fld id="{37B83C0C-BC65-4367-9B8A-060D4801009D}" type="slidenum">
              <a:rPr lang="en-GB" smtClean="0"/>
              <a:pPr/>
              <a:t>20</a:t>
            </a:fld>
            <a:endParaRPr lang="en-GB" dirty="0"/>
          </a:p>
        </p:txBody>
      </p:sp>
      <p:sp>
        <p:nvSpPr>
          <p:cNvPr id="6" name="Stroomdiagram: Meerdere documenten 5">
            <a:extLst>
              <a:ext uri="{FF2B5EF4-FFF2-40B4-BE49-F238E27FC236}">
                <a16:creationId xmlns:a16="http://schemas.microsoft.com/office/drawing/2014/main" xmlns="" id="{91FCA89C-8F44-4EE8-86EE-911A26B7DF2E}"/>
              </a:ext>
            </a:extLst>
          </p:cNvPr>
          <p:cNvSpPr/>
          <p:nvPr/>
        </p:nvSpPr>
        <p:spPr bwMode="auto">
          <a:xfrm>
            <a:off x="4067944" y="4688338"/>
            <a:ext cx="3960440" cy="2068339"/>
          </a:xfrm>
          <a:prstGeom prst="flowChartMultidocument">
            <a:avLst/>
          </a:prstGeom>
          <a:solidFill>
            <a:schemeClr val="accent1">
              <a:lumMod val="5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r>
              <a:rPr kumimoji="0" lang="nl-NL" sz="2800" b="0" i="0" u="none" strike="noStrike" cap="none" normalizeH="0" baseline="0" dirty="0">
                <a:ln>
                  <a:noFill/>
                </a:ln>
                <a:solidFill>
                  <a:schemeClr val="bg1"/>
                </a:solidFill>
                <a:effectLst/>
                <a:latin typeface="Verdana" pitchFamily="34" charset="0"/>
              </a:rPr>
              <a:t>Rolling </a:t>
            </a:r>
            <a:r>
              <a:rPr kumimoji="0" lang="nl-NL" sz="2800" b="0" i="0" u="none" strike="noStrike" cap="none" normalizeH="0" baseline="0" dirty="0" err="1">
                <a:ln>
                  <a:noFill/>
                </a:ln>
                <a:solidFill>
                  <a:schemeClr val="bg1"/>
                </a:solidFill>
                <a:effectLst/>
                <a:latin typeface="Verdana" pitchFamily="34" charset="0"/>
              </a:rPr>
              <a:t>dialogue</a:t>
            </a:r>
            <a:r>
              <a:rPr kumimoji="0" lang="nl-NL" sz="2800" b="0" i="0" u="none" strike="noStrike" cap="none" normalizeH="0" baseline="0" dirty="0">
                <a:ln>
                  <a:noFill/>
                </a:ln>
                <a:solidFill>
                  <a:schemeClr val="bg1"/>
                </a:solidFill>
                <a:effectLst/>
                <a:latin typeface="Verdana" pitchFamily="34" charset="0"/>
              </a:rPr>
              <a:t> plan</a:t>
            </a:r>
          </a:p>
        </p:txBody>
      </p:sp>
    </p:spTree>
    <p:extLst>
      <p:ext uri="{BB962C8B-B14F-4D97-AF65-F5344CB8AC3E}">
        <p14:creationId xmlns:p14="http://schemas.microsoft.com/office/powerpoint/2010/main" val="3663075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A2DCD41C-F3B0-4F75-AE0F-98F1DE609A4E}"/>
              </a:ext>
            </a:extLst>
          </p:cNvPr>
          <p:cNvSpPr>
            <a:spLocks noGrp="1"/>
          </p:cNvSpPr>
          <p:nvPr>
            <p:ph type="title"/>
          </p:nvPr>
        </p:nvSpPr>
        <p:spPr/>
        <p:txBody>
          <a:bodyPr/>
          <a:lstStyle/>
          <a:p>
            <a:r>
              <a:rPr lang="nl-NL" dirty="0"/>
              <a:t>Monitoring Risk </a:t>
            </a:r>
            <a:r>
              <a:rPr lang="nl-NL" dirty="0" err="1"/>
              <a:t>Mitigation</a:t>
            </a:r>
            <a:r>
              <a:rPr lang="nl-NL" dirty="0"/>
              <a:t> </a:t>
            </a:r>
            <a:r>
              <a:rPr lang="nl-NL" dirty="0" err="1"/>
              <a:t>and</a:t>
            </a:r>
            <a:r>
              <a:rPr lang="nl-NL" dirty="0"/>
              <a:t> </a:t>
            </a:r>
            <a:r>
              <a:rPr lang="nl-NL" dirty="0" err="1"/>
              <a:t>Complementary</a:t>
            </a:r>
            <a:r>
              <a:rPr lang="nl-NL" dirty="0"/>
              <a:t> </a:t>
            </a:r>
            <a:r>
              <a:rPr lang="nl-NL" dirty="0" err="1"/>
              <a:t>measures</a:t>
            </a:r>
            <a:endParaRPr lang="nl-NL" dirty="0"/>
          </a:p>
        </p:txBody>
      </p:sp>
      <p:sp>
        <p:nvSpPr>
          <p:cNvPr id="3" name="Tijdelijke aanduiding voor inhoud 2">
            <a:extLst>
              <a:ext uri="{FF2B5EF4-FFF2-40B4-BE49-F238E27FC236}">
                <a16:creationId xmlns:a16="http://schemas.microsoft.com/office/drawing/2014/main" xmlns="" id="{238B8EA0-09A3-448A-A8DA-8C7001456C15}"/>
              </a:ext>
            </a:extLst>
          </p:cNvPr>
          <p:cNvSpPr>
            <a:spLocks noGrp="1"/>
          </p:cNvSpPr>
          <p:nvPr>
            <p:ph idx="1"/>
          </p:nvPr>
        </p:nvSpPr>
        <p:spPr>
          <a:xfrm>
            <a:off x="457200" y="2492375"/>
            <a:ext cx="8229600" cy="3960961"/>
          </a:xfrm>
        </p:spPr>
        <p:txBody>
          <a:bodyPr/>
          <a:lstStyle/>
          <a:p>
            <a:pPr>
              <a:buClr>
                <a:srgbClr val="2D5EC1"/>
              </a:buClr>
            </a:pPr>
            <a:r>
              <a:rPr lang="nl-NL" i="0" dirty="0"/>
              <a:t>Efficiency </a:t>
            </a:r>
            <a:r>
              <a:rPr lang="nl-NL" i="0" dirty="0" err="1"/>
              <a:t>and</a:t>
            </a:r>
            <a:r>
              <a:rPr lang="nl-NL" i="0" dirty="0"/>
              <a:t> </a:t>
            </a:r>
            <a:r>
              <a:rPr lang="nl-NL" i="0" dirty="0" err="1"/>
              <a:t>effectiveness</a:t>
            </a:r>
            <a:r>
              <a:rPr lang="nl-NL" i="0" dirty="0"/>
              <a:t> of </a:t>
            </a:r>
            <a:r>
              <a:rPr lang="nl-NL" i="0" dirty="0" err="1"/>
              <a:t>measures</a:t>
            </a:r>
            <a:r>
              <a:rPr lang="nl-NL" i="0" dirty="0"/>
              <a:t>;</a:t>
            </a:r>
          </a:p>
          <a:p>
            <a:pPr>
              <a:buClr>
                <a:srgbClr val="2D5EC1"/>
              </a:buClr>
            </a:pPr>
            <a:r>
              <a:rPr lang="nl-NL" i="0" dirty="0" err="1"/>
              <a:t>Coordination</a:t>
            </a:r>
            <a:r>
              <a:rPr lang="nl-NL" i="0" dirty="0"/>
              <a:t> </a:t>
            </a:r>
            <a:r>
              <a:rPr lang="nl-NL" i="0" dirty="0" err="1"/>
              <a:t>with</a:t>
            </a:r>
            <a:r>
              <a:rPr lang="nl-NL" i="0" dirty="0"/>
              <a:t> </a:t>
            </a:r>
            <a:r>
              <a:rPr lang="nl-NL" i="0" dirty="0" err="1"/>
              <a:t>other</a:t>
            </a:r>
            <a:r>
              <a:rPr lang="nl-NL" i="0" dirty="0"/>
              <a:t> </a:t>
            </a:r>
            <a:r>
              <a:rPr lang="nl-NL" i="0" dirty="0" err="1"/>
              <a:t>DPs</a:t>
            </a:r>
            <a:r>
              <a:rPr lang="nl-NL" i="0" dirty="0"/>
              <a:t> </a:t>
            </a:r>
            <a:r>
              <a:rPr lang="nl-NL" i="0" dirty="0" err="1"/>
              <a:t>and</a:t>
            </a:r>
            <a:r>
              <a:rPr lang="nl-NL" i="0" dirty="0"/>
              <a:t>/or stakeholders;</a:t>
            </a:r>
          </a:p>
          <a:p>
            <a:pPr>
              <a:buClr>
                <a:srgbClr val="2D5EC1"/>
              </a:buClr>
            </a:pPr>
            <a:r>
              <a:rPr lang="nl-NL" i="0" dirty="0" err="1"/>
              <a:t>Dialogue</a:t>
            </a:r>
            <a:r>
              <a:rPr lang="nl-NL" i="0" dirty="0"/>
              <a:t> </a:t>
            </a:r>
            <a:r>
              <a:rPr lang="nl-NL" i="0" dirty="0" err="1"/>
              <a:t>related</a:t>
            </a:r>
            <a:r>
              <a:rPr lang="nl-NL" i="0" dirty="0"/>
              <a:t> </a:t>
            </a:r>
            <a:r>
              <a:rPr lang="nl-NL" i="0" dirty="0" err="1"/>
              <a:t>to</a:t>
            </a:r>
            <a:r>
              <a:rPr lang="nl-NL" i="0" dirty="0"/>
              <a:t> risk </a:t>
            </a:r>
            <a:r>
              <a:rPr lang="nl-NL" i="0" dirty="0" err="1"/>
              <a:t>mitigation</a:t>
            </a:r>
            <a:r>
              <a:rPr lang="nl-NL" i="0" dirty="0"/>
              <a:t> </a:t>
            </a:r>
            <a:r>
              <a:rPr lang="nl-NL" i="0" dirty="0" err="1"/>
              <a:t>and</a:t>
            </a:r>
            <a:r>
              <a:rPr lang="nl-NL" i="0" dirty="0"/>
              <a:t> </a:t>
            </a:r>
            <a:r>
              <a:rPr lang="nl-NL" i="0" dirty="0" err="1"/>
              <a:t>complementary</a:t>
            </a:r>
            <a:r>
              <a:rPr lang="nl-NL" i="0" dirty="0"/>
              <a:t> </a:t>
            </a:r>
            <a:r>
              <a:rPr lang="nl-NL" i="0" dirty="0" err="1"/>
              <a:t>activities</a:t>
            </a:r>
            <a:r>
              <a:rPr lang="nl-NL" i="0" dirty="0"/>
              <a:t> in </a:t>
            </a:r>
            <a:r>
              <a:rPr lang="nl-NL" i="0" dirty="0" err="1"/>
              <a:t>relation</a:t>
            </a:r>
            <a:r>
              <a:rPr lang="nl-NL" i="0" dirty="0"/>
              <a:t> </a:t>
            </a:r>
            <a:r>
              <a:rPr lang="nl-NL" i="0" dirty="0" err="1"/>
              <a:t>to</a:t>
            </a:r>
            <a:r>
              <a:rPr lang="nl-NL" i="0" dirty="0"/>
              <a:t> BS;</a:t>
            </a:r>
          </a:p>
          <a:p>
            <a:pPr>
              <a:buClr>
                <a:srgbClr val="2D5EC1"/>
              </a:buClr>
            </a:pPr>
            <a:r>
              <a:rPr lang="nl-NL" i="0" dirty="0" err="1"/>
              <a:t>Sufficiently</a:t>
            </a:r>
            <a:r>
              <a:rPr lang="nl-NL" i="0" dirty="0"/>
              <a:t> </a:t>
            </a:r>
            <a:r>
              <a:rPr lang="nl-NL" i="0" dirty="0" err="1"/>
              <a:t>resourced</a:t>
            </a:r>
            <a:r>
              <a:rPr lang="nl-NL" i="0" dirty="0"/>
              <a:t>?</a:t>
            </a:r>
          </a:p>
          <a:p>
            <a:pPr>
              <a:buClr>
                <a:srgbClr val="2D5EC1"/>
              </a:buClr>
            </a:pPr>
            <a:r>
              <a:rPr lang="nl-NL" i="0" dirty="0"/>
              <a:t>Amendments required?</a:t>
            </a:r>
          </a:p>
        </p:txBody>
      </p:sp>
      <p:sp>
        <p:nvSpPr>
          <p:cNvPr id="4" name="Tijdelijke aanduiding voor dianummer 3">
            <a:extLst>
              <a:ext uri="{FF2B5EF4-FFF2-40B4-BE49-F238E27FC236}">
                <a16:creationId xmlns:a16="http://schemas.microsoft.com/office/drawing/2014/main" xmlns="" id="{237250CD-DFFD-436D-A47F-E1504A5EE63D}"/>
              </a:ext>
            </a:extLst>
          </p:cNvPr>
          <p:cNvSpPr>
            <a:spLocks noGrp="1"/>
          </p:cNvSpPr>
          <p:nvPr>
            <p:ph type="sldNum" sz="quarter" idx="12"/>
          </p:nvPr>
        </p:nvSpPr>
        <p:spPr/>
        <p:txBody>
          <a:bodyPr/>
          <a:lstStyle/>
          <a:p>
            <a:fld id="{37B83C0C-BC65-4367-9B8A-060D4801009D}" type="slidenum">
              <a:rPr lang="en-GB" smtClean="0"/>
              <a:pPr/>
              <a:t>21</a:t>
            </a:fld>
            <a:endParaRPr lang="en-GB" dirty="0"/>
          </a:p>
        </p:txBody>
      </p:sp>
    </p:spTree>
    <p:extLst>
      <p:ext uri="{BB962C8B-B14F-4D97-AF65-F5344CB8AC3E}">
        <p14:creationId xmlns:p14="http://schemas.microsoft.com/office/powerpoint/2010/main" val="10266244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299746"/>
            <a:ext cx="2935714" cy="2673480"/>
          </a:xfrm>
        </p:spPr>
        <p:txBody>
          <a:bodyPr>
            <a:noAutofit/>
          </a:bodyPr>
          <a:lstStyle/>
          <a:p>
            <a:pPr marL="457200" lvl="1" indent="0">
              <a:spcBef>
                <a:spcPct val="0"/>
              </a:spcBef>
              <a:buNone/>
            </a:pPr>
            <a:r>
              <a:rPr lang="en-GB" kern="1200" dirty="0">
                <a:solidFill>
                  <a:schemeClr val="accent6"/>
                </a:solidFill>
                <a:latin typeface="+mj-lt"/>
                <a:ea typeface="+mn-ea"/>
                <a:cs typeface="Tw Cen MT"/>
              </a:rPr>
              <a:t>Watchdog function</a:t>
            </a:r>
            <a:endParaRPr lang="en-GB" b="1" kern="1200" dirty="0">
              <a:solidFill>
                <a:schemeClr val="accent6"/>
              </a:solidFill>
              <a:latin typeface="+mj-lt"/>
              <a:ea typeface="+mn-ea"/>
              <a:cs typeface="Tw Cen MT"/>
            </a:endParaRPr>
          </a:p>
          <a:p>
            <a:pPr marL="457200" lvl="1" indent="0">
              <a:spcBef>
                <a:spcPct val="0"/>
              </a:spcBef>
              <a:buNone/>
            </a:pPr>
            <a:r>
              <a:rPr lang="en-GB" b="0" kern="1200" dirty="0">
                <a:solidFill>
                  <a:schemeClr val="accent6"/>
                </a:solidFill>
                <a:latin typeface="+mj-lt"/>
                <a:ea typeface="+mn-ea"/>
                <a:cs typeface="Tw Cen MT"/>
              </a:rPr>
              <a:t>Largely falls on the civil society organisations, the private sector and the media</a:t>
            </a:r>
          </a:p>
        </p:txBody>
      </p:sp>
      <p:sp>
        <p:nvSpPr>
          <p:cNvPr id="7" name="Rectángulo 6"/>
          <p:cNvSpPr/>
          <p:nvPr/>
        </p:nvSpPr>
        <p:spPr>
          <a:xfrm>
            <a:off x="3661166" y="1412776"/>
            <a:ext cx="5210436" cy="1323438"/>
          </a:xfrm>
          <a:prstGeom prst="rect">
            <a:avLst/>
          </a:prstGeom>
          <a:solidFill>
            <a:srgbClr val="EF8316">
              <a:alpha val="27000"/>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marL="457200" marR="0" lvl="1" indent="0" algn="l" defTabSz="914400" rtl="0" eaLnBrk="1" fontAlgn="base" latinLnBrk="0" hangingPunct="1">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Verdana"/>
                <a:ea typeface="+mn-ea"/>
                <a:cs typeface="Tw Cen MT"/>
              </a:rPr>
              <a:t>Predictability of budget: </a:t>
            </a:r>
          </a:p>
          <a:p>
            <a:pPr marL="457200" marR="0" lvl="1" indent="0" algn="l" defTabSz="914400" rtl="0" eaLnBrk="1" fontAlgn="base" latinLnBrk="0" hangingPunct="1">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Verdana"/>
                <a:ea typeface="+mn-ea"/>
                <a:cs typeface="Tw Cen MT"/>
              </a:rPr>
              <a:t>investment plan, cash management, Domestic Revenue Mobilisation</a:t>
            </a:r>
          </a:p>
        </p:txBody>
      </p:sp>
      <p:sp>
        <p:nvSpPr>
          <p:cNvPr id="8" name="Rectángulo 7"/>
          <p:cNvSpPr/>
          <p:nvPr/>
        </p:nvSpPr>
        <p:spPr>
          <a:xfrm>
            <a:off x="3655722" y="2927644"/>
            <a:ext cx="5204346" cy="707886"/>
          </a:xfrm>
          <a:prstGeom prst="rect">
            <a:avLst/>
          </a:prstGeom>
          <a:solidFill>
            <a:srgbClr val="EF8316">
              <a:alpha val="27000"/>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marL="457200" marR="0" lvl="1" indent="0" algn="l" defTabSz="914400" rtl="0" eaLnBrk="1" fontAlgn="base" latinLnBrk="0" hangingPunct="1">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Verdana"/>
                <a:ea typeface="+mn-ea"/>
                <a:cs typeface="Tw Cen MT"/>
              </a:rPr>
              <a:t>Procurement: quality and transparency</a:t>
            </a:r>
          </a:p>
        </p:txBody>
      </p:sp>
      <p:sp>
        <p:nvSpPr>
          <p:cNvPr id="9" name="Rectángulo 8"/>
          <p:cNvSpPr/>
          <p:nvPr/>
        </p:nvSpPr>
        <p:spPr>
          <a:xfrm>
            <a:off x="3653044" y="3826960"/>
            <a:ext cx="5226680" cy="707886"/>
          </a:xfrm>
          <a:prstGeom prst="rect">
            <a:avLst/>
          </a:prstGeom>
          <a:solidFill>
            <a:srgbClr val="EF8316">
              <a:alpha val="27000"/>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marL="457200" marR="0" lvl="1" indent="0" algn="l" defTabSz="914400" rtl="0" eaLnBrk="1" fontAlgn="base" latinLnBrk="0" hangingPunct="1">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Verdana"/>
                <a:ea typeface="+mn-ea"/>
                <a:cs typeface="Tw Cen MT"/>
              </a:rPr>
              <a:t>Transparency and public access to budgetary information</a:t>
            </a:r>
          </a:p>
        </p:txBody>
      </p:sp>
      <p:sp>
        <p:nvSpPr>
          <p:cNvPr id="10" name="Rectángulo 9"/>
          <p:cNvSpPr/>
          <p:nvPr/>
        </p:nvSpPr>
        <p:spPr>
          <a:xfrm>
            <a:off x="3644659" y="4726277"/>
            <a:ext cx="5253080" cy="1015663"/>
          </a:xfrm>
          <a:prstGeom prst="rect">
            <a:avLst/>
          </a:prstGeom>
          <a:solidFill>
            <a:srgbClr val="EF8316">
              <a:alpha val="27000"/>
            </a:srgbClr>
          </a:solidFill>
          <a:ln>
            <a:noFill/>
          </a:ln>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marL="457200" marR="0" lvl="1" indent="0" algn="l" defTabSz="914400" rtl="0" eaLnBrk="1" fontAlgn="base" latinLnBrk="0" hangingPunct="1">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Verdana"/>
                <a:ea typeface="+mn-ea"/>
                <a:cs typeface="Tw Cen MT"/>
              </a:rPr>
              <a:t>Quality of Policy-Result chain: from policy to budget execution  to results</a:t>
            </a:r>
          </a:p>
        </p:txBody>
      </p:sp>
      <p:sp>
        <p:nvSpPr>
          <p:cNvPr id="12" name="Rectángulo 11"/>
          <p:cNvSpPr/>
          <p:nvPr/>
        </p:nvSpPr>
        <p:spPr>
          <a:xfrm>
            <a:off x="323528" y="5734594"/>
            <a:ext cx="8115432" cy="707886"/>
          </a:xfrm>
          <a:prstGeom prst="rect">
            <a:avLst/>
          </a:prstGeom>
        </p:spPr>
        <p:txBody>
          <a:bodyPr wrap="square">
            <a:spAutoFit/>
          </a:bodyPr>
          <a:lstStyle/>
          <a:p>
            <a:pPr marL="457200" marR="0" lvl="1" indent="0" algn="l" defTabSz="914400" rtl="0" eaLnBrk="1" fontAlgn="base" latinLnBrk="0" hangingPunct="1">
              <a:lnSpc>
                <a:spcPct val="100000"/>
              </a:lnSpc>
              <a:spcBef>
                <a:spcPct val="0"/>
              </a:spcBef>
              <a:spcAft>
                <a:spcPct val="0"/>
              </a:spcAft>
              <a:buClrTx/>
              <a:buSzTx/>
              <a:buFontTx/>
              <a:buNone/>
              <a:tabLst/>
              <a:defRPr/>
            </a:pPr>
            <a:r>
              <a:rPr kumimoji="0" lang="en-GB" sz="2000" b="0" i="0" u="none" strike="noStrike" kern="1200" cap="none" spc="0" normalizeH="0" baseline="0" noProof="0" dirty="0">
                <a:ln>
                  <a:noFill/>
                </a:ln>
                <a:solidFill>
                  <a:srgbClr val="292934"/>
                </a:solidFill>
                <a:effectLst/>
                <a:uLnTx/>
                <a:uFillTx/>
                <a:latin typeface="Verdana"/>
                <a:ea typeface="+mn-ea"/>
                <a:cs typeface="Tw Cen MT"/>
              </a:rPr>
              <a:t>And also… informing on policy and reforms, consultations and reporting in specific forums</a:t>
            </a:r>
          </a:p>
        </p:txBody>
      </p:sp>
      <p:sp>
        <p:nvSpPr>
          <p:cNvPr id="13" name="Triángulo isósceles 12"/>
          <p:cNvSpPr/>
          <p:nvPr/>
        </p:nvSpPr>
        <p:spPr>
          <a:xfrm rot="5400000">
            <a:off x="2872956" y="3459458"/>
            <a:ext cx="727809" cy="354057"/>
          </a:xfrm>
          <a:prstGeom prst="triangle">
            <a:avLst/>
          </a:prstGeom>
          <a:solidFill>
            <a:srgbClr val="A5E5E7"/>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a:ln>
                <a:noFill/>
              </a:ln>
              <a:solidFill>
                <a:srgbClr val="FFFFFF"/>
              </a:solidFill>
              <a:effectLst/>
              <a:uLnTx/>
              <a:uFillTx/>
              <a:latin typeface="Verdana"/>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7477545-4EA3-41AE-A627-88BC7370C4DB}"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5" name="Titre 1"/>
          <p:cNvSpPr>
            <a:spLocks noGrp="1"/>
          </p:cNvSpPr>
          <p:nvPr>
            <p:ph type="title"/>
          </p:nvPr>
        </p:nvSpPr>
        <p:spPr>
          <a:xfrm>
            <a:off x="395536" y="0"/>
            <a:ext cx="8229600" cy="990600"/>
          </a:xfrm>
          <a:noFill/>
        </p:spPr>
        <p:txBody>
          <a:bodyPr vert="horz" lIns="91440" tIns="45720" rIns="91440" bIns="45720" rtlCol="0" anchor="ctr">
            <a:normAutofit/>
          </a:bodyPr>
          <a:lstStyle/>
          <a:p>
            <a:r>
              <a:rPr lang="en-US" sz="2800" b="1" dirty="0">
                <a:solidFill>
                  <a:schemeClr val="accent3"/>
                </a:solidFill>
                <a:cs typeface="Tw Cen MT"/>
              </a:rPr>
              <a:t>Monitoring by non public institutions</a:t>
            </a:r>
          </a:p>
        </p:txBody>
      </p:sp>
    </p:spTree>
    <p:extLst>
      <p:ext uri="{BB962C8B-B14F-4D97-AF65-F5344CB8AC3E}">
        <p14:creationId xmlns:p14="http://schemas.microsoft.com/office/powerpoint/2010/main" val="27636842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for your attention</a:t>
            </a:r>
          </a:p>
        </p:txBody>
      </p:sp>
      <p:sp>
        <p:nvSpPr>
          <p:cNvPr id="3" name="Slide Number Placeholder 2"/>
          <p:cNvSpPr>
            <a:spLocks noGrp="1"/>
          </p:cNvSpPr>
          <p:nvPr>
            <p:ph type="sldNum" sz="quarter" idx="12"/>
          </p:nvPr>
        </p:nvSpPr>
        <p:spPr/>
        <p:txBody>
          <a:bodyPr/>
          <a:lstStyle/>
          <a:p>
            <a:fld id="{37B83C0C-BC65-4367-9B8A-060D4801009D}" type="slidenum">
              <a:rPr lang="en-GB" smtClean="0"/>
              <a:pPr/>
              <a:t>23</a:t>
            </a:fld>
            <a:endParaRPr lang="en-GB"/>
          </a:p>
        </p:txBody>
      </p:sp>
    </p:spTree>
    <p:extLst>
      <p:ext uri="{BB962C8B-B14F-4D97-AF65-F5344CB8AC3E}">
        <p14:creationId xmlns:p14="http://schemas.microsoft.com/office/powerpoint/2010/main" val="276276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smtClean="0"/>
              <a:t>Outline </a:t>
            </a:r>
            <a:r>
              <a:rPr lang="en-GB" dirty="0" smtClean="0"/>
              <a:t>Module </a:t>
            </a:r>
            <a:r>
              <a:rPr lang="en-GB" dirty="0" smtClean="0"/>
              <a:t>6</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FontTx/>
              <a:buAutoNum type="arabicPeriod"/>
            </a:pPr>
            <a:r>
              <a:rPr lang="en-GB" sz="2000" b="1" i="0" dirty="0">
                <a:solidFill>
                  <a:srgbClr val="C00000"/>
                </a:solidFill>
              </a:rPr>
              <a:t>Monitoring reforms and policy implementation</a:t>
            </a:r>
          </a:p>
          <a:p>
            <a:pPr marL="457200" indent="-457200">
              <a:spcBef>
                <a:spcPts val="1200"/>
              </a:spcBef>
              <a:buClrTx/>
              <a:buFontTx/>
              <a:buAutoNum type="arabicPeriod"/>
            </a:pPr>
            <a:r>
              <a:rPr lang="en-GB" sz="2000" i="0" dirty="0">
                <a:solidFill>
                  <a:schemeClr val="accent2"/>
                </a:solidFill>
              </a:rPr>
              <a:t>Monitoring the intervention strategy</a:t>
            </a:r>
            <a:endParaRPr lang="fr-BE" sz="2000" i="0" dirty="0"/>
          </a:p>
          <a:p>
            <a:pPr marL="457200" indent="-457200">
              <a:spcBef>
                <a:spcPts val="1200"/>
              </a:spcBef>
              <a:buClrTx/>
              <a:buAutoNum type="arabicPeriod"/>
            </a:pPr>
            <a:r>
              <a:rPr lang="en-GB" sz="2000" i="0" dirty="0">
                <a:solidFill>
                  <a:schemeClr val="accent2"/>
                </a:solidFill>
              </a:rPr>
              <a:t>Monitoring the eligibility conditions (FT) and the variable tranche indicators (VT)</a:t>
            </a:r>
          </a:p>
          <a:p>
            <a:pPr marL="457200" indent="-457200">
              <a:spcBef>
                <a:spcPts val="1200"/>
              </a:spcBef>
              <a:buClrTx/>
              <a:buFont typeface="+mj-lt"/>
              <a:buAutoNum type="arabicPeriod"/>
            </a:pPr>
            <a:r>
              <a:rPr lang="en-GB" sz="2000" i="0" dirty="0">
                <a:solidFill>
                  <a:schemeClr val="accent2"/>
                </a:solidFill>
              </a:rPr>
              <a:t>Monitoring the fundamental values</a:t>
            </a:r>
          </a:p>
          <a:p>
            <a:pPr marL="457200" indent="-457200">
              <a:spcBef>
                <a:spcPts val="1200"/>
              </a:spcBef>
              <a:buClrTx/>
              <a:buFont typeface="+mj-lt"/>
              <a:buAutoNum type="arabicPeriod"/>
            </a:pPr>
            <a:r>
              <a:rPr lang="en-GB" sz="2000" i="0" dirty="0">
                <a:solidFill>
                  <a:schemeClr val="accent2"/>
                </a:solidFill>
              </a:rPr>
              <a:t>Monitoring the policy dialogue, risk mitigation and complementary measures</a:t>
            </a:r>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126486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5" name="Rounded Rectangular Callout 10">
            <a:extLst>
              <a:ext uri="{FF2B5EF4-FFF2-40B4-BE49-F238E27FC236}">
                <a16:creationId xmlns:a16="http://schemas.microsoft.com/office/drawing/2014/main" xmlns="" id="{4E4B6EBC-250A-4CE0-9A42-282BBB202314}"/>
              </a:ext>
            </a:extLst>
          </p:cNvPr>
          <p:cNvSpPr>
            <a:spLocks noChangeArrowheads="1"/>
          </p:cNvSpPr>
          <p:nvPr/>
        </p:nvSpPr>
        <p:spPr bwMode="auto">
          <a:xfrm>
            <a:off x="29269" y="1340768"/>
            <a:ext cx="2886547" cy="1055608"/>
          </a:xfrm>
          <a:prstGeom prst="wedgeRoundRectCallout">
            <a:avLst>
              <a:gd name="adj1" fmla="val 26287"/>
              <a:gd name="adj2" fmla="val 62500"/>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a:spAutoFit/>
            <a:scene3d>
              <a:camera prst="orthographicFront">
                <a:rot lat="0" lon="0" rev="0"/>
              </a:camera>
              <a:lightRig rig="threePt" dir="t"/>
            </a:scene3d>
          </a:bodyPr>
          <a:lstStyle/>
          <a:p>
            <a:pPr eaLnBrk="1" hangingPunct="1">
              <a:defRPr/>
            </a:pPr>
            <a:r>
              <a:rPr lang="en-US" sz="1400" dirty="0">
                <a:solidFill>
                  <a:srgbClr val="0F5494"/>
                </a:solidFill>
                <a:latin typeface="+mj-lt"/>
                <a:cs typeface="Tw Cen MT"/>
              </a:rPr>
              <a:t>Results achieved versus what was planned. Final Report incl. analysis of the reasons for possible ‘gaps’</a:t>
            </a:r>
          </a:p>
        </p:txBody>
      </p:sp>
      <p:graphicFrame>
        <p:nvGraphicFramePr>
          <p:cNvPr id="4" name="Content Placeholder 3">
            <a:extLst>
              <a:ext uri="{FF2B5EF4-FFF2-40B4-BE49-F238E27FC236}">
                <a16:creationId xmlns:a16="http://schemas.microsoft.com/office/drawing/2014/main" xmlns="" id="{10A4B8BD-828D-46C3-9108-3CC7558D2AE9}"/>
              </a:ext>
            </a:extLst>
          </p:cNvPr>
          <p:cNvGraphicFramePr>
            <a:graphicFrameLocks noGrp="1"/>
          </p:cNvGraphicFramePr>
          <p:nvPr>
            <p:ph idx="1"/>
            <p:extLst>
              <p:ext uri="{D42A27DB-BD31-4B8C-83A1-F6EECF244321}">
                <p14:modId xmlns:p14="http://schemas.microsoft.com/office/powerpoint/2010/main" val="2147099609"/>
              </p:ext>
            </p:extLst>
          </p:nvPr>
        </p:nvGraphicFramePr>
        <p:xfrm>
          <a:off x="755576" y="1340768"/>
          <a:ext cx="8003022" cy="48303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xmlns="" id="{58C3B1FE-3F37-4DBC-875D-0153FA272076}"/>
              </a:ext>
            </a:extLst>
          </p:cNvPr>
          <p:cNvSpPr txBox="1"/>
          <p:nvPr/>
        </p:nvSpPr>
        <p:spPr>
          <a:xfrm>
            <a:off x="2922588" y="2720975"/>
            <a:ext cx="3592512" cy="954088"/>
          </a:xfrm>
          <a:prstGeom prst="rect">
            <a:avLst/>
          </a:prstGeom>
          <a:noFill/>
        </p:spPr>
        <p:txBody>
          <a:bodyPr>
            <a:spAutoFit/>
          </a:bodyPr>
          <a:lstStyle/>
          <a:p>
            <a:pPr algn="just" eaLnBrk="1" hangingPunct="1">
              <a:defRPr/>
            </a:pPr>
            <a:r>
              <a:rPr lang="en-US" sz="1400" b="1" dirty="0">
                <a:latin typeface="+mj-lt"/>
                <a:ea typeface="ＭＳ Ｐゴシック" charset="0"/>
                <a:cs typeface="Tw Cen MT"/>
              </a:rPr>
              <a:t>   Country context analysis</a:t>
            </a:r>
          </a:p>
          <a:p>
            <a:pPr marL="342900" indent="-342900" algn="just" eaLnBrk="1" hangingPunct="1">
              <a:buFont typeface="Wingdings" charset="2"/>
              <a:buChar char="ü"/>
              <a:defRPr/>
            </a:pPr>
            <a:r>
              <a:rPr lang="en-US" sz="1400" b="1" dirty="0">
                <a:latin typeface="+mj-lt"/>
                <a:ea typeface="ＭＳ Ｐゴシック" charset="0"/>
                <a:cs typeface="Tw Cen MT"/>
              </a:rPr>
              <a:t>Public Policy Analysis</a:t>
            </a:r>
          </a:p>
          <a:p>
            <a:pPr marL="342900" indent="-342900" algn="just" eaLnBrk="1" hangingPunct="1">
              <a:buFont typeface="Wingdings" charset="2"/>
              <a:buChar char="ü"/>
              <a:defRPr/>
            </a:pPr>
            <a:r>
              <a:rPr lang="en-US" sz="1400" b="1" dirty="0">
                <a:latin typeface="+mj-lt"/>
                <a:ea typeface="ＭＳ Ｐゴシック" charset="0"/>
                <a:cs typeface="Tw Cen MT"/>
              </a:rPr>
              <a:t>Stakeholders analysis</a:t>
            </a:r>
          </a:p>
          <a:p>
            <a:pPr marL="342900" indent="-342900" algn="just" eaLnBrk="1" hangingPunct="1">
              <a:buFont typeface="Wingdings" charset="2"/>
              <a:buChar char="ü"/>
              <a:defRPr/>
            </a:pPr>
            <a:r>
              <a:rPr lang="en-US" sz="1400" b="1" dirty="0">
                <a:latin typeface="+mj-lt"/>
                <a:ea typeface="ＭＳ Ｐゴシック" charset="0"/>
                <a:cs typeface="Tw Cen MT"/>
              </a:rPr>
              <a:t>Political economy analysis</a:t>
            </a:r>
          </a:p>
        </p:txBody>
      </p:sp>
      <p:sp>
        <p:nvSpPr>
          <p:cNvPr id="29699" name="Rounded Rectangular Callout 1">
            <a:extLst>
              <a:ext uri="{FF2B5EF4-FFF2-40B4-BE49-F238E27FC236}">
                <a16:creationId xmlns:a16="http://schemas.microsoft.com/office/drawing/2014/main" xmlns="" id="{F97252C1-E2A1-485B-94E8-98A2E62C2BC7}"/>
              </a:ext>
            </a:extLst>
          </p:cNvPr>
          <p:cNvSpPr>
            <a:spLocks noChangeArrowheads="1"/>
          </p:cNvSpPr>
          <p:nvPr/>
        </p:nvSpPr>
        <p:spPr bwMode="auto">
          <a:xfrm>
            <a:off x="5867400" y="1155700"/>
            <a:ext cx="3276600" cy="1187450"/>
          </a:xfrm>
          <a:prstGeom prst="wedgeRoundRectCallout">
            <a:avLst>
              <a:gd name="adj1" fmla="val -55421"/>
              <a:gd name="adj2" fmla="val 23653"/>
              <a:gd name="adj3" fmla="val 16667"/>
            </a:avLst>
          </a:prstGeom>
          <a:ln>
            <a:solidFill>
              <a:schemeClr val="accent2"/>
            </a:solidFill>
            <a:headEnd/>
            <a:tailEnd/>
          </a:ln>
          <a:extLst/>
        </p:spPr>
        <p:style>
          <a:lnRef idx="2">
            <a:schemeClr val="dk1"/>
          </a:lnRef>
          <a:fillRef idx="1">
            <a:schemeClr val="lt1"/>
          </a:fillRef>
          <a:effectRef idx="0">
            <a:schemeClr val="dk1"/>
          </a:effectRef>
          <a:fontRef idx="minor">
            <a:schemeClr val="dk1"/>
          </a:fontRef>
        </p:style>
        <p:txBody>
          <a:bodyPr anchor="ctr"/>
          <a:lstStyle/>
          <a:p>
            <a:pPr marL="3175" eaLnBrk="1" hangingPunct="1">
              <a:defRPr/>
            </a:pPr>
            <a:endParaRPr lang="en-US">
              <a:solidFill>
                <a:srgbClr val="292934"/>
              </a:solidFill>
              <a:latin typeface="Tw Cen MT"/>
              <a:cs typeface="Tw Cen MT"/>
            </a:endParaRPr>
          </a:p>
        </p:txBody>
      </p:sp>
      <p:sp>
        <p:nvSpPr>
          <p:cNvPr id="29702" name="Rounded Rectangular Callout 7">
            <a:extLst>
              <a:ext uri="{FF2B5EF4-FFF2-40B4-BE49-F238E27FC236}">
                <a16:creationId xmlns:a16="http://schemas.microsoft.com/office/drawing/2014/main" xmlns="" id="{FD08B7AF-6F52-4C9D-9979-24E628D330F2}"/>
              </a:ext>
            </a:extLst>
          </p:cNvPr>
          <p:cNvSpPr>
            <a:spLocks noChangeArrowheads="1"/>
          </p:cNvSpPr>
          <p:nvPr/>
        </p:nvSpPr>
        <p:spPr bwMode="auto">
          <a:xfrm rot="10800000">
            <a:off x="4606925" y="5589588"/>
            <a:ext cx="4537075" cy="1008062"/>
          </a:xfrm>
          <a:prstGeom prst="wedgeRoundRectCallout">
            <a:avLst>
              <a:gd name="adj1" fmla="val 25132"/>
              <a:gd name="adj2" fmla="val 66913"/>
              <a:gd name="adj3" fmla="val 16667"/>
            </a:avLst>
          </a:prstGeom>
          <a:ln>
            <a:solidFill>
              <a:srgbClr val="333399"/>
            </a:solidFill>
            <a:headEnd/>
            <a:tailEnd/>
          </a:ln>
        </p:spPr>
        <p:style>
          <a:lnRef idx="2">
            <a:schemeClr val="dk1"/>
          </a:lnRef>
          <a:fillRef idx="1">
            <a:schemeClr val="lt1"/>
          </a:fillRef>
          <a:effectRef idx="0">
            <a:schemeClr val="dk1"/>
          </a:effectRef>
          <a:fontRef idx="minor">
            <a:schemeClr val="dk1"/>
          </a:fontRef>
        </p:style>
        <p:txBody>
          <a:bodyPr anchor="ctr">
            <a:scene3d>
              <a:camera prst="orthographicFront">
                <a:rot lat="0" lon="0" rev="10799999"/>
              </a:camera>
              <a:lightRig rig="threePt" dir="t"/>
            </a:scene3d>
          </a:bodyPr>
          <a:lstStyle/>
          <a:p>
            <a:pPr marL="3175" eaLnBrk="1" hangingPunct="1">
              <a:defRPr/>
            </a:pPr>
            <a:endParaRPr lang="en-US" dirty="0">
              <a:latin typeface="Tw Cen MT"/>
              <a:cs typeface="Tw Cen MT"/>
            </a:endParaRPr>
          </a:p>
        </p:txBody>
      </p:sp>
      <p:grpSp>
        <p:nvGrpSpPr>
          <p:cNvPr id="11271" name="Group 7">
            <a:extLst>
              <a:ext uri="{FF2B5EF4-FFF2-40B4-BE49-F238E27FC236}">
                <a16:creationId xmlns:a16="http://schemas.microsoft.com/office/drawing/2014/main" xmlns="" id="{E2D225D4-36CD-4115-BC3D-83FA7D4B447D}"/>
              </a:ext>
            </a:extLst>
          </p:cNvPr>
          <p:cNvGrpSpPr>
            <a:grpSpLocks/>
          </p:cNvGrpSpPr>
          <p:nvPr/>
        </p:nvGrpSpPr>
        <p:grpSpPr bwMode="auto">
          <a:xfrm>
            <a:off x="0" y="5211763"/>
            <a:ext cx="3881438" cy="1169551"/>
            <a:chOff x="-21" y="5716655"/>
            <a:chExt cx="3881287" cy="1169115"/>
          </a:xfrm>
        </p:grpSpPr>
        <p:sp>
          <p:nvSpPr>
            <p:cNvPr id="29703" name="Rounded Rectangular Callout 8">
              <a:extLst>
                <a:ext uri="{FF2B5EF4-FFF2-40B4-BE49-F238E27FC236}">
                  <a16:creationId xmlns:a16="http://schemas.microsoft.com/office/drawing/2014/main" xmlns="" id="{0145E663-9FB2-417A-A17C-AAB873465DBB}"/>
                </a:ext>
              </a:extLst>
            </p:cNvPr>
            <p:cNvSpPr>
              <a:spLocks noChangeArrowheads="1"/>
            </p:cNvSpPr>
            <p:nvPr/>
          </p:nvSpPr>
          <p:spPr bwMode="auto">
            <a:xfrm rot="10800000">
              <a:off x="-21" y="5732524"/>
              <a:ext cx="3852713" cy="1125118"/>
            </a:xfrm>
            <a:prstGeom prst="wedgeRoundRectCallout">
              <a:avLst>
                <a:gd name="adj1" fmla="val -16449"/>
                <a:gd name="adj2" fmla="val 65463"/>
                <a:gd name="adj3" fmla="val 16667"/>
              </a:avLst>
            </a:prstGeom>
            <a:ln>
              <a:solidFill>
                <a:schemeClr val="accent2"/>
              </a:solidFill>
              <a:headEnd/>
              <a:tailEnd/>
            </a:ln>
          </p:spPr>
          <p:style>
            <a:lnRef idx="2">
              <a:schemeClr val="dk1"/>
            </a:lnRef>
            <a:fillRef idx="1">
              <a:schemeClr val="lt1"/>
            </a:fillRef>
            <a:effectRef idx="0">
              <a:schemeClr val="dk1"/>
            </a:effectRef>
            <a:fontRef idx="minor">
              <a:schemeClr val="dk1"/>
            </a:fontRef>
          </p:style>
          <p:txBody>
            <a:bodyPr anchor="ctr"/>
            <a:lstStyle/>
            <a:p>
              <a:pPr marL="3175" eaLnBrk="1" hangingPunct="1">
                <a:defRPr/>
              </a:pPr>
              <a:endParaRPr lang="en-US">
                <a:latin typeface="Tw Cen MT"/>
                <a:cs typeface="Tw Cen MT"/>
              </a:endParaRPr>
            </a:p>
          </p:txBody>
        </p:sp>
        <p:sp>
          <p:nvSpPr>
            <p:cNvPr id="10" name="TextBox 9">
              <a:extLst>
                <a:ext uri="{FF2B5EF4-FFF2-40B4-BE49-F238E27FC236}">
                  <a16:creationId xmlns:a16="http://schemas.microsoft.com/office/drawing/2014/main" xmlns="" id="{8E5F77D3-28B0-42E1-88C6-6BC776FB82F6}"/>
                </a:ext>
              </a:extLst>
            </p:cNvPr>
            <p:cNvSpPr txBox="1"/>
            <p:nvPr/>
          </p:nvSpPr>
          <p:spPr>
            <a:xfrm>
              <a:off x="29270" y="5716655"/>
              <a:ext cx="3851996" cy="1169115"/>
            </a:xfrm>
            <a:prstGeom prst="rect">
              <a:avLst/>
            </a:prstGeom>
            <a:solidFill>
              <a:srgbClr val="FFFF99"/>
            </a:solidFill>
          </p:spPr>
          <p:txBody>
            <a:bodyPr>
              <a:spAutoFit/>
              <a:scene3d>
                <a:camera prst="orthographicFront">
                  <a:rot lat="0" lon="0" rev="0"/>
                </a:camera>
                <a:lightRig rig="threePt" dir="t"/>
              </a:scene3d>
            </a:bodyPr>
            <a:lstStyle/>
            <a:p>
              <a:pPr eaLnBrk="1" hangingPunct="1">
                <a:defRPr/>
              </a:pPr>
              <a:r>
                <a:rPr lang="en-US" sz="1400" dirty="0">
                  <a:latin typeface="+mj-lt"/>
                  <a:ea typeface="ＭＳ Ｐゴシック" charset="0"/>
                  <a:cs typeface="Tw Cen MT"/>
                </a:rPr>
                <a:t>Continuous monitoring: </a:t>
              </a:r>
            </a:p>
            <a:p>
              <a:pPr eaLnBrk="1" hangingPunct="1">
                <a:defRPr/>
              </a:pPr>
              <a:r>
                <a:rPr lang="en-US" sz="1400" dirty="0">
                  <a:latin typeface="+mj-lt"/>
                  <a:ea typeface="ＭＳ Ｐゴシック" charset="0"/>
                  <a:cs typeface="Tw Cen MT"/>
                </a:rPr>
                <a:t>Progress on agreed upon reforms, policy implementation, conditions, timeliness,  factors affecting performance</a:t>
              </a:r>
            </a:p>
            <a:p>
              <a:pPr eaLnBrk="1" hangingPunct="1">
                <a:defRPr/>
              </a:pPr>
              <a:r>
                <a:rPr lang="en-US" sz="1400" dirty="0">
                  <a:latin typeface="+mj-lt"/>
                  <a:ea typeface="ＭＳ Ｐゴシック" charset="0"/>
                  <a:cs typeface="Tw Cen MT"/>
                </a:rPr>
                <a:t>Identify need for corrective measures</a:t>
              </a:r>
            </a:p>
          </p:txBody>
        </p:sp>
      </p:grpSp>
      <p:grpSp>
        <p:nvGrpSpPr>
          <p:cNvPr id="11272" name="Group 5">
            <a:extLst>
              <a:ext uri="{FF2B5EF4-FFF2-40B4-BE49-F238E27FC236}">
                <a16:creationId xmlns:a16="http://schemas.microsoft.com/office/drawing/2014/main" xmlns="" id="{30EECAEF-1F57-4658-BC49-487C4FDB6FBF}"/>
              </a:ext>
            </a:extLst>
          </p:cNvPr>
          <p:cNvGrpSpPr>
            <a:grpSpLocks/>
          </p:cNvGrpSpPr>
          <p:nvPr/>
        </p:nvGrpSpPr>
        <p:grpSpPr bwMode="auto">
          <a:xfrm>
            <a:off x="6227763" y="3284538"/>
            <a:ext cx="3041650" cy="1816100"/>
            <a:chOff x="7200258" y="3501008"/>
            <a:chExt cx="3041567" cy="1815664"/>
          </a:xfrm>
        </p:grpSpPr>
        <p:sp>
          <p:nvSpPr>
            <p:cNvPr id="29701" name="Rounded Rectangular Callout 6">
              <a:extLst>
                <a:ext uri="{FF2B5EF4-FFF2-40B4-BE49-F238E27FC236}">
                  <a16:creationId xmlns:a16="http://schemas.microsoft.com/office/drawing/2014/main" xmlns="" id="{B73EF6AC-5062-4EA7-B67A-243612C363EF}"/>
                </a:ext>
              </a:extLst>
            </p:cNvPr>
            <p:cNvSpPr>
              <a:spLocks noChangeArrowheads="1"/>
            </p:cNvSpPr>
            <p:nvPr/>
          </p:nvSpPr>
          <p:spPr bwMode="auto">
            <a:xfrm rot="10800000">
              <a:off x="7200258" y="3501008"/>
              <a:ext cx="2879646" cy="1799793"/>
            </a:xfrm>
            <a:prstGeom prst="wedgeRoundRectCallout">
              <a:avLst>
                <a:gd name="adj1" fmla="val 26817"/>
                <a:gd name="adj2" fmla="val 61521"/>
                <a:gd name="adj3" fmla="val 16667"/>
              </a:avLst>
            </a:prstGeom>
            <a:ln>
              <a:solidFill>
                <a:srgbClr val="333399"/>
              </a:solidFill>
              <a:headEnd/>
              <a:tailEnd/>
            </a:ln>
          </p:spPr>
          <p:style>
            <a:lnRef idx="2">
              <a:schemeClr val="dk1"/>
            </a:lnRef>
            <a:fillRef idx="1">
              <a:schemeClr val="lt1"/>
            </a:fillRef>
            <a:effectRef idx="0">
              <a:schemeClr val="dk1"/>
            </a:effectRef>
            <a:fontRef idx="minor">
              <a:schemeClr val="dk1"/>
            </a:fontRef>
          </p:style>
          <p:txBody>
            <a:bodyPr anchor="ctr">
              <a:scene3d>
                <a:camera prst="orthographicFront">
                  <a:rot lat="0" lon="0" rev="10799999"/>
                </a:camera>
                <a:lightRig rig="threePt" dir="t"/>
              </a:scene3d>
            </a:bodyPr>
            <a:lstStyle/>
            <a:p>
              <a:pPr marL="3175" eaLnBrk="1" hangingPunct="1">
                <a:defRPr/>
              </a:pPr>
              <a:endParaRPr lang="en-US" sz="1400" dirty="0">
                <a:cs typeface="Tw Cen MT"/>
              </a:endParaRPr>
            </a:p>
          </p:txBody>
        </p:sp>
        <p:sp>
          <p:nvSpPr>
            <p:cNvPr id="12" name="TextBox 11">
              <a:extLst>
                <a:ext uri="{FF2B5EF4-FFF2-40B4-BE49-F238E27FC236}">
                  <a16:creationId xmlns:a16="http://schemas.microsoft.com/office/drawing/2014/main" xmlns="" id="{31B8D57F-C5B2-4980-BC0B-644E00570CA7}"/>
                </a:ext>
              </a:extLst>
            </p:cNvPr>
            <p:cNvSpPr txBox="1"/>
            <p:nvPr/>
          </p:nvSpPr>
          <p:spPr>
            <a:xfrm>
              <a:off x="7236769" y="3501008"/>
              <a:ext cx="3005056" cy="1815664"/>
            </a:xfrm>
            <a:prstGeom prst="rect">
              <a:avLst/>
            </a:prstGeom>
            <a:noFill/>
            <a:ln>
              <a:noFill/>
            </a:ln>
          </p:spPr>
          <p:txBody>
            <a:bodyPr>
              <a:spAutoFit/>
            </a:bodyPr>
            <a:lstStyle/>
            <a:p>
              <a:pPr marL="3175" eaLnBrk="1" hangingPunct="1">
                <a:defRPr/>
              </a:pPr>
              <a:r>
                <a:rPr lang="en-US" sz="1400" dirty="0">
                  <a:latin typeface="+mj-lt"/>
                  <a:ea typeface="ＭＳ Ｐゴシック" charset="0"/>
                  <a:cs typeface="Tw Cen MT"/>
                </a:rPr>
                <a:t>Proposed objectives &amp; results</a:t>
              </a:r>
            </a:p>
            <a:p>
              <a:pPr marL="3175" eaLnBrk="1" hangingPunct="1">
                <a:defRPr/>
              </a:pPr>
              <a:r>
                <a:rPr lang="en-US" sz="1400" dirty="0">
                  <a:latin typeface="+mj-lt"/>
                  <a:ea typeface="ＭＳ Ｐゴシック" charset="0"/>
                  <a:cs typeface="Tw Cen MT"/>
                </a:rPr>
                <a:t>Proposed scale and form</a:t>
              </a:r>
            </a:p>
            <a:p>
              <a:pPr marL="3175" eaLnBrk="1" hangingPunct="1">
                <a:defRPr/>
              </a:pPr>
              <a:r>
                <a:rPr lang="en-US" sz="1400" dirty="0">
                  <a:latin typeface="+mj-lt"/>
                  <a:ea typeface="ＭＳ Ｐゴシック" charset="0"/>
                  <a:cs typeface="Tw Cen MT"/>
                </a:rPr>
                <a:t>Status of 4 eligibility criteria</a:t>
              </a:r>
            </a:p>
            <a:p>
              <a:pPr marL="3175" eaLnBrk="1" hangingPunct="1">
                <a:defRPr/>
              </a:pPr>
              <a:r>
                <a:rPr lang="en-US" sz="1400" dirty="0">
                  <a:latin typeface="+mj-lt"/>
                  <a:ea typeface="ＭＳ Ｐゴシック" charset="0"/>
                  <a:cs typeface="Tw Cen MT"/>
                </a:rPr>
                <a:t>Prior actions &amp; supporting measures</a:t>
              </a:r>
            </a:p>
            <a:p>
              <a:pPr marL="3175" eaLnBrk="1" hangingPunct="1">
                <a:defRPr/>
              </a:pPr>
              <a:r>
                <a:rPr lang="en-US" sz="1400" dirty="0">
                  <a:latin typeface="+mj-lt"/>
                  <a:ea typeface="ＭＳ Ｐゴシック" charset="0"/>
                  <a:cs typeface="Tw Cen MT"/>
                </a:rPr>
                <a:t>Preliminary design &amp; implementation proposals</a:t>
              </a:r>
            </a:p>
            <a:p>
              <a:pPr marL="3175" eaLnBrk="1" hangingPunct="1">
                <a:defRPr/>
              </a:pPr>
              <a:r>
                <a:rPr lang="en-US" sz="1400" dirty="0">
                  <a:latin typeface="+mj-lt"/>
                  <a:ea typeface="ＭＳ Ｐゴシック" charset="0"/>
                  <a:cs typeface="Tw Cen MT"/>
                </a:rPr>
                <a:t>Main risks &amp; next steps</a:t>
              </a:r>
            </a:p>
          </p:txBody>
        </p:sp>
      </p:grpSp>
      <p:sp>
        <p:nvSpPr>
          <p:cNvPr id="11273" name="TextBox 12">
            <a:extLst>
              <a:ext uri="{FF2B5EF4-FFF2-40B4-BE49-F238E27FC236}">
                <a16:creationId xmlns:a16="http://schemas.microsoft.com/office/drawing/2014/main" xmlns="" id="{B260266D-EAD1-4215-92E5-07575F4164CC}"/>
              </a:ext>
            </a:extLst>
          </p:cNvPr>
          <p:cNvSpPr txBox="1">
            <a:spLocks noChangeArrowheads="1"/>
          </p:cNvSpPr>
          <p:nvPr/>
        </p:nvSpPr>
        <p:spPr bwMode="auto">
          <a:xfrm>
            <a:off x="4643438" y="5643563"/>
            <a:ext cx="4500562"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FontTx/>
              <a:buNone/>
            </a:pPr>
            <a:r>
              <a:rPr lang="en-US" altLang="nl-NL" sz="1400" i="0"/>
              <a:t>Finalize intervention logic, budget &amp; calendar, stakeholders, donor coordination, implementing modalities (disbursement criteria, CD, PD, M&amp;E, domestic accountability, …), C&amp;V</a:t>
            </a:r>
            <a:endParaRPr lang="fr-BE" altLang="nl-NL" sz="1400" i="0"/>
          </a:p>
        </p:txBody>
      </p:sp>
      <p:sp>
        <p:nvSpPr>
          <p:cNvPr id="11274" name="TextBox 2">
            <a:extLst>
              <a:ext uri="{FF2B5EF4-FFF2-40B4-BE49-F238E27FC236}">
                <a16:creationId xmlns:a16="http://schemas.microsoft.com/office/drawing/2014/main" xmlns="" id="{193499E1-286D-4139-9C0A-B3ED09BCA411}"/>
              </a:ext>
            </a:extLst>
          </p:cNvPr>
          <p:cNvSpPr txBox="1">
            <a:spLocks noChangeArrowheads="1"/>
          </p:cNvSpPr>
          <p:nvPr/>
        </p:nvSpPr>
        <p:spPr bwMode="auto">
          <a:xfrm>
            <a:off x="5867400" y="1155700"/>
            <a:ext cx="3373438"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FontTx/>
              <a:buNone/>
            </a:pPr>
            <a:r>
              <a:rPr lang="en-US" altLang="nl-NL" sz="1400" i="0"/>
              <a:t>Overall national policy</a:t>
            </a:r>
          </a:p>
          <a:p>
            <a:pPr eaLnBrk="1" hangingPunct="1">
              <a:spcBef>
                <a:spcPct val="0"/>
              </a:spcBef>
              <a:buClrTx/>
              <a:buFontTx/>
              <a:buNone/>
            </a:pPr>
            <a:r>
              <a:rPr lang="en-US" altLang="nl-NL" sz="1400" i="0"/>
              <a:t>Choice of overall objectives/results</a:t>
            </a:r>
          </a:p>
          <a:p>
            <a:pPr eaLnBrk="1" hangingPunct="1">
              <a:spcBef>
                <a:spcPct val="0"/>
              </a:spcBef>
              <a:buClrTx/>
              <a:buFontTx/>
              <a:buNone/>
            </a:pPr>
            <a:r>
              <a:rPr lang="en-US" altLang="nl-NL" sz="1400" i="0"/>
              <a:t>Harmonization and synchronization</a:t>
            </a:r>
          </a:p>
          <a:p>
            <a:pPr eaLnBrk="1" hangingPunct="1">
              <a:spcBef>
                <a:spcPct val="0"/>
              </a:spcBef>
              <a:buClrTx/>
              <a:buFontTx/>
              <a:buNone/>
            </a:pPr>
            <a:r>
              <a:rPr lang="en-US" altLang="nl-NL" sz="1400" i="0"/>
              <a:t>Choice of sectors</a:t>
            </a:r>
          </a:p>
          <a:p>
            <a:pPr eaLnBrk="1" hangingPunct="1">
              <a:spcBef>
                <a:spcPct val="0"/>
              </a:spcBef>
              <a:buClrTx/>
              <a:buFontTx/>
              <a:buNone/>
            </a:pPr>
            <a:r>
              <a:rPr lang="en-US" altLang="nl-NL" sz="1400" i="0"/>
              <a:t>Identification of </a:t>
            </a:r>
            <a:r>
              <a:rPr lang="en-US" altLang="fr-FR" sz="1400" i="0"/>
              <a:t>“</a:t>
            </a:r>
            <a:r>
              <a:rPr lang="en-US" altLang="nl-NL" sz="1400" i="0"/>
              <a:t>global goods</a:t>
            </a:r>
            <a:r>
              <a:rPr lang="en-US" altLang="fr-FR" sz="1400" i="0"/>
              <a:t>”</a:t>
            </a:r>
            <a:endParaRPr lang="en-US" altLang="nl-NL" sz="1400" i="0"/>
          </a:p>
        </p:txBody>
      </p:sp>
      <p:sp>
        <p:nvSpPr>
          <p:cNvPr id="14" name="Titre 1">
            <a:extLst>
              <a:ext uri="{FF2B5EF4-FFF2-40B4-BE49-F238E27FC236}">
                <a16:creationId xmlns:a16="http://schemas.microsoft.com/office/drawing/2014/main" xmlns="" id="{00679BBA-CA69-4436-912A-7AE04DBD63E7}"/>
              </a:ext>
            </a:extLst>
          </p:cNvPr>
          <p:cNvSpPr>
            <a:spLocks noGrp="1"/>
          </p:cNvSpPr>
          <p:nvPr>
            <p:ph type="title"/>
          </p:nvPr>
        </p:nvSpPr>
        <p:spPr>
          <a:xfrm>
            <a:off x="0" y="-26988"/>
            <a:ext cx="9144000" cy="990601"/>
          </a:xfrm>
        </p:spPr>
        <p:txBody>
          <a:bodyPr rtlCol="0">
            <a:normAutofit/>
          </a:bodyPr>
          <a:lstStyle/>
          <a:p>
            <a:pPr indent="0" eaLnBrk="1" hangingPunct="1">
              <a:defRPr/>
            </a:pPr>
            <a:r>
              <a:rPr lang="fr-BE" sz="2800" dirty="0">
                <a:solidFill>
                  <a:schemeClr val="bg1"/>
                </a:solidFill>
                <a:ea typeface="+mj-ea"/>
                <a:cs typeface="+mj-cs"/>
              </a:rPr>
              <a:t>Monitoring </a:t>
            </a:r>
            <a:r>
              <a:rPr lang="fr-BE" sz="2800" dirty="0" err="1">
                <a:solidFill>
                  <a:schemeClr val="bg1"/>
                </a:solidFill>
                <a:ea typeface="+mj-ea"/>
                <a:cs typeface="+mj-cs"/>
              </a:rPr>
              <a:t>is</a:t>
            </a:r>
            <a:r>
              <a:rPr lang="fr-BE" sz="2800" dirty="0">
                <a:solidFill>
                  <a:schemeClr val="bg1"/>
                </a:solidFill>
                <a:ea typeface="+mj-ea"/>
                <a:cs typeface="+mj-cs"/>
              </a:rPr>
              <a:t> a constant process</a:t>
            </a:r>
            <a:endParaRPr lang="fr-FR" sz="2800" dirty="0">
              <a:solidFill>
                <a:schemeClr val="bg1"/>
              </a:solidFill>
              <a:ea typeface="+mj-ea"/>
              <a:cs typeface="+mj-cs"/>
            </a:endParaRPr>
          </a:p>
        </p:txBody>
      </p:sp>
      <p:sp>
        <p:nvSpPr>
          <p:cNvPr id="7" name="Oval 6">
            <a:extLst>
              <a:ext uri="{FF2B5EF4-FFF2-40B4-BE49-F238E27FC236}">
                <a16:creationId xmlns:a16="http://schemas.microsoft.com/office/drawing/2014/main" xmlns="" id="{4D4DF3ED-09DA-42A3-B088-F27425FB8251}"/>
              </a:ext>
            </a:extLst>
          </p:cNvPr>
          <p:cNvSpPr/>
          <p:nvPr/>
        </p:nvSpPr>
        <p:spPr bwMode="auto">
          <a:xfrm>
            <a:off x="8243888" y="4238625"/>
            <a:ext cx="863600" cy="395288"/>
          </a:xfrm>
          <a:prstGeom prst="ellipse">
            <a:avLst/>
          </a:prstGeom>
          <a:ln/>
        </p:spPr>
        <p:style>
          <a:lnRef idx="2">
            <a:schemeClr val="dk1"/>
          </a:lnRef>
          <a:fillRef idx="1">
            <a:schemeClr val="lt1"/>
          </a:fillRef>
          <a:effectRef idx="0">
            <a:schemeClr val="dk1"/>
          </a:effectRef>
          <a:fontRef idx="minor">
            <a:schemeClr val="dk1"/>
          </a:fontRef>
        </p:style>
        <p:txBody>
          <a:bodyPr anchor="ctr"/>
          <a:lstStyle/>
          <a:p>
            <a:pPr marL="3175" eaLnBrk="1" hangingPunct="1">
              <a:defRPr/>
            </a:pPr>
            <a:r>
              <a:rPr lang="en-GB" sz="1400" dirty="0">
                <a:solidFill>
                  <a:srgbClr val="000000"/>
                </a:solidFill>
              </a:rPr>
              <a:t>RMF</a:t>
            </a:r>
          </a:p>
        </p:txBody>
      </p:sp>
      <p:sp>
        <p:nvSpPr>
          <p:cNvPr id="29" name="Oval 28">
            <a:extLst>
              <a:ext uri="{FF2B5EF4-FFF2-40B4-BE49-F238E27FC236}">
                <a16:creationId xmlns:a16="http://schemas.microsoft.com/office/drawing/2014/main" xmlns="" id="{A04A99EA-A478-485D-BD7F-081E3F67A469}"/>
              </a:ext>
            </a:extLst>
          </p:cNvPr>
          <p:cNvSpPr/>
          <p:nvPr/>
        </p:nvSpPr>
        <p:spPr bwMode="auto">
          <a:xfrm>
            <a:off x="7667625" y="6381750"/>
            <a:ext cx="1476375" cy="468313"/>
          </a:xfrm>
          <a:prstGeom prst="ellipse">
            <a:avLst/>
          </a:prstGeom>
          <a:ln/>
        </p:spPr>
        <p:style>
          <a:lnRef idx="2">
            <a:schemeClr val="dk1"/>
          </a:lnRef>
          <a:fillRef idx="1">
            <a:schemeClr val="lt1"/>
          </a:fillRef>
          <a:effectRef idx="0">
            <a:schemeClr val="dk1"/>
          </a:effectRef>
          <a:fontRef idx="minor">
            <a:schemeClr val="dk1"/>
          </a:fontRef>
        </p:style>
        <p:txBody>
          <a:bodyPr anchor="ctr"/>
          <a:lstStyle/>
          <a:p>
            <a:pPr marL="3175" eaLnBrk="1" hangingPunct="1">
              <a:defRPr/>
            </a:pPr>
            <a:r>
              <a:rPr lang="en-GB" sz="900" dirty="0">
                <a:solidFill>
                  <a:schemeClr val="tx1"/>
                </a:solidFill>
              </a:rPr>
              <a:t>RMF + FA Annexes</a:t>
            </a:r>
          </a:p>
        </p:txBody>
      </p:sp>
      <p:sp>
        <p:nvSpPr>
          <p:cNvPr id="18" name="Rounded Rectangular Callout 10">
            <a:extLst>
              <a:ext uri="{FF2B5EF4-FFF2-40B4-BE49-F238E27FC236}">
                <a16:creationId xmlns:a16="http://schemas.microsoft.com/office/drawing/2014/main" xmlns="" id="{42279403-632C-41F7-A722-6801214761D6}"/>
              </a:ext>
            </a:extLst>
          </p:cNvPr>
          <p:cNvSpPr>
            <a:spLocks noChangeArrowheads="1"/>
          </p:cNvSpPr>
          <p:nvPr/>
        </p:nvSpPr>
        <p:spPr bwMode="auto">
          <a:xfrm>
            <a:off x="83127" y="3283527"/>
            <a:ext cx="2358386" cy="1055608"/>
          </a:xfrm>
          <a:prstGeom prst="wedgeRoundRectCallout">
            <a:avLst>
              <a:gd name="adj1" fmla="val 45130"/>
              <a:gd name="adj2" fmla="val 66444"/>
              <a:gd name="adj3" fmla="val 16667"/>
            </a:avLst>
          </a:prstGeom>
          <a:ln>
            <a:solidFill>
              <a:schemeClr val="accent2"/>
            </a:solidFill>
          </a:ln>
        </p:spPr>
        <p:style>
          <a:lnRef idx="2">
            <a:schemeClr val="dk1"/>
          </a:lnRef>
          <a:fillRef idx="1">
            <a:schemeClr val="lt1"/>
          </a:fillRef>
          <a:effectRef idx="0">
            <a:schemeClr val="dk1"/>
          </a:effectRef>
          <a:fontRef idx="minor">
            <a:schemeClr val="dk1"/>
          </a:fontRef>
        </p:style>
        <p:txBody>
          <a:bodyPr wrap="square">
            <a:spAutoFit/>
            <a:scene3d>
              <a:camera prst="orthographicFront">
                <a:rot lat="0" lon="0" rev="0"/>
              </a:camera>
              <a:lightRig rig="threePt" dir="t"/>
            </a:scene3d>
          </a:bodyPr>
          <a:lstStyle/>
          <a:p>
            <a:pPr eaLnBrk="1" hangingPunct="1">
              <a:defRPr/>
            </a:pPr>
            <a:r>
              <a:rPr lang="en-US" sz="1400" dirty="0">
                <a:solidFill>
                  <a:srgbClr val="0F5494"/>
                </a:solidFill>
                <a:latin typeface="+mj-lt"/>
                <a:cs typeface="Tw Cen MT"/>
              </a:rPr>
              <a:t>Reporting; disbursement upon proven performance and progress</a:t>
            </a:r>
          </a:p>
        </p:txBody>
      </p:sp>
    </p:spTree>
    <p:extLst>
      <p:ext uri="{BB962C8B-B14F-4D97-AF65-F5344CB8AC3E}">
        <p14:creationId xmlns:p14="http://schemas.microsoft.com/office/powerpoint/2010/main" val="3347164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7046912" y="6481142"/>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7477545-4EA3-41AE-A627-88BC7370C4DB}" type="slidenum">
              <a:rPr kumimoji="0" lang="en-GB" sz="1400" b="0" i="0" u="none" strike="noStrike" kern="1200" cap="none" spc="0" normalizeH="0" baseline="0" noProof="0" smtClean="0">
                <a:ln>
                  <a:noFill/>
                </a:ln>
                <a:solidFill>
                  <a:srgbClr val="000000"/>
                </a:solidFill>
                <a:effectLst/>
                <a:uLnTx/>
                <a:uFillTx/>
                <a:latin typeface="Arial" charset="0"/>
                <a:ea typeface="ＭＳ Ｐゴシック" charset="0"/>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4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pic>
        <p:nvPicPr>
          <p:cNvPr id="19" name="Picture 18" descr="Tribune-Placer-dialogue-social-coeur-chaque-entreprise-F.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05046" y="1183026"/>
            <a:ext cx="3086954" cy="2314492"/>
          </a:xfrm>
          <a:prstGeom prst="rect">
            <a:avLst/>
          </a:prstGeom>
        </p:spPr>
      </p:pic>
      <p:sp>
        <p:nvSpPr>
          <p:cNvPr id="20" name="Left Arrow 19"/>
          <p:cNvSpPr/>
          <p:nvPr/>
        </p:nvSpPr>
        <p:spPr>
          <a:xfrm rot="16200000">
            <a:off x="6038206" y="4633148"/>
            <a:ext cx="1649211" cy="332080"/>
          </a:xfrm>
          <a:prstGeom prst="leftArrow">
            <a:avLst/>
          </a:prstGeom>
          <a:solidFill>
            <a:srgbClr val="FFFF00"/>
          </a:solidFill>
          <a:ln>
            <a:solidFill>
              <a:srgbClr val="FF6600"/>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FR" sz="1600" b="0" i="0" u="none" strike="noStrike" kern="1200" cap="none" spc="0" normalizeH="0" baseline="0" noProof="0">
              <a:ln>
                <a:noFill/>
              </a:ln>
              <a:solidFill>
                <a:srgbClr val="FFFFFF"/>
              </a:solidFill>
              <a:effectLst/>
              <a:uLnTx/>
              <a:uFillTx/>
              <a:latin typeface="Verdana"/>
              <a:ea typeface="ＭＳ Ｐゴシック"/>
              <a:cs typeface="+mn-cs"/>
            </a:endParaRPr>
          </a:p>
        </p:txBody>
      </p:sp>
      <p:sp>
        <p:nvSpPr>
          <p:cNvPr id="21" name="Left Arrow 20"/>
          <p:cNvSpPr/>
          <p:nvPr/>
        </p:nvSpPr>
        <p:spPr>
          <a:xfrm rot="2086492">
            <a:off x="4129684" y="3026915"/>
            <a:ext cx="2200758" cy="328201"/>
          </a:xfrm>
          <a:prstGeom prst="leftArrow">
            <a:avLst/>
          </a:prstGeom>
          <a:solidFill>
            <a:srgbClr val="FFFF00"/>
          </a:solidFill>
          <a:ln>
            <a:solidFill>
              <a:srgbClr val="FF6600"/>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a:ln>
                <a:noFill/>
              </a:ln>
              <a:solidFill>
                <a:srgbClr val="FFFFFF"/>
              </a:solidFill>
              <a:effectLst/>
              <a:uLnTx/>
              <a:uFillTx/>
              <a:latin typeface="Verdana"/>
              <a:ea typeface="ＭＳ Ｐゴシック"/>
              <a:cs typeface="+mn-cs"/>
            </a:endParaRPr>
          </a:p>
        </p:txBody>
      </p:sp>
      <p:sp>
        <p:nvSpPr>
          <p:cNvPr id="22" name="Left Arrow 21"/>
          <p:cNvSpPr/>
          <p:nvPr/>
        </p:nvSpPr>
        <p:spPr>
          <a:xfrm>
            <a:off x="4228371" y="3494511"/>
            <a:ext cx="1843842" cy="345038"/>
          </a:xfrm>
          <a:prstGeom prst="leftArrow">
            <a:avLst/>
          </a:prstGeom>
          <a:solidFill>
            <a:srgbClr val="FFFF00"/>
          </a:solidFill>
          <a:ln>
            <a:solidFill>
              <a:srgbClr val="FF6600"/>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a:ln>
                <a:noFill/>
              </a:ln>
              <a:solidFill>
                <a:srgbClr val="FFFFFF"/>
              </a:solidFill>
              <a:effectLst/>
              <a:uLnTx/>
              <a:uFillTx/>
              <a:latin typeface="Verdana"/>
              <a:ea typeface="ＭＳ Ｐゴシック"/>
              <a:cs typeface="+mn-cs"/>
            </a:endParaRPr>
          </a:p>
        </p:txBody>
      </p:sp>
      <p:sp>
        <p:nvSpPr>
          <p:cNvPr id="23" name="TextBox 22"/>
          <p:cNvSpPr txBox="1"/>
          <p:nvPr/>
        </p:nvSpPr>
        <p:spPr>
          <a:xfrm>
            <a:off x="5627077" y="3244424"/>
            <a:ext cx="3349517" cy="1384995"/>
          </a:xfrm>
          <a:prstGeom prst="rect">
            <a:avLst/>
          </a:prstGeom>
          <a:solidFill>
            <a:srgbClr val="FFFF00"/>
          </a:solidFill>
          <a:ln>
            <a:solidFill>
              <a:srgbClr val="FF6600"/>
            </a:solidFill>
            <a:prstDash val="dash"/>
          </a:ln>
        </p:spPr>
        <p:txBody>
          <a:bodyPr wrap="square" rtlCol="0">
            <a:spAutoFit/>
          </a:bodyPr>
          <a:lstStyle/>
          <a:p>
            <a:pPr marL="0" marR="0" lvl="0" indent="0" algn="ctr" defTabSz="914400" rtl="0" eaLnBrk="1" fontAlgn="base" latinLnBrk="0" hangingPunct="1">
              <a:lnSpc>
                <a:spcPct val="100000"/>
              </a:lnSpc>
              <a:spcBef>
                <a:spcPct val="0"/>
              </a:spcBef>
              <a:spcAft>
                <a:spcPts val="1200"/>
              </a:spcAft>
              <a:buClrTx/>
              <a:buSzTx/>
              <a:buFontTx/>
              <a:buNone/>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charset="0"/>
              </a:rPr>
              <a:t>Annual update RMF</a:t>
            </a:r>
          </a:p>
          <a:p>
            <a:pPr marL="0" marR="0" lvl="0" indent="0" algn="ctr" defTabSz="914400" rtl="0" eaLnBrk="1" fontAlgn="base" latinLnBrk="0" hangingPunct="1">
              <a:lnSpc>
                <a:spcPct val="100000"/>
              </a:lnSpc>
              <a:spcBef>
                <a:spcPct val="0"/>
              </a:spcBef>
              <a:spcAft>
                <a:spcPts val="1200"/>
              </a:spcAft>
              <a:buClrTx/>
              <a:buSzTx/>
              <a:buFontTx/>
              <a:buNone/>
              <a:tabLst/>
              <a:defRPr/>
            </a:pPr>
            <a:r>
              <a:rPr kumimoji="0" lang="en-GB" sz="1600" b="0" i="0" u="none" strike="noStrike" kern="1200" cap="none" spc="0" normalizeH="0" baseline="0" noProof="0" dirty="0">
                <a:ln>
                  <a:noFill/>
                </a:ln>
                <a:solidFill>
                  <a:srgbClr val="0F5494"/>
                </a:solidFill>
                <a:effectLst/>
                <a:uLnTx/>
                <a:uFillTx/>
                <a:latin typeface="Verdana"/>
                <a:ea typeface="ＭＳ Ｐゴシック" charset="0"/>
              </a:rPr>
              <a:t>Annual Political and Policy </a:t>
            </a:r>
            <a:r>
              <a:rPr lang="en-GB" sz="1600" dirty="0">
                <a:latin typeface="Verdana"/>
                <a:ea typeface="ＭＳ Ｐゴシック" charset="0"/>
              </a:rPr>
              <a:t>dialogue</a:t>
            </a:r>
            <a:endParaRPr kumimoji="0" lang="en-GB" sz="1600" b="0" i="0" u="none" strike="noStrike" kern="1200" cap="none" spc="0" normalizeH="0" baseline="0" noProof="0" dirty="0">
              <a:ln>
                <a:noFill/>
              </a:ln>
              <a:solidFill>
                <a:srgbClr val="0F5494"/>
              </a:solidFill>
              <a:effectLst/>
              <a:uLnTx/>
              <a:uFillTx/>
              <a:latin typeface="Verdana"/>
              <a:ea typeface="ＭＳ Ｐゴシック" charset="0"/>
            </a:endParaRPr>
          </a:p>
          <a:p>
            <a:pPr marL="0" marR="0" lvl="0" indent="0" algn="ctr" defTabSz="914400" rtl="0" eaLnBrk="1" fontAlgn="base" latinLnBrk="0" hangingPunct="1">
              <a:lnSpc>
                <a:spcPct val="100000"/>
              </a:lnSpc>
              <a:spcBef>
                <a:spcPct val="0"/>
              </a:spcBef>
              <a:spcAft>
                <a:spcPts val="1200"/>
              </a:spcAft>
              <a:buClrTx/>
              <a:buSzTx/>
              <a:buFontTx/>
              <a:buNone/>
              <a:tabLst/>
              <a:defRPr/>
            </a:pPr>
            <a:endParaRPr kumimoji="0" lang="en-GB" sz="1600" b="0" i="0" u="none" strike="noStrike" kern="1200" cap="none" spc="0" normalizeH="0" baseline="0" noProof="0" dirty="0">
              <a:ln>
                <a:noFill/>
              </a:ln>
              <a:solidFill>
                <a:srgbClr val="0F5494"/>
              </a:solidFill>
              <a:effectLst/>
              <a:uLnTx/>
              <a:uFillTx/>
              <a:latin typeface="Verdana"/>
              <a:ea typeface="ＭＳ Ｐゴシック" charset="0"/>
            </a:endParaRPr>
          </a:p>
        </p:txBody>
      </p:sp>
      <p:sp>
        <p:nvSpPr>
          <p:cNvPr id="15" name="Rectángulo 6"/>
          <p:cNvSpPr/>
          <p:nvPr/>
        </p:nvSpPr>
        <p:spPr>
          <a:xfrm>
            <a:off x="165919" y="2066057"/>
            <a:ext cx="4104453" cy="1077218"/>
          </a:xfrm>
          <a:prstGeom prst="rect">
            <a:avLst/>
          </a:prstGeom>
          <a:noFill/>
          <a:ln>
            <a:solidFill>
              <a:srgbClr val="EF8316"/>
            </a:solidFill>
            <a:prstDash val="sysDash"/>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Verdana"/>
                <a:ea typeface="ＭＳ Ｐゴシック"/>
                <a:cs typeface="Tw Cen MT"/>
              </a:rPr>
              <a:t>Monitoring the </a:t>
            </a:r>
            <a:r>
              <a:rPr kumimoji="0" lang="en-GB" sz="1600" b="1" i="0" u="none" strike="noStrike" kern="1200" cap="none" spc="0" normalizeH="0" baseline="0" noProof="0" dirty="0">
                <a:ln>
                  <a:noFill/>
                </a:ln>
                <a:solidFill>
                  <a:srgbClr val="000000"/>
                </a:solidFill>
                <a:effectLst/>
                <a:uLnTx/>
                <a:uFillTx/>
                <a:latin typeface="Verdana"/>
                <a:ea typeface="ＭＳ Ｐゴシック"/>
                <a:cs typeface="Tw Cen MT"/>
              </a:rPr>
              <a:t>progress in the Reform process </a:t>
            </a:r>
            <a:r>
              <a:rPr kumimoji="0" lang="en-GB" sz="1600" b="0" i="0" u="none" strike="noStrike" kern="1200" cap="none" spc="0" normalizeH="0" baseline="0" noProof="0" dirty="0">
                <a:ln>
                  <a:noFill/>
                </a:ln>
                <a:solidFill>
                  <a:srgbClr val="000000"/>
                </a:solidFill>
                <a:effectLst/>
                <a:uLnTx/>
                <a:uFillTx/>
                <a:latin typeface="Verdana"/>
                <a:ea typeface="ＭＳ Ｐゴシック"/>
                <a:cs typeface="Tw Cen MT"/>
              </a:rPr>
              <a:t>or policies supported. New publications, progress reports? New policies?</a:t>
            </a:r>
          </a:p>
        </p:txBody>
      </p:sp>
      <p:sp>
        <p:nvSpPr>
          <p:cNvPr id="16" name="Rectángulo 9"/>
          <p:cNvSpPr/>
          <p:nvPr/>
        </p:nvSpPr>
        <p:spPr>
          <a:xfrm>
            <a:off x="4617915" y="5645616"/>
            <a:ext cx="4391704" cy="830997"/>
          </a:xfrm>
          <a:prstGeom prst="rect">
            <a:avLst/>
          </a:prstGeom>
          <a:noFill/>
          <a:ln>
            <a:solidFill>
              <a:srgbClr val="EF8316"/>
            </a:solidFill>
            <a:prstDash val="sysDash"/>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p>
            <a:pPr algn="ctr"/>
            <a:r>
              <a:rPr lang="en-GB" sz="1600" dirty="0">
                <a:solidFill>
                  <a:srgbClr val="000000"/>
                </a:solidFill>
                <a:cs typeface="Tw Cen MT"/>
              </a:rPr>
              <a:t>Monitoring results capacity building, risk mitigating measures, policy dialogue</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600" b="0" i="0" u="none" strike="noStrike" kern="1200" cap="none" spc="0" normalizeH="0" baseline="0" noProof="0" dirty="0">
              <a:ln>
                <a:noFill/>
              </a:ln>
              <a:solidFill>
                <a:srgbClr val="000000"/>
              </a:solidFill>
              <a:effectLst/>
              <a:uLnTx/>
              <a:uFillTx/>
              <a:latin typeface="Verdana"/>
              <a:ea typeface="ＭＳ Ｐゴシック"/>
              <a:cs typeface="Tw Cen MT"/>
            </a:endParaRPr>
          </a:p>
        </p:txBody>
      </p:sp>
      <p:sp>
        <p:nvSpPr>
          <p:cNvPr id="25" name="Rectángulo 7"/>
          <p:cNvSpPr/>
          <p:nvPr/>
        </p:nvSpPr>
        <p:spPr>
          <a:xfrm>
            <a:off x="185267" y="4448023"/>
            <a:ext cx="4104453" cy="584775"/>
          </a:xfrm>
          <a:prstGeom prst="rect">
            <a:avLst/>
          </a:prstGeom>
          <a:noFill/>
          <a:ln>
            <a:solidFill>
              <a:srgbClr val="EF8316"/>
            </a:solidFill>
            <a:prstDash val="sysDash"/>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Verdana"/>
                <a:ea typeface="ＭＳ Ｐゴシック"/>
                <a:cs typeface="Tw Cen MT"/>
              </a:rPr>
              <a:t>Annual check on publication major </a:t>
            </a:r>
            <a:r>
              <a:rPr kumimoji="0" lang="en-GB" sz="1600" b="1" i="0" u="none" strike="noStrike" kern="1200" cap="none" spc="0" normalizeH="0" baseline="0" noProof="0" dirty="0">
                <a:ln>
                  <a:noFill/>
                </a:ln>
                <a:solidFill>
                  <a:srgbClr val="000000"/>
                </a:solidFill>
                <a:effectLst/>
                <a:uLnTx/>
                <a:uFillTx/>
                <a:latin typeface="Verdana"/>
                <a:ea typeface="ＭＳ Ｐゴシック"/>
                <a:cs typeface="Tw Cen MT"/>
              </a:rPr>
              <a:t>budget information </a:t>
            </a:r>
          </a:p>
        </p:txBody>
      </p:sp>
      <p:sp>
        <p:nvSpPr>
          <p:cNvPr id="26" name="TextBox 25"/>
          <p:cNvSpPr txBox="1"/>
          <p:nvPr/>
        </p:nvSpPr>
        <p:spPr>
          <a:xfrm>
            <a:off x="85793" y="952288"/>
            <a:ext cx="4203927" cy="1077218"/>
          </a:xfrm>
          <a:prstGeom prst="rect">
            <a:avLst/>
          </a:prstGeom>
          <a:solidFill>
            <a:srgbClr val="FFD974">
              <a:alpha val="82000"/>
            </a:srgbClr>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defPPr>
              <a:defRPr lang="en-US"/>
            </a:defPPr>
            <a:lvl1pPr algn="ctr">
              <a:defRPr sz="2000">
                <a:solidFill>
                  <a:srgbClr val="000000"/>
                </a:solidFill>
                <a:cs typeface="Tw Cen MT"/>
              </a:defRPr>
            </a:lvl1pPr>
            <a:lvl2pPr marL="623888" lvl="1" indent="-623888">
              <a:tabLst>
                <a:tab pos="635000" algn="l"/>
              </a:tabLst>
              <a:defRPr sz="2300" b="1">
                <a:solidFill>
                  <a:srgbClr val="000000"/>
                </a:solidFill>
                <a:latin typeface="Tw Cen MT"/>
                <a:cs typeface="Tw Cen MT"/>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7F7F7F"/>
                </a:solidFill>
                <a:effectLst/>
                <a:uLnTx/>
                <a:uFillTx/>
                <a:latin typeface="Verdana"/>
                <a:ea typeface="ＭＳ Ｐゴシック"/>
                <a:cs typeface="Verdana"/>
              </a:rPr>
              <a:t>Monitoring changes in Fundamental Values. RMF or any reason to inform Geographical Direct</a:t>
            </a:r>
            <a:r>
              <a:rPr lang="en-GB" sz="1600" dirty="0">
                <a:solidFill>
                  <a:srgbClr val="7F7F7F"/>
                </a:solidFill>
                <a:latin typeface="Verdana"/>
                <a:ea typeface="ＭＳ Ｐゴシック"/>
                <a:cs typeface="Verdana"/>
              </a:rPr>
              <a:t>or – BSSC / FAST Annual Human Rights report</a:t>
            </a:r>
            <a:endParaRPr kumimoji="0" lang="en-GB" sz="1600" b="0" i="0" u="none" strike="noStrike" kern="1200" cap="none" spc="0" normalizeH="0" baseline="0" noProof="0" dirty="0">
              <a:ln>
                <a:noFill/>
              </a:ln>
              <a:solidFill>
                <a:srgbClr val="7F7F7F"/>
              </a:solidFill>
              <a:effectLst/>
              <a:uLnTx/>
              <a:uFillTx/>
              <a:latin typeface="Verdana"/>
              <a:ea typeface="ＭＳ Ｐゴシック"/>
              <a:cs typeface="Verdana"/>
            </a:endParaRPr>
          </a:p>
        </p:txBody>
      </p:sp>
      <p:sp>
        <p:nvSpPr>
          <p:cNvPr id="27" name="Titre 1"/>
          <p:cNvSpPr>
            <a:spLocks noGrp="1"/>
          </p:cNvSpPr>
          <p:nvPr>
            <p:ph type="title"/>
          </p:nvPr>
        </p:nvSpPr>
        <p:spPr>
          <a:xfrm>
            <a:off x="0" y="-26988"/>
            <a:ext cx="9144000" cy="990601"/>
          </a:xfrm>
        </p:spPr>
        <p:txBody>
          <a:bodyPr rtlCol="0">
            <a:normAutofit/>
          </a:bodyPr>
          <a:lstStyle/>
          <a:p>
            <a:pPr indent="0" eaLnBrk="1" hangingPunct="1">
              <a:defRPr/>
            </a:pPr>
            <a:r>
              <a:rPr lang="fr-BE" sz="2800" dirty="0">
                <a:solidFill>
                  <a:srgbClr val="FFD624"/>
                </a:solidFill>
                <a:cs typeface="+mj-cs"/>
              </a:rPr>
              <a:t>		</a:t>
            </a:r>
            <a:r>
              <a:rPr lang="fr-BE" sz="2800" dirty="0">
                <a:solidFill>
                  <a:schemeClr val="accent3"/>
                </a:solidFill>
                <a:cs typeface="+mj-cs"/>
              </a:rPr>
              <a:t>Monitoring </a:t>
            </a:r>
            <a:r>
              <a:rPr lang="fr-BE" sz="2800" dirty="0" err="1">
                <a:solidFill>
                  <a:schemeClr val="accent3"/>
                </a:solidFill>
                <a:cs typeface="+mj-cs"/>
              </a:rPr>
              <a:t>progress</a:t>
            </a:r>
            <a:endParaRPr lang="fr-FR" sz="2800" dirty="0">
              <a:solidFill>
                <a:schemeClr val="accent3"/>
              </a:solidFill>
              <a:cs typeface="+mj-cs"/>
            </a:endParaRPr>
          </a:p>
        </p:txBody>
      </p:sp>
      <p:sp>
        <p:nvSpPr>
          <p:cNvPr id="14" name="Rectángulo 6">
            <a:extLst>
              <a:ext uri="{FF2B5EF4-FFF2-40B4-BE49-F238E27FC236}">
                <a16:creationId xmlns:a16="http://schemas.microsoft.com/office/drawing/2014/main" xmlns="" id="{4F3C9128-1D0F-4A3C-959B-88A07D212B6C}"/>
              </a:ext>
            </a:extLst>
          </p:cNvPr>
          <p:cNvSpPr/>
          <p:nvPr/>
        </p:nvSpPr>
        <p:spPr>
          <a:xfrm>
            <a:off x="165200" y="3367534"/>
            <a:ext cx="4104453" cy="830997"/>
          </a:xfrm>
          <a:prstGeom prst="rect">
            <a:avLst/>
          </a:prstGeom>
          <a:noFill/>
          <a:ln>
            <a:solidFill>
              <a:srgbClr val="EF8316"/>
            </a:solidFill>
            <a:prstDash val="sysDash"/>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Verdana"/>
                <a:ea typeface="ＭＳ Ｐゴシック"/>
                <a:cs typeface="Tw Cen MT"/>
              </a:rPr>
              <a:t>Keep track of IMF reports (</a:t>
            </a:r>
            <a:r>
              <a:rPr kumimoji="0" lang="en-GB" sz="1600" b="0" i="0" u="none" strike="noStrike" kern="1200" cap="none" spc="0" normalizeH="0" baseline="0" noProof="0" dirty="0" err="1">
                <a:ln>
                  <a:noFill/>
                </a:ln>
                <a:solidFill>
                  <a:srgbClr val="000000"/>
                </a:solidFill>
                <a:effectLst/>
                <a:uLnTx/>
                <a:uFillTx/>
                <a:latin typeface="Verdana"/>
                <a:ea typeface="ＭＳ Ｐゴシック"/>
                <a:cs typeface="Tw Cen MT"/>
              </a:rPr>
              <a:t>Art.IV</a:t>
            </a:r>
            <a:r>
              <a:rPr kumimoji="0" lang="en-GB" sz="1600" b="0" i="0" u="none" strike="noStrike" kern="1200" cap="none" spc="0" normalizeH="0" baseline="0" noProof="0" dirty="0">
                <a:ln>
                  <a:noFill/>
                </a:ln>
                <a:solidFill>
                  <a:srgbClr val="000000"/>
                </a:solidFill>
                <a:effectLst/>
                <a:uLnTx/>
                <a:uFillTx/>
                <a:latin typeface="Verdana"/>
                <a:ea typeface="ＭＳ Ｐゴシック"/>
                <a:cs typeface="Tw Cen MT"/>
              </a:rPr>
              <a:t>, PSI); Annual report Central Bank. </a:t>
            </a:r>
            <a:r>
              <a:rPr kumimoji="0" lang="en-GB" sz="1600" b="1" i="0" u="none" strike="noStrike" kern="1200" cap="none" spc="0" normalizeH="0" baseline="0" noProof="0" dirty="0">
                <a:ln>
                  <a:noFill/>
                </a:ln>
                <a:solidFill>
                  <a:srgbClr val="000000"/>
                </a:solidFill>
                <a:effectLst/>
                <a:uLnTx/>
                <a:uFillTx/>
                <a:latin typeface="Verdana"/>
                <a:ea typeface="ＭＳ Ｐゴシック"/>
                <a:cs typeface="Tw Cen MT"/>
              </a:rPr>
              <a:t>Macro-economic policies</a:t>
            </a:r>
          </a:p>
        </p:txBody>
      </p:sp>
      <p:sp>
        <p:nvSpPr>
          <p:cNvPr id="17" name="Rectángulo 7">
            <a:extLst>
              <a:ext uri="{FF2B5EF4-FFF2-40B4-BE49-F238E27FC236}">
                <a16:creationId xmlns:a16="http://schemas.microsoft.com/office/drawing/2014/main" xmlns="" id="{3EB5CE3C-E266-4A28-9035-48420FC65BDF}"/>
              </a:ext>
            </a:extLst>
          </p:cNvPr>
          <p:cNvSpPr/>
          <p:nvPr/>
        </p:nvSpPr>
        <p:spPr>
          <a:xfrm>
            <a:off x="185267" y="5260909"/>
            <a:ext cx="4104453" cy="584775"/>
          </a:xfrm>
          <a:prstGeom prst="rect">
            <a:avLst/>
          </a:prstGeom>
          <a:noFill/>
          <a:ln>
            <a:solidFill>
              <a:srgbClr val="EF8316"/>
            </a:solidFill>
            <a:prstDash val="sysDash"/>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p>
            <a:pPr lvl="0" algn="ctr">
              <a:defRPr/>
            </a:pPr>
            <a:r>
              <a:rPr lang="en-GB" sz="1600">
                <a:solidFill>
                  <a:srgbClr val="000000"/>
                </a:solidFill>
                <a:cs typeface="Tw Cen MT"/>
              </a:rPr>
              <a:t>Monitoring </a:t>
            </a:r>
            <a:r>
              <a:rPr lang="en-GB" sz="1600" b="1">
                <a:solidFill>
                  <a:srgbClr val="000000"/>
                </a:solidFill>
                <a:cs typeface="Tw Cen MT"/>
              </a:rPr>
              <a:t>PFM Reform Strategy and its implementation / results</a:t>
            </a:r>
            <a:endParaRPr lang="en-GB" sz="1600" dirty="0">
              <a:solidFill>
                <a:srgbClr val="000000"/>
              </a:solidFill>
              <a:cs typeface="Tw Cen MT"/>
            </a:endParaRPr>
          </a:p>
        </p:txBody>
      </p:sp>
      <p:sp>
        <p:nvSpPr>
          <p:cNvPr id="24" name="Left Arrow 21">
            <a:extLst>
              <a:ext uri="{FF2B5EF4-FFF2-40B4-BE49-F238E27FC236}">
                <a16:creationId xmlns:a16="http://schemas.microsoft.com/office/drawing/2014/main" xmlns="" id="{D9A562CD-10B8-45A2-A22E-E8B9A35E2711}"/>
              </a:ext>
            </a:extLst>
          </p:cNvPr>
          <p:cNvSpPr/>
          <p:nvPr/>
        </p:nvSpPr>
        <p:spPr>
          <a:xfrm rot="20253082">
            <a:off x="4238145" y="4088200"/>
            <a:ext cx="1572430" cy="363231"/>
          </a:xfrm>
          <a:prstGeom prst="leftArrow">
            <a:avLst/>
          </a:prstGeom>
          <a:solidFill>
            <a:srgbClr val="FFFF00"/>
          </a:solidFill>
          <a:ln>
            <a:solidFill>
              <a:srgbClr val="FF6600"/>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a:ln>
                <a:noFill/>
              </a:ln>
              <a:solidFill>
                <a:srgbClr val="FFFFFF"/>
              </a:solidFill>
              <a:effectLst/>
              <a:uLnTx/>
              <a:uFillTx/>
              <a:latin typeface="Verdana"/>
              <a:ea typeface="ＭＳ Ｐゴシック"/>
              <a:cs typeface="+mn-cs"/>
            </a:endParaRPr>
          </a:p>
        </p:txBody>
      </p:sp>
      <p:sp>
        <p:nvSpPr>
          <p:cNvPr id="28" name="Left Arrow 21">
            <a:extLst>
              <a:ext uri="{FF2B5EF4-FFF2-40B4-BE49-F238E27FC236}">
                <a16:creationId xmlns:a16="http://schemas.microsoft.com/office/drawing/2014/main" xmlns="" id="{E402F1DB-8D82-46AE-9218-34A601AA7AED}"/>
              </a:ext>
            </a:extLst>
          </p:cNvPr>
          <p:cNvSpPr/>
          <p:nvPr/>
        </p:nvSpPr>
        <p:spPr>
          <a:xfrm rot="19380390">
            <a:off x="4217056" y="4560442"/>
            <a:ext cx="1732451" cy="338040"/>
          </a:xfrm>
          <a:prstGeom prst="leftArrow">
            <a:avLst/>
          </a:prstGeom>
          <a:solidFill>
            <a:srgbClr val="FFFF00"/>
          </a:solidFill>
          <a:ln>
            <a:solidFill>
              <a:srgbClr val="FF6600"/>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FR" sz="1200" b="0" i="0" u="none" strike="noStrike" kern="1200" cap="none" spc="0" normalizeH="0" baseline="0" noProof="0">
              <a:ln>
                <a:noFill/>
              </a:ln>
              <a:solidFill>
                <a:srgbClr val="FFFFFF"/>
              </a:solidFill>
              <a:effectLst/>
              <a:uLnTx/>
              <a:uFillTx/>
              <a:latin typeface="Verdana"/>
              <a:ea typeface="ＭＳ Ｐゴシック"/>
              <a:cs typeface="+mn-cs"/>
            </a:endParaRPr>
          </a:p>
        </p:txBody>
      </p:sp>
    </p:spTree>
    <p:extLst>
      <p:ext uri="{BB962C8B-B14F-4D97-AF65-F5344CB8AC3E}">
        <p14:creationId xmlns:p14="http://schemas.microsoft.com/office/powerpoint/2010/main" val="2408210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0985"/>
            <a:ext cx="8229600" cy="936625"/>
          </a:xfrm>
        </p:spPr>
        <p:txBody>
          <a:bodyPr/>
          <a:lstStyle/>
          <a:p>
            <a:r>
              <a:rPr lang="nl-NL" sz="2800" dirty="0">
                <a:solidFill>
                  <a:schemeClr val="bg1"/>
                </a:solidFill>
              </a:rPr>
              <a:t>Monitor </a:t>
            </a:r>
            <a:r>
              <a:rPr lang="nl-NL" sz="2800" dirty="0" err="1">
                <a:solidFill>
                  <a:schemeClr val="bg1"/>
                </a:solidFill>
              </a:rPr>
              <a:t>the</a:t>
            </a:r>
            <a:r>
              <a:rPr lang="nl-NL" sz="2800" dirty="0">
                <a:solidFill>
                  <a:schemeClr val="bg1"/>
                </a:solidFill>
              </a:rPr>
              <a:t> MTEF (link </a:t>
            </a:r>
            <a:r>
              <a:rPr lang="nl-NL" sz="2800" dirty="0" err="1">
                <a:solidFill>
                  <a:schemeClr val="bg1"/>
                </a:solidFill>
              </a:rPr>
              <a:t>between</a:t>
            </a:r>
            <a:r>
              <a:rPr lang="nl-NL" sz="2800" dirty="0">
                <a:solidFill>
                  <a:schemeClr val="bg1"/>
                </a:solidFill>
              </a:rPr>
              <a:t> </a:t>
            </a:r>
            <a:r>
              <a:rPr lang="nl-NL" sz="2800" dirty="0" err="1">
                <a:solidFill>
                  <a:schemeClr val="bg1"/>
                </a:solidFill>
              </a:rPr>
              <a:t>Policies</a:t>
            </a:r>
            <a:r>
              <a:rPr lang="nl-NL" sz="2800" dirty="0">
                <a:solidFill>
                  <a:schemeClr val="bg1"/>
                </a:solidFill>
              </a:rPr>
              <a:t> </a:t>
            </a:r>
            <a:r>
              <a:rPr lang="nl-NL" sz="2800" dirty="0" err="1">
                <a:solidFill>
                  <a:schemeClr val="bg1"/>
                </a:solidFill>
              </a:rPr>
              <a:t>and</a:t>
            </a:r>
            <a:r>
              <a:rPr lang="nl-NL" sz="2800" dirty="0">
                <a:solidFill>
                  <a:schemeClr val="bg1"/>
                </a:solidFill>
              </a:rPr>
              <a:t> Budget)</a:t>
            </a:r>
            <a:endParaRPr lang="en-GB" sz="2800" dirty="0">
              <a:solidFill>
                <a:schemeClr val="bg1"/>
              </a:solidFill>
            </a:endParaRPr>
          </a:p>
        </p:txBody>
      </p:sp>
      <p:graphicFrame>
        <p:nvGraphicFramePr>
          <p:cNvPr id="6" name="Content Placeholder 5"/>
          <p:cNvGraphicFramePr>
            <a:graphicFrameLocks noGrp="1"/>
          </p:cNvGraphicFramePr>
          <p:nvPr>
            <p:ph idx="1"/>
            <p:extLst/>
          </p:nvPr>
        </p:nvGraphicFramePr>
        <p:xfrm>
          <a:off x="0" y="2563590"/>
          <a:ext cx="8892480" cy="35625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US" dirty="0"/>
              <a:t>Performance Based Budgeting ? </a:t>
            </a:r>
          </a:p>
        </p:txBody>
      </p:sp>
      <p:sp>
        <p:nvSpPr>
          <p:cNvPr id="5" name="Slide Number Placeholder 4"/>
          <p:cNvSpPr>
            <a:spLocks noGrp="1"/>
          </p:cNvSpPr>
          <p:nvPr>
            <p:ph type="sldNum" sz="quarter" idx="12"/>
          </p:nvPr>
        </p:nvSpPr>
        <p:spPr/>
        <p:txBody>
          <a:bodyPr/>
          <a:lstStyle/>
          <a:p>
            <a:fld id="{BA9B540C-44DA-4F69-89C9-7C84606640D3}" type="slidenum">
              <a:rPr lang="en-US" smtClean="0"/>
              <a:pPr/>
              <a:t>6</a:t>
            </a:fld>
            <a:endParaRPr lang="en-US"/>
          </a:p>
        </p:txBody>
      </p:sp>
      <p:sp>
        <p:nvSpPr>
          <p:cNvPr id="7" name="Curved Up Arrow 6"/>
          <p:cNvSpPr/>
          <p:nvPr/>
        </p:nvSpPr>
        <p:spPr>
          <a:xfrm rot="10800000">
            <a:off x="2405283" y="1590565"/>
            <a:ext cx="4463878" cy="1440160"/>
          </a:xfrm>
          <a:prstGeom prst="curvedUpArrow">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Oval 7"/>
          <p:cNvSpPr/>
          <p:nvPr/>
        </p:nvSpPr>
        <p:spPr>
          <a:xfrm>
            <a:off x="6869161" y="2213684"/>
            <a:ext cx="2304256" cy="93610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err="1">
                <a:solidFill>
                  <a:schemeClr val="bg2">
                    <a:lumMod val="75000"/>
                  </a:schemeClr>
                </a:solidFill>
              </a:rPr>
              <a:t>valid</a:t>
            </a:r>
            <a:r>
              <a:rPr lang="nl-NL" sz="2800" dirty="0">
                <a:solidFill>
                  <a:schemeClr val="bg2">
                    <a:lumMod val="75000"/>
                  </a:schemeClr>
                </a:solidFill>
              </a:rPr>
              <a:t>?</a:t>
            </a:r>
            <a:endParaRPr lang="en-GB" sz="2800" dirty="0">
              <a:solidFill>
                <a:schemeClr val="bg2">
                  <a:lumMod val="75000"/>
                </a:schemeClr>
              </a:solidFill>
            </a:endParaRPr>
          </a:p>
        </p:txBody>
      </p:sp>
    </p:spTree>
    <p:extLst>
      <p:ext uri="{BB962C8B-B14F-4D97-AF65-F5344CB8AC3E}">
        <p14:creationId xmlns:p14="http://schemas.microsoft.com/office/powerpoint/2010/main" val="2850127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r>
              <a:rPr lang="en-GB" dirty="0" smtClean="0"/>
              <a:t>Outline </a:t>
            </a:r>
            <a:r>
              <a:rPr lang="en-GB" dirty="0" smtClean="0"/>
              <a:t>Module </a:t>
            </a:r>
            <a:r>
              <a:rPr lang="en-GB" dirty="0" smtClean="0"/>
              <a:t>6</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FontTx/>
              <a:buAutoNum type="arabicPeriod"/>
            </a:pPr>
            <a:r>
              <a:rPr lang="en-GB" sz="2000" i="0" dirty="0">
                <a:solidFill>
                  <a:schemeClr val="accent2"/>
                </a:solidFill>
              </a:rPr>
              <a:t>Monitoring reforms and policy implementation</a:t>
            </a:r>
          </a:p>
          <a:p>
            <a:pPr marL="457200" indent="-457200">
              <a:spcBef>
                <a:spcPts val="1200"/>
              </a:spcBef>
              <a:buClrTx/>
              <a:buFontTx/>
              <a:buAutoNum type="arabicPeriod"/>
            </a:pPr>
            <a:r>
              <a:rPr lang="en-GB" sz="2000" b="1" i="0" dirty="0">
                <a:solidFill>
                  <a:srgbClr val="C00000"/>
                </a:solidFill>
              </a:rPr>
              <a:t>Monitoring the intervention strategy</a:t>
            </a:r>
            <a:endParaRPr lang="fr-BE" sz="2000" b="1" i="0" dirty="0">
              <a:solidFill>
                <a:srgbClr val="C00000"/>
              </a:solidFill>
            </a:endParaRPr>
          </a:p>
          <a:p>
            <a:pPr marL="457200" indent="-457200">
              <a:spcBef>
                <a:spcPts val="1200"/>
              </a:spcBef>
              <a:buClrTx/>
              <a:buAutoNum type="arabicPeriod"/>
            </a:pPr>
            <a:r>
              <a:rPr lang="en-GB" sz="2000" i="0" dirty="0">
                <a:solidFill>
                  <a:schemeClr val="accent2"/>
                </a:solidFill>
              </a:rPr>
              <a:t>Monitoring the eligibility conditions (FT) and the variable tranche indicators (VT)</a:t>
            </a:r>
          </a:p>
          <a:p>
            <a:pPr marL="457200" indent="-457200">
              <a:spcBef>
                <a:spcPts val="1200"/>
              </a:spcBef>
              <a:buClrTx/>
              <a:buFont typeface="+mj-lt"/>
              <a:buAutoNum type="arabicPeriod"/>
            </a:pPr>
            <a:r>
              <a:rPr lang="en-GB" sz="2000" i="0" dirty="0">
                <a:solidFill>
                  <a:schemeClr val="accent2"/>
                </a:solidFill>
              </a:rPr>
              <a:t>Monitoring the fundamental values</a:t>
            </a:r>
          </a:p>
          <a:p>
            <a:pPr marL="457200" indent="-457200">
              <a:spcBef>
                <a:spcPts val="1200"/>
              </a:spcBef>
              <a:buClrTx/>
              <a:buFont typeface="+mj-lt"/>
              <a:buAutoNum type="arabicPeriod"/>
            </a:pPr>
            <a:r>
              <a:rPr lang="en-GB" sz="2000" i="0" dirty="0">
                <a:solidFill>
                  <a:schemeClr val="accent2"/>
                </a:solidFill>
              </a:rPr>
              <a:t>Monitoring the policy dialogue, risk mitigation and complementary measures</a:t>
            </a:r>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2932181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Number Placeholder 1"/>
          <p:cNvSpPr>
            <a:spLocks noGrp="1"/>
          </p:cNvSpPr>
          <p:nvPr>
            <p:ph type="sldNum" sz="quarter" idx="12"/>
          </p:nvPr>
        </p:nvSpPr>
        <p:spPr>
          <a:xfrm>
            <a:off x="7010400" y="6381750"/>
            <a:ext cx="2133600" cy="47625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ea typeface="ＭＳ Ｐゴシック" charset="0"/>
                <a:cs typeface="ＭＳ Ｐゴシック" charset="0"/>
              </a:defRPr>
            </a:lvl1pPr>
            <a:lvl2pPr marL="742950" indent="-285750">
              <a:defRPr sz="1200">
                <a:solidFill>
                  <a:srgbClr val="0F5494"/>
                </a:solidFill>
                <a:latin typeface="Verdana" charset="0"/>
                <a:ea typeface="ＭＳ Ｐゴシック" charset="0"/>
              </a:defRPr>
            </a:lvl2pPr>
            <a:lvl3pPr marL="1143000" indent="-228600">
              <a:defRPr sz="1200">
                <a:solidFill>
                  <a:srgbClr val="0F5494"/>
                </a:solidFill>
                <a:latin typeface="Verdana" charset="0"/>
                <a:ea typeface="ＭＳ Ｐゴシック" charset="0"/>
              </a:defRPr>
            </a:lvl3pPr>
            <a:lvl4pPr marL="1600200" indent="-228600">
              <a:defRPr sz="1200">
                <a:solidFill>
                  <a:srgbClr val="0F5494"/>
                </a:solidFill>
                <a:latin typeface="Verdana" charset="0"/>
                <a:ea typeface="ＭＳ Ｐゴシック" charset="0"/>
              </a:defRPr>
            </a:lvl4pPr>
            <a:lvl5pPr marL="2057400" indent="-22860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fld id="{5DF8E638-87F7-4643-B0FC-37E016551970}" type="slidenum">
              <a:rPr lang="en-GB" sz="1400">
                <a:solidFill>
                  <a:schemeClr val="tx1"/>
                </a:solidFill>
                <a:latin typeface="Arial" charset="0"/>
              </a:rPr>
              <a:pPr/>
              <a:t>8</a:t>
            </a:fld>
            <a:endParaRPr lang="en-GB" sz="1400">
              <a:solidFill>
                <a:schemeClr val="tx1"/>
              </a:solidFill>
              <a:latin typeface="Arial" charset="0"/>
            </a:endParaRPr>
          </a:p>
        </p:txBody>
      </p:sp>
      <p:graphicFrame>
        <p:nvGraphicFramePr>
          <p:cNvPr id="3" name="Table 2"/>
          <p:cNvGraphicFramePr>
            <a:graphicFrameLocks noGrp="1"/>
          </p:cNvGraphicFramePr>
          <p:nvPr>
            <p:extLst/>
          </p:nvPr>
        </p:nvGraphicFramePr>
        <p:xfrm>
          <a:off x="179388" y="1052736"/>
          <a:ext cx="8856663" cy="5792636"/>
        </p:xfrm>
        <a:graphic>
          <a:graphicData uri="http://schemas.openxmlformats.org/drawingml/2006/table">
            <a:tbl>
              <a:tblPr/>
              <a:tblGrid>
                <a:gridCol w="805078">
                  <a:extLst>
                    <a:ext uri="{9D8B030D-6E8A-4147-A177-3AD203B41FA5}">
                      <a16:colId xmlns:a16="http://schemas.microsoft.com/office/drawing/2014/main" xmlns="" val="20000"/>
                    </a:ext>
                  </a:extLst>
                </a:gridCol>
                <a:gridCol w="3586655">
                  <a:extLst>
                    <a:ext uri="{9D8B030D-6E8A-4147-A177-3AD203B41FA5}">
                      <a16:colId xmlns:a16="http://schemas.microsoft.com/office/drawing/2014/main" xmlns="" val="20001"/>
                    </a:ext>
                  </a:extLst>
                </a:gridCol>
                <a:gridCol w="805078">
                  <a:extLst>
                    <a:ext uri="{9D8B030D-6E8A-4147-A177-3AD203B41FA5}">
                      <a16:colId xmlns:a16="http://schemas.microsoft.com/office/drawing/2014/main" xmlns="" val="20002"/>
                    </a:ext>
                  </a:extLst>
                </a:gridCol>
                <a:gridCol w="623258">
                  <a:extLst>
                    <a:ext uri="{9D8B030D-6E8A-4147-A177-3AD203B41FA5}">
                      <a16:colId xmlns:a16="http://schemas.microsoft.com/office/drawing/2014/main" xmlns="" val="20003"/>
                    </a:ext>
                  </a:extLst>
                </a:gridCol>
                <a:gridCol w="3036594">
                  <a:extLst>
                    <a:ext uri="{9D8B030D-6E8A-4147-A177-3AD203B41FA5}">
                      <a16:colId xmlns:a16="http://schemas.microsoft.com/office/drawing/2014/main" xmlns="" val="20004"/>
                    </a:ext>
                  </a:extLst>
                </a:gridCol>
              </a:tblGrid>
              <a:tr h="424784">
                <a:tc gridSpan="2">
                  <a:txBody>
                    <a:bodyPr/>
                    <a:lstStyle/>
                    <a:p>
                      <a:pPr algn="ctr">
                        <a:lnSpc>
                          <a:spcPct val="115000"/>
                        </a:lnSpc>
                        <a:spcAft>
                          <a:spcPts val="0"/>
                        </a:spcAft>
                      </a:pPr>
                      <a:r>
                        <a:rPr lang="en-US" sz="1400" b="1" dirty="0">
                          <a:solidFill>
                            <a:schemeClr val="bg1"/>
                          </a:solidFill>
                          <a:latin typeface="Arial" pitchFamily="34" charset="0"/>
                          <a:ea typeface="Calibri"/>
                          <a:cs typeface="Arial" pitchFamily="34" charset="0"/>
                        </a:rPr>
                        <a:t>Government</a:t>
                      </a:r>
                      <a:r>
                        <a:rPr lang="en-US" sz="1400" b="1" baseline="0" dirty="0">
                          <a:solidFill>
                            <a:schemeClr val="bg1"/>
                          </a:solidFill>
                          <a:latin typeface="Arial" pitchFamily="34" charset="0"/>
                          <a:ea typeface="Calibri"/>
                          <a:cs typeface="Arial" pitchFamily="34" charset="0"/>
                        </a:rPr>
                        <a:t> strategy</a:t>
                      </a:r>
                      <a:endParaRPr lang="en-US" sz="1400" b="1" dirty="0">
                        <a:solidFill>
                          <a:schemeClr val="bg1"/>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gridSpan="2">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r h="420652">
                <a:tc>
                  <a:txBody>
                    <a:bodyPr/>
                    <a:lstStyle/>
                    <a:p>
                      <a:pPr algn="ctr">
                        <a:lnSpc>
                          <a:spcPct val="115000"/>
                        </a:lnSpc>
                        <a:spcAft>
                          <a:spcPts val="0"/>
                        </a:spcAft>
                      </a:pPr>
                      <a:r>
                        <a:rPr lang="fr-FR" sz="1200" dirty="0">
                          <a:latin typeface="Arial" pitchFamily="34" charset="0"/>
                          <a:ea typeface="Calibri"/>
                          <a:cs typeface="Arial" pitchFamily="34" charset="0"/>
                        </a:rPr>
                        <a:t>Impacts</a:t>
                      </a:r>
                    </a:p>
                    <a:p>
                      <a:pPr algn="ctr">
                        <a:lnSpc>
                          <a:spcPct val="115000"/>
                        </a:lnSpc>
                        <a:spcAft>
                          <a:spcPts val="0"/>
                        </a:spcAft>
                      </a:pPr>
                      <a:r>
                        <a:rPr lang="fr-FR" sz="1200" dirty="0">
                          <a:latin typeface="Arial" pitchFamily="34" charset="0"/>
                          <a:ea typeface="Calibri"/>
                          <a:cs typeface="Arial" pitchFamily="34" charset="0"/>
                        </a:rPr>
                        <a:t>(L5)</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Sustainable and inclusive growth</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Poverty reduction</a:t>
                      </a:r>
                    </a:p>
                    <a:p>
                      <a:pPr marL="342900" lvl="0" indent="-342900">
                        <a:lnSpc>
                          <a:spcPct val="115000"/>
                        </a:lnSpc>
                        <a:spcAft>
                          <a:spcPts val="0"/>
                        </a:spcAft>
                        <a:buFont typeface="Symbol"/>
                        <a:buChar char=""/>
                      </a:pPr>
                      <a:r>
                        <a:rPr lang="en-GB" sz="1200" noProof="0">
                          <a:latin typeface="Arial" pitchFamily="34" charset="0"/>
                          <a:ea typeface="Calibri"/>
                          <a:cs typeface="Arial" pitchFamily="34" charset="0"/>
                        </a:rPr>
                        <a:t>Democracy</a:t>
                      </a:r>
                      <a:r>
                        <a:rPr lang="en-GB" sz="1200" baseline="0" noProof="0">
                          <a:latin typeface="Arial" pitchFamily="34" charset="0"/>
                          <a:ea typeface="Calibri"/>
                          <a:cs typeface="Arial" pitchFamily="34" charset="0"/>
                        </a:rPr>
                        <a:t> consolidated</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fr-FR" sz="1400" b="1" dirty="0">
                          <a:solidFill>
                            <a:schemeClr val="bg1"/>
                          </a:solidFill>
                          <a:latin typeface="Arial" pitchFamily="34" charset="0"/>
                          <a:ea typeface="Calibri"/>
                          <a:cs typeface="Arial" pitchFamily="34" charset="0"/>
                        </a:rPr>
                        <a:t>SDG-C</a:t>
                      </a:r>
                      <a:endParaRPr lang="en-US" sz="1400" b="1" dirty="0">
                        <a:solidFill>
                          <a:schemeClr val="bg1"/>
                        </a:solidFill>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630979">
                <a:tc>
                  <a:txBody>
                    <a:bodyPr/>
                    <a:lstStyle/>
                    <a:p>
                      <a:pPr algn="ctr">
                        <a:lnSpc>
                          <a:spcPct val="115000"/>
                        </a:lnSpc>
                        <a:spcAft>
                          <a:spcPts val="0"/>
                        </a:spcAft>
                      </a:pPr>
                      <a:r>
                        <a:rPr lang="en-GB" sz="1200" noProof="0" dirty="0">
                          <a:latin typeface="Arial" pitchFamily="34" charset="0"/>
                          <a:ea typeface="Calibri"/>
                          <a:cs typeface="Arial" pitchFamily="34" charset="0"/>
                        </a:rPr>
                        <a:t>Outcomes(L4)</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More</a:t>
                      </a:r>
                      <a:r>
                        <a:rPr lang="en-GB" sz="1200" baseline="0" noProof="0" dirty="0">
                          <a:latin typeface="Arial" pitchFamily="34" charset="0"/>
                          <a:ea typeface="Calibri"/>
                          <a:cs typeface="Arial" pitchFamily="34" charset="0"/>
                        </a:rPr>
                        <a:t> competitive economy</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Better</a:t>
                      </a:r>
                      <a:r>
                        <a:rPr lang="en-GB" sz="1200" baseline="0" noProof="0" dirty="0">
                          <a:latin typeface="Arial" pitchFamily="34" charset="0"/>
                          <a:ea typeface="Calibri"/>
                          <a:cs typeface="Arial" pitchFamily="34" charset="0"/>
                        </a:rPr>
                        <a:t> business environment</a:t>
                      </a:r>
                      <a:endParaRPr lang="en-GB" sz="1200" noProof="0" dirty="0">
                        <a:latin typeface="Arial" pitchFamily="34" charset="0"/>
                        <a:ea typeface="Calibri"/>
                        <a:cs typeface="Arial" pitchFamily="34" charset="0"/>
                      </a:endParaRP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Increased employability</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Increased use</a:t>
                      </a:r>
                      <a:r>
                        <a:rPr lang="en-GB" sz="1200" baseline="0" noProof="0" dirty="0">
                          <a:latin typeface="Arial" pitchFamily="34" charset="0"/>
                          <a:ea typeface="Calibri"/>
                          <a:cs typeface="Arial" pitchFamily="34" charset="0"/>
                        </a:rPr>
                        <a:t> of public services</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253316">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a:t>
                      </a:r>
                      <a:r>
                        <a:rPr lang="en-GB" sz="1200" baseline="0" noProof="0" dirty="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Strengthened </a:t>
                      </a:r>
                      <a:r>
                        <a:rPr lang="en-GB" sz="1200" baseline="0" noProof="0" dirty="0" err="1">
                          <a:latin typeface="Arial" pitchFamily="34" charset="0"/>
                          <a:ea typeface="Calibri"/>
                          <a:cs typeface="Arial" pitchFamily="34" charset="0"/>
                        </a:rPr>
                        <a:t>PFM</a:t>
                      </a: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Increased capacity</a:t>
                      </a:r>
                      <a:r>
                        <a:rPr lang="en-GB" sz="1200" baseline="0" noProof="0" dirty="0">
                          <a:latin typeface="Arial" pitchFamily="34" charset="0"/>
                          <a:ea typeface="Calibri"/>
                          <a:cs typeface="Arial" pitchFamily="34" charset="0"/>
                        </a:rPr>
                        <a:t> to </a:t>
                      </a:r>
                      <a:r>
                        <a:rPr lang="en-GB" sz="1200" noProof="0" dirty="0">
                          <a:latin typeface="Arial" pitchFamily="34" charset="0"/>
                          <a:ea typeface="Calibri"/>
                          <a:cs typeface="Arial" pitchFamily="34" charset="0"/>
                        </a:rPr>
                        <a:t>policy formulation and implementation</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Strengthened public sector institutions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200" noProof="0" dirty="0">
                          <a:latin typeface="Arial" pitchFamily="34" charset="0"/>
                          <a:ea typeface="Calibri"/>
                          <a:cs typeface="Arial" pitchFamily="34" charset="0"/>
                        </a:rPr>
                        <a:t>Induced</a:t>
                      </a:r>
                      <a:r>
                        <a:rPr lang="en-GB" sz="1200" baseline="0" noProof="0" dirty="0">
                          <a:latin typeface="Arial" pitchFamily="34" charset="0"/>
                          <a:ea typeface="Calibri"/>
                          <a:cs typeface="Arial" pitchFamily="34" charset="0"/>
                        </a:rPr>
                        <a:t> outputs</a:t>
                      </a:r>
                    </a:p>
                    <a:p>
                      <a:pPr algn="ctr">
                        <a:lnSpc>
                          <a:spcPct val="115000"/>
                        </a:lnSpc>
                        <a:spcAft>
                          <a:spcPts val="0"/>
                        </a:spcAft>
                      </a:pPr>
                      <a:r>
                        <a:rPr lang="en-GB" sz="1200" i="1" baseline="0" noProof="0" dirty="0">
                          <a:latin typeface="Arial" pitchFamily="34" charset="0"/>
                          <a:ea typeface="Calibri"/>
                          <a:cs typeface="Arial" pitchFamily="34" charset="0"/>
                        </a:rPr>
                        <a:t>(L3)</a:t>
                      </a:r>
                      <a:endParaRPr lang="en-GB" sz="1200" i="1"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0" lvl="0" indent="0">
                        <a:lnSpc>
                          <a:spcPct val="115000"/>
                        </a:lnSpc>
                        <a:spcAft>
                          <a:spcPts val="0"/>
                        </a:spcAft>
                        <a:buFont typeface="Symbol"/>
                        <a:buNone/>
                      </a:pPr>
                      <a:r>
                        <a:rPr lang="en-GB" sz="1200" b="1" noProof="0" dirty="0">
                          <a:latin typeface="Arial" pitchFamily="34" charset="0"/>
                          <a:ea typeface="Calibri"/>
                          <a:cs typeface="Arial" pitchFamily="34" charset="0"/>
                        </a:rPr>
                        <a:t>Contribution</a:t>
                      </a:r>
                      <a:r>
                        <a:rPr lang="en-GB" sz="1200" b="1" baseline="0" noProof="0" dirty="0">
                          <a:latin typeface="Arial" pitchFamily="34" charset="0"/>
                          <a:ea typeface="Calibri"/>
                          <a:cs typeface="Arial" pitchFamily="34" charset="0"/>
                        </a:rPr>
                        <a:t> to:</a:t>
                      </a:r>
                      <a:endParaRPr lang="en-GB" sz="1200" b="1"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a:t>
                      </a:r>
                      <a:r>
                        <a:rPr lang="en-GB" sz="1200" baseline="0" noProof="0" dirty="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Strengthened PFM</a:t>
                      </a: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policy form.</a:t>
                      </a:r>
                      <a:r>
                        <a:rPr lang="en-GB" sz="1200" baseline="0" noProof="0" dirty="0">
                          <a:latin typeface="Arial" pitchFamily="34" charset="0"/>
                          <a:ea typeface="Calibri"/>
                          <a:cs typeface="Arial" pitchFamily="34" charset="0"/>
                        </a:rPr>
                        <a:t> &amp; </a:t>
                      </a:r>
                      <a:r>
                        <a:rPr lang="en-GB" sz="1200" baseline="0" noProof="0" dirty="0" err="1">
                          <a:latin typeface="Arial" pitchFamily="34" charset="0"/>
                          <a:ea typeface="Calibri"/>
                          <a:cs typeface="Arial" pitchFamily="34" charset="0"/>
                        </a:rPr>
                        <a:t>implem</a:t>
                      </a:r>
                      <a:r>
                        <a:rPr lang="en-GB" sz="1200" baseline="0" noProof="0" dirty="0">
                          <a:latin typeface="Arial" pitchFamily="34" charset="0"/>
                          <a:ea typeface="Calibri"/>
                          <a:cs typeface="Arial" pitchFamily="34" charset="0"/>
                        </a:rPr>
                        <a:t>. capacity</a:t>
                      </a: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Strengthened public sector institutions</a:t>
                      </a:r>
                    </a:p>
                    <a:p>
                      <a:pPr marL="0" lvl="0" indent="0">
                        <a:lnSpc>
                          <a:spcPct val="115000"/>
                        </a:lnSpc>
                        <a:spcAft>
                          <a:spcPts val="0"/>
                        </a:spcAft>
                        <a:buFont typeface="Symbol"/>
                        <a:buNone/>
                      </a:pP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161612">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(L1+L2)</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National and  sector policies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Budgetary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Human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Institutional structures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Strategies and </a:t>
                      </a:r>
                      <a:r>
                        <a:rPr lang="en-GB" sz="1200" noProof="0">
                          <a:latin typeface="Arial" pitchFamily="34" charset="0"/>
                          <a:ea typeface="Calibri"/>
                          <a:cs typeface="Arial" pitchFamily="34" charset="0"/>
                        </a:rPr>
                        <a:t>operational programmes</a:t>
                      </a:r>
                      <a:endParaRPr lang="en-GB" sz="1200"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i="1" dirty="0">
                          <a:latin typeface="Arial" pitchFamily="34" charset="0"/>
                          <a:ea typeface="Calibri"/>
                          <a:cs typeface="Arial" pitchFamily="34" charset="0"/>
                        </a:rPr>
                        <a:t>(L2)</a:t>
                      </a:r>
                      <a:endParaRPr lang="en-US" sz="1200" i="1"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More funds available for discretionary spending</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Increased predictability of external aid</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Improved harmonisation and alignment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Reduced transaction</a:t>
                      </a:r>
                      <a:r>
                        <a:rPr lang="en-GB" sz="1200" baseline="0" noProof="0" dirty="0">
                          <a:latin typeface="Arial" pitchFamily="34" charset="0"/>
                          <a:ea typeface="Calibri"/>
                          <a:cs typeface="Arial" pitchFamily="34" charset="0"/>
                        </a:rPr>
                        <a:t> costs</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051631">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i="1" dirty="0">
                          <a:latin typeface="Arial" pitchFamily="34" charset="0"/>
                          <a:ea typeface="Calibri"/>
                          <a:cs typeface="Arial" pitchFamily="34" charset="0"/>
                        </a:rPr>
                        <a:t>Activities</a:t>
                      </a:r>
                    </a:p>
                    <a:p>
                      <a:pPr algn="ctr">
                        <a:lnSpc>
                          <a:spcPct val="115000"/>
                        </a:lnSpc>
                        <a:spcAft>
                          <a:spcPts val="0"/>
                        </a:spcAft>
                      </a:pPr>
                      <a:r>
                        <a:rPr lang="fr-FR" sz="1200" i="1" dirty="0">
                          <a:latin typeface="Arial" pitchFamily="34" charset="0"/>
                          <a:ea typeface="Calibri"/>
                          <a:cs typeface="Arial" pitchFamily="34" charset="0"/>
                        </a:rPr>
                        <a:t>(L1)</a:t>
                      </a:r>
                      <a:endParaRPr lang="en-US" sz="1200" i="1"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Transfer of funds to the Treasury </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Policy dialogue</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Support to capacity development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Disbursement conditions and assessment</a:t>
                      </a:r>
                    </a:p>
                    <a:p>
                      <a:pPr marL="342900" lvl="0" indent="-342900">
                        <a:lnSpc>
                          <a:spcPct val="115000"/>
                        </a:lnSpc>
                        <a:spcAft>
                          <a:spcPts val="0"/>
                        </a:spcAft>
                        <a:buFont typeface="Symbol"/>
                        <a:buChar char=""/>
                      </a:pP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4" name="Rectangle 2"/>
          <p:cNvSpPr txBox="1">
            <a:spLocks noChangeArrowheads="1"/>
          </p:cNvSpPr>
          <p:nvPr/>
        </p:nvSpPr>
        <p:spPr>
          <a:xfrm>
            <a:off x="142875" y="188913"/>
            <a:ext cx="9001125" cy="792162"/>
          </a:xfrm>
          <a:prstGeom prst="rect">
            <a:avLst/>
          </a:prstGeom>
        </p:spPr>
        <p:txBody>
          <a:bodyPr/>
          <a:lstStyle/>
          <a:p>
            <a:pPr algn="ctr" eaLnBrk="1" hangingPunct="1">
              <a:defRPr/>
            </a:pPr>
            <a:r>
              <a:rPr lang="fr-FR" sz="2800" b="1" kern="0" dirty="0">
                <a:solidFill>
                  <a:schemeClr val="bg1"/>
                </a:solidFill>
                <a:latin typeface="+mj-lt"/>
                <a:ea typeface="+mj-ea"/>
                <a:cs typeface="+mj-cs"/>
              </a:rPr>
              <a:t>SDG-C Intervention </a:t>
            </a:r>
            <a:r>
              <a:rPr lang="fr-FR" sz="2800" b="1" kern="0" dirty="0" err="1">
                <a:solidFill>
                  <a:schemeClr val="bg1"/>
                </a:solidFill>
                <a:latin typeface="+mj-lt"/>
                <a:ea typeface="+mj-ea"/>
                <a:cs typeface="+mj-cs"/>
              </a:rPr>
              <a:t>logic</a:t>
            </a:r>
            <a:r>
              <a:rPr lang="fr-FR" sz="2800" b="1" kern="0" dirty="0">
                <a:solidFill>
                  <a:schemeClr val="bg1"/>
                </a:solidFill>
                <a:latin typeface="+mj-lt"/>
                <a:ea typeface="+mj-ea"/>
                <a:cs typeface="+mj-cs"/>
              </a:rPr>
              <a:t> (</a:t>
            </a:r>
            <a:r>
              <a:rPr lang="fr-FR" sz="2800" b="1" kern="0" dirty="0" err="1">
                <a:solidFill>
                  <a:schemeClr val="bg1"/>
                </a:solidFill>
                <a:latin typeface="+mj-lt"/>
                <a:ea typeface="+mj-ea"/>
                <a:cs typeface="+mj-cs"/>
              </a:rPr>
              <a:t>example</a:t>
            </a:r>
            <a:r>
              <a:rPr lang="fr-FR" sz="2800" b="1" kern="0" dirty="0">
                <a:solidFill>
                  <a:schemeClr val="bg1"/>
                </a:solidFill>
                <a:latin typeface="+mj-lt"/>
                <a:ea typeface="+mj-ea"/>
                <a:cs typeface="+mj-cs"/>
              </a:rPr>
              <a:t>)</a:t>
            </a:r>
            <a:endParaRPr lang="en-US" sz="2800" b="1" kern="0" dirty="0">
              <a:solidFill>
                <a:schemeClr val="bg1"/>
              </a:solidFill>
              <a:latin typeface="+mj-lt"/>
              <a:ea typeface="+mj-ea"/>
              <a:cs typeface="+mj-cs"/>
            </a:endParaRPr>
          </a:p>
        </p:txBody>
      </p:sp>
    </p:spTree>
    <p:extLst>
      <p:ext uri="{BB962C8B-B14F-4D97-AF65-F5344CB8AC3E}">
        <p14:creationId xmlns:p14="http://schemas.microsoft.com/office/powerpoint/2010/main" val="28721806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1319265A-22B9-4CAB-95FB-605CBFA038F7}"/>
              </a:ext>
            </a:extLst>
          </p:cNvPr>
          <p:cNvSpPr>
            <a:spLocks noGrp="1"/>
          </p:cNvSpPr>
          <p:nvPr>
            <p:ph type="title"/>
          </p:nvPr>
        </p:nvSpPr>
        <p:spPr>
          <a:xfrm>
            <a:off x="457200" y="975519"/>
            <a:ext cx="8229600" cy="936625"/>
          </a:xfrm>
        </p:spPr>
        <p:txBody>
          <a:bodyPr/>
          <a:lstStyle/>
          <a:p>
            <a:r>
              <a:rPr lang="nl-NL" dirty="0"/>
              <a:t>Monitoring </a:t>
            </a:r>
            <a:r>
              <a:rPr lang="nl-NL" dirty="0" err="1"/>
              <a:t>the</a:t>
            </a:r>
            <a:r>
              <a:rPr lang="nl-NL" dirty="0"/>
              <a:t> </a:t>
            </a:r>
            <a:r>
              <a:rPr lang="nl-NL" dirty="0" err="1"/>
              <a:t>intervention</a:t>
            </a:r>
            <a:r>
              <a:rPr lang="nl-NL" dirty="0"/>
              <a:t> logic</a:t>
            </a:r>
          </a:p>
        </p:txBody>
      </p:sp>
      <p:sp>
        <p:nvSpPr>
          <p:cNvPr id="3" name="Tijdelijke aanduiding voor inhoud 2">
            <a:extLst>
              <a:ext uri="{FF2B5EF4-FFF2-40B4-BE49-F238E27FC236}">
                <a16:creationId xmlns:a16="http://schemas.microsoft.com/office/drawing/2014/main" xmlns="" id="{9B351EC3-09DC-4544-B158-EB17FEDD2D1E}"/>
              </a:ext>
            </a:extLst>
          </p:cNvPr>
          <p:cNvSpPr>
            <a:spLocks noGrp="1"/>
          </p:cNvSpPr>
          <p:nvPr>
            <p:ph idx="1"/>
          </p:nvPr>
        </p:nvSpPr>
        <p:spPr>
          <a:xfrm>
            <a:off x="457200" y="1912144"/>
            <a:ext cx="8229600" cy="4541191"/>
          </a:xfrm>
        </p:spPr>
        <p:txBody>
          <a:bodyPr/>
          <a:lstStyle/>
          <a:p>
            <a:pPr>
              <a:buClr>
                <a:srgbClr val="2D5EC1"/>
              </a:buClr>
            </a:pPr>
            <a:r>
              <a:rPr lang="nl-NL" i="0" dirty="0"/>
              <a:t>Are </a:t>
            </a:r>
            <a:r>
              <a:rPr lang="nl-NL" i="0" dirty="0" err="1"/>
              <a:t>the</a:t>
            </a:r>
            <a:r>
              <a:rPr lang="nl-NL" i="0" dirty="0"/>
              <a:t> (</a:t>
            </a:r>
            <a:r>
              <a:rPr lang="nl-NL" i="0" dirty="0" err="1"/>
              <a:t>implicit</a:t>
            </a:r>
            <a:r>
              <a:rPr lang="nl-NL" i="0" dirty="0"/>
              <a:t>) </a:t>
            </a:r>
            <a:r>
              <a:rPr lang="nl-NL" i="0" dirty="0" err="1"/>
              <a:t>assumptions</a:t>
            </a:r>
            <a:r>
              <a:rPr lang="nl-NL" i="0" dirty="0"/>
              <a:t> </a:t>
            </a:r>
            <a:r>
              <a:rPr lang="nl-NL" i="0" dirty="0" err="1"/>
              <a:t>still</a:t>
            </a:r>
            <a:r>
              <a:rPr lang="nl-NL" i="0" dirty="0"/>
              <a:t> </a:t>
            </a:r>
            <a:r>
              <a:rPr lang="nl-NL" i="0" dirty="0" err="1"/>
              <a:t>valid</a:t>
            </a:r>
            <a:r>
              <a:rPr lang="nl-NL" i="0" dirty="0"/>
              <a:t>? </a:t>
            </a:r>
          </a:p>
          <a:p>
            <a:pPr>
              <a:buClr>
                <a:srgbClr val="2D5EC1"/>
              </a:buClr>
            </a:pPr>
            <a:r>
              <a:rPr lang="nl-NL" i="0" dirty="0" smtClean="0"/>
              <a:t>Are </a:t>
            </a:r>
            <a:r>
              <a:rPr lang="nl-NL" i="0" dirty="0"/>
              <a:t>the institutional capacities sufficient to ‘drive’ the intervention strategy?</a:t>
            </a:r>
          </a:p>
          <a:p>
            <a:pPr>
              <a:buClr>
                <a:srgbClr val="2D5EC1"/>
              </a:buClr>
            </a:pPr>
            <a:r>
              <a:rPr lang="nl-NL" i="0" dirty="0"/>
              <a:t>What are the relations between the BS induced </a:t>
            </a:r>
            <a:r>
              <a:rPr lang="nl-NL" i="0" dirty="0" smtClean="0"/>
              <a:t>output? </a:t>
            </a:r>
            <a:r>
              <a:rPr lang="nl-NL" i="0" dirty="0"/>
              <a:t>(c</a:t>
            </a:r>
            <a:r>
              <a:rPr lang="en-US" i="0" dirty="0" err="1"/>
              <a:t>ontribution</a:t>
            </a:r>
            <a:r>
              <a:rPr lang="en-US" i="0" dirty="0"/>
              <a:t> to improved macro-economic management; improved public services; strengthened PFM; strengthened public sector institutions and the policies / Reform </a:t>
            </a:r>
            <a:r>
              <a:rPr lang="en-US" i="0" dirty="0" smtClean="0"/>
              <a:t>supported)</a:t>
            </a:r>
            <a:endParaRPr lang="nl-NL" i="0" dirty="0"/>
          </a:p>
          <a:p>
            <a:pPr>
              <a:buClr>
                <a:srgbClr val="2D5EC1"/>
              </a:buClr>
            </a:pPr>
            <a:r>
              <a:rPr lang="nl-NL" i="0" dirty="0"/>
              <a:t>Any slippage; any unforeseen consequences?</a:t>
            </a:r>
          </a:p>
          <a:p>
            <a:endParaRPr lang="nl-NL" dirty="0"/>
          </a:p>
          <a:p>
            <a:endParaRPr lang="nl-NL" dirty="0"/>
          </a:p>
          <a:p>
            <a:endParaRPr lang="nl-NL" dirty="0"/>
          </a:p>
        </p:txBody>
      </p:sp>
      <p:sp>
        <p:nvSpPr>
          <p:cNvPr id="4" name="Tijdelijke aanduiding voor dianummer 3">
            <a:extLst>
              <a:ext uri="{FF2B5EF4-FFF2-40B4-BE49-F238E27FC236}">
                <a16:creationId xmlns:a16="http://schemas.microsoft.com/office/drawing/2014/main" xmlns="" id="{5674609D-2C05-4391-BD09-07208CD2DE9A}"/>
              </a:ext>
            </a:extLst>
          </p:cNvPr>
          <p:cNvSpPr>
            <a:spLocks noGrp="1"/>
          </p:cNvSpPr>
          <p:nvPr>
            <p:ph type="sldNum" sz="quarter" idx="12"/>
          </p:nvPr>
        </p:nvSpPr>
        <p:spPr/>
        <p:txBody>
          <a:bodyPr/>
          <a:lstStyle/>
          <a:p>
            <a:fld id="{37B83C0C-BC65-4367-9B8A-060D4801009D}" type="slidenum">
              <a:rPr lang="en-GB" smtClean="0"/>
              <a:pPr/>
              <a:t>9</a:t>
            </a:fld>
            <a:endParaRPr lang="en-GB" dirty="0"/>
          </a:p>
        </p:txBody>
      </p:sp>
    </p:spTree>
    <p:extLst>
      <p:ext uri="{BB962C8B-B14F-4D97-AF65-F5344CB8AC3E}">
        <p14:creationId xmlns:p14="http://schemas.microsoft.com/office/powerpoint/2010/main" val="4007822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10155</TotalTime>
  <Words>1958</Words>
  <Application>Microsoft Office PowerPoint</Application>
  <PresentationFormat>On-screen Show (4:3)</PresentationFormat>
  <Paragraphs>348</Paragraphs>
  <Slides>23</Slides>
  <Notes>20</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23</vt:i4>
      </vt:variant>
    </vt:vector>
  </HeadingPairs>
  <TitlesOfParts>
    <vt:vector size="35" baseType="lpstr">
      <vt:lpstr>MS PGothic</vt:lpstr>
      <vt:lpstr>MS PGothic</vt:lpstr>
      <vt:lpstr>Arial</vt:lpstr>
      <vt:lpstr>Calibri</vt:lpstr>
      <vt:lpstr>Symbol</vt:lpstr>
      <vt:lpstr>Tw Cen MT</vt:lpstr>
      <vt:lpstr>Verdana</vt:lpstr>
      <vt:lpstr>Wingdings</vt:lpstr>
      <vt:lpstr>Slide_Master</vt:lpstr>
      <vt:lpstr>1_Slide_Master</vt:lpstr>
      <vt:lpstr>2_Slide_Master</vt:lpstr>
      <vt:lpstr>4_Slide_Master</vt:lpstr>
      <vt:lpstr>Budget Support</vt:lpstr>
      <vt:lpstr>PowerPoint Presentation</vt:lpstr>
      <vt:lpstr>Outline Module 6</vt:lpstr>
      <vt:lpstr>Monitoring is a constant process</vt:lpstr>
      <vt:lpstr>  Monitoring progress</vt:lpstr>
      <vt:lpstr>Monitor the MTEF (link between Policies and Budget)</vt:lpstr>
      <vt:lpstr>Outline Module 6</vt:lpstr>
      <vt:lpstr>PowerPoint Presentation</vt:lpstr>
      <vt:lpstr>Monitoring the intervention logic</vt:lpstr>
      <vt:lpstr>Outline Module 6</vt:lpstr>
      <vt:lpstr>Monitoring of all conditions</vt:lpstr>
      <vt:lpstr>Monitoring Eligibility conditions</vt:lpstr>
      <vt:lpstr>Frequency</vt:lpstr>
      <vt:lpstr>Monitoring variable tranche indicators</vt:lpstr>
      <vt:lpstr>Outline Module 6</vt:lpstr>
      <vt:lpstr>Monitoring of fundamental values</vt:lpstr>
      <vt:lpstr>Precondition to SDG-C maintained? </vt:lpstr>
      <vt:lpstr>Gradual and proportional response</vt:lpstr>
      <vt:lpstr>Outline Module 6</vt:lpstr>
      <vt:lpstr>Monitoring Policy Dialogue</vt:lpstr>
      <vt:lpstr>Monitoring Risk Mitigation and Complementary measures</vt:lpstr>
      <vt:lpstr>Monitoring by non public institutions</vt:lpstr>
      <vt:lpstr>PowerPoint Presentation</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ADE</dc:creator>
  <cp:lastModifiedBy>Florence Brosset-Heckel</cp:lastModifiedBy>
  <cp:revision>509</cp:revision>
  <dcterms:created xsi:type="dcterms:W3CDTF">2011-10-28T10:25:18Z</dcterms:created>
  <dcterms:modified xsi:type="dcterms:W3CDTF">2017-11-16T12:02:29Z</dcterms:modified>
</cp:coreProperties>
</file>