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08" r:id="rId2"/>
    <p:sldMasterId id="2147484121" r:id="rId3"/>
  </p:sldMasterIdLst>
  <p:notesMasterIdLst>
    <p:notesMasterId r:id="rId36"/>
  </p:notesMasterIdLst>
  <p:handoutMasterIdLst>
    <p:handoutMasterId r:id="rId37"/>
  </p:handoutMasterIdLst>
  <p:sldIdLst>
    <p:sldId id="258" r:id="rId4"/>
    <p:sldId id="287" r:id="rId5"/>
    <p:sldId id="416" r:id="rId6"/>
    <p:sldId id="406" r:id="rId7"/>
    <p:sldId id="418" r:id="rId8"/>
    <p:sldId id="417" r:id="rId9"/>
    <p:sldId id="419" r:id="rId10"/>
    <p:sldId id="420" r:id="rId11"/>
    <p:sldId id="414" r:id="rId12"/>
    <p:sldId id="413" r:id="rId13"/>
    <p:sldId id="422" r:id="rId14"/>
    <p:sldId id="423" r:id="rId15"/>
    <p:sldId id="415" r:id="rId16"/>
    <p:sldId id="350" r:id="rId17"/>
    <p:sldId id="351" r:id="rId18"/>
    <p:sldId id="352" r:id="rId19"/>
    <p:sldId id="429" r:id="rId20"/>
    <p:sldId id="382" r:id="rId21"/>
    <p:sldId id="431" r:id="rId22"/>
    <p:sldId id="354" r:id="rId23"/>
    <p:sldId id="355" r:id="rId24"/>
    <p:sldId id="358" r:id="rId25"/>
    <p:sldId id="359" r:id="rId26"/>
    <p:sldId id="361" r:id="rId27"/>
    <p:sldId id="362" r:id="rId28"/>
    <p:sldId id="389" r:id="rId29"/>
    <p:sldId id="427" r:id="rId30"/>
    <p:sldId id="428" r:id="rId31"/>
    <p:sldId id="401" r:id="rId32"/>
    <p:sldId id="402" r:id="rId33"/>
    <p:sldId id="405" r:id="rId34"/>
    <p:sldId id="376" r:id="rId35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2D5EC1"/>
    <a:srgbClr val="3166CF"/>
    <a:srgbClr val="3E6FD2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41" autoAdjust="0"/>
    <p:restoredTop sz="76991" autoAdjust="0"/>
  </p:normalViewPr>
  <p:slideViewPr>
    <p:cSldViewPr>
      <p:cViewPr varScale="1">
        <p:scale>
          <a:sx n="66" d="100"/>
          <a:sy n="66" d="100"/>
        </p:scale>
        <p:origin x="1229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AE08EC-BF47-42D6-A308-A6E7D04D35FC}" type="doc">
      <dgm:prSet loTypeId="urn:microsoft.com/office/officeart/2005/8/layout/radial5" loCatId="cycle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en-GB"/>
        </a:p>
      </dgm:t>
    </dgm:pt>
    <dgm:pt modelId="{D484F3BE-0E94-44C4-839F-120C0432068A}">
      <dgm:prSet phldrT="[Text]" custT="1"/>
      <dgm:spPr/>
      <dgm:t>
        <a:bodyPr lIns="0" rIns="0"/>
        <a:lstStyle/>
        <a:p>
          <a:pPr algn="ctr"/>
          <a:r>
            <a:rPr lang="fr-CH" sz="1400" b="1" dirty="0" err="1"/>
            <a:t>European</a:t>
          </a:r>
          <a:r>
            <a:rPr lang="fr-CH" sz="1400" b="1" dirty="0"/>
            <a:t> Court of </a:t>
          </a:r>
          <a:r>
            <a:rPr lang="fr-CH" sz="1400" b="1" dirty="0" err="1"/>
            <a:t>Auditors</a:t>
          </a:r>
          <a:r>
            <a:rPr lang="fr-CH" sz="1400" b="1" dirty="0"/>
            <a:t> </a:t>
          </a:r>
          <a:r>
            <a:rPr lang="fr-CH" sz="1400" b="1" dirty="0" err="1"/>
            <a:t>is</a:t>
          </a:r>
          <a:r>
            <a:rPr lang="fr-CH" sz="1400" b="1" dirty="0"/>
            <a:t> </a:t>
          </a:r>
          <a:r>
            <a:rPr lang="fr-CH" sz="1400" b="1" dirty="0" err="1"/>
            <a:t>EU’s</a:t>
          </a:r>
          <a:r>
            <a:rPr lang="fr-CH" sz="1400" b="1" dirty="0"/>
            <a:t> </a:t>
          </a:r>
          <a:r>
            <a:rPr lang="fr-CH" sz="1400" b="1" dirty="0" err="1"/>
            <a:t>independent</a:t>
          </a:r>
          <a:r>
            <a:rPr lang="fr-CH" sz="1400" b="1" dirty="0"/>
            <a:t> </a:t>
          </a:r>
          <a:r>
            <a:rPr lang="fr-CH" sz="1400" b="1" dirty="0" err="1"/>
            <a:t>external</a:t>
          </a:r>
          <a:r>
            <a:rPr lang="fr-CH" sz="1400" b="1" dirty="0"/>
            <a:t> </a:t>
          </a:r>
          <a:r>
            <a:rPr lang="fr-CH" sz="1400" b="1" dirty="0" err="1"/>
            <a:t>auditor</a:t>
          </a:r>
          <a:endParaRPr lang="en-GB" sz="1400" b="1" dirty="0"/>
        </a:p>
      </dgm:t>
    </dgm:pt>
    <dgm:pt modelId="{314382C2-9D44-4E5E-A7FC-6BF420D307F1}" type="parTrans" cxnId="{CBC9974D-665F-41E6-B111-00114FB316A6}">
      <dgm:prSet/>
      <dgm:spPr/>
      <dgm:t>
        <a:bodyPr/>
        <a:lstStyle/>
        <a:p>
          <a:pPr algn="ctr"/>
          <a:endParaRPr lang="en-GB"/>
        </a:p>
      </dgm:t>
    </dgm:pt>
    <dgm:pt modelId="{8834CA66-B4C2-4273-940D-047C56E8E7A4}" type="sibTrans" cxnId="{CBC9974D-665F-41E6-B111-00114FB316A6}">
      <dgm:prSet/>
      <dgm:spPr/>
      <dgm:t>
        <a:bodyPr/>
        <a:lstStyle/>
        <a:p>
          <a:pPr algn="ctr"/>
          <a:endParaRPr lang="en-GB"/>
        </a:p>
      </dgm:t>
    </dgm:pt>
    <dgm:pt modelId="{8F753545-F900-4F07-963B-FB2DAE6D15D0}">
      <dgm:prSet phldrT="[Text]" custT="1"/>
      <dgm:spPr>
        <a:solidFill>
          <a:srgbClr val="58595B">
            <a:alpha val="72000"/>
          </a:srgbClr>
        </a:solidFill>
      </dgm:spPr>
      <dgm:t>
        <a:bodyPr/>
        <a:lstStyle/>
        <a:p>
          <a:pPr algn="ctr"/>
          <a:r>
            <a:rPr lang="en-GB" sz="1600" dirty="0"/>
            <a:t>Carries out the audit of EU finances</a:t>
          </a:r>
        </a:p>
      </dgm:t>
    </dgm:pt>
    <dgm:pt modelId="{ADF1A3FB-618F-462A-96DE-A34C0E5BE1D6}" type="parTrans" cxnId="{E939684E-C3AD-46AF-BC89-4058EEC8E06B}">
      <dgm:prSet/>
      <dgm:spPr>
        <a:solidFill>
          <a:srgbClr val="CDDC29"/>
        </a:solidFill>
      </dgm:spPr>
      <dgm:t>
        <a:bodyPr/>
        <a:lstStyle/>
        <a:p>
          <a:pPr algn="ctr"/>
          <a:endParaRPr lang="en-GB"/>
        </a:p>
      </dgm:t>
    </dgm:pt>
    <dgm:pt modelId="{79870598-B961-4E99-AF10-ECB7E7FE8495}" type="sibTrans" cxnId="{E939684E-C3AD-46AF-BC89-4058EEC8E06B}">
      <dgm:prSet/>
      <dgm:spPr/>
      <dgm:t>
        <a:bodyPr/>
        <a:lstStyle/>
        <a:p>
          <a:pPr algn="ctr"/>
          <a:endParaRPr lang="en-GB"/>
        </a:p>
      </dgm:t>
    </dgm:pt>
    <dgm:pt modelId="{288AD998-47ED-4228-B499-D8BFC6908021}">
      <dgm:prSet phldrT="[Text]" custT="1"/>
      <dgm:spPr>
        <a:solidFill>
          <a:srgbClr val="58595B">
            <a:alpha val="72000"/>
          </a:srgbClr>
        </a:solidFill>
      </dgm:spPr>
      <dgm:t>
        <a:bodyPr/>
        <a:lstStyle/>
        <a:p>
          <a:pPr algn="ctr"/>
          <a:r>
            <a:rPr lang="en-GB" sz="1600" dirty="0"/>
            <a:t>Contributes to improving EU financial management</a:t>
          </a:r>
        </a:p>
      </dgm:t>
    </dgm:pt>
    <dgm:pt modelId="{3C0A6AC4-DC23-4089-BC57-7D80D72273E8}" type="parTrans" cxnId="{F3BE4D81-B840-4DD8-B855-EC66AE968AFE}">
      <dgm:prSet/>
      <dgm:spPr>
        <a:solidFill>
          <a:srgbClr val="CDDC29"/>
        </a:solidFill>
      </dgm:spPr>
      <dgm:t>
        <a:bodyPr/>
        <a:lstStyle/>
        <a:p>
          <a:pPr algn="ctr"/>
          <a:endParaRPr lang="en-GB"/>
        </a:p>
      </dgm:t>
    </dgm:pt>
    <dgm:pt modelId="{F17A6202-E6F3-4210-BCAA-BD58FAFD9B91}" type="sibTrans" cxnId="{F3BE4D81-B840-4DD8-B855-EC66AE968AFE}">
      <dgm:prSet/>
      <dgm:spPr/>
      <dgm:t>
        <a:bodyPr/>
        <a:lstStyle/>
        <a:p>
          <a:pPr algn="ctr"/>
          <a:endParaRPr lang="en-GB"/>
        </a:p>
      </dgm:t>
    </dgm:pt>
    <dgm:pt modelId="{E8191965-E799-4CD3-A6E5-EC54183C22E8}">
      <dgm:prSet phldrT="[Text]" custT="1"/>
      <dgm:spPr>
        <a:solidFill>
          <a:srgbClr val="58595B">
            <a:alpha val="72000"/>
          </a:srgbClr>
        </a:solidFill>
      </dgm:spPr>
      <dgm:t>
        <a:bodyPr/>
        <a:lstStyle/>
        <a:p>
          <a:pPr algn="ctr"/>
          <a:r>
            <a:rPr lang="en-GB" sz="1600" dirty="0"/>
            <a:t>Promotes accountability and transparency</a:t>
          </a:r>
        </a:p>
      </dgm:t>
    </dgm:pt>
    <dgm:pt modelId="{3A5B1B45-7FBC-4513-821F-91ACCD897633}" type="parTrans" cxnId="{10B9C04F-21D2-4FA7-A7D5-8BAE28A42135}">
      <dgm:prSet/>
      <dgm:spPr>
        <a:solidFill>
          <a:srgbClr val="CDDC29"/>
        </a:solidFill>
      </dgm:spPr>
      <dgm:t>
        <a:bodyPr/>
        <a:lstStyle/>
        <a:p>
          <a:pPr algn="ctr"/>
          <a:endParaRPr lang="en-GB"/>
        </a:p>
      </dgm:t>
    </dgm:pt>
    <dgm:pt modelId="{94F0832F-D9EE-4961-8781-0C3288AA0528}" type="sibTrans" cxnId="{10B9C04F-21D2-4FA7-A7D5-8BAE28A42135}">
      <dgm:prSet/>
      <dgm:spPr/>
      <dgm:t>
        <a:bodyPr/>
        <a:lstStyle/>
        <a:p>
          <a:pPr algn="ctr"/>
          <a:endParaRPr lang="en-GB"/>
        </a:p>
      </dgm:t>
    </dgm:pt>
    <dgm:pt modelId="{A678E5F3-6D45-495B-A98C-C3FAD09F8F33}">
      <dgm:prSet phldrT="[Text]" custT="1"/>
      <dgm:spPr>
        <a:solidFill>
          <a:srgbClr val="58595B">
            <a:alpha val="72000"/>
          </a:srgbClr>
        </a:solidFill>
      </dgm:spPr>
      <dgm:t>
        <a:bodyPr/>
        <a:lstStyle/>
        <a:p>
          <a:pPr algn="ctr"/>
          <a:r>
            <a:rPr lang="en-GB" sz="1600" dirty="0"/>
            <a:t>Acts as the independent guardian of the financial interests of the citizens of the Union</a:t>
          </a:r>
        </a:p>
      </dgm:t>
    </dgm:pt>
    <dgm:pt modelId="{4699C0FB-D87D-4254-897E-DB8DE516C5AE}" type="parTrans" cxnId="{2174494D-F965-4915-B26F-1B90D796B4DF}">
      <dgm:prSet/>
      <dgm:spPr>
        <a:solidFill>
          <a:srgbClr val="CDDC29"/>
        </a:solidFill>
      </dgm:spPr>
      <dgm:t>
        <a:bodyPr/>
        <a:lstStyle/>
        <a:p>
          <a:pPr algn="ctr"/>
          <a:endParaRPr lang="en-GB"/>
        </a:p>
      </dgm:t>
    </dgm:pt>
    <dgm:pt modelId="{2252E8B0-C9C8-400C-9A2E-F49CD5035F4F}" type="sibTrans" cxnId="{2174494D-F965-4915-B26F-1B90D796B4DF}">
      <dgm:prSet/>
      <dgm:spPr/>
      <dgm:t>
        <a:bodyPr/>
        <a:lstStyle/>
        <a:p>
          <a:pPr algn="ctr"/>
          <a:endParaRPr lang="en-GB"/>
        </a:p>
      </dgm:t>
    </dgm:pt>
    <dgm:pt modelId="{DD4032BA-53CF-4649-B9ED-161D08EA57EF}" type="pres">
      <dgm:prSet presAssocID="{88AE08EC-BF47-42D6-A308-A6E7D04D35F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D6422A03-4E9D-4D2B-BDBF-8BD4593E3A98}" type="pres">
      <dgm:prSet presAssocID="{D484F3BE-0E94-44C4-839F-120C0432068A}" presName="centerShape" presStyleLbl="node0" presStyleIdx="0" presStyleCnt="1" custScaleX="130331" custScaleY="114064"/>
      <dgm:spPr/>
      <dgm:t>
        <a:bodyPr/>
        <a:lstStyle/>
        <a:p>
          <a:endParaRPr lang="fr-BE"/>
        </a:p>
      </dgm:t>
    </dgm:pt>
    <dgm:pt modelId="{FE8ED87F-22E2-4C51-BDDC-91A98A6870CA}" type="pres">
      <dgm:prSet presAssocID="{ADF1A3FB-618F-462A-96DE-A34C0E5BE1D6}" presName="parTrans" presStyleLbl="sibTrans2D1" presStyleIdx="0" presStyleCnt="4"/>
      <dgm:spPr/>
      <dgm:t>
        <a:bodyPr/>
        <a:lstStyle/>
        <a:p>
          <a:endParaRPr lang="fr-BE"/>
        </a:p>
      </dgm:t>
    </dgm:pt>
    <dgm:pt modelId="{8DBFB67B-5CF6-4E89-859B-8EE8B8244982}" type="pres">
      <dgm:prSet presAssocID="{ADF1A3FB-618F-462A-96DE-A34C0E5BE1D6}" presName="connectorText" presStyleLbl="sibTrans2D1" presStyleIdx="0" presStyleCnt="4"/>
      <dgm:spPr/>
      <dgm:t>
        <a:bodyPr/>
        <a:lstStyle/>
        <a:p>
          <a:endParaRPr lang="fr-BE"/>
        </a:p>
      </dgm:t>
    </dgm:pt>
    <dgm:pt modelId="{0150551D-68A0-4955-B21E-35E5CE9CF584}" type="pres">
      <dgm:prSet presAssocID="{8F753545-F900-4F07-963B-FB2DAE6D15D0}" presName="node" presStyleLbl="node1" presStyleIdx="0" presStyleCnt="4" custScaleX="140681" custScaleY="12320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84CC3DFC-6CDB-4523-ADA1-084DA254E435}" type="pres">
      <dgm:prSet presAssocID="{3C0A6AC4-DC23-4089-BC57-7D80D72273E8}" presName="parTrans" presStyleLbl="sibTrans2D1" presStyleIdx="1" presStyleCnt="4" custScaleX="179194" custLinFactNeighborX="5622"/>
      <dgm:spPr/>
      <dgm:t>
        <a:bodyPr/>
        <a:lstStyle/>
        <a:p>
          <a:endParaRPr lang="fr-BE"/>
        </a:p>
      </dgm:t>
    </dgm:pt>
    <dgm:pt modelId="{95314607-94BD-46B2-99A2-441B4D9443B9}" type="pres">
      <dgm:prSet presAssocID="{3C0A6AC4-DC23-4089-BC57-7D80D72273E8}" presName="connectorText" presStyleLbl="sibTrans2D1" presStyleIdx="1" presStyleCnt="4"/>
      <dgm:spPr/>
      <dgm:t>
        <a:bodyPr/>
        <a:lstStyle/>
        <a:p>
          <a:endParaRPr lang="fr-BE"/>
        </a:p>
      </dgm:t>
    </dgm:pt>
    <dgm:pt modelId="{B81BFD2C-E430-4D34-8491-3FEFF4D416E8}" type="pres">
      <dgm:prSet presAssocID="{288AD998-47ED-4228-B499-D8BFC6908021}" presName="node" presStyleLbl="node1" presStyleIdx="1" presStyleCnt="4" custScaleX="140681" custScaleY="123203" custRadScaleRad="107911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6DD41AE-F68B-4F36-89FB-AAB69D07463B}" type="pres">
      <dgm:prSet presAssocID="{3A5B1B45-7FBC-4513-821F-91ACCD897633}" presName="parTrans" presStyleLbl="sibTrans2D1" presStyleIdx="2" presStyleCnt="4"/>
      <dgm:spPr/>
      <dgm:t>
        <a:bodyPr/>
        <a:lstStyle/>
        <a:p>
          <a:endParaRPr lang="fr-BE"/>
        </a:p>
      </dgm:t>
    </dgm:pt>
    <dgm:pt modelId="{AC7A638B-1B79-4F01-BC30-C6E8FC060D2C}" type="pres">
      <dgm:prSet presAssocID="{3A5B1B45-7FBC-4513-821F-91ACCD897633}" presName="connectorText" presStyleLbl="sibTrans2D1" presStyleIdx="2" presStyleCnt="4"/>
      <dgm:spPr/>
      <dgm:t>
        <a:bodyPr/>
        <a:lstStyle/>
        <a:p>
          <a:endParaRPr lang="fr-BE"/>
        </a:p>
      </dgm:t>
    </dgm:pt>
    <dgm:pt modelId="{18C68AC8-F76A-483E-AAE0-9FCABA0E8529}" type="pres">
      <dgm:prSet presAssocID="{E8191965-E799-4CD3-A6E5-EC54183C22E8}" presName="node" presStyleLbl="node1" presStyleIdx="2" presStyleCnt="4" custScaleX="140681" custScaleY="12320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1A17B06E-CD22-4F8D-B735-D43622D99639}" type="pres">
      <dgm:prSet presAssocID="{4699C0FB-D87D-4254-897E-DB8DE516C5AE}" presName="parTrans" presStyleLbl="sibTrans2D1" presStyleIdx="3" presStyleCnt="4" custScaleX="190434"/>
      <dgm:spPr/>
      <dgm:t>
        <a:bodyPr/>
        <a:lstStyle/>
        <a:p>
          <a:endParaRPr lang="fr-BE"/>
        </a:p>
      </dgm:t>
    </dgm:pt>
    <dgm:pt modelId="{94EF4375-DFCA-4E30-9F56-4019240D8F67}" type="pres">
      <dgm:prSet presAssocID="{4699C0FB-D87D-4254-897E-DB8DE516C5AE}" presName="connectorText" presStyleLbl="sibTrans2D1" presStyleIdx="3" presStyleCnt="4"/>
      <dgm:spPr/>
      <dgm:t>
        <a:bodyPr/>
        <a:lstStyle/>
        <a:p>
          <a:endParaRPr lang="fr-BE"/>
        </a:p>
      </dgm:t>
    </dgm:pt>
    <dgm:pt modelId="{33888917-E22B-4913-8AF0-BB0751418A4D}" type="pres">
      <dgm:prSet presAssocID="{A678E5F3-6D45-495B-A98C-C3FAD09F8F33}" presName="node" presStyleLbl="node1" presStyleIdx="3" presStyleCnt="4" custScaleX="140681" custScaleY="123203" custRadScaleRad="105561" custRadScaleInc="2337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AA3CC70D-22D4-BD4A-9B83-75AB3BE0677E}" type="presOf" srcId="{3A5B1B45-7FBC-4513-821F-91ACCD897633}" destId="{AC7A638B-1B79-4F01-BC30-C6E8FC060D2C}" srcOrd="1" destOrd="0" presId="urn:microsoft.com/office/officeart/2005/8/layout/radial5"/>
    <dgm:cxn modelId="{34BDC73C-7B60-F845-82B0-635669D392A8}" type="presOf" srcId="{ADF1A3FB-618F-462A-96DE-A34C0E5BE1D6}" destId="{FE8ED87F-22E2-4C51-BDDC-91A98A6870CA}" srcOrd="0" destOrd="0" presId="urn:microsoft.com/office/officeart/2005/8/layout/radial5"/>
    <dgm:cxn modelId="{2174494D-F965-4915-B26F-1B90D796B4DF}" srcId="{D484F3BE-0E94-44C4-839F-120C0432068A}" destId="{A678E5F3-6D45-495B-A98C-C3FAD09F8F33}" srcOrd="3" destOrd="0" parTransId="{4699C0FB-D87D-4254-897E-DB8DE516C5AE}" sibTransId="{2252E8B0-C9C8-400C-9A2E-F49CD5035F4F}"/>
    <dgm:cxn modelId="{10B9C04F-21D2-4FA7-A7D5-8BAE28A42135}" srcId="{D484F3BE-0E94-44C4-839F-120C0432068A}" destId="{E8191965-E799-4CD3-A6E5-EC54183C22E8}" srcOrd="2" destOrd="0" parTransId="{3A5B1B45-7FBC-4513-821F-91ACCD897633}" sibTransId="{94F0832F-D9EE-4961-8781-0C3288AA0528}"/>
    <dgm:cxn modelId="{C5AE76B1-566D-D54A-887A-AB034728D301}" type="presOf" srcId="{E8191965-E799-4CD3-A6E5-EC54183C22E8}" destId="{18C68AC8-F76A-483E-AAE0-9FCABA0E8529}" srcOrd="0" destOrd="0" presId="urn:microsoft.com/office/officeart/2005/8/layout/radial5"/>
    <dgm:cxn modelId="{6FEF92EA-E7FA-C04D-853E-1CEFFCC7FDB1}" type="presOf" srcId="{A678E5F3-6D45-495B-A98C-C3FAD09F8F33}" destId="{33888917-E22B-4913-8AF0-BB0751418A4D}" srcOrd="0" destOrd="0" presId="urn:microsoft.com/office/officeart/2005/8/layout/radial5"/>
    <dgm:cxn modelId="{C49F8C41-F9D6-9741-99D0-803D9860F19F}" type="presOf" srcId="{88AE08EC-BF47-42D6-A308-A6E7D04D35FC}" destId="{DD4032BA-53CF-4649-B9ED-161D08EA57EF}" srcOrd="0" destOrd="0" presId="urn:microsoft.com/office/officeart/2005/8/layout/radial5"/>
    <dgm:cxn modelId="{3BC6F792-F455-6F45-A74B-2D6412A5F002}" type="presOf" srcId="{3C0A6AC4-DC23-4089-BC57-7D80D72273E8}" destId="{95314607-94BD-46B2-99A2-441B4D9443B9}" srcOrd="1" destOrd="0" presId="urn:microsoft.com/office/officeart/2005/8/layout/radial5"/>
    <dgm:cxn modelId="{018FD303-EB1E-5641-8B5E-8C54B4596454}" type="presOf" srcId="{ADF1A3FB-618F-462A-96DE-A34C0E5BE1D6}" destId="{8DBFB67B-5CF6-4E89-859B-8EE8B8244982}" srcOrd="1" destOrd="0" presId="urn:microsoft.com/office/officeart/2005/8/layout/radial5"/>
    <dgm:cxn modelId="{1B62FB31-CA33-7F4C-B8CA-58846F61DCA5}" type="presOf" srcId="{3A5B1B45-7FBC-4513-821F-91ACCD897633}" destId="{56DD41AE-F68B-4F36-89FB-AAB69D07463B}" srcOrd="0" destOrd="0" presId="urn:microsoft.com/office/officeart/2005/8/layout/radial5"/>
    <dgm:cxn modelId="{5C642281-8209-3046-B289-BDD40B41F7B5}" type="presOf" srcId="{8F753545-F900-4F07-963B-FB2DAE6D15D0}" destId="{0150551D-68A0-4955-B21E-35E5CE9CF584}" srcOrd="0" destOrd="0" presId="urn:microsoft.com/office/officeart/2005/8/layout/radial5"/>
    <dgm:cxn modelId="{CBC9974D-665F-41E6-B111-00114FB316A6}" srcId="{88AE08EC-BF47-42D6-A308-A6E7D04D35FC}" destId="{D484F3BE-0E94-44C4-839F-120C0432068A}" srcOrd="0" destOrd="0" parTransId="{314382C2-9D44-4E5E-A7FC-6BF420D307F1}" sibTransId="{8834CA66-B4C2-4273-940D-047C56E8E7A4}"/>
    <dgm:cxn modelId="{6613CE6D-9768-8145-81AB-57FFD0434A98}" type="presOf" srcId="{288AD998-47ED-4228-B499-D8BFC6908021}" destId="{B81BFD2C-E430-4D34-8491-3FEFF4D416E8}" srcOrd="0" destOrd="0" presId="urn:microsoft.com/office/officeart/2005/8/layout/radial5"/>
    <dgm:cxn modelId="{DF7826A6-1EA6-4948-AD65-870CF32D62CB}" type="presOf" srcId="{D484F3BE-0E94-44C4-839F-120C0432068A}" destId="{D6422A03-4E9D-4D2B-BDBF-8BD4593E3A98}" srcOrd="0" destOrd="0" presId="urn:microsoft.com/office/officeart/2005/8/layout/radial5"/>
    <dgm:cxn modelId="{F3BE4D81-B840-4DD8-B855-EC66AE968AFE}" srcId="{D484F3BE-0E94-44C4-839F-120C0432068A}" destId="{288AD998-47ED-4228-B499-D8BFC6908021}" srcOrd="1" destOrd="0" parTransId="{3C0A6AC4-DC23-4089-BC57-7D80D72273E8}" sibTransId="{F17A6202-E6F3-4210-BCAA-BD58FAFD9B91}"/>
    <dgm:cxn modelId="{E939684E-C3AD-46AF-BC89-4058EEC8E06B}" srcId="{D484F3BE-0E94-44C4-839F-120C0432068A}" destId="{8F753545-F900-4F07-963B-FB2DAE6D15D0}" srcOrd="0" destOrd="0" parTransId="{ADF1A3FB-618F-462A-96DE-A34C0E5BE1D6}" sibTransId="{79870598-B961-4E99-AF10-ECB7E7FE8495}"/>
    <dgm:cxn modelId="{56302305-36A9-324D-BA36-D463AE3C8858}" type="presOf" srcId="{4699C0FB-D87D-4254-897E-DB8DE516C5AE}" destId="{1A17B06E-CD22-4F8D-B735-D43622D99639}" srcOrd="0" destOrd="0" presId="urn:microsoft.com/office/officeart/2005/8/layout/radial5"/>
    <dgm:cxn modelId="{7FFC3923-CCD6-5F49-AF00-451856B516FF}" type="presOf" srcId="{3C0A6AC4-DC23-4089-BC57-7D80D72273E8}" destId="{84CC3DFC-6CDB-4523-ADA1-084DA254E435}" srcOrd="0" destOrd="0" presId="urn:microsoft.com/office/officeart/2005/8/layout/radial5"/>
    <dgm:cxn modelId="{48033518-F936-B446-B3A9-2E84D1A1A46A}" type="presOf" srcId="{4699C0FB-D87D-4254-897E-DB8DE516C5AE}" destId="{94EF4375-DFCA-4E30-9F56-4019240D8F67}" srcOrd="1" destOrd="0" presId="urn:microsoft.com/office/officeart/2005/8/layout/radial5"/>
    <dgm:cxn modelId="{9C16A7F4-7A30-794E-B711-1522FE5A5E55}" type="presParOf" srcId="{DD4032BA-53CF-4649-B9ED-161D08EA57EF}" destId="{D6422A03-4E9D-4D2B-BDBF-8BD4593E3A98}" srcOrd="0" destOrd="0" presId="urn:microsoft.com/office/officeart/2005/8/layout/radial5"/>
    <dgm:cxn modelId="{481AC417-9A65-A049-A0AC-B8789DEE4D79}" type="presParOf" srcId="{DD4032BA-53CF-4649-B9ED-161D08EA57EF}" destId="{FE8ED87F-22E2-4C51-BDDC-91A98A6870CA}" srcOrd="1" destOrd="0" presId="urn:microsoft.com/office/officeart/2005/8/layout/radial5"/>
    <dgm:cxn modelId="{5E692F52-75AD-1A42-9393-64A76889963C}" type="presParOf" srcId="{FE8ED87F-22E2-4C51-BDDC-91A98A6870CA}" destId="{8DBFB67B-5CF6-4E89-859B-8EE8B8244982}" srcOrd="0" destOrd="0" presId="urn:microsoft.com/office/officeart/2005/8/layout/radial5"/>
    <dgm:cxn modelId="{104E0818-7692-0341-BC42-02A0011E4E2D}" type="presParOf" srcId="{DD4032BA-53CF-4649-B9ED-161D08EA57EF}" destId="{0150551D-68A0-4955-B21E-35E5CE9CF584}" srcOrd="2" destOrd="0" presId="urn:microsoft.com/office/officeart/2005/8/layout/radial5"/>
    <dgm:cxn modelId="{AA07407C-6398-C149-AD5D-AB0881516C4C}" type="presParOf" srcId="{DD4032BA-53CF-4649-B9ED-161D08EA57EF}" destId="{84CC3DFC-6CDB-4523-ADA1-084DA254E435}" srcOrd="3" destOrd="0" presId="urn:microsoft.com/office/officeart/2005/8/layout/radial5"/>
    <dgm:cxn modelId="{D2792591-1520-BF4F-8A09-ADA023F4AE21}" type="presParOf" srcId="{84CC3DFC-6CDB-4523-ADA1-084DA254E435}" destId="{95314607-94BD-46B2-99A2-441B4D9443B9}" srcOrd="0" destOrd="0" presId="urn:microsoft.com/office/officeart/2005/8/layout/radial5"/>
    <dgm:cxn modelId="{DE6E4AF7-9DFE-874C-A391-ACAB6C7C22B8}" type="presParOf" srcId="{DD4032BA-53CF-4649-B9ED-161D08EA57EF}" destId="{B81BFD2C-E430-4D34-8491-3FEFF4D416E8}" srcOrd="4" destOrd="0" presId="urn:microsoft.com/office/officeart/2005/8/layout/radial5"/>
    <dgm:cxn modelId="{CA3DB89E-6828-464E-B06E-D655676EFC49}" type="presParOf" srcId="{DD4032BA-53CF-4649-B9ED-161D08EA57EF}" destId="{56DD41AE-F68B-4F36-89FB-AAB69D07463B}" srcOrd="5" destOrd="0" presId="urn:microsoft.com/office/officeart/2005/8/layout/radial5"/>
    <dgm:cxn modelId="{CCDB01F1-5EBB-6042-A167-91F745612B93}" type="presParOf" srcId="{56DD41AE-F68B-4F36-89FB-AAB69D07463B}" destId="{AC7A638B-1B79-4F01-BC30-C6E8FC060D2C}" srcOrd="0" destOrd="0" presId="urn:microsoft.com/office/officeart/2005/8/layout/radial5"/>
    <dgm:cxn modelId="{D747A327-67F7-9C48-BCC4-2923B92F30BA}" type="presParOf" srcId="{DD4032BA-53CF-4649-B9ED-161D08EA57EF}" destId="{18C68AC8-F76A-483E-AAE0-9FCABA0E8529}" srcOrd="6" destOrd="0" presId="urn:microsoft.com/office/officeart/2005/8/layout/radial5"/>
    <dgm:cxn modelId="{BFFBF5AF-E89C-BB42-93E7-6868F4D1E673}" type="presParOf" srcId="{DD4032BA-53CF-4649-B9ED-161D08EA57EF}" destId="{1A17B06E-CD22-4F8D-B735-D43622D99639}" srcOrd="7" destOrd="0" presId="urn:microsoft.com/office/officeart/2005/8/layout/radial5"/>
    <dgm:cxn modelId="{ABE67DC0-952C-AD45-95E4-D742C600F25A}" type="presParOf" srcId="{1A17B06E-CD22-4F8D-B735-D43622D99639}" destId="{94EF4375-DFCA-4E30-9F56-4019240D8F67}" srcOrd="0" destOrd="0" presId="urn:microsoft.com/office/officeart/2005/8/layout/radial5"/>
    <dgm:cxn modelId="{6091E6E7-27DF-3346-BD64-27450D57436C}" type="presParOf" srcId="{DD4032BA-53CF-4649-B9ED-161D08EA57EF}" destId="{33888917-E22B-4913-8AF0-BB0751418A4D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BFD3F95-B78D-0748-B092-0A6C4DCB628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6462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9608D76-7B1D-6146-8351-C280DEC211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0377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See sections 6.2 and 6.3, Section 5.4 and annex 8 of the Guidelines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88A595D7-D4DD-5B44-B5BF-E94AD81DD7CC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0947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7453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Preferably</a:t>
            </a:r>
            <a:r>
              <a:rPr lang="nl-NL" dirty="0"/>
              <a:t> joint </a:t>
            </a:r>
            <a:r>
              <a:rPr lang="nl-NL" dirty="0" err="1"/>
              <a:t>evaluation</a:t>
            </a:r>
            <a:r>
              <a:rPr lang="nl-NL" dirty="0"/>
              <a:t>…in </a:t>
            </a:r>
            <a:r>
              <a:rPr lang="nl-NL" dirty="0" err="1"/>
              <a:t>practice</a:t>
            </a:r>
            <a:r>
              <a:rPr lang="nl-NL" dirty="0"/>
              <a:t>, </a:t>
            </a:r>
            <a:r>
              <a:rPr lang="nl-NL" dirty="0" err="1"/>
              <a:t>there</a:t>
            </a:r>
            <a:r>
              <a:rPr lang="nl-NL" dirty="0"/>
              <a:t> are </a:t>
            </a:r>
            <a:r>
              <a:rPr lang="nl-NL" dirty="0" err="1"/>
              <a:t>less</a:t>
            </a:r>
            <a:r>
              <a:rPr lang="nl-NL" dirty="0"/>
              <a:t> BS providers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8415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fld id="{0178187F-0805-6B48-89E7-E79379B8B411}" type="slidenum">
              <a:rPr lang="en-GB" altLang="nl-NL">
                <a:solidFill>
                  <a:schemeClr val="tx1"/>
                </a:solidFill>
                <a:latin typeface="Arial" charset="0"/>
              </a:rPr>
              <a:pPr/>
              <a:t>14</a:t>
            </a:fld>
            <a:endParaRPr lang="en-GB" altLang="nl-NL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935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fld id="{6971617C-5876-624D-B290-E98A3DC442F2}" type="slidenum">
              <a:rPr lang="en-GB" altLang="nl-NL">
                <a:solidFill>
                  <a:schemeClr val="tx1"/>
                </a:solidFill>
                <a:latin typeface="Arial" charset="0"/>
              </a:rPr>
              <a:pPr/>
              <a:t>15</a:t>
            </a:fld>
            <a:endParaRPr lang="en-GB" altLang="nl-NL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0139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fld id="{3B99002B-9AA1-2142-B769-0F7FC74B8352}" type="slidenum">
              <a:rPr lang="en-GB" altLang="nl-NL">
                <a:solidFill>
                  <a:schemeClr val="tx1"/>
                </a:solidFill>
                <a:latin typeface="Arial" charset="0"/>
              </a:rPr>
              <a:pPr/>
              <a:t>16</a:t>
            </a:fld>
            <a:endParaRPr lang="en-GB" altLang="nl-NL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927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3A48830-5611-3B4A-BAB7-F3A3CCF4A418}" type="slidenum">
              <a:rPr lang="en-GB" altLang="en-US"/>
              <a:pPr>
                <a:spcBef>
                  <a:spcPct val="0"/>
                </a:spcBef>
              </a:pPr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08238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Low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income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BS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recipient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countries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were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less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affected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by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the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financial crisis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than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others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BS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recipient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countries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have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lower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fiscal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deficits;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BS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recipient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countries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have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lower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debt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levels;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BS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recipient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countries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have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increased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domestic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revenue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generation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(but non-BS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countries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did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so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as well);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 typeface="Wingdings" charset="2"/>
              <a:buChar char="Ø"/>
              <a:tabLst/>
              <a:defRPr/>
            </a:pP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BS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recipient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countries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have a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higher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current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account deficit (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higher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altLang="nl-NL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imports</a:t>
            </a:r>
            <a:r>
              <a:rPr kumimoji="0" lang="nl-NL" altLang="nl-NL" sz="24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altLang="nl-NL" sz="1200" i="0" dirty="0"/>
              <a:t>Source: EC Budget Support, 2015</a:t>
            </a:r>
          </a:p>
          <a:p>
            <a:endParaRPr lang="nl-NL" altLang="nl-NL" dirty="0"/>
          </a:p>
        </p:txBody>
      </p:sp>
      <p:sp>
        <p:nvSpPr>
          <p:cNvPr id="25604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fld id="{5E7FFC77-96BB-4745-915E-3E1402B6AD56}" type="slidenum">
              <a:rPr lang="en-GB" altLang="en-US">
                <a:solidFill>
                  <a:schemeClr val="tx1"/>
                </a:solidFill>
                <a:latin typeface="Arial" charset="0"/>
              </a:rPr>
              <a:pPr/>
              <a:t>18</a:t>
            </a:fld>
            <a:endParaRPr lang="en-GB" altLang="en-US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1353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positive</a:t>
            </a:r>
            <a:r>
              <a:rPr lang="nl-NL" dirty="0"/>
              <a:t> </a:t>
            </a:r>
            <a:r>
              <a:rPr lang="nl-NL" dirty="0" err="1"/>
              <a:t>correlation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CPI </a:t>
            </a:r>
            <a:r>
              <a:rPr lang="nl-NL" dirty="0" err="1"/>
              <a:t>could</a:t>
            </a:r>
            <a:r>
              <a:rPr lang="nl-NL" dirty="0"/>
              <a:t> </a:t>
            </a:r>
            <a:r>
              <a:rPr lang="nl-NL" dirty="0" err="1"/>
              <a:t>mean</a:t>
            </a:r>
            <a:r>
              <a:rPr lang="nl-NL" dirty="0"/>
              <a:t>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89731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Methodological approach developed by OECD/DAC Network on Development Evaluation.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Reference document: ‘Evaluating Budget Support – Methodological Framework, 2012.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61089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24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1619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3A48830-5611-3B4A-BAB7-F3A3CCF4A418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88756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3686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fld id="{4535E45B-DDF7-1B47-B66B-FBFA3E51B3A0}" type="slidenum">
              <a:rPr lang="en-GB" altLang="en-US">
                <a:solidFill>
                  <a:schemeClr val="tx1"/>
                </a:solidFill>
                <a:latin typeface="Arial" charset="0"/>
              </a:rPr>
              <a:pPr/>
              <a:t>25</a:t>
            </a:fld>
            <a:endParaRPr lang="en-GB" altLang="en-US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9524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228600" indent="-228600">
              <a:lnSpc>
                <a:spcPct val="90000"/>
              </a:lnSpc>
            </a:pPr>
            <a:endParaRPr lang="en-US" altLang="x-none">
              <a:latin typeface="Arial" charset="0"/>
              <a:ea typeface="ＭＳ Ｐゴシック" charset="-128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3EA3D91-6E28-7F4E-B79A-18C626C6FEAD}" type="slidenum">
              <a:rPr kumimoji="0" lang="en-GB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GB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98631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A48830-5611-3B4A-BAB7-F3A3CCF4A418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59055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Strengthening</a:t>
            </a:r>
            <a:r>
              <a:rPr lang="nl-NL" dirty="0"/>
              <a:t> of SAI, as well as </a:t>
            </a:r>
            <a:r>
              <a:rPr lang="nl-NL" dirty="0" err="1"/>
              <a:t>internal</a:t>
            </a:r>
            <a:r>
              <a:rPr lang="nl-NL" dirty="0"/>
              <a:t> audit </a:t>
            </a:r>
            <a:r>
              <a:rPr lang="nl-NL" dirty="0" err="1"/>
              <a:t>and</a:t>
            </a:r>
            <a:r>
              <a:rPr lang="nl-NL" dirty="0"/>
              <a:t> control </a:t>
            </a:r>
            <a:r>
              <a:rPr lang="nl-NL" dirty="0" err="1"/>
              <a:t>institutions</a:t>
            </a:r>
            <a:r>
              <a:rPr lang="nl-NL" dirty="0"/>
              <a:t> </a:t>
            </a:r>
            <a:r>
              <a:rPr lang="nl-NL" dirty="0" err="1"/>
              <a:t>usually</a:t>
            </a:r>
            <a:r>
              <a:rPr lang="nl-NL" dirty="0"/>
              <a:t> </a:t>
            </a:r>
            <a:r>
              <a:rPr lang="nl-NL" dirty="0" err="1"/>
              <a:t>forms</a:t>
            </a:r>
            <a:r>
              <a:rPr lang="nl-NL" dirty="0"/>
              <a:t> part of </a:t>
            </a:r>
            <a:r>
              <a:rPr lang="nl-NL" dirty="0" err="1"/>
              <a:t>the</a:t>
            </a:r>
            <a:r>
              <a:rPr lang="nl-NL" dirty="0"/>
              <a:t> BS policy </a:t>
            </a:r>
            <a:r>
              <a:rPr lang="nl-NL" dirty="0" err="1"/>
              <a:t>dialogue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capacity</a:t>
            </a:r>
            <a:r>
              <a:rPr lang="nl-NL" dirty="0"/>
              <a:t> development </a:t>
            </a:r>
            <a:r>
              <a:rPr lang="nl-NL" dirty="0" err="1"/>
              <a:t>components</a:t>
            </a:r>
            <a:r>
              <a:rPr lang="nl-NL" dirty="0"/>
              <a:t> </a:t>
            </a:r>
          </a:p>
          <a:p>
            <a:endParaRPr lang="nl-NL" dirty="0"/>
          </a:p>
          <a:p>
            <a:r>
              <a:rPr lang="nl-NL" dirty="0"/>
              <a:t>In </a:t>
            </a:r>
            <a:r>
              <a:rPr lang="nl-NL" dirty="0" err="1"/>
              <a:t>the</a:t>
            </a:r>
            <a:r>
              <a:rPr lang="nl-NL" dirty="0"/>
              <a:t> case of </a:t>
            </a:r>
            <a:r>
              <a:rPr lang="nl-NL" dirty="0" err="1"/>
              <a:t>targeted</a:t>
            </a:r>
            <a:r>
              <a:rPr lang="nl-NL" dirty="0"/>
              <a:t> budget support, </a:t>
            </a:r>
            <a:r>
              <a:rPr lang="nl-NL" dirty="0" err="1"/>
              <a:t>where</a:t>
            </a:r>
            <a:r>
              <a:rPr lang="nl-NL" dirty="0"/>
              <a:t> funds are </a:t>
            </a:r>
            <a:r>
              <a:rPr lang="nl-NL" dirty="0" err="1"/>
              <a:t>intended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finance</a:t>
            </a:r>
            <a:r>
              <a:rPr lang="nl-NL" dirty="0"/>
              <a:t> a </a:t>
            </a:r>
            <a:r>
              <a:rPr lang="nl-NL" dirty="0" err="1"/>
              <a:t>specific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agreed</a:t>
            </a:r>
            <a:r>
              <a:rPr lang="nl-NL" dirty="0"/>
              <a:t> set of budget </a:t>
            </a:r>
            <a:r>
              <a:rPr lang="nl-NL" dirty="0" err="1"/>
              <a:t>lines</a:t>
            </a:r>
            <a:r>
              <a:rPr lang="nl-NL" dirty="0"/>
              <a:t>, </a:t>
            </a:r>
            <a:r>
              <a:rPr lang="nl-NL" dirty="0" err="1"/>
              <a:t>an</a:t>
            </a:r>
            <a:r>
              <a:rPr lang="nl-NL" dirty="0"/>
              <a:t> audit is </a:t>
            </a:r>
            <a:r>
              <a:rPr lang="nl-NL" dirty="0" err="1"/>
              <a:t>required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verify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amount</a:t>
            </a:r>
            <a:r>
              <a:rPr lang="nl-NL" dirty="0"/>
              <a:t> of </a:t>
            </a:r>
            <a:r>
              <a:rPr lang="nl-NL" dirty="0" err="1"/>
              <a:t>eligible</a:t>
            </a:r>
            <a:r>
              <a:rPr lang="nl-NL" dirty="0"/>
              <a:t> </a:t>
            </a:r>
            <a:r>
              <a:rPr lang="nl-NL" dirty="0" err="1"/>
              <a:t>expenditure</a:t>
            </a:r>
            <a:r>
              <a:rPr lang="nl-NL" dirty="0"/>
              <a:t> </a:t>
            </a:r>
            <a:r>
              <a:rPr lang="nl-NL" dirty="0" err="1"/>
              <a:t>which</a:t>
            </a:r>
            <a:r>
              <a:rPr lang="nl-NL" dirty="0"/>
              <a:t> has been made in </a:t>
            </a:r>
            <a:r>
              <a:rPr lang="nl-NL" dirty="0" err="1"/>
              <a:t>those</a:t>
            </a:r>
            <a:r>
              <a:rPr lang="nl-NL" dirty="0"/>
              <a:t> budget </a:t>
            </a:r>
            <a:r>
              <a:rPr lang="nl-NL" dirty="0" err="1"/>
              <a:t>lines</a:t>
            </a:r>
            <a:r>
              <a:rPr lang="nl-NL" dirty="0"/>
              <a:t>. The budget support </a:t>
            </a:r>
            <a:r>
              <a:rPr lang="nl-NL" dirty="0" err="1"/>
              <a:t>payment</a:t>
            </a:r>
            <a:r>
              <a:rPr lang="nl-NL" dirty="0"/>
              <a:t> is made ex-post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reimburse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eligible</a:t>
            </a:r>
            <a:r>
              <a:rPr lang="nl-NL" dirty="0"/>
              <a:t> </a:t>
            </a:r>
            <a:r>
              <a:rPr lang="nl-NL" dirty="0" err="1"/>
              <a:t>expenditure</a:t>
            </a:r>
            <a:r>
              <a:rPr lang="nl-NL" dirty="0"/>
              <a:t> in line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audit </a:t>
            </a:r>
            <a:r>
              <a:rPr lang="nl-NL" dirty="0" err="1"/>
              <a:t>findings</a:t>
            </a:r>
            <a:r>
              <a:rPr lang="nl-NL" dirty="0"/>
              <a:t> 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28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7241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364FF1-D23D-BC48-A48F-FDB7B7CB6344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26043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fr-CH" altLang="en-US" sz="2000" dirty="0" err="1"/>
              <a:t>What</a:t>
            </a:r>
            <a:r>
              <a:rPr lang="fr-CH" altLang="en-US" sz="2000" dirty="0"/>
              <a:t> ECA </a:t>
            </a:r>
            <a:r>
              <a:rPr lang="fr-CH" altLang="en-US" sz="2000" dirty="0" err="1"/>
              <a:t>expect</a:t>
            </a:r>
            <a:r>
              <a:rPr lang="fr-CH" altLang="en-US" sz="2000" dirty="0"/>
              <a:t> </a:t>
            </a:r>
            <a:r>
              <a:rPr lang="fr-CH" altLang="en-US" sz="2000" dirty="0" err="1"/>
              <a:t>from</a:t>
            </a:r>
            <a:r>
              <a:rPr lang="fr-CH" altLang="en-US" sz="2000" dirty="0"/>
              <a:t> files in </a:t>
            </a:r>
            <a:r>
              <a:rPr lang="fr-CH" altLang="en-US" sz="2000" dirty="0" err="1"/>
              <a:t>general</a:t>
            </a:r>
            <a:r>
              <a:rPr lang="fr-CH" altLang="en-US" sz="2000" dirty="0"/>
              <a:t>:</a:t>
            </a:r>
            <a:endParaRPr kumimoji="0" lang="sv-SE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Signed versions of documents (Financing Agreement, Service contract etc.)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All pages of a document (including annexes)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Dated documentation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Signature with clarification + title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Scanned documents (pdf) in ”readable” format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If there are calculations, preferably in excel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31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09008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nl-NL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fld id="{F9F9A20D-05A1-8844-B1B8-731AEF3FAE58}" type="slidenum">
              <a:rPr lang="en-GB" altLang="nl-NL">
                <a:solidFill>
                  <a:schemeClr val="tx1"/>
                </a:solidFill>
                <a:latin typeface="Arial" charset="0"/>
              </a:rPr>
              <a:pPr/>
              <a:t>32</a:t>
            </a:fld>
            <a:endParaRPr lang="en-GB" altLang="nl-NL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760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BE" altLang="en-US" dirty="0" err="1">
                <a:latin typeface="Arial" panose="020B0604020202020204" pitchFamily="34" charset="0"/>
              </a:rPr>
              <a:t>oQSG</a:t>
            </a:r>
            <a:r>
              <a:rPr lang="fr-BE" altLang="en-US" dirty="0">
                <a:latin typeface="Arial" panose="020B0604020202020204" pitchFamily="34" charset="0"/>
              </a:rPr>
              <a:t> Office </a:t>
            </a:r>
            <a:r>
              <a:rPr lang="fr-BE" altLang="en-US" dirty="0" err="1">
                <a:latin typeface="Arial" panose="020B0604020202020204" pitchFamily="34" charset="0"/>
              </a:rPr>
              <a:t>Quality</a:t>
            </a:r>
            <a:r>
              <a:rPr lang="fr-BE" altLang="en-US" dirty="0">
                <a:latin typeface="Arial" panose="020B0604020202020204" pitchFamily="34" charset="0"/>
              </a:rPr>
              <a:t> support Group</a:t>
            </a:r>
          </a:p>
          <a:p>
            <a:endParaRPr lang="fr-BE" altLang="en-US" dirty="0">
              <a:latin typeface="Arial" panose="020B0604020202020204" pitchFamily="34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11D9C1-F2A2-456B-97DD-825DC5FA222F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67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Section</a:t>
            </a:r>
            <a:r>
              <a:rPr lang="nl-NL" dirty="0"/>
              <a:t> 5.7 Monitoring</a:t>
            </a:r>
          </a:p>
          <a:p>
            <a:r>
              <a:rPr lang="nl-NL" dirty="0" err="1"/>
              <a:t>Final</a:t>
            </a:r>
            <a:r>
              <a:rPr lang="nl-NL" dirty="0"/>
              <a:t> reviews are </a:t>
            </a:r>
            <a:r>
              <a:rPr lang="nl-NL" dirty="0" err="1"/>
              <a:t>meant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remain</a:t>
            </a:r>
            <a:r>
              <a:rPr lang="nl-NL" dirty="0"/>
              <a:t> </a:t>
            </a:r>
            <a:r>
              <a:rPr lang="nl-NL" dirty="0" err="1"/>
              <a:t>internal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provide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input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future</a:t>
            </a:r>
            <a:r>
              <a:rPr lang="nl-NL" dirty="0"/>
              <a:t> </a:t>
            </a:r>
            <a:r>
              <a:rPr lang="nl-NL" dirty="0" err="1"/>
              <a:t>contracts</a:t>
            </a:r>
            <a:endParaRPr lang="nl-NL" dirty="0"/>
          </a:p>
          <a:p>
            <a:r>
              <a:rPr lang="nl-NL" dirty="0" err="1"/>
              <a:t>They</a:t>
            </a:r>
            <a:r>
              <a:rPr lang="nl-NL" dirty="0"/>
              <a:t> are </a:t>
            </a:r>
            <a:r>
              <a:rPr lang="nl-NL" dirty="0" err="1"/>
              <a:t>not</a:t>
            </a:r>
            <a:r>
              <a:rPr lang="nl-NL" dirty="0"/>
              <a:t> a </a:t>
            </a:r>
            <a:r>
              <a:rPr lang="nl-NL" dirty="0" err="1"/>
              <a:t>formal</a:t>
            </a:r>
            <a:r>
              <a:rPr lang="nl-NL" dirty="0"/>
              <a:t> </a:t>
            </a:r>
            <a:r>
              <a:rPr lang="nl-NL" dirty="0" err="1"/>
              <a:t>evaluation</a:t>
            </a:r>
            <a:r>
              <a:rPr lang="nl-NL" dirty="0"/>
              <a:t>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6114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NOTE: THESE KEY QUESTIONS ARE ALSO IMPLICIT FOR THE DISBURSEMENT FILE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7194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BE" dirty="0" err="1"/>
              <a:t>Please</a:t>
            </a:r>
            <a:r>
              <a:rPr lang="fr-BE" dirty="0"/>
              <a:t> </a:t>
            </a:r>
            <a:r>
              <a:rPr lang="fr-BE" dirty="0" err="1"/>
              <a:t>always</a:t>
            </a:r>
            <a:r>
              <a:rPr lang="fr-BE" dirty="0"/>
              <a:t> </a:t>
            </a:r>
            <a:r>
              <a:rPr lang="fr-BE" dirty="0" err="1"/>
              <a:t>indicate</a:t>
            </a:r>
            <a:r>
              <a:rPr lang="fr-BE" dirty="0"/>
              <a:t> the date at </a:t>
            </a:r>
            <a:r>
              <a:rPr lang="fr-BE" dirty="0" err="1"/>
              <a:t>which</a:t>
            </a:r>
            <a:r>
              <a:rPr lang="fr-BE" dirty="0"/>
              <a:t> the document</a:t>
            </a:r>
            <a:r>
              <a:rPr lang="fr-BE" baseline="0" dirty="0"/>
              <a:t> has been </a:t>
            </a:r>
            <a:r>
              <a:rPr lang="fr-BE" baseline="0" dirty="0" err="1"/>
              <a:t>drafted</a:t>
            </a:r>
            <a:r>
              <a:rPr lang="fr-BE" baseline="0" dirty="0"/>
              <a:t>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608D76-7B1D-6146-8351-C280DEC211E4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5783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3A48830-5611-3B4A-BAB7-F3A3CCF4A418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721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="" xmlns:a16="http://schemas.microsoft.com/office/drawing/2014/main" id="{5D377F84-A21B-404F-8D4F-50665B46DC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>
            <a:extLst>
              <a:ext uri="{FF2B5EF4-FFF2-40B4-BE49-F238E27FC236}">
                <a16:creationId xmlns="" xmlns:a16="http://schemas.microsoft.com/office/drawing/2014/main" id="{401F99D2-F41B-437B-9173-504BA9B84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>
              <a:latin typeface="Arial" panose="020B0604020202020204" pitchFamily="34" charset="0"/>
            </a:endParaRPr>
          </a:p>
        </p:txBody>
      </p:sp>
      <p:sp>
        <p:nvSpPr>
          <p:cNvPr id="66564" name="Slide Number Placeholder 3">
            <a:extLst>
              <a:ext uri="{FF2B5EF4-FFF2-40B4-BE49-F238E27FC236}">
                <a16:creationId xmlns="" xmlns:a16="http://schemas.microsoft.com/office/drawing/2014/main" id="{CF761BEB-3E65-4CFB-8F73-73BE809B59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B42D3B-C4E1-48CF-8299-B8C0E51DF31E}" type="slidenum">
              <a:rPr lang="en-GB" altLang="en-US" smtClean="0"/>
              <a:pPr>
                <a:spcBef>
                  <a:spcPct val="0"/>
                </a:spcBef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8546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="" xmlns:a16="http://schemas.microsoft.com/office/drawing/2014/main" id="{BE08940B-9AF0-4FDB-AB5D-FB2BD38D4F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>
            <a:extLst>
              <a:ext uri="{FF2B5EF4-FFF2-40B4-BE49-F238E27FC236}">
                <a16:creationId xmlns="" xmlns:a16="http://schemas.microsoft.com/office/drawing/2014/main" id="{700FAF5E-B40B-4B45-B9E8-BD0E06D48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33450" lvl="1" indent="-476250" eaLnBrk="1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1800" b="0" dirty="0">
                <a:solidFill>
                  <a:schemeClr val="accent6"/>
                </a:solidFill>
              </a:rPr>
              <a:t>Based on intervention logic of BS: hypothesised sequence of effects.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1800" b="0" dirty="0">
                <a:solidFill>
                  <a:srgbClr val="C00000"/>
                </a:solidFill>
              </a:rPr>
              <a:t>Central notion: </a:t>
            </a:r>
            <a:r>
              <a:rPr lang="en-GB" sz="1800" b="0" dirty="0">
                <a:solidFill>
                  <a:schemeClr val="accent6"/>
                </a:solidFill>
              </a:rPr>
              <a:t>BS is a contribution to the implementation of the policy and spending actions </a:t>
            </a:r>
            <a:r>
              <a:rPr lang="en-GB" sz="1800" dirty="0">
                <a:solidFill>
                  <a:schemeClr val="accent6"/>
                </a:solidFill>
              </a:rPr>
              <a:t>of a partner government.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1800" b="0" dirty="0">
                <a:solidFill>
                  <a:schemeClr val="accent6"/>
                </a:solidFill>
              </a:rPr>
              <a:t>The Comprehensive Evaluation Framework (CEF) consists of five levels: See page ?? of BS Guidelines.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1800" b="0" dirty="0">
                <a:solidFill>
                  <a:schemeClr val="accent6"/>
                </a:solidFill>
              </a:rPr>
              <a:t>Many external (non-BS) factors determine induced output, outcome and impact.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1800" b="0" dirty="0">
                <a:solidFill>
                  <a:schemeClr val="accent6"/>
                </a:solidFill>
              </a:rPr>
              <a:t>Broad assessment of outcomes and impact of government policies needed.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1800" b="0" dirty="0">
                <a:solidFill>
                  <a:schemeClr val="accent6"/>
                </a:solidFill>
              </a:rPr>
              <a:t>Specific CEF needed for a joint BS programme S</a:t>
            </a:r>
            <a:r>
              <a:rPr lang="en-GB" altLang="en-US" dirty="0">
                <a:latin typeface="Arial" panose="020B0604020202020204" pitchFamily="34" charset="0"/>
              </a:rPr>
              <a:t>ee page ?? of the BS Guidelines</a:t>
            </a:r>
          </a:p>
        </p:txBody>
      </p:sp>
      <p:sp>
        <p:nvSpPr>
          <p:cNvPr id="64516" name="Slide Number Placeholder 3">
            <a:extLst>
              <a:ext uri="{FF2B5EF4-FFF2-40B4-BE49-F238E27FC236}">
                <a16:creationId xmlns="" xmlns:a16="http://schemas.microsoft.com/office/drawing/2014/main" id="{7576183B-5301-4153-B7A2-0686C5EC12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7D4309D2-8A2E-439F-930D-ED68E0E9C180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10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760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x-none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BEAF3B1-81D9-9D4C-9741-BABA87CBA4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3451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7E254-54C8-A54C-A53A-A8D7DAF6031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454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B0207-97D0-164F-9F12-A405DC42AA7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1000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 defTabSz="4572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4pPr>
            <a:lvl5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x-none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 defTabSz="4572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4pPr>
            <a:lvl5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x-none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9" y="2565401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9" y="3716339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14D4EC0D-7B0A-4249-B351-8C0AFBABD7E9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3943891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6AD57-FB6E-9843-8BB1-66DCC1ED5C64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783243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4BBED-6438-BD4B-9E74-11EE608B05C6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2090186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6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6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C47C2-FE5F-2542-A91D-943008E7240D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113131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9B03F-E473-904E-99AD-E9E0AAFE5E36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4094336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581F9-AE2F-244C-BF7A-93642A3F87E4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46318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DF134-2778-E843-A9A2-373D6F2A4C7D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36178671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40DEB-5220-824C-A423-DADA7FE1C5B6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407223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AF8FD-14D2-DE44-B84D-8F2A98BF4D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26282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6581-A4D0-EF45-9C8C-15115FFF76B9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13082172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02F7F-3651-C848-9E4C-0D6B1C3A3621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18883251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4" y="1339851"/>
            <a:ext cx="2071687" cy="4681538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9" y="1339851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46AFC-C8ED-3C42-9BA9-1A2338713457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</p:spTree>
    <p:extLst>
      <p:ext uri="{BB962C8B-B14F-4D97-AF65-F5344CB8AC3E}">
        <p14:creationId xmlns:p14="http://schemas.microsoft.com/office/powerpoint/2010/main" val="17037578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9"/>
            <a:ext cx="7313612" cy="606425"/>
          </a:xfrm>
        </p:spPr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9753" y="1268413"/>
            <a:ext cx="8143875" cy="46736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68540" y="6248400"/>
            <a:ext cx="4751387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524750" y="6248400"/>
            <a:ext cx="116205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479E222-0BE4-1E41-AE3E-41DF7B47E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870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1D2DE1F-DA36-497F-A033-27B2D09AFA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23262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33C93-98CE-4364-A602-5499C8244FB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05117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20727-CCF4-4B48-9526-67A5F00C4C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55372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A0721-CEC6-4A16-A289-065750E257D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21561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23161-6185-44D8-913B-99FF03B4A8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7282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800D6-0442-49C8-99CE-0EE249D44A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902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17176-FA2B-FF44-849F-3E08EAD1A8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8732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86124-870A-4013-8D71-31D876C72A7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46881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AAB40-9EC2-443B-A473-4ACF1AF2FC1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21170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7E519-2BB7-4F9A-BE1E-A516B84EC20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70876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DD10D-A912-4568-AB06-6FEFFA4C293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73968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E8325-A880-4C83-A892-EC88D3A07E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04604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367999"/>
            <a:ext cx="2592000" cy="4896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 defTabSz="939800"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3312000" y="1367999"/>
            <a:ext cx="2592000" cy="4896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6048000" y="1367999"/>
            <a:ext cx="2592000" cy="4896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F7B50-85C2-0C4B-B762-7E55C8C21752}" type="datetime1">
              <a:rPr lang="en-GB"/>
              <a:pPr>
                <a:defRPr/>
              </a:pPr>
              <a:t>16/11/2017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EBBA7465-F2E0-D642-883A-DDB84B7460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61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9868C-DD93-FB44-9C64-14CCD1C8D8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53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BB9C0-D28E-5242-B41B-620F14E91B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263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C5925-CCA7-E648-9CDC-706644480B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605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EAF5F-760F-3F45-8351-67AA6815DF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022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DB795-BCDC-7543-82A7-AE9C0D7361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9358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594D8-256D-0647-9870-342186BF90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796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570106D-48A9-F340-A776-715D5AA143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x-none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x-none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x-none"/>
              <a:t>Second level</a:t>
            </a:r>
            <a:endParaRPr lang="en-GB" altLang="x-none"/>
          </a:p>
          <a:p>
            <a:pPr lvl="1"/>
            <a:r>
              <a:rPr lang="en-GB" altLang="x-none"/>
              <a:t>Third level</a:t>
            </a:r>
          </a:p>
          <a:p>
            <a:pPr lvl="2"/>
            <a:r>
              <a:rPr lang="en-GB" altLang="x-none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5777F7D-B515-E74D-8059-016F127E338D}" type="slidenum">
              <a:rPr lang="en-GB" altLang="x-none"/>
              <a:pPr>
                <a:defRPr/>
              </a:pPr>
              <a:t>‹#›</a:t>
            </a:fld>
            <a:endParaRPr lang="en-GB" altLang="x-none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 defTabSz="4572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4pPr>
            <a:lvl5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x-none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 defTabSz="457200"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4pPr>
            <a:lvl5pPr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x-none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310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9" r:id="rId1"/>
    <p:sldLayoutId id="2147484110" r:id="rId2"/>
    <p:sldLayoutId id="2147484111" r:id="rId3"/>
    <p:sldLayoutId id="2147484112" r:id="rId4"/>
    <p:sldLayoutId id="2147484113" r:id="rId5"/>
    <p:sldLayoutId id="2147484114" r:id="rId6"/>
    <p:sldLayoutId id="2147484115" r:id="rId7"/>
    <p:sldLayoutId id="2147484116" r:id="rId8"/>
    <p:sldLayoutId id="2147484117" r:id="rId9"/>
    <p:sldLayoutId id="2147484118" r:id="rId10"/>
    <p:sldLayoutId id="2147484119" r:id="rId11"/>
    <p:sldLayoutId id="2147484120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pitchFamily="32" charset="-128"/>
          <a:cs typeface="ＭＳ Ｐゴシック" pitchFamily="32" charset="-128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ＭＳ Ｐゴシック" pitchFamily="32" charset="-128"/>
          <a:cs typeface="ＭＳ Ｐゴシック" pitchFamily="32" charset="-128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ＭＳ Ｐゴシック" pitchFamily="32" charset="-128"/>
          <a:cs typeface="ＭＳ Ｐゴシック" pitchFamily="32" charset="-128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ＭＳ Ｐゴシック" pitchFamily="32" charset="-128"/>
          <a:cs typeface="ＭＳ Ｐゴシック" pitchFamily="32" charset="-128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ＭＳ Ｐゴシック" pitchFamily="32" charset="-128"/>
          <a:cs typeface="ＭＳ Ｐゴシック" pitchFamily="32" charset="-128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pitchFamily="32" charset="-128"/>
          <a:cs typeface="ＭＳ Ｐゴシック" pitchFamily="3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pitchFamily="3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  <a:ea typeface="ＭＳ Ｐゴシック" pitchFamily="3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2B1AF40-9860-4AA3-AD58-3FA13D8AEC8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57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  <p:sldLayoutId id="2147484133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11188" y="1628775"/>
            <a:ext cx="8351837" cy="1223963"/>
          </a:xfrm>
        </p:spPr>
        <p:txBody>
          <a:bodyPr/>
          <a:lstStyle/>
          <a:p>
            <a:pPr indent="0" algn="ctr" eaLnBrk="1" hangingPunct="1"/>
            <a:r>
              <a:rPr lang="en-US" altLang="en-US" sz="6000" dirty="0"/>
              <a:t>Budget support </a:t>
            </a:r>
            <a:r>
              <a:rPr lang="en-US" altLang="en-US" sz="2600" dirty="0"/>
              <a:t/>
            </a:r>
            <a:br>
              <a:rPr lang="en-US" altLang="en-US" sz="2600" dirty="0"/>
            </a:br>
            <a:r>
              <a:rPr lang="en-US" altLang="en-US" sz="2600" dirty="0"/>
              <a:t/>
            </a:r>
            <a:br>
              <a:rPr lang="en-US" altLang="en-US" sz="2600" dirty="0"/>
            </a:br>
            <a:endParaRPr lang="en-GB" altLang="en-US" sz="2000" dirty="0"/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2997200"/>
            <a:ext cx="7200900" cy="2016125"/>
          </a:xfrm>
        </p:spPr>
        <p:txBody>
          <a:bodyPr/>
          <a:lstStyle/>
          <a:p>
            <a:pPr algn="ctr" eaLnBrk="1" hangingPunct="1"/>
            <a:endParaRPr lang="en-GB" altLang="en-US" sz="2000" dirty="0"/>
          </a:p>
          <a:p>
            <a:pPr algn="ctr" eaLnBrk="1" hangingPunct="1"/>
            <a:r>
              <a:rPr lang="en-GB" altLang="en-US" sz="3200" dirty="0"/>
              <a:t>Module 8</a:t>
            </a:r>
          </a:p>
          <a:p>
            <a:pPr algn="ctr" eaLnBrk="1" hangingPunct="1"/>
            <a:r>
              <a:rPr lang="en-GB" altLang="en-US" sz="3200" dirty="0"/>
              <a:t>Reporting and evaluation </a:t>
            </a:r>
          </a:p>
        </p:txBody>
      </p:sp>
      <p:sp>
        <p:nvSpPr>
          <p:cNvPr id="614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EBBA259-5F3C-ED41-AAE7-B3926508F7C4}" type="slidenum">
              <a:rPr lang="en-GB" altLang="en-US" sz="1400" i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GB" altLang="en-US" sz="1400" i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Slide Number Placeholder 3">
            <a:extLst>
              <a:ext uri="{FF2B5EF4-FFF2-40B4-BE49-F238E27FC236}">
                <a16:creationId xmlns="" xmlns:a16="http://schemas.microsoft.com/office/drawing/2014/main" id="{88F49F90-F338-4C75-A1E5-0A8DA675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42591FD-ADFB-4DA6-851E-33393A2911C2}" type="slidenum">
              <a:rPr lang="en-GB" altLang="en-US" sz="1400" i="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en-US" sz="1400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8520" y="1017492"/>
            <a:ext cx="9283154" cy="593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DEB9A42-5FC0-4630-B7BB-7C0975419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Programme</a:t>
            </a:r>
            <a:r>
              <a:rPr lang="nl-NL" dirty="0"/>
              <a:t> </a:t>
            </a:r>
            <a:r>
              <a:rPr lang="nl-NL" dirty="0" err="1"/>
              <a:t>evaluation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27108B1C-2F80-41EE-B8BF-ABE7EBF99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2276475"/>
            <a:ext cx="8291512" cy="3968750"/>
          </a:xfrm>
        </p:spPr>
        <p:txBody>
          <a:bodyPr/>
          <a:lstStyle/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nl-NL" i="0" dirty="0"/>
              <a:t>For </a:t>
            </a:r>
            <a:r>
              <a:rPr lang="nl-NL" i="0" dirty="0" err="1"/>
              <a:t>one</a:t>
            </a:r>
            <a:r>
              <a:rPr lang="nl-NL" i="0" dirty="0"/>
              <a:t> or </a:t>
            </a:r>
            <a:r>
              <a:rPr lang="nl-NL" i="0" dirty="0" err="1"/>
              <a:t>two</a:t>
            </a:r>
            <a:r>
              <a:rPr lang="nl-NL" i="0" dirty="0"/>
              <a:t> BS operations, focus on EU support; </a:t>
            </a:r>
            <a:r>
              <a:rPr lang="nl-NL" i="0" dirty="0" err="1"/>
              <a:t>every</a:t>
            </a:r>
            <a:r>
              <a:rPr lang="nl-NL" i="0" dirty="0"/>
              <a:t> 3-5 </a:t>
            </a:r>
            <a:r>
              <a:rPr lang="nl-NL" i="0" dirty="0" err="1"/>
              <a:t>year</a:t>
            </a:r>
            <a:endParaRPr lang="nl-NL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nl-NL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nl-NL" i="0" dirty="0"/>
              <a:t>Under Framework Contract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nl-NL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nl-NL" i="0" dirty="0" err="1"/>
              <a:t>Simplified</a:t>
            </a:r>
            <a:r>
              <a:rPr lang="nl-NL" i="0" dirty="0"/>
              <a:t> approach (output </a:t>
            </a:r>
            <a:r>
              <a:rPr lang="nl-NL" i="0" dirty="0" err="1"/>
              <a:t>and</a:t>
            </a:r>
            <a:r>
              <a:rPr lang="nl-NL" i="0" dirty="0"/>
              <a:t> </a:t>
            </a:r>
            <a:r>
              <a:rPr lang="nl-NL" i="0" dirty="0" err="1"/>
              <a:t>outcome</a:t>
            </a:r>
            <a:r>
              <a:rPr lang="nl-NL" i="0" dirty="0"/>
              <a:t>)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nl-NL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nl-NL" i="0" dirty="0"/>
              <a:t>In FA a financial </a:t>
            </a:r>
            <a:r>
              <a:rPr lang="nl-NL" i="0" dirty="0" err="1"/>
              <a:t>provision</a:t>
            </a:r>
            <a:r>
              <a:rPr lang="nl-NL" i="0" dirty="0"/>
              <a:t> </a:t>
            </a:r>
            <a:r>
              <a:rPr lang="nl-NL" i="0" dirty="0" err="1"/>
              <a:t>for</a:t>
            </a:r>
            <a:r>
              <a:rPr lang="nl-NL" i="0" dirty="0"/>
              <a:t> </a:t>
            </a:r>
            <a:r>
              <a:rPr lang="nl-NL" i="0" dirty="0" err="1"/>
              <a:t>the</a:t>
            </a:r>
            <a:r>
              <a:rPr lang="nl-NL" i="0" dirty="0"/>
              <a:t> </a:t>
            </a:r>
            <a:r>
              <a:rPr lang="nl-NL" i="0" dirty="0" err="1"/>
              <a:t>programme</a:t>
            </a:r>
            <a:r>
              <a:rPr lang="nl-NL" i="0" dirty="0"/>
              <a:t> </a:t>
            </a:r>
            <a:r>
              <a:rPr lang="nl-NL" i="0" dirty="0" err="1"/>
              <a:t>evaluation</a:t>
            </a:r>
            <a:endParaRPr lang="nl-NL" i="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C3B15AEC-4F0F-49F5-AA65-3DDF209E1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AF8FD-14D2-DE44-B84D-8F2A98BF4DFB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590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58832BC9-64FA-4B5D-A6A4-C68C2921D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Strategic Evaluation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9DBBD0A9-501B-490F-9617-65BC1DFF4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nl-NL" i="0" dirty="0" err="1"/>
              <a:t>Relatively</a:t>
            </a:r>
            <a:r>
              <a:rPr lang="nl-NL" i="0" dirty="0"/>
              <a:t> long </a:t>
            </a:r>
            <a:r>
              <a:rPr lang="nl-NL" i="0" dirty="0" err="1"/>
              <a:t>period</a:t>
            </a:r>
            <a:r>
              <a:rPr lang="nl-NL" i="0" dirty="0"/>
              <a:t> : 7 </a:t>
            </a:r>
            <a:r>
              <a:rPr lang="nl-NL" i="0" dirty="0" err="1"/>
              <a:t>to</a:t>
            </a:r>
            <a:r>
              <a:rPr lang="nl-NL" i="0" dirty="0"/>
              <a:t> 10 </a:t>
            </a:r>
            <a:r>
              <a:rPr lang="nl-NL" i="0" dirty="0" err="1"/>
              <a:t>years</a:t>
            </a:r>
            <a:endParaRPr lang="nl-NL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nl-NL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nl-NL" i="0" dirty="0"/>
              <a:t>Donor independent, </a:t>
            </a:r>
            <a:r>
              <a:rPr lang="nl-NL" i="0" dirty="0" err="1"/>
              <a:t>preferably</a:t>
            </a:r>
            <a:r>
              <a:rPr lang="nl-NL" i="0" dirty="0"/>
              <a:t> joint </a:t>
            </a:r>
            <a:r>
              <a:rPr lang="nl-NL" i="0" dirty="0" err="1"/>
              <a:t>evaluation</a:t>
            </a:r>
            <a:endParaRPr lang="nl-NL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nl-NL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nl-NL" i="0" dirty="0" err="1"/>
              <a:t>Managed</a:t>
            </a:r>
            <a:r>
              <a:rPr lang="nl-NL" i="0" dirty="0"/>
              <a:t> </a:t>
            </a:r>
            <a:r>
              <a:rPr lang="nl-NL" i="0" dirty="0" err="1"/>
              <a:t>and</a:t>
            </a:r>
            <a:r>
              <a:rPr lang="nl-NL" i="0" dirty="0"/>
              <a:t> </a:t>
            </a:r>
            <a:r>
              <a:rPr lang="nl-NL" i="0" dirty="0" err="1"/>
              <a:t>funded</a:t>
            </a:r>
            <a:r>
              <a:rPr lang="nl-NL" i="0" dirty="0"/>
              <a:t> </a:t>
            </a:r>
            <a:r>
              <a:rPr lang="nl-NL" i="0" dirty="0" err="1"/>
              <a:t>by</a:t>
            </a:r>
            <a:r>
              <a:rPr lang="nl-NL" i="0" dirty="0"/>
              <a:t> DG DEVCO / DG NEAR Evaluation services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nl-NL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nl-NL" i="0" dirty="0"/>
              <a:t>Focus on impact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AE0A6402-7859-4D9F-AEC9-9BCAE7B30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AF8FD-14D2-DE44-B84D-8F2A98BF4DFB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746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Title 1">
            <a:extLst>
              <a:ext uri="{FF2B5EF4-FFF2-40B4-BE49-F238E27FC236}">
                <a16:creationId xmlns="" xmlns:a16="http://schemas.microsoft.com/office/drawing/2014/main" id="{24FE98CA-D49D-4D0C-B6FE-8D488D92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39850"/>
            <a:ext cx="9144000" cy="1152525"/>
          </a:xfrm>
        </p:spPr>
        <p:txBody>
          <a:bodyPr lIns="36000" tIns="36000" rIns="36000" bIns="36000"/>
          <a:lstStyle/>
          <a:p>
            <a:pPr algn="ctr">
              <a:defRPr/>
            </a:pPr>
            <a:r>
              <a:rPr lang="en-GB" sz="2800" kern="1200" dirty="0"/>
              <a:t>A Comprehensive Evaluation Methodology</a:t>
            </a:r>
            <a:r>
              <a:rPr lang="en-GB" kern="1200" dirty="0"/>
              <a:t/>
            </a:r>
            <a:br>
              <a:rPr lang="en-GB" kern="1200" dirty="0"/>
            </a:br>
            <a:r>
              <a:rPr lang="en-GB" sz="2000" kern="1200" dirty="0"/>
              <a:t>A harmonized 3 step approach</a:t>
            </a:r>
          </a:p>
        </p:txBody>
      </p:sp>
      <p:sp>
        <p:nvSpPr>
          <p:cNvPr id="67587" name="Content Placeholder 2">
            <a:extLst>
              <a:ext uri="{FF2B5EF4-FFF2-40B4-BE49-F238E27FC236}">
                <a16:creationId xmlns="" xmlns:a16="http://schemas.microsoft.com/office/drawing/2014/main" id="{FDE4C60A-EC0A-4738-9BED-75A84DE36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4032250"/>
          </a:xfrm>
        </p:spPr>
        <p:txBody>
          <a:bodyPr/>
          <a:lstStyle/>
          <a:p>
            <a:pPr marL="1588" lvl="1" indent="0" eaLnBrk="1" hangingPunct="1">
              <a:spcBef>
                <a:spcPts val="1600"/>
              </a:spcBef>
              <a:buFontTx/>
              <a:buNone/>
            </a:pPr>
            <a:r>
              <a:rPr lang="en-GB" altLang="en-US" dirty="0">
                <a:ea typeface="Arial Unicode MS" panose="020B0604020202020204" pitchFamily="34" charset="-128"/>
                <a:cs typeface="Tahoma" panose="020B0604030504040204" pitchFamily="34" charset="0"/>
              </a:rPr>
              <a:t>Three step approach :</a:t>
            </a:r>
            <a:endParaRPr lang="en-GB" altLang="en-US" i="1" dirty="0">
              <a:ea typeface="Arial Unicode MS" panose="020B0604020202020204" pitchFamily="34" charset="-128"/>
              <a:cs typeface="Tahoma" panose="020B0604030504040204" pitchFamily="34" charset="0"/>
            </a:endParaRPr>
          </a:p>
          <a:p>
            <a:pPr lvl="2" indent="-342900" algn="just" eaLnBrk="1" hangingPunct="1">
              <a:spcBef>
                <a:spcPts val="1600"/>
              </a:spcBef>
              <a:buClr>
                <a:srgbClr val="3C8C93"/>
              </a:buClr>
              <a:buFontTx/>
              <a:buAutoNum type="arabicPeriod"/>
            </a:pPr>
            <a:r>
              <a:rPr lang="en-GB" altLang="en-US" sz="2000" dirty="0">
                <a:ea typeface="Arial Unicode MS" panose="020B0604020202020204" pitchFamily="34" charset="-128"/>
                <a:cs typeface="Tahoma" panose="020B0604030504040204" pitchFamily="34" charset="0"/>
              </a:rPr>
              <a:t>An </a:t>
            </a:r>
            <a:r>
              <a:rPr lang="en-GB" altLang="en-US" sz="2000" u="sng" dirty="0">
                <a:solidFill>
                  <a:srgbClr val="3C8C93"/>
                </a:solidFill>
                <a:ea typeface="Arial Unicode MS" panose="020B0604020202020204" pitchFamily="34" charset="-128"/>
                <a:cs typeface="Tahoma" panose="020B0604030504040204" pitchFamily="34" charset="0"/>
              </a:rPr>
              <a:t>evaluation of the input, outputs and induced outputs </a:t>
            </a:r>
            <a:r>
              <a:rPr lang="en-GB" altLang="en-US" sz="2000" dirty="0">
                <a:ea typeface="Arial Unicode MS" panose="020B0604020202020204" pitchFamily="34" charset="-128"/>
                <a:cs typeface="Tahoma" panose="020B0604030504040204" pitchFamily="34" charset="0"/>
              </a:rPr>
              <a:t>of budget support</a:t>
            </a:r>
          </a:p>
          <a:p>
            <a:pPr lvl="2" indent="-342900" algn="just" eaLnBrk="1" hangingPunct="1">
              <a:spcBef>
                <a:spcPts val="1600"/>
              </a:spcBef>
              <a:buClr>
                <a:srgbClr val="3C8C93"/>
              </a:buClr>
              <a:buFontTx/>
              <a:buAutoNum type="arabicPeriod"/>
            </a:pPr>
            <a:r>
              <a:rPr lang="en-GB" altLang="en-US" sz="2000" dirty="0">
                <a:ea typeface="Arial Unicode MS" panose="020B0604020202020204" pitchFamily="34" charset="-128"/>
                <a:cs typeface="Tahoma" panose="020B0604030504040204" pitchFamily="34" charset="0"/>
              </a:rPr>
              <a:t>An </a:t>
            </a:r>
            <a:r>
              <a:rPr lang="en-GB" altLang="en-US" sz="2000" u="sng" dirty="0">
                <a:solidFill>
                  <a:srgbClr val="3C8C93"/>
                </a:solidFill>
                <a:ea typeface="Arial Unicode MS" panose="020B0604020202020204" pitchFamily="34" charset="-128"/>
                <a:cs typeface="Tahoma" panose="020B0604030504040204" pitchFamily="34" charset="0"/>
              </a:rPr>
              <a:t>assessment of the outcomes and impacts </a:t>
            </a:r>
            <a:r>
              <a:rPr lang="en-GB" altLang="en-US" sz="2000" dirty="0">
                <a:ea typeface="Arial Unicode MS" panose="020B0604020202020204" pitchFamily="34" charset="-128"/>
                <a:cs typeface="Tahoma" panose="020B0604030504040204" pitchFamily="34" charset="0"/>
              </a:rPr>
              <a:t>targeted by the govt. Policy / strategy / expenditure</a:t>
            </a:r>
          </a:p>
          <a:p>
            <a:pPr lvl="2" indent="-342900" algn="just" eaLnBrk="1" hangingPunct="1">
              <a:spcBef>
                <a:spcPts val="1600"/>
              </a:spcBef>
              <a:buClr>
                <a:srgbClr val="3C8C93"/>
              </a:buClr>
              <a:buFontTx/>
              <a:buAutoNum type="arabicPeriod"/>
            </a:pPr>
            <a:r>
              <a:rPr lang="en-GB" altLang="en-US" sz="2000" dirty="0">
                <a:ea typeface="Arial Unicode MS" panose="020B0604020202020204" pitchFamily="34" charset="-128"/>
                <a:cs typeface="Tahoma" panose="020B0604030504040204" pitchFamily="34" charset="0"/>
              </a:rPr>
              <a:t>An exploration of whether there is a </a:t>
            </a:r>
            <a:r>
              <a:rPr lang="en-GB" altLang="en-US" sz="2000" u="sng" dirty="0">
                <a:solidFill>
                  <a:srgbClr val="3C8C93"/>
                </a:solidFill>
                <a:ea typeface="Arial Unicode MS" panose="020B0604020202020204" pitchFamily="34" charset="-128"/>
                <a:cs typeface="Tahoma" panose="020B0604030504040204" pitchFamily="34" charset="0"/>
              </a:rPr>
              <a:t>linkage between:</a:t>
            </a:r>
            <a:endParaRPr lang="en-GB" altLang="en-US" sz="2000" dirty="0">
              <a:ea typeface="Arial Unicode MS" panose="020B0604020202020204" pitchFamily="34" charset="-128"/>
              <a:cs typeface="Tahoma" panose="020B060403050404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41D5BDC6-495C-4F93-8467-AF3EF52135FE}"/>
              </a:ext>
            </a:extLst>
          </p:cNvPr>
          <p:cNvSpPr/>
          <p:nvPr/>
        </p:nvSpPr>
        <p:spPr bwMode="auto">
          <a:xfrm>
            <a:off x="755650" y="5300663"/>
            <a:ext cx="3455988" cy="1135062"/>
          </a:xfrm>
          <a:prstGeom prst="round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 algn="ctr" eaLnBrk="1" hangingPunct="1">
              <a:defRPr/>
            </a:pPr>
            <a:r>
              <a:rPr lang="en-GB" sz="1600" b="1">
                <a:solidFill>
                  <a:srgbClr val="0F5494"/>
                </a:solidFill>
              </a:rPr>
              <a:t>The budget support </a:t>
            </a:r>
          </a:p>
          <a:p>
            <a:pPr marL="3175" algn="ctr" eaLnBrk="1" hangingPunct="1">
              <a:defRPr/>
            </a:pPr>
            <a:r>
              <a:rPr lang="en-GB" sz="1600" b="1">
                <a:solidFill>
                  <a:srgbClr val="0F5494"/>
                </a:solidFill>
              </a:rPr>
              <a:t>induced outputs 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24E701A-A269-4889-8C32-F55D6F94302B}"/>
              </a:ext>
            </a:extLst>
          </p:cNvPr>
          <p:cNvSpPr/>
          <p:nvPr/>
        </p:nvSpPr>
        <p:spPr bwMode="auto">
          <a:xfrm>
            <a:off x="4356100" y="5318125"/>
            <a:ext cx="4248150" cy="1135063"/>
          </a:xfrm>
          <a:prstGeom prst="round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 algn="ctr" eaLnBrk="1" hangingPunct="1">
              <a:defRPr/>
            </a:pPr>
            <a:r>
              <a:rPr lang="en-GB" sz="1600" b="1" dirty="0">
                <a:solidFill>
                  <a:srgbClr val="0F5494"/>
                </a:solidFill>
              </a:rPr>
              <a:t>The determining factors of outcomes/impacts formulated as BS objectives </a:t>
            </a:r>
          </a:p>
        </p:txBody>
      </p:sp>
      <p:sp>
        <p:nvSpPr>
          <p:cNvPr id="67590" name="Isosceles Triangle 6">
            <a:extLst>
              <a:ext uri="{FF2B5EF4-FFF2-40B4-BE49-F238E27FC236}">
                <a16:creationId xmlns="" xmlns:a16="http://schemas.microsoft.com/office/drawing/2014/main" id="{D208FE05-A867-4E31-A2E8-451D8E560A3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903663" y="5759450"/>
            <a:ext cx="1003300" cy="187325"/>
          </a:xfrm>
          <a:prstGeom prst="triangle">
            <a:avLst>
              <a:gd name="adj" fmla="val 50000"/>
            </a:avLst>
          </a:prstGeom>
          <a:solidFill>
            <a:srgbClr val="D9D9D9"/>
          </a:solidFill>
          <a:ln w="25400" algn="ctr">
            <a:solidFill>
              <a:srgbClr val="BCBCBC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600" b="1" i="0"/>
          </a:p>
        </p:txBody>
      </p:sp>
      <p:sp>
        <p:nvSpPr>
          <p:cNvPr id="67591" name="Isosceles Triangle 7">
            <a:extLst>
              <a:ext uri="{FF2B5EF4-FFF2-40B4-BE49-F238E27FC236}">
                <a16:creationId xmlns="" xmlns:a16="http://schemas.microsoft.com/office/drawing/2014/main" id="{BEE8CD88-E90C-4BB4-88AD-6BAA5ADAFFC7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713163" y="5759450"/>
            <a:ext cx="1003300" cy="187325"/>
          </a:xfrm>
          <a:prstGeom prst="triangle">
            <a:avLst>
              <a:gd name="adj" fmla="val 50000"/>
            </a:avLst>
          </a:prstGeom>
          <a:solidFill>
            <a:srgbClr val="D9D9D9"/>
          </a:solidFill>
          <a:ln w="25400" algn="ctr">
            <a:solidFill>
              <a:srgbClr val="BCBCBC"/>
            </a:solidFill>
            <a:miter lim="800000"/>
            <a:headEnd/>
            <a:tailEnd/>
          </a:ln>
        </p:spPr>
        <p:txBody>
          <a:bodyPr vert="eaVert"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600" b="1" i="0"/>
          </a:p>
        </p:txBody>
      </p:sp>
    </p:spTree>
    <p:extLst>
      <p:ext uri="{BB962C8B-B14F-4D97-AF65-F5344CB8AC3E}">
        <p14:creationId xmlns:p14="http://schemas.microsoft.com/office/powerpoint/2010/main" val="384508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D88AB4C-9649-EA48-AEA9-DA3B10C56336}" type="slidenum">
              <a:rPr lang="en-GB" altLang="nl-NL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GB" altLang="nl-NL" sz="1400" i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9388" y="1203325"/>
          <a:ext cx="8856662" cy="5770310"/>
        </p:xfrm>
        <a:graphic>
          <a:graphicData uri="http://schemas.openxmlformats.org/drawingml/2006/table">
            <a:tbl>
              <a:tblPr/>
              <a:tblGrid>
                <a:gridCol w="8048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861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223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0368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545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Government strategy</a:t>
                      </a: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F54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Impacts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Sustainable and inclusive growth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Poverty reduction</a:t>
                      </a: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Budget support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F54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Outcomes</a:t>
                      </a: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Positive responses by service users and economic actors to government  policy management and service delivery</a:t>
                      </a: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62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Outputs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Execution of the budget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Monitoring of results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macro-economic management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public services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Etc.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Induced outputs</a:t>
                      </a: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macro-economic management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public services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Strengthened PFM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policy formulation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Strengthened public sector institutions,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Etc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79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National and  sector policies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Budgetary resources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Human resources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Institutional structures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Strategies and operational programmes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Outputs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More aid provided through the budget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More funds available for discretionary spending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Increased predictability of disbursement of external funds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Policy dialogue, conditionalities, TA and capacity building better coordinated and more conducive for government strategies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harmonisation and alignment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Reduced transaction costs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Transfer of funds to the national Treasury and disbursement conditions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Policy dialogue and performance indicators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Capacity building and TA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2875" y="188913"/>
            <a:ext cx="9001125" cy="79216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2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Step</a:t>
            </a:r>
            <a:r>
              <a:rPr lang="fr-FR" sz="22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1: Evaluation of the </a:t>
            </a:r>
            <a:r>
              <a:rPr lang="fr-FR" sz="22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chain</a:t>
            </a:r>
            <a:r>
              <a:rPr lang="fr-FR" sz="22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2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from</a:t>
            </a:r>
            <a:r>
              <a:rPr lang="fr-FR" sz="22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inputs to </a:t>
            </a:r>
            <a:r>
              <a:rPr lang="fr-FR" sz="22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induced</a:t>
            </a:r>
            <a:r>
              <a:rPr lang="fr-FR" sz="22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outputs of the BS</a:t>
            </a:r>
            <a:endParaRPr lang="en-US" sz="2200" b="1" kern="0" dirty="0">
              <a:solidFill>
                <a:schemeClr val="accent3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5364163" y="2708275"/>
            <a:ext cx="3455987" cy="4149725"/>
          </a:xfrm>
          <a:prstGeom prst="ellipse">
            <a:avLst/>
          </a:prstGeom>
          <a:solidFill>
            <a:schemeClr val="accent2">
              <a:lumMod val="90000"/>
              <a:alpha val="3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stCxn id="7" idx="2"/>
          </p:cNvCxnSpPr>
          <p:nvPr/>
        </p:nvCxnSpPr>
        <p:spPr>
          <a:xfrm>
            <a:off x="6156325" y="2452688"/>
            <a:ext cx="762000" cy="250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95963" y="2205038"/>
            <a:ext cx="719137" cy="247650"/>
          </a:xfrm>
          <a:prstGeom prst="rect">
            <a:avLst/>
          </a:prstGeom>
          <a:solidFill>
            <a:schemeClr val="accent2">
              <a:lumMod val="90000"/>
              <a:alpha val="30000"/>
            </a:schemeClr>
          </a:solidFill>
          <a:ln w="190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1000" b="1" dirty="0" err="1">
                <a:latin typeface="Verdana" panose="020B0604030504040204" pitchFamily="34" charset="0"/>
              </a:rPr>
              <a:t>Step</a:t>
            </a:r>
            <a:r>
              <a:rPr lang="fr-FR" sz="1000" b="1" dirty="0">
                <a:latin typeface="Verdana" panose="020B0604030504040204" pitchFamily="34" charset="0"/>
              </a:rPr>
              <a:t> 1</a:t>
            </a:r>
            <a:endParaRPr lang="en-US" sz="1000" b="1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EC7302-D59E-3944-8B99-854B415F97BB}" type="slidenum">
              <a:rPr lang="en-GB" altLang="nl-NL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GB" altLang="nl-NL" sz="1400" i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9388" y="1203325"/>
          <a:ext cx="8856662" cy="5770310"/>
        </p:xfrm>
        <a:graphic>
          <a:graphicData uri="http://schemas.openxmlformats.org/drawingml/2006/table">
            <a:tbl>
              <a:tblPr/>
              <a:tblGrid>
                <a:gridCol w="8048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861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223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0368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545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Government strategy</a:t>
                      </a: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F54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Impacts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Sustainable and inclusive growth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Poverty reduction</a:t>
                      </a: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Budget support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F54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Outcomes</a:t>
                      </a: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Positive responses by service users and economic actors to government  policy management and service delivery</a:t>
                      </a: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62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Outputs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Execution of the budget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Monitoring of results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macro-economic management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public services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Etc.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Induced outputs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macro-economic management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public services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Strengthened PFM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policy formulation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Strengthened public sector institutions,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Etc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79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National and  sector policies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Budgetary resources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Human resources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Institutional structures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Strategies and operational programmes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Outputs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More aid provided through the budget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More funds available for discretionary spending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Increased predictability of disbursement of external funds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Policy dialogue, conditionalities, TA and capacity building better coordinated and more conducive for government strategies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harmonisation and alignment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Reduced transaction costs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Transfer of funds to the national Treasury and disbursement conditions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Policy dialogue and performance indicators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Capacity building and TA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2875" y="188913"/>
            <a:ext cx="9001125" cy="79216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18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Step</a:t>
            </a:r>
            <a:r>
              <a:rPr lang="fr-FR" sz="18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2: Evaluation of the </a:t>
            </a:r>
            <a:r>
              <a:rPr lang="fr-FR" sz="18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results</a:t>
            </a:r>
            <a:r>
              <a:rPr lang="fr-FR" sz="18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and impacts and </a:t>
            </a:r>
            <a:r>
              <a:rPr lang="fr-FR" sz="18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assessment</a:t>
            </a:r>
            <a:r>
              <a:rPr lang="fr-FR" sz="18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of the contributions of </a:t>
            </a:r>
            <a:r>
              <a:rPr lang="fr-FR" sz="18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Government</a:t>
            </a:r>
            <a:r>
              <a:rPr lang="fr-FR" sz="18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18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policies</a:t>
            </a:r>
            <a:r>
              <a:rPr lang="fr-FR" sz="18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and </a:t>
            </a:r>
            <a:r>
              <a:rPr lang="fr-FR" sz="18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spending</a:t>
            </a:r>
            <a:r>
              <a:rPr lang="en-GB" sz="1800" dirty="0">
                <a:solidFill>
                  <a:schemeClr val="accent3"/>
                </a:solidFill>
                <a:latin typeface="Verdana" panose="020B0604030504040204" pitchFamily="34" charset="0"/>
              </a:rPr>
              <a:t> </a:t>
            </a:r>
            <a:r>
              <a:rPr lang="en-GB" sz="2400" dirty="0">
                <a:solidFill>
                  <a:schemeClr val="accent3"/>
                </a:solidFill>
                <a:latin typeface="Verdana" panose="020B0604030504040204" pitchFamily="34" charset="0"/>
              </a:rPr>
              <a:t> </a:t>
            </a:r>
            <a:endParaRPr lang="en-US" sz="2400" b="1" kern="0" dirty="0">
              <a:solidFill>
                <a:schemeClr val="accent3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827088" y="1628775"/>
            <a:ext cx="3673475" cy="1944688"/>
          </a:xfrm>
          <a:prstGeom prst="ellipse">
            <a:avLst/>
          </a:prstGeom>
          <a:solidFill>
            <a:srgbClr val="92D050">
              <a:alpha val="30000"/>
            </a:srgbClr>
          </a:solidFill>
          <a:ln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211638" y="1443038"/>
            <a:ext cx="1081087" cy="40163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21" name="TextBox 6"/>
          <p:cNvSpPr txBox="1">
            <a:spLocks noChangeArrowheads="1"/>
          </p:cNvSpPr>
          <p:nvPr/>
        </p:nvSpPr>
        <p:spPr bwMode="auto">
          <a:xfrm>
            <a:off x="5076825" y="1196975"/>
            <a:ext cx="720725" cy="246063"/>
          </a:xfrm>
          <a:prstGeom prst="rect">
            <a:avLst/>
          </a:prstGeom>
          <a:solidFill>
            <a:srgbClr val="92D050">
              <a:alpha val="30196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FR" altLang="nl-NL" sz="1000" b="1" i="0"/>
              <a:t>Step2</a:t>
            </a:r>
            <a:endParaRPr lang="en-US" altLang="nl-NL" sz="1000" b="1" i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B404D94-963F-FF42-B3B5-B02068EEFB58}" type="slidenum">
              <a:rPr lang="en-GB" altLang="nl-NL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GB" altLang="nl-NL" sz="1400" i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9388" y="1203325"/>
          <a:ext cx="8856662" cy="5770310"/>
        </p:xfrm>
        <a:graphic>
          <a:graphicData uri="http://schemas.openxmlformats.org/drawingml/2006/table">
            <a:tbl>
              <a:tblPr/>
              <a:tblGrid>
                <a:gridCol w="8048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861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223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0368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545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Government strategy</a:t>
                      </a: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F54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Impacts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Sustainable and inclusive growth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Poverty reduction</a:t>
                      </a: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Budget support</a:t>
                      </a:r>
                      <a:endParaRPr kumimoji="0" lang="en-US" altLang="x-none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F54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Outcomes</a:t>
                      </a: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Positive responses by service users and economic actors to government  policy management and service delivery</a:t>
                      </a: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62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Outputs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Execution of the budget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Monitoring of results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macro-economic management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public services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Etc.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Induced outputs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macro-economic management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public services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Strengthened PFM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policy formulation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Strengthened public sector institutions,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Etc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79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National and  sector policies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Budgetary resources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Human resources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Institutional structures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Strategies and operational programmes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Outputs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More aid provided through the budget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More funds available for discretionary spending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Increased predictability of disbursement of external funds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Policy dialogue, conditionalities, TA and capacity building better coordinated and more conducive for government strategies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Improved harmonisation and alignment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Reduced transaction costs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Inputs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1"/>
                        </a:buClr>
                        <a:defRPr sz="2000" i="1">
                          <a:solidFill>
                            <a:srgbClr val="0F5494"/>
                          </a:solidFill>
                          <a:latin typeface="Verdan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9FBA"/>
                        </a:buClr>
                        <a:defRPr b="1">
                          <a:solidFill>
                            <a:srgbClr val="0F5494"/>
                          </a:solidFill>
                          <a:latin typeface="Verdan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1200">
                          <a:solidFill>
                            <a:srgbClr val="0F5494"/>
                          </a:solidFill>
                          <a:latin typeface="Verdan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Transfer of funds to the national Treasury and disbursement conditions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Policy dialogue and performance indicators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r>
                        <a:rPr kumimoji="0" lang="en-GB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charset="0"/>
                          <a:cs typeface="Arial" charset="0"/>
                        </a:rPr>
                        <a:t>Capacity building and TA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charset="2"/>
                        <a:buChar char=""/>
                        <a:tabLst/>
                      </a:pP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Arial" charset="0"/>
                      </a:endParaRPr>
                    </a:p>
                  </a:txBody>
                  <a:tcPr marL="36140" marR="361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2875" y="188913"/>
            <a:ext cx="9001125" cy="79216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Step</a:t>
            </a:r>
            <a:r>
              <a:rPr lang="fr-FR" sz="24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3: Exploration of the links </a:t>
            </a:r>
            <a:r>
              <a:rPr lang="fr-FR" sz="24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between</a:t>
            </a:r>
            <a:r>
              <a:rPr lang="fr-FR" sz="24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the BS and the </a:t>
            </a:r>
            <a:r>
              <a:rPr lang="fr-FR" sz="24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results</a:t>
            </a:r>
            <a:r>
              <a:rPr lang="fr-FR" sz="24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and impacts of the </a:t>
            </a:r>
            <a:r>
              <a:rPr lang="fr-FR" sz="2400" b="1" kern="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Gov</a:t>
            </a:r>
            <a:r>
              <a:rPr lang="fr-FR" sz="2400" b="1" kern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. action</a:t>
            </a:r>
            <a:endParaRPr lang="en-US" sz="2400" b="1" kern="0" dirty="0">
              <a:solidFill>
                <a:schemeClr val="accent3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Oval 4"/>
          <p:cNvSpPr/>
          <p:nvPr/>
        </p:nvSpPr>
        <p:spPr>
          <a:xfrm rot="490554">
            <a:off x="1071563" y="1679575"/>
            <a:ext cx="7432675" cy="1812925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364163" y="1406525"/>
            <a:ext cx="576262" cy="37306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69" name="TextBox 7"/>
          <p:cNvSpPr txBox="1">
            <a:spLocks noChangeArrowheads="1"/>
          </p:cNvSpPr>
          <p:nvPr/>
        </p:nvSpPr>
        <p:spPr bwMode="auto">
          <a:xfrm>
            <a:off x="5651500" y="1176338"/>
            <a:ext cx="846138" cy="246062"/>
          </a:xfrm>
          <a:prstGeom prst="rect">
            <a:avLst/>
          </a:prstGeom>
          <a:solidFill>
            <a:srgbClr val="FF0000">
              <a:alpha val="30196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FR" altLang="nl-NL" sz="1000" b="1" i="0"/>
              <a:t>Step 3</a:t>
            </a:r>
            <a:endParaRPr lang="en-US" altLang="nl-NL" sz="1000" b="1" i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US" altLang="en-US" dirty="0"/>
              <a:t>Outline </a:t>
            </a:r>
            <a:r>
              <a:rPr lang="en-US" altLang="en-US" dirty="0" smtClean="0"/>
              <a:t>Module </a:t>
            </a:r>
            <a:r>
              <a:rPr lang="en-US" altLang="en-US" dirty="0" smtClean="0"/>
              <a:t>8 </a:t>
            </a:r>
            <a:endParaRPr lang="en-US" alt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en-GB" dirty="0">
              <a:solidFill>
                <a:srgbClr val="C00000"/>
              </a:solidFill>
            </a:endParaRP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Final report on budget operation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Evaluation of budget support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>
                <a:solidFill>
                  <a:srgbClr val="C00000"/>
                </a:solidFill>
              </a:rPr>
              <a:t>Synthesis of country evaluations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Audit</a:t>
            </a:r>
          </a:p>
          <a:p>
            <a:pPr marL="457200" lvl="1" indent="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endParaRPr lang="en-GB" dirty="0"/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en-US" b="0" dirty="0">
              <a:solidFill>
                <a:schemeClr val="accent2"/>
              </a:solidFill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B99757-1497-D345-B520-B0E5D6614A99}" type="slidenum">
              <a:rPr lang="en-GB" altLang="en-US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GB" altLang="en-US" sz="1400" i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el 1"/>
          <p:cNvSpPr>
            <a:spLocks noGrp="1"/>
          </p:cNvSpPr>
          <p:nvPr>
            <p:ph type="title"/>
          </p:nvPr>
        </p:nvSpPr>
        <p:spPr>
          <a:xfrm>
            <a:off x="380612" y="1056396"/>
            <a:ext cx="8229600" cy="936625"/>
          </a:xfrm>
        </p:spPr>
        <p:txBody>
          <a:bodyPr/>
          <a:lstStyle/>
          <a:p>
            <a:r>
              <a:rPr lang="nl-NL" altLang="nl-NL" dirty="0"/>
              <a:t>Macro analysis </a:t>
            </a:r>
          </a:p>
        </p:txBody>
      </p:sp>
      <p:sp>
        <p:nvSpPr>
          <p:cNvPr id="24581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137A04F-A868-9B42-85BF-5EC957EA56CB}" type="slidenum">
              <a:rPr lang="en-GB" altLang="en-US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GB" altLang="en-US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611188" y="5326063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nl-NL" sz="2400" b="0" kern="0" dirty="0" err="1"/>
              <a:t>Positive</a:t>
            </a:r>
            <a:r>
              <a:rPr lang="nl-NL" sz="2400" b="0" kern="0" dirty="0"/>
              <a:t> </a:t>
            </a:r>
            <a:r>
              <a:rPr lang="nl-NL" sz="2400" b="0" kern="0" dirty="0" err="1"/>
              <a:t>contribution</a:t>
            </a:r>
            <a:r>
              <a:rPr lang="nl-NL" sz="2400" b="0" kern="0" dirty="0"/>
              <a:t> </a:t>
            </a:r>
            <a:r>
              <a:rPr lang="nl-NL" sz="2400" b="0" kern="0" dirty="0" err="1"/>
              <a:t>to</a:t>
            </a:r>
            <a:r>
              <a:rPr lang="nl-NL" sz="2400" b="0" kern="0" dirty="0"/>
              <a:t> </a:t>
            </a:r>
            <a:r>
              <a:rPr lang="nl-NL" sz="2400" b="0" kern="0" dirty="0" err="1"/>
              <a:t>poverty</a:t>
            </a:r>
            <a:r>
              <a:rPr lang="nl-NL" sz="2400" b="0" kern="0" dirty="0"/>
              <a:t> </a:t>
            </a:r>
            <a:r>
              <a:rPr lang="nl-NL" sz="2400" b="0" kern="0" dirty="0" err="1"/>
              <a:t>alleviation</a:t>
            </a:r>
            <a:r>
              <a:rPr lang="nl-NL" sz="2400" b="0" kern="0" dirty="0"/>
              <a:t>; SRBC </a:t>
            </a:r>
            <a:r>
              <a:rPr lang="nl-NL" sz="2400" b="0" kern="0" dirty="0" err="1"/>
              <a:t>also</a:t>
            </a:r>
            <a:r>
              <a:rPr lang="nl-NL" sz="2400" b="0" kern="0" dirty="0"/>
              <a:t> on </a:t>
            </a:r>
            <a:r>
              <a:rPr lang="nl-NL" sz="2400" b="0" kern="0" dirty="0" err="1"/>
              <a:t>income</a:t>
            </a:r>
            <a:r>
              <a:rPr lang="nl-NL" sz="2400" b="0" kern="0" dirty="0"/>
              <a:t> </a:t>
            </a:r>
            <a:r>
              <a:rPr lang="nl-NL" sz="2400" b="0" kern="0" dirty="0" err="1"/>
              <a:t>distribution</a:t>
            </a:r>
            <a:endParaRPr lang="nl-NL" sz="2400" b="0" kern="0" dirty="0"/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="" xmlns:a16="http://schemas.microsoft.com/office/drawing/2014/main" id="{279BDA03-D347-4FAB-BE73-25FC368ED5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6363" y="2272591"/>
            <a:ext cx="4038600" cy="3529013"/>
          </a:xfrm>
        </p:spPr>
        <p:txBody>
          <a:bodyPr/>
          <a:lstStyle/>
          <a:p>
            <a:endParaRPr lang="nl-NL" dirty="0"/>
          </a:p>
          <a:p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="" xmlns:a16="http://schemas.microsoft.com/office/drawing/2014/main" id="{A9091AC7-1916-43AB-8637-E2B6D03E7C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498" y="1993021"/>
            <a:ext cx="3957128" cy="3157709"/>
          </a:xfrm>
          <a:prstGeom prst="rect">
            <a:avLst/>
          </a:prstGeom>
        </p:spPr>
      </p:pic>
      <p:pic>
        <p:nvPicPr>
          <p:cNvPr id="5" name="Tijdelijke aanduiding voor inhoud 4">
            <a:extLst>
              <a:ext uri="{FF2B5EF4-FFF2-40B4-BE49-F238E27FC236}">
                <a16:creationId xmlns="" xmlns:a16="http://schemas.microsoft.com/office/drawing/2014/main" id="{9BFF1EA9-DDBE-461E-954D-CDFB8BF29C8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36997" y="2168354"/>
            <a:ext cx="3797763" cy="290124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308F8AE7-37DA-4697-8FA5-7E1A7B40D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Positive</a:t>
            </a:r>
            <a:r>
              <a:rPr lang="nl-NL" dirty="0"/>
              <a:t> </a:t>
            </a:r>
            <a:r>
              <a:rPr lang="nl-NL" dirty="0" err="1"/>
              <a:t>correlation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CPI…..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E8334029-2779-4E14-A103-8FFE788F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AF8FD-14D2-DE44-B84D-8F2A98BF4DFB}" type="slidenum">
              <a:rPr lang="en-GB" altLang="en-US" smtClean="0"/>
              <a:pPr>
                <a:defRPr/>
              </a:pPr>
              <a:t>19</a:t>
            </a:fld>
            <a:endParaRPr lang="en-GB" altLang="en-US"/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="" xmlns:a16="http://schemas.microsoft.com/office/drawing/2014/main" id="{B961D991-C45C-4E54-B4E4-F359B3EE118B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036"/>
          <a:stretch/>
        </p:blipFill>
        <p:spPr bwMode="auto">
          <a:xfrm>
            <a:off x="431273" y="2276476"/>
            <a:ext cx="8167688" cy="41768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hthoek 7">
            <a:extLst>
              <a:ext uri="{FF2B5EF4-FFF2-40B4-BE49-F238E27FC236}">
                <a16:creationId xmlns="" xmlns:a16="http://schemas.microsoft.com/office/drawing/2014/main" id="{53B1F407-58CF-40B9-B195-9E843ECEC525}"/>
              </a:ext>
            </a:extLst>
          </p:cNvPr>
          <p:cNvSpPr/>
          <p:nvPr/>
        </p:nvSpPr>
        <p:spPr bwMode="auto">
          <a:xfrm>
            <a:off x="6553200" y="5445224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951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US" altLang="en-US" dirty="0"/>
              <a:t>Outline </a:t>
            </a:r>
            <a:r>
              <a:rPr lang="en-US" altLang="en-US" dirty="0" smtClean="0"/>
              <a:t>Module </a:t>
            </a:r>
            <a:r>
              <a:rPr lang="en-US" altLang="en-US" dirty="0" smtClean="0"/>
              <a:t>8 </a:t>
            </a:r>
            <a:endParaRPr lang="en-US" alt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en-GB" dirty="0">
              <a:solidFill>
                <a:srgbClr val="C00000"/>
              </a:solidFill>
            </a:endParaRP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>
                <a:solidFill>
                  <a:srgbClr val="C00000"/>
                </a:solidFill>
              </a:rPr>
              <a:t>Final report on budget operation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Evaluation of budget support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Synthesis of country evaluations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Audit</a:t>
            </a:r>
          </a:p>
          <a:p>
            <a:pPr marL="457200" lvl="1" indent="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endParaRPr lang="en-GB" dirty="0"/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en-US" b="0" dirty="0">
              <a:solidFill>
                <a:schemeClr val="accent2"/>
              </a:solidFill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B99757-1497-D345-B520-B0E5D6614A99}" type="slidenum">
              <a:rPr lang="en-GB" altLang="en-US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en-US" sz="1400" i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15888"/>
            <a:ext cx="5105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4149725"/>
            <a:ext cx="4216400" cy="229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/>
              <a:t>The context for Budget Support (Overview)</a:t>
            </a:r>
          </a:p>
        </p:txBody>
      </p:sp>
      <p:pic>
        <p:nvPicPr>
          <p:cNvPr id="29699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908050"/>
            <a:ext cx="8856663" cy="511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417513"/>
          </a:xfrm>
        </p:spPr>
        <p:txBody>
          <a:bodyPr/>
          <a:lstStyle/>
          <a:p>
            <a:r>
              <a:rPr lang="en-US" altLang="nl-NL"/>
              <a:t>Induced outputs (LICs)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76250"/>
            <a:ext cx="9036050" cy="616585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sz="2200" b="1" dirty="0">
                <a:solidFill>
                  <a:schemeClr val="bg1"/>
                </a:solidFill>
                <a:ea typeface="ＭＳ Ｐゴシック" charset="0"/>
              </a:rPr>
              <a:t>LICs Macro-economic effects</a:t>
            </a:r>
            <a:r>
              <a:rPr lang="en-GB" sz="2200" dirty="0">
                <a:solidFill>
                  <a:schemeClr val="bg1"/>
                </a:solidFill>
                <a:ea typeface="ＭＳ Ｐゴシック" charset="0"/>
              </a:rPr>
              <a:t>: positive changes </a:t>
            </a:r>
            <a:r>
              <a:rPr lang="en-GB" sz="2200" dirty="0">
                <a:ea typeface="ＭＳ Ｐゴシック" charset="0"/>
              </a:rPr>
              <a:t>composition</a:t>
            </a:r>
          </a:p>
          <a:p>
            <a:pPr>
              <a:buFont typeface="Arial" charset="0"/>
              <a:buChar char="•"/>
              <a:defRPr/>
            </a:pPr>
            <a:endParaRPr lang="es-ES_tradnl" sz="2200" dirty="0">
              <a:ea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s-ES_tradnl" sz="2200" dirty="0">
              <a:ea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sz="2200" dirty="0">
              <a:ea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s-ES" sz="2200" dirty="0">
              <a:ea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s-ES" sz="2200" dirty="0">
              <a:ea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s-ES" sz="2200" dirty="0">
              <a:ea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s-ES" sz="2200" dirty="0">
              <a:ea typeface="ＭＳ Ｐゴシック" charset="0"/>
            </a:endParaRPr>
          </a:p>
          <a:p>
            <a:pPr marL="0" indent="0">
              <a:lnSpc>
                <a:spcPct val="150000"/>
              </a:lnSpc>
              <a:buFont typeface="Arial" charset="0"/>
              <a:buNone/>
              <a:defRPr/>
            </a:pPr>
            <a:endParaRPr lang="es-ES" sz="2200" dirty="0">
              <a:ea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s-ES" dirty="0">
              <a:ea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s-ES" dirty="0">
              <a:ea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sz="2200" dirty="0">
              <a:ea typeface="ＭＳ Ｐゴシック" charset="0"/>
            </a:endParaRPr>
          </a:p>
        </p:txBody>
      </p:sp>
      <p:pic>
        <p:nvPicPr>
          <p:cNvPr id="31748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22"/>
          <a:stretch>
            <a:fillRect/>
          </a:stretch>
        </p:blipFill>
        <p:spPr bwMode="auto">
          <a:xfrm>
            <a:off x="-49213" y="908050"/>
            <a:ext cx="9193213" cy="594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93713" y="981075"/>
            <a:ext cx="8229600" cy="936625"/>
          </a:xfrm>
        </p:spPr>
        <p:txBody>
          <a:bodyPr/>
          <a:lstStyle/>
          <a:p>
            <a:r>
              <a:rPr lang="en-US" altLang="nl-NL"/>
              <a:t>Induced outputs (LICs)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95288" y="1773238"/>
            <a:ext cx="8424862" cy="4319587"/>
          </a:xfrm>
        </p:spPr>
        <p:txBody>
          <a:bodyPr/>
          <a:lstStyle/>
          <a:p>
            <a:r>
              <a:rPr lang="en-GB" altLang="nl-NL" i="0"/>
              <a:t>Increased expenditure on health and education generated additional sector outputs.</a:t>
            </a:r>
          </a:p>
          <a:p>
            <a:r>
              <a:rPr lang="en-GB" altLang="nl-NL" i="0"/>
              <a:t>Improvements in the quality of public finance management (PFM) have been recorded:</a:t>
            </a:r>
          </a:p>
          <a:p>
            <a:r>
              <a:rPr lang="en-GB" altLang="nl-NL" b="1" i="0"/>
              <a:t>Gains in transparency and accountability </a:t>
            </a:r>
            <a:r>
              <a:rPr lang="en-GB" altLang="nl-NL" sz="2200" i="0"/>
              <a:t>Improvements in Transparency, reflected in OBI</a:t>
            </a:r>
          </a:p>
          <a:p>
            <a:r>
              <a:rPr lang="en-GB" altLang="nl-NL" sz="2200" i="0"/>
              <a:t>Improvements in oversight by Supreme Audit Institution</a:t>
            </a:r>
          </a:p>
          <a:p>
            <a:r>
              <a:rPr lang="en-GB" altLang="nl-NL" sz="2200" i="0"/>
              <a:t>Legislation and institutional structures for Anti-Corruption work</a:t>
            </a:r>
          </a:p>
          <a:p>
            <a:endParaRPr lang="en-GB" altLang="nl-NL"/>
          </a:p>
          <a:p>
            <a:endParaRPr lang="en-GB" altLang="nl-NL"/>
          </a:p>
          <a:p>
            <a:endParaRPr lang="en-GB" altLang="nl-NL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1196975"/>
            <a:ext cx="8229600" cy="936625"/>
          </a:xfrm>
        </p:spPr>
        <p:txBody>
          <a:bodyPr/>
          <a:lstStyle/>
          <a:p>
            <a:r>
              <a:rPr lang="en-US" altLang="nl-NL" dirty="0"/>
              <a:t>Results BS (MIC)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032250"/>
          </a:xfrm>
        </p:spPr>
        <p:txBody>
          <a:bodyPr/>
          <a:lstStyle/>
          <a:p>
            <a:pPr marL="457200" indent="-457200">
              <a:buClr>
                <a:srgbClr val="0F5494"/>
              </a:buClr>
              <a:buFont typeface="+mj-lt"/>
              <a:buAutoNum type="arabicPeriod"/>
            </a:pPr>
            <a:r>
              <a:rPr lang="en-US" altLang="nl-NL" sz="2000" b="1" dirty="0">
                <a:ea typeface="MS PGothic" charset="-128"/>
              </a:rPr>
              <a:t>Predictable financing </a:t>
            </a:r>
          </a:p>
          <a:p>
            <a:pPr marL="457200" indent="-457200"/>
            <a:r>
              <a:rPr lang="es-ES" altLang="nl-NL" sz="2000" i="0" dirty="0">
                <a:ea typeface="MS PGothic" charset="-128"/>
              </a:rPr>
              <a:t>A higher level of predictability than other modalities, but...</a:t>
            </a:r>
          </a:p>
          <a:p>
            <a:pPr marL="457200" indent="-457200"/>
            <a:r>
              <a:rPr lang="es-ES" altLang="nl-NL" sz="2000" i="0" dirty="0">
                <a:ea typeface="MS PGothic" charset="-128"/>
              </a:rPr>
              <a:t>Predicatability is less relevant, because BS represents a small proportion of total expenditure only</a:t>
            </a:r>
            <a:r>
              <a:rPr lang="es-ES" altLang="nl-NL" sz="2000" dirty="0">
                <a:ea typeface="MS PGothic" charset="-128"/>
              </a:rPr>
              <a:t>.</a:t>
            </a:r>
          </a:p>
          <a:p>
            <a:pPr marL="457200" indent="-457200"/>
            <a:endParaRPr lang="es-ES" altLang="nl-NL" sz="2000" dirty="0">
              <a:ea typeface="MS PGothic" charset="-128"/>
            </a:endParaRPr>
          </a:p>
          <a:p>
            <a:pPr marL="457200" indent="-457200">
              <a:buFontTx/>
              <a:buNone/>
            </a:pPr>
            <a:r>
              <a:rPr lang="en-US" altLang="nl-NL" sz="2000" b="1" i="0" dirty="0" smtClean="0">
                <a:ea typeface="MS PGothic" charset="-128"/>
              </a:rPr>
              <a:t>2</a:t>
            </a:r>
            <a:r>
              <a:rPr lang="en-US" altLang="nl-NL" sz="2000" b="1" dirty="0" smtClean="0">
                <a:ea typeface="MS PGothic" charset="-128"/>
              </a:rPr>
              <a:t>. Harmonized </a:t>
            </a:r>
            <a:r>
              <a:rPr lang="en-US" altLang="nl-NL" sz="2000" b="1" dirty="0">
                <a:ea typeface="MS PGothic" charset="-128"/>
              </a:rPr>
              <a:t>delivery structures </a:t>
            </a:r>
          </a:p>
          <a:p>
            <a:pPr marL="457200" indent="-457200"/>
            <a:r>
              <a:rPr lang="es-ES" altLang="nl-NL" sz="2000" i="0" dirty="0">
                <a:ea typeface="MS PGothic" charset="-128"/>
              </a:rPr>
              <a:t>The degree of attention devoted to the task of harmonising budget support delivery processes across providers is less in the MICs</a:t>
            </a:r>
            <a:endParaRPr lang="en-US" altLang="nl-NL" sz="2000" dirty="0">
              <a:ea typeface="MS PGothic" charset="-128"/>
            </a:endParaRPr>
          </a:p>
          <a:p>
            <a:pPr marL="457200" indent="-457200">
              <a:spcAft>
                <a:spcPts val="1200"/>
              </a:spcAft>
            </a:pPr>
            <a:endParaRPr lang="en-US" altLang="nl-NL" sz="2200" dirty="0">
              <a:ea typeface="MS PGothic" charset="-128"/>
            </a:endParaRPr>
          </a:p>
          <a:p>
            <a:pPr marL="457200" indent="-457200"/>
            <a:endParaRPr lang="en-US" altLang="nl-NL" sz="2200" dirty="0">
              <a:ea typeface="MS PGothic" charset="-128"/>
            </a:endParaRPr>
          </a:p>
          <a:p>
            <a:pPr marL="457200" indent="-457200"/>
            <a:endParaRPr lang="en-US" altLang="nl-NL" sz="2200" dirty="0">
              <a:ea typeface="MS PGothic" charset="-128"/>
            </a:endParaRPr>
          </a:p>
          <a:p>
            <a:pPr marL="457200" indent="-457200"/>
            <a:endParaRPr lang="en-US" altLang="nl-NL" sz="2200" dirty="0">
              <a:ea typeface="MS PGothic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20688" y="1125538"/>
            <a:ext cx="8229600" cy="936625"/>
          </a:xfrm>
        </p:spPr>
        <p:txBody>
          <a:bodyPr/>
          <a:lstStyle/>
          <a:p>
            <a:r>
              <a:rPr lang="es-ES" altLang="nl-NL"/>
              <a:t>Overall Conclusions 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250825" y="2062163"/>
            <a:ext cx="8569325" cy="4462462"/>
          </a:xfrm>
        </p:spPr>
        <p:txBody>
          <a:bodyPr/>
          <a:lstStyle/>
          <a:p>
            <a:pPr>
              <a:buClr>
                <a:srgbClr val="0F5494"/>
              </a:buClr>
              <a:buFont typeface="Arial" panose="020B0604020202020204" pitchFamily="34" charset="0"/>
              <a:buChar char="•"/>
            </a:pPr>
            <a:r>
              <a:rPr lang="es-ES" altLang="nl-NL" sz="2000" i="0" dirty="0"/>
              <a:t>Expansion of social service utilisation has been the principal outcome achieved</a:t>
            </a:r>
            <a:r>
              <a:rPr lang="es-ES" altLang="nl-NL" sz="2000" b="1" i="0" dirty="0"/>
              <a:t>.</a:t>
            </a:r>
          </a:p>
          <a:p>
            <a:pPr>
              <a:buClr>
                <a:srgbClr val="0F5494"/>
              </a:buClr>
              <a:buFont typeface="Arial" panose="020B0604020202020204" pitchFamily="34" charset="0"/>
              <a:buChar char="•"/>
            </a:pPr>
            <a:endParaRPr lang="es-ES" altLang="nl-NL" sz="2000" i="0" dirty="0"/>
          </a:p>
          <a:p>
            <a:pPr>
              <a:buClr>
                <a:srgbClr val="0F5494"/>
              </a:buClr>
              <a:buFont typeface="Arial" panose="020B0604020202020204" pitchFamily="34" charset="0"/>
              <a:buChar char="•"/>
            </a:pPr>
            <a:r>
              <a:rPr lang="es-ES" altLang="nl-NL" sz="2000" i="0" dirty="0"/>
              <a:t>PFM systems and governance improved.</a:t>
            </a:r>
          </a:p>
          <a:p>
            <a:pPr>
              <a:buClr>
                <a:srgbClr val="0F5494"/>
              </a:buClr>
              <a:buFont typeface="Arial" panose="020B0604020202020204" pitchFamily="34" charset="0"/>
              <a:buChar char="•"/>
            </a:pPr>
            <a:endParaRPr lang="es-ES" altLang="nl-NL" sz="2000" i="0" dirty="0"/>
          </a:p>
          <a:p>
            <a:pPr>
              <a:buClr>
                <a:srgbClr val="0F5494"/>
              </a:buClr>
              <a:buFont typeface="Arial" panose="020B0604020202020204" pitchFamily="34" charset="0"/>
              <a:buChar char="•"/>
            </a:pPr>
            <a:r>
              <a:rPr lang="es-ES" altLang="nl-NL" sz="2000" i="0" dirty="0"/>
              <a:t>In MICs, important reforms linked to market deregulation, tariff reduction and insertion in the international economy.</a:t>
            </a:r>
          </a:p>
          <a:p>
            <a:pPr>
              <a:buClr>
                <a:srgbClr val="0F5494"/>
              </a:buClr>
              <a:buFont typeface="Arial" panose="020B0604020202020204" pitchFamily="34" charset="0"/>
              <a:buChar char="•"/>
            </a:pPr>
            <a:endParaRPr lang="en-GB" altLang="nl-NL" sz="2000" i="0" dirty="0"/>
          </a:p>
          <a:p>
            <a:pPr>
              <a:buClr>
                <a:srgbClr val="0F5494"/>
              </a:buClr>
              <a:buFont typeface="Arial" panose="020B0604020202020204" pitchFamily="34" charset="0"/>
              <a:buChar char="•"/>
            </a:pPr>
            <a:r>
              <a:rPr lang="en-GB" altLang="nl-NL" sz="2000" i="0" dirty="0"/>
              <a:t>Money can</a:t>
            </a:r>
            <a:r>
              <a:rPr lang="en-GB" altLang="fr-FR" sz="2000" i="0" dirty="0"/>
              <a:t>’</a:t>
            </a:r>
            <a:r>
              <a:rPr lang="en-GB" altLang="nl-NL" sz="2000" i="0" dirty="0"/>
              <a:t>t buy reform: budget support funding is not correlated with policy leverage</a:t>
            </a:r>
          </a:p>
          <a:p>
            <a:endParaRPr lang="es-ES" altLang="nl-NL" sz="2000" i="0" dirty="0"/>
          </a:p>
          <a:p>
            <a:endParaRPr lang="es-ES" altLang="nl-NL" sz="2000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7D63AF-B654-3E4D-A5FA-B684F5C8BBC0}" type="slidenum">
              <a:rPr kumimoji="0" lang="en-GB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GB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1506" name="ZoneTexte 15"/>
          <p:cNvSpPr txBox="1">
            <a:spLocks noChangeArrowheads="1"/>
          </p:cNvSpPr>
          <p:nvPr/>
        </p:nvSpPr>
        <p:spPr bwMode="auto">
          <a:xfrm>
            <a:off x="1691680" y="1293840"/>
            <a:ext cx="91440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58775" marR="0" lvl="0" indent="-358775" defTabSz="914400" latinLnBrk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en-GB" altLang="x-none" sz="3000" b="1" dirty="0">
                <a:latin typeface="+mj-lt"/>
                <a:ea typeface="+mj-ea"/>
                <a:cs typeface="+mj-cs"/>
              </a:rPr>
              <a:t>Synthesis BS Evaluations</a:t>
            </a:r>
          </a:p>
        </p:txBody>
      </p:sp>
      <p:sp>
        <p:nvSpPr>
          <p:cNvPr id="21507" name="ZoneTexte 5"/>
          <p:cNvSpPr txBox="1">
            <a:spLocks noChangeArrowheads="1"/>
          </p:cNvSpPr>
          <p:nvPr/>
        </p:nvSpPr>
        <p:spPr bwMode="auto">
          <a:xfrm>
            <a:off x="381000" y="2492896"/>
            <a:ext cx="8534400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x-non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n-cs"/>
              </a:rPr>
              <a:t> </a:t>
            </a:r>
            <a:r>
              <a:rPr kumimoji="0" lang="en-GB" altLang="x-non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n-cs"/>
              </a:rPr>
              <a:t>Nurture strategic problem-solving dialogue  </a:t>
            </a:r>
            <a:r>
              <a:rPr kumimoji="0" lang="en-GB" altLang="x-non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n-cs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altLang="x-none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n-cs"/>
              </a:rPr>
              <a:t> The </a:t>
            </a:r>
            <a:r>
              <a:rPr kumimoji="0" lang="en-GB" altLang="x-none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n-cs"/>
              </a:rPr>
              <a:t>design, disbursement conditions and management processes should focus on strategic problem solving and policy orientation.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altLang="x-none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n-cs"/>
              </a:rPr>
              <a:t> The </a:t>
            </a:r>
            <a:r>
              <a:rPr kumimoji="0" lang="en-GB" altLang="x-none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n-cs"/>
              </a:rPr>
              <a:t>scope of dialogue should be consistent with the capacity of the partner government and development partners alike.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altLang="x-none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+mn-cs"/>
              </a:rPr>
              <a:t> Separate the forward-thinking dialogue from the “auditing” for disbursement decisions.</a:t>
            </a:r>
            <a:r>
              <a:rPr kumimoji="0" lang="en-GB" altLang="x-none" sz="2000" i="0" u="none" strike="noStrike" kern="1200" cap="none" spc="0" normalizeH="0" baseline="0" noProof="0" dirty="0">
                <a:ln>
                  <a:noFill/>
                </a:ln>
                <a:solidFill>
                  <a:srgbClr val="2D5EC1"/>
                </a:solidFill>
                <a:effectLst/>
                <a:uLnTx/>
                <a:uFillTx/>
                <a:latin typeface="+mj-lt"/>
                <a:ea typeface="ＭＳ Ｐゴシック" charset="-128"/>
                <a:cs typeface="+mn-cs"/>
              </a:rPr>
              <a:t> </a:t>
            </a:r>
            <a:endParaRPr kumimoji="0" lang="en-GB" altLang="x-none" sz="2000" b="0" i="0" u="none" strike="noStrike" kern="1200" cap="none" spc="0" normalizeH="0" baseline="0" noProof="0" dirty="0">
              <a:ln>
                <a:noFill/>
              </a:ln>
              <a:solidFill>
                <a:srgbClr val="2D5EC1"/>
              </a:solidFill>
              <a:effectLst/>
              <a:uLnTx/>
              <a:uFillTx/>
              <a:latin typeface="+mj-lt"/>
              <a:ea typeface="ＭＳ Ｐゴシック" charset="-128"/>
              <a:cs typeface="+mn-cs"/>
            </a:endParaRPr>
          </a:p>
        </p:txBody>
      </p:sp>
      <p:sp>
        <p:nvSpPr>
          <p:cNvPr id="21508" name="ZoneTexte 6"/>
          <p:cNvSpPr txBox="1">
            <a:spLocks noChangeArrowheads="1"/>
          </p:cNvSpPr>
          <p:nvPr/>
        </p:nvSpPr>
        <p:spPr bwMode="auto">
          <a:xfrm>
            <a:off x="-108520" y="6092885"/>
            <a:ext cx="8610600" cy="5540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x-none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charset="0"/>
                <a:ea typeface="ＭＳ Ｐゴシック" charset="-128"/>
                <a:cs typeface="+mn-cs"/>
              </a:rPr>
              <a:t>Synthesis of Budget Support Evaluations (2014)</a:t>
            </a:r>
            <a:r>
              <a:rPr kumimoji="0" lang="fr-FR" alt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charset="0"/>
                <a:ea typeface="ＭＳ Ｐゴシック" charset="-128"/>
                <a:cs typeface="+mn-cs"/>
              </a:rPr>
              <a:t>  </a:t>
            </a:r>
            <a:r>
              <a:rPr kumimoji="0" lang="en-GB" altLang="x-none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charset="0"/>
                <a:ea typeface="ＭＳ Ｐゴシック" charset="-128"/>
                <a:cs typeface="+mn-cs"/>
              </a:rPr>
              <a:t>Volume 1: Synthesis Analysis of   Findings, Conclusions &amp; Recommendations of seven country evaluations    </a:t>
            </a:r>
            <a:endParaRPr kumimoji="0" lang="fr-FR" altLang="x-non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ＭＳ Ｐゴシック" charset="-128"/>
              <a:cs typeface="+mn-cs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charset="0"/>
                <a:ea typeface="ＭＳ Ｐゴシック" charset="-128"/>
                <a:cs typeface="+mn-cs"/>
              </a:rPr>
              <a:t>http://capacity4dev.ec.europa.eu/sites/default/files/file/17/02/2015_-_1338/synthesis_of_bs_evaluations_final-9_dec_b_volume_one.docx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x-non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391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US" altLang="en-US"/>
              <a:t>Outline </a:t>
            </a:r>
            <a:r>
              <a:rPr lang="en-US" altLang="en-US" smtClean="0"/>
              <a:t>Module </a:t>
            </a:r>
            <a:r>
              <a:rPr lang="en-US" altLang="en-US" dirty="0" smtClean="0"/>
              <a:t>8 </a:t>
            </a:r>
            <a:endParaRPr lang="en-US" alt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470122"/>
            <a:ext cx="8229600" cy="3529013"/>
          </a:xfrm>
        </p:spPr>
        <p:txBody>
          <a:bodyPr/>
          <a:lstStyle/>
          <a:p>
            <a:pPr marL="457200" lvl="1" indent="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endParaRPr lang="en-GB" dirty="0">
              <a:solidFill>
                <a:srgbClr val="FF0000"/>
              </a:solidFill>
            </a:endParaRP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Final report on budget operation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Evaluation of budget support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Synthesis of country evaluation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>
                <a:solidFill>
                  <a:srgbClr val="C00000"/>
                </a:solidFill>
              </a:rPr>
              <a:t>Audit</a:t>
            </a:r>
          </a:p>
          <a:p>
            <a:pPr marL="457200" lvl="1" indent="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endParaRPr lang="en-GB" dirty="0"/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en-US" b="0" dirty="0">
              <a:solidFill>
                <a:schemeClr val="accent2"/>
              </a:solidFill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B99757-1497-D345-B520-B0E5D6614A99}" type="slidenum">
              <a:rPr kumimoji="0" lang="en-GB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GB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62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00F0BDC1-5F96-450B-AF46-486EF4B76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Audit of BS operations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58295223-3264-4D22-A3D0-420A6243E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3315214"/>
            <a:ext cx="8229600" cy="2512561"/>
          </a:xfrm>
        </p:spPr>
        <p:txBody>
          <a:bodyPr/>
          <a:lstStyle/>
          <a:p>
            <a:r>
              <a:rPr lang="nl-NL" i="0" dirty="0"/>
              <a:t>National </a:t>
            </a:r>
            <a:r>
              <a:rPr lang="nl-NL" i="0" dirty="0" err="1"/>
              <a:t>Supreme</a:t>
            </a:r>
            <a:r>
              <a:rPr lang="nl-NL" i="0" dirty="0"/>
              <a:t> Audit </a:t>
            </a:r>
            <a:r>
              <a:rPr lang="nl-NL" i="0" dirty="0" err="1"/>
              <a:t>Institution</a:t>
            </a:r>
            <a:endParaRPr lang="nl-NL" i="0" dirty="0"/>
          </a:p>
          <a:p>
            <a:r>
              <a:rPr lang="nl-NL" i="0" dirty="0" err="1"/>
              <a:t>Verification</a:t>
            </a:r>
            <a:r>
              <a:rPr lang="nl-NL" i="0" dirty="0"/>
              <a:t> </a:t>
            </a:r>
            <a:r>
              <a:rPr lang="nl-NL" i="0" dirty="0" err="1"/>
              <a:t>by</a:t>
            </a:r>
            <a:r>
              <a:rPr lang="nl-NL" i="0" dirty="0"/>
              <a:t> EU of </a:t>
            </a:r>
            <a:r>
              <a:rPr lang="nl-NL" i="0" dirty="0" err="1"/>
              <a:t>deposit</a:t>
            </a:r>
            <a:r>
              <a:rPr lang="nl-NL" i="0" dirty="0"/>
              <a:t> in </a:t>
            </a:r>
            <a:r>
              <a:rPr lang="nl-NL" i="0" dirty="0" err="1"/>
              <a:t>Treasury</a:t>
            </a:r>
            <a:r>
              <a:rPr lang="nl-NL" i="0" dirty="0"/>
              <a:t> Account</a:t>
            </a:r>
          </a:p>
          <a:p>
            <a:r>
              <a:rPr lang="nl-NL" i="0" dirty="0" err="1"/>
              <a:t>Complementary</a:t>
            </a:r>
            <a:r>
              <a:rPr lang="nl-NL" i="0" dirty="0"/>
              <a:t> </a:t>
            </a:r>
            <a:r>
              <a:rPr lang="nl-NL" i="0" dirty="0" err="1"/>
              <a:t>activities</a:t>
            </a:r>
            <a:r>
              <a:rPr lang="nl-NL" i="0" dirty="0"/>
              <a:t> </a:t>
            </a:r>
            <a:r>
              <a:rPr lang="nl-NL" i="0" dirty="0" err="1"/>
              <a:t>audited</a:t>
            </a:r>
            <a:r>
              <a:rPr lang="nl-NL" i="0" dirty="0"/>
              <a:t> </a:t>
            </a:r>
            <a:r>
              <a:rPr lang="nl-NL" i="0" dirty="0" err="1"/>
              <a:t>by</a:t>
            </a:r>
            <a:r>
              <a:rPr lang="nl-NL" i="0" dirty="0"/>
              <a:t> EU</a:t>
            </a:r>
          </a:p>
          <a:p>
            <a:r>
              <a:rPr lang="nl-NL" i="0" dirty="0"/>
              <a:t>In case of </a:t>
            </a:r>
            <a:r>
              <a:rPr lang="nl-NL" i="0" dirty="0" err="1"/>
              <a:t>targeted</a:t>
            </a:r>
            <a:r>
              <a:rPr lang="nl-NL" i="0" dirty="0"/>
              <a:t> BS: audit of </a:t>
            </a:r>
            <a:r>
              <a:rPr lang="nl-NL" i="0" dirty="0" err="1"/>
              <a:t>corresponding</a:t>
            </a:r>
            <a:r>
              <a:rPr lang="nl-NL" i="0" dirty="0"/>
              <a:t> budget </a:t>
            </a:r>
            <a:r>
              <a:rPr lang="nl-NL" i="0" dirty="0" err="1"/>
              <a:t>lines</a:t>
            </a:r>
            <a:r>
              <a:rPr lang="nl-NL" i="0" dirty="0"/>
              <a:t> (</a:t>
            </a:r>
            <a:r>
              <a:rPr lang="nl-NL" i="0" dirty="0" err="1"/>
              <a:t>payment</a:t>
            </a:r>
            <a:r>
              <a:rPr lang="nl-NL" i="0" dirty="0"/>
              <a:t> ex-post)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D8E47560-6964-4E99-839F-40E199223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AF8FD-14D2-DE44-B84D-8F2A98BF4DFB}" type="slidenum">
              <a:rPr lang="en-GB" altLang="en-US" smtClean="0"/>
              <a:pPr>
                <a:defRPr/>
              </a:pPr>
              <a:t>28</a:t>
            </a:fld>
            <a:endParaRPr lang="en-GB" altLang="en-US"/>
          </a:p>
        </p:txBody>
      </p:sp>
      <p:sp>
        <p:nvSpPr>
          <p:cNvPr id="5" name="Rechthoek 4">
            <a:extLst>
              <a:ext uri="{FF2B5EF4-FFF2-40B4-BE49-F238E27FC236}">
                <a16:creationId xmlns="" xmlns:a16="http://schemas.microsoft.com/office/drawing/2014/main" id="{62570256-C245-42AC-89C9-E24E946A4BBC}"/>
              </a:ext>
            </a:extLst>
          </p:cNvPr>
          <p:cNvSpPr/>
          <p:nvPr/>
        </p:nvSpPr>
        <p:spPr>
          <a:xfrm>
            <a:off x="457200" y="2477152"/>
            <a:ext cx="7499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FFFFFF"/>
              </a:buClr>
            </a:pPr>
            <a:r>
              <a:rPr lang="nl-NL" sz="2400" kern="0" dirty="0">
                <a:latin typeface="Verdana"/>
              </a:rPr>
              <a:t>Audit of BS </a:t>
            </a:r>
            <a:r>
              <a:rPr lang="nl-NL" sz="2400" kern="0" dirty="0" err="1">
                <a:latin typeface="Verdana"/>
              </a:rPr>
              <a:t>operation</a:t>
            </a:r>
            <a:r>
              <a:rPr lang="nl-NL" sz="2400" kern="0" dirty="0">
                <a:latin typeface="Verdana"/>
              </a:rPr>
              <a:t>: </a:t>
            </a:r>
            <a:r>
              <a:rPr lang="nl-NL" sz="2400" kern="0" dirty="0" err="1">
                <a:latin typeface="Verdana"/>
              </a:rPr>
              <a:t>can</a:t>
            </a:r>
            <a:r>
              <a:rPr lang="nl-NL" sz="2400" kern="0" dirty="0">
                <a:latin typeface="Verdana"/>
              </a:rPr>
              <a:t> </a:t>
            </a:r>
            <a:r>
              <a:rPr lang="nl-NL" sz="2400" kern="0" dirty="0" err="1">
                <a:latin typeface="Verdana"/>
              </a:rPr>
              <a:t>that</a:t>
            </a:r>
            <a:r>
              <a:rPr lang="nl-NL" sz="2400" kern="0" dirty="0">
                <a:latin typeface="Verdana"/>
              </a:rPr>
              <a:t> </a:t>
            </a:r>
            <a:r>
              <a:rPr lang="nl-NL" sz="2400" kern="0" dirty="0" err="1">
                <a:latin typeface="Verdana"/>
              </a:rPr>
              <a:t>be</a:t>
            </a:r>
            <a:r>
              <a:rPr lang="nl-NL" sz="2400" kern="0" dirty="0">
                <a:latin typeface="Verdana"/>
              </a:rPr>
              <a:t> </a:t>
            </a:r>
            <a:r>
              <a:rPr lang="nl-NL" sz="2400" kern="0" dirty="0" err="1">
                <a:latin typeface="Verdana"/>
              </a:rPr>
              <a:t>done</a:t>
            </a:r>
            <a:r>
              <a:rPr lang="nl-NL" sz="2400" kern="0" dirty="0">
                <a:latin typeface="Verdana"/>
              </a:rPr>
              <a:t>? How?</a:t>
            </a:r>
          </a:p>
        </p:txBody>
      </p:sp>
    </p:spTree>
    <p:extLst>
      <p:ext uri="{BB962C8B-B14F-4D97-AF65-F5344CB8AC3E}">
        <p14:creationId xmlns:p14="http://schemas.microsoft.com/office/powerpoint/2010/main" val="35876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498121"/>
              </p:ext>
            </p:extLst>
          </p:nvPr>
        </p:nvGraphicFramePr>
        <p:xfrm>
          <a:off x="971600" y="1268760"/>
          <a:ext cx="662473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1987" name="Title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936625"/>
          </a:xfrm>
        </p:spPr>
        <p:txBody>
          <a:bodyPr/>
          <a:lstStyle/>
          <a:p>
            <a:pPr eaLnBrk="1" hangingPunct="1"/>
            <a:r>
              <a:rPr lang="en-GB" altLang="en-US" sz="2800" dirty="0">
                <a:solidFill>
                  <a:schemeClr val="bg1"/>
                </a:solidFill>
              </a:rPr>
              <a:t>European Court of Auditors</a:t>
            </a:r>
          </a:p>
        </p:txBody>
      </p:sp>
    </p:spTree>
    <p:extLst>
      <p:ext uri="{BB962C8B-B14F-4D97-AF65-F5344CB8AC3E}">
        <p14:creationId xmlns:p14="http://schemas.microsoft.com/office/powerpoint/2010/main" val="118300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07504" y="-33579"/>
            <a:ext cx="8856983" cy="1000125"/>
          </a:xfrm>
        </p:spPr>
        <p:txBody>
          <a:bodyPr/>
          <a:lstStyle/>
          <a:p>
            <a:r>
              <a:rPr lang="fr-BE" altLang="en-US" dirty="0">
                <a:solidFill>
                  <a:schemeClr val="bg1"/>
                </a:solidFill>
              </a:rPr>
              <a:t>BS </a:t>
            </a:r>
            <a:r>
              <a:rPr lang="fr-BE" altLang="en-US" dirty="0" err="1">
                <a:solidFill>
                  <a:schemeClr val="bg1"/>
                </a:solidFill>
              </a:rPr>
              <a:t>Programming</a:t>
            </a:r>
            <a:r>
              <a:rPr lang="fr-BE" altLang="en-US" dirty="0">
                <a:solidFill>
                  <a:schemeClr val="bg1"/>
                </a:solidFill>
              </a:rPr>
              <a:t> Cycle: </a:t>
            </a:r>
            <a:r>
              <a:rPr lang="fr-BE" altLang="en-US" dirty="0" err="1">
                <a:solidFill>
                  <a:schemeClr val="bg1"/>
                </a:solidFill>
              </a:rPr>
              <a:t>implementation</a:t>
            </a:r>
            <a:endParaRPr lang="en-GB" altLang="en-US" dirty="0">
              <a:solidFill>
                <a:schemeClr val="bg1"/>
              </a:solidFill>
            </a:endParaRPr>
          </a:p>
        </p:txBody>
      </p:sp>
      <p:sp>
        <p:nvSpPr>
          <p:cNvPr id="921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DF6B61-D5A6-4F00-90FD-088F7849CED5}" type="slidenum">
              <a:rPr kumimoji="0" lang="en-GB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9220" name="Group 2"/>
          <p:cNvGrpSpPr>
            <a:grpSpLocks noChangeAspect="1"/>
          </p:cNvGrpSpPr>
          <p:nvPr/>
        </p:nvGrpSpPr>
        <p:grpSpPr bwMode="auto">
          <a:xfrm>
            <a:off x="89007" y="1008980"/>
            <a:ext cx="8363666" cy="5729287"/>
            <a:chOff x="1063" y="1398"/>
            <a:chExt cx="9599" cy="8750"/>
          </a:xfrm>
        </p:grpSpPr>
        <p:sp>
          <p:nvSpPr>
            <p:cNvPr id="9222" name="AutoShape 3" descr="Dark upward diagonal"/>
            <p:cNvSpPr>
              <a:spLocks noChangeAspect="1" noChangeArrowheads="1"/>
            </p:cNvSpPr>
            <p:nvPr/>
          </p:nvSpPr>
          <p:spPr bwMode="auto">
            <a:xfrm>
              <a:off x="1063" y="1398"/>
              <a:ext cx="9599" cy="8750"/>
            </a:xfrm>
            <a:prstGeom prst="rect">
              <a:avLst/>
            </a:prstGeom>
            <a:pattFill prst="dkUpDiag">
              <a:fgClr>
                <a:srgbClr val="DDD8C2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9223" name="AutoShape 4"/>
            <p:cNvSpPr>
              <a:spLocks noChangeArrowheads="1"/>
            </p:cNvSpPr>
            <p:nvPr/>
          </p:nvSpPr>
          <p:spPr bwMode="auto">
            <a:xfrm rot="5400000">
              <a:off x="3405" y="2840"/>
              <a:ext cx="5139" cy="411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5 w 21600"/>
                <a:gd name="T19" fmla="*/ 3165 h 21600"/>
                <a:gd name="T20" fmla="*/ 18435 w 21600"/>
                <a:gd name="T21" fmla="*/ 1843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6584" y="14980"/>
                  </a:moveTo>
                  <a:cubicBezTo>
                    <a:pt x="7699" y="16104"/>
                    <a:pt x="9216" y="16737"/>
                    <a:pt x="10800" y="16737"/>
                  </a:cubicBezTo>
                  <a:cubicBezTo>
                    <a:pt x="14078" y="16737"/>
                    <a:pt x="16737" y="14078"/>
                    <a:pt x="16737" y="10800"/>
                  </a:cubicBezTo>
                  <a:cubicBezTo>
                    <a:pt x="16737" y="7521"/>
                    <a:pt x="14078" y="4863"/>
                    <a:pt x="10800" y="4863"/>
                  </a:cubicBezTo>
                  <a:cubicBezTo>
                    <a:pt x="7521" y="4863"/>
                    <a:pt x="4863" y="7521"/>
                    <a:pt x="4863" y="10800"/>
                  </a:cubicBezTo>
                  <a:lnTo>
                    <a:pt x="0" y="10800"/>
                  </a:ln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6764"/>
                    <a:pt x="16764" y="21600"/>
                    <a:pt x="10800" y="21600"/>
                  </a:cubicBezTo>
                  <a:cubicBezTo>
                    <a:pt x="7920" y="21600"/>
                    <a:pt x="5159" y="20449"/>
                    <a:pt x="3131" y="18404"/>
                  </a:cubicBezTo>
                  <a:lnTo>
                    <a:pt x="1214" y="20306"/>
                  </a:lnTo>
                  <a:lnTo>
                    <a:pt x="1243" y="13049"/>
                  </a:lnTo>
                  <a:lnTo>
                    <a:pt x="8501" y="13079"/>
                  </a:lnTo>
                  <a:lnTo>
                    <a:pt x="6584" y="14980"/>
                  </a:ln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vert="eaVert" lIns="95555" tIns="47776" rIns="95555" bIns="47776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0" i="0" u="none" strike="noStrike" kern="1200" cap="none" spc="0" normalizeH="0" baseline="0" noProof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9224" name="Rectangle 5"/>
            <p:cNvSpPr>
              <a:spLocks noChangeArrowheads="1"/>
            </p:cNvSpPr>
            <p:nvPr/>
          </p:nvSpPr>
          <p:spPr bwMode="auto">
            <a:xfrm>
              <a:off x="5891" y="2987"/>
              <a:ext cx="1564" cy="39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810" tIns="11286" rIns="18810" bIns="1128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Programming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25" name="Rectangle 6"/>
            <p:cNvSpPr>
              <a:spLocks noChangeArrowheads="1"/>
            </p:cNvSpPr>
            <p:nvPr/>
          </p:nvSpPr>
          <p:spPr bwMode="auto">
            <a:xfrm>
              <a:off x="7220" y="4836"/>
              <a:ext cx="1566" cy="59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810" tIns="11286" rIns="18810" bIns="1128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Identi-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fication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26" name="Rectangle 7"/>
            <p:cNvSpPr>
              <a:spLocks noChangeArrowheads="1"/>
            </p:cNvSpPr>
            <p:nvPr/>
          </p:nvSpPr>
          <p:spPr bwMode="auto">
            <a:xfrm>
              <a:off x="5889" y="6738"/>
              <a:ext cx="1502" cy="39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810" tIns="11286" rIns="18810" bIns="1128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Formulation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27" name="Rectangle 8"/>
            <p:cNvSpPr>
              <a:spLocks noChangeArrowheads="1"/>
            </p:cNvSpPr>
            <p:nvPr/>
          </p:nvSpPr>
          <p:spPr bwMode="auto">
            <a:xfrm>
              <a:off x="4208" y="6357"/>
              <a:ext cx="1465" cy="38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810" tIns="11286" rIns="18810" bIns="1128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Implementation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28" name="Rectangle 9"/>
            <p:cNvSpPr>
              <a:spLocks noChangeArrowheads="1"/>
            </p:cNvSpPr>
            <p:nvPr/>
          </p:nvSpPr>
          <p:spPr bwMode="auto">
            <a:xfrm>
              <a:off x="3934" y="4035"/>
              <a:ext cx="1093" cy="98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810" tIns="11286" rIns="18810" bIns="1128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Evaluation       and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Follow-up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29" name="AutoShape 10"/>
            <p:cNvSpPr>
              <a:spLocks noChangeArrowheads="1"/>
            </p:cNvSpPr>
            <p:nvPr/>
          </p:nvSpPr>
          <p:spPr bwMode="auto">
            <a:xfrm>
              <a:off x="1337" y="3728"/>
              <a:ext cx="2430" cy="1091"/>
            </a:xfrm>
            <a:prstGeom prst="rightArrowCallout">
              <a:avLst>
                <a:gd name="adj1" fmla="val 25000"/>
                <a:gd name="adj2" fmla="val 25000"/>
                <a:gd name="adj3" fmla="val 21042"/>
                <a:gd name="adj4" fmla="val 66667"/>
              </a:avLst>
            </a:prstGeom>
            <a:solidFill>
              <a:srgbClr val="92D05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5555" tIns="47776" rIns="95555" bIns="4777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Final Report and possible evaluation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30" name="AutoShape 11"/>
            <p:cNvSpPr>
              <a:spLocks noChangeArrowheads="1"/>
            </p:cNvSpPr>
            <p:nvPr/>
          </p:nvSpPr>
          <p:spPr bwMode="auto">
            <a:xfrm>
              <a:off x="1457" y="5536"/>
              <a:ext cx="2692" cy="1494"/>
            </a:xfrm>
            <a:prstGeom prst="rightArrowCallout">
              <a:avLst>
                <a:gd name="adj1" fmla="val 25000"/>
                <a:gd name="adj2" fmla="val 25000"/>
                <a:gd name="adj3" fmla="val 19745"/>
                <a:gd name="adj4" fmla="val 6666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6430" tIns="11286" rIns="56430" bIns="1128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Decision process for tranche release</a:t>
              </a:r>
              <a:r>
                <a:rPr kumimoji="0" lang="en-GB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Monitoring and dialogue, assessment of payment conditions</a:t>
              </a:r>
              <a:endPara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31" name="AutoShape 12"/>
            <p:cNvSpPr>
              <a:spLocks noChangeArrowheads="1"/>
            </p:cNvSpPr>
            <p:nvPr/>
          </p:nvSpPr>
          <p:spPr bwMode="auto">
            <a:xfrm rot="659786">
              <a:off x="6505" y="7493"/>
              <a:ext cx="3382" cy="1002"/>
            </a:xfrm>
            <a:prstGeom prst="leftArrowCallout">
              <a:avLst>
                <a:gd name="adj1" fmla="val 25000"/>
                <a:gd name="adj2" fmla="val 25000"/>
                <a:gd name="adj3" fmla="val 26674"/>
                <a:gd name="adj4" fmla="val 66667"/>
              </a:avLst>
            </a:prstGeom>
            <a:solidFill>
              <a:schemeClr val="bg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5555" tIns="47776" rIns="95555" bIns="4777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Quality Support Group 2: Action Document + Annexes</a:t>
              </a:r>
            </a:p>
          </p:txBody>
        </p:sp>
        <p:sp>
          <p:nvSpPr>
            <p:cNvPr id="9232" name="AutoShape 13"/>
            <p:cNvSpPr>
              <a:spLocks noChangeArrowheads="1"/>
            </p:cNvSpPr>
            <p:nvPr/>
          </p:nvSpPr>
          <p:spPr bwMode="auto">
            <a:xfrm>
              <a:off x="7861" y="5045"/>
              <a:ext cx="2665" cy="1379"/>
            </a:xfrm>
            <a:prstGeom prst="leftArrowCallout">
              <a:avLst>
                <a:gd name="adj1" fmla="val 25000"/>
                <a:gd name="adj2" fmla="val 25000"/>
                <a:gd name="adj3" fmla="val 21297"/>
                <a:gd name="adj4" fmla="val 6666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5555" tIns="47776" rIns="95555" bIns="4777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oQSG1 – Initial Action Document: Validation of kind of BS Contract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F(or roadmap for SRBC)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33" name="AutoShape 14"/>
            <p:cNvSpPr>
              <a:spLocks noChangeArrowheads="1"/>
            </p:cNvSpPr>
            <p:nvPr/>
          </p:nvSpPr>
          <p:spPr bwMode="auto">
            <a:xfrm>
              <a:off x="1457" y="1571"/>
              <a:ext cx="3129" cy="791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95555" tIns="47776" rIns="95555" bIns="4777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EU External Action Policy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Partner Government Policy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234" name="AutoShape 15"/>
            <p:cNvSpPr>
              <a:spLocks noChangeArrowheads="1"/>
            </p:cNvSpPr>
            <p:nvPr/>
          </p:nvSpPr>
          <p:spPr bwMode="auto">
            <a:xfrm>
              <a:off x="6640" y="1663"/>
              <a:ext cx="3934" cy="1147"/>
            </a:xfrm>
            <a:prstGeom prst="leftArrowCallout">
              <a:avLst>
                <a:gd name="adj1" fmla="val 25000"/>
                <a:gd name="adj2" fmla="val 25000"/>
                <a:gd name="adj3" fmla="val 35417"/>
                <a:gd name="adj4" fmla="val 66667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5555" tIns="47776" rIns="95555" bIns="4777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Multiannual Indicative Programme:; Single Support Framework; Indicative Strategy Paper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identify sectors of engagement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9235" name="AutoShape 16"/>
            <p:cNvCxnSpPr>
              <a:cxnSpLocks noChangeShapeType="1"/>
              <a:stCxn id="9233" idx="3"/>
            </p:cNvCxnSpPr>
            <p:nvPr/>
          </p:nvCxnSpPr>
          <p:spPr bwMode="auto">
            <a:xfrm>
              <a:off x="4586" y="1966"/>
              <a:ext cx="2334" cy="27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36" name="AutoShape 17"/>
            <p:cNvSpPr>
              <a:spLocks noChangeArrowheads="1"/>
            </p:cNvSpPr>
            <p:nvPr/>
          </p:nvSpPr>
          <p:spPr bwMode="auto">
            <a:xfrm>
              <a:off x="7758" y="3979"/>
              <a:ext cx="2767" cy="987"/>
            </a:xfrm>
            <a:prstGeom prst="leftArrowCallout">
              <a:avLst>
                <a:gd name="adj1" fmla="val 25000"/>
                <a:gd name="adj2" fmla="val 25000"/>
                <a:gd name="adj3" fmla="val 39479"/>
                <a:gd name="adj4" fmla="val 66667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5555" tIns="47776" rIns="95555" bIns="47776"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(SDG-C only)  BSSC/FAST </a:t>
              </a:r>
              <a:r>
                <a:rPr kumimoji="0" lang="en-GB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assessment of fundamental values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" name="Text Box 18"/>
            <p:cNvSpPr txBox="1">
              <a:spLocks noChangeArrowheads="1"/>
            </p:cNvSpPr>
            <p:nvPr/>
          </p:nvSpPr>
          <p:spPr bwMode="auto">
            <a:xfrm>
              <a:off x="1418" y="9165"/>
              <a:ext cx="5837" cy="77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400">
                  <a:solidFill>
                    <a:srgbClr val="0F5494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Budget Support Steering Committee / Financial Assistance Steering Committee</a:t>
              </a:r>
              <a:r>
                <a:rPr kumimoji="0" lang="en-GB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: Continuous political and policy steer of BS programmes.. Each year the list of countries requiring submission is agreed, informed by the risk assessment</a:t>
              </a:r>
              <a:endParaRPr kumimoji="0" lang="en-US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2" name="AutoShape 17">
            <a:extLst>
              <a:ext uri="{FF2B5EF4-FFF2-40B4-BE49-F238E27FC236}">
                <a16:creationId xmlns="" xmlns:a16="http://schemas.microsoft.com/office/drawing/2014/main" id="{89F47E81-840D-418A-BC55-462B1EECC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319" y="4351610"/>
            <a:ext cx="3077568" cy="646264"/>
          </a:xfrm>
          <a:prstGeom prst="leftArrowCallout">
            <a:avLst>
              <a:gd name="adj1" fmla="val 25000"/>
              <a:gd name="adj2" fmla="val 25000"/>
              <a:gd name="adj3" fmla="val 39479"/>
              <a:gd name="adj4" fmla="val 6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95555" tIns="47776" rIns="95555" bIns="47776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BSSC /FAST: strategic guidance on choice modality, design, policy dialogue</a:t>
            </a:r>
          </a:p>
        </p:txBody>
      </p:sp>
      <p:sp>
        <p:nvSpPr>
          <p:cNvPr id="23" name="AutoShape 17">
            <a:extLst>
              <a:ext uri="{FF2B5EF4-FFF2-40B4-BE49-F238E27FC236}">
                <a16:creationId xmlns="" xmlns:a16="http://schemas.microsoft.com/office/drawing/2014/main" id="{59D7468B-071F-4CA4-88C7-F1294C9BC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824" y="1962459"/>
            <a:ext cx="2523511" cy="646264"/>
          </a:xfrm>
          <a:prstGeom prst="leftArrowCallout">
            <a:avLst>
              <a:gd name="adj1" fmla="val 25000"/>
              <a:gd name="adj2" fmla="val 25000"/>
              <a:gd name="adj3" fmla="val 39479"/>
              <a:gd name="adj4" fmla="val 6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95555" tIns="47776" rIns="95555" bIns="47776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Strategic Steering Committee (DEVCO)</a:t>
            </a:r>
          </a:p>
        </p:txBody>
      </p:sp>
      <p:sp>
        <p:nvSpPr>
          <p:cNvPr id="2" name="Bijschrift: pijl-omhoog 1">
            <a:extLst>
              <a:ext uri="{FF2B5EF4-FFF2-40B4-BE49-F238E27FC236}">
                <a16:creationId xmlns="" xmlns:a16="http://schemas.microsoft.com/office/drawing/2014/main" id="{1971388D-0F3B-4D04-855E-FC820F459314}"/>
              </a:ext>
            </a:extLst>
          </p:cNvPr>
          <p:cNvSpPr/>
          <p:nvPr/>
        </p:nvSpPr>
        <p:spPr bwMode="auto">
          <a:xfrm>
            <a:off x="3158617" y="5028648"/>
            <a:ext cx="1173214" cy="721563"/>
          </a:xfrm>
          <a:prstGeom prst="upArrowCallou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4" name="Bijschrift: pijl-omhoog 3">
            <a:extLst>
              <a:ext uri="{FF2B5EF4-FFF2-40B4-BE49-F238E27FC236}">
                <a16:creationId xmlns="" xmlns:a16="http://schemas.microsoft.com/office/drawing/2014/main" id="{BDBDCBD8-5D9A-410D-8931-8D8A269F94E1}"/>
              </a:ext>
            </a:extLst>
          </p:cNvPr>
          <p:cNvSpPr/>
          <p:nvPr/>
        </p:nvSpPr>
        <p:spPr bwMode="auto">
          <a:xfrm>
            <a:off x="2915816" y="4946021"/>
            <a:ext cx="1416015" cy="804190"/>
          </a:xfrm>
          <a:prstGeom prst="upArrowCallou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" name="Bijschrift: pijl-links 5">
            <a:extLst>
              <a:ext uri="{FF2B5EF4-FFF2-40B4-BE49-F238E27FC236}">
                <a16:creationId xmlns="" xmlns:a16="http://schemas.microsoft.com/office/drawing/2014/main" id="{4B13E78C-360E-4965-821D-BC2E645891CE}"/>
              </a:ext>
            </a:extLst>
          </p:cNvPr>
          <p:cNvSpPr/>
          <p:nvPr/>
        </p:nvSpPr>
        <p:spPr bwMode="auto">
          <a:xfrm>
            <a:off x="3158617" y="5290885"/>
            <a:ext cx="914400" cy="914400"/>
          </a:xfrm>
          <a:prstGeom prst="leftArrowCallou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28" name="AutoShape 10">
            <a:extLst>
              <a:ext uri="{FF2B5EF4-FFF2-40B4-BE49-F238E27FC236}">
                <a16:creationId xmlns="" xmlns:a16="http://schemas.microsoft.com/office/drawing/2014/main" id="{38E2C338-EF57-4EF1-B886-C958CED41B9E}"/>
              </a:ext>
            </a:extLst>
          </p:cNvPr>
          <p:cNvSpPr>
            <a:spLocks noChangeArrowheads="1"/>
          </p:cNvSpPr>
          <p:nvPr/>
        </p:nvSpPr>
        <p:spPr bwMode="auto">
          <a:xfrm rot="19570376">
            <a:off x="1265333" y="4725541"/>
            <a:ext cx="1936042" cy="819456"/>
          </a:xfrm>
          <a:prstGeom prst="rightArrowCallout">
            <a:avLst>
              <a:gd name="adj1" fmla="val 25000"/>
              <a:gd name="adj2" fmla="val 25000"/>
              <a:gd name="adj3" fmla="val 21042"/>
              <a:gd name="adj4" fmla="val 66667"/>
            </a:avLst>
          </a:prstGeom>
          <a:solidFill>
            <a:schemeClr val="bg1">
              <a:lumMod val="7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95555" tIns="47776" rIns="95555" bIns="47776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BSSC / FAST: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Opinion on disbursement when applicable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176087" y="1283568"/>
            <a:ext cx="4560218" cy="331209"/>
          </a:xfrm>
        </p:spPr>
        <p:txBody>
          <a:bodyPr/>
          <a:lstStyle/>
          <a:p>
            <a:pPr eaLnBrk="1" hangingPunct="1"/>
            <a:r>
              <a:rPr lang="fr-CH" altLang="en-US" sz="2800" dirty="0">
                <a:solidFill>
                  <a:srgbClr val="2D5EC1"/>
                </a:solidFill>
              </a:rPr>
              <a:t>Types of audits</a:t>
            </a:r>
            <a:endParaRPr lang="en-GB" altLang="en-US" sz="2800" dirty="0">
              <a:solidFill>
                <a:srgbClr val="2D5EC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63" y="2070100"/>
            <a:ext cx="2555875" cy="719137"/>
          </a:xfrm>
        </p:spPr>
        <p:txBody>
          <a:bodyPr rtlCol="0">
            <a:normAutofit fontScale="70000" lnSpcReduction="20000"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CH" sz="1900" b="1" dirty="0">
                <a:solidFill>
                  <a:schemeClr val="accent2"/>
                </a:solidFill>
              </a:rPr>
              <a:t>Financial</a:t>
            </a:r>
            <a:r>
              <a:rPr lang="fr-CH" sz="1900" dirty="0">
                <a:solidFill>
                  <a:schemeClr val="accent4"/>
                </a:solidFill>
              </a:rPr>
              <a:t> </a:t>
            </a:r>
            <a:r>
              <a:rPr lang="fr-CH" sz="1900" b="1" dirty="0">
                <a:solidFill>
                  <a:schemeClr val="accent2"/>
                </a:solidFill>
              </a:rPr>
              <a:t>audit</a:t>
            </a:r>
            <a:endParaRPr lang="en-GB" sz="1900" b="1" dirty="0">
              <a:solidFill>
                <a:schemeClr val="accent2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CH" sz="1600" b="1" dirty="0">
              <a:solidFill>
                <a:schemeClr val="accent4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CH" sz="1700" b="1" dirty="0" err="1">
                <a:solidFill>
                  <a:schemeClr val="accent4"/>
                </a:solidFill>
              </a:rPr>
              <a:t>Reliability</a:t>
            </a:r>
            <a:r>
              <a:rPr lang="fr-CH" sz="1700" b="1" dirty="0">
                <a:solidFill>
                  <a:schemeClr val="accent4"/>
                </a:solidFill>
              </a:rPr>
              <a:t> of the </a:t>
            </a:r>
            <a:r>
              <a:rPr lang="fr-CH" sz="1700" b="1" dirty="0" err="1">
                <a:solidFill>
                  <a:schemeClr val="accent4"/>
                </a:solidFill>
              </a:rPr>
              <a:t>accounts</a:t>
            </a:r>
            <a:endParaRPr lang="en-GB" sz="1700" b="1" dirty="0">
              <a:solidFill>
                <a:schemeClr val="accent4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fr-CH" sz="1600" dirty="0">
              <a:solidFill>
                <a:schemeClr val="accent4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3"/>
          </p:nvPr>
        </p:nvSpPr>
        <p:spPr>
          <a:xfrm>
            <a:off x="3405187" y="1920874"/>
            <a:ext cx="2662237" cy="792162"/>
          </a:xfrm>
        </p:spPr>
        <p:txBody>
          <a:bodyPr rtlCol="0">
            <a:normAutofit fontScale="77500" lnSpcReduction="20000"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CH" sz="1900" b="1" dirty="0">
                <a:solidFill>
                  <a:schemeClr val="accent2"/>
                </a:solidFill>
              </a:rPr>
              <a:t>Compliance audit</a:t>
            </a:r>
            <a:endParaRPr lang="en-GB" sz="1900" b="1" dirty="0">
              <a:solidFill>
                <a:schemeClr val="accent2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CH" sz="1600" b="1" dirty="0">
              <a:solidFill>
                <a:schemeClr val="accent4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CH" sz="1600" b="1" dirty="0" err="1">
                <a:solidFill>
                  <a:schemeClr val="accent4"/>
                </a:solidFill>
              </a:rPr>
              <a:t>Legality</a:t>
            </a:r>
            <a:r>
              <a:rPr lang="fr-CH" sz="1600" b="1" dirty="0">
                <a:solidFill>
                  <a:schemeClr val="accent4"/>
                </a:solidFill>
              </a:rPr>
              <a:t> and </a:t>
            </a:r>
            <a:r>
              <a:rPr lang="fr-CH" sz="1600" b="1" dirty="0" err="1">
                <a:solidFill>
                  <a:schemeClr val="accent4"/>
                </a:solidFill>
              </a:rPr>
              <a:t>regularity</a:t>
            </a:r>
            <a:r>
              <a:rPr lang="fr-CH" sz="1600" b="1" dirty="0">
                <a:solidFill>
                  <a:schemeClr val="accent4"/>
                </a:solidFill>
              </a:rPr>
              <a:t> of transactions</a:t>
            </a:r>
            <a:endParaRPr lang="en-GB" sz="1600" b="1" dirty="0">
              <a:solidFill>
                <a:schemeClr val="accent4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CH" sz="1600" dirty="0">
              <a:solidFill>
                <a:schemeClr val="accent4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4"/>
          </p:nvPr>
        </p:nvSpPr>
        <p:spPr>
          <a:xfrm>
            <a:off x="6372225" y="2004003"/>
            <a:ext cx="2279650" cy="806450"/>
          </a:xfrm>
        </p:spPr>
        <p:txBody>
          <a:bodyPr rtlCol="0">
            <a:normAutofit fontScale="6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CH" sz="2300" b="1" dirty="0">
                <a:solidFill>
                  <a:schemeClr val="accent2"/>
                </a:solidFill>
              </a:rPr>
              <a:t>Performance audit</a:t>
            </a:r>
            <a:endParaRPr lang="en-GB" sz="2300" b="1" dirty="0">
              <a:solidFill>
                <a:schemeClr val="accent2"/>
              </a:solidFill>
            </a:endParaRPr>
          </a:p>
          <a:p>
            <a:pPr marL="0" indent="0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CH" sz="1600" b="1" dirty="0">
              <a:solidFill>
                <a:schemeClr val="accent4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CH" sz="1800" b="1" dirty="0" err="1">
                <a:solidFill>
                  <a:schemeClr val="accent4"/>
                </a:solidFill>
              </a:rPr>
              <a:t>Soundness</a:t>
            </a:r>
            <a:r>
              <a:rPr lang="fr-CH" sz="1800" b="1" dirty="0">
                <a:solidFill>
                  <a:schemeClr val="accent4"/>
                </a:solidFill>
              </a:rPr>
              <a:t> of </a:t>
            </a:r>
            <a:r>
              <a:rPr lang="fr-CH" sz="1800" b="1" dirty="0" err="1">
                <a:solidFill>
                  <a:schemeClr val="accent4"/>
                </a:solidFill>
              </a:rPr>
              <a:t>financial</a:t>
            </a:r>
            <a:r>
              <a:rPr lang="fr-CH" sz="1800" b="1" dirty="0">
                <a:solidFill>
                  <a:schemeClr val="accent4"/>
                </a:solidFill>
              </a:rPr>
              <a:t> management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CH" sz="1600" b="1" dirty="0">
              <a:solidFill>
                <a:schemeClr val="accent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4200" y="5580063"/>
            <a:ext cx="53736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0" fontAlgn="auto" latinLnBrk="0" hangingPunct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BBE0E3"/>
              </a:buClr>
              <a:buSzPct val="100000"/>
              <a:buFontTx/>
              <a:buNone/>
              <a:tabLst/>
              <a:defRPr/>
            </a:pPr>
            <a:r>
              <a:rPr kumimoji="0" lang="fr-CH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Statement</a:t>
            </a:r>
            <a:r>
              <a:rPr kumimoji="0" lang="fr-CH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of assurance </a:t>
            </a:r>
            <a:r>
              <a:rPr kumimoji="0" lang="fr-CH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(</a:t>
            </a:r>
            <a:r>
              <a:rPr kumimoji="0" lang="fr-CH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annual</a:t>
            </a:r>
            <a:r>
              <a:rPr kumimoji="0" lang="fr-CH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reports)</a:t>
            </a:r>
            <a:endParaRPr kumimoji="0" lang="en-GB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067484" y="2684028"/>
            <a:ext cx="362669" cy="5418138"/>
          </a:xfrm>
          <a:prstGeom prst="leftBrace">
            <a:avLst>
              <a:gd name="adj1" fmla="val 159353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6D3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0" name="Left Brace 9"/>
          <p:cNvSpPr/>
          <p:nvPr/>
        </p:nvSpPr>
        <p:spPr>
          <a:xfrm rot="5400000">
            <a:off x="5870181" y="-937058"/>
            <a:ext cx="233363" cy="5418138"/>
          </a:xfrm>
          <a:prstGeom prst="leftBrace">
            <a:avLst>
              <a:gd name="adj1" fmla="val 159353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6D3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83794" y="1169986"/>
            <a:ext cx="4824412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0" fontAlgn="auto" latinLnBrk="0" hangingPunct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BBE0E3"/>
              </a:buClr>
              <a:buSzPct val="100000"/>
              <a:buFontTx/>
              <a:buNone/>
              <a:tabLst/>
              <a:defRPr/>
            </a:pPr>
            <a:r>
              <a:rPr kumimoji="0" lang="fr-CH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Selected</a:t>
            </a:r>
            <a:r>
              <a:rPr kumimoji="0" lang="fr-CH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audits </a:t>
            </a:r>
            <a:r>
              <a:rPr kumimoji="0" lang="fr-CH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(</a:t>
            </a:r>
            <a:r>
              <a:rPr kumimoji="0" lang="fr-CH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special</a:t>
            </a:r>
            <a:r>
              <a:rPr kumimoji="0" lang="fr-CH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reports)</a:t>
            </a:r>
            <a:endParaRPr kumimoji="0" lang="en-GB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750" y="2924175"/>
            <a:ext cx="2592388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26938"/>
              </a:buClr>
              <a:buSzPct val="100000"/>
              <a:buFontTx/>
              <a:buNone/>
              <a:tabLst/>
              <a:defRPr/>
            </a:pP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Obtain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evidence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on the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extent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to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which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transactions, assets and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liabilities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have been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completely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correctly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and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accurately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entered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in the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accounting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records and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presented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in the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financial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statements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76613" y="2925763"/>
            <a:ext cx="2719387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26938"/>
              </a:buClr>
              <a:buSzPct val="100000"/>
              <a:buFontTx/>
              <a:buNone/>
              <a:tabLst/>
              <a:defRPr/>
            </a:pP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Obtain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evidence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on the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extent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to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which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EU revenue and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spending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operations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have been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carried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out in accordance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with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contractual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and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legal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requirements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and are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correctly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and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accurately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calculated</a:t>
            </a:r>
            <a:endParaRPr kumimoji="0" lang="fr-CH" sz="1600" b="0" i="0" u="none" strike="noStrike" kern="1200" cap="none" spc="0" normalizeH="0" baseline="0" noProof="0" dirty="0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2225" y="2925763"/>
            <a:ext cx="2279650" cy="20621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rgbClr val="026938"/>
              </a:buClr>
              <a:buSzPct val="100000"/>
              <a:buFontTx/>
              <a:buNone/>
              <a:tabLst/>
              <a:defRPr/>
            </a:pP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Obtain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evidence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on the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extent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to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which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EU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funds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have been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used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economically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efficiently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and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effectively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and </a:t>
            </a:r>
            <a:r>
              <a:rPr kumimoji="0" lang="fr-CH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provide</a:t>
            </a:r>
            <a:r>
              <a:rPr kumimoji="0" lang="fr-CH" sz="1600" b="0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value for money</a:t>
            </a:r>
          </a:p>
        </p:txBody>
      </p:sp>
    </p:spTree>
    <p:extLst>
      <p:ext uri="{BB962C8B-B14F-4D97-AF65-F5344CB8AC3E}">
        <p14:creationId xmlns:p14="http://schemas.microsoft.com/office/powerpoint/2010/main" val="21120370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251519" y="1340768"/>
            <a:ext cx="8280919" cy="1123950"/>
          </a:xfrm>
        </p:spPr>
        <p:txBody>
          <a:bodyPr/>
          <a:lstStyle/>
          <a:p>
            <a:pPr algn="ctr" eaLnBrk="1" hangingPunct="1"/>
            <a:r>
              <a:rPr lang="fr-CH" altLang="en-US" sz="2800" dirty="0" err="1">
                <a:solidFill>
                  <a:srgbClr val="002060"/>
                </a:solidFill>
              </a:rPr>
              <a:t>What</a:t>
            </a:r>
            <a:r>
              <a:rPr lang="fr-CH" altLang="en-US" sz="2800" dirty="0">
                <a:solidFill>
                  <a:srgbClr val="002060"/>
                </a:solidFill>
              </a:rPr>
              <a:t> ECA </a:t>
            </a:r>
            <a:r>
              <a:rPr lang="fr-CH" altLang="en-US" sz="2800" dirty="0" err="1">
                <a:solidFill>
                  <a:srgbClr val="002060"/>
                </a:solidFill>
              </a:rPr>
              <a:t>expects</a:t>
            </a:r>
            <a:r>
              <a:rPr lang="fr-CH" altLang="en-US" sz="2800" dirty="0">
                <a:solidFill>
                  <a:srgbClr val="002060"/>
                </a:solidFill>
              </a:rPr>
              <a:t> </a:t>
            </a:r>
            <a:r>
              <a:rPr lang="fr-CH" altLang="en-US" sz="2800" dirty="0" err="1">
                <a:solidFill>
                  <a:srgbClr val="002060"/>
                </a:solidFill>
              </a:rPr>
              <a:t>from</a:t>
            </a:r>
            <a:r>
              <a:rPr lang="fr-CH" altLang="en-US" sz="2800" dirty="0">
                <a:solidFill>
                  <a:srgbClr val="002060"/>
                </a:solidFill>
              </a:rPr>
              <a:t> Budget </a:t>
            </a:r>
            <a:r>
              <a:rPr lang="fr-CH" altLang="en-US" sz="2800" dirty="0" smtClean="0">
                <a:solidFill>
                  <a:srgbClr val="002060"/>
                </a:solidFill>
              </a:rPr>
              <a:t>Support </a:t>
            </a:r>
            <a:r>
              <a:rPr lang="fr-CH" altLang="en-US" sz="2800" dirty="0" err="1">
                <a:solidFill>
                  <a:srgbClr val="002060"/>
                </a:solidFill>
              </a:rPr>
              <a:t>disbursement</a:t>
            </a:r>
            <a:r>
              <a:rPr lang="fr-CH" altLang="en-US" sz="2800" dirty="0">
                <a:solidFill>
                  <a:srgbClr val="002060"/>
                </a:solidFill>
              </a:rPr>
              <a:t> files</a:t>
            </a:r>
            <a:endParaRPr lang="en-GB" altLang="en-US" sz="2800" dirty="0">
              <a:solidFill>
                <a:srgbClr val="002060"/>
              </a:solidFill>
            </a:endParaRPr>
          </a:p>
        </p:txBody>
      </p:sp>
      <p:sp>
        <p:nvSpPr>
          <p:cNvPr id="25604" name="Content Placeholder 5"/>
          <p:cNvSpPr txBox="1">
            <a:spLocks/>
          </p:cNvSpPr>
          <p:nvPr/>
        </p:nvSpPr>
        <p:spPr bwMode="auto">
          <a:xfrm>
            <a:off x="613766" y="2564904"/>
            <a:ext cx="7918673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0" tIns="0" rIns="0" bIns="0"/>
          <a:lstStyle>
            <a:lvl1pPr marL="265113" indent="-265113" eaLnBrk="0" hangingPunct="0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>
                <a:solidFill>
                  <a:srgbClr val="58595B"/>
                </a:solidFill>
                <a:latin typeface="Myriad Pro"/>
              </a:defRPr>
            </a:lvl1pPr>
            <a:lvl2pPr marL="447675" indent="-180975" eaLnBrk="0" hangingPunct="0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>
                <a:solidFill>
                  <a:srgbClr val="58595B"/>
                </a:solidFill>
                <a:latin typeface="Myriad Pro"/>
              </a:defRPr>
            </a:lvl2pPr>
            <a:lvl3pPr marL="538163" indent="-187325" eaLnBrk="0" hangingPunct="0">
              <a:lnSpc>
                <a:spcPct val="90000"/>
              </a:lnSpc>
              <a:spcBef>
                <a:spcPts val="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>
                <a:solidFill>
                  <a:srgbClr val="58595B"/>
                </a:solidFill>
                <a:latin typeface="Myriad Pro"/>
              </a:defRPr>
            </a:lvl3pPr>
            <a:lvl4pPr marL="717550" indent="-176213" eaLnBrk="0" hangingPunct="0">
              <a:lnSpc>
                <a:spcPct val="90000"/>
              </a:lnSpc>
              <a:buClr>
                <a:schemeClr val="accent1"/>
              </a:buClr>
              <a:buSzPct val="100000"/>
              <a:buFont typeface="Arial" pitchFamily="34" charset="0"/>
              <a:buChar char="•"/>
              <a:defRPr>
                <a:solidFill>
                  <a:srgbClr val="58595B"/>
                </a:solidFill>
                <a:latin typeface="Myriad Pro"/>
              </a:defRPr>
            </a:lvl4pPr>
            <a:lvl5pPr marL="896938" indent="-179388" eaLnBrk="0" hangingPunct="0">
              <a:lnSpc>
                <a:spcPct val="90000"/>
              </a:lnSpc>
              <a:buClr>
                <a:schemeClr val="accent1"/>
              </a:buClr>
              <a:buSzPct val="100000"/>
              <a:buFont typeface="Arial" pitchFamily="34" charset="0"/>
              <a:buChar char="•"/>
              <a:defRPr>
                <a:solidFill>
                  <a:srgbClr val="58595B"/>
                </a:solidFill>
                <a:latin typeface="Myriad Pro"/>
              </a:defRPr>
            </a:lvl5pPr>
            <a:lvl6pPr marL="1354138" indent="-1793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>
                <a:solidFill>
                  <a:srgbClr val="58595B"/>
                </a:solidFill>
                <a:latin typeface="Myriad Pro"/>
              </a:defRPr>
            </a:lvl6pPr>
            <a:lvl7pPr marL="1811338" indent="-1793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>
                <a:solidFill>
                  <a:srgbClr val="58595B"/>
                </a:solidFill>
                <a:latin typeface="Myriad Pro"/>
              </a:defRPr>
            </a:lvl7pPr>
            <a:lvl8pPr marL="2268538" indent="-1793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>
                <a:solidFill>
                  <a:srgbClr val="58595B"/>
                </a:solidFill>
                <a:latin typeface="Myriad Pro"/>
              </a:defRPr>
            </a:lvl8pPr>
            <a:lvl9pPr marL="2725738" indent="-1793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>
                <a:solidFill>
                  <a:srgbClr val="58595B"/>
                </a:solidFill>
                <a:latin typeface="Myriad Pro"/>
              </a:defRPr>
            </a:lvl9pPr>
          </a:lstStyle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Clear conclusions on eligibility criteria 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Disbursement</a:t>
            </a: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sv-SE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according</a:t>
            </a: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sv-SE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to</a:t>
            </a: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FA (timing/</a:t>
            </a:r>
            <a:r>
              <a:rPr kumimoji="0" lang="sv-SE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amount</a:t>
            </a: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</a:t>
            </a:r>
            <a:r>
              <a:rPr kumimoji="0" lang="sv-SE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conditions</a:t>
            </a: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)</a:t>
            </a:r>
          </a:p>
          <a:p>
            <a:pPr marL="265113" marR="0" lvl="4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Correct calculation of the variable tranche</a:t>
            </a:r>
          </a:p>
          <a:p>
            <a:pPr marL="265113" marR="0" lvl="4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Documentation showing that conditions/indicators were met (Financing Agreement: sources of verification)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Proof</a:t>
            </a: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sv-SE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of</a:t>
            </a: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payment 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Exchange rate used as defined in Financing Agreement</a:t>
            </a:r>
          </a:p>
          <a:p>
            <a:pPr marL="265113" marR="0" lvl="6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Documentation showing which rate was used + the source of the rate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sv-SE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sv-SE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  <a:p>
            <a:pPr marL="717550" marR="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Arial" pitchFamily="34" charset="0"/>
              <a:buNone/>
              <a:tabLst/>
              <a:defRPr/>
            </a:pPr>
            <a:endParaRPr kumimoji="0" lang="sv-SE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  <a:p>
            <a:pPr marL="896938" marR="0" lvl="4" indent="-1793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sv-SE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sv-SE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sv-SE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  <a:p>
            <a:pPr marL="265113" marR="0" lvl="0" indent="-265113" algn="l" defTabSz="914400" rtl="0" eaLnBrk="1" fontAlgn="base" latinLnBrk="0" hangingPunct="1">
              <a:lnSpc>
                <a:spcPct val="2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GB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  <a:p>
            <a:pPr marL="265113" marR="0" lvl="0" indent="-265113" algn="l" defTabSz="914400" rtl="0" eaLnBrk="1" fontAlgn="base" latinLnBrk="0" hangingPunct="1">
              <a:lnSpc>
                <a:spcPct val="200000"/>
              </a:lnSpc>
              <a:spcBef>
                <a:spcPts val="800"/>
              </a:spcBef>
              <a:spcAft>
                <a:spcPts val="600"/>
              </a:spcAft>
              <a:buClr>
                <a:srgbClr val="BBE0E3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8733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321175"/>
          </a:xfrm>
        </p:spPr>
        <p:txBody>
          <a:bodyPr/>
          <a:lstStyle/>
          <a:p>
            <a:pPr eaLnBrk="1" hangingPunct="1"/>
            <a:endParaRPr lang="en-US" altLang="nl-NL" b="1" dirty="0"/>
          </a:p>
          <a:p>
            <a:pPr eaLnBrk="1" hangingPunct="1"/>
            <a:endParaRPr lang="en-US" altLang="nl-NL" b="1" dirty="0"/>
          </a:p>
          <a:p>
            <a:pPr eaLnBrk="1" hangingPunct="1"/>
            <a:endParaRPr lang="en-US" altLang="nl-NL" b="1" dirty="0"/>
          </a:p>
          <a:p>
            <a:pPr eaLnBrk="1" hangingPunct="1"/>
            <a:endParaRPr lang="en-US" altLang="nl-NL" b="1" dirty="0"/>
          </a:p>
          <a:p>
            <a:pPr algn="ctr" eaLnBrk="1" hangingPunct="1">
              <a:buFontTx/>
              <a:buNone/>
            </a:pPr>
            <a:r>
              <a:rPr lang="en-US" altLang="nl-NL" b="1" dirty="0"/>
              <a:t>Thank you for your attention</a:t>
            </a:r>
          </a:p>
        </p:txBody>
      </p:sp>
      <p:sp>
        <p:nvSpPr>
          <p:cNvPr id="4813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6BFE13A-AD0B-3746-B444-A7A0D00EFFAF}" type="slidenum">
              <a:rPr lang="en-GB" altLang="nl-NL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GB" altLang="nl-NL" sz="1400" i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539DA7FD-0D7B-4888-82BF-A16637FE3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Final</a:t>
            </a:r>
            <a:r>
              <a:rPr lang="nl-NL" dirty="0"/>
              <a:t> report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4D97D801-6F52-497D-BF36-DC0499D62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0" dirty="0" err="1"/>
              <a:t>Not</a:t>
            </a:r>
            <a:r>
              <a:rPr lang="nl-NL" i="0" dirty="0"/>
              <a:t> a </a:t>
            </a:r>
            <a:r>
              <a:rPr lang="nl-NL" i="0" dirty="0" err="1"/>
              <a:t>formal</a:t>
            </a:r>
            <a:r>
              <a:rPr lang="nl-NL" i="0" dirty="0"/>
              <a:t> </a:t>
            </a:r>
            <a:r>
              <a:rPr lang="nl-NL" i="0" dirty="0" err="1"/>
              <a:t>evaluation</a:t>
            </a:r>
            <a:endParaRPr lang="nl-NL" i="0" dirty="0"/>
          </a:p>
          <a:p>
            <a:endParaRPr lang="nl-NL" i="0" dirty="0"/>
          </a:p>
          <a:p>
            <a:r>
              <a:rPr lang="nl-NL" i="0" dirty="0" err="1"/>
              <a:t>Internal</a:t>
            </a:r>
            <a:r>
              <a:rPr lang="nl-NL" i="0" dirty="0"/>
              <a:t> document</a:t>
            </a:r>
          </a:p>
          <a:p>
            <a:endParaRPr lang="nl-NL" i="0" dirty="0"/>
          </a:p>
          <a:p>
            <a:r>
              <a:rPr lang="nl-NL" i="0" dirty="0" err="1"/>
              <a:t>To</a:t>
            </a:r>
            <a:r>
              <a:rPr lang="nl-NL" i="0" dirty="0"/>
              <a:t> </a:t>
            </a:r>
            <a:r>
              <a:rPr lang="nl-NL" i="0" dirty="0" err="1"/>
              <a:t>be</a:t>
            </a:r>
            <a:r>
              <a:rPr lang="nl-NL" i="0" dirty="0"/>
              <a:t> </a:t>
            </a:r>
            <a:r>
              <a:rPr lang="nl-NL" i="0" dirty="0" err="1"/>
              <a:t>submitted</a:t>
            </a:r>
            <a:r>
              <a:rPr lang="nl-NL" i="0" dirty="0"/>
              <a:t> </a:t>
            </a:r>
            <a:r>
              <a:rPr lang="nl-NL" i="0" dirty="0" err="1"/>
              <a:t>within</a:t>
            </a:r>
            <a:r>
              <a:rPr lang="nl-NL" i="0" dirty="0"/>
              <a:t> 3 </a:t>
            </a:r>
            <a:r>
              <a:rPr lang="nl-NL" i="0" dirty="0" err="1"/>
              <a:t>months</a:t>
            </a:r>
            <a:r>
              <a:rPr lang="nl-NL" i="0" dirty="0"/>
              <a:t> </a:t>
            </a:r>
            <a:r>
              <a:rPr lang="nl-NL" i="0" dirty="0" err="1"/>
              <a:t>after</a:t>
            </a:r>
            <a:r>
              <a:rPr lang="nl-NL" i="0" dirty="0"/>
              <a:t> last </a:t>
            </a:r>
            <a:r>
              <a:rPr lang="nl-NL" i="0" dirty="0" err="1"/>
              <a:t>disbursement</a:t>
            </a:r>
            <a:endParaRPr lang="nl-NL" i="0" dirty="0"/>
          </a:p>
          <a:p>
            <a:endParaRPr lang="nl-NL" i="0" dirty="0"/>
          </a:p>
          <a:p>
            <a:r>
              <a:rPr lang="nl-NL" i="0" dirty="0"/>
              <a:t>Special template (4-5 pages)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36613FFA-4E73-417A-A66C-6BDC70F1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AF8FD-14D2-DE44-B84D-8F2A98BF4DFB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063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8188CC05-8214-4BCC-8A8D-2C4905EC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Five </a:t>
            </a:r>
            <a:r>
              <a:rPr lang="nl-NL" dirty="0" err="1"/>
              <a:t>key</a:t>
            </a:r>
            <a:r>
              <a:rPr lang="nl-NL" dirty="0"/>
              <a:t> </a:t>
            </a:r>
            <a:r>
              <a:rPr lang="nl-NL" dirty="0" err="1"/>
              <a:t>questions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93712531-6F2E-4C62-BE76-68249B6A5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4392488"/>
          </a:xfrm>
        </p:spPr>
        <p:txBody>
          <a:bodyPr/>
          <a:lstStyle/>
          <a:p>
            <a:pPr lvl="0" algn="just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i="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What are the key country/sector results (outcome, induced output) [1 page]</a:t>
            </a:r>
            <a:endParaRPr lang="nl-NL" i="0" dirty="0">
              <a:latin typeface="+mj-lt"/>
              <a:ea typeface="MS Mincho" panose="02020609040205080304" pitchFamily="49" charset="-128"/>
            </a:endParaRPr>
          </a:p>
          <a:p>
            <a:pPr lv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i="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How BS contributed to these results (direct outputs) [½ page]</a:t>
            </a:r>
            <a:endParaRPr lang="nl-NL" i="0" dirty="0">
              <a:latin typeface="+mj-lt"/>
              <a:ea typeface="MS Mincho" panose="02020609040205080304" pitchFamily="49" charset="-128"/>
            </a:endParaRPr>
          </a:p>
          <a:p>
            <a:pPr lv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i="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What changed and how much the EU paid [½ page]</a:t>
            </a:r>
            <a:endParaRPr lang="nl-NL" i="0" dirty="0">
              <a:latin typeface="+mj-lt"/>
              <a:ea typeface="MS Mincho" panose="02020609040205080304" pitchFamily="49" charset="-128"/>
            </a:endParaRPr>
          </a:p>
          <a:p>
            <a:pPr lvl="0" algn="just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i="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4. What we learnt [½ page]</a:t>
            </a:r>
            <a:endParaRPr lang="nl-NL" i="0" dirty="0">
              <a:latin typeface="+mj-lt"/>
              <a:ea typeface="MS Mincho" panose="02020609040205080304" pitchFamily="49" charset="-128"/>
            </a:endParaRPr>
          </a:p>
          <a:p>
            <a:r>
              <a:rPr lang="en-GB" i="0" dirty="0">
                <a:latin typeface="+mj-lt"/>
              </a:rPr>
              <a:t>5. What the indicators of the variable tranches tell us [1 or 2 pages, table ]</a:t>
            </a:r>
            <a:endParaRPr lang="nl-NL" i="0" dirty="0">
              <a:latin typeface="+mj-lt"/>
            </a:endParaRPr>
          </a:p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3AAB70B9-24F3-49E3-8092-A88BE04E2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AF8FD-14D2-DE44-B84D-8F2A98BF4DFB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6651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2221CAC-EDB4-4AB3-AF16-6F1121FA4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196753"/>
            <a:ext cx="8229352" cy="648072"/>
          </a:xfrm>
        </p:spPr>
        <p:txBody>
          <a:bodyPr/>
          <a:lstStyle/>
          <a:p>
            <a:r>
              <a:rPr lang="nl-NL" dirty="0"/>
              <a:t>Template: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operation</a:t>
            </a:r>
            <a:r>
              <a:rPr lang="nl-NL" dirty="0"/>
              <a:t> in a nutshell</a:t>
            </a:r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="" xmlns:a16="http://schemas.microsoft.com/office/drawing/2014/main" id="{177C96E8-127A-46BE-A6CE-0634567C46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768684"/>
              </p:ext>
            </p:extLst>
          </p:nvPr>
        </p:nvGraphicFramePr>
        <p:xfrm>
          <a:off x="1475657" y="1844825"/>
          <a:ext cx="5616624" cy="4400400"/>
        </p:xfrm>
        <a:graphic>
          <a:graphicData uri="http://schemas.openxmlformats.org/drawingml/2006/table">
            <a:tbl>
              <a:tblPr firstRow="1" firstCol="1" bandRow="1"/>
              <a:tblGrid>
                <a:gridCol w="1324040">
                  <a:extLst>
                    <a:ext uri="{9D8B030D-6E8A-4147-A177-3AD203B41FA5}">
                      <a16:colId xmlns="" xmlns:a16="http://schemas.microsoft.com/office/drawing/2014/main" val="3115450562"/>
                    </a:ext>
                  </a:extLst>
                </a:gridCol>
                <a:gridCol w="945171">
                  <a:extLst>
                    <a:ext uri="{9D8B030D-6E8A-4147-A177-3AD203B41FA5}">
                      <a16:colId xmlns="" xmlns:a16="http://schemas.microsoft.com/office/drawing/2014/main" val="4115673727"/>
                    </a:ext>
                  </a:extLst>
                </a:gridCol>
                <a:gridCol w="567635">
                  <a:extLst>
                    <a:ext uri="{9D8B030D-6E8A-4147-A177-3AD203B41FA5}">
                      <a16:colId xmlns="" xmlns:a16="http://schemas.microsoft.com/office/drawing/2014/main" val="891898231"/>
                    </a:ext>
                  </a:extLst>
                </a:gridCol>
                <a:gridCol w="119545">
                  <a:extLst>
                    <a:ext uri="{9D8B030D-6E8A-4147-A177-3AD203B41FA5}">
                      <a16:colId xmlns="" xmlns:a16="http://schemas.microsoft.com/office/drawing/2014/main" val="2606640538"/>
                    </a:ext>
                  </a:extLst>
                </a:gridCol>
                <a:gridCol w="1324040">
                  <a:extLst>
                    <a:ext uri="{9D8B030D-6E8A-4147-A177-3AD203B41FA5}">
                      <a16:colId xmlns="" xmlns:a16="http://schemas.microsoft.com/office/drawing/2014/main" val="147199593"/>
                    </a:ext>
                  </a:extLst>
                </a:gridCol>
                <a:gridCol w="119545">
                  <a:extLst>
                    <a:ext uri="{9D8B030D-6E8A-4147-A177-3AD203B41FA5}">
                      <a16:colId xmlns="" xmlns:a16="http://schemas.microsoft.com/office/drawing/2014/main" val="3163929494"/>
                    </a:ext>
                  </a:extLst>
                </a:gridCol>
                <a:gridCol w="608324">
                  <a:extLst>
                    <a:ext uri="{9D8B030D-6E8A-4147-A177-3AD203B41FA5}">
                      <a16:colId xmlns="" xmlns:a16="http://schemas.microsoft.com/office/drawing/2014/main" val="1338560628"/>
                    </a:ext>
                  </a:extLst>
                </a:gridCol>
                <a:gridCol w="608324">
                  <a:extLst>
                    <a:ext uri="{9D8B030D-6E8A-4147-A177-3AD203B41FA5}">
                      <a16:colId xmlns="" xmlns:a16="http://schemas.microsoft.com/office/drawing/2014/main" val="1187270972"/>
                    </a:ext>
                  </a:extLst>
                </a:gridCol>
              </a:tblGrid>
              <a:tr h="183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Same title as used in the financing decision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4984138"/>
                  </a:ext>
                </a:extLst>
              </a:tr>
              <a:tr h="366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CRIS number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20XX-XXX/XXX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GDDC/SDG-C </a:t>
                      </a:r>
                      <a:r>
                        <a:rPr lang="en-GB" sz="800" i="1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SRC </a:t>
                      </a:r>
                      <a:r>
                        <a:rPr lang="en-GB" sz="800" i="1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SBC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DAC Code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XXXXX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7784457"/>
                  </a:ext>
                </a:extLst>
              </a:tr>
              <a:tr h="366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Month/Year of first disbursement – Month/Year of last disbursement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61582737"/>
                  </a:ext>
                </a:extLst>
              </a:tr>
              <a:tr h="733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General objectives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Summarize the general objectives (chapter 3.1, Action Document)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38952130"/>
                  </a:ext>
                </a:extLst>
              </a:tr>
              <a:tr h="916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Specific objectives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Summarize the specific objectives (chapter 3.1, Action Document)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7480288"/>
                  </a:ext>
                </a:extLst>
              </a:tr>
              <a:tr h="733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Commitments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only budget support, incl. amendments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= </a:t>
                      </a: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M€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Fixed = </a:t>
                      </a: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M€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Variable = </a:t>
                      </a: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M€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Disbursements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only budget support, incl. amendments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= </a:t>
                      </a: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M€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Fixed = </a:t>
                      </a: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M€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Variable = </a:t>
                      </a: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r>
                        <a:rPr lang="en-GB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M€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10853864"/>
                  </a:ext>
                </a:extLst>
              </a:tr>
              <a:tr h="733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Complementary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Support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Split by main beneficiaries or topics (e.g. court of auditors, tax collection, etc.) with management mode and amount (commitment &amp; payments in million €)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02073739"/>
                  </a:ext>
                </a:extLst>
              </a:tr>
              <a:tr h="366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Contact point at DEL</a:t>
                      </a:r>
                      <a:endParaRPr lang="nl-NL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or two names who may be contacted for follow-up by DEVCO/NEAR HQs</a:t>
                      </a:r>
                      <a:endParaRPr lang="nl-NL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538" marR="57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6187538"/>
                  </a:ext>
                </a:extLst>
              </a:tr>
            </a:tbl>
          </a:graphicData>
        </a:graphic>
      </p:graphicFrame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C4E440DB-271A-4CAE-B7BF-10F0BAC43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AF8FD-14D2-DE44-B84D-8F2A98BF4DFB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44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US" altLang="en-US" dirty="0"/>
              <a:t>Outline </a:t>
            </a:r>
            <a:r>
              <a:rPr lang="en-US" altLang="en-US" dirty="0"/>
              <a:t>M</a:t>
            </a:r>
            <a:r>
              <a:rPr lang="en-US" altLang="en-US" dirty="0" smtClean="0"/>
              <a:t>odule </a:t>
            </a:r>
            <a:r>
              <a:rPr lang="en-US" altLang="en-US" dirty="0" smtClean="0"/>
              <a:t>8 </a:t>
            </a:r>
            <a:endParaRPr lang="en-US" alt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endParaRPr lang="en-GB" dirty="0">
              <a:solidFill>
                <a:srgbClr val="FF0000"/>
              </a:solidFill>
            </a:endParaRP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Final report on budget operation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>
                <a:solidFill>
                  <a:srgbClr val="C00000"/>
                </a:solidFill>
              </a:rPr>
              <a:t>Evaluation of budget support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Synthesis of country evaluations</a:t>
            </a:r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GB" dirty="0"/>
              <a:t>Audit</a:t>
            </a:r>
          </a:p>
          <a:p>
            <a:pPr marL="457200" lvl="1" indent="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Tx/>
              <a:buNone/>
              <a:defRPr/>
            </a:pPr>
            <a:endParaRPr lang="en-GB" dirty="0"/>
          </a:p>
          <a:p>
            <a:pPr marL="933450" lvl="1" indent="-476250" eaLnBrk="1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en-US" b="0" dirty="0">
              <a:solidFill>
                <a:schemeClr val="accent2"/>
              </a:solidFill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B99757-1497-D345-B520-B0E5D6614A99}" type="slidenum">
              <a:rPr lang="en-GB" altLang="en-US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en-US" sz="1400" i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18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4629E667-A381-466E-AD43-417285230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Two</a:t>
            </a:r>
            <a:r>
              <a:rPr lang="nl-NL" dirty="0"/>
              <a:t> types of </a:t>
            </a:r>
            <a:r>
              <a:rPr lang="nl-NL" dirty="0" err="1"/>
              <a:t>evaluation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BD8E21D6-1890-41AD-98EB-4AB321D7A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0" dirty="0"/>
              <a:t>1. </a:t>
            </a:r>
            <a:r>
              <a:rPr lang="nl-NL" i="0" dirty="0" err="1"/>
              <a:t>Programme</a:t>
            </a:r>
            <a:r>
              <a:rPr lang="nl-NL" i="0" dirty="0"/>
              <a:t> </a:t>
            </a:r>
            <a:r>
              <a:rPr lang="nl-NL" i="0" dirty="0" err="1"/>
              <a:t>evaluation</a:t>
            </a:r>
            <a:r>
              <a:rPr lang="nl-NL" i="0" dirty="0"/>
              <a:t> of budget support</a:t>
            </a:r>
          </a:p>
          <a:p>
            <a:endParaRPr lang="nl-NL" i="0" dirty="0"/>
          </a:p>
          <a:p>
            <a:endParaRPr lang="nl-NL" i="0" dirty="0"/>
          </a:p>
          <a:p>
            <a:r>
              <a:rPr lang="nl-NL" i="0" dirty="0"/>
              <a:t>2. Strategic </a:t>
            </a:r>
            <a:r>
              <a:rPr lang="nl-NL" i="0" dirty="0" err="1"/>
              <a:t>evaluation</a:t>
            </a:r>
            <a:r>
              <a:rPr lang="nl-NL" i="0" dirty="0"/>
              <a:t> of budget support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DF84B1E7-7FAB-4247-AB11-C1AC1437D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AF8FD-14D2-DE44-B84D-8F2A98BF4DFB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446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>
            <a:extLst>
              <a:ext uri="{FF2B5EF4-FFF2-40B4-BE49-F238E27FC236}">
                <a16:creationId xmlns="" xmlns:a16="http://schemas.microsoft.com/office/drawing/2014/main" id="{CA4AF868-A8CA-4FC2-A30F-3E605034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2400"/>
              <a:t>A Comprehensive Evaluation Framework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E79849EC-9914-4AF5-A7B3-271E3169CF7D}"/>
              </a:ext>
            </a:extLst>
          </p:cNvPr>
          <p:cNvSpPr/>
          <p:nvPr/>
        </p:nvSpPr>
        <p:spPr>
          <a:xfrm>
            <a:off x="539750" y="2587625"/>
            <a:ext cx="8280400" cy="276225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GB" b="1" dirty="0">
                <a:latin typeface="+mj-lt"/>
                <a:ea typeface="ＭＳ Ｐゴシック" charset="-128"/>
              </a:rPr>
              <a:t>GOVERNMENT POLICY &amp; SPENDING ACTIONS (STRATEGY)</a:t>
            </a:r>
            <a:endParaRPr lang="en-GB" dirty="0">
              <a:latin typeface="+mj-lt"/>
              <a:ea typeface="ＭＳ Ｐゴシック" charset="-12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3390189-CD56-457A-9AD2-709BEB964DA1}"/>
              </a:ext>
            </a:extLst>
          </p:cNvPr>
          <p:cNvSpPr/>
          <p:nvPr/>
        </p:nvSpPr>
        <p:spPr>
          <a:xfrm>
            <a:off x="539750" y="5888038"/>
            <a:ext cx="8280400" cy="277812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GB" b="1" dirty="0">
                <a:latin typeface="+mj-lt"/>
                <a:ea typeface="ＭＳ Ｐゴシック" charset="-128"/>
              </a:rPr>
              <a:t>EXTERNAL FACTORS, CONTEXT FEATURES AND FEED BACK PROCESSES</a:t>
            </a:r>
            <a:endParaRPr lang="en-GB" dirty="0">
              <a:latin typeface="+mj-lt"/>
              <a:ea typeface="ＭＳ Ｐゴシック" charset="-12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6F3A263B-F3FC-45BD-9FA9-3C2F5787B999}"/>
              </a:ext>
            </a:extLst>
          </p:cNvPr>
          <p:cNvSpPr/>
          <p:nvPr/>
        </p:nvSpPr>
        <p:spPr bwMode="auto">
          <a:xfrm>
            <a:off x="539750" y="3944938"/>
            <a:ext cx="1439863" cy="1511300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 eaLnBrk="1" hangingPunct="1">
              <a:defRPr/>
            </a:pPr>
            <a:r>
              <a:rPr lang="en-GB" dirty="0">
                <a:solidFill>
                  <a:schemeClr val="accent6"/>
                </a:solidFill>
                <a:latin typeface="+mj-lt"/>
              </a:rPr>
              <a:t>Funds</a:t>
            </a:r>
          </a:p>
          <a:p>
            <a:pPr marL="3175" eaLnBrk="1" hangingPunct="1">
              <a:defRPr/>
            </a:pPr>
            <a:r>
              <a:rPr lang="en-GB" dirty="0">
                <a:solidFill>
                  <a:schemeClr val="accent6"/>
                </a:solidFill>
                <a:latin typeface="+mj-lt"/>
              </a:rPr>
              <a:t>Conditions/indicators</a:t>
            </a:r>
          </a:p>
          <a:p>
            <a:pPr marL="3175" eaLnBrk="1" hangingPunct="1">
              <a:defRPr/>
            </a:pPr>
            <a:r>
              <a:rPr lang="en-GB" dirty="0">
                <a:solidFill>
                  <a:schemeClr val="accent6"/>
                </a:solidFill>
                <a:latin typeface="+mj-lt"/>
              </a:rPr>
              <a:t>Capacity development</a:t>
            </a:r>
          </a:p>
          <a:p>
            <a:pPr marL="3175" eaLnBrk="1" hangingPunct="1">
              <a:defRPr/>
            </a:pPr>
            <a:r>
              <a:rPr lang="fr-BE" dirty="0">
                <a:solidFill>
                  <a:schemeClr val="accent6"/>
                </a:solidFill>
                <a:latin typeface="+mj-lt"/>
              </a:rPr>
              <a:t>Policy Dialogue</a:t>
            </a:r>
            <a:endParaRPr lang="en-GB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E5BE155A-EA37-441A-8564-E410166CF4CF}"/>
              </a:ext>
            </a:extLst>
          </p:cNvPr>
          <p:cNvSpPr/>
          <p:nvPr/>
        </p:nvSpPr>
        <p:spPr bwMode="auto">
          <a:xfrm>
            <a:off x="2249488" y="3944938"/>
            <a:ext cx="1439862" cy="1511300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accent6"/>
                </a:solidFill>
                <a:latin typeface="+mj-lt"/>
              </a:rPr>
              <a:t>Improvement in the relationship between external assistance and the national budget and policy processes</a:t>
            </a:r>
            <a:endParaRPr lang="en-GB" dirty="0">
              <a:solidFill>
                <a:schemeClr val="accent6"/>
              </a:solidFill>
              <a:latin typeface="+mj-lt"/>
              <a:ea typeface="Calibri"/>
              <a:cs typeface="Times New Roman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2429AB2E-A451-40E4-A34C-54C8BA71419E}"/>
              </a:ext>
            </a:extLst>
          </p:cNvPr>
          <p:cNvSpPr/>
          <p:nvPr/>
        </p:nvSpPr>
        <p:spPr bwMode="auto">
          <a:xfrm>
            <a:off x="3959225" y="3944938"/>
            <a:ext cx="1441450" cy="1511300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accent6"/>
                </a:solidFill>
                <a:latin typeface="+mj-lt"/>
              </a:rPr>
              <a:t>Improved  public policies, public sector institutions, public spending and  public service delivery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CE4F483-D36B-4A71-A444-5BAB000E3B53}"/>
              </a:ext>
            </a:extLst>
          </p:cNvPr>
          <p:cNvSpPr/>
          <p:nvPr/>
        </p:nvSpPr>
        <p:spPr bwMode="auto">
          <a:xfrm>
            <a:off x="5670550" y="3944938"/>
            <a:ext cx="1439863" cy="1511300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accent6"/>
                </a:solidFill>
                <a:latin typeface="+mj-lt"/>
              </a:rPr>
              <a:t>Positive responses by beneficiaries to government policy management and service delivery.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47DA7E1C-5A2B-4CA0-A15B-A26CE82C5C6D}"/>
              </a:ext>
            </a:extLst>
          </p:cNvPr>
          <p:cNvSpPr/>
          <p:nvPr/>
        </p:nvSpPr>
        <p:spPr bwMode="auto">
          <a:xfrm>
            <a:off x="7380288" y="3944938"/>
            <a:ext cx="1439862" cy="1511300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accent6"/>
                </a:solidFill>
                <a:latin typeface="+mj-lt"/>
              </a:rPr>
              <a:t>Sustainable Growth &amp; Poverty Reduction,</a:t>
            </a:r>
          </a:p>
          <a:p>
            <a:pPr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accent6"/>
                </a:solidFill>
                <a:latin typeface="+mj-lt"/>
              </a:rPr>
              <a:t>Stability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A3014503-AE9C-4185-9FA0-83DE7286F449}"/>
              </a:ext>
            </a:extLst>
          </p:cNvPr>
          <p:cNvSpPr/>
          <p:nvPr/>
        </p:nvSpPr>
        <p:spPr bwMode="auto">
          <a:xfrm>
            <a:off x="539750" y="3224213"/>
            <a:ext cx="1439863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175" algn="ctr" eaLnBrk="1" hangingPunct="1">
              <a:defRPr/>
            </a:pPr>
            <a:r>
              <a:rPr lang="en-GB" sz="1400" dirty="0">
                <a:solidFill>
                  <a:schemeClr val="accent6"/>
                </a:solidFill>
                <a:latin typeface="+mj-lt"/>
              </a:rPr>
              <a:t>SB  input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0C503192-580C-4736-84F2-F2ABBC8DA317}"/>
              </a:ext>
            </a:extLst>
          </p:cNvPr>
          <p:cNvSpPr/>
          <p:nvPr/>
        </p:nvSpPr>
        <p:spPr bwMode="auto">
          <a:xfrm>
            <a:off x="2249488" y="3224213"/>
            <a:ext cx="1439862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solidFill>
                  <a:schemeClr val="accent6"/>
                </a:solidFill>
                <a:latin typeface="+mj-lt"/>
              </a:rPr>
              <a:t>Direct Outputs </a:t>
            </a:r>
            <a:endParaRPr lang="en-GB" sz="1400" dirty="0">
              <a:solidFill>
                <a:schemeClr val="accent6"/>
              </a:solidFill>
              <a:latin typeface="+mj-lt"/>
              <a:ea typeface="Calibri"/>
              <a:cs typeface="Times New Roman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AA51BBC8-5E82-40B4-A368-6DCF70E24A22}"/>
              </a:ext>
            </a:extLst>
          </p:cNvPr>
          <p:cNvSpPr/>
          <p:nvPr/>
        </p:nvSpPr>
        <p:spPr bwMode="auto">
          <a:xfrm>
            <a:off x="3959225" y="3224213"/>
            <a:ext cx="1441450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solidFill>
                  <a:schemeClr val="accent6"/>
                </a:solidFill>
                <a:latin typeface="+mj-lt"/>
              </a:rPr>
              <a:t>Induced Outputs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B371C828-A44C-4B00-A5BE-766F67599570}"/>
              </a:ext>
            </a:extLst>
          </p:cNvPr>
          <p:cNvSpPr/>
          <p:nvPr/>
        </p:nvSpPr>
        <p:spPr bwMode="auto">
          <a:xfrm>
            <a:off x="5670550" y="3224213"/>
            <a:ext cx="1439863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solidFill>
                  <a:schemeClr val="accent6"/>
                </a:solidFill>
                <a:latin typeface="+mj-lt"/>
              </a:rPr>
              <a:t>Outcomes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7682EDEA-ED3A-4CD9-9D50-57930635C89D}"/>
              </a:ext>
            </a:extLst>
          </p:cNvPr>
          <p:cNvSpPr/>
          <p:nvPr/>
        </p:nvSpPr>
        <p:spPr bwMode="auto">
          <a:xfrm>
            <a:off x="7380288" y="3224213"/>
            <a:ext cx="1439862" cy="61753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solidFill>
                  <a:schemeClr val="accent6"/>
                </a:solidFill>
                <a:latin typeface="+mj-lt"/>
              </a:rPr>
              <a:t>Impacts</a:t>
            </a:r>
          </a:p>
        </p:txBody>
      </p:sp>
      <p:sp>
        <p:nvSpPr>
          <p:cNvPr id="23" name="Isosceles Triangle 22">
            <a:extLst>
              <a:ext uri="{FF2B5EF4-FFF2-40B4-BE49-F238E27FC236}">
                <a16:creationId xmlns="" xmlns:a16="http://schemas.microsoft.com/office/drawing/2014/main" id="{2F0ADF2B-9260-4D61-ADF4-B50002011262}"/>
              </a:ext>
            </a:extLst>
          </p:cNvPr>
          <p:cNvSpPr/>
          <p:nvPr/>
        </p:nvSpPr>
        <p:spPr bwMode="auto">
          <a:xfrm rot="5400000">
            <a:off x="1553369" y="4606131"/>
            <a:ext cx="1152525" cy="188913"/>
          </a:xfrm>
          <a:prstGeom prst="triangle">
            <a:avLst/>
          </a:prstGeom>
          <a:solidFill>
            <a:schemeClr val="bg1">
              <a:lumMod val="85000"/>
            </a:schemeClr>
          </a:solidFill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 eaLnBrk="1" hangingPunct="1">
              <a:defRPr/>
            </a:pPr>
            <a:endParaRPr lang="en-GB">
              <a:solidFill>
                <a:srgbClr val="0F5494"/>
              </a:solidFill>
            </a:endParaRPr>
          </a:p>
        </p:txBody>
      </p:sp>
      <p:sp>
        <p:nvSpPr>
          <p:cNvPr id="24" name="Isosceles Triangle 23">
            <a:extLst>
              <a:ext uri="{FF2B5EF4-FFF2-40B4-BE49-F238E27FC236}">
                <a16:creationId xmlns="" xmlns:a16="http://schemas.microsoft.com/office/drawing/2014/main" id="{97C41581-4BB5-4D6E-9C7F-0E2D24C174EE}"/>
              </a:ext>
            </a:extLst>
          </p:cNvPr>
          <p:cNvSpPr/>
          <p:nvPr/>
        </p:nvSpPr>
        <p:spPr bwMode="auto">
          <a:xfrm rot="5400000">
            <a:off x="3263106" y="4606132"/>
            <a:ext cx="1152525" cy="188912"/>
          </a:xfrm>
          <a:prstGeom prst="triangle">
            <a:avLst/>
          </a:prstGeom>
          <a:solidFill>
            <a:schemeClr val="bg1">
              <a:lumMod val="85000"/>
            </a:schemeClr>
          </a:solidFill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 eaLnBrk="1" hangingPunct="1">
              <a:defRPr/>
            </a:pPr>
            <a:endParaRPr lang="en-GB">
              <a:solidFill>
                <a:srgbClr val="0F5494"/>
              </a:solidFill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="" xmlns:a16="http://schemas.microsoft.com/office/drawing/2014/main" id="{34B808DC-AEFB-4596-9B58-D41C47166F2F}"/>
              </a:ext>
            </a:extLst>
          </p:cNvPr>
          <p:cNvSpPr/>
          <p:nvPr/>
        </p:nvSpPr>
        <p:spPr bwMode="auto">
          <a:xfrm rot="5400000">
            <a:off x="4972844" y="4606131"/>
            <a:ext cx="1152525" cy="188913"/>
          </a:xfrm>
          <a:prstGeom prst="triangle">
            <a:avLst/>
          </a:prstGeom>
          <a:solidFill>
            <a:schemeClr val="bg1">
              <a:lumMod val="85000"/>
            </a:schemeClr>
          </a:solidFill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 eaLnBrk="1" hangingPunct="1">
              <a:defRPr/>
            </a:pPr>
            <a:endParaRPr lang="en-GB">
              <a:solidFill>
                <a:srgbClr val="0F5494"/>
              </a:solidFill>
            </a:endParaRPr>
          </a:p>
        </p:txBody>
      </p:sp>
      <p:sp>
        <p:nvSpPr>
          <p:cNvPr id="26" name="Isosceles Triangle 25">
            <a:extLst>
              <a:ext uri="{FF2B5EF4-FFF2-40B4-BE49-F238E27FC236}">
                <a16:creationId xmlns="" xmlns:a16="http://schemas.microsoft.com/office/drawing/2014/main" id="{4B039ED9-7651-4AEB-96EC-8D8AFE9E6314}"/>
              </a:ext>
            </a:extLst>
          </p:cNvPr>
          <p:cNvSpPr/>
          <p:nvPr/>
        </p:nvSpPr>
        <p:spPr bwMode="auto">
          <a:xfrm rot="5400000">
            <a:off x="6682581" y="4606132"/>
            <a:ext cx="1152525" cy="188912"/>
          </a:xfrm>
          <a:prstGeom prst="triangle">
            <a:avLst/>
          </a:prstGeom>
          <a:solidFill>
            <a:schemeClr val="bg1">
              <a:lumMod val="85000"/>
            </a:schemeClr>
          </a:solidFill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 eaLnBrk="1" hangingPunct="1">
              <a:defRPr/>
            </a:pPr>
            <a:endParaRPr lang="en-GB">
              <a:solidFill>
                <a:srgbClr val="0F5494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5630EE0F-1C7F-43F8-ADD0-562D3DC2D245}"/>
              </a:ext>
            </a:extLst>
          </p:cNvPr>
          <p:cNvSpPr/>
          <p:nvPr/>
        </p:nvSpPr>
        <p:spPr>
          <a:xfrm>
            <a:off x="539750" y="2863850"/>
            <a:ext cx="3149600" cy="35083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i="1" dirty="0">
                <a:solidFill>
                  <a:schemeClr val="accent6"/>
                </a:solidFill>
                <a:latin typeface="+mj-lt"/>
              </a:rPr>
              <a:t>Inputs to Government policy &amp; spending actions</a:t>
            </a:r>
          </a:p>
        </p:txBody>
      </p:sp>
      <p:sp>
        <p:nvSpPr>
          <p:cNvPr id="28" name="Up-Down Arrow 27">
            <a:extLst>
              <a:ext uri="{FF2B5EF4-FFF2-40B4-BE49-F238E27FC236}">
                <a16:creationId xmlns="" xmlns:a16="http://schemas.microsoft.com/office/drawing/2014/main" id="{EE1E7E9D-798F-4EE3-A40E-D993C74977C4}"/>
              </a:ext>
            </a:extLst>
          </p:cNvPr>
          <p:cNvSpPr/>
          <p:nvPr/>
        </p:nvSpPr>
        <p:spPr bwMode="auto">
          <a:xfrm>
            <a:off x="1042988" y="5510213"/>
            <a:ext cx="360362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n-GB" b="1">
              <a:latin typeface="+mj-lt"/>
              <a:ea typeface="ＭＳ Ｐゴシック" charset="-128"/>
            </a:endParaRPr>
          </a:p>
        </p:txBody>
      </p:sp>
      <p:sp>
        <p:nvSpPr>
          <p:cNvPr id="29" name="Up-Down Arrow 28">
            <a:extLst>
              <a:ext uri="{FF2B5EF4-FFF2-40B4-BE49-F238E27FC236}">
                <a16:creationId xmlns="" xmlns:a16="http://schemas.microsoft.com/office/drawing/2014/main" id="{DD6B9064-0F3F-4E0B-8852-5AEF7D322396}"/>
              </a:ext>
            </a:extLst>
          </p:cNvPr>
          <p:cNvSpPr/>
          <p:nvPr/>
        </p:nvSpPr>
        <p:spPr bwMode="auto">
          <a:xfrm>
            <a:off x="2789238" y="5510213"/>
            <a:ext cx="360362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n-GB" b="1">
              <a:latin typeface="+mj-lt"/>
              <a:ea typeface="ＭＳ Ｐゴシック" charset="-128"/>
            </a:endParaRPr>
          </a:p>
        </p:txBody>
      </p:sp>
      <p:sp>
        <p:nvSpPr>
          <p:cNvPr id="30" name="Up-Down Arrow 29">
            <a:extLst>
              <a:ext uri="{FF2B5EF4-FFF2-40B4-BE49-F238E27FC236}">
                <a16:creationId xmlns="" xmlns:a16="http://schemas.microsoft.com/office/drawing/2014/main" id="{21100F46-C324-4652-975C-CFCEA33A1C38}"/>
              </a:ext>
            </a:extLst>
          </p:cNvPr>
          <p:cNvSpPr/>
          <p:nvPr/>
        </p:nvSpPr>
        <p:spPr bwMode="auto">
          <a:xfrm>
            <a:off x="4500563" y="5510213"/>
            <a:ext cx="358775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n-GB" b="1">
              <a:latin typeface="+mj-lt"/>
              <a:ea typeface="ＭＳ Ｐゴシック" charset="-128"/>
            </a:endParaRPr>
          </a:p>
        </p:txBody>
      </p:sp>
      <p:sp>
        <p:nvSpPr>
          <p:cNvPr id="31" name="Up-Down Arrow 30">
            <a:extLst>
              <a:ext uri="{FF2B5EF4-FFF2-40B4-BE49-F238E27FC236}">
                <a16:creationId xmlns="" xmlns:a16="http://schemas.microsoft.com/office/drawing/2014/main" id="{A9C2B7AC-F8D3-4AF2-ACC5-FF89E28F0B54}"/>
              </a:ext>
            </a:extLst>
          </p:cNvPr>
          <p:cNvSpPr/>
          <p:nvPr/>
        </p:nvSpPr>
        <p:spPr bwMode="auto">
          <a:xfrm>
            <a:off x="6210300" y="5510213"/>
            <a:ext cx="360363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n-GB" b="1">
              <a:latin typeface="+mj-lt"/>
              <a:ea typeface="ＭＳ Ｐゴシック" charset="-128"/>
            </a:endParaRPr>
          </a:p>
        </p:txBody>
      </p:sp>
      <p:sp>
        <p:nvSpPr>
          <p:cNvPr id="32" name="Up-Down Arrow 31">
            <a:extLst>
              <a:ext uri="{FF2B5EF4-FFF2-40B4-BE49-F238E27FC236}">
                <a16:creationId xmlns="" xmlns:a16="http://schemas.microsoft.com/office/drawing/2014/main" id="{7AFE4DCB-7BBB-446B-A505-0F55B594E326}"/>
              </a:ext>
            </a:extLst>
          </p:cNvPr>
          <p:cNvSpPr/>
          <p:nvPr/>
        </p:nvSpPr>
        <p:spPr bwMode="auto">
          <a:xfrm>
            <a:off x="7920038" y="5510213"/>
            <a:ext cx="360362" cy="341312"/>
          </a:xfrm>
          <a:prstGeom prst="upDownArrow">
            <a:avLst>
              <a:gd name="adj1" fmla="val 29682"/>
              <a:gd name="adj2" fmla="val 32222"/>
            </a:avLst>
          </a:prstGeom>
          <a:ln w="19050">
            <a:solidFill>
              <a:schemeClr val="accent5">
                <a:lumMod val="50000"/>
              </a:schemeClr>
            </a:solidFill>
          </a:ln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n-GB" b="1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397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5675</TotalTime>
  <Words>2160</Words>
  <Application>Microsoft Office PowerPoint</Application>
  <PresentationFormat>On-screen Show (4:3)</PresentationFormat>
  <Paragraphs>456</Paragraphs>
  <Slides>32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48" baseType="lpstr">
      <vt:lpstr>Arial Unicode MS</vt:lpstr>
      <vt:lpstr>MS Mincho</vt:lpstr>
      <vt:lpstr>MS PGothic</vt:lpstr>
      <vt:lpstr>MS PGothic</vt:lpstr>
      <vt:lpstr>Arial</vt:lpstr>
      <vt:lpstr>Arial Narrow</vt:lpstr>
      <vt:lpstr>Calibri</vt:lpstr>
      <vt:lpstr>Myriad Pro</vt:lpstr>
      <vt:lpstr>Symbol</vt:lpstr>
      <vt:lpstr>Tahoma</vt:lpstr>
      <vt:lpstr>Times New Roman</vt:lpstr>
      <vt:lpstr>Verdana</vt:lpstr>
      <vt:lpstr>Wingdings</vt:lpstr>
      <vt:lpstr>Slide_Master</vt:lpstr>
      <vt:lpstr>1_Slide_Master</vt:lpstr>
      <vt:lpstr>2_Slide_Master</vt:lpstr>
      <vt:lpstr>Budget support   </vt:lpstr>
      <vt:lpstr>Outline Module 8 </vt:lpstr>
      <vt:lpstr>BS Programming Cycle: implementation</vt:lpstr>
      <vt:lpstr>Final report</vt:lpstr>
      <vt:lpstr>Five key questions</vt:lpstr>
      <vt:lpstr>Template: the operation in a nutshell</vt:lpstr>
      <vt:lpstr>Outline Module 8 </vt:lpstr>
      <vt:lpstr>Two types of evaluation</vt:lpstr>
      <vt:lpstr>A Comprehensive Evaluation Framework</vt:lpstr>
      <vt:lpstr>PowerPoint Presentation</vt:lpstr>
      <vt:lpstr>Programme evaluation</vt:lpstr>
      <vt:lpstr>Strategic Evaluation</vt:lpstr>
      <vt:lpstr>A Comprehensive Evaluation Methodology A harmonized 3 step approach</vt:lpstr>
      <vt:lpstr>PowerPoint Presentation</vt:lpstr>
      <vt:lpstr>PowerPoint Presentation</vt:lpstr>
      <vt:lpstr>PowerPoint Presentation</vt:lpstr>
      <vt:lpstr>Outline Module 8 </vt:lpstr>
      <vt:lpstr>Macro analysis </vt:lpstr>
      <vt:lpstr>Positive correlation with CPI…..</vt:lpstr>
      <vt:lpstr>PowerPoint Presentation</vt:lpstr>
      <vt:lpstr>The context for Budget Support (Overview)</vt:lpstr>
      <vt:lpstr>Induced outputs (LICs)</vt:lpstr>
      <vt:lpstr>Induced outputs (LICs)</vt:lpstr>
      <vt:lpstr>Results BS (MIC)</vt:lpstr>
      <vt:lpstr>Overall Conclusions </vt:lpstr>
      <vt:lpstr>PowerPoint Presentation</vt:lpstr>
      <vt:lpstr>Outline Module 8 </vt:lpstr>
      <vt:lpstr>Audit of BS operations</vt:lpstr>
      <vt:lpstr>European Court of Auditors</vt:lpstr>
      <vt:lpstr>Types of audits</vt:lpstr>
      <vt:lpstr>What ECA expects from Budget Support disbursement files</vt:lpstr>
      <vt:lpstr>PowerPoint Presentation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262</cp:revision>
  <dcterms:created xsi:type="dcterms:W3CDTF">2011-10-28T10:25:18Z</dcterms:created>
  <dcterms:modified xsi:type="dcterms:W3CDTF">2017-11-16T12:03:40Z</dcterms:modified>
</cp:coreProperties>
</file>