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3"/>
  </p:notesMasterIdLst>
  <p:handoutMasterIdLst>
    <p:handoutMasterId r:id="rId34"/>
  </p:handoutMasterIdLst>
  <p:sldIdLst>
    <p:sldId id="372" r:id="rId3"/>
    <p:sldId id="330" r:id="rId4"/>
    <p:sldId id="373" r:id="rId5"/>
    <p:sldId id="374" r:id="rId6"/>
    <p:sldId id="398" r:id="rId7"/>
    <p:sldId id="301" r:id="rId8"/>
    <p:sldId id="358" r:id="rId9"/>
    <p:sldId id="364" r:id="rId10"/>
    <p:sldId id="382" r:id="rId11"/>
    <p:sldId id="386" r:id="rId12"/>
    <p:sldId id="399" r:id="rId13"/>
    <p:sldId id="393" r:id="rId14"/>
    <p:sldId id="395" r:id="rId15"/>
    <p:sldId id="400" r:id="rId16"/>
    <p:sldId id="377" r:id="rId17"/>
    <p:sldId id="383" r:id="rId18"/>
    <p:sldId id="387" r:id="rId19"/>
    <p:sldId id="401" r:id="rId20"/>
    <p:sldId id="362" r:id="rId21"/>
    <p:sldId id="388" r:id="rId22"/>
    <p:sldId id="391" r:id="rId23"/>
    <p:sldId id="389" r:id="rId24"/>
    <p:sldId id="381" r:id="rId25"/>
    <p:sldId id="402" r:id="rId26"/>
    <p:sldId id="384" r:id="rId27"/>
    <p:sldId id="371" r:id="rId28"/>
    <p:sldId id="367" r:id="rId29"/>
    <p:sldId id="369" r:id="rId30"/>
    <p:sldId id="403" r:id="rId31"/>
    <p:sldId id="378" r:id="rId32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130" autoAdjust="0"/>
  </p:normalViewPr>
  <p:slideViewPr>
    <p:cSldViewPr>
      <p:cViewPr>
        <p:scale>
          <a:sx n="110" d="100"/>
          <a:sy n="110" d="100"/>
        </p:scale>
        <p:origin x="-1644" y="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0" dirty="0">
              <a:solidFill>
                <a:schemeClr val="tx1"/>
              </a:solidFill>
            </a:rPr>
            <a:t>17</a:t>
          </a: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13</a:t>
          </a:r>
          <a:endParaRPr lang="en-GB" sz="1400" dirty="0">
            <a:solidFill>
              <a:schemeClr val="tx1"/>
            </a:solidFill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r>
            <a:rPr lang="en-GB" sz="1100" b="1" dirty="0"/>
            <a:t>Countries with Roadmaps</a:t>
          </a:r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r>
            <a:rPr lang="en-GB" sz="1100" b="1" dirty="0">
              <a:solidFill>
                <a:srgbClr val="0000FF"/>
              </a:solidFill>
            </a:rPr>
            <a:t>Azerbaijan</a:t>
          </a:r>
          <a:r>
            <a:rPr lang="en-GB" sz="1100" dirty="0"/>
            <a:t>, </a:t>
          </a:r>
          <a:r>
            <a:rPr lang="en-GB" sz="1100" strike="noStrike" dirty="0">
              <a:solidFill>
                <a:schemeClr val="tx2"/>
              </a:solidFill>
            </a:rPr>
            <a:t>Benin</a:t>
          </a:r>
          <a:r>
            <a:rPr lang="en-GB" sz="1100" dirty="0"/>
            <a:t>, El Salvador, Haiti, Honduras, </a:t>
          </a:r>
          <a:r>
            <a:rPr lang="en-GB" sz="1100" b="1" dirty="0">
              <a:solidFill>
                <a:srgbClr val="0000FF"/>
              </a:solidFill>
            </a:rPr>
            <a:t>Kyrgyzstan</a:t>
          </a:r>
          <a:r>
            <a:rPr lang="en-GB" sz="1100" dirty="0"/>
            <a:t>, </a:t>
          </a:r>
          <a:r>
            <a:rPr lang="en-GB" sz="1100" b="1" dirty="0" smtClean="0">
              <a:solidFill>
                <a:srgbClr val="0000FF"/>
              </a:solidFill>
            </a:rPr>
            <a:t>Lebanon</a:t>
          </a:r>
          <a:r>
            <a:rPr lang="en-GB" sz="1100" dirty="0" smtClean="0"/>
            <a:t>, </a:t>
          </a:r>
          <a:r>
            <a:rPr lang="en-GB" sz="1100" dirty="0"/>
            <a:t>Malawi, Mauritania, </a:t>
          </a:r>
          <a:r>
            <a:rPr lang="en-GB" sz="1100" dirty="0" smtClean="0"/>
            <a:t> </a:t>
          </a:r>
          <a:r>
            <a:rPr lang="en-GB" sz="1100" b="1" dirty="0" smtClean="0">
              <a:solidFill>
                <a:srgbClr val="0000FF"/>
              </a:solidFill>
            </a:rPr>
            <a:t>Mozambique,</a:t>
          </a:r>
          <a:r>
            <a:rPr lang="en-GB" sz="1100" dirty="0" smtClean="0"/>
            <a:t> </a:t>
          </a:r>
          <a:r>
            <a:rPr lang="en-GB" sz="1100" dirty="0" smtClean="0">
              <a:solidFill>
                <a:schemeClr val="tx1"/>
              </a:solidFill>
            </a:rPr>
            <a:t>Nepal</a:t>
          </a:r>
          <a:r>
            <a:rPr lang="en-GB" sz="1100" dirty="0"/>
            <a:t>, </a:t>
          </a:r>
          <a:r>
            <a:rPr lang="en-GB" sz="1100" b="1" dirty="0">
              <a:solidFill>
                <a:srgbClr val="0000FF"/>
              </a:solidFill>
            </a:rPr>
            <a:t>Pakistan,</a:t>
          </a:r>
          <a:r>
            <a:rPr lang="en-GB" sz="1100" dirty="0"/>
            <a:t> Philippines</a:t>
          </a:r>
          <a:r>
            <a:rPr lang="en-GB" sz="1100" dirty="0" smtClean="0"/>
            <a:t>,</a:t>
          </a:r>
          <a:endParaRPr lang="en-GB" sz="1100" dirty="0"/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5172A3A5-6089-4297-8581-C3F433EBE0C4}">
      <dgm:prSet phldrT="[Text]"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6</a:t>
          </a:r>
          <a:endParaRPr lang="en-GB" sz="1400" dirty="0">
            <a:solidFill>
              <a:schemeClr val="tx1"/>
            </a:solidFill>
          </a:endParaRPr>
        </a:p>
      </dgm:t>
    </dgm:pt>
    <dgm:pt modelId="{3F58D5DF-6AEC-4614-ABC3-7D9D3E5455BE}" type="parTrans" cxnId="{5CBB13C0-9323-4774-B722-08EC09D44D5B}">
      <dgm:prSet/>
      <dgm:spPr/>
      <dgm:t>
        <a:bodyPr/>
        <a:lstStyle/>
        <a:p>
          <a:endParaRPr lang="en-GB"/>
        </a:p>
      </dgm:t>
    </dgm:pt>
    <dgm:pt modelId="{72A67513-1241-4D4E-84B8-59CCCAACF427}" type="sibTrans" cxnId="{5CBB13C0-9323-4774-B722-08EC09D44D5B}">
      <dgm:prSet/>
      <dgm:spPr/>
      <dgm:t>
        <a:bodyPr/>
        <a:lstStyle/>
        <a:p>
          <a:endParaRPr lang="en-GB"/>
        </a:p>
      </dgm:t>
    </dgm:pt>
    <dgm:pt modelId="{5F93CAAB-EB8E-4FDD-92E7-004E47E3499A}">
      <dgm:prSet phldrT="[Text]" custT="1"/>
      <dgm:spPr/>
      <dgm:t>
        <a:bodyPr/>
        <a:lstStyle/>
        <a:p>
          <a:r>
            <a:rPr lang="en-GB" sz="1100" b="1" dirty="0"/>
            <a:t>Countries with Joint Analysis </a:t>
          </a:r>
        </a:p>
      </dgm:t>
    </dgm:pt>
    <dgm:pt modelId="{B8445EB4-38E7-4083-B26A-132B8C69080F}" type="parTrans" cxnId="{32BD7276-B43F-4821-839F-0F4D95B03B52}">
      <dgm:prSet/>
      <dgm:spPr/>
      <dgm:t>
        <a:bodyPr/>
        <a:lstStyle/>
        <a:p>
          <a:endParaRPr lang="en-GB"/>
        </a:p>
      </dgm:t>
    </dgm:pt>
    <dgm:pt modelId="{3F499A2A-EA1F-421A-92F4-3B6D4101EE17}" type="sibTrans" cxnId="{32BD7276-B43F-4821-839F-0F4D95B03B52}">
      <dgm:prSet/>
      <dgm:spPr/>
      <dgm:t>
        <a:bodyPr/>
        <a:lstStyle/>
        <a:p>
          <a:endParaRPr lang="en-GB"/>
        </a:p>
      </dgm:t>
    </dgm:pt>
    <dgm:pt modelId="{E66E67F6-C37B-4CB2-A3F5-CAC92D09C8D9}">
      <dgm:prSet phldrT="[Text]" custT="1"/>
      <dgm:spPr/>
      <dgm:t>
        <a:bodyPr/>
        <a:lstStyle/>
        <a:p>
          <a:r>
            <a:rPr lang="en-GB" sz="1100" b="1" dirty="0">
              <a:solidFill>
                <a:srgbClr val="0000FF"/>
              </a:solidFill>
            </a:rPr>
            <a:t> Armenia, Belarus*</a:t>
          </a:r>
          <a:r>
            <a:rPr lang="en-GB" sz="1100" dirty="0"/>
            <a:t>, </a:t>
          </a:r>
          <a:r>
            <a:rPr lang="en-GB" sz="1100" b="1" dirty="0">
              <a:solidFill>
                <a:srgbClr val="0000FF"/>
              </a:solidFill>
            </a:rPr>
            <a:t>Burkina Faso*</a:t>
          </a:r>
          <a:r>
            <a:rPr lang="en-GB" sz="1100" dirty="0"/>
            <a:t>, </a:t>
          </a:r>
          <a:r>
            <a:rPr lang="en-GB" sz="1100" dirty="0" smtClean="0"/>
            <a:t>Georgia</a:t>
          </a:r>
          <a:r>
            <a:rPr lang="en-GB" sz="1100" dirty="0"/>
            <a:t>, </a:t>
          </a:r>
          <a:r>
            <a:rPr lang="en-GB" sz="1100" b="1" dirty="0" smtClean="0">
              <a:solidFill>
                <a:srgbClr val="0000FF"/>
              </a:solidFill>
            </a:rPr>
            <a:t>Morocco</a:t>
          </a:r>
          <a:r>
            <a:rPr lang="en-GB" sz="1100" b="1" dirty="0">
              <a:solidFill>
                <a:srgbClr val="0000FF"/>
              </a:solidFill>
            </a:rPr>
            <a:t>*, </a:t>
          </a:r>
          <a:r>
            <a:rPr lang="en-GB" sz="1100" b="1" dirty="0" smtClean="0">
              <a:solidFill>
                <a:schemeClr val="tx2"/>
              </a:solidFill>
            </a:rPr>
            <a:t>Zambia</a:t>
          </a:r>
          <a:endParaRPr lang="en-GB" sz="1100" b="1" dirty="0">
            <a:solidFill>
              <a:schemeClr val="tx2"/>
            </a:solidFill>
          </a:endParaRPr>
        </a:p>
      </dgm:t>
    </dgm:pt>
    <dgm:pt modelId="{564D0746-8880-43AB-AD0C-CC623B139586}" type="parTrans" cxnId="{4F817206-379A-4295-956A-2FD376A8768F}">
      <dgm:prSet/>
      <dgm:spPr/>
      <dgm:t>
        <a:bodyPr/>
        <a:lstStyle/>
        <a:p>
          <a:endParaRPr lang="en-GB"/>
        </a:p>
      </dgm:t>
    </dgm:pt>
    <dgm:pt modelId="{2D5E31A3-8707-40E7-BA20-D637AEF70357}" type="sibTrans" cxnId="{4F817206-379A-4295-956A-2FD376A8768F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24</a:t>
          </a:r>
          <a:endParaRPr lang="en-GB" sz="1400" strike="sngStrike" dirty="0">
            <a:solidFill>
              <a:schemeClr val="tx1"/>
            </a:solidFill>
          </a:endParaRP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/>
            <a:t>12</a:t>
          </a:r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r>
            <a:rPr lang="en-GB" sz="1050" b="1" dirty="0"/>
            <a:t>Countries with Joint Strategy (joint analysis and response)</a:t>
          </a:r>
          <a:endParaRPr lang="en-GB" sz="1050" b="1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>
              <a:solidFill>
                <a:schemeClr val="tx1"/>
              </a:solidFill>
            </a:rPr>
            <a:t>Bolivia, Cambodia</a:t>
          </a:r>
          <a:r>
            <a:rPr lang="en-GB" sz="1100" dirty="0"/>
            <a:t>, Comoros, Ethiopia</a:t>
          </a:r>
          <a:r>
            <a:rPr lang="en-GB" sz="1100"/>
            <a:t>, Ghana, Kenya</a:t>
          </a:r>
          <a:r>
            <a:rPr lang="en-GB" sz="1100" dirty="0"/>
            <a:t>, Laos, Mali, Myanmar, Nicaragua, Palestine, Rwanda</a:t>
          </a:r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100" b="1" dirty="0"/>
            <a:t>Feasibility and Scoping</a:t>
          </a: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r>
            <a:rPr lang="en-GB" sz="1050" b="1" dirty="0">
              <a:solidFill>
                <a:srgbClr val="0000FF"/>
              </a:solidFill>
            </a:rPr>
            <a:t> Bolivia (2016), </a:t>
          </a:r>
          <a:r>
            <a:rPr lang="en-GB" sz="1050" dirty="0"/>
            <a:t>Cambodia (2014), Chad (2014), Comoros (2015), Cote d'Ivoire (2017</a:t>
          </a:r>
          <a:r>
            <a:rPr lang="en-GB" sz="1050" dirty="0" smtClean="0"/>
            <a:t>), </a:t>
          </a:r>
          <a:r>
            <a:rPr lang="en-GB" sz="1050" b="1" dirty="0" smtClean="0">
              <a:solidFill>
                <a:srgbClr val="0000FF"/>
              </a:solidFill>
            </a:rPr>
            <a:t>Egypt (2017)</a:t>
          </a:r>
          <a:r>
            <a:rPr lang="en-GB" sz="1050" dirty="0" smtClean="0"/>
            <a:t>, </a:t>
          </a:r>
          <a:r>
            <a:rPr lang="en-GB" sz="1050" dirty="0"/>
            <a:t>Ethiopia (2013), Ghana (2014), Guatemala (2013), Kenya (2015), </a:t>
          </a:r>
          <a:r>
            <a:rPr lang="en-GB" sz="1050" b="1" dirty="0">
              <a:solidFill>
                <a:srgbClr val="0000FF"/>
              </a:solidFill>
            </a:rPr>
            <a:t>Laos (2016)</a:t>
          </a:r>
          <a:r>
            <a:rPr lang="en-GB" sz="1050" b="1" dirty="0"/>
            <a:t>, </a:t>
          </a:r>
          <a:r>
            <a:rPr lang="en-GB" sz="1050" dirty="0"/>
            <a:t>Mali (2014), Myanmar (2014), </a:t>
          </a:r>
          <a:r>
            <a:rPr lang="en-GB" sz="1050" b="1" dirty="0" smtClean="0">
              <a:solidFill>
                <a:srgbClr val="0000FF"/>
              </a:solidFill>
            </a:rPr>
            <a:t>Moldova (2017), </a:t>
          </a:r>
          <a:r>
            <a:rPr lang="en-GB" sz="1050" dirty="0" smtClean="0"/>
            <a:t>Namibia </a:t>
          </a:r>
          <a:r>
            <a:rPr lang="en-GB" sz="1050" dirty="0"/>
            <a:t>(2014), </a:t>
          </a:r>
          <a:r>
            <a:rPr lang="en-GB" sz="1050" b="1" dirty="0">
              <a:solidFill>
                <a:srgbClr val="0000FF"/>
              </a:solidFill>
            </a:rPr>
            <a:t>Nicaragua (2016)</a:t>
          </a:r>
          <a:r>
            <a:rPr lang="en-GB" sz="1050" dirty="0"/>
            <a:t>, Niger*, </a:t>
          </a:r>
          <a:r>
            <a:rPr lang="en-GB" sz="1050" b="1" dirty="0" smtClean="0">
              <a:solidFill>
                <a:srgbClr val="0000FF"/>
              </a:solidFill>
            </a:rPr>
            <a:t>Palestine (2017), </a:t>
          </a:r>
          <a:r>
            <a:rPr lang="en-GB" sz="1050" b="1" dirty="0">
              <a:solidFill>
                <a:srgbClr val="0000FF"/>
              </a:solidFill>
            </a:rPr>
            <a:t>Paraguay (2015</a:t>
          </a:r>
          <a:r>
            <a:rPr lang="en-GB" sz="1050" b="1" dirty="0">
              <a:solidFill>
                <a:srgbClr val="3E6FD2"/>
              </a:solidFill>
            </a:rPr>
            <a:t>)</a:t>
          </a:r>
          <a:r>
            <a:rPr lang="en-GB" sz="1050" b="1" dirty="0"/>
            <a:t>, </a:t>
          </a:r>
          <a:r>
            <a:rPr lang="en-GB" sz="1050" dirty="0"/>
            <a:t>Rwanda (2014), </a:t>
          </a:r>
          <a:r>
            <a:rPr lang="en-GB" sz="1050" b="1" dirty="0" smtClean="0">
              <a:solidFill>
                <a:srgbClr val="0000FF"/>
              </a:solidFill>
            </a:rPr>
            <a:t>Senegal</a:t>
          </a:r>
          <a:r>
            <a:rPr lang="en-GB" sz="1050" dirty="0" smtClean="0">
              <a:solidFill>
                <a:srgbClr val="0F5494"/>
              </a:solidFill>
            </a:rPr>
            <a:t> (</a:t>
          </a:r>
          <a:r>
            <a:rPr lang="en-GB" sz="1050" b="1" dirty="0" smtClean="0">
              <a:solidFill>
                <a:srgbClr val="0000FF"/>
              </a:solidFill>
            </a:rPr>
            <a:t>2017), Togo (2016), Tunisia (2017), </a:t>
          </a:r>
          <a:r>
            <a:rPr lang="en-GB" sz="1050" dirty="0" smtClean="0"/>
            <a:t>Uganda (2015)***</a:t>
          </a:r>
          <a:endParaRPr lang="en-GB" sz="1050" dirty="0"/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DB9EBA02-99DE-4765-9947-D47706AFC019}">
      <dgm:prSet custT="1"/>
      <dgm:spPr/>
      <dgm:t>
        <a:bodyPr vert="vert"/>
        <a:lstStyle/>
        <a:p>
          <a:r>
            <a:rPr lang="en-GB" sz="1800" b="1" dirty="0" smtClean="0"/>
            <a:t>6</a:t>
          </a:r>
          <a:endParaRPr lang="en-GB" sz="1800" b="1" dirty="0"/>
        </a:p>
      </dgm:t>
    </dgm:pt>
    <dgm:pt modelId="{8A342965-71DF-4E27-87B7-C22D4A9BA9AB}" type="parTrans" cxnId="{F0B677DD-78EC-4A70-AE54-446804DEE939}">
      <dgm:prSet/>
      <dgm:spPr/>
      <dgm:t>
        <a:bodyPr/>
        <a:lstStyle/>
        <a:p>
          <a:endParaRPr lang="en-GB"/>
        </a:p>
      </dgm:t>
    </dgm:pt>
    <dgm:pt modelId="{D23E3521-5E69-4B91-B4FC-10D2DC46261A}" type="sibTrans" cxnId="{F0B677DD-78EC-4A70-AE54-446804DEE939}">
      <dgm:prSet/>
      <dgm:spPr/>
      <dgm:t>
        <a:bodyPr/>
        <a:lstStyle/>
        <a:p>
          <a:endParaRPr lang="en-GB"/>
        </a:p>
      </dgm:t>
    </dgm:pt>
    <dgm:pt modelId="{59595F10-20D2-4480-B9BD-7D9C7A607258}">
      <dgm:prSet custT="1"/>
      <dgm:spPr/>
      <dgm:t>
        <a:bodyPr/>
        <a:lstStyle/>
        <a:p>
          <a:r>
            <a:rPr lang="en-GB" sz="1100" b="1" dirty="0"/>
            <a:t>Second cycle of Joint Programming**</a:t>
          </a:r>
        </a:p>
      </dgm:t>
    </dgm:pt>
    <dgm:pt modelId="{7D107DEB-A97D-4126-8EC8-ED76FAC6E33A}" type="parTrans" cxnId="{141F758D-4C7B-4F6D-B292-D17D73684153}">
      <dgm:prSet/>
      <dgm:spPr/>
      <dgm:t>
        <a:bodyPr/>
        <a:lstStyle/>
        <a:p>
          <a:endParaRPr lang="en-GB"/>
        </a:p>
      </dgm:t>
    </dgm:pt>
    <dgm:pt modelId="{7D32B465-814A-4A20-95C7-3D78A3C3B366}" type="sibTrans" cxnId="{141F758D-4C7B-4F6D-B292-D17D73684153}">
      <dgm:prSet/>
      <dgm:spPr/>
      <dgm:t>
        <a:bodyPr/>
        <a:lstStyle/>
        <a:p>
          <a:endParaRPr lang="en-GB"/>
        </a:p>
      </dgm:t>
    </dgm:pt>
    <dgm:pt modelId="{9A69607D-6D14-4575-B2F3-A759ECEDE5A1}">
      <dgm:prSet custT="1"/>
      <dgm:spPr/>
      <dgm:t>
        <a:bodyPr/>
        <a:lstStyle/>
        <a:p>
          <a:r>
            <a:rPr lang="en-GB" sz="1100" dirty="0" smtClean="0"/>
            <a:t>Ethiopia</a:t>
          </a:r>
          <a:r>
            <a:rPr lang="en-GB" sz="1100" dirty="0"/>
            <a:t>, Ghana, Laos, Mali, Namibia, Senegal</a:t>
          </a:r>
        </a:p>
      </dgm:t>
    </dgm:pt>
    <dgm:pt modelId="{1017240B-4F41-4B03-A790-8368C94264FC}" type="parTrans" cxnId="{4754EE16-991E-440C-B236-516ADADA1583}">
      <dgm:prSet/>
      <dgm:spPr/>
      <dgm:t>
        <a:bodyPr/>
        <a:lstStyle/>
        <a:p>
          <a:endParaRPr lang="en-GB"/>
        </a:p>
      </dgm:t>
    </dgm:pt>
    <dgm:pt modelId="{EC629303-1D80-4EB7-B892-ECCA7F86EFFD}" type="sibTrans" cxnId="{4754EE16-991E-440C-B236-516ADADA1583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l"/>
          <a:r>
            <a:rPr lang="en-GB" sz="1100" b="1" dirty="0">
              <a:solidFill>
                <a:srgbClr val="0000FF"/>
              </a:solidFill>
            </a:rPr>
            <a:t>Afghanistan, Algeria, Angola, Bangladesh, Burundi, Cameroon, CAR, Guinea Conakry, Jordan, Liberia, Libya, Madagascar, Somalia, Tajikistan, Tanzania, Ukraine, Uzbekistan</a:t>
          </a: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7" custLinFactNeighborY="-356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76B20DC1-C126-460C-B9AE-8A9AE3EB02B7}" type="pres">
      <dgm:prSet presAssocID="{5172A3A5-6089-4297-8581-C3F433EBE0C4}" presName="composite" presStyleCnt="0"/>
      <dgm:spPr/>
    </dgm:pt>
    <dgm:pt modelId="{7782012F-5C60-4D5F-A0C3-84B8471E0584}" type="pres">
      <dgm:prSet presAssocID="{5172A3A5-6089-4297-8581-C3F433EBE0C4}" presName="parentText" presStyleLbl="alignNode1" presStyleIdx="2" presStyleCnt="7" custLinFactNeighborX="0" custLinFactNeighborY="-62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D77F39-01A5-4FF8-BE83-92C41E398D1C}" type="pres">
      <dgm:prSet presAssocID="{5172A3A5-6089-4297-8581-C3F433EBE0C4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8B027F-4ED3-4CB1-95E7-F2E90557453B}" type="pres">
      <dgm:prSet presAssocID="{72A67513-1241-4D4E-84B8-59CCCAACF427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3" presStyleCnt="7" custScaleY="121361" custLinFactNeighborY="-133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6F5B-4A04-406C-A01D-5C1F0A882343}" type="pres">
      <dgm:prSet presAssocID="{0EB91091-FF08-4CFE-8D6F-05CEF02CB847}" presName="descendantText" presStyleLbl="alignAcc1" presStyleIdx="3" presStyleCnt="7" custScaleY="13254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4" presStyleCnt="7" custAng="16200000" custLinFactX="57598" custLinFactNeighborX="100000" custLinFactNeighborY="-19731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4" presStyleCnt="7" custScaleX="85031" custScaleY="94424" custLinFactNeighborX="11906" custLinFactNeighborY="-124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5" presStyleCnt="7" custAng="16200000" custLinFactX="57598" custLinFactNeighborX="100000" custLinFactNeighborY="-2623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9A527E-EFF6-40A3-AD27-6B0CA5D76AE6}" type="pres">
      <dgm:prSet presAssocID="{C0AE7AE5-07F1-4A7C-A257-555757C54946}" presName="descendantText" presStyleLbl="alignAcc1" presStyleIdx="5" presStyleCnt="7" custScaleX="85030" custScaleY="63692" custLinFactNeighborX="11906" custLinFactNeighborY="-213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1CBC23-A3D7-4FAE-A9DA-EF961C1E13C5}" type="pres">
      <dgm:prSet presAssocID="{8DF59837-0558-41FF-A019-4FE00E87B77B}" presName="sp" presStyleCnt="0"/>
      <dgm:spPr/>
    </dgm:pt>
    <dgm:pt modelId="{F380179E-1C7A-49A9-8294-E85945CEF508}" type="pres">
      <dgm:prSet presAssocID="{DB9EBA02-99DE-4765-9947-D47706AFC019}" presName="composite" presStyleCnt="0"/>
      <dgm:spPr/>
    </dgm:pt>
    <dgm:pt modelId="{D7743CE0-3150-4CC9-B9BA-E49066B261DF}" type="pres">
      <dgm:prSet presAssocID="{DB9EBA02-99DE-4765-9947-D47706AFC019}" presName="parentText" presStyleLbl="alignNode1" presStyleIdx="6" presStyleCnt="7" custAng="16200000" custLinFactX="69128" custLinFactNeighborX="100000" custLinFactNeighborY="-3164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3E5347-D2A8-4923-8B99-D16A19FF4E64}" type="pres">
      <dgm:prSet presAssocID="{DB9EBA02-99DE-4765-9947-D47706AFC019}" presName="descendantText" presStyleLbl="alignAcc1" presStyleIdx="6" presStyleCnt="7" custScaleX="75968" custScaleY="73882" custLinFactNeighborX="9688" custLinFactNeighborY="-2483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C8E4AD0A-A93A-4658-BA74-CC8E62497AF2}" type="presOf" srcId="{9A69607D-6D14-4575-B2F3-A759ECEDE5A1}" destId="{263E5347-D2A8-4923-8B99-D16A19FF4E64}" srcOrd="0" destOrd="1" presId="urn:microsoft.com/office/officeart/2005/8/layout/chevron2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5A48BBB5-5E50-4692-8018-E0E0325E657E}" type="presOf" srcId="{82BF32E7-14AF-48EC-8682-3FD772D8F4F9}" destId="{CEDDDEF3-E51A-4500-AF2F-A17BA54AE7FB}" srcOrd="0" destOrd="1" presId="urn:microsoft.com/office/officeart/2005/8/layout/chevron2"/>
    <dgm:cxn modelId="{1FBE96E8-86EA-4C53-B535-2B3C5DD0AF91}" type="presOf" srcId="{C0AE7AE5-07F1-4A7C-A257-555757C54946}" destId="{C6BC30FC-9788-4D25-A62E-346D6E8779AD}" srcOrd="0" destOrd="0" presId="urn:microsoft.com/office/officeart/2005/8/layout/chevron2"/>
    <dgm:cxn modelId="{6F0D6037-DBD9-4473-B3E7-9CF1FB05CFC0}" type="presOf" srcId="{2CEBEBAC-D55C-4A2C-B8AF-282D191C0939}" destId="{6C5283CE-9633-4062-AB31-7849E31BBBB7}" srcOrd="0" destOrd="0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899A28F8-BC08-426F-B5B6-7D6E2452CDEE}" type="presOf" srcId="{2953972C-C62A-4CCF-BD60-24E72FBCEFD6}" destId="{D355F7D0-13BC-4FCB-99FE-43892FCA4FD9}" srcOrd="0" destOrd="0" presId="urn:microsoft.com/office/officeart/2005/8/layout/chevron2"/>
    <dgm:cxn modelId="{B0AE787D-BB48-4878-B1F9-84B1FE2A8499}" type="presOf" srcId="{92BBF7E5-B298-4EF3-A139-D4238CA4F7AA}" destId="{D13D6F5B-4A04-406C-A01D-5C1F0A882343}" srcOrd="0" destOrd="0" presId="urn:microsoft.com/office/officeart/2005/8/layout/chevron2"/>
    <dgm:cxn modelId="{F577CAFB-4323-4F4A-A466-117D07422E30}" type="presOf" srcId="{8B7DD7C2-8755-4A16-A932-5D2DD69C7346}" destId="{829A527E-EFF6-40A3-AD27-6B0CA5D76AE6}" srcOrd="0" destOrd="1" presId="urn:microsoft.com/office/officeart/2005/8/layout/chevron2"/>
    <dgm:cxn modelId="{45FF2D1F-A255-465A-BA79-53EE845F7F85}" type="presOf" srcId="{AA46B403-EE0D-4233-A422-323DFCEF9C10}" destId="{81EC7ACC-AFDB-49CF-B0F0-3792C9FD28C3}" srcOrd="0" destOrd="1" presId="urn:microsoft.com/office/officeart/2005/8/layout/chevron2"/>
    <dgm:cxn modelId="{32BD7276-B43F-4821-839F-0F4D95B03B52}" srcId="{5172A3A5-6089-4297-8581-C3F433EBE0C4}" destId="{5F93CAAB-EB8E-4FDD-92E7-004E47E3499A}" srcOrd="0" destOrd="0" parTransId="{B8445EB4-38E7-4083-B26A-132B8C69080F}" sibTransId="{3F499A2A-EA1F-421A-92F4-3B6D4101EE17}"/>
    <dgm:cxn modelId="{06CFA386-9230-41F1-8EED-9777BB98489B}" type="presOf" srcId="{5172A3A5-6089-4297-8581-C3F433EBE0C4}" destId="{7782012F-5C60-4D5F-A0C3-84B8471E0584}" srcOrd="0" destOrd="0" presId="urn:microsoft.com/office/officeart/2005/8/layout/chevron2"/>
    <dgm:cxn modelId="{364C086E-CC86-4176-98DF-DEBFF91BDFE1}" type="presOf" srcId="{DB9EBA02-99DE-4765-9947-D47706AFC019}" destId="{D7743CE0-3150-4CC9-B9BA-E49066B261DF}" srcOrd="0" destOrd="0" presId="urn:microsoft.com/office/officeart/2005/8/layout/chevron2"/>
    <dgm:cxn modelId="{F3FB0ECD-AD7F-4BDB-AFE7-67EB540DF41E}" type="presOf" srcId="{D647B248-93C2-456F-9F18-951DF5AD0885}" destId="{CEDDDEF3-E51A-4500-AF2F-A17BA54AE7FB}" srcOrd="0" destOrd="0" presId="urn:microsoft.com/office/officeart/2005/8/layout/chevron2"/>
    <dgm:cxn modelId="{7E494CF0-66E9-4852-A6B8-7F3330AE6964}" srcId="{17619088-69A6-45FF-8C04-5A37BC8B41E1}" destId="{C0AE7AE5-07F1-4A7C-A257-555757C54946}" srcOrd="5" destOrd="0" parTransId="{B078F5BC-D1BB-4C92-B276-9E1A25FF46D5}" sibTransId="{8DF59837-0558-41FF-A019-4FE00E87B77B}"/>
    <dgm:cxn modelId="{D34F14FD-948F-4AA4-9623-3BD540A32DDD}" type="presOf" srcId="{0EB91091-FF08-4CFE-8D6F-05CEF02CB847}" destId="{7C1EFC49-FCA9-4200-8B67-C2C360A05C58}" srcOrd="0" destOrd="0" presId="urn:microsoft.com/office/officeart/2005/8/layout/chevron2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BB82D122-C503-4314-990C-3A5A449F4748}" type="presOf" srcId="{E66E67F6-C37B-4CB2-A3F5-CAC92D09C8D9}" destId="{56D77F39-01A5-4FF8-BE83-92C41E398D1C}" srcOrd="0" destOrd="1" presId="urn:microsoft.com/office/officeart/2005/8/layout/chevron2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CD10C787-B4EA-4175-ADDD-F6CA2D7A55C7}" type="presOf" srcId="{2C7888E3-5F52-4B18-B709-67B643FE1CCC}" destId="{1211B401-FEE5-4EF7-8420-542211246F26}" srcOrd="0" destOrd="0" presId="urn:microsoft.com/office/officeart/2005/8/layout/chevron2"/>
    <dgm:cxn modelId="{84F885A1-F7D9-4432-9657-9E9C5AD393E0}" type="presOf" srcId="{0F604978-1D86-425A-B411-579E787AC848}" destId="{81EC7ACC-AFDB-49CF-B0F0-3792C9FD28C3}" srcOrd="0" destOrd="0" presId="urn:microsoft.com/office/officeart/2005/8/layout/chevron2"/>
    <dgm:cxn modelId="{141F758D-4C7B-4F6D-B292-D17D73684153}" srcId="{DB9EBA02-99DE-4765-9947-D47706AFC019}" destId="{59595F10-20D2-4480-B9BD-7D9C7A607258}" srcOrd="0" destOrd="0" parTransId="{7D107DEB-A97D-4126-8EC8-ED76FAC6E33A}" sibTransId="{7D32B465-814A-4A20-95C7-3D78A3C3B366}"/>
    <dgm:cxn modelId="{8505886F-5B5D-44C7-B53B-80D306EE7529}" type="presOf" srcId="{17619088-69A6-45FF-8C04-5A37BC8B41E1}" destId="{42F237E9-BE22-4101-A07C-AF477E0B9380}" srcOrd="0" destOrd="0" presId="urn:microsoft.com/office/officeart/2005/8/layout/chevron2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433162BF-FC29-4241-A2AF-7FC6C3F5048A}" type="presOf" srcId="{5F93CAAB-EB8E-4FDD-92E7-004E47E3499A}" destId="{56D77F39-01A5-4FF8-BE83-92C41E398D1C}" srcOrd="0" destOrd="0" presId="urn:microsoft.com/office/officeart/2005/8/layout/chevron2"/>
    <dgm:cxn modelId="{4754EE16-991E-440C-B236-516ADADA1583}" srcId="{DB9EBA02-99DE-4765-9947-D47706AFC019}" destId="{9A69607D-6D14-4575-B2F3-A759ECEDE5A1}" srcOrd="1" destOrd="0" parTransId="{1017240B-4F41-4B03-A790-8368C94264FC}" sibTransId="{EC629303-1D80-4EB7-B892-ECCA7F86EFFD}"/>
    <dgm:cxn modelId="{0A476245-57F6-45CF-A6C6-017E70040053}" type="presOf" srcId="{44BBAF60-26C7-429C-BD91-689C66C5B3CF}" destId="{A7D82930-8B7D-4689-AA73-C5E16303BE12}" srcOrd="0" destOrd="0" presId="urn:microsoft.com/office/officeart/2005/8/layout/chevron2"/>
    <dgm:cxn modelId="{6E32F283-C0AC-46A9-98C4-D0BCADBFB00D}" type="presOf" srcId="{D7B15D81-B57F-4740-AA35-484D4D759BBC}" destId="{D13D6F5B-4A04-406C-A01D-5C1F0A882343}" srcOrd="0" destOrd="1" presId="urn:microsoft.com/office/officeart/2005/8/layout/chevron2"/>
    <dgm:cxn modelId="{94F1C606-D1FC-4999-AA30-EB3C68BA9316}" type="presOf" srcId="{1736CAE7-4322-4B33-83DF-F5B64FFC2F01}" destId="{829A527E-EFF6-40A3-AD27-6B0CA5D76AE6}" srcOrd="0" destOrd="0" presId="urn:microsoft.com/office/officeart/2005/8/layout/chevron2"/>
    <dgm:cxn modelId="{6502E7A9-66D0-48B2-94ED-EC29C5C272CD}" type="presOf" srcId="{59595F10-20D2-4480-B9BD-7D9C7A607258}" destId="{263E5347-D2A8-4923-8B99-D16A19FF4E64}" srcOrd="0" destOrd="0" presId="urn:microsoft.com/office/officeart/2005/8/layout/chevron2"/>
    <dgm:cxn modelId="{B9B57268-D5E6-4FFE-979D-67C5EEBB06FD}" type="presOf" srcId="{7DE7D5D7-6143-4158-8362-EDC07FE739A9}" destId="{1211B401-FEE5-4EF7-8420-542211246F26}" srcOrd="0" destOrd="1" presId="urn:microsoft.com/office/officeart/2005/8/layout/chevron2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F0B677DD-78EC-4A70-AE54-446804DEE939}" srcId="{17619088-69A6-45FF-8C04-5A37BC8B41E1}" destId="{DB9EBA02-99DE-4765-9947-D47706AFC019}" srcOrd="6" destOrd="0" parTransId="{8A342965-71DF-4E27-87B7-C22D4A9BA9AB}" sibTransId="{D23E3521-5E69-4B91-B4FC-10D2DC46261A}"/>
    <dgm:cxn modelId="{AAE106F9-FA0A-40FB-9608-993FD9EA64D8}" srcId="{17619088-69A6-45FF-8C04-5A37BC8B41E1}" destId="{0EB91091-FF08-4CFE-8D6F-05CEF02CB847}" srcOrd="3" destOrd="0" parTransId="{9B7A38D3-0825-4E26-B1F6-F66D9063385B}" sibTransId="{207E0305-87C7-4797-9A49-9EEFAE95008B}"/>
    <dgm:cxn modelId="{44042032-8A1E-4E9E-8E40-66E96B0022E9}" srcId="{17619088-69A6-45FF-8C04-5A37BC8B41E1}" destId="{44BBAF60-26C7-429C-BD91-689C66C5B3CF}" srcOrd="4" destOrd="0" parTransId="{5B3AFA66-7C59-4F26-A019-8616DC06ED73}" sibTransId="{F4051A99-BBF0-4BAF-8D79-F420FDDEF69B}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5CBB13C0-9323-4774-B722-08EC09D44D5B}" srcId="{17619088-69A6-45FF-8C04-5A37BC8B41E1}" destId="{5172A3A5-6089-4297-8581-C3F433EBE0C4}" srcOrd="2" destOrd="0" parTransId="{3F58D5DF-6AEC-4614-ABC3-7D9D3E5455BE}" sibTransId="{72A67513-1241-4D4E-84B8-59CCCAACF427}"/>
    <dgm:cxn modelId="{4F817206-379A-4295-956A-2FD376A8768F}" srcId="{5172A3A5-6089-4297-8581-C3F433EBE0C4}" destId="{E66E67F6-C37B-4CB2-A3F5-CAC92D09C8D9}" srcOrd="1" destOrd="0" parTransId="{564D0746-8880-43AB-AD0C-CC623B139586}" sibTransId="{2D5E31A3-8707-40E7-BA20-D637AEF70357}"/>
    <dgm:cxn modelId="{7B5F2463-576C-4D08-B259-DF709D18ECEA}" type="presParOf" srcId="{42F237E9-BE22-4101-A07C-AF477E0B9380}" destId="{ECD3A355-D768-4BA0-B829-60CE2F3AAF49}" srcOrd="0" destOrd="0" presId="urn:microsoft.com/office/officeart/2005/8/layout/chevron2"/>
    <dgm:cxn modelId="{BF67E2B8-C613-40A6-9FCB-3E855A0B956E}" type="presParOf" srcId="{ECD3A355-D768-4BA0-B829-60CE2F3AAF49}" destId="{D355F7D0-13BC-4FCB-99FE-43892FCA4FD9}" srcOrd="0" destOrd="0" presId="urn:microsoft.com/office/officeart/2005/8/layout/chevron2"/>
    <dgm:cxn modelId="{082D2537-6C96-43F0-A04A-4F4849A7D6E3}" type="presParOf" srcId="{ECD3A355-D768-4BA0-B829-60CE2F3AAF49}" destId="{CEDDDEF3-E51A-4500-AF2F-A17BA54AE7FB}" srcOrd="1" destOrd="0" presId="urn:microsoft.com/office/officeart/2005/8/layout/chevron2"/>
    <dgm:cxn modelId="{72A71D9C-5EBD-4F5E-BB4B-10C2E37FBDAA}" type="presParOf" srcId="{42F237E9-BE22-4101-A07C-AF477E0B9380}" destId="{69491D11-AE0E-498E-8690-BD9B6F1C5EC0}" srcOrd="1" destOrd="0" presId="urn:microsoft.com/office/officeart/2005/8/layout/chevron2"/>
    <dgm:cxn modelId="{1B52DA18-733B-44DD-B886-7CAEB512C92E}" type="presParOf" srcId="{42F237E9-BE22-4101-A07C-AF477E0B9380}" destId="{454B343A-FDE3-4D46-A9F7-B786E1310483}" srcOrd="2" destOrd="0" presId="urn:microsoft.com/office/officeart/2005/8/layout/chevron2"/>
    <dgm:cxn modelId="{59FA007F-DCA6-4657-9239-8A4F395C5138}" type="presParOf" srcId="{454B343A-FDE3-4D46-A9F7-B786E1310483}" destId="{6C5283CE-9633-4062-AB31-7849E31BBBB7}" srcOrd="0" destOrd="0" presId="urn:microsoft.com/office/officeart/2005/8/layout/chevron2"/>
    <dgm:cxn modelId="{D755F0CB-62DD-4F4B-A27B-C8E1561A30CF}" type="presParOf" srcId="{454B343A-FDE3-4D46-A9F7-B786E1310483}" destId="{81EC7ACC-AFDB-49CF-B0F0-3792C9FD28C3}" srcOrd="1" destOrd="0" presId="urn:microsoft.com/office/officeart/2005/8/layout/chevron2"/>
    <dgm:cxn modelId="{D16B0064-5413-4776-A9B5-EB5763A26131}" type="presParOf" srcId="{42F237E9-BE22-4101-A07C-AF477E0B9380}" destId="{22BBC822-6996-4ED9-BD0C-01D65798616E}" srcOrd="3" destOrd="0" presId="urn:microsoft.com/office/officeart/2005/8/layout/chevron2"/>
    <dgm:cxn modelId="{0B6C9BFF-DCC2-43EE-8D03-13299B143B43}" type="presParOf" srcId="{42F237E9-BE22-4101-A07C-AF477E0B9380}" destId="{76B20DC1-C126-460C-B9AE-8A9AE3EB02B7}" srcOrd="4" destOrd="0" presId="urn:microsoft.com/office/officeart/2005/8/layout/chevron2"/>
    <dgm:cxn modelId="{E27E39E7-E45F-4D10-AE5C-C4B098C177F6}" type="presParOf" srcId="{76B20DC1-C126-460C-B9AE-8A9AE3EB02B7}" destId="{7782012F-5C60-4D5F-A0C3-84B8471E0584}" srcOrd="0" destOrd="0" presId="urn:microsoft.com/office/officeart/2005/8/layout/chevron2"/>
    <dgm:cxn modelId="{17B9FD9F-D277-4113-94AC-0C8223CE3FFB}" type="presParOf" srcId="{76B20DC1-C126-460C-B9AE-8A9AE3EB02B7}" destId="{56D77F39-01A5-4FF8-BE83-92C41E398D1C}" srcOrd="1" destOrd="0" presId="urn:microsoft.com/office/officeart/2005/8/layout/chevron2"/>
    <dgm:cxn modelId="{392531FF-CA7D-4214-B8E0-1EDDB1258A5D}" type="presParOf" srcId="{42F237E9-BE22-4101-A07C-AF477E0B9380}" destId="{CE8B027F-4ED3-4CB1-95E7-F2E90557453B}" srcOrd="5" destOrd="0" presId="urn:microsoft.com/office/officeart/2005/8/layout/chevron2"/>
    <dgm:cxn modelId="{EABBE1A1-A59D-4DCD-BE62-D1D5637DADA6}" type="presParOf" srcId="{42F237E9-BE22-4101-A07C-AF477E0B9380}" destId="{8FC5C4F0-3B65-4AD4-BDBA-C682A0553D31}" srcOrd="6" destOrd="0" presId="urn:microsoft.com/office/officeart/2005/8/layout/chevron2"/>
    <dgm:cxn modelId="{9332B631-FEFE-47E7-B2EB-93ADD119AE2F}" type="presParOf" srcId="{8FC5C4F0-3B65-4AD4-BDBA-C682A0553D31}" destId="{7C1EFC49-FCA9-4200-8B67-C2C360A05C58}" srcOrd="0" destOrd="0" presId="urn:microsoft.com/office/officeart/2005/8/layout/chevron2"/>
    <dgm:cxn modelId="{17382E07-FE28-4BB4-81A7-9E12B1670ABE}" type="presParOf" srcId="{8FC5C4F0-3B65-4AD4-BDBA-C682A0553D31}" destId="{D13D6F5B-4A04-406C-A01D-5C1F0A882343}" srcOrd="1" destOrd="0" presId="urn:microsoft.com/office/officeart/2005/8/layout/chevron2"/>
    <dgm:cxn modelId="{25C13FF9-B81C-48D0-9CE8-6EE5ADFF85A0}" type="presParOf" srcId="{42F237E9-BE22-4101-A07C-AF477E0B9380}" destId="{E9E91F7C-1B02-4262-979C-C9420D9095CB}" srcOrd="7" destOrd="0" presId="urn:microsoft.com/office/officeart/2005/8/layout/chevron2"/>
    <dgm:cxn modelId="{B2D673E5-186F-40FF-B8A3-5A6795AD2FFD}" type="presParOf" srcId="{42F237E9-BE22-4101-A07C-AF477E0B9380}" destId="{BC0B45E9-AF5E-40A5-9929-4DB493F6581F}" srcOrd="8" destOrd="0" presId="urn:microsoft.com/office/officeart/2005/8/layout/chevron2"/>
    <dgm:cxn modelId="{B64329DF-5234-4FD1-8395-24FC530216B0}" type="presParOf" srcId="{BC0B45E9-AF5E-40A5-9929-4DB493F6581F}" destId="{A7D82930-8B7D-4689-AA73-C5E16303BE12}" srcOrd="0" destOrd="0" presId="urn:microsoft.com/office/officeart/2005/8/layout/chevron2"/>
    <dgm:cxn modelId="{6AB7901E-8400-433C-BE75-27755F06608D}" type="presParOf" srcId="{BC0B45E9-AF5E-40A5-9929-4DB493F6581F}" destId="{1211B401-FEE5-4EF7-8420-542211246F26}" srcOrd="1" destOrd="0" presId="urn:microsoft.com/office/officeart/2005/8/layout/chevron2"/>
    <dgm:cxn modelId="{8829C224-BB15-4180-AF53-F76C11B6FEB2}" type="presParOf" srcId="{42F237E9-BE22-4101-A07C-AF477E0B9380}" destId="{B6235836-902E-4076-91F4-A14292FF979D}" srcOrd="9" destOrd="0" presId="urn:microsoft.com/office/officeart/2005/8/layout/chevron2"/>
    <dgm:cxn modelId="{73894044-247A-46A5-A86A-20BD4B485589}" type="presParOf" srcId="{42F237E9-BE22-4101-A07C-AF477E0B9380}" destId="{8FC34774-341E-4100-8822-E731E366D011}" srcOrd="10" destOrd="0" presId="urn:microsoft.com/office/officeart/2005/8/layout/chevron2"/>
    <dgm:cxn modelId="{B433FEBF-758E-40ED-AC1B-251D469E91D6}" type="presParOf" srcId="{8FC34774-341E-4100-8822-E731E366D011}" destId="{C6BC30FC-9788-4D25-A62E-346D6E8779AD}" srcOrd="0" destOrd="0" presId="urn:microsoft.com/office/officeart/2005/8/layout/chevron2"/>
    <dgm:cxn modelId="{308F12DB-E054-4743-81AC-3F9252DA3E42}" type="presParOf" srcId="{8FC34774-341E-4100-8822-E731E366D011}" destId="{829A527E-EFF6-40A3-AD27-6B0CA5D76AE6}" srcOrd="1" destOrd="0" presId="urn:microsoft.com/office/officeart/2005/8/layout/chevron2"/>
    <dgm:cxn modelId="{942B208A-9806-4EAF-89C5-2C4B5235ABF6}" type="presParOf" srcId="{42F237E9-BE22-4101-A07C-AF477E0B9380}" destId="{DD1CBC23-A3D7-4FAE-A9DA-EF961C1E13C5}" srcOrd="11" destOrd="0" presId="urn:microsoft.com/office/officeart/2005/8/layout/chevron2"/>
    <dgm:cxn modelId="{A316DC6F-3349-4C76-BC0F-DB7ED48F19C4}" type="presParOf" srcId="{42F237E9-BE22-4101-A07C-AF477E0B9380}" destId="{F380179E-1C7A-49A9-8294-E85945CEF508}" srcOrd="12" destOrd="0" presId="urn:microsoft.com/office/officeart/2005/8/layout/chevron2"/>
    <dgm:cxn modelId="{02A29629-B66C-4540-B942-FCAA3C0468B6}" type="presParOf" srcId="{F380179E-1C7A-49A9-8294-E85945CEF508}" destId="{D7743CE0-3150-4CC9-B9BA-E49066B261DF}" srcOrd="0" destOrd="0" presId="urn:microsoft.com/office/officeart/2005/8/layout/chevron2"/>
    <dgm:cxn modelId="{7EC91B21-860A-484D-B411-E462F0AA4752}" type="presParOf" srcId="{F380179E-1C7A-49A9-8294-E85945CEF508}" destId="{263E5347-D2A8-4923-8B99-D16A19FF4E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29403" y="138832"/>
          <a:ext cx="862690" cy="60388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>
              <a:solidFill>
                <a:schemeClr val="tx1"/>
              </a:solidFill>
            </a:rPr>
            <a:t>17</a:t>
          </a:r>
        </a:p>
      </dsp:txBody>
      <dsp:txXfrm rot="-5400000">
        <a:off x="1" y="311371"/>
        <a:ext cx="603883" cy="258807"/>
      </dsp:txXfrm>
    </dsp:sp>
    <dsp:sp modelId="{CEDDDEF3-E51A-4500-AF2F-A17BA54AE7FB}">
      <dsp:nvSpPr>
        <dsp:cNvPr id="0" name=""/>
        <dsp:cNvSpPr/>
      </dsp:nvSpPr>
      <dsp:spPr>
        <a:xfrm rot="5400000">
          <a:off x="3982007" y="-3368695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Feasibility and Scoping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>
              <a:solidFill>
                <a:srgbClr val="0000FF"/>
              </a:solidFill>
            </a:rPr>
            <a:t>Afghanistan, Algeria, Angola, Bangladesh, Burundi, Cameroon, CAR, Guinea Conakry, Jordan, Liberia, Libya, Madagascar, Somalia, Tajikistan, Tanzania, Ukraine, Uzbekistan</a:t>
          </a:r>
        </a:p>
      </dsp:txBody>
      <dsp:txXfrm rot="-5400000">
        <a:off x="603884" y="36801"/>
        <a:ext cx="7289623" cy="506002"/>
      </dsp:txXfrm>
    </dsp:sp>
    <dsp:sp modelId="{6C5283CE-9633-4062-AB31-7849E31BBBB7}">
      <dsp:nvSpPr>
        <dsp:cNvPr id="0" name=""/>
        <dsp:cNvSpPr/>
      </dsp:nvSpPr>
      <dsp:spPr>
        <a:xfrm rot="5400000">
          <a:off x="-129403" y="890589"/>
          <a:ext cx="862690" cy="603883"/>
        </a:xfrm>
        <a:prstGeom prst="chevron">
          <a:avLst/>
        </a:prstGeom>
        <a:solidFill>
          <a:schemeClr val="accent5">
            <a:hueOff val="1773017"/>
            <a:satOff val="-77"/>
            <a:lumOff val="-3497"/>
            <a:alphaOff val="0"/>
          </a:schemeClr>
        </a:solidFill>
        <a:ln w="25400" cap="flat" cmpd="sng" algn="ctr">
          <a:solidFill>
            <a:schemeClr val="accent5">
              <a:hueOff val="1773017"/>
              <a:satOff val="-77"/>
              <a:lumOff val="-34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13</a:t>
          </a:r>
          <a:endParaRPr lang="en-GB" sz="1400" kern="1200" dirty="0">
            <a:solidFill>
              <a:schemeClr val="tx1"/>
            </a:solidFill>
          </a:endParaRPr>
        </a:p>
      </dsp:txBody>
      <dsp:txXfrm rot="-5400000">
        <a:off x="1" y="1063128"/>
        <a:ext cx="603883" cy="258807"/>
      </dsp:txXfrm>
    </dsp:sp>
    <dsp:sp modelId="{81EC7ACC-AFDB-49CF-B0F0-3792C9FD28C3}">
      <dsp:nvSpPr>
        <dsp:cNvPr id="0" name=""/>
        <dsp:cNvSpPr/>
      </dsp:nvSpPr>
      <dsp:spPr>
        <a:xfrm rot="5400000">
          <a:off x="3982007" y="-2586226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773017"/>
              <a:satOff val="-77"/>
              <a:lumOff val="-34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Countries with Roadmaps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>
              <a:solidFill>
                <a:srgbClr val="0000FF"/>
              </a:solidFill>
            </a:rPr>
            <a:t>Azerbaijan</a:t>
          </a:r>
          <a:r>
            <a:rPr lang="en-GB" sz="1100" kern="1200" dirty="0"/>
            <a:t>, </a:t>
          </a:r>
          <a:r>
            <a:rPr lang="en-GB" sz="1100" strike="noStrike" kern="1200" dirty="0">
              <a:solidFill>
                <a:schemeClr val="tx2"/>
              </a:solidFill>
            </a:rPr>
            <a:t>Benin</a:t>
          </a:r>
          <a:r>
            <a:rPr lang="en-GB" sz="1100" kern="1200" dirty="0"/>
            <a:t>, El Salvador, Haiti, Honduras, </a:t>
          </a:r>
          <a:r>
            <a:rPr lang="en-GB" sz="1100" b="1" kern="1200" dirty="0">
              <a:solidFill>
                <a:srgbClr val="0000FF"/>
              </a:solidFill>
            </a:rPr>
            <a:t>Kyrgyzstan</a:t>
          </a:r>
          <a:r>
            <a:rPr lang="en-GB" sz="1100" kern="1200" dirty="0"/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Lebanon</a:t>
          </a:r>
          <a:r>
            <a:rPr lang="en-GB" sz="1100" kern="1200" dirty="0" smtClean="0"/>
            <a:t>, </a:t>
          </a:r>
          <a:r>
            <a:rPr lang="en-GB" sz="1100" kern="1200" dirty="0"/>
            <a:t>Malawi, Mauritania, </a:t>
          </a:r>
          <a:r>
            <a:rPr lang="en-GB" sz="1100" kern="1200" dirty="0" smtClean="0"/>
            <a:t> </a:t>
          </a:r>
          <a:r>
            <a:rPr lang="en-GB" sz="1100" b="1" kern="1200" dirty="0" smtClean="0">
              <a:solidFill>
                <a:srgbClr val="0000FF"/>
              </a:solidFill>
            </a:rPr>
            <a:t>Mozambique,</a:t>
          </a:r>
          <a:r>
            <a:rPr lang="en-GB" sz="1100" kern="1200" dirty="0" smtClean="0"/>
            <a:t> </a:t>
          </a:r>
          <a:r>
            <a:rPr lang="en-GB" sz="1100" kern="1200" dirty="0" smtClean="0">
              <a:solidFill>
                <a:schemeClr val="tx1"/>
              </a:solidFill>
            </a:rPr>
            <a:t>Nepal</a:t>
          </a:r>
          <a:r>
            <a:rPr lang="en-GB" sz="1100" kern="1200" dirty="0"/>
            <a:t>, </a:t>
          </a:r>
          <a:r>
            <a:rPr lang="en-GB" sz="1100" b="1" kern="1200" dirty="0">
              <a:solidFill>
                <a:srgbClr val="0000FF"/>
              </a:solidFill>
            </a:rPr>
            <a:t>Pakistan,</a:t>
          </a:r>
          <a:r>
            <a:rPr lang="en-GB" sz="1100" kern="1200" dirty="0"/>
            <a:t> Philippines</a:t>
          </a:r>
          <a:r>
            <a:rPr lang="en-GB" sz="1100" kern="1200" dirty="0" smtClean="0"/>
            <a:t>,</a:t>
          </a:r>
          <a:endParaRPr lang="en-GB" sz="1100" kern="1200" dirty="0"/>
        </a:p>
      </dsp:txBody>
      <dsp:txXfrm rot="-5400000">
        <a:off x="603884" y="819270"/>
        <a:ext cx="7289623" cy="506002"/>
      </dsp:txXfrm>
    </dsp:sp>
    <dsp:sp modelId="{7782012F-5C60-4D5F-A0C3-84B8471E0584}">
      <dsp:nvSpPr>
        <dsp:cNvPr id="0" name=""/>
        <dsp:cNvSpPr/>
      </dsp:nvSpPr>
      <dsp:spPr>
        <a:xfrm rot="5400000">
          <a:off x="-129403" y="1698369"/>
          <a:ext cx="862690" cy="603883"/>
        </a:xfrm>
        <a:prstGeom prst="chevron">
          <a:avLst/>
        </a:prstGeom>
        <a:solidFill>
          <a:schemeClr val="accent5">
            <a:hueOff val="3546033"/>
            <a:satOff val="-153"/>
            <a:lumOff val="-6994"/>
            <a:alphaOff val="0"/>
          </a:schemeClr>
        </a:solidFill>
        <a:ln w="25400" cap="flat" cmpd="sng" algn="ctr">
          <a:solidFill>
            <a:schemeClr val="accent5">
              <a:hueOff val="3546033"/>
              <a:satOff val="-153"/>
              <a:lumOff val="-69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6</a:t>
          </a:r>
          <a:endParaRPr lang="en-GB" sz="1400" kern="1200" dirty="0">
            <a:solidFill>
              <a:schemeClr val="tx1"/>
            </a:solidFill>
          </a:endParaRPr>
        </a:p>
      </dsp:txBody>
      <dsp:txXfrm rot="-5400000">
        <a:off x="1" y="1870908"/>
        <a:ext cx="603883" cy="258807"/>
      </dsp:txXfrm>
    </dsp:sp>
    <dsp:sp modelId="{56D77F39-01A5-4FF8-BE83-92C41E398D1C}">
      <dsp:nvSpPr>
        <dsp:cNvPr id="0" name=""/>
        <dsp:cNvSpPr/>
      </dsp:nvSpPr>
      <dsp:spPr>
        <a:xfrm rot="5400000">
          <a:off x="3982007" y="-1803757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546033"/>
              <a:satOff val="-153"/>
              <a:lumOff val="-69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Countries with Joint Analysis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>
              <a:solidFill>
                <a:srgbClr val="0000FF"/>
              </a:solidFill>
            </a:rPr>
            <a:t> Armenia, Belarus*</a:t>
          </a:r>
          <a:r>
            <a:rPr lang="en-GB" sz="1100" kern="1200" dirty="0"/>
            <a:t>, </a:t>
          </a:r>
          <a:r>
            <a:rPr lang="en-GB" sz="1100" b="1" kern="1200" dirty="0">
              <a:solidFill>
                <a:srgbClr val="0000FF"/>
              </a:solidFill>
            </a:rPr>
            <a:t>Burkina Faso*</a:t>
          </a:r>
          <a:r>
            <a:rPr lang="en-GB" sz="1100" kern="1200" dirty="0"/>
            <a:t>, </a:t>
          </a:r>
          <a:r>
            <a:rPr lang="en-GB" sz="1100" kern="1200" dirty="0" smtClean="0"/>
            <a:t>Georgia</a:t>
          </a:r>
          <a:r>
            <a:rPr lang="en-GB" sz="1100" kern="1200" dirty="0"/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Morocco</a:t>
          </a:r>
          <a:r>
            <a:rPr lang="en-GB" sz="1100" b="1" kern="1200" dirty="0">
              <a:solidFill>
                <a:srgbClr val="0000FF"/>
              </a:solidFill>
            </a:rPr>
            <a:t>*, </a:t>
          </a:r>
          <a:r>
            <a:rPr lang="en-GB" sz="1100" b="1" kern="1200" dirty="0" smtClean="0">
              <a:solidFill>
                <a:schemeClr val="tx2"/>
              </a:solidFill>
            </a:rPr>
            <a:t>Zambia</a:t>
          </a:r>
          <a:endParaRPr lang="en-GB" sz="1100" b="1" kern="1200" dirty="0">
            <a:solidFill>
              <a:schemeClr val="tx2"/>
            </a:solidFill>
          </a:endParaRPr>
        </a:p>
      </dsp:txBody>
      <dsp:txXfrm rot="-5400000">
        <a:off x="603884" y="1601739"/>
        <a:ext cx="7289623" cy="506002"/>
      </dsp:txXfrm>
    </dsp:sp>
    <dsp:sp modelId="{7C1EFC49-FCA9-4200-8B67-C2C360A05C58}">
      <dsp:nvSpPr>
        <dsp:cNvPr id="0" name=""/>
        <dsp:cNvSpPr/>
      </dsp:nvSpPr>
      <dsp:spPr>
        <a:xfrm rot="5400000">
          <a:off x="-221543" y="2566904"/>
          <a:ext cx="1046969" cy="603883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24</a:t>
          </a:r>
          <a:endParaRPr lang="en-GB" sz="1400" strike="sngStrike" kern="1200" dirty="0">
            <a:solidFill>
              <a:schemeClr val="tx1"/>
            </a:solidFill>
          </a:endParaRPr>
        </a:p>
      </dsp:txBody>
      <dsp:txXfrm rot="-5400000">
        <a:off x="1" y="2647303"/>
        <a:ext cx="603883" cy="443086"/>
      </dsp:txXfrm>
    </dsp:sp>
    <dsp:sp modelId="{D13D6F5B-4A04-406C-A01D-5C1F0A882343}">
      <dsp:nvSpPr>
        <dsp:cNvPr id="0" name=""/>
        <dsp:cNvSpPr/>
      </dsp:nvSpPr>
      <dsp:spPr>
        <a:xfrm rot="5400000">
          <a:off x="3890773" y="-929149"/>
          <a:ext cx="743216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/>
            <a:t>Countries with Joint Strategy (joint analysis and response)</a:t>
          </a:r>
          <a:endParaRPr lang="en-GB" sz="1050" b="1" kern="1200" dirty="0">
            <a:solidFill>
              <a:srgbClr val="FF0000"/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>
              <a:solidFill>
                <a:srgbClr val="0000FF"/>
              </a:solidFill>
            </a:rPr>
            <a:t> Bolivia (2016), </a:t>
          </a:r>
          <a:r>
            <a:rPr lang="en-GB" sz="1050" kern="1200" dirty="0"/>
            <a:t>Cambodia (2014), Chad (2014), Comoros (2015), Cote d'Ivoire (2017</a:t>
          </a:r>
          <a:r>
            <a:rPr lang="en-GB" sz="1050" kern="1200" dirty="0" smtClean="0"/>
            <a:t>), </a:t>
          </a:r>
          <a:r>
            <a:rPr lang="en-GB" sz="1050" b="1" kern="1200" dirty="0" smtClean="0">
              <a:solidFill>
                <a:srgbClr val="0000FF"/>
              </a:solidFill>
            </a:rPr>
            <a:t>Egypt (2017)</a:t>
          </a:r>
          <a:r>
            <a:rPr lang="en-GB" sz="1050" kern="1200" dirty="0" smtClean="0"/>
            <a:t>, </a:t>
          </a:r>
          <a:r>
            <a:rPr lang="en-GB" sz="1050" kern="1200" dirty="0"/>
            <a:t>Ethiopia (2013), Ghana (2014), Guatemala (2013), Kenya (2015), </a:t>
          </a:r>
          <a:r>
            <a:rPr lang="en-GB" sz="1050" b="1" kern="1200" dirty="0">
              <a:solidFill>
                <a:srgbClr val="0000FF"/>
              </a:solidFill>
            </a:rPr>
            <a:t>Laos (2016)</a:t>
          </a:r>
          <a:r>
            <a:rPr lang="en-GB" sz="1050" b="1" kern="1200" dirty="0"/>
            <a:t>, </a:t>
          </a:r>
          <a:r>
            <a:rPr lang="en-GB" sz="1050" kern="1200" dirty="0"/>
            <a:t>Mali (2014), Myanmar (2014), </a:t>
          </a:r>
          <a:r>
            <a:rPr lang="en-GB" sz="1050" b="1" kern="1200" dirty="0" smtClean="0">
              <a:solidFill>
                <a:srgbClr val="0000FF"/>
              </a:solidFill>
            </a:rPr>
            <a:t>Moldova (2017), </a:t>
          </a:r>
          <a:r>
            <a:rPr lang="en-GB" sz="1050" kern="1200" dirty="0" smtClean="0"/>
            <a:t>Namibia </a:t>
          </a:r>
          <a:r>
            <a:rPr lang="en-GB" sz="1050" kern="1200" dirty="0"/>
            <a:t>(2014), </a:t>
          </a:r>
          <a:r>
            <a:rPr lang="en-GB" sz="1050" b="1" kern="1200" dirty="0">
              <a:solidFill>
                <a:srgbClr val="0000FF"/>
              </a:solidFill>
            </a:rPr>
            <a:t>Nicaragua (2016)</a:t>
          </a:r>
          <a:r>
            <a:rPr lang="en-GB" sz="1050" kern="1200" dirty="0"/>
            <a:t>, Niger*, </a:t>
          </a:r>
          <a:r>
            <a:rPr lang="en-GB" sz="1050" b="1" kern="1200" dirty="0" smtClean="0">
              <a:solidFill>
                <a:srgbClr val="0000FF"/>
              </a:solidFill>
            </a:rPr>
            <a:t>Palestine (2017), </a:t>
          </a:r>
          <a:r>
            <a:rPr lang="en-GB" sz="1050" b="1" kern="1200" dirty="0">
              <a:solidFill>
                <a:srgbClr val="0000FF"/>
              </a:solidFill>
            </a:rPr>
            <a:t>Paraguay (2015</a:t>
          </a:r>
          <a:r>
            <a:rPr lang="en-GB" sz="1050" b="1" kern="1200" dirty="0">
              <a:solidFill>
                <a:srgbClr val="3E6FD2"/>
              </a:solidFill>
            </a:rPr>
            <a:t>)</a:t>
          </a:r>
          <a:r>
            <a:rPr lang="en-GB" sz="1050" b="1" kern="1200" dirty="0"/>
            <a:t>, </a:t>
          </a:r>
          <a:r>
            <a:rPr lang="en-GB" sz="1050" kern="1200" dirty="0"/>
            <a:t>Rwanda (2014), </a:t>
          </a:r>
          <a:r>
            <a:rPr lang="en-GB" sz="1050" b="1" kern="1200" dirty="0" smtClean="0">
              <a:solidFill>
                <a:srgbClr val="0000FF"/>
              </a:solidFill>
            </a:rPr>
            <a:t>Senegal</a:t>
          </a:r>
          <a:r>
            <a:rPr lang="en-GB" sz="1050" kern="1200" dirty="0" smtClean="0">
              <a:solidFill>
                <a:srgbClr val="0F5494"/>
              </a:solidFill>
            </a:rPr>
            <a:t> (</a:t>
          </a:r>
          <a:r>
            <a:rPr lang="en-GB" sz="1050" b="1" kern="1200" dirty="0" smtClean="0">
              <a:solidFill>
                <a:srgbClr val="0000FF"/>
              </a:solidFill>
            </a:rPr>
            <a:t>2017), Togo (2016), Tunisia (2017), </a:t>
          </a:r>
          <a:r>
            <a:rPr lang="en-GB" sz="1050" kern="1200" dirty="0" smtClean="0"/>
            <a:t>Uganda (2015)***</a:t>
          </a:r>
          <a:endParaRPr lang="en-GB" sz="1050" kern="1200" dirty="0"/>
        </a:p>
      </dsp:txBody>
      <dsp:txXfrm rot="-5400000">
        <a:off x="603884" y="2394021"/>
        <a:ext cx="7280715" cy="670654"/>
      </dsp:txXfrm>
    </dsp:sp>
    <dsp:sp modelId="{A7D82930-8B7D-4689-AA73-C5E16303BE12}">
      <dsp:nvSpPr>
        <dsp:cNvPr id="0" name=""/>
        <dsp:cNvSpPr/>
      </dsp:nvSpPr>
      <dsp:spPr>
        <a:xfrm>
          <a:off x="822304" y="3282769"/>
          <a:ext cx="862690" cy="603883"/>
        </a:xfrm>
        <a:prstGeom prst="chevron">
          <a:avLst/>
        </a:prstGeom>
        <a:solidFill>
          <a:schemeClr val="accent5">
            <a:hueOff val="7092067"/>
            <a:satOff val="-307"/>
            <a:lumOff val="-13987"/>
            <a:alphaOff val="0"/>
          </a:schemeClr>
        </a:solidFill>
        <a:ln w="25400" cap="flat" cmpd="sng" algn="ctr">
          <a:solidFill>
            <a:schemeClr val="accent5">
              <a:hueOff val="7092067"/>
              <a:satOff val="-307"/>
              <a:lumOff val="-139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12</a:t>
          </a:r>
        </a:p>
      </dsp:txBody>
      <dsp:txXfrm rot="-5400000">
        <a:off x="951708" y="3455307"/>
        <a:ext cx="603883" cy="258807"/>
      </dsp:txXfrm>
    </dsp:sp>
    <dsp:sp modelId="{1211B401-FEE5-4EF7-8420-542211246F26}">
      <dsp:nvSpPr>
        <dsp:cNvPr id="0" name=""/>
        <dsp:cNvSpPr/>
      </dsp:nvSpPr>
      <dsp:spPr>
        <a:xfrm rot="5400000">
          <a:off x="4508637" y="670526"/>
          <a:ext cx="529481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092067"/>
              <a:satOff val="-307"/>
              <a:lumOff val="-139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>
              <a:solidFill>
                <a:schemeClr val="tx1"/>
              </a:solidFill>
            </a:rPr>
            <a:t>Bolivia, Cambodia</a:t>
          </a:r>
          <a:r>
            <a:rPr lang="en-GB" sz="1100" kern="1200" dirty="0"/>
            <a:t>, Comoros, Ethiopia</a:t>
          </a:r>
          <a:r>
            <a:rPr lang="en-GB" sz="1100" kern="1200"/>
            <a:t>, Ghana, Kenya</a:t>
          </a:r>
          <a:r>
            <a:rPr lang="en-GB" sz="1100" kern="1200" dirty="0"/>
            <a:t>, Laos, Mali, Myanmar, Nicaragua, Palestine, Rwanda</a:t>
          </a:r>
        </a:p>
      </dsp:txBody>
      <dsp:txXfrm rot="-5400000">
        <a:off x="1909873" y="3295138"/>
        <a:ext cx="5701163" cy="477787"/>
      </dsp:txXfrm>
    </dsp:sp>
    <dsp:sp modelId="{C6BC30FC-9788-4D25-A62E-346D6E8779AD}">
      <dsp:nvSpPr>
        <dsp:cNvPr id="0" name=""/>
        <dsp:cNvSpPr/>
      </dsp:nvSpPr>
      <dsp:spPr>
        <a:xfrm>
          <a:off x="822304" y="4009120"/>
          <a:ext cx="862690" cy="603883"/>
        </a:xfrm>
        <a:prstGeom prst="chevron">
          <a:avLst/>
        </a:prstGeom>
        <a:solidFill>
          <a:schemeClr val="accent5">
            <a:hueOff val="8865083"/>
            <a:satOff val="-383"/>
            <a:lumOff val="-17484"/>
            <a:alphaOff val="0"/>
          </a:schemeClr>
        </a:solidFill>
        <a:ln w="25400" cap="flat" cmpd="sng" algn="ctr">
          <a:solidFill>
            <a:schemeClr val="accent5">
              <a:hueOff val="8865083"/>
              <a:satOff val="-383"/>
              <a:lumOff val="-17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7</a:t>
          </a:r>
        </a:p>
      </dsp:txBody>
      <dsp:txXfrm rot="-5400000">
        <a:off x="951708" y="4181658"/>
        <a:ext cx="603883" cy="258807"/>
      </dsp:txXfrm>
    </dsp:sp>
    <dsp:sp modelId="{829A527E-EFF6-40A3-AD27-6B0CA5D76AE6}">
      <dsp:nvSpPr>
        <dsp:cNvPr id="0" name=""/>
        <dsp:cNvSpPr/>
      </dsp:nvSpPr>
      <dsp:spPr>
        <a:xfrm rot="5400000">
          <a:off x="4594753" y="1510994"/>
          <a:ext cx="357151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8865083"/>
              <a:satOff val="-383"/>
              <a:lumOff val="-17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1909891" y="4213292"/>
        <a:ext cx="5709441" cy="322281"/>
      </dsp:txXfrm>
    </dsp:sp>
    <dsp:sp modelId="{D7743CE0-3150-4CC9-B9BA-E49066B261DF}">
      <dsp:nvSpPr>
        <dsp:cNvPr id="0" name=""/>
        <dsp:cNvSpPr/>
      </dsp:nvSpPr>
      <dsp:spPr>
        <a:xfrm>
          <a:off x="891931" y="4744926"/>
          <a:ext cx="862690" cy="603883"/>
        </a:xfrm>
        <a:prstGeom prst="chevron">
          <a:avLst/>
        </a:prstGeom>
        <a:solidFill>
          <a:schemeClr val="accent5">
            <a:hueOff val="10638100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100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6</a:t>
          </a:r>
          <a:endParaRPr lang="en-GB" sz="1800" b="1" kern="1200" dirty="0"/>
        </a:p>
      </dsp:txBody>
      <dsp:txXfrm rot="-5400000">
        <a:off x="1021335" y="4917464"/>
        <a:ext cx="603883" cy="258807"/>
      </dsp:txXfrm>
    </dsp:sp>
    <dsp:sp modelId="{263E5347-D2A8-4923-8B99-D16A19FF4E64}">
      <dsp:nvSpPr>
        <dsp:cNvPr id="0" name=""/>
        <dsp:cNvSpPr/>
      </dsp:nvSpPr>
      <dsp:spPr>
        <a:xfrm rot="5400000">
          <a:off x="3988363" y="2744014"/>
          <a:ext cx="414292" cy="45712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100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Second cycle of Joint Programming**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Ethiopia</a:t>
          </a:r>
          <a:r>
            <a:rPr lang="en-GB" sz="1100" kern="1200" dirty="0"/>
            <a:t>, Ghana, Laos, Mali, Namibia, Senegal</a:t>
          </a:r>
        </a:p>
      </dsp:txBody>
      <dsp:txXfrm rot="-5400000">
        <a:off x="1909885" y="4842716"/>
        <a:ext cx="4551024" cy="3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6B06768-17C6-4ECC-9339-E641CCAFA3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883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7" y="4680946"/>
            <a:ext cx="5375267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AE897F3-9A17-412D-9D86-E41512E085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2374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9549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9076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9076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2621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On </a:t>
            </a:r>
            <a:r>
              <a:rPr lang="fr-BE" dirty="0" smtClean="0"/>
              <a:t>REPLACEMENT: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FR in Comoros, FR in Kenya, DE and FR in Mali, EU in Palestine, EU in Senegal, EU in </a:t>
            </a:r>
            <a:r>
              <a:rPr lang="en-GB" sz="1200" dirty="0" smtClean="0"/>
              <a:t>Laos</a:t>
            </a: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749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JP</a:t>
            </a:r>
            <a:r>
              <a:rPr lang="en-GB" baseline="0" dirty="0" smtClean="0"/>
              <a:t> Guidance can well inform and be the basis for MS updated Guidance to their Embassies and field offices.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7358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02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4458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4458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39127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93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82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EU GLOBAL STRATEGY 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“</a:t>
            </a:r>
            <a:r>
              <a:rPr lang="en-GB" u="sng" dirty="0" smtClean="0"/>
              <a:t>Joint programming</a:t>
            </a:r>
            <a:r>
              <a:rPr lang="en-GB" dirty="0" smtClean="0"/>
              <a:t> in development must be further enhanced. </a:t>
            </a:r>
            <a:r>
              <a:rPr lang="en-GB" u="sng" dirty="0" smtClean="0"/>
              <a:t>New fields</a:t>
            </a:r>
            <a:r>
              <a:rPr lang="en-GB" dirty="0" smtClean="0"/>
              <a:t> of our joined-up external action include energy diplomacy, cultural diplomacy and economic diplomacy. A more prosperous Union calls for </a:t>
            </a:r>
            <a:r>
              <a:rPr lang="en-GB" u="sng" dirty="0" smtClean="0"/>
              <a:t>greater coordination</a:t>
            </a:r>
            <a:r>
              <a:rPr lang="en-GB" dirty="0" smtClean="0"/>
              <a:t> between the EU and Member States, the EIB and the private sector. We must become more </a:t>
            </a:r>
            <a:r>
              <a:rPr lang="en-GB" u="sng" dirty="0" smtClean="0"/>
              <a:t>joined-up across internal and external policies</a:t>
            </a:r>
            <a:r>
              <a:rPr lang="en-GB" dirty="0" smtClean="0"/>
              <a:t>.”</a:t>
            </a:r>
          </a:p>
          <a:p>
            <a:endParaRPr lang="fr-BE" dirty="0" smtClean="0"/>
          </a:p>
          <a:p>
            <a:r>
              <a:rPr lang="fr-BE" dirty="0" smtClean="0"/>
              <a:t>Council conclusions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dirty="0" smtClean="0"/>
              <a:t>Consolidation and expansion of JP in fragile and conflict countries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dirty="0" smtClean="0"/>
              <a:t>Accompany countries in transition to higher income levels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dirty="0" smtClean="0"/>
              <a:t>Inclusion of strategic issues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dirty="0" smtClean="0"/>
              <a:t>Joint Programming as the preferred approach in the delivery of the external development assistance</a:t>
            </a:r>
          </a:p>
          <a:p>
            <a:pPr lvl="1" algn="just">
              <a:buFont typeface="Wingdings" panose="05000000000000000000" pitchFamily="2" charset="2"/>
              <a:buNone/>
            </a:pPr>
            <a:endParaRPr lang="fr-BE" b="1" dirty="0" smtClean="0"/>
          </a:p>
          <a:p>
            <a:pPr lvl="1" algn="just">
              <a:buFont typeface="Wingdings" panose="05000000000000000000" pitchFamily="2" charset="2"/>
              <a:buNone/>
            </a:pPr>
            <a:endParaRPr lang="fr-BE" b="1" dirty="0" smtClean="0"/>
          </a:p>
          <a:p>
            <a:pPr lvl="1" algn="just">
              <a:buFont typeface="Wingdings" panose="05000000000000000000" pitchFamily="2" charset="2"/>
              <a:buNone/>
            </a:pPr>
            <a:r>
              <a:rPr lang="fr-BE" b="1" dirty="0" smtClean="0"/>
              <a:t>COMMUNICATION</a:t>
            </a:r>
            <a:r>
              <a:rPr lang="fr-BE" b="1" baseline="0" dirty="0" smtClean="0"/>
              <a:t> ON RESILIENCE</a:t>
            </a:r>
            <a:endParaRPr lang="en-GB" b="1" dirty="0" smtClean="0"/>
          </a:p>
          <a:p>
            <a:pPr lvl="1" algn="just">
              <a:buFont typeface="Wingdings" panose="05000000000000000000" pitchFamily="2" charset="2"/>
              <a:buNone/>
            </a:pPr>
            <a:r>
              <a:rPr lang="en-GB" dirty="0" smtClean="0"/>
              <a:t>4.3 </a:t>
            </a:r>
            <a:r>
              <a:rPr lang="en-GB" u="sng" dirty="0" smtClean="0"/>
              <a:t>Integrating the resilience approach into EU programming and financing</a:t>
            </a:r>
          </a:p>
          <a:p>
            <a:pPr marL="457200" lvl="1" indent="0" algn="just">
              <a:buNone/>
            </a:pPr>
            <a:r>
              <a:rPr lang="en-GB" dirty="0" smtClean="0"/>
              <a:t>"The EU will build on existing practice to make an assessment of risk and resilience factors a standard component of programming processes and project design across EU humanitarian, crisis response and development assistance, including the EU Trust Funds"</a:t>
            </a:r>
          </a:p>
          <a:p>
            <a:pPr marL="457200" lvl="1" indent="0" algn="just">
              <a:buNone/>
            </a:pPr>
            <a:r>
              <a:rPr lang="en-GB" dirty="0" smtClean="0"/>
              <a:t>"[…] </a:t>
            </a:r>
            <a:r>
              <a:rPr lang="en-GB" b="1" dirty="0" smtClean="0"/>
              <a:t>the resilient approach should be taken into account in Joint Programming processes with Member States, which will be further encouraged</a:t>
            </a:r>
            <a:r>
              <a:rPr lang="en-GB" dirty="0" smtClean="0"/>
              <a:t>"</a:t>
            </a:r>
          </a:p>
          <a:p>
            <a:endParaRPr lang="fr-BE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5987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5987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31" indent="-169831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33773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9544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07656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6879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7509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0419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03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826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4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50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19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7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58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5296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24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16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4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179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480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8309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2410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5066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0396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6020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78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10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jptracker.capacity4dev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eas.europa.eu/delegations/cambodia/1006/cambodia-and-eu_en#EU+Joint+Programming+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66867" y="1268760"/>
            <a:ext cx="8856984" cy="518457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GB" sz="2400" b="1" dirty="0">
                <a:solidFill>
                  <a:srgbClr val="2D5EC1"/>
                </a:solidFill>
                <a:latin typeface="Helvetica" pitchFamily="34" charset="0"/>
              </a:rPr>
              <a:t>AGENDA</a:t>
            </a:r>
            <a:r>
              <a:rPr lang="en-GB" b="1" dirty="0">
                <a:solidFill>
                  <a:schemeClr val="bg1"/>
                </a:solidFill>
                <a:latin typeface="Helvetica" pitchFamily="34" charset="0"/>
              </a:rPr>
              <a:t/>
            </a:r>
            <a:br>
              <a:rPr lang="en-GB" b="1" dirty="0">
                <a:solidFill>
                  <a:schemeClr val="bg1"/>
                </a:solidFill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9.15	Introductory remarks and outline of the day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9.30	S1: JP update </a:t>
            </a:r>
            <a:r>
              <a:rPr lang="en-GB" sz="2000" dirty="0">
                <a:latin typeface="Helvetica" pitchFamily="34" charset="0"/>
              </a:rPr>
              <a:t>(state of play, regional workshops, follow-up to 	evaluation, </a:t>
            </a:r>
            <a:r>
              <a:rPr lang="en-GB" sz="2000" dirty="0" smtClean="0">
                <a:latin typeface="Helvetica" pitchFamily="34" charset="0"/>
              </a:rPr>
              <a:t>guidance </a:t>
            </a:r>
            <a:r>
              <a:rPr lang="en-GB" sz="2000" dirty="0">
                <a:latin typeface="Helvetica" pitchFamily="34" charset="0"/>
              </a:rPr>
              <a:t>for JP, online tracker)</a:t>
            </a:r>
            <a:r>
              <a:rPr lang="en-GB" sz="2000" b="1" dirty="0">
                <a:latin typeface="Helvetica" pitchFamily="34" charset="0"/>
              </a:rPr>
              <a:t/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10.45	Coffee/tea break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11.00	S2: Analysis of Joint Results Frameworks + Building Blocks for 	Joint Results Frameworks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13.00	Lunch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14.15	S3: JP Tour de Table </a:t>
            </a:r>
            <a:r>
              <a:rPr lang="en-GB" sz="2000" dirty="0">
                <a:latin typeface="Helvetica" pitchFamily="34" charset="0"/>
              </a:rPr>
              <a:t>(update from Member States, JP in Middle 	Income Countries, JP and SDGs)</a:t>
            </a:r>
            <a:r>
              <a:rPr lang="en-GB" sz="2000" b="1" dirty="0">
                <a:latin typeface="Helvetica" pitchFamily="34" charset="0"/>
              </a:rPr>
              <a:t/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15.15	AOB and closing remarks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dirty="0">
                <a:latin typeface="Helvetica" pitchFamily="34" charset="0"/>
              </a:rPr>
              <a:t>15.30	Bon Voyage Coffee</a:t>
            </a:r>
            <a:br>
              <a:rPr lang="en-GB" sz="2000" b="1" dirty="0">
                <a:latin typeface="Helvetica" pitchFamily="34" charset="0"/>
              </a:rPr>
            </a:br>
            <a:r>
              <a:rPr lang="en-GB" sz="2000" b="1" spc="600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" pitchFamily="34" charset="0"/>
              </a:rPr>
              <a:t/>
            </a:r>
            <a:br>
              <a:rPr lang="en-GB" sz="2000" b="1" spc="600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" pitchFamily="34" charset="0"/>
              </a:rPr>
            </a:br>
            <a:endParaRPr lang="en-GB" sz="2000" b="1" i="1" spc="300" dirty="0">
              <a:solidFill>
                <a:schemeClr val="accent3">
                  <a:lumMod val="60000"/>
                  <a:lumOff val="40000"/>
                </a:schemeClr>
              </a:solidFill>
              <a:latin typeface="Helvetica" pitchFamily="34" charset="0"/>
            </a:endParaRPr>
          </a:p>
        </p:txBody>
      </p:sp>
      <p:pic>
        <p:nvPicPr>
          <p:cNvPr id="4" name="Picture 2" descr="https://europa.eu/capacity4dev/sites/default/files/media/1468582236_jp_logo2_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294" y="5554631"/>
            <a:ext cx="2167706" cy="128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562503"/>
      </p:ext>
    </p:extLst>
  </p:cSld>
  <p:clrMapOvr>
    <a:masterClrMapping/>
  </p:clrMapOvr>
  <p:transition spd="slow" advClick="0" advTm="8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1"/>
            <a:ext cx="8352927" cy="5229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Focus on Least Developed Countries (LDCs) and Lower Income Countries (LICs) that have not yet been part of Joint Programming, or need renewed effort:</a:t>
            </a:r>
          </a:p>
          <a:p>
            <a:pPr marL="0" indent="0">
              <a:buNone/>
            </a:pPr>
            <a:endParaRPr lang="en-GB" sz="28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980728"/>
            <a:ext cx="8352928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fr-BE" b="1" dirty="0" err="1" smtClean="0"/>
              <a:t>Going</a:t>
            </a:r>
            <a:r>
              <a:rPr lang="fr-BE" b="1" dirty="0" smtClean="0"/>
              <a:t> </a:t>
            </a:r>
            <a:r>
              <a:rPr lang="fr-BE" b="1" dirty="0" err="1" smtClean="0"/>
              <a:t>forward</a:t>
            </a:r>
            <a:r>
              <a:rPr lang="fr-BE" b="1" dirty="0" smtClean="0"/>
              <a:t>: </a:t>
            </a:r>
            <a:r>
              <a:rPr lang="fr-BE" b="1" dirty="0" err="1" smtClean="0"/>
              <a:t>potential</a:t>
            </a:r>
            <a:r>
              <a:rPr lang="fr-BE" b="1" dirty="0" smtClean="0"/>
              <a:t> countries  </a:t>
            </a:r>
            <a:endParaRPr lang="en-GB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75991"/>
              </p:ext>
            </p:extLst>
          </p:nvPr>
        </p:nvGraphicFramePr>
        <p:xfrm>
          <a:off x="1307976" y="2657362"/>
          <a:ext cx="6096000" cy="420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081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u="sng" dirty="0" smtClean="0"/>
                        <a:t>PARTNER COUNTRIES</a:t>
                      </a:r>
                      <a:endParaRPr lang="en-GB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</a:tr>
              <a:tr h="408133">
                <a:tc>
                  <a:txBody>
                    <a:bodyPr/>
                    <a:lstStyle/>
                    <a:p>
                      <a:r>
                        <a:rPr lang="en-GB" dirty="0" smtClean="0"/>
                        <a:t>Burundi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Guinea Bissau</a:t>
                      </a:r>
                      <a:endParaRPr lang="en-GB" dirty="0"/>
                    </a:p>
                  </a:txBody>
                  <a:tcPr/>
                </a:tc>
              </a:tr>
              <a:tr h="408133">
                <a:tc>
                  <a:txBody>
                    <a:bodyPr/>
                    <a:lstStyle/>
                    <a:p>
                      <a:r>
                        <a:rPr lang="en-GB" dirty="0" smtClean="0"/>
                        <a:t>Cameroon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Mozambique</a:t>
                      </a:r>
                      <a:endParaRPr lang="en-GB" dirty="0"/>
                    </a:p>
                  </a:txBody>
                  <a:tcPr/>
                </a:tc>
              </a:tr>
              <a:tr h="4081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Zimbabwe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Sierra</a:t>
                      </a:r>
                      <a:r>
                        <a:rPr lang="en-GB" baseline="0" dirty="0" smtClean="0"/>
                        <a:t> Leone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Malawi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Liberia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Nigeria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Gambia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Eritrea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Yemen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Sudan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Vietnam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South Sudan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Sri Lanka</a:t>
                      </a:r>
                      <a:endParaRPr lang="en-GB" dirty="0"/>
                    </a:p>
                  </a:txBody>
                  <a:tcPr/>
                </a:tc>
              </a:tr>
              <a:tr h="363247">
                <a:tc>
                  <a:txBody>
                    <a:bodyPr/>
                    <a:lstStyle/>
                    <a:p>
                      <a:r>
                        <a:rPr lang="en-GB" dirty="0" smtClean="0"/>
                        <a:t>Tanzania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Mongolia</a:t>
                      </a:r>
                      <a:endParaRPr lang="en-GB" dirty="0"/>
                    </a:p>
                  </a:txBody>
                  <a:tcPr/>
                </a:tc>
              </a:tr>
              <a:tr h="3735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DRC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Haiti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23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248651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en-GB" sz="2800" b="1" dirty="0" smtClean="0"/>
              <a:t>Joint Programming workshops at EU Regional Seminars (1)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68052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5 EU Regional Seminars in 2017:</a:t>
            </a:r>
          </a:p>
          <a:p>
            <a:pPr lvl="1"/>
            <a:r>
              <a:rPr lang="en-GB" sz="2400" b="1" dirty="0" smtClean="0"/>
              <a:t>Eastern Africa </a:t>
            </a:r>
            <a:r>
              <a:rPr lang="en-GB" sz="2400" dirty="0" smtClean="0"/>
              <a:t>in Djibouti (May 2017)</a:t>
            </a:r>
          </a:p>
          <a:p>
            <a:pPr lvl="1"/>
            <a:r>
              <a:rPr lang="en-GB" sz="2400" b="1" dirty="0" smtClean="0"/>
              <a:t>West Africa </a:t>
            </a:r>
            <a:r>
              <a:rPr lang="en-GB" sz="2400" dirty="0" smtClean="0"/>
              <a:t>in Brussels (June 2017)</a:t>
            </a:r>
          </a:p>
          <a:p>
            <a:pPr lvl="1"/>
            <a:r>
              <a:rPr lang="en-GB" sz="2400" b="1" dirty="0" smtClean="0"/>
              <a:t>Central Asia </a:t>
            </a:r>
            <a:r>
              <a:rPr lang="en-GB" sz="2400" dirty="0" smtClean="0"/>
              <a:t>in Tashkent (July 2017)</a:t>
            </a:r>
          </a:p>
          <a:p>
            <a:pPr lvl="1"/>
            <a:r>
              <a:rPr lang="en-GB" sz="2400" b="1" dirty="0" smtClean="0"/>
              <a:t>Southern Africa and Indian Ocean </a:t>
            </a:r>
            <a:r>
              <a:rPr lang="en-GB" sz="2400" dirty="0" smtClean="0"/>
              <a:t>(October 2017)</a:t>
            </a:r>
          </a:p>
          <a:p>
            <a:pPr lvl="1"/>
            <a:r>
              <a:rPr lang="en-GB" sz="2400" b="1" dirty="0" smtClean="0"/>
              <a:t>Latin America and the Caribbean </a:t>
            </a:r>
            <a:r>
              <a:rPr lang="en-GB" sz="2400" dirty="0" smtClean="0"/>
              <a:t>(October 2017)</a:t>
            </a:r>
          </a:p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dirty="0" smtClean="0"/>
              <a:t>Upcoming:</a:t>
            </a:r>
          </a:p>
          <a:p>
            <a:pPr lvl="1"/>
            <a:r>
              <a:rPr lang="en-GB" sz="2400" dirty="0" smtClean="0">
                <a:solidFill>
                  <a:srgbClr val="000000"/>
                </a:solidFill>
              </a:rPr>
              <a:t>Southeast Asia (February 2018)</a:t>
            </a:r>
          </a:p>
          <a:p>
            <a:pPr lvl="1"/>
            <a:r>
              <a:rPr lang="en-GB" sz="2400" dirty="0" smtClean="0">
                <a:solidFill>
                  <a:srgbClr val="000000"/>
                </a:solidFill>
              </a:rPr>
              <a:t>Middle East (non-ENI) (February 2018)</a:t>
            </a:r>
          </a:p>
          <a:p>
            <a:pPr lvl="1"/>
            <a:r>
              <a:rPr lang="en-GB" sz="2400" dirty="0" smtClean="0">
                <a:solidFill>
                  <a:srgbClr val="000000"/>
                </a:solidFill>
              </a:rPr>
              <a:t>South Asia (tbc in 2018)</a:t>
            </a:r>
            <a:endParaRPr lang="en-GB" sz="2400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7638792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en-GB" sz="2800" b="1" dirty="0" smtClean="0"/>
              <a:t>Joint Programming workshops at EU Regional Seminars (2)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sz="2000" b="1" u="sng" dirty="0" smtClean="0"/>
              <a:t>General Conclusions</a:t>
            </a:r>
            <a:r>
              <a:rPr lang="en-GB" sz="2000" dirty="0" smtClean="0"/>
              <a:t>:</a:t>
            </a:r>
          </a:p>
          <a:p>
            <a:pPr algn="just"/>
            <a:r>
              <a:rPr lang="en-GB" sz="2000" b="1" dirty="0" smtClean="0"/>
              <a:t>High numbers </a:t>
            </a:r>
            <a:r>
              <a:rPr lang="en-GB" sz="2000" dirty="0" smtClean="0"/>
              <a:t>of participants (all Heads of Cooperation and a good number of Heads of Delegation)</a:t>
            </a:r>
          </a:p>
          <a:p>
            <a:pPr algn="just"/>
            <a:r>
              <a:rPr lang="en-GB" sz="2000" dirty="0" smtClean="0"/>
              <a:t>Good attendance by </a:t>
            </a:r>
            <a:r>
              <a:rPr lang="en-GB" sz="2000" b="1" dirty="0" smtClean="0"/>
              <a:t>Member States</a:t>
            </a:r>
            <a:r>
              <a:rPr lang="en-GB" sz="2000" dirty="0" smtClean="0"/>
              <a:t>, incl. development agencies</a:t>
            </a:r>
          </a:p>
          <a:p>
            <a:pPr algn="just"/>
            <a:r>
              <a:rPr lang="en-GB" sz="2000" dirty="0" smtClean="0"/>
              <a:t>Discussions </a:t>
            </a:r>
            <a:r>
              <a:rPr lang="en-GB" sz="2000" dirty="0"/>
              <a:t>largely </a:t>
            </a:r>
            <a:r>
              <a:rPr lang="en-GB" sz="2000" b="1" dirty="0"/>
              <a:t>confirmed the findings </a:t>
            </a:r>
            <a:r>
              <a:rPr lang="en-GB" sz="2000" dirty="0"/>
              <a:t>of the Joint Programming evaluation and the 2016 Analysis of the 65 Head of Mission reports and </a:t>
            </a:r>
            <a:r>
              <a:rPr lang="en-GB" sz="2000" dirty="0" smtClean="0"/>
              <a:t>notes</a:t>
            </a:r>
          </a:p>
          <a:p>
            <a:pPr algn="just"/>
            <a:r>
              <a:rPr lang="en-GB" sz="2000" b="1" dirty="0"/>
              <a:t>Flexibility</a:t>
            </a:r>
            <a:r>
              <a:rPr lang="en-GB" sz="2000" dirty="0"/>
              <a:t> in adapting Joint Programming to the local context is generally perceived as crucial and advocated strongly by all Joint Programming </a:t>
            </a:r>
            <a:r>
              <a:rPr lang="en-GB" sz="2000" dirty="0" smtClean="0"/>
              <a:t>practitioners</a:t>
            </a:r>
          </a:p>
          <a:p>
            <a:pPr algn="just"/>
            <a:r>
              <a:rPr lang="en-GB" sz="2000" b="1" dirty="0" smtClean="0"/>
              <a:t>Political/strategic </a:t>
            </a:r>
            <a:r>
              <a:rPr lang="en-GB" sz="2000" b="1" dirty="0"/>
              <a:t>dimension </a:t>
            </a:r>
            <a:r>
              <a:rPr lang="en-GB" sz="2000" dirty="0"/>
              <a:t>of trust-building and knowledge-sharing </a:t>
            </a:r>
            <a:r>
              <a:rPr lang="en-GB" sz="2000" dirty="0" smtClean="0"/>
              <a:t>are crucial </a:t>
            </a:r>
            <a:r>
              <a:rPr lang="en-GB" sz="2000" dirty="0"/>
              <a:t>building blocks in elevating the quality of </a:t>
            </a:r>
            <a:r>
              <a:rPr lang="en-GB" sz="2000" dirty="0" smtClean="0"/>
              <a:t>cooperation</a:t>
            </a:r>
          </a:p>
          <a:p>
            <a:pPr algn="just"/>
            <a:r>
              <a:rPr lang="en-GB" sz="2000" b="1" dirty="0" smtClean="0"/>
              <a:t>Misperceptions</a:t>
            </a:r>
            <a:r>
              <a:rPr lang="en-GB" sz="2000" dirty="0" smtClean="0"/>
              <a:t> </a:t>
            </a:r>
            <a:r>
              <a:rPr lang="en-GB" sz="2000" dirty="0"/>
              <a:t>around </a:t>
            </a:r>
            <a:r>
              <a:rPr lang="en-GB" sz="2000" dirty="0" smtClean="0"/>
              <a:t>JP exists among EU+MS staff; they </a:t>
            </a:r>
            <a:r>
              <a:rPr lang="en-GB" sz="2000" dirty="0"/>
              <a:t>were directly tackled </a:t>
            </a:r>
            <a:r>
              <a:rPr lang="en-GB" sz="2000" dirty="0" smtClean="0"/>
              <a:t>so as </a:t>
            </a:r>
            <a:r>
              <a:rPr lang="en-GB" sz="2000" dirty="0"/>
              <a:t>to better understand the </a:t>
            </a:r>
            <a:r>
              <a:rPr lang="en-GB" sz="2000" b="1" dirty="0"/>
              <a:t>practical and political importance of </a:t>
            </a:r>
            <a:r>
              <a:rPr lang="en-GB" sz="2000" b="1" dirty="0" smtClean="0"/>
              <a:t>Joint Programming </a:t>
            </a:r>
            <a:r>
              <a:rPr lang="en-GB" sz="2000" b="1" dirty="0"/>
              <a:t>policy</a:t>
            </a:r>
            <a:endParaRPr lang="en-GB" sz="2000" b="1" dirty="0" smtClean="0"/>
          </a:p>
          <a:p>
            <a:pPr marL="457200" lvl="1" indent="0" algn="just">
              <a:buNone/>
            </a:pPr>
            <a:endParaRPr lang="en-GB" dirty="0" smtClean="0"/>
          </a:p>
          <a:p>
            <a:pPr algn="just"/>
            <a:endParaRPr lang="en-GB" dirty="0" smtClean="0"/>
          </a:p>
          <a:p>
            <a:pPr marL="457200" lvl="1" indent="0" algn="just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9386882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248651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53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		Evaluation </a:t>
            </a:r>
            <a:r>
              <a:rPr lang="en-GB" b="1" dirty="0" smtClean="0"/>
              <a:t>Report</a:t>
            </a:r>
            <a:endParaRPr lang="en-GB" b="1" dirty="0"/>
          </a:p>
          <a:p>
            <a:pPr marL="0" indent="0">
              <a:buNone/>
            </a:pPr>
            <a:endParaRPr lang="en-GB" sz="1800" b="1" dirty="0"/>
          </a:p>
          <a:p>
            <a:pPr marL="0" indent="0">
              <a:buNone/>
            </a:pPr>
            <a:r>
              <a:rPr lang="en-GB" sz="2400" i="1" dirty="0"/>
              <a:t>Conclusions:</a:t>
            </a:r>
          </a:p>
          <a:p>
            <a:pPr marL="0" indent="0">
              <a:buNone/>
            </a:pPr>
            <a:r>
              <a:rPr lang="en-GB" sz="2000" dirty="0"/>
              <a:t>Valuable experience for the EU and MS: to be strengthened and improved</a:t>
            </a:r>
          </a:p>
          <a:p>
            <a:pPr marL="0" indent="0">
              <a:buNone/>
            </a:pPr>
            <a:endParaRPr lang="en-GB" sz="2400" i="1" dirty="0"/>
          </a:p>
          <a:p>
            <a:pPr marL="0" indent="0">
              <a:buNone/>
            </a:pPr>
            <a:r>
              <a:rPr lang="en-GB" sz="2400" i="1" dirty="0"/>
              <a:t>Recommendations: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Better define the strategic </a:t>
            </a:r>
            <a:r>
              <a:rPr lang="en-GB" sz="2000" u="sng" dirty="0"/>
              <a:t>purpose and scope of JP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Keep JP </a:t>
            </a:r>
            <a:r>
              <a:rPr lang="en-GB" sz="2000" u="sng" dirty="0"/>
              <a:t>strategic, flexible and pragmatic</a:t>
            </a:r>
            <a:r>
              <a:rPr lang="en-GB" sz="2000" dirty="0"/>
              <a:t>: a process and a product that builds on country relationships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Clarify and reinforce the role of political /cooperation /country </a:t>
            </a:r>
            <a:r>
              <a:rPr lang="en-GB" sz="2000" u="sng" dirty="0"/>
              <a:t>stakeholders</a:t>
            </a:r>
          </a:p>
        </p:txBody>
      </p:sp>
    </p:spTree>
    <p:extLst>
      <p:ext uri="{BB962C8B-B14F-4D97-AF65-F5344CB8AC3E}">
        <p14:creationId xmlns:p14="http://schemas.microsoft.com/office/powerpoint/2010/main" val="1097135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8052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		Evaluation </a:t>
            </a:r>
            <a:r>
              <a:rPr lang="en-GB" b="1" dirty="0" smtClean="0"/>
              <a:t>Report: </a:t>
            </a:r>
            <a:r>
              <a:rPr lang="en-GB" sz="2400" i="1" dirty="0" smtClean="0"/>
              <a:t>Fiche </a:t>
            </a:r>
            <a:r>
              <a:rPr lang="en-GB" sz="2400" i="1" dirty="0" err="1" smtClean="0"/>
              <a:t>Contradictoire</a:t>
            </a:r>
            <a:r>
              <a:rPr lang="en-GB" sz="2400" i="1" dirty="0" smtClean="0"/>
              <a:t> </a:t>
            </a:r>
          </a:p>
          <a:p>
            <a:pPr marL="0" indent="0">
              <a:buNone/>
            </a:pPr>
            <a:r>
              <a:rPr lang="en-GB" sz="2400" i="1" dirty="0" smtClean="0"/>
              <a:t>Mid-way check (Recommendations 1-4)</a:t>
            </a:r>
          </a:p>
          <a:p>
            <a:pPr marL="0" indent="0">
              <a:buNone/>
            </a:pPr>
            <a:endParaRPr lang="en-GB" sz="24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1" dirty="0"/>
              <a:t>Update Guidance</a:t>
            </a:r>
            <a:r>
              <a:rPr lang="en-GB" sz="2200" dirty="0"/>
              <a:t> (</a:t>
            </a:r>
            <a:r>
              <a:rPr lang="en-GB" sz="2200" dirty="0" smtClean="0"/>
              <a:t>R1)</a:t>
            </a:r>
          </a:p>
          <a:p>
            <a:pPr marL="457200" lvl="1" indent="0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– </a:t>
            </a:r>
            <a:r>
              <a:rPr lang="en-GB" sz="1900" u="sng" dirty="0">
                <a:solidFill>
                  <a:srgbClr val="FF0000"/>
                </a:solidFill>
              </a:rPr>
              <a:t>Commission </a:t>
            </a:r>
            <a:r>
              <a:rPr lang="en-GB" sz="1900" u="sng" dirty="0" smtClean="0">
                <a:solidFill>
                  <a:srgbClr val="FF0000"/>
                </a:solidFill>
              </a:rPr>
              <a:t>in process of finalisation JP Operational </a:t>
            </a:r>
            <a:r>
              <a:rPr lang="en-GB" sz="1900" u="sng" dirty="0">
                <a:solidFill>
                  <a:srgbClr val="FF0000"/>
                </a:solidFill>
              </a:rPr>
              <a:t>Manual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Explore </a:t>
            </a:r>
            <a:r>
              <a:rPr lang="en-GB" sz="2200" dirty="0"/>
              <a:t>how to </a:t>
            </a:r>
            <a:r>
              <a:rPr lang="en-GB" sz="2200" b="1" dirty="0"/>
              <a:t>increase coherence </a:t>
            </a:r>
            <a:r>
              <a:rPr lang="en-GB" sz="2200" dirty="0"/>
              <a:t>between Joint Programming and other </a:t>
            </a:r>
            <a:r>
              <a:rPr lang="en-GB" sz="2200" dirty="0" smtClean="0"/>
              <a:t>processes (EUTFs, humanitarian, </a:t>
            </a:r>
            <a:r>
              <a:rPr lang="en-GB" sz="2200" dirty="0" err="1" smtClean="0"/>
              <a:t>MiC</a:t>
            </a:r>
            <a:r>
              <a:rPr lang="en-GB" sz="2200" dirty="0" smtClean="0"/>
              <a:t>) (R2)</a:t>
            </a:r>
          </a:p>
          <a:p>
            <a:pPr marL="457200" lvl="1" indent="0">
              <a:buNone/>
            </a:pPr>
            <a:r>
              <a:rPr lang="en-GB" sz="1800" dirty="0" smtClean="0"/>
              <a:t>- </a:t>
            </a:r>
            <a:r>
              <a:rPr lang="en-GB" sz="1900" u="sng" dirty="0" smtClean="0">
                <a:solidFill>
                  <a:srgbClr val="FF0000"/>
                </a:solidFill>
              </a:rPr>
              <a:t>Studies and mission to focus on fragile states and humanitarian nexus</a:t>
            </a:r>
            <a:endParaRPr lang="en-GB" sz="1900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Expand/support </a:t>
            </a:r>
            <a:r>
              <a:rPr lang="en-GB" sz="2200" dirty="0"/>
              <a:t>the </a:t>
            </a:r>
            <a:r>
              <a:rPr lang="en-GB" sz="2200" b="1" dirty="0"/>
              <a:t>use of country-based joint results and monitoring </a:t>
            </a:r>
            <a:r>
              <a:rPr lang="en-GB" sz="2200" dirty="0"/>
              <a:t>frameworks (R3</a:t>
            </a:r>
            <a:r>
              <a:rPr lang="en-GB" sz="2200" dirty="0" smtClean="0"/>
              <a:t>)</a:t>
            </a:r>
          </a:p>
          <a:p>
            <a:pPr marL="457200" lvl="1" indent="0">
              <a:buNone/>
            </a:pPr>
            <a:r>
              <a:rPr lang="en-GB" sz="1900" dirty="0" smtClean="0"/>
              <a:t>- </a:t>
            </a:r>
            <a:r>
              <a:rPr lang="en-GB" sz="1900" u="sng" dirty="0" smtClean="0">
                <a:solidFill>
                  <a:srgbClr val="FF0000"/>
                </a:solidFill>
              </a:rPr>
              <a:t>Presentation of Study on JRFs and dissemination of final product to EUD and MS</a:t>
            </a:r>
            <a:endParaRPr lang="en-GB" sz="1900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/>
              <a:t>Ensure </a:t>
            </a:r>
            <a:r>
              <a:rPr lang="en-GB" sz="2200" b="1" dirty="0"/>
              <a:t>regular reviews/updates in the JP group </a:t>
            </a:r>
            <a:r>
              <a:rPr lang="en-GB" sz="2200" b="1" dirty="0" smtClean="0"/>
              <a:t>in country</a:t>
            </a:r>
            <a:r>
              <a:rPr lang="en-GB" sz="2200" dirty="0" smtClean="0"/>
              <a:t>(R3)</a:t>
            </a:r>
          </a:p>
          <a:p>
            <a:pPr marL="457200" lvl="1" indent="0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- </a:t>
            </a:r>
            <a:r>
              <a:rPr lang="en-GB" sz="1900" u="sng" dirty="0" smtClean="0">
                <a:solidFill>
                  <a:srgbClr val="FF0000"/>
                </a:solidFill>
              </a:rPr>
              <a:t>Support missions can be mobilised for discussion on common approach to JP</a:t>
            </a:r>
            <a:endParaRPr lang="en-GB" sz="1800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Improve </a:t>
            </a:r>
            <a:r>
              <a:rPr lang="en-GB" sz="2200" b="1" dirty="0" smtClean="0"/>
              <a:t>online knowledge-sharing platforms </a:t>
            </a:r>
            <a:r>
              <a:rPr lang="en-GB" sz="2200" dirty="0" smtClean="0"/>
              <a:t>(R4)</a:t>
            </a:r>
          </a:p>
          <a:p>
            <a:pPr marL="457200" lvl="1" indent="0">
              <a:buNone/>
            </a:pPr>
            <a:r>
              <a:rPr lang="en-GB" sz="1800" dirty="0" smtClean="0"/>
              <a:t>- </a:t>
            </a:r>
            <a:r>
              <a:rPr lang="en-GB" sz="1900" u="sng" dirty="0" smtClean="0">
                <a:solidFill>
                  <a:srgbClr val="FF0000"/>
                </a:solidFill>
              </a:rPr>
              <a:t>JP tracker; revamped capacity4dev; JP presence in all </a:t>
            </a:r>
            <a:r>
              <a:rPr lang="en-GB" sz="1900" u="sng" dirty="0" err="1" smtClean="0">
                <a:solidFill>
                  <a:srgbClr val="FF0000"/>
                </a:solidFill>
              </a:rPr>
              <a:t>Commission+EEAS</a:t>
            </a:r>
            <a:r>
              <a:rPr lang="en-GB" sz="1900" u="sng" dirty="0" smtClean="0">
                <a:solidFill>
                  <a:srgbClr val="FF0000"/>
                </a:solidFill>
              </a:rPr>
              <a:t> websites</a:t>
            </a: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934250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5340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		</a:t>
            </a:r>
            <a:r>
              <a:rPr lang="en-GB" sz="3000" b="1" dirty="0"/>
              <a:t>Evaluation Report (2) </a:t>
            </a:r>
          </a:p>
          <a:p>
            <a:pPr marL="0" indent="0">
              <a:buNone/>
            </a:pPr>
            <a:r>
              <a:rPr lang="en-GB" sz="2200" i="1" dirty="0"/>
              <a:t>Fiche </a:t>
            </a:r>
            <a:r>
              <a:rPr lang="en-GB" sz="2200" i="1" dirty="0" err="1" smtClean="0"/>
              <a:t>Contradictoire</a:t>
            </a:r>
            <a:r>
              <a:rPr lang="en-GB" sz="2200" i="1" dirty="0" smtClean="0"/>
              <a:t> – half way check (Recommendations 5-8)</a:t>
            </a:r>
          </a:p>
          <a:p>
            <a:pPr marL="0" indent="0">
              <a:buNone/>
            </a:pPr>
            <a:endParaRPr lang="en-GB" sz="24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To </a:t>
            </a:r>
            <a:r>
              <a:rPr lang="en-GB" sz="2200" dirty="0"/>
              <a:t>continue </a:t>
            </a:r>
            <a:r>
              <a:rPr lang="en-GB" sz="2200" b="1" dirty="0"/>
              <a:t>supporting services </a:t>
            </a:r>
            <a:r>
              <a:rPr lang="en-GB" sz="2200" dirty="0"/>
              <a:t>incl. </a:t>
            </a:r>
            <a:r>
              <a:rPr lang="en-GB" sz="2200" b="1" dirty="0"/>
              <a:t>technical assistance </a:t>
            </a:r>
            <a:r>
              <a:rPr lang="en-GB" sz="2200" dirty="0"/>
              <a:t>(R5</a:t>
            </a:r>
            <a:r>
              <a:rPr lang="en-GB" sz="2200" dirty="0" smtClean="0"/>
              <a:t>)</a:t>
            </a:r>
          </a:p>
          <a:p>
            <a:pPr marL="457200" lvl="1" indent="0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- </a:t>
            </a:r>
            <a:r>
              <a:rPr lang="en-GB" sz="1800" u="sng" dirty="0" smtClean="0">
                <a:solidFill>
                  <a:srgbClr val="FF0000"/>
                </a:solidFill>
              </a:rPr>
              <a:t>Strengthening missions with inclusion of experts from other fields; webinars on JP to be offered to field</a:t>
            </a:r>
            <a:endParaRPr lang="en-GB" sz="1800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1" dirty="0" smtClean="0"/>
              <a:t>EU </a:t>
            </a:r>
            <a:r>
              <a:rPr lang="en-GB" sz="2200" b="1" dirty="0" err="1"/>
              <a:t>HoC</a:t>
            </a:r>
            <a:r>
              <a:rPr lang="en-GB" sz="2200" b="1" dirty="0"/>
              <a:t> to involve </a:t>
            </a:r>
            <a:r>
              <a:rPr lang="en-GB" sz="2200" b="1" dirty="0" err="1"/>
              <a:t>HoD</a:t>
            </a:r>
            <a:r>
              <a:rPr lang="en-GB" sz="2200" b="1" dirty="0"/>
              <a:t> and Political advisors </a:t>
            </a:r>
            <a:r>
              <a:rPr lang="en-GB" sz="2200" dirty="0"/>
              <a:t>early on in the process (R6</a:t>
            </a:r>
            <a:r>
              <a:rPr lang="en-GB" sz="2200" dirty="0" smtClean="0"/>
              <a:t>)</a:t>
            </a:r>
          </a:p>
          <a:p>
            <a:pPr marL="457200" lvl="1" indent="0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- </a:t>
            </a:r>
            <a:r>
              <a:rPr lang="en-GB" sz="1800" u="sng" dirty="0" smtClean="0">
                <a:solidFill>
                  <a:srgbClr val="FF0000"/>
                </a:solidFill>
              </a:rPr>
              <a:t>Operational Manual to make concrete references in this respect; HQ to continue raising this issue (in HQ or regional)</a:t>
            </a:r>
            <a:endParaRPr lang="en-GB" sz="1800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Engage more with </a:t>
            </a:r>
            <a:r>
              <a:rPr lang="en-GB" sz="2200" b="1" dirty="0" smtClean="0"/>
              <a:t>partner country stakeholders </a:t>
            </a:r>
            <a:r>
              <a:rPr lang="en-GB" sz="2200" dirty="0" smtClean="0"/>
              <a:t>(R7)</a:t>
            </a:r>
          </a:p>
          <a:p>
            <a:pPr marL="457200" lvl="1" indent="0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- </a:t>
            </a:r>
            <a:r>
              <a:rPr lang="en-GB" sz="1800" u="sng" dirty="0" smtClean="0">
                <a:solidFill>
                  <a:srgbClr val="FF0000"/>
                </a:solidFill>
              </a:rPr>
              <a:t>Operational Manual to devote whole chapter on this topic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/>
              <a:t>Encourage </a:t>
            </a:r>
            <a:r>
              <a:rPr lang="en-GB" sz="2200" dirty="0"/>
              <a:t>EUD+MS to allocate </a:t>
            </a:r>
            <a:r>
              <a:rPr lang="en-GB" sz="2200" b="1" dirty="0"/>
              <a:t>sufficient manpower </a:t>
            </a:r>
            <a:r>
              <a:rPr lang="en-GB" sz="2200" dirty="0"/>
              <a:t>(R8</a:t>
            </a:r>
            <a:r>
              <a:rPr lang="en-GB" sz="2200" dirty="0" smtClean="0"/>
              <a:t>)</a:t>
            </a:r>
          </a:p>
          <a:p>
            <a:pPr marL="0" lvl="1" indent="0">
              <a:buNone/>
            </a:pPr>
            <a:r>
              <a:rPr lang="en-GB" sz="1800" dirty="0"/>
              <a:t> </a:t>
            </a:r>
            <a:r>
              <a:rPr lang="en-GB" sz="1800" dirty="0" smtClean="0"/>
              <a:t>        </a:t>
            </a:r>
            <a:r>
              <a:rPr lang="en-GB" sz="1800" dirty="0" smtClean="0">
                <a:solidFill>
                  <a:srgbClr val="FF0000"/>
                </a:solidFill>
              </a:rPr>
              <a:t>- </a:t>
            </a:r>
            <a:r>
              <a:rPr lang="en-GB" sz="1800" u="sng" dirty="0">
                <a:solidFill>
                  <a:srgbClr val="FF0000"/>
                </a:solidFill>
              </a:rPr>
              <a:t>Operational Manual to </a:t>
            </a:r>
            <a:r>
              <a:rPr lang="en-GB" sz="1800" u="sng" dirty="0" smtClean="0">
                <a:solidFill>
                  <a:srgbClr val="FF0000"/>
                </a:solidFill>
              </a:rPr>
              <a:t>highlight need for anticipating workload</a:t>
            </a:r>
            <a:endParaRPr lang="en-GB" sz="22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1" dirty="0" smtClean="0"/>
              <a:t>Replacement </a:t>
            </a:r>
            <a:r>
              <a:rPr lang="en-GB" sz="2200" dirty="0" smtClean="0"/>
              <a:t>will be pursued wherever possible (R8)</a:t>
            </a:r>
          </a:p>
          <a:p>
            <a:pPr marL="457200" lvl="1" indent="0">
              <a:buNone/>
            </a:pPr>
            <a:r>
              <a:rPr lang="fr-BE" sz="1800" dirty="0" smtClean="0">
                <a:solidFill>
                  <a:srgbClr val="FF0000"/>
                </a:solidFill>
              </a:rPr>
              <a:t>- EU replacement in </a:t>
            </a:r>
            <a:r>
              <a:rPr lang="fr-BE" sz="1800" dirty="0" err="1" smtClean="0">
                <a:solidFill>
                  <a:srgbClr val="FF0000"/>
                </a:solidFill>
              </a:rPr>
              <a:t>Senegal</a:t>
            </a:r>
            <a:r>
              <a:rPr lang="fr-BE" sz="1800" dirty="0" smtClean="0">
                <a:solidFill>
                  <a:srgbClr val="FF0000"/>
                </a:solidFill>
              </a:rPr>
              <a:t>, Palestine, Laos</a:t>
            </a:r>
            <a:endParaRPr lang="en-GB" sz="1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2855012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248651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41470" y="980728"/>
            <a:ext cx="8496944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b="1" dirty="0" smtClean="0"/>
              <a:t>Future JP Guidance</a:t>
            </a:r>
            <a:endParaRPr lang="fr-FR" sz="2800" b="1" dirty="0">
              <a:solidFill>
                <a:srgbClr val="3166CF"/>
              </a:solidFill>
              <a:latin typeface="Helvetica" pitchFamily="34" charset="0"/>
            </a:endParaRPr>
          </a:p>
          <a:p>
            <a:pPr fontAlgn="auto">
              <a:lnSpc>
                <a:spcPct val="110000"/>
              </a:lnSpc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556792"/>
            <a:ext cx="8807772" cy="5184576"/>
          </a:xfrm>
          <a:ln w="127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3166CF"/>
                </a:solidFill>
              </a:rPr>
              <a:t> Includes three major parts: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GB" sz="2400" dirty="0">
                <a:solidFill>
                  <a:srgbClr val="3166CF"/>
                </a:solidFill>
              </a:rPr>
              <a:t>How to practically implement a Joint Programming </a:t>
            </a:r>
            <a:r>
              <a:rPr lang="en-GB" sz="2400" dirty="0" smtClean="0">
                <a:solidFill>
                  <a:srgbClr val="3166CF"/>
                </a:solidFill>
              </a:rPr>
              <a:t>process</a:t>
            </a:r>
            <a:r>
              <a:rPr lang="en-GB" sz="2000" dirty="0" smtClean="0">
                <a:solidFill>
                  <a:srgbClr val="3166CF"/>
                </a:solidFill>
              </a:rPr>
              <a:t>:</a:t>
            </a:r>
          </a:p>
          <a:p>
            <a:pPr marL="457200" lvl="1" indent="0">
              <a:buNone/>
            </a:pPr>
            <a:endParaRPr lang="en-GB" sz="2000" dirty="0" smtClean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 smtClean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 smtClean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 smtClean="0">
              <a:solidFill>
                <a:srgbClr val="3166CF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GB" sz="2000" dirty="0">
              <a:solidFill>
                <a:srgbClr val="3166CF"/>
              </a:solidFill>
            </a:endParaRPr>
          </a:p>
          <a:p>
            <a:pPr marL="457200" lvl="1" indent="0">
              <a:buNone/>
            </a:pPr>
            <a:r>
              <a:rPr lang="en-GB" sz="2000" dirty="0" smtClean="0">
                <a:solidFill>
                  <a:srgbClr val="3166CF"/>
                </a:solidFill>
              </a:rPr>
              <a:t>B.	</a:t>
            </a:r>
            <a:r>
              <a:rPr lang="en-GB" sz="2400" dirty="0" smtClean="0">
                <a:solidFill>
                  <a:srgbClr val="3166CF"/>
                </a:solidFill>
              </a:rPr>
              <a:t>Linking </a:t>
            </a:r>
            <a:r>
              <a:rPr lang="en-GB" sz="2400" dirty="0">
                <a:solidFill>
                  <a:srgbClr val="3166CF"/>
                </a:solidFill>
              </a:rPr>
              <a:t>Joint Programming </a:t>
            </a:r>
            <a:r>
              <a:rPr lang="en-GB" sz="2400" dirty="0" smtClean="0">
                <a:solidFill>
                  <a:srgbClr val="3166CF"/>
                </a:solidFill>
              </a:rPr>
              <a:t>to</a:t>
            </a:r>
            <a:r>
              <a:rPr lang="en-GB" sz="2000" dirty="0" smtClean="0">
                <a:solidFill>
                  <a:srgbClr val="3166CF"/>
                </a:solidFill>
              </a:rPr>
              <a:t>:</a:t>
            </a:r>
            <a:endParaRPr lang="en-GB" sz="2000" dirty="0">
              <a:solidFill>
                <a:srgbClr val="3166CF"/>
              </a:solidFill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en-GB" sz="2000" dirty="0"/>
              <a:t>Fragility and Resilience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GB" sz="2000" dirty="0"/>
              <a:t>Strategic Issues and Cross-cutting Priorities</a:t>
            </a:r>
          </a:p>
          <a:p>
            <a:pPr marL="457200" lvl="1" indent="0">
              <a:buNone/>
            </a:pPr>
            <a:r>
              <a:rPr lang="en-GB" sz="2000" dirty="0" smtClean="0">
                <a:solidFill>
                  <a:srgbClr val="3166CF"/>
                </a:solidFill>
              </a:rPr>
              <a:t>C.	</a:t>
            </a:r>
            <a:r>
              <a:rPr lang="en-GB" sz="2400" dirty="0" smtClean="0">
                <a:solidFill>
                  <a:srgbClr val="3166CF"/>
                </a:solidFill>
              </a:rPr>
              <a:t>Legal </a:t>
            </a:r>
            <a:r>
              <a:rPr lang="en-GB" sz="2400" dirty="0">
                <a:solidFill>
                  <a:srgbClr val="3166CF"/>
                </a:solidFill>
              </a:rPr>
              <a:t>aspect: </a:t>
            </a:r>
            <a:r>
              <a:rPr lang="en-GB" sz="2000" dirty="0"/>
              <a:t>Replacement and Endorsement procedure for </a:t>
            </a:r>
            <a:r>
              <a:rPr lang="en-GB" sz="2000" dirty="0" smtClean="0"/>
              <a:t>the EU</a:t>
            </a:r>
            <a:endParaRPr lang="en-GB" sz="2000" dirty="0"/>
          </a:p>
          <a:p>
            <a:pPr marL="914400" lvl="2" indent="0">
              <a:buNone/>
            </a:pPr>
            <a:endParaRPr lang="en-GB" sz="1600" dirty="0">
              <a:solidFill>
                <a:srgbClr val="3166C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659325"/>
              </p:ext>
            </p:extLst>
          </p:nvPr>
        </p:nvGraphicFramePr>
        <p:xfrm>
          <a:off x="971600" y="2498725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CHAPTERS</a:t>
                      </a:r>
                      <a:r>
                        <a:rPr lang="en-GB" baseline="0" dirty="0" smtClean="0"/>
                        <a:t> IN OPERATIONAL MANUAL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 Feasibility/Scoping</a:t>
                      </a:r>
                      <a:r>
                        <a:rPr lang="en-GB" sz="1600" baseline="0" dirty="0" smtClean="0"/>
                        <a:t> Exercise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6. Joint Results Frameworks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 Roadmap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7. Joint Policy</a:t>
                      </a:r>
                      <a:r>
                        <a:rPr lang="en-GB" sz="1600" baseline="0" dirty="0" smtClean="0"/>
                        <a:t> Dialogue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 Joint Analysis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8. Joint Stakeholder</a:t>
                      </a:r>
                      <a:r>
                        <a:rPr lang="en-GB" sz="1600" baseline="0" dirty="0" smtClean="0"/>
                        <a:t> Consultation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4. Joint</a:t>
                      </a:r>
                      <a:r>
                        <a:rPr lang="en-GB" sz="1600" baseline="0" dirty="0" smtClean="0"/>
                        <a:t> Response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9. Joint Visibility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5. Division</a:t>
                      </a:r>
                      <a:r>
                        <a:rPr lang="en-GB" sz="1600" baseline="0" dirty="0" smtClean="0"/>
                        <a:t> of Labour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97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556792"/>
            <a:ext cx="8856984" cy="4176464"/>
          </a:xfrm>
        </p:spPr>
        <p:txBody>
          <a:bodyPr>
            <a:normAutofit fontScale="90000"/>
          </a:bodyPr>
          <a:lstStyle/>
          <a:p>
            <a:r>
              <a:rPr lang="en-GB" sz="3600" b="1" u="sng" spc="600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PROGRAMMING</a:t>
            </a:r>
            <a:r>
              <a:rPr lang="en-GB" sz="3600" b="1" u="sng" spc="600" dirty="0">
                <a:solidFill>
                  <a:srgbClr val="0F5494"/>
                </a:solidFill>
              </a:rPr>
              <a:t> </a:t>
            </a:r>
            <a:r>
              <a:rPr lang="en-GB" sz="3600" b="1" u="sng" spc="600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</a:t>
            </a:r>
            <a:r>
              <a:rPr lang="en-GB" sz="3600" b="1" spc="600" dirty="0">
                <a:solidFill>
                  <a:srgbClr val="0F5494"/>
                </a:solidFill>
              </a:rPr>
              <a:t/>
            </a:r>
            <a:br>
              <a:rPr lang="en-GB" sz="3600" b="1" spc="600" dirty="0">
                <a:solidFill>
                  <a:srgbClr val="0F5494"/>
                </a:solidFill>
              </a:rPr>
            </a:br>
            <a:r>
              <a:rPr lang="en-GB" sz="3600" b="1" spc="600" dirty="0">
                <a:solidFill>
                  <a:srgbClr val="0F5494"/>
                </a:solidFill>
              </a:rPr>
              <a:t/>
            </a:r>
            <a:br>
              <a:rPr lang="en-GB" sz="3600" b="1" spc="600" dirty="0">
                <a:solidFill>
                  <a:srgbClr val="0F5494"/>
                </a:solidFill>
              </a:rPr>
            </a:br>
            <a:r>
              <a:rPr lang="en-GB" sz="3600" b="1" i="1" dirty="0">
                <a:solidFill>
                  <a:srgbClr val="0F5494"/>
                </a:solidFill>
              </a:rPr>
              <a:t>Stronger Political and Policy Framework</a:t>
            </a:r>
            <a:br>
              <a:rPr lang="en-GB" sz="3600" b="1" i="1" dirty="0">
                <a:solidFill>
                  <a:srgbClr val="0F5494"/>
                </a:solidFill>
              </a:rPr>
            </a:br>
            <a:r>
              <a:rPr lang="en-GB" sz="3600" b="1" i="1" dirty="0">
                <a:solidFill>
                  <a:srgbClr val="0F5494"/>
                </a:solidFill>
              </a:rPr>
              <a:t>Global State of Play</a:t>
            </a:r>
            <a:br>
              <a:rPr lang="en-GB" sz="3600" b="1" i="1" dirty="0">
                <a:solidFill>
                  <a:srgbClr val="0F5494"/>
                </a:solidFill>
              </a:rPr>
            </a:br>
            <a:r>
              <a:rPr lang="en-GB" sz="3600" b="1" i="1" dirty="0">
                <a:solidFill>
                  <a:srgbClr val="0F5494"/>
                </a:solidFill>
              </a:rPr>
              <a:t>Regional Workshops</a:t>
            </a:r>
            <a:br>
              <a:rPr lang="en-GB" sz="3600" b="1" i="1" dirty="0">
                <a:solidFill>
                  <a:srgbClr val="0F5494"/>
                </a:solidFill>
              </a:rPr>
            </a:br>
            <a:r>
              <a:rPr lang="en-GB" sz="3600" b="1" i="1" dirty="0">
                <a:solidFill>
                  <a:srgbClr val="0F5494"/>
                </a:solidFill>
              </a:rPr>
              <a:t>Evaluation follow-up</a:t>
            </a:r>
            <a:br>
              <a:rPr lang="en-GB" sz="3600" b="1" i="1" dirty="0">
                <a:solidFill>
                  <a:srgbClr val="0F5494"/>
                </a:solidFill>
              </a:rPr>
            </a:br>
            <a:r>
              <a:rPr lang="en-GB" sz="3600" b="1" i="1" dirty="0" err="1">
                <a:solidFill>
                  <a:srgbClr val="0F5494"/>
                </a:solidFill>
              </a:rPr>
              <a:t>Guidances</a:t>
            </a:r>
            <a:r>
              <a:rPr lang="en-GB" sz="3600" b="1" i="1" dirty="0">
                <a:solidFill>
                  <a:srgbClr val="0F5494"/>
                </a:solidFill>
              </a:rPr>
              <a:t> &amp; Tools in support of Joint Programming</a:t>
            </a:r>
            <a:r>
              <a:rPr lang="en-GB" sz="3000" b="1" i="1" dirty="0">
                <a:solidFill>
                  <a:srgbClr val="0F5494"/>
                </a:solidFill>
              </a:rPr>
              <a:t/>
            </a:r>
            <a:br>
              <a:rPr lang="en-GB" sz="3000" b="1" i="1" dirty="0">
                <a:solidFill>
                  <a:srgbClr val="0F5494"/>
                </a:solidFill>
              </a:rPr>
            </a:br>
            <a:endParaRPr lang="en-GB" sz="3000" i="1" dirty="0">
              <a:solidFill>
                <a:srgbClr val="0F5494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619672" y="5877272"/>
            <a:ext cx="5976664" cy="7458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GB" sz="2000" b="1" spc="300" dirty="0">
                <a:solidFill>
                  <a:srgbClr val="0F5494"/>
                </a:solidFill>
                <a:latin typeface="Helvetica" pitchFamily="34" charset="0"/>
              </a:rPr>
              <a:t>JP workshop with Member States</a:t>
            </a: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n-GB" sz="2000" b="1" spc="300" dirty="0">
                <a:solidFill>
                  <a:srgbClr val="0F5494"/>
                </a:solidFill>
                <a:latin typeface="Helvetica" pitchFamily="34" charset="0"/>
              </a:rPr>
              <a:t>Brussels, 22 November 2017</a:t>
            </a:r>
          </a:p>
        </p:txBody>
      </p:sp>
    </p:spTree>
    <p:extLst>
      <p:ext uri="{BB962C8B-B14F-4D97-AF65-F5344CB8AC3E}">
        <p14:creationId xmlns:p14="http://schemas.microsoft.com/office/powerpoint/2010/main" val="211856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7809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Example of Chapter: Roadmap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206575"/>
          </a:xfrm>
        </p:spPr>
        <p:txBody>
          <a:bodyPr>
            <a:normAutofit fontScale="92500" lnSpcReduction="10000"/>
          </a:bodyPr>
          <a:lstStyle/>
          <a:p>
            <a:r>
              <a:rPr lang="en-GB" sz="2200" dirty="0" smtClean="0">
                <a:solidFill>
                  <a:srgbClr val="2D5EC1"/>
                </a:solidFill>
              </a:rPr>
              <a:t>INTRODUCTORY SECTION:</a:t>
            </a:r>
          </a:p>
          <a:p>
            <a:pPr marL="0" indent="0" algn="just">
              <a:buNone/>
            </a:pPr>
            <a:r>
              <a:rPr lang="en-GB" sz="2000" dirty="0"/>
              <a:t>"</a:t>
            </a:r>
            <a:r>
              <a:rPr lang="en-GB" sz="2000" i="1" dirty="0"/>
              <a:t>A </a:t>
            </a:r>
            <a:r>
              <a:rPr lang="en-GB" sz="2000" b="1" i="1" dirty="0"/>
              <a:t>Roadmap</a:t>
            </a:r>
            <a:r>
              <a:rPr lang="en-GB" sz="2000" i="1" dirty="0"/>
              <a:t> </a:t>
            </a:r>
            <a:r>
              <a:rPr lang="en-GB" sz="2000" i="1" dirty="0" smtClean="0"/>
              <a:t>is </a:t>
            </a:r>
            <a:r>
              <a:rPr lang="en-GB" sz="2000" i="1" dirty="0"/>
              <a:t>a document that sets out </a:t>
            </a:r>
            <a:r>
              <a:rPr lang="en-GB" sz="2000" i="1" u="sng" dirty="0"/>
              <a:t>who needs to do </a:t>
            </a:r>
            <a:r>
              <a:rPr lang="en-GB" sz="2000" i="1" u="sng" dirty="0" smtClean="0"/>
              <a:t>what </a:t>
            </a:r>
            <a:r>
              <a:rPr lang="en-GB" sz="2000" i="1" dirty="0"/>
              <a:t>[…] I</a:t>
            </a:r>
            <a:r>
              <a:rPr lang="en-GB" sz="2000" i="1" dirty="0" smtClean="0"/>
              <a:t>ts </a:t>
            </a:r>
            <a:r>
              <a:rPr lang="en-GB" sz="2000" i="1" dirty="0"/>
              <a:t>primary objective is to agree on a </a:t>
            </a:r>
            <a:r>
              <a:rPr lang="en-GB" sz="2000" i="1" u="sng" dirty="0"/>
              <a:t>timeline</a:t>
            </a:r>
            <a:r>
              <a:rPr lang="en-GB" sz="2000" i="1" dirty="0"/>
              <a:t> and a process for developing a Joint Strategy that ensures </a:t>
            </a:r>
            <a:r>
              <a:rPr lang="en-GB" sz="2000" i="1" u="sng" dirty="0"/>
              <a:t>space and time for consultations </a:t>
            </a:r>
            <a:r>
              <a:rPr lang="en-GB" sz="2000" i="1" dirty="0"/>
              <a:t>and for </a:t>
            </a:r>
            <a:r>
              <a:rPr lang="en-GB" sz="2000" i="1" dirty="0" smtClean="0"/>
              <a:t>taking </a:t>
            </a:r>
            <a:r>
              <a:rPr lang="en-GB" sz="2000" i="1" dirty="0"/>
              <a:t>account of </a:t>
            </a:r>
            <a:r>
              <a:rPr lang="en-GB" sz="2000" i="1" u="sng" dirty="0"/>
              <a:t>inputs</a:t>
            </a:r>
            <a:r>
              <a:rPr lang="en-GB" sz="2000" i="1" dirty="0"/>
              <a:t> by all relevant </a:t>
            </a:r>
            <a:r>
              <a:rPr lang="en-GB" sz="2000" i="1" u="sng" dirty="0"/>
              <a:t>stakeholders</a:t>
            </a:r>
            <a:r>
              <a:rPr lang="en-GB" sz="2000" dirty="0" smtClean="0"/>
              <a:t>"</a:t>
            </a:r>
          </a:p>
          <a:p>
            <a:pPr marL="0" indent="0" algn="just">
              <a:buNone/>
            </a:pPr>
            <a:endParaRPr lang="en-GB" sz="2200" dirty="0"/>
          </a:p>
          <a:p>
            <a:pPr algn="just"/>
            <a:r>
              <a:rPr lang="en-GB" sz="2200" dirty="0" smtClean="0">
                <a:solidFill>
                  <a:srgbClr val="2D5EC1"/>
                </a:solidFill>
              </a:rPr>
              <a:t>KEY ACTIVITIES IN DEVELOPING A ROADMAP:</a:t>
            </a:r>
          </a:p>
          <a:p>
            <a:pPr marL="457200" indent="-457200" algn="just">
              <a:buAutoNum type="arabicPeriod"/>
            </a:pPr>
            <a:r>
              <a:rPr lang="en-GB" sz="1800" dirty="0" smtClean="0"/>
              <a:t>Draw </a:t>
            </a:r>
            <a:r>
              <a:rPr lang="en-GB" sz="1800" dirty="0"/>
              <a:t>up a timeline of all steps for a Joint Strategy </a:t>
            </a:r>
          </a:p>
          <a:p>
            <a:pPr marL="457200" indent="-457200" algn="just">
              <a:buAutoNum type="arabicPeriod"/>
            </a:pPr>
            <a:r>
              <a:rPr lang="en-GB" sz="1800" dirty="0" smtClean="0"/>
              <a:t>Draw </a:t>
            </a:r>
            <a:r>
              <a:rPr lang="en-GB" sz="1800" dirty="0"/>
              <a:t>up a calendar of key events that will identify the appropriate time </a:t>
            </a:r>
            <a:r>
              <a:rPr lang="en-GB" sz="1800" dirty="0" smtClean="0"/>
              <a:t>sequence</a:t>
            </a:r>
          </a:p>
          <a:p>
            <a:pPr marL="457200" indent="-457200" algn="just">
              <a:buAutoNum type="arabicPeriod"/>
            </a:pPr>
            <a:r>
              <a:rPr lang="en-GB" sz="1800" dirty="0" smtClean="0"/>
              <a:t>Engage </a:t>
            </a:r>
            <a:r>
              <a:rPr lang="en-GB" sz="1800" dirty="0"/>
              <a:t>with </a:t>
            </a:r>
            <a:r>
              <a:rPr lang="en-GB" sz="1800" dirty="0" smtClean="0"/>
              <a:t>all MS </a:t>
            </a:r>
            <a:r>
              <a:rPr lang="en-GB" sz="1800" dirty="0"/>
              <a:t>and, possibly, with like-minded development </a:t>
            </a:r>
            <a:r>
              <a:rPr lang="en-GB" sz="1800" dirty="0" smtClean="0"/>
              <a:t>partners</a:t>
            </a:r>
          </a:p>
          <a:p>
            <a:pPr marL="685800" lvl="2" algn="just">
              <a:buFont typeface="Wingdings" panose="05000000000000000000" pitchFamily="2" charset="2"/>
              <a:buChar char="Ø"/>
            </a:pPr>
            <a:r>
              <a:rPr lang="en-GB" sz="1600" dirty="0" smtClean="0"/>
              <a:t>Consult </a:t>
            </a:r>
            <a:r>
              <a:rPr lang="en-GB" sz="1600" dirty="0"/>
              <a:t>with relevant actors in the local development community (development partners, CSO, private sector groups) + humanitarian actors</a:t>
            </a:r>
          </a:p>
          <a:p>
            <a:pPr marL="457200" indent="-457200" algn="just">
              <a:buAutoNum type="arabicPeriod"/>
            </a:pPr>
            <a:r>
              <a:rPr lang="en-GB" sz="1800" dirty="0" smtClean="0"/>
              <a:t>Hold </a:t>
            </a:r>
            <a:r>
              <a:rPr lang="en-GB" sz="1800" dirty="0"/>
              <a:t>discussions on actionable next steps and related workload with Development and/or Political Counsellors from EU Member </a:t>
            </a:r>
            <a:r>
              <a:rPr lang="en-GB" sz="1800" dirty="0" smtClean="0"/>
              <a:t>States</a:t>
            </a:r>
          </a:p>
          <a:p>
            <a:pPr marL="457200" indent="-457200" algn="just">
              <a:buAutoNum type="arabicPeriod"/>
            </a:pPr>
            <a:r>
              <a:rPr lang="en-GB" sz="1800" dirty="0" smtClean="0"/>
              <a:t>…</a:t>
            </a:r>
          </a:p>
          <a:p>
            <a:pPr lvl="0" algn="just"/>
            <a:endParaRPr lang="en-GB" sz="2200" dirty="0" smtClean="0">
              <a:solidFill>
                <a:prstClr val="black"/>
              </a:solidFill>
            </a:endParaRPr>
          </a:p>
          <a:p>
            <a:pPr lvl="0" algn="just"/>
            <a:r>
              <a:rPr lang="en-GB" sz="2200" dirty="0" smtClean="0">
                <a:solidFill>
                  <a:srgbClr val="2D5EC1"/>
                </a:solidFill>
              </a:rPr>
              <a:t>BOX (or ANNEX) WITH EXAMPLES</a:t>
            </a:r>
            <a:endParaRPr lang="en-GB" sz="2200" dirty="0">
              <a:solidFill>
                <a:srgbClr val="2D5EC1"/>
              </a:solidFill>
            </a:endParaRPr>
          </a:p>
          <a:p>
            <a:pPr marL="400050" lvl="1" indent="0" algn="just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53635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EU Approval procedures: </a:t>
            </a:r>
            <a:r>
              <a:rPr lang="en-GB" dirty="0" smtClean="0"/>
              <a:t>Replacement </a:t>
            </a:r>
            <a:r>
              <a:rPr lang="en-GB" dirty="0"/>
              <a:t>of </a:t>
            </a:r>
            <a:r>
              <a:rPr lang="en-GB" dirty="0" smtClean="0"/>
              <a:t>NIP/MIP/SSF</a:t>
            </a:r>
            <a:endParaRPr lang="en-GB" dirty="0"/>
          </a:p>
          <a:p>
            <a:pPr marL="0" indent="0">
              <a:buNone/>
            </a:pPr>
            <a:endParaRPr lang="en-GB" sz="1200" dirty="0"/>
          </a:p>
          <a:p>
            <a:pPr marL="0" indent="0" algn="just">
              <a:buNone/>
            </a:pPr>
            <a:r>
              <a:rPr lang="en-GB" sz="2800" dirty="0" smtClean="0"/>
              <a:t>"</a:t>
            </a:r>
            <a:r>
              <a:rPr lang="en-GB" sz="2800" dirty="0"/>
              <a:t>A Joint Programming Document replacing a bilateral programming document has the </a:t>
            </a:r>
            <a:r>
              <a:rPr lang="en-GB" sz="2800" u="sng" dirty="0"/>
              <a:t>same legal status</a:t>
            </a:r>
            <a:r>
              <a:rPr lang="en-GB" sz="2800" dirty="0"/>
              <a:t> as the bilateral programming document it is </a:t>
            </a:r>
            <a:r>
              <a:rPr lang="en-GB" sz="2800" dirty="0" smtClean="0"/>
              <a:t>replacing"</a:t>
            </a:r>
          </a:p>
          <a:p>
            <a:pPr marL="0" indent="0" algn="just">
              <a:buNone/>
            </a:pPr>
            <a:endParaRPr lang="en-GB" sz="2800" dirty="0" smtClean="0"/>
          </a:p>
          <a:p>
            <a:pPr marL="0" indent="0" algn="just">
              <a:buNone/>
            </a:pPr>
            <a:r>
              <a:rPr lang="en-GB" sz="2800" i="1" dirty="0">
                <a:solidFill>
                  <a:srgbClr val="3166CF"/>
                </a:solidFill>
              </a:rPr>
              <a:t>The replacement process for Joint Programming Documents will be undertaken by each participating development partner </a:t>
            </a:r>
            <a:r>
              <a:rPr lang="en-GB" sz="2800" i="1" u="sng" dirty="0">
                <a:solidFill>
                  <a:srgbClr val="3166CF"/>
                </a:solidFill>
              </a:rPr>
              <a:t>according to its own rules and </a:t>
            </a:r>
            <a:r>
              <a:rPr lang="en-GB" sz="2800" i="1" u="sng" dirty="0" smtClean="0">
                <a:solidFill>
                  <a:srgbClr val="3166CF"/>
                </a:solidFill>
              </a:rPr>
              <a:t>procedures focusing on its own contribution</a:t>
            </a:r>
            <a:r>
              <a:rPr lang="en-GB" sz="2800" i="1" dirty="0" smtClean="0">
                <a:solidFill>
                  <a:srgbClr val="3166CF"/>
                </a:solidFill>
              </a:rPr>
              <a:t>. </a:t>
            </a:r>
            <a:endParaRPr lang="en-GB" sz="2800" i="1" dirty="0">
              <a:solidFill>
                <a:srgbClr val="3166CF"/>
              </a:solidFill>
            </a:endParaRPr>
          </a:p>
          <a:p>
            <a:pPr marL="0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364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EU Approval procedures: </a:t>
            </a:r>
            <a:r>
              <a:rPr lang="en-GB" dirty="0" smtClean="0"/>
              <a:t>Endorsement (non-replacement </a:t>
            </a:r>
            <a:r>
              <a:rPr lang="en-GB" dirty="0"/>
              <a:t>of </a:t>
            </a:r>
            <a:r>
              <a:rPr lang="en-GB" dirty="0" smtClean="0"/>
              <a:t>NIP/MIP/SSF):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 algn="just">
              <a:buNone/>
            </a:pPr>
            <a:r>
              <a:rPr lang="en-GB" sz="2800" dirty="0" smtClean="0">
                <a:ea typeface="Calibri"/>
                <a:cs typeface="DaunPenh"/>
              </a:rPr>
              <a:t>"The </a:t>
            </a:r>
            <a:r>
              <a:rPr lang="en-GB" sz="2800" dirty="0">
                <a:ea typeface="Calibri"/>
                <a:cs typeface="DaunPenh"/>
              </a:rPr>
              <a:t>Joint Programming Document should contain a section which explicitly states that </a:t>
            </a:r>
            <a:r>
              <a:rPr lang="en-GB" sz="2800" dirty="0" smtClean="0">
                <a:ea typeface="Calibri"/>
                <a:cs typeface="DaunPenh"/>
              </a:rPr>
              <a:t>the </a:t>
            </a:r>
            <a:r>
              <a:rPr lang="en-GB" sz="2800" u="sng" dirty="0">
                <a:ea typeface="Calibri"/>
                <a:cs typeface="DaunPenh"/>
              </a:rPr>
              <a:t>MIP/NIP/SSF remains the legal basis for EU support until the relevant MIP/NIP/SSF expires</a:t>
            </a:r>
            <a:r>
              <a:rPr lang="en-GB" sz="2800" dirty="0">
                <a:ea typeface="Calibri"/>
                <a:cs typeface="DaunPenh"/>
              </a:rPr>
              <a:t> </a:t>
            </a:r>
            <a:r>
              <a:rPr lang="en-GB" sz="2800" dirty="0" smtClean="0">
                <a:ea typeface="Calibri"/>
                <a:cs typeface="DaunPenh"/>
              </a:rPr>
              <a:t>"</a:t>
            </a:r>
          </a:p>
          <a:p>
            <a:pPr marL="0" indent="0" algn="just">
              <a:buNone/>
            </a:pPr>
            <a:endParaRPr lang="en-GB" sz="2800" i="1" dirty="0" smtClean="0"/>
          </a:p>
          <a:p>
            <a:pPr marL="0" indent="0" algn="just">
              <a:buNone/>
            </a:pPr>
            <a:r>
              <a:rPr lang="en-GB" sz="2800" i="1" dirty="0" smtClean="0">
                <a:solidFill>
                  <a:srgbClr val="3166CF"/>
                </a:solidFill>
              </a:rPr>
              <a:t>The endorsement </a:t>
            </a:r>
            <a:r>
              <a:rPr lang="en-GB" sz="2800" i="1" dirty="0">
                <a:solidFill>
                  <a:srgbClr val="3166CF"/>
                </a:solidFill>
              </a:rPr>
              <a:t>process for Joint Programming Documents will be undertaken by each participating development partner </a:t>
            </a:r>
            <a:r>
              <a:rPr lang="en-GB" sz="2800" i="1" u="sng" dirty="0">
                <a:solidFill>
                  <a:srgbClr val="3166CF"/>
                </a:solidFill>
              </a:rPr>
              <a:t>according to its own rules and procedures focusing on its own contribution</a:t>
            </a:r>
            <a:r>
              <a:rPr lang="en-GB" sz="2800" i="1" dirty="0">
                <a:solidFill>
                  <a:srgbClr val="3166CF"/>
                </a:solidFill>
              </a:rPr>
              <a:t>. </a:t>
            </a:r>
          </a:p>
          <a:p>
            <a:pPr marL="0" indent="0" algn="just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59467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EU Approval procedures: </a:t>
            </a:r>
            <a:r>
              <a:rPr lang="en-GB" dirty="0" smtClean="0"/>
              <a:t>Endorsement </a:t>
            </a:r>
          </a:p>
          <a:p>
            <a:pPr marL="0" indent="0">
              <a:buNone/>
            </a:pPr>
            <a:endParaRPr lang="en-GB" sz="2200" dirty="0"/>
          </a:p>
          <a:p>
            <a:r>
              <a:rPr lang="en-GB" sz="2200" u="sng" dirty="0" smtClean="0">
                <a:solidFill>
                  <a:srgbClr val="3166CF"/>
                </a:solidFill>
              </a:rPr>
              <a:t>Table of Indicative Financial Allocations has to be part of JPD</a:t>
            </a:r>
            <a:r>
              <a:rPr lang="en-GB" sz="2200" dirty="0" smtClean="0">
                <a:solidFill>
                  <a:srgbClr val="3166CF"/>
                </a:solidFill>
              </a:rPr>
              <a:t>: </a:t>
            </a:r>
          </a:p>
          <a:p>
            <a:endParaRPr lang="en-GB" sz="2200" dirty="0">
              <a:solidFill>
                <a:srgbClr val="3166CF"/>
              </a:solidFill>
            </a:endParaRPr>
          </a:p>
          <a:p>
            <a:endParaRPr lang="en-GB" sz="2200" dirty="0" smtClean="0">
              <a:solidFill>
                <a:srgbClr val="3166CF"/>
              </a:solidFill>
            </a:endParaRPr>
          </a:p>
          <a:p>
            <a:endParaRPr lang="en-GB" sz="2200" dirty="0">
              <a:solidFill>
                <a:srgbClr val="3166CF"/>
              </a:solidFill>
            </a:endParaRPr>
          </a:p>
          <a:p>
            <a:endParaRPr lang="en-GB" sz="2200" dirty="0" smtClean="0">
              <a:solidFill>
                <a:srgbClr val="3166CF"/>
              </a:solidFill>
            </a:endParaRPr>
          </a:p>
          <a:p>
            <a:endParaRPr lang="en-GB" sz="2200" dirty="0" smtClean="0">
              <a:solidFill>
                <a:srgbClr val="3166CF"/>
              </a:solidFill>
            </a:endParaRPr>
          </a:p>
          <a:p>
            <a:endParaRPr lang="en-GB" sz="2200" dirty="0" smtClean="0">
              <a:solidFill>
                <a:srgbClr val="3166CF"/>
              </a:solidFill>
            </a:endParaRPr>
          </a:p>
          <a:p>
            <a:r>
              <a:rPr lang="en-GB" sz="2200" dirty="0" smtClean="0">
                <a:solidFill>
                  <a:srgbClr val="3166CF"/>
                </a:solidFill>
              </a:rPr>
              <a:t>JP </a:t>
            </a:r>
            <a:r>
              <a:rPr lang="en-GB" sz="2200" dirty="0">
                <a:solidFill>
                  <a:srgbClr val="3166CF"/>
                </a:solidFill>
              </a:rPr>
              <a:t>document </a:t>
            </a:r>
            <a:r>
              <a:rPr lang="en-GB" sz="2200" b="1" u="sng" dirty="0">
                <a:solidFill>
                  <a:srgbClr val="3166CF"/>
                </a:solidFill>
              </a:rPr>
              <a:t>cannot</a:t>
            </a:r>
            <a:r>
              <a:rPr lang="en-GB" sz="2200" dirty="0">
                <a:solidFill>
                  <a:srgbClr val="3166CF"/>
                </a:solidFill>
              </a:rPr>
              <a:t> be signed as </a:t>
            </a:r>
            <a:r>
              <a:rPr lang="en-GB" sz="2200" dirty="0" smtClean="0">
                <a:solidFill>
                  <a:srgbClr val="3166CF"/>
                </a:solidFill>
              </a:rPr>
              <a:t>such by the EU when it is a case of endorsement</a:t>
            </a:r>
          </a:p>
          <a:p>
            <a:r>
              <a:rPr lang="en-GB" sz="2200" dirty="0" smtClean="0">
                <a:solidFill>
                  <a:srgbClr val="3166CF"/>
                </a:solidFill>
              </a:rPr>
              <a:t>Alternatives offered are </a:t>
            </a:r>
            <a:r>
              <a:rPr lang="en-GB" sz="2200" dirty="0">
                <a:solidFill>
                  <a:srgbClr val="3166CF"/>
                </a:solidFill>
              </a:rPr>
              <a:t>country level </a:t>
            </a:r>
            <a:r>
              <a:rPr lang="en-GB" sz="2200" u="sng" dirty="0">
                <a:solidFill>
                  <a:srgbClr val="3166CF"/>
                </a:solidFill>
              </a:rPr>
              <a:t>visibility events</a:t>
            </a:r>
            <a:r>
              <a:rPr lang="en-GB" sz="2200" dirty="0">
                <a:solidFill>
                  <a:srgbClr val="3166CF"/>
                </a:solidFill>
              </a:rPr>
              <a:t>, </a:t>
            </a:r>
            <a:r>
              <a:rPr lang="en-GB" sz="2200" b="1" u="sng" dirty="0">
                <a:solidFill>
                  <a:srgbClr val="3166CF"/>
                </a:solidFill>
              </a:rPr>
              <a:t>joint declarations </a:t>
            </a:r>
            <a:r>
              <a:rPr lang="en-GB" sz="2200" dirty="0">
                <a:solidFill>
                  <a:srgbClr val="3166CF"/>
                </a:solidFill>
              </a:rPr>
              <a:t>(template text </a:t>
            </a:r>
            <a:r>
              <a:rPr lang="en-GB" sz="2200" dirty="0" smtClean="0">
                <a:solidFill>
                  <a:srgbClr val="3166CF"/>
                </a:solidFill>
              </a:rPr>
              <a:t>offered) and </a:t>
            </a:r>
            <a:r>
              <a:rPr lang="en-GB" sz="2200" u="sng" dirty="0" smtClean="0">
                <a:solidFill>
                  <a:srgbClr val="3166CF"/>
                </a:solidFill>
              </a:rPr>
              <a:t>press releases</a:t>
            </a:r>
            <a:endParaRPr lang="en-GB" sz="2200" u="sng" dirty="0">
              <a:solidFill>
                <a:srgbClr val="3166CF"/>
              </a:solidFill>
            </a:endParaRPr>
          </a:p>
          <a:p>
            <a:endParaRPr lang="en-GB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77373"/>
              </p:ext>
            </p:extLst>
          </p:nvPr>
        </p:nvGraphicFramePr>
        <p:xfrm>
          <a:off x="755576" y="2564904"/>
          <a:ext cx="7416824" cy="1946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4801"/>
                <a:gridCol w="1614283"/>
                <a:gridCol w="1929627"/>
                <a:gridCol w="2098113"/>
              </a:tblGrid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Joint Programming Document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Indicative EU contribution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DP x contribution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DP y   etc.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Priority 1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 smtClean="0">
                          <a:effectLst/>
                          <a:latin typeface="Calibri"/>
                        </a:rPr>
                        <a:t>Priority</a:t>
                      </a:r>
                      <a:r>
                        <a:rPr lang="en-GB" sz="1100" baseline="0" dirty="0" smtClean="0">
                          <a:effectLst/>
                          <a:latin typeface="Calibri"/>
                        </a:rPr>
                        <a:t> 2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Priority </a:t>
                      </a:r>
                      <a:r>
                        <a:rPr lang="en-GB" sz="1100" dirty="0" smtClean="0">
                          <a:effectLst/>
                        </a:rPr>
                        <a:t>3 </a:t>
                      </a:r>
                      <a:r>
                        <a:rPr lang="en-GB" sz="1100" dirty="0">
                          <a:effectLst/>
                        </a:rPr>
                        <a:t>etc.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2269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Total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549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248651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5400600" cy="508518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just">
              <a:buNone/>
            </a:pPr>
            <a:r>
              <a:rPr lang="en-GB" sz="42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1.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Demand driven short-term technical assistance for in-country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missions: </a:t>
            </a:r>
            <a:endParaRPr lang="en-GB" sz="42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Missions can support: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Consultations</a:t>
            </a:r>
            <a:endParaRPr lang="en-GB" sz="45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</a:t>
            </a: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apping/country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analysis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Facilitating Workshops/retreats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Drafting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documents 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Communication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material</a:t>
            </a:r>
          </a:p>
          <a:p>
            <a:pPr marL="857250" lvl="1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BUT, consultants work </a:t>
            </a:r>
            <a:r>
              <a:rPr lang="en-GB" sz="4500" u="sng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cannot</a:t>
            </a: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replace the importance of LOCAL OWNERSHIP</a:t>
            </a:r>
          </a:p>
          <a:p>
            <a:pPr marL="857250" lvl="1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Participating partners need to plan for longer term support to Joint Programming</a:t>
            </a:r>
          </a:p>
          <a:p>
            <a:pPr marL="457200" indent="-457200">
              <a:buFont typeface="+mj-lt"/>
              <a:buAutoNum type="arabicPeriod"/>
            </a:pPr>
            <a:endParaRPr lang="en-GB" sz="4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just">
              <a:buNone/>
            </a:pPr>
            <a:r>
              <a:rPr lang="en-GB" sz="42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GB" sz="42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Methodological advice and inputs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regarding JP process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drafting of JP documents</a:t>
            </a: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124744"/>
            <a:ext cx="698477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fr-BE" b="1" dirty="0"/>
              <a:t>Tools to support JP – </a:t>
            </a:r>
            <a:r>
              <a:rPr lang="en-GB" b="1" dirty="0"/>
              <a:t>HQ support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11378" y="1628800"/>
            <a:ext cx="3126035" cy="47936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prstClr val="black"/>
                </a:solidFill>
              </a:rPr>
              <a:t>Experts: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Alex O'Riordan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Moldova, Philippines, Georgia, Palestine, Yemen, </a:t>
            </a:r>
            <a:r>
              <a:rPr lang="en-GB" sz="1800" dirty="0" smtClean="0">
                <a:solidFill>
                  <a:prstClr val="black"/>
                </a:solidFill>
              </a:rPr>
              <a:t>Iraq, Somalia, Mozambique</a:t>
            </a:r>
            <a:endParaRPr lang="en-GB" sz="1800" dirty="0">
              <a:solidFill>
                <a:prstClr val="black"/>
              </a:solidFill>
            </a:endParaRP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Katarina </a:t>
            </a:r>
            <a:r>
              <a:rPr lang="en-GB" sz="1800" b="1" u="sng" dirty="0" err="1">
                <a:solidFill>
                  <a:prstClr val="black"/>
                </a:solidFill>
              </a:rPr>
              <a:t>Courtnadge-Kovačević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Tajikistan, Laos, Cambodia, Pakistan, Afghanistan; 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Iradj Alikhani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Mali, Senegal, Benin, Haiti, Mauritania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Sybille Koenig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Tunisia, Burkina Faso, CAR, Honduras, Burundi, Cameroon</a:t>
            </a:r>
          </a:p>
        </p:txBody>
      </p:sp>
    </p:spTree>
    <p:extLst>
      <p:ext uri="{BB962C8B-B14F-4D97-AF65-F5344CB8AC3E}">
        <p14:creationId xmlns:p14="http://schemas.microsoft.com/office/powerpoint/2010/main" val="1834165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1520" y="1988840"/>
            <a:ext cx="3059832" cy="3414227"/>
          </a:xfrm>
        </p:spPr>
        <p:txBody>
          <a:bodyPr>
            <a:normAutofit/>
          </a:bodyPr>
          <a:lstStyle/>
          <a:p>
            <a:pPr algn="l"/>
            <a:r>
              <a:rPr lang="en-GB" sz="2200" dirty="0"/>
              <a:t/>
            </a:r>
            <a:br>
              <a:rPr lang="en-GB" sz="2200" dirty="0"/>
            </a:br>
            <a:r>
              <a:rPr lang="en-GB" sz="2200" dirty="0"/>
              <a:t>- Training videos with interviews from Heads of Cooperation:</a:t>
            </a:r>
            <a:br>
              <a:rPr lang="en-GB" sz="2200" dirty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3" y="1196752"/>
            <a:ext cx="3986356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u="sng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</a:t>
            </a:r>
          </a:p>
          <a:p>
            <a:pPr marL="0" indent="0">
              <a:buNone/>
            </a:pPr>
            <a:r>
              <a:rPr lang="en-GB" sz="1900" b="1" u="sng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group</a:t>
            </a:r>
          </a:p>
          <a:p>
            <a:pPr marL="0" indent="0">
              <a:buNone/>
            </a:pPr>
            <a:endParaRPr lang="en-GB" sz="19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569" y="692696"/>
            <a:ext cx="497651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ent-Up Arrow 1"/>
          <p:cNvSpPr/>
          <p:nvPr/>
        </p:nvSpPr>
        <p:spPr>
          <a:xfrm rot="3200853">
            <a:off x="2853191" y="2727263"/>
            <a:ext cx="2016224" cy="301090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404" y="188640"/>
            <a:ext cx="85350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tx1"/>
                </a:solidFill>
                <a:latin typeface="+mn-lt"/>
              </a:rPr>
              <a:t>Tools</a:t>
            </a:r>
            <a:r>
              <a:rPr lang="en-GB" sz="2400" b="1" dirty="0"/>
              <a:t> </a:t>
            </a:r>
            <a:r>
              <a:rPr lang="en-GB" sz="3200" b="1" dirty="0">
                <a:solidFill>
                  <a:schemeClr val="tx1"/>
                </a:solidFill>
                <a:latin typeface="+mn-lt"/>
              </a:rPr>
              <a:t>to support JP – web-based support</a:t>
            </a:r>
          </a:p>
        </p:txBody>
      </p:sp>
    </p:spTree>
    <p:extLst>
      <p:ext uri="{BB962C8B-B14F-4D97-AF65-F5344CB8AC3E}">
        <p14:creationId xmlns:p14="http://schemas.microsoft.com/office/powerpoint/2010/main" val="3928902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86346"/>
            <a:ext cx="3931592" cy="22322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b="1" u="sng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tracker on CAPACITY4DEV</a:t>
            </a: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GB" sz="2000" dirty="0">
                <a:solidFill>
                  <a:srgbClr val="3166CF"/>
                </a:solidFill>
                <a:hlinkClick r:id="rId3"/>
              </a:rPr>
              <a:t>https://jptracker.capacity4dev.eu/</a:t>
            </a:r>
            <a:r>
              <a:rPr lang="en-GB" sz="2000" dirty="0">
                <a:solidFill>
                  <a:srgbClr val="3166CF"/>
                </a:solidFill>
              </a:rPr>
              <a:t>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342" y="1779189"/>
            <a:ext cx="5145658" cy="507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136978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BE" sz="3200" b="1" dirty="0">
                <a:solidFill>
                  <a:schemeClr val="tx1"/>
                </a:solidFill>
                <a:latin typeface="+mn-lt"/>
              </a:rPr>
              <a:t>Tools to support JP – </a:t>
            </a:r>
            <a:r>
              <a:rPr lang="en-GB" sz="3200" b="1" dirty="0">
                <a:solidFill>
                  <a:schemeClr val="tx1"/>
                </a:solidFill>
                <a:latin typeface="+mn-lt"/>
              </a:rPr>
              <a:t>web based 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0676" y="4581128"/>
            <a:ext cx="40261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state of play by country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country documents being uploaded</a:t>
            </a:r>
          </a:p>
          <a:p>
            <a:endParaRPr lang="fr-BE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75393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7"/>
            <a:ext cx="9165332" cy="622841"/>
          </a:xfrm>
        </p:spPr>
        <p:txBody>
          <a:bodyPr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fr-BE" b="1" dirty="0"/>
              <a:t>Tools to support JP – </a:t>
            </a:r>
            <a:r>
              <a:rPr lang="en-GB" b="1" dirty="0"/>
              <a:t>web based support</a:t>
            </a:r>
          </a:p>
          <a:p>
            <a:pPr marL="514350" indent="-514350" algn="ctr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" name="Rectangle 3">
            <a:hlinkClick r:id="rId3"/>
          </p:cNvPr>
          <p:cNvSpPr/>
          <p:nvPr/>
        </p:nvSpPr>
        <p:spPr>
          <a:xfrm>
            <a:off x="107504" y="1583849"/>
            <a:ext cx="9036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hlinkClick r:id="rId3"/>
              </a:rPr>
              <a:t>EEAS website (public): JP section Cambodia Delegation</a:t>
            </a:r>
            <a:endParaRPr lang="en-GB" sz="1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0" y="2168624"/>
            <a:ext cx="4220976" cy="458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752" y="2359823"/>
            <a:ext cx="4104456" cy="41990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Striped Right Arrow 6"/>
          <p:cNvSpPr/>
          <p:nvPr/>
        </p:nvSpPr>
        <p:spPr>
          <a:xfrm rot="20773911">
            <a:off x="4639238" y="445412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Striped Right Arrow 11"/>
          <p:cNvSpPr/>
          <p:nvPr/>
        </p:nvSpPr>
        <p:spPr>
          <a:xfrm rot="20773911">
            <a:off x="4690749" y="5573698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Striped Right Arrow 9"/>
          <p:cNvSpPr/>
          <p:nvPr/>
        </p:nvSpPr>
        <p:spPr>
          <a:xfrm rot="16200000">
            <a:off x="-197759" y="373404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1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24865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854968"/>
          </a:xfrm>
        </p:spPr>
        <p:txBody>
          <a:bodyPr>
            <a:norm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Stronger Political and Policy </a:t>
            </a:r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6"/>
            <a:ext cx="8640960" cy="4464496"/>
          </a:xfrm>
        </p:spPr>
        <p:txBody>
          <a:bodyPr>
            <a:normAutofit fontScale="62500" lnSpcReduction="20000"/>
          </a:bodyPr>
          <a:lstStyle/>
          <a:p>
            <a:pPr marL="457200" lvl="1" indent="0" algn="just">
              <a:lnSpc>
                <a:spcPct val="200000"/>
              </a:lnSpc>
              <a:buNone/>
            </a:pPr>
            <a:r>
              <a:rPr lang="en-GB" sz="4500" b="1" dirty="0"/>
              <a:t>EU Global </a:t>
            </a:r>
            <a:r>
              <a:rPr lang="en-GB" sz="4500" b="1" dirty="0" smtClean="0"/>
              <a:t>Strategy 2016</a:t>
            </a:r>
          </a:p>
          <a:p>
            <a:pPr marL="457200" lvl="1" indent="0" algn="just">
              <a:lnSpc>
                <a:spcPct val="200000"/>
              </a:lnSpc>
              <a:buNone/>
            </a:pPr>
            <a:r>
              <a:rPr lang="en-GB" sz="4500" b="1" dirty="0" smtClean="0"/>
              <a:t>Council </a:t>
            </a:r>
            <a:r>
              <a:rPr lang="en-GB" sz="4500" b="1" dirty="0"/>
              <a:t>Conclusions </a:t>
            </a:r>
            <a:r>
              <a:rPr lang="en-GB" sz="4500" b="1" dirty="0" smtClean="0"/>
              <a:t>2016</a:t>
            </a:r>
          </a:p>
          <a:p>
            <a:pPr marL="457200" lvl="1" indent="0" algn="just">
              <a:lnSpc>
                <a:spcPct val="200000"/>
              </a:lnSpc>
              <a:buNone/>
            </a:pPr>
            <a:r>
              <a:rPr lang="en-GB" sz="4500" b="1" dirty="0"/>
              <a:t>Joint communication on </a:t>
            </a:r>
            <a:r>
              <a:rPr lang="en-GB" sz="4500" b="1" dirty="0" smtClean="0"/>
              <a:t>Resilience 2017</a:t>
            </a:r>
            <a:endParaRPr lang="en-GB" sz="4500" b="1" dirty="0"/>
          </a:p>
          <a:p>
            <a:pPr marL="457200" lvl="1" indent="0" algn="just">
              <a:lnSpc>
                <a:spcPct val="200000"/>
              </a:lnSpc>
              <a:buNone/>
            </a:pPr>
            <a:r>
              <a:rPr lang="en-GB" sz="4500" b="1" dirty="0" smtClean="0"/>
              <a:t>New </a:t>
            </a:r>
            <a:r>
              <a:rPr lang="en-GB" sz="4500" b="1" dirty="0"/>
              <a:t>European Consensus on </a:t>
            </a:r>
            <a:r>
              <a:rPr lang="en-GB" sz="4500" b="1" dirty="0" smtClean="0"/>
              <a:t>Development 2017</a:t>
            </a:r>
            <a:endParaRPr lang="en-GB" sz="4500" b="1" dirty="0"/>
          </a:p>
          <a:p>
            <a:pPr marL="457200" lvl="1" indent="0" algn="just">
              <a:buNone/>
            </a:pPr>
            <a:endParaRPr lang="en-GB" b="1" dirty="0"/>
          </a:p>
          <a:p>
            <a:pPr marL="457200" lvl="1" indent="0" algn="just">
              <a:buNone/>
            </a:pPr>
            <a:endParaRPr lang="en-GB" b="1" dirty="0"/>
          </a:p>
          <a:p>
            <a:pPr marL="457200" lvl="1" indent="0" algn="just">
              <a:buNone/>
            </a:pPr>
            <a:endParaRPr lang="en-GB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 algn="just">
              <a:buNone/>
            </a:pP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2675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5446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STRENGHTENING OUR COMMON WORK</a:t>
            </a:r>
          </a:p>
          <a:p>
            <a:pPr marL="0" indent="0" algn="ctr">
              <a:buNone/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/>
              <a:t>Member States are invited to </a:t>
            </a:r>
            <a:r>
              <a:rPr lang="en-GB" sz="2800" b="1" dirty="0" smtClean="0"/>
              <a:t>host meetings on JP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/>
              <a:t>Member States are invited to </a:t>
            </a:r>
            <a:r>
              <a:rPr lang="en-GB" sz="2800" b="1" dirty="0" smtClean="0"/>
              <a:t>support future studies </a:t>
            </a:r>
            <a:r>
              <a:rPr lang="en-GB" sz="2800" dirty="0" smtClean="0"/>
              <a:t>on JP, such as: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dirty="0" smtClean="0"/>
              <a:t> Contributing consultant /expert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BE" sz="2400" dirty="0" smtClean="0"/>
              <a:t> </a:t>
            </a:r>
            <a:r>
              <a:rPr lang="fr-BE" sz="2400" dirty="0" err="1" smtClean="0"/>
              <a:t>Participating</a:t>
            </a:r>
            <a:r>
              <a:rPr lang="fr-BE" sz="2400" dirty="0" smtClean="0"/>
              <a:t> in </a:t>
            </a:r>
            <a:r>
              <a:rPr lang="fr-BE" sz="2400" dirty="0" err="1" smtClean="0"/>
              <a:t>study</a:t>
            </a:r>
            <a:r>
              <a:rPr lang="fr-BE" sz="2400" dirty="0" smtClean="0"/>
              <a:t> </a:t>
            </a:r>
            <a:r>
              <a:rPr lang="fr-BE" sz="2400" dirty="0" err="1" smtClean="0"/>
              <a:t>reference</a:t>
            </a:r>
            <a:r>
              <a:rPr lang="fr-BE" sz="2400" dirty="0" smtClean="0"/>
              <a:t> group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BE" sz="2400" dirty="0" smtClean="0"/>
              <a:t> </a:t>
            </a:r>
            <a:r>
              <a:rPr lang="fr-BE" sz="2400" dirty="0" err="1" smtClean="0"/>
              <a:t>Proposing</a:t>
            </a:r>
            <a:r>
              <a:rPr lang="fr-BE" sz="2400" dirty="0" smtClean="0"/>
              <a:t> topics for </a:t>
            </a:r>
            <a:r>
              <a:rPr lang="fr-BE" sz="2400" dirty="0" err="1" smtClean="0"/>
              <a:t>further</a:t>
            </a:r>
            <a:r>
              <a:rPr lang="fr-BE" sz="2400" dirty="0" smtClean="0"/>
              <a:t> </a:t>
            </a:r>
            <a:r>
              <a:rPr lang="fr-BE" sz="2400" dirty="0" err="1" smtClean="0"/>
              <a:t>analysis</a:t>
            </a:r>
            <a:endParaRPr lang="en-GB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/>
              <a:t>Member States are invited to further </a:t>
            </a:r>
            <a:r>
              <a:rPr lang="en-GB" sz="2800" b="1" dirty="0" smtClean="0"/>
              <a:t>promote JP at HQ level</a:t>
            </a:r>
            <a:r>
              <a:rPr lang="en-GB" sz="2800" dirty="0" smtClean="0"/>
              <a:t> (communication/visibility events/debates)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2800" dirty="0" err="1" smtClean="0"/>
              <a:t>Member</a:t>
            </a:r>
            <a:r>
              <a:rPr lang="fr-BE" sz="2800" dirty="0" smtClean="0"/>
              <a:t> States </a:t>
            </a:r>
            <a:r>
              <a:rPr lang="fr-BE" sz="2800" dirty="0" err="1" smtClean="0"/>
              <a:t>invited</a:t>
            </a:r>
            <a:r>
              <a:rPr lang="fr-BE" sz="2800" dirty="0" smtClean="0"/>
              <a:t> to </a:t>
            </a:r>
            <a:r>
              <a:rPr lang="fr-BE" sz="2800" b="1" dirty="0" smtClean="0"/>
              <a:t>update </a:t>
            </a:r>
            <a:r>
              <a:rPr lang="fr-BE" sz="2800" b="1" dirty="0" err="1" smtClean="0"/>
              <a:t>their</a:t>
            </a:r>
            <a:r>
              <a:rPr lang="fr-BE" sz="2800" b="1" dirty="0" smtClean="0"/>
              <a:t> JP Guidance </a:t>
            </a:r>
            <a:r>
              <a:rPr lang="fr-BE" sz="2800" dirty="0" smtClean="0"/>
              <a:t>as </a:t>
            </a:r>
            <a:r>
              <a:rPr lang="fr-BE" sz="2800" dirty="0" err="1" smtClean="0"/>
              <a:t>appropriate</a:t>
            </a:r>
            <a:r>
              <a:rPr lang="fr-BE" sz="2800" dirty="0" smtClean="0"/>
              <a:t> 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02218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661248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GB" b="1" dirty="0"/>
              <a:t>New European Consensus on Development: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en-GB" sz="18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dirty="0"/>
              <a:t>JP to be kept </a:t>
            </a:r>
            <a:r>
              <a:rPr lang="en-GB" u="sng" dirty="0"/>
              <a:t>voluntary, flexible, inclusive, and tailored</a:t>
            </a:r>
            <a:r>
              <a:rPr lang="en-GB" dirty="0"/>
              <a:t> to the country context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BE" dirty="0"/>
              <a:t>JP to </a:t>
            </a:r>
            <a:r>
              <a:rPr lang="fr-BE" dirty="0" err="1"/>
              <a:t>allow</a:t>
            </a:r>
            <a:r>
              <a:rPr lang="fr-BE" dirty="0"/>
              <a:t> for </a:t>
            </a:r>
            <a:r>
              <a:rPr lang="fr-BE" u="sng" dirty="0"/>
              <a:t>replacement</a:t>
            </a:r>
            <a:r>
              <a:rPr lang="fr-BE" dirty="0"/>
              <a:t> of EU and MS </a:t>
            </a:r>
            <a:r>
              <a:rPr lang="fr-BE" dirty="0" err="1"/>
              <a:t>programming</a:t>
            </a:r>
            <a:r>
              <a:rPr lang="fr-BE" dirty="0"/>
              <a:t> documents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BE" dirty="0" err="1"/>
              <a:t>Taking</a:t>
            </a:r>
            <a:r>
              <a:rPr lang="fr-BE" dirty="0"/>
              <a:t> </a:t>
            </a:r>
            <a:r>
              <a:rPr lang="fr-BE" dirty="0" err="1"/>
              <a:t>into</a:t>
            </a:r>
            <a:r>
              <a:rPr lang="fr-BE" dirty="0"/>
              <a:t> </a:t>
            </a:r>
            <a:r>
              <a:rPr lang="fr-BE" dirty="0" err="1"/>
              <a:t>account</a:t>
            </a:r>
            <a:r>
              <a:rPr lang="fr-BE" dirty="0"/>
              <a:t> </a:t>
            </a:r>
            <a:r>
              <a:rPr lang="fr-BE" u="sng" dirty="0"/>
              <a:t>all </a:t>
            </a:r>
            <a:r>
              <a:rPr lang="fr-BE" u="sng" dirty="0" err="1"/>
              <a:t>available</a:t>
            </a:r>
            <a:r>
              <a:rPr lang="fr-BE" u="sng" dirty="0"/>
              <a:t> </a:t>
            </a:r>
            <a:r>
              <a:rPr lang="fr-BE" u="sng" dirty="0" err="1"/>
              <a:t>means</a:t>
            </a:r>
            <a:r>
              <a:rPr lang="fr-BE" u="sng" dirty="0"/>
              <a:t> for </a:t>
            </a:r>
            <a:r>
              <a:rPr lang="fr-BE" u="sng" dirty="0" err="1"/>
              <a:t>development</a:t>
            </a:r>
            <a:r>
              <a:rPr lang="fr-BE" u="sng" dirty="0"/>
              <a:t> </a:t>
            </a:r>
            <a:r>
              <a:rPr lang="fr-BE" u="sng" dirty="0" err="1"/>
              <a:t>financing</a:t>
            </a:r>
            <a:r>
              <a:rPr lang="fr-BE" dirty="0"/>
              <a:t> (in line </a:t>
            </a:r>
            <a:r>
              <a:rPr lang="fr-BE" dirty="0" err="1"/>
              <a:t>with</a:t>
            </a:r>
            <a:r>
              <a:rPr lang="fr-BE" dirty="0"/>
              <a:t> AAAA)</a:t>
            </a:r>
            <a:endParaRPr lang="en-GB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u="sng" dirty="0"/>
              <a:t>Joint monitoring/results frameworks</a:t>
            </a:r>
            <a:r>
              <a:rPr lang="en-GB" dirty="0"/>
              <a:t> are core elements of the joint response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GB" u="sng" dirty="0"/>
              <a:t>Joint implementation</a:t>
            </a:r>
            <a:r>
              <a:rPr lang="en-GB" dirty="0"/>
              <a:t> is a way to promote coherence, effectiveness and coordinated EU support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15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457200" lvl="1" indent="0" algn="ctr">
              <a:buNone/>
            </a:pPr>
            <a:r>
              <a:rPr lang="en-GB" sz="4400" b="1" dirty="0" smtClean="0"/>
              <a:t>QUESTIONS?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64760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45884468"/>
              </p:ext>
            </p:extLst>
          </p:nvPr>
        </p:nvGraphicFramePr>
        <p:xfrm>
          <a:off x="1057275" y="1011635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 b="1" i="0" dirty="0">
                <a:solidFill>
                  <a:schemeClr val="tx1"/>
                </a:solidFill>
                <a:latin typeface="Calibri" panose="020F0502020204030204" pitchFamily="34" charset="0"/>
              </a:rPr>
              <a:t>Global State of Play</a:t>
            </a: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55650" y="2687638"/>
            <a:ext cx="301625" cy="1511300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 dirty="0">
              <a:solidFill>
                <a:srgbClr val="000000"/>
              </a:solidFill>
            </a:endParaRPr>
          </a:p>
        </p:txBody>
      </p:sp>
      <p:sp>
        <p:nvSpPr>
          <p:cNvPr id="13317" name="Chevron 7"/>
          <p:cNvSpPr>
            <a:spLocks/>
          </p:cNvSpPr>
          <p:nvPr/>
        </p:nvSpPr>
        <p:spPr bwMode="auto">
          <a:xfrm>
            <a:off x="46038" y="2903538"/>
            <a:ext cx="709612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-36512" y="3068960"/>
            <a:ext cx="8604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FontTx/>
              <a:buNone/>
            </a:pPr>
            <a:r>
              <a:rPr lang="en-GB" altLang="en-US" sz="1400" b="1" i="0">
                <a:solidFill>
                  <a:srgbClr val="0033CC"/>
                </a:solidFill>
                <a:latin typeface="Calibri"/>
              </a:rPr>
              <a:t>Joint </a:t>
            </a:r>
            <a:r>
              <a:rPr lang="en-GB" altLang="en-US" sz="1400" b="1" i="0" dirty="0">
                <a:solidFill>
                  <a:srgbClr val="0033CC"/>
                </a:solidFill>
                <a:latin typeface="Calibri"/>
              </a:rPr>
              <a:t>Strategy</a:t>
            </a: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45244" y="1233066"/>
            <a:ext cx="709612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r>
              <a:rPr lang="en-GB" sz="1400" b="1" dirty="0">
                <a:solidFill>
                  <a:srgbClr val="0033CC"/>
                </a:solidFill>
                <a:latin typeface="Calibri"/>
              </a:rPr>
              <a:t>Prep steps</a:t>
            </a:r>
          </a:p>
        </p:txBody>
      </p:sp>
      <p:sp>
        <p:nvSpPr>
          <p:cNvPr id="8" name="Left Brace 6"/>
          <p:cNvSpPr>
            <a:spLocks/>
          </p:cNvSpPr>
          <p:nvPr/>
        </p:nvSpPr>
        <p:spPr bwMode="auto">
          <a:xfrm>
            <a:off x="754856" y="1017166"/>
            <a:ext cx="301625" cy="1511300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489139"/>
            <a:ext cx="159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E6FD2"/>
                </a:solidFill>
                <a:latin typeface="Calibri"/>
              </a:rPr>
              <a:t>60 </a:t>
            </a:r>
            <a:r>
              <a:rPr lang="en-GB" sz="2400" b="1" dirty="0">
                <a:solidFill>
                  <a:srgbClr val="3E6FD2"/>
                </a:solidFill>
                <a:latin typeface="Calibri"/>
              </a:rPr>
              <a:t>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237312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*drafts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0050" y="6448827"/>
            <a:ext cx="82764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** "Second cycle" refers to the process of thoroughly revising the Joint Strategy or producing a whole new document</a:t>
            </a:r>
          </a:p>
          <a:p>
            <a:r>
              <a:rPr lang="en-GB" sz="1100" b="1" i="1" dirty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*** Uganda's Joint Strategy is halted due to the political situation in the country</a:t>
            </a:r>
          </a:p>
        </p:txBody>
      </p:sp>
    </p:spTree>
    <p:extLst>
      <p:ext uri="{BB962C8B-B14F-4D97-AF65-F5344CB8AC3E}">
        <p14:creationId xmlns:p14="http://schemas.microsoft.com/office/powerpoint/2010/main" val="25399055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1"/>
            <a:ext cx="8856984" cy="475252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400" b="1" dirty="0"/>
              <a:t>Progress and benefits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EU and MS being increasingly recognised as "</a:t>
            </a:r>
            <a:r>
              <a:rPr lang="en-GB" sz="2100" u="sng" dirty="0"/>
              <a:t>European family</a:t>
            </a:r>
            <a:r>
              <a:rPr lang="en-GB" sz="2100" dirty="0"/>
              <a:t>".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Increased political </a:t>
            </a:r>
            <a:r>
              <a:rPr lang="en-GB" sz="2100" u="sng" dirty="0"/>
              <a:t>leverage and visibility </a:t>
            </a:r>
            <a:r>
              <a:rPr lang="en-GB" sz="2100" dirty="0"/>
              <a:t>towards partner governments and the wider donor community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JP contributing to </a:t>
            </a:r>
            <a:r>
              <a:rPr lang="en-GB" sz="2100" u="sng" dirty="0"/>
              <a:t>development effectiveness</a:t>
            </a:r>
            <a:r>
              <a:rPr lang="en-GB" sz="2100" dirty="0"/>
              <a:t> </a:t>
            </a:r>
            <a:r>
              <a:rPr lang="en-GB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GB" sz="2100" dirty="0"/>
              <a:t> providing stronger </a:t>
            </a:r>
            <a:r>
              <a:rPr lang="en-GB" sz="2100" u="sng" dirty="0"/>
              <a:t>political clout</a:t>
            </a:r>
            <a:r>
              <a:rPr lang="en-GB" sz="2100" dirty="0"/>
              <a:t> for the EU and MS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JP as a vehicle in implementing </a:t>
            </a:r>
            <a:r>
              <a:rPr lang="en-GB" sz="2100" u="sng" dirty="0"/>
              <a:t>2030 Agenda/ SDGs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/>
              <a:t>JP helps to increase </a:t>
            </a:r>
            <a:r>
              <a:rPr lang="en-GB" sz="2000" u="sng" dirty="0"/>
              <a:t>alignment</a:t>
            </a:r>
            <a:r>
              <a:rPr lang="en-GB" sz="2000" dirty="0"/>
              <a:t> to national development strategies and improve division of labour</a:t>
            </a:r>
          </a:p>
          <a:p>
            <a:pPr marL="457200" lvl="1" indent="0">
              <a:buNone/>
            </a:pPr>
            <a:endParaRPr lang="en-GB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b="1" dirty="0"/>
              <a:t>Persisting hurdles: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/>
              <a:t>Difficulties in reconciling trade, migration and security priorities with JP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/>
              <a:t>Country ownership due to misconceptions re. loss of bilateral relationship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/>
              <a:t>Synchronisation of programming cycles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fr-BE" sz="4000" b="1" dirty="0"/>
              <a:t>Global State of Play – reports </a:t>
            </a:r>
            <a:r>
              <a:rPr lang="fr-BE" sz="4000" b="1" dirty="0" err="1"/>
              <a:t>from</a:t>
            </a:r>
            <a:r>
              <a:rPr lang="fr-BE" sz="4000" b="1" dirty="0"/>
              <a:t> </a:t>
            </a:r>
            <a:r>
              <a:rPr lang="fr-BE" sz="4000" b="1" dirty="0" err="1"/>
              <a:t>HoMs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16044964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5"/>
            <a:ext cx="8676455" cy="5373216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AutoNum type="arabicPeriod"/>
            </a:pPr>
            <a:r>
              <a:rPr lang="en-GB" sz="19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Angola: 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September 1</a:t>
            </a:r>
            <a:r>
              <a:rPr lang="en-GB" sz="1900" baseline="300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mission; 2</a:t>
            </a:r>
            <a:r>
              <a:rPr lang="en-GB" sz="1900" baseline="300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nd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 in February – roadmap </a:t>
            </a:r>
            <a:r>
              <a:rPr lang="en-GB" sz="19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expected (</a:t>
            </a:r>
            <a:r>
              <a:rPr lang="en-GB" sz="1900" i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PT, ES, PL, IT, FR, DE, SE, NL, UK, IE, FI + NO)</a:t>
            </a:r>
            <a:endParaRPr lang="en-GB" sz="1900" i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Somalia: </a:t>
            </a:r>
            <a:r>
              <a:rPr lang="en-GB" sz="19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October 1</a:t>
            </a:r>
            <a:r>
              <a:rPr lang="en-GB" sz="1900" baseline="300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GB" sz="19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mission; feasibility/scoping study </a:t>
            </a:r>
            <a:r>
              <a:rPr lang="en-GB" sz="190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preparation </a:t>
            </a:r>
            <a:r>
              <a:rPr lang="en-GB" sz="1900" i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(DK, FI, FR, DE, IE, IT, NL, SE, UK + CH, NO)</a:t>
            </a:r>
            <a:endParaRPr lang="en-GB" sz="1900" b="1" i="1" dirty="0" smtClean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Burundi</a:t>
            </a:r>
            <a:r>
              <a:rPr lang="en-GB" sz="19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October 1</a:t>
            </a:r>
            <a:r>
              <a:rPr lang="en-GB" sz="1900" baseline="300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mission; joint analysis prepared that will lead to a “joint response” </a:t>
            </a:r>
            <a:r>
              <a:rPr lang="en-GB" sz="19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document </a:t>
            </a:r>
            <a:r>
              <a:rPr lang="en-GB" sz="1900" i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(BE, DE, FR, NL + CH)</a:t>
            </a:r>
            <a:endParaRPr lang="en-GB" sz="1900" i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Cameroon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November 2</a:t>
            </a:r>
            <a:r>
              <a:rPr lang="en-GB" sz="1900" baseline="300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nd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mission: agreement on re-drafted joint analysis expected </a:t>
            </a:r>
            <a:r>
              <a:rPr lang="en-GB" sz="1900" i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(BE, DE, ES, FR, IT, </a:t>
            </a:r>
            <a:r>
              <a:rPr lang="en-GB" sz="1900" i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UK)</a:t>
            </a:r>
            <a:endParaRPr lang="en-GB" sz="1900" i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en-GB" sz="19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Yemen</a:t>
            </a:r>
            <a:r>
              <a:rPr lang="en-GB" sz="19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November 2017 mission – feasibility/scoping exercise </a:t>
            </a:r>
            <a:r>
              <a:rPr lang="en-GB" sz="1900" i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(13 MS + NO, CH)</a:t>
            </a:r>
          </a:p>
          <a:p>
            <a:pPr marL="742950" indent="-742950">
              <a:buAutoNum type="arabicPeriod"/>
            </a:pPr>
            <a:r>
              <a:rPr lang="en-GB" sz="19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Benin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beginning of 2018 3</a:t>
            </a:r>
            <a:r>
              <a:rPr lang="en-GB" sz="1900" baseline="30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rd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 to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joint 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analysis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effort 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(BE, FR, DE, NL + CH)</a:t>
            </a:r>
            <a:endParaRPr lang="en-GB" sz="1900" i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Madagascar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mission in February 2018 for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 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(FR</a:t>
            </a:r>
            <a:r>
              <a:rPr lang="en-GB" sz="1900" i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DE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 exploration of situation in </a:t>
            </a:r>
            <a:r>
              <a:rPr lang="en-GB" sz="19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Comoros 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(FR) </a:t>
            </a:r>
            <a:endParaRPr lang="en-GB" sz="1900" i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Mauritania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January 2018 1</a:t>
            </a:r>
            <a:r>
              <a:rPr lang="en-GB" sz="1900" baseline="30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mission for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 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(FR, ES, DE)</a:t>
            </a:r>
            <a:endParaRPr lang="en-GB" sz="1900" i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fr-BE" sz="19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Mozambique: </a:t>
            </a:r>
            <a:r>
              <a:rPr lang="fr-BE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mission in </a:t>
            </a:r>
            <a:r>
              <a:rPr lang="fr-BE" sz="1900" dirty="0" err="1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Spring</a:t>
            </a:r>
            <a:r>
              <a:rPr lang="fr-BE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BE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2018 </a:t>
            </a:r>
            <a:r>
              <a:rPr lang="fr-BE" sz="1900" i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fr-BE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AT, BE, DK, FI, FR, DE, IE, IT, NL,  PT, ES, SE, UK)</a:t>
            </a:r>
            <a:endParaRPr lang="en-GB" sz="1900" i="1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GB" sz="19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Kyrgyzstan</a:t>
            </a:r>
            <a:r>
              <a:rPr lang="en-GB" sz="19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mission in Spring 2018 to move beyond the </a:t>
            </a:r>
            <a:r>
              <a:rPr lang="en-GB" sz="19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 </a:t>
            </a:r>
            <a:r>
              <a:rPr lang="en-GB" sz="1900" i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(FR, DE, FI, UK + CH)</a:t>
            </a:r>
            <a:endParaRPr lang="en-GB" sz="1900" i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19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980728"/>
            <a:ext cx="8352928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Recent Missions: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1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85496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GB" sz="3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Follow-up </a:t>
            </a:r>
            <a:r>
              <a:rPr lang="en-GB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Fragility and Resilienc</a:t>
            </a:r>
            <a:r>
              <a:rPr lang="en-GB" sz="3600" b="1" dirty="0" smtClean="0">
                <a:latin typeface="+mn-lt"/>
              </a:rPr>
              <a:t>e</a:t>
            </a:r>
            <a:r>
              <a:rPr lang="en-GB" dirty="0" smtClean="0"/>
              <a:t>:</a:t>
            </a:r>
            <a:br>
              <a:rPr lang="en-GB" dirty="0" smtClean="0"/>
            </a:b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6"/>
            <a:ext cx="8640960" cy="4608512"/>
          </a:xfrm>
        </p:spPr>
        <p:txBody>
          <a:bodyPr>
            <a:normAutofit lnSpcReduction="10000"/>
          </a:bodyPr>
          <a:lstStyle/>
          <a:p>
            <a:pPr lvl="1" algn="just">
              <a:buFont typeface="Wingdings" panose="05000000000000000000" pitchFamily="2" charset="2"/>
              <a:buChar char="Ø"/>
            </a:pPr>
            <a:r>
              <a:rPr lang="en-GB" dirty="0" smtClean="0"/>
              <a:t>Study </a:t>
            </a:r>
            <a:r>
              <a:rPr lang="en-GB" dirty="0"/>
              <a:t>commissioned on </a:t>
            </a:r>
            <a:r>
              <a:rPr lang="en-GB" dirty="0" smtClean="0"/>
              <a:t>Joint Programming in fragile states (end 2017/beginning 2018)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GB" dirty="0" smtClean="0"/>
              <a:t>Support to Lebanon and Jordan on promoting a Joint Humanitarian and Development Framework (together with EUTF </a:t>
            </a:r>
            <a:r>
              <a:rPr lang="en-GB" dirty="0" err="1" smtClean="0"/>
              <a:t>Madad</a:t>
            </a:r>
            <a:r>
              <a:rPr lang="en-GB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GB" dirty="0" smtClean="0"/>
              <a:t> Missions to fragile states [Burundi (Oct 2017) and Somalia (Sep 2017)] and mapping work [</a:t>
            </a:r>
            <a:r>
              <a:rPr lang="fr-BE" dirty="0" smtClean="0"/>
              <a:t>Iraq and </a:t>
            </a:r>
            <a:r>
              <a:rPr lang="fr-BE" dirty="0" err="1" smtClean="0"/>
              <a:t>Yemen</a:t>
            </a:r>
            <a:r>
              <a:rPr lang="fr-BE" dirty="0" smtClean="0"/>
              <a:t> (</a:t>
            </a:r>
            <a:r>
              <a:rPr lang="fr-BE" dirty="0" err="1" smtClean="0"/>
              <a:t>Nov</a:t>
            </a:r>
            <a:r>
              <a:rPr lang="fr-BE" dirty="0" smtClean="0"/>
              <a:t> 2017)]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en-GB" dirty="0"/>
          </a:p>
          <a:p>
            <a:pPr marL="457200" lvl="1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2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3520</TotalTime>
  <Words>2060</Words>
  <Application>Microsoft Office PowerPoint</Application>
  <PresentationFormat>On-screen Show (4:3)</PresentationFormat>
  <Paragraphs>345</Paragraphs>
  <Slides>30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AGENDA 9.15 Introductory remarks and outline of the day 9.30 S1: JP update (state of play, regional workshops, follow-up to  evaluation, guidance for JP, online tracker) 10.45 Coffee/tea break 11.00 S2: Analysis of Joint Results Frameworks + Building Blocks for  Joint Results Frameworks 13.00 Lunch 14.15 S3: JP Tour de Table (update from Member States, JP in Middle  Income Countries, JP and SDGs) 15.15 AOB and closing remarks 15.30 Bon Voyage Coffee  </vt:lpstr>
      <vt:lpstr>JOINT PROGRAMMING UPDATE  Stronger Political and Policy Framework Global State of Play Regional Workshops Evaluation follow-up Guidances &amp; Tools in support of Joint Programming </vt:lpstr>
      <vt:lpstr>A Stronger Political and Policy framework</vt:lpstr>
      <vt:lpstr>PowerPoint Presentation</vt:lpstr>
      <vt:lpstr>PowerPoint Presentation</vt:lpstr>
      <vt:lpstr>PowerPoint Presentation</vt:lpstr>
      <vt:lpstr>Global State of Play – reports from HoMs</vt:lpstr>
      <vt:lpstr>PowerPoint Presentation</vt:lpstr>
      <vt:lpstr>Follow-up on Fragility and Resilience: </vt:lpstr>
      <vt:lpstr>PowerPoint Presentation</vt:lpstr>
      <vt:lpstr>PowerPoint Presentation</vt:lpstr>
      <vt:lpstr>Joint Programming workshops at EU Regional Seminars (1)</vt:lpstr>
      <vt:lpstr>Joint Programming workshops at EU Regional Seminars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of Chapter: Roadmap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- Training videos with interviews from Heads of Cooperation: 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Programming:  Taking it one step further</dc:title>
  <dc:creator>MARAZOPOULOS Christos (CAB-BARROSO-EXT)</dc:creator>
  <cp:lastModifiedBy>MARAZOPOULOS Christos (CAB-BARROSO-EXT)</cp:lastModifiedBy>
  <cp:revision>271</cp:revision>
  <cp:lastPrinted>2017-11-21T08:25:21Z</cp:lastPrinted>
  <dcterms:created xsi:type="dcterms:W3CDTF">2016-10-04T09:57:54Z</dcterms:created>
  <dcterms:modified xsi:type="dcterms:W3CDTF">2017-12-01T11:25:38Z</dcterms:modified>
</cp:coreProperties>
</file>