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7" r:id="rId2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naud Berghmans" initials="AB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54AA5"/>
    <a:srgbClr val="103766"/>
    <a:srgbClr val="0E3F7D"/>
    <a:srgbClr val="3BAEAE"/>
    <a:srgbClr val="1798D7"/>
    <a:srgbClr val="0087E6"/>
    <a:srgbClr val="EB8C6F"/>
    <a:srgbClr val="5F88B8"/>
    <a:srgbClr val="2B5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9" autoAdjust="0"/>
    <p:restoredTop sz="86445" autoAdjust="0"/>
  </p:normalViewPr>
  <p:slideViewPr>
    <p:cSldViewPr snapToGrid="0">
      <p:cViewPr>
        <p:scale>
          <a:sx n="121" d="100"/>
          <a:sy n="121" d="100"/>
        </p:scale>
        <p:origin x="-78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-3912" y="-72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3713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2"/>
            <a:ext cx="2945659" cy="493713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r">
              <a:defRPr sz="1200"/>
            </a:lvl1pPr>
          </a:lstStyle>
          <a:p>
            <a:fld id="{E290C280-28A2-4A7F-9A68-D10325FE0FFE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8825"/>
            <a:ext cx="2945659" cy="493713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378825"/>
            <a:ext cx="2945659" cy="493713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r">
              <a:defRPr sz="1200"/>
            </a:lvl1pPr>
          </a:lstStyle>
          <a:p>
            <a:fld id="{90BBB004-093C-4626-998F-D46C39F28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3636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873" cy="493076"/>
          </a:xfrm>
          <a:prstGeom prst="rect">
            <a:avLst/>
          </a:prstGeom>
        </p:spPr>
        <p:txBody>
          <a:bodyPr vert="horz" lIns="91965" tIns="45983" rIns="91965" bIns="4598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197" y="1"/>
            <a:ext cx="2945873" cy="493076"/>
          </a:xfrm>
          <a:prstGeom prst="rect">
            <a:avLst/>
          </a:prstGeom>
        </p:spPr>
        <p:txBody>
          <a:bodyPr vert="horz" lIns="91965" tIns="45983" rIns="91965" bIns="45983" rtlCol="0"/>
          <a:lstStyle>
            <a:lvl1pPr algn="r">
              <a:defRPr sz="1200"/>
            </a:lvl1pPr>
          </a:lstStyle>
          <a:p>
            <a:fld id="{D1D874A6-A6B0-4A37-879B-96D787CD53D9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65" tIns="45983" rIns="91965" bIns="4598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48" y="4690588"/>
            <a:ext cx="5438783" cy="4442458"/>
          </a:xfrm>
          <a:prstGeom prst="rect">
            <a:avLst/>
          </a:prstGeom>
        </p:spPr>
        <p:txBody>
          <a:bodyPr vert="horz" lIns="91965" tIns="45983" rIns="91965" bIns="459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9584"/>
            <a:ext cx="2945873" cy="493076"/>
          </a:xfrm>
          <a:prstGeom prst="rect">
            <a:avLst/>
          </a:prstGeom>
        </p:spPr>
        <p:txBody>
          <a:bodyPr vert="horz" lIns="91965" tIns="45983" rIns="91965" bIns="4598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197" y="9379584"/>
            <a:ext cx="2945873" cy="493076"/>
          </a:xfrm>
          <a:prstGeom prst="rect">
            <a:avLst/>
          </a:prstGeom>
        </p:spPr>
        <p:txBody>
          <a:bodyPr vert="horz" lIns="91965" tIns="45983" rIns="91965" bIns="45983" rtlCol="0" anchor="b"/>
          <a:lstStyle>
            <a:lvl1pPr algn="r">
              <a:defRPr sz="1200"/>
            </a:lvl1pPr>
          </a:lstStyle>
          <a:p>
            <a:fld id="{885F8DEE-3D2E-42BA-9118-3743B3B42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5767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3235" y="50449"/>
            <a:ext cx="12192000" cy="1046826"/>
            <a:chOff x="3235" y="50449"/>
            <a:chExt cx="12192000" cy="1046826"/>
          </a:xfrm>
        </p:grpSpPr>
        <p:sp>
          <p:nvSpPr>
            <p:cNvPr id="8" name="Rectangle 7"/>
            <p:cNvSpPr/>
            <p:nvPr/>
          </p:nvSpPr>
          <p:spPr>
            <a:xfrm>
              <a:off x="3235" y="788576"/>
              <a:ext cx="12192000" cy="308699"/>
            </a:xfrm>
            <a:prstGeom prst="rect">
              <a:avLst/>
            </a:prstGeom>
            <a:gradFill flip="none" rotWithShape="1">
              <a:gsLst>
                <a:gs pos="0">
                  <a:srgbClr val="103766"/>
                </a:gs>
                <a:gs pos="100000">
                  <a:srgbClr val="0087E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154" y="50449"/>
              <a:ext cx="1016679" cy="70452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91718" y="162877"/>
              <a:ext cx="525385" cy="347043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 userDrawn="1"/>
        </p:nvSpPr>
        <p:spPr>
          <a:xfrm>
            <a:off x="1858875" y="141102"/>
            <a:ext cx="5476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err="1" smtClean="0">
                <a:solidFill>
                  <a:srgbClr val="254AA5"/>
                </a:solidFill>
              </a:rPr>
              <a:t>Opsys</a:t>
            </a:r>
            <a:r>
              <a:rPr lang="nl-BE" sz="2800" b="1" dirty="0" smtClean="0">
                <a:solidFill>
                  <a:srgbClr val="254AA5"/>
                </a:solidFill>
              </a:rPr>
              <a:t> Workshops </a:t>
            </a:r>
            <a:r>
              <a:rPr lang="nl-BE" sz="2800" b="1" dirty="0" err="1" smtClean="0">
                <a:solidFill>
                  <a:srgbClr val="254AA5"/>
                </a:solidFill>
              </a:rPr>
              <a:t>for</a:t>
            </a:r>
            <a:r>
              <a:rPr lang="nl-BE" sz="2800" b="1" dirty="0" smtClean="0">
                <a:solidFill>
                  <a:srgbClr val="254AA5"/>
                </a:solidFill>
              </a:rPr>
              <a:t> P1 Results</a:t>
            </a:r>
            <a:endParaRPr lang="en-US" sz="2800" b="1" dirty="0">
              <a:solidFill>
                <a:srgbClr val="254A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784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6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3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3235" y="50449"/>
            <a:ext cx="12192000" cy="1046826"/>
            <a:chOff x="3235" y="50449"/>
            <a:chExt cx="12192000" cy="1046826"/>
          </a:xfrm>
        </p:grpSpPr>
        <p:sp>
          <p:nvSpPr>
            <p:cNvPr id="8" name="Rectangle 7"/>
            <p:cNvSpPr/>
            <p:nvPr/>
          </p:nvSpPr>
          <p:spPr>
            <a:xfrm>
              <a:off x="3235" y="788576"/>
              <a:ext cx="12192000" cy="308699"/>
            </a:xfrm>
            <a:prstGeom prst="rect">
              <a:avLst/>
            </a:prstGeom>
            <a:gradFill flip="none" rotWithShape="1">
              <a:gsLst>
                <a:gs pos="0">
                  <a:srgbClr val="103766"/>
                </a:gs>
                <a:gs pos="100000">
                  <a:srgbClr val="0087E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154" y="50449"/>
              <a:ext cx="1016679" cy="7045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29129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3235" y="50449"/>
            <a:ext cx="12192000" cy="1046826"/>
            <a:chOff x="3235" y="50449"/>
            <a:chExt cx="12192000" cy="1046826"/>
          </a:xfrm>
        </p:grpSpPr>
        <p:sp>
          <p:nvSpPr>
            <p:cNvPr id="8" name="Rectangle 7"/>
            <p:cNvSpPr/>
            <p:nvPr/>
          </p:nvSpPr>
          <p:spPr>
            <a:xfrm>
              <a:off x="3235" y="788576"/>
              <a:ext cx="12192000" cy="308699"/>
            </a:xfrm>
            <a:prstGeom prst="rect">
              <a:avLst/>
            </a:prstGeom>
            <a:gradFill flip="none" rotWithShape="1">
              <a:gsLst>
                <a:gs pos="0">
                  <a:srgbClr val="103766"/>
                </a:gs>
                <a:gs pos="100000">
                  <a:srgbClr val="0087E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154" y="50449"/>
              <a:ext cx="1016679" cy="70452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91718" y="162877"/>
              <a:ext cx="525385" cy="347043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 userDrawn="1"/>
        </p:nvSpPr>
        <p:spPr>
          <a:xfrm>
            <a:off x="1858875" y="141102"/>
            <a:ext cx="5476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err="1" smtClean="0">
                <a:solidFill>
                  <a:srgbClr val="254AA5"/>
                </a:solidFill>
              </a:rPr>
              <a:t>Opsys</a:t>
            </a:r>
            <a:r>
              <a:rPr lang="nl-BE" sz="2800" b="1" dirty="0" smtClean="0">
                <a:solidFill>
                  <a:srgbClr val="254AA5"/>
                </a:solidFill>
              </a:rPr>
              <a:t> Webinar</a:t>
            </a:r>
            <a:endParaRPr lang="en-US" sz="2800" b="1" dirty="0">
              <a:solidFill>
                <a:srgbClr val="254A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859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3235" y="50449"/>
            <a:ext cx="12192000" cy="1046826"/>
            <a:chOff x="3235" y="50449"/>
            <a:chExt cx="12192000" cy="1046826"/>
          </a:xfrm>
        </p:grpSpPr>
        <p:sp>
          <p:nvSpPr>
            <p:cNvPr id="9" name="Rectangle 8"/>
            <p:cNvSpPr/>
            <p:nvPr/>
          </p:nvSpPr>
          <p:spPr>
            <a:xfrm>
              <a:off x="3235" y="788576"/>
              <a:ext cx="12192000" cy="308699"/>
            </a:xfrm>
            <a:prstGeom prst="rect">
              <a:avLst/>
            </a:prstGeom>
            <a:gradFill flip="none" rotWithShape="1">
              <a:gsLst>
                <a:gs pos="0">
                  <a:srgbClr val="103766"/>
                </a:gs>
                <a:gs pos="100000">
                  <a:srgbClr val="0087E6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154" y="50449"/>
              <a:ext cx="1016679" cy="70452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91718" y="162877"/>
              <a:ext cx="525385" cy="347043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 userDrawn="1"/>
        </p:nvSpPr>
        <p:spPr>
          <a:xfrm>
            <a:off x="1858875" y="141102"/>
            <a:ext cx="5476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err="1" smtClean="0">
                <a:solidFill>
                  <a:srgbClr val="254AA5"/>
                </a:solidFill>
              </a:rPr>
              <a:t>Opsys</a:t>
            </a:r>
            <a:r>
              <a:rPr lang="nl-BE" sz="2800" b="1" dirty="0" smtClean="0">
                <a:solidFill>
                  <a:srgbClr val="254AA5"/>
                </a:solidFill>
              </a:rPr>
              <a:t> Webinar</a:t>
            </a:r>
            <a:endParaRPr lang="en-US" sz="2800" b="1" dirty="0">
              <a:solidFill>
                <a:srgbClr val="254A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603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7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7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0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0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91666-A3C8-4B8C-905D-A09820ECD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09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3508" y="0"/>
            <a:ext cx="2228491" cy="825500"/>
          </a:xfrm>
        </p:spPr>
        <p:txBody>
          <a:bodyPr>
            <a:normAutofit/>
          </a:bodyPr>
          <a:lstStyle/>
          <a:p>
            <a:pPr algn="r"/>
            <a:r>
              <a:rPr lang="en-GB" sz="1800" b="1" dirty="0" smtClean="0">
                <a:solidFill>
                  <a:srgbClr val="254AA5"/>
                </a:solidFill>
                <a:latin typeface="+mn-lt"/>
              </a:rPr>
              <a:t>7 December 2017</a:t>
            </a:r>
            <a:br>
              <a:rPr lang="en-GB" sz="1800" b="1" dirty="0" smtClean="0">
                <a:solidFill>
                  <a:srgbClr val="254AA5"/>
                </a:solidFill>
                <a:latin typeface="+mn-lt"/>
              </a:rPr>
            </a:br>
            <a:r>
              <a:rPr lang="en-GB" sz="1800" b="1" dirty="0" smtClean="0">
                <a:solidFill>
                  <a:srgbClr val="254AA5"/>
                </a:solidFill>
                <a:latin typeface="+mn-lt"/>
              </a:rPr>
              <a:t>12h30 - 14h30</a:t>
            </a:r>
            <a:endParaRPr lang="en-GB" sz="1800" b="1" dirty="0">
              <a:solidFill>
                <a:srgbClr val="254AA5"/>
              </a:solidFill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340271"/>
              </p:ext>
            </p:extLst>
          </p:nvPr>
        </p:nvGraphicFramePr>
        <p:xfrm>
          <a:off x="536028" y="1249313"/>
          <a:ext cx="9246474" cy="544202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831066"/>
                <a:gridCol w="698185"/>
                <a:gridCol w="4717223"/>
              </a:tblGrid>
              <a:tr h="264780"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Session</a:t>
                      </a:r>
                      <a:endParaRPr lang="en-GB" sz="1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Time</a:t>
                      </a:r>
                      <a:endParaRPr lang="en-GB" sz="1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Moderators</a:t>
                      </a:r>
                      <a:endParaRPr lang="en-GB" sz="1200" noProof="0" dirty="0"/>
                    </a:p>
                  </a:txBody>
                  <a:tcPr anchor="ctr"/>
                </a:tc>
              </a:tr>
              <a:tr h="296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 smtClean="0">
                          <a:sym typeface="Wingdings" panose="05000000000000000000" pitchFamily="2" charset="2"/>
                        </a:rPr>
                        <a:t>Introduction to</a:t>
                      </a:r>
                      <a:r>
                        <a:rPr lang="en-GB" sz="1200" baseline="0" noProof="0" dirty="0" smtClean="0">
                          <a:sym typeface="Wingdings" panose="05000000000000000000" pitchFamily="2" charset="2"/>
                        </a:rPr>
                        <a:t> the Webinar</a:t>
                      </a:r>
                      <a:r>
                        <a:rPr lang="en-GB" sz="1200" noProof="0" dirty="0" smtClean="0">
                          <a:sym typeface="Wingdings" panose="05000000000000000000" pitchFamily="2" charset="2"/>
                        </a:rPr>
                        <a:t>. </a:t>
                      </a:r>
                      <a:endParaRPr lang="en-GB" sz="1200" noProof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5 min</a:t>
                      </a:r>
                      <a:endParaRPr lang="en-GB" sz="1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b="1" noProof="0" dirty="0" smtClean="0"/>
                        <a:t>Michal</a:t>
                      </a:r>
                      <a:r>
                        <a:rPr lang="en-GB" sz="1200" b="1" baseline="0" noProof="0" dirty="0" smtClean="0"/>
                        <a:t> </a:t>
                      </a:r>
                      <a:r>
                        <a:rPr lang="en-GB" sz="1200" b="1" baseline="0" noProof="0" dirty="0" err="1" smtClean="0"/>
                        <a:t>Krejza</a:t>
                      </a:r>
                      <a:r>
                        <a:rPr lang="en-GB" sz="1200" baseline="0" noProof="0" dirty="0" smtClean="0"/>
                        <a:t>, Head of Unit, Results and Business Processes, DEVCO</a:t>
                      </a:r>
                      <a:endParaRPr lang="en-GB" sz="1200" noProof="0" dirty="0"/>
                    </a:p>
                  </a:txBody>
                  <a:tcPr anchor="ctr"/>
                </a:tc>
              </a:tr>
              <a:tr h="441301"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Feed-back</a:t>
                      </a:r>
                      <a:r>
                        <a:rPr lang="en-GB" sz="1200" baseline="0" noProof="0" dirty="0" smtClean="0"/>
                        <a:t> of the </a:t>
                      </a:r>
                      <a:r>
                        <a:rPr lang="en-GB" sz="1200" b="1" baseline="0" noProof="0" dirty="0" smtClean="0"/>
                        <a:t>test phase</a:t>
                      </a:r>
                      <a:r>
                        <a:rPr lang="en-GB" sz="1200" baseline="0" noProof="0" dirty="0" smtClean="0"/>
                        <a:t>: key elements</a:t>
                      </a:r>
                      <a:endParaRPr lang="en-GB" sz="1200" noProof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10 min</a:t>
                      </a:r>
                      <a:endParaRPr lang="en-GB" sz="1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b="1" noProof="0" dirty="0" err="1" smtClean="0"/>
                        <a:t>Véronique</a:t>
                      </a:r>
                      <a:r>
                        <a:rPr lang="en-GB" sz="1200" b="1" noProof="0" dirty="0" smtClean="0"/>
                        <a:t> </a:t>
                      </a:r>
                      <a:r>
                        <a:rPr lang="en-GB" sz="1200" b="1" noProof="0" dirty="0" smtClean="0"/>
                        <a:t>Lena,</a:t>
                      </a:r>
                      <a:r>
                        <a:rPr lang="en-GB" sz="1200" b="1" baseline="0" noProof="0" dirty="0" smtClean="0"/>
                        <a:t> </a:t>
                      </a:r>
                      <a:r>
                        <a:rPr lang="en-GB" sz="1200" b="0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Team Leader, Change </a:t>
                      </a:r>
                      <a:r>
                        <a:rPr lang="en-GB" sz="1200" b="0" baseline="0" noProof="0" dirty="0" smtClean="0"/>
                        <a:t>management</a:t>
                      </a:r>
                      <a:endParaRPr lang="en-GB" sz="1200" noProof="0" dirty="0"/>
                    </a:p>
                  </a:txBody>
                  <a:tcPr anchor="ctr"/>
                </a:tc>
              </a:tr>
              <a:tr h="44130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 dirty="0" smtClean="0"/>
                        <a:t>How to better involve EUDs in the </a:t>
                      </a:r>
                      <a:r>
                        <a:rPr lang="en-GB" sz="1200" b="1" kern="1200" noProof="0" dirty="0" smtClean="0"/>
                        <a:t>governance</a:t>
                      </a:r>
                      <a:r>
                        <a:rPr lang="en-GB" sz="1200" kern="1200" noProof="0" dirty="0" smtClean="0"/>
                        <a:t> of the</a:t>
                      </a:r>
                      <a:r>
                        <a:rPr lang="en-GB" sz="1200" kern="1200" baseline="0" noProof="0" dirty="0" smtClean="0"/>
                        <a:t> OPSYS programme</a:t>
                      </a:r>
                      <a:r>
                        <a:rPr lang="en-GB" sz="1200" kern="1200" noProof="0" dirty="0" smtClean="0"/>
                        <a:t>?</a:t>
                      </a:r>
                      <a:r>
                        <a:rPr lang="en-GB" sz="1200" kern="1200" baseline="0" noProof="0" dirty="0" smtClean="0"/>
                        <a:t> </a:t>
                      </a:r>
                      <a:r>
                        <a:rPr lang="en-GB" sz="1200" kern="1200" noProof="0" dirty="0" smtClean="0"/>
                        <a:t>+ Q&amp;A</a:t>
                      </a: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 smtClean="0"/>
                        <a:t>10 min</a:t>
                      </a: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noProof="0" dirty="0" smtClean="0"/>
                        <a:t>Thierry </a:t>
                      </a:r>
                      <a:r>
                        <a:rPr lang="en-GB" sz="1200" b="1" kern="1200" noProof="0" dirty="0" err="1" smtClean="0"/>
                        <a:t>Dudermel</a:t>
                      </a:r>
                      <a:r>
                        <a:rPr lang="en-GB" sz="1200" kern="1200" baseline="0" noProof="0" dirty="0" smtClean="0"/>
                        <a:t>, Head of Cooperation, EUD Brazil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 smtClean="0"/>
                        <a:t>Roxana </a:t>
                      </a:r>
                      <a:r>
                        <a:rPr lang="en-GB" sz="1200" b="1" noProof="0" dirty="0" err="1" smtClean="0"/>
                        <a:t>Calfa</a:t>
                      </a:r>
                      <a:r>
                        <a:rPr lang="en-GB" sz="1200" noProof="0" dirty="0" smtClean="0"/>
                        <a:t>, </a:t>
                      </a:r>
                      <a:r>
                        <a:rPr lang="en-GB" sz="1200" kern="1200" baseline="0" noProof="0" dirty="0" smtClean="0"/>
                        <a:t>Head of Section, </a:t>
                      </a:r>
                      <a:r>
                        <a:rPr lang="en-GB" sz="1200" baseline="0" noProof="0" dirty="0" smtClean="0"/>
                        <a:t>Results and Business Processes, DEVCO</a:t>
                      </a:r>
                      <a:endParaRPr lang="en-GB" sz="1200" noProof="0" dirty="0" smtClean="0"/>
                    </a:p>
                  </a:txBody>
                  <a:tcPr anchor="ctr"/>
                </a:tc>
              </a:tr>
              <a:tr h="1676943">
                <a:tc>
                  <a:txBody>
                    <a:bodyPr/>
                    <a:lstStyle/>
                    <a:p>
                      <a:r>
                        <a:rPr lang="en-GB" sz="1200" b="1" baseline="0" noProof="0" dirty="0" smtClean="0"/>
                        <a:t>Monitoring and reporting:</a:t>
                      </a:r>
                    </a:p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GB" sz="1200" kern="1200" baseline="0" noProof="0" dirty="0" smtClean="0"/>
                        <a:t>OPSYS needs from a thematic unit perspective</a:t>
                      </a:r>
                    </a:p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GB" sz="1200" kern="1200" baseline="0" noProof="0" dirty="0" smtClean="0"/>
                        <a:t>OPSYS gap analysis for PI</a:t>
                      </a:r>
                    </a:p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GB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Key indicators for monitoring and disaggregation, challenge of quality</a:t>
                      </a:r>
                    </a:p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GB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OPSYS can support project management and monitoring and not only results reporting</a:t>
                      </a:r>
                    </a:p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GB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Involvement of implementing partners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60</a:t>
                      </a:r>
                      <a:r>
                        <a:rPr lang="en-GB" sz="1200" baseline="0" noProof="0" dirty="0" smtClean="0"/>
                        <a:t> </a:t>
                      </a:r>
                      <a:r>
                        <a:rPr lang="en-GB" sz="1200" noProof="0" dirty="0" smtClean="0"/>
                        <a:t>min</a:t>
                      </a:r>
                      <a:endParaRPr lang="en-GB" sz="1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b="1" noProof="0" dirty="0" smtClean="0"/>
                        <a:t>1- Bertrand </a:t>
                      </a:r>
                      <a:r>
                        <a:rPr lang="en-GB" sz="1200" b="1" noProof="0" dirty="0" err="1" smtClean="0"/>
                        <a:t>Jolas</a:t>
                      </a:r>
                      <a:r>
                        <a:rPr lang="en-GB" sz="1200" b="1" noProof="0" dirty="0" smtClean="0"/>
                        <a:t>,</a:t>
                      </a:r>
                      <a:r>
                        <a:rPr lang="en-GB" sz="1200" b="1" baseline="0" noProof="0" dirty="0" smtClean="0"/>
                        <a:t> </a:t>
                      </a:r>
                      <a:r>
                        <a:rPr lang="en-GB" sz="1200" noProof="0" dirty="0" smtClean="0"/>
                        <a:t>Policy Officer, DEVCO</a:t>
                      </a:r>
                      <a:r>
                        <a:rPr lang="en-GB" sz="1200" baseline="0" noProof="0" dirty="0" smtClean="0"/>
                        <a:t>, Private sector and Trade</a:t>
                      </a:r>
                      <a:endParaRPr lang="en-GB" sz="1200" noProof="0" dirty="0" smtClean="0"/>
                    </a:p>
                    <a:p>
                      <a:r>
                        <a:rPr lang="en-GB" sz="1200" b="1" noProof="0" dirty="0" smtClean="0"/>
                        <a:t>2- </a:t>
                      </a:r>
                      <a:r>
                        <a:rPr lang="en-GB" sz="1200" b="1" noProof="0" dirty="0" err="1" smtClean="0"/>
                        <a:t>Kamil</a:t>
                      </a:r>
                      <a:r>
                        <a:rPr lang="en-GB" sz="1200" b="1" noProof="0" dirty="0" smtClean="0"/>
                        <a:t> </a:t>
                      </a:r>
                      <a:r>
                        <a:rPr lang="en-GB" sz="1200" b="1" noProof="0" dirty="0" err="1" smtClean="0"/>
                        <a:t>Valica</a:t>
                      </a:r>
                      <a:r>
                        <a:rPr lang="en-GB" sz="1200" b="1" noProof="0" dirty="0" smtClean="0"/>
                        <a:t>, </a:t>
                      </a:r>
                      <a:r>
                        <a:rPr lang="en-GB" sz="1200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Programme and Evaluation Manager, FPI.4|Partnership Instrument </a:t>
                      </a:r>
                    </a:p>
                    <a:p>
                      <a:r>
                        <a:rPr lang="en-GB" sz="1200" b="1" noProof="0" dirty="0" smtClean="0"/>
                        <a:t>3- Georges </a:t>
                      </a:r>
                      <a:r>
                        <a:rPr lang="en-GB" sz="1200" b="1" noProof="0" dirty="0" err="1" smtClean="0"/>
                        <a:t>Dehoux</a:t>
                      </a:r>
                      <a:r>
                        <a:rPr lang="en-GB" sz="1200" b="1" noProof="0" dirty="0" smtClean="0"/>
                        <a:t>, </a:t>
                      </a:r>
                      <a:r>
                        <a:rPr lang="en-GB" sz="1200" b="0" noProof="0" dirty="0" smtClean="0"/>
                        <a:t>EUD Pakistan </a:t>
                      </a:r>
                      <a:endParaRPr lang="en-GB" sz="1200" b="0" noProof="0" dirty="0" smtClean="0"/>
                    </a:p>
                    <a:p>
                      <a:r>
                        <a:rPr lang="en-GB" sz="1200" b="1" baseline="0" noProof="0" dirty="0" smtClean="0"/>
                        <a:t>4- </a:t>
                      </a:r>
                      <a:r>
                        <a:rPr lang="en-GB" sz="1200" b="1" baseline="0" noProof="0" dirty="0" smtClean="0"/>
                        <a:t>Lise </a:t>
                      </a:r>
                      <a:r>
                        <a:rPr lang="en-GB" sz="1200" b="1" baseline="0" noProof="0" dirty="0" err="1" smtClean="0"/>
                        <a:t>Paté</a:t>
                      </a:r>
                      <a:r>
                        <a:rPr lang="en-GB" sz="1200" b="1" baseline="0" noProof="0" dirty="0" smtClean="0"/>
                        <a:t>, </a:t>
                      </a:r>
                      <a:r>
                        <a:rPr lang="en-GB" sz="1200" b="0" baseline="0" noProof="0" dirty="0" smtClean="0"/>
                        <a:t>EUD Brazil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noProof="0" dirty="0" smtClean="0"/>
                        <a:t>5- </a:t>
                      </a:r>
                      <a:r>
                        <a:rPr lang="en-GB" sz="1200" b="1" noProof="0" dirty="0" smtClean="0"/>
                        <a:t>Roxana </a:t>
                      </a:r>
                      <a:r>
                        <a:rPr lang="en-GB" sz="1200" b="1" noProof="0" dirty="0" err="1" smtClean="0"/>
                        <a:t>Calfa</a:t>
                      </a:r>
                      <a:r>
                        <a:rPr lang="en-GB" sz="1200" noProof="0" dirty="0" smtClean="0"/>
                        <a:t>, </a:t>
                      </a:r>
                      <a:r>
                        <a:rPr lang="en-GB" sz="1200" kern="1200" baseline="0" noProof="0" dirty="0" smtClean="0"/>
                        <a:t>Head of Section, </a:t>
                      </a:r>
                      <a:r>
                        <a:rPr lang="en-GB" sz="1200" baseline="0" noProof="0" dirty="0" smtClean="0"/>
                        <a:t>Results and Business Processes, DEVCO</a:t>
                      </a:r>
                      <a:endParaRPr lang="en-GB" sz="1200" b="1" noProof="0" dirty="0" smtClean="0"/>
                    </a:p>
                  </a:txBody>
                  <a:tcPr anchor="ctr"/>
                </a:tc>
              </a:tr>
              <a:tr h="1473172">
                <a:tc>
                  <a:txBody>
                    <a:bodyPr/>
                    <a:lstStyle/>
                    <a:p>
                      <a:r>
                        <a:rPr lang="en-GB" sz="1200" b="1" noProof="0" dirty="0" smtClean="0">
                          <a:solidFill>
                            <a:schemeClr val="tx1"/>
                          </a:solidFill>
                        </a:rPr>
                        <a:t>Questions and Answers</a:t>
                      </a:r>
                      <a:endParaRPr lang="en-GB" sz="1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30 min</a:t>
                      </a:r>
                      <a:endParaRPr lang="en-GB" sz="1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 smtClean="0"/>
                        <a:t>Roxana</a:t>
                      </a:r>
                      <a:r>
                        <a:rPr lang="en-GB" sz="1200" b="1" baseline="0" noProof="0" dirty="0" smtClean="0"/>
                        <a:t> </a:t>
                      </a:r>
                      <a:r>
                        <a:rPr lang="en-GB" sz="1200" b="1" baseline="0" noProof="0" dirty="0" err="1" smtClean="0"/>
                        <a:t>Calfa</a:t>
                      </a:r>
                      <a:r>
                        <a:rPr lang="en-GB" sz="1200" baseline="0" noProof="0" dirty="0" smtClean="0"/>
                        <a:t>, Head of Section, Results and Business Processes, DEVCO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noProof="0" dirty="0" smtClean="0"/>
                        <a:t>Andrea</a:t>
                      </a:r>
                      <a:r>
                        <a:rPr lang="en-GB" sz="1200" b="1" kern="1200" baseline="0" noProof="0" dirty="0" smtClean="0"/>
                        <a:t> Alfieri</a:t>
                      </a:r>
                      <a:r>
                        <a:rPr lang="en-GB" sz="1200" kern="1200" baseline="0" noProof="0" dirty="0" smtClean="0"/>
                        <a:t>, Head of Section, </a:t>
                      </a:r>
                      <a:r>
                        <a:rPr lang="en-GB" sz="1200" baseline="0" noProof="0" dirty="0" smtClean="0"/>
                        <a:t>Results and Business Processes, DEVCO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noProof="0" dirty="0" smtClean="0"/>
                        <a:t>Massimo Mina</a:t>
                      </a:r>
                      <a:r>
                        <a:rPr lang="en-GB" sz="1200" baseline="0" noProof="0" dirty="0" smtClean="0"/>
                        <a:t>, Team Leader Evaluation and Monitoring, NEAR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noProof="0" dirty="0" smtClean="0"/>
                        <a:t>Ronan </a:t>
                      </a:r>
                      <a:r>
                        <a:rPr lang="en-GB" sz="1200" b="1" baseline="0" noProof="0" dirty="0" err="1" smtClean="0"/>
                        <a:t>MacAongusa</a:t>
                      </a:r>
                      <a:r>
                        <a:rPr lang="en-GB" sz="1200" baseline="0" noProof="0" dirty="0" smtClean="0"/>
                        <a:t>, Deputy Head of Unit, Budget, Finance and Relations with other Institutions, FPI</a:t>
                      </a:r>
                      <a:endParaRPr lang="en-GB" sz="1200" noProof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 err="1" smtClean="0"/>
                        <a:t>Polivios</a:t>
                      </a:r>
                      <a:r>
                        <a:rPr lang="en-GB" sz="1200" b="1" noProof="0" dirty="0" smtClean="0"/>
                        <a:t> </a:t>
                      </a:r>
                      <a:r>
                        <a:rPr lang="en-GB" sz="1200" b="1" noProof="0" dirty="0" err="1" smtClean="0"/>
                        <a:t>Klimathianakis</a:t>
                      </a:r>
                      <a:r>
                        <a:rPr lang="en-GB" sz="1200" noProof="0" dirty="0" smtClean="0"/>
                        <a:t>, OPSYS</a:t>
                      </a:r>
                      <a:r>
                        <a:rPr lang="en-GB" sz="1200" baseline="0" noProof="0" dirty="0" smtClean="0"/>
                        <a:t> programme manager, DIGIT</a:t>
                      </a:r>
                      <a:endParaRPr lang="en-GB" sz="1200" noProof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 smtClean="0"/>
                        <a:t>Lucile</a:t>
                      </a:r>
                      <a:r>
                        <a:rPr lang="en-GB" sz="1200" noProof="0" dirty="0" smtClean="0"/>
                        <a:t> </a:t>
                      </a:r>
                      <a:r>
                        <a:rPr lang="en-GB" sz="1200" b="1" noProof="0" dirty="0" err="1" smtClean="0"/>
                        <a:t>Petitpierre</a:t>
                      </a:r>
                      <a:r>
                        <a:rPr lang="en-GB" sz="1200" noProof="0" dirty="0" smtClean="0"/>
                        <a:t>, Business Manager</a:t>
                      </a:r>
                      <a:r>
                        <a:rPr lang="en-GB" sz="1200" baseline="0" noProof="0" dirty="0" smtClean="0"/>
                        <a:t> Results and Monitoring</a:t>
                      </a:r>
                      <a:endParaRPr lang="en-GB" sz="1200" noProof="0" dirty="0" smtClean="0"/>
                    </a:p>
                  </a:txBody>
                  <a:tcPr anchor="ctr"/>
                </a:tc>
              </a:tr>
              <a:tr h="794341">
                <a:tc>
                  <a:txBody>
                    <a:bodyPr/>
                    <a:lstStyle/>
                    <a:p>
                      <a:r>
                        <a:rPr lang="en-GB" sz="1200" b="1" noProof="0" dirty="0" smtClean="0">
                          <a:sym typeface="Wingdings" panose="05000000000000000000" pitchFamily="2" charset="2"/>
                        </a:rPr>
                        <a:t>Next steps  and conclusions</a:t>
                      </a:r>
                      <a:endParaRPr lang="en-GB" sz="12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smtClean="0"/>
                        <a:t>5 min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 smtClean="0"/>
                        <a:t>Roxana </a:t>
                      </a:r>
                      <a:r>
                        <a:rPr lang="en-GB" sz="1200" b="1" noProof="0" dirty="0" err="1" smtClean="0"/>
                        <a:t>Calfa</a:t>
                      </a:r>
                      <a:r>
                        <a:rPr lang="en-GB" sz="1200" noProof="0" dirty="0" smtClean="0"/>
                        <a:t>, </a:t>
                      </a:r>
                      <a:r>
                        <a:rPr lang="en-GB" sz="1200" kern="1200" baseline="0" noProof="0" dirty="0" smtClean="0"/>
                        <a:t>Head of Section, </a:t>
                      </a:r>
                      <a:r>
                        <a:rPr lang="en-GB" sz="1200" baseline="0" noProof="0" dirty="0" smtClean="0"/>
                        <a:t>Results and Business Processes, DEVCO, </a:t>
                      </a:r>
                      <a:r>
                        <a:rPr lang="en-GB" sz="1200" b="1" noProof="0" dirty="0" err="1" smtClean="0"/>
                        <a:t>Véronique</a:t>
                      </a:r>
                      <a:r>
                        <a:rPr lang="en-GB" sz="1200" b="1" noProof="0" dirty="0" smtClean="0"/>
                        <a:t> Lena,</a:t>
                      </a:r>
                      <a:r>
                        <a:rPr lang="en-GB" sz="1200" b="1" baseline="0" noProof="0" dirty="0" smtClean="0"/>
                        <a:t> </a:t>
                      </a:r>
                      <a:r>
                        <a:rPr lang="en-GB" sz="1200" b="0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Team Leader, Change </a:t>
                      </a:r>
                      <a:r>
                        <a:rPr lang="en-GB" sz="1200" b="0" baseline="0" noProof="0" dirty="0" smtClean="0"/>
                        <a:t>management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 smtClean="0"/>
                        <a:t>Michal</a:t>
                      </a:r>
                      <a:r>
                        <a:rPr lang="en-GB" sz="1200" b="1" baseline="0" noProof="0" dirty="0" smtClean="0"/>
                        <a:t> </a:t>
                      </a:r>
                      <a:r>
                        <a:rPr lang="en-GB" sz="1200" b="1" baseline="0" noProof="0" dirty="0" err="1" smtClean="0"/>
                        <a:t>Krejza</a:t>
                      </a:r>
                      <a:r>
                        <a:rPr lang="en-GB" sz="1200" baseline="0" noProof="0" dirty="0" smtClean="0"/>
                        <a:t>, Head of Unit, Results and Business Processes, DEVCO</a:t>
                      </a:r>
                      <a:endParaRPr lang="en-GB" sz="1200" noProof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noProof="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48039" y="2020284"/>
            <a:ext cx="2062431" cy="34163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tx1"/>
                </a:solidFill>
              </a:rPr>
              <a:t>The purpose of the webinar is:</a:t>
            </a:r>
          </a:p>
          <a:p>
            <a:endParaRPr lang="en-GB" sz="1200" dirty="0" smtClean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GB" sz="1200" dirty="0" smtClean="0">
                <a:solidFill>
                  <a:schemeClr val="tx1"/>
                </a:solidFill>
              </a:rPr>
              <a:t>to communicate with EUDs and HQ units about  the key results of the test phase. 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 smtClean="0">
                <a:solidFill>
                  <a:schemeClr val="tx1"/>
                </a:solidFill>
              </a:rPr>
              <a:t>Engage a more direct feed-back with practitioners in EUDs on monitoring and results 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 smtClean="0">
                <a:solidFill>
                  <a:schemeClr val="tx1"/>
                </a:solidFill>
              </a:rPr>
              <a:t>Present the steps forward in terms of contribution of EUDs and pilot units </a:t>
            </a:r>
          </a:p>
          <a:p>
            <a:pPr marL="285750" indent="-285750">
              <a:buFont typeface="+mj-lt"/>
              <a:buAutoNum type="romanLcPeriod"/>
            </a:pPr>
            <a:endParaRPr lang="en-GB" sz="1200" dirty="0" smtClean="0">
              <a:solidFill>
                <a:schemeClr val="tx1"/>
              </a:solidFill>
            </a:endParaRPr>
          </a:p>
          <a:p>
            <a:endParaRPr lang="en-GB" sz="1200" dirty="0" smtClean="0">
              <a:solidFill>
                <a:schemeClr val="tx1"/>
              </a:solidFill>
            </a:endParaRPr>
          </a:p>
          <a:p>
            <a:r>
              <a:rPr lang="en-GB" sz="1200" dirty="0" smtClean="0">
                <a:solidFill>
                  <a:schemeClr val="tx1"/>
                </a:solidFill>
              </a:rPr>
              <a:t>All sessions will be followed by </a:t>
            </a:r>
            <a:r>
              <a:rPr lang="en-GB" sz="1200" b="1" dirty="0" smtClean="0">
                <a:solidFill>
                  <a:schemeClr val="tx1"/>
                </a:solidFill>
              </a:rPr>
              <a:t>"Questions and Answers"</a:t>
            </a:r>
            <a:endParaRPr lang="en-GB" sz="1200" b="1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49825" y="0"/>
            <a:ext cx="8124796" cy="825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 smtClean="0">
                <a:solidFill>
                  <a:srgbClr val="254AA5"/>
                </a:solidFill>
                <a:latin typeface="+mn-lt"/>
              </a:rPr>
              <a:t>2</a:t>
            </a:r>
            <a:r>
              <a:rPr lang="en-GB" sz="2800" b="1" baseline="30000" dirty="0" smtClean="0">
                <a:solidFill>
                  <a:srgbClr val="254AA5"/>
                </a:solidFill>
                <a:latin typeface="+mn-lt"/>
              </a:rPr>
              <a:t>nd</a:t>
            </a:r>
            <a:r>
              <a:rPr lang="en-GB" sz="2800" b="1" dirty="0" smtClean="0">
                <a:solidFill>
                  <a:srgbClr val="254AA5"/>
                </a:solidFill>
                <a:latin typeface="+mn-lt"/>
              </a:rPr>
              <a:t> Webinar: Feedback of the test phase</a:t>
            </a:r>
            <a:endParaRPr lang="en-GB" sz="2800" b="1" dirty="0">
              <a:solidFill>
                <a:srgbClr val="254AA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338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32330</TotalTime>
  <Words>362</Words>
  <Application>Microsoft Office PowerPoint</Application>
  <PresentationFormat>Custom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7 December 2017 12h30 - 14h30</vt:lpstr>
    </vt:vector>
  </TitlesOfParts>
  <Company>everis 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Arnaud Berghmans</dc:creator>
  <cp:lastModifiedBy>LENA Veronique (DEVCO-EXT)</cp:lastModifiedBy>
  <cp:revision>343</cp:revision>
  <cp:lastPrinted>2017-12-04T11:25:54Z</cp:lastPrinted>
  <dcterms:created xsi:type="dcterms:W3CDTF">2016-12-15T15:43:02Z</dcterms:created>
  <dcterms:modified xsi:type="dcterms:W3CDTF">2017-12-05T12:02:40Z</dcterms:modified>
</cp:coreProperties>
</file>