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10" r:id="rId2"/>
    <p:sldId id="300" r:id="rId3"/>
    <p:sldId id="313" r:id="rId4"/>
    <p:sldId id="312" r:id="rId5"/>
    <p:sldId id="315" r:id="rId6"/>
    <p:sldId id="365" r:id="rId7"/>
    <p:sldId id="316" r:id="rId8"/>
    <p:sldId id="358" r:id="rId9"/>
    <p:sldId id="299" r:id="rId10"/>
    <p:sldId id="301" r:id="rId11"/>
    <p:sldId id="304" r:id="rId12"/>
    <p:sldId id="305" r:id="rId13"/>
    <p:sldId id="306" r:id="rId14"/>
    <p:sldId id="307" r:id="rId15"/>
    <p:sldId id="308" r:id="rId16"/>
    <p:sldId id="309" r:id="rId17"/>
    <p:sldId id="321" r:id="rId18"/>
    <p:sldId id="340" r:id="rId19"/>
    <p:sldId id="363" r:id="rId20"/>
    <p:sldId id="318" r:id="rId21"/>
    <p:sldId id="344" r:id="rId22"/>
    <p:sldId id="353" r:id="rId23"/>
    <p:sldId id="375" r:id="rId24"/>
    <p:sldId id="345" r:id="rId25"/>
    <p:sldId id="354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46" r:id="rId34"/>
    <p:sldId id="328" r:id="rId35"/>
    <p:sldId id="334" r:id="rId36"/>
    <p:sldId id="335" r:id="rId37"/>
    <p:sldId id="336" r:id="rId38"/>
    <p:sldId id="337" r:id="rId39"/>
    <p:sldId id="338" r:id="rId40"/>
    <p:sldId id="374" r:id="rId41"/>
    <p:sldId id="351" r:id="rId42"/>
    <p:sldId id="322" r:id="rId43"/>
    <p:sldId id="323" r:id="rId44"/>
    <p:sldId id="324" r:id="rId45"/>
    <p:sldId id="325" r:id="rId46"/>
    <p:sldId id="326" r:id="rId47"/>
    <p:sldId id="327" r:id="rId48"/>
    <p:sldId id="350" r:id="rId49"/>
    <p:sldId id="341" r:id="rId50"/>
    <p:sldId id="342" r:id="rId51"/>
    <p:sldId id="352" r:id="rId52"/>
    <p:sldId id="343" r:id="rId53"/>
    <p:sldId id="319" r:id="rId54"/>
    <p:sldId id="355" r:id="rId55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aud Berghmans" initials="A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F7D"/>
    <a:srgbClr val="254AA5"/>
    <a:srgbClr val="103766"/>
    <a:srgbClr val="000000"/>
    <a:srgbClr val="3BAEAE"/>
    <a:srgbClr val="1798D7"/>
    <a:srgbClr val="0087E6"/>
    <a:srgbClr val="EB8C6F"/>
    <a:srgbClr val="5F88B8"/>
    <a:srgbClr val="2B5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86171" autoAdjust="0"/>
  </p:normalViewPr>
  <p:slideViewPr>
    <p:cSldViewPr snapToGrid="0">
      <p:cViewPr>
        <p:scale>
          <a:sx n="100" d="100"/>
          <a:sy n="100" d="100"/>
        </p:scale>
        <p:origin x="-876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912" y="-7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388888888888889"/>
                  <c:y val="-0.162037037037037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777777777777767"/>
                  <c:y val="-3.24074074074074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499999999999999"/>
                  <c:y val="8.33333333333333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2500000000000001"/>
                  <c:y val="7.40740740740739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944444444444445"/>
                  <c:y val="-0.175925925925925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\ [$€-80C]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Sheet1!$E$2:$E$6</c:f>
              <c:strCache>
                <c:ptCount val="5"/>
                <c:pt idx="0">
                  <c:v>Local Dev</c:v>
                </c:pt>
                <c:pt idx="1">
                  <c:v>CSO-LA</c:v>
                </c:pt>
                <c:pt idx="2">
                  <c:v>EcoDev</c:v>
                </c:pt>
                <c:pt idx="3">
                  <c:v>Education</c:v>
                </c:pt>
                <c:pt idx="4">
                  <c:v>Nutrition</c:v>
                </c:pt>
              </c:strCache>
            </c:strRef>
          </c:cat>
          <c:val>
            <c:numRef>
              <c:f>Sheet1!$F$2:$F$6</c:f>
              <c:numCache>
                <c:formatCode>_([$€-2]\ * #,##0_);_([$€-2]\ * \(#,##0\);_([$€-2]\ * "-"??_);_(@_)</c:formatCode>
                <c:ptCount val="5"/>
                <c:pt idx="0">
                  <c:v>81500000</c:v>
                </c:pt>
                <c:pt idx="1">
                  <c:v>1315000</c:v>
                </c:pt>
                <c:pt idx="2">
                  <c:v>25000000</c:v>
                </c:pt>
                <c:pt idx="3">
                  <c:v>35309380</c:v>
                </c:pt>
                <c:pt idx="4">
                  <c:v>90329777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6332"/>
          </a:xfrm>
          <a:prstGeom prst="rect">
            <a:avLst/>
          </a:prstGeom>
        </p:spPr>
        <p:txBody>
          <a:bodyPr vert="horz" lIns="92026" tIns="46013" rIns="92026" bIns="460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3"/>
            <a:ext cx="2971800" cy="496332"/>
          </a:xfrm>
          <a:prstGeom prst="rect">
            <a:avLst/>
          </a:prstGeom>
        </p:spPr>
        <p:txBody>
          <a:bodyPr vert="horz" lIns="92026" tIns="46013" rIns="92026" bIns="46013" rtlCol="0"/>
          <a:lstStyle>
            <a:lvl1pPr algn="r">
              <a:defRPr sz="1200"/>
            </a:lvl1pPr>
          </a:lstStyle>
          <a:p>
            <a:fld id="{E290C280-28A2-4A7F-9A68-D10325FE0FF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71800" cy="496332"/>
          </a:xfrm>
          <a:prstGeom prst="rect">
            <a:avLst/>
          </a:prstGeom>
        </p:spPr>
        <p:txBody>
          <a:bodyPr vert="horz" lIns="92026" tIns="46013" rIns="92026" bIns="460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9428585"/>
            <a:ext cx="2971800" cy="496332"/>
          </a:xfrm>
          <a:prstGeom prst="rect">
            <a:avLst/>
          </a:prstGeom>
        </p:spPr>
        <p:txBody>
          <a:bodyPr vert="horz" lIns="92026" tIns="46013" rIns="92026" bIns="46013" rtlCol="0" anchor="b"/>
          <a:lstStyle>
            <a:lvl1pPr algn="r">
              <a:defRPr sz="1200"/>
            </a:lvl1pPr>
          </a:lstStyle>
          <a:p>
            <a:fld id="{90BBB004-093C-4626-998F-D46C39F28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63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16" cy="495692"/>
          </a:xfrm>
          <a:prstGeom prst="rect">
            <a:avLst/>
          </a:prstGeom>
        </p:spPr>
        <p:txBody>
          <a:bodyPr vert="horz" lIns="92581" tIns="46291" rIns="92581" bIns="4629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65" y="1"/>
            <a:ext cx="2972016" cy="495692"/>
          </a:xfrm>
          <a:prstGeom prst="rect">
            <a:avLst/>
          </a:prstGeom>
        </p:spPr>
        <p:txBody>
          <a:bodyPr vert="horz" lIns="92581" tIns="46291" rIns="92581" bIns="46291" rtlCol="0"/>
          <a:lstStyle>
            <a:lvl1pPr algn="r">
              <a:defRPr sz="1200"/>
            </a:lvl1pPr>
          </a:lstStyle>
          <a:p>
            <a:fld id="{D1D874A6-A6B0-4A37-879B-96D787CD53D9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1" tIns="46291" rIns="92581" bIns="4629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78" y="4715474"/>
            <a:ext cx="5487049" cy="4466028"/>
          </a:xfrm>
          <a:prstGeom prst="rect">
            <a:avLst/>
          </a:prstGeom>
        </p:spPr>
        <p:txBody>
          <a:bodyPr vert="horz" lIns="92581" tIns="46291" rIns="92581" bIns="462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348"/>
            <a:ext cx="2972016" cy="495692"/>
          </a:xfrm>
          <a:prstGeom prst="rect">
            <a:avLst/>
          </a:prstGeom>
        </p:spPr>
        <p:txBody>
          <a:bodyPr vert="horz" lIns="92581" tIns="46291" rIns="92581" bIns="4629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65" y="9429348"/>
            <a:ext cx="2972016" cy="495692"/>
          </a:xfrm>
          <a:prstGeom prst="rect">
            <a:avLst/>
          </a:prstGeom>
        </p:spPr>
        <p:txBody>
          <a:bodyPr vert="horz" lIns="92581" tIns="46291" rIns="92581" bIns="46291" rtlCol="0" anchor="b"/>
          <a:lstStyle>
            <a:lvl1pPr algn="r">
              <a:defRPr sz="1200"/>
            </a:lvl1pPr>
          </a:lstStyle>
          <a:p>
            <a:fld id="{885F8DEE-3D2E-42BA-9118-3743B3B42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7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>
              <a:defRPr sz="2000" b="1">
                <a:solidFill>
                  <a:srgbClr val="003399"/>
                </a:solidFill>
                <a:latin typeface="Galliard BT" pitchFamily="18" charset="0"/>
                <a:ea typeface="ＭＳ Ｐゴシック" pitchFamily="34" charset="-128"/>
              </a:defRPr>
            </a:lvl1pPr>
            <a:lvl2pPr marL="742950" indent="-285750" defTabSz="927100">
              <a:defRPr sz="2000" b="1">
                <a:solidFill>
                  <a:srgbClr val="003399"/>
                </a:solidFill>
                <a:latin typeface="Galliard BT" pitchFamily="18" charset="0"/>
                <a:ea typeface="ＭＳ Ｐゴシック" pitchFamily="34" charset="-128"/>
              </a:defRPr>
            </a:lvl2pPr>
            <a:lvl3pPr marL="1143000" indent="-228600" defTabSz="927100">
              <a:defRPr sz="2000" b="1">
                <a:solidFill>
                  <a:srgbClr val="003399"/>
                </a:solidFill>
                <a:latin typeface="Galliard BT" pitchFamily="18" charset="0"/>
                <a:ea typeface="ＭＳ Ｐゴシック" pitchFamily="34" charset="-128"/>
              </a:defRPr>
            </a:lvl3pPr>
            <a:lvl4pPr marL="1600200" indent="-228600" defTabSz="927100">
              <a:defRPr sz="2000" b="1">
                <a:solidFill>
                  <a:srgbClr val="003399"/>
                </a:solidFill>
                <a:latin typeface="Galliard BT" pitchFamily="18" charset="0"/>
                <a:ea typeface="ＭＳ Ｐゴシック" pitchFamily="34" charset="-128"/>
              </a:defRPr>
            </a:lvl4pPr>
            <a:lvl5pPr marL="2057400" indent="-228600" defTabSz="927100">
              <a:defRPr sz="2000" b="1">
                <a:solidFill>
                  <a:srgbClr val="003399"/>
                </a:solidFill>
                <a:latin typeface="Galliard BT" pitchFamily="18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99"/>
                </a:solidFill>
                <a:latin typeface="Galliard BT" pitchFamily="18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99"/>
                </a:solidFill>
                <a:latin typeface="Galliard BT" pitchFamily="18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99"/>
                </a:solidFill>
                <a:latin typeface="Galliard BT" pitchFamily="18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99"/>
                </a:solidFill>
                <a:latin typeface="Galliard BT" pitchFamily="18" charset="0"/>
                <a:ea typeface="ＭＳ Ｐゴシック" pitchFamily="34" charset="-128"/>
              </a:defRPr>
            </a:lvl9pPr>
          </a:lstStyle>
          <a:p>
            <a:fld id="{6FF2012E-BF5B-43A3-9603-48595559B41B}" type="slidenum">
              <a:rPr lang="en-US" altLang="en-US" sz="1200" b="0">
                <a:solidFill>
                  <a:schemeClr val="tx1"/>
                </a:solidFill>
                <a:latin typeface="Times New Roman" pitchFamily="18" charset="0"/>
              </a:rPr>
              <a:pPr/>
              <a:t>37</a:t>
            </a:fld>
            <a:endParaRPr lang="en-US" alt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05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B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A0E1E5A-CEB4-7740-AB80-5A4642C54251}" type="slidenum">
              <a:rPr lang="en-GB" altLang="x-none">
                <a:solidFill>
                  <a:schemeClr val="tx1"/>
                </a:solidFill>
                <a:latin typeface="Arial" charset="0"/>
              </a:rPr>
              <a:pPr/>
              <a:t>40</a:t>
            </a:fld>
            <a:endParaRPr lang="en-GB" altLang="x-none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5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5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661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0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09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4" y="50449"/>
            <a:ext cx="1016679" cy="7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8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6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3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73000">
              <a:srgbClr val="0F3766"/>
            </a:gs>
            <a:gs pos="11000">
              <a:srgbClr val="0087E6"/>
            </a:gs>
            <a:gs pos="47000">
              <a:srgbClr val="0C4DA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10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-100013"/>
            <a:ext cx="220980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28397" r="20311" b="48031"/>
          <a:stretch/>
        </p:blipFill>
        <p:spPr bwMode="auto">
          <a:xfrm>
            <a:off x="9292168" y="1"/>
            <a:ext cx="28998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33" y="2166938"/>
            <a:ext cx="51308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32437" y="57016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800" b="1" dirty="0">
                <a:solidFill>
                  <a:srgbClr val="2A47A1"/>
                </a:solidFill>
                <a:latin typeface="EC Square Sans Pro" pitchFamily="34" charset="0"/>
                <a:cs typeface="Arial" pitchFamily="34" charset="0"/>
              </a:rPr>
              <a:t>EU external action at your fingertips</a:t>
            </a:r>
            <a:endParaRPr lang="en-US" sz="800" dirty="0">
              <a:solidFill>
                <a:srgbClr val="2A47A1"/>
              </a:solidFill>
              <a:latin typeface="EC Square Sans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22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35" y="50449"/>
            <a:ext cx="12192000" cy="1046826"/>
            <a:chOff x="3235" y="50449"/>
            <a:chExt cx="12192000" cy="1046826"/>
          </a:xfrm>
        </p:grpSpPr>
        <p:sp>
          <p:nvSpPr>
            <p:cNvPr id="8" name="Rectangle 7"/>
            <p:cNvSpPr/>
            <p:nvPr/>
          </p:nvSpPr>
          <p:spPr>
            <a:xfrm>
              <a:off x="3235" y="788576"/>
              <a:ext cx="12192000" cy="308699"/>
            </a:xfrm>
            <a:prstGeom prst="rect">
              <a:avLst/>
            </a:prstGeom>
            <a:gradFill flip="none" rotWithShape="1">
              <a:gsLst>
                <a:gs pos="0">
                  <a:srgbClr val="103766"/>
                </a:gs>
                <a:gs pos="100000">
                  <a:srgbClr val="0087E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54" y="50449"/>
              <a:ext cx="1016679" cy="70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12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35" y="50449"/>
            <a:ext cx="12192000" cy="1046826"/>
            <a:chOff x="3235" y="50449"/>
            <a:chExt cx="12192000" cy="1046826"/>
          </a:xfrm>
        </p:grpSpPr>
        <p:sp>
          <p:nvSpPr>
            <p:cNvPr id="8" name="Rectangle 7"/>
            <p:cNvSpPr/>
            <p:nvPr/>
          </p:nvSpPr>
          <p:spPr>
            <a:xfrm>
              <a:off x="3235" y="788576"/>
              <a:ext cx="12192000" cy="308699"/>
            </a:xfrm>
            <a:prstGeom prst="rect">
              <a:avLst/>
            </a:prstGeom>
            <a:gradFill flip="none" rotWithShape="1">
              <a:gsLst>
                <a:gs pos="0">
                  <a:srgbClr val="103766"/>
                </a:gs>
                <a:gs pos="100000">
                  <a:srgbClr val="0087E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54" y="50449"/>
              <a:ext cx="1016679" cy="70452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718" y="162877"/>
              <a:ext cx="525385" cy="34704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1858875" y="141102"/>
            <a:ext cx="5476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rgbClr val="254AA5"/>
                </a:solidFill>
              </a:rPr>
              <a:t>Opsys</a:t>
            </a:r>
            <a:r>
              <a:rPr lang="nl-BE" sz="2800" b="1" dirty="0" smtClean="0">
                <a:solidFill>
                  <a:srgbClr val="254AA5"/>
                </a:solidFill>
              </a:rPr>
              <a:t> Webinar</a:t>
            </a:r>
            <a:endParaRPr lang="en-US" sz="2800" b="1" dirty="0">
              <a:solidFill>
                <a:srgbClr val="254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5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35" y="50449"/>
            <a:ext cx="12192000" cy="1046826"/>
            <a:chOff x="3235" y="50449"/>
            <a:chExt cx="12192000" cy="1046826"/>
          </a:xfrm>
        </p:grpSpPr>
        <p:sp>
          <p:nvSpPr>
            <p:cNvPr id="9" name="Rectangle 8"/>
            <p:cNvSpPr/>
            <p:nvPr/>
          </p:nvSpPr>
          <p:spPr>
            <a:xfrm>
              <a:off x="3235" y="788576"/>
              <a:ext cx="12192000" cy="308699"/>
            </a:xfrm>
            <a:prstGeom prst="rect">
              <a:avLst/>
            </a:prstGeom>
            <a:gradFill flip="none" rotWithShape="1">
              <a:gsLst>
                <a:gs pos="0">
                  <a:srgbClr val="103766"/>
                </a:gs>
                <a:gs pos="100000">
                  <a:srgbClr val="0087E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54" y="50449"/>
              <a:ext cx="1016679" cy="7045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718" y="162877"/>
              <a:ext cx="525385" cy="34704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1858875" y="141102"/>
            <a:ext cx="5476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rgbClr val="254AA5"/>
                </a:solidFill>
              </a:rPr>
              <a:t>Opsys</a:t>
            </a:r>
            <a:r>
              <a:rPr lang="nl-BE" sz="2800" b="1" dirty="0" smtClean="0">
                <a:solidFill>
                  <a:srgbClr val="254AA5"/>
                </a:solidFill>
              </a:rPr>
              <a:t> Webinar</a:t>
            </a:r>
            <a:endParaRPr lang="en-US" sz="2800" b="1" dirty="0">
              <a:solidFill>
                <a:srgbClr val="254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0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0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0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0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unstats.un.org/unsd/statcom/48th-session/documents/2017-2-IAEG-SDGs-E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67406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December 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7432026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Feedback session on the 1</a:t>
            </a:r>
            <a:r>
              <a:rPr lang="en-GB" altLang="es-ES_tradnl" sz="3200" b="1" i="1" baseline="30000" dirty="0" smtClean="0"/>
              <a:t>st</a:t>
            </a:r>
            <a:r>
              <a:rPr lang="en-GB" altLang="es-ES_tradnl" sz="3200" b="1" i="1" dirty="0" smtClean="0"/>
              <a:t> t</a:t>
            </a:r>
            <a:r>
              <a:rPr lang="en-GB" sz="3200" b="1" i="1" dirty="0" smtClean="0"/>
              <a:t>esting phase</a:t>
            </a:r>
            <a:endParaRPr lang="en-GB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5" y="0"/>
            <a:ext cx="8124796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Answers overview – Respondents profiles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  <p:pic>
        <p:nvPicPr>
          <p:cNvPr id="6" name="Picture 5" descr="table18659846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92" y="1551978"/>
            <a:ext cx="4680000" cy="16151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 descr="chart18659873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752" y="1551978"/>
            <a:ext cx="4680000" cy="23866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 descr="table18659916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752" y="4772518"/>
            <a:ext cx="4680000" cy="13709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 descr="chart186599743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92" y="4339441"/>
            <a:ext cx="4680000" cy="22848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98483" y="1200048"/>
            <a:ext cx="1750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By DG</a:t>
            </a:r>
            <a:r>
              <a:rPr lang="en-GB" sz="1600" dirty="0" smtClean="0"/>
              <a:t> </a:t>
            </a:r>
            <a:r>
              <a:rPr lang="en-GB" sz="1600" b="1" dirty="0">
                <a:solidFill>
                  <a:srgbClr val="254AA5"/>
                </a:solidFill>
                <a:ea typeface="+mj-ea"/>
                <a:cs typeface="+mj-cs"/>
              </a:rPr>
              <a:t>/ Service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9737" y="1200048"/>
            <a:ext cx="1412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HQ or EUD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6952" y="3919114"/>
            <a:ext cx="18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By Sector in EUDs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9215" y="4339441"/>
            <a:ext cx="221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By type of unit at HQ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84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7298"/>
            <a:ext cx="10836166" cy="725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Answers overview – A sample of common feedbacks on the </a:t>
            </a:r>
            <a:r>
              <a:rPr lang="en-GB" sz="2800" b="1" dirty="0" err="1" smtClean="0">
                <a:solidFill>
                  <a:srgbClr val="254AA5"/>
                </a:solidFill>
                <a:latin typeface="+mn-lt"/>
              </a:rPr>
              <a:t>logframe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71650" y="1571299"/>
            <a:ext cx="1365033" cy="1305910"/>
          </a:xfrm>
          <a:prstGeom prst="wedgeRoundRectCallout">
            <a:avLst>
              <a:gd name="adj1" fmla="val -59569"/>
              <a:gd name="adj2" fmla="val -75440"/>
              <a:gd name="adj3" fmla="val 16667"/>
            </a:avLst>
          </a:prstGeom>
          <a:ln cap="sq"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need to report on </a:t>
            </a:r>
            <a:r>
              <a:rPr lang="en-GB" b="1" dirty="0" smtClean="0"/>
              <a:t>SDGs</a:t>
            </a:r>
            <a:r>
              <a:rPr lang="en-GB" dirty="0" smtClean="0"/>
              <a:t> as well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273971" y="1555534"/>
            <a:ext cx="2370083" cy="1022131"/>
          </a:xfrm>
          <a:prstGeom prst="wedgeRoundRectCallout">
            <a:avLst>
              <a:gd name="adj1" fmla="val -37463"/>
              <a:gd name="adj2" fmla="val 68670"/>
              <a:gd name="adj3" fmla="val 16667"/>
            </a:avLst>
          </a:prstGeom>
          <a:ln cap="sq"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would like to encode the indicator in </a:t>
            </a:r>
            <a:r>
              <a:rPr lang="en-GB" b="1" dirty="0" smtClean="0"/>
              <a:t>one single screen</a:t>
            </a:r>
            <a:endParaRPr lang="en-GB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31076" y="4425847"/>
            <a:ext cx="4461638" cy="1765748"/>
          </a:xfrm>
          <a:prstGeom prst="wedgeRoundRectCallout">
            <a:avLst>
              <a:gd name="adj1" fmla="val -37463"/>
              <a:gd name="adj2" fmla="val 68670"/>
              <a:gd name="adj3" fmla="val 16667"/>
            </a:avLst>
          </a:prstGeom>
          <a:ln cap="sq"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I search for an indicator, the filters for the sector is not user-friendly: we want the </a:t>
            </a:r>
            <a:r>
              <a:rPr lang="en-GB" b="1" dirty="0" smtClean="0"/>
              <a:t>DAC code </a:t>
            </a:r>
            <a:r>
              <a:rPr lang="en-GB" dirty="0" smtClean="0"/>
              <a:t>number and see the hierarchical breakdown (sector and subsectors)</a:t>
            </a:r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7706712" y="3095466"/>
            <a:ext cx="3457908" cy="1195220"/>
          </a:xfrm>
          <a:prstGeom prst="wedgeRoundRectCallout">
            <a:avLst>
              <a:gd name="adj1" fmla="val -37463"/>
              <a:gd name="adj2" fmla="val 68670"/>
              <a:gd name="adj3" fmla="val 16667"/>
            </a:avLst>
          </a:prstGeom>
          <a:ln cap="sq"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I search for an indicator, I want to see only the indicators at the </a:t>
            </a:r>
            <a:r>
              <a:rPr lang="en-GB" b="1" dirty="0" smtClean="0"/>
              <a:t>same level </a:t>
            </a:r>
            <a:r>
              <a:rPr lang="en-GB" dirty="0" smtClean="0"/>
              <a:t>of the related result</a:t>
            </a:r>
            <a:endParaRPr lang="en-GB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437232" y="1439918"/>
            <a:ext cx="2998076" cy="926223"/>
          </a:xfrm>
          <a:prstGeom prst="wedgeRoundRectCallout">
            <a:avLst>
              <a:gd name="adj1" fmla="val -11170"/>
              <a:gd name="adj2" fmla="val 84840"/>
              <a:gd name="adj3" fmla="val 16667"/>
            </a:avLst>
          </a:prstGeom>
          <a:ln cap="sq"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want to </a:t>
            </a:r>
            <a:r>
              <a:rPr lang="en-GB" b="1" dirty="0" smtClean="0"/>
              <a:t>link </a:t>
            </a:r>
            <a:r>
              <a:rPr lang="en-GB" dirty="0" smtClean="0"/>
              <a:t>the different levels of my results</a:t>
            </a:r>
            <a:endParaRPr lang="en-GB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9170280" y="4862347"/>
            <a:ext cx="2370083" cy="1554219"/>
          </a:xfrm>
          <a:prstGeom prst="wedgeRoundRectCallout">
            <a:avLst>
              <a:gd name="adj1" fmla="val -20168"/>
              <a:gd name="adj2" fmla="val 74249"/>
              <a:gd name="adj3" fmla="val 16667"/>
            </a:avLst>
          </a:prstGeom>
          <a:ln cap="sq"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</a:t>
            </a:r>
            <a:r>
              <a:rPr lang="en-GB" b="1" dirty="0" smtClean="0"/>
              <a:t>buttons</a:t>
            </a:r>
            <a:r>
              <a:rPr lang="en-GB" dirty="0" smtClean="0"/>
              <a:t> for "</a:t>
            </a:r>
            <a:r>
              <a:rPr lang="en-GB" i="1" dirty="0" smtClean="0"/>
              <a:t>Save</a:t>
            </a:r>
            <a:r>
              <a:rPr lang="en-GB" dirty="0" smtClean="0"/>
              <a:t>" and "</a:t>
            </a:r>
            <a:r>
              <a:rPr lang="en-GB" i="1" dirty="0" smtClean="0"/>
              <a:t>Cancel</a:t>
            </a:r>
            <a:r>
              <a:rPr lang="en-GB" dirty="0" smtClean="0"/>
              <a:t>" are in a weird position, can we move them?</a:t>
            </a:r>
            <a:endParaRPr lang="en-GB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2272860" y="3228978"/>
            <a:ext cx="4372304" cy="928196"/>
          </a:xfrm>
          <a:prstGeom prst="wedgeRoundRectCallout">
            <a:avLst>
              <a:gd name="adj1" fmla="val 35734"/>
              <a:gd name="adj2" fmla="val 66972"/>
              <a:gd name="adj3" fmla="val 16667"/>
            </a:avLst>
          </a:prstGeom>
          <a:ln cap="sq"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Matching</a:t>
            </a:r>
            <a:r>
              <a:rPr lang="en-GB" dirty="0"/>
              <a:t> concept and aggregation rule are unclear and might discourage users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407571" y="5222011"/>
            <a:ext cx="2998076" cy="1107845"/>
          </a:xfrm>
          <a:prstGeom prst="wedgeRoundRectCallout">
            <a:avLst>
              <a:gd name="adj1" fmla="val 50618"/>
              <a:gd name="adj2" fmla="val -82820"/>
              <a:gd name="adj3" fmla="val 16667"/>
            </a:avLst>
          </a:prstGeom>
          <a:ln cap="sq"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difference between </a:t>
            </a:r>
            <a:r>
              <a:rPr lang="en-GB" dirty="0" smtClean="0"/>
              <a:t>"</a:t>
            </a:r>
            <a:r>
              <a:rPr lang="en-GB" i="1" dirty="0" smtClean="0"/>
              <a:t>Result name</a:t>
            </a:r>
            <a:r>
              <a:rPr lang="en-GB" dirty="0" smtClean="0"/>
              <a:t>" </a:t>
            </a:r>
            <a:r>
              <a:rPr lang="en-GB" dirty="0"/>
              <a:t>and </a:t>
            </a:r>
            <a:r>
              <a:rPr lang="en-GB" dirty="0" smtClean="0"/>
              <a:t>"</a:t>
            </a:r>
            <a:r>
              <a:rPr lang="en-GB" i="1" dirty="0" smtClean="0"/>
              <a:t>Result description</a:t>
            </a:r>
            <a:r>
              <a:rPr lang="en-GB" dirty="0" smtClean="0"/>
              <a:t>" </a:t>
            </a:r>
            <a:r>
              <a:rPr lang="en-GB" dirty="0"/>
              <a:t>is </a:t>
            </a:r>
            <a:r>
              <a:rPr lang="en-GB" b="1" dirty="0"/>
              <a:t>not </a:t>
            </a:r>
            <a:r>
              <a:rPr lang="en-GB" b="1" dirty="0" smtClean="0"/>
              <a:t>clear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2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4" y="0"/>
            <a:ext cx="10016659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Answers overview </a:t>
            </a:r>
            <a:r>
              <a:rPr lang="en-GB" sz="2800" b="1" dirty="0">
                <a:solidFill>
                  <a:srgbClr val="254AA5"/>
                </a:solidFill>
                <a:latin typeface="+mn-lt"/>
              </a:rPr>
              <a:t>– </a:t>
            </a:r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Use </a:t>
            </a:r>
            <a:r>
              <a:rPr lang="en-GB" sz="2800" b="1" dirty="0">
                <a:solidFill>
                  <a:srgbClr val="254AA5"/>
                </a:solidFill>
                <a:latin typeface="+mn-lt"/>
              </a:rPr>
              <a:t>of the Results and Monitoring </a:t>
            </a:r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module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0772" y="1505939"/>
            <a:ext cx="11130456" cy="701565"/>
          </a:xfrm>
        </p:spPr>
        <p:txBody>
          <a:bodyPr>
            <a:noAutofit/>
          </a:bodyPr>
          <a:lstStyle/>
          <a:p>
            <a:pPr algn="ctr"/>
            <a:r>
              <a:rPr lang="en-GB" sz="2000" dirty="0" smtClean="0">
                <a:latin typeface="+mn-lt"/>
              </a:rPr>
              <a:t>Q</a:t>
            </a:r>
            <a:r>
              <a:rPr lang="en-GB" sz="2000" dirty="0">
                <a:latin typeface="+mn-lt"/>
              </a:rPr>
              <a:t>: What would be your main use of the Results and Monitoring module?</a:t>
            </a:r>
            <a:endParaRPr sz="1100" dirty="0">
              <a:latin typeface="+mn-lt"/>
            </a:endParaRPr>
          </a:p>
        </p:txBody>
      </p:sp>
      <p:pic>
        <p:nvPicPr>
          <p:cNvPr id="10" name="Picture 9" descr="table1866113160.png"/>
          <p:cNvPicPr>
            <a:picLocks noChangeAspect="1"/>
          </p:cNvPicPr>
          <p:nvPr/>
        </p:nvPicPr>
        <p:blipFill rotWithShape="1">
          <a:blip r:embed="rId3"/>
          <a:srcRect r="16345"/>
          <a:stretch/>
        </p:blipFill>
        <p:spPr>
          <a:xfrm>
            <a:off x="3036000" y="2450710"/>
            <a:ext cx="6120000" cy="26233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>
          <a:xfrm>
            <a:off x="5191125" y="2847975"/>
            <a:ext cx="1000125" cy="657225"/>
          </a:xfrm>
          <a:prstGeom prst="ellipse">
            <a:avLst/>
          </a:prstGeom>
          <a:noFill/>
          <a:ln w="28575">
            <a:solidFill>
              <a:srgbClr val="0E3F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4" y="0"/>
            <a:ext cx="10016659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Answers overview – Role of IP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17546" y="1127235"/>
            <a:ext cx="11130456" cy="701565"/>
          </a:xfrm>
        </p:spPr>
        <p:txBody>
          <a:bodyPr>
            <a:noAutofit/>
          </a:bodyPr>
          <a:lstStyle/>
          <a:p>
            <a:pPr algn="ctr"/>
            <a:r>
              <a:rPr lang="en-GB" sz="2000" dirty="0" smtClean="0">
                <a:latin typeface="+mn-lt"/>
              </a:rPr>
              <a:t>Q</a:t>
            </a:r>
            <a:r>
              <a:rPr lang="en-GB" sz="2000" dirty="0">
                <a:latin typeface="+mn-lt"/>
              </a:rPr>
              <a:t>: How do you foresee the role of Implementing Partners (IP) in Results management and monitoring? </a:t>
            </a: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1100" dirty="0">
                <a:latin typeface="+mn-lt"/>
              </a:rPr>
              <a:t>(assuming that a validation mechanism is implemented for all data encoded by IP)</a:t>
            </a:r>
            <a:endParaRPr sz="1100" dirty="0">
              <a:latin typeface="+mn-lt"/>
            </a:endParaRPr>
          </a:p>
        </p:txBody>
      </p:sp>
      <p:pic>
        <p:nvPicPr>
          <p:cNvPr id="7" name="Picture 6" descr="table18661262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774" y="4880191"/>
            <a:ext cx="5400000" cy="13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1086" y="4290853"/>
            <a:ext cx="10563377" cy="549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smtClean="0">
                <a:latin typeface="+mn-lt"/>
              </a:rPr>
              <a:t>Q</a:t>
            </a:r>
            <a:r>
              <a:rPr lang="en-GB" sz="1800" dirty="0">
                <a:latin typeface="+mn-lt"/>
              </a:rPr>
              <a:t>: Would you foresee the possibility for Implementing Partners to deliver progress reports directly in OPSYS?</a:t>
            </a:r>
          </a:p>
        </p:txBody>
      </p:sp>
      <p:pic>
        <p:nvPicPr>
          <p:cNvPr id="9" name="Picture 8" descr="table18661168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774" y="1881102"/>
            <a:ext cx="5400000" cy="22727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Folded Corner 9"/>
          <p:cNvSpPr/>
          <p:nvPr/>
        </p:nvSpPr>
        <p:spPr>
          <a:xfrm rot="20424533">
            <a:off x="9297041" y="2234508"/>
            <a:ext cx="2304020" cy="1135593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Many relevant qualitative feedbacks to be analysed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48225" y="3505200"/>
            <a:ext cx="1000125" cy="657225"/>
          </a:xfrm>
          <a:prstGeom prst="ellipse">
            <a:avLst/>
          </a:prstGeom>
          <a:noFill/>
          <a:ln w="28575">
            <a:solidFill>
              <a:srgbClr val="0E3F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4" y="0"/>
            <a:ext cx="10016659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Answers overview </a:t>
            </a:r>
            <a:r>
              <a:rPr lang="en-GB" sz="2800" b="1" dirty="0">
                <a:solidFill>
                  <a:srgbClr val="254AA5"/>
                </a:solidFill>
                <a:latin typeface="+mn-lt"/>
              </a:rPr>
              <a:t>– </a:t>
            </a:r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Quality Control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9003" y="1432035"/>
            <a:ext cx="11413995" cy="701565"/>
          </a:xfrm>
        </p:spPr>
        <p:txBody>
          <a:bodyPr>
            <a:noAutofit/>
          </a:bodyPr>
          <a:lstStyle/>
          <a:p>
            <a:pPr algn="ctr"/>
            <a:r>
              <a:rPr lang="en-GB" sz="2000" dirty="0" smtClean="0">
                <a:latin typeface="+mn-lt"/>
              </a:rPr>
              <a:t>Q</a:t>
            </a:r>
            <a:r>
              <a:rPr lang="en-GB" sz="2000" dirty="0">
                <a:latin typeface="+mn-lt"/>
              </a:rPr>
              <a:t>: </a:t>
            </a:r>
            <a:r>
              <a:rPr lang="en-GB" sz="2000" dirty="0" smtClean="0">
                <a:latin typeface="+mn-lt"/>
              </a:rPr>
              <a:t>Who </a:t>
            </a:r>
            <a:r>
              <a:rPr lang="en-GB" sz="2000" dirty="0">
                <a:latin typeface="+mn-lt"/>
              </a:rPr>
              <a:t>do you expect to carry out the Quality Control of the values of the </a:t>
            </a:r>
            <a:r>
              <a:rPr lang="en-GB" sz="2000" dirty="0" err="1">
                <a:latin typeface="+mn-lt"/>
              </a:rPr>
              <a:t>logframe</a:t>
            </a:r>
            <a:r>
              <a:rPr lang="en-GB" sz="2000" dirty="0">
                <a:latin typeface="+mn-lt"/>
              </a:rPr>
              <a:t> during implementation?</a:t>
            </a:r>
            <a:endParaRPr sz="1100" dirty="0">
              <a:latin typeface="+mn-lt"/>
            </a:endParaRPr>
          </a:p>
        </p:txBody>
      </p:sp>
      <p:pic>
        <p:nvPicPr>
          <p:cNvPr id="6" name="Picture 5" descr="table1866121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330113"/>
            <a:ext cx="7200000" cy="22545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38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4" y="0"/>
            <a:ext cx="10016659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Answers overview </a:t>
            </a:r>
            <a:r>
              <a:rPr lang="en-GB" sz="2800" b="1" dirty="0">
                <a:solidFill>
                  <a:srgbClr val="254AA5"/>
                </a:solidFill>
                <a:latin typeface="+mn-lt"/>
              </a:rPr>
              <a:t>– </a:t>
            </a:r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Step by step scenario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  <p:pic>
        <p:nvPicPr>
          <p:cNvPr id="7" name="Picture 6" descr="chart1866066290.png"/>
          <p:cNvPicPr>
            <a:picLocks noChangeAspect="1"/>
          </p:cNvPicPr>
          <p:nvPr/>
        </p:nvPicPr>
        <p:blipFill rotWithShape="1">
          <a:blip r:embed="rId2"/>
          <a:srcRect l="13576"/>
          <a:stretch/>
        </p:blipFill>
        <p:spPr>
          <a:xfrm>
            <a:off x="212805" y="4707559"/>
            <a:ext cx="3600000" cy="1753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69" y="4258654"/>
            <a:ext cx="2132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…switch language?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  <p:pic>
        <p:nvPicPr>
          <p:cNvPr id="9" name="Picture 8" descr="chart1976099410.png"/>
          <p:cNvPicPr>
            <a:picLocks noChangeAspect="1"/>
          </p:cNvPicPr>
          <p:nvPr/>
        </p:nvPicPr>
        <p:blipFill rotWithShape="1">
          <a:blip r:embed="rId3"/>
          <a:srcRect l="12851"/>
          <a:stretch/>
        </p:blipFill>
        <p:spPr>
          <a:xfrm>
            <a:off x="4280298" y="4722154"/>
            <a:ext cx="3600000" cy="17385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50270" y="4371996"/>
            <a:ext cx="2464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…perform a CRIS search?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  <p:pic>
        <p:nvPicPr>
          <p:cNvPr id="11" name="Picture 10" descr="chart1866082970.png"/>
          <p:cNvPicPr>
            <a:picLocks noChangeAspect="1"/>
          </p:cNvPicPr>
          <p:nvPr/>
        </p:nvPicPr>
        <p:blipFill rotWithShape="1">
          <a:blip r:embed="rId4"/>
          <a:srcRect l="14033"/>
          <a:stretch/>
        </p:blipFill>
        <p:spPr>
          <a:xfrm>
            <a:off x="8469895" y="4698242"/>
            <a:ext cx="3600000" cy="1762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66058" y="4305141"/>
            <a:ext cx="360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…access an intervention from </a:t>
            </a:r>
            <a:r>
              <a:rPr lang="en-GB" sz="1600" b="1" dirty="0" err="1" smtClean="0">
                <a:solidFill>
                  <a:srgbClr val="254AA5"/>
                </a:solidFill>
                <a:ea typeface="+mj-ea"/>
                <a:cs typeface="+mj-cs"/>
              </a:rPr>
              <a:t>MyWP</a:t>
            </a:r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?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  <p:pic>
        <p:nvPicPr>
          <p:cNvPr id="16" name="Picture 15" descr="chart1866034420.png"/>
          <p:cNvPicPr>
            <a:picLocks noChangeAspect="1"/>
          </p:cNvPicPr>
          <p:nvPr/>
        </p:nvPicPr>
        <p:blipFill rotWithShape="1">
          <a:blip r:embed="rId5"/>
          <a:srcRect l="17874"/>
          <a:stretch/>
        </p:blipFill>
        <p:spPr>
          <a:xfrm>
            <a:off x="1664000" y="1639984"/>
            <a:ext cx="3600000" cy="1844919"/>
          </a:xfrm>
          <a:prstGeom prst="rect">
            <a:avLst/>
          </a:prstGeom>
        </p:spPr>
      </p:pic>
      <p:pic>
        <p:nvPicPr>
          <p:cNvPr id="17" name="Picture 16" descr="chart197607187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460" y="1639984"/>
            <a:ext cx="3600000" cy="21212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1544" y="1206965"/>
            <a:ext cx="258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How clear was the scenario?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8858" y="1206965"/>
            <a:ext cx="259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Which browser do you use?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79279" y="3746998"/>
            <a:ext cx="1967308" cy="511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Could you…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3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4" y="0"/>
            <a:ext cx="10016659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Answers overview </a:t>
            </a:r>
            <a:r>
              <a:rPr lang="en-GB" sz="2800" b="1" dirty="0">
                <a:solidFill>
                  <a:srgbClr val="254AA5"/>
                </a:solidFill>
                <a:latin typeface="+mn-lt"/>
              </a:rPr>
              <a:t>– </a:t>
            </a:r>
            <a:r>
              <a:rPr lang="en-GB" sz="2800" b="1" dirty="0" err="1" smtClean="0">
                <a:solidFill>
                  <a:srgbClr val="254AA5"/>
                </a:solidFill>
                <a:latin typeface="+mn-lt"/>
              </a:rPr>
              <a:t>Logframe</a:t>
            </a:r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 functionalities: could you…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2594" y="1139966"/>
            <a:ext cx="2132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…create a </a:t>
            </a:r>
            <a:r>
              <a:rPr lang="en-GB" sz="1600" b="1" dirty="0" err="1" smtClean="0">
                <a:solidFill>
                  <a:srgbClr val="254AA5"/>
                </a:solidFill>
                <a:ea typeface="+mj-ea"/>
                <a:cs typeface="+mj-cs"/>
              </a:rPr>
              <a:t>logframe</a:t>
            </a:r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?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03" y="1238298"/>
            <a:ext cx="1984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…access a </a:t>
            </a:r>
            <a:r>
              <a:rPr lang="en-GB" sz="1600" b="1" dirty="0" err="1" smtClean="0">
                <a:solidFill>
                  <a:srgbClr val="254AA5"/>
                </a:solidFill>
                <a:ea typeface="+mj-ea"/>
                <a:cs typeface="+mj-cs"/>
              </a:rPr>
              <a:t>logframe</a:t>
            </a:r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?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4570" y="1139966"/>
            <a:ext cx="159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…add a result?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  <p:pic>
        <p:nvPicPr>
          <p:cNvPr id="13" name="Picture 12" descr="chart1866091370.png"/>
          <p:cNvPicPr>
            <a:picLocks noChangeAspect="1"/>
          </p:cNvPicPr>
          <p:nvPr/>
        </p:nvPicPr>
        <p:blipFill rotWithShape="1">
          <a:blip r:embed="rId2"/>
          <a:srcRect l="14167"/>
          <a:stretch/>
        </p:blipFill>
        <p:spPr>
          <a:xfrm>
            <a:off x="488731" y="1702214"/>
            <a:ext cx="3600000" cy="1765231"/>
          </a:xfrm>
          <a:prstGeom prst="rect">
            <a:avLst/>
          </a:prstGeom>
        </p:spPr>
      </p:pic>
      <p:pic>
        <p:nvPicPr>
          <p:cNvPr id="14" name="Picture 13" descr="chart1976099410.png"/>
          <p:cNvPicPr>
            <a:picLocks noChangeAspect="1"/>
          </p:cNvPicPr>
          <p:nvPr/>
        </p:nvPicPr>
        <p:blipFill rotWithShape="1">
          <a:blip r:embed="rId3"/>
          <a:srcRect l="12989"/>
          <a:stretch/>
        </p:blipFill>
        <p:spPr>
          <a:xfrm>
            <a:off x="4385544" y="1714168"/>
            <a:ext cx="3600000" cy="1741323"/>
          </a:xfrm>
          <a:prstGeom prst="rect">
            <a:avLst/>
          </a:prstGeom>
        </p:spPr>
      </p:pic>
      <p:pic>
        <p:nvPicPr>
          <p:cNvPr id="15" name="Picture 14" descr="chart1866093750.png"/>
          <p:cNvPicPr>
            <a:picLocks noChangeAspect="1"/>
          </p:cNvPicPr>
          <p:nvPr/>
        </p:nvPicPr>
        <p:blipFill rotWithShape="1">
          <a:blip r:embed="rId4"/>
          <a:srcRect l="13445"/>
          <a:stretch/>
        </p:blipFill>
        <p:spPr>
          <a:xfrm>
            <a:off x="8282358" y="1709578"/>
            <a:ext cx="3600000" cy="1750503"/>
          </a:xfrm>
          <a:prstGeom prst="rect">
            <a:avLst/>
          </a:prstGeom>
        </p:spPr>
      </p:pic>
      <p:pic>
        <p:nvPicPr>
          <p:cNvPr id="16" name="Picture 15" descr="chart1866095400.png"/>
          <p:cNvPicPr>
            <a:picLocks noChangeAspect="1"/>
          </p:cNvPicPr>
          <p:nvPr/>
        </p:nvPicPr>
        <p:blipFill rotWithShape="1">
          <a:blip r:embed="rId5"/>
          <a:srcRect l="13322"/>
          <a:stretch/>
        </p:blipFill>
        <p:spPr>
          <a:xfrm>
            <a:off x="1664000" y="4659477"/>
            <a:ext cx="3600000" cy="17480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12100" y="4196914"/>
            <a:ext cx="290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…add an indicator to a result?</a:t>
            </a:r>
            <a:endParaRPr lang="en-GB" sz="1600" b="1" dirty="0">
              <a:solidFill>
                <a:srgbClr val="254AA5"/>
              </a:solidFill>
              <a:ea typeface="+mj-ea"/>
              <a:cs typeface="+mj-cs"/>
            </a:endParaRPr>
          </a:p>
        </p:txBody>
      </p:sp>
      <p:pic>
        <p:nvPicPr>
          <p:cNvPr id="18" name="Picture 17" descr="chart1866098010.png"/>
          <p:cNvPicPr>
            <a:picLocks noChangeAspect="1"/>
          </p:cNvPicPr>
          <p:nvPr/>
        </p:nvPicPr>
        <p:blipFill rotWithShape="1">
          <a:blip r:embed="rId6"/>
          <a:srcRect l="13143"/>
          <a:stretch/>
        </p:blipFill>
        <p:spPr>
          <a:xfrm>
            <a:off x="6928000" y="4663085"/>
            <a:ext cx="3600000" cy="17444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76100" y="4196914"/>
            <a:ext cx="290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54AA5"/>
                </a:solidFill>
                <a:ea typeface="+mj-ea"/>
                <a:cs typeface="+mj-cs"/>
              </a:rPr>
              <a:t>…add a value to an indicator?</a:t>
            </a:r>
          </a:p>
        </p:txBody>
      </p:sp>
    </p:spTree>
    <p:extLst>
      <p:ext uri="{BB962C8B-B14F-4D97-AF65-F5344CB8AC3E}">
        <p14:creationId xmlns:p14="http://schemas.microsoft.com/office/powerpoint/2010/main" val="31605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7953565" cy="33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How to better involve EUDs in the governance of the OPSYS programme?</a:t>
            </a:r>
            <a:endParaRPr lang="en-GB" altLang="es-ES_tradnl" sz="3200" b="1" i="1" dirty="0"/>
          </a:p>
          <a:p>
            <a:pPr marL="0" indent="0">
              <a:buNone/>
            </a:pPr>
            <a:endParaRPr lang="it-IT" sz="3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 smtClean="0"/>
              <a:t>Thierry </a:t>
            </a:r>
            <a:r>
              <a:rPr lang="it-IT" sz="2400" dirty="0" err="1" smtClean="0"/>
              <a:t>Dudermel</a:t>
            </a:r>
            <a:r>
              <a:rPr lang="it-IT" sz="2400" dirty="0" smtClean="0"/>
              <a:t>, Head of </a:t>
            </a:r>
            <a:r>
              <a:rPr lang="it-IT" sz="2400" dirty="0" err="1" smtClean="0"/>
              <a:t>Cooperation</a:t>
            </a:r>
            <a:r>
              <a:rPr lang="it-IT" sz="2400" dirty="0" smtClean="0"/>
              <a:t> EUD Brazil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Roxana </a:t>
            </a:r>
            <a:r>
              <a:rPr lang="it-IT" sz="2400" dirty="0" err="1" smtClean="0">
                <a:solidFill>
                  <a:schemeClr val="tx1"/>
                </a:solidFill>
              </a:rPr>
              <a:t>Calfa</a:t>
            </a:r>
            <a:r>
              <a:rPr lang="it-IT" sz="2400" dirty="0" smtClean="0">
                <a:solidFill>
                  <a:schemeClr val="tx1"/>
                </a:solidFill>
              </a:rPr>
              <a:t>, Head of </a:t>
            </a:r>
            <a:r>
              <a:rPr lang="it-IT" sz="2400" dirty="0" err="1" smtClean="0">
                <a:solidFill>
                  <a:schemeClr val="tx1"/>
                </a:solidFill>
              </a:rPr>
              <a:t>Section</a:t>
            </a:r>
            <a:r>
              <a:rPr lang="it-IT" sz="2400" dirty="0" smtClean="0">
                <a:solidFill>
                  <a:schemeClr val="tx1"/>
                </a:solidFill>
              </a:rPr>
              <a:t> DEVCO 05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4" y="0"/>
            <a:ext cx="10016659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i="1" dirty="0">
                <a:solidFill>
                  <a:srgbClr val="254AA5"/>
                </a:solidFill>
                <a:latin typeface="+mn-lt"/>
              </a:rPr>
              <a:t>How to better involve the EUDs in the governance of the OPSYS programme?</a:t>
            </a:r>
            <a:r>
              <a:rPr lang="en-GB" sz="2800" b="1" i="1" dirty="0">
                <a:solidFill>
                  <a:srgbClr val="254AA5"/>
                </a:solidFill>
                <a:latin typeface="+mn-lt"/>
              </a:rPr>
              <a:t/>
            </a:r>
            <a:br>
              <a:rPr lang="en-GB" sz="2800" b="1" i="1" dirty="0">
                <a:solidFill>
                  <a:srgbClr val="254AA5"/>
                </a:solidFill>
                <a:latin typeface="+mn-lt"/>
              </a:rPr>
            </a:br>
            <a:r>
              <a:rPr lang="en-GB" sz="2000" dirty="0" smtClean="0">
                <a:solidFill>
                  <a:srgbClr val="254AA5"/>
                </a:solidFill>
                <a:latin typeface="+mn-lt"/>
              </a:rPr>
              <a:t>Thierry </a:t>
            </a:r>
            <a:r>
              <a:rPr lang="en-GB" sz="2000" dirty="0" err="1" smtClean="0">
                <a:solidFill>
                  <a:srgbClr val="254AA5"/>
                </a:solidFill>
                <a:latin typeface="+mn-lt"/>
              </a:rPr>
              <a:t>Dudermel</a:t>
            </a:r>
            <a:r>
              <a:rPr lang="en-GB" sz="2000" dirty="0" smtClean="0">
                <a:solidFill>
                  <a:srgbClr val="254AA5"/>
                </a:solidFill>
                <a:latin typeface="+mn-lt"/>
              </a:rPr>
              <a:t>, </a:t>
            </a:r>
            <a:r>
              <a:rPr lang="en-GB" sz="2000" dirty="0" err="1" smtClean="0">
                <a:solidFill>
                  <a:srgbClr val="254AA5"/>
                </a:solidFill>
                <a:latin typeface="+mn-lt"/>
              </a:rPr>
              <a:t>HoC</a:t>
            </a:r>
            <a:r>
              <a:rPr lang="en-GB" sz="2000" dirty="0" smtClean="0">
                <a:solidFill>
                  <a:srgbClr val="254AA5"/>
                </a:solidFill>
                <a:latin typeface="+mn-lt"/>
              </a:rPr>
              <a:t> EUD Brazil</a:t>
            </a:r>
            <a:endParaRPr lang="en-GB" sz="2800" b="1" i="1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44720" y="1764181"/>
            <a:ext cx="10188261" cy="29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243834" tIns="60958" rIns="121917" bIns="6095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+mn-lt"/>
                <a:ea typeface="+mn-ea"/>
                <a:cs typeface="ＭＳ Ｐゴシック" charset="0"/>
              </a:defRPr>
            </a:lvl1pPr>
            <a:lvl2pPr marL="460375" indent="-346075" algn="l" rtl="0" eaLnBrk="0" fontAlgn="base" hangingPunct="0">
              <a:spcBef>
                <a:spcPct val="3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>
                <a:solidFill>
                  <a:srgbClr val="003399"/>
                </a:solidFill>
                <a:latin typeface="+mn-lt"/>
                <a:ea typeface="+mn-ea"/>
              </a:defRPr>
            </a:lvl2pPr>
            <a:lvl3pPr marL="919163" indent="-344488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Lucida Stars" pitchFamily="2" charset="2"/>
              <a:buChar char="a"/>
              <a:defRPr sz="16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PT" b="1" dirty="0" err="1"/>
              <a:t>Delegations</a:t>
            </a:r>
            <a:r>
              <a:rPr lang="pt-PT" b="1" dirty="0"/>
              <a:t> </a:t>
            </a:r>
            <a:r>
              <a:rPr lang="pt-PT" b="1" dirty="0" err="1"/>
              <a:t>need</a:t>
            </a:r>
            <a:r>
              <a:rPr lang="pt-PT" b="1" dirty="0"/>
              <a:t> to </a:t>
            </a:r>
            <a:r>
              <a:rPr lang="pt-PT" b="1" dirty="0" err="1"/>
              <a:t>be</a:t>
            </a:r>
            <a:r>
              <a:rPr lang="pt-PT" b="1" dirty="0"/>
              <a:t> </a:t>
            </a:r>
            <a:r>
              <a:rPr lang="pt-PT" b="1" dirty="0" err="1"/>
              <a:t>part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governance</a:t>
            </a:r>
            <a:r>
              <a:rPr lang="pt-PT" b="1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OPSYS </a:t>
            </a:r>
            <a:r>
              <a:rPr lang="pt-PT" dirty="0" err="1"/>
              <a:t>programme</a:t>
            </a:r>
            <a:r>
              <a:rPr lang="pt-PT" dirty="0"/>
              <a:t> as staff in </a:t>
            </a:r>
            <a:r>
              <a:rPr lang="pt-PT" dirty="0" err="1"/>
              <a:t>delegations</a:t>
            </a:r>
            <a:r>
              <a:rPr lang="pt-PT" dirty="0"/>
              <a:t> </a:t>
            </a:r>
            <a:r>
              <a:rPr lang="pt-PT" dirty="0" err="1"/>
              <a:t>represent</a:t>
            </a:r>
            <a:r>
              <a:rPr lang="pt-PT" dirty="0"/>
              <a:t> a </a:t>
            </a:r>
            <a:r>
              <a:rPr lang="pt-PT" dirty="0" err="1"/>
              <a:t>large</a:t>
            </a:r>
            <a:r>
              <a:rPr lang="pt-PT" dirty="0"/>
              <a:t> </a:t>
            </a:r>
            <a:r>
              <a:rPr lang="pt-PT" dirty="0" err="1"/>
              <a:t>majority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active</a:t>
            </a:r>
            <a:r>
              <a:rPr lang="pt-PT" dirty="0"/>
              <a:t> </a:t>
            </a:r>
            <a:r>
              <a:rPr lang="pt-PT" dirty="0" err="1"/>
              <a:t>users</a:t>
            </a:r>
            <a:r>
              <a:rPr lang="pt-PT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OPSYS =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operational</a:t>
            </a:r>
            <a:r>
              <a:rPr lang="pt-PT" dirty="0"/>
              <a:t> management </a:t>
            </a:r>
            <a:r>
              <a:rPr lang="pt-PT" dirty="0" err="1"/>
              <a:t>tool</a:t>
            </a:r>
            <a:r>
              <a:rPr lang="pt-PT" dirty="0"/>
              <a:t> – </a:t>
            </a:r>
            <a:r>
              <a:rPr lang="pt-PT" dirty="0" err="1"/>
              <a:t>shall</a:t>
            </a:r>
            <a:r>
              <a:rPr lang="pt-PT" dirty="0"/>
              <a:t> </a:t>
            </a:r>
            <a:r>
              <a:rPr lang="pt-PT" dirty="0" err="1"/>
              <a:t>allow</a:t>
            </a:r>
            <a:r>
              <a:rPr lang="pt-PT" dirty="0"/>
              <a:t> managers to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overview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their</a:t>
            </a:r>
            <a:r>
              <a:rPr lang="pt-PT" dirty="0"/>
              <a:t> portfolios</a:t>
            </a:r>
            <a:r>
              <a:rPr lang="pt-PT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t-PT" dirty="0"/>
          </a:p>
          <a:p>
            <a:pPr>
              <a:buFont typeface="Arial" panose="020B0604020202020204" pitchFamily="34" charset="0"/>
              <a:buChar char="•"/>
            </a:pPr>
            <a:r>
              <a:rPr lang="pt-PT" dirty="0" err="1"/>
              <a:t>Tools</a:t>
            </a:r>
            <a:r>
              <a:rPr lang="pt-PT" dirty="0"/>
              <a:t> to </a:t>
            </a:r>
            <a:r>
              <a:rPr lang="pt-PT" dirty="0" err="1"/>
              <a:t>involve</a:t>
            </a:r>
            <a:r>
              <a:rPr lang="pt-PT" dirty="0"/>
              <a:t> </a:t>
            </a:r>
            <a:r>
              <a:rPr lang="pt-PT" dirty="0" err="1"/>
              <a:t>delegations</a:t>
            </a:r>
            <a:r>
              <a:rPr lang="pt-PT" dirty="0"/>
              <a:t>: </a:t>
            </a:r>
            <a:r>
              <a:rPr lang="pt-PT" dirty="0" err="1"/>
              <a:t>webinars</a:t>
            </a:r>
            <a:r>
              <a:rPr lang="pt-PT" dirty="0"/>
              <a:t>, </a:t>
            </a:r>
            <a:r>
              <a:rPr lang="pt-PT" dirty="0" err="1"/>
              <a:t>webex</a:t>
            </a:r>
            <a:r>
              <a:rPr lang="pt-PT" dirty="0"/>
              <a:t>, </a:t>
            </a:r>
            <a:r>
              <a:rPr lang="pt-PT" dirty="0" err="1"/>
              <a:t>one</a:t>
            </a:r>
            <a:r>
              <a:rPr lang="pt-PT" dirty="0"/>
              <a:t>-</a:t>
            </a:r>
            <a:r>
              <a:rPr lang="pt-PT" dirty="0" err="1"/>
              <a:t>to-one</a:t>
            </a:r>
            <a:r>
              <a:rPr lang="pt-PT" dirty="0"/>
              <a:t> </a:t>
            </a:r>
            <a:r>
              <a:rPr lang="pt-PT" dirty="0" err="1"/>
              <a:t>contacts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OPSYS team, </a:t>
            </a:r>
            <a:r>
              <a:rPr lang="pt-PT" dirty="0" err="1"/>
              <a:t>working</a:t>
            </a:r>
            <a:r>
              <a:rPr lang="pt-PT" dirty="0"/>
              <a:t> </a:t>
            </a:r>
            <a:r>
              <a:rPr lang="pt-PT" dirty="0" err="1"/>
              <a:t>groups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operational</a:t>
            </a:r>
            <a:r>
              <a:rPr lang="pt-PT" dirty="0"/>
              <a:t> </a:t>
            </a:r>
            <a:r>
              <a:rPr lang="pt-PT" dirty="0" err="1"/>
              <a:t>specific</a:t>
            </a:r>
            <a:r>
              <a:rPr lang="pt-PT" dirty="0"/>
              <a:t> </a:t>
            </a:r>
            <a:r>
              <a:rPr lang="pt-PT" dirty="0" err="1"/>
              <a:t>aspects</a:t>
            </a:r>
            <a:r>
              <a:rPr lang="pt-PT" dirty="0"/>
              <a:t> for OPSYS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tailored</a:t>
            </a:r>
            <a:r>
              <a:rPr lang="pt-PT" dirty="0"/>
              <a:t> to </a:t>
            </a:r>
            <a:r>
              <a:rPr lang="pt-PT" dirty="0" err="1"/>
              <a:t>needs</a:t>
            </a:r>
            <a:r>
              <a:rPr lang="pt-PT" dirty="0"/>
              <a:t>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863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2184" y="1244600"/>
            <a:ext cx="10188261" cy="50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243834" tIns="60958" rIns="121917" bIns="6095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+mn-lt"/>
                <a:ea typeface="+mn-ea"/>
                <a:cs typeface="ＭＳ Ｐゴシック" charset="0"/>
              </a:defRPr>
            </a:lvl1pPr>
            <a:lvl2pPr marL="460375" indent="-346075" algn="l" rtl="0" eaLnBrk="0" fontAlgn="base" hangingPunct="0">
              <a:spcBef>
                <a:spcPct val="3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>
                <a:solidFill>
                  <a:srgbClr val="003399"/>
                </a:solidFill>
                <a:latin typeface="+mn-lt"/>
                <a:ea typeface="+mn-ea"/>
              </a:defRPr>
            </a:lvl2pPr>
            <a:lvl3pPr marL="919163" indent="-344488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Lucida Stars" pitchFamily="2" charset="2"/>
              <a:buChar char="a"/>
              <a:defRPr sz="16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1200"/>
              </a:spcAft>
              <a:buNone/>
              <a:tabLst>
                <a:tab pos="0" algn="l"/>
                <a:tab pos="5484147" algn="r"/>
              </a:tabLst>
              <a:defRPr/>
            </a:pPr>
            <a:r>
              <a:rPr lang="en-US" sz="2800" b="1" dirty="0" smtClean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POLL</a:t>
            </a:r>
            <a:endParaRPr lang="en-US" sz="2800" b="1" dirty="0">
              <a:solidFill>
                <a:srgbClr val="0E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>
              <a:spcBef>
                <a:spcPts val="600"/>
              </a:spcBef>
              <a:buNone/>
              <a:tabLst>
                <a:tab pos="0" algn="l"/>
                <a:tab pos="5484147" algn="r"/>
              </a:tabLst>
              <a:defRPr/>
            </a:pPr>
            <a:r>
              <a:rPr lang="en-US" sz="2400" b="1" dirty="0" smtClean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How to reach an effective involvement of stakeholders?</a:t>
            </a:r>
          </a:p>
          <a:p>
            <a:pPr marL="457200" lvl="1" indent="-457200">
              <a:spcBef>
                <a:spcPts val="600"/>
              </a:spcBef>
              <a:buSzPct val="100000"/>
              <a:buFont typeface="+mj-lt"/>
              <a:buAutoNum type="alphaLcParenR"/>
              <a:tabLst>
                <a:tab pos="0" algn="l"/>
                <a:tab pos="5484147" algn="r"/>
              </a:tabLst>
              <a:defRPr/>
            </a:pPr>
            <a:r>
              <a:rPr lang="en-US" sz="2400" dirty="0" smtClean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Sharing supporting documentation (ad-hoc notes, minutes)</a:t>
            </a:r>
          </a:p>
          <a:p>
            <a:pPr marL="457200" lvl="1" indent="-457200">
              <a:spcBef>
                <a:spcPts val="600"/>
              </a:spcBef>
              <a:buSzPct val="100000"/>
              <a:buFont typeface="+mj-lt"/>
              <a:buAutoNum type="alphaLcParenR"/>
              <a:tabLst>
                <a:tab pos="0" algn="l"/>
                <a:tab pos="5484147" algn="r"/>
              </a:tabLst>
              <a:defRPr/>
            </a:pPr>
            <a:r>
              <a:rPr lang="en-US" sz="2400" dirty="0" smtClean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Interactive webinars (every 2 months)</a:t>
            </a:r>
          </a:p>
          <a:p>
            <a:pPr marL="457200" lvl="1" indent="-457200">
              <a:spcBef>
                <a:spcPts val="600"/>
              </a:spcBef>
              <a:buSzPct val="100000"/>
              <a:buFont typeface="+mj-lt"/>
              <a:buAutoNum type="alphaLcParenR"/>
              <a:tabLst>
                <a:tab pos="0" algn="l"/>
                <a:tab pos="5484147" algn="r"/>
              </a:tabLst>
              <a:defRPr/>
            </a:pPr>
            <a:r>
              <a:rPr lang="en-US" sz="2400" dirty="0" smtClean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Customized bilateral meetings when in Brussels</a:t>
            </a:r>
          </a:p>
          <a:p>
            <a:pPr marL="457200" lvl="1" indent="-457200">
              <a:spcBef>
                <a:spcPts val="600"/>
              </a:spcBef>
              <a:buSzPct val="100000"/>
              <a:buFont typeface="+mj-lt"/>
              <a:buAutoNum type="alphaLcParenR"/>
              <a:tabLst>
                <a:tab pos="0" algn="l"/>
                <a:tab pos="5484147" algn="r"/>
              </a:tabLst>
              <a:defRPr/>
            </a:pPr>
            <a:r>
              <a:rPr lang="en-US" sz="2400" dirty="0" smtClean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Other (please specify via the chat)</a:t>
            </a:r>
          </a:p>
          <a:p>
            <a:pPr marL="342900" lvl="1" indent="-342900">
              <a:spcBef>
                <a:spcPts val="600"/>
              </a:spcBef>
              <a:buAutoNum type="alphaLcPeriod"/>
              <a:tabLst>
                <a:tab pos="0" algn="l"/>
                <a:tab pos="5484147" algn="r"/>
              </a:tabLst>
              <a:defRPr/>
            </a:pPr>
            <a:endParaRPr lang="en-US" sz="2400" dirty="0">
              <a:solidFill>
                <a:srgbClr val="0E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>
              <a:spcBef>
                <a:spcPts val="600"/>
              </a:spcBef>
              <a:buNone/>
              <a:tabLst>
                <a:tab pos="0" algn="l"/>
                <a:tab pos="5484147" algn="r"/>
              </a:tabLst>
              <a:defRPr/>
            </a:pPr>
            <a:r>
              <a:rPr lang="en-GB" sz="2400" b="1" dirty="0">
                <a:solidFill>
                  <a:srgbClr val="0E3F7D"/>
                </a:solidFill>
              </a:rPr>
              <a:t>Choose A or B or C or D</a:t>
            </a:r>
          </a:p>
          <a:p>
            <a:pPr marL="342900" lvl="1" indent="-342900">
              <a:spcBef>
                <a:spcPts val="600"/>
              </a:spcBef>
              <a:buAutoNum type="alphaLcPeriod"/>
              <a:tabLst>
                <a:tab pos="0" algn="l"/>
                <a:tab pos="5484147" algn="r"/>
              </a:tabLst>
              <a:defRPr/>
            </a:pPr>
            <a:endParaRPr lang="en-US" sz="2000" dirty="0" smtClean="0">
              <a:solidFill>
                <a:srgbClr val="0E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spcBef>
                <a:spcPts val="600"/>
              </a:spcBef>
              <a:buAutoNum type="alphaLcPeriod"/>
              <a:tabLst>
                <a:tab pos="0" algn="l"/>
                <a:tab pos="5484147" algn="r"/>
              </a:tabLst>
              <a:defRPr/>
            </a:pPr>
            <a:endParaRPr lang="en-US" sz="1800" dirty="0">
              <a:solidFill>
                <a:srgbClr val="0E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49824" y="0"/>
            <a:ext cx="10016659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i="1" dirty="0">
                <a:solidFill>
                  <a:srgbClr val="254AA5"/>
                </a:solidFill>
                <a:latin typeface="+mn-lt"/>
              </a:rPr>
              <a:t>How to better involve the EUDs in the governance of the OPSYS programme?</a:t>
            </a:r>
            <a:r>
              <a:rPr lang="en-GB" sz="2800" b="1" i="1" dirty="0">
                <a:solidFill>
                  <a:srgbClr val="254AA5"/>
                </a:solidFill>
                <a:latin typeface="+mn-lt"/>
              </a:rPr>
              <a:t/>
            </a:r>
            <a:br>
              <a:rPr lang="en-GB" sz="2800" b="1" i="1" dirty="0">
                <a:solidFill>
                  <a:srgbClr val="254AA5"/>
                </a:solidFill>
                <a:latin typeface="+mn-lt"/>
              </a:rPr>
            </a:br>
            <a:r>
              <a:rPr lang="en-GB" sz="2000" dirty="0" smtClean="0">
                <a:solidFill>
                  <a:srgbClr val="254AA5"/>
                </a:solidFill>
                <a:latin typeface="+mn-lt"/>
              </a:rPr>
              <a:t>Roxana </a:t>
            </a:r>
            <a:r>
              <a:rPr lang="en-GB" sz="2000" dirty="0" err="1" smtClean="0">
                <a:solidFill>
                  <a:srgbClr val="254AA5"/>
                </a:solidFill>
                <a:latin typeface="+mn-lt"/>
              </a:rPr>
              <a:t>Calfa</a:t>
            </a:r>
            <a:r>
              <a:rPr lang="en-GB" sz="2000" dirty="0" smtClean="0">
                <a:solidFill>
                  <a:srgbClr val="254AA5"/>
                </a:solidFill>
                <a:latin typeface="+mn-lt"/>
              </a:rPr>
              <a:t>, DEVCO 05</a:t>
            </a:r>
            <a:endParaRPr lang="en-GB" sz="2800" b="1" i="1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326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5" y="0"/>
            <a:ext cx="8124796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Agenda of the webinar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47619"/>
              </p:ext>
            </p:extLst>
          </p:nvPr>
        </p:nvGraphicFramePr>
        <p:xfrm>
          <a:off x="342900" y="1255696"/>
          <a:ext cx="11506200" cy="54134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81675"/>
                <a:gridCol w="5724525"/>
              </a:tblGrid>
              <a:tr h="264780"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Session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Moderators</a:t>
                      </a:r>
                      <a:endParaRPr lang="en-GB" sz="1200" noProof="0" dirty="0"/>
                    </a:p>
                  </a:txBody>
                  <a:tcPr anchor="ctr"/>
                </a:tc>
              </a:tr>
              <a:tr h="296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>
                          <a:sym typeface="Wingdings" panose="05000000000000000000" pitchFamily="2" charset="2"/>
                        </a:rPr>
                        <a:t>Introduction to</a:t>
                      </a:r>
                      <a:r>
                        <a:rPr lang="en-GB" sz="1200" baseline="0" noProof="0" dirty="0" smtClean="0">
                          <a:sym typeface="Wingdings" panose="05000000000000000000" pitchFamily="2" charset="2"/>
                        </a:rPr>
                        <a:t> the </a:t>
                      </a:r>
                      <a:r>
                        <a:rPr lang="en-GB" sz="1200" baseline="0" noProof="0" dirty="0" smtClean="0">
                          <a:sym typeface="Wingdings" panose="05000000000000000000" pitchFamily="2" charset="2"/>
                        </a:rPr>
                        <a:t>Webinar</a:t>
                      </a:r>
                      <a:endParaRPr lang="en-GB" sz="12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noProof="0" dirty="0" smtClean="0"/>
                        <a:t>Michal</a:t>
                      </a:r>
                      <a:r>
                        <a:rPr lang="en-GB" sz="1200" b="1" baseline="0" noProof="0" dirty="0" smtClean="0"/>
                        <a:t> </a:t>
                      </a:r>
                      <a:r>
                        <a:rPr lang="en-GB" sz="1200" b="1" baseline="0" noProof="0" dirty="0" err="1" smtClean="0"/>
                        <a:t>Krejza</a:t>
                      </a:r>
                      <a:r>
                        <a:rPr lang="en-GB" sz="1200" baseline="0" noProof="0" dirty="0" smtClean="0"/>
                        <a:t>, Head of Unit, Results and Business Processes, DEVCO</a:t>
                      </a:r>
                      <a:endParaRPr lang="en-GB" sz="1200" noProof="0" dirty="0"/>
                    </a:p>
                  </a:txBody>
                  <a:tcPr anchor="ctr"/>
                </a:tc>
              </a:tr>
              <a:tr h="441301"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Feed-back</a:t>
                      </a:r>
                      <a:r>
                        <a:rPr lang="en-GB" sz="1200" baseline="0" noProof="0" dirty="0" smtClean="0"/>
                        <a:t> of the </a:t>
                      </a:r>
                      <a:r>
                        <a:rPr lang="en-GB" sz="1200" b="1" baseline="0" noProof="0" dirty="0" smtClean="0"/>
                        <a:t>test phase</a:t>
                      </a:r>
                      <a:r>
                        <a:rPr lang="en-GB" sz="1200" baseline="0" noProof="0" dirty="0" smtClean="0"/>
                        <a:t>: key elements</a:t>
                      </a:r>
                      <a:endParaRPr lang="en-GB" sz="12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noProof="0" dirty="0" err="1" smtClean="0"/>
                        <a:t>Véronique</a:t>
                      </a:r>
                      <a:r>
                        <a:rPr lang="en-GB" sz="1200" b="1" noProof="0" dirty="0" smtClean="0"/>
                        <a:t> Lena,</a:t>
                      </a:r>
                      <a:r>
                        <a:rPr lang="en-GB" sz="1200" b="1" baseline="0" noProof="0" dirty="0" smtClean="0"/>
                        <a:t> </a:t>
                      </a:r>
                      <a:r>
                        <a:rPr lang="en-GB" sz="12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 Leader, Change </a:t>
                      </a:r>
                      <a:r>
                        <a:rPr lang="en-GB" sz="1200" b="0" baseline="0" noProof="0" dirty="0" smtClean="0"/>
                        <a:t>management</a:t>
                      </a:r>
                      <a:endParaRPr lang="en-GB" sz="1200" noProof="0" dirty="0"/>
                    </a:p>
                  </a:txBody>
                  <a:tcPr anchor="ctr"/>
                </a:tc>
              </a:tr>
              <a:tr h="4413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noProof="0" dirty="0" smtClean="0"/>
                        <a:t>How to better involve EUDs in the </a:t>
                      </a:r>
                      <a:r>
                        <a:rPr lang="en-GB" sz="1200" b="1" kern="1200" noProof="0" dirty="0" smtClean="0"/>
                        <a:t>governance</a:t>
                      </a:r>
                      <a:r>
                        <a:rPr lang="en-GB" sz="1200" kern="1200" noProof="0" dirty="0" smtClean="0"/>
                        <a:t> of the</a:t>
                      </a:r>
                      <a:r>
                        <a:rPr lang="en-GB" sz="1200" kern="1200" baseline="0" noProof="0" dirty="0" smtClean="0"/>
                        <a:t> OPSYS programme</a:t>
                      </a:r>
                      <a:r>
                        <a:rPr lang="en-GB" sz="1200" kern="1200" noProof="0" dirty="0" smtClean="0"/>
                        <a:t>?</a:t>
                      </a:r>
                      <a:r>
                        <a:rPr lang="en-GB" sz="1200" kern="1200" baseline="0" noProof="0" dirty="0" smtClean="0"/>
                        <a:t> </a:t>
                      </a:r>
                      <a:r>
                        <a:rPr lang="en-GB" sz="1200" kern="1200" noProof="0" dirty="0" smtClean="0"/>
                        <a:t>+ Q&amp;A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/>
                        <a:t>Thierry </a:t>
                      </a:r>
                      <a:r>
                        <a:rPr lang="en-GB" sz="1200" b="1" kern="1200" noProof="0" dirty="0" err="1" smtClean="0"/>
                        <a:t>Dudermel</a:t>
                      </a:r>
                      <a:r>
                        <a:rPr lang="en-GB" sz="1200" kern="1200" baseline="0" noProof="0" dirty="0" smtClean="0"/>
                        <a:t>, Head of Cooperation, EUD Brazil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/>
                        <a:t>Roxana </a:t>
                      </a:r>
                      <a:r>
                        <a:rPr lang="en-GB" sz="1200" b="1" noProof="0" dirty="0" err="1" smtClean="0"/>
                        <a:t>Calfa</a:t>
                      </a:r>
                      <a:r>
                        <a:rPr lang="en-GB" sz="1200" noProof="0" dirty="0" smtClean="0"/>
                        <a:t>, </a:t>
                      </a:r>
                      <a:r>
                        <a:rPr lang="en-GB" sz="1200" kern="1200" baseline="0" noProof="0" dirty="0" smtClean="0"/>
                        <a:t>Head of Section, </a:t>
                      </a:r>
                      <a:r>
                        <a:rPr lang="en-GB" sz="1200" baseline="0" noProof="0" dirty="0" smtClean="0"/>
                        <a:t>Results and Business Processes, DEVCO</a:t>
                      </a:r>
                      <a:endParaRPr lang="en-GB" sz="1200" noProof="0" dirty="0" smtClean="0"/>
                    </a:p>
                  </a:txBody>
                  <a:tcPr anchor="ctr"/>
                </a:tc>
              </a:tr>
              <a:tr h="1676943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/>
                        <a:t>Monitoring and reporting: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200" kern="1200" baseline="0" noProof="0" dirty="0" smtClean="0"/>
                        <a:t>OPSYS needs from a thematic unit perspective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200" kern="1200" baseline="0" noProof="0" dirty="0" smtClean="0"/>
                        <a:t>OPSYS gap analysis for PI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2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 indicators for monitoring and disaggregation, challenge of quality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2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OPSYS can support project management and monitoring and not only results reporting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2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Involvement of implementing partners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noProof="0" dirty="0" smtClean="0"/>
                        <a:t>1- Bertrand </a:t>
                      </a:r>
                      <a:r>
                        <a:rPr lang="en-GB" sz="1200" b="1" noProof="0" dirty="0" err="1" smtClean="0"/>
                        <a:t>Jolas</a:t>
                      </a:r>
                      <a:r>
                        <a:rPr lang="en-GB" sz="1200" b="1" noProof="0" dirty="0" smtClean="0"/>
                        <a:t>,</a:t>
                      </a:r>
                      <a:r>
                        <a:rPr lang="en-GB" sz="1200" b="1" baseline="0" noProof="0" dirty="0" smtClean="0"/>
                        <a:t> </a:t>
                      </a:r>
                      <a:r>
                        <a:rPr lang="en-GB" sz="1200" noProof="0" dirty="0" smtClean="0"/>
                        <a:t>Policy Officer, DEVCO</a:t>
                      </a:r>
                      <a:r>
                        <a:rPr lang="en-GB" sz="1200" baseline="0" noProof="0" dirty="0" smtClean="0"/>
                        <a:t>, Private sector and Trade</a:t>
                      </a:r>
                      <a:endParaRPr lang="en-GB" sz="1200" noProof="0" dirty="0" smtClean="0"/>
                    </a:p>
                    <a:p>
                      <a:r>
                        <a:rPr lang="en-GB" sz="1200" b="1" noProof="0" dirty="0" smtClean="0"/>
                        <a:t>2- </a:t>
                      </a:r>
                      <a:r>
                        <a:rPr lang="en-GB" sz="1200" b="1" noProof="0" dirty="0" err="1" smtClean="0"/>
                        <a:t>Kamil</a:t>
                      </a:r>
                      <a:r>
                        <a:rPr lang="en-GB" sz="1200" b="1" noProof="0" dirty="0" smtClean="0"/>
                        <a:t> </a:t>
                      </a:r>
                      <a:r>
                        <a:rPr lang="en-GB" sz="1200" b="1" noProof="0" dirty="0" err="1" smtClean="0"/>
                        <a:t>Valica</a:t>
                      </a:r>
                      <a:r>
                        <a:rPr lang="en-GB" sz="1200" b="1" noProof="0" dirty="0" smtClean="0"/>
                        <a:t>, </a:t>
                      </a:r>
                      <a:r>
                        <a:rPr lang="en-GB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Programme and Evaluation Manager, FPI.4|Partnership Instrument </a:t>
                      </a:r>
                    </a:p>
                    <a:p>
                      <a:r>
                        <a:rPr lang="en-GB" sz="1200" b="1" noProof="0" dirty="0" smtClean="0"/>
                        <a:t>3- Georges </a:t>
                      </a:r>
                      <a:r>
                        <a:rPr lang="en-GB" sz="1200" b="1" noProof="0" dirty="0" err="1" smtClean="0"/>
                        <a:t>Dehoux</a:t>
                      </a:r>
                      <a:r>
                        <a:rPr lang="en-GB" sz="1200" b="1" noProof="0" dirty="0" smtClean="0"/>
                        <a:t>, </a:t>
                      </a:r>
                      <a:r>
                        <a:rPr lang="en-GB" sz="1200" b="0" noProof="0" dirty="0" smtClean="0"/>
                        <a:t>EUD Pakistan and </a:t>
                      </a:r>
                      <a:r>
                        <a:rPr lang="en-GB" sz="1200" b="1" noProof="0" dirty="0" smtClean="0"/>
                        <a:t>Jean-François </a:t>
                      </a:r>
                      <a:r>
                        <a:rPr lang="en-GB" sz="1200" b="1" noProof="0" dirty="0" err="1" smtClean="0"/>
                        <a:t>Moret</a:t>
                      </a:r>
                      <a:r>
                        <a:rPr lang="en-GB" sz="1200" b="0" noProof="0" dirty="0" smtClean="0"/>
                        <a:t>, EUD Ukraine</a:t>
                      </a:r>
                    </a:p>
                    <a:p>
                      <a:r>
                        <a:rPr lang="en-GB" sz="1200" b="1" baseline="0" noProof="0" dirty="0" smtClean="0"/>
                        <a:t>4- Lise </a:t>
                      </a:r>
                      <a:r>
                        <a:rPr lang="en-GB" sz="1200" b="1" baseline="0" noProof="0" dirty="0" err="1" smtClean="0"/>
                        <a:t>Paté</a:t>
                      </a:r>
                      <a:r>
                        <a:rPr lang="en-GB" sz="1200" b="1" baseline="0" noProof="0" dirty="0" smtClean="0"/>
                        <a:t>, </a:t>
                      </a:r>
                      <a:r>
                        <a:rPr lang="en-GB" sz="1200" b="0" baseline="0" noProof="0" dirty="0" smtClean="0"/>
                        <a:t>EUD Brazil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noProof="0" dirty="0" smtClean="0"/>
                        <a:t>5- </a:t>
                      </a:r>
                      <a:r>
                        <a:rPr lang="en-GB" sz="1200" b="1" noProof="0" dirty="0" smtClean="0"/>
                        <a:t>Roxana </a:t>
                      </a:r>
                      <a:r>
                        <a:rPr lang="en-GB" sz="1200" b="1" noProof="0" dirty="0" err="1" smtClean="0"/>
                        <a:t>Calfa</a:t>
                      </a:r>
                      <a:r>
                        <a:rPr lang="en-GB" sz="1200" noProof="0" dirty="0" smtClean="0"/>
                        <a:t>, </a:t>
                      </a:r>
                      <a:r>
                        <a:rPr lang="en-GB" sz="1200" kern="1200" baseline="0" noProof="0" dirty="0" smtClean="0"/>
                        <a:t>Head of Section, </a:t>
                      </a:r>
                      <a:r>
                        <a:rPr lang="en-GB" sz="1200" baseline="0" noProof="0" dirty="0" smtClean="0"/>
                        <a:t>Results and Business Processes, DEVCO</a:t>
                      </a:r>
                      <a:endParaRPr lang="en-GB" sz="1200" b="1" noProof="0" dirty="0" smtClean="0"/>
                    </a:p>
                  </a:txBody>
                  <a:tcPr anchor="ctr"/>
                </a:tc>
              </a:tr>
              <a:tr h="1473172">
                <a:tc>
                  <a:txBody>
                    <a:bodyPr/>
                    <a:lstStyle/>
                    <a:p>
                      <a:r>
                        <a:rPr lang="en-GB" sz="1200" b="1" noProof="0" dirty="0" smtClean="0">
                          <a:solidFill>
                            <a:schemeClr val="tx1"/>
                          </a:solidFill>
                        </a:rPr>
                        <a:t>Questions and Answers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/>
                        <a:t>Roxana</a:t>
                      </a:r>
                      <a:r>
                        <a:rPr lang="en-GB" sz="1200" b="1" baseline="0" noProof="0" dirty="0" smtClean="0"/>
                        <a:t> </a:t>
                      </a:r>
                      <a:r>
                        <a:rPr lang="en-GB" sz="1200" b="1" baseline="0" noProof="0" dirty="0" err="1" smtClean="0"/>
                        <a:t>Calfa</a:t>
                      </a:r>
                      <a:r>
                        <a:rPr lang="en-GB" sz="1200" baseline="0" noProof="0" dirty="0" smtClean="0"/>
                        <a:t>, Head of Section, Results and Business Processes, DEVCO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/>
                        <a:t>Andrea</a:t>
                      </a:r>
                      <a:r>
                        <a:rPr lang="en-GB" sz="1200" b="1" kern="1200" baseline="0" noProof="0" dirty="0" smtClean="0"/>
                        <a:t> Alfieri</a:t>
                      </a:r>
                      <a:r>
                        <a:rPr lang="en-GB" sz="1200" kern="1200" baseline="0" noProof="0" dirty="0" smtClean="0"/>
                        <a:t>, Head of Section, </a:t>
                      </a:r>
                      <a:r>
                        <a:rPr lang="en-GB" sz="1200" baseline="0" noProof="0" dirty="0" smtClean="0"/>
                        <a:t>Results and Business Processes, DEVCO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noProof="0" dirty="0" smtClean="0"/>
                        <a:t>Massimo Mina</a:t>
                      </a:r>
                      <a:r>
                        <a:rPr lang="en-GB" sz="1200" baseline="0" noProof="0" dirty="0" smtClean="0"/>
                        <a:t>, Team Leader Evaluation and Monitoring, NEAR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noProof="0" dirty="0" smtClean="0"/>
                        <a:t>Ronan Mac </a:t>
                      </a:r>
                      <a:r>
                        <a:rPr lang="en-GB" sz="1200" b="1" baseline="0" noProof="0" dirty="0" err="1" smtClean="0"/>
                        <a:t>Aongusa</a:t>
                      </a:r>
                      <a:r>
                        <a:rPr lang="en-GB" sz="1200" baseline="0" noProof="0" dirty="0" smtClean="0"/>
                        <a:t>, Deputy Head of Unit, Budget, Finance and Relations with other Institutions, FPI</a:t>
                      </a:r>
                      <a:endParaRPr lang="en-GB" sz="12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err="1" smtClean="0"/>
                        <a:t>Polivios</a:t>
                      </a:r>
                      <a:r>
                        <a:rPr lang="en-GB" sz="1200" b="1" noProof="0" dirty="0" smtClean="0"/>
                        <a:t> </a:t>
                      </a:r>
                      <a:r>
                        <a:rPr lang="en-GB" sz="1200" b="1" noProof="0" dirty="0" err="1" smtClean="0"/>
                        <a:t>Klimathianakis</a:t>
                      </a:r>
                      <a:r>
                        <a:rPr lang="en-GB" sz="1200" noProof="0" dirty="0" smtClean="0"/>
                        <a:t>, OPSYS</a:t>
                      </a:r>
                      <a:r>
                        <a:rPr lang="en-GB" sz="1200" baseline="0" noProof="0" dirty="0" smtClean="0"/>
                        <a:t> programme manager, DIGIT</a:t>
                      </a:r>
                      <a:endParaRPr lang="en-GB" sz="12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/>
                        <a:t>Lucile</a:t>
                      </a:r>
                      <a:r>
                        <a:rPr lang="en-GB" sz="1200" noProof="0" dirty="0" smtClean="0"/>
                        <a:t> </a:t>
                      </a:r>
                      <a:r>
                        <a:rPr lang="en-GB" sz="1200" b="1" noProof="0" dirty="0" err="1" smtClean="0"/>
                        <a:t>Petitpierre</a:t>
                      </a:r>
                      <a:r>
                        <a:rPr lang="en-GB" sz="1200" noProof="0" dirty="0" smtClean="0"/>
                        <a:t>, Business Manager</a:t>
                      </a:r>
                      <a:r>
                        <a:rPr lang="en-GB" sz="1200" baseline="0" noProof="0" dirty="0" smtClean="0"/>
                        <a:t> Results and Monitoring</a:t>
                      </a:r>
                      <a:endParaRPr lang="en-GB" sz="1200" noProof="0" dirty="0" smtClean="0"/>
                    </a:p>
                  </a:txBody>
                  <a:tcPr anchor="ctr"/>
                </a:tc>
              </a:tr>
              <a:tr h="794341">
                <a:tc>
                  <a:txBody>
                    <a:bodyPr/>
                    <a:lstStyle/>
                    <a:p>
                      <a:r>
                        <a:rPr lang="en-GB" sz="1200" b="1" noProof="0" dirty="0" smtClean="0">
                          <a:sym typeface="Wingdings" panose="05000000000000000000" pitchFamily="2" charset="2"/>
                        </a:rPr>
                        <a:t>Next steps  and conclusions</a:t>
                      </a:r>
                      <a:endParaRPr lang="en-GB" sz="12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/>
                        <a:t>Roxana </a:t>
                      </a:r>
                      <a:r>
                        <a:rPr lang="en-GB" sz="1200" b="1" noProof="0" dirty="0" err="1" smtClean="0"/>
                        <a:t>Calfa</a:t>
                      </a:r>
                      <a:r>
                        <a:rPr lang="en-GB" sz="1200" noProof="0" dirty="0" smtClean="0"/>
                        <a:t>, </a:t>
                      </a:r>
                      <a:r>
                        <a:rPr lang="en-GB" sz="1200" kern="1200" baseline="0" noProof="0" dirty="0" smtClean="0"/>
                        <a:t>Head of Section, </a:t>
                      </a:r>
                      <a:r>
                        <a:rPr lang="en-GB" sz="1200" baseline="0" noProof="0" dirty="0" smtClean="0"/>
                        <a:t>Results and Business Processes, </a:t>
                      </a:r>
                      <a:r>
                        <a:rPr lang="en-GB" sz="1200" baseline="0" noProof="0" dirty="0" smtClean="0"/>
                        <a:t>DEVCO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/>
                        <a:t>Michal</a:t>
                      </a:r>
                      <a:r>
                        <a:rPr lang="en-GB" sz="1200" b="1" baseline="0" noProof="0" dirty="0" smtClean="0"/>
                        <a:t> </a:t>
                      </a:r>
                      <a:r>
                        <a:rPr lang="en-GB" sz="1200" b="1" baseline="0" noProof="0" dirty="0" err="1" smtClean="0"/>
                        <a:t>Krejza</a:t>
                      </a:r>
                      <a:r>
                        <a:rPr lang="en-GB" sz="1200" baseline="0" noProof="0" dirty="0" smtClean="0"/>
                        <a:t>, Head of Unit, Results and Business Processes, </a:t>
                      </a:r>
                      <a:r>
                        <a:rPr lang="en-GB" sz="1200" baseline="0" noProof="0" dirty="0" smtClean="0"/>
                        <a:t>DEVCO</a:t>
                      </a:r>
                      <a:endParaRPr lang="en-GB" sz="1200" noProof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0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7953565" cy="33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Monitoring and reporting</a:t>
            </a:r>
            <a:endParaRPr lang="en-GB" altLang="es-ES_tradnl" sz="3200" b="1" i="1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smtClean="0"/>
              <a:t>Bertrand </a:t>
            </a:r>
            <a:r>
              <a:rPr lang="en-GB" sz="2400" dirty="0" err="1"/>
              <a:t>Jolas</a:t>
            </a:r>
            <a:r>
              <a:rPr lang="en-GB" sz="2400" dirty="0"/>
              <a:t>, </a:t>
            </a:r>
            <a:r>
              <a:rPr lang="en-GB" sz="2400" dirty="0" smtClean="0"/>
              <a:t>DEVCO C04</a:t>
            </a:r>
            <a:endParaRPr lang="en-GB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smtClean="0"/>
              <a:t>Kamil </a:t>
            </a:r>
            <a:r>
              <a:rPr lang="en-GB" sz="2400" dirty="0" err="1"/>
              <a:t>Valica</a:t>
            </a:r>
            <a:r>
              <a:rPr lang="en-GB" sz="2400" dirty="0" smtClean="0"/>
              <a:t>, FPI.4 </a:t>
            </a:r>
            <a:endParaRPr lang="en-GB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smtClean="0"/>
              <a:t>Georges </a:t>
            </a:r>
            <a:r>
              <a:rPr lang="en-GB" sz="2400" dirty="0" err="1"/>
              <a:t>Dehoux</a:t>
            </a:r>
            <a:r>
              <a:rPr lang="en-GB" sz="2400" dirty="0"/>
              <a:t>, EUD </a:t>
            </a:r>
            <a:r>
              <a:rPr lang="en-GB" sz="2400" dirty="0" smtClean="0"/>
              <a:t>Pakistan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smtClean="0"/>
              <a:t>Jean-François </a:t>
            </a:r>
            <a:r>
              <a:rPr lang="en-GB" sz="2400" dirty="0" err="1"/>
              <a:t>Moret</a:t>
            </a:r>
            <a:r>
              <a:rPr lang="en-GB" sz="2400" dirty="0"/>
              <a:t>, EUD Ukraine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err="1" smtClean="0"/>
              <a:t>Lise</a:t>
            </a:r>
            <a:r>
              <a:rPr lang="en-GB" sz="2400" dirty="0" smtClean="0"/>
              <a:t> </a:t>
            </a:r>
            <a:r>
              <a:rPr lang="en-GB" sz="2400" dirty="0" err="1"/>
              <a:t>Paté</a:t>
            </a:r>
            <a:r>
              <a:rPr lang="en-GB" sz="2400" dirty="0"/>
              <a:t>, EUD Brazil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2400" dirty="0" smtClean="0"/>
              <a:t>Roxana </a:t>
            </a:r>
            <a:r>
              <a:rPr lang="en-GB" sz="2400" dirty="0" err="1"/>
              <a:t>Calfa</a:t>
            </a:r>
            <a:r>
              <a:rPr lang="en-GB" sz="2400" dirty="0"/>
              <a:t>, Head of </a:t>
            </a:r>
            <a:r>
              <a:rPr lang="en-GB" sz="2400" dirty="0" smtClean="0"/>
              <a:t>Section DEVCO 05</a:t>
            </a:r>
            <a:endParaRPr lang="it-IT" sz="24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7953565" cy="33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Monitoring and reporting:</a:t>
            </a:r>
          </a:p>
          <a:p>
            <a:pPr marL="0" indent="0">
              <a:buNone/>
            </a:pPr>
            <a:r>
              <a:rPr lang="en-GB" altLang="es-ES_tradnl" sz="3200" b="1" i="1" dirty="0"/>
              <a:t>OPSYS needs from a thematic unit perspective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smtClean="0"/>
              <a:t>Bertrand </a:t>
            </a:r>
            <a:r>
              <a:rPr lang="en-GB" sz="2400" dirty="0" err="1"/>
              <a:t>Jolas</a:t>
            </a:r>
            <a:r>
              <a:rPr lang="en-GB" sz="2400" dirty="0"/>
              <a:t>, </a:t>
            </a:r>
            <a:r>
              <a:rPr lang="en-GB" sz="2400" dirty="0" smtClean="0"/>
              <a:t>DEVCO C04</a:t>
            </a:r>
            <a:endParaRPr lang="en-GB" sz="24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989" y="1378429"/>
            <a:ext cx="10806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E3F7D"/>
                </a:solidFill>
              </a:rPr>
              <a:t>Thematic </a:t>
            </a:r>
            <a:r>
              <a:rPr lang="en-US" altLang="en-US" sz="2800" b="1" dirty="0" smtClean="0">
                <a:solidFill>
                  <a:srgbClr val="0E3F7D"/>
                </a:solidFill>
              </a:rPr>
              <a:t>functions/needs</a:t>
            </a:r>
          </a:p>
          <a:p>
            <a:pPr algn="ctr"/>
            <a:endParaRPr lang="en-US" altLang="en-US" sz="2800" b="1" dirty="0">
              <a:solidFill>
                <a:srgbClr val="0E3F7D"/>
              </a:solidFill>
            </a:endParaRPr>
          </a:p>
          <a:p>
            <a:r>
              <a:rPr lang="en-US" altLang="en-US" sz="2400" b="1" dirty="0" err="1" smtClean="0">
                <a:solidFill>
                  <a:srgbClr val="0E3F7D"/>
                </a:solidFill>
              </a:rPr>
              <a:t>Programme</a:t>
            </a:r>
            <a:r>
              <a:rPr lang="en-US" altLang="en-US" sz="2400" b="1" dirty="0" smtClean="0">
                <a:solidFill>
                  <a:srgbClr val="0E3F7D"/>
                </a:solidFill>
              </a:rPr>
              <a:t> </a:t>
            </a:r>
            <a:r>
              <a:rPr lang="en-US" altLang="en-US" sz="2400" b="1" dirty="0">
                <a:solidFill>
                  <a:srgbClr val="0E3F7D"/>
                </a:solidFill>
              </a:rPr>
              <a:t>management: </a:t>
            </a:r>
          </a:p>
          <a:p>
            <a:r>
              <a:rPr lang="en-US" altLang="en-US" sz="2400" dirty="0">
                <a:solidFill>
                  <a:srgbClr val="0E3F7D"/>
                </a:solidFill>
              </a:rPr>
              <a:t>same needs as any operational manager</a:t>
            </a:r>
          </a:p>
          <a:p>
            <a:endParaRPr lang="en-US" altLang="en-US" sz="2400" dirty="0">
              <a:solidFill>
                <a:srgbClr val="0E3F7D"/>
              </a:solidFill>
            </a:endParaRPr>
          </a:p>
          <a:p>
            <a:r>
              <a:rPr lang="en-US" altLang="en-US" sz="2400" b="1" dirty="0">
                <a:solidFill>
                  <a:srgbClr val="0E3F7D"/>
                </a:solidFill>
              </a:rPr>
              <a:t>Thematic analysis and support: </a:t>
            </a:r>
          </a:p>
          <a:p>
            <a:r>
              <a:rPr lang="en-US" altLang="en-US" sz="2400" dirty="0">
                <a:solidFill>
                  <a:srgbClr val="0E3F7D"/>
                </a:solidFill>
              </a:rPr>
              <a:t>capacity to identify and access relevant thematic interventions</a:t>
            </a:r>
          </a:p>
          <a:p>
            <a:pPr algn="just"/>
            <a:endParaRPr lang="en-US" sz="2400" dirty="0">
              <a:solidFill>
                <a:srgbClr val="0E3F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OPSYS needs from a thematic unit perspective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Bertrand Jolas, DEVCO C04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147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989" y="1378429"/>
            <a:ext cx="10806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0E3F7D"/>
                </a:solidFill>
              </a:rPr>
              <a:t>Overall </a:t>
            </a:r>
            <a:r>
              <a:rPr lang="en-GB" sz="2400" b="1" dirty="0">
                <a:solidFill>
                  <a:srgbClr val="0E3F7D"/>
                </a:solidFill>
              </a:rPr>
              <a:t>suggestion: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F7D"/>
                </a:solidFill>
              </a:rPr>
              <a:t>Allow </a:t>
            </a:r>
            <a:r>
              <a:rPr lang="en-GB" sz="2400" b="1" i="1" dirty="0">
                <a:solidFill>
                  <a:srgbClr val="0E3F7D"/>
                </a:solidFill>
              </a:rPr>
              <a:t>maximum personalisation</a:t>
            </a:r>
            <a:r>
              <a:rPr lang="en-GB" sz="2400" dirty="0">
                <a:solidFill>
                  <a:srgbClr val="0E3F7D"/>
                </a:solidFill>
              </a:rPr>
              <a:t>, as the needs will defer even from one operational manager to the other, and from an operational manager to a policy officer. System of </a:t>
            </a:r>
            <a:r>
              <a:rPr lang="en-GB" sz="2400" b="1" i="1" dirty="0">
                <a:solidFill>
                  <a:srgbClr val="0E3F7D"/>
                </a:solidFill>
              </a:rPr>
              <a:t>Widgets?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F7D"/>
                </a:solidFill>
              </a:rPr>
              <a:t>Allow an </a:t>
            </a:r>
            <a:r>
              <a:rPr lang="en-GB" sz="2400" b="1" i="1" dirty="0">
                <a:solidFill>
                  <a:srgbClr val="0E3F7D"/>
                </a:solidFill>
              </a:rPr>
              <a:t>exporting feature </a:t>
            </a:r>
            <a:r>
              <a:rPr lang="en-GB" sz="2400" dirty="0">
                <a:solidFill>
                  <a:srgbClr val="0E3F7D"/>
                </a:solidFill>
              </a:rPr>
              <a:t>at any time</a:t>
            </a:r>
          </a:p>
          <a:p>
            <a:pPr algn="just"/>
            <a:endParaRPr lang="en-GB" sz="2400" b="1" dirty="0" smtClean="0">
              <a:solidFill>
                <a:srgbClr val="0E3F7D"/>
              </a:solidFill>
            </a:endParaRPr>
          </a:p>
          <a:p>
            <a:pPr algn="just"/>
            <a:r>
              <a:rPr lang="en-GB" sz="2400" b="1" dirty="0" smtClean="0">
                <a:solidFill>
                  <a:srgbClr val="0E3F7D"/>
                </a:solidFill>
              </a:rPr>
              <a:t>Other </a:t>
            </a:r>
            <a:r>
              <a:rPr lang="en-GB" sz="2400" b="1" dirty="0">
                <a:solidFill>
                  <a:srgbClr val="0E3F7D"/>
                </a:solidFill>
              </a:rPr>
              <a:t>suggestions: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F7D"/>
                </a:solidFill>
              </a:rPr>
              <a:t>Add a box: "</a:t>
            </a:r>
            <a:r>
              <a:rPr lang="en-GB" sz="2400" b="1" i="1" dirty="0">
                <a:solidFill>
                  <a:srgbClr val="0E3F7D"/>
                </a:solidFill>
              </a:rPr>
              <a:t>My region</a:t>
            </a:r>
            <a:r>
              <a:rPr lang="en-GB" sz="2400" dirty="0">
                <a:solidFill>
                  <a:srgbClr val="0E3F7D"/>
                </a:solidFill>
              </a:rPr>
              <a:t>"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F7D"/>
                </a:solidFill>
              </a:rPr>
              <a:t>Search feature: Ok by text (allowing </a:t>
            </a:r>
            <a:r>
              <a:rPr lang="en-GB" sz="2400" b="1" i="1" dirty="0">
                <a:solidFill>
                  <a:srgbClr val="0E3F7D"/>
                </a:solidFill>
              </a:rPr>
              <a:t>Boolean</a:t>
            </a:r>
            <a:r>
              <a:rPr lang="en-GB" sz="2400" dirty="0">
                <a:solidFill>
                  <a:srgbClr val="0E3F7D"/>
                </a:solidFill>
              </a:rPr>
              <a:t> combinations), but also by </a:t>
            </a:r>
            <a:r>
              <a:rPr lang="en-GB" sz="2400" b="1" i="1" dirty="0">
                <a:solidFill>
                  <a:srgbClr val="0E3F7D"/>
                </a:solidFill>
              </a:rPr>
              <a:t>DAC Code</a:t>
            </a:r>
            <a:r>
              <a:rPr lang="en-GB" sz="2400" dirty="0">
                <a:solidFill>
                  <a:srgbClr val="0E3F7D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F7D"/>
                </a:solidFill>
              </a:rPr>
              <a:t>Rationalising the types of filter and allowing </a:t>
            </a:r>
            <a:r>
              <a:rPr lang="en-GB" sz="2400" b="1" i="1" dirty="0">
                <a:solidFill>
                  <a:srgbClr val="0E3F7D"/>
                </a:solidFill>
              </a:rPr>
              <a:t>filter combination</a:t>
            </a:r>
            <a:r>
              <a:rPr lang="en-GB" sz="2400" dirty="0">
                <a:solidFill>
                  <a:srgbClr val="0E3F7D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F7D"/>
                </a:solidFill>
              </a:rPr>
              <a:t>Indicators: allow </a:t>
            </a:r>
            <a:r>
              <a:rPr lang="en-GB" sz="2400" b="1" i="1" dirty="0">
                <a:solidFill>
                  <a:srgbClr val="0E3F7D"/>
                </a:solidFill>
              </a:rPr>
              <a:t>indicator analysis </a:t>
            </a:r>
            <a:r>
              <a:rPr lang="en-GB" sz="2400" dirty="0">
                <a:solidFill>
                  <a:srgbClr val="0E3F7D"/>
                </a:solidFill>
              </a:rPr>
              <a:t>across projects/sectors</a:t>
            </a:r>
          </a:p>
          <a:p>
            <a:pPr algn="just"/>
            <a:endParaRPr lang="en-US" sz="2400" dirty="0">
              <a:solidFill>
                <a:srgbClr val="0E3F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OPSYS needs from a thematic unit perspective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Bertrand Jolas, DEVCO C04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51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7953565" cy="33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Monitoring and reporting:</a:t>
            </a:r>
          </a:p>
          <a:p>
            <a:pPr marL="0" indent="0">
              <a:buNone/>
            </a:pPr>
            <a:r>
              <a:rPr lang="en-GB" altLang="es-ES_tradnl" sz="3200" b="1" i="1" dirty="0"/>
              <a:t>OPSYS gap analysis for the Partnership </a:t>
            </a:r>
            <a:r>
              <a:rPr lang="en-GB" altLang="es-ES_tradnl" sz="3200" b="1" i="1" dirty="0" smtClean="0"/>
              <a:t>Instrument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smtClean="0"/>
              <a:t>Kamil </a:t>
            </a:r>
            <a:r>
              <a:rPr lang="en-GB" sz="2400" dirty="0" err="1"/>
              <a:t>Valica</a:t>
            </a:r>
            <a:r>
              <a:rPr lang="en-GB" sz="2400" dirty="0" smtClean="0"/>
              <a:t>, FPI.4 </a:t>
            </a:r>
            <a:endParaRPr lang="en-GB" sz="24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163" y="2079054"/>
            <a:ext cx="7177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0E3F7D"/>
                </a:solidFill>
              </a:rPr>
              <a:t>Guidance document</a:t>
            </a:r>
          </a:p>
          <a:p>
            <a:pPr algn="just"/>
            <a:endParaRPr lang="en-GB" sz="2400" b="1" dirty="0" smtClean="0">
              <a:solidFill>
                <a:srgbClr val="0E3F7D"/>
              </a:solidFill>
            </a:endParaRPr>
          </a:p>
          <a:p>
            <a:pPr algn="just"/>
            <a:r>
              <a:rPr lang="en-GB" sz="2400" dirty="0" smtClean="0">
                <a:solidFill>
                  <a:srgbClr val="0E3F7D"/>
                </a:solidFill>
              </a:rPr>
              <a:t>Full </a:t>
            </a:r>
            <a:r>
              <a:rPr lang="en-GB" sz="2400" dirty="0">
                <a:solidFill>
                  <a:srgbClr val="0E3F7D"/>
                </a:solidFill>
              </a:rPr>
              <a:t>explanation of PI monitoring system (</a:t>
            </a:r>
            <a:r>
              <a:rPr lang="en-GB" sz="2400" dirty="0" err="1">
                <a:solidFill>
                  <a:srgbClr val="0E3F7D"/>
                </a:solidFill>
              </a:rPr>
              <a:t>logframes</a:t>
            </a:r>
            <a:r>
              <a:rPr lang="en-GB" sz="2400" dirty="0">
                <a:solidFill>
                  <a:srgbClr val="0E3F7D"/>
                </a:solidFill>
              </a:rPr>
              <a:t>, indicators, reporting)</a:t>
            </a:r>
          </a:p>
          <a:p>
            <a:pPr algn="just"/>
            <a:endParaRPr lang="en-US" sz="2400" dirty="0">
              <a:solidFill>
                <a:srgbClr val="0E3F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OPSYS gap analysis for the Partnership Instrument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Kamil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Valica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FPI.4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8" y="1301433"/>
            <a:ext cx="3743391" cy="5063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147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7714" y="1257850"/>
            <a:ext cx="249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0E3F7D"/>
                </a:solidFill>
              </a:rPr>
              <a:t>PI indicators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OPSYS gap analysis for the Partnership Instrument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Kamil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Valica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FPI.4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01736"/>
              </p:ext>
            </p:extLst>
          </p:nvPr>
        </p:nvGraphicFramePr>
        <p:xfrm>
          <a:off x="474785" y="1989981"/>
          <a:ext cx="10993314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7077"/>
                <a:gridCol w="2090577"/>
                <a:gridCol w="708566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Category</a:t>
                      </a:r>
                      <a:endParaRPr lang="en-GB" sz="2000" dirty="0" smtClean="0">
                        <a:solidFill>
                          <a:srgbClr val="0E3F7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Definition</a:t>
                      </a:r>
                      <a:endParaRPr lang="en-US" sz="2000" dirty="0">
                        <a:solidFill>
                          <a:srgbClr val="0E3F7D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Core</a:t>
                      </a:r>
                      <a:endParaRPr lang="en-US" sz="2000" b="1" dirty="0" smtClean="0">
                        <a:solidFill>
                          <a:srgbClr val="0E3F7D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Set menu of standard indicators, defined in relatively general terms to capture results of the PI Actions (more detail is provided below).</a:t>
                      </a:r>
                      <a:endParaRPr lang="en-GB" sz="2000" dirty="0" smtClean="0">
                        <a:solidFill>
                          <a:srgbClr val="0E3F7D"/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Customised</a:t>
                      </a:r>
                      <a:endParaRPr lang="en-US" sz="2000" b="1" dirty="0" smtClean="0">
                        <a:solidFill>
                          <a:srgbClr val="0E3F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Matched</a:t>
                      </a:r>
                      <a:endParaRPr lang="en-US" sz="2000" b="1" dirty="0" smtClean="0">
                        <a:solidFill>
                          <a:srgbClr val="0E3F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Action-specific indicators developed by tailoring core indicators to particularities of a PI Action. The objective is to capture results which core indicators don’t. </a:t>
                      </a:r>
                      <a:endParaRPr lang="en-GB" sz="2000" dirty="0" smtClean="0">
                        <a:solidFill>
                          <a:srgbClr val="0E3F7D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Non-matched</a:t>
                      </a:r>
                      <a:endParaRPr lang="en-US" sz="2000" b="1" dirty="0" smtClean="0">
                        <a:solidFill>
                          <a:srgbClr val="0E3F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Completely new, action-specific indicators that you develop. To capture results which other indicators don’t.</a:t>
                      </a:r>
                      <a:endParaRPr lang="en-GB" sz="2000" dirty="0" smtClean="0">
                        <a:solidFill>
                          <a:srgbClr val="0E3F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584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26738" y="1258845"/>
            <a:ext cx="324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0E3F7D"/>
                </a:solidFill>
              </a:rPr>
              <a:t>PI core indicators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OPSYS gap analysis for the Partnership Instrument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Kamil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Valica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FPI.4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523984"/>
              </p:ext>
            </p:extLst>
          </p:nvPr>
        </p:nvGraphicFramePr>
        <p:xfrm>
          <a:off x="2238375" y="1988840"/>
          <a:ext cx="8229600" cy="43639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0504"/>
                <a:gridCol w="864096"/>
                <a:gridCol w="5915000"/>
              </a:tblGrid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Level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Area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Impact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Partnership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EU 2020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Collective action against global challenges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Trade &amp; market access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Process influenced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Perception &amp; engagement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People &amp; companies participating in an event and the benefits from the event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Products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Outcome statement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Expertise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Communication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71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OPSYS gap analysis for the Partnership Instrument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Kamil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Valica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FPI.4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88498"/>
              </p:ext>
            </p:extLst>
          </p:nvPr>
        </p:nvGraphicFramePr>
        <p:xfrm>
          <a:off x="266700" y="1772842"/>
          <a:ext cx="11734800" cy="48070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0791"/>
                <a:gridCol w="1912338"/>
                <a:gridCol w="2694658"/>
                <a:gridCol w="2694658"/>
                <a:gridCol w="3042355"/>
              </a:tblGrid>
              <a:tr h="29174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Activity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Output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Outcome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Impact</a:t>
                      </a:r>
                    </a:p>
                  </a:txBody>
                  <a:tcPr/>
                </a:tc>
              </a:tr>
              <a:tr h="612674"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A1 </a:t>
                      </a:r>
                      <a:r>
                        <a:rPr lang="en-GB" sz="900" kern="1200" dirty="0" smtClean="0">
                          <a:effectLst/>
                        </a:rPr>
                        <a:t>Number of events organised or supported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OP1 Number of participants in an event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OC1 Number of processes related to state-level and sub-state level (bilateral, regional, multi-lateral) partnership strategies and policy dialogues which have been influenced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OC8 Number of processes related to partner country practices on trade, investment and business which have been influenced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IMP1 Number of EU bilateral, regional, inter-regional and multi-lateral cooperation partnership strategies which have been enhanced</a:t>
                      </a:r>
                    </a:p>
                    <a:p>
                      <a:pPr algn="l"/>
                      <a:endParaRPr lang="en-GB" sz="900" dirty="0"/>
                    </a:p>
                  </a:txBody>
                  <a:tcPr/>
                </a:tc>
              </a:tr>
              <a:tr h="481387"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A2 Person days of expertise or technical assistance provided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OP2 </a:t>
                      </a:r>
                      <a:r>
                        <a:rPr lang="en-GB" sz="900" kern="1200" dirty="0" smtClean="0">
                          <a:effectLst/>
                        </a:rPr>
                        <a:t>Percentage of participants who report having benefited from an event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OC2 Number of processes related to non-state level partnership/agreements which have been influenced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OC9 Number of processes related to the removal of barriers to market access, investment and business which have been influenced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IMP2 Number of collective approaches and/or practices to challenges of global and/or mutual concern which have been developed/adopted/implemented</a:t>
                      </a:r>
                    </a:p>
                  </a:txBody>
                  <a:tcPr/>
                </a:tc>
              </a:tr>
              <a:tr h="612674">
                <a:tc rowSpan="5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A3 Number of public/media/communication campaigns designed and implemented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OP3 Number of EU companies that participated in an event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OC3 Number of processes related to partner country approaches to challenges of global concern which have been influenced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OC10 Number of processes related to the negotiation, implementation or enforcement of EU trade and investment agreements with partner countries which have been influenced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IMP3 Number of approaches and/or practices beneficial to the achievement of the EU2020 strategy which have been taken up in partner countries</a:t>
                      </a:r>
                    </a:p>
                    <a:p>
                      <a:pPr algn="l"/>
                      <a:endParaRPr lang="en-GB" sz="900" dirty="0"/>
                    </a:p>
                  </a:txBody>
                  <a:tcPr/>
                </a:tc>
              </a:tr>
              <a:tr h="481387">
                <a:tc vMerge="1">
                  <a:txBody>
                    <a:bodyPr/>
                    <a:lstStyle/>
                    <a:p>
                      <a:pPr algn="l"/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OP4 Percentage of EU companies which report having benefited from an event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OC4</a:t>
                      </a:r>
                      <a:r>
                        <a:rPr lang="en-GB" sz="900" baseline="0" dirty="0" smtClean="0"/>
                        <a:t> Number of processes related to partner country practices on challenges of global concern which have been influenced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OC11 Percentage of EU companies which acknowledge a positive change in their perceptions of the business, trade and investment climate in partner countries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IMP4 Number of regulations and standards relating to trade, investment and business in partner countries which have been aligned to EU/international standards</a:t>
                      </a:r>
                    </a:p>
                  </a:txBody>
                  <a:tcPr/>
                </a:tc>
              </a:tr>
              <a:tr h="612674">
                <a:tc vMerge="1">
                  <a:txBody>
                    <a:bodyPr/>
                    <a:lstStyle/>
                    <a:p>
                      <a:pPr algn="l"/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OP5 Number of outcome statements emanating from an event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OC5 </a:t>
                      </a:r>
                      <a:r>
                        <a:rPr lang="en-GB" sz="900" kern="1200" dirty="0" smtClean="0">
                          <a:effectLst/>
                        </a:rPr>
                        <a:t>Number of processes related to the positions partner countries take in the run-up to or during regional/international fora which have been influenced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OC12 </a:t>
                      </a:r>
                      <a:r>
                        <a:rPr lang="en-GB" sz="900" kern="1200" dirty="0" smtClean="0">
                          <a:effectLst/>
                        </a:rPr>
                        <a:t>Percentage of participants targeted by outreach and advocacy events who acknowledge a positive change in their perception of the EU and/or international policies and standards</a:t>
                      </a:r>
                      <a:endParaRPr lang="en-GB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IMP5</a:t>
                      </a:r>
                      <a:r>
                        <a:rPr lang="en-GB" sz="900" baseline="0" dirty="0" smtClean="0"/>
                        <a:t> Number of barriers to market access, investment and business development which have been removed</a:t>
                      </a:r>
                      <a:endParaRPr lang="en-GB" sz="900" dirty="0" smtClean="0"/>
                    </a:p>
                  </a:txBody>
                  <a:tcPr/>
                </a:tc>
              </a:tr>
              <a:tr h="612674">
                <a:tc vMerge="1">
                  <a:txBody>
                    <a:bodyPr/>
                    <a:lstStyle/>
                    <a:p>
                      <a:pPr algn="l"/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OP6 Number of knowledge-based products developed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OC6 Number of processes related to partner country approaches beneficial to the achievement of the Europe 2020 strategy which have been influenced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OC13</a:t>
                      </a:r>
                      <a:r>
                        <a:rPr lang="en-GB" sz="900" baseline="0" dirty="0" smtClean="0"/>
                        <a:t> Percentage of participants targeted by outreach and advocacy events who acknowledge having engaged further on the topic on their own initiative as a result of their exposure to the events</a:t>
                      </a:r>
                      <a:endParaRPr lang="en-GB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</a:tr>
              <a:tr h="798915">
                <a:tc vMerge="1">
                  <a:txBody>
                    <a:bodyPr/>
                    <a:lstStyle/>
                    <a:p>
                      <a:pPr algn="l"/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OP7 Number of communication products developed</a:t>
                      </a:r>
                      <a:endParaRPr lang="en-GB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OC7 </a:t>
                      </a:r>
                      <a:r>
                        <a:rPr lang="en-GB" sz="900" kern="1200" dirty="0" smtClean="0">
                          <a:effectLst/>
                        </a:rPr>
                        <a:t>Number of processes related to partner country practices beneficial to the achievement of Europe 2020 strategy which have been influenced</a:t>
                      </a:r>
                      <a:endParaRPr lang="en-GB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OC14 </a:t>
                      </a:r>
                      <a:r>
                        <a:rPr lang="en-GB" sz="900" kern="1200" dirty="0" smtClean="0">
                          <a:effectLst/>
                        </a:rPr>
                        <a:t>Number of articles published in print and/or digital media about an event</a:t>
                      </a:r>
                      <a:endParaRPr lang="en-GB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5582" y="1125495"/>
            <a:ext cx="324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0E3F7D"/>
                </a:solidFill>
              </a:rPr>
              <a:t>PI core indicators</a:t>
            </a:r>
          </a:p>
        </p:txBody>
      </p:sp>
    </p:spTree>
    <p:extLst>
      <p:ext uri="{BB962C8B-B14F-4D97-AF65-F5344CB8AC3E}">
        <p14:creationId xmlns:p14="http://schemas.microsoft.com/office/powerpoint/2010/main" val="2359696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OPSYS gap analysis for the Partnership Instrument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Kamil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Valica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FPI.4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5582" y="1125495"/>
            <a:ext cx="393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0E3F7D"/>
                </a:solidFill>
              </a:rPr>
              <a:t>PI core indicator fiches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24376"/>
              </p:ext>
            </p:extLst>
          </p:nvPr>
        </p:nvGraphicFramePr>
        <p:xfrm>
          <a:off x="547526" y="1673374"/>
          <a:ext cx="11096948" cy="50893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48223"/>
                <a:gridCol w="8848725"/>
              </a:tblGrid>
              <a:tr h="308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The indicator statement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5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The group to which the indicator belongs: Activity, Output, Outcome, Impact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Definition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Further explanation of the indicator and how it is designed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Unit of measurement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Number, number and narrative, percentage, ratio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03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Disaggregation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An indicator may measure different sub-features of the unit it measures. In that case it has a disaggregation. The disaggregation types present in PI core indicators are: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Type of event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Sector of participant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01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Indicator created by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FPI Unit XX, EUD in XX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Implementing Partner XX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Name of the person who created the indicator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Contacts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Sources and methods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Where the data can be found and recommended ways of collecting the data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Guidance for use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Remarks on correct use of indicator, where necessary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Other issues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Remarks on any other useful issues concerning the indicator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20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7" y="1138178"/>
            <a:ext cx="10656000" cy="58741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73902" y="3418636"/>
            <a:ext cx="149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rgbClr val="103766"/>
                </a:solidFill>
              </a:rPr>
              <a:t>Jean-François </a:t>
            </a:r>
            <a:endParaRPr lang="fr-BE" sz="1600" b="1" dirty="0" smtClean="0">
              <a:solidFill>
                <a:srgbClr val="103766"/>
              </a:solidFill>
            </a:endParaRPr>
          </a:p>
          <a:p>
            <a:pPr algn="ctr"/>
            <a:r>
              <a:rPr lang="fr-BE" sz="1600" b="1" dirty="0" err="1" smtClean="0">
                <a:solidFill>
                  <a:srgbClr val="103766"/>
                </a:solidFill>
              </a:rPr>
              <a:t>Moret</a:t>
            </a:r>
            <a:endParaRPr lang="en-GB" sz="1600" b="1" dirty="0">
              <a:solidFill>
                <a:srgbClr val="1037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</a:t>
            </a:fld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649825" y="134011"/>
            <a:ext cx="5334758" cy="64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Who is running the webinar?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54962" y="4045943"/>
            <a:ext cx="108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103766"/>
                </a:solidFill>
              </a:rPr>
              <a:t>George </a:t>
            </a:r>
          </a:p>
          <a:p>
            <a:pPr algn="ctr"/>
            <a:r>
              <a:rPr lang="fr-BE" sz="1600" b="1" dirty="0" err="1" smtClean="0">
                <a:solidFill>
                  <a:srgbClr val="103766"/>
                </a:solidFill>
              </a:rPr>
              <a:t>Dehoux</a:t>
            </a:r>
            <a:endParaRPr lang="en-GB" sz="1600" b="1" dirty="0">
              <a:solidFill>
                <a:srgbClr val="10376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7779" y="4819458"/>
            <a:ext cx="788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103766"/>
                </a:solidFill>
              </a:rPr>
              <a:t>Lise </a:t>
            </a:r>
          </a:p>
          <a:p>
            <a:pPr algn="ctr"/>
            <a:r>
              <a:rPr lang="fr-BE" sz="1600" b="1" dirty="0" err="1" smtClean="0">
                <a:solidFill>
                  <a:srgbClr val="103766"/>
                </a:solidFill>
              </a:rPr>
              <a:t>Paté</a:t>
            </a:r>
            <a:endParaRPr lang="en-GB" sz="1600" b="1" dirty="0">
              <a:solidFill>
                <a:srgbClr val="103766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3040" y="4819458"/>
            <a:ext cx="115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rgbClr val="103766"/>
                </a:solidFill>
              </a:rPr>
              <a:t>Thierry </a:t>
            </a:r>
            <a:endParaRPr lang="fr-BE" sz="1600" b="1" dirty="0" smtClean="0">
              <a:solidFill>
                <a:srgbClr val="103766"/>
              </a:solidFill>
            </a:endParaRPr>
          </a:p>
          <a:p>
            <a:pPr algn="ctr"/>
            <a:r>
              <a:rPr lang="fr-BE" sz="1600" b="1" dirty="0" err="1" smtClean="0">
                <a:solidFill>
                  <a:srgbClr val="103766"/>
                </a:solidFill>
              </a:rPr>
              <a:t>Dudermel</a:t>
            </a:r>
            <a:endParaRPr lang="en-GB" sz="1600" b="1" dirty="0">
              <a:solidFill>
                <a:srgbClr val="10376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865535" y="2443347"/>
            <a:ext cx="104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103766"/>
                </a:solidFill>
              </a:rPr>
              <a:t>Guido </a:t>
            </a:r>
            <a:r>
              <a:rPr lang="fr-BE" sz="1600" b="1" dirty="0" err="1" smtClean="0">
                <a:solidFill>
                  <a:srgbClr val="103766"/>
                </a:solidFill>
              </a:rPr>
              <a:t>Bilanceri</a:t>
            </a:r>
            <a:endParaRPr lang="fr-BE" sz="1600" b="1" dirty="0" smtClean="0">
              <a:solidFill>
                <a:srgbClr val="103766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r="13915"/>
          <a:stretch/>
        </p:blipFill>
        <p:spPr>
          <a:xfrm rot="5400000">
            <a:off x="10858194" y="3088406"/>
            <a:ext cx="1073663" cy="9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160595" y="734141"/>
            <a:ext cx="11767443" cy="1650027"/>
            <a:chOff x="160595" y="1010001"/>
            <a:chExt cx="11767443" cy="1650027"/>
          </a:xfrm>
        </p:grpSpPr>
        <p:sp>
          <p:nvSpPr>
            <p:cNvPr id="4" name="TextBox 3"/>
            <p:cNvSpPr txBox="1"/>
            <p:nvPr/>
          </p:nvSpPr>
          <p:spPr>
            <a:xfrm>
              <a:off x="160595" y="1010001"/>
              <a:ext cx="1127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 smtClean="0">
                  <a:solidFill>
                    <a:srgbClr val="103766"/>
                  </a:solidFill>
                </a:rPr>
                <a:t>Michal </a:t>
              </a:r>
            </a:p>
            <a:p>
              <a:pPr algn="ctr"/>
              <a:r>
                <a:rPr lang="fr-BE" sz="1600" b="1" dirty="0" err="1" smtClean="0">
                  <a:solidFill>
                    <a:srgbClr val="103766"/>
                  </a:solidFill>
                </a:rPr>
                <a:t>Krejza</a:t>
              </a:r>
              <a:endParaRPr lang="en-GB" sz="1600" b="1" dirty="0">
                <a:solidFill>
                  <a:srgbClr val="10376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62669" y="1010001"/>
              <a:ext cx="1552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>
                  <a:solidFill>
                    <a:srgbClr val="103766"/>
                  </a:solidFill>
                </a:rPr>
                <a:t>Polivios </a:t>
              </a:r>
              <a:endParaRPr lang="fr-BE" sz="1600" b="1" dirty="0" smtClean="0">
                <a:solidFill>
                  <a:srgbClr val="103766"/>
                </a:solidFill>
              </a:endParaRPr>
            </a:p>
            <a:p>
              <a:pPr algn="ctr"/>
              <a:r>
                <a:rPr lang="fr-BE" sz="1600" b="1" dirty="0" err="1" smtClean="0">
                  <a:solidFill>
                    <a:srgbClr val="103766"/>
                  </a:solidFill>
                </a:rPr>
                <a:t>Klimathianakis</a:t>
              </a:r>
              <a:endParaRPr lang="en-GB" sz="1600" b="1" dirty="0">
                <a:solidFill>
                  <a:srgbClr val="10376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0168" y="1010001"/>
              <a:ext cx="11420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 smtClean="0">
                  <a:solidFill>
                    <a:srgbClr val="103766"/>
                  </a:solidFill>
                </a:rPr>
                <a:t>Andrea </a:t>
              </a:r>
            </a:p>
            <a:p>
              <a:pPr algn="ctr"/>
              <a:r>
                <a:rPr lang="fr-BE" sz="1600" b="1" dirty="0" smtClean="0">
                  <a:solidFill>
                    <a:srgbClr val="103766"/>
                  </a:solidFill>
                </a:rPr>
                <a:t>Alfieri</a:t>
              </a:r>
              <a:endParaRPr lang="en-GB" sz="1600" b="1" dirty="0">
                <a:solidFill>
                  <a:srgbClr val="103766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17647" y="1010001"/>
              <a:ext cx="1011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103766"/>
                  </a:solidFill>
                </a:rPr>
                <a:t>Massimo </a:t>
              </a:r>
            </a:p>
            <a:p>
              <a:pPr algn="ctr"/>
              <a:r>
                <a:rPr lang="en-GB" sz="1600" b="1" dirty="0" smtClean="0">
                  <a:solidFill>
                    <a:srgbClr val="103766"/>
                  </a:solidFill>
                </a:rPr>
                <a:t>Mina</a:t>
              </a:r>
              <a:endParaRPr lang="en-GB" sz="1600" b="1" dirty="0">
                <a:solidFill>
                  <a:srgbClr val="10376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30964" y="1010001"/>
              <a:ext cx="13781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>
                  <a:solidFill>
                    <a:srgbClr val="103766"/>
                  </a:solidFill>
                </a:rPr>
                <a:t>Ronan </a:t>
              </a:r>
              <a:endParaRPr lang="fr-BE" sz="1600" b="1" dirty="0" smtClean="0">
                <a:solidFill>
                  <a:srgbClr val="103766"/>
                </a:solidFill>
              </a:endParaRPr>
            </a:p>
            <a:p>
              <a:pPr algn="ctr"/>
              <a:r>
                <a:rPr lang="fr-BE" sz="1600" b="1" dirty="0" smtClean="0">
                  <a:solidFill>
                    <a:srgbClr val="103766"/>
                  </a:solidFill>
                </a:rPr>
                <a:t>Mac </a:t>
              </a:r>
              <a:r>
                <a:rPr lang="fr-BE" sz="1600" b="1" dirty="0" err="1" smtClean="0">
                  <a:solidFill>
                    <a:srgbClr val="103766"/>
                  </a:solidFill>
                </a:rPr>
                <a:t>Aongusa</a:t>
              </a:r>
              <a:endParaRPr lang="en-GB" sz="1600" b="1" dirty="0">
                <a:solidFill>
                  <a:srgbClr val="103766"/>
                </a:solidFill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240" y="1580028"/>
              <a:ext cx="831504" cy="10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7920" y="1580028"/>
              <a:ext cx="901856" cy="10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070885" y="1010001"/>
              <a:ext cx="925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>
                  <a:solidFill>
                    <a:srgbClr val="103766"/>
                  </a:solidFill>
                </a:rPr>
                <a:t>Roxana </a:t>
              </a:r>
              <a:endParaRPr lang="fr-BE" sz="1600" b="1" dirty="0" smtClean="0">
                <a:solidFill>
                  <a:srgbClr val="103766"/>
                </a:solidFill>
              </a:endParaRPr>
            </a:p>
            <a:p>
              <a:pPr algn="ctr"/>
              <a:r>
                <a:rPr lang="fr-BE" sz="1600" b="1" dirty="0" err="1" smtClean="0">
                  <a:solidFill>
                    <a:srgbClr val="103766"/>
                  </a:solidFill>
                </a:rPr>
                <a:t>Calfa</a:t>
              </a:r>
              <a:endParaRPr lang="en-GB" sz="1600" b="1" dirty="0">
                <a:solidFill>
                  <a:srgbClr val="103766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826905" y="1026793"/>
              <a:ext cx="11011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>
                  <a:solidFill>
                    <a:srgbClr val="103766"/>
                  </a:solidFill>
                </a:rPr>
                <a:t>Véronique </a:t>
              </a:r>
              <a:endParaRPr lang="fr-BE" sz="1600" b="1" dirty="0" smtClean="0">
                <a:solidFill>
                  <a:srgbClr val="103766"/>
                </a:solidFill>
              </a:endParaRPr>
            </a:p>
            <a:p>
              <a:pPr algn="ctr"/>
              <a:r>
                <a:rPr lang="fr-BE" sz="1600" b="1" dirty="0" smtClean="0">
                  <a:solidFill>
                    <a:srgbClr val="103766"/>
                  </a:solidFill>
                </a:rPr>
                <a:t>Lena</a:t>
              </a:r>
              <a:endParaRPr lang="en-GB" sz="1600" b="1" dirty="0">
                <a:solidFill>
                  <a:srgbClr val="103766"/>
                </a:solidFill>
              </a:endParaRPr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624" y="1580028"/>
              <a:ext cx="890526" cy="10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 descr="C:\Users\montmel\AppData\Local\Microsoft\Windows\Temporary Internet Files\Content.Outlook\F13MADR7\mypic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592" y="1580028"/>
              <a:ext cx="684101" cy="108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236492" y="1010001"/>
              <a:ext cx="882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 smtClean="0">
                  <a:solidFill>
                    <a:srgbClr val="103766"/>
                  </a:solidFill>
                </a:rPr>
                <a:t>Kamil </a:t>
              </a:r>
            </a:p>
            <a:p>
              <a:pPr algn="ctr"/>
              <a:r>
                <a:rPr lang="fr-BE" sz="1600" b="1" dirty="0" err="1" smtClean="0">
                  <a:solidFill>
                    <a:srgbClr val="103766"/>
                  </a:solidFill>
                </a:rPr>
                <a:t>Valica</a:t>
              </a:r>
              <a:endParaRPr lang="en-GB" sz="1600" b="1" dirty="0">
                <a:solidFill>
                  <a:srgbClr val="103766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521319" y="1010001"/>
              <a:ext cx="1129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 smtClean="0">
                  <a:solidFill>
                    <a:srgbClr val="103766"/>
                  </a:solidFill>
                </a:rPr>
                <a:t>Lucile </a:t>
              </a:r>
            </a:p>
            <a:p>
              <a:pPr algn="ctr"/>
              <a:r>
                <a:rPr lang="fr-BE" sz="1600" b="1" dirty="0" smtClean="0">
                  <a:solidFill>
                    <a:srgbClr val="103766"/>
                  </a:solidFill>
                </a:rPr>
                <a:t>Petitpierre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696" y="1580028"/>
              <a:ext cx="810000" cy="1080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48" y="1580028"/>
              <a:ext cx="810000" cy="1080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8398824" y="1010001"/>
              <a:ext cx="10493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 smtClean="0">
                  <a:solidFill>
                    <a:srgbClr val="103766"/>
                  </a:solidFill>
                </a:rPr>
                <a:t>Bertrand</a:t>
              </a:r>
            </a:p>
            <a:p>
              <a:pPr algn="ctr"/>
              <a:r>
                <a:rPr lang="fr-BE" sz="1600" b="1" dirty="0" smtClean="0">
                  <a:solidFill>
                    <a:srgbClr val="103766"/>
                  </a:solidFill>
                </a:rPr>
                <a:t>Jolas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544" y="1580028"/>
              <a:ext cx="810000" cy="1080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935" y="1580028"/>
              <a:ext cx="839137" cy="1080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3" r="8468"/>
            <a:stretch/>
          </p:blipFill>
          <p:spPr>
            <a:xfrm>
              <a:off x="7246541" y="1580028"/>
              <a:ext cx="890546" cy="1080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392" y="1580028"/>
              <a:ext cx="810000" cy="1080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26" name="5-Point Star 25"/>
          <p:cNvSpPr/>
          <p:nvPr/>
        </p:nvSpPr>
        <p:spPr>
          <a:xfrm>
            <a:off x="5762846" y="2751704"/>
            <a:ext cx="171762" cy="171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5-Point Star 78"/>
          <p:cNvSpPr/>
          <p:nvPr/>
        </p:nvSpPr>
        <p:spPr>
          <a:xfrm>
            <a:off x="4172511" y="5017028"/>
            <a:ext cx="171762" cy="171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5-Point Star 79"/>
          <p:cNvSpPr/>
          <p:nvPr/>
        </p:nvSpPr>
        <p:spPr>
          <a:xfrm>
            <a:off x="7691814" y="3435651"/>
            <a:ext cx="171762" cy="171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5-Point Star 80"/>
          <p:cNvSpPr/>
          <p:nvPr/>
        </p:nvSpPr>
        <p:spPr>
          <a:xfrm>
            <a:off x="6478837" y="2799935"/>
            <a:ext cx="171762" cy="171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0" name="TextBox 2059"/>
          <p:cNvSpPr txBox="1"/>
          <p:nvPr/>
        </p:nvSpPr>
        <p:spPr>
          <a:xfrm>
            <a:off x="4907951" y="2678941"/>
            <a:ext cx="971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Brussels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39797" y="3368924"/>
            <a:ext cx="114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Islamabad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31473" y="2719805"/>
            <a:ext cx="5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Kiev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97738" y="4933632"/>
            <a:ext cx="971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Brasilia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062" name="Straight Connector 2061"/>
          <p:cNvCxnSpPr/>
          <p:nvPr/>
        </p:nvCxnSpPr>
        <p:spPr>
          <a:xfrm>
            <a:off x="355848" y="2445484"/>
            <a:ext cx="11480302" cy="0"/>
          </a:xfrm>
          <a:prstGeom prst="line">
            <a:avLst/>
          </a:prstGeom>
          <a:ln w="28575">
            <a:solidFill>
              <a:srgbClr val="10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/>
          <p:nvPr/>
        </p:nvCxnSpPr>
        <p:spPr>
          <a:xfrm>
            <a:off x="9687920" y="2443347"/>
            <a:ext cx="1138985" cy="954023"/>
          </a:xfrm>
          <a:prstGeom prst="line">
            <a:avLst/>
          </a:prstGeom>
          <a:ln w="28575">
            <a:solidFill>
              <a:srgbClr val="0E3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65"/>
          <p:cNvCxnSpPr/>
          <p:nvPr/>
        </p:nvCxnSpPr>
        <p:spPr>
          <a:xfrm flipH="1">
            <a:off x="5945241" y="2443347"/>
            <a:ext cx="261351" cy="30835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Straight Connector 2067"/>
          <p:cNvCxnSpPr/>
          <p:nvPr/>
        </p:nvCxnSpPr>
        <p:spPr>
          <a:xfrm flipH="1">
            <a:off x="6347639" y="3006862"/>
            <a:ext cx="185997" cy="504037"/>
          </a:xfrm>
          <a:prstGeom prst="line">
            <a:avLst/>
          </a:prstGeom>
          <a:ln w="28575">
            <a:solidFill>
              <a:srgbClr val="10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863576" y="3607414"/>
            <a:ext cx="314679" cy="53683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3110561" y="5188790"/>
            <a:ext cx="1061950" cy="1357366"/>
          </a:xfrm>
          <a:prstGeom prst="line">
            <a:avLst/>
          </a:prstGeom>
          <a:ln w="28575">
            <a:solidFill>
              <a:srgbClr val="10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839972" y="6546156"/>
            <a:ext cx="2281222" cy="0"/>
          </a:xfrm>
          <a:prstGeom prst="line">
            <a:avLst/>
          </a:prstGeom>
          <a:ln w="28575">
            <a:solidFill>
              <a:srgbClr val="0E3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34" y="4016890"/>
            <a:ext cx="77512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0" r="18886" b="26450"/>
          <a:stretch/>
        </p:blipFill>
        <p:spPr>
          <a:xfrm>
            <a:off x="944890" y="5404233"/>
            <a:ext cx="891695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31" y="4630718"/>
            <a:ext cx="810522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r="14966"/>
          <a:stretch/>
        </p:blipFill>
        <p:spPr>
          <a:xfrm>
            <a:off x="1980583" y="5404233"/>
            <a:ext cx="917406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98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OPSYS gap analysis for the Partnership Instrument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Kamil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Valica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FPI.4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1351" y="1230270"/>
            <a:ext cx="478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0E3F7D"/>
                </a:solidFill>
              </a:rPr>
              <a:t>PI indicator reporting template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47" y="1950740"/>
            <a:ext cx="5826366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919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OPSYS gap analysis for the Partnership Instrument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Kamil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Valica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FPI.4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125495"/>
            <a:ext cx="566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0E3F7D"/>
                </a:solidFill>
              </a:rPr>
              <a:t>Ad hoc features requested in OPSYS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948584"/>
              </p:ext>
            </p:extLst>
          </p:nvPr>
        </p:nvGraphicFramePr>
        <p:xfrm>
          <a:off x="458019" y="2225824"/>
          <a:ext cx="11286306" cy="3210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59354"/>
                <a:gridCol w="2370091"/>
                <a:gridCol w="45568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What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Indicators concerned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 Hoc Disaggregation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A1, OP1, OP2, OP3, OC12 </a:t>
                      </a:r>
                      <a:r>
                        <a:rPr lang="nl-NL" dirty="0" err="1" smtClean="0"/>
                        <a:t>and</a:t>
                      </a:r>
                      <a:r>
                        <a:rPr lang="nl-NL" dirty="0" smtClean="0"/>
                        <a:t> OC13.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2D5EC1"/>
                        </a:buClr>
                      </a:pPr>
                      <a:r>
                        <a:rPr lang="en-GB" dirty="0" smtClean="0"/>
                        <a:t>Gender;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Sector of participant;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Type of event.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Mandatory</a:t>
                      </a:r>
                      <a:r>
                        <a:rPr lang="en-GB" baseline="0" dirty="0" smtClean="0"/>
                        <a:t> comment (qualitative narrative)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A1, A3, OP3, OP5</a:t>
                      </a:r>
                      <a:r>
                        <a:rPr lang="en-GB" baseline="0" dirty="0" smtClean="0"/>
                        <a:t> to OP7, </a:t>
                      </a:r>
                      <a:r>
                        <a:rPr lang="en-GB" dirty="0" smtClean="0"/>
                        <a:t>OC1 to OC10, OC14 and IMP1 to IMP5.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 value</a:t>
                      </a:r>
                      <a:r>
                        <a:rPr lang="en-GB" baseline="0" dirty="0" smtClean="0"/>
                        <a:t>, baseline and target (depending on the indicator)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Replicate obligatory</a:t>
                      </a:r>
                      <a:r>
                        <a:rPr lang="en-GB" baseline="0" dirty="0" smtClean="0"/>
                        <a:t> features for indicator matching with core indicators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Indicator</a:t>
                      </a:r>
                      <a:r>
                        <a:rPr lang="en-GB" baseline="0" dirty="0" smtClean="0"/>
                        <a:t> code in front of the indicator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708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OPSYS gap analysis for the Partnership Instrument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Kamil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Valica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FPI.4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3657" y="1125495"/>
            <a:ext cx="362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0E3F7D"/>
                </a:solidFill>
              </a:rPr>
              <a:t>Additional feedbacks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250" y="1800225"/>
            <a:ext cx="11096625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F7D"/>
                </a:solidFill>
              </a:rPr>
              <a:t>Filter by </a:t>
            </a:r>
            <a:r>
              <a:rPr lang="en-GB" sz="2400" b="1" dirty="0">
                <a:solidFill>
                  <a:srgbClr val="0E3F7D"/>
                </a:solidFill>
              </a:rPr>
              <a:t>instrument </a:t>
            </a:r>
            <a:r>
              <a:rPr lang="en-GB" sz="2400" dirty="0">
                <a:solidFill>
                  <a:srgbClr val="0E3F7D"/>
                </a:solidFill>
              </a:rPr>
              <a:t>when you search for an indicator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F7D"/>
                </a:solidFill>
              </a:rPr>
              <a:t>System to be </a:t>
            </a:r>
            <a:r>
              <a:rPr lang="en-GB" sz="2400" b="1" dirty="0">
                <a:solidFill>
                  <a:srgbClr val="0E3F7D"/>
                </a:solidFill>
              </a:rPr>
              <a:t>tailored to the needs of each Instrument </a:t>
            </a:r>
            <a:r>
              <a:rPr lang="en-GB" sz="2400" dirty="0">
                <a:solidFill>
                  <a:srgbClr val="0E3F7D"/>
                </a:solidFill>
              </a:rPr>
              <a:t>and unnecessary features (like induced and direct outputs) not to be replicated when not relevant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E3F7D"/>
                </a:solidFill>
              </a:rPr>
              <a:t>Confusion</a:t>
            </a:r>
            <a:r>
              <a:rPr lang="en-GB" sz="2400" dirty="0">
                <a:solidFill>
                  <a:srgbClr val="0E3F7D"/>
                </a:solidFill>
              </a:rPr>
              <a:t> between the term </a:t>
            </a:r>
            <a:r>
              <a:rPr lang="en-GB" sz="2400" b="1" dirty="0">
                <a:solidFill>
                  <a:srgbClr val="0E3F7D"/>
                </a:solidFill>
              </a:rPr>
              <a:t>"cumulative" </a:t>
            </a:r>
            <a:r>
              <a:rPr lang="en-GB" sz="2400" dirty="0">
                <a:solidFill>
                  <a:srgbClr val="0E3F7D"/>
                </a:solidFill>
              </a:rPr>
              <a:t>and </a:t>
            </a:r>
            <a:r>
              <a:rPr lang="en-GB" sz="2400" b="1" dirty="0">
                <a:solidFill>
                  <a:srgbClr val="0E3F7D"/>
                </a:solidFill>
              </a:rPr>
              <a:t>"net value"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F7D"/>
                </a:solidFill>
              </a:rPr>
              <a:t>The term </a:t>
            </a:r>
            <a:r>
              <a:rPr lang="en-GB" sz="2400" b="1" dirty="0">
                <a:solidFill>
                  <a:srgbClr val="0E3F7D"/>
                </a:solidFill>
              </a:rPr>
              <a:t>"corporate" </a:t>
            </a:r>
            <a:r>
              <a:rPr lang="en-GB" sz="2400" dirty="0">
                <a:solidFill>
                  <a:srgbClr val="0E3F7D"/>
                </a:solidFill>
              </a:rPr>
              <a:t>indicator is </a:t>
            </a:r>
            <a:r>
              <a:rPr lang="en-GB" sz="2400" b="1" dirty="0">
                <a:solidFill>
                  <a:srgbClr val="0E3F7D"/>
                </a:solidFill>
              </a:rPr>
              <a:t>not to be visible </a:t>
            </a:r>
            <a:r>
              <a:rPr lang="en-GB" sz="2400" dirty="0">
                <a:solidFill>
                  <a:srgbClr val="0E3F7D"/>
                </a:solidFill>
              </a:rPr>
              <a:t>for PI project managers and implementing partners – only the term "core"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E3F7D"/>
                </a:solidFill>
              </a:rPr>
              <a:t>Activity level </a:t>
            </a:r>
            <a:r>
              <a:rPr lang="en-GB" sz="2400" dirty="0">
                <a:solidFill>
                  <a:srgbClr val="0E3F7D"/>
                </a:solidFill>
              </a:rPr>
              <a:t>needs to be added in a clear way to the </a:t>
            </a:r>
            <a:r>
              <a:rPr lang="en-GB" sz="2400" dirty="0" err="1">
                <a:solidFill>
                  <a:srgbClr val="0E3F7D"/>
                </a:solidFill>
              </a:rPr>
              <a:t>logframe</a:t>
            </a:r>
            <a:endParaRPr lang="en-GB" sz="2400" dirty="0">
              <a:solidFill>
                <a:srgbClr val="0E3F7D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F7D"/>
                </a:solidFill>
              </a:rPr>
              <a:t>When choosing level of indicator, </a:t>
            </a:r>
            <a:r>
              <a:rPr lang="en-GB" sz="2400" b="1" dirty="0">
                <a:solidFill>
                  <a:srgbClr val="0E3F7D"/>
                </a:solidFill>
              </a:rPr>
              <a:t>"activity" </a:t>
            </a:r>
            <a:r>
              <a:rPr lang="en-GB" sz="2400" dirty="0">
                <a:solidFill>
                  <a:srgbClr val="0E3F7D"/>
                </a:solidFill>
              </a:rPr>
              <a:t>needs to be included in addition to output, outcome and impact in the selection menu</a:t>
            </a:r>
          </a:p>
          <a:p>
            <a:endParaRPr lang="en-GB" dirty="0">
              <a:solidFill>
                <a:srgbClr val="0E3F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5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7953565" cy="33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Monitoring and reporting:</a:t>
            </a:r>
          </a:p>
          <a:p>
            <a:pPr marL="0" indent="0">
              <a:buNone/>
            </a:pPr>
            <a:r>
              <a:rPr lang="en-GB" altLang="es-ES_tradnl" sz="3200" b="1" i="1" dirty="0"/>
              <a:t>Key indicators for monitoring and disaggregation, challenge of quality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smtClean="0"/>
              <a:t>Georges </a:t>
            </a:r>
            <a:r>
              <a:rPr lang="en-GB" sz="2400" dirty="0" err="1"/>
              <a:t>Dehoux</a:t>
            </a:r>
            <a:r>
              <a:rPr lang="en-GB" sz="2400" dirty="0"/>
              <a:t>, EUD </a:t>
            </a:r>
            <a:r>
              <a:rPr lang="en-GB" sz="2400" dirty="0" smtClean="0"/>
              <a:t>Pakistan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227" y="1233577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Poll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George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Dehoux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 EUD Pakistan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751" y="2257475"/>
            <a:ext cx="10806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E3F7D"/>
                </a:solidFill>
              </a:rPr>
              <a:t>1. How </a:t>
            </a:r>
            <a:r>
              <a:rPr lang="en-GB" sz="2400" b="1" dirty="0">
                <a:solidFill>
                  <a:srgbClr val="0E3F7D"/>
                </a:solidFill>
              </a:rPr>
              <a:t>do you rate the general quality of </a:t>
            </a:r>
            <a:r>
              <a:rPr lang="en-GB" sz="2400" b="1" dirty="0" err="1">
                <a:solidFill>
                  <a:srgbClr val="0E3F7D"/>
                </a:solidFill>
              </a:rPr>
              <a:t>logframes</a:t>
            </a:r>
            <a:r>
              <a:rPr lang="en-GB" sz="2400" b="1" dirty="0">
                <a:solidFill>
                  <a:srgbClr val="0E3F7D"/>
                </a:solidFill>
              </a:rPr>
              <a:t> you are dealing with</a:t>
            </a:r>
            <a:r>
              <a:rPr lang="en-GB" sz="2400" b="1" dirty="0" smtClean="0">
                <a:solidFill>
                  <a:srgbClr val="0E3F7D"/>
                </a:solidFill>
              </a:rPr>
              <a:t>?</a:t>
            </a:r>
          </a:p>
          <a:p>
            <a:endParaRPr lang="en-GB" sz="2400" dirty="0">
              <a:solidFill>
                <a:srgbClr val="0E3F7D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solidFill>
                  <a:srgbClr val="0E3F7D"/>
                </a:solidFill>
              </a:rPr>
              <a:t>Poor</a:t>
            </a:r>
            <a:endParaRPr lang="en-GB" sz="2400" dirty="0">
              <a:solidFill>
                <a:srgbClr val="0E3F7D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solidFill>
                  <a:srgbClr val="0E3F7D"/>
                </a:solidFill>
              </a:rPr>
              <a:t>Average</a:t>
            </a:r>
            <a:endParaRPr lang="en-GB" sz="2400" dirty="0">
              <a:solidFill>
                <a:srgbClr val="0E3F7D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solidFill>
                  <a:srgbClr val="0E3F7D"/>
                </a:solidFill>
              </a:rPr>
              <a:t>Good</a:t>
            </a:r>
            <a:endParaRPr lang="en-GB" sz="2400" dirty="0">
              <a:solidFill>
                <a:srgbClr val="0E3F7D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solidFill>
                  <a:srgbClr val="0E3F7D"/>
                </a:solidFill>
              </a:rPr>
              <a:t>Beyond expectation</a:t>
            </a:r>
          </a:p>
          <a:p>
            <a:endParaRPr lang="en-GB" sz="2400" dirty="0">
              <a:solidFill>
                <a:srgbClr val="0E3F7D"/>
              </a:solidFill>
            </a:endParaRPr>
          </a:p>
          <a:p>
            <a:r>
              <a:rPr lang="en-GB" sz="2400" b="1" i="1" dirty="0">
                <a:solidFill>
                  <a:srgbClr val="0E3F7D"/>
                </a:solidFill>
              </a:rPr>
              <a:t>Choose A or B or C or </a:t>
            </a:r>
            <a:r>
              <a:rPr lang="en-GB" sz="2400" b="1" i="1" dirty="0" smtClean="0">
                <a:solidFill>
                  <a:srgbClr val="0E3F7D"/>
                </a:solidFill>
              </a:rPr>
              <a:t>D</a:t>
            </a:r>
            <a:endParaRPr lang="en-GB" sz="2400" b="1" i="1" dirty="0">
              <a:solidFill>
                <a:srgbClr val="0E3F7D"/>
              </a:solidFill>
            </a:endParaRPr>
          </a:p>
          <a:p>
            <a:endParaRPr lang="en-GB" sz="2400" dirty="0">
              <a:solidFill>
                <a:srgbClr val="0E3F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87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227" y="1062127"/>
            <a:ext cx="10955547" cy="661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Poll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George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Dehoux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 EUD Pakistan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501" y="1562150"/>
            <a:ext cx="108060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 smtClean="0">
                <a:solidFill>
                  <a:srgbClr val="0E3F7D"/>
                </a:solidFill>
              </a:rPr>
              <a:t>2. Generally, do these </a:t>
            </a:r>
            <a:r>
              <a:rPr lang="en-GB" sz="2400" b="1" dirty="0" err="1" smtClean="0">
                <a:solidFill>
                  <a:srgbClr val="0E3F7D"/>
                </a:solidFill>
              </a:rPr>
              <a:t>logframes</a:t>
            </a:r>
            <a:r>
              <a:rPr lang="en-GB" sz="2400" b="1" dirty="0" smtClean="0">
                <a:solidFill>
                  <a:srgbClr val="0E3F7D"/>
                </a:solidFill>
              </a:rPr>
              <a:t> satisfy your </a:t>
            </a:r>
            <a:r>
              <a:rPr lang="en-GB" sz="2400" b="1" dirty="0">
                <a:solidFill>
                  <a:srgbClr val="0E3F7D"/>
                </a:solidFill>
              </a:rPr>
              <a:t>management needs?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solidFill>
                  <a:srgbClr val="0E3F7D"/>
                </a:solidFill>
              </a:rPr>
              <a:t>Yes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en-GB" sz="2400" dirty="0" smtClean="0">
                <a:solidFill>
                  <a:srgbClr val="0E3F7D"/>
                </a:solidFill>
              </a:rPr>
              <a:t>No</a:t>
            </a:r>
          </a:p>
          <a:p>
            <a:r>
              <a:rPr lang="en-GB" sz="2400" b="1" i="1" dirty="0" smtClean="0">
                <a:solidFill>
                  <a:srgbClr val="0E3F7D"/>
                </a:solidFill>
              </a:rPr>
              <a:t>Choose Yes or No</a:t>
            </a:r>
          </a:p>
          <a:p>
            <a:endParaRPr lang="en-GB" sz="2400" dirty="0" smtClean="0">
              <a:solidFill>
                <a:srgbClr val="0E3F7D"/>
              </a:solidFill>
            </a:endParaRPr>
          </a:p>
          <a:p>
            <a:endParaRPr lang="en-GB" sz="2400" dirty="0">
              <a:solidFill>
                <a:srgbClr val="0E3F7D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b="1" dirty="0" smtClean="0">
                <a:solidFill>
                  <a:srgbClr val="0E3F7D"/>
                </a:solidFill>
              </a:rPr>
              <a:t>3. If no, where does the problem mainly lies?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solidFill>
                  <a:srgbClr val="0E3F7D"/>
                </a:solidFill>
              </a:rPr>
              <a:t>Quality of Intervention Logic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solidFill>
                  <a:srgbClr val="0E3F7D"/>
                </a:solidFill>
              </a:rPr>
              <a:t>Quality of Indicators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en-GB" sz="2400" dirty="0" smtClean="0">
                <a:solidFill>
                  <a:srgbClr val="0E3F7D"/>
                </a:solidFill>
              </a:rPr>
              <a:t>Both</a:t>
            </a:r>
            <a:endParaRPr lang="en-GB" sz="2400" dirty="0">
              <a:solidFill>
                <a:srgbClr val="0E3F7D"/>
              </a:solidFill>
            </a:endParaRPr>
          </a:p>
          <a:p>
            <a:r>
              <a:rPr lang="en-GB" sz="2400" b="1" i="1" dirty="0" smtClean="0">
                <a:solidFill>
                  <a:srgbClr val="0E3F7D"/>
                </a:solidFill>
              </a:rPr>
              <a:t>Choose A or B or C</a:t>
            </a:r>
            <a:endParaRPr lang="en-GB" sz="2400" b="1" i="1" dirty="0">
              <a:solidFill>
                <a:srgbClr val="0E3F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96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George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Dehoux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 EUD Pakistan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8875" y="1181785"/>
            <a:ext cx="71437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800" b="1" dirty="0">
                <a:solidFill>
                  <a:srgbClr val="254AA5"/>
                </a:solidFill>
                <a:ea typeface="+mj-ea"/>
                <a:cs typeface="+mj-cs"/>
              </a:rPr>
              <a:t>Consolidation of EU Coop Programme in Sindh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b="1" dirty="0">
                <a:solidFill>
                  <a:srgbClr val="254AA5"/>
                </a:solidFill>
                <a:ea typeface="+mj-ea"/>
                <a:cs typeface="+mj-cs"/>
              </a:rPr>
              <a:t>An illustration of importance of LF, Indicators and </a:t>
            </a:r>
            <a:r>
              <a:rPr lang="en-GB" b="1" dirty="0" err="1">
                <a:solidFill>
                  <a:srgbClr val="254AA5"/>
                </a:solidFill>
                <a:ea typeface="+mj-ea"/>
                <a:cs typeface="+mj-cs"/>
              </a:rPr>
              <a:t>OpSys</a:t>
            </a:r>
            <a:r>
              <a:rPr lang="en-GB" b="1" dirty="0">
                <a:solidFill>
                  <a:srgbClr val="254AA5"/>
                </a:solidFill>
                <a:ea typeface="+mj-ea"/>
                <a:cs typeface="+mj-cs"/>
              </a:rPr>
              <a:t> tool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66775" y="1800225"/>
            <a:ext cx="11058525" cy="4857750"/>
            <a:chOff x="0" y="686178"/>
            <a:chExt cx="9286749" cy="4292394"/>
          </a:xfrm>
        </p:grpSpPr>
        <p:pic>
          <p:nvPicPr>
            <p:cNvPr id="21" name="Picture 2" descr="http://urbanduniya.com/wp-content/uploads/2014/03/Slide1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3631"/>
              <a:ext cx="4146291" cy="2931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/>
            <p:cNvSpPr/>
            <p:nvPr/>
          </p:nvSpPr>
          <p:spPr bwMode="auto">
            <a:xfrm>
              <a:off x="1115406" y="3324561"/>
              <a:ext cx="1368238" cy="1327897"/>
            </a:xfrm>
            <a:prstGeom prst="ellipse">
              <a:avLst/>
            </a:prstGeom>
            <a:noFill/>
            <a:ln w="41275" cmpd="thinThick">
              <a:solidFill>
                <a:srgbClr val="FF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2381" defTabSz="685800" eaLnBrk="1" hangingPunct="1"/>
              <a:endParaRPr lang="en-US" sz="900" b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23" name="Down Arrow 22"/>
            <p:cNvSpPr/>
            <p:nvPr/>
          </p:nvSpPr>
          <p:spPr bwMode="auto">
            <a:xfrm>
              <a:off x="6645966" y="3680629"/>
              <a:ext cx="900953" cy="774723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vert="horz" wrap="square" lIns="18288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Galliard BT" charset="0"/>
                <a:ea typeface="ＭＳ Ｐゴシック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48219" y="4455352"/>
              <a:ext cx="3496448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Consolidation under one </a:t>
              </a:r>
              <a:r>
                <a:rPr lang="en-US" sz="1400" dirty="0" smtClean="0"/>
                <a:t>Provincial </a:t>
              </a:r>
              <a:r>
                <a:rPr lang="en-US" sz="1400" dirty="0" err="1" smtClean="0"/>
                <a:t>Programme</a:t>
              </a:r>
              <a:r>
                <a:rPr lang="en-US" sz="1400" dirty="0" smtClean="0"/>
                <a:t> / Framework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4669" y="3157409"/>
              <a:ext cx="3583889" cy="407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E3F7D"/>
                  </a:solidFill>
                </a:rPr>
                <a:t>4 DEC; &gt; 20 CTR; &gt; EUR 230 M</a:t>
              </a:r>
              <a:br>
                <a:rPr lang="en-US" sz="1200" b="1" dirty="0" smtClean="0">
                  <a:solidFill>
                    <a:srgbClr val="0E3F7D"/>
                  </a:solidFill>
                </a:rPr>
              </a:br>
              <a:r>
                <a:rPr lang="en-US" sz="1200" b="1" dirty="0" smtClean="0">
                  <a:solidFill>
                    <a:srgbClr val="0E3F7D"/>
                  </a:solidFill>
                </a:rPr>
                <a:t>+ federal-wide projects (PFM, democratization, Human Rights…)</a:t>
              </a:r>
              <a:endParaRPr lang="en-US" sz="1200" b="1" dirty="0">
                <a:solidFill>
                  <a:srgbClr val="0E3F7D"/>
                </a:solidFill>
              </a:endParaRPr>
            </a:p>
          </p:txBody>
        </p:sp>
        <p:graphicFrame>
          <p:nvGraphicFramePr>
            <p:cNvPr id="26" name="Chart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54176373"/>
                </p:ext>
              </p:extLst>
            </p:nvPr>
          </p:nvGraphicFramePr>
          <p:xfrm>
            <a:off x="4714749" y="686178"/>
            <a:ext cx="4572000" cy="26280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Right Arrow 26"/>
            <p:cNvSpPr/>
            <p:nvPr/>
          </p:nvSpPr>
          <p:spPr bwMode="auto">
            <a:xfrm rot="20270007">
              <a:off x="2307142" y="2987906"/>
              <a:ext cx="3035835" cy="205571"/>
            </a:xfrm>
            <a:prstGeom prst="rightArrow">
              <a:avLst>
                <a:gd name="adj1" fmla="val 50000"/>
                <a:gd name="adj2" fmla="val 56541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18288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Galliard BT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268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7554" y="5300083"/>
            <a:ext cx="3926541" cy="87100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243834" tIns="60958" rIns="121917" bIns="60958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ct val="10000"/>
              </a:spcBef>
              <a:buSzPct val="75000"/>
              <a:buNone/>
              <a:tabLst>
                <a:tab pos="4717933" algn="r"/>
              </a:tabLst>
            </a:pPr>
            <a:r>
              <a:rPr lang="en-US" sz="2700" dirty="0" smtClean="0">
                <a:solidFill>
                  <a:srgbClr val="FF0000"/>
                </a:solidFill>
                <a:cs typeface="Times New Roman" charset="0"/>
              </a:rPr>
              <a:t>Support </a:t>
            </a:r>
            <a:r>
              <a:rPr lang="en-US" sz="2700" dirty="0">
                <a:solidFill>
                  <a:srgbClr val="FF0000"/>
                </a:solidFill>
                <a:cs typeface="Times New Roman" charset="0"/>
              </a:rPr>
              <a:t>to </a:t>
            </a:r>
            <a:r>
              <a:rPr lang="en-US" sz="2700" b="1" dirty="0">
                <a:solidFill>
                  <a:srgbClr val="FF0000"/>
                </a:solidFill>
                <a:cs typeface="Times New Roman" charset="0"/>
              </a:rPr>
              <a:t>Policy Dialogue</a:t>
            </a:r>
            <a:endParaRPr lang="en-US" sz="2700" dirty="0">
              <a:cs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2633" y="1923920"/>
            <a:ext cx="5721225" cy="47150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square" lIns="243834" tIns="60958" rIns="121917" bIns="60958">
            <a:noAutofit/>
          </a:bodyPr>
          <a:lstStyle/>
          <a:p>
            <a:pPr>
              <a:defRPr/>
            </a:pPr>
            <a:r>
              <a:rPr lang="en-US" sz="2400" dirty="0">
                <a:latin typeface="Galliard BT" charset="0"/>
                <a:ea typeface="ＭＳ Ｐゴシック" charset="0"/>
              </a:rPr>
              <a:t>Alignment of </a:t>
            </a:r>
            <a:r>
              <a:rPr lang="en-US" sz="2400" dirty="0" err="1">
                <a:latin typeface="Galliard BT" charset="0"/>
                <a:ea typeface="ＭＳ Ｐゴシック" charset="0"/>
              </a:rPr>
              <a:t>Programmes</a:t>
            </a:r>
            <a:r>
              <a:rPr lang="en-US" sz="2400" dirty="0">
                <a:latin typeface="Galliard BT" charset="0"/>
                <a:ea typeface="ＭＳ Ｐゴシック" charset="0"/>
              </a:rPr>
              <a:t> and Projects - "nested" logframes</a:t>
            </a:r>
          </a:p>
          <a:p>
            <a:pPr>
              <a:defRPr/>
            </a:pPr>
            <a:endParaRPr lang="en-US" sz="2400" dirty="0">
              <a:latin typeface="Galliard BT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Galliard BT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Galliard BT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Galliard BT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Galliard BT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Galliard BT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Galliard BT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Galliard BT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Galliard BT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Galliard BT" charset="0"/>
                <a:ea typeface="ＭＳ Ｐゴシック" charset="0"/>
              </a:rPr>
              <a:t>Alignment-</a:t>
            </a:r>
            <a:r>
              <a:rPr lang="en-US" sz="2400" dirty="0" err="1">
                <a:latin typeface="Galliard BT" charset="0"/>
                <a:ea typeface="ＭＳ Ｐゴシック" charset="0"/>
              </a:rPr>
              <a:t>harmonisation</a:t>
            </a:r>
            <a:r>
              <a:rPr lang="en-US" sz="2400" dirty="0">
                <a:latin typeface="Galliard BT" charset="0"/>
                <a:ea typeface="ＭＳ Ｐゴシック" charset="0"/>
              </a:rPr>
              <a:t> of indicators</a:t>
            </a:r>
          </a:p>
          <a:p>
            <a:pPr>
              <a:defRPr/>
            </a:pPr>
            <a:endParaRPr lang="en-US" sz="2400" dirty="0">
              <a:latin typeface="Galliard BT" charset="0"/>
              <a:ea typeface="ＭＳ Ｐゴシック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2633" y="1171576"/>
            <a:ext cx="5810251" cy="571500"/>
          </a:xfrm>
        </p:spPr>
        <p:txBody>
          <a:bodyPr anchor="t"/>
          <a:lstStyle/>
          <a:p>
            <a:pPr>
              <a:defRPr/>
            </a:pPr>
            <a:r>
              <a:rPr lang="en-US" sz="3200" b="1" dirty="0">
                <a:solidFill>
                  <a:srgbClr val="0E3F7D"/>
                </a:solidFill>
                <a:latin typeface="Calibri" pitchFamily="34" charset="0"/>
              </a:rPr>
              <a:t>Process … through </a:t>
            </a:r>
            <a:r>
              <a:rPr lang="en-US" sz="3200" b="1" dirty="0" err="1">
                <a:solidFill>
                  <a:srgbClr val="0E3F7D"/>
                </a:solidFill>
                <a:latin typeface="Calibri" pitchFamily="34" charset="0"/>
              </a:rPr>
              <a:t>OpSys</a:t>
            </a:r>
            <a:r>
              <a:rPr lang="en-US" sz="3200" b="1" dirty="0">
                <a:solidFill>
                  <a:srgbClr val="0E3F7D"/>
                </a:solidFill>
                <a:latin typeface="Calibri" pitchFamily="34" charset="0"/>
              </a:rPr>
              <a:t>?</a:t>
            </a:r>
            <a:endParaRPr lang="en-US" sz="2700" b="1" dirty="0">
              <a:solidFill>
                <a:srgbClr val="0E3F7D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0166" y="2819277"/>
            <a:ext cx="5326157" cy="3103381"/>
            <a:chOff x="953900" y="1642969"/>
            <a:chExt cx="4048406" cy="24198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900" y="1642969"/>
              <a:ext cx="4048406" cy="2419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75764" y="3878172"/>
              <a:ext cx="1083437" cy="167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800" dirty="0"/>
                <a:t>PCM Training </a:t>
              </a:r>
              <a:r>
                <a:rPr lang="fr-BE" sz="800" dirty="0" err="1"/>
                <a:t>Handbook</a:t>
              </a:r>
              <a:r>
                <a:rPr lang="fr-BE" sz="800" dirty="0"/>
                <a:t> 2004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6893857" y="2861406"/>
            <a:ext cx="1093696" cy="106991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243834" tIns="60958" rIns="121917" bIns="6095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700" b="1">
              <a:solidFill>
                <a:srgbClr val="003399"/>
              </a:solidFill>
              <a:latin typeface="Galliard BT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987553" y="2610183"/>
            <a:ext cx="3863788" cy="14527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243834" tIns="60958" rIns="121917" bIns="60958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SzPct val="75000"/>
              <a:tabLst>
                <a:tab pos="4717933" algn="r"/>
              </a:tabLst>
            </a:pPr>
            <a:r>
              <a:rPr lang="fr-BE" sz="2100" dirty="0" err="1">
                <a:cs typeface="Times New Roman" charset="0"/>
              </a:rPr>
              <a:t>Coherent</a:t>
            </a:r>
            <a:r>
              <a:rPr lang="fr-BE" sz="2100" dirty="0">
                <a:cs typeface="Times New Roman" charset="0"/>
              </a:rPr>
              <a:t> and Strategic </a:t>
            </a:r>
            <a:r>
              <a:rPr lang="fr-BE" sz="2400" dirty="0">
                <a:cs typeface="Times New Roman" charset="0"/>
              </a:rPr>
              <a:t>Programme planning, monitoring, </a:t>
            </a:r>
            <a:r>
              <a:rPr lang="fr-BE" sz="2400" dirty="0" err="1">
                <a:cs typeface="Times New Roman" charset="0"/>
              </a:rPr>
              <a:t>evaluation</a:t>
            </a:r>
            <a:r>
              <a:rPr lang="fr-BE" sz="2400" dirty="0">
                <a:cs typeface="Times New Roman" charset="0"/>
              </a:rPr>
              <a:t> and </a:t>
            </a:r>
            <a:r>
              <a:rPr lang="fr-BE" sz="2400" dirty="0" err="1">
                <a:cs typeface="Times New Roman" charset="0"/>
              </a:rPr>
              <a:t>reporting</a:t>
            </a:r>
            <a:endParaRPr lang="en-GB" sz="2400" dirty="0">
              <a:cs typeface="Times New Roman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893857" y="5165306"/>
            <a:ext cx="1093696" cy="106991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243834" tIns="60958" rIns="121917" bIns="6095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700" b="1">
              <a:solidFill>
                <a:srgbClr val="003399"/>
              </a:solidFill>
              <a:latin typeface="Galliard BT" charset="0"/>
              <a:ea typeface="ＭＳ Ｐゴシック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George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Dehoux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 EUD Pakistan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7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2184" y="1701800"/>
            <a:ext cx="10188261" cy="50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243834" tIns="60958" rIns="121917" bIns="6095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+mn-lt"/>
                <a:ea typeface="+mn-ea"/>
                <a:cs typeface="ＭＳ Ｐゴシック" charset="0"/>
              </a:defRPr>
            </a:lvl1pPr>
            <a:lvl2pPr marL="460375" indent="-346075" algn="l" rtl="0" eaLnBrk="0" fontAlgn="base" hangingPunct="0">
              <a:spcBef>
                <a:spcPct val="3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>
                <a:solidFill>
                  <a:srgbClr val="003399"/>
                </a:solidFill>
                <a:latin typeface="+mn-lt"/>
                <a:ea typeface="+mn-ea"/>
              </a:defRPr>
            </a:lvl2pPr>
            <a:lvl3pPr marL="919163" indent="-344488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Lucida Stars" pitchFamily="2" charset="2"/>
              <a:buChar char="a"/>
              <a:defRPr sz="16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300559" lvl="1" indent="-300559">
              <a:spcBef>
                <a:spcPts val="600"/>
              </a:spcBef>
              <a:tabLst>
                <a:tab pos="0" algn="l"/>
                <a:tab pos="5484147" algn="r"/>
              </a:tabLst>
              <a:defRPr/>
            </a:pPr>
            <a:r>
              <a:rPr lang="en-US" sz="2000" b="1" u="sng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Basic Logframe Issue</a:t>
            </a:r>
            <a:r>
              <a:rPr lang="en-US" sz="2000" b="1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general lack of understanding, from all/most parties, on the importance of logframes as a management tool… not only for </a:t>
            </a:r>
            <a:r>
              <a:rPr lang="en-US" sz="2000" dirty="0" err="1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  <a:r>
              <a:rPr lang="en-US" sz="2000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projects but also for more strategic needs such as </a:t>
            </a:r>
            <a:r>
              <a:rPr lang="en-US" sz="2000" b="1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Policy Dialogue.</a:t>
            </a:r>
          </a:p>
          <a:p>
            <a:pPr marL="912261" lvl="2" indent="-300559"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tabLst>
                <a:tab pos="0" algn="l"/>
                <a:tab pos="5484147" algn="r"/>
              </a:tabLst>
              <a:defRPr/>
            </a:pPr>
            <a:r>
              <a:rPr lang="en-US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Poor quality LF, quickly discarded during implementation (i.e. not used for management purposes);</a:t>
            </a:r>
          </a:p>
          <a:p>
            <a:pPr marL="912261" lvl="2" indent="-300559"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tabLst>
                <a:tab pos="0" algn="l"/>
                <a:tab pos="5484147" algn="r"/>
              </a:tabLst>
              <a:defRPr/>
            </a:pPr>
            <a:r>
              <a:rPr lang="en-US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Often poor and/or inadequate indicators that </a:t>
            </a:r>
            <a:r>
              <a:rPr lang="en-US" b="1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 not allow for effective monitoring, evaluations and reporting;</a:t>
            </a:r>
          </a:p>
          <a:p>
            <a:pPr marL="912261" lvl="2" indent="-300559"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tabLst>
                <a:tab pos="0" algn="l"/>
                <a:tab pos="5484147" algn="r"/>
              </a:tabLst>
              <a:defRPr/>
            </a:pPr>
            <a:r>
              <a:rPr lang="en-US" b="1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Aggregation of indicators within and between "operational entities" levels nearly impossible.   </a:t>
            </a:r>
          </a:p>
          <a:p>
            <a:pPr marL="300559" lvl="1" indent="-300559">
              <a:spcBef>
                <a:spcPts val="600"/>
              </a:spcBef>
              <a:tabLst>
                <a:tab pos="0" algn="l"/>
                <a:tab pos="5484147" algn="r"/>
              </a:tabLst>
              <a:defRPr/>
            </a:pPr>
            <a:r>
              <a:rPr lang="en-US" sz="2000" b="1" u="sng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Indicators</a:t>
            </a:r>
            <a:r>
              <a:rPr lang="en-US" sz="2000" b="1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the need  satisfy so many different masters:</a:t>
            </a:r>
          </a:p>
          <a:p>
            <a:pPr marL="912261" lvl="2" indent="-300559">
              <a:spcBef>
                <a:spcPts val="600"/>
              </a:spcBef>
              <a:tabLst>
                <a:tab pos="0" algn="l"/>
                <a:tab pos="5484147" algn="r"/>
              </a:tabLst>
              <a:defRPr/>
            </a:pPr>
            <a:r>
              <a:rPr lang="en-US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 level requirements and commitments: </a:t>
            </a:r>
            <a:r>
              <a:rPr lang="en-US" b="1" u="sng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SDG</a:t>
            </a:r>
            <a:r>
              <a:rPr lang="en-US" b="1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OECD…</a:t>
            </a:r>
          </a:p>
          <a:p>
            <a:pPr marL="912261" lvl="2" indent="-300559">
              <a:spcBef>
                <a:spcPts val="600"/>
              </a:spcBef>
              <a:tabLst>
                <a:tab pos="0" algn="l"/>
                <a:tab pos="5484147" algn="r"/>
              </a:tabLst>
              <a:defRPr/>
            </a:pPr>
            <a:r>
              <a:rPr lang="en-US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Alignment on, or factoring-in of National Policies and Strategic Frameworks</a:t>
            </a:r>
          </a:p>
          <a:p>
            <a:pPr marL="912261" lvl="2" indent="-300559">
              <a:spcBef>
                <a:spcPts val="600"/>
              </a:spcBef>
              <a:tabLst>
                <a:tab pos="0" algn="l"/>
                <a:tab pos="5484147" algn="r"/>
              </a:tabLst>
              <a:defRPr/>
            </a:pPr>
            <a:r>
              <a:rPr lang="en-US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 Corporate Indicators or Result Framework indicators</a:t>
            </a:r>
          </a:p>
          <a:p>
            <a:pPr marL="912261" lvl="2" indent="-300559">
              <a:spcBef>
                <a:spcPts val="600"/>
              </a:spcBef>
              <a:tabLst>
                <a:tab pos="0" algn="l"/>
                <a:tab pos="5484147" algn="r"/>
              </a:tabLst>
              <a:defRPr/>
            </a:pPr>
            <a:r>
              <a:rPr lang="en-US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International/EU/local Thematic/Sector indicators (nutrition, climate change, gender, human rights…)</a:t>
            </a:r>
          </a:p>
          <a:p>
            <a:pPr marL="912261" lvl="2" indent="-300559">
              <a:spcBef>
                <a:spcPts val="600"/>
              </a:spcBef>
              <a:tabLst>
                <a:tab pos="0" algn="l"/>
                <a:tab pos="5484147" algn="r"/>
              </a:tabLst>
              <a:defRPr/>
            </a:pPr>
            <a:r>
              <a:rPr lang="en-US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Specific Policy Dialogue indicators</a:t>
            </a:r>
          </a:p>
          <a:p>
            <a:pPr marL="912261" lvl="2" indent="-300559">
              <a:spcBef>
                <a:spcPts val="600"/>
              </a:spcBef>
              <a:tabLst>
                <a:tab pos="0" algn="l"/>
                <a:tab pos="5484147" algn="r"/>
              </a:tabLst>
              <a:defRPr/>
            </a:pPr>
            <a:r>
              <a:rPr lang="en-US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… and, once in a while, specific </a:t>
            </a:r>
            <a:r>
              <a:rPr lang="en-US" dirty="0" err="1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/project indicators </a:t>
            </a:r>
          </a:p>
          <a:p>
            <a:pPr marL="1519729" lvl="3" indent="0">
              <a:spcBef>
                <a:spcPts val="1200"/>
              </a:spcBef>
              <a:buNone/>
              <a:tabLst>
                <a:tab pos="0" algn="l"/>
                <a:tab pos="5484147" algn="r"/>
              </a:tabLst>
              <a:defRPr/>
            </a:pPr>
            <a:r>
              <a:rPr lang="en-US" sz="1800" i="1" dirty="0">
                <a:solidFill>
                  <a:srgbClr val="0E3F7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And all often linked to specific reporting requirements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4909" y="1159594"/>
            <a:ext cx="5544893" cy="392981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E3F7D"/>
                </a:solidFill>
                <a:latin typeface="Calibri" pitchFamily="34" charset="0"/>
              </a:rPr>
              <a:t>Logframe</a:t>
            </a:r>
            <a:r>
              <a:rPr lang="en-US" sz="2400" b="1" dirty="0" smtClean="0">
                <a:solidFill>
                  <a:srgbClr val="0E3F7D"/>
                </a:solidFill>
                <a:latin typeface="Calibri" pitchFamily="34" charset="0"/>
              </a:rPr>
              <a:t> and Indicators – the Challenge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/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70" y="1200870"/>
            <a:ext cx="1597300" cy="2811727"/>
          </a:xfrm>
          <a:prstGeom prst="rect">
            <a:avLst/>
          </a:prstGeom>
        </p:spPr>
      </p:pic>
      <p:pic>
        <p:nvPicPr>
          <p:cNvPr id="13" name="Picture 9" descr="C:\Users\Sina.K\Desktop\Ha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55" y="4455459"/>
            <a:ext cx="2684445" cy="18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George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Dehoux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 EUD Pakistan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7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Shutterstock images\Industry\Energy\energy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5"/>
          <a:stretch/>
        </p:blipFill>
        <p:spPr bwMode="auto">
          <a:xfrm>
            <a:off x="8578491" y="1214562"/>
            <a:ext cx="3613509" cy="547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2186" y="1720849"/>
            <a:ext cx="8946089" cy="446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243834" tIns="60958" rIns="121917" bIns="6095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+mn-lt"/>
                <a:ea typeface="+mn-ea"/>
                <a:cs typeface="ＭＳ Ｐゴシック" charset="0"/>
              </a:defRPr>
            </a:lvl1pPr>
            <a:lvl2pPr marL="460375" indent="-346075" algn="l" rtl="0" eaLnBrk="0" fontAlgn="base" hangingPunct="0">
              <a:spcBef>
                <a:spcPct val="3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>
                <a:solidFill>
                  <a:srgbClr val="003399"/>
                </a:solidFill>
                <a:latin typeface="+mn-lt"/>
                <a:ea typeface="+mn-ea"/>
              </a:defRPr>
            </a:lvl2pPr>
            <a:lvl3pPr marL="919163" indent="-344488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Lucida Stars" pitchFamily="2" charset="2"/>
              <a:buChar char="a"/>
              <a:defRPr sz="16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300559" lvl="1" indent="-300559">
              <a:lnSpc>
                <a:spcPct val="150000"/>
              </a:lnSpc>
              <a:tabLst>
                <a:tab pos="0" algn="l"/>
                <a:tab pos="5484147" algn="r"/>
              </a:tabLst>
              <a:defRPr/>
            </a:pPr>
            <a:r>
              <a:rPr lang="en-US" sz="1900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Allow to treat MIP/</a:t>
            </a:r>
            <a:r>
              <a:rPr lang="en-US" sz="1900" dirty="0" err="1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  <a:r>
              <a:rPr lang="en-US" sz="1900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as self-standing "operational entities" with their own LF/indicators overarching projects/contracts LF ("nested" LF)</a:t>
            </a:r>
          </a:p>
          <a:p>
            <a:pPr marL="300559" lvl="1" indent="-300559">
              <a:lnSpc>
                <a:spcPct val="150000"/>
              </a:lnSpc>
              <a:tabLst>
                <a:tab pos="0" algn="l"/>
                <a:tab pos="5484147" algn="r"/>
              </a:tabLst>
              <a:defRPr/>
            </a:pPr>
            <a:r>
              <a:rPr lang="en-US" sz="1900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Simplification and better guidance on choice of indicators</a:t>
            </a:r>
          </a:p>
          <a:p>
            <a:pPr marL="912261" lvl="2" indent="-300559">
              <a:lnSpc>
                <a:spcPct val="150000"/>
              </a:lnSpc>
              <a:tabLst>
                <a:tab pos="0" algn="l"/>
                <a:tab pos="5484147" algn="r"/>
              </a:tabLst>
              <a:defRPr/>
            </a:pPr>
            <a:r>
              <a:rPr lang="en-US" sz="1400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Particular case of SDGs</a:t>
            </a:r>
          </a:p>
          <a:p>
            <a:pPr marL="300559" lvl="1" indent="-300559">
              <a:lnSpc>
                <a:spcPct val="150000"/>
              </a:lnSpc>
              <a:tabLst>
                <a:tab pos="0" algn="l"/>
                <a:tab pos="5484147" algn="r"/>
              </a:tabLst>
              <a:defRPr/>
            </a:pPr>
            <a:r>
              <a:rPr lang="en-US" sz="1900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Interface for LF/indicators encoding does not only have to be more user-friendly </a:t>
            </a:r>
            <a:r>
              <a:rPr lang="en-US" sz="1200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i="1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not sure about series of drop-down menus</a:t>
            </a:r>
            <a:r>
              <a:rPr lang="en-US" sz="1200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1900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but it must allow for a complete overview of the LF at all times.</a:t>
            </a:r>
          </a:p>
          <a:p>
            <a:pPr marL="300559" lvl="1" indent="-300559">
              <a:lnSpc>
                <a:spcPct val="150000"/>
              </a:lnSpc>
              <a:tabLst>
                <a:tab pos="0" algn="l"/>
                <a:tab pos="5484147" algn="r"/>
              </a:tabLst>
              <a:defRPr/>
            </a:pPr>
            <a:r>
              <a:rPr lang="en-US" sz="1900" dirty="0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Analysis of reporting needs =&gt; to be generated under </a:t>
            </a:r>
            <a:r>
              <a:rPr lang="en-US" sz="1900" dirty="0" err="1">
                <a:solidFill>
                  <a:srgbClr val="0E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OpSys</a:t>
            </a:r>
            <a:endParaRPr lang="en-US" sz="1900" dirty="0">
              <a:solidFill>
                <a:srgbClr val="0E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0559" lvl="1" indent="-300559">
              <a:lnSpc>
                <a:spcPct val="150000"/>
              </a:lnSpc>
              <a:tabLst>
                <a:tab pos="0" algn="l"/>
                <a:tab pos="5484147" algn="r"/>
              </a:tabLst>
              <a:defRPr/>
            </a:pPr>
            <a:r>
              <a:rPr lang="en-US" sz="19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OpSys</a:t>
            </a:r>
            <a:r>
              <a:rPr lang="en-US" sz="19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will also be needed as a support to Policy </a:t>
            </a:r>
            <a:r>
              <a:rPr lang="en-US" sz="19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Dialogue </a:t>
            </a:r>
            <a:r>
              <a:rPr lang="en-GB" sz="1900" i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(example of EU-</a:t>
            </a:r>
            <a:r>
              <a:rPr lang="en-GB" sz="1900" i="1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funded's</a:t>
            </a:r>
            <a:r>
              <a:rPr lang="en-GB" sz="1900" i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Government of Sindh local dev sister programme evaluation)</a:t>
            </a:r>
            <a:endParaRPr lang="en-US" sz="1900" i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8234" y="1219198"/>
            <a:ext cx="5544893" cy="53975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sz="2700" b="1" dirty="0" err="1">
                <a:solidFill>
                  <a:srgbClr val="0E3F7D"/>
                </a:solidFill>
                <a:latin typeface="Calibri" pitchFamily="34" charset="0"/>
              </a:rPr>
              <a:t>OpSys</a:t>
            </a:r>
            <a:r>
              <a:rPr lang="en-US" sz="2700" b="1" dirty="0">
                <a:solidFill>
                  <a:srgbClr val="0E3F7D"/>
                </a:solidFill>
                <a:latin typeface="Calibri" pitchFamily="34" charset="0"/>
              </a:rPr>
              <a:t> – </a:t>
            </a:r>
            <a:r>
              <a:rPr lang="en-US" sz="2700" b="1" dirty="0" smtClean="0">
                <a:solidFill>
                  <a:srgbClr val="0E3F7D"/>
                </a:solidFill>
                <a:latin typeface="Calibri" pitchFamily="34" charset="0"/>
              </a:rPr>
              <a:t>Expectancies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George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Dehoux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 EUD Pakistan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8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es-ES_tradnl" sz="3200" b="1" i="1" dirty="0" err="1" smtClean="0"/>
              <a:t>Introduction</a:t>
            </a:r>
            <a:r>
              <a:rPr lang="it-IT" altLang="es-ES_tradnl" sz="3200" b="1" i="1" dirty="0" smtClean="0"/>
              <a:t> to the </a:t>
            </a:r>
            <a:r>
              <a:rPr lang="it-IT" altLang="es-ES_tradnl" sz="3200" b="1" i="1" dirty="0" err="1" smtClean="0"/>
              <a:t>webinar</a:t>
            </a:r>
            <a:endParaRPr lang="it-IT" altLang="es-ES_tradnl" sz="3200" b="1" i="1" dirty="0" smtClean="0"/>
          </a:p>
          <a:p>
            <a:pPr marL="0" indent="0">
              <a:buNone/>
            </a:pPr>
            <a:endParaRPr lang="it-IT" sz="3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 smtClean="0"/>
              <a:t>Michal Krejza, Head of Unit DEVCO.05</a:t>
            </a:r>
            <a:endParaRPr lang="es-ES_tradnl" sz="1600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1" y="874847"/>
            <a:ext cx="9131568" cy="60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George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Dehoux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 EUD Pakistan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656568" y="1152523"/>
            <a:ext cx="5544893" cy="53975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sz="2700" b="1" dirty="0" smtClean="0">
                <a:solidFill>
                  <a:srgbClr val="0E3F7D"/>
                </a:solidFill>
                <a:latin typeface="Calibri" pitchFamily="34" charset="0"/>
              </a:rPr>
              <a:t>Policy Dialogue and LF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7953565" cy="33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Monitoring and reporting:</a:t>
            </a:r>
          </a:p>
          <a:p>
            <a:pPr marL="0" indent="0">
              <a:buNone/>
            </a:pPr>
            <a:r>
              <a:rPr lang="en-GB" altLang="es-ES_tradnl" sz="3200" b="1" i="1" dirty="0"/>
              <a:t>Key indicators for monitoring and disaggregation, challenge of quality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smtClean="0"/>
              <a:t>Jean-François </a:t>
            </a:r>
            <a:r>
              <a:rPr lang="en-GB" sz="2400" dirty="0" err="1"/>
              <a:t>Moret</a:t>
            </a:r>
            <a:r>
              <a:rPr lang="en-GB" sz="2400" dirty="0"/>
              <a:t>, EUD </a:t>
            </a:r>
            <a:r>
              <a:rPr lang="en-GB" sz="2400" dirty="0" smtClean="0"/>
              <a:t>Ukraine</a:t>
            </a:r>
            <a:endParaRPr lang="en-GB" sz="24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227" y="1233577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0E3F7D"/>
                </a:solidFill>
                <a:latin typeface="+mn-lt"/>
              </a:rPr>
              <a:t>Who encodes these RESULTS and INDICATORS in </a:t>
            </a:r>
            <a:r>
              <a:rPr lang="en-GB" sz="2800" b="1" dirty="0" smtClean="0">
                <a:solidFill>
                  <a:srgbClr val="0E3F7D"/>
                </a:solidFill>
                <a:latin typeface="+mn-lt"/>
              </a:rPr>
              <a:t>OPSYS, and </a:t>
            </a:r>
            <a:r>
              <a:rPr lang="en-GB" sz="2800" b="1" dirty="0">
                <a:solidFill>
                  <a:srgbClr val="0E3F7D"/>
                </a:solidFill>
                <a:latin typeface="+mn-lt"/>
              </a:rPr>
              <a:t>when?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Jean-François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Moret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EUD Ukraine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751" y="2257475"/>
            <a:ext cx="108060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E3F7D"/>
                </a:solidFill>
              </a:rPr>
              <a:t>If it is the programme manager, will they be checked and validated by the Head of Section/Contract &amp; Finance section – like the Annual Risk Assessment we have in MIS for instance? </a:t>
            </a:r>
            <a:r>
              <a:rPr lang="en-GB" sz="2400" b="1" dirty="0">
                <a:solidFill>
                  <a:srgbClr val="0E3F7D"/>
                </a:solidFill>
              </a:rPr>
              <a:t>How?</a:t>
            </a:r>
            <a:r>
              <a:rPr lang="en-GB" sz="2400" dirty="0">
                <a:solidFill>
                  <a:srgbClr val="0E3F7D"/>
                </a:solidFill>
              </a:rPr>
              <a:t> </a:t>
            </a:r>
          </a:p>
          <a:p>
            <a:r>
              <a:rPr lang="en-GB" sz="2400" dirty="0">
                <a:solidFill>
                  <a:srgbClr val="0E3F7D"/>
                </a:solidFill>
              </a:rPr>
              <a:t> </a:t>
            </a:r>
          </a:p>
          <a:p>
            <a:r>
              <a:rPr lang="en-GB" sz="2400" dirty="0">
                <a:solidFill>
                  <a:srgbClr val="0E3F7D"/>
                </a:solidFill>
              </a:rPr>
              <a:t>Main point: ensure the </a:t>
            </a:r>
            <a:r>
              <a:rPr lang="en-GB" sz="2400" b="1" dirty="0">
                <a:solidFill>
                  <a:srgbClr val="0E3F7D"/>
                </a:solidFill>
              </a:rPr>
              <a:t>relevance, quality </a:t>
            </a:r>
            <a:r>
              <a:rPr lang="en-GB" sz="2400" dirty="0">
                <a:solidFill>
                  <a:srgbClr val="0E3F7D"/>
                </a:solidFill>
              </a:rPr>
              <a:t>and </a:t>
            </a:r>
            <a:r>
              <a:rPr lang="en-GB" sz="2400" b="1" dirty="0">
                <a:solidFill>
                  <a:srgbClr val="0E3F7D"/>
                </a:solidFill>
              </a:rPr>
              <a:t>coherence</a:t>
            </a:r>
            <a:r>
              <a:rPr lang="en-GB" sz="2400" dirty="0">
                <a:solidFill>
                  <a:srgbClr val="0E3F7D"/>
                </a:solidFill>
              </a:rPr>
              <a:t> of these results and indicators.</a:t>
            </a:r>
          </a:p>
          <a:p>
            <a:endParaRPr lang="en-GB" sz="2400" dirty="0">
              <a:solidFill>
                <a:srgbClr val="0E3F7D"/>
              </a:solidFill>
            </a:endParaRPr>
          </a:p>
          <a:p>
            <a:r>
              <a:rPr lang="en-GB" sz="2400" dirty="0">
                <a:solidFill>
                  <a:srgbClr val="0E3F7D"/>
                </a:solidFill>
              </a:rPr>
              <a:t>Reference to the </a:t>
            </a:r>
            <a:r>
              <a:rPr lang="en-GB" sz="2400" b="1" dirty="0">
                <a:solidFill>
                  <a:srgbClr val="0E3F7D"/>
                </a:solidFill>
              </a:rPr>
              <a:t>SDGs indicators</a:t>
            </a:r>
            <a:r>
              <a:rPr lang="en-GB" sz="2400" dirty="0">
                <a:solidFill>
                  <a:srgbClr val="0E3F7D"/>
                </a:solidFill>
              </a:rPr>
              <a:t> when available/applicable;  see: </a:t>
            </a:r>
            <a:r>
              <a:rPr lang="en-GB" sz="2400" dirty="0">
                <a:solidFill>
                  <a:srgbClr val="0E3F7D"/>
                </a:solidFill>
                <a:hlinkClick r:id="rId2"/>
              </a:rPr>
              <a:t>https://</a:t>
            </a:r>
            <a:r>
              <a:rPr lang="en-GB" sz="2400" dirty="0" smtClean="0">
                <a:solidFill>
                  <a:srgbClr val="0E3F7D"/>
                </a:solidFill>
                <a:hlinkClick r:id="rId2"/>
              </a:rPr>
              <a:t>unstats.un.org/unsd/statcom/48th-session/documents/2017-2-IAEG-SDGs-E.pdf</a:t>
            </a:r>
            <a:r>
              <a:rPr lang="en-GB" sz="2400" dirty="0" smtClean="0">
                <a:solidFill>
                  <a:srgbClr val="0E3F7D"/>
                </a:solidFill>
              </a:rPr>
              <a:t>  </a:t>
            </a:r>
            <a:r>
              <a:rPr lang="en-GB" sz="2400" dirty="0">
                <a:solidFill>
                  <a:srgbClr val="0E3F7D"/>
                </a:solidFill>
              </a:rPr>
              <a:t>Annex III</a:t>
            </a:r>
            <a:r>
              <a:rPr lang="en-GB" sz="2400" dirty="0" smtClean="0">
                <a:solidFill>
                  <a:srgbClr val="0E3F7D"/>
                </a:solidFill>
              </a:rPr>
              <a:t>. </a:t>
            </a:r>
            <a:endParaRPr lang="en-GB" sz="2400" dirty="0">
              <a:solidFill>
                <a:srgbClr val="0E3F7D"/>
              </a:solidFill>
            </a:endParaRPr>
          </a:p>
          <a:p>
            <a:endParaRPr lang="en-GB" sz="2400" dirty="0">
              <a:solidFill>
                <a:srgbClr val="0E3F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62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31892"/>
              </p:ext>
            </p:extLst>
          </p:nvPr>
        </p:nvGraphicFramePr>
        <p:xfrm>
          <a:off x="1503920" y="2262188"/>
          <a:ext cx="9184160" cy="375705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92080"/>
                <a:gridCol w="4592080"/>
              </a:tblGrid>
              <a:tr h="45513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Goal 4. Ensure inclusive and equitable quality education and promote lifelong learning opportunities for </a:t>
                      </a:r>
                      <a:r>
                        <a:rPr lang="en-GB" sz="1600" dirty="0" smtClean="0">
                          <a:effectLst/>
                        </a:rPr>
                        <a:t>all</a:t>
                      </a:r>
                      <a:endParaRPr lang="en-GB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0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4.1 By 2030, ensure that all girls and boys complete free, equitable and quality primary and secondary education leading to relevant and effective learning outcomes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4.1.1 Proportion of children and young people: (a) in grades 2/3; (b) at the end of primary; and (c) at the end of lower secondary achieving at least a minimum proficiency level in (i) reading and (ii) mathematics, by sex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650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4.2 By 2030, ensure that all girls and boys have access to quality early childhood development, care and pre-primary education so that they are ready for primary education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4.2.1 Proportion of children under 5 years of age who are developmentally on track in health, learning and psychosocial well-being, by sex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4.2.2 Participation rate in organized learning (one year before the official primary entry age), by sex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71400" y="1526056"/>
            <a:ext cx="68838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i="0" u="none" strike="noStrike" cap="none" normalizeH="0" baseline="0" dirty="0" smtClean="0">
                <a:ln>
                  <a:noFill/>
                </a:ln>
                <a:solidFill>
                  <a:srgbClr val="0E3F7D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Example (</a:t>
            </a:r>
            <a:r>
              <a:rPr kumimoji="0" lang="en-GB" altLang="en-US" sz="2400" i="1" u="none" strike="noStrike" cap="none" normalizeH="0" baseline="0" dirty="0" smtClean="0">
                <a:ln>
                  <a:noFill/>
                </a:ln>
                <a:solidFill>
                  <a:srgbClr val="0E3F7D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results on the left,</a:t>
            </a:r>
            <a:r>
              <a:rPr kumimoji="0" lang="en-GB" altLang="en-US" sz="2400" i="1" u="none" strike="noStrike" cap="none" normalizeH="0" dirty="0" smtClean="0">
                <a:ln>
                  <a:noFill/>
                </a:ln>
                <a:solidFill>
                  <a:srgbClr val="0E3F7D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indicators on the right</a:t>
            </a:r>
            <a:r>
              <a:rPr kumimoji="0" lang="en-GB" altLang="en-US" sz="2400" i="0" u="none" strike="noStrike" cap="none" normalizeH="0" dirty="0" smtClean="0">
                <a:ln>
                  <a:noFill/>
                </a:ln>
                <a:solidFill>
                  <a:srgbClr val="0E3F7D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kumimoji="0" lang="en-GB" altLang="en-US" sz="2400" i="0" u="none" strike="noStrike" cap="none" normalizeH="0" baseline="0" dirty="0" smtClean="0">
                <a:ln>
                  <a:noFill/>
                </a:ln>
                <a:solidFill>
                  <a:srgbClr val="0E3F7D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Jean-François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Moret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EUD Ukraine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875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227" y="1233577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0E3F7D"/>
                </a:solidFill>
                <a:latin typeface="+mn-lt"/>
              </a:rPr>
              <a:t>How can RESULTS and INDICATORS be updated during the project's life, and by whom?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751" y="2257475"/>
            <a:ext cx="108060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rgbClr val="0E3F7D"/>
                </a:solidFill>
              </a:rPr>
              <a:t>The essence of a project cannot be changed during its implementation, but </a:t>
            </a:r>
            <a:r>
              <a:rPr lang="en-GB" sz="2400" b="1" dirty="0">
                <a:solidFill>
                  <a:srgbClr val="0E3F7D"/>
                </a:solidFill>
              </a:rPr>
              <a:t>targets in terms of time, populations concerned</a:t>
            </a:r>
            <a:r>
              <a:rPr lang="en-GB" sz="2400" dirty="0">
                <a:solidFill>
                  <a:srgbClr val="0E3F7D"/>
                </a:solidFill>
              </a:rPr>
              <a:t>, etc. </a:t>
            </a:r>
            <a:r>
              <a:rPr lang="en-GB" sz="2400" b="1" dirty="0">
                <a:solidFill>
                  <a:srgbClr val="0E3F7D"/>
                </a:solidFill>
              </a:rPr>
              <a:t>might need to be revised to reflect changes in the overall context</a:t>
            </a:r>
            <a:r>
              <a:rPr lang="en-GB" sz="2400" dirty="0">
                <a:solidFill>
                  <a:srgbClr val="0E3F7D"/>
                </a:solidFill>
              </a:rPr>
              <a:t>.</a:t>
            </a:r>
          </a:p>
          <a:p>
            <a:pPr algn="just"/>
            <a:endParaRPr lang="en-GB" sz="2400" dirty="0">
              <a:solidFill>
                <a:srgbClr val="0E3F7D"/>
              </a:solidFill>
            </a:endParaRPr>
          </a:p>
          <a:p>
            <a:pPr algn="just"/>
            <a:r>
              <a:rPr lang="en-GB" sz="2400" dirty="0">
                <a:solidFill>
                  <a:srgbClr val="0E3F7D"/>
                </a:solidFill>
              </a:rPr>
              <a:t>If not revised, the visual overview of the project's performance could turn red ("problematic project") when there is actually no problem to be addressed by the Project Manager.</a:t>
            </a:r>
          </a:p>
          <a:p>
            <a:pPr algn="just"/>
            <a:r>
              <a:rPr lang="en-GB" sz="2400" dirty="0">
                <a:solidFill>
                  <a:srgbClr val="0E3F7D"/>
                </a:solidFill>
              </a:rPr>
              <a:t> </a:t>
            </a:r>
          </a:p>
          <a:p>
            <a:pPr algn="just"/>
            <a:r>
              <a:rPr lang="en-GB" sz="2400" dirty="0">
                <a:solidFill>
                  <a:srgbClr val="0E3F7D"/>
                </a:solidFill>
              </a:rPr>
              <a:t>He/she might be </a:t>
            </a:r>
            <a:r>
              <a:rPr lang="en-GB" sz="2400" dirty="0" smtClean="0">
                <a:solidFill>
                  <a:srgbClr val="0E3F7D"/>
                </a:solidFill>
              </a:rPr>
              <a:t>unduly </a:t>
            </a:r>
            <a:r>
              <a:rPr lang="en-GB" sz="2400" dirty="0">
                <a:solidFill>
                  <a:srgbClr val="0E3F7D"/>
                </a:solidFill>
              </a:rPr>
              <a:t>penalized/criticised for these red signals ("</a:t>
            </a:r>
            <a:r>
              <a:rPr lang="en-GB" sz="2400" i="1" dirty="0">
                <a:solidFill>
                  <a:srgbClr val="0E3F7D"/>
                </a:solidFill>
              </a:rPr>
              <a:t>you're a bad manager</a:t>
            </a:r>
            <a:r>
              <a:rPr lang="en-GB" sz="2400" i="1" dirty="0" smtClean="0">
                <a:solidFill>
                  <a:srgbClr val="0E3F7D"/>
                </a:solidFill>
              </a:rPr>
              <a:t>!</a:t>
            </a:r>
            <a:r>
              <a:rPr lang="en-GB" sz="2400" dirty="0" smtClean="0">
                <a:solidFill>
                  <a:srgbClr val="0E3F7D"/>
                </a:solidFill>
              </a:rPr>
              <a:t>")</a:t>
            </a:r>
            <a:endParaRPr lang="en-GB" sz="2400" dirty="0">
              <a:solidFill>
                <a:srgbClr val="0E3F7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Jean-François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Moret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EUD Ukraine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6243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989" y="1415554"/>
            <a:ext cx="108060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0E3F7D"/>
                </a:solidFill>
              </a:rPr>
              <a:t>He/she could be tempted to </a:t>
            </a:r>
            <a:r>
              <a:rPr lang="en-GB" sz="2000" b="1" dirty="0">
                <a:solidFill>
                  <a:srgbClr val="0E3F7D"/>
                </a:solidFill>
              </a:rPr>
              <a:t>lower the overall expectations from his/her project, so that all indicators always remain green</a:t>
            </a:r>
            <a:r>
              <a:rPr lang="en-GB" sz="2000" dirty="0">
                <a:solidFill>
                  <a:srgbClr val="0E3F7D"/>
                </a:solidFill>
              </a:rPr>
              <a:t>, i.e. to get always (or as often as possible) the signal from his/her hierarchy "</a:t>
            </a:r>
            <a:r>
              <a:rPr lang="en-GB" sz="2000" i="1" dirty="0">
                <a:solidFill>
                  <a:srgbClr val="0E3F7D"/>
                </a:solidFill>
              </a:rPr>
              <a:t>you're a good project manager</a:t>
            </a:r>
            <a:r>
              <a:rPr lang="en-GB" sz="2000" dirty="0">
                <a:solidFill>
                  <a:srgbClr val="0E3F7D"/>
                </a:solidFill>
              </a:rPr>
              <a:t>" (CDR/promotion?...)</a:t>
            </a:r>
          </a:p>
          <a:p>
            <a:pPr algn="just"/>
            <a:endParaRPr lang="en-GB" sz="2000" dirty="0">
              <a:solidFill>
                <a:srgbClr val="0E3F7D"/>
              </a:solidFill>
            </a:endParaRPr>
          </a:p>
          <a:p>
            <a:pPr algn="just"/>
            <a:r>
              <a:rPr lang="en-GB" sz="2000" dirty="0">
                <a:solidFill>
                  <a:srgbClr val="0E3F7D"/>
                </a:solidFill>
              </a:rPr>
              <a:t>This might encourage (too) </a:t>
            </a:r>
            <a:r>
              <a:rPr lang="en-GB" sz="2000" b="1" dirty="0">
                <a:solidFill>
                  <a:srgbClr val="0E3F7D"/>
                </a:solidFill>
              </a:rPr>
              <a:t>conservative approaches</a:t>
            </a:r>
            <a:r>
              <a:rPr lang="en-GB" sz="2000" dirty="0">
                <a:solidFill>
                  <a:srgbClr val="0E3F7D"/>
                </a:solidFill>
              </a:rPr>
              <a:t> and a </a:t>
            </a:r>
            <a:r>
              <a:rPr lang="en-GB" sz="2000" b="1" dirty="0">
                <a:solidFill>
                  <a:srgbClr val="0E3F7D"/>
                </a:solidFill>
              </a:rPr>
              <a:t>non-maximization of the use of the EU budget.</a:t>
            </a:r>
          </a:p>
          <a:p>
            <a:r>
              <a:rPr lang="en-GB" sz="2000" dirty="0">
                <a:solidFill>
                  <a:srgbClr val="0E3F7D"/>
                </a:solidFill>
              </a:rPr>
              <a:t> </a:t>
            </a:r>
          </a:p>
          <a:p>
            <a:r>
              <a:rPr lang="en-GB" sz="2000" dirty="0">
                <a:solidFill>
                  <a:srgbClr val="0E3F7D"/>
                </a:solidFill>
              </a:rPr>
              <a:t>Example, still in the area of education: </a:t>
            </a:r>
          </a:p>
          <a:p>
            <a:r>
              <a:rPr lang="en-GB" sz="2000" dirty="0">
                <a:solidFill>
                  <a:srgbClr val="0E3F7D"/>
                </a:solidFill>
              </a:rPr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3F7D"/>
                </a:solidFill>
              </a:rPr>
              <a:t>My initial intended </a:t>
            </a:r>
            <a:r>
              <a:rPr lang="en-GB" sz="2000" b="1" dirty="0">
                <a:solidFill>
                  <a:srgbClr val="0E3F7D"/>
                </a:solidFill>
              </a:rPr>
              <a:t>result </a:t>
            </a:r>
            <a:r>
              <a:rPr lang="en-GB" sz="2000" dirty="0">
                <a:solidFill>
                  <a:srgbClr val="0E3F7D"/>
                </a:solidFill>
              </a:rPr>
              <a:t>is: "</a:t>
            </a:r>
            <a:r>
              <a:rPr lang="en-GB" sz="2000" i="1" dirty="0">
                <a:solidFill>
                  <a:srgbClr val="0E3F7D"/>
                </a:solidFill>
              </a:rPr>
              <a:t>by 2024, all girls and boys of country </a:t>
            </a:r>
            <a:r>
              <a:rPr lang="en-GB" sz="2000" i="1" dirty="0" smtClean="0">
                <a:solidFill>
                  <a:srgbClr val="0E3F7D"/>
                </a:solidFill>
              </a:rPr>
              <a:t>a </a:t>
            </a:r>
            <a:r>
              <a:rPr lang="en-GB" sz="2000" i="1" dirty="0">
                <a:solidFill>
                  <a:srgbClr val="0E3F7D"/>
                </a:solidFill>
              </a:rPr>
              <a:t>complete free, equitable and quality primary and secondary education</a:t>
            </a:r>
            <a:r>
              <a:rPr lang="en-GB" sz="2000" dirty="0" smtClean="0">
                <a:solidFill>
                  <a:srgbClr val="0E3F7D"/>
                </a:solidFill>
              </a:rPr>
              <a:t>".</a:t>
            </a:r>
          </a:p>
          <a:p>
            <a:pPr algn="just"/>
            <a:endParaRPr lang="en-GB" sz="2000" dirty="0">
              <a:solidFill>
                <a:srgbClr val="0E3F7D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3F7D"/>
                </a:solidFill>
              </a:rPr>
              <a:t>My </a:t>
            </a:r>
            <a:r>
              <a:rPr lang="en-GB" sz="2000" b="1" dirty="0">
                <a:solidFill>
                  <a:srgbClr val="0E3F7D"/>
                </a:solidFill>
              </a:rPr>
              <a:t>indicator</a:t>
            </a:r>
            <a:r>
              <a:rPr lang="en-GB" sz="2000" dirty="0">
                <a:solidFill>
                  <a:srgbClr val="0E3F7D"/>
                </a:solidFill>
              </a:rPr>
              <a:t> is: "</a:t>
            </a:r>
            <a:r>
              <a:rPr lang="en-GB" sz="2000" i="1" dirty="0">
                <a:solidFill>
                  <a:srgbClr val="0E3F7D"/>
                </a:solidFill>
              </a:rPr>
              <a:t>proportion of children and young people: (a) in grades 2/3; (b) at the end of primary; and (c) at the end of lower secondary achieving at least a minimum proficiency level in (</a:t>
            </a:r>
            <a:r>
              <a:rPr lang="en-GB" sz="2000" i="1" dirty="0" err="1">
                <a:solidFill>
                  <a:srgbClr val="0E3F7D"/>
                </a:solidFill>
              </a:rPr>
              <a:t>i</a:t>
            </a:r>
            <a:r>
              <a:rPr lang="en-GB" sz="2000" i="1" dirty="0">
                <a:solidFill>
                  <a:srgbClr val="0E3F7D"/>
                </a:solidFill>
              </a:rPr>
              <a:t>) reading and (ii) mathematics, by sex</a:t>
            </a:r>
            <a:r>
              <a:rPr lang="en-GB" sz="2000" dirty="0">
                <a:solidFill>
                  <a:srgbClr val="0E3F7D"/>
                </a:solidFill>
              </a:rPr>
              <a:t>" (NB: I use on purpose SDGs indicators</a:t>
            </a:r>
            <a:r>
              <a:rPr lang="en-GB" sz="2000" dirty="0" smtClean="0">
                <a:solidFill>
                  <a:srgbClr val="0E3F7D"/>
                </a:solidFill>
              </a:rPr>
              <a:t>).</a:t>
            </a:r>
            <a:endParaRPr lang="en-GB" sz="2000" dirty="0">
              <a:solidFill>
                <a:srgbClr val="0E3F7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Jean-François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Moret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EUD Ukraine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270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989" y="1415554"/>
            <a:ext cx="10806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rgbClr val="0E3F7D"/>
                </a:solidFill>
              </a:rPr>
              <a:t>The indicator's management page shows a </a:t>
            </a:r>
            <a:r>
              <a:rPr lang="en-GB" sz="2400" b="1" dirty="0">
                <a:solidFill>
                  <a:srgbClr val="0E3F7D"/>
                </a:solidFill>
              </a:rPr>
              <a:t>graphical representation </a:t>
            </a:r>
            <a:r>
              <a:rPr lang="en-GB" sz="2400" dirty="0">
                <a:solidFill>
                  <a:srgbClr val="0E3F7D"/>
                </a:solidFill>
              </a:rPr>
              <a:t>of these indicators values and targets.  </a:t>
            </a:r>
          </a:p>
          <a:p>
            <a:pPr algn="just"/>
            <a:endParaRPr lang="en-US" sz="2400" dirty="0">
              <a:solidFill>
                <a:srgbClr val="0E3F7D"/>
              </a:solidFill>
            </a:endParaRPr>
          </a:p>
          <a:p>
            <a:pPr algn="just"/>
            <a:r>
              <a:rPr lang="en-GB" sz="2400" dirty="0">
                <a:solidFill>
                  <a:srgbClr val="0E3F7D"/>
                </a:solidFill>
              </a:rPr>
              <a:t>Let's imagine our baseline (situation today) is: 50% girls and boys of country </a:t>
            </a:r>
            <a:r>
              <a:rPr lang="en-GB" sz="2400" dirty="0" smtClean="0">
                <a:solidFill>
                  <a:srgbClr val="0E3F7D"/>
                </a:solidFill>
              </a:rPr>
              <a:t>a </a:t>
            </a:r>
            <a:r>
              <a:rPr lang="en-GB" sz="2400" dirty="0">
                <a:solidFill>
                  <a:srgbClr val="0E3F7D"/>
                </a:solidFill>
              </a:rPr>
              <a:t>complete free, equitable and quality primary and secondary education. Our intended result is 100%. </a:t>
            </a:r>
          </a:p>
          <a:p>
            <a:pPr algn="just"/>
            <a:r>
              <a:rPr lang="en-GB" sz="2400" dirty="0">
                <a:solidFill>
                  <a:srgbClr val="0E3F7D"/>
                </a:solidFill>
              </a:rPr>
              <a:t> </a:t>
            </a:r>
          </a:p>
          <a:p>
            <a:pPr algn="just"/>
            <a:r>
              <a:rPr lang="en-GB" sz="2400" dirty="0">
                <a:solidFill>
                  <a:srgbClr val="0E3F7D"/>
                </a:solidFill>
              </a:rPr>
              <a:t>But legislation changes, funds are cut, etc. and a realistic result by 2024 becomes only 60%– and not 100%.</a:t>
            </a:r>
          </a:p>
          <a:p>
            <a:pPr algn="just"/>
            <a:r>
              <a:rPr lang="en-GB" sz="2400" dirty="0">
                <a:solidFill>
                  <a:srgbClr val="0E3F7D"/>
                </a:solidFill>
              </a:rPr>
              <a:t> </a:t>
            </a:r>
          </a:p>
          <a:p>
            <a:pPr algn="just"/>
            <a:r>
              <a:rPr lang="en-GB" sz="2400" b="1" dirty="0">
                <a:solidFill>
                  <a:srgbClr val="0E3F7D"/>
                </a:solidFill>
              </a:rPr>
              <a:t>If no update in OPSYS, all my indicators will turn red</a:t>
            </a:r>
            <a:r>
              <a:rPr lang="en-GB" sz="2400" dirty="0">
                <a:solidFill>
                  <a:srgbClr val="0E3F7D"/>
                </a:solidFill>
              </a:rPr>
              <a:t>, sending to my hierarchy the signal "</a:t>
            </a:r>
            <a:r>
              <a:rPr lang="en-GB" sz="2400" i="1" dirty="0">
                <a:solidFill>
                  <a:srgbClr val="0E3F7D"/>
                </a:solidFill>
              </a:rPr>
              <a:t>project wrongly designed – actions needed</a:t>
            </a:r>
            <a:r>
              <a:rPr lang="en-GB" sz="2400" dirty="0">
                <a:solidFill>
                  <a:srgbClr val="0E3F7D"/>
                </a:solidFill>
              </a:rPr>
              <a:t>"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Jean-François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Moret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EUD Ukraine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959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989" y="1949929"/>
            <a:ext cx="10806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rgbClr val="0E3F7D"/>
                </a:solidFill>
              </a:rPr>
              <a:t>To "protect" myself from these "red signals" (or: avoid deviation from results), I might be tempted to put a lower target that I am sure to reach in all cases - possibly only 70% - when my initial intention was to educate 100% of the girls and boys, and certainly I have enough resources for  that.</a:t>
            </a:r>
          </a:p>
          <a:p>
            <a:pPr algn="just"/>
            <a:endParaRPr lang="en-GB" sz="2400" dirty="0">
              <a:solidFill>
                <a:srgbClr val="0E3F7D"/>
              </a:solidFill>
            </a:endParaRPr>
          </a:p>
          <a:p>
            <a:pPr algn="just"/>
            <a:r>
              <a:rPr lang="en-GB" sz="2400" b="1" i="1" dirty="0">
                <a:solidFill>
                  <a:srgbClr val="0E3F7D"/>
                </a:solidFill>
              </a:rPr>
              <a:t>How can this be addressed? </a:t>
            </a:r>
            <a:r>
              <a:rPr lang="en-GB" sz="2400" b="1" i="1" dirty="0" smtClean="0">
                <a:solidFill>
                  <a:srgbClr val="0E3F7D"/>
                </a:solidFill>
              </a:rPr>
              <a:t>…</a:t>
            </a:r>
          </a:p>
          <a:p>
            <a:pPr algn="just"/>
            <a:endParaRPr lang="fr-BE" sz="2400" b="1" i="1" dirty="0">
              <a:solidFill>
                <a:srgbClr val="0E3F7D"/>
              </a:solidFill>
            </a:endParaRPr>
          </a:p>
          <a:p>
            <a:pPr algn="just"/>
            <a:endParaRPr lang="en-GB" sz="2400" b="1" i="1" dirty="0">
              <a:solidFill>
                <a:srgbClr val="0E3F7D"/>
              </a:solidFill>
            </a:endParaRPr>
          </a:p>
          <a:p>
            <a:pPr algn="just"/>
            <a:endParaRPr lang="en-US" sz="2400" dirty="0">
              <a:solidFill>
                <a:srgbClr val="0E3F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Key indicators for monitoring and disaggregation, challenge of quality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Jean-François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Moret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EUD Ukraine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064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7953565" cy="33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Monitoring </a:t>
            </a:r>
            <a:r>
              <a:rPr lang="en-GB" altLang="es-ES_tradnl" sz="3200" b="1" i="1" dirty="0"/>
              <a:t>and reporting: How can OPSYS support project management and monitoring more than just results reporting?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err="1" smtClean="0"/>
              <a:t>Lise</a:t>
            </a:r>
            <a:r>
              <a:rPr lang="en-GB" sz="2400" dirty="0" smtClean="0"/>
              <a:t> </a:t>
            </a:r>
            <a:r>
              <a:rPr lang="en-GB" sz="2400" dirty="0" err="1"/>
              <a:t>Paté</a:t>
            </a:r>
            <a:r>
              <a:rPr lang="en-GB" sz="2400" dirty="0"/>
              <a:t>, EUD </a:t>
            </a:r>
            <a:r>
              <a:rPr lang="en-GB" sz="2400" dirty="0" smtClean="0"/>
              <a:t>Brazil</a:t>
            </a:r>
            <a:endParaRPr lang="en-GB" sz="24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989" y="1492729"/>
            <a:ext cx="108060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0E3F7D"/>
                </a:solidFill>
              </a:rPr>
              <a:t>OPSYS should value the monitoring work of EU programme managers </a:t>
            </a:r>
            <a:endParaRPr lang="en-GB" sz="3200" b="1" dirty="0" smtClean="0">
              <a:solidFill>
                <a:srgbClr val="0E3F7D"/>
              </a:solidFill>
            </a:endParaRPr>
          </a:p>
          <a:p>
            <a:pPr algn="just"/>
            <a:endParaRPr lang="en-GB" sz="3200" b="1" dirty="0">
              <a:solidFill>
                <a:srgbClr val="0E3F7D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3F7D"/>
                </a:solidFill>
              </a:rPr>
              <a:t>A space is offered to enter EU programme managers' monitoring comments beyond measurement of indicators </a:t>
            </a:r>
            <a:endParaRPr lang="en-GB" sz="3200" dirty="0" smtClean="0">
              <a:solidFill>
                <a:srgbClr val="0E3F7D"/>
              </a:solidFill>
            </a:endParaRPr>
          </a:p>
          <a:p>
            <a:pPr algn="just"/>
            <a:endParaRPr lang="en-GB" sz="3200" dirty="0">
              <a:solidFill>
                <a:srgbClr val="0E3F7D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3F7D"/>
                </a:solidFill>
              </a:rPr>
              <a:t>A space is offered for us to enter lessons learned</a:t>
            </a:r>
          </a:p>
          <a:p>
            <a:pPr algn="just"/>
            <a:endParaRPr lang="en-US" sz="2400" dirty="0">
              <a:solidFill>
                <a:srgbClr val="0E3F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How can OPSYS support project management and monitoring more than just results reporting?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Lise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Paté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EUD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Brazil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13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91" y="1226127"/>
            <a:ext cx="11319640" cy="5320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rgbClr val="0E3F7D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E3F7D"/>
                </a:solidFill>
              </a:rPr>
              <a:t>"OPSYS is user-centred":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Success of the Programme depends on whether we succeed in basing it on the real business needs of the users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EUDs and thematic &amp; geographic units at HQ represent core business of </a:t>
            </a:r>
            <a:r>
              <a:rPr lang="en-GB" dirty="0" err="1" smtClean="0">
                <a:solidFill>
                  <a:srgbClr val="0E3F7D"/>
                </a:solidFill>
              </a:rPr>
              <a:t>Relex</a:t>
            </a:r>
            <a:r>
              <a:rPr lang="en-GB" dirty="0" smtClean="0">
                <a:solidFill>
                  <a:srgbClr val="0E3F7D"/>
                </a:solidFill>
              </a:rPr>
              <a:t> family</a:t>
            </a:r>
          </a:p>
          <a:p>
            <a:pPr marL="0" indent="0">
              <a:buNone/>
            </a:pPr>
            <a:endParaRPr lang="en-GB" sz="2200" dirty="0" smtClean="0">
              <a:solidFill>
                <a:srgbClr val="0E3F7D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E3F7D"/>
                </a:solidFill>
              </a:rPr>
              <a:t>Thank you for your participation: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You are essential players for a reality check  needed to steer us in the right direction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This first testing phase was a test of the business logic more than a real IT test  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Your efforts are greatly appreciated</a:t>
            </a:r>
          </a:p>
          <a:p>
            <a:pPr lvl="1"/>
            <a:endParaRPr lang="en-GB" dirty="0">
              <a:solidFill>
                <a:srgbClr val="0E3F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5" y="0"/>
            <a:ext cx="8124796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5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989" y="1492729"/>
            <a:ext cx="108060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0E3F7D"/>
                </a:solidFill>
              </a:rPr>
              <a:t>OPSYS should also be a tool to help us improve EU </a:t>
            </a:r>
            <a:r>
              <a:rPr lang="en-GB" sz="3200" b="1" dirty="0" smtClean="0">
                <a:solidFill>
                  <a:srgbClr val="0E3F7D"/>
                </a:solidFill>
              </a:rPr>
              <a:t>visibility</a:t>
            </a:r>
          </a:p>
          <a:p>
            <a:pPr algn="just"/>
            <a:endParaRPr lang="en-GB" sz="3200" b="1" dirty="0">
              <a:solidFill>
                <a:srgbClr val="0E3F7D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E3F7D"/>
                </a:solidFill>
              </a:rPr>
              <a:t>Visibility </a:t>
            </a:r>
            <a:r>
              <a:rPr lang="en-GB" sz="3200" dirty="0">
                <a:solidFill>
                  <a:srgbClr val="0E3F7D"/>
                </a:solidFill>
              </a:rPr>
              <a:t>activities and of activities that bring forward EU visibility </a:t>
            </a:r>
            <a:r>
              <a:rPr lang="en-GB" sz="3200" dirty="0" smtClean="0">
                <a:solidFill>
                  <a:srgbClr val="0E3F7D"/>
                </a:solidFill>
                <a:sym typeface="Wingdings" panose="05000000000000000000" pitchFamily="2" charset="2"/>
              </a:rPr>
              <a:t></a:t>
            </a:r>
            <a:r>
              <a:rPr lang="en-GB" sz="3200" dirty="0" smtClean="0">
                <a:solidFill>
                  <a:srgbClr val="0E3F7D"/>
                </a:solidFill>
              </a:rPr>
              <a:t> </a:t>
            </a:r>
            <a:r>
              <a:rPr lang="en-GB" sz="3200" dirty="0">
                <a:solidFill>
                  <a:srgbClr val="0E3F7D"/>
                </a:solidFill>
              </a:rPr>
              <a:t>interface with implementing partners /platform of </a:t>
            </a:r>
            <a:r>
              <a:rPr lang="en-GB" sz="3200" dirty="0" smtClean="0">
                <a:solidFill>
                  <a:srgbClr val="0E3F7D"/>
                </a:solidFill>
              </a:rPr>
              <a:t>information</a:t>
            </a:r>
          </a:p>
          <a:p>
            <a:pPr algn="just"/>
            <a:endParaRPr lang="en-GB" sz="3200" dirty="0">
              <a:solidFill>
                <a:srgbClr val="0E3F7D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3F7D"/>
                </a:solidFill>
              </a:rPr>
              <a:t>Possibility to map in one click what the EU is doing in a country in a given sector or in a given region</a:t>
            </a:r>
          </a:p>
          <a:p>
            <a:pPr algn="just"/>
            <a:endParaRPr lang="en-US" sz="2400" dirty="0">
              <a:solidFill>
                <a:srgbClr val="0E3F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>
                <a:solidFill>
                  <a:srgbClr val="254AA5"/>
                </a:solidFill>
                <a:latin typeface="+mn-lt"/>
              </a:rPr>
              <a:t>How can OPSYS support project management and monitoring more than just results reporting?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Lise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Paté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EUD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Brazil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901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7953565" cy="33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Monitoring and reporting:</a:t>
            </a:r>
          </a:p>
          <a:p>
            <a:pPr marL="0" indent="0">
              <a:buNone/>
            </a:pPr>
            <a:r>
              <a:rPr lang="en-GB" altLang="es-ES_tradnl" sz="3200" b="1" i="1" dirty="0"/>
              <a:t>Involvement of implementing partners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2400" dirty="0" smtClean="0"/>
              <a:t>Roxana </a:t>
            </a:r>
            <a:r>
              <a:rPr lang="en-GB" sz="2400" dirty="0" err="1"/>
              <a:t>Calfa</a:t>
            </a:r>
            <a:r>
              <a:rPr lang="en-GB" sz="2400" dirty="0"/>
              <a:t>, Head of </a:t>
            </a:r>
            <a:r>
              <a:rPr lang="en-GB" sz="2400" dirty="0" smtClean="0"/>
              <a:t>Section DEVCO 05</a:t>
            </a:r>
            <a:endParaRPr lang="it-IT" sz="24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989" y="1492729"/>
            <a:ext cx="10806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smtClean="0">
                <a:solidFill>
                  <a:srgbClr val="0E3F7D"/>
                </a:solidFill>
              </a:rPr>
              <a:t>Implementing partners</a:t>
            </a:r>
          </a:p>
          <a:p>
            <a:pPr algn="just"/>
            <a:endParaRPr lang="fr-BE" sz="3200" b="1" dirty="0">
              <a:solidFill>
                <a:srgbClr val="0E3F7D"/>
              </a:solidFill>
            </a:endParaRPr>
          </a:p>
          <a:p>
            <a:pPr algn="just"/>
            <a:endParaRPr lang="en-GB" sz="3200" dirty="0">
              <a:solidFill>
                <a:srgbClr val="0E3F7D"/>
              </a:solidFill>
            </a:endParaRPr>
          </a:p>
          <a:p>
            <a:pPr algn="just"/>
            <a:endParaRPr lang="en-US" sz="2400" dirty="0">
              <a:solidFill>
                <a:srgbClr val="0E3F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dirty="0" smtClean="0">
                <a:solidFill>
                  <a:srgbClr val="254AA5"/>
                </a:solidFill>
                <a:latin typeface="+mn-lt"/>
              </a:rPr>
              <a:t>Involvement of implementing partners</a:t>
            </a:r>
            <a:endParaRPr lang="en-GB" sz="2000" i="1" dirty="0">
              <a:solidFill>
                <a:srgbClr val="254AA5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Roxana </a:t>
            </a:r>
            <a:r>
              <a:rPr lang="fr-BE" sz="2000" dirty="0" err="1" smtClean="0">
                <a:solidFill>
                  <a:srgbClr val="254AA5"/>
                </a:solidFill>
                <a:latin typeface="+mn-lt"/>
              </a:rPr>
              <a:t>Calfa</a:t>
            </a:r>
            <a:r>
              <a:rPr lang="fr-BE" sz="2000" dirty="0" smtClean="0">
                <a:solidFill>
                  <a:srgbClr val="254AA5"/>
                </a:solidFill>
                <a:latin typeface="+mn-lt"/>
              </a:rPr>
              <a:t>, DEVCO 05</a:t>
            </a:r>
            <a:endParaRPr lang="fr-BE" sz="2000" dirty="0">
              <a:solidFill>
                <a:srgbClr val="254AA5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462225"/>
            <a:ext cx="9883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r>
              <a:rPr lang="en-GB" dirty="0" smtClean="0">
                <a:solidFill>
                  <a:srgbClr val="0E3F7D"/>
                </a:solidFill>
              </a:rPr>
              <a:t>Background</a:t>
            </a:r>
          </a:p>
          <a:p>
            <a:endParaRPr lang="en-GB" dirty="0">
              <a:solidFill>
                <a:srgbClr val="0E3F7D"/>
              </a:solidFill>
            </a:endParaRPr>
          </a:p>
          <a:p>
            <a:r>
              <a:rPr lang="en-GB" dirty="0" smtClean="0">
                <a:solidFill>
                  <a:srgbClr val="0E3F7D"/>
                </a:solidFill>
              </a:rPr>
              <a:t>Approach</a:t>
            </a:r>
          </a:p>
          <a:p>
            <a:endParaRPr lang="en-GB" dirty="0">
              <a:solidFill>
                <a:srgbClr val="0E3F7D"/>
              </a:solidFill>
            </a:endParaRPr>
          </a:p>
          <a:p>
            <a:r>
              <a:rPr lang="en-GB" dirty="0" smtClean="0">
                <a:solidFill>
                  <a:srgbClr val="0E3F7D"/>
                </a:solidFill>
              </a:rPr>
              <a:t>Next </a:t>
            </a:r>
            <a:r>
              <a:rPr lang="en-GB" dirty="0" smtClean="0">
                <a:solidFill>
                  <a:srgbClr val="0E3F7D"/>
                </a:solidFill>
              </a:rPr>
              <a:t>steps</a:t>
            </a:r>
          </a:p>
          <a:p>
            <a:endParaRPr lang="en-GB" i="1" dirty="0" smtClean="0">
              <a:solidFill>
                <a:srgbClr val="0E3F7D"/>
              </a:solidFill>
            </a:endParaRPr>
          </a:p>
          <a:p>
            <a:endParaRPr lang="en-GB" i="1" dirty="0">
              <a:solidFill>
                <a:srgbClr val="0E3F7D"/>
              </a:solidFill>
            </a:endParaRPr>
          </a:p>
          <a:p>
            <a:endParaRPr lang="en-GB" i="1" dirty="0" smtClean="0">
              <a:solidFill>
                <a:srgbClr val="0E3F7D"/>
              </a:solidFill>
            </a:endParaRPr>
          </a:p>
          <a:p>
            <a:endParaRPr lang="en-GB" i="1" dirty="0">
              <a:solidFill>
                <a:srgbClr val="0E3F7D"/>
              </a:solidFill>
            </a:endParaRPr>
          </a:p>
          <a:p>
            <a:endParaRPr lang="en-GB" i="1" dirty="0">
              <a:solidFill>
                <a:srgbClr val="0E3F7D"/>
              </a:solidFill>
            </a:endParaRPr>
          </a:p>
          <a:p>
            <a:r>
              <a:rPr lang="en-GB" i="1" dirty="0" smtClean="0">
                <a:solidFill>
                  <a:srgbClr val="0E3F7D"/>
                </a:solidFill>
              </a:rPr>
              <a:t>(see note "Role of Implementing Partners")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2047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es-ES_tradnl" sz="3200" b="1" i="1" dirty="0" err="1" smtClean="0"/>
              <a:t>Next</a:t>
            </a:r>
            <a:r>
              <a:rPr lang="it-IT" altLang="es-ES_tradnl" sz="3200" b="1" i="1" dirty="0" smtClean="0"/>
              <a:t> </a:t>
            </a:r>
            <a:r>
              <a:rPr lang="it-IT" altLang="es-ES_tradnl" sz="3200" b="1" i="1" dirty="0" err="1" smtClean="0"/>
              <a:t>steps</a:t>
            </a:r>
            <a:endParaRPr lang="it-IT" sz="3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 smtClean="0"/>
              <a:t>Roxana </a:t>
            </a:r>
            <a:r>
              <a:rPr lang="it-IT" sz="2400" dirty="0" err="1" smtClean="0"/>
              <a:t>Calfa</a:t>
            </a:r>
            <a:r>
              <a:rPr lang="it-IT" sz="2400" dirty="0" smtClean="0"/>
              <a:t>, Head of </a:t>
            </a:r>
            <a:r>
              <a:rPr lang="it-IT" sz="2400" dirty="0" err="1" smtClean="0"/>
              <a:t>Section</a:t>
            </a:r>
            <a:r>
              <a:rPr lang="it-IT" sz="2400" dirty="0" smtClean="0"/>
              <a:t> DEVCO 05</a:t>
            </a:r>
          </a:p>
          <a:p>
            <a:pPr marL="0" indent="0">
              <a:buNone/>
            </a:pPr>
            <a:r>
              <a:rPr lang="it-IT" sz="2400" dirty="0" smtClean="0"/>
              <a:t>Michal </a:t>
            </a:r>
            <a:r>
              <a:rPr lang="it-IT" sz="2400" dirty="0" err="1" smtClean="0"/>
              <a:t>Krejza</a:t>
            </a:r>
            <a:r>
              <a:rPr lang="it-IT" sz="2400" dirty="0" smtClean="0"/>
              <a:t>, Head of Unit DEVCO 05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989" y="1492729"/>
            <a:ext cx="1080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 smtClean="0">
                <a:solidFill>
                  <a:srgbClr val="0E3F7D"/>
                </a:solidFill>
              </a:rPr>
              <a:t> </a:t>
            </a:r>
          </a:p>
          <a:p>
            <a:pPr algn="just"/>
            <a:endParaRPr lang="fr-BE" sz="2400" dirty="0" smtClean="0">
              <a:solidFill>
                <a:srgbClr val="0E3F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721" y="14989"/>
            <a:ext cx="10955547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3600" b="1" i="1" dirty="0" err="1" smtClean="0">
                <a:solidFill>
                  <a:srgbClr val="254AA5"/>
                </a:solidFill>
                <a:latin typeface="+mn-lt"/>
              </a:rPr>
              <a:t>Next</a:t>
            </a:r>
            <a:r>
              <a:rPr lang="it-IT" sz="3600" b="1" i="1" dirty="0" smtClean="0">
                <a:solidFill>
                  <a:srgbClr val="254AA5"/>
                </a:solidFill>
                <a:latin typeface="+mn-lt"/>
              </a:rPr>
              <a:t> </a:t>
            </a:r>
            <a:r>
              <a:rPr lang="it-IT" sz="3600" b="1" i="1" dirty="0" err="1" smtClean="0">
                <a:solidFill>
                  <a:srgbClr val="254AA5"/>
                </a:solidFill>
                <a:latin typeface="+mn-lt"/>
              </a:rPr>
              <a:t>steps</a:t>
            </a:r>
            <a:endParaRPr lang="fr-BE" sz="3600" b="1" dirty="0">
              <a:solidFill>
                <a:srgbClr val="254AA5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321432"/>
              </p:ext>
            </p:extLst>
          </p:nvPr>
        </p:nvGraphicFramePr>
        <p:xfrm>
          <a:off x="1239520" y="1785166"/>
          <a:ext cx="81280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80"/>
                <a:gridCol w="6205220"/>
              </a:tblGrid>
              <a:tr h="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Throughout</a:t>
                      </a:r>
                      <a:r>
                        <a:rPr lang="fr-BE" dirty="0" smtClean="0"/>
                        <a:t> 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Presentations</a:t>
                      </a:r>
                      <a:r>
                        <a:rPr lang="fr-BE" baseline="0" dirty="0" smtClean="0"/>
                        <a:t> on </a:t>
                      </a:r>
                      <a:r>
                        <a:rPr lang="fr-BE" baseline="0" dirty="0" err="1" smtClean="0"/>
                        <a:t>Opsys</a:t>
                      </a:r>
                      <a:r>
                        <a:rPr lang="fr-BE" baseline="0" dirty="0" smtClean="0"/>
                        <a:t> in all training sessions in Brussels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E3F7D"/>
                          </a:solidFill>
                        </a:rPr>
                        <a:t>January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E3F7D"/>
                          </a:solidFill>
                        </a:rPr>
                        <a:t>Consolidate feedback and share it with you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February</a:t>
                      </a: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Start of the test phase </a:t>
                      </a: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with</a:t>
                      </a: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 </a:t>
                      </a: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Implementing</a:t>
                      </a: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 </a:t>
                      </a: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partners</a:t>
                      </a: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 </a:t>
                      </a: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selected</a:t>
                      </a: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 by </a:t>
                      </a: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you</a:t>
                      </a:r>
                      <a:endParaRPr lang="fr-BE" sz="1800" dirty="0" smtClean="0">
                        <a:solidFill>
                          <a:srgbClr val="0E3F7D"/>
                        </a:solidFill>
                      </a:endParaRPr>
                    </a:p>
                    <a:p>
                      <a:pPr algn="just"/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DUG on </a:t>
                      </a: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progress</a:t>
                      </a: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 reports and</a:t>
                      </a:r>
                      <a:r>
                        <a:rPr lang="fr-BE" sz="1800" baseline="0" dirty="0" smtClean="0">
                          <a:solidFill>
                            <a:srgbClr val="0E3F7D"/>
                          </a:solidFill>
                        </a:rPr>
                        <a:t> </a:t>
                      </a:r>
                      <a:r>
                        <a:rPr lang="fr-BE" sz="1800" baseline="0" dirty="0" err="1" smtClean="0">
                          <a:solidFill>
                            <a:srgbClr val="0E3F7D"/>
                          </a:solidFill>
                        </a:rPr>
                        <a:t>dashboarding</a:t>
                      </a:r>
                      <a:endParaRPr lang="en-US" sz="1800" dirty="0">
                        <a:solidFill>
                          <a:srgbClr val="0E3F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1-2 March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Workshop in Brussels </a:t>
                      </a: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across</a:t>
                      </a: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 </a:t>
                      </a: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Tracks</a:t>
                      </a:r>
                      <a:endParaRPr lang="fr-BE" sz="1800" dirty="0" smtClean="0">
                        <a:solidFill>
                          <a:srgbClr val="0E3F7D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5-9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Cooperation</a:t>
                      </a: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 </a:t>
                      </a: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Days</a:t>
                      </a: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: workshop and stand (</a:t>
                      </a: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demos</a:t>
                      </a: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 on </a:t>
                      </a:r>
                      <a:r>
                        <a:rPr lang="fr-BE" sz="1800" dirty="0" err="1" smtClean="0">
                          <a:solidFill>
                            <a:srgbClr val="0E3F7D"/>
                          </a:solidFill>
                        </a:rPr>
                        <a:t>demand</a:t>
                      </a:r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)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BE" sz="1800" dirty="0" smtClean="0">
                          <a:solidFill>
                            <a:srgbClr val="0E3F7D"/>
                          </a:solidFill>
                        </a:rPr>
                        <a:t>19-27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E3F7D"/>
                          </a:solidFill>
                        </a:rPr>
                        <a:t>FPI seminar</a:t>
                      </a:r>
                      <a:r>
                        <a:rPr lang="en-GB" baseline="0" dirty="0" smtClean="0">
                          <a:solidFill>
                            <a:srgbClr val="0E3F7D"/>
                          </a:solidFill>
                        </a:rPr>
                        <a:t> (back to back to FPI days)</a:t>
                      </a:r>
                      <a:endParaRPr lang="en-GB" dirty="0">
                        <a:solidFill>
                          <a:srgbClr val="0E3F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91" y="1226127"/>
            <a:ext cx="11319640" cy="5320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rgbClr val="0E3F7D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E3F7D"/>
                </a:solidFill>
              </a:rPr>
              <a:t>This is just the beginning of comprehensive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Consultations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Test sessions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Joint decision-making 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0E3F7D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0E3F7D"/>
                </a:solidFill>
              </a:rPr>
              <a:t>2018: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Need to maintain a sustained rhythm between business and IT development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We count on you to as co-producers of OPSYS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5" y="0"/>
            <a:ext cx="8124796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13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7953565" cy="33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Feed-back from </a:t>
            </a:r>
            <a:r>
              <a:rPr lang="en-GB" altLang="es-ES_tradnl" sz="3200" b="1" i="1" dirty="0"/>
              <a:t>the </a:t>
            </a:r>
            <a:r>
              <a:rPr lang="en-GB" altLang="es-ES_tradnl" sz="3200" b="1" i="1" dirty="0" smtClean="0"/>
              <a:t>testing phase:</a:t>
            </a:r>
          </a:p>
          <a:p>
            <a:pPr marL="0" indent="0">
              <a:buNone/>
            </a:pPr>
            <a:r>
              <a:rPr lang="en-GB" altLang="es-ES_tradnl" sz="3200" b="1" i="1" dirty="0" smtClean="0"/>
              <a:t>key </a:t>
            </a:r>
            <a:r>
              <a:rPr lang="en-GB" altLang="es-ES_tradnl" sz="3200" b="1" i="1" dirty="0"/>
              <a:t>elements</a:t>
            </a:r>
          </a:p>
          <a:p>
            <a:pPr marL="0" indent="0">
              <a:buNone/>
            </a:pPr>
            <a:endParaRPr lang="it-IT" sz="3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 smtClean="0"/>
              <a:t>Veronique Lena, Team Leader </a:t>
            </a:r>
            <a:r>
              <a:rPr lang="it-IT" sz="2400" dirty="0" err="1" smtClean="0"/>
              <a:t>Change</a:t>
            </a:r>
            <a:r>
              <a:rPr lang="it-IT" sz="2400" dirty="0" smtClean="0"/>
              <a:t> Management</a:t>
            </a:r>
            <a:endParaRPr lang="es-ES_tradnl" sz="1600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91" y="1552903"/>
            <a:ext cx="11319640" cy="462406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E3F7D"/>
                </a:solidFill>
              </a:rPr>
              <a:t>Create a dynamic group of users to: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Test </a:t>
            </a:r>
            <a:r>
              <a:rPr lang="en-GB" dirty="0">
                <a:solidFill>
                  <a:srgbClr val="0E3F7D"/>
                </a:solidFill>
              </a:rPr>
              <a:t>to which extent </a:t>
            </a:r>
            <a:r>
              <a:rPr lang="en-GB" dirty="0" smtClean="0">
                <a:solidFill>
                  <a:srgbClr val="0E3F7D"/>
                </a:solidFill>
              </a:rPr>
              <a:t>IT developments meet the business needs 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Set priorities for future developments</a:t>
            </a:r>
          </a:p>
          <a:p>
            <a:pPr lvl="1"/>
            <a:r>
              <a:rPr lang="en-GB" dirty="0" smtClean="0">
                <a:solidFill>
                  <a:srgbClr val="0E3F7D"/>
                </a:solidFill>
              </a:rPr>
              <a:t>Identify needs for each </a:t>
            </a:r>
            <a:r>
              <a:rPr lang="en-GB" dirty="0">
                <a:solidFill>
                  <a:srgbClr val="0E3F7D"/>
                </a:solidFill>
              </a:rPr>
              <a:t>actor </a:t>
            </a:r>
            <a:r>
              <a:rPr lang="en-GB" dirty="0" smtClean="0">
                <a:solidFill>
                  <a:srgbClr val="0E3F7D"/>
                </a:solidFill>
              </a:rPr>
              <a:t>in </a:t>
            </a:r>
            <a:r>
              <a:rPr lang="en-GB" dirty="0">
                <a:solidFill>
                  <a:srgbClr val="0E3F7D"/>
                </a:solidFill>
              </a:rPr>
              <a:t>the system </a:t>
            </a:r>
            <a:r>
              <a:rPr lang="en-GB" dirty="0" smtClean="0">
                <a:solidFill>
                  <a:srgbClr val="0E3F7D"/>
                </a:solidFill>
              </a:rPr>
              <a:t>(including Implementing partners, if </a:t>
            </a:r>
            <a:r>
              <a:rPr lang="en-GB" dirty="0">
                <a:solidFill>
                  <a:srgbClr val="0E3F7D"/>
                </a:solidFill>
              </a:rPr>
              <a:t>relevant</a:t>
            </a:r>
            <a:r>
              <a:rPr lang="en-GB" dirty="0" smtClean="0">
                <a:solidFill>
                  <a:srgbClr val="0E3F7D"/>
                </a:solidFill>
              </a:rPr>
              <a:t>)</a:t>
            </a:r>
          </a:p>
          <a:p>
            <a:pPr marL="457200" lvl="1" indent="0">
              <a:buNone/>
            </a:pPr>
            <a:endParaRPr lang="en-GB" dirty="0">
              <a:solidFill>
                <a:srgbClr val="0E3F7D"/>
              </a:solidFill>
            </a:endParaRPr>
          </a:p>
          <a:p>
            <a:r>
              <a:rPr lang="en-GB" dirty="0">
                <a:solidFill>
                  <a:srgbClr val="0E3F7D"/>
                </a:solidFill>
              </a:rPr>
              <a:t>P</a:t>
            </a:r>
            <a:r>
              <a:rPr lang="en-GB" dirty="0" smtClean="0">
                <a:solidFill>
                  <a:srgbClr val="0E3F7D"/>
                </a:solidFill>
              </a:rPr>
              <a:t>rovide </a:t>
            </a:r>
            <a:r>
              <a:rPr lang="en-GB" dirty="0">
                <a:solidFill>
                  <a:srgbClr val="0E3F7D"/>
                </a:solidFill>
              </a:rPr>
              <a:t>answers to all the comments that have been collected in terms </a:t>
            </a:r>
            <a:r>
              <a:rPr lang="en-GB" dirty="0" smtClean="0">
                <a:solidFill>
                  <a:srgbClr val="0E3F7D"/>
                </a:solidFill>
              </a:rPr>
              <a:t>of:</a:t>
            </a:r>
            <a:endParaRPr lang="en-GB" dirty="0">
              <a:solidFill>
                <a:srgbClr val="0E3F7D"/>
              </a:solidFill>
            </a:endParaRPr>
          </a:p>
          <a:p>
            <a:pPr lvl="1"/>
            <a:r>
              <a:rPr lang="en-GB" dirty="0">
                <a:solidFill>
                  <a:srgbClr val="0E3F7D"/>
                </a:solidFill>
              </a:rPr>
              <a:t>Business value (</a:t>
            </a:r>
            <a:r>
              <a:rPr lang="en-GB" dirty="0" smtClean="0">
                <a:solidFill>
                  <a:srgbClr val="0E3F7D"/>
                </a:solidFill>
              </a:rPr>
              <a:t>importance)</a:t>
            </a:r>
            <a:endParaRPr lang="en-GB" dirty="0">
              <a:solidFill>
                <a:srgbClr val="0E3F7D"/>
              </a:solidFill>
            </a:endParaRPr>
          </a:p>
          <a:p>
            <a:pPr lvl="1"/>
            <a:r>
              <a:rPr lang="en-GB" dirty="0">
                <a:solidFill>
                  <a:srgbClr val="0E3F7D"/>
                </a:solidFill>
              </a:rPr>
              <a:t>Time criticality </a:t>
            </a:r>
            <a:r>
              <a:rPr lang="en-GB" dirty="0" smtClean="0">
                <a:solidFill>
                  <a:srgbClr val="0E3F7D"/>
                </a:solidFill>
              </a:rPr>
              <a:t>(urgency)</a:t>
            </a:r>
            <a:endParaRPr lang="en-GB" dirty="0">
              <a:solidFill>
                <a:srgbClr val="0E3F7D"/>
              </a:solidFill>
            </a:endParaRPr>
          </a:p>
          <a:p>
            <a:pPr lvl="1"/>
            <a:r>
              <a:rPr lang="en-GB" dirty="0">
                <a:solidFill>
                  <a:srgbClr val="0E3F7D"/>
                </a:solidFill>
              </a:rPr>
              <a:t>IT weight </a:t>
            </a:r>
            <a:r>
              <a:rPr lang="en-GB" dirty="0" smtClean="0">
                <a:solidFill>
                  <a:srgbClr val="0E3F7D"/>
                </a:solidFill>
              </a:rPr>
              <a:t>(workload)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5" y="0"/>
            <a:ext cx="8124796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Objectives of the test phase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90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019" y="1652199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E3F7D"/>
                </a:solidFill>
              </a:rPr>
              <a:t>72</a:t>
            </a:r>
            <a:r>
              <a:rPr lang="en-GB" sz="3200" dirty="0">
                <a:solidFill>
                  <a:srgbClr val="0E3F7D"/>
                </a:solidFill>
              </a:rPr>
              <a:t> </a:t>
            </a:r>
            <a:r>
              <a:rPr lang="en-GB" sz="3200" dirty="0" smtClean="0">
                <a:solidFill>
                  <a:srgbClr val="0E3F7D"/>
                </a:solidFill>
              </a:rPr>
              <a:t>responses </a:t>
            </a:r>
            <a:r>
              <a:rPr lang="en-GB" sz="3200" dirty="0">
                <a:solidFill>
                  <a:srgbClr val="0E3F7D"/>
                </a:solidFill>
              </a:rPr>
              <a:t>to the online questionnaire </a:t>
            </a:r>
          </a:p>
          <a:p>
            <a:endParaRPr lang="en-GB" sz="3200" dirty="0">
              <a:solidFill>
                <a:srgbClr val="0E3F7D"/>
              </a:solidFill>
            </a:endParaRPr>
          </a:p>
          <a:p>
            <a:r>
              <a:rPr lang="en-GB" sz="3200" b="1" dirty="0">
                <a:solidFill>
                  <a:srgbClr val="0E3F7D"/>
                </a:solidFill>
              </a:rPr>
              <a:t>150</a:t>
            </a:r>
            <a:r>
              <a:rPr lang="en-GB" sz="3200" dirty="0">
                <a:solidFill>
                  <a:srgbClr val="0E3F7D"/>
                </a:solidFill>
              </a:rPr>
              <a:t> qualitative comments collected during interviews in  Brussels and by email with Delegations (Bosnia, Burkina Faso, Ukraine, Brazil, FYROM, Pakistan)</a:t>
            </a:r>
          </a:p>
          <a:p>
            <a:endParaRPr lang="en-GB" sz="3200" dirty="0">
              <a:solidFill>
                <a:srgbClr val="0E3F7D"/>
              </a:solidFill>
            </a:endParaRPr>
          </a:p>
          <a:p>
            <a:r>
              <a:rPr lang="en-GB" sz="3200" dirty="0">
                <a:solidFill>
                  <a:srgbClr val="0E3F7D"/>
                </a:solidFill>
              </a:rPr>
              <a:t>Altogether these are more than </a:t>
            </a:r>
            <a:r>
              <a:rPr lang="en-GB" sz="3200" b="1" dirty="0">
                <a:solidFill>
                  <a:srgbClr val="0E3F7D"/>
                </a:solidFill>
              </a:rPr>
              <a:t>400 </a:t>
            </a:r>
            <a:r>
              <a:rPr lang="en-GB" sz="3200" dirty="0" smtClean="0">
                <a:solidFill>
                  <a:srgbClr val="0E3F7D"/>
                </a:solidFill>
              </a:rPr>
              <a:t>qualitative </a:t>
            </a:r>
            <a:r>
              <a:rPr lang="en-GB" sz="3200" dirty="0">
                <a:solidFill>
                  <a:srgbClr val="0E3F7D"/>
                </a:solidFill>
              </a:rPr>
              <a:t>comments </a:t>
            </a:r>
            <a:endParaRPr lang="en-GB" sz="3200" dirty="0" smtClean="0">
              <a:solidFill>
                <a:srgbClr val="0E3F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9825" y="0"/>
            <a:ext cx="8124796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254AA5"/>
                </a:solidFill>
                <a:latin typeface="+mn-lt"/>
              </a:rPr>
              <a:t>Key Outputs</a:t>
            </a:r>
            <a:endParaRPr lang="en-GB" sz="2800" b="1" dirty="0">
              <a:solidFill>
                <a:srgbClr val="254AA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67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aflet colours">
    <a:dk1>
      <a:sysClr val="windowText" lastClr="000000"/>
    </a:dk1>
    <a:lt1>
      <a:sysClr val="window" lastClr="FFFFFF"/>
    </a:lt1>
    <a:dk2>
      <a:srgbClr val="0F3766"/>
    </a:dk2>
    <a:lt2>
      <a:srgbClr val="FFFFFF"/>
    </a:lt2>
    <a:accent1>
      <a:srgbClr val="38BCEA"/>
    </a:accent1>
    <a:accent2>
      <a:srgbClr val="F78A6C"/>
    </a:accent2>
    <a:accent3>
      <a:srgbClr val="4DC8B9"/>
    </a:accent3>
    <a:accent4>
      <a:srgbClr val="8064A2"/>
    </a:accent4>
    <a:accent5>
      <a:srgbClr val="92D050"/>
    </a:accent5>
    <a:accent6>
      <a:srgbClr val="F79646"/>
    </a:accent6>
    <a:hlink>
      <a:srgbClr val="0000FF"/>
    </a:hlink>
    <a:folHlink>
      <a:srgbClr val="FFFFC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32941</TotalTime>
  <Words>3905</Words>
  <Application>Microsoft Office PowerPoint</Application>
  <PresentationFormat>Custom</PresentationFormat>
  <Paragraphs>593</Paragraphs>
  <Slides>54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December 7th,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Q: What would be your main use of the Results and Monitoring module?</vt:lpstr>
      <vt:lpstr>Q: How do you foresee the role of Implementing Partners (IP) in Results management and monitoring?  (assuming that a validation mechanism is implemented for all data encoded by IP)</vt:lpstr>
      <vt:lpstr>Q: Who do you expect to carry out the Quality Control of the values of the logframe during implementation?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… through OpSys?</vt:lpstr>
      <vt:lpstr>Logframe and Indicators – the Challenge </vt:lpstr>
      <vt:lpstr>OpSys – Expectancies</vt:lpstr>
      <vt:lpstr>Policy Dialogue and 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everis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Arnaud Berghmans</dc:creator>
  <cp:lastModifiedBy>LUCHESCHI Guja</cp:lastModifiedBy>
  <cp:revision>427</cp:revision>
  <cp:lastPrinted>2017-12-07T09:40:30Z</cp:lastPrinted>
  <dcterms:created xsi:type="dcterms:W3CDTF">2016-12-15T15:43:02Z</dcterms:created>
  <dcterms:modified xsi:type="dcterms:W3CDTF">2017-12-12T15:40:13Z</dcterms:modified>
</cp:coreProperties>
</file>