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f893d5bb8ebd4d7a" Type="http://schemas.microsoft.com/office/2007/relationships/ui/extensibility" Target="customUI/customUI14.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18" r:id="rId2"/>
    <p:sldId id="331" r:id="rId3"/>
    <p:sldId id="350" r:id="rId4"/>
    <p:sldId id="351" r:id="rId5"/>
    <p:sldId id="363" r:id="rId6"/>
    <p:sldId id="342" r:id="rId7"/>
    <p:sldId id="352" r:id="rId8"/>
    <p:sldId id="354" r:id="rId9"/>
    <p:sldId id="335" r:id="rId10"/>
    <p:sldId id="357" r:id="rId11"/>
    <p:sldId id="358" r:id="rId12"/>
    <p:sldId id="359" r:id="rId13"/>
    <p:sldId id="360" r:id="rId14"/>
    <p:sldId id="361" r:id="rId15"/>
    <p:sldId id="362" r:id="rId16"/>
    <p:sldId id="348" r:id="rId17"/>
  </p:sldIdLst>
  <p:sldSz cx="9144000" cy="6858000" type="screen4x3"/>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erique van Drumpt" initials="FvD" lastIdx="6" clrIdx="0">
    <p:extLst/>
  </p:cmAuthor>
  <p:cmAuthor id="2" name="Mahteme Fekadu" initials="MF" lastIdx="1" clrIdx="1">
    <p:extLst>
      <p:ext uri="{19B8F6BF-5375-455C-9EA6-DF929625EA0E}">
        <p15:presenceInfo xmlns:p15="http://schemas.microsoft.com/office/powerpoint/2012/main" userId="Mahteme Fekadu" providerId="None"/>
      </p:ext>
    </p:extLst>
  </p:cmAuthor>
  <p:cmAuthor id="3" name="Mahteme Mikre" initials="MM" lastIdx="1" clrIdx="2">
    <p:extLst>
      <p:ext uri="{19B8F6BF-5375-455C-9EA6-DF929625EA0E}">
        <p15:presenceInfo xmlns:p15="http://schemas.microsoft.com/office/powerpoint/2012/main" userId="S-1-5-21-2475652060-2230166426-1465344894-1152" providerId="AD"/>
      </p:ext>
    </p:extLst>
  </p:cmAuthor>
  <p:cmAuthor id="4" name="Karen Stehouwer" initials="KS" lastIdx="1" clrIdx="3">
    <p:extLst>
      <p:ext uri="{19B8F6BF-5375-455C-9EA6-DF929625EA0E}">
        <p15:presenceInfo xmlns:p15="http://schemas.microsoft.com/office/powerpoint/2012/main" userId="80d72393b269fe9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A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29" autoAdjust="0"/>
    <p:restoredTop sz="94622" autoAdjust="0"/>
  </p:normalViewPr>
  <p:slideViewPr>
    <p:cSldViewPr>
      <p:cViewPr varScale="1">
        <p:scale>
          <a:sx n="68" d="100"/>
          <a:sy n="68" d="100"/>
        </p:scale>
        <p:origin x="122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938" cy="493633"/>
          </a:xfrm>
          <a:prstGeom prst="rect">
            <a:avLst/>
          </a:prstGeom>
        </p:spPr>
        <p:txBody>
          <a:bodyPr vert="horz" lIns="90407" tIns="45203" rIns="90407" bIns="45203" rtlCol="0"/>
          <a:lstStyle>
            <a:lvl1pPr algn="l">
              <a:defRPr sz="1200"/>
            </a:lvl1pPr>
          </a:lstStyle>
          <a:p>
            <a:endParaRPr lang="nl-NL"/>
          </a:p>
        </p:txBody>
      </p:sp>
      <p:sp>
        <p:nvSpPr>
          <p:cNvPr id="3" name="Tijdelijke aanduiding voor datum 2"/>
          <p:cNvSpPr>
            <a:spLocks noGrp="1"/>
          </p:cNvSpPr>
          <p:nvPr>
            <p:ph type="dt" sz="quarter" idx="1"/>
          </p:nvPr>
        </p:nvSpPr>
        <p:spPr>
          <a:xfrm>
            <a:off x="3777607" y="1"/>
            <a:ext cx="2889938" cy="493633"/>
          </a:xfrm>
          <a:prstGeom prst="rect">
            <a:avLst/>
          </a:prstGeom>
        </p:spPr>
        <p:txBody>
          <a:bodyPr vert="horz" lIns="90407" tIns="45203" rIns="90407" bIns="45203" rtlCol="0"/>
          <a:lstStyle>
            <a:lvl1pPr algn="r">
              <a:defRPr sz="1200"/>
            </a:lvl1pPr>
          </a:lstStyle>
          <a:p>
            <a:fld id="{CC528A4A-B74E-46AD-B75A-55C0D17CC8F7}" type="datetimeFigureOut">
              <a:rPr lang="nl-NL" smtClean="0"/>
              <a:t>22-11-2017</a:t>
            </a:fld>
            <a:endParaRPr lang="nl-NL"/>
          </a:p>
        </p:txBody>
      </p:sp>
      <p:sp>
        <p:nvSpPr>
          <p:cNvPr id="4" name="Tijdelijke aanduiding voor voettekst 3"/>
          <p:cNvSpPr>
            <a:spLocks noGrp="1"/>
          </p:cNvSpPr>
          <p:nvPr>
            <p:ph type="ftr" sz="quarter" idx="2"/>
          </p:nvPr>
        </p:nvSpPr>
        <p:spPr>
          <a:xfrm>
            <a:off x="0" y="9377318"/>
            <a:ext cx="2889938" cy="493633"/>
          </a:xfrm>
          <a:prstGeom prst="rect">
            <a:avLst/>
          </a:prstGeom>
        </p:spPr>
        <p:txBody>
          <a:bodyPr vert="horz" lIns="90407" tIns="45203" rIns="90407" bIns="45203"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377318"/>
            <a:ext cx="2889938" cy="493633"/>
          </a:xfrm>
          <a:prstGeom prst="rect">
            <a:avLst/>
          </a:prstGeom>
        </p:spPr>
        <p:txBody>
          <a:bodyPr vert="horz" lIns="90407" tIns="45203" rIns="90407" bIns="45203" rtlCol="0" anchor="b"/>
          <a:lstStyle>
            <a:lvl1pPr algn="r">
              <a:defRPr sz="1200"/>
            </a:lvl1pPr>
          </a:lstStyle>
          <a:p>
            <a:fld id="{C6DB7326-99B0-41BE-9623-9C7438B76A30}" type="slidenum">
              <a:rPr lang="nl-NL" smtClean="0"/>
              <a:t>‹#›</a:t>
            </a:fld>
            <a:endParaRPr lang="nl-NL"/>
          </a:p>
        </p:txBody>
      </p:sp>
    </p:spTree>
    <p:extLst>
      <p:ext uri="{BB962C8B-B14F-4D97-AF65-F5344CB8AC3E}">
        <p14:creationId xmlns:p14="http://schemas.microsoft.com/office/powerpoint/2010/main" val="1355879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938" cy="493633"/>
          </a:xfrm>
          <a:prstGeom prst="rect">
            <a:avLst/>
          </a:prstGeom>
        </p:spPr>
        <p:txBody>
          <a:bodyPr vert="horz" lIns="90407" tIns="45203" rIns="90407" bIns="45203" rtlCol="0"/>
          <a:lstStyle>
            <a:lvl1pPr algn="l">
              <a:defRPr sz="1200"/>
            </a:lvl1pPr>
          </a:lstStyle>
          <a:p>
            <a:endParaRPr lang="nl-NL"/>
          </a:p>
        </p:txBody>
      </p:sp>
      <p:sp>
        <p:nvSpPr>
          <p:cNvPr id="3" name="Tijdelijke aanduiding voor datum 2"/>
          <p:cNvSpPr>
            <a:spLocks noGrp="1"/>
          </p:cNvSpPr>
          <p:nvPr>
            <p:ph type="dt" idx="1"/>
          </p:nvPr>
        </p:nvSpPr>
        <p:spPr>
          <a:xfrm>
            <a:off x="3777607" y="1"/>
            <a:ext cx="2889938" cy="493633"/>
          </a:xfrm>
          <a:prstGeom prst="rect">
            <a:avLst/>
          </a:prstGeom>
        </p:spPr>
        <p:txBody>
          <a:bodyPr vert="horz" lIns="90407" tIns="45203" rIns="90407" bIns="45203" rtlCol="0"/>
          <a:lstStyle>
            <a:lvl1pPr algn="r">
              <a:defRPr sz="1200"/>
            </a:lvl1pPr>
          </a:lstStyle>
          <a:p>
            <a:fld id="{B65A870C-8CAB-4BFF-8145-5C0058924958}" type="datetimeFigureOut">
              <a:rPr lang="nl-NL" smtClean="0"/>
              <a:t>22-11-2017</a:t>
            </a:fld>
            <a:endParaRPr lang="nl-NL"/>
          </a:p>
        </p:txBody>
      </p:sp>
      <p:sp>
        <p:nvSpPr>
          <p:cNvPr id="4" name="Tijdelijke aanduiding voor dia-afbeelding 3"/>
          <p:cNvSpPr>
            <a:spLocks noGrp="1" noRot="1" noChangeAspect="1"/>
          </p:cNvSpPr>
          <p:nvPr>
            <p:ph type="sldImg" idx="2"/>
          </p:nvPr>
        </p:nvSpPr>
        <p:spPr>
          <a:xfrm>
            <a:off x="868363" y="741363"/>
            <a:ext cx="4932362" cy="3700462"/>
          </a:xfrm>
          <a:prstGeom prst="rect">
            <a:avLst/>
          </a:prstGeom>
          <a:noFill/>
          <a:ln w="12700">
            <a:solidFill>
              <a:prstClr val="black"/>
            </a:solidFill>
          </a:ln>
        </p:spPr>
        <p:txBody>
          <a:bodyPr vert="horz" lIns="90407" tIns="45203" rIns="90407" bIns="45203" rtlCol="0" anchor="ctr"/>
          <a:lstStyle/>
          <a:p>
            <a:endParaRPr lang="nl-NL"/>
          </a:p>
        </p:txBody>
      </p:sp>
      <p:sp>
        <p:nvSpPr>
          <p:cNvPr id="5" name="Tijdelijke aanduiding voor notities 4"/>
          <p:cNvSpPr>
            <a:spLocks noGrp="1"/>
          </p:cNvSpPr>
          <p:nvPr>
            <p:ph type="body" sz="quarter" idx="3"/>
          </p:nvPr>
        </p:nvSpPr>
        <p:spPr>
          <a:xfrm>
            <a:off x="666909" y="4689515"/>
            <a:ext cx="5335270" cy="4442699"/>
          </a:xfrm>
          <a:prstGeom prst="rect">
            <a:avLst/>
          </a:prstGeom>
        </p:spPr>
        <p:txBody>
          <a:bodyPr vert="horz" lIns="90407" tIns="45203" rIns="90407" bIns="45203"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8"/>
            <a:ext cx="2889938" cy="493633"/>
          </a:xfrm>
          <a:prstGeom prst="rect">
            <a:avLst/>
          </a:prstGeom>
        </p:spPr>
        <p:txBody>
          <a:bodyPr vert="horz" lIns="90407" tIns="45203" rIns="90407" bIns="45203"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8"/>
            <a:ext cx="2889938" cy="493633"/>
          </a:xfrm>
          <a:prstGeom prst="rect">
            <a:avLst/>
          </a:prstGeom>
        </p:spPr>
        <p:txBody>
          <a:bodyPr vert="horz" lIns="90407" tIns="45203" rIns="90407" bIns="45203" rtlCol="0" anchor="b"/>
          <a:lstStyle>
            <a:lvl1pPr algn="r">
              <a:defRPr sz="1200"/>
            </a:lvl1pPr>
          </a:lstStyle>
          <a:p>
            <a:fld id="{BD77CD30-270B-4044-BB76-6946061CCD3D}" type="slidenum">
              <a:rPr lang="nl-NL" smtClean="0"/>
              <a:t>‹#›</a:t>
            </a:fld>
            <a:endParaRPr lang="nl-NL"/>
          </a:p>
        </p:txBody>
      </p:sp>
    </p:spTree>
    <p:extLst>
      <p:ext uri="{BB962C8B-B14F-4D97-AF65-F5344CB8AC3E}">
        <p14:creationId xmlns:p14="http://schemas.microsoft.com/office/powerpoint/2010/main" val="240081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BD77CD30-270B-4044-BB76-6946061CCD3D}" type="slidenum">
              <a:rPr lang="nl-NL" smtClean="0"/>
              <a:t>1</a:t>
            </a:fld>
            <a:endParaRPr lang="nl-NL"/>
          </a:p>
        </p:txBody>
      </p:sp>
    </p:spTree>
    <p:extLst>
      <p:ext uri="{BB962C8B-B14F-4D97-AF65-F5344CB8AC3E}">
        <p14:creationId xmlns:p14="http://schemas.microsoft.com/office/powerpoint/2010/main" val="354037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BD77CD30-270B-4044-BB76-6946061CCD3D}" type="slidenum">
              <a:rPr lang="nl-NL" smtClean="0"/>
              <a:t>2</a:t>
            </a:fld>
            <a:endParaRPr lang="nl-NL"/>
          </a:p>
        </p:txBody>
      </p:sp>
    </p:spTree>
    <p:extLst>
      <p:ext uri="{BB962C8B-B14F-4D97-AF65-F5344CB8AC3E}">
        <p14:creationId xmlns:p14="http://schemas.microsoft.com/office/powerpoint/2010/main" val="236000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BD77CD30-270B-4044-BB76-6946061CCD3D}" type="slidenum">
              <a:rPr lang="nl-NL" smtClean="0"/>
              <a:t>3</a:t>
            </a:fld>
            <a:endParaRPr lang="nl-NL"/>
          </a:p>
        </p:txBody>
      </p:sp>
    </p:spTree>
    <p:extLst>
      <p:ext uri="{BB962C8B-B14F-4D97-AF65-F5344CB8AC3E}">
        <p14:creationId xmlns:p14="http://schemas.microsoft.com/office/powerpoint/2010/main" val="2065828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BD77CD30-270B-4044-BB76-6946061CCD3D}" type="slidenum">
              <a:rPr lang="nl-NL" smtClean="0"/>
              <a:t>8</a:t>
            </a:fld>
            <a:endParaRPr lang="nl-NL"/>
          </a:p>
        </p:txBody>
      </p:sp>
    </p:spTree>
    <p:extLst>
      <p:ext uri="{BB962C8B-B14F-4D97-AF65-F5344CB8AC3E}">
        <p14:creationId xmlns:p14="http://schemas.microsoft.com/office/powerpoint/2010/main" val="3127754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itchFamily="34" charset="0"/>
              <a:buChar char="•"/>
            </a:pPr>
            <a:endParaRPr lang="nl-NL" dirty="0"/>
          </a:p>
        </p:txBody>
      </p:sp>
      <p:sp>
        <p:nvSpPr>
          <p:cNvPr id="4" name="Slide Number Placeholder 3"/>
          <p:cNvSpPr>
            <a:spLocks noGrp="1"/>
          </p:cNvSpPr>
          <p:nvPr>
            <p:ph type="sldNum" sz="quarter" idx="10"/>
          </p:nvPr>
        </p:nvSpPr>
        <p:spPr/>
        <p:txBody>
          <a:bodyPr/>
          <a:lstStyle/>
          <a:p>
            <a:fld id="{BD77CD30-270B-4044-BB76-6946061CCD3D}"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3465938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Title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084541"/>
          </a:xfrm>
          <a:prstGeom prst="rect">
            <a:avLst/>
          </a:prstGeom>
        </p:spPr>
      </p:pic>
      <p:sp>
        <p:nvSpPr>
          <p:cNvPr id="7" name="Rechthoek 6"/>
          <p:cNvSpPr/>
          <p:nvPr userDrawn="1"/>
        </p:nvSpPr>
        <p:spPr>
          <a:xfrm>
            <a:off x="0" y="2852936"/>
            <a:ext cx="5292080" cy="4009087"/>
          </a:xfrm>
          <a:prstGeom prst="rect">
            <a:avLst/>
          </a:prstGeom>
          <a:solidFill>
            <a:srgbClr val="EF3A4F">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p:cNvSpPr>
            <a:spLocks noGrp="1"/>
          </p:cNvSpPr>
          <p:nvPr>
            <p:ph type="subTitle" idx="1" hasCustomPrompt="1"/>
          </p:nvPr>
        </p:nvSpPr>
        <p:spPr>
          <a:xfrm>
            <a:off x="236250" y="2971785"/>
            <a:ext cx="4911814" cy="241191"/>
          </a:xfrm>
        </p:spPr>
        <p:txBody>
          <a:bodyPr>
            <a:noAutofit/>
          </a:bodyPr>
          <a:lstStyle>
            <a:lvl1pPr marL="0" indent="0" algn="l">
              <a:buNone/>
              <a:defRPr sz="850" cap="all" baseline="0">
                <a:solidFill>
                  <a:schemeClr val="bg1"/>
                </a:solidFill>
                <a:latin typeface="Clan Offc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Add</a:t>
            </a:r>
            <a:r>
              <a:rPr lang="nl-NL" dirty="0"/>
              <a:t> </a:t>
            </a:r>
            <a:r>
              <a:rPr lang="nl-NL" dirty="0" err="1"/>
              <a:t>theme</a:t>
            </a:r>
            <a:endParaRPr lang="nl-NL" dirty="0"/>
          </a:p>
        </p:txBody>
      </p:sp>
      <p:sp>
        <p:nvSpPr>
          <p:cNvPr id="2" name="Titel 1"/>
          <p:cNvSpPr>
            <a:spLocks noGrp="1"/>
          </p:cNvSpPr>
          <p:nvPr>
            <p:ph type="ctrTitle" hasCustomPrompt="1"/>
          </p:nvPr>
        </p:nvSpPr>
        <p:spPr>
          <a:xfrm>
            <a:off x="246624" y="3254921"/>
            <a:ext cx="4901440" cy="2774756"/>
          </a:xfrm>
        </p:spPr>
        <p:txBody>
          <a:bodyPr anchor="t" anchorCtr="0">
            <a:normAutofit/>
          </a:bodyPr>
          <a:lstStyle>
            <a:lvl1pPr algn="l">
              <a:lnSpc>
                <a:spcPts val="5500"/>
              </a:lnSpc>
              <a:defRPr sz="5000" cap="all" spc="50" baseline="0">
                <a:solidFill>
                  <a:schemeClr val="bg1"/>
                </a:solidFill>
                <a:latin typeface="Clan SC Offc Black" pitchFamily="34" charset="0"/>
              </a:defRPr>
            </a:lvl1pPr>
          </a:lstStyle>
          <a:p>
            <a:r>
              <a:rPr lang="nl-NL" dirty="0" err="1"/>
              <a:t>Title</a:t>
            </a:r>
            <a:r>
              <a:rPr lang="nl-NL" dirty="0"/>
              <a:t> </a:t>
            </a:r>
          </a:p>
        </p:txBody>
      </p:sp>
      <p:sp>
        <p:nvSpPr>
          <p:cNvPr id="8" name="Tekstvak 7"/>
          <p:cNvSpPr txBox="1"/>
          <p:nvPr userDrawn="1"/>
        </p:nvSpPr>
        <p:spPr>
          <a:xfrm>
            <a:off x="243131" y="6029677"/>
            <a:ext cx="4896544" cy="369332"/>
          </a:xfrm>
          <a:prstGeom prst="rect">
            <a:avLst/>
          </a:prstGeom>
          <a:noFill/>
        </p:spPr>
        <p:txBody>
          <a:bodyPr wrap="square" rtlCol="0">
            <a:spAutoFit/>
          </a:bodyPr>
          <a:lstStyle/>
          <a:p>
            <a:r>
              <a:rPr lang="nl-NL" cap="all" spc="-10" baseline="0" noProof="1">
                <a:solidFill>
                  <a:schemeClr val="bg1"/>
                </a:solidFill>
                <a:latin typeface="Clan Offc Black" pitchFamily="34" charset="0"/>
              </a:rPr>
              <a:t>Care. ACT. SHARE.</a:t>
            </a:r>
            <a:r>
              <a:rPr lang="nl-NL" cap="all" baseline="0" noProof="1">
                <a:solidFill>
                  <a:schemeClr val="bg1"/>
                </a:solidFill>
                <a:latin typeface="Clan Offc Black" pitchFamily="34" charset="0"/>
              </a:rPr>
              <a:t> </a:t>
            </a:r>
            <a:r>
              <a:rPr lang="nl-NL" cap="all" spc="-40" baseline="0" noProof="1">
                <a:solidFill>
                  <a:schemeClr val="bg1"/>
                </a:solidFill>
              </a:rPr>
              <a:t>Like cordaid.</a:t>
            </a:r>
          </a:p>
        </p:txBody>
      </p:sp>
      <p:sp>
        <p:nvSpPr>
          <p:cNvPr id="10" name="Rechthoek 9"/>
          <p:cNvSpPr/>
          <p:nvPr userDrawn="1"/>
        </p:nvSpPr>
        <p:spPr>
          <a:xfrm>
            <a:off x="5292080" y="6214343"/>
            <a:ext cx="3851920" cy="64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LogoCordaid" descr="C:\Projecten\Cordaid\Nieuwe huisstijl 2013\2012 12 14 Logo's\Cordaid_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36096" y="6318365"/>
            <a:ext cx="3560763" cy="477838"/>
          </a:xfrm>
          <a:prstGeom prst="rect">
            <a:avLst/>
          </a:prstGeom>
          <a:noFill/>
          <a:extLst>
            <a:ext uri="{909E8E84-426E-40DD-AFC4-6F175D3DCCD1}">
              <a14:hiddenFill xmlns:a14="http://schemas.microsoft.com/office/drawing/2010/main">
                <a:solidFill>
                  <a:srgbClr val="FFFFFF"/>
                </a:solidFill>
              </a14:hiddenFill>
            </a:ext>
          </a:extLst>
        </p:spPr>
      </p:pic>
      <p:sp>
        <p:nvSpPr>
          <p:cNvPr id="9" name="RoodblokStandaard" hidden="1"/>
          <p:cNvSpPr/>
          <p:nvPr userDrawn="1"/>
        </p:nvSpPr>
        <p:spPr>
          <a:xfrm>
            <a:off x="6156176" y="2996952"/>
            <a:ext cx="2987824" cy="2016224"/>
          </a:xfrm>
          <a:prstGeom prst="rect">
            <a:avLst/>
          </a:prstGeom>
          <a:solidFill>
            <a:srgbClr val="EF3A4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r>
              <a:rPr lang="nl-NL" sz="1500" dirty="0">
                <a:latin typeface="Clan Offc Black" pitchFamily="34" charset="0"/>
              </a:rPr>
              <a:t>Header tekst</a:t>
            </a:r>
          </a:p>
          <a:p>
            <a:endParaRPr lang="nl-NL" sz="1500" dirty="0">
              <a:latin typeface="Clan Offc Black" pitchFamily="34" charset="0"/>
            </a:endParaRPr>
          </a:p>
          <a:p>
            <a:r>
              <a:rPr lang="nl-NL" sz="1500" dirty="0"/>
              <a:t>Broodtekst te vervangen door eigen tekst.</a:t>
            </a:r>
          </a:p>
        </p:txBody>
      </p:sp>
      <p:sp>
        <p:nvSpPr>
          <p:cNvPr id="12" name="RoodblokBullet" hidden="1"/>
          <p:cNvSpPr/>
          <p:nvPr userDrawn="1"/>
        </p:nvSpPr>
        <p:spPr>
          <a:xfrm>
            <a:off x="0" y="4432448"/>
            <a:ext cx="2987824" cy="2016224"/>
          </a:xfrm>
          <a:prstGeom prst="rect">
            <a:avLst/>
          </a:prstGeom>
          <a:solidFill>
            <a:srgbClr val="EF3A4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spcAft>
                <a:spcPts val="600"/>
              </a:spcAft>
            </a:pPr>
            <a:r>
              <a:rPr lang="nl-NL" sz="1300" dirty="0">
                <a:latin typeface="Clan Offc Black" pitchFamily="34" charset="0"/>
              </a:rPr>
              <a:t>opsomming met </a:t>
            </a:r>
            <a:r>
              <a:rPr lang="nl-NL" sz="1300" dirty="0" err="1">
                <a:latin typeface="Clan Offc Black" pitchFamily="34" charset="0"/>
              </a:rPr>
              <a:t>bullets</a:t>
            </a:r>
            <a:endParaRPr lang="nl-NL" sz="1300" dirty="0">
              <a:latin typeface="Clan Offc Black" pitchFamily="34" charset="0"/>
            </a:endParaRPr>
          </a:p>
          <a:p>
            <a:pPr marL="200025" indent="-200025">
              <a:buFont typeface="Arial" pitchFamily="34" charset="0"/>
              <a:buChar char="•"/>
            </a:pPr>
            <a:r>
              <a:rPr lang="nl-NL" sz="1500" dirty="0"/>
              <a:t>vervang tekst</a:t>
            </a:r>
          </a:p>
          <a:p>
            <a:pPr marL="200025" indent="-200025">
              <a:buFont typeface="Arial" pitchFamily="34" charset="0"/>
              <a:buChar char="•"/>
            </a:pPr>
            <a:r>
              <a:rPr lang="nl-NL" sz="1500" dirty="0"/>
              <a:t>door</a:t>
            </a:r>
            <a:r>
              <a:rPr lang="nl-NL" sz="1500" baseline="0" dirty="0"/>
              <a:t> eigen tekst</a:t>
            </a:r>
            <a:endParaRPr lang="nl-NL" sz="1500" dirty="0"/>
          </a:p>
        </p:txBody>
      </p:sp>
    </p:spTree>
    <p:extLst>
      <p:ext uri="{BB962C8B-B14F-4D97-AF65-F5344CB8AC3E}">
        <p14:creationId xmlns:p14="http://schemas.microsoft.com/office/powerpoint/2010/main" val="370369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 chapter">
    <p:spTree>
      <p:nvGrpSpPr>
        <p:cNvPr id="1" name=""/>
        <p:cNvGrpSpPr/>
        <p:nvPr/>
      </p:nvGrpSpPr>
      <p:grpSpPr>
        <a:xfrm>
          <a:off x="0" y="0"/>
          <a:ext cx="0" cy="0"/>
          <a:chOff x="0" y="0"/>
          <a:chExt cx="0" cy="0"/>
        </a:xfrm>
      </p:grpSpPr>
      <p:sp>
        <p:nvSpPr>
          <p:cNvPr id="7" name="Rechthoek 6"/>
          <p:cNvSpPr/>
          <p:nvPr userDrawn="1"/>
        </p:nvSpPr>
        <p:spPr>
          <a:xfrm>
            <a:off x="0" y="0"/>
            <a:ext cx="5292080" cy="6862023"/>
          </a:xfrm>
          <a:prstGeom prst="rect">
            <a:avLst/>
          </a:prstGeom>
          <a:solidFill>
            <a:srgbClr val="EF3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p:cNvSpPr>
            <a:spLocks noGrp="1"/>
          </p:cNvSpPr>
          <p:nvPr>
            <p:ph type="subTitle" idx="1" hasCustomPrompt="1"/>
          </p:nvPr>
        </p:nvSpPr>
        <p:spPr>
          <a:xfrm>
            <a:off x="236250" y="2971785"/>
            <a:ext cx="4911814" cy="241191"/>
          </a:xfrm>
        </p:spPr>
        <p:txBody>
          <a:bodyPr>
            <a:noAutofit/>
          </a:bodyPr>
          <a:lstStyle>
            <a:lvl1pPr marL="0" indent="0" algn="l">
              <a:buNone/>
              <a:defRPr sz="850" cap="all" baseline="0">
                <a:solidFill>
                  <a:schemeClr val="bg1"/>
                </a:solidFill>
                <a:latin typeface="Clan Offc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err="1"/>
              <a:t>Add</a:t>
            </a:r>
            <a:r>
              <a:rPr lang="nl-NL" dirty="0"/>
              <a:t> </a:t>
            </a:r>
            <a:r>
              <a:rPr lang="nl-NL" dirty="0" err="1"/>
              <a:t>theme</a:t>
            </a:r>
            <a:endParaRPr lang="nl-NL" dirty="0"/>
          </a:p>
        </p:txBody>
      </p:sp>
      <p:sp>
        <p:nvSpPr>
          <p:cNvPr id="2" name="Titel 1"/>
          <p:cNvSpPr>
            <a:spLocks noGrp="1"/>
          </p:cNvSpPr>
          <p:nvPr>
            <p:ph type="ctrTitle" hasCustomPrompt="1"/>
          </p:nvPr>
        </p:nvSpPr>
        <p:spPr>
          <a:xfrm>
            <a:off x="236250" y="3271699"/>
            <a:ext cx="4901440" cy="1550620"/>
          </a:xfrm>
        </p:spPr>
        <p:txBody>
          <a:bodyPr anchor="t" anchorCtr="0">
            <a:noAutofit/>
          </a:bodyPr>
          <a:lstStyle>
            <a:lvl1pPr algn="l">
              <a:lnSpc>
                <a:spcPts val="4000"/>
              </a:lnSpc>
              <a:defRPr sz="3800" cap="all" spc="50" baseline="0">
                <a:solidFill>
                  <a:schemeClr val="bg1"/>
                </a:solidFill>
                <a:latin typeface="Clan SC Offc Black" pitchFamily="34" charset="0"/>
              </a:defRPr>
            </a:lvl1pPr>
          </a:lstStyle>
          <a:p>
            <a:r>
              <a:rPr lang="nl-NL" dirty="0" err="1"/>
              <a:t>Subchapter</a:t>
            </a:r>
            <a:r>
              <a:rPr lang="nl-NL" dirty="0"/>
              <a:t> of </a:t>
            </a:r>
            <a:r>
              <a:rPr lang="nl-NL" dirty="0" err="1"/>
              <a:t>presentation</a:t>
            </a:r>
            <a:endParaRPr lang="nl-NL" dirty="0"/>
          </a:p>
        </p:txBody>
      </p:sp>
      <p:sp>
        <p:nvSpPr>
          <p:cNvPr id="8" name="Tekstvak 7"/>
          <p:cNvSpPr txBox="1"/>
          <p:nvPr userDrawn="1"/>
        </p:nvSpPr>
        <p:spPr>
          <a:xfrm>
            <a:off x="247967" y="4805541"/>
            <a:ext cx="4896544" cy="369332"/>
          </a:xfrm>
          <a:prstGeom prst="rect">
            <a:avLst/>
          </a:prstGeom>
          <a:noFill/>
        </p:spPr>
        <p:txBody>
          <a:bodyPr wrap="square" rtlCol="0">
            <a:spAutoFit/>
          </a:bodyPr>
          <a:lstStyle/>
          <a:p>
            <a:r>
              <a:rPr lang="nl-NL" cap="all" spc="-10" baseline="0" noProof="1">
                <a:solidFill>
                  <a:schemeClr val="bg1"/>
                </a:solidFill>
                <a:latin typeface="Clan Offc Black" pitchFamily="34" charset="0"/>
              </a:rPr>
              <a:t>Care. ACT. share.</a:t>
            </a:r>
            <a:r>
              <a:rPr lang="nl-NL" cap="all" baseline="0" noProof="1">
                <a:solidFill>
                  <a:schemeClr val="bg1"/>
                </a:solidFill>
                <a:latin typeface="Clan Offc Black" pitchFamily="34" charset="0"/>
              </a:rPr>
              <a:t> </a:t>
            </a:r>
            <a:r>
              <a:rPr lang="nl-NL" cap="all" spc="-40" baseline="0" noProof="1">
                <a:solidFill>
                  <a:schemeClr val="bg1"/>
                </a:solidFill>
              </a:rPr>
              <a:t>Like cordaid.</a:t>
            </a:r>
          </a:p>
        </p:txBody>
      </p:sp>
      <p:sp>
        <p:nvSpPr>
          <p:cNvPr id="13" name="Rechthoek 12"/>
          <p:cNvSpPr/>
          <p:nvPr userDrawn="1"/>
        </p:nvSpPr>
        <p:spPr>
          <a:xfrm>
            <a:off x="5292080" y="6214343"/>
            <a:ext cx="3851920" cy="64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LogoCordaid" descr="C:\Projecten\Cordaid\Nieuwe huisstijl 2013\2012 12 14 Logo's\Cordaid_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36096" y="6318365"/>
            <a:ext cx="3560763" cy="477838"/>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afbeelding 4"/>
          <p:cNvSpPr>
            <a:spLocks noGrp="1"/>
          </p:cNvSpPr>
          <p:nvPr>
            <p:ph type="pic" sz="quarter" idx="10"/>
          </p:nvPr>
        </p:nvSpPr>
        <p:spPr>
          <a:xfrm>
            <a:off x="5292725" y="0"/>
            <a:ext cx="3851275" cy="6214343"/>
          </a:xfrm>
        </p:spPr>
        <p:txBody>
          <a:bodyPr>
            <a:normAutofit/>
          </a:bodyPr>
          <a:lstStyle>
            <a:lvl1pPr marL="0" indent="0">
              <a:buNone/>
              <a:defRPr sz="1200"/>
            </a:lvl1pPr>
          </a:lstStyle>
          <a:p>
            <a:endParaRPr lang="nl-NL" dirty="0"/>
          </a:p>
        </p:txBody>
      </p:sp>
    </p:spTree>
    <p:extLst>
      <p:ext uri="{BB962C8B-B14F-4D97-AF65-F5344CB8AC3E}">
        <p14:creationId xmlns:p14="http://schemas.microsoft.com/office/powerpoint/2010/main" val="3336641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el 1"/>
          <p:cNvSpPr>
            <a:spLocks noGrp="1"/>
          </p:cNvSpPr>
          <p:nvPr>
            <p:ph type="title"/>
          </p:nvPr>
        </p:nvSpPr>
        <p:spPr>
          <a:xfrm>
            <a:off x="353591" y="141799"/>
            <a:ext cx="8280000" cy="982945"/>
          </a:xfrm>
        </p:spPr>
        <p:txBody>
          <a:bodyPr anchor="t" anchorCtr="0">
            <a:normAutofit/>
          </a:bodyPr>
          <a:lstStyle>
            <a:lvl1pPr algn="l">
              <a:defRPr sz="3200" cap="all" baseline="0">
                <a:solidFill>
                  <a:schemeClr val="tx1"/>
                </a:solidFill>
                <a:latin typeface="Clan SC Offc Black" pitchFamily="34" charset="0"/>
              </a:defRPr>
            </a:lvl1pPr>
          </a:lstStyle>
          <a:p>
            <a:r>
              <a:rPr lang="nl-NL" dirty="0"/>
              <a:t>Klik om de stijl te bewerken</a:t>
            </a:r>
          </a:p>
        </p:txBody>
      </p:sp>
      <p:sp>
        <p:nvSpPr>
          <p:cNvPr id="5" name="Tijdelijke aanduiding voor voettekst 4"/>
          <p:cNvSpPr>
            <a:spLocks noGrp="1"/>
          </p:cNvSpPr>
          <p:nvPr>
            <p:ph type="ftr" sz="quarter" idx="11"/>
          </p:nvPr>
        </p:nvSpPr>
        <p:spPr>
          <a:xfrm>
            <a:off x="323528" y="6384632"/>
            <a:ext cx="5544616" cy="365125"/>
          </a:xfrm>
          <a:prstGeom prst="rect">
            <a:avLst/>
          </a:prstGeom>
        </p:spPr>
        <p:txBody>
          <a:bodyPr anchor="b" anchorCtr="0"/>
          <a:lstStyle>
            <a:lvl1pPr>
              <a:defRPr sz="850" cap="all" baseline="0"/>
            </a:lvl1pPr>
          </a:lstStyle>
          <a:p>
            <a:endParaRPr lang="nl-NL" dirty="0">
              <a:latin typeface="Clan Offc Black" pitchFamily="34" charset="0"/>
            </a:endParaRPr>
          </a:p>
        </p:txBody>
      </p:sp>
      <p:cxnSp>
        <p:nvCxnSpPr>
          <p:cNvPr id="8" name="Rechte verbindingslijn 7"/>
          <p:cNvCxnSpPr/>
          <p:nvPr userDrawn="1"/>
        </p:nvCxnSpPr>
        <p:spPr>
          <a:xfrm>
            <a:off x="0" y="1163196"/>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userDrawn="1"/>
        </p:nvCxnSpPr>
        <p:spPr>
          <a:xfrm>
            <a:off x="0" y="1734364"/>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jdelijke aanduiding voor tekst 10"/>
          <p:cNvSpPr>
            <a:spLocks noGrp="1"/>
          </p:cNvSpPr>
          <p:nvPr>
            <p:ph type="body" sz="quarter" idx="13" hasCustomPrompt="1"/>
          </p:nvPr>
        </p:nvSpPr>
        <p:spPr>
          <a:xfrm>
            <a:off x="353591" y="1290102"/>
            <a:ext cx="8280400" cy="338698"/>
          </a:xfrm>
        </p:spPr>
        <p:txBody>
          <a:bodyPr/>
          <a:lstStyle>
            <a:lvl1pPr marL="0" indent="0">
              <a:buNone/>
              <a:defRPr sz="1400" baseline="0">
                <a:solidFill>
                  <a:srgbClr val="EF3A4F"/>
                </a:solidFill>
                <a:latin typeface="Clan Offc Black"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Subtitle</a:t>
            </a:r>
            <a:endParaRPr lang="nl-NL" dirty="0"/>
          </a:p>
        </p:txBody>
      </p:sp>
      <p:pic>
        <p:nvPicPr>
          <p:cNvPr id="13" name="LogoCordaid" descr="C:\Projecten\Cordaid\Nieuwe huisstijl 2013\2012 12 14 Logo's\Cordaid_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1929" y="6467054"/>
            <a:ext cx="2480643" cy="332891"/>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tekst 3"/>
          <p:cNvSpPr>
            <a:spLocks noGrp="1"/>
          </p:cNvSpPr>
          <p:nvPr>
            <p:ph type="body" sz="quarter" idx="15"/>
          </p:nvPr>
        </p:nvSpPr>
        <p:spPr>
          <a:xfrm>
            <a:off x="353989" y="2205312"/>
            <a:ext cx="8280000" cy="4032000"/>
          </a:xfrm>
        </p:spPr>
        <p:txBody>
          <a:bodyPr/>
          <a:lstStyle>
            <a:lvl1pPr marL="0" indent="0">
              <a:buNone/>
              <a:defRPr lang="nl-NL" sz="1400" kern="1200" smtClean="0">
                <a:solidFill>
                  <a:schemeClr val="tx1"/>
                </a:solidFill>
                <a:latin typeface="+mn-lt"/>
                <a:ea typeface="+mn-ea"/>
                <a:cs typeface="+mn-cs"/>
              </a:defRPr>
            </a:lvl1pPr>
            <a:lvl2pPr marL="180975" indent="-180975">
              <a:buFont typeface="Arial" pitchFamily="34" charset="0"/>
              <a:buChar char="•"/>
              <a:defRPr lang="nl-NL" sz="1400" kern="1200" dirty="0" smtClean="0">
                <a:solidFill>
                  <a:schemeClr val="tx1"/>
                </a:solidFill>
                <a:latin typeface="+mn-lt"/>
                <a:ea typeface="+mn-ea"/>
                <a:cs typeface="+mn-cs"/>
              </a:defRPr>
            </a:lvl2pPr>
            <a:lvl4pPr marL="0" indent="0">
              <a:buNone/>
              <a:defRPr lang="nl-NL" sz="2100" kern="1200" dirty="0" smtClean="0">
                <a:solidFill>
                  <a:schemeClr val="tx1"/>
                </a:solidFill>
                <a:latin typeface="Clan Offc Black" pitchFamily="34" charset="0"/>
                <a:ea typeface="+mn-ea"/>
                <a:cs typeface="+mn-cs"/>
              </a:defRPr>
            </a:lvl4pPr>
            <a:lvl5pPr marL="0" indent="0">
              <a:buFontTx/>
              <a:buNone/>
              <a:defRPr lang="nl-NL" sz="1500" kern="1200" dirty="0">
                <a:solidFill>
                  <a:schemeClr val="tx1"/>
                </a:solidFill>
                <a:latin typeface="Clan Offc Black" pitchFamily="34" charset="0"/>
                <a:ea typeface="+mn-ea"/>
                <a:cs typeface="+mn-cs"/>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7340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el 1"/>
          <p:cNvSpPr>
            <a:spLocks noGrp="1"/>
          </p:cNvSpPr>
          <p:nvPr>
            <p:ph type="title"/>
          </p:nvPr>
        </p:nvSpPr>
        <p:spPr>
          <a:xfrm>
            <a:off x="353591" y="141799"/>
            <a:ext cx="8280000" cy="982945"/>
          </a:xfrm>
        </p:spPr>
        <p:txBody>
          <a:bodyPr anchor="t" anchorCtr="0">
            <a:normAutofit/>
          </a:bodyPr>
          <a:lstStyle>
            <a:lvl1pPr algn="l">
              <a:defRPr sz="3200" cap="all" baseline="0">
                <a:solidFill>
                  <a:schemeClr val="tx1"/>
                </a:solidFill>
                <a:latin typeface="Clan SC Offc Black" pitchFamily="34" charset="0"/>
              </a:defRPr>
            </a:lvl1pPr>
          </a:lstStyle>
          <a:p>
            <a:r>
              <a:rPr lang="nl-NL" dirty="0"/>
              <a:t>Klik om de stijl te bewerken</a:t>
            </a:r>
          </a:p>
        </p:txBody>
      </p:sp>
      <p:sp>
        <p:nvSpPr>
          <p:cNvPr id="5" name="Tijdelijke aanduiding voor voettekst 4"/>
          <p:cNvSpPr>
            <a:spLocks noGrp="1"/>
          </p:cNvSpPr>
          <p:nvPr>
            <p:ph type="ftr" sz="quarter" idx="11"/>
          </p:nvPr>
        </p:nvSpPr>
        <p:spPr>
          <a:xfrm>
            <a:off x="323528" y="6384632"/>
            <a:ext cx="5544616" cy="365125"/>
          </a:xfrm>
          <a:prstGeom prst="rect">
            <a:avLst/>
          </a:prstGeom>
        </p:spPr>
        <p:txBody>
          <a:bodyPr anchor="b" anchorCtr="0"/>
          <a:lstStyle>
            <a:lvl1pPr>
              <a:defRPr sz="850" cap="all" baseline="0"/>
            </a:lvl1pPr>
          </a:lstStyle>
          <a:p>
            <a:endParaRPr lang="nl-NL" dirty="0">
              <a:latin typeface="Clan Offc Black" pitchFamily="34" charset="0"/>
            </a:endParaRPr>
          </a:p>
        </p:txBody>
      </p:sp>
      <p:cxnSp>
        <p:nvCxnSpPr>
          <p:cNvPr id="8" name="Rechte verbindingslijn 7"/>
          <p:cNvCxnSpPr/>
          <p:nvPr userDrawn="1"/>
        </p:nvCxnSpPr>
        <p:spPr>
          <a:xfrm>
            <a:off x="0" y="1163196"/>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userDrawn="1"/>
        </p:nvCxnSpPr>
        <p:spPr>
          <a:xfrm>
            <a:off x="0" y="1734364"/>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jdelijke aanduiding voor tekst 10"/>
          <p:cNvSpPr>
            <a:spLocks noGrp="1"/>
          </p:cNvSpPr>
          <p:nvPr>
            <p:ph type="body" sz="quarter" idx="13" hasCustomPrompt="1"/>
          </p:nvPr>
        </p:nvSpPr>
        <p:spPr>
          <a:xfrm>
            <a:off x="353591" y="1290102"/>
            <a:ext cx="8280400" cy="338698"/>
          </a:xfrm>
        </p:spPr>
        <p:txBody>
          <a:bodyPr/>
          <a:lstStyle>
            <a:lvl1pPr marL="0" indent="0">
              <a:buNone/>
              <a:defRPr sz="1400" baseline="0">
                <a:solidFill>
                  <a:srgbClr val="EF3A4F"/>
                </a:solidFill>
                <a:latin typeface="Clan Offc Black"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Subtitle</a:t>
            </a:r>
            <a:endParaRPr lang="nl-NL" dirty="0"/>
          </a:p>
        </p:txBody>
      </p:sp>
      <p:pic>
        <p:nvPicPr>
          <p:cNvPr id="13" name="LogoCordaid" descr="C:\Projecten\Cordaid\Nieuwe huisstijl 2013\2012 12 14 Logo's\Cordaid_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1929" y="6467054"/>
            <a:ext cx="2480643" cy="332891"/>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p:cNvSpPr>
            <a:spLocks noGrp="1"/>
          </p:cNvSpPr>
          <p:nvPr>
            <p:ph type="body" sz="quarter" idx="15"/>
          </p:nvPr>
        </p:nvSpPr>
        <p:spPr>
          <a:xfrm>
            <a:off x="353991" y="2205312"/>
            <a:ext cx="3931200" cy="4032000"/>
          </a:xfrm>
        </p:spPr>
        <p:txBody>
          <a:bodyPr/>
          <a:lstStyle>
            <a:lvl1pPr marL="0" indent="0">
              <a:buNone/>
              <a:defRPr lang="nl-NL" sz="1400" kern="1200" smtClean="0">
                <a:solidFill>
                  <a:schemeClr val="tx1"/>
                </a:solidFill>
                <a:latin typeface="+mn-lt"/>
                <a:ea typeface="+mn-ea"/>
                <a:cs typeface="+mn-cs"/>
              </a:defRPr>
            </a:lvl1pPr>
            <a:lvl2pPr marL="180975" indent="-180975">
              <a:buFont typeface="Arial" pitchFamily="34" charset="0"/>
              <a:buChar char="•"/>
              <a:defRPr lang="nl-NL" sz="1400" kern="1200" dirty="0" smtClean="0">
                <a:solidFill>
                  <a:schemeClr val="tx1"/>
                </a:solidFill>
                <a:latin typeface="+mn-lt"/>
                <a:ea typeface="+mn-ea"/>
                <a:cs typeface="+mn-cs"/>
              </a:defRPr>
            </a:lvl2pPr>
            <a:lvl4pPr marL="0" indent="0">
              <a:buNone/>
              <a:defRPr lang="nl-NL" sz="2100" kern="1200" dirty="0" smtClean="0">
                <a:solidFill>
                  <a:schemeClr val="tx1"/>
                </a:solidFill>
                <a:latin typeface="Clan Offc Black" pitchFamily="34" charset="0"/>
                <a:ea typeface="+mn-ea"/>
                <a:cs typeface="+mn-cs"/>
              </a:defRPr>
            </a:lvl4pPr>
            <a:lvl5pPr marL="0" indent="0">
              <a:buFontTx/>
              <a:buNone/>
              <a:defRPr lang="nl-NL" sz="1500" kern="1200" dirty="0">
                <a:solidFill>
                  <a:schemeClr val="tx1"/>
                </a:solidFill>
                <a:latin typeface="Clan Offc Black" pitchFamily="34" charset="0"/>
                <a:ea typeface="+mn-ea"/>
                <a:cs typeface="+mn-cs"/>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tekst 3"/>
          <p:cNvSpPr>
            <a:spLocks noGrp="1"/>
          </p:cNvSpPr>
          <p:nvPr>
            <p:ph type="body" sz="quarter" idx="16"/>
          </p:nvPr>
        </p:nvSpPr>
        <p:spPr>
          <a:xfrm>
            <a:off x="4498769" y="2204864"/>
            <a:ext cx="3931200" cy="4032000"/>
          </a:xfrm>
        </p:spPr>
        <p:txBody>
          <a:bodyPr/>
          <a:lstStyle>
            <a:lvl1pPr marL="0" indent="0">
              <a:buNone/>
              <a:defRPr lang="nl-NL" sz="1400" kern="1200" smtClean="0">
                <a:solidFill>
                  <a:schemeClr val="tx1"/>
                </a:solidFill>
                <a:latin typeface="+mn-lt"/>
                <a:ea typeface="+mn-ea"/>
                <a:cs typeface="+mn-cs"/>
              </a:defRPr>
            </a:lvl1pPr>
            <a:lvl2pPr marL="180975" indent="-180975">
              <a:buFont typeface="Arial" pitchFamily="34" charset="0"/>
              <a:buChar char="•"/>
              <a:defRPr lang="nl-NL" sz="1400" kern="1200" dirty="0" smtClean="0">
                <a:solidFill>
                  <a:schemeClr val="tx1"/>
                </a:solidFill>
                <a:latin typeface="+mn-lt"/>
                <a:ea typeface="+mn-ea"/>
                <a:cs typeface="+mn-cs"/>
              </a:defRPr>
            </a:lvl2pPr>
            <a:lvl4pPr marL="0" indent="0">
              <a:buNone/>
              <a:defRPr lang="nl-NL" sz="2100" kern="1200" dirty="0" smtClean="0">
                <a:solidFill>
                  <a:schemeClr val="tx1"/>
                </a:solidFill>
                <a:latin typeface="Clan Offc Black" pitchFamily="34" charset="0"/>
                <a:ea typeface="+mn-ea"/>
                <a:cs typeface="+mn-cs"/>
              </a:defRPr>
            </a:lvl4pPr>
            <a:lvl5pPr marL="0" indent="0">
              <a:buFontTx/>
              <a:buNone/>
              <a:defRPr lang="nl-NL" sz="1500" kern="1200" dirty="0">
                <a:solidFill>
                  <a:schemeClr val="tx1"/>
                </a:solidFill>
                <a:latin typeface="Clan Offc Black" pitchFamily="34" charset="0"/>
                <a:ea typeface="+mn-ea"/>
                <a:cs typeface="+mn-cs"/>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06163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p:spTree>
      <p:nvGrpSpPr>
        <p:cNvPr id="1" name=""/>
        <p:cNvGrpSpPr/>
        <p:nvPr/>
      </p:nvGrpSpPr>
      <p:grpSpPr>
        <a:xfrm>
          <a:off x="0" y="0"/>
          <a:ext cx="0" cy="0"/>
          <a:chOff x="0" y="0"/>
          <a:chExt cx="0" cy="0"/>
        </a:xfrm>
      </p:grpSpPr>
      <p:sp>
        <p:nvSpPr>
          <p:cNvPr id="2" name="Titel 1"/>
          <p:cNvSpPr>
            <a:spLocks noGrp="1"/>
          </p:cNvSpPr>
          <p:nvPr>
            <p:ph type="title"/>
          </p:nvPr>
        </p:nvSpPr>
        <p:spPr>
          <a:xfrm>
            <a:off x="353591" y="141799"/>
            <a:ext cx="8280000" cy="982945"/>
          </a:xfrm>
        </p:spPr>
        <p:txBody>
          <a:bodyPr anchor="t" anchorCtr="0">
            <a:normAutofit/>
          </a:bodyPr>
          <a:lstStyle>
            <a:lvl1pPr algn="l">
              <a:defRPr sz="3200" cap="all" baseline="0">
                <a:solidFill>
                  <a:schemeClr val="tx1"/>
                </a:solidFill>
                <a:latin typeface="Clan SC Offc Black" pitchFamily="34" charset="0"/>
              </a:defRPr>
            </a:lvl1pPr>
          </a:lstStyle>
          <a:p>
            <a:r>
              <a:rPr lang="nl-NL" dirty="0"/>
              <a:t>Klik om de stijl te bewerken</a:t>
            </a:r>
          </a:p>
        </p:txBody>
      </p:sp>
      <p:sp>
        <p:nvSpPr>
          <p:cNvPr id="5" name="Tijdelijke aanduiding voor voettekst 4"/>
          <p:cNvSpPr>
            <a:spLocks noGrp="1"/>
          </p:cNvSpPr>
          <p:nvPr>
            <p:ph type="ftr" sz="quarter" idx="11"/>
          </p:nvPr>
        </p:nvSpPr>
        <p:spPr>
          <a:xfrm>
            <a:off x="323528" y="6384632"/>
            <a:ext cx="4248472" cy="365125"/>
          </a:xfrm>
          <a:prstGeom prst="rect">
            <a:avLst/>
          </a:prstGeom>
        </p:spPr>
        <p:txBody>
          <a:bodyPr anchor="b" anchorCtr="0"/>
          <a:lstStyle>
            <a:lvl1pPr>
              <a:defRPr sz="850" cap="all" baseline="0"/>
            </a:lvl1pPr>
          </a:lstStyle>
          <a:p>
            <a:endParaRPr lang="nl-NL" dirty="0">
              <a:latin typeface="Clan Offc Black" pitchFamily="34" charset="0"/>
            </a:endParaRPr>
          </a:p>
        </p:txBody>
      </p:sp>
      <p:cxnSp>
        <p:nvCxnSpPr>
          <p:cNvPr id="8" name="Rechte verbindingslijn 7"/>
          <p:cNvCxnSpPr/>
          <p:nvPr userDrawn="1"/>
        </p:nvCxnSpPr>
        <p:spPr>
          <a:xfrm>
            <a:off x="0" y="1163196"/>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LogoCordaid" descr="C:\Projecten\Cordaid\Nieuwe huisstijl 2013\2012 12 14 Logo's\Cordaid_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1929" y="6467054"/>
            <a:ext cx="2480643" cy="332891"/>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afbeelding 3"/>
          <p:cNvSpPr>
            <a:spLocks noGrp="1"/>
          </p:cNvSpPr>
          <p:nvPr>
            <p:ph type="pic" sz="quarter" idx="12"/>
          </p:nvPr>
        </p:nvSpPr>
        <p:spPr>
          <a:xfrm>
            <a:off x="4613945" y="1172722"/>
            <a:ext cx="4530056" cy="5688000"/>
          </a:xfrm>
          <a:custGeom>
            <a:avLst/>
            <a:gdLst>
              <a:gd name="connsiteX0" fmla="*/ 0 w 4530055"/>
              <a:gd name="connsiteY0" fmla="*/ 0 h 5694362"/>
              <a:gd name="connsiteX1" fmla="*/ 4530055 w 4530055"/>
              <a:gd name="connsiteY1" fmla="*/ 0 h 5694362"/>
              <a:gd name="connsiteX2" fmla="*/ 4530055 w 4530055"/>
              <a:gd name="connsiteY2" fmla="*/ 5694362 h 5694362"/>
              <a:gd name="connsiteX3" fmla="*/ 0 w 4530055"/>
              <a:gd name="connsiteY3" fmla="*/ 5694362 h 5694362"/>
              <a:gd name="connsiteX4" fmla="*/ 0 w 4530055"/>
              <a:gd name="connsiteY4" fmla="*/ 0 h 5694362"/>
              <a:gd name="connsiteX0" fmla="*/ 0 w 4530055"/>
              <a:gd name="connsiteY0" fmla="*/ 0 h 5694362"/>
              <a:gd name="connsiteX1" fmla="*/ 4530055 w 4530055"/>
              <a:gd name="connsiteY1" fmla="*/ 0 h 5694362"/>
              <a:gd name="connsiteX2" fmla="*/ 4530055 w 4530055"/>
              <a:gd name="connsiteY2" fmla="*/ 5694362 h 5694362"/>
              <a:gd name="connsiteX3" fmla="*/ 0 w 4530055"/>
              <a:gd name="connsiteY3" fmla="*/ 5694362 h 5694362"/>
              <a:gd name="connsiteX4" fmla="*/ 0 w 4530055"/>
              <a:gd name="connsiteY4" fmla="*/ 0 h 5694362"/>
              <a:gd name="connsiteX0" fmla="*/ 0 w 4530055"/>
              <a:gd name="connsiteY0" fmla="*/ 0 h 5695950"/>
              <a:gd name="connsiteX1" fmla="*/ 4530055 w 4530055"/>
              <a:gd name="connsiteY1" fmla="*/ 0 h 5695950"/>
              <a:gd name="connsiteX2" fmla="*/ 4530055 w 4530055"/>
              <a:gd name="connsiteY2" fmla="*/ 5694362 h 5695950"/>
              <a:gd name="connsiteX3" fmla="*/ 1532856 w 4530055"/>
              <a:gd name="connsiteY3" fmla="*/ 5695950 h 5695950"/>
              <a:gd name="connsiteX4" fmla="*/ 0 w 4530055"/>
              <a:gd name="connsiteY4" fmla="*/ 5694362 h 5695950"/>
              <a:gd name="connsiteX5" fmla="*/ 0 w 4530055"/>
              <a:gd name="connsiteY5" fmla="*/ 0 h 5695950"/>
              <a:gd name="connsiteX0" fmla="*/ 0 w 4530056"/>
              <a:gd name="connsiteY0" fmla="*/ 0 h 5695950"/>
              <a:gd name="connsiteX1" fmla="*/ 4530055 w 4530056"/>
              <a:gd name="connsiteY1" fmla="*/ 0 h 5695950"/>
              <a:gd name="connsiteX2" fmla="*/ 4530056 w 4530056"/>
              <a:gd name="connsiteY2" fmla="*/ 5257800 h 5695950"/>
              <a:gd name="connsiteX3" fmla="*/ 4530055 w 4530056"/>
              <a:gd name="connsiteY3" fmla="*/ 569436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1532855 w 4530056"/>
              <a:gd name="connsiteY3" fmla="*/ 528161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1532855 w 4530056"/>
              <a:gd name="connsiteY3" fmla="*/ 528161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1532855 w 4530056"/>
              <a:gd name="connsiteY3" fmla="*/ 528161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1526505 w 4530056"/>
              <a:gd name="connsiteY3" fmla="*/ 5256212 h 5695950"/>
              <a:gd name="connsiteX4" fmla="*/ 1532856 w 4530056"/>
              <a:gd name="connsiteY4" fmla="*/ 5695950 h 5695950"/>
              <a:gd name="connsiteX5" fmla="*/ 0 w 4530056"/>
              <a:gd name="connsiteY5" fmla="*/ 5694362 h 5695950"/>
              <a:gd name="connsiteX6" fmla="*/ 0 w 4530056"/>
              <a:gd name="connsiteY6" fmla="*/ 0 h 569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0056" h="5695950">
                <a:moveTo>
                  <a:pt x="0" y="0"/>
                </a:moveTo>
                <a:lnTo>
                  <a:pt x="4530055" y="0"/>
                </a:lnTo>
                <a:cubicBezTo>
                  <a:pt x="4530055" y="1752600"/>
                  <a:pt x="4530056" y="3505200"/>
                  <a:pt x="4530056" y="5257800"/>
                </a:cubicBezTo>
                <a:lnTo>
                  <a:pt x="1526505" y="5256212"/>
                </a:lnTo>
                <a:cubicBezTo>
                  <a:pt x="1526505" y="5394325"/>
                  <a:pt x="1532856" y="5557837"/>
                  <a:pt x="1532856" y="5695950"/>
                </a:cubicBezTo>
                <a:lnTo>
                  <a:pt x="0" y="5694362"/>
                </a:lnTo>
                <a:lnTo>
                  <a:pt x="0" y="0"/>
                </a:lnTo>
                <a:close/>
              </a:path>
            </a:pathLst>
          </a:custGeom>
        </p:spPr>
        <p:txBody>
          <a:bodyPr>
            <a:normAutofit/>
          </a:bodyPr>
          <a:lstStyle>
            <a:lvl1pPr marL="0" indent="0">
              <a:buFontTx/>
              <a:buNone/>
              <a:defRPr sz="1200"/>
            </a:lvl1pPr>
          </a:lstStyle>
          <a:p>
            <a:endParaRPr lang="nl-NL" dirty="0"/>
          </a:p>
        </p:txBody>
      </p:sp>
      <p:sp>
        <p:nvSpPr>
          <p:cNvPr id="9" name="Tijdelijke aanduiding voor tekst 3"/>
          <p:cNvSpPr>
            <a:spLocks noGrp="1"/>
          </p:cNvSpPr>
          <p:nvPr>
            <p:ph type="body" sz="quarter" idx="15"/>
          </p:nvPr>
        </p:nvSpPr>
        <p:spPr>
          <a:xfrm>
            <a:off x="353990" y="1556792"/>
            <a:ext cx="4218009" cy="4680520"/>
          </a:xfrm>
        </p:spPr>
        <p:txBody>
          <a:bodyPr/>
          <a:lstStyle>
            <a:lvl1pPr marL="0" indent="0">
              <a:buNone/>
              <a:defRPr lang="nl-NL" sz="1400" kern="1200" smtClean="0">
                <a:solidFill>
                  <a:schemeClr val="tx1"/>
                </a:solidFill>
                <a:latin typeface="+mn-lt"/>
                <a:ea typeface="+mn-ea"/>
                <a:cs typeface="+mn-cs"/>
              </a:defRPr>
            </a:lvl1pPr>
            <a:lvl2pPr marL="180975" indent="-180975">
              <a:buFont typeface="Arial" pitchFamily="34" charset="0"/>
              <a:buChar char="•"/>
              <a:defRPr lang="nl-NL" sz="1400" kern="1200" dirty="0" smtClean="0">
                <a:solidFill>
                  <a:schemeClr val="tx1"/>
                </a:solidFill>
                <a:latin typeface="+mn-lt"/>
                <a:ea typeface="+mn-ea"/>
                <a:cs typeface="+mn-cs"/>
              </a:defRPr>
            </a:lvl2pPr>
            <a:lvl4pPr marL="0" indent="0">
              <a:buNone/>
              <a:defRPr lang="nl-NL" sz="2100" kern="1200" dirty="0" smtClean="0">
                <a:solidFill>
                  <a:schemeClr val="tx1"/>
                </a:solidFill>
                <a:latin typeface="Clan Offc Black" pitchFamily="34" charset="0"/>
                <a:ea typeface="+mn-ea"/>
                <a:cs typeface="+mn-cs"/>
              </a:defRPr>
            </a:lvl4pPr>
            <a:lvl5pPr marL="0" indent="0">
              <a:buFontTx/>
              <a:buNone/>
              <a:defRPr lang="nl-NL" sz="1500" kern="1200" dirty="0">
                <a:solidFill>
                  <a:schemeClr val="tx1"/>
                </a:solidFill>
                <a:latin typeface="Clan Offc Black" pitchFamily="34" charset="0"/>
                <a:ea typeface="+mn-ea"/>
                <a:cs typeface="+mn-cs"/>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02331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creen picture">
    <p:spTree>
      <p:nvGrpSpPr>
        <p:cNvPr id="1" name=""/>
        <p:cNvGrpSpPr/>
        <p:nvPr/>
      </p:nvGrpSpPr>
      <p:grpSpPr>
        <a:xfrm>
          <a:off x="0" y="0"/>
          <a:ext cx="0" cy="0"/>
          <a:chOff x="0" y="0"/>
          <a:chExt cx="0" cy="0"/>
        </a:xfrm>
      </p:grpSpPr>
      <p:sp>
        <p:nvSpPr>
          <p:cNvPr id="2" name="Titel 1"/>
          <p:cNvSpPr>
            <a:spLocks noGrp="1"/>
          </p:cNvSpPr>
          <p:nvPr>
            <p:ph type="title"/>
          </p:nvPr>
        </p:nvSpPr>
        <p:spPr>
          <a:xfrm>
            <a:off x="353591" y="141799"/>
            <a:ext cx="8280000" cy="982945"/>
          </a:xfrm>
        </p:spPr>
        <p:txBody>
          <a:bodyPr anchor="t" anchorCtr="0">
            <a:normAutofit/>
          </a:bodyPr>
          <a:lstStyle>
            <a:lvl1pPr algn="l">
              <a:defRPr sz="3200" cap="all" baseline="0">
                <a:solidFill>
                  <a:schemeClr val="tx1"/>
                </a:solidFill>
                <a:latin typeface="Clan SC Offc Black" pitchFamily="34" charset="0"/>
              </a:defRPr>
            </a:lvl1pPr>
          </a:lstStyle>
          <a:p>
            <a:r>
              <a:rPr lang="nl-NL" dirty="0"/>
              <a:t>Klik om de stijl te bewerken</a:t>
            </a:r>
          </a:p>
        </p:txBody>
      </p:sp>
      <p:sp>
        <p:nvSpPr>
          <p:cNvPr id="4" name="Tijdelijke aanduiding voor afbeelding 3"/>
          <p:cNvSpPr>
            <a:spLocks noGrp="1"/>
          </p:cNvSpPr>
          <p:nvPr>
            <p:ph type="pic" sz="quarter" idx="12"/>
          </p:nvPr>
        </p:nvSpPr>
        <p:spPr>
          <a:xfrm>
            <a:off x="0" y="1172722"/>
            <a:ext cx="9144001" cy="5686414"/>
          </a:xfrm>
          <a:custGeom>
            <a:avLst/>
            <a:gdLst>
              <a:gd name="connsiteX0" fmla="*/ 0 w 4530055"/>
              <a:gd name="connsiteY0" fmla="*/ 0 h 5694362"/>
              <a:gd name="connsiteX1" fmla="*/ 4530055 w 4530055"/>
              <a:gd name="connsiteY1" fmla="*/ 0 h 5694362"/>
              <a:gd name="connsiteX2" fmla="*/ 4530055 w 4530055"/>
              <a:gd name="connsiteY2" fmla="*/ 5694362 h 5694362"/>
              <a:gd name="connsiteX3" fmla="*/ 0 w 4530055"/>
              <a:gd name="connsiteY3" fmla="*/ 5694362 h 5694362"/>
              <a:gd name="connsiteX4" fmla="*/ 0 w 4530055"/>
              <a:gd name="connsiteY4" fmla="*/ 0 h 5694362"/>
              <a:gd name="connsiteX0" fmla="*/ 0 w 4530055"/>
              <a:gd name="connsiteY0" fmla="*/ 0 h 5694362"/>
              <a:gd name="connsiteX1" fmla="*/ 4530055 w 4530055"/>
              <a:gd name="connsiteY1" fmla="*/ 0 h 5694362"/>
              <a:gd name="connsiteX2" fmla="*/ 4530055 w 4530055"/>
              <a:gd name="connsiteY2" fmla="*/ 5694362 h 5694362"/>
              <a:gd name="connsiteX3" fmla="*/ 0 w 4530055"/>
              <a:gd name="connsiteY3" fmla="*/ 5694362 h 5694362"/>
              <a:gd name="connsiteX4" fmla="*/ 0 w 4530055"/>
              <a:gd name="connsiteY4" fmla="*/ 0 h 5694362"/>
              <a:gd name="connsiteX0" fmla="*/ 0 w 4530055"/>
              <a:gd name="connsiteY0" fmla="*/ 0 h 5695950"/>
              <a:gd name="connsiteX1" fmla="*/ 4530055 w 4530055"/>
              <a:gd name="connsiteY1" fmla="*/ 0 h 5695950"/>
              <a:gd name="connsiteX2" fmla="*/ 4530055 w 4530055"/>
              <a:gd name="connsiteY2" fmla="*/ 5694362 h 5695950"/>
              <a:gd name="connsiteX3" fmla="*/ 1532856 w 4530055"/>
              <a:gd name="connsiteY3" fmla="*/ 5695950 h 5695950"/>
              <a:gd name="connsiteX4" fmla="*/ 0 w 4530055"/>
              <a:gd name="connsiteY4" fmla="*/ 5694362 h 5695950"/>
              <a:gd name="connsiteX5" fmla="*/ 0 w 4530055"/>
              <a:gd name="connsiteY5" fmla="*/ 0 h 5695950"/>
              <a:gd name="connsiteX0" fmla="*/ 0 w 4530056"/>
              <a:gd name="connsiteY0" fmla="*/ 0 h 5695950"/>
              <a:gd name="connsiteX1" fmla="*/ 4530055 w 4530056"/>
              <a:gd name="connsiteY1" fmla="*/ 0 h 5695950"/>
              <a:gd name="connsiteX2" fmla="*/ 4530056 w 4530056"/>
              <a:gd name="connsiteY2" fmla="*/ 5257800 h 5695950"/>
              <a:gd name="connsiteX3" fmla="*/ 4530055 w 4530056"/>
              <a:gd name="connsiteY3" fmla="*/ 569436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1532855 w 4530056"/>
              <a:gd name="connsiteY3" fmla="*/ 528161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1532855 w 4530056"/>
              <a:gd name="connsiteY3" fmla="*/ 528161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1532855 w 4530056"/>
              <a:gd name="connsiteY3" fmla="*/ 528161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1526505 w 4530056"/>
              <a:gd name="connsiteY3" fmla="*/ 525621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5950"/>
              <a:gd name="connsiteX1" fmla="*/ 4530055 w 4530056"/>
              <a:gd name="connsiteY1" fmla="*/ 0 h 5695950"/>
              <a:gd name="connsiteX2" fmla="*/ 4530056 w 4530056"/>
              <a:gd name="connsiteY2" fmla="*/ 5257800 h 5695950"/>
              <a:gd name="connsiteX3" fmla="*/ 3051624 w 4530056"/>
              <a:gd name="connsiteY3" fmla="*/ 5256212 h 5695950"/>
              <a:gd name="connsiteX4" fmla="*/ 1532856 w 4530056"/>
              <a:gd name="connsiteY4" fmla="*/ 5695950 h 5695950"/>
              <a:gd name="connsiteX5" fmla="*/ 0 w 4530056"/>
              <a:gd name="connsiteY5" fmla="*/ 5694362 h 5695950"/>
              <a:gd name="connsiteX6" fmla="*/ 0 w 4530056"/>
              <a:gd name="connsiteY6" fmla="*/ 0 h 5695950"/>
              <a:gd name="connsiteX0" fmla="*/ 0 w 4530056"/>
              <a:gd name="connsiteY0" fmla="*/ 0 h 5694362"/>
              <a:gd name="connsiteX1" fmla="*/ 4530055 w 4530056"/>
              <a:gd name="connsiteY1" fmla="*/ 0 h 5694362"/>
              <a:gd name="connsiteX2" fmla="*/ 4530056 w 4530056"/>
              <a:gd name="connsiteY2" fmla="*/ 5257800 h 5694362"/>
              <a:gd name="connsiteX3" fmla="*/ 3051624 w 4530056"/>
              <a:gd name="connsiteY3" fmla="*/ 5256212 h 5694362"/>
              <a:gd name="connsiteX4" fmla="*/ 3054200 w 4530056"/>
              <a:gd name="connsiteY4" fmla="*/ 5688319 h 5694362"/>
              <a:gd name="connsiteX5" fmla="*/ 0 w 4530056"/>
              <a:gd name="connsiteY5" fmla="*/ 5694362 h 5694362"/>
              <a:gd name="connsiteX6" fmla="*/ 0 w 4530056"/>
              <a:gd name="connsiteY6" fmla="*/ 0 h 5694362"/>
              <a:gd name="connsiteX0" fmla="*/ 0 w 4530056"/>
              <a:gd name="connsiteY0" fmla="*/ 0 h 5694362"/>
              <a:gd name="connsiteX1" fmla="*/ 4530055 w 4530056"/>
              <a:gd name="connsiteY1" fmla="*/ 0 h 5694362"/>
              <a:gd name="connsiteX2" fmla="*/ 4530056 w 4530056"/>
              <a:gd name="connsiteY2" fmla="*/ 5257800 h 5694362"/>
              <a:gd name="connsiteX3" fmla="*/ 3051624 w 4530056"/>
              <a:gd name="connsiteY3" fmla="*/ 5256212 h 5694362"/>
              <a:gd name="connsiteX4" fmla="*/ 3054200 w 4530056"/>
              <a:gd name="connsiteY4" fmla="*/ 5688319 h 5694362"/>
              <a:gd name="connsiteX5" fmla="*/ 2876585 w 4530056"/>
              <a:gd name="connsiteY5" fmla="*/ 5685594 h 5694362"/>
              <a:gd name="connsiteX6" fmla="*/ 0 w 4530056"/>
              <a:gd name="connsiteY6" fmla="*/ 5694362 h 5694362"/>
              <a:gd name="connsiteX7" fmla="*/ 0 w 4530056"/>
              <a:gd name="connsiteY7" fmla="*/ 0 h 5694362"/>
              <a:gd name="connsiteX0" fmla="*/ 0 w 4530056"/>
              <a:gd name="connsiteY0" fmla="*/ 0 h 6111542"/>
              <a:gd name="connsiteX1" fmla="*/ 4530055 w 4530056"/>
              <a:gd name="connsiteY1" fmla="*/ 0 h 6111542"/>
              <a:gd name="connsiteX2" fmla="*/ 4530056 w 4530056"/>
              <a:gd name="connsiteY2" fmla="*/ 5257800 h 6111542"/>
              <a:gd name="connsiteX3" fmla="*/ 3051624 w 4530056"/>
              <a:gd name="connsiteY3" fmla="*/ 5256212 h 6111542"/>
              <a:gd name="connsiteX4" fmla="*/ 3054200 w 4530056"/>
              <a:gd name="connsiteY4" fmla="*/ 5688319 h 6111542"/>
              <a:gd name="connsiteX5" fmla="*/ 2876585 w 4530056"/>
              <a:gd name="connsiteY5" fmla="*/ 5685594 h 6111542"/>
              <a:gd name="connsiteX6" fmla="*/ 0 w 4530056"/>
              <a:gd name="connsiteY6" fmla="*/ 5694362 h 6111542"/>
              <a:gd name="connsiteX7" fmla="*/ 0 w 4530056"/>
              <a:gd name="connsiteY7" fmla="*/ 0 h 6111542"/>
              <a:gd name="connsiteX0" fmla="*/ 0 w 4530056"/>
              <a:gd name="connsiteY0" fmla="*/ 0 h 5694362"/>
              <a:gd name="connsiteX1" fmla="*/ 4530055 w 4530056"/>
              <a:gd name="connsiteY1" fmla="*/ 0 h 5694362"/>
              <a:gd name="connsiteX2" fmla="*/ 4530056 w 4530056"/>
              <a:gd name="connsiteY2" fmla="*/ 5257800 h 5694362"/>
              <a:gd name="connsiteX3" fmla="*/ 3051624 w 4530056"/>
              <a:gd name="connsiteY3" fmla="*/ 5256212 h 5694362"/>
              <a:gd name="connsiteX4" fmla="*/ 3054200 w 4530056"/>
              <a:gd name="connsiteY4" fmla="*/ 5688319 h 5694362"/>
              <a:gd name="connsiteX5" fmla="*/ 2876585 w 4530056"/>
              <a:gd name="connsiteY5" fmla="*/ 5685594 h 5694362"/>
              <a:gd name="connsiteX6" fmla="*/ 0 w 4530056"/>
              <a:gd name="connsiteY6" fmla="*/ 5694362 h 5694362"/>
              <a:gd name="connsiteX7" fmla="*/ 0 w 4530056"/>
              <a:gd name="connsiteY7" fmla="*/ 0 h 569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0056" h="5694362">
                <a:moveTo>
                  <a:pt x="0" y="0"/>
                </a:moveTo>
                <a:lnTo>
                  <a:pt x="4530055" y="0"/>
                </a:lnTo>
                <a:cubicBezTo>
                  <a:pt x="4530055" y="1752600"/>
                  <a:pt x="4530056" y="3505200"/>
                  <a:pt x="4530056" y="5257800"/>
                </a:cubicBezTo>
                <a:lnTo>
                  <a:pt x="3051624" y="5256212"/>
                </a:lnTo>
                <a:cubicBezTo>
                  <a:pt x="3051624" y="5394325"/>
                  <a:pt x="3054200" y="5550206"/>
                  <a:pt x="3054200" y="5688319"/>
                </a:cubicBezTo>
                <a:lnTo>
                  <a:pt x="2876585" y="5685594"/>
                </a:lnTo>
                <a:lnTo>
                  <a:pt x="0" y="5694362"/>
                </a:lnTo>
                <a:lnTo>
                  <a:pt x="0" y="0"/>
                </a:lnTo>
                <a:close/>
              </a:path>
            </a:pathLst>
          </a:custGeom>
        </p:spPr>
        <p:txBody>
          <a:bodyPr>
            <a:normAutofit/>
          </a:bodyPr>
          <a:lstStyle>
            <a:lvl1pPr marL="0" indent="0">
              <a:buFontTx/>
              <a:buNone/>
              <a:defRPr sz="1200"/>
            </a:lvl1pPr>
          </a:lstStyle>
          <a:p>
            <a:endParaRPr lang="nl-NL" dirty="0"/>
          </a:p>
        </p:txBody>
      </p:sp>
      <p:cxnSp>
        <p:nvCxnSpPr>
          <p:cNvPr id="8" name="Rechte verbindingslijn 7"/>
          <p:cNvCxnSpPr/>
          <p:nvPr userDrawn="1"/>
        </p:nvCxnSpPr>
        <p:spPr>
          <a:xfrm>
            <a:off x="0" y="1163196"/>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LogoCordaid" descr="C:\Projecten\Cordaid\Nieuwe huisstijl 2013\2012 12 14 Logo's\Cordaid_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1929" y="6467054"/>
            <a:ext cx="2480643" cy="332891"/>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voettekst 4"/>
          <p:cNvSpPr>
            <a:spLocks noGrp="1"/>
          </p:cNvSpPr>
          <p:nvPr>
            <p:ph type="ftr" sz="quarter" idx="11"/>
          </p:nvPr>
        </p:nvSpPr>
        <p:spPr>
          <a:xfrm>
            <a:off x="323528" y="6384632"/>
            <a:ext cx="4248472" cy="365125"/>
          </a:xfrm>
          <a:prstGeom prst="rect">
            <a:avLst/>
          </a:prstGeom>
        </p:spPr>
        <p:txBody>
          <a:bodyPr anchor="b" anchorCtr="0"/>
          <a:lstStyle>
            <a:lvl1pPr>
              <a:defRPr sz="850" cap="all" baseline="0"/>
            </a:lvl1pPr>
          </a:lstStyle>
          <a:p>
            <a:endParaRPr lang="nl-NL" dirty="0">
              <a:latin typeface="Clan Offc Black" pitchFamily="34" charset="0"/>
            </a:endParaRPr>
          </a:p>
        </p:txBody>
      </p:sp>
    </p:spTree>
    <p:extLst>
      <p:ext uri="{BB962C8B-B14F-4D97-AF65-F5344CB8AC3E}">
        <p14:creationId xmlns:p14="http://schemas.microsoft.com/office/powerpoint/2010/main" val="135864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EF3A4F"/>
        </a:solidFill>
        <a:effectLst/>
      </p:bgPr>
    </p:bg>
    <p:spTree>
      <p:nvGrpSpPr>
        <p:cNvPr id="1" name=""/>
        <p:cNvGrpSpPr/>
        <p:nvPr/>
      </p:nvGrpSpPr>
      <p:grpSpPr>
        <a:xfrm>
          <a:off x="0" y="0"/>
          <a:ext cx="0" cy="0"/>
          <a:chOff x="0" y="0"/>
          <a:chExt cx="0" cy="0"/>
        </a:xfrm>
      </p:grpSpPr>
      <p:sp>
        <p:nvSpPr>
          <p:cNvPr id="4" name="Tekstvak 3"/>
          <p:cNvSpPr txBox="1"/>
          <p:nvPr userDrawn="1"/>
        </p:nvSpPr>
        <p:spPr>
          <a:xfrm>
            <a:off x="251520" y="2924944"/>
            <a:ext cx="8819113" cy="707886"/>
          </a:xfrm>
          <a:prstGeom prst="rect">
            <a:avLst/>
          </a:prstGeom>
          <a:noFill/>
        </p:spPr>
        <p:txBody>
          <a:bodyPr wrap="square" rtlCol="0">
            <a:spAutoFit/>
          </a:bodyPr>
          <a:lstStyle/>
          <a:p>
            <a:r>
              <a:rPr lang="nl-NL" sz="4000" cap="all" spc="-10" baseline="0" noProof="1">
                <a:solidFill>
                  <a:schemeClr val="bg1"/>
                </a:solidFill>
                <a:latin typeface="Clan Offc Black" pitchFamily="34" charset="0"/>
              </a:rPr>
              <a:t>Care. ACT. Share.</a:t>
            </a:r>
            <a:r>
              <a:rPr lang="nl-NL" sz="4000" cap="all" baseline="0" noProof="1">
                <a:solidFill>
                  <a:schemeClr val="bg1"/>
                </a:solidFill>
                <a:latin typeface="Clan Offc Black" pitchFamily="34" charset="0"/>
              </a:rPr>
              <a:t> </a:t>
            </a:r>
            <a:r>
              <a:rPr lang="nl-NL" sz="4000" cap="all" spc="-40" baseline="0" noProof="1">
                <a:solidFill>
                  <a:schemeClr val="bg1"/>
                </a:solidFill>
              </a:rPr>
              <a:t>Like cordaid.</a:t>
            </a:r>
          </a:p>
        </p:txBody>
      </p:sp>
    </p:spTree>
    <p:extLst>
      <p:ext uri="{BB962C8B-B14F-4D97-AF65-F5344CB8AC3E}">
        <p14:creationId xmlns:p14="http://schemas.microsoft.com/office/powerpoint/2010/main" val="280278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0" lvl="2" indent="0" algn="l" defTabSz="914400" rtl="0" eaLnBrk="1" latinLnBrk="0" hangingPunct="1">
              <a:spcBef>
                <a:spcPct val="20000"/>
              </a:spcBef>
              <a:buFontTx/>
              <a:buNone/>
            </a:pPr>
            <a:r>
              <a:rPr lang="nl-NL" dirty="0"/>
              <a:t>Klik om de modelstijlen te bewerken</a:t>
            </a:r>
          </a:p>
          <a:p>
            <a:pPr marL="174625" lvl="3" indent="-174625" algn="l" defTabSz="914400" rtl="0" eaLnBrk="1" latinLnBrk="0" hangingPunct="1">
              <a:spcBef>
                <a:spcPct val="20000"/>
              </a:spcBef>
              <a:buFont typeface="Arial" pitchFamily="34" charset="0"/>
              <a:buChar char="•"/>
            </a:pPr>
            <a:r>
              <a:rPr lang="nl-NL" dirty="0"/>
              <a:t>Tweede niveau</a:t>
            </a:r>
          </a:p>
          <a:p>
            <a:pPr lvl="2"/>
            <a:r>
              <a:rPr lang="nl-NL" dirty="0"/>
              <a:t>Derde niveau</a:t>
            </a:r>
          </a:p>
          <a:p>
            <a:pPr marL="0" lvl="0" indent="0" algn="l" defTabSz="914400" rtl="0" eaLnBrk="1" latinLnBrk="0" hangingPunct="1">
              <a:spcBef>
                <a:spcPct val="20000"/>
              </a:spcBef>
              <a:buFont typeface="Arial" pitchFamily="34" charset="0"/>
              <a:buNone/>
            </a:pPr>
            <a:r>
              <a:rPr lang="nl-NL" dirty="0"/>
              <a:t>Vierde niveau</a:t>
            </a:r>
          </a:p>
          <a:p>
            <a:pPr marL="3175" lvl="1" indent="0" algn="l" defTabSz="914400" rtl="0" eaLnBrk="1" latinLnBrk="0" hangingPunct="1">
              <a:spcBef>
                <a:spcPct val="20000"/>
              </a:spcBef>
              <a:buFont typeface="Arial" pitchFamily="34" charset="0"/>
              <a:buNone/>
            </a:pPr>
            <a:r>
              <a:rPr lang="nl-NL" dirty="0"/>
              <a:t>Vijfde niveau</a:t>
            </a:r>
          </a:p>
        </p:txBody>
      </p:sp>
    </p:spTree>
    <p:extLst>
      <p:ext uri="{BB962C8B-B14F-4D97-AF65-F5344CB8AC3E}">
        <p14:creationId xmlns:p14="http://schemas.microsoft.com/office/powerpoint/2010/main" val="9302660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5" r:id="rId4"/>
    <p:sldLayoutId id="2147483664" r:id="rId5"/>
    <p:sldLayoutId id="2147483666" r:id="rId6"/>
    <p:sldLayoutId id="2147483667" r:id="rId7"/>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nl-NL" sz="2100" kern="1200" dirty="0" smtClean="0">
          <a:solidFill>
            <a:schemeClr val="tx1"/>
          </a:solidFill>
          <a:latin typeface="Clan Offc Black" pitchFamily="34" charset="0"/>
          <a:ea typeface="+mn-ea"/>
          <a:cs typeface="+mn-cs"/>
        </a:defRPr>
      </a:lvl1pPr>
      <a:lvl2pPr marL="457200" indent="-457200" algn="l" defTabSz="914400" rtl="0" eaLnBrk="1" latinLnBrk="0" hangingPunct="1">
        <a:spcBef>
          <a:spcPct val="20000"/>
        </a:spcBef>
        <a:buFont typeface="Arial" pitchFamily="34" charset="0"/>
        <a:buChar char="–"/>
        <a:defRPr lang="nl-NL" sz="1500" kern="1200" dirty="0">
          <a:solidFill>
            <a:schemeClr val="tx1"/>
          </a:solidFill>
          <a:latin typeface="Clan Offc Black" pitchFamily="34" charset="0"/>
          <a:ea typeface="+mn-ea"/>
          <a:cs typeface="+mn-cs"/>
        </a:defRPr>
      </a:lvl2pPr>
      <a:lvl3pPr marL="444500" indent="-268288" algn="l" defTabSz="914400" rtl="0" eaLnBrk="1" latinLnBrk="0" hangingPunct="1">
        <a:spcBef>
          <a:spcPct val="20000"/>
        </a:spcBef>
        <a:buFont typeface="Clan SC Offc" pitchFamily="34" charset="0"/>
        <a:buChar char="›"/>
        <a:defRPr lang="nl-NL" sz="14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nl-NL" sz="14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nl-NL"/>
          </a:p>
        </p:txBody>
      </p:sp>
      <p:sp>
        <p:nvSpPr>
          <p:cNvPr id="3" name="Title 2"/>
          <p:cNvSpPr>
            <a:spLocks noGrp="1"/>
          </p:cNvSpPr>
          <p:nvPr>
            <p:ph type="ctrTitle"/>
          </p:nvPr>
        </p:nvSpPr>
        <p:spPr>
          <a:xfrm>
            <a:off x="251520" y="2276872"/>
            <a:ext cx="5400600" cy="1872208"/>
          </a:xfrm>
        </p:spPr>
        <p:txBody>
          <a:bodyPr/>
          <a:lstStyle/>
          <a:p>
            <a:r>
              <a:rPr lang="nl-NL" dirty="0" err="1"/>
              <a:t>Enhancing</a:t>
            </a:r>
            <a:r>
              <a:rPr lang="nl-NL" dirty="0"/>
              <a:t> food security </a:t>
            </a:r>
            <a:r>
              <a:rPr lang="nl-NL" dirty="0" err="1"/>
              <a:t>and</a:t>
            </a:r>
            <a:r>
              <a:rPr lang="nl-NL" dirty="0"/>
              <a:t> Resilience</a:t>
            </a:r>
            <a:br>
              <a:rPr lang="nl-NL" dirty="0"/>
            </a:br>
            <a:r>
              <a:rPr lang="nl-NL" dirty="0"/>
              <a:t>EU Pro Resilience project </a:t>
            </a:r>
            <a:br>
              <a:rPr lang="nl-NL" dirty="0"/>
            </a:br>
            <a:endParaRPr lang="nl-NL" dirty="0"/>
          </a:p>
        </p:txBody>
      </p:sp>
      <p:pic>
        <p:nvPicPr>
          <p:cNvPr id="6" name="Picture Placeholder 5" descr="IMG_20170924_125627">
            <a:extLst>
              <a:ext uri="{FF2B5EF4-FFF2-40B4-BE49-F238E27FC236}">
                <a16:creationId xmlns:a16="http://schemas.microsoft.com/office/drawing/2014/main" id="{0E832F3B-F744-400F-B848-8199A3D28783}"/>
              </a:ext>
            </a:extLst>
          </p:cNvPr>
          <p:cNvPicPr>
            <a:picLocks noGrp="1"/>
          </p:cNvPicPr>
          <p:nvPr>
            <p:ph type="pic" sz="quarter" idx="10"/>
          </p:nvPr>
        </p:nvPicPr>
        <p:blipFill rotWithShape="1">
          <a:blip r:embed="rId3" cstate="print">
            <a:extLst>
              <a:ext uri="{28A0092B-C50C-407E-A947-70E740481C1C}">
                <a14:useLocalDpi xmlns:a14="http://schemas.microsoft.com/office/drawing/2010/main" val="0"/>
              </a:ext>
            </a:extLst>
          </a:blip>
          <a:srcRect l="23066" r="23066" b="21569"/>
          <a:stretch/>
        </p:blipFill>
        <p:spPr bwMode="auto">
          <a:xfrm>
            <a:off x="5292725" y="3284984"/>
            <a:ext cx="3851275" cy="2880320"/>
          </a:xfrm>
          <a:prstGeom prst="rect">
            <a:avLst/>
          </a:prstGeom>
          <a:noFill/>
          <a:ln>
            <a:noFill/>
          </a:ln>
        </p:spPr>
      </p:pic>
      <p:pic>
        <p:nvPicPr>
          <p:cNvPr id="7" name="Picture 6">
            <a:extLst>
              <a:ext uri="{FF2B5EF4-FFF2-40B4-BE49-F238E27FC236}">
                <a16:creationId xmlns:a16="http://schemas.microsoft.com/office/drawing/2014/main" id="{6AB08B90-613C-4F74-896E-90BDA9C47509}"/>
              </a:ext>
            </a:extLst>
          </p:cNvPr>
          <p:cNvPicPr>
            <a:picLocks noChangeAspect="1"/>
          </p:cNvPicPr>
          <p:nvPr/>
        </p:nvPicPr>
        <p:blipFill>
          <a:blip r:embed="rId4"/>
          <a:stretch>
            <a:fillRect/>
          </a:stretch>
        </p:blipFill>
        <p:spPr>
          <a:xfrm>
            <a:off x="217451" y="79188"/>
            <a:ext cx="4930613" cy="873105"/>
          </a:xfrm>
          <a:prstGeom prst="rect">
            <a:avLst/>
          </a:prstGeom>
        </p:spPr>
      </p:pic>
      <p:pic>
        <p:nvPicPr>
          <p:cNvPr id="8" name="Picture 7">
            <a:extLst>
              <a:ext uri="{FF2B5EF4-FFF2-40B4-BE49-F238E27FC236}">
                <a16:creationId xmlns:a16="http://schemas.microsoft.com/office/drawing/2014/main" id="{E89787FE-2B1E-40B5-8E75-A9502D2845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6053" y="6504472"/>
            <a:ext cx="1872208" cy="54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descr="MEGADO VISIO MAP">
            <a:extLst>
              <a:ext uri="{FF2B5EF4-FFF2-40B4-BE49-F238E27FC236}">
                <a16:creationId xmlns:a16="http://schemas.microsoft.com/office/drawing/2014/main" id="{B06616D4-05A9-4145-B06B-B7482A8FE3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5220071" y="-78520"/>
            <a:ext cx="3578969" cy="34715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6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55A9-A0CD-437F-B01F-283992DBEDA8}"/>
              </a:ext>
            </a:extLst>
          </p:cNvPr>
          <p:cNvSpPr>
            <a:spLocks noGrp="1"/>
          </p:cNvSpPr>
          <p:nvPr>
            <p:ph type="title"/>
          </p:nvPr>
        </p:nvSpPr>
        <p:spPr/>
        <p:txBody>
          <a:bodyPr>
            <a:normAutofit/>
          </a:bodyPr>
          <a:lstStyle/>
          <a:p>
            <a:pPr lvl="0"/>
            <a:r>
              <a:rPr lang="en-GB" dirty="0"/>
              <a:t>Project Results</a:t>
            </a:r>
            <a:endParaRPr lang="en-US" dirty="0"/>
          </a:p>
        </p:txBody>
      </p:sp>
      <p:sp>
        <p:nvSpPr>
          <p:cNvPr id="4" name="Text Placeholder 3">
            <a:extLst>
              <a:ext uri="{FF2B5EF4-FFF2-40B4-BE49-F238E27FC236}">
                <a16:creationId xmlns:a16="http://schemas.microsoft.com/office/drawing/2014/main" id="{6E76DF9B-AA91-49CC-B45E-0EBA8DDE77DA}"/>
              </a:ext>
            </a:extLst>
          </p:cNvPr>
          <p:cNvSpPr>
            <a:spLocks noGrp="1"/>
          </p:cNvSpPr>
          <p:nvPr>
            <p:ph type="body" sz="quarter" idx="13"/>
          </p:nvPr>
        </p:nvSpPr>
        <p:spPr>
          <a:xfrm>
            <a:off x="293694" y="1192841"/>
            <a:ext cx="8280400" cy="579975"/>
          </a:xfrm>
        </p:spPr>
        <p:txBody>
          <a:bodyPr>
            <a:noAutofit/>
          </a:bodyPr>
          <a:lstStyle/>
          <a:p>
            <a:r>
              <a:rPr lang="en-GB" dirty="0"/>
              <a:t>Result 1: Improved knowledge and capacity of 9 communities, 4 county government departments and 3 local NGO’s to enhance food security and disaster resilience in an integrated manner</a:t>
            </a:r>
            <a:endParaRPr lang="nl-NL" dirty="0"/>
          </a:p>
        </p:txBody>
      </p:sp>
      <p:graphicFrame>
        <p:nvGraphicFramePr>
          <p:cNvPr id="6" name="Table 5">
            <a:extLst>
              <a:ext uri="{FF2B5EF4-FFF2-40B4-BE49-F238E27FC236}">
                <a16:creationId xmlns:a16="http://schemas.microsoft.com/office/drawing/2014/main" id="{9F7F10F1-96B0-4741-882F-78BE1D2A1C80}"/>
              </a:ext>
            </a:extLst>
          </p:cNvPr>
          <p:cNvGraphicFramePr>
            <a:graphicFrameLocks noGrp="1"/>
          </p:cNvGraphicFramePr>
          <p:nvPr>
            <p:extLst>
              <p:ext uri="{D42A27DB-BD31-4B8C-83A1-F6EECF244321}">
                <p14:modId xmlns:p14="http://schemas.microsoft.com/office/powerpoint/2010/main" val="2841193154"/>
              </p:ext>
            </p:extLst>
          </p:nvPr>
        </p:nvGraphicFramePr>
        <p:xfrm>
          <a:off x="72006" y="2080683"/>
          <a:ext cx="8964490" cy="3660185"/>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2683516451"/>
                    </a:ext>
                  </a:extLst>
                </a:gridCol>
                <a:gridCol w="2141985">
                  <a:extLst>
                    <a:ext uri="{9D8B030D-6E8A-4147-A177-3AD203B41FA5}">
                      <a16:colId xmlns:a16="http://schemas.microsoft.com/office/drawing/2014/main" val="1913345589"/>
                    </a:ext>
                  </a:extLst>
                </a:gridCol>
                <a:gridCol w="2574033">
                  <a:extLst>
                    <a:ext uri="{9D8B030D-6E8A-4147-A177-3AD203B41FA5}">
                      <a16:colId xmlns:a16="http://schemas.microsoft.com/office/drawing/2014/main" val="3322817638"/>
                    </a:ext>
                  </a:extLst>
                </a:gridCol>
              </a:tblGrid>
              <a:tr h="360546">
                <a:tc>
                  <a:txBody>
                    <a:bodyPr/>
                    <a:lstStyle/>
                    <a:p>
                      <a:r>
                        <a:rPr lang="en-GB" b="1" dirty="0"/>
                        <a:t>Outputs/activities </a:t>
                      </a:r>
                      <a:endParaRPr lang="nl-NL" b="1" dirty="0"/>
                    </a:p>
                  </a:txBody>
                  <a:tcPr/>
                </a:tc>
                <a:tc>
                  <a:txBody>
                    <a:bodyPr/>
                    <a:lstStyle/>
                    <a:p>
                      <a:r>
                        <a:rPr lang="en-GB" b="1" dirty="0"/>
                        <a:t>Planned </a:t>
                      </a:r>
                      <a:endParaRPr lang="nl-NL" b="1" dirty="0"/>
                    </a:p>
                  </a:txBody>
                  <a:tcPr/>
                </a:tc>
                <a:tc>
                  <a:txBody>
                    <a:bodyPr/>
                    <a:lstStyle/>
                    <a:p>
                      <a:r>
                        <a:rPr lang="en-GB" dirty="0"/>
                        <a:t>Achievement </a:t>
                      </a:r>
                      <a:endParaRPr lang="nl-NL" dirty="0"/>
                    </a:p>
                  </a:txBody>
                  <a:tcPr/>
                </a:tc>
                <a:extLst>
                  <a:ext uri="{0D108BD9-81ED-4DB2-BD59-A6C34878D82A}">
                    <a16:rowId xmlns:a16="http://schemas.microsoft.com/office/drawing/2014/main" val="197256523"/>
                  </a:ext>
                </a:extLst>
              </a:tr>
              <a:tr h="328499">
                <a:tc rowSpan="2">
                  <a:txBody>
                    <a:bodyPr/>
                    <a:lstStyle/>
                    <a:p>
                      <a:r>
                        <a:rPr lang="en-GB" sz="1600" b="1" kern="1200" dirty="0">
                          <a:solidFill>
                            <a:schemeClr val="dk1"/>
                          </a:solidFill>
                          <a:effectLst/>
                          <a:latin typeface="+mn-lt"/>
                          <a:ea typeface="+mn-ea"/>
                          <a:cs typeface="+mn-cs"/>
                        </a:rPr>
                        <a:t>Training of local authorities and community members in CMDRR &amp; PDRA</a:t>
                      </a:r>
                      <a:endParaRPr lang="nl-NL" sz="1600" b="1" dirty="0"/>
                    </a:p>
                  </a:txBody>
                  <a:tcPr>
                    <a:lnB w="12700" cap="flat" cmpd="sng" algn="ctr">
                      <a:solidFill>
                        <a:schemeClr val="tx1"/>
                      </a:solidFill>
                      <a:prstDash val="solid"/>
                      <a:round/>
                      <a:headEnd type="none" w="med" len="med"/>
                      <a:tailEnd type="none" w="med" len="med"/>
                    </a:lnB>
                  </a:tcPr>
                </a:tc>
                <a:tc>
                  <a:txBody>
                    <a:bodyPr/>
                    <a:lstStyle/>
                    <a:p>
                      <a:r>
                        <a:rPr lang="en-GB" sz="1600" b="0" dirty="0"/>
                        <a:t>50 trainers (</a:t>
                      </a:r>
                      <a:r>
                        <a:rPr lang="en-GB" sz="1600" b="0" dirty="0" err="1"/>
                        <a:t>ToT</a:t>
                      </a:r>
                      <a:r>
                        <a:rPr lang="en-GB" sz="1600" b="0" dirty="0"/>
                        <a:t>)</a:t>
                      </a:r>
                      <a:endParaRPr lang="nl-NL" sz="1600" b="0" dirty="0"/>
                    </a:p>
                  </a:txBody>
                  <a:tcPr>
                    <a:lnB w="12700" cap="flat" cmpd="sng" algn="ctr">
                      <a:solidFill>
                        <a:schemeClr val="tx1"/>
                      </a:solidFill>
                      <a:prstDash val="solid"/>
                      <a:round/>
                      <a:headEnd type="none" w="med" len="med"/>
                      <a:tailEnd type="none" w="med" len="med"/>
                    </a:lnB>
                  </a:tcPr>
                </a:tc>
                <a:tc>
                  <a:txBody>
                    <a:bodyPr/>
                    <a:lstStyle/>
                    <a:p>
                      <a:r>
                        <a:rPr lang="en-GB" sz="1600" dirty="0"/>
                        <a:t>12 trainers</a:t>
                      </a:r>
                      <a:endParaRPr lang="nl-NL"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1051541"/>
                  </a:ext>
                </a:extLst>
              </a:tr>
              <a:tr h="376952">
                <a:tc vMerge="1">
                  <a:txBody>
                    <a:bodyPr/>
                    <a:lstStyle/>
                    <a:p>
                      <a:endParaRPr lang="nl-NL"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0" dirty="0"/>
                        <a:t>270 communities </a:t>
                      </a:r>
                      <a:endParaRPr lang="nl-NL" sz="16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122 participated </a:t>
                      </a:r>
                      <a:endParaRPr lang="nl-NL"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95193"/>
                  </a:ext>
                </a:extLst>
              </a:tr>
              <a:tr h="328499">
                <a:tc>
                  <a:txBody>
                    <a:bodyPr/>
                    <a:lstStyle/>
                    <a:p>
                      <a:pPr marL="0" lvl="0" indent="0">
                        <a:lnSpc>
                          <a:spcPct val="115000"/>
                        </a:lnSpc>
                        <a:spcAft>
                          <a:spcPts val="0"/>
                        </a:spcAft>
                        <a:buSzPts val="800"/>
                        <a:buFont typeface="Symbol" panose="05050102010706020507" pitchFamily="18" charset="2"/>
                        <a:buNone/>
                        <a:tabLst>
                          <a:tab pos="107950" algn="l"/>
                        </a:tabLst>
                      </a:pPr>
                      <a:r>
                        <a:rPr lang="en-GB" sz="1600" b="1" dirty="0">
                          <a:effectLst/>
                          <a:latin typeface="Arial" panose="020B0604020202020204" pitchFamily="34" charset="0"/>
                          <a:ea typeface="Calibri" panose="020F0502020204030204" pitchFamily="34" charset="0"/>
                          <a:cs typeface="Times New Roman" panose="02020603050405020304" pitchFamily="18" charset="0"/>
                        </a:rPr>
                        <a:t>PDRA/ CLAPs that can act as operational plan in case of a disaster</a:t>
                      </a:r>
                      <a:endParaRPr lang="nl-NL"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0" marT="0" marB="0">
                    <a:lnT w="12700" cap="flat" cmpd="sng" algn="ctr">
                      <a:solidFill>
                        <a:schemeClr val="tx1"/>
                      </a:solidFill>
                      <a:prstDash val="solid"/>
                      <a:round/>
                      <a:headEnd type="none" w="med" len="med"/>
                      <a:tailEnd type="none" w="med" len="med"/>
                    </a:lnT>
                  </a:tcPr>
                </a:tc>
                <a:tc>
                  <a:txBody>
                    <a:bodyPr/>
                    <a:lstStyle/>
                    <a:p>
                      <a:r>
                        <a:rPr lang="en-GB" sz="1600" b="0" dirty="0"/>
                        <a:t>9 PDRA/CLAPs</a:t>
                      </a:r>
                      <a:endParaRPr lang="nl-NL" sz="1600" b="0" dirty="0"/>
                    </a:p>
                  </a:txBody>
                  <a:tcPr>
                    <a:lnT w="12700" cap="flat" cmpd="sng" algn="ctr">
                      <a:solidFill>
                        <a:schemeClr val="tx1"/>
                      </a:solidFill>
                      <a:prstDash val="solid"/>
                      <a:round/>
                      <a:headEnd type="none" w="med" len="med"/>
                      <a:tailEnd type="none" w="med" len="med"/>
                    </a:lnT>
                  </a:tcPr>
                </a:tc>
                <a:tc>
                  <a:txBody>
                    <a:bodyPr/>
                    <a:lstStyle/>
                    <a:p>
                      <a:r>
                        <a:rPr lang="en-GB" sz="1600" dirty="0"/>
                        <a:t>5</a:t>
                      </a:r>
                      <a:endParaRPr lang="nl-NL"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08810145"/>
                  </a:ext>
                </a:extLst>
              </a:tr>
              <a:tr h="591296">
                <a:tc>
                  <a:txBody>
                    <a:bodyPr/>
                    <a:lstStyle/>
                    <a:p>
                      <a:r>
                        <a:rPr lang="en-GB" sz="1600" b="1" kern="1200" dirty="0">
                          <a:solidFill>
                            <a:schemeClr val="dk1"/>
                          </a:solidFill>
                          <a:effectLst/>
                          <a:latin typeface="+mn-lt"/>
                          <a:ea typeface="+mn-ea"/>
                          <a:cs typeface="+mn-cs"/>
                        </a:rPr>
                        <a:t>Training on and support on peace building &amp; reconciliation processes</a:t>
                      </a:r>
                      <a:endParaRPr lang="nl-NL" sz="1600" b="1" dirty="0"/>
                    </a:p>
                  </a:txBody>
                  <a:tcPr/>
                </a:tc>
                <a:tc>
                  <a:txBody>
                    <a:bodyPr/>
                    <a:lstStyle/>
                    <a:p>
                      <a:r>
                        <a:rPr lang="en-GB" sz="1600" b="0" dirty="0"/>
                        <a:t>150 selected person</a:t>
                      </a:r>
                      <a:endParaRPr lang="nl-NL" sz="1600" b="0" dirty="0"/>
                    </a:p>
                  </a:txBody>
                  <a:tcPr/>
                </a:tc>
                <a:tc>
                  <a:txBody>
                    <a:bodyPr/>
                    <a:lstStyle/>
                    <a:p>
                      <a:pPr marL="0" indent="0">
                        <a:buFontTx/>
                        <a:buNone/>
                      </a:pPr>
                      <a:r>
                        <a:rPr lang="en-GB" sz="1600" dirty="0"/>
                        <a:t>Community mobilization done</a:t>
                      </a:r>
                    </a:p>
                  </a:txBody>
                  <a:tcPr/>
                </a:tc>
                <a:extLst>
                  <a:ext uri="{0D108BD9-81ED-4DB2-BD59-A6C34878D82A}">
                    <a16:rowId xmlns:a16="http://schemas.microsoft.com/office/drawing/2014/main" val="628670514"/>
                  </a:ext>
                </a:extLst>
              </a:tr>
              <a:tr h="869233">
                <a:tc>
                  <a:txBody>
                    <a:bodyPr/>
                    <a:lstStyle/>
                    <a:p>
                      <a:r>
                        <a:rPr lang="en-GB" sz="1600" b="1" dirty="0"/>
                        <a:t>Establish 100FFS </a:t>
                      </a:r>
                      <a:r>
                        <a:rPr lang="en-GB" sz="1600" b="1" dirty="0" err="1"/>
                        <a:t>gropus</a:t>
                      </a:r>
                      <a:r>
                        <a:rPr lang="en-GB" sz="1600" b="1" dirty="0"/>
                        <a:t> representing 3000 communities</a:t>
                      </a:r>
                      <a:endParaRPr lang="nl-NL" sz="1600" b="1" dirty="0"/>
                    </a:p>
                  </a:txBody>
                  <a:tcPr/>
                </a:tc>
                <a:tc>
                  <a:txBody>
                    <a:bodyPr/>
                    <a:lstStyle/>
                    <a:p>
                      <a:r>
                        <a:rPr lang="en-GB" sz="1600" b="0" dirty="0"/>
                        <a:t>100 FFS (30 member each)</a:t>
                      </a:r>
                      <a:endParaRPr lang="nl-NL" sz="1600" b="0" dirty="0"/>
                    </a:p>
                  </a:txBody>
                  <a:tcPr/>
                </a:tc>
                <a:tc>
                  <a:txBody>
                    <a:bodyPr/>
                    <a:lstStyle/>
                    <a:p>
                      <a:r>
                        <a:rPr lang="en-GB" sz="1600" kern="1200" dirty="0">
                          <a:solidFill>
                            <a:schemeClr val="dk1"/>
                          </a:solidFill>
                          <a:effectLst/>
                          <a:latin typeface="+mn-lt"/>
                          <a:ea typeface="+mn-ea"/>
                          <a:cs typeface="+mn-cs"/>
                        </a:rPr>
                        <a:t>-30 FFS</a:t>
                      </a:r>
                      <a:r>
                        <a:rPr lang="en-GB" sz="1600" kern="1200" baseline="0" dirty="0">
                          <a:solidFill>
                            <a:schemeClr val="dk1"/>
                          </a:solidFill>
                          <a:effectLst/>
                          <a:latin typeface="+mn-lt"/>
                          <a:ea typeface="+mn-ea"/>
                          <a:cs typeface="+mn-cs"/>
                        </a:rPr>
                        <a:t> groups registered and established in 3 counties</a:t>
                      </a:r>
                      <a:endParaRPr lang="en-GB" sz="1600" kern="1200" dirty="0">
                        <a:solidFill>
                          <a:schemeClr val="dk1"/>
                        </a:solidFill>
                        <a:effectLst/>
                        <a:latin typeface="+mn-lt"/>
                        <a:ea typeface="+mn-ea"/>
                        <a:cs typeface="+mn-cs"/>
                      </a:endParaRPr>
                    </a:p>
                  </a:txBody>
                  <a:tcPr/>
                </a:tc>
                <a:extLst>
                  <a:ext uri="{0D108BD9-81ED-4DB2-BD59-A6C34878D82A}">
                    <a16:rowId xmlns:a16="http://schemas.microsoft.com/office/drawing/2014/main" val="2219521402"/>
                  </a:ext>
                </a:extLst>
              </a:tr>
              <a:tr h="360546">
                <a:tc>
                  <a:txBody>
                    <a:bodyPr/>
                    <a:lstStyle/>
                    <a:p>
                      <a:pPr marL="0" lvl="0" indent="0">
                        <a:lnSpc>
                          <a:spcPct val="115000"/>
                        </a:lnSpc>
                        <a:spcAft>
                          <a:spcPts val="0"/>
                        </a:spcAft>
                        <a:buSzPts val="800"/>
                        <a:buFont typeface="Symbol" panose="05050102010706020507" pitchFamily="18" charset="2"/>
                        <a:buNone/>
                        <a:tabLst>
                          <a:tab pos="107950" algn="l"/>
                        </a:tabLst>
                      </a:pPr>
                      <a:r>
                        <a:rPr lang="en-GB" sz="1600" b="1" dirty="0">
                          <a:effectLst/>
                          <a:latin typeface="Arial" panose="020B0604020202020204" pitchFamily="34" charset="0"/>
                          <a:ea typeface="Calibri" panose="020F0502020204030204" pitchFamily="34" charset="0"/>
                          <a:cs typeface="Times New Roman" panose="02020603050405020304" pitchFamily="18" charset="0"/>
                        </a:rPr>
                        <a:t>Number of feasible and promising agri-business opportunities developed</a:t>
                      </a:r>
                      <a:endParaRPr lang="nl-NL"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0" marT="0" marB="0"/>
                </a:tc>
                <a:tc>
                  <a:txBody>
                    <a:bodyPr/>
                    <a:lstStyle/>
                    <a:p>
                      <a:r>
                        <a:rPr lang="en-GB" sz="1600" b="0" dirty="0"/>
                        <a:t>9 communities </a:t>
                      </a:r>
                      <a:endParaRPr lang="nl-NL" sz="1600" b="0" dirty="0"/>
                    </a:p>
                  </a:txBody>
                  <a:tcPr/>
                </a:tc>
                <a:tc>
                  <a:txBody>
                    <a:bodyPr/>
                    <a:lstStyle/>
                    <a:p>
                      <a:r>
                        <a:rPr lang="en-GB" sz="1600" dirty="0"/>
                        <a:t>y3</a:t>
                      </a:r>
                      <a:endParaRPr lang="nl-NL" sz="1600" dirty="0"/>
                    </a:p>
                  </a:txBody>
                  <a:tcPr/>
                </a:tc>
                <a:extLst>
                  <a:ext uri="{0D108BD9-81ED-4DB2-BD59-A6C34878D82A}">
                    <a16:rowId xmlns:a16="http://schemas.microsoft.com/office/drawing/2014/main" val="1659807902"/>
                  </a:ext>
                </a:extLst>
              </a:tr>
            </a:tbl>
          </a:graphicData>
        </a:graphic>
      </p:graphicFrame>
      <p:pic>
        <p:nvPicPr>
          <p:cNvPr id="7" name="Picture 6">
            <a:extLst>
              <a:ext uri="{FF2B5EF4-FFF2-40B4-BE49-F238E27FC236}">
                <a16:creationId xmlns:a16="http://schemas.microsoft.com/office/drawing/2014/main" id="{44B45C86-85AD-4975-9C99-B1E257DA7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14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55A9-A0CD-437F-B01F-283992DBEDA8}"/>
              </a:ext>
            </a:extLst>
          </p:cNvPr>
          <p:cNvSpPr>
            <a:spLocks noGrp="1"/>
          </p:cNvSpPr>
          <p:nvPr>
            <p:ph type="title"/>
          </p:nvPr>
        </p:nvSpPr>
        <p:spPr/>
        <p:txBody>
          <a:bodyPr>
            <a:normAutofit/>
          </a:bodyPr>
          <a:lstStyle/>
          <a:p>
            <a:r>
              <a:rPr lang="en-GB" dirty="0"/>
              <a:t>Project Results</a:t>
            </a:r>
            <a:endParaRPr lang="nl-NL" dirty="0"/>
          </a:p>
        </p:txBody>
      </p:sp>
      <p:sp>
        <p:nvSpPr>
          <p:cNvPr id="4" name="Text Placeholder 3">
            <a:extLst>
              <a:ext uri="{FF2B5EF4-FFF2-40B4-BE49-F238E27FC236}">
                <a16:creationId xmlns:a16="http://schemas.microsoft.com/office/drawing/2014/main" id="{6E76DF9B-AA91-49CC-B45E-0EBA8DDE77DA}"/>
              </a:ext>
            </a:extLst>
          </p:cNvPr>
          <p:cNvSpPr>
            <a:spLocks noGrp="1"/>
          </p:cNvSpPr>
          <p:nvPr>
            <p:ph type="body" sz="quarter" idx="13"/>
          </p:nvPr>
        </p:nvSpPr>
        <p:spPr>
          <a:xfrm>
            <a:off x="353591" y="1196752"/>
            <a:ext cx="8280400" cy="842754"/>
          </a:xfrm>
        </p:spPr>
        <p:txBody>
          <a:bodyPr>
            <a:normAutofit/>
          </a:bodyPr>
          <a:lstStyle/>
          <a:p>
            <a:r>
              <a:rPr lang="en-GB" dirty="0"/>
              <a:t>Result 2: Enhanced food security of 9 communities (3,000 households) through the implementation of food security and disaster resilience measures</a:t>
            </a:r>
            <a:endParaRPr lang="nl-NL" dirty="0"/>
          </a:p>
        </p:txBody>
      </p:sp>
      <p:graphicFrame>
        <p:nvGraphicFramePr>
          <p:cNvPr id="6" name="Table 5">
            <a:extLst>
              <a:ext uri="{FF2B5EF4-FFF2-40B4-BE49-F238E27FC236}">
                <a16:creationId xmlns:a16="http://schemas.microsoft.com/office/drawing/2014/main" id="{9F7F10F1-96B0-4741-882F-78BE1D2A1C80}"/>
              </a:ext>
            </a:extLst>
          </p:cNvPr>
          <p:cNvGraphicFramePr>
            <a:graphicFrameLocks noGrp="1"/>
          </p:cNvGraphicFramePr>
          <p:nvPr>
            <p:extLst>
              <p:ext uri="{D42A27DB-BD31-4B8C-83A1-F6EECF244321}">
                <p14:modId xmlns:p14="http://schemas.microsoft.com/office/powerpoint/2010/main" val="2030740920"/>
              </p:ext>
            </p:extLst>
          </p:nvPr>
        </p:nvGraphicFramePr>
        <p:xfrm>
          <a:off x="35496" y="1769806"/>
          <a:ext cx="9073007" cy="4660682"/>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683516451"/>
                    </a:ext>
                  </a:extLst>
                </a:gridCol>
                <a:gridCol w="3829678">
                  <a:extLst>
                    <a:ext uri="{9D8B030D-6E8A-4147-A177-3AD203B41FA5}">
                      <a16:colId xmlns:a16="http://schemas.microsoft.com/office/drawing/2014/main" val="1913345589"/>
                    </a:ext>
                  </a:extLst>
                </a:gridCol>
                <a:gridCol w="2218993">
                  <a:extLst>
                    <a:ext uri="{9D8B030D-6E8A-4147-A177-3AD203B41FA5}">
                      <a16:colId xmlns:a16="http://schemas.microsoft.com/office/drawing/2014/main" val="3322817638"/>
                    </a:ext>
                  </a:extLst>
                </a:gridCol>
              </a:tblGrid>
              <a:tr h="575537">
                <a:tc>
                  <a:txBody>
                    <a:bodyPr/>
                    <a:lstStyle/>
                    <a:p>
                      <a:r>
                        <a:rPr lang="en-GB" b="1" dirty="0"/>
                        <a:t>Outputs/activities </a:t>
                      </a:r>
                      <a:endParaRPr lang="nl-NL" b="1" dirty="0"/>
                    </a:p>
                  </a:txBody>
                  <a:tcPr/>
                </a:tc>
                <a:tc>
                  <a:txBody>
                    <a:bodyPr/>
                    <a:lstStyle/>
                    <a:p>
                      <a:r>
                        <a:rPr lang="en-GB" b="1" dirty="0"/>
                        <a:t>Planned </a:t>
                      </a:r>
                      <a:endParaRPr lang="nl-NL" b="1" dirty="0"/>
                    </a:p>
                  </a:txBody>
                  <a:tcPr/>
                </a:tc>
                <a:tc>
                  <a:txBody>
                    <a:bodyPr/>
                    <a:lstStyle/>
                    <a:p>
                      <a:r>
                        <a:rPr lang="en-GB" dirty="0"/>
                        <a:t>Achievement </a:t>
                      </a:r>
                      <a:endParaRPr lang="nl-NL" dirty="0"/>
                    </a:p>
                  </a:txBody>
                  <a:tcPr/>
                </a:tc>
                <a:extLst>
                  <a:ext uri="{0D108BD9-81ED-4DB2-BD59-A6C34878D82A}">
                    <a16:rowId xmlns:a16="http://schemas.microsoft.com/office/drawing/2014/main" val="197256523"/>
                  </a:ext>
                </a:extLst>
              </a:tr>
              <a:tr h="1803737">
                <a:tc>
                  <a:txBody>
                    <a:bodyPr/>
                    <a:lstStyle/>
                    <a:p>
                      <a:pPr marL="0" lvl="0" indent="0" algn="l" defTabSz="914400" rtl="0" eaLnBrk="1" latinLnBrk="0" hangingPunct="1">
                        <a:lnSpc>
                          <a:spcPct val="115000"/>
                        </a:lnSpc>
                        <a:spcAft>
                          <a:spcPts val="0"/>
                        </a:spcAft>
                        <a:buSzPts val="800"/>
                        <a:buFont typeface="Symbol" panose="05050102010706020507" pitchFamily="18" charset="2"/>
                        <a:buNone/>
                        <a:tabLst>
                          <a:tab pos="107950" algn="l"/>
                        </a:tabLst>
                      </a:pPr>
                      <a:r>
                        <a:rPr lang="en-GB" sz="1600" b="1" kern="1200" dirty="0">
                          <a:solidFill>
                            <a:schemeClr val="dk1"/>
                          </a:solidFill>
                          <a:effectLst/>
                          <a:latin typeface="Arial" panose="020B0604020202020204" pitchFamily="34" charset="0"/>
                          <a:ea typeface="Times New Roman" panose="02020603050405020304" pitchFamily="18" charset="0"/>
                          <a:cs typeface="+mn-cs"/>
                        </a:rPr>
                        <a:t>All 9 communities have taken action in reducing flood risks</a:t>
                      </a:r>
                      <a:endParaRPr lang="nl-NL" sz="1600" b="1" kern="1200" dirty="0">
                        <a:solidFill>
                          <a:schemeClr val="dk1"/>
                        </a:solidFill>
                        <a:effectLst/>
                        <a:latin typeface="Arial" panose="020B0604020202020204" pitchFamily="34" charset="0"/>
                        <a:ea typeface="Times New Roman" panose="02020603050405020304" pitchFamily="18" charset="0"/>
                        <a:cs typeface="+mn-cs"/>
                      </a:endParaRPr>
                    </a:p>
                  </a:txBody>
                  <a:tcPr marL="53975" marR="0" marT="0" marB="0">
                    <a:lnB w="12700" cap="flat" cmpd="sng" algn="ctr">
                      <a:solidFill>
                        <a:schemeClr val="tx1"/>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Conduct survey in 9 communities to </a:t>
                      </a:r>
                    </a:p>
                    <a:p>
                      <a:pPr marL="285750" lvl="0" indent="-285750">
                        <a:buFont typeface="Arial" panose="020B0604020202020204" pitchFamily="34" charset="0"/>
                        <a:buChar char="•"/>
                      </a:pPr>
                      <a:r>
                        <a:rPr lang="en-GB" sz="1600" kern="1200" dirty="0">
                          <a:solidFill>
                            <a:schemeClr val="dk1"/>
                          </a:solidFill>
                          <a:effectLst/>
                          <a:latin typeface="+mn-lt"/>
                          <a:ea typeface="+mn-ea"/>
                          <a:cs typeface="+mn-cs"/>
                        </a:rPr>
                        <a:t>Flood Risk reduction plans developed in each of the 9 communities</a:t>
                      </a:r>
                      <a:endParaRPr lang="nl-NL"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600" kern="1200" dirty="0">
                          <a:solidFill>
                            <a:schemeClr val="dk1"/>
                          </a:solidFill>
                          <a:effectLst/>
                          <a:latin typeface="+mn-lt"/>
                          <a:ea typeface="+mn-ea"/>
                          <a:cs typeface="+mn-cs"/>
                        </a:rPr>
                        <a:t>Construction of dykes, check dams, reinforcement of river banks by planting trees</a:t>
                      </a:r>
                      <a:endParaRPr lang="nl-NL" sz="1600" b="1" dirty="0"/>
                    </a:p>
                  </a:txBody>
                  <a:tcPr>
                    <a:lnB w="12700" cap="flat" cmpd="sng" algn="ctr">
                      <a:solidFill>
                        <a:schemeClr val="tx1"/>
                      </a:solidFill>
                      <a:prstDash val="solid"/>
                      <a:round/>
                      <a:headEnd type="none" w="med" len="med"/>
                      <a:tailEnd type="none" w="med" len="med"/>
                    </a:lnB>
                  </a:tcPr>
                </a:tc>
                <a:tc>
                  <a:txBody>
                    <a:bodyPr/>
                    <a:lstStyle/>
                    <a:p>
                      <a:pPr marL="285750" indent="-285750">
                        <a:buFontTx/>
                        <a:buChar char="-"/>
                      </a:pPr>
                      <a:r>
                        <a:rPr lang="nl-NL" sz="1600" dirty="0"/>
                        <a:t>PDRA undetaken</a:t>
                      </a:r>
                      <a:r>
                        <a:rPr lang="nl-NL" sz="1600" baseline="0" dirty="0"/>
                        <a:t> in 5 communities in two counties</a:t>
                      </a:r>
                    </a:p>
                    <a:p>
                      <a:pPr marL="285750" indent="-285750">
                        <a:buFontTx/>
                        <a:buChar char="-"/>
                      </a:pPr>
                      <a:r>
                        <a:rPr lang="nl-NL" sz="1600" baseline="0" dirty="0" err="1"/>
                        <a:t>Consultation</a:t>
                      </a:r>
                      <a:r>
                        <a:rPr lang="nl-NL" sz="1600" baseline="0" dirty="0"/>
                        <a:t> </a:t>
                      </a:r>
                      <a:r>
                        <a:rPr lang="nl-NL" sz="1600" baseline="0" dirty="0" err="1"/>
                        <a:t>started</a:t>
                      </a:r>
                      <a:endParaRPr lang="nl-NL"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1051541"/>
                  </a:ext>
                </a:extLst>
              </a:tr>
              <a:tr h="792088">
                <a:tc rowSpan="2">
                  <a:txBody>
                    <a:bodyPr/>
                    <a:lstStyle/>
                    <a:p>
                      <a:pPr marL="0" lvl="0" indent="0" algn="l" defTabSz="914400" rtl="0" eaLnBrk="1" latinLnBrk="0" hangingPunct="1">
                        <a:lnSpc>
                          <a:spcPct val="115000"/>
                        </a:lnSpc>
                        <a:spcAft>
                          <a:spcPts val="0"/>
                        </a:spcAft>
                        <a:buSzPts val="800"/>
                        <a:buFont typeface="Symbol" panose="05050102010706020507" pitchFamily="18" charset="2"/>
                        <a:buNone/>
                        <a:tabLst>
                          <a:tab pos="107950" algn="l"/>
                        </a:tabLst>
                      </a:pPr>
                      <a:r>
                        <a:rPr lang="en-GB" sz="1600" b="1" kern="1200" dirty="0">
                          <a:solidFill>
                            <a:schemeClr val="dk1"/>
                          </a:solidFill>
                          <a:effectLst/>
                          <a:latin typeface="Arial" panose="020B0604020202020204" pitchFamily="34" charset="0"/>
                          <a:ea typeface="Times New Roman" panose="02020603050405020304" pitchFamily="18" charset="0"/>
                          <a:cs typeface="+mn-cs"/>
                        </a:rPr>
                        <a:t>All 9 communities have access to clean drinking water </a:t>
                      </a:r>
                      <a:endParaRPr lang="nl-NL" sz="1600" b="1" kern="1200" dirty="0">
                        <a:solidFill>
                          <a:schemeClr val="dk1"/>
                        </a:solidFill>
                        <a:effectLst/>
                        <a:latin typeface="Arial" panose="020B0604020202020204" pitchFamily="34" charset="0"/>
                        <a:ea typeface="Times New Roman" panose="02020603050405020304" pitchFamily="18" charset="0"/>
                        <a:cs typeface="+mn-cs"/>
                      </a:endParaRPr>
                    </a:p>
                  </a:txBody>
                  <a:tcPr marL="53975" marR="0" marT="0" marB="0">
                    <a:lnT w="12700" cap="flat" cmpd="sng" algn="ctr">
                      <a:solidFill>
                        <a:schemeClr val="tx1"/>
                      </a:solidFill>
                      <a:prstDash val="solid"/>
                      <a:round/>
                      <a:headEnd type="none" w="med" len="med"/>
                      <a:tailEnd type="none" w="med" len="med"/>
                    </a:lnT>
                  </a:tcPr>
                </a:tc>
                <a:tc>
                  <a:txBody>
                    <a:bodyPr/>
                    <a:lstStyle/>
                    <a:p>
                      <a:pPr marL="342900" lvl="0" indent="-342900">
                        <a:spcAft>
                          <a:spcPts val="0"/>
                        </a:spcAft>
                        <a:buSzPts val="800"/>
                        <a:buFont typeface="Symbol" panose="05050102010706020507" pitchFamily="18" charset="2"/>
                        <a:buChar char=""/>
                        <a:tabLst>
                          <a:tab pos="107950"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A survey in each of the 9 communities to assess the drinking water situation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Survey in progress </a:t>
                      </a:r>
                      <a:endParaRPr lang="nl-NL"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95193"/>
                  </a:ext>
                </a:extLst>
              </a:tr>
              <a:tr h="617200">
                <a:tc vMerge="1">
                  <a:txBody>
                    <a:bodyPr/>
                    <a:lstStyle/>
                    <a:p>
                      <a:pPr marL="0" lvl="0" indent="0">
                        <a:lnSpc>
                          <a:spcPct val="115000"/>
                        </a:lnSpc>
                        <a:spcAft>
                          <a:spcPts val="0"/>
                        </a:spcAft>
                        <a:buSzPts val="800"/>
                        <a:buFont typeface="Symbol" panose="05050102010706020507" pitchFamily="18" charset="2"/>
                        <a:buNone/>
                        <a:tabLst>
                          <a:tab pos="107950" algn="l"/>
                        </a:tabLst>
                      </a:pP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0" marT="0" marB="0">
                    <a:lnT w="12700" cap="flat" cmpd="sng" algn="ctr">
                      <a:solidFill>
                        <a:schemeClr val="tx1"/>
                      </a:solidFill>
                      <a:prstDash val="solid"/>
                      <a:round/>
                      <a:headEnd type="none" w="med" len="med"/>
                      <a:tailEnd type="none" w="med" len="med"/>
                    </a:lnT>
                  </a:tcPr>
                </a:tc>
                <a:tc>
                  <a:txBody>
                    <a:bodyPr/>
                    <a:lstStyle/>
                    <a:p>
                      <a:pPr marL="342900" marR="0" lvl="0" indent="-342900" algn="l" defTabSz="914400" rtl="0" eaLnBrk="1" fontAlgn="auto" latinLnBrk="0" hangingPunct="1">
                        <a:lnSpc>
                          <a:spcPct val="100000"/>
                        </a:lnSpc>
                        <a:spcBef>
                          <a:spcPts val="0"/>
                        </a:spcBef>
                        <a:spcAft>
                          <a:spcPts val="0"/>
                        </a:spcAft>
                        <a:buClrTx/>
                        <a:buSzPts val="800"/>
                        <a:buFont typeface="Symbol" panose="05050102010706020507" pitchFamily="18" charset="2"/>
                        <a:buChar char=""/>
                        <a:tabLst>
                          <a:tab pos="107950" algn="l"/>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Construction./rehabilitation of water sources in 9 communities </a:t>
                      </a:r>
                    </a:p>
                  </a:txBody>
                  <a:tcPr>
                    <a:lnT w="12700" cap="flat" cmpd="sng" algn="ctr">
                      <a:solidFill>
                        <a:schemeClr val="tx1"/>
                      </a:solidFill>
                      <a:prstDash val="solid"/>
                      <a:round/>
                      <a:headEnd type="none" w="med" len="med"/>
                      <a:tailEnd type="none" w="med" len="med"/>
                    </a:lnT>
                  </a:tcPr>
                </a:tc>
                <a:tc>
                  <a:txBody>
                    <a:bodyPr/>
                    <a:lstStyle/>
                    <a:p>
                      <a:pPr marL="0" indent="0">
                        <a:buFontTx/>
                        <a:buNone/>
                      </a:pPr>
                      <a:r>
                        <a:rPr lang="en-GB" sz="1600" baseline="0" dirty="0"/>
                        <a:t>Feasibility study on going </a:t>
                      </a:r>
                      <a:endParaRPr lang="nl-NL" sz="1600" baseline="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08810145"/>
                  </a:ext>
                </a:extLst>
              </a:tr>
              <a:tr h="729368">
                <a:tc>
                  <a:txBody>
                    <a:bodyPr/>
                    <a:lstStyle/>
                    <a:p>
                      <a:pPr marL="0" lvl="0" indent="0" algn="l" defTabSz="914400" rtl="0" eaLnBrk="1" latinLnBrk="0" hangingPunct="1">
                        <a:lnSpc>
                          <a:spcPct val="115000"/>
                        </a:lnSpc>
                        <a:spcAft>
                          <a:spcPts val="0"/>
                        </a:spcAft>
                        <a:buSzPts val="800"/>
                        <a:buFont typeface="Symbol" panose="05050102010706020507" pitchFamily="18" charset="2"/>
                        <a:buNone/>
                        <a:tabLst>
                          <a:tab pos="107950" algn="l"/>
                        </a:tabLst>
                      </a:pPr>
                      <a:r>
                        <a:rPr lang="en-GB" sz="1600" b="1" kern="1200" dirty="0">
                          <a:solidFill>
                            <a:schemeClr val="dk1"/>
                          </a:solidFill>
                          <a:effectLst/>
                          <a:latin typeface="Arial" panose="020B0604020202020204" pitchFamily="34" charset="0"/>
                          <a:ea typeface="Times New Roman" panose="02020603050405020304" pitchFamily="18" charset="0"/>
                          <a:cs typeface="+mn-cs"/>
                        </a:rPr>
                        <a:t>Baseline and impact data available on FFS members productivity</a:t>
                      </a:r>
                      <a:endParaRPr lang="nl-NL" sz="1600" b="1" kern="1200" dirty="0">
                        <a:solidFill>
                          <a:schemeClr val="dk1"/>
                        </a:solidFill>
                        <a:effectLst/>
                        <a:latin typeface="Arial" panose="020B0604020202020204" pitchFamily="34" charset="0"/>
                        <a:ea typeface="Times New Roman" panose="02020603050405020304" pitchFamily="18" charset="0"/>
                        <a:cs typeface="+mn-cs"/>
                      </a:endParaRPr>
                    </a:p>
                  </a:txBody>
                  <a:tcPr marL="53975" marR="0" marT="0" marB="0"/>
                </a:tc>
                <a:tc>
                  <a:txBody>
                    <a:bodyPr/>
                    <a:lstStyle/>
                    <a:p>
                      <a:pPr marL="285750" indent="-285750">
                        <a:buFont typeface="Arial" panose="020B0604020202020204" pitchFamily="34" charset="0"/>
                        <a:buChar char="•"/>
                      </a:pPr>
                      <a:r>
                        <a:rPr lang="en-GB" sz="1600" b="0" dirty="0"/>
                        <a:t>Conduct baseline assessment of agricultural produce </a:t>
                      </a:r>
                      <a:endParaRPr lang="nl-NL" sz="1600" b="0" dirty="0"/>
                    </a:p>
                  </a:txBody>
                  <a:tcPr/>
                </a:tc>
                <a:tc>
                  <a:txBody>
                    <a:bodyPr/>
                    <a:lstStyle/>
                    <a:p>
                      <a:r>
                        <a:rPr lang="en-GB" sz="1600" b="0" dirty="0"/>
                        <a:t>Baseline assessment conducted </a:t>
                      </a:r>
                      <a:endParaRPr lang="nl-NL" sz="1600" b="0" dirty="0"/>
                    </a:p>
                  </a:txBody>
                  <a:tcPr/>
                </a:tc>
                <a:extLst>
                  <a:ext uri="{0D108BD9-81ED-4DB2-BD59-A6C34878D82A}">
                    <a16:rowId xmlns:a16="http://schemas.microsoft.com/office/drawing/2014/main" val="628670514"/>
                  </a:ext>
                </a:extLst>
              </a:tr>
            </a:tbl>
          </a:graphicData>
        </a:graphic>
      </p:graphicFrame>
      <p:pic>
        <p:nvPicPr>
          <p:cNvPr id="7" name="Picture 6">
            <a:extLst>
              <a:ext uri="{FF2B5EF4-FFF2-40B4-BE49-F238E27FC236}">
                <a16:creationId xmlns:a16="http://schemas.microsoft.com/office/drawing/2014/main" id="{5838BDCC-7829-428B-A1AD-94CF7AA25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481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55A9-A0CD-437F-B01F-283992DBEDA8}"/>
              </a:ext>
            </a:extLst>
          </p:cNvPr>
          <p:cNvSpPr>
            <a:spLocks noGrp="1"/>
          </p:cNvSpPr>
          <p:nvPr>
            <p:ph type="title"/>
          </p:nvPr>
        </p:nvSpPr>
        <p:spPr/>
        <p:txBody>
          <a:bodyPr>
            <a:normAutofit/>
          </a:bodyPr>
          <a:lstStyle/>
          <a:p>
            <a:r>
              <a:rPr lang="en-GB" dirty="0"/>
              <a:t>Project Results </a:t>
            </a:r>
            <a:endParaRPr lang="nl-NL" dirty="0"/>
          </a:p>
        </p:txBody>
      </p:sp>
      <p:sp>
        <p:nvSpPr>
          <p:cNvPr id="4" name="Text Placeholder 3">
            <a:extLst>
              <a:ext uri="{FF2B5EF4-FFF2-40B4-BE49-F238E27FC236}">
                <a16:creationId xmlns:a16="http://schemas.microsoft.com/office/drawing/2014/main" id="{6E76DF9B-AA91-49CC-B45E-0EBA8DDE77DA}"/>
              </a:ext>
            </a:extLst>
          </p:cNvPr>
          <p:cNvSpPr>
            <a:spLocks noGrp="1"/>
          </p:cNvSpPr>
          <p:nvPr>
            <p:ph type="body" sz="quarter" idx="13"/>
          </p:nvPr>
        </p:nvSpPr>
        <p:spPr>
          <a:xfrm>
            <a:off x="353591" y="1218094"/>
            <a:ext cx="8280400" cy="842754"/>
          </a:xfrm>
        </p:spPr>
        <p:txBody>
          <a:bodyPr>
            <a:normAutofit/>
          </a:bodyPr>
          <a:lstStyle/>
          <a:p>
            <a:r>
              <a:rPr lang="en-GB" dirty="0"/>
              <a:t>Result 2: Enhanced food security of 9 communities (3,000 households) through the implementation of food security and disaster resilience measures</a:t>
            </a:r>
            <a:endParaRPr lang="nl-NL" dirty="0"/>
          </a:p>
        </p:txBody>
      </p:sp>
      <p:graphicFrame>
        <p:nvGraphicFramePr>
          <p:cNvPr id="6" name="Table 5">
            <a:extLst>
              <a:ext uri="{FF2B5EF4-FFF2-40B4-BE49-F238E27FC236}">
                <a16:creationId xmlns:a16="http://schemas.microsoft.com/office/drawing/2014/main" id="{9F7F10F1-96B0-4741-882F-78BE1D2A1C80}"/>
              </a:ext>
            </a:extLst>
          </p:cNvPr>
          <p:cNvGraphicFramePr>
            <a:graphicFrameLocks noGrp="1"/>
          </p:cNvGraphicFramePr>
          <p:nvPr>
            <p:extLst>
              <p:ext uri="{D42A27DB-BD31-4B8C-83A1-F6EECF244321}">
                <p14:modId xmlns:p14="http://schemas.microsoft.com/office/powerpoint/2010/main" val="1182963979"/>
              </p:ext>
            </p:extLst>
          </p:nvPr>
        </p:nvGraphicFramePr>
        <p:xfrm>
          <a:off x="0" y="1924795"/>
          <a:ext cx="9143999" cy="3592437"/>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683516451"/>
                    </a:ext>
                  </a:extLst>
                </a:gridCol>
                <a:gridCol w="3252192">
                  <a:extLst>
                    <a:ext uri="{9D8B030D-6E8A-4147-A177-3AD203B41FA5}">
                      <a16:colId xmlns:a16="http://schemas.microsoft.com/office/drawing/2014/main" val="1913345589"/>
                    </a:ext>
                  </a:extLst>
                </a:gridCol>
                <a:gridCol w="2843807">
                  <a:extLst>
                    <a:ext uri="{9D8B030D-6E8A-4147-A177-3AD203B41FA5}">
                      <a16:colId xmlns:a16="http://schemas.microsoft.com/office/drawing/2014/main" val="3322817638"/>
                    </a:ext>
                  </a:extLst>
                </a:gridCol>
              </a:tblGrid>
              <a:tr h="773037">
                <a:tc>
                  <a:txBody>
                    <a:bodyPr/>
                    <a:lstStyle/>
                    <a:p>
                      <a:r>
                        <a:rPr lang="en-GB" b="1" dirty="0"/>
                        <a:t>Outputs/activities </a:t>
                      </a:r>
                      <a:endParaRPr lang="nl-NL" b="1" dirty="0"/>
                    </a:p>
                  </a:txBody>
                  <a:tcPr/>
                </a:tc>
                <a:tc>
                  <a:txBody>
                    <a:bodyPr/>
                    <a:lstStyle/>
                    <a:p>
                      <a:r>
                        <a:rPr lang="en-GB" b="1" dirty="0"/>
                        <a:t>Planned </a:t>
                      </a:r>
                      <a:endParaRPr lang="nl-NL" b="1" dirty="0"/>
                    </a:p>
                  </a:txBody>
                  <a:tcPr/>
                </a:tc>
                <a:tc>
                  <a:txBody>
                    <a:bodyPr/>
                    <a:lstStyle/>
                    <a:p>
                      <a:r>
                        <a:rPr lang="en-GB" b="1" dirty="0"/>
                        <a:t>Achievement </a:t>
                      </a:r>
                      <a:endParaRPr lang="nl-NL" b="1" dirty="0"/>
                    </a:p>
                  </a:txBody>
                  <a:tcPr/>
                </a:tc>
                <a:extLst>
                  <a:ext uri="{0D108BD9-81ED-4DB2-BD59-A6C34878D82A}">
                    <a16:rowId xmlns:a16="http://schemas.microsoft.com/office/drawing/2014/main" val="197256523"/>
                  </a:ext>
                </a:extLst>
              </a:tr>
              <a:tr h="594360">
                <a:tc rowSpan="2">
                  <a:txBody>
                    <a:bodyPr/>
                    <a:lstStyle/>
                    <a:p>
                      <a:pPr marL="0" lvl="0" indent="0">
                        <a:lnSpc>
                          <a:spcPct val="115000"/>
                        </a:lnSpc>
                        <a:spcAft>
                          <a:spcPts val="0"/>
                        </a:spcAft>
                        <a:buSzPts val="800"/>
                        <a:buFont typeface="Symbol" panose="05050102010706020507" pitchFamily="18" charset="2"/>
                        <a:buNone/>
                        <a:tabLst>
                          <a:tab pos="107950" algn="l"/>
                        </a:tabLst>
                      </a:pPr>
                      <a:r>
                        <a:rPr lang="en-GB" sz="1600" b="1" dirty="0">
                          <a:effectLst/>
                          <a:latin typeface="Arial" panose="020B0604020202020204" pitchFamily="34" charset="0"/>
                          <a:ea typeface="Times New Roman" panose="02020603050405020304" pitchFamily="18" charset="0"/>
                        </a:rPr>
                        <a:t>300 persons, especially women and adolescents, have acquired skills and knowledge to successfully implement a new agri-business model</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0" marT="0" marB="0">
                    <a:lnB w="12700" cap="flat" cmpd="sng" algn="ctr">
                      <a:solidFill>
                        <a:schemeClr val="tx1"/>
                      </a:solidFill>
                      <a:prstDash val="solid"/>
                      <a:round/>
                      <a:headEnd type="none" w="med" len="med"/>
                      <a:tailEnd type="none" w="med" len="med"/>
                    </a:lnB>
                  </a:tcPr>
                </a:tc>
                <a:tc>
                  <a:txBody>
                    <a:bodyPr/>
                    <a:lstStyle/>
                    <a:p>
                      <a:pPr marL="0" lvl="0" indent="0">
                        <a:buFont typeface="Arial" panose="020B0604020202020204" pitchFamily="34" charset="0"/>
                        <a:buNone/>
                      </a:pPr>
                      <a:r>
                        <a:rPr lang="en-GB" sz="1600" b="0" dirty="0"/>
                        <a:t>Training of 150 people on feasible and innovative agri-business </a:t>
                      </a:r>
                    </a:p>
                  </a:txBody>
                  <a:tcPr>
                    <a:lnB w="12700" cap="flat" cmpd="sng" algn="ctr">
                      <a:solidFill>
                        <a:schemeClr val="tx1"/>
                      </a:solidFill>
                      <a:prstDash val="solid"/>
                      <a:round/>
                      <a:headEnd type="none" w="med" len="med"/>
                      <a:tailEnd type="none" w="med" len="med"/>
                    </a:lnB>
                  </a:tcPr>
                </a:tc>
                <a:tc>
                  <a:txBody>
                    <a:bodyPr/>
                    <a:lstStyle/>
                    <a:p>
                      <a:r>
                        <a:rPr lang="en-GB" sz="1600" b="0" baseline="0" dirty="0"/>
                        <a:t>Participants to be identified from already formed 30 FFS groups in 3 counties</a:t>
                      </a:r>
                      <a:endParaRPr lang="nl-NL" sz="1600" b="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1051541"/>
                  </a:ext>
                </a:extLst>
              </a:tr>
              <a:tr h="594360">
                <a:tc vMerge="1">
                  <a:txBody>
                    <a:bodyPr/>
                    <a:lstStyle/>
                    <a:p>
                      <a:endParaRPr lang="nl-NL"/>
                    </a:p>
                  </a:txBody>
                  <a:tcPr/>
                </a:tc>
                <a:tc>
                  <a:txBody>
                    <a:bodyPr/>
                    <a:lstStyle/>
                    <a:p>
                      <a:pPr marL="0" marR="0" lvl="0" indent="0" algn="l" defTabSz="914400" rtl="0" eaLnBrk="1" fontAlgn="auto" latinLnBrk="0" hangingPunct="1">
                        <a:lnSpc>
                          <a:spcPct val="100000"/>
                        </a:lnSpc>
                        <a:spcBef>
                          <a:spcPts val="0"/>
                        </a:spcBef>
                        <a:spcAft>
                          <a:spcPts val="0"/>
                        </a:spcAft>
                        <a:buClrTx/>
                        <a:buSzPts val="800"/>
                        <a:buFont typeface="Symbol" panose="05050102010706020507" pitchFamily="18" charset="2"/>
                        <a:buNone/>
                        <a:tabLst>
                          <a:tab pos="107950" algn="l"/>
                        </a:tabLst>
                        <a:defRPr/>
                      </a:pPr>
                      <a:r>
                        <a:rPr lang="en-GB" sz="1600" b="0" dirty="0">
                          <a:effectLst/>
                          <a:latin typeface="Arial" panose="020B0604020202020204" pitchFamily="34" charset="0"/>
                          <a:ea typeface="Times New Roman" panose="02020603050405020304" pitchFamily="18" charset="0"/>
                          <a:cs typeface="Arial" panose="020B0604020202020204" pitchFamily="34" charset="0"/>
                        </a:rPr>
                        <a:t>300 persons are implementing the agri-business model taught</a:t>
                      </a:r>
                      <a:endParaRPr lang="nl-NL" sz="16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0" dirty="0"/>
                        <a:t>0</a:t>
                      </a:r>
                      <a:endParaRPr lang="nl-NL" sz="16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877069"/>
                  </a:ext>
                </a:extLst>
              </a:tr>
              <a:tr h="489827">
                <a:tc rowSpan="2">
                  <a:txBody>
                    <a:bodyPr/>
                    <a:lstStyle/>
                    <a:p>
                      <a:pPr marL="0" lvl="0" indent="0" algn="l" defTabSz="914400" rtl="0" eaLnBrk="1" latinLnBrk="0" hangingPunct="1">
                        <a:lnSpc>
                          <a:spcPct val="115000"/>
                        </a:lnSpc>
                        <a:spcAft>
                          <a:spcPts val="0"/>
                        </a:spcAft>
                        <a:buSzPts val="800"/>
                        <a:buFont typeface="Symbol" panose="05050102010706020507" pitchFamily="18" charset="2"/>
                        <a:buNone/>
                        <a:tabLst>
                          <a:tab pos="107950" algn="l"/>
                        </a:tabLst>
                      </a:pPr>
                      <a:r>
                        <a:rPr lang="en-GB" sz="1600" b="1" kern="1200" dirty="0">
                          <a:solidFill>
                            <a:schemeClr val="dk1"/>
                          </a:solidFill>
                          <a:effectLst/>
                          <a:latin typeface="Arial" panose="020B0604020202020204" pitchFamily="34" charset="0"/>
                          <a:ea typeface="Times New Roman" panose="02020603050405020304" pitchFamily="18" charset="0"/>
                          <a:cs typeface="+mn-cs"/>
                        </a:rPr>
                        <a:t>300 persons, especially women and adolescents, successfully implement a new agri-business model</a:t>
                      </a:r>
                      <a:endParaRPr lang="nl-NL" sz="1600" b="1" kern="1200" dirty="0">
                        <a:solidFill>
                          <a:schemeClr val="dk1"/>
                        </a:solidFill>
                        <a:effectLst/>
                        <a:latin typeface="Arial" panose="020B0604020202020204" pitchFamily="34" charset="0"/>
                        <a:ea typeface="Times New Roman" panose="02020603050405020304" pitchFamily="18" charset="0"/>
                        <a:cs typeface="+mn-cs"/>
                      </a:endParaRPr>
                    </a:p>
                  </a:txBody>
                  <a:tcPr marL="53975" marR="0" marT="0" marB="0">
                    <a:lnT w="12700" cap="flat" cmpd="sng" algn="ctr">
                      <a:solidFill>
                        <a:schemeClr val="tx1"/>
                      </a:solidFill>
                      <a:prstDash val="solid"/>
                      <a:round/>
                      <a:headEnd type="none" w="med" len="med"/>
                      <a:tailEnd type="none" w="med" len="med"/>
                    </a:lnT>
                  </a:tcPr>
                </a:tc>
                <a:tc>
                  <a:txBody>
                    <a:bodyPr/>
                    <a:lstStyle/>
                    <a:p>
                      <a:pPr marL="0" lvl="0" indent="0">
                        <a:spcAft>
                          <a:spcPts val="0"/>
                        </a:spcAft>
                        <a:buSzPts val="800"/>
                        <a:buFont typeface="Symbol" panose="05050102010706020507" pitchFamily="18" charset="2"/>
                        <a:buNone/>
                        <a:tabLst>
                          <a:tab pos="107950" algn="l"/>
                        </a:tabLst>
                      </a:pPr>
                      <a:r>
                        <a:rPr lang="en-GB" sz="1600" b="0" dirty="0"/>
                        <a:t>300 people implement new agri-business model </a:t>
                      </a:r>
                      <a:endParaRPr lang="nl-NL" sz="16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0" dirty="0"/>
                        <a:t>0</a:t>
                      </a:r>
                      <a:endParaRPr lang="nl-NL" sz="1600"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95193"/>
                  </a:ext>
                </a:extLst>
              </a:tr>
              <a:tr h="489827">
                <a:tc vMerge="1">
                  <a:txBody>
                    <a:bodyPr/>
                    <a:lstStyle/>
                    <a:p>
                      <a:pPr marL="0" lvl="0" indent="0">
                        <a:lnSpc>
                          <a:spcPct val="115000"/>
                        </a:lnSpc>
                        <a:spcAft>
                          <a:spcPts val="0"/>
                        </a:spcAft>
                        <a:buSzPts val="800"/>
                        <a:buFont typeface="Symbol" panose="05050102010706020507" pitchFamily="18" charset="2"/>
                        <a:buNone/>
                        <a:tabLst>
                          <a:tab pos="107950" algn="l"/>
                        </a:tabLst>
                      </a:pPr>
                      <a:endParaRPr lang="nl-N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0" marT="0" marB="0">
                    <a:lnT w="12700" cap="flat" cmpd="sng" algn="ctr">
                      <a:solidFill>
                        <a:schemeClr val="tx1"/>
                      </a:solidFill>
                      <a:prstDash val="solid"/>
                      <a:round/>
                      <a:headEnd type="none" w="med" len="med"/>
                      <a:tailEnd type="none" w="med" len="med"/>
                    </a:lnT>
                  </a:tcPr>
                </a:tc>
                <a:tc>
                  <a:txBody>
                    <a:bodyPr/>
                    <a:lstStyle/>
                    <a:p>
                      <a:r>
                        <a:rPr lang="en-GB" sz="1600" b="0" kern="1200" dirty="0">
                          <a:solidFill>
                            <a:schemeClr val="dk1"/>
                          </a:solidFill>
                          <a:effectLst/>
                          <a:latin typeface="+mn-lt"/>
                          <a:ea typeface="+mn-ea"/>
                          <a:cs typeface="+mn-cs"/>
                        </a:rPr>
                        <a:t>Establishment of VSLA in each community (9 communities) </a:t>
                      </a:r>
                      <a:endParaRPr lang="nl-NL" sz="1600" b="0" dirty="0"/>
                    </a:p>
                  </a:txBody>
                  <a:tcPr>
                    <a:lnT w="12700" cap="flat" cmpd="sng" algn="ctr">
                      <a:solidFill>
                        <a:schemeClr val="tx1"/>
                      </a:solidFill>
                      <a:prstDash val="solid"/>
                      <a:round/>
                      <a:headEnd type="none" w="med" len="med"/>
                      <a:tailEnd type="none" w="med" len="med"/>
                    </a:lnT>
                  </a:tcPr>
                </a:tc>
                <a:tc>
                  <a:txBody>
                    <a:bodyPr/>
                    <a:lstStyle/>
                    <a:p>
                      <a:r>
                        <a:rPr lang="nl-NL" sz="1600" b="0" dirty="0" err="1"/>
                        <a:t>Ground</a:t>
                      </a:r>
                      <a:r>
                        <a:rPr lang="nl-NL" sz="1600" b="0" dirty="0"/>
                        <a:t> working started for establishment of VSLA in 2 counties</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08810145"/>
                  </a:ext>
                </a:extLst>
              </a:tr>
            </a:tbl>
          </a:graphicData>
        </a:graphic>
      </p:graphicFrame>
      <p:pic>
        <p:nvPicPr>
          <p:cNvPr id="7" name="Picture 6">
            <a:extLst>
              <a:ext uri="{FF2B5EF4-FFF2-40B4-BE49-F238E27FC236}">
                <a16:creationId xmlns:a16="http://schemas.microsoft.com/office/drawing/2014/main" id="{9EA47BFB-AC19-4F8E-A3A5-464C95C58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446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Plan for the remaining project period</a:t>
            </a:r>
            <a:br>
              <a:rPr lang="en-US" dirty="0"/>
            </a:br>
            <a:endParaRPr lang="en-US" dirty="0"/>
          </a:p>
        </p:txBody>
      </p:sp>
      <p:sp>
        <p:nvSpPr>
          <p:cNvPr id="4" name="Text Placeholder 3"/>
          <p:cNvSpPr>
            <a:spLocks noGrp="1"/>
          </p:cNvSpPr>
          <p:nvPr>
            <p:ph type="body" sz="quarter" idx="13"/>
          </p:nvPr>
        </p:nvSpPr>
        <p:spPr/>
        <p:txBody>
          <a:bodyPr>
            <a:noAutofit/>
          </a:bodyPr>
          <a:lstStyle/>
          <a:p>
            <a:r>
              <a:rPr lang="en-US" sz="2000" dirty="0"/>
              <a:t>Overview plan </a:t>
            </a:r>
          </a:p>
        </p:txBody>
      </p:sp>
      <p:sp>
        <p:nvSpPr>
          <p:cNvPr id="5" name="Text Placeholder 4"/>
          <p:cNvSpPr>
            <a:spLocks noGrp="1"/>
          </p:cNvSpPr>
          <p:nvPr>
            <p:ph type="body" sz="quarter" idx="15"/>
          </p:nvPr>
        </p:nvSpPr>
        <p:spPr>
          <a:xfrm>
            <a:off x="353989" y="1794158"/>
            <a:ext cx="8280000" cy="4443154"/>
          </a:xfrm>
        </p:spPr>
        <p:txBody>
          <a:bodyPr>
            <a:normAutofit/>
          </a:bodyPr>
          <a:lstStyle/>
          <a:p>
            <a:pPr marL="285750" indent="-285750">
              <a:lnSpc>
                <a:spcPct val="150000"/>
              </a:lnSpc>
              <a:buFont typeface="Arial" panose="020B0604020202020204" pitchFamily="34" charset="0"/>
              <a:buChar char="•"/>
            </a:pPr>
            <a:r>
              <a:rPr lang="en-US" dirty="0"/>
              <a:t>Boost project activities implementation using window of opportunity – the relative stability &amp; return of beneficiaries to their location</a:t>
            </a:r>
          </a:p>
          <a:p>
            <a:pPr marL="285750" indent="-285750">
              <a:lnSpc>
                <a:spcPct val="150000"/>
              </a:lnSpc>
              <a:buFont typeface="Arial" panose="020B0604020202020204" pitchFamily="34" charset="0"/>
              <a:buChar char="•"/>
            </a:pPr>
            <a:r>
              <a:rPr lang="en-US" dirty="0"/>
              <a:t>Facilitate FFS training and establish the remaining FFS groups  (2017)</a:t>
            </a:r>
          </a:p>
          <a:p>
            <a:pPr marL="285750" indent="-285750">
              <a:lnSpc>
                <a:spcPct val="150000"/>
              </a:lnSpc>
              <a:buFont typeface="Arial" panose="020B0604020202020204" pitchFamily="34" charset="0"/>
              <a:buChar char="•"/>
            </a:pPr>
            <a:r>
              <a:rPr lang="en-US" dirty="0"/>
              <a:t>Establish VSLAs, training, mentoring and coaching of the groups (2017 / 2018)</a:t>
            </a:r>
          </a:p>
          <a:p>
            <a:pPr marL="285750" indent="-285750">
              <a:lnSpc>
                <a:spcPct val="150000"/>
              </a:lnSpc>
              <a:buFont typeface="Arial" panose="020B0604020202020204" pitchFamily="34" charset="0"/>
              <a:buChar char="•"/>
            </a:pPr>
            <a:r>
              <a:rPr lang="en-US" dirty="0"/>
              <a:t>Rehabilitate water infrastructure based on the community prioritization </a:t>
            </a:r>
          </a:p>
          <a:p>
            <a:pPr marL="285750" indent="-285750">
              <a:lnSpc>
                <a:spcPct val="150000"/>
              </a:lnSpc>
              <a:buFont typeface="Arial" panose="020B0604020202020204" pitchFamily="34" charset="0"/>
              <a:buChar char="•"/>
            </a:pPr>
            <a:r>
              <a:rPr lang="en-US" dirty="0"/>
              <a:t>Prepare and submit 2</a:t>
            </a:r>
            <a:r>
              <a:rPr lang="en-US" baseline="30000" dirty="0"/>
              <a:t>nd</a:t>
            </a:r>
            <a:r>
              <a:rPr lang="en-US" dirty="0"/>
              <a:t> year PRO-ACT interim report (Jan / Feb 2018)</a:t>
            </a:r>
          </a:p>
          <a:p>
            <a:pPr marL="285750" indent="-285750">
              <a:lnSpc>
                <a:spcPct val="150000"/>
              </a:lnSpc>
              <a:buFont typeface="Arial" panose="020B0604020202020204" pitchFamily="34" charset="0"/>
              <a:buChar char="•"/>
            </a:pPr>
            <a:r>
              <a:rPr lang="en-US" dirty="0"/>
              <a:t>Conduct annual review workshop that will focus on:</a:t>
            </a:r>
          </a:p>
          <a:p>
            <a:pPr marL="730250" lvl="2" indent="-285750">
              <a:lnSpc>
                <a:spcPct val="150000"/>
              </a:lnSpc>
              <a:buFont typeface="Wingdings" panose="05000000000000000000" pitchFamily="2" charset="2"/>
              <a:buChar char="Ø"/>
            </a:pPr>
            <a:r>
              <a:rPr lang="en-US" dirty="0"/>
              <a:t>Project progress against planned activities and outputs</a:t>
            </a:r>
          </a:p>
          <a:p>
            <a:pPr marL="730250" lvl="2" indent="-285750">
              <a:lnSpc>
                <a:spcPct val="150000"/>
              </a:lnSpc>
              <a:buFont typeface="Wingdings" panose="05000000000000000000" pitchFamily="2" charset="2"/>
              <a:buChar char="Ø"/>
            </a:pPr>
            <a:r>
              <a:rPr lang="en-US" dirty="0"/>
              <a:t>Mapping existing gaps and challenges and identify solutions</a:t>
            </a:r>
          </a:p>
          <a:p>
            <a:pPr marL="730250" lvl="2" indent="-285750">
              <a:lnSpc>
                <a:spcPct val="150000"/>
              </a:lnSpc>
              <a:buFont typeface="Wingdings" panose="05000000000000000000" pitchFamily="2" charset="2"/>
              <a:buChar char="Ø"/>
            </a:pPr>
            <a:r>
              <a:rPr lang="en-US" dirty="0"/>
              <a:t>Gauge and review stakeholders (including beneficiaries) feedback</a:t>
            </a:r>
          </a:p>
          <a:p>
            <a:pPr marL="730250" lvl="2" indent="-285750">
              <a:lnSpc>
                <a:spcPct val="150000"/>
              </a:lnSpc>
              <a:buFont typeface="Wingdings" panose="05000000000000000000" pitchFamily="2" charset="2"/>
              <a:buChar char="Ø"/>
            </a:pPr>
            <a:r>
              <a:rPr lang="en-US" dirty="0"/>
              <a:t>Identify changes to and improve modalities for successive year project implementations</a:t>
            </a:r>
          </a:p>
          <a:p>
            <a:pPr marL="285750" indent="-285750">
              <a:lnSpc>
                <a:spcPct val="150000"/>
              </a:lnSpc>
              <a:buFont typeface="Arial" panose="020B0604020202020204" pitchFamily="34" charset="0"/>
              <a:buChar char="•"/>
            </a:pPr>
            <a:r>
              <a:rPr lang="en-US" dirty="0"/>
              <a:t>Conduct mid-term evaluation (2018)</a:t>
            </a:r>
          </a:p>
          <a:p>
            <a:endParaRPr lang="en-US" dirty="0"/>
          </a:p>
        </p:txBody>
      </p:sp>
      <p:pic>
        <p:nvPicPr>
          <p:cNvPr id="6" name="Picture 5">
            <a:extLst>
              <a:ext uri="{FF2B5EF4-FFF2-40B4-BE49-F238E27FC236}">
                <a16:creationId xmlns:a16="http://schemas.microsoft.com/office/drawing/2014/main" id="{F702ECD6-7A15-4EEE-87AC-D65CACCC2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815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t>Lessons learnt</a:t>
            </a:r>
            <a:br>
              <a:rPr lang="en-US" dirty="0"/>
            </a:br>
            <a:r>
              <a:rPr lang="en-GB" dirty="0"/>
              <a:t> </a:t>
            </a:r>
            <a:br>
              <a:rPr lang="en-US" dirty="0"/>
            </a:br>
            <a:endParaRPr lang="en-US" dirty="0"/>
          </a:p>
        </p:txBody>
      </p:sp>
      <p:sp>
        <p:nvSpPr>
          <p:cNvPr id="4" name="Text Placeholder 3"/>
          <p:cNvSpPr>
            <a:spLocks noGrp="1"/>
          </p:cNvSpPr>
          <p:nvPr>
            <p:ph type="body" sz="quarter" idx="13"/>
          </p:nvPr>
        </p:nvSpPr>
        <p:spPr/>
        <p:txBody>
          <a:bodyPr>
            <a:noAutofit/>
          </a:bodyPr>
          <a:lstStyle/>
          <a:p>
            <a:r>
              <a:rPr lang="en-US" sz="2000" dirty="0"/>
              <a:t>Lessons drawn </a:t>
            </a:r>
          </a:p>
        </p:txBody>
      </p:sp>
      <p:sp>
        <p:nvSpPr>
          <p:cNvPr id="5" name="Text Placeholder 4"/>
          <p:cNvSpPr>
            <a:spLocks noGrp="1"/>
          </p:cNvSpPr>
          <p:nvPr>
            <p:ph type="body" sz="quarter" idx="15"/>
          </p:nvPr>
        </p:nvSpPr>
        <p:spPr/>
        <p:txBody>
          <a:bodyPr>
            <a:normAutofit/>
          </a:bodyPr>
          <a:lstStyle/>
          <a:p>
            <a:pPr marL="285750" indent="-285750">
              <a:lnSpc>
                <a:spcPct val="150000"/>
              </a:lnSpc>
              <a:buFont typeface="Arial" panose="020B0604020202020204" pitchFamily="34" charset="0"/>
              <a:buChar char="•"/>
            </a:pPr>
            <a:r>
              <a:rPr lang="en-US" dirty="0"/>
              <a:t>Working on resilience includes working at different time scales, which means the ability to switch between development modus and early response and emergency modus. A crisis modifier or LRRD allow for flexibility and adaptation to changing contexts. </a:t>
            </a:r>
          </a:p>
          <a:p>
            <a:pPr marL="285750" indent="-285750">
              <a:lnSpc>
                <a:spcPct val="150000"/>
              </a:lnSpc>
              <a:buFont typeface="Arial" panose="020B0604020202020204" pitchFamily="34" charset="0"/>
              <a:buChar char="•"/>
            </a:pPr>
            <a:r>
              <a:rPr lang="en-US" dirty="0"/>
              <a:t>Program scaling down during crisis and scaling up when window of opportunities are available to minimize loss of investments, optimize impacts / realize outcomes</a:t>
            </a:r>
          </a:p>
          <a:p>
            <a:pPr marL="285750" indent="-285750">
              <a:lnSpc>
                <a:spcPct val="150000"/>
              </a:lnSpc>
              <a:buFont typeface="Arial" panose="020B0604020202020204" pitchFamily="34" charset="0"/>
              <a:buChar char="•"/>
            </a:pPr>
            <a:r>
              <a:rPr lang="en-US" dirty="0"/>
              <a:t>Effectiveness of adaptive and innovative LRRD approach</a:t>
            </a:r>
          </a:p>
          <a:p>
            <a:pPr marL="285750" indent="-285750">
              <a:lnSpc>
                <a:spcPct val="150000"/>
              </a:lnSpc>
              <a:buFont typeface="Arial" panose="020B0604020202020204" pitchFamily="34" charset="0"/>
              <a:buChar char="•"/>
            </a:pPr>
            <a:r>
              <a:rPr lang="en-US" dirty="0"/>
              <a:t>Good relationship with existing structures – local Government vs Opposition </a:t>
            </a:r>
          </a:p>
          <a:p>
            <a:pPr marL="285750" indent="-285750">
              <a:lnSpc>
                <a:spcPct val="150000"/>
              </a:lnSpc>
              <a:buFont typeface="Arial" panose="020B0604020202020204" pitchFamily="34" charset="0"/>
              <a:buChar char="•"/>
            </a:pPr>
            <a:r>
              <a:rPr lang="en-GB" dirty="0"/>
              <a:t>Maintaining good relationships with the communities, </a:t>
            </a:r>
            <a:r>
              <a:rPr lang="en-GB" dirty="0" err="1"/>
              <a:t>Payam</a:t>
            </a:r>
            <a:r>
              <a:rPr lang="en-GB" dirty="0"/>
              <a:t> &amp; </a:t>
            </a:r>
            <a:r>
              <a:rPr lang="en-GB" dirty="0" err="1"/>
              <a:t>Boma</a:t>
            </a:r>
            <a:r>
              <a:rPr lang="en-GB" dirty="0"/>
              <a:t> Chiefs</a:t>
            </a:r>
          </a:p>
          <a:p>
            <a:pPr marL="285750" indent="-285750">
              <a:lnSpc>
                <a:spcPct val="150000"/>
              </a:lnSpc>
              <a:buFont typeface="Arial" panose="020B0604020202020204" pitchFamily="34" charset="0"/>
              <a:buChar char="•"/>
            </a:pPr>
            <a:r>
              <a:rPr lang="en-GB" dirty="0"/>
              <a:t>Good coordination with clusters and stakeholders </a:t>
            </a:r>
            <a:endParaRPr lang="en-US" dirty="0"/>
          </a:p>
        </p:txBody>
      </p:sp>
      <p:pic>
        <p:nvPicPr>
          <p:cNvPr id="6" name="Picture 5">
            <a:extLst>
              <a:ext uri="{FF2B5EF4-FFF2-40B4-BE49-F238E27FC236}">
                <a16:creationId xmlns:a16="http://schemas.microsoft.com/office/drawing/2014/main" id="{F649B8C2-BD0E-43E5-964F-E644C538E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17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Key challenges </a:t>
            </a:r>
            <a:br>
              <a:rPr lang="en-US"/>
            </a:br>
            <a:endParaRPr lang="en-US" dirty="0"/>
          </a:p>
        </p:txBody>
      </p:sp>
      <p:sp>
        <p:nvSpPr>
          <p:cNvPr id="5" name="Text Placeholder 4"/>
          <p:cNvSpPr>
            <a:spLocks noGrp="1"/>
          </p:cNvSpPr>
          <p:nvPr>
            <p:ph type="body" sz="quarter" idx="13"/>
          </p:nvPr>
        </p:nvSpPr>
        <p:spPr/>
        <p:txBody>
          <a:bodyPr>
            <a:noAutofit/>
          </a:bodyPr>
          <a:lstStyle/>
          <a:p>
            <a:r>
              <a:rPr lang="en-US" sz="2000" dirty="0"/>
              <a:t>Challenges &amp; risks</a:t>
            </a:r>
          </a:p>
          <a:p>
            <a:endParaRPr lang="en-US" sz="1600" dirty="0"/>
          </a:p>
        </p:txBody>
      </p:sp>
      <p:sp>
        <p:nvSpPr>
          <p:cNvPr id="10" name="Tijdelijke aanduiding voor tekst 9"/>
          <p:cNvSpPr>
            <a:spLocks noGrp="1"/>
          </p:cNvSpPr>
          <p:nvPr>
            <p:ph type="body" sz="quarter" idx="15"/>
          </p:nvPr>
        </p:nvSpPr>
        <p:spPr>
          <a:xfrm>
            <a:off x="353990" y="2205312"/>
            <a:ext cx="4794073" cy="4213440"/>
          </a:xfrm>
        </p:spPr>
        <p:txBody>
          <a:bodyPr/>
          <a:lstStyle/>
          <a:p>
            <a:pPr lvl="0"/>
            <a:r>
              <a:rPr lang="en-US" dirty="0"/>
              <a:t>Challenges:</a:t>
            </a:r>
          </a:p>
          <a:p>
            <a:pPr lvl="0"/>
            <a:endParaRPr lang="en-US" dirty="0"/>
          </a:p>
          <a:p>
            <a:pPr marL="285750" lvl="0" indent="-285750">
              <a:buFont typeface="Arial" panose="020B0604020202020204" pitchFamily="34" charset="0"/>
              <a:buChar char="•"/>
            </a:pPr>
            <a:r>
              <a:rPr lang="en-US" dirty="0"/>
              <a:t>Volatile security situation and access to project locations </a:t>
            </a:r>
          </a:p>
          <a:p>
            <a:pPr marL="285750" lvl="0" indent="-285750">
              <a:buFont typeface="Arial" panose="020B0604020202020204" pitchFamily="34" charset="0"/>
              <a:buChar char="•"/>
            </a:pPr>
            <a:r>
              <a:rPr lang="en-US" dirty="0"/>
              <a:t>Local procedures and clearance </a:t>
            </a:r>
          </a:p>
          <a:p>
            <a:pPr marL="285750" lvl="0" indent="-285750">
              <a:buFont typeface="Arial" panose="020B0604020202020204" pitchFamily="34" charset="0"/>
              <a:buChar char="•"/>
            </a:pPr>
            <a:r>
              <a:rPr lang="en-US" dirty="0"/>
              <a:t>Inflation and high costs of operation  </a:t>
            </a:r>
          </a:p>
          <a:p>
            <a:pPr marL="285750" indent="-285750">
              <a:buFont typeface="Arial" panose="020B0604020202020204" pitchFamily="34" charset="0"/>
              <a:buChar char="•"/>
            </a:pPr>
            <a:r>
              <a:rPr lang="en-US" dirty="0"/>
              <a:t>Lot of mines in the targeted area </a:t>
            </a:r>
          </a:p>
          <a:p>
            <a:pPr marL="285750" lvl="0" indent="-285750">
              <a:buFont typeface="Arial" panose="020B0604020202020204" pitchFamily="34" charset="0"/>
              <a:buChar char="•"/>
            </a:pPr>
            <a:r>
              <a:rPr lang="en-US" dirty="0"/>
              <a:t>People leaving in IDPs / host communities are forced to move to </a:t>
            </a:r>
            <a:r>
              <a:rPr lang="en-US" dirty="0" err="1"/>
              <a:t>PoCs</a:t>
            </a:r>
            <a:endParaRPr lang="en-US" dirty="0"/>
          </a:p>
          <a:p>
            <a:pPr marL="285750" lvl="0" indent="-285750">
              <a:buFont typeface="Arial" panose="020B0604020202020204" pitchFamily="34" charset="0"/>
              <a:buChar char="•"/>
            </a:pPr>
            <a:r>
              <a:rPr lang="en-US" dirty="0"/>
              <a:t>Relations between different ethnic communities and their political affiliations </a:t>
            </a:r>
          </a:p>
          <a:p>
            <a:pPr marL="285750" lvl="0" indent="-285750">
              <a:buFont typeface="Arial" panose="020B0604020202020204" pitchFamily="34" charset="0"/>
              <a:buChar char="•"/>
            </a:pPr>
            <a:r>
              <a:rPr lang="en-US" dirty="0"/>
              <a:t>Unpredictable rainfall patterns leading to high flooding </a:t>
            </a:r>
          </a:p>
          <a:p>
            <a:pPr marL="285750" lvl="0" indent="-285750">
              <a:buFont typeface="Arial" panose="020B0604020202020204" pitchFamily="34" charset="0"/>
              <a:buChar char="•"/>
            </a:pPr>
            <a:r>
              <a:rPr lang="en-US" dirty="0"/>
              <a:t>Communities priority need </a:t>
            </a:r>
          </a:p>
          <a:p>
            <a:endParaRPr lang="nl-NL" dirty="0"/>
          </a:p>
        </p:txBody>
      </p:sp>
      <p:sp>
        <p:nvSpPr>
          <p:cNvPr id="15" name="Tijdelijke aanduiding voor tekst 14"/>
          <p:cNvSpPr>
            <a:spLocks noGrp="1"/>
          </p:cNvSpPr>
          <p:nvPr>
            <p:ph type="body" sz="quarter" idx="16"/>
          </p:nvPr>
        </p:nvSpPr>
        <p:spPr>
          <a:xfrm>
            <a:off x="6012159" y="2204864"/>
            <a:ext cx="2777851" cy="3363034"/>
          </a:xfrm>
        </p:spPr>
        <p:txBody>
          <a:bodyPr/>
          <a:lstStyle/>
          <a:p>
            <a:r>
              <a:rPr lang="en-US" dirty="0"/>
              <a:t>Risks:</a:t>
            </a:r>
          </a:p>
          <a:p>
            <a:pPr marL="285750" lvl="0" indent="-285750">
              <a:buFont typeface="Arial" panose="020B0604020202020204" pitchFamily="34" charset="0"/>
              <a:buChar char="•"/>
            </a:pPr>
            <a:r>
              <a:rPr lang="en-US" dirty="0"/>
              <a:t>Security threats </a:t>
            </a:r>
          </a:p>
          <a:p>
            <a:pPr marL="285750" lvl="0" indent="-285750">
              <a:buFont typeface="Arial" panose="020B0604020202020204" pitchFamily="34" charset="0"/>
              <a:buChar char="•"/>
            </a:pPr>
            <a:r>
              <a:rPr lang="en-US" dirty="0"/>
              <a:t>Conflict and displacement </a:t>
            </a:r>
          </a:p>
        </p:txBody>
      </p:sp>
      <p:pic>
        <p:nvPicPr>
          <p:cNvPr id="7" name="Picture 6">
            <a:extLst>
              <a:ext uri="{FF2B5EF4-FFF2-40B4-BE49-F238E27FC236}">
                <a16:creationId xmlns:a16="http://schemas.microsoft.com/office/drawing/2014/main" id="{40F23941-B97F-4618-BF43-014E6C982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223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4CF8D3D-5E7C-4843-8124-A59960B94D3C}"/>
              </a:ext>
            </a:extLst>
          </p:cNvPr>
          <p:cNvSpPr>
            <a:spLocks noGrp="1"/>
          </p:cNvSpPr>
          <p:nvPr>
            <p:ph type="body" sz="quarter" idx="15"/>
          </p:nvPr>
        </p:nvSpPr>
        <p:spPr/>
        <p:txBody>
          <a:bodyPr/>
          <a:lstStyle/>
          <a:p>
            <a:endParaRPr lang="en-GB" dirty="0"/>
          </a:p>
          <a:p>
            <a:endParaRPr lang="en-GB" dirty="0"/>
          </a:p>
          <a:p>
            <a:r>
              <a:rPr lang="en-GB" b="1" dirty="0"/>
              <a:t>                                                                  Any questions?</a:t>
            </a:r>
          </a:p>
          <a:p>
            <a:endParaRPr lang="en-GB" b="1" dirty="0"/>
          </a:p>
          <a:p>
            <a:endParaRPr lang="en-GB" b="1" dirty="0"/>
          </a:p>
          <a:p>
            <a:r>
              <a:rPr lang="en-GB" b="1" dirty="0"/>
              <a:t>                                                                  Thank you</a:t>
            </a:r>
            <a:endParaRPr lang="nl-NL" b="1" dirty="0"/>
          </a:p>
        </p:txBody>
      </p:sp>
      <p:pic>
        <p:nvPicPr>
          <p:cNvPr id="4" name="Picture 3">
            <a:extLst>
              <a:ext uri="{FF2B5EF4-FFF2-40B4-BE49-F238E27FC236}">
                <a16:creationId xmlns:a16="http://schemas.microsoft.com/office/drawing/2014/main" id="{14D3310B-1BC0-48C3-84AB-8D60C9EA4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25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80000" cy="622905"/>
          </a:xfrm>
        </p:spPr>
        <p:txBody>
          <a:bodyPr>
            <a:normAutofit/>
          </a:bodyPr>
          <a:lstStyle/>
          <a:p>
            <a:r>
              <a:rPr lang="en-US" dirty="0"/>
              <a:t>context</a:t>
            </a:r>
            <a:endParaRPr lang="nl-NL" dirty="0"/>
          </a:p>
        </p:txBody>
      </p:sp>
      <p:sp>
        <p:nvSpPr>
          <p:cNvPr id="7" name="Text Placeholder 3"/>
          <p:cNvSpPr>
            <a:spLocks noGrp="1"/>
          </p:cNvSpPr>
          <p:nvPr>
            <p:ph type="body" sz="quarter" idx="13"/>
          </p:nvPr>
        </p:nvSpPr>
        <p:spPr>
          <a:xfrm>
            <a:off x="354013" y="1244600"/>
            <a:ext cx="8280400" cy="600224"/>
          </a:xfrm>
        </p:spPr>
        <p:txBody>
          <a:bodyPr>
            <a:normAutofit/>
          </a:bodyPr>
          <a:lstStyle/>
          <a:p>
            <a:r>
              <a:rPr lang="en-GB" sz="2000" dirty="0"/>
              <a:t>U</a:t>
            </a:r>
            <a:r>
              <a:rPr lang="nl-NL" sz="2000" dirty="0"/>
              <a:t>pper Nile State</a:t>
            </a:r>
            <a:endParaRPr lang="en-US" dirty="0"/>
          </a:p>
        </p:txBody>
      </p:sp>
      <p:sp>
        <p:nvSpPr>
          <p:cNvPr id="8" name="Text Placeholder 4"/>
          <p:cNvSpPr txBox="1">
            <a:spLocks/>
          </p:cNvSpPr>
          <p:nvPr/>
        </p:nvSpPr>
        <p:spPr>
          <a:xfrm>
            <a:off x="248903" y="1844823"/>
            <a:ext cx="8787593" cy="4904934"/>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lang="nl-NL" sz="1400" kern="1200" smtClean="0">
                <a:solidFill>
                  <a:schemeClr val="tx1"/>
                </a:solidFill>
                <a:latin typeface="+mn-lt"/>
                <a:ea typeface="+mn-ea"/>
                <a:cs typeface="+mn-cs"/>
              </a:defRPr>
            </a:lvl1pPr>
            <a:lvl2pPr marL="180975" indent="-180975" algn="l" defTabSz="914400" rtl="0" eaLnBrk="1" latinLnBrk="0" hangingPunct="1">
              <a:spcBef>
                <a:spcPct val="20000"/>
              </a:spcBef>
              <a:buFont typeface="Arial" pitchFamily="34" charset="0"/>
              <a:buChar char="•"/>
              <a:defRPr lang="nl-NL" sz="1400" kern="1200" dirty="0" smtClean="0">
                <a:solidFill>
                  <a:schemeClr val="tx1"/>
                </a:solidFill>
                <a:latin typeface="+mn-lt"/>
                <a:ea typeface="+mn-ea"/>
                <a:cs typeface="+mn-cs"/>
              </a:defRPr>
            </a:lvl2pPr>
            <a:lvl3pPr marL="444500" indent="-268288" algn="l" defTabSz="914400" rtl="0" eaLnBrk="1" latinLnBrk="0" hangingPunct="1">
              <a:spcBef>
                <a:spcPct val="20000"/>
              </a:spcBef>
              <a:buFont typeface="Clan SC Offc" pitchFamily="34" charset="0"/>
              <a:buChar char="›"/>
              <a:defRPr lang="nl-NL" sz="1400" kern="1200" dirty="0" smtClean="0">
                <a:solidFill>
                  <a:schemeClr val="tx1"/>
                </a:solidFill>
                <a:latin typeface="+mn-lt"/>
                <a:ea typeface="+mn-ea"/>
                <a:cs typeface="+mn-cs"/>
              </a:defRPr>
            </a:lvl3pPr>
            <a:lvl4pPr marL="0" indent="0" algn="l" defTabSz="914400" rtl="0" eaLnBrk="1" latinLnBrk="0" hangingPunct="1">
              <a:spcBef>
                <a:spcPct val="20000"/>
              </a:spcBef>
              <a:buFont typeface="Arial" pitchFamily="34" charset="0"/>
              <a:buNone/>
              <a:defRPr lang="nl-NL" sz="2100" kern="1200" dirty="0" smtClean="0">
                <a:solidFill>
                  <a:schemeClr val="tx1"/>
                </a:solidFill>
                <a:latin typeface="Clan Offc Black" pitchFamily="34" charset="0"/>
                <a:ea typeface="+mn-ea"/>
                <a:cs typeface="+mn-cs"/>
              </a:defRPr>
            </a:lvl4pPr>
            <a:lvl5pPr marL="0" indent="0" algn="l" defTabSz="914400" rtl="0" eaLnBrk="1" latinLnBrk="0" hangingPunct="1">
              <a:spcBef>
                <a:spcPct val="20000"/>
              </a:spcBef>
              <a:buFontTx/>
              <a:buNone/>
              <a:defRPr lang="nl-NL" sz="1500" kern="1200" dirty="0">
                <a:solidFill>
                  <a:schemeClr val="tx1"/>
                </a:solidFill>
                <a:latin typeface="Clan Offc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07000"/>
              </a:lnSpc>
              <a:spcBef>
                <a:spcPts val="0"/>
              </a:spcBef>
              <a:buFont typeface="Symbol" panose="05050102010706020507" pitchFamily="18" charset="2"/>
              <a:buChar char=""/>
            </a:pPr>
            <a:r>
              <a:rPr lang="nl-NL" sz="1900" dirty="0"/>
              <a:t>Upper Nile </a:t>
            </a:r>
            <a:r>
              <a:rPr lang="nl-NL" sz="1900" dirty="0" err="1"/>
              <a:t>experiences</a:t>
            </a:r>
            <a:r>
              <a:rPr lang="nl-NL" sz="1900" dirty="0"/>
              <a:t> both natural hazards and conflict.</a:t>
            </a:r>
          </a:p>
          <a:p>
            <a:pPr marL="342900" indent="-342900">
              <a:lnSpc>
                <a:spcPct val="107000"/>
              </a:lnSpc>
              <a:spcBef>
                <a:spcPts val="0"/>
              </a:spcBef>
              <a:buFont typeface="Symbol" panose="05050102010706020507" pitchFamily="18" charset="2"/>
              <a:buChar char=""/>
            </a:pPr>
            <a:r>
              <a:rPr lang="en-US" sz="1900" dirty="0"/>
              <a:t>The security situation in the Western Bank of River Nile, the project site, deteriorated from late 2016 till September 2017.</a:t>
            </a:r>
            <a:r>
              <a:rPr lang="nl-NL" sz="1900" dirty="0"/>
              <a:t> </a:t>
            </a:r>
            <a:endParaRPr lang="en-US" sz="1900" dirty="0"/>
          </a:p>
          <a:p>
            <a:pPr marL="342900" marR="0" lvl="0" indent="-342900">
              <a:lnSpc>
                <a:spcPct val="107000"/>
              </a:lnSpc>
              <a:spcBef>
                <a:spcPts val="0"/>
              </a:spcBef>
              <a:spcAft>
                <a:spcPts val="0"/>
              </a:spcAft>
              <a:buFont typeface="Symbol" panose="05050102010706020507" pitchFamily="18" charset="2"/>
              <a:buChar char=""/>
            </a:pPr>
            <a:r>
              <a:rPr lang="en-GB" sz="1900" dirty="0"/>
              <a:t>C</a:t>
            </a:r>
            <a:r>
              <a:rPr lang="nl-NL" sz="1900" dirty="0"/>
              <a:t>onflict continued in 2017 that affected project implemention. For example: </a:t>
            </a:r>
            <a:endParaRPr lang="en-GB" sz="2000" dirty="0"/>
          </a:p>
          <a:p>
            <a:pPr marL="787400" lvl="2" indent="-342900">
              <a:buFont typeface="Wingdings" panose="05000000000000000000" pitchFamily="2" charset="2"/>
              <a:buChar char="Ø"/>
            </a:pPr>
            <a:r>
              <a:rPr lang="en-GB" sz="2000" dirty="0"/>
              <a:t>Insecurity in operation areas of </a:t>
            </a:r>
            <a:r>
              <a:rPr lang="en-GB" sz="2000" dirty="0" err="1"/>
              <a:t>Wau</a:t>
            </a:r>
            <a:r>
              <a:rPr lang="en-GB" sz="2000" dirty="0"/>
              <a:t> </a:t>
            </a:r>
            <a:r>
              <a:rPr lang="en-GB" sz="2000" dirty="0" err="1"/>
              <a:t>Shiluk</a:t>
            </a:r>
            <a:r>
              <a:rPr lang="en-GB" sz="2000" dirty="0"/>
              <a:t>, </a:t>
            </a:r>
            <a:r>
              <a:rPr lang="en-GB" sz="2000" dirty="0" err="1"/>
              <a:t>Fashoda</a:t>
            </a:r>
            <a:r>
              <a:rPr lang="en-GB" sz="2000" dirty="0"/>
              <a:t> and </a:t>
            </a:r>
            <a:r>
              <a:rPr lang="en-GB" sz="2000" dirty="0" err="1"/>
              <a:t>Panyikang</a:t>
            </a:r>
            <a:r>
              <a:rPr lang="en-GB" sz="2000" dirty="0"/>
              <a:t> </a:t>
            </a:r>
          </a:p>
          <a:p>
            <a:pPr marL="787400" lvl="2" indent="-342900">
              <a:buFont typeface="Wingdings" panose="05000000000000000000" pitchFamily="2" charset="2"/>
              <a:buChar char="Ø"/>
            </a:pPr>
            <a:r>
              <a:rPr lang="en-GB" sz="2000" dirty="0"/>
              <a:t>January / February 2017, </a:t>
            </a:r>
            <a:r>
              <a:rPr lang="en-GB" sz="2000" dirty="0" err="1"/>
              <a:t>Wau</a:t>
            </a:r>
            <a:r>
              <a:rPr lang="en-GB" sz="2000" dirty="0"/>
              <a:t> </a:t>
            </a:r>
            <a:r>
              <a:rPr lang="en-GB" sz="2000" dirty="0" err="1"/>
              <a:t>Shiluk</a:t>
            </a:r>
            <a:r>
              <a:rPr lang="en-GB" sz="2000" dirty="0"/>
              <a:t> was faced by government offensive that led to  displacement of population from the whole </a:t>
            </a:r>
            <a:r>
              <a:rPr lang="en-GB" sz="2000" dirty="0" err="1"/>
              <a:t>Makal</a:t>
            </a:r>
            <a:r>
              <a:rPr lang="en-GB" sz="2000" dirty="0"/>
              <a:t> West as a result the project implementation was scaled down for 2 months </a:t>
            </a:r>
          </a:p>
          <a:p>
            <a:pPr marL="787400" lvl="2" indent="-342900">
              <a:buFont typeface="Wingdings" panose="05000000000000000000" pitchFamily="2" charset="2"/>
              <a:buChar char="Ø"/>
            </a:pPr>
            <a:r>
              <a:rPr lang="en-GB" sz="2000" dirty="0"/>
              <a:t>March 2017, </a:t>
            </a:r>
            <a:r>
              <a:rPr lang="en-GB" sz="2000" dirty="0" err="1"/>
              <a:t>Panyikang</a:t>
            </a:r>
            <a:r>
              <a:rPr lang="en-GB" sz="2000" dirty="0"/>
              <a:t> attacked: People displaced and insecurity increased hampering any movement in the area.</a:t>
            </a:r>
          </a:p>
          <a:p>
            <a:pPr marL="787400" lvl="2" indent="-342900">
              <a:buFont typeface="Wingdings" panose="05000000000000000000" pitchFamily="2" charset="2"/>
              <a:buChar char="Ø"/>
            </a:pPr>
            <a:r>
              <a:rPr lang="en-GB" sz="2000" dirty="0"/>
              <a:t>April 2017, </a:t>
            </a:r>
            <a:r>
              <a:rPr lang="en-GB" sz="2000" dirty="0" err="1"/>
              <a:t>Kodok</a:t>
            </a:r>
            <a:r>
              <a:rPr lang="en-GB" sz="2000" dirty="0"/>
              <a:t> (</a:t>
            </a:r>
            <a:r>
              <a:rPr lang="en-GB" sz="2000" dirty="0" err="1"/>
              <a:t>Fashoda</a:t>
            </a:r>
            <a:r>
              <a:rPr lang="en-GB" sz="2000" dirty="0"/>
              <a:t>) attacked displacing population further to </a:t>
            </a:r>
            <a:r>
              <a:rPr lang="en-GB" sz="2000" dirty="0" err="1"/>
              <a:t>Aburoc</a:t>
            </a:r>
            <a:r>
              <a:rPr lang="en-GB" sz="2000" dirty="0"/>
              <a:t> and Sudan. Humanitarian workers evacuated including Cordaid and SSUDA. </a:t>
            </a:r>
          </a:p>
          <a:p>
            <a:pPr marL="342900" indent="-342900">
              <a:lnSpc>
                <a:spcPct val="107000"/>
              </a:lnSpc>
              <a:spcBef>
                <a:spcPts val="0"/>
              </a:spcBef>
              <a:buFont typeface="Symbol" panose="05050102010706020507" pitchFamily="18" charset="2"/>
              <a:buChar char=""/>
            </a:pPr>
            <a:r>
              <a:rPr lang="en-US" sz="1900" dirty="0"/>
              <a:t>The volatile situation is putting humanitarian interventions on constant emergency mode.</a:t>
            </a:r>
          </a:p>
          <a:p>
            <a:pPr marL="342900" indent="-342900">
              <a:lnSpc>
                <a:spcPct val="107000"/>
              </a:lnSpc>
              <a:spcBef>
                <a:spcPts val="0"/>
              </a:spcBef>
              <a:buFont typeface="Symbol" panose="05050102010706020507" pitchFamily="18" charset="2"/>
              <a:buChar char=""/>
            </a:pPr>
            <a:r>
              <a:rPr lang="en-US" sz="1900" dirty="0"/>
              <a:t>Clashes between opposition forces, influx of small arms, has worsened the food security and increased vulnerability while slowing down PRO-ACT activities at some point.</a:t>
            </a:r>
          </a:p>
        </p:txBody>
      </p:sp>
      <p:pic>
        <p:nvPicPr>
          <p:cNvPr id="9" name="Picture 8">
            <a:extLst>
              <a:ext uri="{FF2B5EF4-FFF2-40B4-BE49-F238E27FC236}">
                <a16:creationId xmlns:a16="http://schemas.microsoft.com/office/drawing/2014/main" id="{760E4021-6710-42E2-B76B-AADECC424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37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80000" cy="622905"/>
          </a:xfrm>
        </p:spPr>
        <p:txBody>
          <a:bodyPr>
            <a:normAutofit fontScale="90000"/>
          </a:bodyPr>
          <a:lstStyle/>
          <a:p>
            <a:r>
              <a:rPr lang="en-GB"/>
              <a:t>Basic Project information  </a:t>
            </a:r>
            <a:br>
              <a:rPr lang="nl-NL"/>
            </a:br>
            <a:endParaRPr lang="nl-NL" dirty="0"/>
          </a:p>
        </p:txBody>
      </p:sp>
      <p:sp>
        <p:nvSpPr>
          <p:cNvPr id="4" name="Text Placeholder 3"/>
          <p:cNvSpPr>
            <a:spLocks noGrp="1"/>
          </p:cNvSpPr>
          <p:nvPr>
            <p:ph type="body" sz="quarter" idx="13"/>
          </p:nvPr>
        </p:nvSpPr>
        <p:spPr>
          <a:xfrm rot="10800000" flipV="1">
            <a:off x="481086" y="1271895"/>
            <a:ext cx="8287109" cy="500922"/>
          </a:xfrm>
        </p:spPr>
        <p:txBody>
          <a:bodyPr>
            <a:normAutofit/>
          </a:bodyPr>
          <a:lstStyle/>
          <a:p>
            <a:r>
              <a:rPr lang="en-GB" sz="2000" dirty="0"/>
              <a:t>Basic project data</a:t>
            </a:r>
            <a:endParaRPr lang="nl-NL" sz="2000" dirty="0"/>
          </a:p>
        </p:txBody>
      </p:sp>
      <p:sp>
        <p:nvSpPr>
          <p:cNvPr id="5" name="Text Placeholder 4"/>
          <p:cNvSpPr>
            <a:spLocks noGrp="1"/>
          </p:cNvSpPr>
          <p:nvPr>
            <p:ph type="body" sz="quarter" idx="15"/>
          </p:nvPr>
        </p:nvSpPr>
        <p:spPr>
          <a:xfrm>
            <a:off x="257155" y="1904083"/>
            <a:ext cx="8496943" cy="4349283"/>
          </a:xfrm>
        </p:spPr>
        <p:txBody>
          <a:bodyPr>
            <a:normAutofit fontScale="92500"/>
          </a:bodyPr>
          <a:lstStyle/>
          <a:p>
            <a:pPr marL="285750" indent="-285750">
              <a:lnSpc>
                <a:spcPct val="200000"/>
              </a:lnSpc>
              <a:buFont typeface="Arial" panose="020B0604020202020204" pitchFamily="34" charset="0"/>
              <a:buChar char="•"/>
            </a:pPr>
            <a:r>
              <a:rPr lang="en-GB" sz="1600" dirty="0"/>
              <a:t>Contract beneficiaries: </a:t>
            </a:r>
            <a:r>
              <a:rPr lang="en-GB" sz="1600" dirty="0" err="1"/>
              <a:t>Cordaid</a:t>
            </a:r>
            <a:r>
              <a:rPr lang="en-GB" sz="1600" dirty="0"/>
              <a:t> and co-applicant SSUDA</a:t>
            </a:r>
          </a:p>
          <a:p>
            <a:pPr marL="285750" indent="-285750">
              <a:lnSpc>
                <a:spcPct val="200000"/>
              </a:lnSpc>
              <a:buFont typeface="Arial" panose="020B0604020202020204" pitchFamily="34" charset="0"/>
              <a:buChar char="•"/>
            </a:pPr>
            <a:r>
              <a:rPr lang="en-GB" sz="1600" dirty="0"/>
              <a:t>Project title: Enhancing the Food Security and Resilience of Vulnerable communities in Upper Nile state, South Sudan</a:t>
            </a:r>
          </a:p>
          <a:p>
            <a:pPr marL="285750" indent="-285750">
              <a:lnSpc>
                <a:spcPct val="200000"/>
              </a:lnSpc>
              <a:buFont typeface="Arial" panose="020B0604020202020204" pitchFamily="34" charset="0"/>
              <a:buChar char="•"/>
            </a:pPr>
            <a:r>
              <a:rPr lang="en-GB" sz="1600" dirty="0"/>
              <a:t>Project ref. EUROPEAID/136723/DD/ACT/SS</a:t>
            </a:r>
          </a:p>
          <a:p>
            <a:pPr marL="285750" indent="-285750" fontAlgn="ctr">
              <a:lnSpc>
                <a:spcPct val="200000"/>
              </a:lnSpc>
              <a:spcBef>
                <a:spcPts val="0"/>
              </a:spcBef>
              <a:buFont typeface="Arial" panose="020B0604020202020204" pitchFamily="34" charset="0"/>
              <a:buChar char="•"/>
              <a:tabLst>
                <a:tab pos="449580" algn="l"/>
              </a:tabLst>
            </a:pPr>
            <a:r>
              <a:rPr lang="en-GB" sz="1600" dirty="0"/>
              <a:t>Project locations: </a:t>
            </a: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Upper Nile State - 3 counties </a:t>
            </a:r>
            <a:r>
              <a:rPr lang="en-GB"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Fashoda</a:t>
            </a: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Malakal, </a:t>
            </a:r>
            <a:r>
              <a:rPr lang="en-GB"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Manyo</a:t>
            </a:r>
            <a:r>
              <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- 9 communities / </a:t>
            </a:r>
            <a:r>
              <a:rPr lang="en-GB" sz="16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payams</a:t>
            </a:r>
            <a:endParaRPr lang="en-GB" sz="1600" i="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fontAlgn="ctr">
              <a:lnSpc>
                <a:spcPct val="200000"/>
              </a:lnSpc>
              <a:spcBef>
                <a:spcPts val="0"/>
              </a:spcBef>
              <a:buFont typeface="Arial" panose="020B0604020202020204" pitchFamily="34" charset="0"/>
              <a:buChar char="•"/>
              <a:tabLst>
                <a:tab pos="449580" algn="l"/>
              </a:tabLst>
            </a:pPr>
            <a:r>
              <a:rPr lang="en-GB" sz="1600" dirty="0">
                <a:solidFill>
                  <a:srgbClr val="000000"/>
                </a:solidFill>
                <a:latin typeface="Arial" panose="020B0604020202020204" pitchFamily="34" charset="0"/>
                <a:cs typeface="Arial" panose="020B0604020202020204" pitchFamily="34" charset="0"/>
              </a:rPr>
              <a:t>Project period: 09/12/2015-08/12/2018</a:t>
            </a:r>
          </a:p>
          <a:p>
            <a:pPr marL="285750" indent="-285750" fontAlgn="ctr">
              <a:lnSpc>
                <a:spcPct val="200000"/>
              </a:lnSpc>
              <a:spcBef>
                <a:spcPts val="0"/>
              </a:spcBef>
              <a:buFont typeface="Arial" panose="020B0604020202020204" pitchFamily="34" charset="0"/>
              <a:buChar char="•"/>
              <a:tabLst>
                <a:tab pos="449580" algn="l"/>
              </a:tabLst>
            </a:pPr>
            <a:r>
              <a:rPr lang="en-GB" sz="1600" dirty="0">
                <a:solidFill>
                  <a:srgbClr val="000000"/>
                </a:solidFill>
                <a:latin typeface="Arial" panose="020B0604020202020204" pitchFamily="34" charset="0"/>
                <a:cs typeface="Arial" panose="020B0604020202020204" pitchFamily="34" charset="0"/>
              </a:rPr>
              <a:t>Project budget: 2,654,379 EUR</a:t>
            </a:r>
          </a:p>
          <a:p>
            <a:pPr marL="285750" indent="-285750" fontAlgn="ctr">
              <a:lnSpc>
                <a:spcPct val="200000"/>
              </a:lnSpc>
              <a:spcBef>
                <a:spcPts val="0"/>
              </a:spcBef>
              <a:buFont typeface="Arial" panose="020B0604020202020204" pitchFamily="34" charset="0"/>
              <a:buChar char="•"/>
              <a:tabLst>
                <a:tab pos="449580" algn="l"/>
              </a:tabLst>
            </a:pPr>
            <a:r>
              <a:rPr lang="en-GB" sz="1600" dirty="0">
                <a:solidFill>
                  <a:srgbClr val="000000"/>
                </a:solidFill>
                <a:latin typeface="Arial" panose="020B0604020202020204" pitchFamily="34" charset="0"/>
                <a:cs typeface="Arial" panose="020B0604020202020204" pitchFamily="34" charset="0"/>
              </a:rPr>
              <a:t>Project utilization rate as December 2016: 20%</a:t>
            </a:r>
            <a:endParaRPr lang="en-GB" sz="1600" dirty="0"/>
          </a:p>
          <a:p>
            <a:pPr marL="285750" indent="-285750">
              <a:buFont typeface="Arial" panose="020B0604020202020204" pitchFamily="34" charset="0"/>
              <a:buChar char="•"/>
            </a:pPr>
            <a:endParaRPr lang="en-GB" sz="1600" dirty="0"/>
          </a:p>
          <a:p>
            <a:endParaRPr lang="en-GB" sz="1600" dirty="0"/>
          </a:p>
        </p:txBody>
      </p:sp>
      <p:pic>
        <p:nvPicPr>
          <p:cNvPr id="6" name="Picture 5">
            <a:extLst>
              <a:ext uri="{FF2B5EF4-FFF2-40B4-BE49-F238E27FC236}">
                <a16:creationId xmlns:a16="http://schemas.microsoft.com/office/drawing/2014/main" id="{96F1C936-D6E0-43A2-895C-1E6C3821B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433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80000" cy="622905"/>
          </a:xfrm>
        </p:spPr>
        <p:txBody>
          <a:bodyPr>
            <a:normAutofit fontScale="90000"/>
          </a:bodyPr>
          <a:lstStyle/>
          <a:p>
            <a:r>
              <a:rPr lang="en-GB" dirty="0"/>
              <a:t>Project objective   </a:t>
            </a:r>
            <a:br>
              <a:rPr lang="nl-NL" dirty="0"/>
            </a:br>
            <a:endParaRPr lang="nl-NL" dirty="0"/>
          </a:p>
        </p:txBody>
      </p:sp>
      <p:sp>
        <p:nvSpPr>
          <p:cNvPr id="4" name="Text Placeholder 3"/>
          <p:cNvSpPr>
            <a:spLocks noGrp="1"/>
          </p:cNvSpPr>
          <p:nvPr>
            <p:ph type="body" sz="quarter" idx="13"/>
          </p:nvPr>
        </p:nvSpPr>
        <p:spPr>
          <a:xfrm rot="10800000" flipV="1">
            <a:off x="481086" y="1271895"/>
            <a:ext cx="8287109" cy="500922"/>
          </a:xfrm>
        </p:spPr>
        <p:txBody>
          <a:bodyPr>
            <a:normAutofit/>
          </a:bodyPr>
          <a:lstStyle/>
          <a:p>
            <a:r>
              <a:rPr lang="en-GB" sz="2000" dirty="0"/>
              <a:t>Project objective and results </a:t>
            </a:r>
            <a:endParaRPr lang="nl-NL" sz="2000" dirty="0"/>
          </a:p>
        </p:txBody>
      </p:sp>
      <p:sp>
        <p:nvSpPr>
          <p:cNvPr id="5" name="Text Placeholder 4"/>
          <p:cNvSpPr>
            <a:spLocks noGrp="1"/>
          </p:cNvSpPr>
          <p:nvPr>
            <p:ph type="body" sz="quarter" idx="15"/>
          </p:nvPr>
        </p:nvSpPr>
        <p:spPr>
          <a:xfrm>
            <a:off x="257155" y="1904083"/>
            <a:ext cx="8496943" cy="4349283"/>
          </a:xfrm>
        </p:spPr>
        <p:txBody>
          <a:bodyPr>
            <a:normAutofit/>
          </a:bodyPr>
          <a:lstStyle/>
          <a:p>
            <a:pPr lvl="0" algn="just">
              <a:lnSpc>
                <a:spcPct val="150000"/>
              </a:lnSpc>
            </a:pPr>
            <a:r>
              <a:rPr lang="en-US" b="1" dirty="0">
                <a:solidFill>
                  <a:srgbClr val="EF3A4F"/>
                </a:solidFill>
              </a:rPr>
              <a:t>Overall objective:  </a:t>
            </a:r>
          </a:p>
          <a:p>
            <a:pPr marL="285750" lvl="0" indent="-285750" algn="just">
              <a:lnSpc>
                <a:spcPct val="150000"/>
              </a:lnSpc>
              <a:buFont typeface="Wingdings" panose="05000000000000000000" pitchFamily="2" charset="2"/>
              <a:buChar char="Ø"/>
            </a:pPr>
            <a:r>
              <a:rPr lang="en-US" b="1" dirty="0">
                <a:solidFill>
                  <a:prstClr val="black"/>
                </a:solidFill>
              </a:rPr>
              <a:t>Enhancing Food Security and Disaster Resilience of Vulnerable Communities Selected </a:t>
            </a:r>
            <a:r>
              <a:rPr lang="en-US" b="1" dirty="0" err="1">
                <a:solidFill>
                  <a:prstClr val="black"/>
                </a:solidFill>
              </a:rPr>
              <a:t>payams</a:t>
            </a:r>
            <a:r>
              <a:rPr lang="en-US" b="1" dirty="0">
                <a:solidFill>
                  <a:prstClr val="black"/>
                </a:solidFill>
              </a:rPr>
              <a:t>  </a:t>
            </a:r>
            <a:r>
              <a:rPr lang="en-US" b="1" dirty="0" err="1">
                <a:solidFill>
                  <a:prstClr val="black"/>
                </a:solidFill>
              </a:rPr>
              <a:t>Fashoda</a:t>
            </a:r>
            <a:r>
              <a:rPr lang="en-US" b="1" dirty="0">
                <a:solidFill>
                  <a:prstClr val="black"/>
                </a:solidFill>
              </a:rPr>
              <a:t>, </a:t>
            </a:r>
            <a:r>
              <a:rPr lang="en-US" b="1" dirty="0" err="1">
                <a:solidFill>
                  <a:prstClr val="black"/>
                </a:solidFill>
              </a:rPr>
              <a:t>Makal</a:t>
            </a:r>
            <a:r>
              <a:rPr lang="en-US" b="1" dirty="0">
                <a:solidFill>
                  <a:prstClr val="black"/>
                </a:solidFill>
              </a:rPr>
              <a:t> West and </a:t>
            </a:r>
            <a:r>
              <a:rPr lang="en-US" b="1" dirty="0" err="1">
                <a:solidFill>
                  <a:prstClr val="black"/>
                </a:solidFill>
              </a:rPr>
              <a:t>Manyo</a:t>
            </a:r>
            <a:r>
              <a:rPr lang="en-US" b="1" dirty="0">
                <a:solidFill>
                  <a:prstClr val="black"/>
                </a:solidFill>
              </a:rPr>
              <a:t> Counties (Upper Nile State) </a:t>
            </a:r>
          </a:p>
          <a:p>
            <a:pPr lvl="0" algn="just">
              <a:lnSpc>
                <a:spcPct val="150000"/>
              </a:lnSpc>
            </a:pPr>
            <a:endParaRPr lang="en-US" b="1" dirty="0">
              <a:solidFill>
                <a:prstClr val="black"/>
              </a:solidFill>
            </a:endParaRPr>
          </a:p>
          <a:p>
            <a:pPr lvl="0" algn="just">
              <a:lnSpc>
                <a:spcPct val="150000"/>
              </a:lnSpc>
            </a:pPr>
            <a:r>
              <a:rPr lang="en-US" b="1" dirty="0">
                <a:solidFill>
                  <a:srgbClr val="EF3A4F"/>
                </a:solidFill>
              </a:rPr>
              <a:t>Expected key-results </a:t>
            </a:r>
          </a:p>
          <a:p>
            <a:pPr marL="285750" lvl="0" indent="-285750" algn="just">
              <a:lnSpc>
                <a:spcPct val="150000"/>
              </a:lnSpc>
              <a:buFont typeface="Wingdings" panose="05000000000000000000" pitchFamily="2" charset="2"/>
              <a:buChar char="Ø"/>
            </a:pPr>
            <a:r>
              <a:rPr lang="en-US" b="1" dirty="0">
                <a:solidFill>
                  <a:prstClr val="black"/>
                </a:solidFill>
              </a:rPr>
              <a:t>Improved knowledge and capacity of 9 </a:t>
            </a:r>
            <a:r>
              <a:rPr lang="en-US" b="1" dirty="0" err="1">
                <a:solidFill>
                  <a:prstClr val="black"/>
                </a:solidFill>
              </a:rPr>
              <a:t>payams</a:t>
            </a:r>
            <a:r>
              <a:rPr lang="en-US" b="1" dirty="0">
                <a:solidFill>
                  <a:prstClr val="black"/>
                </a:solidFill>
              </a:rPr>
              <a:t>, 4 county government departments and 3 local NGO’s to </a:t>
            </a:r>
            <a:r>
              <a:rPr lang="en-US" b="1" dirty="0">
                <a:solidFill>
                  <a:srgbClr val="EF3A4F"/>
                </a:solidFill>
              </a:rPr>
              <a:t>enhance food security and disaster resilience in an integrated manner </a:t>
            </a:r>
            <a:r>
              <a:rPr lang="en-US" b="1" dirty="0">
                <a:solidFill>
                  <a:prstClr val="black"/>
                </a:solidFill>
              </a:rPr>
              <a:t>(incl. peace building and disaster prevention and mitigation);</a:t>
            </a:r>
          </a:p>
          <a:p>
            <a:pPr lvl="0" algn="just">
              <a:lnSpc>
                <a:spcPct val="150000"/>
              </a:lnSpc>
            </a:pPr>
            <a:endParaRPr lang="en-US" b="1" dirty="0">
              <a:solidFill>
                <a:prstClr val="black"/>
              </a:solidFill>
            </a:endParaRPr>
          </a:p>
          <a:p>
            <a:pPr marL="285750" lvl="0" indent="-285750" algn="just">
              <a:lnSpc>
                <a:spcPct val="150000"/>
              </a:lnSpc>
              <a:buFont typeface="Wingdings" panose="05000000000000000000" pitchFamily="2" charset="2"/>
              <a:buChar char="Ø"/>
            </a:pPr>
            <a:r>
              <a:rPr lang="en-US" b="1" dirty="0">
                <a:solidFill>
                  <a:prstClr val="black"/>
                </a:solidFill>
              </a:rPr>
              <a:t>Enhanced food security of 9 </a:t>
            </a:r>
            <a:r>
              <a:rPr lang="en-US" b="1" dirty="0" err="1">
                <a:solidFill>
                  <a:prstClr val="black"/>
                </a:solidFill>
              </a:rPr>
              <a:t>payams</a:t>
            </a:r>
            <a:r>
              <a:rPr lang="en-US" b="1" dirty="0">
                <a:solidFill>
                  <a:prstClr val="black"/>
                </a:solidFill>
              </a:rPr>
              <a:t> (3,000 Households) through </a:t>
            </a:r>
            <a:r>
              <a:rPr lang="en-US" b="1" dirty="0">
                <a:solidFill>
                  <a:srgbClr val="EF3A4F"/>
                </a:solidFill>
              </a:rPr>
              <a:t>the implementation of food security disaster resilience measures, including improved agricultural income generation, natural resource management, access to clean water and peace building. </a:t>
            </a:r>
            <a:endParaRPr lang="en-GB" sz="1600" b="1" dirty="0"/>
          </a:p>
        </p:txBody>
      </p:sp>
      <p:pic>
        <p:nvPicPr>
          <p:cNvPr id="6" name="Picture 5">
            <a:extLst>
              <a:ext uri="{FF2B5EF4-FFF2-40B4-BE49-F238E27FC236}">
                <a16:creationId xmlns:a16="http://schemas.microsoft.com/office/drawing/2014/main" id="{2CC4BDA2-1A49-4626-B507-E6FD878E5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47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D715-813E-4713-8178-5679A063BC5B}"/>
              </a:ext>
            </a:extLst>
          </p:cNvPr>
          <p:cNvSpPr>
            <a:spLocks noGrp="1"/>
          </p:cNvSpPr>
          <p:nvPr>
            <p:ph type="title"/>
          </p:nvPr>
        </p:nvSpPr>
        <p:spPr>
          <a:xfrm>
            <a:off x="353591" y="141799"/>
            <a:ext cx="8280000" cy="694913"/>
          </a:xfrm>
        </p:spPr>
        <p:txBody>
          <a:bodyPr/>
          <a:lstStyle/>
          <a:p>
            <a:r>
              <a:rPr lang="en-GB" dirty="0">
                <a:solidFill>
                  <a:schemeClr val="tx2"/>
                </a:solidFill>
              </a:rPr>
              <a:t>Implementation approaches </a:t>
            </a:r>
            <a:endParaRPr lang="nl-NL" dirty="0">
              <a:solidFill>
                <a:schemeClr val="tx2"/>
              </a:solidFill>
            </a:endParaRPr>
          </a:p>
        </p:txBody>
      </p:sp>
      <p:sp>
        <p:nvSpPr>
          <p:cNvPr id="3" name="Footer Placeholder 2">
            <a:extLst>
              <a:ext uri="{FF2B5EF4-FFF2-40B4-BE49-F238E27FC236}">
                <a16:creationId xmlns:a16="http://schemas.microsoft.com/office/drawing/2014/main" id="{5F046250-DBE3-403F-B062-0EC27C7CEA40}"/>
              </a:ext>
            </a:extLst>
          </p:cNvPr>
          <p:cNvSpPr>
            <a:spLocks noGrp="1"/>
          </p:cNvSpPr>
          <p:nvPr>
            <p:ph type="ftr" sz="quarter" idx="11"/>
          </p:nvPr>
        </p:nvSpPr>
        <p:spPr/>
        <p:txBody>
          <a:bodyPr/>
          <a:lstStyle/>
          <a:p>
            <a:r>
              <a:rPr lang="nl-NL"/>
              <a:t>4 juni 2015</a:t>
            </a:r>
            <a:endParaRPr lang="nl-NL" dirty="0">
              <a:latin typeface="Clan Offc Black" pitchFamily="34" charset="0"/>
            </a:endParaRPr>
          </a:p>
        </p:txBody>
      </p:sp>
      <p:sp>
        <p:nvSpPr>
          <p:cNvPr id="4" name="Text Placeholder 3">
            <a:extLst>
              <a:ext uri="{FF2B5EF4-FFF2-40B4-BE49-F238E27FC236}">
                <a16:creationId xmlns:a16="http://schemas.microsoft.com/office/drawing/2014/main" id="{B0AED435-E08F-49FE-8A3B-66E62832FAF2}"/>
              </a:ext>
            </a:extLst>
          </p:cNvPr>
          <p:cNvSpPr>
            <a:spLocks noGrp="1"/>
          </p:cNvSpPr>
          <p:nvPr>
            <p:ph type="body" sz="quarter" idx="13"/>
          </p:nvPr>
        </p:nvSpPr>
        <p:spPr/>
        <p:txBody>
          <a:bodyPr/>
          <a:lstStyle/>
          <a:p>
            <a:r>
              <a:rPr lang="en-GB" dirty="0"/>
              <a:t>Project implementation methodologies </a:t>
            </a:r>
            <a:endParaRPr lang="nl-NL" dirty="0"/>
          </a:p>
        </p:txBody>
      </p:sp>
      <p:sp>
        <p:nvSpPr>
          <p:cNvPr id="5" name="Text Placeholder 4">
            <a:extLst>
              <a:ext uri="{FF2B5EF4-FFF2-40B4-BE49-F238E27FC236}">
                <a16:creationId xmlns:a16="http://schemas.microsoft.com/office/drawing/2014/main" id="{452B49A9-C4CE-49CF-8C7E-881FBD239859}"/>
              </a:ext>
            </a:extLst>
          </p:cNvPr>
          <p:cNvSpPr>
            <a:spLocks noGrp="1"/>
          </p:cNvSpPr>
          <p:nvPr>
            <p:ph type="body" sz="quarter" idx="15"/>
          </p:nvPr>
        </p:nvSpPr>
        <p:spPr>
          <a:xfrm>
            <a:off x="353989" y="1988840"/>
            <a:ext cx="8280000" cy="4248472"/>
          </a:xfrm>
        </p:spPr>
        <p:txBody>
          <a:bodyPr/>
          <a:lstStyle/>
          <a:p>
            <a:pPr marL="285750" indent="-285750">
              <a:lnSpc>
                <a:spcPct val="150000"/>
              </a:lnSpc>
              <a:buFont typeface="Arial" panose="020B0604020202020204" pitchFamily="34" charset="0"/>
              <a:buChar char="•"/>
            </a:pPr>
            <a:r>
              <a:rPr lang="en-US" b="1" dirty="0">
                <a:solidFill>
                  <a:schemeClr val="tx2">
                    <a:lumMod val="50000"/>
                  </a:schemeClr>
                </a:solidFill>
              </a:rPr>
              <a:t>Capacity building training of partners staff, local authorities  and facilitators in CMDRR;</a:t>
            </a:r>
          </a:p>
          <a:p>
            <a:pPr marL="285750" indent="-285750">
              <a:lnSpc>
                <a:spcPct val="150000"/>
              </a:lnSpc>
              <a:buFont typeface="Arial" panose="020B0604020202020204" pitchFamily="34" charset="0"/>
              <a:buChar char="•"/>
            </a:pPr>
            <a:r>
              <a:rPr lang="en-US" b="1" dirty="0">
                <a:solidFill>
                  <a:schemeClr val="tx2">
                    <a:lumMod val="50000"/>
                  </a:schemeClr>
                </a:solidFill>
              </a:rPr>
              <a:t>Community Managed Disaster Risk Assessment and Analysis </a:t>
            </a:r>
            <a:r>
              <a:rPr lang="en-US" b="1" dirty="0"/>
              <a:t>– (using different tools to analyze hazards, vulnerabilities and capacities of people);</a:t>
            </a:r>
          </a:p>
          <a:p>
            <a:pPr marL="285750" indent="-285750">
              <a:lnSpc>
                <a:spcPct val="150000"/>
              </a:lnSpc>
              <a:buFont typeface="Arial" panose="020B0604020202020204" pitchFamily="34" charset="0"/>
              <a:buChar char="•"/>
            </a:pPr>
            <a:r>
              <a:rPr lang="en-US" b="1" dirty="0">
                <a:solidFill>
                  <a:schemeClr val="tx2">
                    <a:lumMod val="50000"/>
                  </a:schemeClr>
                </a:solidFill>
              </a:rPr>
              <a:t>Community Level Action Plans </a:t>
            </a:r>
            <a:r>
              <a:rPr lang="en-US" b="1" dirty="0"/>
              <a:t>– (prioritizing identified capacity gaps, development of contingencies (disaster preparedness) plans, and development of (disaster risk reduction) plans and based on plans, providing scenario on how to act in cases of disasters; </a:t>
            </a:r>
          </a:p>
          <a:p>
            <a:pPr marL="285750" indent="-285750">
              <a:lnSpc>
                <a:spcPct val="150000"/>
              </a:lnSpc>
              <a:buFont typeface="Arial" panose="020B0604020202020204" pitchFamily="34" charset="0"/>
              <a:buChar char="•"/>
            </a:pPr>
            <a:r>
              <a:rPr lang="en-US" b="1" dirty="0">
                <a:solidFill>
                  <a:schemeClr val="accent5">
                    <a:lumMod val="75000"/>
                  </a:schemeClr>
                </a:solidFill>
              </a:rPr>
              <a:t>Agriculture extensions</a:t>
            </a:r>
            <a:r>
              <a:rPr lang="en-US" b="1" dirty="0"/>
              <a:t>: Farmers Field School Approach  (FFS) and peace </a:t>
            </a:r>
            <a:r>
              <a:rPr lang="en-US" b="1" dirty="0" err="1"/>
              <a:t>builing</a:t>
            </a:r>
            <a:r>
              <a:rPr lang="en-US" b="1" dirty="0"/>
              <a:t> </a:t>
            </a:r>
          </a:p>
          <a:p>
            <a:pPr marL="285750" indent="-285750">
              <a:lnSpc>
                <a:spcPct val="150000"/>
              </a:lnSpc>
              <a:buFont typeface="Arial" panose="020B0604020202020204" pitchFamily="34" charset="0"/>
              <a:buChar char="•"/>
            </a:pPr>
            <a:r>
              <a:rPr lang="en-US" b="1" dirty="0">
                <a:solidFill>
                  <a:schemeClr val="tx2">
                    <a:lumMod val="50000"/>
                  </a:schemeClr>
                </a:solidFill>
              </a:rPr>
              <a:t>People’s organization </a:t>
            </a:r>
            <a:r>
              <a:rPr lang="en-US" b="1" dirty="0"/>
              <a:t>– through formation of DRR Forums or DRR Committees – (Committee are responsible for joint planning, implementation and monitoring of the DRR action plans</a:t>
            </a:r>
          </a:p>
          <a:p>
            <a:pPr marL="285750" indent="-285750">
              <a:lnSpc>
                <a:spcPct val="150000"/>
              </a:lnSpc>
              <a:buFont typeface="Arial" panose="020B0604020202020204" pitchFamily="34" charset="0"/>
              <a:buChar char="•"/>
            </a:pPr>
            <a:r>
              <a:rPr lang="en-US" b="1" dirty="0">
                <a:solidFill>
                  <a:schemeClr val="accent5">
                    <a:lumMod val="75000"/>
                  </a:schemeClr>
                </a:solidFill>
              </a:rPr>
              <a:t>Participatory Monitoring, Evaluation and Learning System (MEALS) </a:t>
            </a:r>
            <a:r>
              <a:rPr lang="en-US" b="1" dirty="0"/>
              <a:t>– Ability to learn from events and activities can further enhance resilience</a:t>
            </a:r>
            <a:endParaRPr lang="nl-NL" b="1" dirty="0"/>
          </a:p>
        </p:txBody>
      </p:sp>
    </p:spTree>
    <p:extLst>
      <p:ext uri="{BB962C8B-B14F-4D97-AF65-F5344CB8AC3E}">
        <p14:creationId xmlns:p14="http://schemas.microsoft.com/office/powerpoint/2010/main" val="376252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80000" cy="622905"/>
          </a:xfrm>
        </p:spPr>
        <p:txBody>
          <a:bodyPr>
            <a:normAutofit fontScale="90000"/>
          </a:bodyPr>
          <a:lstStyle/>
          <a:p>
            <a:r>
              <a:rPr lang="en-US" dirty="0"/>
              <a:t>Linking Relief Rehabilitation and Development</a:t>
            </a:r>
          </a:p>
        </p:txBody>
      </p:sp>
      <p:sp>
        <p:nvSpPr>
          <p:cNvPr id="4" name="Text Placeholder 3"/>
          <p:cNvSpPr>
            <a:spLocks noGrp="1"/>
          </p:cNvSpPr>
          <p:nvPr>
            <p:ph type="body" sz="quarter" idx="13"/>
          </p:nvPr>
        </p:nvSpPr>
        <p:spPr>
          <a:xfrm rot="10800000" flipV="1">
            <a:off x="481086" y="1271895"/>
            <a:ext cx="8287109" cy="500922"/>
          </a:xfrm>
        </p:spPr>
        <p:txBody>
          <a:bodyPr>
            <a:normAutofit/>
          </a:bodyPr>
          <a:lstStyle/>
          <a:p>
            <a:r>
              <a:rPr lang="en-GB" sz="2000" dirty="0"/>
              <a:t>Upper Nile, steps taken to resume operation after April 2017 incident   </a:t>
            </a:r>
            <a:endParaRPr lang="nl-NL" sz="2000" dirty="0"/>
          </a:p>
        </p:txBody>
      </p:sp>
      <p:sp>
        <p:nvSpPr>
          <p:cNvPr id="5" name="Text Placeholder 4"/>
          <p:cNvSpPr>
            <a:spLocks noGrp="1"/>
          </p:cNvSpPr>
          <p:nvPr>
            <p:ph type="body" sz="quarter" idx="15"/>
          </p:nvPr>
        </p:nvSpPr>
        <p:spPr>
          <a:xfrm>
            <a:off x="257155" y="1904083"/>
            <a:ext cx="8496943" cy="4349283"/>
          </a:xfrm>
        </p:spPr>
        <p:txBody>
          <a:bodyPr>
            <a:normAutofit fontScale="92500" lnSpcReduction="10000"/>
          </a:bodyPr>
          <a:lstStyle/>
          <a:p>
            <a:pPr marL="285750" indent="-285750">
              <a:lnSpc>
                <a:spcPct val="200000"/>
              </a:lnSpc>
              <a:buFont typeface="Arial" panose="020B0604020202020204" pitchFamily="34" charset="0"/>
              <a:buChar char="•"/>
            </a:pPr>
            <a:r>
              <a:rPr lang="en-GB" sz="1600" dirty="0"/>
              <a:t>Conducted assessment in </a:t>
            </a:r>
            <a:r>
              <a:rPr lang="en-GB" sz="1600" dirty="0" err="1"/>
              <a:t>Kodok</a:t>
            </a:r>
            <a:r>
              <a:rPr lang="en-GB" sz="1600" dirty="0"/>
              <a:t>, </a:t>
            </a:r>
            <a:r>
              <a:rPr lang="en-GB" sz="1600" dirty="0" err="1"/>
              <a:t>Wau</a:t>
            </a:r>
            <a:r>
              <a:rPr lang="en-GB" sz="1600" dirty="0"/>
              <a:t> </a:t>
            </a:r>
            <a:r>
              <a:rPr lang="en-GB" sz="1600" dirty="0" err="1"/>
              <a:t>Shiluk</a:t>
            </a:r>
            <a:r>
              <a:rPr lang="en-GB" sz="1600" dirty="0"/>
              <a:t> and other </a:t>
            </a:r>
            <a:r>
              <a:rPr lang="en-GB" sz="1600" dirty="0" err="1"/>
              <a:t>payams</a:t>
            </a:r>
            <a:r>
              <a:rPr lang="en-GB" sz="1600" dirty="0"/>
              <a:t> of </a:t>
            </a:r>
            <a:r>
              <a:rPr lang="en-GB" sz="1600" dirty="0" err="1"/>
              <a:t>Fashoda</a:t>
            </a:r>
            <a:r>
              <a:rPr lang="en-GB" sz="1600" dirty="0"/>
              <a:t> and Malakal county (June 2017)</a:t>
            </a:r>
          </a:p>
          <a:p>
            <a:pPr marL="285750" indent="-285750">
              <a:lnSpc>
                <a:spcPct val="200000"/>
              </a:lnSpc>
              <a:buFont typeface="Arial" panose="020B0604020202020204" pitchFamily="34" charset="0"/>
              <a:buChar char="•"/>
            </a:pPr>
            <a:r>
              <a:rPr lang="en-GB" sz="1600" dirty="0"/>
              <a:t>Verification of IDPs return and resumption of livelihoods in the project areas </a:t>
            </a:r>
          </a:p>
          <a:p>
            <a:pPr marL="285750" indent="-285750">
              <a:lnSpc>
                <a:spcPct val="200000"/>
              </a:lnSpc>
              <a:buFont typeface="Arial" panose="020B0604020202020204" pitchFamily="34" charset="0"/>
              <a:buChar char="•"/>
            </a:pPr>
            <a:r>
              <a:rPr lang="en-GB" sz="1600" dirty="0"/>
              <a:t>Restoring destroyed livelihoods and limited options to stay in the village and run to POCs and IDP camps (priorities of communities shifted to emergency  lifesaving,  livelihood protections and recovery)  </a:t>
            </a:r>
          </a:p>
          <a:p>
            <a:pPr marL="285750" indent="-285750">
              <a:lnSpc>
                <a:spcPct val="200000"/>
              </a:lnSpc>
              <a:buFont typeface="Arial" panose="020B0604020202020204" pitchFamily="34" charset="0"/>
              <a:buChar char="•"/>
            </a:pPr>
            <a:r>
              <a:rPr lang="en-GB" sz="1600" dirty="0"/>
              <a:t>Cordaid realized the need to protect livelihoods and prevent communities from resorting to negative copying strategies </a:t>
            </a:r>
          </a:p>
          <a:p>
            <a:pPr marL="285750" indent="-285750">
              <a:lnSpc>
                <a:spcPct val="200000"/>
              </a:lnSpc>
              <a:buFont typeface="Arial" panose="020B0604020202020204" pitchFamily="34" charset="0"/>
              <a:buChar char="•"/>
            </a:pPr>
            <a:r>
              <a:rPr lang="en-GB" sz="1600" dirty="0"/>
              <a:t>Provided relief for PROACT beneficiaries and began livelihood restoration and protection with humanitarian funding </a:t>
            </a:r>
          </a:p>
        </p:txBody>
      </p:sp>
      <p:pic>
        <p:nvPicPr>
          <p:cNvPr id="6" name="Picture 5">
            <a:extLst>
              <a:ext uri="{FF2B5EF4-FFF2-40B4-BE49-F238E27FC236}">
                <a16:creationId xmlns:a16="http://schemas.microsoft.com/office/drawing/2014/main" id="{F5F9F026-A431-4B3B-A992-BAC5A9A82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41875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34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80000" cy="622905"/>
          </a:xfrm>
        </p:spPr>
        <p:txBody>
          <a:bodyPr>
            <a:normAutofit fontScale="90000"/>
          </a:bodyPr>
          <a:lstStyle/>
          <a:p>
            <a:r>
              <a:rPr lang="en-US" dirty="0"/>
              <a:t>Linking Relief Rehabilitation and Development </a:t>
            </a:r>
          </a:p>
        </p:txBody>
      </p:sp>
      <p:sp>
        <p:nvSpPr>
          <p:cNvPr id="4" name="Text Placeholder 3"/>
          <p:cNvSpPr>
            <a:spLocks noGrp="1"/>
          </p:cNvSpPr>
          <p:nvPr>
            <p:ph type="body" sz="quarter" idx="13"/>
          </p:nvPr>
        </p:nvSpPr>
        <p:spPr>
          <a:xfrm rot="10800000" flipV="1">
            <a:off x="481086" y="1271895"/>
            <a:ext cx="8287109" cy="500922"/>
          </a:xfrm>
        </p:spPr>
        <p:txBody>
          <a:bodyPr>
            <a:normAutofit/>
          </a:bodyPr>
          <a:lstStyle/>
          <a:p>
            <a:r>
              <a:rPr lang="en-GB" sz="2000" dirty="0"/>
              <a:t>Preparatory action to resume operation after April 2017 incident </a:t>
            </a:r>
            <a:endParaRPr lang="nl-NL" sz="2000" dirty="0"/>
          </a:p>
        </p:txBody>
      </p:sp>
      <p:sp>
        <p:nvSpPr>
          <p:cNvPr id="5" name="Text Placeholder 4"/>
          <p:cNvSpPr>
            <a:spLocks noGrp="1"/>
          </p:cNvSpPr>
          <p:nvPr>
            <p:ph type="body" sz="quarter" idx="15"/>
          </p:nvPr>
        </p:nvSpPr>
        <p:spPr>
          <a:xfrm>
            <a:off x="257155" y="1904083"/>
            <a:ext cx="8496943" cy="4480549"/>
          </a:xfrm>
        </p:spPr>
        <p:txBody>
          <a:bodyPr>
            <a:normAutofit lnSpcReduction="10000"/>
          </a:bodyPr>
          <a:lstStyle/>
          <a:p>
            <a:pPr marL="285750" indent="-285750">
              <a:buFont typeface="Arial" panose="020B0604020202020204" pitchFamily="34" charset="0"/>
              <a:buChar char="•"/>
            </a:pPr>
            <a:r>
              <a:rPr lang="en-GB" sz="1600" dirty="0"/>
              <a:t>Conducted rapid assessment on June 2017</a:t>
            </a:r>
          </a:p>
          <a:p>
            <a:pPr marL="285750" indent="-285750">
              <a:buFont typeface="Arial" panose="020B0604020202020204" pitchFamily="34" charset="0"/>
              <a:buChar char="•"/>
            </a:pPr>
            <a:r>
              <a:rPr lang="en-GB" sz="1600" dirty="0"/>
              <a:t>Developed scenarios (scenario 1: continue in the original proposed operation areas, scenario 2: If the situation deteriorates change project location with the same characteristics and similar beneficiaries </a:t>
            </a:r>
          </a:p>
          <a:p>
            <a:pPr marL="730250" lvl="2" indent="-285750">
              <a:buFont typeface="Wingdings" panose="05000000000000000000" pitchFamily="2" charset="2"/>
              <a:buChar char="Ø"/>
            </a:pPr>
            <a:r>
              <a:rPr lang="en-GB" sz="1600" dirty="0" err="1"/>
              <a:t>Panyikang</a:t>
            </a:r>
            <a:r>
              <a:rPr lang="en-GB" sz="1600" dirty="0"/>
              <a:t> replaced by </a:t>
            </a:r>
            <a:r>
              <a:rPr lang="en-GB" sz="1600" dirty="0" err="1"/>
              <a:t>Mayno</a:t>
            </a:r>
            <a:r>
              <a:rPr lang="en-GB" sz="1600" dirty="0"/>
              <a:t> county </a:t>
            </a:r>
          </a:p>
          <a:p>
            <a:pPr marL="730250" lvl="2" indent="-285750">
              <a:buFont typeface="Wingdings" panose="05000000000000000000" pitchFamily="2" charset="2"/>
              <a:buChar char="Ø"/>
            </a:pPr>
            <a:r>
              <a:rPr lang="en-GB" sz="1600" dirty="0"/>
              <a:t>Continue in Malakal and </a:t>
            </a:r>
            <a:r>
              <a:rPr lang="en-GB" sz="1600" dirty="0" err="1"/>
              <a:t>Fashoda</a:t>
            </a:r>
            <a:r>
              <a:rPr lang="en-GB" sz="1600" dirty="0"/>
              <a:t>  </a:t>
            </a:r>
          </a:p>
          <a:p>
            <a:pPr marL="285750" indent="-285750">
              <a:buFont typeface="Arial" panose="020B0604020202020204" pitchFamily="34" charset="0"/>
              <a:buChar char="•"/>
            </a:pPr>
            <a:r>
              <a:rPr lang="en-GB" sz="1600" dirty="0"/>
              <a:t>Organized review meeting at Juba (18 participants) </a:t>
            </a:r>
          </a:p>
          <a:p>
            <a:pPr marL="730250" lvl="2" indent="-285750">
              <a:buFont typeface="Wingdings" panose="05000000000000000000" pitchFamily="2" charset="2"/>
              <a:buChar char="Ø"/>
            </a:pPr>
            <a:r>
              <a:rPr lang="en-GB" sz="1600" dirty="0"/>
              <a:t>Review the context </a:t>
            </a:r>
          </a:p>
          <a:p>
            <a:pPr marL="730250" lvl="2" indent="-285750">
              <a:buFont typeface="Wingdings" panose="05000000000000000000" pitchFamily="2" charset="2"/>
              <a:buChar char="Ø"/>
            </a:pPr>
            <a:r>
              <a:rPr lang="en-GB" sz="1600" dirty="0"/>
              <a:t>Review work plan and prioritize actions </a:t>
            </a:r>
          </a:p>
          <a:p>
            <a:pPr marL="730250" lvl="2" indent="-285750">
              <a:buFont typeface="Wingdings" panose="05000000000000000000" pitchFamily="2" charset="2"/>
              <a:buChar char="Ø"/>
            </a:pPr>
            <a:r>
              <a:rPr lang="en-GB" sz="1600" dirty="0"/>
              <a:t>Ensure coordination with government sector ministries at state and county level and other stakeholders</a:t>
            </a:r>
          </a:p>
          <a:p>
            <a:pPr marL="285750" indent="-285750">
              <a:buFont typeface="Arial" panose="020B0604020202020204" pitchFamily="34" charset="0"/>
              <a:buChar char="•"/>
            </a:pPr>
            <a:r>
              <a:rPr lang="en-GB" sz="1600" dirty="0"/>
              <a:t>Regular and frequent coordination meeting among program team (SSUDA and Cordaid)</a:t>
            </a:r>
          </a:p>
          <a:p>
            <a:pPr marL="285750" indent="-285750">
              <a:buFont typeface="Arial" panose="020B0604020202020204" pitchFamily="34" charset="0"/>
              <a:buChar char="•"/>
            </a:pPr>
            <a:r>
              <a:rPr lang="en-GB" sz="1600" dirty="0"/>
              <a:t>Start with immediate seeds, tools and livelihood kits distribution to restore livelihoods and prevent negative coping strategies </a:t>
            </a:r>
          </a:p>
          <a:p>
            <a:pPr marL="285750" indent="-285750">
              <a:buFont typeface="Arial" panose="020B0604020202020204" pitchFamily="34" charset="0"/>
              <a:buChar char="•"/>
            </a:pPr>
            <a:r>
              <a:rPr lang="en-GB" sz="1600" dirty="0"/>
              <a:t>Conditional and unconditional cash transfer (market stimulation, rehabilitation of market facilities, cleaning of debris and rehabilitation of community infrastructures and etc.)</a:t>
            </a:r>
          </a:p>
        </p:txBody>
      </p:sp>
      <p:pic>
        <p:nvPicPr>
          <p:cNvPr id="6" name="Picture 5">
            <a:extLst>
              <a:ext uri="{FF2B5EF4-FFF2-40B4-BE49-F238E27FC236}">
                <a16:creationId xmlns:a16="http://schemas.microsoft.com/office/drawing/2014/main" id="{B230F3C2-37C3-4E64-90C0-652974919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384632"/>
            <a:ext cx="1303779" cy="45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91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 Progress </a:t>
            </a:r>
          </a:p>
        </p:txBody>
      </p:sp>
      <p:sp>
        <p:nvSpPr>
          <p:cNvPr id="7" name="Tijdelijke aanduiding voor afbeelding 6"/>
          <p:cNvSpPr>
            <a:spLocks noGrp="1"/>
          </p:cNvSpPr>
          <p:nvPr>
            <p:ph type="pic" sz="quarter" idx="12"/>
          </p:nvPr>
        </p:nvSpPr>
        <p:spPr/>
      </p:sp>
      <p:graphicFrame>
        <p:nvGraphicFramePr>
          <p:cNvPr id="6" name="Table 5"/>
          <p:cNvGraphicFramePr>
            <a:graphicFrameLocks noGrp="1"/>
          </p:cNvGraphicFramePr>
          <p:nvPr>
            <p:extLst>
              <p:ext uri="{D42A27DB-BD31-4B8C-83A1-F6EECF244321}">
                <p14:modId xmlns:p14="http://schemas.microsoft.com/office/powerpoint/2010/main" val="3897879709"/>
              </p:ext>
            </p:extLst>
          </p:nvPr>
        </p:nvGraphicFramePr>
        <p:xfrm>
          <a:off x="35496" y="1204344"/>
          <a:ext cx="9108505" cy="5132309"/>
        </p:xfrm>
        <a:graphic>
          <a:graphicData uri="http://schemas.openxmlformats.org/drawingml/2006/table">
            <a:tbl>
              <a:tblPr firstRow="1" firstCol="1" bandRow="1">
                <a:tableStyleId>{5C22544A-7EE6-4342-B048-85BDC9FD1C3A}</a:tableStyleId>
              </a:tblPr>
              <a:tblGrid>
                <a:gridCol w="958790">
                  <a:extLst>
                    <a:ext uri="{9D8B030D-6E8A-4147-A177-3AD203B41FA5}">
                      <a16:colId xmlns:a16="http://schemas.microsoft.com/office/drawing/2014/main" val="350265339"/>
                    </a:ext>
                  </a:extLst>
                </a:gridCol>
                <a:gridCol w="2780491">
                  <a:extLst>
                    <a:ext uri="{9D8B030D-6E8A-4147-A177-3AD203B41FA5}">
                      <a16:colId xmlns:a16="http://schemas.microsoft.com/office/drawing/2014/main" val="1021765159"/>
                    </a:ext>
                  </a:extLst>
                </a:gridCol>
                <a:gridCol w="958790">
                  <a:extLst>
                    <a:ext uri="{9D8B030D-6E8A-4147-A177-3AD203B41FA5}">
                      <a16:colId xmlns:a16="http://schemas.microsoft.com/office/drawing/2014/main" val="3565634109"/>
                    </a:ext>
                  </a:extLst>
                </a:gridCol>
                <a:gridCol w="1150548">
                  <a:extLst>
                    <a:ext uri="{9D8B030D-6E8A-4147-A177-3AD203B41FA5}">
                      <a16:colId xmlns:a16="http://schemas.microsoft.com/office/drawing/2014/main" val="4290021844"/>
                    </a:ext>
                  </a:extLst>
                </a:gridCol>
                <a:gridCol w="958790">
                  <a:extLst>
                    <a:ext uri="{9D8B030D-6E8A-4147-A177-3AD203B41FA5}">
                      <a16:colId xmlns:a16="http://schemas.microsoft.com/office/drawing/2014/main" val="2881961302"/>
                    </a:ext>
                  </a:extLst>
                </a:gridCol>
                <a:gridCol w="1150548">
                  <a:extLst>
                    <a:ext uri="{9D8B030D-6E8A-4147-A177-3AD203B41FA5}">
                      <a16:colId xmlns:a16="http://schemas.microsoft.com/office/drawing/2014/main" val="3046201886"/>
                    </a:ext>
                  </a:extLst>
                </a:gridCol>
                <a:gridCol w="1150548">
                  <a:extLst>
                    <a:ext uri="{9D8B030D-6E8A-4147-A177-3AD203B41FA5}">
                      <a16:colId xmlns:a16="http://schemas.microsoft.com/office/drawing/2014/main" val="3494628367"/>
                    </a:ext>
                  </a:extLst>
                </a:gridCol>
              </a:tblGrid>
              <a:tr h="329755">
                <a:tc rowSpan="3">
                  <a:txBody>
                    <a:bodyPr/>
                    <a:lstStyle/>
                    <a:p>
                      <a:pPr>
                        <a:lnSpc>
                          <a:spcPct val="150000"/>
                        </a:lnSpc>
                        <a:spcAft>
                          <a:spcPts val="0"/>
                        </a:spcAft>
                      </a:pPr>
                      <a:r>
                        <a:rPr lang="en-GB" sz="1200" dirty="0">
                          <a:effectLst/>
                        </a:rPr>
                        <a:t>No </a:t>
                      </a:r>
                      <a:endParaRPr lang="en-US" sz="1100" dirty="0">
                        <a:effectLst/>
                        <a:latin typeface="Calibri" panose="020F0502020204030204" pitchFamily="34" charset="0"/>
                      </a:endParaRPr>
                    </a:p>
                  </a:txBody>
                  <a:tcPr marL="66558" marR="66558" marT="0" marB="0"/>
                </a:tc>
                <a:tc rowSpan="3">
                  <a:txBody>
                    <a:bodyPr/>
                    <a:lstStyle/>
                    <a:p>
                      <a:pPr>
                        <a:lnSpc>
                          <a:spcPct val="150000"/>
                        </a:lnSpc>
                        <a:spcAft>
                          <a:spcPts val="0"/>
                        </a:spcAft>
                      </a:pPr>
                      <a:r>
                        <a:rPr lang="en-GB" sz="1200" dirty="0">
                          <a:effectLst/>
                        </a:rPr>
                        <a:t>Target &amp; Type of support </a:t>
                      </a:r>
                      <a:endParaRPr lang="en-US" sz="1100" dirty="0">
                        <a:effectLst/>
                        <a:latin typeface="Calibri" panose="020F0502020204030204" pitchFamily="34" charset="0"/>
                      </a:endParaRPr>
                    </a:p>
                  </a:txBody>
                  <a:tcPr marL="66558" marR="66558" marT="0" marB="0"/>
                </a:tc>
                <a:tc gridSpan="5">
                  <a:txBody>
                    <a:bodyPr/>
                    <a:lstStyle/>
                    <a:p>
                      <a:pPr>
                        <a:lnSpc>
                          <a:spcPct val="150000"/>
                        </a:lnSpc>
                        <a:spcAft>
                          <a:spcPts val="0"/>
                        </a:spcAft>
                      </a:pPr>
                      <a:r>
                        <a:rPr lang="en-GB" sz="1200">
                          <a:effectLst/>
                        </a:rPr>
                        <a:t>Location </a:t>
                      </a:r>
                      <a:endParaRPr lang="en-US" sz="1100">
                        <a:effectLst/>
                        <a:latin typeface="Calibri" panose="020F0502020204030204" pitchFamily="34" charset="0"/>
                      </a:endParaRPr>
                    </a:p>
                  </a:txBody>
                  <a:tcPr marL="66558" marR="6655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4495328"/>
                  </a:ext>
                </a:extLst>
              </a:tr>
              <a:tr h="329755">
                <a:tc vMerge="1">
                  <a:txBody>
                    <a:bodyPr/>
                    <a:lstStyle/>
                    <a:p>
                      <a:endParaRPr lang="en-US"/>
                    </a:p>
                  </a:txBody>
                  <a:tcPr/>
                </a:tc>
                <a:tc vMerge="1">
                  <a:txBody>
                    <a:bodyPr/>
                    <a:lstStyle/>
                    <a:p>
                      <a:endParaRPr lang="en-US"/>
                    </a:p>
                  </a:txBody>
                  <a:tcPr/>
                </a:tc>
                <a:tc rowSpan="2">
                  <a:txBody>
                    <a:bodyPr/>
                    <a:lstStyle/>
                    <a:p>
                      <a:pPr>
                        <a:lnSpc>
                          <a:spcPct val="150000"/>
                        </a:lnSpc>
                        <a:spcAft>
                          <a:spcPts val="0"/>
                        </a:spcAft>
                      </a:pPr>
                      <a:r>
                        <a:rPr lang="en-GB" sz="1200">
                          <a:effectLst/>
                        </a:rPr>
                        <a:t>Malakal County </a:t>
                      </a:r>
                      <a:endParaRPr lang="en-US" sz="1100">
                        <a:effectLst/>
                        <a:latin typeface="Calibri" panose="020F0502020204030204" pitchFamily="34" charset="0"/>
                      </a:endParaRPr>
                    </a:p>
                  </a:txBody>
                  <a:tcPr marL="66558" marR="66558" marT="0" marB="0"/>
                </a:tc>
                <a:tc gridSpan="3">
                  <a:txBody>
                    <a:bodyPr/>
                    <a:lstStyle/>
                    <a:p>
                      <a:pPr algn="ctr">
                        <a:lnSpc>
                          <a:spcPct val="150000"/>
                        </a:lnSpc>
                        <a:spcAft>
                          <a:spcPts val="0"/>
                        </a:spcAft>
                      </a:pPr>
                      <a:r>
                        <a:rPr lang="en-GB" sz="1200">
                          <a:effectLst/>
                        </a:rPr>
                        <a:t>Fashoda County</a:t>
                      </a:r>
                      <a:endParaRPr lang="en-US" sz="1100">
                        <a:effectLst/>
                        <a:latin typeface="Calibri" panose="020F0502020204030204" pitchFamily="34" charset="0"/>
                      </a:endParaRPr>
                    </a:p>
                  </a:txBody>
                  <a:tcPr marL="66558" marR="66558" marT="0" marB="0"/>
                </a:tc>
                <a:tc hMerge="1">
                  <a:txBody>
                    <a:bodyPr/>
                    <a:lstStyle/>
                    <a:p>
                      <a:endParaRPr lang="en-US"/>
                    </a:p>
                  </a:txBody>
                  <a:tcPr/>
                </a:tc>
                <a:tc hMerge="1">
                  <a:txBody>
                    <a:bodyPr/>
                    <a:lstStyle/>
                    <a:p>
                      <a:endParaRPr lang="en-US"/>
                    </a:p>
                  </a:txBody>
                  <a:tcPr/>
                </a:tc>
                <a:tc>
                  <a:txBody>
                    <a:bodyPr/>
                    <a:lstStyle/>
                    <a:p>
                      <a:pPr>
                        <a:lnSpc>
                          <a:spcPct val="150000"/>
                        </a:lnSpc>
                        <a:spcAft>
                          <a:spcPts val="0"/>
                        </a:spcAft>
                      </a:pPr>
                      <a:r>
                        <a:rPr lang="en-GB" sz="1200">
                          <a:effectLst/>
                        </a:rPr>
                        <a:t> </a:t>
                      </a:r>
                      <a:endParaRPr lang="en-US" sz="1100">
                        <a:effectLst/>
                        <a:latin typeface="Calibri" panose="020F0502020204030204" pitchFamily="34" charset="0"/>
                      </a:endParaRPr>
                    </a:p>
                  </a:txBody>
                  <a:tcPr marL="66558" marR="66558" marT="0" marB="0"/>
                </a:tc>
                <a:extLst>
                  <a:ext uri="{0D108BD9-81ED-4DB2-BD59-A6C34878D82A}">
                    <a16:rowId xmlns:a16="http://schemas.microsoft.com/office/drawing/2014/main" val="4198371507"/>
                  </a:ext>
                </a:extLst>
              </a:tr>
              <a:tr h="8945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50000"/>
                        </a:lnSpc>
                        <a:spcAft>
                          <a:spcPts val="0"/>
                        </a:spcAft>
                      </a:pPr>
                      <a:r>
                        <a:rPr lang="en-GB" sz="1200" dirty="0" err="1">
                          <a:effectLst/>
                        </a:rPr>
                        <a:t>Kodok</a:t>
                      </a:r>
                      <a:r>
                        <a:rPr lang="en-GB" sz="1200" dirty="0">
                          <a:effectLst/>
                        </a:rPr>
                        <a:t> </a:t>
                      </a:r>
                      <a:endParaRPr lang="en-US" sz="1100" dirty="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Dethuk </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dirty="0" err="1">
                          <a:effectLst/>
                        </a:rPr>
                        <a:t>Lul</a:t>
                      </a:r>
                      <a:r>
                        <a:rPr lang="en-GB" sz="1200" dirty="0">
                          <a:effectLst/>
                        </a:rPr>
                        <a:t> </a:t>
                      </a:r>
                      <a:endParaRPr lang="en-US" sz="1100" dirty="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Total </a:t>
                      </a:r>
                      <a:endParaRPr lang="en-US" sz="1100">
                        <a:effectLst/>
                        <a:latin typeface="Calibri" panose="020F0502020204030204" pitchFamily="34" charset="0"/>
                      </a:endParaRPr>
                    </a:p>
                  </a:txBody>
                  <a:tcPr marL="66558" marR="66558" marT="0" marB="0"/>
                </a:tc>
                <a:extLst>
                  <a:ext uri="{0D108BD9-81ED-4DB2-BD59-A6C34878D82A}">
                    <a16:rowId xmlns:a16="http://schemas.microsoft.com/office/drawing/2014/main" val="2763281480"/>
                  </a:ext>
                </a:extLst>
              </a:tr>
              <a:tr h="596373">
                <a:tc>
                  <a:txBody>
                    <a:bodyPr/>
                    <a:lstStyle/>
                    <a:p>
                      <a:pPr>
                        <a:lnSpc>
                          <a:spcPct val="150000"/>
                        </a:lnSpc>
                        <a:spcAft>
                          <a:spcPts val="0"/>
                        </a:spcAft>
                      </a:pPr>
                      <a:r>
                        <a:rPr lang="en-GB" sz="1200">
                          <a:effectLst/>
                        </a:rPr>
                        <a:t>1</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Fishing kits - (Fishermen)</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dirty="0">
                          <a:effectLst/>
                        </a:rPr>
                        <a:t>55</a:t>
                      </a:r>
                      <a:endParaRPr lang="en-US" sz="1100" dirty="0">
                        <a:effectLst/>
                        <a:latin typeface="Calibri" panose="020F0502020204030204" pitchFamily="34" charset="0"/>
                      </a:endParaRPr>
                    </a:p>
                  </a:txBody>
                  <a:tcPr marL="66558" marR="66558" marT="0" marB="0"/>
                </a:tc>
                <a:tc>
                  <a:txBody>
                    <a:bodyPr/>
                    <a:lstStyle/>
                    <a:p>
                      <a:pPr>
                        <a:lnSpc>
                          <a:spcPct val="150000"/>
                        </a:lnSpc>
                        <a:spcAft>
                          <a:spcPts val="0"/>
                        </a:spcAft>
                      </a:pPr>
                      <a:r>
                        <a:rPr lang="en-GB" sz="1200" dirty="0">
                          <a:effectLst/>
                        </a:rPr>
                        <a:t>140</a:t>
                      </a:r>
                      <a:endParaRPr lang="en-US" sz="1100" dirty="0">
                        <a:effectLst/>
                        <a:latin typeface="Calibri" panose="020F0502020204030204" pitchFamily="34" charset="0"/>
                      </a:endParaRPr>
                    </a:p>
                  </a:txBody>
                  <a:tcPr marL="66558" marR="66558" marT="0" marB="0"/>
                </a:tc>
                <a:tc>
                  <a:txBody>
                    <a:bodyPr/>
                    <a:lstStyle/>
                    <a:p>
                      <a:pPr>
                        <a:lnSpc>
                          <a:spcPct val="150000"/>
                        </a:lnSpc>
                        <a:spcAft>
                          <a:spcPts val="0"/>
                        </a:spcAft>
                      </a:pPr>
                      <a:r>
                        <a:rPr lang="en-GB" sz="1200" dirty="0">
                          <a:effectLst/>
                        </a:rPr>
                        <a:t>0</a:t>
                      </a:r>
                      <a:endParaRPr lang="en-US" sz="1100" dirty="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0</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195</a:t>
                      </a:r>
                      <a:endParaRPr lang="en-US" sz="1100">
                        <a:effectLst/>
                        <a:latin typeface="Calibri" panose="020F0502020204030204" pitchFamily="34" charset="0"/>
                      </a:endParaRPr>
                    </a:p>
                  </a:txBody>
                  <a:tcPr marL="66558" marR="66558" marT="0" marB="0"/>
                </a:tc>
                <a:extLst>
                  <a:ext uri="{0D108BD9-81ED-4DB2-BD59-A6C34878D82A}">
                    <a16:rowId xmlns:a16="http://schemas.microsoft.com/office/drawing/2014/main" val="1507112500"/>
                  </a:ext>
                </a:extLst>
              </a:tr>
              <a:tr h="596373">
                <a:tc>
                  <a:txBody>
                    <a:bodyPr/>
                    <a:lstStyle/>
                    <a:p>
                      <a:pPr>
                        <a:lnSpc>
                          <a:spcPct val="150000"/>
                        </a:lnSpc>
                        <a:spcAft>
                          <a:spcPts val="0"/>
                        </a:spcAft>
                      </a:pPr>
                      <a:r>
                        <a:rPr lang="en-GB" sz="1200">
                          <a:effectLst/>
                        </a:rPr>
                        <a:t>2</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Unconditional cash - (CFV)</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dirty="0">
                          <a:effectLst/>
                        </a:rPr>
                        <a:t>18</a:t>
                      </a:r>
                      <a:endParaRPr lang="en-US" sz="1100" dirty="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95</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51</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234</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dirty="0">
                          <a:effectLst/>
                        </a:rPr>
                        <a:t>398</a:t>
                      </a:r>
                      <a:endParaRPr lang="en-US" sz="1100" dirty="0">
                        <a:effectLst/>
                        <a:latin typeface="Calibri" panose="020F0502020204030204" pitchFamily="34" charset="0"/>
                      </a:endParaRPr>
                    </a:p>
                  </a:txBody>
                  <a:tcPr marL="66558" marR="66558" marT="0" marB="0"/>
                </a:tc>
                <a:extLst>
                  <a:ext uri="{0D108BD9-81ED-4DB2-BD59-A6C34878D82A}">
                    <a16:rowId xmlns:a16="http://schemas.microsoft.com/office/drawing/2014/main" val="2478576845"/>
                  </a:ext>
                </a:extLst>
              </a:tr>
              <a:tr h="596373">
                <a:tc>
                  <a:txBody>
                    <a:bodyPr/>
                    <a:lstStyle/>
                    <a:p>
                      <a:pPr>
                        <a:lnSpc>
                          <a:spcPct val="150000"/>
                        </a:lnSpc>
                        <a:spcAft>
                          <a:spcPts val="0"/>
                        </a:spcAft>
                      </a:pPr>
                      <a:r>
                        <a:rPr lang="en-GB" sz="1200">
                          <a:effectLst/>
                        </a:rPr>
                        <a:t>3</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Conditional cash - (CFW)</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dirty="0">
                          <a:effectLst/>
                          <a:latin typeface="+mn-lt"/>
                        </a:rPr>
                        <a:t>267</a:t>
                      </a:r>
                      <a:endParaRPr lang="en-US" sz="1100" dirty="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300</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dirty="0">
                          <a:effectLst/>
                        </a:rPr>
                        <a:t>0</a:t>
                      </a:r>
                      <a:endParaRPr lang="en-US" sz="1100" dirty="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0</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dirty="0">
                          <a:effectLst/>
                        </a:rPr>
                        <a:t>567</a:t>
                      </a:r>
                      <a:endParaRPr lang="en-US" sz="1100" dirty="0">
                        <a:effectLst/>
                        <a:latin typeface="Calibri" panose="020F0502020204030204" pitchFamily="34" charset="0"/>
                      </a:endParaRPr>
                    </a:p>
                  </a:txBody>
                  <a:tcPr marL="66558" marR="66558" marT="0" marB="0"/>
                </a:tc>
                <a:extLst>
                  <a:ext uri="{0D108BD9-81ED-4DB2-BD59-A6C34878D82A}">
                    <a16:rowId xmlns:a16="http://schemas.microsoft.com/office/drawing/2014/main" val="3627905214"/>
                  </a:ext>
                </a:extLst>
              </a:tr>
              <a:tr h="596373">
                <a:tc>
                  <a:txBody>
                    <a:bodyPr/>
                    <a:lstStyle/>
                    <a:p>
                      <a:pPr>
                        <a:lnSpc>
                          <a:spcPct val="150000"/>
                        </a:lnSpc>
                        <a:spcAft>
                          <a:spcPts val="0"/>
                        </a:spcAft>
                      </a:pPr>
                      <a:r>
                        <a:rPr lang="en-GB" sz="1200">
                          <a:effectLst/>
                        </a:rPr>
                        <a:t>4</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Seeds &amp; tools - (Farmers)</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39</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90</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0</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0</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dirty="0">
                          <a:effectLst/>
                        </a:rPr>
                        <a:t>129</a:t>
                      </a:r>
                      <a:endParaRPr lang="en-US" sz="1100" dirty="0">
                        <a:effectLst/>
                        <a:latin typeface="Calibri" panose="020F0502020204030204" pitchFamily="34" charset="0"/>
                      </a:endParaRPr>
                    </a:p>
                  </a:txBody>
                  <a:tcPr marL="66558" marR="66558" marT="0" marB="0"/>
                </a:tc>
                <a:extLst>
                  <a:ext uri="{0D108BD9-81ED-4DB2-BD59-A6C34878D82A}">
                    <a16:rowId xmlns:a16="http://schemas.microsoft.com/office/drawing/2014/main" val="84573793"/>
                  </a:ext>
                </a:extLst>
              </a:tr>
              <a:tr h="596373">
                <a:tc>
                  <a:txBody>
                    <a:bodyPr/>
                    <a:lstStyle/>
                    <a:p>
                      <a:pPr>
                        <a:lnSpc>
                          <a:spcPct val="150000"/>
                        </a:lnSpc>
                        <a:spcAft>
                          <a:spcPts val="0"/>
                        </a:spcAft>
                      </a:pPr>
                      <a:r>
                        <a:rPr lang="en-GB" sz="1200">
                          <a:effectLst/>
                        </a:rPr>
                        <a:t>5</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82 vegetable farmers trained </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42</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40</a:t>
                      </a:r>
                      <a:endParaRPr lang="en-US" sz="1100">
                        <a:effectLst/>
                        <a:latin typeface="Calibri" panose="020F0502020204030204" pitchFamily="34" charset="0"/>
                      </a:endParaRPr>
                    </a:p>
                  </a:txBody>
                  <a:tcPr marL="66558" marR="66558" marT="0" marB="0"/>
                </a:tc>
                <a:tc gridSpan="3">
                  <a:txBody>
                    <a:bodyPr/>
                    <a:lstStyle/>
                    <a:p>
                      <a:pPr>
                        <a:lnSpc>
                          <a:spcPct val="150000"/>
                        </a:lnSpc>
                        <a:spcAft>
                          <a:spcPts val="0"/>
                        </a:spcAft>
                      </a:pPr>
                      <a:r>
                        <a:rPr lang="en-GB" sz="1200">
                          <a:effectLst/>
                        </a:rPr>
                        <a:t>82 trained farmers among the 129</a:t>
                      </a:r>
                      <a:endParaRPr lang="en-US" sz="1100">
                        <a:effectLst/>
                        <a:latin typeface="Calibri" panose="020F0502020204030204" pitchFamily="34" charset="0"/>
                      </a:endParaRPr>
                    </a:p>
                  </a:txBody>
                  <a:tcPr marL="66558" marR="6655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0247470"/>
                  </a:ext>
                </a:extLst>
              </a:tr>
              <a:tr h="596373">
                <a:tc>
                  <a:txBody>
                    <a:bodyPr/>
                    <a:lstStyle/>
                    <a:p>
                      <a:pPr>
                        <a:lnSpc>
                          <a:spcPct val="150000"/>
                        </a:lnSpc>
                        <a:spcAft>
                          <a:spcPts val="0"/>
                        </a:spcAft>
                      </a:pPr>
                      <a:r>
                        <a:rPr lang="en-GB" sz="1200">
                          <a:effectLst/>
                        </a:rPr>
                        <a:t> </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Total  target received support</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dirty="0">
                          <a:effectLst/>
                          <a:latin typeface="+mn-lt"/>
                        </a:rPr>
                        <a:t>378</a:t>
                      </a:r>
                      <a:endParaRPr lang="en-US" sz="1100" dirty="0">
                        <a:effectLst/>
                        <a:latin typeface="Calibri" panose="020F0502020204030204" pitchFamily="34" charset="0"/>
                      </a:endParaRPr>
                    </a:p>
                  </a:txBody>
                  <a:tcPr marL="66558" marR="66558" marT="0" marB="0"/>
                </a:tc>
                <a:tc>
                  <a:txBody>
                    <a:bodyPr/>
                    <a:lstStyle/>
                    <a:p>
                      <a:pPr>
                        <a:lnSpc>
                          <a:spcPct val="150000"/>
                        </a:lnSpc>
                        <a:spcAft>
                          <a:spcPts val="0"/>
                        </a:spcAft>
                      </a:pPr>
                      <a:r>
                        <a:rPr lang="en-GB" sz="1200" dirty="0">
                          <a:effectLst/>
                        </a:rPr>
                        <a:t>625</a:t>
                      </a:r>
                      <a:endParaRPr lang="en-US" sz="1100" dirty="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51</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a:effectLst/>
                        </a:rPr>
                        <a:t>234</a:t>
                      </a:r>
                      <a:endParaRPr lang="en-US" sz="1100">
                        <a:effectLst/>
                        <a:latin typeface="Calibri" panose="020F0502020204030204" pitchFamily="34" charset="0"/>
                      </a:endParaRPr>
                    </a:p>
                  </a:txBody>
                  <a:tcPr marL="66558" marR="66558" marT="0" marB="0"/>
                </a:tc>
                <a:tc>
                  <a:txBody>
                    <a:bodyPr/>
                    <a:lstStyle/>
                    <a:p>
                      <a:pPr>
                        <a:lnSpc>
                          <a:spcPct val="150000"/>
                        </a:lnSpc>
                        <a:spcAft>
                          <a:spcPts val="0"/>
                        </a:spcAft>
                      </a:pPr>
                      <a:r>
                        <a:rPr lang="en-GB" sz="1200" u="dbl" dirty="0">
                          <a:effectLst/>
                        </a:rPr>
                        <a:t>1288</a:t>
                      </a:r>
                      <a:endParaRPr lang="en-US" sz="1100" dirty="0">
                        <a:effectLst/>
                        <a:latin typeface="Calibri" panose="020F0502020204030204" pitchFamily="34" charset="0"/>
                      </a:endParaRPr>
                    </a:p>
                  </a:txBody>
                  <a:tcPr marL="66558" marR="66558" marT="0" marB="0"/>
                </a:tc>
                <a:extLst>
                  <a:ext uri="{0D108BD9-81ED-4DB2-BD59-A6C34878D82A}">
                    <a16:rowId xmlns:a16="http://schemas.microsoft.com/office/drawing/2014/main" val="1270256571"/>
                  </a:ext>
                </a:extLst>
              </a:tr>
            </a:tbl>
          </a:graphicData>
        </a:graphic>
      </p:graphicFrame>
    </p:spTree>
    <p:extLst>
      <p:ext uri="{BB962C8B-B14F-4D97-AF65-F5344CB8AC3E}">
        <p14:creationId xmlns:p14="http://schemas.microsoft.com/office/powerpoint/2010/main" val="363135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Project progress </a:t>
            </a:r>
            <a:endParaRPr lang="nl-NL" dirty="0"/>
          </a:p>
        </p:txBody>
      </p:sp>
      <p:sp>
        <p:nvSpPr>
          <p:cNvPr id="9" name="Text Placeholder 4"/>
          <p:cNvSpPr txBox="1">
            <a:spLocks/>
          </p:cNvSpPr>
          <p:nvPr/>
        </p:nvSpPr>
        <p:spPr>
          <a:xfrm>
            <a:off x="395537" y="2852936"/>
            <a:ext cx="8280920" cy="345638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lang="nl-NL" sz="1400" kern="1200" smtClean="0">
                <a:solidFill>
                  <a:schemeClr val="tx1"/>
                </a:solidFill>
                <a:latin typeface="+mn-lt"/>
                <a:ea typeface="+mn-ea"/>
                <a:cs typeface="+mn-cs"/>
              </a:defRPr>
            </a:lvl1pPr>
            <a:lvl2pPr marL="180975" indent="-180975" algn="l" defTabSz="914400" rtl="0" eaLnBrk="1" latinLnBrk="0" hangingPunct="1">
              <a:spcBef>
                <a:spcPct val="20000"/>
              </a:spcBef>
              <a:buFont typeface="Arial" pitchFamily="34" charset="0"/>
              <a:buChar char="•"/>
              <a:defRPr lang="nl-NL" sz="1400" kern="1200" dirty="0" smtClean="0">
                <a:solidFill>
                  <a:schemeClr val="tx1"/>
                </a:solidFill>
                <a:latin typeface="+mn-lt"/>
                <a:ea typeface="+mn-ea"/>
                <a:cs typeface="+mn-cs"/>
              </a:defRPr>
            </a:lvl2pPr>
            <a:lvl3pPr marL="444500" indent="-268288" algn="l" defTabSz="914400" rtl="0" eaLnBrk="1" latinLnBrk="0" hangingPunct="1">
              <a:spcBef>
                <a:spcPct val="20000"/>
              </a:spcBef>
              <a:buFont typeface="Clan SC Offc" pitchFamily="34" charset="0"/>
              <a:buChar char="›"/>
              <a:defRPr lang="nl-NL" sz="1400" kern="1200" dirty="0" smtClean="0">
                <a:solidFill>
                  <a:schemeClr val="tx1"/>
                </a:solidFill>
                <a:latin typeface="+mn-lt"/>
                <a:ea typeface="+mn-ea"/>
                <a:cs typeface="+mn-cs"/>
              </a:defRPr>
            </a:lvl3pPr>
            <a:lvl4pPr marL="0" indent="0" algn="l" defTabSz="914400" rtl="0" eaLnBrk="1" latinLnBrk="0" hangingPunct="1">
              <a:spcBef>
                <a:spcPct val="20000"/>
              </a:spcBef>
              <a:buFont typeface="Arial" pitchFamily="34" charset="0"/>
              <a:buNone/>
              <a:defRPr lang="nl-NL" sz="2100" kern="1200" dirty="0" smtClean="0">
                <a:solidFill>
                  <a:schemeClr val="tx1"/>
                </a:solidFill>
                <a:latin typeface="Clan Offc Black" pitchFamily="34" charset="0"/>
                <a:ea typeface="+mn-ea"/>
                <a:cs typeface="+mn-cs"/>
              </a:defRPr>
            </a:lvl4pPr>
            <a:lvl5pPr marL="0" indent="0" algn="l" defTabSz="914400" rtl="0" eaLnBrk="1" latinLnBrk="0" hangingPunct="1">
              <a:spcBef>
                <a:spcPct val="20000"/>
              </a:spcBef>
              <a:buFontTx/>
              <a:buNone/>
              <a:defRPr lang="nl-NL" sz="1500" kern="1200" dirty="0">
                <a:solidFill>
                  <a:schemeClr val="tx1"/>
                </a:solidFill>
                <a:latin typeface="Clan Offc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
        <p:nvSpPr>
          <p:cNvPr id="6" name="Text Placeholder 5"/>
          <p:cNvSpPr>
            <a:spLocks noGrp="1"/>
          </p:cNvSpPr>
          <p:nvPr>
            <p:ph type="body" sz="quarter" idx="13"/>
          </p:nvPr>
        </p:nvSpPr>
        <p:spPr/>
        <p:txBody>
          <a:bodyPr>
            <a:noAutofit/>
          </a:bodyPr>
          <a:lstStyle/>
          <a:p>
            <a:r>
              <a:rPr lang="nl-NL" altLang="nl-NL" sz="2000" dirty="0"/>
              <a:t>The basic </a:t>
            </a:r>
            <a:r>
              <a:rPr lang="nl-NL" altLang="nl-NL" sz="2000" dirty="0" err="1"/>
              <a:t>interventions</a:t>
            </a:r>
            <a:r>
              <a:rPr lang="nl-NL" sz="2000" dirty="0"/>
              <a:t> </a:t>
            </a:r>
          </a:p>
        </p:txBody>
      </p:sp>
      <p:sp>
        <p:nvSpPr>
          <p:cNvPr id="10" name="Content Placeholder 1"/>
          <p:cNvSpPr>
            <a:spLocks noGrp="1"/>
          </p:cNvSpPr>
          <p:nvPr>
            <p:ph type="body" sz="quarter" idx="15"/>
          </p:nvPr>
        </p:nvSpPr>
        <p:spPr>
          <a:xfrm>
            <a:off x="353591" y="1916832"/>
            <a:ext cx="4578449" cy="4536504"/>
          </a:xfrm>
        </p:spPr>
        <p:txBody>
          <a:bodyPr>
            <a:noAutofit/>
          </a:bodyPr>
          <a:lstStyle/>
          <a:p>
            <a:pPr marL="285750" indent="-285750">
              <a:buFont typeface="Arial" panose="020B0604020202020204" pitchFamily="34" charset="0"/>
              <a:buChar char="•"/>
            </a:pPr>
            <a:r>
              <a:rPr lang="en-GB" sz="1600" b="1" dirty="0">
                <a:latin typeface="Arial" panose="020B0604020202020204" pitchFamily="34" charset="0"/>
              </a:rPr>
              <a:t>Revise PDRA and reaffirm community priorities</a:t>
            </a:r>
          </a:p>
          <a:p>
            <a:pPr marL="285750" indent="-285750">
              <a:spcAft>
                <a:spcPts val="800"/>
              </a:spcAft>
              <a:buFont typeface="Arial" panose="020B0604020202020204" pitchFamily="34" charset="0"/>
              <a:buChar char="•"/>
            </a:pPr>
            <a:r>
              <a:rPr lang="en-GB" sz="1600" b="1" dirty="0">
                <a:latin typeface="Arial" panose="020B0604020202020204" pitchFamily="34" charset="0"/>
              </a:rPr>
              <a:t>Training of 100 farmers on vegetables  production </a:t>
            </a:r>
            <a:r>
              <a:rPr lang="en-GB" sz="1600" dirty="0">
                <a:latin typeface="Arial" panose="020B0604020202020204" pitchFamily="34" charset="0"/>
              </a:rPr>
              <a:t>(82: 66 F, 20 M) farmers on vegetable production or modern vegetable farming practices with aim of impacting knowledge and skills as part of community empowerment that will enable boosting nutrition and household income.</a:t>
            </a:r>
          </a:p>
          <a:p>
            <a:pPr marL="285750" indent="-285750">
              <a:spcAft>
                <a:spcPts val="800"/>
              </a:spcAft>
              <a:buFont typeface="Arial" panose="020B0604020202020204" pitchFamily="34" charset="0"/>
              <a:buChar char="•"/>
            </a:pPr>
            <a:r>
              <a:rPr lang="en-GB" sz="1600" b="1" dirty="0">
                <a:latin typeface="Arial" panose="020B0604020202020204" pitchFamily="34" charset="0"/>
              </a:rPr>
              <a:t>Revitalized the DRR committees  </a:t>
            </a:r>
          </a:p>
          <a:p>
            <a:pPr marL="285750" indent="-285750">
              <a:spcAft>
                <a:spcPts val="800"/>
              </a:spcAft>
              <a:buFont typeface="Arial" panose="020B0604020202020204" pitchFamily="34" charset="0"/>
              <a:buChar char="•"/>
            </a:pPr>
            <a:r>
              <a:rPr lang="en-GB" sz="1600" b="1" dirty="0">
                <a:latin typeface="Arial" panose="020B0604020202020204" pitchFamily="34" charset="0"/>
              </a:rPr>
              <a:t>Identification and registration of Farmers Field School beneficiaries </a:t>
            </a:r>
          </a:p>
          <a:p>
            <a:pPr marL="285750" indent="-285750">
              <a:spcAft>
                <a:spcPts val="800"/>
              </a:spcAft>
              <a:buFont typeface="Arial" panose="020B0604020202020204" pitchFamily="34" charset="0"/>
              <a:buChar char="•"/>
            </a:pPr>
            <a:r>
              <a:rPr lang="en-GB" sz="1600" b="1" dirty="0">
                <a:latin typeface="Arial" panose="020B0604020202020204" pitchFamily="34" charset="0"/>
              </a:rPr>
              <a:t>Provision of seeds and tools linked with training </a:t>
            </a:r>
          </a:p>
          <a:p>
            <a:endParaRPr lang="en-US" sz="1600" dirty="0">
              <a:highlight>
                <a:srgbClr val="FFFF00"/>
              </a:highlight>
              <a:latin typeface="Arial" panose="020B0604020202020204" pitchFamily="34" charset="0"/>
            </a:endParaRPr>
          </a:p>
          <a:p>
            <a:endParaRPr lang="nl-NL" sz="1400" dirty="0"/>
          </a:p>
        </p:txBody>
      </p:sp>
      <p:pic>
        <p:nvPicPr>
          <p:cNvPr id="11" name="Picture 5" descr="MEGADO VISIO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220071" y="1376772"/>
            <a:ext cx="3578969" cy="20162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E:\Camera\IMG_20170825_122519.jpg">
            <a:extLst>
              <a:ext uri="{FF2B5EF4-FFF2-40B4-BE49-F238E27FC236}">
                <a16:creationId xmlns:a16="http://schemas.microsoft.com/office/drawing/2014/main" id="{849AD0DE-1C21-49DC-A5BD-CDEA82D7712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220072" y="3457364"/>
            <a:ext cx="3578969" cy="2736304"/>
          </a:xfrm>
          <a:prstGeom prst="rect">
            <a:avLst/>
          </a:prstGeom>
          <a:noFill/>
          <a:ln>
            <a:noFill/>
          </a:ln>
        </p:spPr>
      </p:pic>
    </p:spTree>
    <p:extLst>
      <p:ext uri="{BB962C8B-B14F-4D97-AF65-F5344CB8AC3E}">
        <p14:creationId xmlns:p14="http://schemas.microsoft.com/office/powerpoint/2010/main" val="4171540221"/>
      </p:ext>
    </p:extLst>
  </p:cSld>
  <p:clrMapOvr>
    <a:masterClrMapping/>
  </p:clrMapOvr>
</p:sld>
</file>

<file path=ppt/theme/theme1.xml><?xml version="1.0" encoding="utf-8"?>
<a:theme xmlns:a="http://schemas.openxmlformats.org/drawingml/2006/main" name="Cordaid">
  <a:themeElements>
    <a:clrScheme name="Cordaid">
      <a:dk1>
        <a:sysClr val="windowText" lastClr="000000"/>
      </a:dk1>
      <a:lt1>
        <a:sysClr val="window" lastClr="FFFFFF"/>
      </a:lt1>
      <a:dk2>
        <a:srgbClr val="EF3A4F"/>
      </a:dk2>
      <a:lt2>
        <a:srgbClr val="EEECE1"/>
      </a:lt2>
      <a:accent1>
        <a:srgbClr val="EF3A4F"/>
      </a:accent1>
      <a:accent2>
        <a:srgbClr val="FFD600"/>
      </a:accent2>
      <a:accent3>
        <a:srgbClr val="B1A797"/>
      </a:accent3>
      <a:accent4>
        <a:srgbClr val="6D6E71"/>
      </a:accent4>
      <a:accent5>
        <a:srgbClr val="B72126"/>
      </a:accent5>
      <a:accent6>
        <a:srgbClr val="E8E6D4"/>
      </a:accent6>
      <a:hlink>
        <a:srgbClr val="0000FF"/>
      </a:hlink>
      <a:folHlink>
        <a:srgbClr val="800080"/>
      </a:folHlink>
    </a:clrScheme>
    <a:fontScheme name="Cordaid">
      <a:majorFont>
        <a:latin typeface="Clan Offc"/>
        <a:ea typeface=""/>
        <a:cs typeface=""/>
      </a:majorFont>
      <a:minorFont>
        <a:latin typeface="Clan Offc"/>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xml version="1.0" encoding="utf-8"?>
<customUI xmlns="http://schemas.microsoft.com/office/2009/07/customui">
  <commands>
    <command idMso="GroupFont" enabled="false"/>
    <command idMso="FontSize" enabled="false"/>
    <command idMso="Font" enabled="false"/>
  </commands>
  <ribbon>
    <tabs>
      <tab idMso="TabDesign">
        <group idMso="GroupSlideThemes" visible="false"/>
      </tab>
    </tabs>
  </ribbon>
</customUI>
</file>

<file path=docProps/app.xml><?xml version="1.0" encoding="utf-8"?>
<Properties xmlns="http://schemas.openxmlformats.org/officeDocument/2006/extended-properties" xmlns:vt="http://schemas.openxmlformats.org/officeDocument/2006/docPropsVTypes">
  <Template/>
  <TotalTime>3394</TotalTime>
  <Words>1650</Words>
  <Application>Microsoft Office PowerPoint</Application>
  <PresentationFormat>On-screen Show (4:3)</PresentationFormat>
  <Paragraphs>223</Paragraphs>
  <Slides>16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Clan Offc</vt:lpstr>
      <vt:lpstr>Clan Offc Black</vt:lpstr>
      <vt:lpstr>Clan SC Offc</vt:lpstr>
      <vt:lpstr>Clan SC Offc Black</vt:lpstr>
      <vt:lpstr>Symbol</vt:lpstr>
      <vt:lpstr>Times New Roman</vt:lpstr>
      <vt:lpstr>Wingdings</vt:lpstr>
      <vt:lpstr>Cordaid</vt:lpstr>
      <vt:lpstr>Enhancing food security and Resilience EU Pro Resilience project  </vt:lpstr>
      <vt:lpstr>context</vt:lpstr>
      <vt:lpstr>Basic Project information   </vt:lpstr>
      <vt:lpstr>Project objective    </vt:lpstr>
      <vt:lpstr>Implementation approaches </vt:lpstr>
      <vt:lpstr>Linking Relief Rehabilitation and Development</vt:lpstr>
      <vt:lpstr>Linking Relief Rehabilitation and Development </vt:lpstr>
      <vt:lpstr>Project Progress </vt:lpstr>
      <vt:lpstr>Project progress </vt:lpstr>
      <vt:lpstr>Project Results</vt:lpstr>
      <vt:lpstr>Project Results</vt:lpstr>
      <vt:lpstr>Project Results </vt:lpstr>
      <vt:lpstr>Plan for the remaining project period </vt:lpstr>
      <vt:lpstr>Lessons learnt   </vt:lpstr>
      <vt:lpstr>Key challenges  </vt:lpstr>
      <vt:lpstr>PowerPoint Presentation</vt:lpstr>
    </vt:vector>
  </TitlesOfParts>
  <Company>Cordaid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KeyScript / Ingeborg de Lange</dc:creator>
  <cp:lastModifiedBy>Mahteme Mikre</cp:lastModifiedBy>
  <cp:revision>304</cp:revision>
  <cp:lastPrinted>2016-11-25T07:02:05Z</cp:lastPrinted>
  <dcterms:created xsi:type="dcterms:W3CDTF">2013-02-25T10:16:00Z</dcterms:created>
  <dcterms:modified xsi:type="dcterms:W3CDTF">2017-11-22T06:56:49Z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jabloonVersieDatum">
    <vt:filetime>2013-05-15T22:00:00Z</vt:filetime>
  </property>
  <property fmtid="{D5CDD505-2E9C-101B-9397-08002B2CF9AE}" pid="3" name="Organisatie">
    <vt:lpwstr>Cordaid</vt:lpwstr>
  </property>
  <property fmtid="{D5CDD505-2E9C-101B-9397-08002B2CF9AE}" pid="4" name="lstTitlePicture">
    <vt:lpwstr>corporate beeld.jpg</vt:lpwstr>
  </property>
  <property fmtid="{D5CDD505-2E9C-101B-9397-08002B2CF9AE}" pid="5" name="lstUnit">
    <vt:lpwstr>Cordaid</vt:lpwstr>
  </property>
  <property fmtid="{D5CDD505-2E9C-101B-9397-08002B2CF9AE}" pid="6" name="txtSpecificDate">
    <vt:lpwstr/>
  </property>
  <property fmtid="{D5CDD505-2E9C-101B-9397-08002B2CF9AE}" pid="7" name="txtFooter1">
    <vt:lpwstr/>
  </property>
  <property fmtid="{D5CDD505-2E9C-101B-9397-08002B2CF9AE}" pid="8" name="optSystemDate">
    <vt:lpwstr>checked</vt:lpwstr>
  </property>
  <property fmtid="{D5CDD505-2E9C-101B-9397-08002B2CF9AE}" pid="9" name="optNoDate">
    <vt:lpwstr>unchecked</vt:lpwstr>
  </property>
  <property fmtid="{D5CDD505-2E9C-101B-9397-08002B2CF9AE}" pid="10" name="optSpecificDate">
    <vt:lpwstr>unchecked</vt:lpwstr>
  </property>
  <property fmtid="{D5CDD505-2E9C-101B-9397-08002B2CF9AE}" pid="11" name="txtFooterTitle">
    <vt:lpwstr/>
  </property>
</Properties>
</file>