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78" r:id="rId5"/>
    <p:sldId id="279" r:id="rId6"/>
    <p:sldId id="280" r:id="rId7"/>
    <p:sldId id="281" r:id="rId8"/>
    <p:sldId id="282" r:id="rId9"/>
    <p:sldId id="286" r:id="rId10"/>
    <p:sldId id="284" r:id="rId11"/>
    <p:sldId id="283" r:id="rId12"/>
    <p:sldId id="285" r:id="rId13"/>
    <p:sldId id="2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B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15" autoAdjust="0"/>
    <p:restoredTop sz="86496" autoAdjust="0"/>
  </p:normalViewPr>
  <p:slideViewPr>
    <p:cSldViewPr snapToGrid="0">
      <p:cViewPr>
        <p:scale>
          <a:sx n="70" d="100"/>
          <a:sy n="70" d="100"/>
        </p:scale>
        <p:origin x="-77" y="-11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375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1333500"/>
            <a:ext cx="10782300" cy="2832099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6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86366DC-1BB3-4340-ABF2-3066F0FD3024}" type="datetimeFigureOut">
              <a:rPr lang="en-US" smtClean="0"/>
              <a:t>11/20/2017</a:t>
            </a:fld>
            <a:endParaRPr lang="en-US"/>
          </a:p>
        </p:txBody>
      </p:sp>
      <p:pic>
        <p:nvPicPr>
          <p:cNvPr id="10" name="Picture 9" descr="C:\Users\CORNETTK\AppData\Local\Microsoft\Windows\Temporary Internet Files\Content.Outlook\PNQYM2YR\FAO logo E_wte_2L (2).pn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210" y="392423"/>
            <a:ext cx="3578990" cy="708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2" descr="C:\Users\Visser\Documents\Coms\COMMS OFFICE\Visibility\Logos\flag-eu-programme-european-union_en_FINAL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02"/>
          <a:stretch/>
        </p:blipFill>
        <p:spPr bwMode="auto">
          <a:xfrm>
            <a:off x="10590324" y="6006698"/>
            <a:ext cx="1047638" cy="67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26400" y="6224283"/>
            <a:ext cx="2413000" cy="24467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r>
              <a:rPr lang="en-US" dirty="0" smtClean="0"/>
              <a:t>WITH FUNDING FROM THE EUROPEAN UNION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320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fld id="{D86366DC-1BB3-4340-ABF2-3066F0FD302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/>
          <a:p>
            <a:fld id="{84FDAC5A-12A6-432B-AF10-C2E52DB11BD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84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fld id="{D86366DC-1BB3-4340-ABF2-3066F0FD302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/>
          <a:p>
            <a:fld id="{84FDAC5A-12A6-432B-AF10-C2E52DB11BD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03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974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fld id="{D86366DC-1BB3-4340-ABF2-3066F0FD302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/>
          <a:p>
            <a:fld id="{84FDAC5A-12A6-432B-AF10-C2E52DB11BD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8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fld id="{D86366DC-1BB3-4340-ABF2-3066F0FD302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/>
          <a:p>
            <a:fld id="{84FDAC5A-12A6-432B-AF10-C2E52DB11BD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151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fld id="{D86366DC-1BB3-4340-ABF2-3066F0FD302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/>
          <a:p>
            <a:fld id="{84FDAC5A-12A6-432B-AF10-C2E52DB11BD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60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fld id="{D86366DC-1BB3-4340-ABF2-3066F0FD302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/>
          <a:p>
            <a:fld id="{84FDAC5A-12A6-432B-AF10-C2E52DB11BD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98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fld id="{D86366DC-1BB3-4340-ABF2-3066F0FD302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/>
          <a:p>
            <a:fld id="{84FDAC5A-12A6-432B-AF10-C2E52DB11BD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2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594360" y="7200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8800" y="8382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38" y="26896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/>
          <a:lstStyle/>
          <a:p>
            <a:fld id="{D86366DC-1BB3-4340-ABF2-3066F0FD3024}" type="datetimeFigureOut">
              <a:rPr lang="en-US" smtClean="0"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4FDAC5A-12A6-432B-AF10-C2E52DB11BD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38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524" y="52408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776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973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1651000"/>
            <a:ext cx="10753725" cy="4126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7"/>
          <p:cNvSpPr txBox="1">
            <a:spLocks/>
          </p:cNvSpPr>
          <p:nvPr userDrawn="1"/>
        </p:nvSpPr>
        <p:spPr>
          <a:xfrm>
            <a:off x="7351824" y="6175811"/>
            <a:ext cx="2997200" cy="34161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rgbClr val="FFFFFF">
                    <a:alpha val="80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>
                <a:solidFill>
                  <a:schemeClr val="tx1">
                    <a:alpha val="80000"/>
                  </a:schemeClr>
                </a:solidFill>
              </a:rPr>
              <a:t>WITH FUNDING FROM THE EUROPEAN UNION</a:t>
            </a:r>
            <a:endParaRPr lang="en-US" sz="1200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8" name="Picture 2" descr="C:\Users\Visser\Documents\Coms\COMMS OFFICE\Visibility\Logos\flag-eu-programme-european-union_en_FINAL.jpg"/>
          <p:cNvPicPr>
            <a:picLocks noChangeAspect="1" noChangeArrowheads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02"/>
          <a:stretch/>
        </p:blipFill>
        <p:spPr bwMode="auto">
          <a:xfrm>
            <a:off x="10349024" y="6006697"/>
            <a:ext cx="1047638" cy="67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Visser\Documents\AFIS\AFIS\Communications\Graphics\Donor, Partner, and FAO Logos\3-lines-black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13" y="5954095"/>
            <a:ext cx="2401887" cy="66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57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2984646"/>
            <a:ext cx="10782300" cy="1220859"/>
          </a:xfrm>
        </p:spPr>
        <p:txBody>
          <a:bodyPr/>
          <a:lstStyle/>
          <a:p>
            <a:r>
              <a:rPr lang="en-US" sz="4800" dirty="0" smtClean="0"/>
              <a:t>“Strengthening the resilience of pastoral and agro-pastoral communities in South Sudan’s cross border areas with Sudan, Ethiopia, Kenya and Uganda”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3504" y="4860133"/>
            <a:ext cx="9219473" cy="1309256"/>
          </a:xfrm>
        </p:spPr>
        <p:txBody>
          <a:bodyPr/>
          <a:lstStyle/>
          <a:p>
            <a:r>
              <a:rPr lang="en-US" dirty="0" smtClean="0"/>
              <a:t>FAO South Sudan</a:t>
            </a:r>
          </a:p>
          <a:p>
            <a:r>
              <a:rPr lang="en-US" sz="2400" dirty="0" smtClean="0"/>
              <a:t>Juba, November 2017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941714" y="6169389"/>
            <a:ext cx="3606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FUNDING FROM THE EUROPEAN UNION 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74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Impact </a:t>
            </a:r>
            <a:r>
              <a:rPr lang="en-US" dirty="0"/>
              <a:t>E</a:t>
            </a:r>
            <a:r>
              <a:rPr lang="en-US" dirty="0" smtClean="0"/>
              <a:t>valuation </a:t>
            </a:r>
            <a:r>
              <a:rPr lang="en-US" dirty="0"/>
              <a:t>S</a:t>
            </a:r>
            <a:r>
              <a:rPr lang="en-US" dirty="0" smtClean="0"/>
              <a:t>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224" y="1664648"/>
            <a:ext cx="10753725" cy="412686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Baseline study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Mid-term evaluations and reviews – annual reporting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Final evaluation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79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Theory of Change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401807" y="1598929"/>
            <a:ext cx="8787221" cy="4083414"/>
          </a:xfrm>
          <a:prstGeom prst="rect">
            <a:avLst/>
          </a:prstGeom>
          <a:ln w="12700">
            <a:solidFill>
              <a:srgbClr val="2693A2"/>
            </a:solidFill>
          </a:ln>
        </p:spPr>
      </p:pic>
    </p:spTree>
    <p:extLst>
      <p:ext uri="{BB962C8B-B14F-4D97-AF65-F5344CB8AC3E}">
        <p14:creationId xmlns:p14="http://schemas.microsoft.com/office/powerpoint/2010/main" val="303473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Communication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Communication with general public, beneficiaries, government, private sector, civil society, donors and media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Use of radio, special events, social media, information sharing sessions, print material, photography and video, press conferences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50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5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European Union Funded project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August 2017 – July 2020</a:t>
            </a:r>
          </a:p>
          <a:p>
            <a:endParaRPr lang="en-US" dirty="0"/>
          </a:p>
          <a:p>
            <a:r>
              <a:rPr lang="en-US" b="1" dirty="0" smtClean="0"/>
              <a:t>Project overall objective </a:t>
            </a:r>
            <a:r>
              <a:rPr lang="en-US" dirty="0" smtClean="0"/>
              <a:t>to improve governance and conflict prevention to reduce forced displacement and irregular migration in cross-border areas of South Sudan. </a:t>
            </a:r>
          </a:p>
          <a:p>
            <a:r>
              <a:rPr lang="en-US" dirty="0" smtClean="0"/>
              <a:t>Project fills the nexus between </a:t>
            </a:r>
            <a:r>
              <a:rPr lang="en-US" b="1" dirty="0" smtClean="0"/>
              <a:t>humanitarian and development programming </a:t>
            </a:r>
            <a:r>
              <a:rPr lang="en-US" dirty="0" smtClean="0"/>
              <a:t>in the areas of South Sudan to promote resilience of vulnerable households and communities.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7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Thematic Results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8971" t="22768" r="27477" b="11875"/>
          <a:stretch/>
        </p:blipFill>
        <p:spPr>
          <a:xfrm>
            <a:off x="2116182" y="1268764"/>
            <a:ext cx="7798525" cy="450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85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3187" t="21161" r="28080" b="7768"/>
          <a:stretch/>
        </p:blipFill>
        <p:spPr>
          <a:xfrm>
            <a:off x="2560320" y="1325156"/>
            <a:ext cx="6631782" cy="451187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973667"/>
          </a:xfrm>
        </p:spPr>
        <p:txBody>
          <a:bodyPr/>
          <a:lstStyle/>
          <a:p>
            <a:r>
              <a:rPr lang="en-US" dirty="0" smtClean="0"/>
              <a:t>Project Implementation 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79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Status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Project builds on the activities already initiated and implemented through actions previously funded by the European Union; and Other Donor Agencies including Agriculture and Food Security Information System and livestock activities in the </a:t>
            </a:r>
            <a:r>
              <a:rPr lang="en-US" dirty="0" err="1" smtClean="0"/>
              <a:t>Abyei</a:t>
            </a:r>
            <a:r>
              <a:rPr lang="en-US" dirty="0" smtClean="0"/>
              <a:t> Administrative Area, and alternative livelihood options.</a:t>
            </a:r>
          </a:p>
          <a:p>
            <a:pPr marL="0" indent="0" algn="just">
              <a:buNone/>
            </a:pPr>
            <a:r>
              <a:rPr lang="en-US" dirty="0" smtClean="0"/>
              <a:t>Several of food security information system (decision making tools) and activities are on going: 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Market and agro-climatology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Crop monitoring – Crop Watch and input to CFSAM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IPC 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analytical products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CFSAM from the 38 CCMS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FSNMS – 21 round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CLIMIS portal</a:t>
            </a:r>
          </a:p>
          <a:p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Inception phase </a:t>
            </a:r>
            <a:r>
              <a:rPr lang="en-US" dirty="0" smtClean="0"/>
              <a:t>until end of January 2018.</a:t>
            </a:r>
          </a:p>
        </p:txBody>
      </p:sp>
    </p:spTree>
    <p:extLst>
      <p:ext uri="{BB962C8B-B14F-4D97-AF65-F5344CB8AC3E}">
        <p14:creationId xmlns:p14="http://schemas.microsoft.com/office/powerpoint/2010/main" val="391856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Inception P</a:t>
            </a:r>
            <a:r>
              <a:rPr lang="en-US" dirty="0" smtClean="0"/>
              <a:t>hase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Operational Aspects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D</a:t>
            </a:r>
            <a:r>
              <a:rPr lang="en-US" dirty="0" smtClean="0"/>
              <a:t>etermining operational areas within the Cluster Areas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dirty="0"/>
              <a:t>Finalizing the revised </a:t>
            </a:r>
            <a:r>
              <a:rPr lang="en-US" dirty="0" err="1" smtClean="0"/>
              <a:t>logframe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Adjusting the work plan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Finalizing the revised </a:t>
            </a:r>
            <a:r>
              <a:rPr lang="en-US" dirty="0" smtClean="0"/>
              <a:t>risk log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Procurement of required project items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Finalizing Recruitment of Project team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dentification of implementing partners </a:t>
            </a:r>
          </a:p>
        </p:txBody>
      </p:sp>
    </p:spTree>
    <p:extLst>
      <p:ext uri="{BB962C8B-B14F-4D97-AF65-F5344CB8AC3E}">
        <p14:creationId xmlns:p14="http://schemas.microsoft.com/office/powerpoint/2010/main" val="92849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Inception P</a:t>
            </a:r>
            <a:r>
              <a:rPr lang="en-US" dirty="0" smtClean="0"/>
              <a:t>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 smtClean="0"/>
              <a:t>Programme</a:t>
            </a:r>
            <a:r>
              <a:rPr lang="en-US" sz="2800" b="1" dirty="0" smtClean="0"/>
              <a:t> Aspects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Baseline studies to refine log frame, indicators and targets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Formation of Project Steering Committee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Information collection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Mobilization of technical support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Engage with FAO/RTEA, ECTAD (</a:t>
            </a:r>
            <a:r>
              <a:rPr lang="en-GB" dirty="0" smtClean="0"/>
              <a:t>Emergency </a:t>
            </a:r>
            <a:r>
              <a:rPr lang="en-GB" dirty="0" err="1"/>
              <a:t>Center</a:t>
            </a:r>
            <a:r>
              <a:rPr lang="en-GB" dirty="0"/>
              <a:t> for </a:t>
            </a:r>
            <a:r>
              <a:rPr lang="en-GB" dirty="0" err="1"/>
              <a:t>Transboundary</a:t>
            </a:r>
            <a:r>
              <a:rPr lang="en-GB" dirty="0"/>
              <a:t> Animal </a:t>
            </a:r>
            <a:r>
              <a:rPr lang="en-GB" dirty="0" smtClean="0"/>
              <a:t>Diseases) </a:t>
            </a:r>
            <a:r>
              <a:rPr lang="en-US" dirty="0" smtClean="0"/>
              <a:t>and IGAD 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303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Implementation Modalities	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Direct </a:t>
            </a:r>
            <a:r>
              <a:rPr lang="en-US" dirty="0"/>
              <a:t>i</a:t>
            </a:r>
            <a:r>
              <a:rPr lang="en-US" dirty="0" smtClean="0"/>
              <a:t>mplementation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Implementation through partners (Letter of Agreement modalities)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Collaboration with Ministries; I/NGOs; UN Agencies, Funds and </a:t>
            </a:r>
            <a:r>
              <a:rPr lang="en-US" dirty="0" err="1" smtClean="0"/>
              <a:t>Programmes</a:t>
            </a:r>
            <a:r>
              <a:rPr lang="en-US" dirty="0" smtClean="0"/>
              <a:t>; UNMISS; IGAD; The African Union; EU Institutions; FAO offices (including ECTAD); and private sector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95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Demand driven interventions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Strategic peace-building and conflict sensitivity programming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Communication for development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Support communities to connect to humanitarian and resilience opportunities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Regional approach and cross-border coordination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Partnership and collaboration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90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2294</TotalTime>
  <Words>446</Words>
  <Application>Microsoft Office PowerPoint</Application>
  <PresentationFormat>Personnalisé</PresentationFormat>
  <Paragraphs>63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Metropolitan</vt:lpstr>
      <vt:lpstr>“Strengthening the resilience of pastoral and agro-pastoral communities in South Sudan’s cross border areas with Sudan, Ethiopia, Kenya and Uganda”</vt:lpstr>
      <vt:lpstr>Project Overview</vt:lpstr>
      <vt:lpstr>Project Thematic Results </vt:lpstr>
      <vt:lpstr>Project Implementation Areas</vt:lpstr>
      <vt:lpstr>Project Status </vt:lpstr>
      <vt:lpstr>Inception Phase</vt:lpstr>
      <vt:lpstr>Inception Phase</vt:lpstr>
      <vt:lpstr>Project Implementation Modalities  </vt:lpstr>
      <vt:lpstr>Project Strategy</vt:lpstr>
      <vt:lpstr>Project Impact Evaluation Strategy</vt:lpstr>
      <vt:lpstr>Project Theory of Change</vt:lpstr>
      <vt:lpstr>Project Communication Mechanisms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Reporting</dc:title>
  <dc:creator>Kim Cornett</dc:creator>
  <cp:lastModifiedBy>Gvolpe</cp:lastModifiedBy>
  <cp:revision>39</cp:revision>
  <dcterms:created xsi:type="dcterms:W3CDTF">2015-08-29T19:14:07Z</dcterms:created>
  <dcterms:modified xsi:type="dcterms:W3CDTF">2017-11-20T13:14:12Z</dcterms:modified>
</cp:coreProperties>
</file>