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5" r:id="rId2"/>
    <p:sldId id="259" r:id="rId3"/>
    <p:sldId id="260" r:id="rId4"/>
    <p:sldId id="261" r:id="rId5"/>
    <p:sldId id="339" r:id="rId6"/>
    <p:sldId id="311" r:id="rId7"/>
    <p:sldId id="307" r:id="rId8"/>
    <p:sldId id="329" r:id="rId9"/>
    <p:sldId id="327" r:id="rId10"/>
    <p:sldId id="328" r:id="rId11"/>
    <p:sldId id="331" r:id="rId12"/>
    <p:sldId id="342" r:id="rId13"/>
    <p:sldId id="343" r:id="rId14"/>
    <p:sldId id="323" r:id="rId15"/>
    <p:sldId id="322" r:id="rId16"/>
    <p:sldId id="326" r:id="rId17"/>
    <p:sldId id="341" r:id="rId18"/>
    <p:sldId id="345" r:id="rId19"/>
    <p:sldId id="346" r:id="rId20"/>
    <p:sldId id="347" r:id="rId21"/>
    <p:sldId id="333" r:id="rId22"/>
    <p:sldId id="334" r:id="rId23"/>
    <p:sldId id="335" r:id="rId24"/>
    <p:sldId id="336" r:id="rId25"/>
    <p:sldId id="337" r:id="rId26"/>
    <p:sldId id="338" r:id="rId27"/>
    <p:sldId id="309" r:id="rId28"/>
    <p:sldId id="321" r:id="rId29"/>
    <p:sldId id="310" r:id="rId30"/>
    <p:sldId id="301" r:id="rId31"/>
    <p:sldId id="344" r:id="rId32"/>
    <p:sldId id="314" r:id="rId33"/>
    <p:sldId id="315" r:id="rId34"/>
    <p:sldId id="348" r:id="rId35"/>
    <p:sldId id="349" r:id="rId36"/>
    <p:sldId id="26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37" autoAdjust="0"/>
  </p:normalViewPr>
  <p:slideViewPr>
    <p:cSldViewPr>
      <p:cViewPr varScale="1">
        <p:scale>
          <a:sx n="57" d="100"/>
          <a:sy n="57" d="100"/>
        </p:scale>
        <p:origin x="-16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11FEB-F282-4FF0-AED4-F501C872F2F7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4B1F7-FC87-4735-9370-36FEEC49C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8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social services are designed</a:t>
            </a:r>
            <a:r>
              <a:rPr lang="en-US" baseline="0" dirty="0" smtClean="0"/>
              <a:t> for sedentary lifestyle and pastoralist are transhumance that move seasonally between villages, grazing areas and different topographic zones.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20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54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54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D4977B-A567-408D-B089-E36E2839B21B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236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CFDB55-48B9-45FE-A681-148B6E305474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8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EED70A-3F0E-42F6-8876-7746A98F7072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11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79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AA3287-9496-481B-8906-175854E2F52A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183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DC3AC2-4625-4C48-BB8C-00DD5EB5C7FB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97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8EB4AF-960C-48A3-8A81-4207608E9458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305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41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1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4B1F7-FC87-4735-9370-36FEEC49C7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87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 smtClean="0">
                <a:latin typeface="Arial Narrow" panose="020B0606020202030204" pitchFamily="34" charset="0"/>
                <a:cs typeface="Times New Roman"/>
              </a:rPr>
              <a:t>Main disasters identified include: </a:t>
            </a:r>
          </a:p>
          <a:p>
            <a:pPr marL="171450" indent="-171450">
              <a:buFontTx/>
              <a:buChar char="-"/>
              <a:defRPr/>
            </a:pPr>
            <a:r>
              <a:rPr lang="en-US" sz="1200" b="1" dirty="0" smtClean="0">
                <a:latin typeface="Arial Narrow" panose="020B0606020202030204" pitchFamily="34" charset="0"/>
                <a:cs typeface="Times New Roman"/>
              </a:rPr>
              <a:t>Conflict, </a:t>
            </a:r>
            <a:r>
              <a:rPr lang="en-US" sz="1200" b="1" baseline="0" dirty="0" smtClean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200" b="1" dirty="0" smtClean="0">
                <a:latin typeface="Arial Narrow" panose="020B0606020202030204" pitchFamily="34" charset="0"/>
                <a:cs typeface="Times New Roman"/>
              </a:rPr>
              <a:t>Livestock diseases,</a:t>
            </a:r>
            <a:r>
              <a:rPr lang="en-US" sz="1200" b="1" baseline="0" dirty="0" smtClean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200" b="1" dirty="0" smtClean="0">
                <a:latin typeface="Arial Narrow" panose="020B0606020202030204" pitchFamily="34" charset="0"/>
                <a:cs typeface="Times New Roman"/>
              </a:rPr>
              <a:t>Drought, Human diseases, Crop pests and diseases</a:t>
            </a:r>
          </a:p>
          <a:p>
            <a:pPr marL="171450" indent="-171450">
              <a:buFontTx/>
              <a:buChar char="-"/>
              <a:defRPr/>
            </a:pPr>
            <a:r>
              <a:rPr lang="en-US" sz="1200" b="1" dirty="0" smtClean="0">
                <a:latin typeface="Arial Narrow" panose="020B0606020202030204" pitchFamily="34" charset="0"/>
                <a:cs typeface="Times New Roman"/>
              </a:rPr>
              <a:t>	</a:t>
            </a:r>
          </a:p>
          <a:p>
            <a:pPr marL="682625" indent="0">
              <a:buFontTx/>
              <a:buNone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52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US" sz="1200" b="0" i="0" u="none" strike="noStrike" dirty="0" smtClean="0">
              <a:effectLst/>
              <a:latin typeface="Arial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 smtClean="0">
                <a:solidFill>
                  <a:srgbClr val="FFFFFF"/>
                </a:solidFill>
                <a:effectLst/>
                <a:latin typeface="+mn-lt"/>
              </a:rPr>
              <a:t>Remarks</a:t>
            </a:r>
            <a:endParaRPr lang="en-US" sz="1200" b="0" i="0" u="none" strike="noStrike" dirty="0" smtClean="0">
              <a:effectLst/>
              <a:latin typeface="Arial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kern="1200" dirty="0" smtClean="0">
                <a:solidFill>
                  <a:srgbClr val="000000"/>
                </a:solidFill>
                <a:effectLst/>
                <a:latin typeface="+mn-lt"/>
              </a:rPr>
              <a:t>Anthrax, HS</a:t>
            </a:r>
            <a:endParaRPr lang="en-US" sz="1200" b="0" i="0" u="none" strike="noStrike" dirty="0" smtClean="0">
              <a:effectLst/>
              <a:latin typeface="Arial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kern="1200" dirty="0" smtClean="0">
                <a:solidFill>
                  <a:srgbClr val="000000"/>
                </a:solidFill>
                <a:effectLst/>
                <a:latin typeface="+mn-lt"/>
              </a:rPr>
              <a:t>PPR</a:t>
            </a:r>
            <a:endParaRPr lang="en-US" sz="1200" b="0" i="0" u="none" strike="noStrike" dirty="0" smtClean="0">
              <a:effectLst/>
              <a:latin typeface="Arial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kern="1200" dirty="0" smtClean="0">
                <a:solidFill>
                  <a:srgbClr val="000000"/>
                </a:solidFill>
                <a:effectLst/>
                <a:latin typeface="+mn-lt"/>
              </a:rPr>
              <a:t>Rabies</a:t>
            </a:r>
            <a:endParaRPr lang="en-US" sz="1200" b="0" i="0" u="none" strike="noStrike" dirty="0" smtClean="0">
              <a:effectLst/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99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 Narrow" panose="020B0606020202030204" pitchFamily="34" charset="0"/>
              </a:rPr>
              <a:t>VSLA kit ( contains a metallic box, 3 money bags, 30 pass books, a calculator, a ledger book, a ruler and pens)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0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400" dirty="0" smtClean="0"/>
              <a:t>429 (340 boy and 89 girl) are children; </a:t>
            </a:r>
          </a:p>
          <a:p>
            <a:pPr lvl="1"/>
            <a:r>
              <a:rPr lang="en-US" sz="2400" dirty="0" smtClean="0"/>
              <a:t>752 (592 boy and 161 girl) are youth; and </a:t>
            </a:r>
          </a:p>
          <a:p>
            <a:pPr lvl="1"/>
            <a:r>
              <a:rPr lang="en-US" sz="2400" dirty="0" smtClean="0"/>
              <a:t>466 (297 Male and 169 Female) are adult learners.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80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0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6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5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50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CCAD85D1-EEF4-443E-AF34-7A54BC4E39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1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89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64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5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3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0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9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25503-ED7D-4634-8CD1-326C2E415B5D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5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1.png@01D12EB0.A8867180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1.png@01D12EB0.A8867180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cid:image001.png@01D12EB0.A886718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cid:image001.png@01D12EB0.A886718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1.png@01D12EB0.A8867180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cid:image001.png@01D12EB0.A8867180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hyperlink" Target="CAHWs%20trainin%20Photos/1041.jpg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524000"/>
            <a:ext cx="7772400" cy="1066800"/>
          </a:xfrm>
        </p:spPr>
        <p:txBody>
          <a:bodyPr>
            <a:noAutofit/>
          </a:bodyPr>
          <a:lstStyle/>
          <a:p>
            <a:r>
              <a:rPr lang="en-US" sz="2400" kern="1200" dirty="0" smtClean="0"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Enhanced Knowledge and Education for </a:t>
            </a:r>
            <a:br>
              <a:rPr lang="en-US" sz="2400" kern="1200" dirty="0" smtClean="0"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kern="1200" dirty="0" smtClean="0"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Resilience Pastoralist Livelihoods </a:t>
            </a:r>
            <a:br>
              <a:rPr lang="en-US" sz="2400" kern="1200" dirty="0" smtClean="0"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kern="1200" dirty="0" smtClean="0"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in South Sudan 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5562600"/>
            <a:ext cx="6400800" cy="12954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16th November 2017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90800"/>
            <a:ext cx="5029200" cy="2895600"/>
          </a:xfrm>
          <a:prstGeom prst="rect">
            <a:avLst/>
          </a:prstGeom>
        </p:spPr>
      </p:pic>
      <p:pic>
        <p:nvPicPr>
          <p:cNvPr id="7" name="Picture 6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5820911"/>
            <a:ext cx="2384946" cy="10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15000"/>
            <a:ext cx="1428750" cy="100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3" y="152401"/>
            <a:ext cx="8365067" cy="1066800"/>
          </a:xfrm>
          <a:prstGeom prst="rect">
            <a:avLst/>
          </a:prstGeom>
        </p:spPr>
      </p:pic>
      <p:sp>
        <p:nvSpPr>
          <p:cNvPr id="10" name="Text Box 84"/>
          <p:cNvSpPr txBox="1"/>
          <p:nvPr/>
        </p:nvSpPr>
        <p:spPr>
          <a:xfrm>
            <a:off x="169333" y="1219201"/>
            <a:ext cx="3098800" cy="30479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effectLst/>
                <a:ea typeface="ＭＳ 明朝"/>
                <a:cs typeface="Times New Roman"/>
              </a:rPr>
              <a:t>Funded by the European Union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1" name="Text Box 84"/>
          <p:cNvSpPr txBox="1"/>
          <p:nvPr/>
        </p:nvSpPr>
        <p:spPr>
          <a:xfrm>
            <a:off x="6248400" y="1295401"/>
            <a:ext cx="2209800" cy="2286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200" dirty="0" smtClean="0">
                <a:effectLst/>
                <a:ea typeface="ＭＳ 明朝"/>
                <a:cs typeface="Times New Roman"/>
              </a:rPr>
              <a:t>Government of South Sudan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57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CMDRR plans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90600"/>
            <a:ext cx="3886200" cy="5530790"/>
          </a:xfrm>
        </p:spPr>
      </p:pic>
      <p:pic>
        <p:nvPicPr>
          <p:cNvPr id="5" name="Picture 4" descr="C:\Users\River Mvolo\AppData\Local\Microsoft\Windows\Temporary Internet Files\Content.Outlook\23G5EB0U\IMG_416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50680"/>
            <a:ext cx="4038600" cy="2606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River Mvolo\AppData\Local\Microsoft\Windows\Temporary Internet Files\Content.Outlook\23G5EB0U\IMG_415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599"/>
            <a:ext cx="4038600" cy="2895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0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Key Progress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686800" cy="55626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Output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1.2: Livelihoods &amp; income sources among the target communities are diversified and 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enhanced</a:t>
            </a:r>
            <a:endParaRPr lang="en-US" sz="2800" b="1" dirty="0" smtClean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</a:rPr>
              <a:t>Organized workshop to adopt VICOBA to cattle camp context</a:t>
            </a:r>
          </a:p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</a:rPr>
              <a:t>Trained 33 facilitators on adapted VICOBA approach 16 VICOBA groups </a:t>
            </a:r>
            <a:r>
              <a:rPr lang="en-US" sz="2800" dirty="0">
                <a:latin typeface="Arial Narrow" panose="020B0606020202030204" pitchFamily="34" charset="0"/>
              </a:rPr>
              <a:t>formed </a:t>
            </a:r>
            <a:r>
              <a:rPr lang="en-US" sz="2800" dirty="0" smtClean="0">
                <a:latin typeface="Arial Narrow" panose="020B0606020202030204" pitchFamily="34" charset="0"/>
              </a:rPr>
              <a:t>&amp; provided with kits</a:t>
            </a: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4" name="Picture 3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" y="6019800"/>
            <a:ext cx="2082312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27" y="6019800"/>
            <a:ext cx="1733550" cy="81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3" descr="E:\DCIM\123___07\IMG_4237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0"/>
            <a:ext cx="5493727" cy="3761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23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Key Progress cont..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334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</a:rPr>
              <a:t>Milk hygiene and handling training ongoing in the cattle camps </a:t>
            </a: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2050" name="Picture 2" descr="D:\DCIM\110_PANA\P110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934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" y="5657850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5544751"/>
            <a:ext cx="1733550" cy="1007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59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Key Progress Cont..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334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</a:rPr>
              <a:t>Making of mineral lick blocks training ongoing in cattle camps </a:t>
            </a: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3078" name="Picture 6" descr="D:\DCIM\110_PANA\P11001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" r="-370"/>
          <a:stretch/>
        </p:blipFill>
        <p:spPr bwMode="auto">
          <a:xfrm>
            <a:off x="1072662" y="1447800"/>
            <a:ext cx="6908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_Okodi\Desktop\Desktop\Communication and Visibility\Logos\FAO_logo_Blue_3lines_en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6" y="5676900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id:image001.png@01D12EB0.A886718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807845"/>
            <a:ext cx="1733550" cy="1007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04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Key progress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686800" cy="5562599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Output 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1. 3: Skills, strategies and education  essential for resilient pastoral livelihoods acquired by target communities</a:t>
            </a:r>
          </a:p>
          <a:p>
            <a:pPr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33 Community Facilitators/Teachers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(2 female) trained for 8 weeks in total on PLEFS curriculum</a:t>
            </a: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32 learner groups in 10 cattle camps and one special community established and functioning</a:t>
            </a: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total of 1647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(419 Female and 1228 Male)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learners including children, youth &amp; adults are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attending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sessions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the cattle camps.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0988" indent="-280988"/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Center management committees (CMC) formed &amp; trained to support learning</a:t>
            </a: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Training of facilitators/teachers on connect teaching mobile application done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2500" dirty="0" smtClean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1981199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6019799"/>
            <a:ext cx="1733550" cy="8415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13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Key progress: Learners Registration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43600"/>
            <a:ext cx="2057401" cy="88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43600"/>
            <a:ext cx="1593022" cy="91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450"/>
            <a:ext cx="4343400" cy="3333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4" r="-6324"/>
          <a:stretch/>
        </p:blipFill>
        <p:spPr>
          <a:xfrm>
            <a:off x="3962400" y="2733869"/>
            <a:ext cx="5486400" cy="32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6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Key progress: Learning in cattle camps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1879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272" y="5680312"/>
            <a:ext cx="17335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8991600" cy="47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Key progress: Learning in cattle camps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1879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272" y="5680312"/>
            <a:ext cx="17335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8" y="838200"/>
            <a:ext cx="9144000" cy="484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Key progress: Learning in cattle camps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488936" cy="499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1879"/>
            <a:ext cx="2971801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680312"/>
            <a:ext cx="1974022" cy="118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81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Key progress: Learning in cattle camps</a:t>
            </a:r>
            <a:endParaRPr lang="en-US" dirty="0"/>
          </a:p>
        </p:txBody>
      </p:sp>
      <p:pic>
        <p:nvPicPr>
          <p:cNvPr id="4" name="Picture 3" descr="C:\Users\J_Okodi\Desktop\Desktop\Communication and Visibility\Logos\FAO_logo_Blue_3lines_en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1879"/>
            <a:ext cx="2971801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id:image001.png@01D12EB0.A886718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680312"/>
            <a:ext cx="1974022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924800" cy="481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53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Project Background</a:t>
            </a:r>
            <a:endParaRPr lang="en-US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839200" cy="5638800"/>
          </a:xfrm>
        </p:spPr>
        <p:txBody>
          <a:bodyPr>
            <a:noAutofit/>
          </a:bodyPr>
          <a:lstStyle/>
          <a:p>
            <a:r>
              <a:rPr lang="en-US" sz="2500" dirty="0" smtClean="0">
                <a:latin typeface="Arial Narrow" panose="020B0606020202030204" pitchFamily="34" charset="0"/>
              </a:rPr>
              <a:t>Pastoralist communities in South </a:t>
            </a:r>
            <a:r>
              <a:rPr lang="en-US" sz="2500" dirty="0">
                <a:latin typeface="Arial Narrow" panose="020B0606020202030204" pitchFamily="34" charset="0"/>
              </a:rPr>
              <a:t>S</a:t>
            </a:r>
            <a:r>
              <a:rPr lang="en-US" sz="2500" dirty="0" smtClean="0">
                <a:latin typeface="Arial Narrow" panose="020B0606020202030204" pitchFamily="34" charset="0"/>
              </a:rPr>
              <a:t>udan receive limited services to improve their livelihoods due to seasonal mobility.</a:t>
            </a:r>
          </a:p>
          <a:p>
            <a:r>
              <a:rPr lang="en-US" sz="2500" dirty="0" smtClean="0">
                <a:latin typeface="Arial Narrow" panose="020B0606020202030204" pitchFamily="34" charset="0"/>
              </a:rPr>
              <a:t>To bring </a:t>
            </a:r>
            <a:r>
              <a:rPr lang="en-US" sz="2500" dirty="0">
                <a:latin typeface="Arial Narrow" panose="020B0606020202030204" pitchFamily="34" charset="0"/>
              </a:rPr>
              <a:t>about attitudinal &amp;</a:t>
            </a:r>
            <a:r>
              <a:rPr lang="en-US" sz="2500" dirty="0" smtClean="0">
                <a:latin typeface="Arial Narrow" panose="020B0606020202030204" pitchFamily="34" charset="0"/>
              </a:rPr>
              <a:t> </a:t>
            </a:r>
            <a:r>
              <a:rPr lang="en-US" sz="2500" dirty="0">
                <a:latin typeface="Arial Narrow" panose="020B0606020202030204" pitchFamily="34" charset="0"/>
              </a:rPr>
              <a:t>behavioral </a:t>
            </a:r>
            <a:r>
              <a:rPr lang="en-US" sz="2500" dirty="0" smtClean="0">
                <a:latin typeface="Arial Narrow" panose="020B0606020202030204" pitchFamily="34" charset="0"/>
              </a:rPr>
              <a:t>change, &amp; improve lives of pastoralists, there is need to extend </a:t>
            </a:r>
            <a:r>
              <a:rPr lang="en-US" sz="2500" dirty="0">
                <a:latin typeface="Arial Narrow" panose="020B0606020202030204" pitchFamily="34" charset="0"/>
              </a:rPr>
              <a:t>livelihoods, literacy, </a:t>
            </a:r>
            <a:r>
              <a:rPr lang="en-US" sz="2500" dirty="0" smtClean="0">
                <a:latin typeface="Arial Narrow" panose="020B0606020202030204" pitchFamily="34" charset="0"/>
              </a:rPr>
              <a:t>numeracy, </a:t>
            </a:r>
            <a:r>
              <a:rPr lang="en-US" sz="2500" dirty="0">
                <a:latin typeface="Arial Narrow" panose="020B0606020202030204" pitchFamily="34" charset="0"/>
              </a:rPr>
              <a:t>life skills &amp;</a:t>
            </a:r>
            <a:r>
              <a:rPr lang="en-US" sz="2500" dirty="0" smtClean="0">
                <a:latin typeface="Arial Narrow" panose="020B0606020202030204" pitchFamily="34" charset="0"/>
              </a:rPr>
              <a:t> </a:t>
            </a:r>
            <a:r>
              <a:rPr lang="en-US" sz="2500" dirty="0">
                <a:latin typeface="Arial Narrow" panose="020B0606020202030204" pitchFamily="34" charset="0"/>
              </a:rPr>
              <a:t>basic skills training </a:t>
            </a:r>
            <a:r>
              <a:rPr lang="en-US" sz="2500" dirty="0" smtClean="0">
                <a:latin typeface="Arial Narrow" panose="020B0606020202030204" pitchFamily="34" charset="0"/>
              </a:rPr>
              <a:t>interventions.</a:t>
            </a:r>
          </a:p>
          <a:p>
            <a:r>
              <a:rPr lang="en-GB" sz="2500" dirty="0" smtClean="0">
                <a:latin typeface="Arial Narrow" panose="020B0606020202030204" pitchFamily="34" charset="0"/>
              </a:rPr>
              <a:t>Pastoral Field School (PFS)</a:t>
            </a:r>
            <a:r>
              <a:rPr lang="en-US" sz="2500" dirty="0" smtClean="0">
                <a:latin typeface="Arial Narrow" panose="020B0606020202030204" pitchFamily="34" charset="0"/>
              </a:rPr>
              <a:t> </a:t>
            </a:r>
            <a:r>
              <a:rPr lang="en-US" sz="2500" dirty="0">
                <a:latin typeface="Arial Narrow" panose="020B0606020202030204" pitchFamily="34" charset="0"/>
              </a:rPr>
              <a:t>provides </a:t>
            </a:r>
            <a:r>
              <a:rPr lang="en-US" sz="2500" dirty="0" smtClean="0">
                <a:latin typeface="Arial Narrow" panose="020B0606020202030204" pitchFamily="34" charset="0"/>
              </a:rPr>
              <a:t>excellent </a:t>
            </a:r>
            <a:r>
              <a:rPr lang="en-US" sz="2500" dirty="0">
                <a:latin typeface="Arial Narrow" panose="020B0606020202030204" pitchFamily="34" charset="0"/>
              </a:rPr>
              <a:t>entry point &amp;</a:t>
            </a:r>
            <a:r>
              <a:rPr lang="en-US" sz="2500" dirty="0" smtClean="0">
                <a:latin typeface="Arial Narrow" panose="020B0606020202030204" pitchFamily="34" charset="0"/>
              </a:rPr>
              <a:t> </a:t>
            </a:r>
            <a:r>
              <a:rPr lang="en-US" sz="2500" dirty="0">
                <a:latin typeface="Arial Narrow" panose="020B0606020202030204" pitchFamily="34" charset="0"/>
              </a:rPr>
              <a:t>platform </a:t>
            </a:r>
            <a:r>
              <a:rPr lang="en-US" sz="2500" dirty="0" smtClean="0">
                <a:latin typeface="Arial Narrow" panose="020B0606020202030204" pitchFamily="34" charset="0"/>
              </a:rPr>
              <a:t>to improve pastoralist knowledge &amp; skills.</a:t>
            </a:r>
          </a:p>
          <a:p>
            <a:r>
              <a:rPr lang="en-US" sz="2500" dirty="0">
                <a:latin typeface="Arial Narrow" panose="020B0606020202030204" pitchFamily="34" charset="0"/>
              </a:rPr>
              <a:t>Pastoralist Livelihood and Education Field School (PLEFS) approach initiated that combine livelihood interventions with an education component </a:t>
            </a:r>
          </a:p>
          <a:p>
            <a:r>
              <a:rPr lang="en-US" sz="2500" dirty="0">
                <a:latin typeface="Arial Narrow" panose="020B0606020202030204" pitchFamily="34" charset="0"/>
              </a:rPr>
              <a:t>The pilot project integrates the PFS with pastoral education to enhance resilience of pastoralist communities livelihoods.</a:t>
            </a:r>
          </a:p>
          <a:p>
            <a:pPr marL="0" indent="0">
              <a:buNone/>
            </a:pPr>
            <a:endParaRPr lang="en-US" dirty="0" smtClean="0">
              <a:latin typeface="Arial Narrow" panose="020B0606020202030204" pitchFamily="34" charset="0"/>
            </a:endParaRPr>
          </a:p>
        </p:txBody>
      </p:sp>
      <p:pic>
        <p:nvPicPr>
          <p:cNvPr id="7" name="Picture 6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5820911"/>
            <a:ext cx="2384946" cy="10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820910"/>
            <a:ext cx="1428750" cy="1000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6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Training </a:t>
            </a:r>
            <a:r>
              <a:rPr lang="en-US" sz="3600" dirty="0" smtClean="0">
                <a:solidFill>
                  <a:schemeClr val="tx2"/>
                </a:solidFill>
              </a:rPr>
              <a:t>on </a:t>
            </a:r>
            <a:r>
              <a:rPr lang="en-US" sz="3600" dirty="0">
                <a:solidFill>
                  <a:schemeClr val="tx2"/>
                </a:solidFill>
              </a:rPr>
              <a:t>connect teaching mobile applications</a:t>
            </a:r>
            <a:endParaRPr lang="en-US" sz="3600" dirty="0"/>
          </a:p>
        </p:txBody>
      </p:sp>
      <p:pic>
        <p:nvPicPr>
          <p:cNvPr id="4" name="Picture 3" descr="C:\Users\J_Okodi\Desktop\Desktop\Communication and Visibility\Logos\FAO_logo_Blue_3lines_en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1879"/>
            <a:ext cx="2971801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id:image001.png@01D12EB0.A886718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680312"/>
            <a:ext cx="1974022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45" y="1295401"/>
            <a:ext cx="8046156" cy="438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14721" y="99721"/>
            <a:ext cx="8228160" cy="1144800"/>
          </a:xfrm>
          <a:ln/>
        </p:spPr>
        <p:txBody>
          <a:bodyPr vert="horz" lIns="91440" tIns="35202" rIns="91440" bIns="4572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Connect.Teaching Mobile App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1" y="1107721"/>
            <a:ext cx="3690720" cy="552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81" y="1161001"/>
            <a:ext cx="3512160" cy="547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164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1" y="415081"/>
            <a:ext cx="3834720" cy="613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60" y="459721"/>
            <a:ext cx="3893760" cy="62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360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1" y="191881"/>
            <a:ext cx="3972960" cy="635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01" y="191881"/>
            <a:ext cx="3964320" cy="631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324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1" y="520201"/>
            <a:ext cx="3713760" cy="593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1" y="498601"/>
            <a:ext cx="3708000" cy="592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773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0" y="498601"/>
            <a:ext cx="3640320" cy="58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20" y="462601"/>
            <a:ext cx="3628800" cy="580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586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1" y="446760"/>
            <a:ext cx="3559680" cy="569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60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Key Progress Cont..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7199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/>
              </a:rPr>
              <a:t>Output 2.1: A replicable model for enhancing skills, strategies and education for resilient pastoral livelihoods is jointly developed with the relevant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/>
              </a:rPr>
              <a:t>institution</a:t>
            </a:r>
          </a:p>
          <a:p>
            <a:pPr lvl="0"/>
            <a:r>
              <a:rPr lang="en-GB" sz="2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Geographic </a:t>
            </a:r>
            <a:r>
              <a:rPr lang="en-GB" sz="2800" dirty="0">
                <a:solidFill>
                  <a:prstClr val="black"/>
                </a:solidFill>
                <a:latin typeface="Arial Narrow" panose="020B0606020202030204" pitchFamily="34" charset="0"/>
              </a:rPr>
              <a:t>&amp; Demographic Survey </a:t>
            </a:r>
            <a:r>
              <a:rPr lang="en-GB" sz="2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conducted</a:t>
            </a:r>
            <a:endParaRPr lang="en-GB" sz="28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r>
              <a:rPr lang="en-US" sz="2800" dirty="0" smtClean="0">
                <a:latin typeface="Arial Narrow" panose="020B0606020202030204" pitchFamily="34" charset="0"/>
              </a:rPr>
              <a:t>Awareness and educational Radio Program with Radio Good News in Rumbek  launched and on air 1x week</a:t>
            </a:r>
          </a:p>
          <a:p>
            <a:pPr lvl="0">
              <a:defRPr/>
            </a:pPr>
            <a:r>
              <a:rPr lang="en-GB" sz="2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Curriculum for the pastoralist Livelihood and Education Field Schools (PLEFS) developed validated and is on piloting</a:t>
            </a:r>
            <a:endParaRPr lang="en-GB" sz="28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0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Key </a:t>
            </a:r>
            <a:r>
              <a:rPr lang="en-US" sz="4000" b="1" dirty="0">
                <a:solidFill>
                  <a:schemeClr val="tx2"/>
                </a:solidFill>
              </a:rPr>
              <a:t>p</a:t>
            </a:r>
            <a:r>
              <a:rPr lang="en-US" sz="4000" b="1" dirty="0" smtClean="0">
                <a:solidFill>
                  <a:schemeClr val="tx2"/>
                </a:solidFill>
              </a:rPr>
              <a:t>rogress Cont.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495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dirty="0">
                <a:latin typeface="Arial Narrow" panose="020B0606020202030204" pitchFamily="34" charset="0"/>
                <a:cs typeface="Times New Roman"/>
              </a:rPr>
              <a:t>Curriculum Validation Workshop 6-7</a:t>
            </a:r>
            <a:r>
              <a:rPr lang="en-US" sz="2800" b="1" baseline="30000" dirty="0">
                <a:latin typeface="Arial Narrow" panose="020B0606020202030204" pitchFamily="34" charset="0"/>
                <a:cs typeface="Times New Roman"/>
              </a:rPr>
              <a:t>th</a:t>
            </a:r>
            <a:r>
              <a:rPr lang="en-US" sz="2800" b="1" dirty="0">
                <a:latin typeface="Arial Narrow" panose="020B0606020202030204" pitchFamily="34" charset="0"/>
                <a:cs typeface="Times New Roman"/>
              </a:rPr>
              <a:t> April 2016: </a:t>
            </a:r>
          </a:p>
          <a:p>
            <a:pPr marL="0" indent="0">
              <a:buNone/>
              <a:defRPr/>
            </a:pPr>
            <a:endParaRPr lang="en-GB" sz="2800" b="1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9800"/>
            <a:ext cx="1981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676900"/>
            <a:ext cx="17335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1406979"/>
            <a:ext cx="6934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Key progress Cont</a:t>
            </a:r>
            <a:r>
              <a:rPr lang="en-US" sz="3200" b="1" dirty="0" smtClean="0">
                <a:solidFill>
                  <a:schemeClr val="tx2"/>
                </a:solidFill>
              </a:rPr>
              <a:t>..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Output 2.2: Ability of relevant institutions to effectively coordinate 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service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delivery system is 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enhanced</a:t>
            </a:r>
            <a:endParaRPr lang="en-US" sz="2600" dirty="0" smtClean="0">
              <a:latin typeface="Arial Narrow" panose="020B0606020202030204" pitchFamily="34" charset="0"/>
            </a:endParaRPr>
          </a:p>
          <a:p>
            <a:r>
              <a:rPr lang="en-US" sz="2700" dirty="0" smtClean="0">
                <a:latin typeface="Arial Narrow" panose="020B0606020202030204" pitchFamily="34" charset="0"/>
              </a:rPr>
              <a:t>State and National Technical working Groups (TWG) established and regular meetings conducted</a:t>
            </a:r>
          </a:p>
          <a:p>
            <a:r>
              <a:rPr lang="en-US" sz="2700" dirty="0">
                <a:latin typeface="Arial Narrow" panose="020B0606020202030204" pitchFamily="34" charset="0"/>
              </a:rPr>
              <a:t>County level supervisors trained in PLEFS curriculum and equipped with Motorbike to ease supervision</a:t>
            </a:r>
          </a:p>
          <a:p>
            <a:r>
              <a:rPr lang="en-US" sz="2700" dirty="0" smtClean="0">
                <a:latin typeface="Arial Narrow" panose="020B0606020202030204" pitchFamily="34" charset="0"/>
              </a:rPr>
              <a:t>A Monitoring &amp; Evaluation (M &amp; E) tool developed for PLEFS </a:t>
            </a:r>
          </a:p>
          <a:p>
            <a:r>
              <a:rPr lang="en-US" sz="2700" dirty="0" smtClean="0">
                <a:latin typeface="Arial Narrow" panose="020B0606020202030204" pitchFamily="34" charset="0"/>
              </a:rPr>
              <a:t>Capacity building trainings on M &amp; E conducted to TWGs and county Supervisors</a:t>
            </a:r>
          </a:p>
          <a:p>
            <a:r>
              <a:rPr lang="en-US" sz="2700" dirty="0" smtClean="0">
                <a:latin typeface="Arial Narrow" panose="020B0606020202030204" pitchFamily="34" charset="0"/>
              </a:rPr>
              <a:t>Line ministry staff at  national and state level participated in monitoring activities.</a:t>
            </a:r>
          </a:p>
          <a:p>
            <a:pPr>
              <a:defRPr/>
            </a:pPr>
            <a:r>
              <a:rPr lang="en-GB" sz="2700" dirty="0" smtClean="0">
                <a:latin typeface="Arial Narrow" panose="020B0606020202030204" pitchFamily="34" charset="0"/>
                <a:cs typeface="Times New Roman"/>
              </a:rPr>
              <a:t>Exposure </a:t>
            </a:r>
            <a:r>
              <a:rPr lang="en-GB" sz="2700" dirty="0">
                <a:latin typeface="Arial Narrow" panose="020B0606020202030204" pitchFamily="34" charset="0"/>
                <a:cs typeface="Times New Roman"/>
              </a:rPr>
              <a:t>visit of National  and State level TWG members to Kenya and Uganda </a:t>
            </a:r>
            <a:r>
              <a:rPr lang="en-GB" sz="2700" dirty="0" smtClean="0">
                <a:latin typeface="Arial Narrow" panose="020B0606020202030204" pitchFamily="34" charset="0"/>
                <a:cs typeface="Times New Roman"/>
              </a:rPr>
              <a:t>conducted</a:t>
            </a:r>
            <a:endParaRPr lang="en-US" sz="27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6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 Narrow" panose="020B0606020202030204" pitchFamily="34" charset="0"/>
            </a:endParaRPr>
          </a:p>
          <a:p>
            <a:endParaRPr lang="en-US" sz="28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79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Beneficiaries and Partners</a:t>
            </a:r>
            <a:endParaRPr lang="en-US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715000"/>
          </a:xfrm>
        </p:spPr>
        <p:txBody>
          <a:bodyPr>
            <a:normAutofit/>
          </a:bodyPr>
          <a:lstStyle/>
          <a:p>
            <a:pPr algn="just" fontAlgn="base">
              <a:spcAft>
                <a:spcPct val="0"/>
              </a:spcAft>
              <a:buNone/>
              <a:defRPr/>
            </a:pPr>
            <a:r>
              <a:rPr lang="en-US" sz="3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Operation areas/ Counties : </a:t>
            </a:r>
          </a:p>
          <a:p>
            <a:pPr lvl="1" algn="just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Yirol East, Yirol West, Awerial,</a:t>
            </a:r>
          </a:p>
          <a:p>
            <a:pPr lvl="1" algn="just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Rumbek Center &amp; Wulu </a:t>
            </a:r>
          </a:p>
          <a:p>
            <a:pPr algn="just" fontAlgn="base">
              <a:spcAft>
                <a:spcPct val="0"/>
              </a:spcAft>
              <a:buNone/>
              <a:defRPr/>
            </a:pPr>
            <a:r>
              <a:rPr lang="en-US" sz="25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Target </a:t>
            </a:r>
            <a:r>
              <a:rPr lang="en-US" sz="2500" b="1" dirty="0">
                <a:solidFill>
                  <a:prstClr val="black"/>
                </a:solidFill>
                <a:latin typeface="Arial Narrow" panose="020B0606020202030204" pitchFamily="34" charset="0"/>
              </a:rPr>
              <a:t>Beneficiaries</a:t>
            </a:r>
          </a:p>
          <a:p>
            <a:pPr lvl="1" algn="just"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500" dirty="0">
                <a:solidFill>
                  <a:prstClr val="black"/>
                </a:solidFill>
                <a:latin typeface="Arial Narrow" panose="020B0606020202030204" pitchFamily="34" charset="0"/>
              </a:rPr>
              <a:t>Pastoralist in cattle camps: Young children ( 8-12ys); Youth ( </a:t>
            </a:r>
            <a:r>
              <a:rPr lang="en-US" sz="2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13+ years); </a:t>
            </a:r>
            <a:r>
              <a:rPr lang="en-US" sz="2500" dirty="0">
                <a:solidFill>
                  <a:prstClr val="black"/>
                </a:solidFill>
                <a:latin typeface="Arial Narrow" panose="020B0606020202030204" pitchFamily="34" charset="0"/>
              </a:rPr>
              <a:t>Adults ( &gt;18)</a:t>
            </a:r>
          </a:p>
          <a:p>
            <a:pPr lvl="1" algn="just"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Ministries staff and community facilitators/teachers</a:t>
            </a:r>
          </a:p>
          <a:p>
            <a:pPr algn="just" fontAlgn="base">
              <a:spcAft>
                <a:spcPct val="0"/>
              </a:spcAft>
              <a:buNone/>
              <a:defRPr/>
            </a:pPr>
            <a:r>
              <a:rPr lang="en-US" sz="25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Project </a:t>
            </a:r>
            <a:r>
              <a:rPr lang="en-US" sz="2500" b="1" dirty="0">
                <a:solidFill>
                  <a:prstClr val="black"/>
                </a:solidFill>
                <a:latin typeface="Arial Narrow" panose="020B0606020202030204" pitchFamily="34" charset="0"/>
              </a:rPr>
              <a:t>Partners</a:t>
            </a:r>
          </a:p>
          <a:p>
            <a:pPr lvl="1" algn="just"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500" dirty="0">
                <a:solidFill>
                  <a:prstClr val="black"/>
                </a:solidFill>
                <a:latin typeface="Arial Narrow" panose="020B0606020202030204" pitchFamily="34" charset="0"/>
              </a:rPr>
              <a:t>National level: </a:t>
            </a:r>
            <a:r>
              <a:rPr lang="en-US" sz="2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MAFS, </a:t>
            </a:r>
            <a:r>
              <a:rPr lang="en-US" sz="2500" dirty="0">
                <a:solidFill>
                  <a:prstClr val="black"/>
                </a:solidFill>
                <a:latin typeface="Arial Narrow" panose="020B0606020202030204" pitchFamily="34" charset="0"/>
              </a:rPr>
              <a:t>MLFI, </a:t>
            </a:r>
            <a:r>
              <a:rPr lang="en-US" sz="25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MoEGI</a:t>
            </a:r>
            <a:r>
              <a:rPr lang="en-US" sz="2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;</a:t>
            </a:r>
            <a:endParaRPr lang="en-US" sz="25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1" algn="just"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500" dirty="0">
                <a:solidFill>
                  <a:prstClr val="black"/>
                </a:solidFill>
                <a:latin typeface="Arial Narrow" panose="020B0606020202030204" pitchFamily="34" charset="0"/>
              </a:rPr>
              <a:t>State: SMAF, </a:t>
            </a:r>
            <a:r>
              <a:rPr lang="en-US" sz="2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SMARF, SMoEST; IIRR and NPA</a:t>
            </a:r>
            <a:r>
              <a:rPr lang="en-US" sz="3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97254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91200"/>
            <a:ext cx="1733550" cy="1087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3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Key </a:t>
            </a:r>
            <a:r>
              <a:rPr lang="en-US" sz="4000" b="1" dirty="0">
                <a:solidFill>
                  <a:schemeClr val="tx2"/>
                </a:solidFill>
              </a:rPr>
              <a:t>p</a:t>
            </a:r>
            <a:r>
              <a:rPr lang="en-US" sz="4000" b="1" dirty="0" smtClean="0">
                <a:solidFill>
                  <a:schemeClr val="tx2"/>
                </a:solidFill>
              </a:rPr>
              <a:t>rogress Cont..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686800" cy="53340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Activity: Create </a:t>
            </a:r>
            <a:r>
              <a:rPr lang="en-US" sz="2800" i="1" dirty="0">
                <a:latin typeface="Arial Narrow" panose="020B0606020202030204" pitchFamily="34" charset="0"/>
                <a:cs typeface="Times New Roman"/>
              </a:rPr>
              <a:t>opportunities for exposure visits </a:t>
            </a: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9800"/>
            <a:ext cx="1981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676900"/>
            <a:ext cx="17335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0600"/>
            <a:ext cx="4648199" cy="33528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52700"/>
            <a:ext cx="4318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4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Key </a:t>
            </a:r>
            <a:r>
              <a:rPr lang="en-US" sz="4000" b="1" dirty="0">
                <a:solidFill>
                  <a:schemeClr val="tx2"/>
                </a:solidFill>
              </a:rPr>
              <a:t>p</a:t>
            </a:r>
            <a:r>
              <a:rPr lang="en-US" sz="4000" b="1" dirty="0" smtClean="0">
                <a:solidFill>
                  <a:schemeClr val="tx2"/>
                </a:solidFill>
              </a:rPr>
              <a:t>rogress Cont..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49530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i="1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                                                   </a:t>
            </a:r>
          </a:p>
          <a:p>
            <a:pPr marL="0" indent="0">
              <a:buNone/>
              <a:defRPr/>
            </a:pPr>
            <a:endParaRPr lang="en-US" sz="2800" i="1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                                                    County supervisors training</a:t>
            </a: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                Motorbike handover</a:t>
            </a: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9800"/>
            <a:ext cx="1752599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118712"/>
            <a:ext cx="1143000" cy="73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James\Pictures\Hanover of motorcycles\20170404_16080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07347"/>
            <a:ext cx="4648200" cy="3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" r="693" b="-2857"/>
          <a:stretch/>
        </p:blipFill>
        <p:spPr>
          <a:xfrm>
            <a:off x="0" y="914400"/>
            <a:ext cx="438912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6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III. MAIN CHALLENGES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305800" cy="5211763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Insecurity due to cattle raiding, revenge killing and criminal activities on the highways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Splitting of cattle camp due to frequent movements (pasture, water and insecurity)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Livestock diseases outbreak, </a:t>
            </a:r>
            <a:r>
              <a:rPr lang="en-US" dirty="0" err="1" smtClean="0">
                <a:latin typeface="Arial Narrow" panose="020B0606020202030204" pitchFamily="34" charset="0"/>
              </a:rPr>
              <a:t>e.g</a:t>
            </a:r>
            <a:r>
              <a:rPr lang="en-US" dirty="0" smtClean="0">
                <a:latin typeface="Arial Narrow" panose="020B0606020202030204" pitchFamily="34" charset="0"/>
              </a:rPr>
              <a:t> Food and Mouth</a:t>
            </a:r>
          </a:p>
          <a:p>
            <a:r>
              <a:rPr lang="en-US" dirty="0">
                <a:latin typeface="Arial Narrow" panose="020B0606020202030204" pitchFamily="34" charset="0"/>
              </a:rPr>
              <a:t>In </a:t>
            </a:r>
            <a:r>
              <a:rPr lang="en-US" dirty="0" smtClean="0">
                <a:latin typeface="Arial Narrow" panose="020B0606020202030204" pitchFamily="34" charset="0"/>
              </a:rPr>
              <a:t>accessibility of cattle camps and rough </a:t>
            </a:r>
            <a:r>
              <a:rPr lang="en-US" dirty="0">
                <a:latin typeface="Arial Narrow" panose="020B0606020202030204" pitchFamily="34" charset="0"/>
              </a:rPr>
              <a:t>r</a:t>
            </a:r>
            <a:r>
              <a:rPr lang="en-US" dirty="0" smtClean="0">
                <a:latin typeface="Arial Narrow" panose="020B0606020202030204" pitchFamily="34" charset="0"/>
              </a:rPr>
              <a:t>oad conditions</a:t>
            </a:r>
            <a:endParaRPr lang="en-US" dirty="0">
              <a:latin typeface="Arial Narrow" panose="020B0606020202030204" pitchFamily="34" charset="0"/>
            </a:endParaRPr>
          </a:p>
          <a:p>
            <a:r>
              <a:rPr lang="en-US" dirty="0" smtClean="0">
                <a:latin typeface="Arial Narrow" panose="020B0606020202030204" pitchFamily="34" charset="0"/>
              </a:rPr>
              <a:t>Hyper Inflation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Inefficient banking process</a:t>
            </a:r>
          </a:p>
        </p:txBody>
      </p:sp>
    </p:spTree>
    <p:extLst>
      <p:ext uri="{BB962C8B-B14F-4D97-AF65-F5344CB8AC3E}">
        <p14:creationId xmlns:p14="http://schemas.microsoft.com/office/powerpoint/2010/main" val="9051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IV.  Lessons </a:t>
            </a:r>
            <a:r>
              <a:rPr lang="en-US" b="1" dirty="0">
                <a:solidFill>
                  <a:schemeClr val="tx2"/>
                </a:solidFill>
              </a:rPr>
              <a:t>learnt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05800" cy="54864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Incorporation of the practices from exposure visit in </a:t>
            </a:r>
            <a:r>
              <a:rPr lang="en-US" sz="2400" dirty="0" err="1" smtClean="0">
                <a:latin typeface="Arial Narrow" panose="020B0606020202030204" pitchFamily="34" charset="0"/>
                <a:cs typeface="Times New Roman"/>
              </a:rPr>
              <a:t>Kajiado</a:t>
            </a: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 and </a:t>
            </a:r>
            <a:r>
              <a:rPr lang="en-US" sz="2400" dirty="0" err="1" smtClean="0">
                <a:latin typeface="Arial Narrow" panose="020B0606020202030204" pitchFamily="34" charset="0"/>
                <a:cs typeface="Times New Roman"/>
              </a:rPr>
              <a:t>Karamoja</a:t>
            </a: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 in the current PLEFS activities </a:t>
            </a: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(making of Mineral </a:t>
            </a: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lick Blocks, </a:t>
            </a: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re-usable </a:t>
            </a: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sanitary pads &amp; Center management committees)</a:t>
            </a:r>
          </a:p>
          <a:p>
            <a:pPr>
              <a:defRPr/>
            </a:pP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Seasonal movement of pastoralist provide them with diverse livelihood opportunities </a:t>
            </a:r>
          </a:p>
          <a:p>
            <a:pPr>
              <a:defRPr/>
            </a:pP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Selection of facilitators from cattle camps </a:t>
            </a: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is crucial</a:t>
            </a:r>
            <a:endParaRPr lang="en-US" sz="2400" dirty="0">
              <a:latin typeface="Arial Narrow" panose="020B0606020202030204" pitchFamily="34" charset="0"/>
              <a:cs typeface="Times New Roman"/>
            </a:endParaRPr>
          </a:p>
          <a:p>
            <a:pPr>
              <a:defRPr/>
            </a:pP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Facilitators Refresher Training enhance self confidence and better understanding of </a:t>
            </a:r>
            <a:r>
              <a:rPr lang="en-US" sz="2400" dirty="0">
                <a:latin typeface="Arial Narrow" panose="020B0606020202030204" pitchFamily="34" charset="0"/>
                <a:cs typeface="Times New Roman"/>
              </a:rPr>
              <a:t>t</a:t>
            </a: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eaching methods</a:t>
            </a:r>
          </a:p>
          <a:p>
            <a:pPr>
              <a:defRPr/>
            </a:pP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Joint inter-</a:t>
            </a:r>
            <a:r>
              <a:rPr lang="en-US" sz="2400" dirty="0" err="1" smtClean="0">
                <a:latin typeface="Arial Narrow" panose="020B0606020202030204" pitchFamily="34" charset="0"/>
                <a:cs typeface="Times New Roman"/>
              </a:rPr>
              <a:t>ministrial</a:t>
            </a: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 curriculum development process enhanced ownership  </a:t>
            </a:r>
          </a:p>
          <a:p>
            <a:pPr>
              <a:defRPr/>
            </a:pP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Literacy and numeracy interventions enhances youth and adult participation in livelihood activities such as </a:t>
            </a: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VICOBA/VSLA</a:t>
            </a:r>
          </a:p>
          <a:p>
            <a:pPr>
              <a:defRPr/>
            </a:pP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Youth participating in learning sessions are more peaceful and children are said </a:t>
            </a:r>
            <a:r>
              <a:rPr lang="en-US" sz="2400" smtClean="0">
                <a:latin typeface="Arial Narrow" panose="020B0606020202030204" pitchFamily="34" charset="0"/>
                <a:cs typeface="Times New Roman"/>
              </a:rPr>
              <a:t>to be disciplined </a:t>
            </a:r>
            <a:r>
              <a:rPr lang="en-US" sz="2400" dirty="0" smtClean="0">
                <a:latin typeface="Arial Narrow" panose="020B0606020202030204" pitchFamily="34" charset="0"/>
                <a:cs typeface="Times New Roman"/>
              </a:rPr>
              <a:t>as per CMC observation</a:t>
            </a:r>
            <a:endParaRPr lang="en-US" sz="2400" dirty="0">
              <a:latin typeface="Arial Narrow" panose="020B0606020202030204" pitchFamily="34" charset="0"/>
              <a:cs typeface="Times New Roman"/>
            </a:endParaRPr>
          </a:p>
          <a:p>
            <a:pPr>
              <a:defRPr/>
            </a:pPr>
            <a:endParaRPr lang="en-US" sz="2800" dirty="0">
              <a:latin typeface="Arial Narrow" panose="020B0606020202030204" pitchFamily="34" charset="0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75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V.  Way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05800" cy="502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Continue CMDRR plan implementation</a:t>
            </a:r>
          </a:p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Continue with learning sessions in cattle camps</a:t>
            </a:r>
          </a:p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Supporting income generating activities and livelihood diversification </a:t>
            </a:r>
          </a:p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Supporting regulatory frameworks for PLEFS approach</a:t>
            </a:r>
          </a:p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Promotion of PLEFS approach at national &amp; regional levels</a:t>
            </a:r>
          </a:p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Standardization of curriculum following ongoing testing </a:t>
            </a:r>
          </a:p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Establishing pool of trainers</a:t>
            </a:r>
          </a:p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Advocacy for scale up of PLEFS to other cattle camps in Lakes and to other pastoralist communities in South Sudan</a:t>
            </a:r>
          </a:p>
        </p:txBody>
      </p:sp>
    </p:spTree>
    <p:extLst>
      <p:ext uri="{BB962C8B-B14F-4D97-AF65-F5344CB8AC3E}">
        <p14:creationId xmlns:p14="http://schemas.microsoft.com/office/powerpoint/2010/main" val="45658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447" y="0"/>
            <a:ext cx="8229600" cy="1143000"/>
          </a:xfrm>
        </p:spPr>
        <p:txBody>
          <a:bodyPr/>
          <a:lstStyle/>
          <a:p>
            <a:r>
              <a:rPr lang="en-US" dirty="0" smtClean="0"/>
              <a:t>Success stories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5486400" cy="3048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Yom </a:t>
            </a:r>
            <a:r>
              <a:rPr lang="en-US" dirty="0" err="1" smtClean="0"/>
              <a:t>Makat</a:t>
            </a:r>
            <a:r>
              <a:rPr lang="en-US" dirty="0" smtClean="0"/>
              <a:t> </a:t>
            </a:r>
            <a:r>
              <a:rPr lang="en-US" dirty="0" err="1" smtClean="0"/>
              <a:t>Alak</a:t>
            </a:r>
            <a:r>
              <a:rPr lang="en-US" dirty="0" smtClean="0"/>
              <a:t> just like other youth girls enrolled counts her benefits from the PLEFS program. Yom says, </a:t>
            </a:r>
            <a:r>
              <a:rPr lang="en-US" i="1" dirty="0" smtClean="0"/>
              <a:t>I never attended school in my life time. The literacy classes introduced in our cattle camp has given me a great opportunity to recover my lost opportunity to attain education. </a:t>
            </a:r>
            <a:endParaRPr lang="en-US" dirty="0"/>
          </a:p>
        </p:txBody>
      </p:sp>
      <p:pic>
        <p:nvPicPr>
          <p:cNvPr id="4" name="Picture 3" descr="E:\2017-02\IMG_20170209_112549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42999"/>
            <a:ext cx="3200400" cy="28193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3962399"/>
            <a:ext cx="8458200" cy="2514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/>
              <a:t>After learning for about 7 months, I have gained skills in reading and writing. </a:t>
            </a:r>
            <a:r>
              <a:rPr lang="en-US" i="1" dirty="0" smtClean="0"/>
              <a:t>I am now able to read pieces of work in book on my own. I am also able to write my own name and names of other people in the VSLA group. I can also dial and make calls which was not there before I was enrolled in the project. Because of my writing skills, I was elected to serve as the secretary of the group.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9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44785"/>
            <a:ext cx="8686800" cy="1214967"/>
          </a:xfrm>
          <a:prstGeom prst="rect">
            <a:avLst/>
          </a:prstGeom>
        </p:spPr>
      </p:pic>
      <p:sp>
        <p:nvSpPr>
          <p:cNvPr id="14" name="Text Box 15"/>
          <p:cNvSpPr txBox="1"/>
          <p:nvPr/>
        </p:nvSpPr>
        <p:spPr>
          <a:xfrm>
            <a:off x="2333543" y="461430"/>
            <a:ext cx="4284134" cy="101864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2400" dirty="0" smtClean="0">
                <a:effectLst/>
                <a:ea typeface="ＭＳ 明朝"/>
                <a:cs typeface="Times New Roman"/>
              </a:rPr>
              <a:t>Cattle camps as 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2400" dirty="0" smtClean="0">
                <a:effectLst/>
                <a:ea typeface="ＭＳ 明朝"/>
                <a:cs typeface="Times New Roman"/>
              </a:rPr>
              <a:t>Learning Space</a:t>
            </a:r>
            <a:endParaRPr lang="en-US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effectLst/>
                <a:ea typeface="ＭＳ 明朝"/>
                <a:cs typeface="Times New Roman"/>
              </a:rPr>
              <a:t> 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5" name="Text Box 84"/>
          <p:cNvSpPr txBox="1"/>
          <p:nvPr/>
        </p:nvSpPr>
        <p:spPr>
          <a:xfrm>
            <a:off x="162284" y="1245954"/>
            <a:ext cx="3098800" cy="5715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effectLst/>
                <a:ea typeface="ＭＳ 明朝"/>
                <a:cs typeface="Times New Roman"/>
              </a:rPr>
              <a:t>Funded by the European Union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6" name="Text Box 85"/>
          <p:cNvSpPr txBox="1"/>
          <p:nvPr/>
        </p:nvSpPr>
        <p:spPr>
          <a:xfrm>
            <a:off x="6877229" y="1336976"/>
            <a:ext cx="1978904" cy="48047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effectLst/>
                <a:ea typeface="ＭＳ 明朝"/>
                <a:cs typeface="Times New Roman"/>
              </a:rPr>
              <a:t>Government of South Sudan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8" name="Text Box 64"/>
          <p:cNvSpPr txBox="1"/>
          <p:nvPr/>
        </p:nvSpPr>
        <p:spPr>
          <a:xfrm>
            <a:off x="169333" y="5016465"/>
            <a:ext cx="8458200" cy="67309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4000" b="1" dirty="0" smtClean="0">
              <a:solidFill>
                <a:srgbClr val="345A8A"/>
              </a:solidFill>
              <a:effectLst/>
              <a:latin typeface="Calibri"/>
              <a:ea typeface="ＭＳ ゴシック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US" sz="4000" b="1" dirty="0" smtClean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Thank you</a:t>
            </a:r>
            <a:endParaRPr lang="en-US" sz="4000" dirty="0">
              <a:effectLst/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GB" b="1" dirty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 </a:t>
            </a:r>
            <a:endParaRPr lang="en-US" sz="900" dirty="0">
              <a:effectLst/>
              <a:latin typeface="Arial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000" dirty="0">
                <a:effectLst/>
                <a:ea typeface="ＭＳ 明朝"/>
                <a:cs typeface="Times New Roman"/>
              </a:rPr>
              <a:t> </a:t>
            </a:r>
            <a:endParaRPr lang="en-US" sz="1000" dirty="0">
              <a:effectLst/>
              <a:ea typeface="ＭＳ 明朝"/>
              <a:cs typeface="Times New Roman"/>
            </a:endParaRPr>
          </a:p>
        </p:txBody>
      </p:sp>
      <p:pic>
        <p:nvPicPr>
          <p:cNvPr id="9" name="Picture 8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" y="5676900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614008"/>
            <a:ext cx="17335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99" y="1832271"/>
            <a:ext cx="6575282" cy="378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9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6200" y="641684"/>
            <a:ext cx="3276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Resilient pastoral livelihoods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2189745"/>
            <a:ext cx="3314700" cy="76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Livelihood security &amp; empowerment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3600" y="2189745"/>
            <a:ext cx="28194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Institutional capacity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70547" y="3641558"/>
            <a:ext cx="1219200" cy="685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CMDRR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76500" y="3609474"/>
            <a:ext cx="1600200" cy="685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Livelihood Diversification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62450" y="3641558"/>
            <a:ext cx="1028700" cy="653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Skills transfer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1" y="4876800"/>
            <a:ext cx="1427746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DRR mobilization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CMDRR action plans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Support action plans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91200" y="3609474"/>
            <a:ext cx="1600200" cy="71788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PLEFS model Development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85911" y="3609474"/>
            <a:ext cx="1558089" cy="71788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Coordination mechanisms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flipV="1">
            <a:off x="4267200" y="1403684"/>
            <a:ext cx="190500" cy="786060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flipV="1">
            <a:off x="6688556" y="1403684"/>
            <a:ext cx="190500" cy="786060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flipV="1">
            <a:off x="4764505" y="2943728"/>
            <a:ext cx="190500" cy="697829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flipV="1">
            <a:off x="3216442" y="2931689"/>
            <a:ext cx="190500" cy="665745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flipV="1">
            <a:off x="1739566" y="2931686"/>
            <a:ext cx="190500" cy="709871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flipV="1">
            <a:off x="8174455" y="2931683"/>
            <a:ext cx="190500" cy="665749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flipV="1">
            <a:off x="6204283" y="2963778"/>
            <a:ext cx="190500" cy="645696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476500" y="4876800"/>
            <a:ext cx="1600200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Training  members on IGA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Support IGA activities;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VICOBA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267200" y="4876800"/>
            <a:ext cx="1371600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Train facilitator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PLEFS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Literacy, numeracy, ALP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91200" y="4876800"/>
            <a:ext cx="1562100" cy="1524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Survey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Curriculum </a:t>
            </a:r>
            <a:r>
              <a:rPr lang="en-US" sz="1500" dirty="0" err="1" smtClean="0">
                <a:solidFill>
                  <a:schemeClr val="tx1"/>
                </a:solidFill>
              </a:rPr>
              <a:t>Devt</a:t>
            </a:r>
            <a:endParaRPr lang="en-US" sz="15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Regulatory framework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Master trainers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Visibility 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85911" y="4876800"/>
            <a:ext cx="1481889" cy="1524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Technical WG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Regional exposure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Pool of trainers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flipV="1">
            <a:off x="3059029" y="4293268"/>
            <a:ext cx="435141" cy="589547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flipV="1">
            <a:off x="1399675" y="4295274"/>
            <a:ext cx="435141" cy="587542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flipV="1">
            <a:off x="4659229" y="4295274"/>
            <a:ext cx="435141" cy="587542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flipV="1">
            <a:off x="8109284" y="4291264"/>
            <a:ext cx="435141" cy="591552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 flipV="1">
            <a:off x="6156159" y="4333374"/>
            <a:ext cx="435141" cy="543426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042" y="368968"/>
            <a:ext cx="609600" cy="1143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Impact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042" y="1999245"/>
            <a:ext cx="609600" cy="1143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Outcome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042" y="3412958"/>
            <a:ext cx="609600" cy="1143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Outputs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042" y="4882816"/>
            <a:ext cx="577516" cy="151798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Activities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Kassa\AppData\Local\Microsoft\Windows\Temporary Internet Files\Content.Outlook\E85H33JB\PASTORALIST LIVELIHOOD AND EDUCATION FIELD SCHOOLS (PLEFS ) CATTLE CAM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842"/>
            <a:ext cx="9144000" cy="647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04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II. Key progress made </a:t>
            </a:r>
            <a:r>
              <a:rPr lang="en-US" sz="3600" b="1" dirty="0" smtClean="0">
                <a:solidFill>
                  <a:schemeClr val="tx2"/>
                </a:solidFill>
              </a:rPr>
              <a:t>so far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1054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b="1" i="1" dirty="0" smtClean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/>
              </a:rPr>
              <a:t>Output 1.1: Community Disasters Risk Reduction &amp; Planning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/>
              </a:rPr>
              <a:t>Capacity</a:t>
            </a:r>
            <a:endParaRPr lang="en-US" sz="2600" b="1" i="1" dirty="0" smtClean="0">
              <a:latin typeface="Arial Narrow" panose="020B0606020202030204" pitchFamily="34" charset="0"/>
              <a:cs typeface="Times New Roman"/>
            </a:endParaRPr>
          </a:p>
          <a:p>
            <a:pPr>
              <a:defRPr/>
            </a:pPr>
            <a:r>
              <a:rPr lang="en-US" sz="2600" dirty="0" smtClean="0">
                <a:latin typeface="Arial Narrow" panose="020B0606020202030204" pitchFamily="34" charset="0"/>
                <a:cs typeface="Times New Roman"/>
              </a:rPr>
              <a:t>Community mobilization and CMDRR meetings in all target cattle camps to identify main disasters, vulnerability analysis &amp; CMDRR plans developed </a:t>
            </a:r>
          </a:p>
          <a:p>
            <a:pPr marL="0" indent="0">
              <a:buNone/>
              <a:defRPr/>
            </a:pPr>
            <a:r>
              <a:rPr lang="en-US" sz="2600" dirty="0" smtClean="0">
                <a:latin typeface="Arial Narrow" panose="020B0606020202030204" pitchFamily="34" charset="0"/>
                <a:cs typeface="Times New Roman"/>
              </a:rPr>
              <a:t>	</a:t>
            </a:r>
          </a:p>
          <a:p>
            <a:pPr marL="682625" indent="0">
              <a:buFontTx/>
              <a:buChar char="-"/>
              <a:defRPr/>
            </a:pPr>
            <a:endParaRPr lang="en-US" sz="2600" dirty="0" smtClean="0">
              <a:latin typeface="Arial Narrow" panose="020B0606020202030204" pitchFamily="34" charset="0"/>
              <a:cs typeface="Times New Roman"/>
            </a:endParaRPr>
          </a:p>
          <a:p>
            <a:pPr marL="682625" indent="0">
              <a:buNone/>
              <a:defRPr/>
            </a:pPr>
            <a:r>
              <a:rPr lang="en-US" sz="2600" dirty="0" smtClean="0">
                <a:latin typeface="Arial Narrow" panose="020B0606020202030204" pitchFamily="34" charset="0"/>
                <a:cs typeface="Times New Roman"/>
              </a:rPr>
              <a:t>                                                                                  Hazard </a:t>
            </a:r>
          </a:p>
          <a:p>
            <a:pPr marL="682625" indent="0">
              <a:buNone/>
              <a:defRPr/>
            </a:pPr>
            <a:r>
              <a:rPr lang="en-US" sz="26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2600" dirty="0" smtClean="0">
                <a:latin typeface="Arial Narrow" panose="020B0606020202030204" pitchFamily="34" charset="0"/>
                <a:cs typeface="Times New Roman"/>
              </a:rPr>
              <a:t>                                                                                 Ranking </a:t>
            </a:r>
          </a:p>
          <a:p>
            <a:pPr marL="0" indent="0">
              <a:buNone/>
              <a:defRPr/>
            </a:pPr>
            <a:endParaRPr lang="en-US" sz="2700" dirty="0">
              <a:latin typeface="Arial Narrow" panose="020B0606020202030204" pitchFamily="34" charset="0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89638"/>
            <a:ext cx="1905001" cy="885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5999"/>
            <a:ext cx="1600200" cy="76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38" y="2497014"/>
            <a:ext cx="5638800" cy="35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Key </a:t>
            </a:r>
            <a:r>
              <a:rPr lang="en-US" sz="3200" b="1" dirty="0">
                <a:solidFill>
                  <a:schemeClr val="tx2"/>
                </a:solidFill>
              </a:rPr>
              <a:t>progress Cont..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8674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/>
              </a:rPr>
              <a:t>Community action plan implementation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Times New Roman"/>
            </a:endParaRPr>
          </a:p>
          <a:p>
            <a:pPr lvl="1">
              <a:defRPr/>
            </a:pPr>
            <a:r>
              <a:rPr lang="en-US" sz="2400" dirty="0" smtClean="0">
                <a:latin typeface="Arial Narrow" panose="020B0606020202030204" pitchFamily="34" charset="0"/>
              </a:rPr>
              <a:t>22 CAHW &amp; 3 partners trained  in collaboration with partners (IIIRR &amp; NPA, SMARF) for 2 weeks on Animal Health and 22 supported with VET KIT</a:t>
            </a:r>
          </a:p>
          <a:p>
            <a:pPr lvl="1">
              <a:defRPr/>
            </a:pPr>
            <a:r>
              <a:rPr lang="en-US" sz="2400" dirty="0" smtClean="0">
                <a:latin typeface="Arial Narrow" panose="020B0606020202030204" pitchFamily="34" charset="0"/>
              </a:rPr>
              <a:t>Animal vaccination and treatment on going targets as Table below:</a:t>
            </a:r>
          </a:p>
          <a:p>
            <a:pPr marL="457200" lvl="1" indent="0">
              <a:buNone/>
              <a:defRPr/>
            </a:pPr>
            <a:endParaRPr lang="en-US" sz="2400" dirty="0" smtClean="0">
              <a:latin typeface="Arial Narrow" panose="020B0606020202030204" pitchFamily="34" charset="0"/>
            </a:endParaRPr>
          </a:p>
          <a:p>
            <a:pPr marL="0" indent="0">
              <a:buNone/>
              <a:defRPr/>
            </a:pPr>
            <a:endParaRPr lang="en-US" sz="2800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1600" i="1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16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1600" i="1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16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1600" i="1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16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16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912513"/>
              </p:ext>
            </p:extLst>
          </p:nvPr>
        </p:nvGraphicFramePr>
        <p:xfrm>
          <a:off x="975945" y="3037890"/>
          <a:ext cx="7086600" cy="2951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211"/>
                <a:gridCol w="1479085"/>
                <a:gridCol w="1514079"/>
                <a:gridCol w="1996225"/>
              </a:tblGrid>
              <a:tr h="982579">
                <a:tc>
                  <a:txBody>
                    <a:bodyPr/>
                    <a:lstStyle/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Types of animals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Target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 date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# of 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HH Benefiting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5614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dirty="0" smtClean="0"/>
                        <a:t>Cattle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334,930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15,224 </a:t>
                      </a:r>
                    </a:p>
                  </a:txBody>
                  <a:tcPr marL="85725" marR="9525" marT="9525" marB="0" anchor="ctr"/>
                </a:tc>
              </a:tr>
              <a:tr h="56147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Shoat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84,308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3,832 </a:t>
                      </a:r>
                    </a:p>
                  </a:txBody>
                  <a:tcPr marL="85725" marR="9525" marT="9525" marB="0" anchor="ctr"/>
                </a:tc>
              </a:tr>
              <a:tr h="56147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Dogs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110 </a:t>
                      </a:r>
                    </a:p>
                  </a:txBody>
                  <a:tcPr marL="85725" marR="9525" marT="9525" marB="0"/>
                </a:tc>
              </a:tr>
            </a:tbl>
          </a:graphicData>
        </a:graphic>
      </p:graphicFrame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89638"/>
            <a:ext cx="1905001" cy="885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5999"/>
            <a:ext cx="1600200" cy="765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C:\Users\James\Desktop\NTWG Meeting Juba_Aug 2017\CAHWs trainin Photos\1116.jpg">
            <a:hlinkClick r:id="rId2" action="ppaction://hlinkfile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988171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019300" y="0"/>
            <a:ext cx="510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Key progress Cont..</a:t>
            </a:r>
            <a:endParaRPr lang="en-US" sz="2800" dirty="0"/>
          </a:p>
        </p:txBody>
      </p:sp>
      <p:pic>
        <p:nvPicPr>
          <p:cNvPr id="4098" name="Picture 2" descr="D:\DCIM\109_PANA\P10908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15886"/>
            <a:ext cx="4800600" cy="348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3886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                                                     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CAHW kits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Vaccination </a:t>
            </a:r>
            <a:endParaRPr lang="en-US" dirty="0"/>
          </a:p>
        </p:txBody>
      </p:sp>
      <p:pic>
        <p:nvPicPr>
          <p:cNvPr id="12" name="Picture 11" descr="cid:image001.png@01D12EB0.A8867180"/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5999"/>
            <a:ext cx="1600200" cy="76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J_Okodi\Desktop\Desktop\Communication and Visibility\Logos\FAO_logo_Blue_3lines_en.jpe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89638"/>
            <a:ext cx="2514601" cy="885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68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CMDRR plans implementation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17" y="914400"/>
            <a:ext cx="7858683" cy="5589874"/>
          </a:xfrm>
        </p:spPr>
      </p:pic>
    </p:spTree>
    <p:extLst>
      <p:ext uri="{BB962C8B-B14F-4D97-AF65-F5344CB8AC3E}">
        <p14:creationId xmlns:p14="http://schemas.microsoft.com/office/powerpoint/2010/main" val="63923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1889</TotalTime>
  <Words>1334</Words>
  <Application>Microsoft Office PowerPoint</Application>
  <PresentationFormat>On-screen Show (4:3)</PresentationFormat>
  <Paragraphs>244</Paragraphs>
  <Slides>36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Enhanced Knowledge and Education for  Resilience Pastoralist Livelihoods  in South Sudan </vt:lpstr>
      <vt:lpstr>Project Background</vt:lpstr>
      <vt:lpstr>Beneficiaries and Partners</vt:lpstr>
      <vt:lpstr>PowerPoint Presentation</vt:lpstr>
      <vt:lpstr>PowerPoint Presentation</vt:lpstr>
      <vt:lpstr>II. Key progress made so far</vt:lpstr>
      <vt:lpstr>Key progress Cont..</vt:lpstr>
      <vt:lpstr>PowerPoint Presentation</vt:lpstr>
      <vt:lpstr>CMDRR plans implementation</vt:lpstr>
      <vt:lpstr>CMDRR plans</vt:lpstr>
      <vt:lpstr>Key Progress</vt:lpstr>
      <vt:lpstr>Key Progress cont..</vt:lpstr>
      <vt:lpstr>Key Progress Cont..</vt:lpstr>
      <vt:lpstr>Key progress</vt:lpstr>
      <vt:lpstr>Key progress: Learners Registration</vt:lpstr>
      <vt:lpstr>Key progress: Learning in cattle camps</vt:lpstr>
      <vt:lpstr>Key progress: Learning in cattle camps</vt:lpstr>
      <vt:lpstr>Key progress: Learning in cattle camps</vt:lpstr>
      <vt:lpstr>Key progress: Learning in cattle camps</vt:lpstr>
      <vt:lpstr>Training on connect teaching mobile applications</vt:lpstr>
      <vt:lpstr>Connect.Teaching Mobile App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Progress Cont..</vt:lpstr>
      <vt:lpstr>Key progress Cont.</vt:lpstr>
      <vt:lpstr>Key progress Cont..</vt:lpstr>
      <vt:lpstr>Key progress Cont..</vt:lpstr>
      <vt:lpstr>Key progress Cont..</vt:lpstr>
      <vt:lpstr>III. MAIN CHALLENGES</vt:lpstr>
      <vt:lpstr>IV.  Lessons learnt</vt:lpstr>
      <vt:lpstr>V.  Way forward</vt:lpstr>
      <vt:lpstr>Success stories</vt:lpstr>
      <vt:lpstr>PowerPoint Presentation</vt:lpstr>
    </vt:vector>
  </TitlesOfParts>
  <Company>FAO of the UN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Kassa, Ezana (FAOSS)</dc:creator>
  <cp:lastModifiedBy>Kassa, Ezana (FAOSS)</cp:lastModifiedBy>
  <cp:revision>154</cp:revision>
  <dcterms:created xsi:type="dcterms:W3CDTF">2016-01-23T08:21:25Z</dcterms:created>
  <dcterms:modified xsi:type="dcterms:W3CDTF">2017-11-16T04:52:52Z</dcterms:modified>
</cp:coreProperties>
</file>