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notesMasterIdLst>
    <p:notesMasterId r:id="rId14"/>
  </p:notesMasterIdLst>
  <p:sldIdLst>
    <p:sldId id="256" r:id="rId2"/>
    <p:sldId id="272" r:id="rId3"/>
    <p:sldId id="263" r:id="rId4"/>
    <p:sldId id="258" r:id="rId5"/>
    <p:sldId id="265" r:id="rId6"/>
    <p:sldId id="260" r:id="rId7"/>
    <p:sldId id="266" r:id="rId8"/>
    <p:sldId id="267" r:id="rId9"/>
    <p:sldId id="268" r:id="rId10"/>
    <p:sldId id="261" r:id="rId11"/>
    <p:sldId id="26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9FF91-A08E-43FE-951F-BDEA7F47D052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FB547-B410-4B09-9F10-935FB524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0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FB547-B410-4B09-9F10-935FB524F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FB547-B410-4B09-9F10-935FB524F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3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6B7FFA-6DBD-45FD-820D-C45A153A5B6B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A7E-A393-43C4-84EE-414E21CB8FDF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1C36-6041-4CF8-8F45-C81E53E883C1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BC8D-6710-431B-9424-8C4F79ACCFD3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725F04-1EE2-466A-9DE2-DF9561753CAE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5FCB-D1C5-4553-9421-4F470022E5D2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6FD-868A-47D7-84A7-9A27D707D8BF}" type="datetime1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61832A-0CCD-4F6B-803A-0186DD93ACAB}" type="datetime1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2247-06A1-4B00-A6DA-E900B01C08B6}" type="datetime1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3CD3A4-7B10-4195-B8A8-3D3ED9CE8E96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DFA1F5-73E4-4974-918B-3D24284BF430}" type="datetime1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6D411F3-D93B-44C2-8A6A-E6092DAB9E1B}" type="datetime1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27BD0FD-E383-4039-8363-9BDA3917F1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429000"/>
            <a:ext cx="5120640" cy="18736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de-DE" b="1" dirty="0" err="1" smtClean="0"/>
              <a:t>By</a:t>
            </a:r>
            <a:endParaRPr lang="de-DE" b="1" dirty="0" smtClean="0"/>
          </a:p>
          <a:p>
            <a:pPr algn="ctr"/>
            <a:r>
              <a:rPr lang="de-DE" b="1" dirty="0" smtClean="0"/>
              <a:t>Dennis Ochieng </a:t>
            </a:r>
            <a:r>
              <a:rPr lang="de-DE" b="1" dirty="0" err="1" smtClean="0"/>
              <a:t>and</a:t>
            </a:r>
            <a:r>
              <a:rPr lang="de-DE" b="1" dirty="0" smtClean="0"/>
              <a:t> Dominic  </a:t>
            </a:r>
            <a:r>
              <a:rPr lang="de-DE" b="1" dirty="0" err="1" smtClean="0"/>
              <a:t>Kparivuru</a:t>
            </a:r>
            <a:endParaRPr lang="de-DE" b="1" dirty="0" smtClean="0"/>
          </a:p>
          <a:p>
            <a:pPr algn="ctr"/>
            <a:endParaRPr lang="de-DE" dirty="0"/>
          </a:p>
          <a:p>
            <a:pPr algn="ctr"/>
            <a:r>
              <a:rPr lang="de-DE" b="1" dirty="0" smtClean="0"/>
              <a:t>Hope Agency </a:t>
            </a:r>
            <a:r>
              <a:rPr lang="de-DE" b="1" dirty="0" err="1" smtClean="0"/>
              <a:t>for</a:t>
            </a:r>
            <a:r>
              <a:rPr lang="de-DE" b="1" dirty="0" smtClean="0"/>
              <a:t> Relief </a:t>
            </a:r>
            <a:r>
              <a:rPr lang="de-DE" b="1" dirty="0" err="1" smtClean="0"/>
              <a:t>and</a:t>
            </a:r>
            <a:r>
              <a:rPr lang="de-DE" b="1" dirty="0" smtClean="0"/>
              <a:t> Development (HARD)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20640" cy="3672408"/>
          </a:xfrm>
        </p:spPr>
        <p:txBody>
          <a:bodyPr>
            <a:normAutofit fontScale="90000"/>
          </a:bodyPr>
          <a:lstStyle/>
          <a:p>
            <a:r>
              <a:rPr lang="en-GB" sz="4400" b="1" cap="none" dirty="0"/>
              <a:t>L</a:t>
            </a:r>
            <a:r>
              <a:rPr lang="en-GB" sz="4400" b="1" cap="none" dirty="0" smtClean="0"/>
              <a:t>essons from SORUDEV Project</a:t>
            </a:r>
            <a:r>
              <a:rPr lang="en-GB" sz="4400" b="1" dirty="0" smtClean="0"/>
              <a:t>: E</a:t>
            </a:r>
            <a:r>
              <a:rPr lang="en-GB" sz="4400" b="1" cap="none" dirty="0" smtClean="0"/>
              <a:t>xperiences of </a:t>
            </a:r>
            <a:r>
              <a:rPr lang="en-GB" sz="4400" b="1" dirty="0" smtClean="0"/>
              <a:t>HARD </a:t>
            </a:r>
            <a:r>
              <a:rPr lang="en-GB" sz="4400" b="1" cap="none" dirty="0" smtClean="0"/>
              <a:t>in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WB</a:t>
            </a:r>
            <a:r>
              <a:rPr lang="en-GB" sz="4400" b="1" cap="none" dirty="0" err="1" smtClean="0"/>
              <a:t>e</a:t>
            </a:r>
            <a:r>
              <a:rPr lang="en-GB" sz="4400" b="1" dirty="0" err="1" smtClean="0"/>
              <a:t>G</a:t>
            </a:r>
            <a:r>
              <a:rPr lang="en-GB" sz="4400" b="1" dirty="0" smtClean="0"/>
              <a:t> S</a:t>
            </a:r>
            <a:r>
              <a:rPr lang="en-GB" sz="4400" b="1" cap="none" dirty="0" smtClean="0"/>
              <a:t>tate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 from implementation </a:t>
            </a:r>
            <a:r>
              <a:rPr lang="en-US" b="1" dirty="0" err="1"/>
              <a:t>cont</a:t>
            </a:r>
            <a:r>
              <a:rPr lang="en-US" b="1" dirty="0"/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5" y="1484784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/>
              <a:t>7. </a:t>
            </a:r>
            <a:r>
              <a:rPr lang="en-GB" sz="2800" b="1" dirty="0"/>
              <a:t>Coordination with other partners: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Well coordinated </a:t>
            </a:r>
            <a:r>
              <a:rPr lang="en-GB" sz="2800" dirty="0"/>
              <a:t>with other SORUDEV, ZEAT-BEAD and food security partners. This avoids duplication of activities by NGOs</a:t>
            </a:r>
            <a:r>
              <a:rPr lang="en-GB" sz="28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 The quarterly meetings are useful to standardize approaches and share ideas. 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 descr="http://ars.els-cdn.com/content/image/1-s2.0-S030691921730026X-g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73630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91550" cy="1066801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Conclusion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/>
              <a:t>Future interventions could be better informed by the lessons learnt and disseminated through: </a:t>
            </a:r>
            <a:r>
              <a:rPr lang="en-GB" sz="2800" i="1" dirty="0"/>
              <a:t>Stakeholder workshops</a:t>
            </a:r>
            <a:r>
              <a:rPr lang="en-GB" sz="2800" dirty="0"/>
              <a:t>; p</a:t>
            </a:r>
            <a:r>
              <a:rPr lang="en-GB" sz="2800" i="1" dirty="0"/>
              <a:t>ublications (i.e. handbooks, on-line resources); partners </a:t>
            </a:r>
            <a:r>
              <a:rPr lang="en-GB" sz="2800" i="1" dirty="0" smtClean="0"/>
              <a:t>meetings</a:t>
            </a:r>
            <a:r>
              <a:rPr lang="en-GB" sz="2800" i="1" dirty="0"/>
              <a:t>.</a:t>
            </a:r>
            <a:r>
              <a:rPr lang="en-GB" sz="2800" i="1" dirty="0" smtClean="0"/>
              <a:t> </a:t>
            </a:r>
            <a:r>
              <a:rPr lang="en-GB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 smtClean="0"/>
              <a:t>Thank</a:t>
            </a:r>
            <a:r>
              <a:rPr lang="de-DE" b="1" dirty="0" smtClean="0"/>
              <a:t> </a:t>
            </a:r>
            <a:r>
              <a:rPr lang="de-DE" b="1" dirty="0" err="1" smtClean="0"/>
              <a:t>You</a:t>
            </a:r>
            <a:r>
              <a:rPr lang="de-DE" b="1" dirty="0" smtClean="0"/>
              <a:t>/</a:t>
            </a:r>
            <a:r>
              <a:rPr lang="de-DE" b="1" dirty="0" err="1" smtClean="0"/>
              <a:t>Shukran</a:t>
            </a:r>
            <a:r>
              <a:rPr lang="de-DE" b="1" dirty="0" smtClean="0"/>
              <a:t> Lek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776864" cy="298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83" y="2132856"/>
            <a:ext cx="1482725" cy="9588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4644008" y="2132856"/>
            <a:ext cx="1441450" cy="957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Outline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800" dirty="0"/>
              <a:t>Recap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SORUDEV </a:t>
            </a:r>
            <a:r>
              <a:rPr lang="de-DE" sz="2800" dirty="0" err="1" smtClean="0"/>
              <a:t>framework</a:t>
            </a:r>
            <a:r>
              <a:rPr lang="de-DE" sz="2800" dirty="0"/>
              <a:t>,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 err="1"/>
              <a:t>Lessons</a:t>
            </a:r>
            <a:r>
              <a:rPr lang="de-DE" sz="2800" dirty="0"/>
              <a:t> </a:t>
            </a:r>
            <a:r>
              <a:rPr lang="de-DE" sz="2800" dirty="0" err="1"/>
              <a:t>learnt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SORUDEV </a:t>
            </a:r>
            <a:r>
              <a:rPr lang="de-DE" sz="2800" dirty="0" err="1"/>
              <a:t>project</a:t>
            </a:r>
            <a:r>
              <a:rPr lang="de-DE" sz="2800" dirty="0"/>
              <a:t> </a:t>
            </a:r>
            <a:r>
              <a:rPr lang="de-DE" sz="2800" dirty="0" err="1" smtClean="0"/>
              <a:t>implementation</a:t>
            </a:r>
            <a:r>
              <a:rPr lang="de-DE" sz="2800" dirty="0" smtClean="0"/>
              <a:t> (7 </a:t>
            </a:r>
            <a:r>
              <a:rPr lang="de-DE" sz="2800" dirty="0" err="1" smtClean="0"/>
              <a:t>key</a:t>
            </a:r>
            <a:r>
              <a:rPr lang="de-DE" sz="2800" dirty="0" smtClean="0"/>
              <a:t> </a:t>
            </a:r>
            <a:r>
              <a:rPr lang="de-DE" sz="2800" dirty="0" err="1" smtClean="0"/>
              <a:t>lessons</a:t>
            </a:r>
            <a:r>
              <a:rPr lang="de-DE" sz="2800" dirty="0" smtClean="0"/>
              <a:t>),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Conclusion</a:t>
            </a:r>
            <a:r>
              <a:rPr lang="de-DE" sz="2800" dirty="0"/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1. A recap of SORUDEV framework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830514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91550" cy="968151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 Lessons from implementation: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03" y="980728"/>
            <a:ext cx="64087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en-GB" sz="2800" b="1" dirty="0" smtClean="0"/>
              <a:t>On </a:t>
            </a:r>
            <a:r>
              <a:rPr lang="en-GB" sz="2800" b="1" dirty="0"/>
              <a:t>effective extension: The localized </a:t>
            </a:r>
            <a:r>
              <a:rPr lang="en-GB" sz="2800" b="1" dirty="0" smtClean="0"/>
              <a:t>	bottom-up approach </a:t>
            </a:r>
            <a:r>
              <a:rPr lang="en-GB" b="1" dirty="0" smtClean="0"/>
              <a:t>(CORPS, CAD)</a:t>
            </a:r>
          </a:p>
          <a:p>
            <a:pPr marL="514350" lvl="0" indent="-514350">
              <a:buAutoNum type="arabicPeriod"/>
            </a:pP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Building capacity of community extension staff to complement Government extension </a:t>
            </a:r>
            <a:r>
              <a:rPr lang="en-GB" sz="2800" dirty="0" smtClean="0"/>
              <a:t>services – </a:t>
            </a:r>
            <a:r>
              <a:rPr lang="en-GB" sz="1600" dirty="0" smtClean="0"/>
              <a:t>(</a:t>
            </a:r>
            <a:r>
              <a:rPr lang="en-GB" sz="2000" dirty="0" smtClean="0"/>
              <a:t>CORP training and deployment</a:t>
            </a:r>
            <a:r>
              <a:rPr lang="en-GB" sz="1600" dirty="0" smtClean="0"/>
              <a:t>,</a:t>
            </a:r>
            <a:r>
              <a:rPr lang="en-GB" sz="1600" dirty="0" smtClean="0">
                <a:solidFill>
                  <a:srgbClr val="0070C0"/>
                </a:solidFill>
              </a:rPr>
              <a:t> </a:t>
            </a:r>
            <a:r>
              <a:rPr lang="en-GB" sz="2000" dirty="0" smtClean="0"/>
              <a:t>input sourcing, production and marketing</a:t>
            </a:r>
            <a:r>
              <a:rPr lang="en-GB" sz="1600" dirty="0" smtClean="0"/>
              <a:t>)</a:t>
            </a:r>
            <a:r>
              <a:rPr lang="en-GB" sz="2800" dirty="0" smtClean="0"/>
              <a:t>.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Encourages </a:t>
            </a:r>
            <a:r>
              <a:rPr lang="en-GB" sz="2800" dirty="0"/>
              <a:t>knowledge retention and sustained gains in extension reach.</a:t>
            </a:r>
            <a:endParaRPr lang="en-US" sz="2800" dirty="0"/>
          </a:p>
          <a:p>
            <a:endParaRPr lang="de-DE" sz="2800" dirty="0" smtClean="0"/>
          </a:p>
          <a:p>
            <a:endParaRPr lang="de-DE" dirty="0"/>
          </a:p>
          <a:p>
            <a:endParaRPr lang="en-US" dirty="0"/>
          </a:p>
        </p:txBody>
      </p:sp>
      <p:pic>
        <p:nvPicPr>
          <p:cNvPr id="1026" name="Picture 2" descr="Image result for a woman selling be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708920"/>
            <a:ext cx="22006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 woman selling vegetable in ken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41974"/>
            <a:ext cx="2200637" cy="15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woman having sack of vegetables in ken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4" y="4725144"/>
            <a:ext cx="2200637" cy="17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91550" cy="680120"/>
          </a:xfrm>
        </p:spPr>
        <p:txBody>
          <a:bodyPr>
            <a:normAutofit/>
          </a:bodyPr>
          <a:lstStyle/>
          <a:p>
            <a:r>
              <a:rPr lang="en-US" sz="3200" b="1" dirty="0"/>
              <a:t>Lessons from </a:t>
            </a:r>
            <a:r>
              <a:rPr lang="en-US" sz="3200" b="1" dirty="0" smtClean="0"/>
              <a:t>implementation </a:t>
            </a:r>
            <a:r>
              <a:rPr lang="en-US" sz="3200" b="1" dirty="0" err="1" smtClean="0"/>
              <a:t>cont</a:t>
            </a:r>
            <a:r>
              <a:rPr lang="en-US" sz="3200" b="1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dirty="0" smtClean="0"/>
              <a:t>2. </a:t>
            </a:r>
            <a:r>
              <a:rPr lang="en-GB" sz="2800" b="1" dirty="0" smtClean="0"/>
              <a:t>From </a:t>
            </a:r>
            <a:r>
              <a:rPr lang="en-GB" sz="2800" b="1" dirty="0"/>
              <a:t>relief to development </a:t>
            </a:r>
            <a:r>
              <a:rPr lang="en-GB" sz="2800" b="1" dirty="0" smtClean="0"/>
              <a:t>approach </a:t>
            </a:r>
          </a:p>
          <a:p>
            <a:pPr marL="0" lvl="0" indent="0">
              <a:buNone/>
            </a:pPr>
            <a:endParaRPr lang="en-GB" sz="2800" b="1" dirty="0"/>
          </a:p>
          <a:p>
            <a:pPr marL="457200" indent="-457200"/>
            <a:r>
              <a:rPr lang="en-GB" sz="2800" dirty="0" smtClean="0"/>
              <a:t>Through </a:t>
            </a:r>
            <a:r>
              <a:rPr lang="en-GB" sz="2800" b="1" i="1" dirty="0"/>
              <a:t>dialogue</a:t>
            </a:r>
            <a:r>
              <a:rPr lang="en-GB" sz="2800" dirty="0"/>
              <a:t> and </a:t>
            </a:r>
            <a:r>
              <a:rPr lang="en-GB" sz="2800" b="1" i="1" dirty="0"/>
              <a:t>continuous sensitization</a:t>
            </a:r>
            <a:r>
              <a:rPr lang="en-GB" sz="2800" dirty="0"/>
              <a:t>, farmers are able to invest in agriculture with less reliance on relief </a:t>
            </a:r>
            <a:r>
              <a:rPr lang="en-GB" sz="2800" dirty="0" smtClean="0"/>
              <a:t>interventions </a:t>
            </a:r>
            <a:r>
              <a:rPr lang="en-GB" sz="1800" dirty="0" smtClean="0">
                <a:solidFill>
                  <a:schemeClr val="tx1"/>
                </a:solidFill>
              </a:rPr>
              <a:t>(e.g. purchase of animal traction equipment).</a:t>
            </a:r>
          </a:p>
          <a:p>
            <a:pPr marL="457200" indent="-457200"/>
            <a:r>
              <a:rPr lang="en-GB" sz="2800" dirty="0" smtClean="0"/>
              <a:t>Farmers can gradually transition from aid-dependence to market-oriented systems of farm input acquisition, food production and marketing.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Lessons from implementation </a:t>
            </a:r>
            <a:r>
              <a:rPr lang="en-US" sz="3200" b="1" dirty="0" err="1"/>
              <a:t>cont</a:t>
            </a:r>
            <a:r>
              <a:rPr lang="en-US" sz="3200" b="1" dirty="0"/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688" y="1556792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/>
              <a:t>3. Private </a:t>
            </a:r>
            <a:r>
              <a:rPr lang="en-GB" sz="2800" b="1" dirty="0"/>
              <a:t>sector led input provision: The key to </a:t>
            </a:r>
            <a:r>
              <a:rPr lang="en-GB" sz="2800" b="1" dirty="0" smtClean="0"/>
              <a:t>	sustainability</a:t>
            </a:r>
          </a:p>
          <a:p>
            <a:pPr lvl="0"/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Strengthening capacity of agro-dealers to provide inputs to farmers at market </a:t>
            </a:r>
            <a:r>
              <a:rPr lang="en-GB" sz="2800" dirty="0" smtClean="0"/>
              <a:t>price (</a:t>
            </a:r>
            <a:r>
              <a:rPr lang="en-GB" dirty="0" smtClean="0"/>
              <a:t>e.g. linking them to farmers; transportation of ox-ploughs</a:t>
            </a:r>
            <a:r>
              <a:rPr lang="en-GB" sz="2800" dirty="0" smtClean="0"/>
              <a:t>)</a:t>
            </a:r>
            <a:endParaRPr lang="en-GB" sz="2800" dirty="0" smtClean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Farmers can slowly begin to purchase inputs at market price </a:t>
            </a:r>
            <a:r>
              <a:rPr lang="en-GB" sz="2800" dirty="0" smtClean="0"/>
              <a:t>(</a:t>
            </a:r>
            <a:r>
              <a:rPr lang="en-GB" dirty="0" smtClean="0"/>
              <a:t>e.g. ox-ploughs, seeds, spare parts</a:t>
            </a:r>
            <a:r>
              <a:rPr lang="en-GB" dirty="0"/>
              <a:t>;</a:t>
            </a:r>
            <a:r>
              <a:rPr lang="en-GB" dirty="0" smtClean="0"/>
              <a:t>650 </a:t>
            </a:r>
            <a:r>
              <a:rPr lang="en-GB" dirty="0"/>
              <a:t>ox-ploughs sold through </a:t>
            </a:r>
            <a:r>
              <a:rPr lang="en-GB" dirty="0" smtClean="0"/>
              <a:t>agro-dealer</a:t>
            </a:r>
            <a:r>
              <a:rPr lang="en-GB" sz="2800" dirty="0" smtClean="0"/>
              <a:t>).</a:t>
            </a:r>
            <a:endParaRPr lang="en-GB" sz="2800" dirty="0"/>
          </a:p>
          <a:p>
            <a:pPr lv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Lessons from implementation </a:t>
            </a:r>
            <a:r>
              <a:rPr lang="en-US" sz="3200" b="1" dirty="0" err="1"/>
              <a:t>cont</a:t>
            </a:r>
            <a:r>
              <a:rPr lang="en-US" sz="3200" b="1" dirty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937760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b="1" dirty="0" smtClean="0"/>
              <a:t>4. Lessons </a:t>
            </a:r>
            <a:r>
              <a:rPr lang="en-GB" sz="2800" b="1" dirty="0"/>
              <a:t>on project design: Maximizing value for </a:t>
            </a:r>
            <a:r>
              <a:rPr lang="en-GB" sz="2800" b="1" dirty="0" smtClean="0"/>
              <a:t>	money</a:t>
            </a:r>
          </a:p>
          <a:p>
            <a:pPr lvl="0"/>
            <a:r>
              <a:rPr lang="en-GB" sz="2800" dirty="0" smtClean="0"/>
              <a:t>Need </a:t>
            </a:r>
            <a:r>
              <a:rPr lang="en-GB" sz="2800" dirty="0"/>
              <a:t>to focus on key intervention </a:t>
            </a:r>
            <a:r>
              <a:rPr lang="en-GB" sz="2800" dirty="0" smtClean="0"/>
              <a:t>areas, </a:t>
            </a:r>
            <a:r>
              <a:rPr lang="en-GB" sz="2800" dirty="0"/>
              <a:t>channel resources there for better </a:t>
            </a:r>
            <a:r>
              <a:rPr lang="en-GB" sz="2800" dirty="0" smtClean="0"/>
              <a:t>outcomes</a:t>
            </a:r>
          </a:p>
          <a:p>
            <a:pPr lvl="0"/>
            <a:endParaRPr lang="en-US" sz="2800" dirty="0"/>
          </a:p>
          <a:p>
            <a:pPr lvl="0"/>
            <a:r>
              <a:rPr lang="en-GB" sz="2800" dirty="0"/>
              <a:t>Retrospectively, increasing agricultural production </a:t>
            </a:r>
            <a:r>
              <a:rPr lang="en-GB" sz="2800" dirty="0" smtClean="0"/>
              <a:t>was our </a:t>
            </a:r>
            <a:r>
              <a:rPr lang="en-GB" sz="2800" dirty="0"/>
              <a:t>main strength. </a:t>
            </a:r>
            <a:endParaRPr lang="en-US" sz="2800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Lessons from implementation </a:t>
            </a:r>
            <a:r>
              <a:rPr lang="en-US" sz="3200" b="1" dirty="0" err="1"/>
              <a:t>cont</a:t>
            </a:r>
            <a:r>
              <a:rPr lang="en-US" sz="3200" b="1" dirty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937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b="1" dirty="0" smtClean="0"/>
              <a:t>5. Flexibility </a:t>
            </a:r>
            <a:r>
              <a:rPr lang="en-GB" sz="2800" b="1" dirty="0"/>
              <a:t>in strategy: Lessons from negative </a:t>
            </a:r>
            <a:r>
              <a:rPr lang="en-GB" sz="2800" b="1" dirty="0" smtClean="0"/>
              <a:t>	externalities</a:t>
            </a:r>
          </a:p>
          <a:p>
            <a:pPr lvl="0"/>
            <a:r>
              <a:rPr lang="en-GB" sz="2800" dirty="0" smtClean="0"/>
              <a:t>Insecurity </a:t>
            </a:r>
            <a:r>
              <a:rPr lang="en-GB" sz="2800" dirty="0"/>
              <a:t>and worsening economic situation disrupted project activities i.e. displacement of </a:t>
            </a:r>
            <a:r>
              <a:rPr lang="en-GB" sz="2800" dirty="0" smtClean="0"/>
              <a:t>beneficiaries.</a:t>
            </a:r>
          </a:p>
          <a:p>
            <a:pPr lvl="0"/>
            <a:endParaRPr lang="en-US" sz="2800" dirty="0"/>
          </a:p>
          <a:p>
            <a:pPr lvl="0"/>
            <a:r>
              <a:rPr lang="en-GB" sz="2800" b="1" u="sng" dirty="0"/>
              <a:t>Response</a:t>
            </a:r>
            <a:r>
              <a:rPr lang="en-GB" sz="2800" dirty="0"/>
              <a:t>: shifting to other locations and getting new beneficiaries (requires a balance between relief and development approaches</a:t>
            </a:r>
            <a:r>
              <a:rPr lang="en-GB" sz="2800" dirty="0" smtClean="0"/>
              <a:t>).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Lessons from implementation </a:t>
            </a:r>
            <a:r>
              <a:rPr lang="en-US" sz="3200" b="1" dirty="0" err="1"/>
              <a:t>cont</a:t>
            </a:r>
            <a:r>
              <a:rPr lang="en-US" sz="3200" b="1" dirty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595360" cy="4937760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b="1" dirty="0" smtClean="0"/>
              <a:t>6. VSLA </a:t>
            </a:r>
            <a:r>
              <a:rPr lang="en-GB" sz="2800" b="1" dirty="0"/>
              <a:t>approach: Strengthening the gains</a:t>
            </a:r>
            <a:endParaRPr lang="en-US" sz="2800" dirty="0"/>
          </a:p>
          <a:p>
            <a:pPr lvl="0"/>
            <a:r>
              <a:rPr lang="en-GB" sz="2800" dirty="0"/>
              <a:t>Successful adoption recorded – 49 active VSLAs before the conflict</a:t>
            </a:r>
            <a:r>
              <a:rPr lang="en-GB" sz="2800" dirty="0" smtClean="0"/>
              <a:t>.</a:t>
            </a:r>
          </a:p>
          <a:p>
            <a:pPr lvl="0"/>
            <a:endParaRPr lang="en-US" sz="2800" dirty="0"/>
          </a:p>
          <a:p>
            <a:pPr lvl="0"/>
            <a:r>
              <a:rPr lang="en-GB" sz="2800" dirty="0"/>
              <a:t>The conflict eroded the gains – default on </a:t>
            </a:r>
            <a:r>
              <a:rPr lang="en-GB" sz="2800" dirty="0" smtClean="0"/>
              <a:t>loans.</a:t>
            </a:r>
          </a:p>
          <a:p>
            <a:pPr lvl="0"/>
            <a:endParaRPr lang="en-US" sz="2800" dirty="0"/>
          </a:p>
          <a:p>
            <a:pPr lvl="0"/>
            <a:r>
              <a:rPr lang="en-GB" sz="2800" dirty="0"/>
              <a:t>Future agricultural loans to </a:t>
            </a:r>
            <a:r>
              <a:rPr lang="en-GB" sz="2800" dirty="0" smtClean="0"/>
              <a:t>farmers </a:t>
            </a:r>
            <a:r>
              <a:rPr lang="en-GB" sz="2800" dirty="0"/>
              <a:t>could be staggered into phases depending on activities to minimize </a:t>
            </a:r>
            <a:r>
              <a:rPr lang="en-GB" sz="2800" dirty="0" err="1"/>
              <a:t>fungibility</a:t>
            </a:r>
            <a:r>
              <a:rPr lang="en-GB" sz="2800" dirty="0"/>
              <a:t> of funds and scale up intended investments.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27BD0FD-E383-4039-8363-9BDA3917F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0</TotalTime>
  <Words>321</Words>
  <Application>Microsoft Office PowerPoint</Application>
  <PresentationFormat>On-screen Show (4:3)</PresentationFormat>
  <Paragraphs>70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Lessons from SORUDEV Project: Experiences of HARD in WBeG State  </vt:lpstr>
      <vt:lpstr>Outline of the presentation</vt:lpstr>
      <vt:lpstr>1. A recap of SORUDEV framework</vt:lpstr>
      <vt:lpstr> Lessons from implementation: </vt:lpstr>
      <vt:lpstr>Lessons from implementation cont…</vt:lpstr>
      <vt:lpstr>Lessons from implementation cont…</vt:lpstr>
      <vt:lpstr>Lessons from implementation cont…</vt:lpstr>
      <vt:lpstr>Lessons from implementation cont…</vt:lpstr>
      <vt:lpstr>Lessons from implementation cont…</vt:lpstr>
      <vt:lpstr>Lessons from implementation cont…</vt:lpstr>
      <vt:lpstr>Conclusion </vt:lpstr>
      <vt:lpstr>Thank You/Shukran Lek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presentation by HARD</dc:title>
  <dc:creator/>
  <cp:lastModifiedBy/>
  <cp:revision>1</cp:revision>
  <dcterms:created xsi:type="dcterms:W3CDTF">2017-11-14T07:20:39Z</dcterms:created>
  <dcterms:modified xsi:type="dcterms:W3CDTF">2017-11-14T07:21:36Z</dcterms:modified>
</cp:coreProperties>
</file>