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Lst>
  <p:sldIdLst>
    <p:sldId id="259" r:id="rId2"/>
    <p:sldId id="260" r:id="rId3"/>
    <p:sldId id="276" r:id="rId4"/>
    <p:sldId id="261" r:id="rId5"/>
    <p:sldId id="262" r:id="rId6"/>
    <p:sldId id="263" r:id="rId7"/>
    <p:sldId id="264" r:id="rId8"/>
    <p:sldId id="266" r:id="rId9"/>
    <p:sldId id="267" r:id="rId10"/>
    <p:sldId id="269" r:id="rId11"/>
    <p:sldId id="270" r:id="rId12"/>
    <p:sldId id="271" r:id="rId13"/>
    <p:sldId id="272" r:id="rId14"/>
    <p:sldId id="268" r:id="rId15"/>
    <p:sldId id="273" r:id="rId16"/>
    <p:sldId id="274" r:id="rId17"/>
    <p:sldId id="277"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09" autoAdjust="0"/>
    <p:restoredTop sz="94660"/>
  </p:normalViewPr>
  <p:slideViewPr>
    <p:cSldViewPr snapToGrid="0">
      <p:cViewPr varScale="1">
        <p:scale>
          <a:sx n="74" d="100"/>
          <a:sy n="74" d="100"/>
        </p:scale>
        <p:origin x="-48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5.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100" b="1"/>
              <a:t>Beneficiaries Vs Non Beneficiaries Opinion on the Farm Size Trend in the</a:t>
            </a:r>
            <a:r>
              <a:rPr lang="en-US" sz="1100" b="1" baseline="0"/>
              <a:t> last 3 years</a:t>
            </a:r>
            <a:endParaRPr lang="en-US" sz="1100" b="1"/>
          </a:p>
        </c:rich>
      </c:tx>
      <c:layout>
        <c:manualLayout>
          <c:xMode val="edge"/>
          <c:yMode val="edge"/>
          <c:x val="0.20349531833667492"/>
          <c:y val="2.3008845609649647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Increasing</c:v>
                </c:pt>
              </c:strCache>
            </c:strRef>
          </c:tx>
          <c:spPr>
            <a:solidFill>
              <a:schemeClr val="accent1"/>
            </a:solidFill>
            <a:ln>
              <a:noFill/>
            </a:ln>
            <a:effectLst/>
          </c:spPr>
          <c:invertIfNegative val="0"/>
          <c:cat>
            <c:strRef>
              <c:f>Sheet1!$A$2:$A$5</c:f>
              <c:strCache>
                <c:ptCount val="2"/>
                <c:pt idx="0">
                  <c:v>Beneficiaries </c:v>
                </c:pt>
                <c:pt idx="1">
                  <c:v>Non Beneficiaries</c:v>
                </c:pt>
              </c:strCache>
            </c:strRef>
          </c:cat>
          <c:val>
            <c:numRef>
              <c:f>Sheet1!$B$2:$B$5</c:f>
              <c:numCache>
                <c:formatCode>0%</c:formatCode>
                <c:ptCount val="4"/>
                <c:pt idx="0" formatCode="0.00%">
                  <c:v>0.47</c:v>
                </c:pt>
                <c:pt idx="1">
                  <c:v>0.18</c:v>
                </c:pt>
              </c:numCache>
            </c:numRef>
          </c:val>
        </c:ser>
        <c:ser>
          <c:idx val="1"/>
          <c:order val="1"/>
          <c:tx>
            <c:strRef>
              <c:f>Sheet1!$C$1</c:f>
              <c:strCache>
                <c:ptCount val="1"/>
                <c:pt idx="0">
                  <c:v>Constant</c:v>
                </c:pt>
              </c:strCache>
            </c:strRef>
          </c:tx>
          <c:spPr>
            <a:solidFill>
              <a:schemeClr val="accent2"/>
            </a:solidFill>
            <a:ln>
              <a:noFill/>
            </a:ln>
            <a:effectLst/>
          </c:spPr>
          <c:invertIfNegative val="0"/>
          <c:cat>
            <c:strRef>
              <c:f>Sheet1!$A$2:$A$5</c:f>
              <c:strCache>
                <c:ptCount val="2"/>
                <c:pt idx="0">
                  <c:v>Beneficiaries </c:v>
                </c:pt>
                <c:pt idx="1">
                  <c:v>Non Beneficiaries</c:v>
                </c:pt>
              </c:strCache>
            </c:strRef>
          </c:cat>
          <c:val>
            <c:numRef>
              <c:f>Sheet1!$C$2:$C$5</c:f>
              <c:numCache>
                <c:formatCode>0%</c:formatCode>
                <c:ptCount val="4"/>
                <c:pt idx="0" formatCode="0.00%">
                  <c:v>0.42</c:v>
                </c:pt>
                <c:pt idx="1">
                  <c:v>0.26</c:v>
                </c:pt>
              </c:numCache>
            </c:numRef>
          </c:val>
        </c:ser>
        <c:ser>
          <c:idx val="2"/>
          <c:order val="2"/>
          <c:tx>
            <c:strRef>
              <c:f>Sheet1!$D$1</c:f>
              <c:strCache>
                <c:ptCount val="1"/>
                <c:pt idx="0">
                  <c:v>Decreasing</c:v>
                </c:pt>
              </c:strCache>
            </c:strRef>
          </c:tx>
          <c:spPr>
            <a:solidFill>
              <a:schemeClr val="accent3"/>
            </a:solidFill>
            <a:ln>
              <a:noFill/>
            </a:ln>
            <a:effectLst/>
          </c:spPr>
          <c:invertIfNegative val="0"/>
          <c:cat>
            <c:strRef>
              <c:f>Sheet1!$A$2:$A$5</c:f>
              <c:strCache>
                <c:ptCount val="2"/>
                <c:pt idx="0">
                  <c:v>Beneficiaries </c:v>
                </c:pt>
                <c:pt idx="1">
                  <c:v>Non Beneficiaries</c:v>
                </c:pt>
              </c:strCache>
            </c:strRef>
          </c:cat>
          <c:val>
            <c:numRef>
              <c:f>Sheet1!$D$2:$D$5</c:f>
              <c:numCache>
                <c:formatCode>0%</c:formatCode>
                <c:ptCount val="4"/>
                <c:pt idx="0" formatCode="0.00%">
                  <c:v>0.01</c:v>
                </c:pt>
                <c:pt idx="1">
                  <c:v>0.56000000000000005</c:v>
                </c:pt>
              </c:numCache>
            </c:numRef>
          </c:val>
        </c:ser>
        <c:ser>
          <c:idx val="3"/>
          <c:order val="3"/>
          <c:tx>
            <c:strRef>
              <c:f>Sheet1!$E$1</c:f>
              <c:strCache>
                <c:ptCount val="1"/>
                <c:pt idx="0">
                  <c:v>Not Sure</c:v>
                </c:pt>
              </c:strCache>
            </c:strRef>
          </c:tx>
          <c:spPr>
            <a:solidFill>
              <a:schemeClr val="accent4"/>
            </a:solidFill>
            <a:ln>
              <a:noFill/>
            </a:ln>
            <a:effectLst/>
          </c:spPr>
          <c:invertIfNegative val="0"/>
          <c:cat>
            <c:strRef>
              <c:f>Sheet1!$A$2:$A$5</c:f>
              <c:strCache>
                <c:ptCount val="2"/>
                <c:pt idx="0">
                  <c:v>Beneficiaries </c:v>
                </c:pt>
                <c:pt idx="1">
                  <c:v>Non Beneficiaries</c:v>
                </c:pt>
              </c:strCache>
            </c:strRef>
          </c:cat>
          <c:val>
            <c:numRef>
              <c:f>Sheet1!$E$2:$E$5</c:f>
              <c:numCache>
                <c:formatCode>0%</c:formatCode>
                <c:ptCount val="4"/>
                <c:pt idx="0" formatCode="0.00%">
                  <c:v>0.1</c:v>
                </c:pt>
                <c:pt idx="1">
                  <c:v>0</c:v>
                </c:pt>
              </c:numCache>
            </c:numRef>
          </c:val>
        </c:ser>
        <c:dLbls>
          <c:showLegendKey val="0"/>
          <c:showVal val="0"/>
          <c:showCatName val="0"/>
          <c:showSerName val="0"/>
          <c:showPercent val="0"/>
          <c:showBubbleSize val="0"/>
        </c:dLbls>
        <c:gapWidth val="182"/>
        <c:axId val="205372032"/>
        <c:axId val="209309056"/>
      </c:barChart>
      <c:catAx>
        <c:axId val="205372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309056"/>
        <c:crosses val="autoZero"/>
        <c:auto val="1"/>
        <c:lblAlgn val="ctr"/>
        <c:lblOffset val="100"/>
        <c:noMultiLvlLbl val="0"/>
      </c:catAx>
      <c:valAx>
        <c:axId val="209309056"/>
        <c:scaling>
          <c:orientation val="minMax"/>
        </c:scaling>
        <c:delete val="0"/>
        <c:axPos val="l"/>
        <c:majorGridlines>
          <c:spPr>
            <a:ln w="19050"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3720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dirty="0"/>
              <a:t>Acreage Under Sorghum</a:t>
            </a: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2014</c:v>
                </c:pt>
              </c:strCache>
            </c:strRef>
          </c:tx>
          <c:spPr>
            <a:solidFill>
              <a:schemeClr val="accent1"/>
            </a:solidFill>
            <a:ln>
              <a:noFill/>
            </a:ln>
            <a:effectLst/>
          </c:spPr>
          <c:invertIfNegative val="0"/>
          <c:cat>
            <c:strRef>
              <c:f>Sheet1!$A$2:$A$5</c:f>
              <c:strCache>
                <c:ptCount val="4"/>
                <c:pt idx="0">
                  <c:v>Kuach North</c:v>
                </c:pt>
                <c:pt idx="1">
                  <c:v>Kuac South</c:v>
                </c:pt>
                <c:pt idx="2">
                  <c:v>Toch North</c:v>
                </c:pt>
                <c:pt idx="3">
                  <c:v>Pathon West</c:v>
                </c:pt>
              </c:strCache>
            </c:strRef>
          </c:cat>
          <c:val>
            <c:numRef>
              <c:f>Sheet1!$B$2:$B$5</c:f>
              <c:numCache>
                <c:formatCode>General</c:formatCode>
                <c:ptCount val="4"/>
                <c:pt idx="0">
                  <c:v>2.58</c:v>
                </c:pt>
                <c:pt idx="1">
                  <c:v>2.42</c:v>
                </c:pt>
                <c:pt idx="2">
                  <c:v>2.46</c:v>
                </c:pt>
                <c:pt idx="3">
                  <c:v>2.4</c:v>
                </c:pt>
              </c:numCache>
            </c:numRef>
          </c:val>
        </c:ser>
        <c:ser>
          <c:idx val="1"/>
          <c:order val="1"/>
          <c:tx>
            <c:strRef>
              <c:f>Sheet1!$C$1</c:f>
              <c:strCache>
                <c:ptCount val="1"/>
                <c:pt idx="0">
                  <c:v>2015</c:v>
                </c:pt>
              </c:strCache>
            </c:strRef>
          </c:tx>
          <c:spPr>
            <a:solidFill>
              <a:schemeClr val="accent2"/>
            </a:solidFill>
            <a:ln>
              <a:noFill/>
            </a:ln>
            <a:effectLst/>
          </c:spPr>
          <c:invertIfNegative val="0"/>
          <c:cat>
            <c:strRef>
              <c:f>Sheet1!$A$2:$A$5</c:f>
              <c:strCache>
                <c:ptCount val="4"/>
                <c:pt idx="0">
                  <c:v>Kuach North</c:v>
                </c:pt>
                <c:pt idx="1">
                  <c:v>Kuac South</c:v>
                </c:pt>
                <c:pt idx="2">
                  <c:v>Toch North</c:v>
                </c:pt>
                <c:pt idx="3">
                  <c:v>Pathon West</c:v>
                </c:pt>
              </c:strCache>
            </c:strRef>
          </c:cat>
          <c:val>
            <c:numRef>
              <c:f>Sheet1!$C$2:$C$5</c:f>
              <c:numCache>
                <c:formatCode>General</c:formatCode>
                <c:ptCount val="4"/>
                <c:pt idx="0">
                  <c:v>2.95</c:v>
                </c:pt>
                <c:pt idx="1">
                  <c:v>2.96</c:v>
                </c:pt>
                <c:pt idx="2">
                  <c:v>2.68</c:v>
                </c:pt>
                <c:pt idx="3">
                  <c:v>2.71</c:v>
                </c:pt>
              </c:numCache>
            </c:numRef>
          </c:val>
        </c:ser>
        <c:ser>
          <c:idx val="2"/>
          <c:order val="2"/>
          <c:tx>
            <c:strRef>
              <c:f>Sheet1!$D$1</c:f>
              <c:strCache>
                <c:ptCount val="1"/>
                <c:pt idx="0">
                  <c:v>2016</c:v>
                </c:pt>
              </c:strCache>
            </c:strRef>
          </c:tx>
          <c:spPr>
            <a:solidFill>
              <a:schemeClr val="accent3"/>
            </a:solidFill>
            <a:ln>
              <a:noFill/>
            </a:ln>
            <a:effectLst/>
          </c:spPr>
          <c:invertIfNegative val="0"/>
          <c:cat>
            <c:strRef>
              <c:f>Sheet1!$A$2:$A$5</c:f>
              <c:strCache>
                <c:ptCount val="4"/>
                <c:pt idx="0">
                  <c:v>Kuach North</c:v>
                </c:pt>
                <c:pt idx="1">
                  <c:v>Kuac South</c:v>
                </c:pt>
                <c:pt idx="2">
                  <c:v>Toch North</c:v>
                </c:pt>
                <c:pt idx="3">
                  <c:v>Pathon West</c:v>
                </c:pt>
              </c:strCache>
            </c:strRef>
          </c:cat>
          <c:val>
            <c:numRef>
              <c:f>Sheet1!$D$2:$D$5</c:f>
              <c:numCache>
                <c:formatCode>General</c:formatCode>
                <c:ptCount val="4"/>
                <c:pt idx="0">
                  <c:v>3.7719999999999998</c:v>
                </c:pt>
                <c:pt idx="1">
                  <c:v>3.85</c:v>
                </c:pt>
                <c:pt idx="2">
                  <c:v>3.74</c:v>
                </c:pt>
                <c:pt idx="3">
                  <c:v>3.7</c:v>
                </c:pt>
              </c:numCache>
            </c:numRef>
          </c:val>
        </c:ser>
        <c:dLbls>
          <c:showLegendKey val="0"/>
          <c:showVal val="0"/>
          <c:showCatName val="0"/>
          <c:showSerName val="0"/>
          <c:showPercent val="0"/>
          <c:showBubbleSize val="0"/>
        </c:dLbls>
        <c:gapWidth val="219"/>
        <c:overlap val="-27"/>
        <c:axId val="52713344"/>
        <c:axId val="52714880"/>
      </c:barChart>
      <c:catAx>
        <c:axId val="52713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14880"/>
        <c:crosses val="autoZero"/>
        <c:auto val="1"/>
        <c:lblAlgn val="ctr"/>
        <c:lblOffset val="100"/>
        <c:noMultiLvlLbl val="0"/>
      </c:catAx>
      <c:valAx>
        <c:axId val="52714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133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'[Q36 ANALYSIS GRAPHS (006).xlsx]sorghum kuac north 2014'!$A$1</c:f>
              <c:strCache>
                <c:ptCount val="1"/>
                <c:pt idx="0">
                  <c:v>no of fedans</c:v>
                </c:pt>
              </c:strCache>
            </c:strRef>
          </c:tx>
          <c:marker>
            <c:symbol val="none"/>
          </c:marker>
          <c:cat>
            <c:numRef>
              <c:f>'[Q36 ANALYSIS GRAPHS (006).xlsx]sorghum kuac north 2014'!$B$2:$B$16</c:f>
              <c:numCache>
                <c:formatCode>General</c:formatCode>
                <c:ptCount val="15"/>
                <c:pt idx="0">
                  <c:v>10</c:v>
                </c:pt>
                <c:pt idx="1">
                  <c:v>20</c:v>
                </c:pt>
                <c:pt idx="2">
                  <c:v>25</c:v>
                </c:pt>
                <c:pt idx="3">
                  <c:v>30</c:v>
                </c:pt>
                <c:pt idx="4">
                  <c:v>40</c:v>
                </c:pt>
                <c:pt idx="5">
                  <c:v>50</c:v>
                </c:pt>
                <c:pt idx="6">
                  <c:v>60</c:v>
                </c:pt>
                <c:pt idx="7">
                  <c:v>70</c:v>
                </c:pt>
                <c:pt idx="8">
                  <c:v>75</c:v>
                </c:pt>
                <c:pt idx="9">
                  <c:v>80</c:v>
                </c:pt>
                <c:pt idx="10">
                  <c:v>90</c:v>
                </c:pt>
                <c:pt idx="11">
                  <c:v>95</c:v>
                </c:pt>
                <c:pt idx="12">
                  <c:v>97</c:v>
                </c:pt>
                <c:pt idx="13">
                  <c:v>98</c:v>
                </c:pt>
                <c:pt idx="14">
                  <c:v>100</c:v>
                </c:pt>
              </c:numCache>
            </c:numRef>
          </c:cat>
          <c:val>
            <c:numRef>
              <c:f>'[Q36 ANALYSIS GRAPHS (006).xlsx]sorghum kuac north 2014'!$A$2:$A$16</c:f>
              <c:numCache>
                <c:formatCode>General</c:formatCode>
                <c:ptCount val="15"/>
                <c:pt idx="0">
                  <c:v>1</c:v>
                </c:pt>
                <c:pt idx="1">
                  <c:v>1</c:v>
                </c:pt>
                <c:pt idx="2">
                  <c:v>2</c:v>
                </c:pt>
                <c:pt idx="3">
                  <c:v>2</c:v>
                </c:pt>
                <c:pt idx="4">
                  <c:v>2</c:v>
                </c:pt>
                <c:pt idx="5">
                  <c:v>2</c:v>
                </c:pt>
                <c:pt idx="6">
                  <c:v>3</c:v>
                </c:pt>
                <c:pt idx="7">
                  <c:v>3</c:v>
                </c:pt>
                <c:pt idx="8">
                  <c:v>3</c:v>
                </c:pt>
                <c:pt idx="9">
                  <c:v>3</c:v>
                </c:pt>
                <c:pt idx="10">
                  <c:v>4</c:v>
                </c:pt>
                <c:pt idx="11">
                  <c:v>5.0999999999999996</c:v>
                </c:pt>
                <c:pt idx="12">
                  <c:v>6.52</c:v>
                </c:pt>
                <c:pt idx="13">
                  <c:v>7.68</c:v>
                </c:pt>
                <c:pt idx="14">
                  <c:v>8</c:v>
                </c:pt>
              </c:numCache>
            </c:numRef>
          </c:val>
          <c:smooth val="0"/>
        </c:ser>
        <c:ser>
          <c:idx val="2"/>
          <c:order val="1"/>
          <c:tx>
            <c:strRef>
              <c:f>'[Q36 ANALYSIS GRAPHS (006).xlsx]sorghum kuac north 2014'!$C$1</c:f>
              <c:strCache>
                <c:ptCount val="1"/>
                <c:pt idx="0">
                  <c:v>harvest (kgs)</c:v>
                </c:pt>
              </c:strCache>
            </c:strRef>
          </c:tx>
          <c:marker>
            <c:symbol val="none"/>
          </c:marker>
          <c:cat>
            <c:numRef>
              <c:f>'[Q36 ANALYSIS GRAPHS (006).xlsx]sorghum kuac north 2014'!$B$2:$B$16</c:f>
              <c:numCache>
                <c:formatCode>General</c:formatCode>
                <c:ptCount val="15"/>
                <c:pt idx="0">
                  <c:v>10</c:v>
                </c:pt>
                <c:pt idx="1">
                  <c:v>20</c:v>
                </c:pt>
                <c:pt idx="2">
                  <c:v>25</c:v>
                </c:pt>
                <c:pt idx="3">
                  <c:v>30</c:v>
                </c:pt>
                <c:pt idx="4">
                  <c:v>40</c:v>
                </c:pt>
                <c:pt idx="5">
                  <c:v>50</c:v>
                </c:pt>
                <c:pt idx="6">
                  <c:v>60</c:v>
                </c:pt>
                <c:pt idx="7">
                  <c:v>70</c:v>
                </c:pt>
                <c:pt idx="8">
                  <c:v>75</c:v>
                </c:pt>
                <c:pt idx="9">
                  <c:v>80</c:v>
                </c:pt>
                <c:pt idx="10">
                  <c:v>90</c:v>
                </c:pt>
                <c:pt idx="11">
                  <c:v>95</c:v>
                </c:pt>
                <c:pt idx="12">
                  <c:v>97</c:v>
                </c:pt>
                <c:pt idx="13">
                  <c:v>98</c:v>
                </c:pt>
                <c:pt idx="14">
                  <c:v>100</c:v>
                </c:pt>
              </c:numCache>
            </c:numRef>
          </c:cat>
          <c:val>
            <c:numRef>
              <c:f>'[Q36 ANALYSIS GRAPHS (006).xlsx]sorghum kuac north 2014'!$C$2:$C$16</c:f>
              <c:numCache>
                <c:formatCode>General</c:formatCode>
                <c:ptCount val="15"/>
                <c:pt idx="0">
                  <c:v>60</c:v>
                </c:pt>
                <c:pt idx="1">
                  <c:v>150</c:v>
                </c:pt>
                <c:pt idx="2">
                  <c:v>180</c:v>
                </c:pt>
                <c:pt idx="3">
                  <c:v>180</c:v>
                </c:pt>
                <c:pt idx="4">
                  <c:v>354</c:v>
                </c:pt>
                <c:pt idx="5">
                  <c:v>360</c:v>
                </c:pt>
                <c:pt idx="6">
                  <c:v>480</c:v>
                </c:pt>
                <c:pt idx="7">
                  <c:v>600</c:v>
                </c:pt>
                <c:pt idx="8">
                  <c:v>850</c:v>
                </c:pt>
                <c:pt idx="9">
                  <c:v>960</c:v>
                </c:pt>
                <c:pt idx="10">
                  <c:v>1800</c:v>
                </c:pt>
                <c:pt idx="11">
                  <c:v>3058</c:v>
                </c:pt>
                <c:pt idx="12">
                  <c:v>8954</c:v>
                </c:pt>
                <c:pt idx="13">
                  <c:v>17466</c:v>
                </c:pt>
                <c:pt idx="14">
                  <c:v>19290</c:v>
                </c:pt>
              </c:numCache>
            </c:numRef>
          </c:val>
          <c:smooth val="0"/>
        </c:ser>
        <c:dLbls>
          <c:showLegendKey val="0"/>
          <c:showVal val="0"/>
          <c:showCatName val="0"/>
          <c:showSerName val="0"/>
          <c:showPercent val="0"/>
          <c:showBubbleSize val="0"/>
        </c:dLbls>
        <c:marker val="1"/>
        <c:smooth val="0"/>
        <c:axId val="129444096"/>
        <c:axId val="129466752"/>
      </c:lineChart>
      <c:catAx>
        <c:axId val="129444096"/>
        <c:scaling>
          <c:orientation val="minMax"/>
        </c:scaling>
        <c:delete val="0"/>
        <c:axPos val="b"/>
        <c:title>
          <c:tx>
            <c:rich>
              <a:bodyPr/>
              <a:lstStyle/>
              <a:p>
                <a:pPr>
                  <a:defRPr/>
                </a:pPr>
                <a:r>
                  <a:rPr lang="en-GB"/>
                  <a:t>percentiles</a:t>
                </a:r>
              </a:p>
            </c:rich>
          </c:tx>
          <c:layout/>
          <c:overlay val="0"/>
        </c:title>
        <c:numFmt formatCode="General" sourceLinked="1"/>
        <c:majorTickMark val="cross"/>
        <c:minorTickMark val="none"/>
        <c:tickLblPos val="nextTo"/>
        <c:crossAx val="129466752"/>
        <c:crosses val="autoZero"/>
        <c:auto val="1"/>
        <c:lblAlgn val="ctr"/>
        <c:lblOffset val="100"/>
        <c:noMultiLvlLbl val="0"/>
      </c:catAx>
      <c:valAx>
        <c:axId val="129466752"/>
        <c:scaling>
          <c:logBase val="10"/>
          <c:orientation val="minMax"/>
        </c:scaling>
        <c:delete val="0"/>
        <c:axPos val="l"/>
        <c:majorGridlines/>
        <c:title>
          <c:tx>
            <c:rich>
              <a:bodyPr/>
              <a:lstStyle/>
              <a:p>
                <a:pPr>
                  <a:defRPr/>
                </a:pPr>
                <a:r>
                  <a:rPr lang="en-GB"/>
                  <a:t>log scale</a:t>
                </a:r>
              </a:p>
            </c:rich>
          </c:tx>
          <c:layout/>
          <c:overlay val="0"/>
        </c:title>
        <c:numFmt formatCode="General" sourceLinked="1"/>
        <c:majorTickMark val="out"/>
        <c:minorTickMark val="none"/>
        <c:tickLblPos val="nextTo"/>
        <c:crossAx val="129444096"/>
        <c:crosses val="autoZero"/>
        <c:crossBetween val="between"/>
      </c:valAx>
    </c:plotArea>
    <c:legend>
      <c:legendPos val="t"/>
      <c:layout>
        <c:manualLayout>
          <c:xMode val="edge"/>
          <c:yMode val="edge"/>
          <c:x val="0.30589201698587892"/>
          <c:y val="2.1864722217599324E-2"/>
          <c:w val="0.40327588195942382"/>
          <c:h val="8.0472794489401353E-2"/>
        </c:manualLayout>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US" sz="800" b="0"/>
              <a:t> (n=185; N=224)</a:t>
            </a:r>
          </a:p>
        </c:rich>
      </c:tx>
      <c:layout>
        <c:manualLayout>
          <c:xMode val="edge"/>
          <c:yMode val="edge"/>
          <c:x val="0.73968652037617555"/>
          <c:y val="0"/>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'[FESAP ANALYSIS FINDINGS Q37 UP TO Q74 (003).xlsx]q43 sold surplus'!$B$1</c:f>
              <c:strCache>
                <c:ptCount val="1"/>
                <c:pt idx="0">
                  <c:v> Percent</c:v>
                </c:pt>
              </c:strCache>
            </c:strRef>
          </c:tx>
          <c:explosion val="25"/>
          <c:dLbls>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'[FESAP ANALYSIS FINDINGS Q37 UP TO Q74 (003).xlsx]q43 sold surplus'!$A$2:$A$3</c:f>
              <c:strCache>
                <c:ptCount val="2"/>
                <c:pt idx="0">
                  <c:v>Yes</c:v>
                </c:pt>
                <c:pt idx="1">
                  <c:v>No</c:v>
                </c:pt>
              </c:strCache>
            </c:strRef>
          </c:cat>
          <c:val>
            <c:numRef>
              <c:f>'[FESAP ANALYSIS FINDINGS Q37 UP TO Q74 (003).xlsx]q43 sold surplus'!$B$2:$B$3</c:f>
              <c:numCache>
                <c:formatCode>General</c:formatCode>
                <c:ptCount val="2"/>
                <c:pt idx="0">
                  <c:v>68.599999999999994</c:v>
                </c:pt>
                <c:pt idx="1">
                  <c:v>31.4</c:v>
                </c:pt>
              </c:numCache>
            </c:numRef>
          </c:val>
        </c:ser>
        <c:dLbls>
          <c:showLegendKey val="0"/>
          <c:showVal val="0"/>
          <c:showCatName val="1"/>
          <c:showSerName val="0"/>
          <c:showPercent val="1"/>
          <c:showBubbleSize val="0"/>
          <c:showLeaderLines val="0"/>
        </c:dLbls>
      </c:pie3DChart>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GB" sz="800" b="0"/>
              <a:t>(n=189; N=224)</a:t>
            </a:r>
          </a:p>
        </c:rich>
      </c:tx>
      <c:layout>
        <c:manualLayout>
          <c:xMode val="edge"/>
          <c:yMode val="edge"/>
          <c:x val="0.88683793630273833"/>
          <c:y val="0"/>
        </c:manualLayout>
      </c:layout>
      <c:overlay val="0"/>
    </c:title>
    <c:autoTitleDeleted val="0"/>
    <c:plotArea>
      <c:layout/>
      <c:barChart>
        <c:barDir val="col"/>
        <c:grouping val="clustered"/>
        <c:varyColors val="0"/>
        <c:ser>
          <c:idx val="0"/>
          <c:order val="0"/>
          <c:tx>
            <c:strRef>
              <c:f>'q100'!#REF!</c:f>
              <c:strCache>
                <c:ptCount val="1"/>
                <c:pt idx="0">
                  <c:v>#REF!</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'[FESAP ANALYSIS FINDINGS Q75 UP TO Q110 (003).xlsx]q100'!$G$2:$G$6</c:f>
              <c:strCache>
                <c:ptCount val="5"/>
                <c:pt idx="0">
                  <c:v>Crop production</c:v>
                </c:pt>
                <c:pt idx="1">
                  <c:v>Livestock production</c:v>
                </c:pt>
                <c:pt idx="2">
                  <c:v>Casual labour</c:v>
                </c:pt>
                <c:pt idx="3">
                  <c:v>salaried employment</c:v>
                </c:pt>
                <c:pt idx="4">
                  <c:v>Logging</c:v>
                </c:pt>
              </c:strCache>
            </c:strRef>
          </c:cat>
          <c:val>
            <c:numRef>
              <c:f>'q100'!#REF!</c:f>
              <c:numCache>
                <c:formatCode>General</c:formatCode>
                <c:ptCount val="1"/>
                <c:pt idx="0">
                  <c:v>1</c:v>
                </c:pt>
              </c:numCache>
            </c:numRef>
          </c:val>
        </c:ser>
        <c:ser>
          <c:idx val="1"/>
          <c:order val="1"/>
          <c:tx>
            <c:strRef>
              <c:f>'[FESAP ANALYSIS FINDINGS Q75 UP TO Q110 (003).xlsx]q100'!$H$1</c:f>
              <c:strCache>
                <c:ptCount val="1"/>
                <c:pt idx="0">
                  <c:v>% Responses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'[FESAP ANALYSIS FINDINGS Q75 UP TO Q110 (003).xlsx]q100'!$G$2:$G$6</c:f>
              <c:strCache>
                <c:ptCount val="5"/>
                <c:pt idx="0">
                  <c:v>Crop production</c:v>
                </c:pt>
                <c:pt idx="1">
                  <c:v>Livestock production</c:v>
                </c:pt>
                <c:pt idx="2">
                  <c:v>Casual labour</c:v>
                </c:pt>
                <c:pt idx="3">
                  <c:v>salaried employment</c:v>
                </c:pt>
                <c:pt idx="4">
                  <c:v>Logging</c:v>
                </c:pt>
              </c:strCache>
            </c:strRef>
          </c:cat>
          <c:val>
            <c:numRef>
              <c:f>'[FESAP ANALYSIS FINDINGS Q75 UP TO Q110 (003).xlsx]q100'!$H$2:$H$6</c:f>
              <c:numCache>
                <c:formatCode>General</c:formatCode>
                <c:ptCount val="5"/>
                <c:pt idx="0">
                  <c:v>46.4</c:v>
                </c:pt>
                <c:pt idx="1">
                  <c:v>35.200000000000003</c:v>
                </c:pt>
                <c:pt idx="2">
                  <c:v>6.5</c:v>
                </c:pt>
                <c:pt idx="3">
                  <c:v>5.9</c:v>
                </c:pt>
                <c:pt idx="4">
                  <c:v>5.9</c:v>
                </c:pt>
              </c:numCache>
            </c:numRef>
          </c:val>
        </c:ser>
        <c:ser>
          <c:idx val="2"/>
          <c:order val="2"/>
          <c:tx>
            <c:strRef>
              <c:f>'q100'!#REF!</c:f>
              <c:strCache>
                <c:ptCount val="1"/>
                <c:pt idx="0">
                  <c:v>#REF!</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'[FESAP ANALYSIS FINDINGS Q75 UP TO Q110 (003).xlsx]q100'!$G$2:$G$6</c:f>
              <c:strCache>
                <c:ptCount val="5"/>
                <c:pt idx="0">
                  <c:v>Crop production</c:v>
                </c:pt>
                <c:pt idx="1">
                  <c:v>Livestock production</c:v>
                </c:pt>
                <c:pt idx="2">
                  <c:v>Casual labour</c:v>
                </c:pt>
                <c:pt idx="3">
                  <c:v>salaried employment</c:v>
                </c:pt>
                <c:pt idx="4">
                  <c:v>Logging</c:v>
                </c:pt>
              </c:strCache>
            </c:strRef>
          </c:cat>
          <c:val>
            <c:numRef>
              <c:f>'q100'!#REF!</c:f>
              <c:numCache>
                <c:formatCode>General</c:formatCode>
                <c:ptCount val="1"/>
                <c:pt idx="0">
                  <c:v>1</c:v>
                </c:pt>
              </c:numCache>
            </c:numRef>
          </c:val>
        </c:ser>
        <c:dLbls>
          <c:showLegendKey val="0"/>
          <c:showVal val="0"/>
          <c:showCatName val="0"/>
          <c:showSerName val="0"/>
          <c:showPercent val="0"/>
          <c:showBubbleSize val="0"/>
        </c:dLbls>
        <c:gapWidth val="150"/>
        <c:axId val="145017856"/>
        <c:axId val="167260928"/>
      </c:barChart>
      <c:catAx>
        <c:axId val="145017856"/>
        <c:scaling>
          <c:orientation val="minMax"/>
        </c:scaling>
        <c:delete val="0"/>
        <c:axPos val="b"/>
        <c:numFmt formatCode="General" sourceLinked="0"/>
        <c:majorTickMark val="cross"/>
        <c:minorTickMark val="none"/>
        <c:tickLblPos val="nextTo"/>
        <c:crossAx val="167260928"/>
        <c:crosses val="autoZero"/>
        <c:auto val="1"/>
        <c:lblAlgn val="ctr"/>
        <c:lblOffset val="100"/>
        <c:noMultiLvlLbl val="0"/>
      </c:catAx>
      <c:valAx>
        <c:axId val="167260928"/>
        <c:scaling>
          <c:orientation val="minMax"/>
        </c:scaling>
        <c:delete val="0"/>
        <c:axPos val="l"/>
        <c:majorGridlines/>
        <c:numFmt formatCode="General" sourceLinked="1"/>
        <c:majorTickMark val="none"/>
        <c:minorTickMark val="none"/>
        <c:tickLblPos val="nextTo"/>
        <c:crossAx val="145017856"/>
        <c:crosses val="autoZero"/>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US" sz="800" b="0"/>
              <a:t>(n=224; N=224)</a:t>
            </a:r>
          </a:p>
        </c:rich>
      </c:tx>
      <c:layout>
        <c:manualLayout>
          <c:xMode val="edge"/>
          <c:yMode val="edge"/>
          <c:x val="0.84101377952755896"/>
          <c:y val="0"/>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488464532171592"/>
          <c:y val="0.2654450721540848"/>
          <c:w val="0.84333964538800554"/>
          <c:h val="0.73217691654714168"/>
        </c:manualLayout>
      </c:layout>
      <c:pie3DChart>
        <c:varyColors val="1"/>
        <c:ser>
          <c:idx val="0"/>
          <c:order val="0"/>
          <c:tx>
            <c:strRef>
              <c:f>'[FESAP ANALYSIS FINDINGS Q75 UP TO Q110 (003).xlsx]q91'!$B$1</c:f>
              <c:strCache>
                <c:ptCount val="1"/>
                <c:pt idx="0">
                  <c:v>Percent</c:v>
                </c:pt>
              </c:strCache>
            </c:strRef>
          </c:tx>
          <c:explosion val="25"/>
          <c:dLbls>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'[FESAP ANALYSIS FINDINGS Q75 UP TO Q110 (003).xlsx]q91'!$A$2:$A$3</c:f>
              <c:strCache>
                <c:ptCount val="2"/>
                <c:pt idx="0">
                  <c:v>Yes</c:v>
                </c:pt>
                <c:pt idx="1">
                  <c:v>No</c:v>
                </c:pt>
              </c:strCache>
            </c:strRef>
          </c:cat>
          <c:val>
            <c:numRef>
              <c:f>'[FESAP ANALYSIS FINDINGS Q75 UP TO Q110 (003).xlsx]q91'!$B$2:$B$3</c:f>
              <c:numCache>
                <c:formatCode>General</c:formatCode>
                <c:ptCount val="2"/>
                <c:pt idx="0">
                  <c:v>58.9</c:v>
                </c:pt>
                <c:pt idx="1">
                  <c:v>41.1</c:v>
                </c:pt>
              </c:numCache>
            </c:numRef>
          </c:val>
        </c:ser>
        <c:dLbls>
          <c:showLegendKey val="0"/>
          <c:showVal val="0"/>
          <c:showCatName val="1"/>
          <c:showSerName val="0"/>
          <c:showPercent val="1"/>
          <c:showBubbleSize val="0"/>
          <c:showLeaderLines val="0"/>
        </c:dLbls>
      </c:pie3DChart>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GB" sz="800" b="0"/>
              <a:t>(n=115; N=224)</a:t>
            </a:r>
          </a:p>
        </c:rich>
      </c:tx>
      <c:layout>
        <c:manualLayout>
          <c:xMode val="edge"/>
          <c:yMode val="edge"/>
          <c:x val="0.88931376505137838"/>
          <c:y val="0"/>
        </c:manualLayout>
      </c:layout>
      <c:overlay val="0"/>
    </c:title>
    <c:autoTitleDeleted val="0"/>
    <c:plotArea>
      <c:layout>
        <c:manualLayout>
          <c:layoutTarget val="inner"/>
          <c:xMode val="edge"/>
          <c:yMode val="edge"/>
          <c:x val="7.1960664922922898E-2"/>
          <c:y val="0.21833508311461067"/>
          <c:w val="0.92803933507707703"/>
          <c:h val="0.7073995333916594"/>
        </c:manualLayout>
      </c:layout>
      <c:barChart>
        <c:barDir val="col"/>
        <c:grouping val="clustered"/>
        <c:varyColors val="0"/>
        <c:ser>
          <c:idx val="0"/>
          <c:order val="0"/>
          <c:tx>
            <c:strRef>
              <c:f>'q97'!#REF!</c:f>
              <c:strCache>
                <c:ptCount val="1"/>
                <c:pt idx="0">
                  <c:v>#REF!</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'[FESAP ANALYSIS FINDINGS Q75 UP TO Q110 (003).xlsx]q97'!$G$2:$G$5</c:f>
              <c:strCache>
                <c:ptCount val="4"/>
                <c:pt idx="0">
                  <c:v>medical bill</c:v>
                </c:pt>
                <c:pt idx="1">
                  <c:v>family use</c:v>
                </c:pt>
                <c:pt idx="2">
                  <c:v>school fees and dues</c:v>
                </c:pt>
                <c:pt idx="3">
                  <c:v>Buy an asset</c:v>
                </c:pt>
              </c:strCache>
            </c:strRef>
          </c:cat>
          <c:val>
            <c:numRef>
              <c:f>'q97'!#REF!</c:f>
              <c:numCache>
                <c:formatCode>General</c:formatCode>
                <c:ptCount val="1"/>
                <c:pt idx="0">
                  <c:v>1</c:v>
                </c:pt>
              </c:numCache>
            </c:numRef>
          </c:val>
        </c:ser>
        <c:ser>
          <c:idx val="1"/>
          <c:order val="1"/>
          <c:tx>
            <c:strRef>
              <c:f>'[FESAP ANALYSIS FINDINGS Q75 UP TO Q110 (003).xlsx]q97'!$H$1</c:f>
              <c:strCache>
                <c:ptCount val="1"/>
                <c:pt idx="0">
                  <c:v>%</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'[FESAP ANALYSIS FINDINGS Q75 UP TO Q110 (003).xlsx]q97'!$G$2:$G$5</c:f>
              <c:strCache>
                <c:ptCount val="4"/>
                <c:pt idx="0">
                  <c:v>medical bill</c:v>
                </c:pt>
                <c:pt idx="1">
                  <c:v>family use</c:v>
                </c:pt>
                <c:pt idx="2">
                  <c:v>school fees and dues</c:v>
                </c:pt>
                <c:pt idx="3">
                  <c:v>Buy an asset</c:v>
                </c:pt>
              </c:strCache>
            </c:strRef>
          </c:cat>
          <c:val>
            <c:numRef>
              <c:f>'[FESAP ANALYSIS FINDINGS Q75 UP TO Q110 (003).xlsx]q97'!$H$2:$H$5</c:f>
              <c:numCache>
                <c:formatCode>General</c:formatCode>
                <c:ptCount val="4"/>
                <c:pt idx="0">
                  <c:v>39.799999999999997</c:v>
                </c:pt>
                <c:pt idx="1">
                  <c:v>30.1</c:v>
                </c:pt>
                <c:pt idx="2">
                  <c:v>19.399999999999999</c:v>
                </c:pt>
                <c:pt idx="3">
                  <c:v>10.8</c:v>
                </c:pt>
              </c:numCache>
            </c:numRef>
          </c:val>
        </c:ser>
        <c:ser>
          <c:idx val="2"/>
          <c:order val="2"/>
          <c:tx>
            <c:strRef>
              <c:f>'q97'!#REF!</c:f>
              <c:strCache>
                <c:ptCount val="1"/>
                <c:pt idx="0">
                  <c:v>#REF!</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'[FESAP ANALYSIS FINDINGS Q75 UP TO Q110 (003).xlsx]q97'!$G$2:$G$5</c:f>
              <c:strCache>
                <c:ptCount val="4"/>
                <c:pt idx="0">
                  <c:v>medical bill</c:v>
                </c:pt>
                <c:pt idx="1">
                  <c:v>family use</c:v>
                </c:pt>
                <c:pt idx="2">
                  <c:v>school fees and dues</c:v>
                </c:pt>
                <c:pt idx="3">
                  <c:v>Buy an asset</c:v>
                </c:pt>
              </c:strCache>
            </c:strRef>
          </c:cat>
          <c:val>
            <c:numRef>
              <c:f>'q97'!#REF!</c:f>
              <c:numCache>
                <c:formatCode>General</c:formatCode>
                <c:ptCount val="1"/>
                <c:pt idx="0">
                  <c:v>1</c:v>
                </c:pt>
              </c:numCache>
            </c:numRef>
          </c:val>
        </c:ser>
        <c:dLbls>
          <c:showLegendKey val="0"/>
          <c:showVal val="0"/>
          <c:showCatName val="0"/>
          <c:showSerName val="0"/>
          <c:showPercent val="0"/>
          <c:showBubbleSize val="0"/>
        </c:dLbls>
        <c:gapWidth val="150"/>
        <c:axId val="167326464"/>
        <c:axId val="167328000"/>
      </c:barChart>
      <c:catAx>
        <c:axId val="167326464"/>
        <c:scaling>
          <c:orientation val="minMax"/>
        </c:scaling>
        <c:delete val="0"/>
        <c:axPos val="b"/>
        <c:numFmt formatCode="General" sourceLinked="0"/>
        <c:majorTickMark val="cross"/>
        <c:minorTickMark val="none"/>
        <c:tickLblPos val="nextTo"/>
        <c:crossAx val="167328000"/>
        <c:crosses val="autoZero"/>
        <c:auto val="1"/>
        <c:lblAlgn val="ctr"/>
        <c:lblOffset val="100"/>
        <c:noMultiLvlLbl val="0"/>
      </c:catAx>
      <c:valAx>
        <c:axId val="167328000"/>
        <c:scaling>
          <c:orientation val="minMax"/>
        </c:scaling>
        <c:delete val="0"/>
        <c:axPos val="l"/>
        <c:majorGridlines/>
        <c:numFmt formatCode="General" sourceLinked="1"/>
        <c:majorTickMark val="none"/>
        <c:minorTickMark val="none"/>
        <c:tickLblPos val="nextTo"/>
        <c:crossAx val="167326464"/>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482189-CD2E-4254-AF51-BAE32ABA8A2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A64DA35-AD0B-45D5-B6A7-C7557E61F7DD}">
      <dgm:prSet custT="1"/>
      <dgm:spPr/>
      <dgm:t>
        <a:bodyPr/>
        <a:lstStyle/>
        <a:p>
          <a:pPr rtl="0"/>
          <a:r>
            <a:rPr lang="en-GB" sz="2000" b="1" dirty="0" smtClean="0"/>
            <a:t>R1 : </a:t>
          </a:r>
          <a:r>
            <a:rPr lang="en-US" sz="1400" b="1" dirty="0" smtClean="0"/>
            <a:t>Increased agriculture production and productivity through strengthened extension services and innovative farming</a:t>
          </a:r>
          <a:r>
            <a:rPr lang="en-US" sz="2000" b="1" dirty="0" smtClean="0"/>
            <a:t>.</a:t>
          </a:r>
          <a:endParaRPr lang="en-US" sz="2000" dirty="0"/>
        </a:p>
      </dgm:t>
    </dgm:pt>
    <dgm:pt modelId="{CF44A1C2-7112-4F72-9C78-14200A0FCDC1}" type="parTrans" cxnId="{C415C8FD-4730-4E3B-9AEE-2D2F14842460}">
      <dgm:prSet/>
      <dgm:spPr/>
      <dgm:t>
        <a:bodyPr/>
        <a:lstStyle/>
        <a:p>
          <a:endParaRPr lang="en-US"/>
        </a:p>
      </dgm:t>
    </dgm:pt>
    <dgm:pt modelId="{A4E1C5BC-3B33-4498-A2DB-ED6982163E57}" type="sibTrans" cxnId="{C415C8FD-4730-4E3B-9AEE-2D2F14842460}">
      <dgm:prSet/>
      <dgm:spPr/>
      <dgm:t>
        <a:bodyPr/>
        <a:lstStyle/>
        <a:p>
          <a:endParaRPr lang="en-US"/>
        </a:p>
      </dgm:t>
    </dgm:pt>
    <dgm:pt modelId="{FEAD20D2-4DCA-49C1-BEB0-8EDAC6EBD12F}">
      <dgm:prSet custT="1"/>
      <dgm:spPr/>
      <dgm:t>
        <a:bodyPr/>
        <a:lstStyle/>
        <a:p>
          <a:pPr rtl="0"/>
          <a:r>
            <a:rPr lang="en-US" sz="1600" b="1" dirty="0" smtClean="0"/>
            <a:t>R2: </a:t>
          </a:r>
          <a:r>
            <a:rPr lang="en-US" sz="1400" b="1" dirty="0" smtClean="0"/>
            <a:t>Animal traction is adopted as a viable, cost-effective and sustainable technology and contributes to annual increase in cultivated farmed land, improved tillage and increased productivity per acreage.</a:t>
          </a:r>
          <a:endParaRPr lang="en-US" sz="1400" dirty="0"/>
        </a:p>
      </dgm:t>
    </dgm:pt>
    <dgm:pt modelId="{8BA2176C-13E2-45AC-B361-A048208E87C2}" type="parTrans" cxnId="{E4E1BF17-D859-4F5A-BF84-DF37364C2760}">
      <dgm:prSet/>
      <dgm:spPr/>
      <dgm:t>
        <a:bodyPr/>
        <a:lstStyle/>
        <a:p>
          <a:endParaRPr lang="en-US"/>
        </a:p>
      </dgm:t>
    </dgm:pt>
    <dgm:pt modelId="{B3AB8E19-71AB-4850-BDAF-EFCB289047F6}" type="sibTrans" cxnId="{E4E1BF17-D859-4F5A-BF84-DF37364C2760}">
      <dgm:prSet/>
      <dgm:spPr/>
      <dgm:t>
        <a:bodyPr/>
        <a:lstStyle/>
        <a:p>
          <a:endParaRPr lang="en-US"/>
        </a:p>
      </dgm:t>
    </dgm:pt>
    <dgm:pt modelId="{8476E34A-64DE-4237-A450-3002DCCE66CD}">
      <dgm:prSet/>
      <dgm:spPr/>
      <dgm:t>
        <a:bodyPr/>
        <a:lstStyle/>
        <a:p>
          <a:pPr rtl="0"/>
          <a:r>
            <a:rPr lang="en-US" b="1" dirty="0" smtClean="0"/>
            <a:t>R3: Increase in household income as a result of access to microfinance, local markets, and linkages to value chain actors.</a:t>
          </a:r>
          <a:endParaRPr lang="en-US" dirty="0"/>
        </a:p>
      </dgm:t>
    </dgm:pt>
    <dgm:pt modelId="{EE486855-BB91-4DD2-BC07-389373075F23}" type="parTrans" cxnId="{EB7C360D-674F-4A81-A7A9-567A4562C885}">
      <dgm:prSet/>
      <dgm:spPr/>
      <dgm:t>
        <a:bodyPr/>
        <a:lstStyle/>
        <a:p>
          <a:endParaRPr lang="en-US"/>
        </a:p>
      </dgm:t>
    </dgm:pt>
    <dgm:pt modelId="{7EABB2C2-E8A8-4BFC-90C6-2CA1693E1427}" type="sibTrans" cxnId="{EB7C360D-674F-4A81-A7A9-567A4562C885}">
      <dgm:prSet/>
      <dgm:spPr/>
      <dgm:t>
        <a:bodyPr/>
        <a:lstStyle/>
        <a:p>
          <a:endParaRPr lang="en-US"/>
        </a:p>
      </dgm:t>
    </dgm:pt>
    <dgm:pt modelId="{22A47CBD-E702-49A0-A10C-77E5D543BD56}">
      <dgm:prSet/>
      <dgm:spPr/>
      <dgm:t>
        <a:bodyPr/>
        <a:lstStyle/>
        <a:p>
          <a:pPr rtl="0"/>
          <a:r>
            <a:rPr lang="en-US" b="1" dirty="0" smtClean="0"/>
            <a:t>R4: Increased resilience to shocks in climatic/ environmental changes and manmade disasters such as conflict.</a:t>
          </a:r>
          <a:endParaRPr lang="en-US" dirty="0"/>
        </a:p>
      </dgm:t>
    </dgm:pt>
    <dgm:pt modelId="{CEA8E394-6F5B-4952-9378-64C02956B4D5}" type="parTrans" cxnId="{408B48FF-FC49-40D1-B576-6B2425269A0D}">
      <dgm:prSet/>
      <dgm:spPr/>
      <dgm:t>
        <a:bodyPr/>
        <a:lstStyle/>
        <a:p>
          <a:endParaRPr lang="en-US"/>
        </a:p>
      </dgm:t>
    </dgm:pt>
    <dgm:pt modelId="{16D7A5E2-A22E-4F07-B12A-1523200FDEFF}" type="sibTrans" cxnId="{408B48FF-FC49-40D1-B576-6B2425269A0D}">
      <dgm:prSet/>
      <dgm:spPr/>
      <dgm:t>
        <a:bodyPr/>
        <a:lstStyle/>
        <a:p>
          <a:endParaRPr lang="en-US"/>
        </a:p>
      </dgm:t>
    </dgm:pt>
    <dgm:pt modelId="{69577356-B38D-4473-B8F9-126168F85F12}" type="pres">
      <dgm:prSet presAssocID="{01482189-CD2E-4254-AF51-BAE32ABA8A27}" presName="Name0" presStyleCnt="0">
        <dgm:presLayoutVars>
          <dgm:chMax val="7"/>
          <dgm:chPref val="7"/>
          <dgm:dir/>
        </dgm:presLayoutVars>
      </dgm:prSet>
      <dgm:spPr/>
      <dgm:t>
        <a:bodyPr/>
        <a:lstStyle/>
        <a:p>
          <a:endParaRPr lang="en-US"/>
        </a:p>
      </dgm:t>
    </dgm:pt>
    <dgm:pt modelId="{F5146152-F10C-4BB4-8197-7686159C8B72}" type="pres">
      <dgm:prSet presAssocID="{01482189-CD2E-4254-AF51-BAE32ABA8A27}" presName="Name1" presStyleCnt="0"/>
      <dgm:spPr/>
    </dgm:pt>
    <dgm:pt modelId="{F8095A03-C469-40D8-9D83-D03DD6845EFF}" type="pres">
      <dgm:prSet presAssocID="{01482189-CD2E-4254-AF51-BAE32ABA8A27}" presName="cycle" presStyleCnt="0"/>
      <dgm:spPr/>
    </dgm:pt>
    <dgm:pt modelId="{5C0261C2-398B-4999-8D36-7F2FC0CB1530}" type="pres">
      <dgm:prSet presAssocID="{01482189-CD2E-4254-AF51-BAE32ABA8A27}" presName="srcNode" presStyleLbl="node1" presStyleIdx="0" presStyleCnt="4"/>
      <dgm:spPr/>
    </dgm:pt>
    <dgm:pt modelId="{F0067F31-B4CE-4E29-9A6C-076168894438}" type="pres">
      <dgm:prSet presAssocID="{01482189-CD2E-4254-AF51-BAE32ABA8A27}" presName="conn" presStyleLbl="parChTrans1D2" presStyleIdx="0" presStyleCnt="1"/>
      <dgm:spPr/>
      <dgm:t>
        <a:bodyPr/>
        <a:lstStyle/>
        <a:p>
          <a:endParaRPr lang="en-US"/>
        </a:p>
      </dgm:t>
    </dgm:pt>
    <dgm:pt modelId="{6CC8F9E5-8B09-4EB0-A44D-6B90668F370F}" type="pres">
      <dgm:prSet presAssocID="{01482189-CD2E-4254-AF51-BAE32ABA8A27}" presName="extraNode" presStyleLbl="node1" presStyleIdx="0" presStyleCnt="4"/>
      <dgm:spPr/>
    </dgm:pt>
    <dgm:pt modelId="{E198BC1B-9D2D-49CC-A2FC-F3205DE3AF18}" type="pres">
      <dgm:prSet presAssocID="{01482189-CD2E-4254-AF51-BAE32ABA8A27}" presName="dstNode" presStyleLbl="node1" presStyleIdx="0" presStyleCnt="4"/>
      <dgm:spPr/>
    </dgm:pt>
    <dgm:pt modelId="{0C8D5D7B-E84D-41B1-9C0A-E10DBA18A9E6}" type="pres">
      <dgm:prSet presAssocID="{EA64DA35-AD0B-45D5-B6A7-C7557E61F7DD}" presName="text_1" presStyleLbl="node1" presStyleIdx="0" presStyleCnt="4">
        <dgm:presLayoutVars>
          <dgm:bulletEnabled val="1"/>
        </dgm:presLayoutVars>
      </dgm:prSet>
      <dgm:spPr/>
      <dgm:t>
        <a:bodyPr/>
        <a:lstStyle/>
        <a:p>
          <a:endParaRPr lang="en-US"/>
        </a:p>
      </dgm:t>
    </dgm:pt>
    <dgm:pt modelId="{895816BC-FA84-4AD1-88AB-FC4A116A5602}" type="pres">
      <dgm:prSet presAssocID="{EA64DA35-AD0B-45D5-B6A7-C7557E61F7DD}" presName="accent_1" presStyleCnt="0"/>
      <dgm:spPr/>
    </dgm:pt>
    <dgm:pt modelId="{E17048C7-C3E6-4730-83EE-018610CDF306}" type="pres">
      <dgm:prSet presAssocID="{EA64DA35-AD0B-45D5-B6A7-C7557E61F7DD}" presName="accentRepeatNode" presStyleLbl="solidFgAcc1" presStyleIdx="0" presStyleCnt="4"/>
      <dgm:spPr/>
    </dgm:pt>
    <dgm:pt modelId="{3B60D3EC-6C8C-4DD0-8D0B-EDAB71881AE0}" type="pres">
      <dgm:prSet presAssocID="{FEAD20D2-4DCA-49C1-BEB0-8EDAC6EBD12F}" presName="text_2" presStyleLbl="node1" presStyleIdx="1" presStyleCnt="4" custScaleX="101932" custScaleY="185448">
        <dgm:presLayoutVars>
          <dgm:bulletEnabled val="1"/>
        </dgm:presLayoutVars>
      </dgm:prSet>
      <dgm:spPr/>
      <dgm:t>
        <a:bodyPr/>
        <a:lstStyle/>
        <a:p>
          <a:endParaRPr lang="en-US"/>
        </a:p>
      </dgm:t>
    </dgm:pt>
    <dgm:pt modelId="{9771C7D2-B6A4-4FBF-9A5F-8EA83A797F7B}" type="pres">
      <dgm:prSet presAssocID="{FEAD20D2-4DCA-49C1-BEB0-8EDAC6EBD12F}" presName="accent_2" presStyleCnt="0"/>
      <dgm:spPr/>
    </dgm:pt>
    <dgm:pt modelId="{B121848F-97D0-4EB4-AB6E-9AA885A2FC5C}" type="pres">
      <dgm:prSet presAssocID="{FEAD20D2-4DCA-49C1-BEB0-8EDAC6EBD12F}" presName="accentRepeatNode" presStyleLbl="solidFgAcc1" presStyleIdx="1" presStyleCnt="4"/>
      <dgm:spPr/>
    </dgm:pt>
    <dgm:pt modelId="{0777AE67-B2F3-4E8C-B0E6-FC092E641E43}" type="pres">
      <dgm:prSet presAssocID="{8476E34A-64DE-4237-A450-3002DCCE66CD}" presName="text_3" presStyleLbl="node1" presStyleIdx="2" presStyleCnt="4" custScaleX="98338" custScaleY="89143">
        <dgm:presLayoutVars>
          <dgm:bulletEnabled val="1"/>
        </dgm:presLayoutVars>
      </dgm:prSet>
      <dgm:spPr/>
      <dgm:t>
        <a:bodyPr/>
        <a:lstStyle/>
        <a:p>
          <a:endParaRPr lang="en-US"/>
        </a:p>
      </dgm:t>
    </dgm:pt>
    <dgm:pt modelId="{84A0A73D-15DB-47DE-9804-F1C325B7477E}" type="pres">
      <dgm:prSet presAssocID="{8476E34A-64DE-4237-A450-3002DCCE66CD}" presName="accent_3" presStyleCnt="0"/>
      <dgm:spPr/>
    </dgm:pt>
    <dgm:pt modelId="{6EE4A1A8-7033-4721-BB9A-2CA38322381F}" type="pres">
      <dgm:prSet presAssocID="{8476E34A-64DE-4237-A450-3002DCCE66CD}" presName="accentRepeatNode" presStyleLbl="solidFgAcc1" presStyleIdx="2" presStyleCnt="4"/>
      <dgm:spPr/>
    </dgm:pt>
    <dgm:pt modelId="{C4DA2C22-0B04-4AD2-8C89-826724A4EBB5}" type="pres">
      <dgm:prSet presAssocID="{22A47CBD-E702-49A0-A10C-77E5D543BD56}" presName="text_4" presStyleLbl="node1" presStyleIdx="3" presStyleCnt="4">
        <dgm:presLayoutVars>
          <dgm:bulletEnabled val="1"/>
        </dgm:presLayoutVars>
      </dgm:prSet>
      <dgm:spPr/>
      <dgm:t>
        <a:bodyPr/>
        <a:lstStyle/>
        <a:p>
          <a:endParaRPr lang="en-US"/>
        </a:p>
      </dgm:t>
    </dgm:pt>
    <dgm:pt modelId="{4379D6DD-B30D-4F79-9B13-0482BB7B4780}" type="pres">
      <dgm:prSet presAssocID="{22A47CBD-E702-49A0-A10C-77E5D543BD56}" presName="accent_4" presStyleCnt="0"/>
      <dgm:spPr/>
    </dgm:pt>
    <dgm:pt modelId="{2FC3F307-A319-4991-AA39-41A01FC88A86}" type="pres">
      <dgm:prSet presAssocID="{22A47CBD-E702-49A0-A10C-77E5D543BD56}" presName="accentRepeatNode" presStyleLbl="solidFgAcc1" presStyleIdx="3" presStyleCnt="4"/>
      <dgm:spPr/>
    </dgm:pt>
  </dgm:ptLst>
  <dgm:cxnLst>
    <dgm:cxn modelId="{C415C8FD-4730-4E3B-9AEE-2D2F14842460}" srcId="{01482189-CD2E-4254-AF51-BAE32ABA8A27}" destId="{EA64DA35-AD0B-45D5-B6A7-C7557E61F7DD}" srcOrd="0" destOrd="0" parTransId="{CF44A1C2-7112-4F72-9C78-14200A0FCDC1}" sibTransId="{A4E1C5BC-3B33-4498-A2DB-ED6982163E57}"/>
    <dgm:cxn modelId="{E4E1BF17-D859-4F5A-BF84-DF37364C2760}" srcId="{01482189-CD2E-4254-AF51-BAE32ABA8A27}" destId="{FEAD20D2-4DCA-49C1-BEB0-8EDAC6EBD12F}" srcOrd="1" destOrd="0" parTransId="{8BA2176C-13E2-45AC-B361-A048208E87C2}" sibTransId="{B3AB8E19-71AB-4850-BDAF-EFCB289047F6}"/>
    <dgm:cxn modelId="{386BF35B-4EB5-4DE2-85FE-4BDCEA827543}" type="presOf" srcId="{FEAD20D2-4DCA-49C1-BEB0-8EDAC6EBD12F}" destId="{3B60D3EC-6C8C-4DD0-8D0B-EDAB71881AE0}" srcOrd="0" destOrd="0" presId="urn:microsoft.com/office/officeart/2008/layout/VerticalCurvedList"/>
    <dgm:cxn modelId="{B3BECE9C-F0AE-418C-93B8-A7FFF5F4786E}" type="presOf" srcId="{A4E1C5BC-3B33-4498-A2DB-ED6982163E57}" destId="{F0067F31-B4CE-4E29-9A6C-076168894438}" srcOrd="0" destOrd="0" presId="urn:microsoft.com/office/officeart/2008/layout/VerticalCurvedList"/>
    <dgm:cxn modelId="{BA3F8972-B139-41B9-8A02-32A2AC0DAD1C}" type="presOf" srcId="{EA64DA35-AD0B-45D5-B6A7-C7557E61F7DD}" destId="{0C8D5D7B-E84D-41B1-9C0A-E10DBA18A9E6}" srcOrd="0" destOrd="0" presId="urn:microsoft.com/office/officeart/2008/layout/VerticalCurvedList"/>
    <dgm:cxn modelId="{EB7C360D-674F-4A81-A7A9-567A4562C885}" srcId="{01482189-CD2E-4254-AF51-BAE32ABA8A27}" destId="{8476E34A-64DE-4237-A450-3002DCCE66CD}" srcOrd="2" destOrd="0" parTransId="{EE486855-BB91-4DD2-BC07-389373075F23}" sibTransId="{7EABB2C2-E8A8-4BFC-90C6-2CA1693E1427}"/>
    <dgm:cxn modelId="{408B48FF-FC49-40D1-B576-6B2425269A0D}" srcId="{01482189-CD2E-4254-AF51-BAE32ABA8A27}" destId="{22A47CBD-E702-49A0-A10C-77E5D543BD56}" srcOrd="3" destOrd="0" parTransId="{CEA8E394-6F5B-4952-9378-64C02956B4D5}" sibTransId="{16D7A5E2-A22E-4F07-B12A-1523200FDEFF}"/>
    <dgm:cxn modelId="{1E9219AB-4109-4C41-BDC0-70F3E3CF2A52}" type="presOf" srcId="{8476E34A-64DE-4237-A450-3002DCCE66CD}" destId="{0777AE67-B2F3-4E8C-B0E6-FC092E641E43}" srcOrd="0" destOrd="0" presId="urn:microsoft.com/office/officeart/2008/layout/VerticalCurvedList"/>
    <dgm:cxn modelId="{3FCF4F7F-1E2D-4F79-96A6-EFD1BB4FD6E7}" type="presOf" srcId="{01482189-CD2E-4254-AF51-BAE32ABA8A27}" destId="{69577356-B38D-4473-B8F9-126168F85F12}" srcOrd="0" destOrd="0" presId="urn:microsoft.com/office/officeart/2008/layout/VerticalCurvedList"/>
    <dgm:cxn modelId="{E789C02F-67D4-47E9-B9D5-AC8763722EE3}" type="presOf" srcId="{22A47CBD-E702-49A0-A10C-77E5D543BD56}" destId="{C4DA2C22-0B04-4AD2-8C89-826724A4EBB5}" srcOrd="0" destOrd="0" presId="urn:microsoft.com/office/officeart/2008/layout/VerticalCurvedList"/>
    <dgm:cxn modelId="{B6C5D46D-5949-473C-BEC9-2EF1C9C1403F}" type="presParOf" srcId="{69577356-B38D-4473-B8F9-126168F85F12}" destId="{F5146152-F10C-4BB4-8197-7686159C8B72}" srcOrd="0" destOrd="0" presId="urn:microsoft.com/office/officeart/2008/layout/VerticalCurvedList"/>
    <dgm:cxn modelId="{B9CFCA8C-C03D-448B-B403-CF8F66FF8D30}" type="presParOf" srcId="{F5146152-F10C-4BB4-8197-7686159C8B72}" destId="{F8095A03-C469-40D8-9D83-D03DD6845EFF}" srcOrd="0" destOrd="0" presId="urn:microsoft.com/office/officeart/2008/layout/VerticalCurvedList"/>
    <dgm:cxn modelId="{818BBF7C-B836-4BAC-8F7B-1A0407EB3F8B}" type="presParOf" srcId="{F8095A03-C469-40D8-9D83-D03DD6845EFF}" destId="{5C0261C2-398B-4999-8D36-7F2FC0CB1530}" srcOrd="0" destOrd="0" presId="urn:microsoft.com/office/officeart/2008/layout/VerticalCurvedList"/>
    <dgm:cxn modelId="{E99E905A-E7E0-45C7-9ECE-9D586817279F}" type="presParOf" srcId="{F8095A03-C469-40D8-9D83-D03DD6845EFF}" destId="{F0067F31-B4CE-4E29-9A6C-076168894438}" srcOrd="1" destOrd="0" presId="urn:microsoft.com/office/officeart/2008/layout/VerticalCurvedList"/>
    <dgm:cxn modelId="{A2236558-40E3-4CFB-ABAE-7313993FA73A}" type="presParOf" srcId="{F8095A03-C469-40D8-9D83-D03DD6845EFF}" destId="{6CC8F9E5-8B09-4EB0-A44D-6B90668F370F}" srcOrd="2" destOrd="0" presId="urn:microsoft.com/office/officeart/2008/layout/VerticalCurvedList"/>
    <dgm:cxn modelId="{F7BA95E2-8EBD-4179-9B53-EDF8356271A9}" type="presParOf" srcId="{F8095A03-C469-40D8-9D83-D03DD6845EFF}" destId="{E198BC1B-9D2D-49CC-A2FC-F3205DE3AF18}" srcOrd="3" destOrd="0" presId="urn:microsoft.com/office/officeart/2008/layout/VerticalCurvedList"/>
    <dgm:cxn modelId="{A0A00C20-75F1-42EA-ADCE-6969332694E0}" type="presParOf" srcId="{F5146152-F10C-4BB4-8197-7686159C8B72}" destId="{0C8D5D7B-E84D-41B1-9C0A-E10DBA18A9E6}" srcOrd="1" destOrd="0" presId="urn:microsoft.com/office/officeart/2008/layout/VerticalCurvedList"/>
    <dgm:cxn modelId="{5CF60E93-B7F9-4560-BFD6-DAF997FE1B92}" type="presParOf" srcId="{F5146152-F10C-4BB4-8197-7686159C8B72}" destId="{895816BC-FA84-4AD1-88AB-FC4A116A5602}" srcOrd="2" destOrd="0" presId="urn:microsoft.com/office/officeart/2008/layout/VerticalCurvedList"/>
    <dgm:cxn modelId="{C61E0750-40DC-433E-9ACF-BF0266C03BDD}" type="presParOf" srcId="{895816BC-FA84-4AD1-88AB-FC4A116A5602}" destId="{E17048C7-C3E6-4730-83EE-018610CDF306}" srcOrd="0" destOrd="0" presId="urn:microsoft.com/office/officeart/2008/layout/VerticalCurvedList"/>
    <dgm:cxn modelId="{F16C0F0E-9220-463F-9F1B-B9FC2D419252}" type="presParOf" srcId="{F5146152-F10C-4BB4-8197-7686159C8B72}" destId="{3B60D3EC-6C8C-4DD0-8D0B-EDAB71881AE0}" srcOrd="3" destOrd="0" presId="urn:microsoft.com/office/officeart/2008/layout/VerticalCurvedList"/>
    <dgm:cxn modelId="{728B1565-4785-4969-A9EC-47694305D263}" type="presParOf" srcId="{F5146152-F10C-4BB4-8197-7686159C8B72}" destId="{9771C7D2-B6A4-4FBF-9A5F-8EA83A797F7B}" srcOrd="4" destOrd="0" presId="urn:microsoft.com/office/officeart/2008/layout/VerticalCurvedList"/>
    <dgm:cxn modelId="{D7909539-CE45-42C0-8E20-403A3B9F7BEE}" type="presParOf" srcId="{9771C7D2-B6A4-4FBF-9A5F-8EA83A797F7B}" destId="{B121848F-97D0-4EB4-AB6E-9AA885A2FC5C}" srcOrd="0" destOrd="0" presId="urn:microsoft.com/office/officeart/2008/layout/VerticalCurvedList"/>
    <dgm:cxn modelId="{E135DC5B-B0D0-4A14-A890-4EB07F209AFA}" type="presParOf" srcId="{F5146152-F10C-4BB4-8197-7686159C8B72}" destId="{0777AE67-B2F3-4E8C-B0E6-FC092E641E43}" srcOrd="5" destOrd="0" presId="urn:microsoft.com/office/officeart/2008/layout/VerticalCurvedList"/>
    <dgm:cxn modelId="{44073DF8-5DFD-43AC-A7D8-3204AB99AD30}" type="presParOf" srcId="{F5146152-F10C-4BB4-8197-7686159C8B72}" destId="{84A0A73D-15DB-47DE-9804-F1C325B7477E}" srcOrd="6" destOrd="0" presId="urn:microsoft.com/office/officeart/2008/layout/VerticalCurvedList"/>
    <dgm:cxn modelId="{712E7FF5-A575-4CC6-81B9-D8F1EEDEA76E}" type="presParOf" srcId="{84A0A73D-15DB-47DE-9804-F1C325B7477E}" destId="{6EE4A1A8-7033-4721-BB9A-2CA38322381F}" srcOrd="0" destOrd="0" presId="urn:microsoft.com/office/officeart/2008/layout/VerticalCurvedList"/>
    <dgm:cxn modelId="{0C37576A-1C33-49D2-8E07-1DD7CC8F1F89}" type="presParOf" srcId="{F5146152-F10C-4BB4-8197-7686159C8B72}" destId="{C4DA2C22-0B04-4AD2-8C89-826724A4EBB5}" srcOrd="7" destOrd="0" presId="urn:microsoft.com/office/officeart/2008/layout/VerticalCurvedList"/>
    <dgm:cxn modelId="{AC66A7DE-CDE6-4DF0-95DA-A76C4A9495F8}" type="presParOf" srcId="{F5146152-F10C-4BB4-8197-7686159C8B72}" destId="{4379D6DD-B30D-4F79-9B13-0482BB7B4780}" srcOrd="8" destOrd="0" presId="urn:microsoft.com/office/officeart/2008/layout/VerticalCurvedList"/>
    <dgm:cxn modelId="{50664B5A-F7D0-4AD5-B64D-A20967FD74DD}" type="presParOf" srcId="{4379D6DD-B30D-4F79-9B13-0482BB7B4780}" destId="{2FC3F307-A319-4991-AA39-41A01FC88A8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67F31-B4CE-4E29-9A6C-076168894438}">
      <dsp:nvSpPr>
        <dsp:cNvPr id="0" name=""/>
        <dsp:cNvSpPr/>
      </dsp:nvSpPr>
      <dsp:spPr>
        <a:xfrm>
          <a:off x="-3900616" y="-593003"/>
          <a:ext cx="4602307" cy="4602307"/>
        </a:xfrm>
        <a:prstGeom prst="blockArc">
          <a:avLst>
            <a:gd name="adj1" fmla="val 18900000"/>
            <a:gd name="adj2" fmla="val 2700000"/>
            <a:gd name="adj3" fmla="val 469"/>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8D5D7B-E84D-41B1-9C0A-E10DBA18A9E6}">
      <dsp:nvSpPr>
        <dsp:cNvPr id="0" name=""/>
        <dsp:cNvSpPr/>
      </dsp:nvSpPr>
      <dsp:spPr>
        <a:xfrm>
          <a:off x="349153" y="262645"/>
          <a:ext cx="8391726" cy="52556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7166" tIns="50800" rIns="50800" bIns="50800" numCol="1" spcCol="1270" anchor="ctr" anchorCtr="0">
          <a:noAutofit/>
        </a:bodyPr>
        <a:lstStyle/>
        <a:p>
          <a:pPr lvl="0" algn="l" defTabSz="889000" rtl="0">
            <a:lnSpc>
              <a:spcPct val="90000"/>
            </a:lnSpc>
            <a:spcBef>
              <a:spcPct val="0"/>
            </a:spcBef>
            <a:spcAft>
              <a:spcPct val="35000"/>
            </a:spcAft>
          </a:pPr>
          <a:r>
            <a:rPr lang="en-GB" sz="2000" b="1" kern="1200" dirty="0" smtClean="0"/>
            <a:t>R1 : </a:t>
          </a:r>
          <a:r>
            <a:rPr lang="en-US" sz="1400" b="1" kern="1200" dirty="0" smtClean="0"/>
            <a:t>Increased agriculture production and productivity through strengthened extension services and innovative farming</a:t>
          </a:r>
          <a:r>
            <a:rPr lang="en-US" sz="2000" b="1" kern="1200" dirty="0" smtClean="0"/>
            <a:t>.</a:t>
          </a:r>
          <a:endParaRPr lang="en-US" sz="2000" kern="1200" dirty="0"/>
        </a:p>
      </dsp:txBody>
      <dsp:txXfrm>
        <a:off x="349153" y="262645"/>
        <a:ext cx="8391726" cy="525563"/>
      </dsp:txXfrm>
    </dsp:sp>
    <dsp:sp modelId="{E17048C7-C3E6-4730-83EE-018610CDF306}">
      <dsp:nvSpPr>
        <dsp:cNvPr id="0" name=""/>
        <dsp:cNvSpPr/>
      </dsp:nvSpPr>
      <dsp:spPr>
        <a:xfrm>
          <a:off x="20676" y="196949"/>
          <a:ext cx="656954" cy="656954"/>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60D3EC-6C8C-4DD0-8D0B-EDAB71881AE0}">
      <dsp:nvSpPr>
        <dsp:cNvPr id="0" name=""/>
        <dsp:cNvSpPr/>
      </dsp:nvSpPr>
      <dsp:spPr>
        <a:xfrm>
          <a:off x="572317" y="826585"/>
          <a:ext cx="8246715" cy="97464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7166" tIns="40640" rIns="40640" bIns="40640" numCol="1" spcCol="1270" anchor="ctr" anchorCtr="0">
          <a:noAutofit/>
        </a:bodyPr>
        <a:lstStyle/>
        <a:p>
          <a:pPr lvl="0" algn="l" defTabSz="711200" rtl="0">
            <a:lnSpc>
              <a:spcPct val="90000"/>
            </a:lnSpc>
            <a:spcBef>
              <a:spcPct val="0"/>
            </a:spcBef>
            <a:spcAft>
              <a:spcPct val="35000"/>
            </a:spcAft>
          </a:pPr>
          <a:r>
            <a:rPr lang="en-US" sz="1600" b="1" kern="1200" dirty="0" smtClean="0"/>
            <a:t>R2: </a:t>
          </a:r>
          <a:r>
            <a:rPr lang="en-US" sz="1400" b="1" kern="1200" dirty="0" smtClean="0"/>
            <a:t>Animal traction is adopted as a viable, cost-effective and sustainable technology and contributes to annual increase in cultivated farmed land, improved tillage and increased productivity per acreage.</a:t>
          </a:r>
          <a:endParaRPr lang="en-US" sz="1400" kern="1200" dirty="0"/>
        </a:p>
      </dsp:txBody>
      <dsp:txXfrm>
        <a:off x="572317" y="826585"/>
        <a:ext cx="8246715" cy="974647"/>
      </dsp:txXfrm>
    </dsp:sp>
    <dsp:sp modelId="{B121848F-97D0-4EB4-AB6E-9AA885A2FC5C}">
      <dsp:nvSpPr>
        <dsp:cNvPr id="0" name=""/>
        <dsp:cNvSpPr/>
      </dsp:nvSpPr>
      <dsp:spPr>
        <a:xfrm>
          <a:off x="321993" y="985431"/>
          <a:ext cx="656954" cy="656954"/>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77AE67-B2F3-4E8C-B0E6-FC092E641E43}">
      <dsp:nvSpPr>
        <dsp:cNvPr id="0" name=""/>
        <dsp:cNvSpPr/>
      </dsp:nvSpPr>
      <dsp:spPr>
        <a:xfrm>
          <a:off x="717702" y="1868139"/>
          <a:ext cx="7955945" cy="46850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7166" tIns="35560" rIns="35560" bIns="35560" numCol="1" spcCol="1270" anchor="ctr" anchorCtr="0">
          <a:noAutofit/>
        </a:bodyPr>
        <a:lstStyle/>
        <a:p>
          <a:pPr lvl="0" algn="l" defTabSz="622300" rtl="0">
            <a:lnSpc>
              <a:spcPct val="90000"/>
            </a:lnSpc>
            <a:spcBef>
              <a:spcPct val="0"/>
            </a:spcBef>
            <a:spcAft>
              <a:spcPct val="35000"/>
            </a:spcAft>
          </a:pPr>
          <a:r>
            <a:rPr lang="en-US" sz="1400" b="1" kern="1200" dirty="0" smtClean="0"/>
            <a:t>R3: Increase in household income as a result of access to microfinance, local markets, and linkages to value chain actors.</a:t>
          </a:r>
          <a:endParaRPr lang="en-US" sz="1400" kern="1200" dirty="0"/>
        </a:p>
      </dsp:txBody>
      <dsp:txXfrm>
        <a:off x="717702" y="1868139"/>
        <a:ext cx="7955945" cy="468503"/>
      </dsp:txXfrm>
    </dsp:sp>
    <dsp:sp modelId="{6EE4A1A8-7033-4721-BB9A-2CA38322381F}">
      <dsp:nvSpPr>
        <dsp:cNvPr id="0" name=""/>
        <dsp:cNvSpPr/>
      </dsp:nvSpPr>
      <dsp:spPr>
        <a:xfrm>
          <a:off x="321993" y="1773913"/>
          <a:ext cx="656954" cy="656954"/>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DA2C22-0B04-4AD2-8C89-826724A4EBB5}">
      <dsp:nvSpPr>
        <dsp:cNvPr id="0" name=""/>
        <dsp:cNvSpPr/>
      </dsp:nvSpPr>
      <dsp:spPr>
        <a:xfrm>
          <a:off x="349153" y="2628091"/>
          <a:ext cx="8391726" cy="52556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7166" tIns="35560" rIns="35560" bIns="35560" numCol="1" spcCol="1270" anchor="ctr" anchorCtr="0">
          <a:noAutofit/>
        </a:bodyPr>
        <a:lstStyle/>
        <a:p>
          <a:pPr lvl="0" algn="l" defTabSz="622300" rtl="0">
            <a:lnSpc>
              <a:spcPct val="90000"/>
            </a:lnSpc>
            <a:spcBef>
              <a:spcPct val="0"/>
            </a:spcBef>
            <a:spcAft>
              <a:spcPct val="35000"/>
            </a:spcAft>
          </a:pPr>
          <a:r>
            <a:rPr lang="en-US" sz="1400" b="1" kern="1200" dirty="0" smtClean="0"/>
            <a:t>R4: Increased resilience to shocks in climatic/ environmental changes and manmade disasters such as conflict.</a:t>
          </a:r>
          <a:endParaRPr lang="en-US" sz="1400" kern="1200" dirty="0"/>
        </a:p>
      </dsp:txBody>
      <dsp:txXfrm>
        <a:off x="349153" y="2628091"/>
        <a:ext cx="8391726" cy="525563"/>
      </dsp:txXfrm>
    </dsp:sp>
    <dsp:sp modelId="{2FC3F307-A319-4991-AA39-41A01FC88A86}">
      <dsp:nvSpPr>
        <dsp:cNvPr id="0" name=""/>
        <dsp:cNvSpPr/>
      </dsp:nvSpPr>
      <dsp:spPr>
        <a:xfrm>
          <a:off x="20676" y="2562395"/>
          <a:ext cx="656954" cy="656954"/>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F105AD06-B74F-4F00-B4B7-F31E4767E90C}" type="datetimeFigureOut">
              <a:rPr lang="en-US" smtClean="0"/>
              <a:t>11/17/2017</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04EA4EEF-5742-46B4-9D3A-818728053BF7}" type="slidenum">
              <a:rPr lang="en-US" smtClean="0"/>
              <a:t>‹#›</a:t>
            </a:fld>
            <a:endParaRPr lang="en-US"/>
          </a:p>
        </p:txBody>
      </p:sp>
    </p:spTree>
    <p:extLst>
      <p:ext uri="{BB962C8B-B14F-4D97-AF65-F5344CB8AC3E}">
        <p14:creationId xmlns:p14="http://schemas.microsoft.com/office/powerpoint/2010/main" val="51603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5AD06-B74F-4F00-B4B7-F31E4767E90C}" type="datetimeFigureOut">
              <a:rPr lang="en-US" smtClean="0"/>
              <a:t>11/17/2017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4EA4EEF-5742-46B4-9D3A-818728053BF7}" type="slidenum">
              <a:rPr lang="en-US" smtClean="0"/>
              <a:t>‹#›</a:t>
            </a:fld>
            <a:endParaRPr lang="en-US"/>
          </a:p>
        </p:txBody>
      </p:sp>
    </p:spTree>
    <p:extLst>
      <p:ext uri="{BB962C8B-B14F-4D97-AF65-F5344CB8AC3E}">
        <p14:creationId xmlns:p14="http://schemas.microsoft.com/office/powerpoint/2010/main" val="3846074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5AD06-B74F-4F00-B4B7-F31E4767E90C}"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4EA4EEF-5742-46B4-9D3A-818728053BF7}" type="slidenum">
              <a:rPr lang="en-US" smtClean="0"/>
              <a:t>‹#›</a:t>
            </a:fld>
            <a:endParaRPr lang="en-US"/>
          </a:p>
        </p:txBody>
      </p:sp>
    </p:spTree>
    <p:extLst>
      <p:ext uri="{BB962C8B-B14F-4D97-AF65-F5344CB8AC3E}">
        <p14:creationId xmlns:p14="http://schemas.microsoft.com/office/powerpoint/2010/main" val="4250368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5AD06-B74F-4F00-B4B7-F31E4767E90C}"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4EA4EEF-5742-46B4-9D3A-818728053BF7}" type="slidenum">
              <a:rPr lang="en-US" smtClean="0"/>
              <a:t>‹#›</a:t>
            </a:fld>
            <a:endParaRPr lang="en-US"/>
          </a:p>
        </p:txBody>
      </p:sp>
    </p:spTree>
    <p:extLst>
      <p:ext uri="{BB962C8B-B14F-4D97-AF65-F5344CB8AC3E}">
        <p14:creationId xmlns:p14="http://schemas.microsoft.com/office/powerpoint/2010/main" val="923535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5AD06-B74F-4F00-B4B7-F31E4767E90C}"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4EA4EEF-5742-46B4-9D3A-818728053BF7}" type="slidenum">
              <a:rPr lang="en-US" smtClean="0"/>
              <a:t>‹#›</a:t>
            </a:fld>
            <a:endParaRPr lang="en-US"/>
          </a:p>
        </p:txBody>
      </p:sp>
    </p:spTree>
    <p:extLst>
      <p:ext uri="{BB962C8B-B14F-4D97-AF65-F5344CB8AC3E}">
        <p14:creationId xmlns:p14="http://schemas.microsoft.com/office/powerpoint/2010/main" val="3625896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105AD06-B74F-4F00-B4B7-F31E4767E90C}" type="datetimeFigureOut">
              <a:rPr lang="en-US" smtClean="0"/>
              <a:t>11/17/2017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EA4EEF-5742-46B4-9D3A-818728053BF7}" type="slidenum">
              <a:rPr lang="en-US" smtClean="0"/>
              <a:t>‹#›</a:t>
            </a:fld>
            <a:endParaRPr lang="en-US"/>
          </a:p>
        </p:txBody>
      </p:sp>
    </p:spTree>
    <p:extLst>
      <p:ext uri="{BB962C8B-B14F-4D97-AF65-F5344CB8AC3E}">
        <p14:creationId xmlns:p14="http://schemas.microsoft.com/office/powerpoint/2010/main" val="2076894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105AD06-B74F-4F00-B4B7-F31E4767E90C}" type="datetimeFigureOut">
              <a:rPr lang="en-US" smtClean="0"/>
              <a:t>11/17/2017</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04EA4EEF-5742-46B4-9D3A-818728053BF7}" type="slidenum">
              <a:rPr lang="en-US" smtClean="0"/>
              <a:t>‹#›</a:t>
            </a:fld>
            <a:endParaRPr lang="en-US"/>
          </a:p>
        </p:txBody>
      </p:sp>
    </p:spTree>
    <p:extLst>
      <p:ext uri="{BB962C8B-B14F-4D97-AF65-F5344CB8AC3E}">
        <p14:creationId xmlns:p14="http://schemas.microsoft.com/office/powerpoint/2010/main" val="2154598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F105AD06-B74F-4F00-B4B7-F31E4767E90C}"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A4EEF-5742-46B4-9D3A-818728053BF7}" type="slidenum">
              <a:rPr lang="en-US" smtClean="0"/>
              <a:t>‹#›</a:t>
            </a:fld>
            <a:endParaRPr lang="en-US"/>
          </a:p>
        </p:txBody>
      </p:sp>
    </p:spTree>
    <p:extLst>
      <p:ext uri="{BB962C8B-B14F-4D97-AF65-F5344CB8AC3E}">
        <p14:creationId xmlns:p14="http://schemas.microsoft.com/office/powerpoint/2010/main" val="843779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F105AD06-B74F-4F00-B4B7-F31E4767E90C}"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4EA4EEF-5742-46B4-9D3A-818728053BF7}" type="slidenum">
              <a:rPr lang="en-US" smtClean="0"/>
              <a:t>‹#›</a:t>
            </a:fld>
            <a:endParaRPr lang="en-US"/>
          </a:p>
        </p:txBody>
      </p:sp>
    </p:spTree>
    <p:extLst>
      <p:ext uri="{BB962C8B-B14F-4D97-AF65-F5344CB8AC3E}">
        <p14:creationId xmlns:p14="http://schemas.microsoft.com/office/powerpoint/2010/main" val="43505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05AD06-B74F-4F00-B4B7-F31E4767E90C}"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A4EEF-5742-46B4-9D3A-818728053BF7}" type="slidenum">
              <a:rPr lang="en-US" smtClean="0"/>
              <a:t>‹#›</a:t>
            </a:fld>
            <a:endParaRPr lang="en-US"/>
          </a:p>
        </p:txBody>
      </p:sp>
    </p:spTree>
    <p:extLst>
      <p:ext uri="{BB962C8B-B14F-4D97-AF65-F5344CB8AC3E}">
        <p14:creationId xmlns:p14="http://schemas.microsoft.com/office/powerpoint/2010/main" val="3449021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5AD06-B74F-4F00-B4B7-F31E4767E90C}"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4EA4EEF-5742-46B4-9D3A-818728053BF7}" type="slidenum">
              <a:rPr lang="en-US" smtClean="0"/>
              <a:t>‹#›</a:t>
            </a:fld>
            <a:endParaRPr lang="en-US"/>
          </a:p>
        </p:txBody>
      </p:sp>
    </p:spTree>
    <p:extLst>
      <p:ext uri="{BB962C8B-B14F-4D97-AF65-F5344CB8AC3E}">
        <p14:creationId xmlns:p14="http://schemas.microsoft.com/office/powerpoint/2010/main" val="2275404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05AD06-B74F-4F00-B4B7-F31E4767E90C}" type="datetimeFigureOut">
              <a:rPr lang="en-US" smtClean="0"/>
              <a:t>11/17/2017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A4EEF-5742-46B4-9D3A-818728053BF7}" type="slidenum">
              <a:rPr lang="en-US" smtClean="0"/>
              <a:t>‹#›</a:t>
            </a:fld>
            <a:endParaRPr lang="en-US"/>
          </a:p>
        </p:txBody>
      </p:sp>
    </p:spTree>
    <p:extLst>
      <p:ext uri="{BB962C8B-B14F-4D97-AF65-F5344CB8AC3E}">
        <p14:creationId xmlns:p14="http://schemas.microsoft.com/office/powerpoint/2010/main" val="561881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05AD06-B74F-4F00-B4B7-F31E4767E90C}" type="datetimeFigureOut">
              <a:rPr lang="en-US" smtClean="0"/>
              <a:t>11/17/2017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EA4EEF-5742-46B4-9D3A-818728053BF7}" type="slidenum">
              <a:rPr lang="en-US" smtClean="0"/>
              <a:t>‹#›</a:t>
            </a:fld>
            <a:endParaRPr lang="en-US"/>
          </a:p>
        </p:txBody>
      </p:sp>
    </p:spTree>
    <p:extLst>
      <p:ext uri="{BB962C8B-B14F-4D97-AF65-F5344CB8AC3E}">
        <p14:creationId xmlns:p14="http://schemas.microsoft.com/office/powerpoint/2010/main" val="2924338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05AD06-B74F-4F00-B4B7-F31E4767E90C}" type="datetimeFigureOut">
              <a:rPr lang="en-US" smtClean="0"/>
              <a:t>11/17/2017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EA4EEF-5742-46B4-9D3A-818728053BF7}" type="slidenum">
              <a:rPr lang="en-US" smtClean="0"/>
              <a:t>‹#›</a:t>
            </a:fld>
            <a:endParaRPr lang="en-US"/>
          </a:p>
        </p:txBody>
      </p:sp>
    </p:spTree>
    <p:extLst>
      <p:ext uri="{BB962C8B-B14F-4D97-AF65-F5344CB8AC3E}">
        <p14:creationId xmlns:p14="http://schemas.microsoft.com/office/powerpoint/2010/main" val="206554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5AD06-B74F-4F00-B4B7-F31E4767E90C}" type="datetimeFigureOut">
              <a:rPr lang="en-US" smtClean="0"/>
              <a:t>11/17/2017</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4EA4EEF-5742-46B4-9D3A-818728053BF7}" type="slidenum">
              <a:rPr lang="en-US" smtClean="0"/>
              <a:t>‹#›</a:t>
            </a:fld>
            <a:endParaRPr lang="en-US"/>
          </a:p>
        </p:txBody>
      </p:sp>
    </p:spTree>
    <p:extLst>
      <p:ext uri="{BB962C8B-B14F-4D97-AF65-F5344CB8AC3E}">
        <p14:creationId xmlns:p14="http://schemas.microsoft.com/office/powerpoint/2010/main" val="1326976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5AD06-B74F-4F00-B4B7-F31E4767E90C}" type="datetimeFigureOut">
              <a:rPr lang="en-US" smtClean="0"/>
              <a:t>11/17/2017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4EA4EEF-5742-46B4-9D3A-818728053BF7}" type="slidenum">
              <a:rPr lang="en-US" smtClean="0"/>
              <a:t>‹#›</a:t>
            </a:fld>
            <a:endParaRPr lang="en-US"/>
          </a:p>
        </p:txBody>
      </p:sp>
    </p:spTree>
    <p:extLst>
      <p:ext uri="{BB962C8B-B14F-4D97-AF65-F5344CB8AC3E}">
        <p14:creationId xmlns:p14="http://schemas.microsoft.com/office/powerpoint/2010/main" val="487762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5AD06-B74F-4F00-B4B7-F31E4767E90C}" type="datetimeFigureOut">
              <a:rPr lang="en-US" smtClean="0"/>
              <a:t>11/17/2017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4EA4EEF-5742-46B4-9D3A-818728053BF7}" type="slidenum">
              <a:rPr lang="en-US" smtClean="0"/>
              <a:t>‹#›</a:t>
            </a:fld>
            <a:endParaRPr lang="en-US"/>
          </a:p>
        </p:txBody>
      </p:sp>
    </p:spTree>
    <p:extLst>
      <p:ext uri="{BB962C8B-B14F-4D97-AF65-F5344CB8AC3E}">
        <p14:creationId xmlns:p14="http://schemas.microsoft.com/office/powerpoint/2010/main" val="2590069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F105AD06-B74F-4F00-B4B7-F31E4767E90C}" type="datetimeFigureOut">
              <a:rPr lang="en-US" smtClean="0"/>
              <a:t>11/17/2017</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04EA4EEF-5742-46B4-9D3A-818728053BF7}" type="slidenum">
              <a:rPr lang="en-US" smtClean="0"/>
              <a:t>‹#›</a:t>
            </a:fld>
            <a:endParaRPr lang="en-US"/>
          </a:p>
        </p:txBody>
      </p:sp>
    </p:spTree>
    <p:extLst>
      <p:ext uri="{BB962C8B-B14F-4D97-AF65-F5344CB8AC3E}">
        <p14:creationId xmlns:p14="http://schemas.microsoft.com/office/powerpoint/2010/main" val="9673322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502276"/>
            <a:ext cx="8959201" cy="4961822"/>
          </a:xfrm>
        </p:spPr>
        <p:txBody>
          <a:bodyPr/>
          <a:lstStyle/>
          <a:p>
            <a:r>
              <a:rPr lang="en-GB" sz="2000" b="1" dirty="0" smtClean="0"/>
              <a:t>The </a:t>
            </a:r>
            <a:r>
              <a:rPr lang="en-GB" sz="2000" b="1" dirty="0"/>
              <a:t>European Union’s Food Security Thematic Programme </a:t>
            </a:r>
            <a:r>
              <a:rPr lang="en-GB" sz="2000" b="1" dirty="0" smtClean="0"/>
              <a:t>for  </a:t>
            </a:r>
            <a:br>
              <a:rPr lang="en-GB" sz="2000" b="1" dirty="0" smtClean="0"/>
            </a:br>
            <a:r>
              <a:rPr lang="en-GB" sz="2000" b="1" dirty="0" smtClean="0"/>
              <a:t>South Sudan</a:t>
            </a:r>
            <a:r>
              <a:rPr lang="en-US" sz="2000" dirty="0"/>
              <a:t/>
            </a:r>
            <a:br>
              <a:rPr lang="en-US" sz="2000" dirty="0"/>
            </a:br>
            <a:r>
              <a:rPr lang="en-US" sz="2000" dirty="0" smtClean="0"/>
              <a:t/>
            </a:r>
            <a:br>
              <a:rPr lang="en-US" sz="2000" dirty="0" smtClean="0"/>
            </a:br>
            <a:r>
              <a:rPr lang="en-US" sz="2000" dirty="0"/>
              <a:t/>
            </a:r>
            <a:br>
              <a:rPr lang="en-US" sz="2000" dirty="0"/>
            </a:br>
            <a:r>
              <a:rPr lang="en-GB" sz="2000" b="1" dirty="0" smtClean="0"/>
              <a:t>Food </a:t>
            </a:r>
            <a:r>
              <a:rPr lang="en-GB" sz="2000" b="1" dirty="0"/>
              <a:t>security through enhancing sustainable agricultural production</a:t>
            </a:r>
            <a:r>
              <a:rPr lang="en-US" sz="2000" dirty="0"/>
              <a:t/>
            </a:r>
            <a:br>
              <a:rPr lang="en-US" sz="2000" dirty="0"/>
            </a:br>
            <a:r>
              <a:rPr lang="en-GB" sz="2000" b="1" dirty="0"/>
              <a:t> (FESAP</a:t>
            </a:r>
            <a:r>
              <a:rPr lang="en-GB" sz="2000" b="1" dirty="0" smtClean="0"/>
              <a:t>) Gogrial </a:t>
            </a:r>
            <a:r>
              <a:rPr lang="en-GB" sz="2000" b="1" dirty="0"/>
              <a:t>East and West Counties, </a:t>
            </a:r>
            <a:r>
              <a:rPr lang="en-GB" sz="2000" b="1" dirty="0" smtClean="0"/>
              <a:t>Gogrial </a:t>
            </a:r>
            <a:r>
              <a:rPr lang="en-GB" sz="2000" b="1" dirty="0"/>
              <a:t>State – South </a:t>
            </a:r>
            <a:r>
              <a:rPr lang="en-GB" sz="2000" b="1" dirty="0" smtClean="0"/>
              <a:t>Sudan</a:t>
            </a:r>
            <a:br>
              <a:rPr lang="en-GB" sz="2000" b="1" dirty="0" smtClean="0"/>
            </a:br>
            <a:r>
              <a:rPr lang="en-GB" sz="2000" b="1" dirty="0"/>
              <a:t/>
            </a:r>
            <a:br>
              <a:rPr lang="en-GB" sz="2000" b="1" dirty="0"/>
            </a:br>
            <a:r>
              <a:rPr lang="en-GB" sz="2000" b="1" dirty="0" smtClean="0"/>
              <a:t>Project duration-8August2014-8November 2017</a:t>
            </a:r>
            <a:br>
              <a:rPr lang="en-GB" sz="2000" b="1" dirty="0" smtClean="0"/>
            </a:br>
            <a:r>
              <a:rPr lang="en-US" sz="2000" dirty="0"/>
              <a:t/>
            </a:r>
            <a:br>
              <a:rPr lang="en-US" sz="2000" dirty="0"/>
            </a:br>
            <a:r>
              <a:rPr lang="en-US" sz="2000" b="1" dirty="0" smtClean="0"/>
              <a:t>Implemented by VSF-Germany in partnership with SEDA and INFRAID</a:t>
            </a:r>
            <a:endParaRPr lang="en-US" sz="2000" b="1" dirty="0"/>
          </a:p>
        </p:txBody>
      </p:sp>
      <p:sp>
        <p:nvSpPr>
          <p:cNvPr id="3" name="Subtitle 2"/>
          <p:cNvSpPr>
            <a:spLocks noGrp="1"/>
          </p:cNvSpPr>
          <p:nvPr>
            <p:ph type="subTitle" idx="1"/>
          </p:nvPr>
        </p:nvSpPr>
        <p:spPr>
          <a:xfrm>
            <a:off x="1" y="367990"/>
            <a:ext cx="9801922" cy="5664819"/>
          </a:xfrm>
        </p:spPr>
        <p:txBody>
          <a:bodyPr>
            <a:normAutofit/>
          </a:bodyPr>
          <a:lstStyle/>
          <a:p>
            <a:endParaRPr lang="en-US" dirty="0" smtClean="0"/>
          </a:p>
          <a:p>
            <a:endParaRPr lang="en-US" dirty="0" smtClean="0"/>
          </a:p>
          <a:p>
            <a:r>
              <a:rPr lang="en-US" dirty="0" smtClean="0"/>
              <a:t>            </a:t>
            </a:r>
            <a:r>
              <a:rPr lang="en-US" b="1" dirty="0" smtClean="0"/>
              <a:t>VSF-GERMANY FSTP PRESENTATION</a:t>
            </a:r>
            <a:endParaRPr lang="en-US" b="1" dirty="0"/>
          </a:p>
        </p:txBody>
      </p:sp>
      <p:pic>
        <p:nvPicPr>
          <p:cNvPr id="4" name="Picture 3"/>
          <p:cNvPicPr/>
          <p:nvPr/>
        </p:nvPicPr>
        <p:blipFill>
          <a:blip r:embed="rId2"/>
          <a:srcRect/>
          <a:stretch>
            <a:fillRect/>
          </a:stretch>
        </p:blipFill>
        <p:spPr bwMode="auto">
          <a:xfrm>
            <a:off x="345313" y="131773"/>
            <a:ext cx="1619282" cy="1030938"/>
          </a:xfrm>
          <a:prstGeom prst="rect">
            <a:avLst/>
          </a:prstGeom>
          <a:noFill/>
          <a:ln w="9525">
            <a:noFill/>
            <a:miter lim="800000"/>
            <a:headEnd/>
            <a:tailEnd/>
          </a:ln>
        </p:spPr>
      </p:pic>
      <p:pic>
        <p:nvPicPr>
          <p:cNvPr id="5" name="Picture 4"/>
          <p:cNvPicPr/>
          <p:nvPr/>
        </p:nvPicPr>
        <p:blipFill>
          <a:blip r:embed="rId3" cstate="print"/>
          <a:srcRect l="-2087" t="4109" r="47826" b="1370"/>
          <a:stretch>
            <a:fillRect/>
          </a:stretch>
        </p:blipFill>
        <p:spPr bwMode="auto">
          <a:xfrm>
            <a:off x="5251763" y="131773"/>
            <a:ext cx="1862254" cy="1030938"/>
          </a:xfrm>
          <a:prstGeom prst="rect">
            <a:avLst/>
          </a:prstGeom>
          <a:noFill/>
          <a:ln w="9525">
            <a:noFill/>
            <a:miter lim="800000"/>
            <a:headEnd/>
            <a:tailEnd/>
          </a:ln>
        </p:spPr>
      </p:pic>
      <p:pic>
        <p:nvPicPr>
          <p:cNvPr id="6" name="Picture 5"/>
          <p:cNvPicPr/>
          <p:nvPr/>
        </p:nvPicPr>
        <p:blipFill>
          <a:blip r:embed="rId4"/>
          <a:srcRect/>
          <a:stretch>
            <a:fillRect/>
          </a:stretch>
        </p:blipFill>
        <p:spPr bwMode="auto">
          <a:xfrm>
            <a:off x="10351657" y="134286"/>
            <a:ext cx="1210438" cy="1030938"/>
          </a:xfrm>
          <a:prstGeom prst="rect">
            <a:avLst/>
          </a:prstGeom>
          <a:noFill/>
          <a:ln w="9525">
            <a:noFill/>
            <a:miter lim="800000"/>
            <a:headEnd/>
            <a:tailEnd/>
          </a:ln>
        </p:spPr>
      </p:pic>
    </p:spTree>
    <p:extLst>
      <p:ext uri="{BB962C8B-B14F-4D97-AF65-F5344CB8AC3E}">
        <p14:creationId xmlns:p14="http://schemas.microsoft.com/office/powerpoint/2010/main" val="2391149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i="1" dirty="0" smtClean="0"/>
              <a:t>Result 2-contd…..</a:t>
            </a:r>
            <a:endParaRPr lang="en-US" sz="1600" i="1"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29162" y="2196790"/>
            <a:ext cx="8486078" cy="4248615"/>
          </a:xfrm>
          <a:prstGeom prst="rect">
            <a:avLst/>
          </a:prstGeom>
          <a:noFill/>
        </p:spPr>
      </p:pic>
    </p:spTree>
    <p:extLst>
      <p:ext uri="{BB962C8B-B14F-4D97-AF65-F5344CB8AC3E}">
        <p14:creationId xmlns:p14="http://schemas.microsoft.com/office/powerpoint/2010/main" val="1865934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t>Result2-contd</a:t>
            </a:r>
            <a:endParaRPr lang="en-US" sz="1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429528"/>
              </p:ext>
            </p:extLst>
          </p:nvPr>
        </p:nvGraphicFramePr>
        <p:xfrm>
          <a:off x="1155700" y="2603500"/>
          <a:ext cx="8824913" cy="34163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527717" y="2330605"/>
            <a:ext cx="3400290" cy="369332"/>
          </a:xfrm>
          <a:prstGeom prst="rect">
            <a:avLst/>
          </a:prstGeom>
          <a:noFill/>
        </p:spPr>
        <p:txBody>
          <a:bodyPr wrap="none" rtlCol="0">
            <a:spAutoFit/>
          </a:bodyPr>
          <a:lstStyle/>
          <a:p>
            <a:r>
              <a:rPr lang="en-US" dirty="0" smtClean="0"/>
              <a:t>SURPLUS CROP PRODUCTION</a:t>
            </a:r>
            <a:endParaRPr lang="en-US" dirty="0"/>
          </a:p>
        </p:txBody>
      </p:sp>
    </p:spTree>
    <p:extLst>
      <p:ext uri="{BB962C8B-B14F-4D97-AF65-F5344CB8AC3E}">
        <p14:creationId xmlns:p14="http://schemas.microsoft.com/office/powerpoint/2010/main" val="1839846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i="1" dirty="0" smtClean="0"/>
              <a:t>Result2 -</a:t>
            </a:r>
            <a:r>
              <a:rPr lang="en-US" sz="1600" i="1" dirty="0" err="1" smtClean="0"/>
              <a:t>contd</a:t>
            </a:r>
            <a:endParaRPr lang="en-US" sz="1600"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5017778"/>
              </p:ext>
            </p:extLst>
          </p:nvPr>
        </p:nvGraphicFramePr>
        <p:xfrm>
          <a:off x="2364058" y="2553630"/>
          <a:ext cx="6813395" cy="3824870"/>
        </p:xfrm>
        <a:graphic>
          <a:graphicData uri="http://schemas.openxmlformats.org/drawingml/2006/table">
            <a:tbl>
              <a:tblPr firstRow="1" firstCol="1" bandRow="1">
                <a:tableStyleId>{5C22544A-7EE6-4342-B048-85BDC9FD1C3A}</a:tableStyleId>
              </a:tblPr>
              <a:tblGrid>
                <a:gridCol w="3988781"/>
                <a:gridCol w="1303311"/>
                <a:gridCol w="1521303"/>
              </a:tblGrid>
              <a:tr h="764974">
                <a:tc>
                  <a:txBody>
                    <a:bodyPr/>
                    <a:lstStyle/>
                    <a:p>
                      <a:pPr marL="0" marR="0" algn="just">
                        <a:lnSpc>
                          <a:spcPct val="107000"/>
                        </a:lnSpc>
                        <a:spcBef>
                          <a:spcPts val="0"/>
                        </a:spcBef>
                        <a:spcAft>
                          <a:spcPts val="0"/>
                        </a:spcAft>
                      </a:pPr>
                      <a:r>
                        <a:rPr lang="en-US" sz="1400" b="1" dirty="0">
                          <a:effectLst/>
                        </a:rPr>
                        <a:t>Source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1">
                          <a:effectLst/>
                        </a:rPr>
                        <a:t>Frequency</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1">
                          <a:effectLst/>
                        </a:rPr>
                        <a:t>%</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64974">
                <a:tc>
                  <a:txBody>
                    <a:bodyPr/>
                    <a:lstStyle/>
                    <a:p>
                      <a:pPr marL="0" marR="0" algn="just">
                        <a:lnSpc>
                          <a:spcPct val="107000"/>
                        </a:lnSpc>
                        <a:spcBef>
                          <a:spcPts val="0"/>
                        </a:spcBef>
                        <a:spcAft>
                          <a:spcPts val="0"/>
                        </a:spcAft>
                      </a:pPr>
                      <a:r>
                        <a:rPr lang="en-US" sz="1400" b="1" dirty="0">
                          <a:effectLst/>
                        </a:rPr>
                        <a:t>Selected from your previous crop</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1">
                          <a:effectLst/>
                        </a:rPr>
                        <a:t>168</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1">
                          <a:effectLst/>
                        </a:rPr>
                        <a:t>52.8</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64974">
                <a:tc>
                  <a:txBody>
                    <a:bodyPr/>
                    <a:lstStyle/>
                    <a:p>
                      <a:pPr marL="0" marR="0" algn="just">
                        <a:lnSpc>
                          <a:spcPct val="107000"/>
                        </a:lnSpc>
                        <a:spcBef>
                          <a:spcPts val="0"/>
                        </a:spcBef>
                        <a:spcAft>
                          <a:spcPts val="0"/>
                        </a:spcAft>
                      </a:pPr>
                      <a:r>
                        <a:rPr lang="en-US" sz="1400" b="1" dirty="0">
                          <a:effectLst/>
                        </a:rPr>
                        <a:t>Shop in local market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1">
                          <a:effectLst/>
                        </a:rPr>
                        <a:t>113</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1" dirty="0">
                          <a:effectLst/>
                        </a:rPr>
                        <a:t>35.5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64974">
                <a:tc>
                  <a:txBody>
                    <a:bodyPr/>
                    <a:lstStyle/>
                    <a:p>
                      <a:pPr marL="0" marR="0" algn="just">
                        <a:lnSpc>
                          <a:spcPct val="107000"/>
                        </a:lnSpc>
                        <a:spcBef>
                          <a:spcPts val="0"/>
                        </a:spcBef>
                        <a:spcAft>
                          <a:spcPts val="0"/>
                        </a:spcAft>
                      </a:pPr>
                      <a:r>
                        <a:rPr lang="en-US" sz="1400" b="1" dirty="0">
                          <a:effectLst/>
                        </a:rPr>
                        <a:t>From neighbors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1" dirty="0">
                          <a:effectLst/>
                        </a:rPr>
                        <a:t>37</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1" dirty="0">
                          <a:effectLst/>
                        </a:rPr>
                        <a:t>11.6</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64974">
                <a:tc>
                  <a:txBody>
                    <a:bodyPr/>
                    <a:lstStyle/>
                    <a:p>
                      <a:pPr marL="0" marR="0" algn="just">
                        <a:lnSpc>
                          <a:spcPct val="107000"/>
                        </a:lnSpc>
                        <a:spcBef>
                          <a:spcPts val="0"/>
                        </a:spcBef>
                        <a:spcAft>
                          <a:spcPts val="0"/>
                        </a:spcAft>
                      </a:pPr>
                      <a:r>
                        <a:rPr lang="en-US" sz="1400" b="1">
                          <a:effectLst/>
                        </a:rPr>
                        <a:t>Total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1">
                          <a:effectLst/>
                        </a:rPr>
                        <a:t>318</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1" dirty="0">
                          <a:effectLst/>
                        </a:rPr>
                        <a:t>100.0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5" name="TextBox 4"/>
          <p:cNvSpPr txBox="1"/>
          <p:nvPr/>
        </p:nvSpPr>
        <p:spPr>
          <a:xfrm>
            <a:off x="2152186" y="2141034"/>
            <a:ext cx="2582758" cy="369332"/>
          </a:xfrm>
          <a:prstGeom prst="rect">
            <a:avLst/>
          </a:prstGeom>
          <a:noFill/>
        </p:spPr>
        <p:txBody>
          <a:bodyPr wrap="none" rtlCol="0">
            <a:spAutoFit/>
          </a:bodyPr>
          <a:lstStyle/>
          <a:p>
            <a:r>
              <a:rPr lang="en-US" b="1" u="sng" dirty="0" smtClean="0"/>
              <a:t>Seed source in year 3</a:t>
            </a:r>
            <a:endParaRPr lang="en-US" b="1" u="sng" dirty="0"/>
          </a:p>
        </p:txBody>
      </p:sp>
    </p:spTree>
    <p:extLst>
      <p:ext uri="{BB962C8B-B14F-4D97-AF65-F5344CB8AC3E}">
        <p14:creationId xmlns:p14="http://schemas.microsoft.com/office/powerpoint/2010/main" val="4156556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1800" b="1" dirty="0" smtClean="0"/>
              <a:t>Result 3-Increase </a:t>
            </a:r>
            <a:r>
              <a:rPr lang="en-US" sz="1800" b="1" dirty="0"/>
              <a:t>in household income as a result of access to microfinance, local markets, and linkages to value chain actors.</a:t>
            </a:r>
            <a:r>
              <a:rPr lang="en-US" sz="1800" dirty="0"/>
              <a:t/>
            </a:r>
            <a:br>
              <a:rPr lang="en-US" sz="1800" dirty="0"/>
            </a:br>
            <a:endParaRPr lang="en-US" sz="1800" dirty="0"/>
          </a:p>
        </p:txBody>
      </p:sp>
      <p:graphicFrame>
        <p:nvGraphicFramePr>
          <p:cNvPr id="4" name="Content Placeholder 3"/>
          <p:cNvGraphicFramePr>
            <a:graphicFrameLocks noGrp="1"/>
          </p:cNvGraphicFramePr>
          <p:nvPr>
            <p:ph idx="1"/>
          </p:nvPr>
        </p:nvGraphicFramePr>
        <p:xfrm>
          <a:off x="1155700" y="2603500"/>
          <a:ext cx="8824913" cy="34163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605776" y="2464420"/>
            <a:ext cx="4148253" cy="369332"/>
          </a:xfrm>
          <a:prstGeom prst="rect">
            <a:avLst/>
          </a:prstGeom>
          <a:noFill/>
        </p:spPr>
        <p:txBody>
          <a:bodyPr wrap="square" rtlCol="0">
            <a:spAutoFit/>
          </a:bodyPr>
          <a:lstStyle/>
          <a:p>
            <a:r>
              <a:rPr lang="en-US" dirty="0" smtClean="0"/>
              <a:t>Household income source</a:t>
            </a:r>
            <a:endParaRPr lang="en-US" dirty="0"/>
          </a:p>
        </p:txBody>
      </p:sp>
    </p:spTree>
    <p:extLst>
      <p:ext uri="{BB962C8B-B14F-4D97-AF65-F5344CB8AC3E}">
        <p14:creationId xmlns:p14="http://schemas.microsoft.com/office/powerpoint/2010/main" val="2657550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i="1" dirty="0" smtClean="0"/>
              <a:t>Result3-contd</a:t>
            </a:r>
            <a:endParaRPr lang="en-US" sz="1600"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2938029"/>
              </p:ext>
            </p:extLst>
          </p:nvPr>
        </p:nvGraphicFramePr>
        <p:xfrm>
          <a:off x="2549602" y="2625801"/>
          <a:ext cx="5256251" cy="366348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154954" y="2308302"/>
            <a:ext cx="6213560" cy="369332"/>
          </a:xfrm>
          <a:prstGeom prst="rect">
            <a:avLst/>
          </a:prstGeom>
          <a:noFill/>
        </p:spPr>
        <p:txBody>
          <a:bodyPr wrap="none" rtlCol="0">
            <a:spAutoFit/>
          </a:bodyPr>
          <a:lstStyle/>
          <a:p>
            <a:r>
              <a:rPr lang="en-US" dirty="0" smtClean="0"/>
              <a:t>Adoption of savings through ASCAs at household level</a:t>
            </a:r>
            <a:endParaRPr lang="en-US" dirty="0"/>
          </a:p>
        </p:txBody>
      </p:sp>
    </p:spTree>
    <p:extLst>
      <p:ext uri="{BB962C8B-B14F-4D97-AF65-F5344CB8AC3E}">
        <p14:creationId xmlns:p14="http://schemas.microsoft.com/office/powerpoint/2010/main" val="3935337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t>Result3-contd</a:t>
            </a:r>
            <a:endParaRPr lang="en-US" sz="1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7081101"/>
              </p:ext>
            </p:extLst>
          </p:nvPr>
        </p:nvGraphicFramePr>
        <p:xfrm>
          <a:off x="1155701" y="2603500"/>
          <a:ext cx="8211324" cy="338470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007220" y="2698595"/>
            <a:ext cx="2735044" cy="369332"/>
          </a:xfrm>
          <a:prstGeom prst="rect">
            <a:avLst/>
          </a:prstGeom>
          <a:noFill/>
        </p:spPr>
        <p:txBody>
          <a:bodyPr wrap="none" rtlCol="0">
            <a:spAutoFit/>
          </a:bodyPr>
          <a:lstStyle/>
          <a:p>
            <a:r>
              <a:rPr lang="en-US" dirty="0" smtClean="0"/>
              <a:t>Household income use</a:t>
            </a:r>
            <a:endParaRPr lang="en-US" dirty="0"/>
          </a:p>
        </p:txBody>
      </p:sp>
    </p:spTree>
    <p:extLst>
      <p:ext uri="{BB962C8B-B14F-4D97-AF65-F5344CB8AC3E}">
        <p14:creationId xmlns:p14="http://schemas.microsoft.com/office/powerpoint/2010/main" val="615442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1600" b="1" dirty="0" smtClean="0"/>
              <a:t>Result 4-</a:t>
            </a:r>
            <a:r>
              <a:rPr lang="en-US" sz="1600" b="1" i="1" dirty="0" smtClean="0"/>
              <a:t>Increased </a:t>
            </a:r>
            <a:r>
              <a:rPr lang="en-US" sz="1600" b="1" i="1" dirty="0"/>
              <a:t>resilience to shocks in climatic/ environmental changes and manmade disasters such as conflict.</a:t>
            </a:r>
            <a:endParaRPr lang="en-US" sz="1600" i="1"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87582" y="3180254"/>
            <a:ext cx="5299322" cy="3582341"/>
          </a:xfrm>
          <a:prstGeom prst="rect">
            <a:avLst/>
          </a:prstGeom>
        </p:spPr>
      </p:pic>
      <p:sp>
        <p:nvSpPr>
          <p:cNvPr id="5" name="TextBox 4"/>
          <p:cNvSpPr txBox="1"/>
          <p:nvPr/>
        </p:nvSpPr>
        <p:spPr>
          <a:xfrm>
            <a:off x="1271239" y="2308302"/>
            <a:ext cx="10559517" cy="954107"/>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42% of beneficiary HHs were food secure by the end of the project compared to 7% of non-beneficiary HHs.</a:t>
            </a:r>
          </a:p>
          <a:p>
            <a:pPr marL="285750" indent="-285750">
              <a:buFont typeface="Wingdings" panose="05000000000000000000" pitchFamily="2" charset="2"/>
              <a:buChar char="Ø"/>
            </a:pPr>
            <a:r>
              <a:rPr lang="en-US" sz="1400" dirty="0" smtClean="0"/>
              <a:t>The </a:t>
            </a:r>
            <a:r>
              <a:rPr lang="en-US" sz="1400" dirty="0"/>
              <a:t>updated FESAP baseline on the food security status denoted that harvested foods lasted only for 2-3 months (hunger gap of 9 months) while the impact </a:t>
            </a:r>
            <a:r>
              <a:rPr lang="en-US" sz="1400" dirty="0" smtClean="0"/>
              <a:t>evaluation,  </a:t>
            </a:r>
            <a:r>
              <a:rPr lang="en-US" sz="1400" dirty="0"/>
              <a:t>shows that a significant proportion of the beneficiary respondents (42%) harvested enough to last them to the next </a:t>
            </a:r>
            <a:r>
              <a:rPr lang="en-US" sz="1400" dirty="0" smtClean="0"/>
              <a:t>season.</a:t>
            </a:r>
            <a:endParaRPr lang="en-US" sz="1400" dirty="0"/>
          </a:p>
        </p:txBody>
      </p:sp>
      <p:sp>
        <p:nvSpPr>
          <p:cNvPr id="6" name="TextBox 5"/>
          <p:cNvSpPr txBox="1"/>
          <p:nvPr/>
        </p:nvSpPr>
        <p:spPr>
          <a:xfrm>
            <a:off x="3951111" y="3274526"/>
            <a:ext cx="2728632" cy="369332"/>
          </a:xfrm>
          <a:prstGeom prst="rect">
            <a:avLst/>
          </a:prstGeom>
          <a:noFill/>
        </p:spPr>
        <p:txBody>
          <a:bodyPr wrap="none" rtlCol="0">
            <a:spAutoFit/>
          </a:bodyPr>
          <a:lstStyle/>
          <a:p>
            <a:r>
              <a:rPr lang="en-US" dirty="0" smtClean="0"/>
              <a:t>Hunger Gap reduction</a:t>
            </a:r>
            <a:endParaRPr lang="en-US" dirty="0"/>
          </a:p>
        </p:txBody>
      </p:sp>
    </p:spTree>
    <p:extLst>
      <p:ext uri="{BB962C8B-B14F-4D97-AF65-F5344CB8AC3E}">
        <p14:creationId xmlns:p14="http://schemas.microsoft.com/office/powerpoint/2010/main" val="3770800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t>Lessons learnt</a:t>
            </a:r>
            <a:endParaRPr lang="en-US" sz="1600" dirty="0"/>
          </a:p>
        </p:txBody>
      </p:sp>
      <p:sp>
        <p:nvSpPr>
          <p:cNvPr id="3" name="Content Placeholder 2"/>
          <p:cNvSpPr>
            <a:spLocks noGrp="1"/>
          </p:cNvSpPr>
          <p:nvPr>
            <p:ph idx="1"/>
          </p:nvPr>
        </p:nvSpPr>
        <p:spPr/>
        <p:txBody>
          <a:bodyPr/>
          <a:lstStyle/>
          <a:p>
            <a:r>
              <a:rPr lang="en-US" dirty="0"/>
              <a:t>L</a:t>
            </a:r>
            <a:r>
              <a:rPr lang="en-US" dirty="0" smtClean="0"/>
              <a:t>ivelihood </a:t>
            </a:r>
            <a:r>
              <a:rPr lang="en-US" dirty="0"/>
              <a:t>diversification initiatives have proved to be viable schemes for enhancing the scope for coping with food insecurity and livelihoods vulnerability (to a large extent related to low crop production and productivity linked to inaccessibility of seed and planting materials when needed), this in turn significantly contributing to increased resilience of the beneficiary communities</a:t>
            </a:r>
            <a:r>
              <a:rPr lang="en-US" dirty="0" smtClean="0"/>
              <a:t>;</a:t>
            </a:r>
          </a:p>
          <a:p>
            <a:pPr lvl="0"/>
            <a:r>
              <a:rPr lang="en-US" dirty="0"/>
              <a:t>Promote the establishment of woodlots to counter the adverse effects of the local community’s poor harvesting of trees;</a:t>
            </a:r>
          </a:p>
          <a:p>
            <a:pPr marL="0" indent="0">
              <a:buNone/>
            </a:pPr>
            <a:endParaRPr lang="en-US" dirty="0"/>
          </a:p>
        </p:txBody>
      </p:sp>
    </p:spTree>
    <p:extLst>
      <p:ext uri="{BB962C8B-B14F-4D97-AF65-F5344CB8AC3E}">
        <p14:creationId xmlns:p14="http://schemas.microsoft.com/office/powerpoint/2010/main" val="2749405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7"/>
            <a:ext cx="7932601" cy="764821"/>
          </a:xfrm>
        </p:spPr>
        <p:txBody>
          <a:bodyPr/>
          <a:lstStyle/>
          <a:p>
            <a:r>
              <a:rPr lang="en-US" dirty="0" smtClean="0"/>
              <a:t>.</a:t>
            </a:r>
            <a:r>
              <a:rPr lang="en-US" sz="1600" dirty="0" smtClean="0"/>
              <a:t>Farmers increasing their storage space due to increased crop production.</a:t>
            </a:r>
            <a:endParaRPr lang="en-US" sz="1600" dirty="0"/>
          </a:p>
        </p:txBody>
      </p:sp>
      <p:pic>
        <p:nvPicPr>
          <p:cNvPr id="4" name="Content Placeholder 3"/>
          <p:cNvPicPr>
            <a:picLocks noGrp="1" noChangeAspect="1"/>
          </p:cNvPicPr>
          <p:nvPr>
            <p:ph idx="1"/>
          </p:nvPr>
        </p:nvPicPr>
        <p:blipFill>
          <a:blip r:embed="rId2"/>
          <a:stretch>
            <a:fillRect/>
          </a:stretch>
        </p:blipFill>
        <p:spPr>
          <a:xfrm>
            <a:off x="565703" y="2226734"/>
            <a:ext cx="4617153" cy="3462865"/>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342415" y="2226734"/>
            <a:ext cx="4720696" cy="3541888"/>
          </a:xfrm>
          <a:prstGeom prst="rect">
            <a:avLst/>
          </a:prstGeom>
        </p:spPr>
      </p:pic>
    </p:spTree>
    <p:extLst>
      <p:ext uri="{BB962C8B-B14F-4D97-AF65-F5344CB8AC3E}">
        <p14:creationId xmlns:p14="http://schemas.microsoft.com/office/powerpoint/2010/main" val="2376737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179"/>
            <a:ext cx="10515600" cy="1566510"/>
          </a:xfrm>
        </p:spPr>
        <p:txBody>
          <a:bodyPr/>
          <a:lstStyle/>
          <a:p>
            <a:r>
              <a:rPr lang="en-US" sz="2000" b="1" u="sng" dirty="0" smtClean="0"/>
              <a:t/>
            </a:r>
            <a:br>
              <a:rPr lang="en-US" sz="2000" b="1" u="sng" dirty="0" smtClean="0"/>
            </a:br>
            <a:r>
              <a:rPr lang="en-US" sz="2000" b="1" u="sng" dirty="0"/>
              <a:t/>
            </a:r>
            <a:br>
              <a:rPr lang="en-US" sz="2000" b="1" u="sng" dirty="0"/>
            </a:br>
            <a:r>
              <a:rPr lang="en-US" sz="2000" b="1" u="sng" dirty="0" smtClean="0"/>
              <a:t>OVERALL OBJECTIVE</a:t>
            </a:r>
            <a:r>
              <a:rPr lang="en-US" sz="2000" dirty="0" smtClean="0"/>
              <a:t/>
            </a:r>
            <a:br>
              <a:rPr lang="en-US" sz="2000" dirty="0" smtClean="0"/>
            </a:br>
            <a:r>
              <a:rPr lang="en-US" sz="2000" dirty="0" smtClean="0"/>
              <a:t>To </a:t>
            </a:r>
            <a:r>
              <a:rPr lang="en-US" sz="2000" dirty="0"/>
              <a:t>contribute to increased food security, reduced vulnerability and enhanced livelihoods of rural communities by supporting household subsistence farmers in Warrap State of South Sudan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3746075"/>
              </p:ext>
            </p:extLst>
          </p:nvPr>
        </p:nvGraphicFramePr>
        <p:xfrm>
          <a:off x="1155700" y="2603500"/>
          <a:ext cx="8824913"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76874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1" i="1" dirty="0" smtClean="0"/>
              <a:t>Current project status</a:t>
            </a:r>
            <a:endParaRPr lang="en-US" sz="1800" b="1" i="1" dirty="0"/>
          </a:p>
        </p:txBody>
      </p:sp>
      <p:sp>
        <p:nvSpPr>
          <p:cNvPr id="3" name="Content Placeholder 2"/>
          <p:cNvSpPr>
            <a:spLocks noGrp="1"/>
          </p:cNvSpPr>
          <p:nvPr>
            <p:ph idx="1"/>
          </p:nvPr>
        </p:nvSpPr>
        <p:spPr/>
        <p:txBody>
          <a:bodyPr/>
          <a:lstStyle/>
          <a:p>
            <a:r>
              <a:rPr lang="en-US" dirty="0" smtClean="0"/>
              <a:t>Project closure phase</a:t>
            </a:r>
          </a:p>
          <a:p>
            <a:r>
              <a:rPr lang="en-US" dirty="0" smtClean="0"/>
              <a:t>Impact assessment, End-term evaluation concluded-reports to be shared with the Final Project Report.</a:t>
            </a:r>
          </a:p>
          <a:p>
            <a:r>
              <a:rPr lang="en-US" dirty="0" smtClean="0"/>
              <a:t>Final Audit ongoing</a:t>
            </a:r>
            <a:endParaRPr lang="en-US" dirty="0"/>
          </a:p>
        </p:txBody>
      </p:sp>
    </p:spTree>
    <p:extLst>
      <p:ext uri="{BB962C8B-B14F-4D97-AF65-F5344CB8AC3E}">
        <p14:creationId xmlns:p14="http://schemas.microsoft.com/office/powerpoint/2010/main" val="3236206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sz="2700" b="1" dirty="0" smtClean="0"/>
              <a:t>Result1 </a:t>
            </a:r>
            <a:r>
              <a:rPr lang="en-GB" sz="2700" b="1" dirty="0" smtClean="0"/>
              <a:t>: </a:t>
            </a:r>
            <a:r>
              <a:rPr lang="en-US" sz="2700" b="1" i="1" dirty="0" smtClean="0"/>
              <a:t>Increased agriculture production and productivity through strengthened extension services and innovative farming</a:t>
            </a:r>
            <a:r>
              <a:rPr lang="en-US" sz="2700" b="1" dirty="0" smtClean="0"/>
              <a:t>.</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pPr lvl="0"/>
            <a:r>
              <a:rPr lang="en-US" dirty="0" smtClean="0"/>
              <a:t>Lead </a:t>
            </a:r>
            <a:r>
              <a:rPr lang="en-US" dirty="0"/>
              <a:t>farmers significantly extended their farm sizes by 150% – 400% over the </a:t>
            </a:r>
            <a:r>
              <a:rPr lang="en-US" dirty="0" smtClean="0"/>
              <a:t>project period through adoption of animal traction and strengthened extension services.</a:t>
            </a:r>
            <a:endParaRPr lang="en-US" dirty="0"/>
          </a:p>
          <a:p>
            <a:pPr lvl="0"/>
            <a:r>
              <a:rPr lang="en-US" dirty="0"/>
              <a:t>A greater proportion of the beneficiaries (47%) increased their farm sizes compared to a limited proportion (18%) of the control group.</a:t>
            </a:r>
          </a:p>
          <a:p>
            <a:pPr lvl="0"/>
            <a:endParaRPr lang="en-US" dirty="0"/>
          </a:p>
          <a:p>
            <a:endParaRPr lang="en-US" dirty="0"/>
          </a:p>
        </p:txBody>
      </p:sp>
    </p:spTree>
    <p:extLst>
      <p:ext uri="{BB962C8B-B14F-4D97-AF65-F5344CB8AC3E}">
        <p14:creationId xmlns:p14="http://schemas.microsoft.com/office/powerpoint/2010/main" val="190035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t>Result 1-contd….</a:t>
            </a:r>
            <a:endParaRPr lang="en-US" sz="1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0448585"/>
              </p:ext>
            </p:extLst>
          </p:nvPr>
        </p:nvGraphicFramePr>
        <p:xfrm>
          <a:off x="669073" y="1984917"/>
          <a:ext cx="9556595" cy="42374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5225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5" y="973668"/>
            <a:ext cx="8591212" cy="475991"/>
          </a:xfrm>
        </p:spPr>
        <p:txBody>
          <a:bodyPr/>
          <a:lstStyle/>
          <a:p>
            <a:r>
              <a:rPr lang="en-US" sz="1400" i="1" dirty="0" smtClean="0"/>
              <a:t>Result 1-contd</a:t>
            </a:r>
            <a:endParaRPr lang="en-US" sz="1400"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0624392"/>
              </p:ext>
            </p:extLst>
          </p:nvPr>
        </p:nvGraphicFramePr>
        <p:xfrm>
          <a:off x="1037063" y="1996068"/>
          <a:ext cx="9222059" cy="4237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4337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i="1" dirty="0" smtClean="0"/>
              <a:t>Result1-contd</a:t>
            </a:r>
            <a:r>
              <a:rPr lang="en-US" sz="1400" dirty="0" smtClean="0"/>
              <a:t/>
            </a:r>
            <a:br>
              <a:rPr lang="en-US" sz="1400" dirty="0" smtClean="0"/>
            </a:br>
            <a:endParaRPr lang="en-US" sz="1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27390490"/>
              </p:ext>
            </p:extLst>
          </p:nvPr>
        </p:nvGraphicFramePr>
        <p:xfrm>
          <a:off x="1940312" y="2263696"/>
          <a:ext cx="7504771" cy="3735659"/>
        </p:xfrm>
        <a:graphic>
          <a:graphicData uri="http://schemas.openxmlformats.org/drawingml/2006/table">
            <a:tbl>
              <a:tblPr firstRow="1" firstCol="1" bandRow="1">
                <a:tableStyleId>{5C22544A-7EE6-4342-B048-85BDC9FD1C3A}</a:tableStyleId>
              </a:tblPr>
              <a:tblGrid>
                <a:gridCol w="4863578"/>
                <a:gridCol w="1251599"/>
                <a:gridCol w="1389594"/>
              </a:tblGrid>
              <a:tr h="810807">
                <a:tc>
                  <a:txBody>
                    <a:bodyPr/>
                    <a:lstStyle/>
                    <a:p>
                      <a:pPr marL="0" marR="0" algn="just">
                        <a:lnSpc>
                          <a:spcPct val="107000"/>
                        </a:lnSpc>
                        <a:spcBef>
                          <a:spcPts val="0"/>
                        </a:spcBef>
                        <a:spcAft>
                          <a:spcPts val="0"/>
                        </a:spcAft>
                      </a:pPr>
                      <a:r>
                        <a:rPr lang="en-US" sz="1150" dirty="0">
                          <a:effectLst/>
                        </a:rPr>
                        <a:t>Nature of Influence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150">
                          <a:effectLst/>
                        </a:rPr>
                        <a:t>Frequency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15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810807">
                <a:tc>
                  <a:txBody>
                    <a:bodyPr/>
                    <a:lstStyle/>
                    <a:p>
                      <a:pPr marL="0" marR="0" algn="just">
                        <a:lnSpc>
                          <a:spcPct val="107000"/>
                        </a:lnSpc>
                        <a:spcBef>
                          <a:spcPts val="0"/>
                        </a:spcBef>
                        <a:spcAft>
                          <a:spcPts val="0"/>
                        </a:spcAft>
                      </a:pPr>
                      <a:r>
                        <a:rPr lang="en-US" sz="1150" dirty="0">
                          <a:effectLst/>
                        </a:rPr>
                        <a:t>Increased availability of food at household level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150" b="1" dirty="0">
                          <a:effectLst/>
                        </a:rPr>
                        <a:t>112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150" b="1">
                          <a:effectLst/>
                        </a:rPr>
                        <a:t>39.4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22809">
                <a:tc>
                  <a:txBody>
                    <a:bodyPr/>
                    <a:lstStyle/>
                    <a:p>
                      <a:pPr marL="0" marR="0" algn="just">
                        <a:lnSpc>
                          <a:spcPct val="107000"/>
                        </a:lnSpc>
                        <a:spcBef>
                          <a:spcPts val="0"/>
                        </a:spcBef>
                        <a:spcAft>
                          <a:spcPts val="0"/>
                        </a:spcAft>
                      </a:pPr>
                      <a:r>
                        <a:rPr lang="en-US" sz="1150">
                          <a:effectLst/>
                        </a:rPr>
                        <a:t>Extra food available for sale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150" b="1" dirty="0">
                          <a:effectLst/>
                        </a:rPr>
                        <a:t>74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150" b="1" dirty="0">
                          <a:effectLst/>
                        </a:rPr>
                        <a:t>26.1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22809">
                <a:tc>
                  <a:txBody>
                    <a:bodyPr/>
                    <a:lstStyle/>
                    <a:p>
                      <a:pPr marL="0" marR="0" algn="just">
                        <a:lnSpc>
                          <a:spcPct val="107000"/>
                        </a:lnSpc>
                        <a:spcBef>
                          <a:spcPts val="0"/>
                        </a:spcBef>
                        <a:spcAft>
                          <a:spcPts val="0"/>
                        </a:spcAft>
                      </a:pPr>
                      <a:r>
                        <a:rPr lang="en-US" sz="1150">
                          <a:effectLst/>
                        </a:rPr>
                        <a:t>Increased crop production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150" b="1">
                          <a:effectLst/>
                        </a:rPr>
                        <a:t>58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150" b="1" dirty="0">
                          <a:effectLst/>
                        </a:rPr>
                        <a:t>20.4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22809">
                <a:tc>
                  <a:txBody>
                    <a:bodyPr/>
                    <a:lstStyle/>
                    <a:p>
                      <a:pPr marL="0" marR="0" algn="just">
                        <a:lnSpc>
                          <a:spcPct val="107000"/>
                        </a:lnSpc>
                        <a:spcBef>
                          <a:spcPts val="0"/>
                        </a:spcBef>
                        <a:spcAft>
                          <a:spcPts val="0"/>
                        </a:spcAft>
                      </a:pPr>
                      <a:r>
                        <a:rPr lang="en-US" sz="1150">
                          <a:effectLst/>
                        </a:rPr>
                        <a:t>Reduced costs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150" b="1">
                          <a:effectLst/>
                        </a:rPr>
                        <a:t>19</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150" b="1" dirty="0">
                          <a:effectLst/>
                        </a:rPr>
                        <a:t>6.7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22809">
                <a:tc>
                  <a:txBody>
                    <a:bodyPr/>
                    <a:lstStyle/>
                    <a:p>
                      <a:pPr marL="0" marR="0" algn="just">
                        <a:lnSpc>
                          <a:spcPct val="107000"/>
                        </a:lnSpc>
                        <a:spcBef>
                          <a:spcPts val="0"/>
                        </a:spcBef>
                        <a:spcAft>
                          <a:spcPts val="0"/>
                        </a:spcAft>
                      </a:pPr>
                      <a:r>
                        <a:rPr lang="en-US" sz="1150">
                          <a:effectLst/>
                        </a:rPr>
                        <a:t>Others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150" b="1">
                          <a:effectLst/>
                        </a:rPr>
                        <a:t>21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150" b="1" dirty="0">
                          <a:effectLst/>
                        </a:rPr>
                        <a:t>7.4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22809">
                <a:tc>
                  <a:txBody>
                    <a:bodyPr/>
                    <a:lstStyle/>
                    <a:p>
                      <a:pPr marL="0" marR="0" algn="just">
                        <a:lnSpc>
                          <a:spcPct val="107000"/>
                        </a:lnSpc>
                        <a:spcBef>
                          <a:spcPts val="0"/>
                        </a:spcBef>
                        <a:spcAft>
                          <a:spcPts val="0"/>
                        </a:spcAft>
                      </a:pPr>
                      <a:r>
                        <a:rPr lang="en-US" sz="1150" dirty="0">
                          <a:effectLst/>
                        </a:rPr>
                        <a:t>Total responses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150" b="1" dirty="0">
                          <a:effectLst/>
                        </a:rPr>
                        <a:t>284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150" b="1" dirty="0">
                          <a:effectLst/>
                        </a:rPr>
                        <a:t>100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7" name="Rectangle 6"/>
          <p:cNvSpPr/>
          <p:nvPr/>
        </p:nvSpPr>
        <p:spPr>
          <a:xfrm>
            <a:off x="2436742" y="1609209"/>
            <a:ext cx="5562741" cy="369332"/>
          </a:xfrm>
          <a:prstGeom prst="rect">
            <a:avLst/>
          </a:prstGeom>
        </p:spPr>
        <p:txBody>
          <a:bodyPr wrap="none">
            <a:spAutoFit/>
          </a:bodyPr>
          <a:lstStyle/>
          <a:p>
            <a:r>
              <a:rPr lang="en-US" u="sng" dirty="0" smtClean="0"/>
              <a:t>Influence of farm expansion on food production</a:t>
            </a:r>
            <a:endParaRPr lang="en-US" u="sng" dirty="0"/>
          </a:p>
        </p:txBody>
      </p:sp>
    </p:spTree>
    <p:extLst>
      <p:ext uri="{BB962C8B-B14F-4D97-AF65-F5344CB8AC3E}">
        <p14:creationId xmlns:p14="http://schemas.microsoft.com/office/powerpoint/2010/main" val="2812231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smtClean="0"/>
              <a:t>Result1-contd</a:t>
            </a:r>
            <a:endParaRPr lang="en-US" sz="1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2368355"/>
              </p:ext>
            </p:extLst>
          </p:nvPr>
        </p:nvGraphicFramePr>
        <p:xfrm>
          <a:off x="1438507" y="2698595"/>
          <a:ext cx="8920975" cy="3590692"/>
        </p:xfrm>
        <a:graphic>
          <a:graphicData uri="http://schemas.openxmlformats.org/drawingml/2006/table">
            <a:tbl>
              <a:tblPr firstRow="1" firstCol="1" bandRow="1">
                <a:tableStyleId>{5C22544A-7EE6-4342-B048-85BDC9FD1C3A}</a:tableStyleId>
              </a:tblPr>
              <a:tblGrid>
                <a:gridCol w="1433728"/>
                <a:gridCol w="955819"/>
                <a:gridCol w="796516"/>
                <a:gridCol w="1433728"/>
                <a:gridCol w="1433728"/>
                <a:gridCol w="1433728"/>
                <a:gridCol w="1433728"/>
              </a:tblGrid>
              <a:tr h="536737">
                <a:tc rowSpan="2">
                  <a:txBody>
                    <a:bodyPr/>
                    <a:lstStyle/>
                    <a:p>
                      <a:pPr marL="0" marR="0" algn="ctr">
                        <a:lnSpc>
                          <a:spcPct val="115000"/>
                        </a:lnSpc>
                        <a:spcBef>
                          <a:spcPts val="0"/>
                        </a:spcBef>
                        <a:spcAft>
                          <a:spcPts val="0"/>
                        </a:spcAft>
                      </a:pPr>
                      <a:r>
                        <a:rPr lang="en-US" sz="1000" dirty="0" err="1">
                          <a:effectLst/>
                        </a:rPr>
                        <a:t>Payam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6">
                  <a:txBody>
                    <a:bodyPr/>
                    <a:lstStyle/>
                    <a:p>
                      <a:pPr marL="0" marR="0" algn="ctr">
                        <a:lnSpc>
                          <a:spcPct val="115000"/>
                        </a:lnSpc>
                        <a:spcBef>
                          <a:spcPts val="0"/>
                        </a:spcBef>
                        <a:spcAft>
                          <a:spcPts val="0"/>
                        </a:spcAft>
                      </a:pPr>
                      <a:r>
                        <a:rPr lang="en-US" sz="1000">
                          <a:effectLst/>
                        </a:rPr>
                        <a:t>Ground-nuts in Harvest Kilograms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24389">
                <a:tc vMerge="1">
                  <a:txBody>
                    <a:bodyPr/>
                    <a:lstStyle/>
                    <a:p>
                      <a:endParaRPr lang="en-US"/>
                    </a:p>
                  </a:txBody>
                  <a:tcPr/>
                </a:tc>
                <a:tc>
                  <a:txBody>
                    <a:bodyPr/>
                    <a:lstStyle/>
                    <a:p>
                      <a:pPr marL="0" marR="0" algn="ctr">
                        <a:lnSpc>
                          <a:spcPct val="115000"/>
                        </a:lnSpc>
                        <a:spcBef>
                          <a:spcPts val="0"/>
                        </a:spcBef>
                        <a:spcAft>
                          <a:spcPts val="0"/>
                        </a:spcAft>
                      </a:pPr>
                      <a:r>
                        <a:rPr lang="en-US" sz="1200" b="1" dirty="0">
                          <a:effectLst/>
                        </a:rPr>
                        <a:t> 2014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b="1" dirty="0">
                          <a:effectLst/>
                        </a:rPr>
                        <a:t>2015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b="1" dirty="0">
                          <a:effectLst/>
                        </a:rPr>
                        <a:t>2016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b="1">
                          <a:effectLst/>
                        </a:rPr>
                        <a:t>% Change 2014 to 2015 (Harvest)</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b="1">
                          <a:effectLst/>
                        </a:rPr>
                        <a:t>% Change 2015 to 2016 (Harvest)</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b="1">
                          <a:effectLst/>
                        </a:rPr>
                        <a:t>% Change 2014 to 2016 (Harvest)</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0121">
                <a:tc>
                  <a:txBody>
                    <a:bodyPr/>
                    <a:lstStyle/>
                    <a:p>
                      <a:pPr marL="0" marR="0" algn="ctr">
                        <a:lnSpc>
                          <a:spcPct val="115000"/>
                        </a:lnSpc>
                        <a:spcBef>
                          <a:spcPts val="0"/>
                        </a:spcBef>
                        <a:spcAft>
                          <a:spcPts val="0"/>
                        </a:spcAft>
                      </a:pPr>
                      <a:r>
                        <a:rPr lang="en-US" sz="1000">
                          <a:effectLst/>
                        </a:rPr>
                        <a:t>Kuac North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b="1">
                          <a:effectLst/>
                        </a:rPr>
                        <a:t>323.10</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b="1">
                          <a:effectLst/>
                        </a:rPr>
                        <a:t>406.9</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b="1" dirty="0">
                          <a:effectLst/>
                        </a:rPr>
                        <a:t>692.10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b="1" dirty="0">
                          <a:effectLst/>
                        </a:rPr>
                        <a:t>25.9%</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b="1" dirty="0">
                          <a:effectLst/>
                        </a:rPr>
                        <a:t>70%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b="1">
                          <a:effectLst/>
                        </a:rPr>
                        <a:t>114%</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569815">
                <a:tc>
                  <a:txBody>
                    <a:bodyPr/>
                    <a:lstStyle/>
                    <a:p>
                      <a:pPr marL="0" marR="0" algn="ctr">
                        <a:lnSpc>
                          <a:spcPct val="115000"/>
                        </a:lnSpc>
                        <a:spcBef>
                          <a:spcPts val="0"/>
                        </a:spcBef>
                        <a:spcAft>
                          <a:spcPts val="0"/>
                        </a:spcAft>
                      </a:pPr>
                      <a:r>
                        <a:rPr lang="en-US" sz="1000">
                          <a:effectLst/>
                        </a:rPr>
                        <a:t>Kuac South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b="1">
                          <a:effectLst/>
                        </a:rPr>
                        <a:t>328.61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b="1">
                          <a:effectLst/>
                        </a:rPr>
                        <a:t>689.39</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b="1">
                          <a:effectLst/>
                        </a:rPr>
                        <a:t>1066.25</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b="1">
                          <a:effectLst/>
                        </a:rPr>
                        <a:t>109.78%</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b="1" dirty="0">
                          <a:effectLst/>
                        </a:rPr>
                        <a:t>54%</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b="1" dirty="0">
                          <a:effectLst/>
                        </a:rPr>
                        <a:t>224%</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569815">
                <a:tc>
                  <a:txBody>
                    <a:bodyPr/>
                    <a:lstStyle/>
                    <a:p>
                      <a:pPr marL="0" marR="0" algn="ctr">
                        <a:lnSpc>
                          <a:spcPct val="115000"/>
                        </a:lnSpc>
                        <a:spcBef>
                          <a:spcPts val="0"/>
                        </a:spcBef>
                        <a:spcAft>
                          <a:spcPts val="0"/>
                        </a:spcAft>
                      </a:pPr>
                      <a:r>
                        <a:rPr lang="en-US" sz="1000">
                          <a:effectLst/>
                        </a:rPr>
                        <a:t>Toch North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b="1">
                          <a:effectLst/>
                        </a:rPr>
                        <a:t>321.19</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b="1">
                          <a:effectLst/>
                        </a:rPr>
                        <a:t>438.09</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b="1">
                          <a:effectLst/>
                        </a:rPr>
                        <a:t>735</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b="1">
                          <a:effectLst/>
                        </a:rPr>
                        <a:t>36.4%</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b="1">
                          <a:effectLst/>
                        </a:rPr>
                        <a:t>67.7%</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b="1" dirty="0">
                          <a:effectLst/>
                        </a:rPr>
                        <a:t>129%</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569815">
                <a:tc>
                  <a:txBody>
                    <a:bodyPr/>
                    <a:lstStyle/>
                    <a:p>
                      <a:pPr marL="0" marR="0" algn="ctr">
                        <a:lnSpc>
                          <a:spcPct val="115000"/>
                        </a:lnSpc>
                        <a:spcBef>
                          <a:spcPts val="0"/>
                        </a:spcBef>
                        <a:spcAft>
                          <a:spcPts val="0"/>
                        </a:spcAft>
                      </a:pPr>
                      <a:r>
                        <a:rPr lang="en-US" sz="1000">
                          <a:effectLst/>
                        </a:rPr>
                        <a:t>Pathuon East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b="1">
                          <a:effectLst/>
                        </a:rPr>
                        <a:t>313.45</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b="1">
                          <a:effectLst/>
                        </a:rPr>
                        <a:t>405.08</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b="1">
                          <a:effectLst/>
                        </a:rPr>
                        <a:t>711.16</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b="1">
                          <a:effectLst/>
                        </a:rPr>
                        <a:t>29.20%</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b="1">
                          <a:effectLst/>
                        </a:rPr>
                        <a:t>75%</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b="1" dirty="0">
                          <a:effectLst/>
                        </a:rPr>
                        <a:t>127%</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
        <p:nvSpPr>
          <p:cNvPr id="6" name="Rectangle 5"/>
          <p:cNvSpPr/>
          <p:nvPr/>
        </p:nvSpPr>
        <p:spPr>
          <a:xfrm>
            <a:off x="948537" y="2201618"/>
            <a:ext cx="4233851" cy="369332"/>
          </a:xfrm>
          <a:prstGeom prst="rect">
            <a:avLst/>
          </a:prstGeom>
        </p:spPr>
        <p:txBody>
          <a:bodyPr wrap="none">
            <a:spAutoFit/>
          </a:bodyPr>
          <a:lstStyle/>
          <a:p>
            <a:r>
              <a:rPr lang="en-US" b="1" dirty="0" smtClean="0"/>
              <a:t>Mean G/nuts production at HH level</a:t>
            </a:r>
            <a:endParaRPr lang="en-US" b="1" dirty="0"/>
          </a:p>
        </p:txBody>
      </p:sp>
    </p:spTree>
    <p:extLst>
      <p:ext uri="{BB962C8B-B14F-4D97-AF65-F5344CB8AC3E}">
        <p14:creationId xmlns:p14="http://schemas.microsoft.com/office/powerpoint/2010/main" val="636015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713678"/>
            <a:ext cx="8761413" cy="966954"/>
          </a:xfrm>
        </p:spPr>
        <p:txBody>
          <a:bodyPr/>
          <a:lstStyle/>
          <a:p>
            <a:pPr lvl="0"/>
            <a:r>
              <a:rPr lang="en-US" sz="1800" b="1" dirty="0"/>
              <a:t>R2: </a:t>
            </a:r>
            <a:r>
              <a:rPr lang="en-US" sz="1600" b="1" i="1" dirty="0"/>
              <a:t>Animal traction is adopted as a viable, cost-effective and sustainable technology and contributes to annual increase in cultivated farmed land, improved tillage and increased productivity per acreage</a:t>
            </a:r>
            <a:r>
              <a:rPr lang="en-US" sz="1600" b="1" dirty="0"/>
              <a:t>.</a:t>
            </a:r>
            <a:r>
              <a:rPr lang="en-US" sz="1600" dirty="0"/>
              <a:t/>
            </a:r>
            <a:br>
              <a:rPr lang="en-US" sz="1600" dirty="0"/>
            </a:br>
            <a:endParaRPr lang="en-US" sz="1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8654611"/>
              </p:ext>
            </p:extLst>
          </p:nvPr>
        </p:nvGraphicFramePr>
        <p:xfrm>
          <a:off x="2605360" y="2781920"/>
          <a:ext cx="6081440" cy="361888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174488" y="2252546"/>
            <a:ext cx="5647700" cy="369332"/>
          </a:xfrm>
          <a:prstGeom prst="rect">
            <a:avLst/>
          </a:prstGeom>
          <a:noFill/>
        </p:spPr>
        <p:txBody>
          <a:bodyPr wrap="none" rtlCol="0">
            <a:spAutoFit/>
          </a:bodyPr>
          <a:lstStyle/>
          <a:p>
            <a:r>
              <a:rPr lang="en-US" b="1" dirty="0" smtClean="0"/>
              <a:t>Variance in sorghum productivity versus farm size</a:t>
            </a:r>
            <a:endParaRPr lang="en-US" b="1" dirty="0"/>
          </a:p>
        </p:txBody>
      </p:sp>
    </p:spTree>
    <p:extLst>
      <p:ext uri="{BB962C8B-B14F-4D97-AF65-F5344CB8AC3E}">
        <p14:creationId xmlns:p14="http://schemas.microsoft.com/office/powerpoint/2010/main" val="18935673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Ion Boardroom</Template>
  <TotalTime>2982</TotalTime>
  <Words>669</Words>
  <Application>Microsoft Office PowerPoint</Application>
  <PresentationFormat>Custom</PresentationFormat>
  <Paragraphs>124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Ion Boardroom</vt:lpstr>
      <vt:lpstr>The European Union’s Food Security Thematic Programme for   South Sudan   Food security through enhancing sustainable agricultural production  (FESAP) Gogrial East and West Counties, Gogrial State – South Sudan  Project duration-8August2014-8November 2017  Implemented by VSF-Germany in partnership with SEDA and INFRAID</vt:lpstr>
      <vt:lpstr>  OVERALL OBJECTIVE To contribute to increased food security, reduced vulnerability and enhanced livelihoods of rural communities by supporting household subsistence farmers in Warrap State of South Sudan</vt:lpstr>
      <vt:lpstr>Current project status</vt:lpstr>
      <vt:lpstr>Result1 : Increased agriculture production and productivity through strengthened extension services and innovative farming. </vt:lpstr>
      <vt:lpstr>Result 1-contd….</vt:lpstr>
      <vt:lpstr>Result 1-contd</vt:lpstr>
      <vt:lpstr>Result1-contd </vt:lpstr>
      <vt:lpstr>Result1-contd</vt:lpstr>
      <vt:lpstr>R2: Animal traction is adopted as a viable, cost-effective and sustainable technology and contributes to annual increase in cultivated farmed land, improved tillage and increased productivity per acreage. </vt:lpstr>
      <vt:lpstr>Result 2-contd…..</vt:lpstr>
      <vt:lpstr>Result2-contd</vt:lpstr>
      <vt:lpstr>Result2 -contd</vt:lpstr>
      <vt:lpstr>Result 3-Increase in household income as a result of access to microfinance, local markets, and linkages to value chain actors. </vt:lpstr>
      <vt:lpstr>Result3-contd</vt:lpstr>
      <vt:lpstr>Result3-contd</vt:lpstr>
      <vt:lpstr>Result 4-Increased resilience to shocks in climatic/ environmental changes and manmade disasters such as conflict.</vt:lpstr>
      <vt:lpstr>Lessons learnt</vt:lpstr>
      <vt:lpstr>.Farmers increasing their storage space due to increased crop production.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European Union’s Food Security Thematic Programme for   South Sudan   Food security through enhancing sustainable agricultural production  (FESAP) Gogrial East and West Counties, Gogrial State – South Sudan  Project duration-August2014-Nov 2017  Implemented by VSF-Germany in partnership with SEDA and INFRAID</dc:title>
  <dc:creator>Rumbidzai Sakwa</dc:creator>
  <cp:lastModifiedBy>Rumbidzai Sakwa</cp:lastModifiedBy>
  <cp:revision>22</cp:revision>
  <dcterms:created xsi:type="dcterms:W3CDTF">2017-11-17T06:18:13Z</dcterms:created>
  <dcterms:modified xsi:type="dcterms:W3CDTF">2017-11-19T09:24:30Z</dcterms:modified>
</cp:coreProperties>
</file>