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57" r:id="rId5"/>
    <p:sldId id="258" r:id="rId6"/>
    <p:sldId id="259" r:id="rId7"/>
    <p:sldId id="260"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B3FF732-8F12-4D90-B09A-E375B3321284}" type="datetimeFigureOut">
              <a:rPr lang="en-GB" smtClean="0"/>
              <a:t>22/11/2017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65C3B7-B57B-485B-8F85-84259C45F56B}" type="slidenum">
              <a:rPr lang="en-GB" smtClean="0"/>
              <a:t>‹#›</a:t>
            </a:fld>
            <a:endParaRPr lang="en-GB"/>
          </a:p>
        </p:txBody>
      </p:sp>
    </p:spTree>
    <p:extLst>
      <p:ext uri="{BB962C8B-B14F-4D97-AF65-F5344CB8AC3E}">
        <p14:creationId xmlns:p14="http://schemas.microsoft.com/office/powerpoint/2010/main" val="3454813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B3FF732-8F12-4D90-B09A-E375B3321284}" type="datetimeFigureOut">
              <a:rPr lang="en-GB" smtClean="0"/>
              <a:t>22/11/2017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65C3B7-B57B-485B-8F85-84259C45F56B}" type="slidenum">
              <a:rPr lang="en-GB" smtClean="0"/>
              <a:t>‹#›</a:t>
            </a:fld>
            <a:endParaRPr lang="en-GB"/>
          </a:p>
        </p:txBody>
      </p:sp>
    </p:spTree>
    <p:extLst>
      <p:ext uri="{BB962C8B-B14F-4D97-AF65-F5344CB8AC3E}">
        <p14:creationId xmlns:p14="http://schemas.microsoft.com/office/powerpoint/2010/main" val="4035442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B3FF732-8F12-4D90-B09A-E375B3321284}" type="datetimeFigureOut">
              <a:rPr lang="en-GB" smtClean="0"/>
              <a:t>22/11/2017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65C3B7-B57B-485B-8F85-84259C45F56B}" type="slidenum">
              <a:rPr lang="en-GB" smtClean="0"/>
              <a:t>‹#›</a:t>
            </a:fld>
            <a:endParaRPr lang="en-GB"/>
          </a:p>
        </p:txBody>
      </p:sp>
    </p:spTree>
    <p:extLst>
      <p:ext uri="{BB962C8B-B14F-4D97-AF65-F5344CB8AC3E}">
        <p14:creationId xmlns:p14="http://schemas.microsoft.com/office/powerpoint/2010/main" val="3575433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B3FF732-8F12-4D90-B09A-E375B3321284}" type="datetimeFigureOut">
              <a:rPr lang="en-GB" smtClean="0"/>
              <a:t>22/11/2017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65C3B7-B57B-485B-8F85-84259C45F56B}" type="slidenum">
              <a:rPr lang="en-GB" smtClean="0"/>
              <a:t>‹#›</a:t>
            </a:fld>
            <a:endParaRPr lang="en-GB"/>
          </a:p>
        </p:txBody>
      </p:sp>
    </p:spTree>
    <p:extLst>
      <p:ext uri="{BB962C8B-B14F-4D97-AF65-F5344CB8AC3E}">
        <p14:creationId xmlns:p14="http://schemas.microsoft.com/office/powerpoint/2010/main" val="1760882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3FF732-8F12-4D90-B09A-E375B3321284}" type="datetimeFigureOut">
              <a:rPr lang="en-GB" smtClean="0"/>
              <a:t>22/11/2017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65C3B7-B57B-485B-8F85-84259C45F56B}" type="slidenum">
              <a:rPr lang="en-GB" smtClean="0"/>
              <a:t>‹#›</a:t>
            </a:fld>
            <a:endParaRPr lang="en-GB"/>
          </a:p>
        </p:txBody>
      </p:sp>
    </p:spTree>
    <p:extLst>
      <p:ext uri="{BB962C8B-B14F-4D97-AF65-F5344CB8AC3E}">
        <p14:creationId xmlns:p14="http://schemas.microsoft.com/office/powerpoint/2010/main" val="2834997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B3FF732-8F12-4D90-B09A-E375B3321284}" type="datetimeFigureOut">
              <a:rPr lang="en-GB" smtClean="0"/>
              <a:t>22/11/2017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765C3B7-B57B-485B-8F85-84259C45F56B}" type="slidenum">
              <a:rPr lang="en-GB" smtClean="0"/>
              <a:t>‹#›</a:t>
            </a:fld>
            <a:endParaRPr lang="en-GB"/>
          </a:p>
        </p:txBody>
      </p:sp>
    </p:spTree>
    <p:extLst>
      <p:ext uri="{BB962C8B-B14F-4D97-AF65-F5344CB8AC3E}">
        <p14:creationId xmlns:p14="http://schemas.microsoft.com/office/powerpoint/2010/main" val="3144977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B3FF732-8F12-4D90-B09A-E375B3321284}" type="datetimeFigureOut">
              <a:rPr lang="en-GB" smtClean="0"/>
              <a:t>22/11/2017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765C3B7-B57B-485B-8F85-84259C45F56B}" type="slidenum">
              <a:rPr lang="en-GB" smtClean="0"/>
              <a:t>‹#›</a:t>
            </a:fld>
            <a:endParaRPr lang="en-GB"/>
          </a:p>
        </p:txBody>
      </p:sp>
    </p:spTree>
    <p:extLst>
      <p:ext uri="{BB962C8B-B14F-4D97-AF65-F5344CB8AC3E}">
        <p14:creationId xmlns:p14="http://schemas.microsoft.com/office/powerpoint/2010/main" val="1691756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B3FF732-8F12-4D90-B09A-E375B3321284}" type="datetimeFigureOut">
              <a:rPr lang="en-GB" smtClean="0"/>
              <a:t>22/11/2017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765C3B7-B57B-485B-8F85-84259C45F56B}" type="slidenum">
              <a:rPr lang="en-GB" smtClean="0"/>
              <a:t>‹#›</a:t>
            </a:fld>
            <a:endParaRPr lang="en-GB"/>
          </a:p>
        </p:txBody>
      </p:sp>
    </p:spTree>
    <p:extLst>
      <p:ext uri="{BB962C8B-B14F-4D97-AF65-F5344CB8AC3E}">
        <p14:creationId xmlns:p14="http://schemas.microsoft.com/office/powerpoint/2010/main" val="726498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3FF732-8F12-4D90-B09A-E375B3321284}" type="datetimeFigureOut">
              <a:rPr lang="en-GB" smtClean="0"/>
              <a:t>22/11/2017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765C3B7-B57B-485B-8F85-84259C45F56B}" type="slidenum">
              <a:rPr lang="en-GB" smtClean="0"/>
              <a:t>‹#›</a:t>
            </a:fld>
            <a:endParaRPr lang="en-GB"/>
          </a:p>
        </p:txBody>
      </p:sp>
    </p:spTree>
    <p:extLst>
      <p:ext uri="{BB962C8B-B14F-4D97-AF65-F5344CB8AC3E}">
        <p14:creationId xmlns:p14="http://schemas.microsoft.com/office/powerpoint/2010/main" val="4069745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3FF732-8F12-4D90-B09A-E375B3321284}" type="datetimeFigureOut">
              <a:rPr lang="en-GB" smtClean="0"/>
              <a:t>22/11/2017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765C3B7-B57B-485B-8F85-84259C45F56B}" type="slidenum">
              <a:rPr lang="en-GB" smtClean="0"/>
              <a:t>‹#›</a:t>
            </a:fld>
            <a:endParaRPr lang="en-GB"/>
          </a:p>
        </p:txBody>
      </p:sp>
    </p:spTree>
    <p:extLst>
      <p:ext uri="{BB962C8B-B14F-4D97-AF65-F5344CB8AC3E}">
        <p14:creationId xmlns:p14="http://schemas.microsoft.com/office/powerpoint/2010/main" val="2905551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3FF732-8F12-4D90-B09A-E375B3321284}" type="datetimeFigureOut">
              <a:rPr lang="en-GB" smtClean="0"/>
              <a:t>22/11/2017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765C3B7-B57B-485B-8F85-84259C45F56B}" type="slidenum">
              <a:rPr lang="en-GB" smtClean="0"/>
              <a:t>‹#›</a:t>
            </a:fld>
            <a:endParaRPr lang="en-GB"/>
          </a:p>
        </p:txBody>
      </p:sp>
    </p:spTree>
    <p:extLst>
      <p:ext uri="{BB962C8B-B14F-4D97-AF65-F5344CB8AC3E}">
        <p14:creationId xmlns:p14="http://schemas.microsoft.com/office/powerpoint/2010/main" val="1605367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3FF732-8F12-4D90-B09A-E375B3321284}" type="datetimeFigureOut">
              <a:rPr lang="en-GB" smtClean="0"/>
              <a:t>22/11/2017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65C3B7-B57B-485B-8F85-84259C45F56B}" type="slidenum">
              <a:rPr lang="en-GB" smtClean="0"/>
              <a:t>‹#›</a:t>
            </a:fld>
            <a:endParaRPr lang="en-GB"/>
          </a:p>
        </p:txBody>
      </p:sp>
    </p:spTree>
    <p:extLst>
      <p:ext uri="{BB962C8B-B14F-4D97-AF65-F5344CB8AC3E}">
        <p14:creationId xmlns:p14="http://schemas.microsoft.com/office/powerpoint/2010/main" val="5416278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8136" y="145474"/>
            <a:ext cx="9144000" cy="1910640"/>
          </a:xfrm>
        </p:spPr>
        <p:txBody>
          <a:bodyPr>
            <a:normAutofit fontScale="90000"/>
          </a:bodyPr>
          <a:lstStyle/>
          <a:p>
            <a:r>
              <a:rPr lang="en-GB" dirty="0" smtClean="0"/>
              <a:t/>
            </a:r>
            <a:br>
              <a:rPr lang="en-GB" dirty="0" smtClean="0"/>
            </a:br>
            <a:r>
              <a:rPr lang="en-GB" dirty="0" smtClean="0"/>
              <a:t/>
            </a:r>
            <a:br>
              <a:rPr lang="en-GB" dirty="0" smtClean="0"/>
            </a:br>
            <a:r>
              <a:rPr lang="en-GB" dirty="0" smtClean="0"/>
              <a:t>ZOA PROJECT</a:t>
            </a:r>
            <a:br>
              <a:rPr lang="en-GB" dirty="0" smtClean="0"/>
            </a:br>
            <a:r>
              <a:rPr lang="en-GB" dirty="0" smtClean="0"/>
              <a:t>PRO-ACT</a:t>
            </a:r>
            <a:br>
              <a:rPr lang="en-GB" dirty="0" smtClean="0"/>
            </a:br>
            <a:r>
              <a:rPr lang="en-GB" sz="2200" dirty="0" smtClean="0"/>
              <a:t>DCI-FOOD/2015/369548</a:t>
            </a:r>
            <a:endParaRPr lang="en-GB" sz="2200" dirty="0"/>
          </a:p>
        </p:txBody>
      </p:sp>
      <p:sp>
        <p:nvSpPr>
          <p:cNvPr id="3" name="Subtitle 2"/>
          <p:cNvSpPr>
            <a:spLocks noGrp="1"/>
          </p:cNvSpPr>
          <p:nvPr>
            <p:ph type="subTitle" idx="1"/>
          </p:nvPr>
        </p:nvSpPr>
        <p:spPr>
          <a:xfrm>
            <a:off x="997527" y="2608118"/>
            <a:ext cx="10214263" cy="4083627"/>
          </a:xfrm>
        </p:spPr>
        <p:txBody>
          <a:bodyPr>
            <a:noAutofit/>
          </a:bodyPr>
          <a:lstStyle/>
          <a:p>
            <a:r>
              <a:rPr lang="en-GB" sz="4000" b="1" dirty="0" smtClean="0"/>
              <a:t>Tittle</a:t>
            </a:r>
            <a:r>
              <a:rPr lang="en-GB" sz="4000" dirty="0" smtClean="0"/>
              <a:t>; Resilience, recovery for food and Nutrition security in former </a:t>
            </a:r>
            <a:r>
              <a:rPr lang="en-GB" sz="4000" dirty="0" err="1" smtClean="0"/>
              <a:t>Jonglei</a:t>
            </a:r>
            <a:r>
              <a:rPr lang="en-GB" sz="4000" dirty="0" smtClean="0"/>
              <a:t> state including Greater </a:t>
            </a:r>
            <a:r>
              <a:rPr lang="en-GB" sz="4000" dirty="0" err="1" smtClean="0"/>
              <a:t>Pibor</a:t>
            </a:r>
            <a:r>
              <a:rPr lang="en-GB" sz="4000" dirty="0" smtClean="0"/>
              <a:t> Administrative Area.(Now </a:t>
            </a:r>
            <a:r>
              <a:rPr lang="en-GB" sz="4000" dirty="0" err="1" smtClean="0"/>
              <a:t>Boma</a:t>
            </a:r>
            <a:r>
              <a:rPr lang="en-GB" sz="4000" dirty="0" smtClean="0"/>
              <a:t> state)</a:t>
            </a:r>
          </a:p>
          <a:p>
            <a:endParaRPr lang="en-GB" sz="4000" dirty="0" smtClean="0"/>
          </a:p>
          <a:p>
            <a:r>
              <a:rPr lang="en-GB" sz="4000" dirty="0" smtClean="0"/>
              <a:t>Project Start; </a:t>
            </a:r>
            <a:r>
              <a:rPr lang="en-GB" sz="4000" dirty="0"/>
              <a:t>Jan, 2016</a:t>
            </a:r>
          </a:p>
          <a:p>
            <a:r>
              <a:rPr lang="en-GB" sz="4000" dirty="0"/>
              <a:t>              </a:t>
            </a:r>
            <a:r>
              <a:rPr lang="en-GB" sz="4000" dirty="0" smtClean="0"/>
              <a:t>End; </a:t>
            </a:r>
            <a:r>
              <a:rPr lang="en-GB" sz="4000" dirty="0"/>
              <a:t>Dec, 2019</a:t>
            </a:r>
          </a:p>
          <a:p>
            <a:endParaRPr lang="en-GB" sz="4000" dirty="0"/>
          </a:p>
        </p:txBody>
      </p:sp>
      <p:pic>
        <p:nvPicPr>
          <p:cNvPr id="4" name="Picture 3"/>
          <p:cNvPicPr>
            <a:picLocks noChangeAspect="1"/>
          </p:cNvPicPr>
          <p:nvPr/>
        </p:nvPicPr>
        <p:blipFill>
          <a:blip r:embed="rId2"/>
          <a:stretch>
            <a:fillRect/>
          </a:stretch>
        </p:blipFill>
        <p:spPr>
          <a:xfrm>
            <a:off x="677260" y="581891"/>
            <a:ext cx="2928386" cy="1474222"/>
          </a:xfrm>
          <a:prstGeom prst="rect">
            <a:avLst/>
          </a:prstGeom>
        </p:spPr>
      </p:pic>
      <p:pic>
        <p:nvPicPr>
          <p:cNvPr id="5" name="Picture 4"/>
          <p:cNvPicPr>
            <a:picLocks noChangeAspect="1"/>
          </p:cNvPicPr>
          <p:nvPr/>
        </p:nvPicPr>
        <p:blipFill>
          <a:blip r:embed="rId3"/>
          <a:stretch>
            <a:fillRect/>
          </a:stretch>
        </p:blipFill>
        <p:spPr>
          <a:xfrm>
            <a:off x="8757259" y="363826"/>
            <a:ext cx="2887316" cy="1443659"/>
          </a:xfrm>
          <a:prstGeom prst="rect">
            <a:avLst/>
          </a:prstGeom>
        </p:spPr>
      </p:pic>
    </p:spTree>
    <p:extLst>
      <p:ext uri="{BB962C8B-B14F-4D97-AF65-F5344CB8AC3E}">
        <p14:creationId xmlns:p14="http://schemas.microsoft.com/office/powerpoint/2010/main" val="2797565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72837"/>
            <a:ext cx="9144000" cy="779318"/>
          </a:xfrm>
        </p:spPr>
        <p:txBody>
          <a:bodyPr>
            <a:normAutofit fontScale="90000"/>
          </a:bodyPr>
          <a:lstStyle/>
          <a:p>
            <a:r>
              <a:rPr lang="en-GB" sz="4400" dirty="0" smtClean="0"/>
              <a:t>TOPICS</a:t>
            </a:r>
            <a:r>
              <a:rPr lang="en-GB" dirty="0" smtClean="0"/>
              <a:t>.</a:t>
            </a:r>
            <a:endParaRPr lang="en-GB" dirty="0"/>
          </a:p>
        </p:txBody>
      </p:sp>
      <p:sp>
        <p:nvSpPr>
          <p:cNvPr id="3" name="Subtitle 2"/>
          <p:cNvSpPr>
            <a:spLocks noGrp="1"/>
          </p:cNvSpPr>
          <p:nvPr>
            <p:ph type="subTitle" idx="1"/>
          </p:nvPr>
        </p:nvSpPr>
        <p:spPr>
          <a:xfrm>
            <a:off x="415636" y="2130136"/>
            <a:ext cx="11211791" cy="4364182"/>
          </a:xfrm>
        </p:spPr>
        <p:txBody>
          <a:bodyPr>
            <a:noAutofit/>
          </a:bodyPr>
          <a:lstStyle/>
          <a:p>
            <a:pPr algn="l"/>
            <a:r>
              <a:rPr lang="en-GB" sz="4000" dirty="0"/>
              <a:t>a.	</a:t>
            </a:r>
            <a:r>
              <a:rPr lang="en-GB" sz="3600" dirty="0"/>
              <a:t>Ability to produce sufficient staple food for own household restored.</a:t>
            </a:r>
          </a:p>
          <a:p>
            <a:pPr algn="l"/>
            <a:r>
              <a:rPr lang="en-GB" sz="3600" dirty="0"/>
              <a:t>b.	Resilience against climate related crop-failures built-up.</a:t>
            </a:r>
          </a:p>
          <a:p>
            <a:pPr algn="l"/>
            <a:r>
              <a:rPr lang="en-GB" sz="3600" dirty="0"/>
              <a:t>c.	Access to healthy and diverse types of food increased.</a:t>
            </a:r>
          </a:p>
          <a:p>
            <a:pPr algn="l"/>
            <a:r>
              <a:rPr lang="en-GB" sz="3600" dirty="0"/>
              <a:t>d.	Access to farm-input supply systems for seeds, tools and fertilizers obtained.</a:t>
            </a:r>
          </a:p>
          <a:p>
            <a:endParaRPr lang="en-GB" sz="4000" dirty="0" smtClean="0"/>
          </a:p>
        </p:txBody>
      </p:sp>
      <p:pic>
        <p:nvPicPr>
          <p:cNvPr id="4" name="Picture 3"/>
          <p:cNvPicPr>
            <a:picLocks noChangeAspect="1"/>
          </p:cNvPicPr>
          <p:nvPr/>
        </p:nvPicPr>
        <p:blipFill>
          <a:blip r:embed="rId2"/>
          <a:stretch>
            <a:fillRect/>
          </a:stretch>
        </p:blipFill>
        <p:spPr>
          <a:xfrm>
            <a:off x="271163" y="626134"/>
            <a:ext cx="2505673" cy="1268078"/>
          </a:xfrm>
          <a:prstGeom prst="rect">
            <a:avLst/>
          </a:prstGeom>
        </p:spPr>
      </p:pic>
      <p:pic>
        <p:nvPicPr>
          <p:cNvPr id="5" name="Picture 4"/>
          <p:cNvPicPr>
            <a:picLocks noChangeAspect="1"/>
          </p:cNvPicPr>
          <p:nvPr/>
        </p:nvPicPr>
        <p:blipFill>
          <a:blip r:embed="rId3"/>
          <a:stretch>
            <a:fillRect/>
          </a:stretch>
        </p:blipFill>
        <p:spPr>
          <a:xfrm>
            <a:off x="9555384" y="705389"/>
            <a:ext cx="2365453" cy="1188823"/>
          </a:xfrm>
          <a:prstGeom prst="rect">
            <a:avLst/>
          </a:prstGeom>
        </p:spPr>
      </p:pic>
    </p:spTree>
    <p:extLst>
      <p:ext uri="{BB962C8B-B14F-4D97-AF65-F5344CB8AC3E}">
        <p14:creationId xmlns:p14="http://schemas.microsoft.com/office/powerpoint/2010/main" val="1141193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696046"/>
          </a:xfrm>
        </p:spPr>
        <p:txBody>
          <a:bodyPr>
            <a:normAutofit fontScale="90000"/>
          </a:bodyPr>
          <a:lstStyle/>
          <a:p>
            <a:r>
              <a:rPr lang="en-GB" dirty="0" smtClean="0"/>
              <a:t>Target beneficiaries</a:t>
            </a:r>
            <a:endParaRPr lang="en-GB" dirty="0"/>
          </a:p>
        </p:txBody>
      </p:sp>
      <p:sp>
        <p:nvSpPr>
          <p:cNvPr id="3" name="Subtitle 2"/>
          <p:cNvSpPr>
            <a:spLocks noGrp="1"/>
          </p:cNvSpPr>
          <p:nvPr>
            <p:ph type="subTitle" idx="1"/>
          </p:nvPr>
        </p:nvSpPr>
        <p:spPr>
          <a:xfrm>
            <a:off x="727364" y="2067791"/>
            <a:ext cx="9867900" cy="3906981"/>
          </a:xfrm>
        </p:spPr>
        <p:txBody>
          <a:bodyPr>
            <a:normAutofit/>
          </a:bodyPr>
          <a:lstStyle/>
          <a:p>
            <a:r>
              <a:rPr lang="en-GB" sz="3600" dirty="0" smtClean="0"/>
              <a:t>Areas of operation; </a:t>
            </a:r>
            <a:r>
              <a:rPr lang="en-GB" sz="3600" dirty="0" err="1" smtClean="0"/>
              <a:t>Akobo</a:t>
            </a:r>
            <a:r>
              <a:rPr lang="en-GB" sz="3600" dirty="0" smtClean="0"/>
              <a:t> (Nile Hope), </a:t>
            </a:r>
            <a:r>
              <a:rPr lang="en-GB" sz="3600" dirty="0" err="1" smtClean="0"/>
              <a:t>Bor</a:t>
            </a:r>
            <a:r>
              <a:rPr lang="en-GB" sz="3600" dirty="0" smtClean="0"/>
              <a:t> and </a:t>
            </a:r>
            <a:r>
              <a:rPr lang="en-GB" sz="3600" dirty="0" err="1" smtClean="0"/>
              <a:t>Pibor</a:t>
            </a:r>
            <a:r>
              <a:rPr lang="en-GB" sz="3600" dirty="0" smtClean="0"/>
              <a:t>.</a:t>
            </a:r>
          </a:p>
          <a:p>
            <a:pPr algn="l"/>
            <a:endParaRPr lang="en-GB" sz="3600" dirty="0"/>
          </a:p>
          <a:p>
            <a:pPr marL="457200" indent="-457200" algn="l">
              <a:buFont typeface="Arial" panose="020B0604020202020204" pitchFamily="34" charset="0"/>
              <a:buChar char="•"/>
            </a:pPr>
            <a:r>
              <a:rPr lang="en-GB" sz="3000" dirty="0" smtClean="0"/>
              <a:t>1,500 </a:t>
            </a:r>
            <a:r>
              <a:rPr lang="en-GB" sz="3000" dirty="0" err="1"/>
              <a:t>hh</a:t>
            </a:r>
            <a:r>
              <a:rPr lang="en-GB" sz="3000" dirty="0"/>
              <a:t> will be supported to increase their ability to produce sufficient staple food. </a:t>
            </a:r>
          </a:p>
          <a:p>
            <a:pPr algn="l"/>
            <a:r>
              <a:rPr lang="en-GB" sz="3000" dirty="0"/>
              <a:t>•	250 </a:t>
            </a:r>
            <a:r>
              <a:rPr lang="en-GB" sz="3000" dirty="0" err="1"/>
              <a:t>hh</a:t>
            </a:r>
            <a:r>
              <a:rPr lang="en-GB" sz="3000" dirty="0"/>
              <a:t> supported to specialize in vegetable growing. </a:t>
            </a:r>
          </a:p>
          <a:p>
            <a:pPr algn="l"/>
            <a:r>
              <a:rPr lang="en-GB" sz="3000" dirty="0"/>
              <a:t>•	250 </a:t>
            </a:r>
            <a:r>
              <a:rPr lang="en-GB" sz="3000" dirty="0" err="1"/>
              <a:t>hh</a:t>
            </a:r>
            <a:r>
              <a:rPr lang="en-GB" sz="3000" dirty="0"/>
              <a:t> supported to be better fisher folks. </a:t>
            </a:r>
          </a:p>
        </p:txBody>
      </p:sp>
    </p:spTree>
    <p:extLst>
      <p:ext uri="{BB962C8B-B14F-4D97-AF65-F5344CB8AC3E}">
        <p14:creationId xmlns:p14="http://schemas.microsoft.com/office/powerpoint/2010/main" val="2308666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74073"/>
            <a:ext cx="8534400" cy="737754"/>
          </a:xfrm>
        </p:spPr>
        <p:txBody>
          <a:bodyPr>
            <a:normAutofit fontScale="90000"/>
          </a:bodyPr>
          <a:lstStyle/>
          <a:p>
            <a:r>
              <a:rPr lang="en-GB" sz="4400" dirty="0" smtClean="0"/>
              <a:t>1. PROJECT STATUS</a:t>
            </a:r>
            <a:r>
              <a:rPr lang="en-GB" dirty="0" smtClean="0"/>
              <a:t>.</a:t>
            </a:r>
            <a:endParaRPr lang="en-GB" dirty="0"/>
          </a:p>
        </p:txBody>
      </p:sp>
      <p:sp>
        <p:nvSpPr>
          <p:cNvPr id="3" name="Subtitle 2"/>
          <p:cNvSpPr>
            <a:spLocks noGrp="1"/>
          </p:cNvSpPr>
          <p:nvPr>
            <p:ph type="subTitle" idx="1"/>
          </p:nvPr>
        </p:nvSpPr>
        <p:spPr>
          <a:xfrm>
            <a:off x="476249" y="1392307"/>
            <a:ext cx="11494077" cy="5808593"/>
          </a:xfrm>
        </p:spPr>
        <p:txBody>
          <a:bodyPr>
            <a:normAutofit fontScale="85000" lnSpcReduction="20000"/>
          </a:bodyPr>
          <a:lstStyle/>
          <a:p>
            <a:pPr algn="l"/>
            <a:r>
              <a:rPr lang="en-GB" sz="3000" dirty="0" smtClean="0"/>
              <a:t>We have implemented 18 months of the 48 months of the project. Activities continuing are;</a:t>
            </a:r>
          </a:p>
          <a:p>
            <a:pPr algn="l"/>
            <a:r>
              <a:rPr lang="en-GB" sz="3000" dirty="0" smtClean="0"/>
              <a:t>I.	Identification of existing producer association and formation on going.</a:t>
            </a:r>
          </a:p>
          <a:p>
            <a:pPr algn="l"/>
            <a:r>
              <a:rPr lang="en-GB" sz="3000" dirty="0" smtClean="0"/>
              <a:t>II.	Execution of Planned capacity building / trainings of government official (Agricultural Extension workers) and project officers.</a:t>
            </a:r>
          </a:p>
          <a:p>
            <a:pPr algn="l"/>
            <a:r>
              <a:rPr lang="en-GB" sz="3000" dirty="0" smtClean="0"/>
              <a:t>III.	Identification and registration of most vulnerable households, 750 households, for small ruminant restocking.</a:t>
            </a:r>
          </a:p>
          <a:p>
            <a:pPr algn="l"/>
            <a:r>
              <a:rPr lang="en-GB" sz="3000" dirty="0" smtClean="0"/>
              <a:t>IV.	Collecting production data and annual household survey.</a:t>
            </a:r>
          </a:p>
          <a:p>
            <a:pPr algn="l"/>
            <a:r>
              <a:rPr lang="en-GB" sz="3000" dirty="0" smtClean="0"/>
              <a:t>V.	Construction of improved grain stores at household level continues. Farmers have already been supported with hermetic bags for grain storage.</a:t>
            </a:r>
          </a:p>
          <a:p>
            <a:pPr algn="l"/>
            <a:r>
              <a:rPr lang="en-GB" sz="3000" dirty="0" smtClean="0"/>
              <a:t>VI.	Identification and Establishment of vegetable (250 HH) and fishing groups (250 HH).</a:t>
            </a:r>
          </a:p>
          <a:p>
            <a:pPr algn="l"/>
            <a:r>
              <a:rPr lang="en-GB" sz="3000" dirty="0" smtClean="0"/>
              <a:t>VII.	Promotion of eating balanced diet, breast feeding and proper food hygiene continues.</a:t>
            </a:r>
          </a:p>
          <a:p>
            <a:pPr algn="l"/>
            <a:r>
              <a:rPr lang="en-GB" sz="3000" dirty="0" smtClean="0"/>
              <a:t>VIII.	19 Village Savings and </a:t>
            </a:r>
            <a:r>
              <a:rPr lang="en-GB" sz="3000" dirty="0"/>
              <a:t>L</a:t>
            </a:r>
            <a:r>
              <a:rPr lang="en-GB" sz="3000" dirty="0" smtClean="0"/>
              <a:t>oans Associations (VSLA’s) meet as scheduled and continue to save and manage the groups affairs accordingly.</a:t>
            </a:r>
          </a:p>
          <a:p>
            <a:endParaRPr lang="en-GB" dirty="0"/>
          </a:p>
        </p:txBody>
      </p:sp>
      <p:pic>
        <p:nvPicPr>
          <p:cNvPr id="4" name="Picture 3"/>
          <p:cNvPicPr>
            <a:picLocks noChangeAspect="1"/>
          </p:cNvPicPr>
          <p:nvPr/>
        </p:nvPicPr>
        <p:blipFill>
          <a:blip r:embed="rId2"/>
          <a:stretch>
            <a:fillRect/>
          </a:stretch>
        </p:blipFill>
        <p:spPr>
          <a:xfrm>
            <a:off x="235527" y="93593"/>
            <a:ext cx="2507673" cy="1264285"/>
          </a:xfrm>
          <a:prstGeom prst="rect">
            <a:avLst/>
          </a:prstGeom>
        </p:spPr>
      </p:pic>
      <p:pic>
        <p:nvPicPr>
          <p:cNvPr id="5" name="Picture 4"/>
          <p:cNvPicPr>
            <a:picLocks noChangeAspect="1"/>
          </p:cNvPicPr>
          <p:nvPr/>
        </p:nvPicPr>
        <p:blipFill>
          <a:blip r:embed="rId3"/>
          <a:stretch>
            <a:fillRect/>
          </a:stretch>
        </p:blipFill>
        <p:spPr>
          <a:xfrm>
            <a:off x="9693748" y="173316"/>
            <a:ext cx="2364126" cy="1184562"/>
          </a:xfrm>
          <a:prstGeom prst="rect">
            <a:avLst/>
          </a:prstGeom>
        </p:spPr>
      </p:pic>
    </p:spTree>
    <p:extLst>
      <p:ext uri="{BB962C8B-B14F-4D97-AF65-F5344CB8AC3E}">
        <p14:creationId xmlns:p14="http://schemas.microsoft.com/office/powerpoint/2010/main" val="3495724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94855"/>
            <a:ext cx="9144000" cy="852054"/>
          </a:xfrm>
        </p:spPr>
        <p:txBody>
          <a:bodyPr>
            <a:normAutofit fontScale="90000"/>
          </a:bodyPr>
          <a:lstStyle/>
          <a:p>
            <a:r>
              <a:rPr lang="en-GB" sz="4400" dirty="0" smtClean="0"/>
              <a:t>2</a:t>
            </a:r>
            <a:r>
              <a:rPr lang="en-GB" dirty="0" smtClean="0"/>
              <a:t>. </a:t>
            </a:r>
            <a:r>
              <a:rPr lang="en-GB" sz="4400" dirty="0" smtClean="0"/>
              <a:t>RESULTS ACHIEVED.</a:t>
            </a:r>
            <a:endParaRPr lang="en-GB" sz="4400" dirty="0"/>
          </a:p>
        </p:txBody>
      </p:sp>
      <p:sp>
        <p:nvSpPr>
          <p:cNvPr id="3" name="Subtitle 2"/>
          <p:cNvSpPr>
            <a:spLocks noGrp="1"/>
          </p:cNvSpPr>
          <p:nvPr>
            <p:ph type="subTitle" idx="1"/>
          </p:nvPr>
        </p:nvSpPr>
        <p:spPr>
          <a:xfrm>
            <a:off x="394855" y="1683327"/>
            <a:ext cx="11627427" cy="4655128"/>
          </a:xfrm>
        </p:spPr>
        <p:txBody>
          <a:bodyPr>
            <a:normAutofit fontScale="92500" lnSpcReduction="10000"/>
          </a:bodyPr>
          <a:lstStyle/>
          <a:p>
            <a:pPr marL="571500" indent="-571500" algn="l">
              <a:buAutoNum type="romanLcPeriod"/>
            </a:pPr>
            <a:r>
              <a:rPr lang="en-GB" sz="2800" dirty="0" smtClean="0"/>
              <a:t>Developed and revived, at </a:t>
            </a:r>
            <a:r>
              <a:rPr lang="en-GB" sz="2800" dirty="0" err="1" smtClean="0"/>
              <a:t>Boma</a:t>
            </a:r>
            <a:r>
              <a:rPr lang="en-GB" sz="2800" dirty="0" smtClean="0"/>
              <a:t> level, rules and regulations framework controlling and managing the grazing and farming land. </a:t>
            </a:r>
          </a:p>
          <a:p>
            <a:pPr marL="571500" indent="-571500" algn="l">
              <a:buAutoNum type="romanLcPeriod"/>
            </a:pPr>
            <a:r>
              <a:rPr lang="en-GB" sz="2800" dirty="0" smtClean="0"/>
              <a:t>Established and delivered Good Agricultural Practices trainings in all the 60 farmer groups.</a:t>
            </a:r>
            <a:endParaRPr lang="en-GB" sz="2800" dirty="0"/>
          </a:p>
          <a:p>
            <a:pPr marL="571500" indent="-571500" algn="l">
              <a:buAutoNum type="romanLcPeriod"/>
            </a:pPr>
            <a:r>
              <a:rPr lang="en-GB" sz="2800" dirty="0" smtClean="0"/>
              <a:t>Capacity development of the local government agriculture Extension workers. This has been achieve in two way, </a:t>
            </a:r>
            <a:r>
              <a:rPr lang="en-GB" sz="2800" dirty="0" err="1" smtClean="0"/>
              <a:t>i.e</a:t>
            </a:r>
            <a:r>
              <a:rPr lang="en-GB" sz="2800" dirty="0" smtClean="0"/>
              <a:t> on-job training and TOT’S on subject matter on FFS, VSLA establishment and management and conservation Agriculture.</a:t>
            </a:r>
          </a:p>
          <a:p>
            <a:pPr marL="571500" indent="-571500" algn="l">
              <a:buAutoNum type="romanLcPeriod"/>
            </a:pPr>
            <a:r>
              <a:rPr lang="en-GB" sz="2800" dirty="0" smtClean="0"/>
              <a:t>Improved grain storage through construction of improved stores and supply and use of hermetic bags.</a:t>
            </a:r>
          </a:p>
          <a:p>
            <a:pPr marL="571500" indent="-571500" algn="l">
              <a:buAutoNum type="romanLcPeriod"/>
            </a:pPr>
            <a:r>
              <a:rPr lang="en-GB" sz="2800" dirty="0" smtClean="0"/>
              <a:t>VSLA’s have continued to meet their savings obligation and members are also borrowing from the pooled funds. 4 VSLA’s have completed their saving cycle, share-out has been done and they are now starting a new cycle. </a:t>
            </a:r>
            <a:endParaRPr lang="en-GB" sz="2800" dirty="0"/>
          </a:p>
        </p:txBody>
      </p:sp>
      <p:pic>
        <p:nvPicPr>
          <p:cNvPr id="4" name="Picture 3"/>
          <p:cNvPicPr>
            <a:picLocks noChangeAspect="1"/>
          </p:cNvPicPr>
          <p:nvPr/>
        </p:nvPicPr>
        <p:blipFill>
          <a:blip r:embed="rId2"/>
          <a:stretch>
            <a:fillRect/>
          </a:stretch>
        </p:blipFill>
        <p:spPr>
          <a:xfrm>
            <a:off x="394855" y="204456"/>
            <a:ext cx="2706586" cy="1364570"/>
          </a:xfrm>
          <a:prstGeom prst="rect">
            <a:avLst/>
          </a:prstGeom>
        </p:spPr>
      </p:pic>
      <p:pic>
        <p:nvPicPr>
          <p:cNvPr id="5" name="Picture 4"/>
          <p:cNvPicPr>
            <a:picLocks noChangeAspect="1"/>
          </p:cNvPicPr>
          <p:nvPr/>
        </p:nvPicPr>
        <p:blipFill>
          <a:blip r:embed="rId3"/>
          <a:stretch>
            <a:fillRect/>
          </a:stretch>
        </p:blipFill>
        <p:spPr>
          <a:xfrm>
            <a:off x="9590809" y="359618"/>
            <a:ext cx="2206336" cy="1105500"/>
          </a:xfrm>
          <a:prstGeom prst="rect">
            <a:avLst/>
          </a:prstGeom>
        </p:spPr>
      </p:pic>
    </p:spTree>
    <p:extLst>
      <p:ext uri="{BB962C8B-B14F-4D97-AF65-F5344CB8AC3E}">
        <p14:creationId xmlns:p14="http://schemas.microsoft.com/office/powerpoint/2010/main" val="2525825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22119"/>
            <a:ext cx="9144000" cy="633845"/>
          </a:xfrm>
        </p:spPr>
        <p:txBody>
          <a:bodyPr>
            <a:normAutofit fontScale="90000"/>
          </a:bodyPr>
          <a:lstStyle/>
          <a:p>
            <a:r>
              <a:rPr lang="en-GB" sz="4000" dirty="0" smtClean="0"/>
              <a:t>3. LESSONS LEARNED</a:t>
            </a:r>
            <a:endParaRPr lang="en-GB" sz="4000" dirty="0"/>
          </a:p>
        </p:txBody>
      </p:sp>
      <p:sp>
        <p:nvSpPr>
          <p:cNvPr id="3" name="Subtitle 2"/>
          <p:cNvSpPr>
            <a:spLocks noGrp="1"/>
          </p:cNvSpPr>
          <p:nvPr>
            <p:ph type="subTitle" idx="1"/>
          </p:nvPr>
        </p:nvSpPr>
        <p:spPr>
          <a:xfrm>
            <a:off x="477982" y="955965"/>
            <a:ext cx="11232573" cy="5673436"/>
          </a:xfrm>
        </p:spPr>
        <p:txBody>
          <a:bodyPr>
            <a:normAutofit fontScale="70000" lnSpcReduction="20000"/>
          </a:bodyPr>
          <a:lstStyle/>
          <a:p>
            <a:endParaRPr lang="en-GB" dirty="0" smtClean="0"/>
          </a:p>
          <a:p>
            <a:pPr algn="l"/>
            <a:r>
              <a:rPr lang="en-GB" dirty="0" smtClean="0"/>
              <a:t>I.	</a:t>
            </a:r>
            <a:r>
              <a:rPr lang="en-GB" sz="3000" dirty="0" smtClean="0"/>
              <a:t>The use of locally produced seeds enhances the crop survival during the extreme weather conditions thereby ensuring there some performance of the crop due to it’s adaptability to the local climatic conditions.</a:t>
            </a:r>
          </a:p>
          <a:p>
            <a:pPr algn="l"/>
            <a:r>
              <a:rPr lang="en-GB" sz="3000" dirty="0" smtClean="0"/>
              <a:t>II.	The small livestock raising specifically poultry, is a challenge for some communities to accept. They’re very vulnerable to many predators, and since they’re free ranging, some communities consider them dirty because they eat including faeces. Therefore, they not a choice enterprise in those communities.</a:t>
            </a:r>
          </a:p>
          <a:p>
            <a:pPr algn="l"/>
            <a:r>
              <a:rPr lang="en-GB" sz="3000" dirty="0" smtClean="0"/>
              <a:t>III.	Savings obtained from the Village savings and Loans association lose value very fast due to currency devaluation. Therefore, the savings should be converted to easy to sell appreciable assets, </a:t>
            </a:r>
            <a:r>
              <a:rPr lang="en-GB" sz="3000" dirty="0" err="1" smtClean="0"/>
              <a:t>eg</a:t>
            </a:r>
            <a:r>
              <a:rPr lang="en-GB" sz="3000" dirty="0" smtClean="0"/>
              <a:t> grains, small ruminants or buy hard currency.</a:t>
            </a:r>
          </a:p>
          <a:p>
            <a:pPr algn="l"/>
            <a:r>
              <a:rPr lang="en-GB" sz="3000" dirty="0" smtClean="0"/>
              <a:t>IV.	Developing the agro-dealers may not be practical due to the inaccessibility caused by both the rains and insecurity. Therefore, practicality of this action is in doubt. Hence, inputs that can be generated from within the local community will find their way to the market, </a:t>
            </a:r>
            <a:r>
              <a:rPr lang="en-GB" sz="3000" dirty="0" err="1" smtClean="0"/>
              <a:t>eg</a:t>
            </a:r>
            <a:r>
              <a:rPr lang="en-GB" sz="3000" dirty="0" smtClean="0"/>
              <a:t>, Local blacksmith and seed production by farmers. </a:t>
            </a:r>
          </a:p>
          <a:p>
            <a:pPr algn="l"/>
            <a:r>
              <a:rPr lang="en-GB" sz="3000" dirty="0" smtClean="0"/>
              <a:t>V.	Despite the possibility of the neighbouring communities having the potential to learn from each other, the exchange visit foreseen by the project may not happen mainly due to the existing and long running hostilities between them. </a:t>
            </a:r>
          </a:p>
          <a:p>
            <a:pPr algn="l"/>
            <a:r>
              <a:rPr lang="en-GB" sz="3000" dirty="0" smtClean="0"/>
              <a:t>VI.	Food aid support to the farmer groups during the lean season enabled the farmers to participate fully in the agricultural activities and reduced migration from the villages.</a:t>
            </a:r>
          </a:p>
          <a:p>
            <a:endParaRPr lang="en-GB" dirty="0" smtClean="0"/>
          </a:p>
          <a:p>
            <a:endParaRPr lang="en-GB" dirty="0"/>
          </a:p>
        </p:txBody>
      </p:sp>
      <p:pic>
        <p:nvPicPr>
          <p:cNvPr id="4" name="Picture 3"/>
          <p:cNvPicPr>
            <a:picLocks noChangeAspect="1"/>
          </p:cNvPicPr>
          <p:nvPr/>
        </p:nvPicPr>
        <p:blipFill>
          <a:blip r:embed="rId2"/>
          <a:stretch>
            <a:fillRect/>
          </a:stretch>
        </p:blipFill>
        <p:spPr>
          <a:xfrm>
            <a:off x="601160" y="103983"/>
            <a:ext cx="2256340" cy="1137571"/>
          </a:xfrm>
          <a:prstGeom prst="rect">
            <a:avLst/>
          </a:prstGeom>
        </p:spPr>
      </p:pic>
      <p:pic>
        <p:nvPicPr>
          <p:cNvPr id="5" name="Picture 4"/>
          <p:cNvPicPr>
            <a:picLocks noChangeAspect="1"/>
          </p:cNvPicPr>
          <p:nvPr/>
        </p:nvPicPr>
        <p:blipFill>
          <a:blip r:embed="rId3"/>
          <a:stretch>
            <a:fillRect/>
          </a:stretch>
        </p:blipFill>
        <p:spPr>
          <a:xfrm>
            <a:off x="9549245" y="103983"/>
            <a:ext cx="2284488" cy="1144659"/>
          </a:xfrm>
          <a:prstGeom prst="rect">
            <a:avLst/>
          </a:prstGeom>
        </p:spPr>
      </p:pic>
    </p:spTree>
    <p:extLst>
      <p:ext uri="{BB962C8B-B14F-4D97-AF65-F5344CB8AC3E}">
        <p14:creationId xmlns:p14="http://schemas.microsoft.com/office/powerpoint/2010/main" val="3974153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2272" y="664652"/>
            <a:ext cx="9144000" cy="674602"/>
          </a:xfrm>
        </p:spPr>
        <p:txBody>
          <a:bodyPr>
            <a:normAutofit/>
          </a:bodyPr>
          <a:lstStyle/>
          <a:p>
            <a:r>
              <a:rPr lang="en-GB" sz="4000" dirty="0" smtClean="0"/>
              <a:t>4. PLANS</a:t>
            </a:r>
            <a:endParaRPr lang="en-GB" sz="4000" dirty="0"/>
          </a:p>
        </p:txBody>
      </p:sp>
      <p:sp>
        <p:nvSpPr>
          <p:cNvPr id="3" name="Subtitle 2"/>
          <p:cNvSpPr>
            <a:spLocks noGrp="1"/>
          </p:cNvSpPr>
          <p:nvPr>
            <p:ph type="subTitle" idx="1"/>
          </p:nvPr>
        </p:nvSpPr>
        <p:spPr>
          <a:xfrm>
            <a:off x="320606" y="1578536"/>
            <a:ext cx="11431512" cy="4666400"/>
          </a:xfrm>
        </p:spPr>
        <p:txBody>
          <a:bodyPr>
            <a:normAutofit lnSpcReduction="10000"/>
          </a:bodyPr>
          <a:lstStyle/>
          <a:p>
            <a:pPr marL="514350" indent="-514350" algn="l">
              <a:buAutoNum type="romanUcPeriod"/>
            </a:pPr>
            <a:r>
              <a:rPr lang="en-GB" sz="2800" dirty="0" smtClean="0"/>
              <a:t>Organise cross border farmer visit. Where possible visit EU project with the same goals.</a:t>
            </a:r>
          </a:p>
          <a:p>
            <a:pPr marL="514350" indent="-514350" algn="l">
              <a:buAutoNum type="romanUcPeriod"/>
            </a:pPr>
            <a:r>
              <a:rPr lang="en-GB" sz="2800" dirty="0" smtClean="0"/>
              <a:t>Continue to enforce the rules regulating grazing and farming land. (Reduce crop damage)</a:t>
            </a:r>
          </a:p>
          <a:p>
            <a:pPr marL="514350" indent="-514350" algn="l">
              <a:buAutoNum type="romanUcPeriod"/>
            </a:pPr>
            <a:r>
              <a:rPr lang="en-GB" sz="2800" dirty="0" smtClean="0"/>
              <a:t>Trainings and management of producer groups and VSLA’s continue</a:t>
            </a:r>
          </a:p>
          <a:p>
            <a:pPr marL="514350" indent="-514350" algn="l">
              <a:buAutoNum type="romanUcPeriod"/>
            </a:pPr>
            <a:r>
              <a:rPr lang="en-GB" sz="2800" dirty="0" smtClean="0"/>
              <a:t>Establish and support vegetable and fishing groups.</a:t>
            </a:r>
          </a:p>
          <a:p>
            <a:pPr marL="514350" indent="-514350" algn="l">
              <a:buAutoNum type="romanUcPeriod"/>
            </a:pPr>
            <a:r>
              <a:rPr lang="en-GB" sz="2800" dirty="0" smtClean="0"/>
              <a:t>Restocking of the small ruminants </a:t>
            </a:r>
          </a:p>
          <a:p>
            <a:pPr marL="514350" indent="-514350" algn="l">
              <a:buAutoNum type="romanUcPeriod"/>
            </a:pPr>
            <a:r>
              <a:rPr lang="en-GB" sz="2800" dirty="0" smtClean="0"/>
              <a:t>Identify and train hygiene and nutrition lead mothers as healthy-eating promoters.</a:t>
            </a:r>
          </a:p>
          <a:p>
            <a:pPr marL="514350" indent="-514350" algn="l">
              <a:buAutoNum type="romanUcPeriod"/>
            </a:pPr>
            <a:r>
              <a:rPr lang="en-GB" sz="2800" dirty="0" smtClean="0"/>
              <a:t>Undertake a midterm review and budget re-allocation as well as realign the activities where necessary. </a:t>
            </a:r>
          </a:p>
          <a:p>
            <a:pPr algn="l"/>
            <a:endParaRPr lang="en-GB" dirty="0"/>
          </a:p>
        </p:txBody>
      </p:sp>
      <p:pic>
        <p:nvPicPr>
          <p:cNvPr id="4" name="Picture 3"/>
          <p:cNvPicPr>
            <a:picLocks noChangeAspect="1"/>
          </p:cNvPicPr>
          <p:nvPr/>
        </p:nvPicPr>
        <p:blipFill>
          <a:blip r:embed="rId2"/>
          <a:stretch>
            <a:fillRect/>
          </a:stretch>
        </p:blipFill>
        <p:spPr>
          <a:xfrm>
            <a:off x="320606" y="135157"/>
            <a:ext cx="2100476" cy="1058990"/>
          </a:xfrm>
          <a:prstGeom prst="rect">
            <a:avLst/>
          </a:prstGeom>
        </p:spPr>
      </p:pic>
      <p:pic>
        <p:nvPicPr>
          <p:cNvPr id="5" name="Picture 4"/>
          <p:cNvPicPr>
            <a:picLocks noChangeAspect="1"/>
          </p:cNvPicPr>
          <p:nvPr/>
        </p:nvPicPr>
        <p:blipFill>
          <a:blip r:embed="rId3"/>
          <a:stretch>
            <a:fillRect/>
          </a:stretch>
        </p:blipFill>
        <p:spPr>
          <a:xfrm>
            <a:off x="9431003" y="135157"/>
            <a:ext cx="2473993" cy="1239611"/>
          </a:xfrm>
          <a:prstGeom prst="rect">
            <a:avLst/>
          </a:prstGeom>
        </p:spPr>
      </p:pic>
    </p:spTree>
    <p:extLst>
      <p:ext uri="{BB962C8B-B14F-4D97-AF65-F5344CB8AC3E}">
        <p14:creationId xmlns:p14="http://schemas.microsoft.com/office/powerpoint/2010/main" val="3025099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70019"/>
            <a:ext cx="9144000" cy="2387600"/>
          </a:xfrm>
        </p:spPr>
        <p:txBody>
          <a:bodyPr/>
          <a:lstStyle/>
          <a:p>
            <a:r>
              <a:rPr lang="en-GB" dirty="0" smtClean="0"/>
              <a:t>The end.</a:t>
            </a:r>
            <a:endParaRPr lang="en-GB" dirty="0"/>
          </a:p>
        </p:txBody>
      </p:sp>
      <p:sp>
        <p:nvSpPr>
          <p:cNvPr id="3" name="Subtitle 2"/>
          <p:cNvSpPr>
            <a:spLocks noGrp="1"/>
          </p:cNvSpPr>
          <p:nvPr>
            <p:ph type="subTitle" idx="1"/>
          </p:nvPr>
        </p:nvSpPr>
        <p:spPr/>
        <p:txBody>
          <a:bodyPr>
            <a:normAutofit/>
          </a:bodyPr>
          <a:lstStyle/>
          <a:p>
            <a:r>
              <a:rPr lang="en-GB" sz="4000" dirty="0" smtClean="0"/>
              <a:t>Thank you.</a:t>
            </a:r>
            <a:endParaRPr lang="en-GB" sz="4000" dirty="0"/>
          </a:p>
        </p:txBody>
      </p:sp>
    </p:spTree>
    <p:extLst>
      <p:ext uri="{BB962C8B-B14F-4D97-AF65-F5344CB8AC3E}">
        <p14:creationId xmlns:p14="http://schemas.microsoft.com/office/powerpoint/2010/main" val="8771148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802</TotalTime>
  <Words>324</Words>
  <Application>Microsoft Office PowerPoint</Application>
  <PresentationFormat>Widescreen</PresentationFormat>
  <Paragraphs>50</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  ZOA PROJECT PRO-ACT DCI-FOOD/2015/369548</vt:lpstr>
      <vt:lpstr>TOPICS.</vt:lpstr>
      <vt:lpstr>Target beneficiaries</vt:lpstr>
      <vt:lpstr>1. PROJECT STATUS.</vt:lpstr>
      <vt:lpstr>2. RESULTS ACHIEVED.</vt:lpstr>
      <vt:lpstr>3. LESSONS LEARNED</vt:lpstr>
      <vt:lpstr>4. PLANS</vt:lpstr>
      <vt:lpstr>The end.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ZOA PROJECT PRO-ACT</dc:title>
  <dc:creator>User</dc:creator>
  <cp:lastModifiedBy>User</cp:lastModifiedBy>
  <cp:revision>23</cp:revision>
  <dcterms:created xsi:type="dcterms:W3CDTF">2017-11-17T06:34:05Z</dcterms:created>
  <dcterms:modified xsi:type="dcterms:W3CDTF">2017-11-22T10:16:17Z</dcterms:modified>
</cp:coreProperties>
</file>