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74" r:id="rId3"/>
    <p:sldId id="287" r:id="rId4"/>
    <p:sldId id="282" r:id="rId5"/>
    <p:sldId id="286" r:id="rId6"/>
    <p:sldId id="284" r:id="rId7"/>
    <p:sldId id="283" r:id="rId8"/>
    <p:sldId id="279" r:id="rId9"/>
    <p:sldId id="280" r:id="rId10"/>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521415D9-36F7-43E2-AB2F-B90AF26B5E84}">
      <p14:sectionLst xmlns:p14="http://schemas.microsoft.com/office/powerpoint/2010/main">
        <p14:section name="Default Section" id="{5C2B9B86-B601-46FE-8523-A1C0F9F3DD26}">
          <p14:sldIdLst>
            <p14:sldId id="256"/>
            <p14:sldId id="274"/>
            <p14:sldId id="287"/>
            <p14:sldId id="282"/>
            <p14:sldId id="286"/>
            <p14:sldId id="284"/>
            <p14:sldId id="283"/>
            <p14:sldId id="279"/>
            <p14:sldId id="280"/>
          </p14:sldIdLst>
        </p14:section>
        <p14:section name="Untitled Section" id="{C33D1A97-BF6E-4AB6-8E08-DFDCF7E8081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166CF"/>
    <a:srgbClr val="FF6600"/>
    <a:srgbClr val="3E6FD2"/>
    <a:srgbClr val="2D5EC1"/>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1474" autoAdjust="0"/>
  </p:normalViewPr>
  <p:slideViewPr>
    <p:cSldViewPr>
      <p:cViewPr>
        <p:scale>
          <a:sx n="96" d="100"/>
          <a:sy n="96" d="100"/>
        </p:scale>
        <p:origin x="-2064" y="-3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6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AD072DC5-3EAF-4C20-B660-0186F23A0D11}" type="slidenum">
              <a:rPr lang="en-GB" altLang="en-US"/>
              <a:pPr/>
              <a:t>‹#›</a:t>
            </a:fld>
            <a:endParaRPr lang="en-GB" altLang="en-US"/>
          </a:p>
        </p:txBody>
      </p:sp>
    </p:spTree>
    <p:extLst>
      <p:ext uri="{BB962C8B-B14F-4D97-AF65-F5344CB8AC3E}">
        <p14:creationId xmlns:p14="http://schemas.microsoft.com/office/powerpoint/2010/main" val="25713618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802F12AB-F07D-4DB8-9FFC-459CB4E2C342}" type="slidenum">
              <a:rPr lang="en-GB" altLang="en-US"/>
              <a:pPr/>
              <a:t>‹#›</a:t>
            </a:fld>
            <a:endParaRPr lang="en-GB" altLang="en-US"/>
          </a:p>
        </p:txBody>
      </p:sp>
    </p:spTree>
    <p:extLst>
      <p:ext uri="{BB962C8B-B14F-4D97-AF65-F5344CB8AC3E}">
        <p14:creationId xmlns:p14="http://schemas.microsoft.com/office/powerpoint/2010/main" val="19124293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1</a:t>
            </a:fld>
            <a:endParaRPr lang="en-GB" altLang="en-US"/>
          </a:p>
        </p:txBody>
      </p:sp>
    </p:spTree>
    <p:extLst>
      <p:ext uri="{BB962C8B-B14F-4D97-AF65-F5344CB8AC3E}">
        <p14:creationId xmlns:p14="http://schemas.microsoft.com/office/powerpoint/2010/main" val="3075854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2</a:t>
            </a:fld>
            <a:endParaRPr lang="en-GB" altLang="en-US"/>
          </a:p>
        </p:txBody>
      </p:sp>
    </p:spTree>
    <p:extLst>
      <p:ext uri="{BB962C8B-B14F-4D97-AF65-F5344CB8AC3E}">
        <p14:creationId xmlns:p14="http://schemas.microsoft.com/office/powerpoint/2010/main" val="10719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smtClean="0"/>
              <a:t>GPGC Intercultural</a:t>
            </a:r>
            <a:r>
              <a:rPr lang="en-GB" sz="1200" baseline="0" dirty="0" smtClean="0"/>
              <a:t> dialogue and culture -</a:t>
            </a:r>
            <a:r>
              <a:rPr lang="en-GB" sz="1200" dirty="0" smtClean="0"/>
              <a:t> to promote intercultural dialogue, cultural diversity and global citizenship in targeted countries </a:t>
            </a:r>
            <a:endParaRPr lang="en-GB" sz="1200" i="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Arial" charset="0"/>
                <a:ea typeface="+mn-ea"/>
                <a:cs typeface="+mn-cs"/>
              </a:rPr>
              <a:t>'Investing in Culture and Creativity' programme (2017). The action will contribute to i) supporting investment in cultural and creative industries as a vector of sustainable and inclusive economic development, job creation and identity building; ii) strengthen the role of cultural heritage in contributing to prosperity, peace and citizenship building, social cohesion and inter-cultural dialogue; and iii) facilitate a regulatory environment contributing to the realisation of the full potential of CCI (EUR 15 million). It is proposed the action targets Central Asia and Iran.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Media-Like:</a:t>
            </a:r>
            <a:r>
              <a:rPr lang="en-GB" baseline="0" dirty="0" smtClean="0"/>
              <a:t> co-production/film</a:t>
            </a: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3</a:t>
            </a:fld>
            <a:endParaRPr lang="en-GB" altLang="en-US"/>
          </a:p>
        </p:txBody>
      </p:sp>
    </p:spTree>
    <p:extLst>
      <p:ext uri="{BB962C8B-B14F-4D97-AF65-F5344CB8AC3E}">
        <p14:creationId xmlns:p14="http://schemas.microsoft.com/office/powerpoint/2010/main" val="10719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4</a:t>
            </a:fld>
            <a:endParaRPr lang="en-GB" altLang="en-US"/>
          </a:p>
        </p:txBody>
      </p:sp>
    </p:spTree>
    <p:extLst>
      <p:ext uri="{BB962C8B-B14F-4D97-AF65-F5344CB8AC3E}">
        <p14:creationId xmlns:p14="http://schemas.microsoft.com/office/powerpoint/2010/main" val="10719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200" kern="1200" dirty="0" err="1" smtClean="0">
                <a:solidFill>
                  <a:schemeClr val="tx1"/>
                </a:solidFill>
                <a:effectLst/>
                <a:latin typeface="Arial" charset="0"/>
                <a:ea typeface="+mn-ea"/>
                <a:cs typeface="+mn-cs"/>
              </a:rPr>
              <a:t>Cfp</a:t>
            </a:r>
            <a:r>
              <a:rPr lang="en-GB" sz="1200" kern="1200" dirty="0" smtClean="0">
                <a:solidFill>
                  <a:schemeClr val="tx1"/>
                </a:solidFill>
                <a:effectLst/>
                <a:latin typeface="Arial" charset="0"/>
                <a:ea typeface="+mn-ea"/>
                <a:cs typeface="+mn-cs"/>
              </a:rPr>
              <a:t>:</a:t>
            </a:r>
            <a:r>
              <a:rPr lang="en-GB" sz="1200" kern="1200" baseline="0" dirty="0" smtClean="0">
                <a:solidFill>
                  <a:schemeClr val="tx1"/>
                </a:solidFill>
                <a:effectLst/>
                <a:latin typeface="Arial" charset="0"/>
                <a:ea typeface="+mn-ea"/>
                <a:cs typeface="+mn-cs"/>
              </a:rPr>
              <a:t> </a:t>
            </a:r>
            <a:r>
              <a:rPr lang="en-GB" sz="1200" kern="1200" dirty="0" smtClean="0">
                <a:solidFill>
                  <a:schemeClr val="tx1"/>
                </a:solidFill>
                <a:effectLst/>
                <a:latin typeface="Arial" charset="0"/>
                <a:ea typeface="+mn-ea"/>
                <a:cs typeface="+mn-cs"/>
              </a:rPr>
              <a:t>The proposals shall tackle whenever relevant, inter-sectoral discrimination based </a:t>
            </a:r>
            <a:r>
              <a:rPr lang="en-GB" sz="1200" kern="1200" dirty="0" err="1" smtClean="0">
                <a:solidFill>
                  <a:schemeClr val="tx1"/>
                </a:solidFill>
                <a:effectLst/>
                <a:latin typeface="Arial" charset="0"/>
                <a:ea typeface="+mn-ea"/>
                <a:cs typeface="+mn-cs"/>
              </a:rPr>
              <a:t>eg</a:t>
            </a:r>
            <a:r>
              <a:rPr lang="en-GB" sz="1200" kern="1200" dirty="0" smtClean="0">
                <a:solidFill>
                  <a:schemeClr val="tx1"/>
                </a:solidFill>
                <a:effectLst/>
                <a:latin typeface="Arial" charset="0"/>
                <a:ea typeface="+mn-ea"/>
                <a:cs typeface="+mn-cs"/>
              </a:rPr>
              <a:t>. on ethnicity. Attention should be given to empowering the most marginalised and vulnerable groups (indigenous peoples, cultural minorities, </a:t>
            </a:r>
            <a:r>
              <a:rPr lang="en-GB" sz="1200" kern="1200" dirty="0" err="1" smtClean="0">
                <a:solidFill>
                  <a:schemeClr val="tx1"/>
                </a:solidFill>
                <a:effectLst/>
                <a:latin typeface="Arial" charset="0"/>
                <a:ea typeface="+mn-ea"/>
                <a:cs typeface="+mn-cs"/>
              </a:rPr>
              <a:t>etc</a:t>
            </a:r>
            <a:r>
              <a:rPr lang="en-GB" sz="1200" kern="1200" dirty="0" smtClean="0">
                <a:solidFill>
                  <a:schemeClr val="tx1"/>
                </a:solidFill>
                <a:effectLst/>
                <a:latin typeface="Arial" charset="0"/>
                <a:ea typeface="+mn-ea"/>
                <a:cs typeface="+mn-cs"/>
              </a:rPr>
              <a:t>). </a:t>
            </a:r>
          </a:p>
          <a:p>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5</a:t>
            </a:fld>
            <a:endParaRPr lang="en-GB" altLang="en-US"/>
          </a:p>
        </p:txBody>
      </p:sp>
    </p:spTree>
    <p:extLst>
      <p:ext uri="{BB962C8B-B14F-4D97-AF65-F5344CB8AC3E}">
        <p14:creationId xmlns:p14="http://schemas.microsoft.com/office/powerpoint/2010/main" val="607804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6</a:t>
            </a:fld>
            <a:endParaRPr lang="en-GB" altLang="en-US"/>
          </a:p>
        </p:txBody>
      </p:sp>
    </p:spTree>
    <p:extLst>
      <p:ext uri="{BB962C8B-B14F-4D97-AF65-F5344CB8AC3E}">
        <p14:creationId xmlns:p14="http://schemas.microsoft.com/office/powerpoint/2010/main" val="4121127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"We call</a:t>
            </a:r>
            <a:r>
              <a:rPr lang="en-GB" baseline="0" dirty="0" smtClean="0"/>
              <a:t> upon AU and EU 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to put in place policies and action plans to support and promote emerging  and innovative arts production, while promoting and preserving all art forms in their respective societies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Within</a:t>
            </a:r>
            <a:r>
              <a:rPr lang="en-GB" baseline="0" dirty="0" smtClean="0"/>
              <a:t> Africa-EU partnership, to facilitate access to arts and culture, including support to an EU-AU programme on culture and the arts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To support young people working in creative industries through local training, investment in training, leadership, management, production and promotion of culture for young people"</a:t>
            </a: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7</a:t>
            </a:fld>
            <a:endParaRPr lang="en-GB" altLang="en-US"/>
          </a:p>
        </p:txBody>
      </p:sp>
    </p:spTree>
    <p:extLst>
      <p:ext uri="{BB962C8B-B14F-4D97-AF65-F5344CB8AC3E}">
        <p14:creationId xmlns:p14="http://schemas.microsoft.com/office/powerpoint/2010/main" val="10719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Arial" charset="0"/>
                <a:ea typeface="+mn-ea"/>
                <a:cs typeface="+mn-cs"/>
              </a:rPr>
              <a:t>Intra-ACP programme/11</a:t>
            </a:r>
            <a:r>
              <a:rPr lang="en-GB" sz="1200" kern="1200" baseline="30000" dirty="0" smtClean="0">
                <a:solidFill>
                  <a:schemeClr val="tx1"/>
                </a:solidFill>
                <a:effectLst/>
                <a:latin typeface="Arial" charset="0"/>
                <a:ea typeface="+mn-ea"/>
                <a:cs typeface="+mn-cs"/>
              </a:rPr>
              <a:t>th</a:t>
            </a:r>
            <a:r>
              <a:rPr lang="en-GB" sz="1200" kern="1200" dirty="0" smtClean="0">
                <a:solidFill>
                  <a:schemeClr val="tx1"/>
                </a:solidFill>
                <a:effectLst/>
                <a:latin typeface="Arial" charset="0"/>
                <a:ea typeface="+mn-ea"/>
                <a:cs typeface="+mn-cs"/>
              </a:rPr>
              <a:t> EDF: the general objective is to support the contribution of the cultural industries towards the socio-economic development of the ACP countries. </a:t>
            </a:r>
          </a:p>
          <a:p>
            <a:pPr marL="171450" indent="-171450">
              <a:buFont typeface="Arial" panose="020B0604020202020204" pitchFamily="34" charset="0"/>
              <a:buChar char="•"/>
            </a:pPr>
            <a:r>
              <a:rPr lang="en-GB" sz="1200" kern="1200" dirty="0" smtClean="0">
                <a:solidFill>
                  <a:schemeClr val="tx1"/>
                </a:solidFill>
                <a:effectLst/>
                <a:latin typeface="Arial" charset="0"/>
                <a:ea typeface="+mn-ea"/>
                <a:cs typeface="+mn-cs"/>
              </a:rPr>
              <a:t>The overall objective of the ACP Cultures</a:t>
            </a:r>
            <a:r>
              <a:rPr lang="en-GB" sz="1200" kern="1200" baseline="30000" dirty="0" smtClean="0">
                <a:solidFill>
                  <a:schemeClr val="tx1"/>
                </a:solidFill>
                <a:effectLst/>
                <a:latin typeface="Arial" charset="0"/>
                <a:ea typeface="+mn-ea"/>
                <a:cs typeface="+mn-cs"/>
              </a:rPr>
              <a:t>+ </a:t>
            </a:r>
            <a:r>
              <a:rPr lang="en-GB" sz="1200" kern="1200" dirty="0" smtClean="0">
                <a:solidFill>
                  <a:schemeClr val="tx1"/>
                </a:solidFill>
                <a:effectLst/>
                <a:latin typeface="Arial" charset="0"/>
                <a:ea typeface="+mn-ea"/>
                <a:cs typeface="+mn-cs"/>
              </a:rPr>
              <a:t>programme (EUR 40 million, 2012-17) is to increase the contribution of cultural activity sectors in the fight against poverty and the socio-economic and sustainable development of the partner countries, through targeted structuring of sectors and a better circulation of works and dissemination of culture in ACP countries, also preserving cultural diversity. </a:t>
            </a:r>
          </a:p>
          <a:p>
            <a:r>
              <a:rPr lang="en-GB" sz="1200" kern="1200" dirty="0" smtClean="0">
                <a:solidFill>
                  <a:schemeClr val="tx1"/>
                </a:solidFill>
                <a:effectLst/>
                <a:latin typeface="Arial" charset="0"/>
                <a:ea typeface="+mn-ea"/>
                <a:cs typeface="+mn-cs"/>
              </a:rPr>
              <a:t> </a:t>
            </a:r>
          </a:p>
          <a:p>
            <a:r>
              <a:rPr lang="en-GB" sz="1200" kern="1200" dirty="0" smtClean="0">
                <a:solidFill>
                  <a:schemeClr val="tx1"/>
                </a:solidFill>
                <a:effectLst/>
                <a:latin typeface="Arial" charset="0"/>
                <a:ea typeface="+mn-ea"/>
                <a:cs typeface="+mn-cs"/>
              </a:rPr>
              <a:t>Specific objectives are to: strengthen the creation and production of cultural goods and services of the ACP States in an integrated approach with distribution circuits; support better strengthened access to local, regional, intra-ACP, European and international markets for cultural goods and services of the ACP States; strengthen the capacity of stakeholders, operators and cultural entrepreneurs in ACP countries; contribute to the improvement of the regulatory environment for cultural sectors within ACP countries. </a:t>
            </a:r>
          </a:p>
          <a:p>
            <a:r>
              <a:rPr lang="en-GB" sz="1200" kern="1200" dirty="0" smtClean="0">
                <a:solidFill>
                  <a:schemeClr val="tx1"/>
                </a:solidFill>
                <a:effectLst/>
                <a:latin typeface="Arial" charset="0"/>
                <a:ea typeface="+mn-ea"/>
                <a:cs typeface="+mn-cs"/>
              </a:rPr>
              <a:t> </a:t>
            </a:r>
          </a:p>
          <a:p>
            <a:pPr lvl="0"/>
            <a:r>
              <a:rPr lang="en-GB" sz="1200" i="1" kern="1200" dirty="0" smtClean="0">
                <a:solidFill>
                  <a:schemeClr val="tx1"/>
                </a:solidFill>
                <a:effectLst/>
                <a:latin typeface="Arial" charset="0"/>
                <a:ea typeface="+mn-ea"/>
                <a:cs typeface="+mn-cs"/>
              </a:rPr>
              <a:t>PALOP/TL (</a:t>
            </a:r>
            <a:r>
              <a:rPr lang="en-GB" sz="1200" i="1" kern="1200" dirty="0" err="1" smtClean="0">
                <a:solidFill>
                  <a:schemeClr val="tx1"/>
                </a:solidFill>
                <a:effectLst/>
                <a:latin typeface="Arial" charset="0"/>
                <a:ea typeface="+mn-ea"/>
                <a:cs typeface="+mn-cs"/>
              </a:rPr>
              <a:t>Países</a:t>
            </a:r>
            <a:r>
              <a:rPr lang="en-GB" sz="1200" i="1" kern="1200" dirty="0" smtClean="0">
                <a:solidFill>
                  <a:schemeClr val="tx1"/>
                </a:solidFill>
                <a:effectLst/>
                <a:latin typeface="Arial" charset="0"/>
                <a:ea typeface="+mn-ea"/>
                <a:cs typeface="+mn-cs"/>
              </a:rPr>
              <a:t> </a:t>
            </a:r>
            <a:r>
              <a:rPr lang="en-GB" sz="1200" i="1" kern="1200" dirty="0" err="1" smtClean="0">
                <a:solidFill>
                  <a:schemeClr val="tx1"/>
                </a:solidFill>
                <a:effectLst/>
                <a:latin typeface="Arial" charset="0"/>
                <a:ea typeface="+mn-ea"/>
                <a:cs typeface="+mn-cs"/>
              </a:rPr>
              <a:t>Africanos</a:t>
            </a:r>
            <a:r>
              <a:rPr lang="en-GB" sz="1200" i="1" kern="1200" dirty="0" smtClean="0">
                <a:solidFill>
                  <a:schemeClr val="tx1"/>
                </a:solidFill>
                <a:effectLst/>
                <a:latin typeface="Arial" charset="0"/>
                <a:ea typeface="+mn-ea"/>
                <a:cs typeface="+mn-cs"/>
              </a:rPr>
              <a:t> de </a:t>
            </a:r>
            <a:r>
              <a:rPr lang="en-GB" sz="1200" i="1" kern="1200" dirty="0" err="1" smtClean="0">
                <a:solidFill>
                  <a:schemeClr val="tx1"/>
                </a:solidFill>
                <a:effectLst/>
                <a:latin typeface="Arial" charset="0"/>
                <a:ea typeface="+mn-ea"/>
                <a:cs typeface="+mn-cs"/>
              </a:rPr>
              <a:t>Língua</a:t>
            </a:r>
            <a:r>
              <a:rPr lang="en-GB" sz="1200" i="1" kern="1200" dirty="0" smtClean="0">
                <a:solidFill>
                  <a:schemeClr val="tx1"/>
                </a:solidFill>
                <a:effectLst/>
                <a:latin typeface="Arial" charset="0"/>
                <a:ea typeface="+mn-ea"/>
                <a:cs typeface="+mn-cs"/>
              </a:rPr>
              <a:t> </a:t>
            </a:r>
            <a:r>
              <a:rPr lang="en-GB" sz="1200" i="1" kern="1200" dirty="0" err="1" smtClean="0">
                <a:solidFill>
                  <a:schemeClr val="tx1"/>
                </a:solidFill>
                <a:effectLst/>
                <a:latin typeface="Arial" charset="0"/>
                <a:ea typeface="+mn-ea"/>
                <a:cs typeface="+mn-cs"/>
              </a:rPr>
              <a:t>Oficial</a:t>
            </a:r>
            <a:r>
              <a:rPr lang="en-GB" sz="1200" i="1" kern="1200" dirty="0" smtClean="0">
                <a:solidFill>
                  <a:schemeClr val="tx1"/>
                </a:solidFill>
                <a:effectLst/>
                <a:latin typeface="Arial" charset="0"/>
                <a:ea typeface="+mn-ea"/>
                <a:cs typeface="+mn-cs"/>
              </a:rPr>
              <a:t> Portuguesa and Timor </a:t>
            </a:r>
            <a:r>
              <a:rPr lang="en-GB" sz="1200" i="1" kern="1200" dirty="0" err="1" smtClean="0">
                <a:solidFill>
                  <a:schemeClr val="tx1"/>
                </a:solidFill>
                <a:effectLst/>
                <a:latin typeface="Arial" charset="0"/>
                <a:ea typeface="+mn-ea"/>
                <a:cs typeface="+mn-cs"/>
              </a:rPr>
              <a:t>Leste</a:t>
            </a:r>
            <a:r>
              <a:rPr lang="en-GB" sz="1200" i="1" kern="1200" dirty="0" smtClean="0">
                <a:solidFill>
                  <a:schemeClr val="tx1"/>
                </a:solidFill>
                <a:effectLst/>
                <a:latin typeface="Arial" charset="0"/>
                <a:ea typeface="+mn-ea"/>
                <a:cs typeface="+mn-cs"/>
              </a:rPr>
              <a:t>): (Angola, Cape Verde, Guinea Bissau, Mozambique and São Tomé and Príncipe) (EUR 19 million) is the group of Portuguese-speaking African countries, which share a strong linguistic and cultural identity and a similar system of governance, currently preparing a programme on culture. </a:t>
            </a:r>
            <a:endParaRPr lang="en-GB" sz="1200" kern="1200" dirty="0" smtClean="0">
              <a:solidFill>
                <a:schemeClr val="tx1"/>
              </a:solidFill>
              <a:effectLst/>
              <a:latin typeface="Arial"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Arial"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8</a:t>
            </a:fld>
            <a:endParaRPr lang="en-GB" altLang="en-US"/>
          </a:p>
        </p:txBody>
      </p:sp>
    </p:spTree>
    <p:extLst>
      <p:ext uri="{BB962C8B-B14F-4D97-AF65-F5344CB8AC3E}">
        <p14:creationId xmlns:p14="http://schemas.microsoft.com/office/powerpoint/2010/main" val="10719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smtClean="0"/>
              <a:t>Example of DG NEAR/ MED Cultures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Ethical</a:t>
            </a:r>
            <a:r>
              <a:rPr lang="en-GB" baseline="0" dirty="0" smtClean="0"/>
              <a:t> fashion: </a:t>
            </a:r>
            <a:r>
              <a:rPr lang="en-GB" dirty="0" smtClean="0"/>
              <a:t>was adopted to address root causes of migration through job creation in the ethical fashion &amp; design supply chain.  By contributing to economic development of social businesses and self-employment in Burkina Faso’s and Mali’s artisanal sector, the project will reduce the causes of instability in the area by offering training opportunities, the creation of dignified and sustainable jobs (direct jobs 4650 and indirect jobs 6000) which are fairly paid, respecting international fair labour standards and investing on traditional skills and identities of the countries addressed.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02F12AB-F07D-4DB8-9FFC-459CB4E2C342}" type="slidenum">
              <a:rPr lang="en-GB" altLang="en-US" smtClean="0"/>
              <a:pPr/>
              <a:t>9</a:t>
            </a:fld>
            <a:endParaRPr lang="en-GB" altLang="en-US"/>
          </a:p>
        </p:txBody>
      </p:sp>
    </p:spTree>
    <p:extLst>
      <p:ext uri="{BB962C8B-B14F-4D97-AF65-F5344CB8AC3E}">
        <p14:creationId xmlns:p14="http://schemas.microsoft.com/office/powerpoint/2010/main" val="10719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smtClean="0"/>
              <a:t>Click to edit Master title style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smtClean="0"/>
              <a:t>Click to edit Master subtitle style</a:t>
            </a:r>
            <a:endParaRPr lang="en-GB" altLang="en-US"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547554E1-755A-4BB6-9774-51710CB851B3}" type="slidenum">
              <a:rPr lang="en-GB" altLang="en-US"/>
              <a:pPr/>
              <a:t>‹#›</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24101EE-99F1-4966-ABFD-E8E053EC3606}" type="slidenum">
              <a:rPr lang="en-GB" altLang="en-US"/>
              <a:pPr/>
              <a:t>‹#›</a:t>
            </a:fld>
            <a:endParaRPr lang="en-GB" altLang="en-US"/>
          </a:p>
        </p:txBody>
      </p:sp>
    </p:spTree>
    <p:extLst>
      <p:ext uri="{BB962C8B-B14F-4D97-AF65-F5344CB8AC3E}">
        <p14:creationId xmlns:p14="http://schemas.microsoft.com/office/powerpoint/2010/main" val="315106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98DD32B-0D34-4925-9ABC-23429911841C}" type="slidenum">
              <a:rPr lang="en-GB" altLang="en-US"/>
              <a:pPr/>
              <a:t>‹#›</a:t>
            </a:fld>
            <a:endParaRPr lang="en-GB" altLang="en-US"/>
          </a:p>
        </p:txBody>
      </p:sp>
    </p:spTree>
    <p:extLst>
      <p:ext uri="{BB962C8B-B14F-4D97-AF65-F5344CB8AC3E}">
        <p14:creationId xmlns:p14="http://schemas.microsoft.com/office/powerpoint/2010/main" val="2736985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06F70CF-6A06-444C-9E9E-9CC1BC31B25D}" type="slidenum">
              <a:rPr lang="en-GB" altLang="en-US"/>
              <a:pPr/>
              <a:t>‹#›</a:t>
            </a:fld>
            <a:endParaRPr lang="en-GB" altLang="en-US"/>
          </a:p>
        </p:txBody>
      </p:sp>
    </p:spTree>
    <p:extLst>
      <p:ext uri="{BB962C8B-B14F-4D97-AF65-F5344CB8AC3E}">
        <p14:creationId xmlns:p14="http://schemas.microsoft.com/office/powerpoint/2010/main" val="3954228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E7D543B-32E1-48AE-9B4D-9B94D70C12CC}" type="slidenum">
              <a:rPr lang="en-GB" altLang="en-US"/>
              <a:pPr/>
              <a:t>‹#›</a:t>
            </a:fld>
            <a:endParaRPr lang="en-GB" altLang="en-US"/>
          </a:p>
        </p:txBody>
      </p:sp>
    </p:spTree>
    <p:extLst>
      <p:ext uri="{BB962C8B-B14F-4D97-AF65-F5344CB8AC3E}">
        <p14:creationId xmlns:p14="http://schemas.microsoft.com/office/powerpoint/2010/main" val="3370531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16F55F05-74AB-417C-83A1-A1513960408B}" type="slidenum">
              <a:rPr lang="en-GB" altLang="en-US"/>
              <a:pPr/>
              <a:t>‹#›</a:t>
            </a:fld>
            <a:endParaRPr lang="en-GB" altLang="en-US"/>
          </a:p>
        </p:txBody>
      </p:sp>
    </p:spTree>
    <p:extLst>
      <p:ext uri="{BB962C8B-B14F-4D97-AF65-F5344CB8AC3E}">
        <p14:creationId xmlns:p14="http://schemas.microsoft.com/office/powerpoint/2010/main" val="1440692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9985F702-2772-4F99-96DD-F01FE92EC84E}" type="slidenum">
              <a:rPr lang="en-GB" altLang="en-US"/>
              <a:pPr/>
              <a:t>‹#›</a:t>
            </a:fld>
            <a:endParaRPr lang="en-GB" altLang="en-US"/>
          </a:p>
        </p:txBody>
      </p:sp>
    </p:spTree>
    <p:extLst>
      <p:ext uri="{BB962C8B-B14F-4D97-AF65-F5344CB8AC3E}">
        <p14:creationId xmlns:p14="http://schemas.microsoft.com/office/powerpoint/2010/main" val="2233285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2E805883-EFD6-48B9-BA5F-CD926927E0DD}" type="slidenum">
              <a:rPr lang="en-GB" altLang="en-US"/>
              <a:pPr/>
              <a:t>‹#›</a:t>
            </a:fld>
            <a:endParaRPr lang="en-GB" altLang="en-US"/>
          </a:p>
        </p:txBody>
      </p:sp>
    </p:spTree>
    <p:extLst>
      <p:ext uri="{BB962C8B-B14F-4D97-AF65-F5344CB8AC3E}">
        <p14:creationId xmlns:p14="http://schemas.microsoft.com/office/powerpoint/2010/main" val="176516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B6180A45-18C4-4763-BAC0-55B8B57B724B}" type="slidenum">
              <a:rPr lang="en-GB" altLang="en-US"/>
              <a:pPr/>
              <a:t>‹#›</a:t>
            </a:fld>
            <a:endParaRPr lang="en-GB" altLang="en-US"/>
          </a:p>
        </p:txBody>
      </p:sp>
    </p:spTree>
    <p:extLst>
      <p:ext uri="{BB962C8B-B14F-4D97-AF65-F5344CB8AC3E}">
        <p14:creationId xmlns:p14="http://schemas.microsoft.com/office/powerpoint/2010/main" val="128113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29CD919-FD93-4182-AB1D-207001F11267}" type="slidenum">
              <a:rPr lang="en-GB" altLang="en-US"/>
              <a:pPr/>
              <a:t>‹#›</a:t>
            </a:fld>
            <a:endParaRPr lang="en-GB" altLang="en-US"/>
          </a:p>
        </p:txBody>
      </p:sp>
    </p:spTree>
    <p:extLst>
      <p:ext uri="{BB962C8B-B14F-4D97-AF65-F5344CB8AC3E}">
        <p14:creationId xmlns:p14="http://schemas.microsoft.com/office/powerpoint/2010/main" val="2417061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8AC6932B-B548-4286-B02D-A8BC60A919DF}" type="slidenum">
              <a:rPr lang="en-GB" altLang="en-US"/>
              <a:pPr/>
              <a:t>‹#›</a:t>
            </a:fld>
            <a:endParaRPr lang="en-GB" altLang="en-US"/>
          </a:p>
        </p:txBody>
      </p:sp>
    </p:spTree>
    <p:extLst>
      <p:ext uri="{BB962C8B-B14F-4D97-AF65-F5344CB8AC3E}">
        <p14:creationId xmlns:p14="http://schemas.microsoft.com/office/powerpoint/2010/main" val="3740343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682A5E09-1030-42FF-A3F3-2D43EC9B17D1}" type="slidenum">
              <a:rPr lang="en-GB" altLang="en-US"/>
              <a:pPr/>
              <a:t>‹#›</a:t>
            </a:fld>
            <a:endParaRPr lang="en-GB" altLang="en-US"/>
          </a:p>
        </p:txBody>
      </p:sp>
      <p:sp>
        <p:nvSpPr>
          <p:cNvPr id="15" name="Rectangle 14"/>
          <p:cNvSpPr/>
          <p:nvPr userDrawn="1"/>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24949" y="-5881"/>
            <a:ext cx="9168949"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marL="342900" lvl="0" indent="-342900">
              <a:spcBef>
                <a:spcPct val="20000"/>
              </a:spcBef>
              <a:buClr>
                <a:srgbClr val="FFFFFF"/>
              </a:buClr>
              <a:buFontTx/>
              <a:buChar char="•"/>
            </a:pPr>
            <a:endParaRPr lang="en-GB" sz="3200" kern="0" dirty="0" smtClean="0">
              <a:latin typeface="Verdana"/>
            </a:endParaRPr>
          </a:p>
          <a:p>
            <a:pPr marL="342900" lvl="0" indent="-342900" algn="ctr">
              <a:spcBef>
                <a:spcPct val="20000"/>
              </a:spcBef>
              <a:buClr>
                <a:srgbClr val="FFFFFF"/>
              </a:buClr>
              <a:buFontTx/>
              <a:buChar char="•"/>
            </a:pPr>
            <a:r>
              <a:rPr lang="en-GB" sz="3200" kern="0" dirty="0">
                <a:latin typeface="Verdana"/>
              </a:rPr>
              <a:t> </a:t>
            </a:r>
            <a:r>
              <a:rPr lang="en-GB" sz="2800" kern="0" dirty="0" smtClean="0">
                <a:latin typeface="Verdana"/>
              </a:rPr>
              <a:t>Thematic seminar on Culture</a:t>
            </a:r>
          </a:p>
          <a:p>
            <a:pPr marL="342900" lvl="0" indent="-342900" algn="ctr">
              <a:spcBef>
                <a:spcPct val="20000"/>
              </a:spcBef>
              <a:buClr>
                <a:srgbClr val="FFFFFF"/>
              </a:buClr>
              <a:buFontTx/>
              <a:buChar char="•"/>
            </a:pPr>
            <a:r>
              <a:rPr lang="en-GB" sz="2400" kern="0" dirty="0" smtClean="0">
                <a:latin typeface="Verdana"/>
              </a:rPr>
              <a:t>Brussels, 23-25 October 2017</a:t>
            </a:r>
          </a:p>
          <a:p>
            <a:pPr marL="342900" lvl="0" indent="-342900" algn="ctr">
              <a:spcBef>
                <a:spcPct val="20000"/>
              </a:spcBef>
              <a:buClr>
                <a:srgbClr val="FFFFFF"/>
              </a:buClr>
              <a:buFontTx/>
              <a:buChar char="•"/>
            </a:pPr>
            <a:endParaRPr lang="en-GB" sz="2000" b="1" kern="0" dirty="0" smtClean="0">
              <a:latin typeface="Verdana"/>
            </a:endParaRPr>
          </a:p>
          <a:p>
            <a:pPr marL="342900" lvl="0" indent="-342900" algn="ctr">
              <a:spcBef>
                <a:spcPct val="20000"/>
              </a:spcBef>
              <a:buClr>
                <a:srgbClr val="FFFFFF"/>
              </a:buClr>
              <a:buFontTx/>
              <a:buChar char="•"/>
            </a:pPr>
            <a:r>
              <a:rPr lang="en-GB" sz="2000" b="1" kern="0" dirty="0" smtClean="0">
                <a:latin typeface="Verdana"/>
              </a:rPr>
              <a:t>Financing instruments for Culture in development cooperation</a:t>
            </a:r>
          </a:p>
          <a:p>
            <a:pPr lvl="0" algn="ctr">
              <a:spcBef>
                <a:spcPct val="20000"/>
              </a:spcBef>
              <a:buClr>
                <a:srgbClr val="FFFFFF"/>
              </a:buClr>
            </a:pPr>
            <a:r>
              <a:rPr lang="en-GB" sz="2000" kern="0" dirty="0" smtClean="0">
                <a:latin typeface="Verdana"/>
              </a:rPr>
              <a:t> </a:t>
            </a:r>
          </a:p>
          <a:p>
            <a:pPr lvl="0" algn="ctr">
              <a:spcBef>
                <a:spcPct val="20000"/>
              </a:spcBef>
              <a:buClr>
                <a:srgbClr val="FFFFFF"/>
              </a:buClr>
            </a:pPr>
            <a:r>
              <a:rPr lang="en-GB" sz="2400" kern="0" dirty="0" smtClean="0">
                <a:latin typeface="Verdana"/>
              </a:rPr>
              <a:t>Ines ALVES, </a:t>
            </a:r>
            <a:r>
              <a:rPr lang="en-GB" sz="2400" kern="0" dirty="0" smtClean="0">
                <a:latin typeface="Verdana"/>
              </a:rPr>
              <a:t>International Aid Policy Officer – Culture DEVCO </a:t>
            </a:r>
            <a:r>
              <a:rPr lang="en-GB" sz="2400" kern="0" dirty="0" smtClean="0">
                <a:latin typeface="Verdana"/>
              </a:rPr>
              <a:t>B4</a:t>
            </a:r>
            <a:endParaRPr lang="en-GB" sz="2400" kern="0" dirty="0">
              <a:latin typeface="Verdana"/>
            </a:endParaRPr>
          </a:p>
          <a:p>
            <a:pPr marL="342900" lvl="0" indent="-342900">
              <a:spcBef>
                <a:spcPct val="20000"/>
              </a:spcBef>
              <a:buClr>
                <a:srgbClr val="FFFFFF"/>
              </a:buClr>
              <a:buFontTx/>
              <a:buChar char="•"/>
            </a:pPr>
            <a:endParaRPr lang="en-GB" sz="2400" kern="0" dirty="0">
              <a:latin typeface="Verdana"/>
            </a:endParaRPr>
          </a:p>
        </p:txBody>
      </p:sp>
      <p:pic>
        <p:nvPicPr>
          <p:cNvPr id="4"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dirty="0">
                <a:solidFill>
                  <a:srgbClr val="FFFFFF"/>
                </a:solidFill>
                <a:latin typeface="EC Square Sans Pro Light" pitchFamily="34" charset="0"/>
              </a:rPr>
              <a:t>International</a:t>
            </a:r>
          </a:p>
          <a:p>
            <a:pPr eaLnBrk="1" hangingPunct="1"/>
            <a:r>
              <a:rPr lang="en-GB" altLang="en-US" sz="600" b="1" dirty="0">
                <a:solidFill>
                  <a:srgbClr val="FFFFFF"/>
                </a:solidFill>
                <a:latin typeface="EC Square Sans Pro Light" pitchFamily="34" charset="0"/>
              </a:rPr>
              <a:t>Cooperation and </a:t>
            </a:r>
          </a:p>
          <a:p>
            <a:pPr eaLnBrk="1" hangingPunct="1"/>
            <a:r>
              <a:rPr lang="en-GB" altLang="en-US" sz="600" b="1" dirty="0">
                <a:solidFill>
                  <a:srgbClr val="FFFFFF"/>
                </a:solidFill>
                <a:latin typeface="EC Square Sans Pro Light" pitchFamily="34" charset="0"/>
              </a:rPr>
              <a:t>Development</a:t>
            </a:r>
          </a:p>
          <a:p>
            <a:pPr eaLnBrk="1" hangingPunct="1"/>
            <a:r>
              <a:rPr lang="en-GB" altLang="en-US" sz="600" b="1" dirty="0">
                <a:solidFill>
                  <a:srgbClr val="FFFFFF"/>
                </a:solidFill>
                <a:latin typeface="EC Square Sans Pro Light" pitchFamily="34" charset="0"/>
              </a:rPr>
              <a:t>DEVCO</a:t>
            </a:r>
          </a:p>
        </p:txBody>
      </p:sp>
      <p:sp>
        <p:nvSpPr>
          <p:cNvPr id="6" name="Rectangle 5"/>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794" y="2"/>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p:txBody>
          <a:bodyPr/>
          <a:lstStyle/>
          <a:p>
            <a:r>
              <a:rPr lang="en-GB" dirty="0" smtClean="0"/>
              <a:t/>
            </a:r>
            <a:br>
              <a:rPr lang="en-GB" dirty="0" smtClean="0"/>
            </a:br>
            <a:r>
              <a:rPr lang="en-GB" dirty="0"/>
              <a:t/>
            </a:r>
            <a:br>
              <a:rPr lang="en-GB" dirty="0"/>
            </a:br>
            <a:r>
              <a:rPr lang="en-GB" dirty="0" smtClean="0"/>
              <a:t>Financial instruments for culture</a:t>
            </a:r>
            <a:br>
              <a:rPr lang="en-GB" dirty="0" smtClean="0"/>
            </a:br>
            <a:r>
              <a:rPr lang="en-GB" dirty="0"/>
              <a:t/>
            </a:r>
            <a:br>
              <a:rPr lang="en-GB" dirty="0"/>
            </a:br>
            <a:r>
              <a:rPr lang="en-GB" dirty="0" smtClean="0"/>
              <a:t/>
            </a:r>
            <a:br>
              <a:rPr lang="en-GB" dirty="0" smtClean="0"/>
            </a:br>
            <a:endParaRPr lang="en-GB" dirty="0"/>
          </a:p>
        </p:txBody>
      </p:sp>
      <p:sp>
        <p:nvSpPr>
          <p:cNvPr id="10" name="Content Placeholder 9"/>
          <p:cNvSpPr>
            <a:spLocks noGrp="1"/>
          </p:cNvSpPr>
          <p:nvPr>
            <p:ph idx="1"/>
          </p:nvPr>
        </p:nvSpPr>
        <p:spPr>
          <a:xfrm>
            <a:off x="457200" y="2060849"/>
            <a:ext cx="8229600" cy="3960540"/>
          </a:xfrm>
        </p:spPr>
        <p:txBody>
          <a:bodyPr/>
          <a:lstStyle/>
          <a:p>
            <a:r>
              <a:rPr lang="en-GB" i="0" dirty="0" smtClean="0"/>
              <a:t>Thematic: </a:t>
            </a:r>
          </a:p>
          <a:p>
            <a:pPr lvl="1">
              <a:buFont typeface="Wingdings" panose="05000000000000000000" pitchFamily="2" charset="2"/>
              <a:buChar char="§"/>
            </a:pPr>
            <a:r>
              <a:rPr lang="en-GB" b="0" i="0" dirty="0" smtClean="0"/>
              <a:t>DCI GPGC </a:t>
            </a:r>
          </a:p>
          <a:p>
            <a:pPr lvl="1">
              <a:buFont typeface="Wingdings" panose="05000000000000000000" pitchFamily="2" charset="2"/>
              <a:buChar char="§"/>
            </a:pPr>
            <a:r>
              <a:rPr lang="en-GB" b="0" i="0" dirty="0" smtClean="0"/>
              <a:t>CSO-LA </a:t>
            </a:r>
          </a:p>
          <a:p>
            <a:pPr lvl="1">
              <a:buFont typeface="Wingdings" panose="05000000000000000000" pitchFamily="2" charset="2"/>
              <a:buChar char="§"/>
            </a:pPr>
            <a:r>
              <a:rPr lang="en-GB" b="0" i="0" dirty="0" smtClean="0"/>
              <a:t>EIDHR</a:t>
            </a:r>
          </a:p>
          <a:p>
            <a:pPr lvl="1">
              <a:buFont typeface="Wingdings" panose="05000000000000000000" pitchFamily="2" charset="2"/>
              <a:buChar char="§"/>
            </a:pPr>
            <a:r>
              <a:rPr lang="en-GB" b="0" i="0" dirty="0" err="1" smtClean="0"/>
              <a:t>IcSP</a:t>
            </a:r>
            <a:endParaRPr lang="en-GB" b="0" i="0" dirty="0" smtClean="0"/>
          </a:p>
          <a:p>
            <a:r>
              <a:rPr lang="en-GB" i="0" dirty="0" smtClean="0"/>
              <a:t>Geographic:</a:t>
            </a:r>
          </a:p>
          <a:p>
            <a:pPr lvl="1"/>
            <a:r>
              <a:rPr lang="en-GB" sz="2000" b="0" i="0" dirty="0" err="1" smtClean="0"/>
              <a:t>PanAfrican</a:t>
            </a:r>
            <a:endParaRPr lang="en-GB" sz="2000" b="0" i="0" dirty="0" smtClean="0"/>
          </a:p>
          <a:p>
            <a:pPr lvl="1"/>
            <a:r>
              <a:rPr lang="en-GB" b="0" i="0" dirty="0" smtClean="0"/>
              <a:t>Regional</a:t>
            </a:r>
          </a:p>
          <a:p>
            <a:pPr lvl="1"/>
            <a:r>
              <a:rPr lang="en-GB" sz="2000" b="0" i="0" smtClean="0"/>
              <a:t>National (PIN, TCF, PIO)</a:t>
            </a:r>
            <a:endParaRPr lang="en-GB" sz="2000" b="0" i="0" dirty="0" smtClean="0"/>
          </a:p>
          <a:p>
            <a:endParaRPr lang="en-GB" i="0" dirty="0" smtClean="0"/>
          </a:p>
          <a:p>
            <a:pPr marL="0" indent="0">
              <a:buNone/>
            </a:pPr>
            <a:endParaRPr lang="en-GB" i="0" dirty="0" smtClean="0"/>
          </a:p>
          <a:p>
            <a:endParaRPr lang="en-GB" i="0" dirty="0"/>
          </a:p>
          <a:p>
            <a:endParaRPr lang="en-GB" dirty="0"/>
          </a:p>
        </p:txBody>
      </p:sp>
    </p:spTree>
    <p:extLst>
      <p:ext uri="{BB962C8B-B14F-4D97-AF65-F5344CB8AC3E}">
        <p14:creationId xmlns:p14="http://schemas.microsoft.com/office/powerpoint/2010/main" val="7586100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794" y="2"/>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p:txBody>
          <a:bodyPr/>
          <a:lstStyle/>
          <a:p>
            <a:r>
              <a:rPr lang="en-GB" dirty="0"/>
              <a:t>Thematic instruments for Culture</a:t>
            </a:r>
          </a:p>
        </p:txBody>
      </p:sp>
      <p:sp>
        <p:nvSpPr>
          <p:cNvPr id="10" name="Content Placeholder 9"/>
          <p:cNvSpPr>
            <a:spLocks noGrp="1"/>
          </p:cNvSpPr>
          <p:nvPr>
            <p:ph idx="1"/>
          </p:nvPr>
        </p:nvSpPr>
        <p:spPr>
          <a:xfrm>
            <a:off x="457200" y="2060849"/>
            <a:ext cx="8229600" cy="3960540"/>
          </a:xfrm>
        </p:spPr>
        <p:txBody>
          <a:bodyPr/>
          <a:lstStyle/>
          <a:p>
            <a:pPr marL="0" indent="0">
              <a:buNone/>
            </a:pPr>
            <a:r>
              <a:rPr lang="en-GB" b="1" i="0" dirty="0"/>
              <a:t>Development Cooperation </a:t>
            </a:r>
            <a:r>
              <a:rPr lang="en-GB" b="1" i="0" dirty="0" smtClean="0"/>
              <a:t>Instrument/DCI</a:t>
            </a:r>
          </a:p>
          <a:p>
            <a:r>
              <a:rPr lang="en-GB" b="1" i="0" dirty="0" smtClean="0"/>
              <a:t>Human Development</a:t>
            </a:r>
          </a:p>
          <a:p>
            <a:pPr marL="0" indent="0">
              <a:buNone/>
            </a:pPr>
            <a:r>
              <a:rPr lang="en-GB" b="1" i="0" dirty="0"/>
              <a:t> </a:t>
            </a:r>
            <a:r>
              <a:rPr lang="en-GB" b="1" i="0" dirty="0" smtClean="0"/>
              <a:t>   =&gt;</a:t>
            </a:r>
            <a:r>
              <a:rPr lang="en-GB" sz="2800" b="1" i="0" dirty="0" smtClean="0"/>
              <a:t>Global </a:t>
            </a:r>
            <a:r>
              <a:rPr lang="en-GB" sz="2800" b="1" i="0" dirty="0"/>
              <a:t>Public Goods and </a:t>
            </a:r>
            <a:r>
              <a:rPr lang="en-GB" sz="2800" b="1" i="0" dirty="0" smtClean="0"/>
              <a:t>Challenges </a:t>
            </a:r>
            <a:r>
              <a:rPr lang="en-GB" b="1" i="0" dirty="0" smtClean="0"/>
              <a:t>	(GPGC) </a:t>
            </a:r>
            <a:endParaRPr lang="en-GB" b="1" i="0" dirty="0"/>
          </a:p>
          <a:p>
            <a:r>
              <a:rPr lang="en-GB" i="0" dirty="0"/>
              <a:t>- Intercultural dialogue </a:t>
            </a:r>
            <a:r>
              <a:rPr lang="en-GB" i="0" dirty="0" smtClean="0"/>
              <a:t>&amp; culture </a:t>
            </a:r>
            <a:r>
              <a:rPr lang="en-GB" i="0" dirty="0"/>
              <a:t>EUR 9,7 </a:t>
            </a:r>
            <a:r>
              <a:rPr lang="en-GB" i="0" dirty="0" smtClean="0"/>
              <a:t>M </a:t>
            </a:r>
            <a:r>
              <a:rPr lang="en-GB" sz="1400" i="0" dirty="0" smtClean="0"/>
              <a:t>(2016)</a:t>
            </a:r>
          </a:p>
          <a:p>
            <a:r>
              <a:rPr lang="en-GB" i="0" dirty="0" smtClean="0"/>
              <a:t>- Investing in Culture and Creativity, EUR 15 M </a:t>
            </a:r>
            <a:r>
              <a:rPr lang="en-GB" sz="1400" i="0" dirty="0" smtClean="0"/>
              <a:t>(2017) 3 components</a:t>
            </a:r>
            <a:endParaRPr lang="en-GB" i="0" dirty="0" smtClean="0"/>
          </a:p>
          <a:p>
            <a:r>
              <a:rPr lang="en-GB" i="0" dirty="0" smtClean="0"/>
              <a:t>- For MIP 2018-20, proposed new program on vocational training for skills development; and a "Media-like" program (pending mid-term review)</a:t>
            </a:r>
            <a:endParaRPr lang="en-GB" i="0" dirty="0"/>
          </a:p>
          <a:p>
            <a:endParaRPr lang="en-GB" i="0" dirty="0" smtClean="0"/>
          </a:p>
          <a:p>
            <a:pPr marL="0" indent="0">
              <a:buNone/>
            </a:pPr>
            <a:endParaRPr lang="en-GB" i="0" dirty="0" smtClean="0"/>
          </a:p>
          <a:p>
            <a:endParaRPr lang="en-GB" i="0" dirty="0"/>
          </a:p>
          <a:p>
            <a:endParaRPr lang="en-GB" dirty="0"/>
          </a:p>
        </p:txBody>
      </p:sp>
    </p:spTree>
    <p:extLst>
      <p:ext uri="{BB962C8B-B14F-4D97-AF65-F5344CB8AC3E}">
        <p14:creationId xmlns:p14="http://schemas.microsoft.com/office/powerpoint/2010/main" val="18479572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28026" y="-133264"/>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p:txBody>
          <a:bodyPr/>
          <a:lstStyle/>
          <a:p>
            <a:r>
              <a:rPr lang="en-GB" dirty="0"/>
              <a:t>Thematic instruments for Culture</a:t>
            </a:r>
          </a:p>
        </p:txBody>
      </p:sp>
      <p:sp>
        <p:nvSpPr>
          <p:cNvPr id="10" name="Content Placeholder 9"/>
          <p:cNvSpPr>
            <a:spLocks noGrp="1"/>
          </p:cNvSpPr>
          <p:nvPr>
            <p:ph idx="1"/>
          </p:nvPr>
        </p:nvSpPr>
        <p:spPr>
          <a:xfrm>
            <a:off x="457200" y="1988840"/>
            <a:ext cx="8229600" cy="4032549"/>
          </a:xfrm>
        </p:spPr>
        <p:txBody>
          <a:bodyPr/>
          <a:lstStyle/>
          <a:p>
            <a:pPr marL="0" indent="0">
              <a:buNone/>
            </a:pPr>
            <a:r>
              <a:rPr lang="en-GB" b="1" i="0" dirty="0"/>
              <a:t>Development Cooperation </a:t>
            </a:r>
            <a:r>
              <a:rPr lang="en-GB" b="1" i="0" dirty="0" smtClean="0"/>
              <a:t>Instrument/DCI</a:t>
            </a:r>
            <a:endParaRPr lang="en-GB" sz="2000" b="1" i="0" dirty="0"/>
          </a:p>
          <a:p>
            <a:pPr>
              <a:buFont typeface="Arial" panose="020B0604020202020204" pitchFamily="34" charset="0"/>
              <a:buChar char="•"/>
            </a:pPr>
            <a:r>
              <a:rPr lang="en-GB" b="1" i="0" dirty="0" smtClean="0"/>
              <a:t>=&gt;Civil Society and Local Authorities (CSO-LA</a:t>
            </a:r>
            <a:r>
              <a:rPr lang="en-GB" sz="2000" b="1" i="0" dirty="0" smtClean="0"/>
              <a:t>)</a:t>
            </a:r>
          </a:p>
          <a:p>
            <a:pPr lvl="1">
              <a:buFont typeface="Arial" panose="020B0604020202020204" pitchFamily="34" charset="0"/>
              <a:buChar char="•"/>
            </a:pPr>
            <a:r>
              <a:rPr lang="en-GB" sz="2400" b="0" i="0" dirty="0" smtClean="0"/>
              <a:t>Aims at strengthening capacity of civil society and local authorities for inclusive policy making;</a:t>
            </a:r>
          </a:p>
          <a:p>
            <a:pPr lvl="1">
              <a:buFont typeface="Arial" panose="020B0604020202020204" pitchFamily="34" charset="0"/>
              <a:buChar char="•"/>
            </a:pPr>
            <a:r>
              <a:rPr lang="en-GB" sz="2400" b="0" i="0" dirty="0" smtClean="0"/>
              <a:t>It may finance several projects on culture or proposed by cultural operators or on cultural sectors (</a:t>
            </a:r>
            <a:r>
              <a:rPr lang="en-GB" sz="2400" b="0" i="0" dirty="0" err="1" smtClean="0"/>
              <a:t>eg</a:t>
            </a:r>
            <a:r>
              <a:rPr lang="en-GB" sz="2400" b="0" i="0" dirty="0" smtClean="0"/>
              <a:t>. Mozambique);</a:t>
            </a:r>
            <a:endParaRPr lang="en-GB" sz="2400" b="0" dirty="0" smtClean="0"/>
          </a:p>
          <a:p>
            <a:pPr lvl="1">
              <a:buFont typeface="Arial" panose="020B0604020202020204" pitchFamily="34" charset="0"/>
              <a:buChar char="•"/>
            </a:pPr>
            <a:r>
              <a:rPr lang="en-GB" sz="2400" b="0" i="0" dirty="0" smtClean="0"/>
              <a:t>DEAR: culture in awareness raising (Europe).</a:t>
            </a:r>
          </a:p>
          <a:p>
            <a:endParaRPr lang="en-GB" b="1" i="0" dirty="0" smtClean="0"/>
          </a:p>
          <a:p>
            <a:endParaRPr lang="en-GB" b="1" i="0" dirty="0"/>
          </a:p>
          <a:p>
            <a:endParaRPr lang="en-GB" i="0" dirty="0" smtClean="0"/>
          </a:p>
          <a:p>
            <a:pPr marL="0" indent="0">
              <a:buNone/>
            </a:pPr>
            <a:endParaRPr lang="en-GB" i="0" dirty="0" smtClean="0"/>
          </a:p>
          <a:p>
            <a:endParaRPr lang="en-GB" i="0" dirty="0"/>
          </a:p>
          <a:p>
            <a:endParaRPr lang="en-GB" dirty="0"/>
          </a:p>
        </p:txBody>
      </p:sp>
    </p:spTree>
    <p:extLst>
      <p:ext uri="{BB962C8B-B14F-4D97-AF65-F5344CB8AC3E}">
        <p14:creationId xmlns:p14="http://schemas.microsoft.com/office/powerpoint/2010/main" val="32185437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EIDHR - Human Rights</a:t>
            </a:r>
            <a:endParaRPr lang="en-GB" dirty="0"/>
          </a:p>
        </p:txBody>
      </p:sp>
      <p:sp>
        <p:nvSpPr>
          <p:cNvPr id="3" name="Content Placeholder 2"/>
          <p:cNvSpPr>
            <a:spLocks noGrp="1"/>
          </p:cNvSpPr>
          <p:nvPr>
            <p:ph idx="1"/>
          </p:nvPr>
        </p:nvSpPr>
        <p:spPr>
          <a:xfrm>
            <a:off x="467544" y="2132856"/>
            <a:ext cx="8229600" cy="3816424"/>
          </a:xfrm>
          <a:ln>
            <a:solidFill>
              <a:schemeClr val="accent1"/>
            </a:solidFill>
          </a:ln>
        </p:spPr>
        <p:txBody>
          <a:bodyPr/>
          <a:lstStyle/>
          <a:p>
            <a:pPr lvl="0"/>
            <a:r>
              <a:rPr lang="en-GB" i="0" dirty="0" smtClean="0"/>
              <a:t>To support </a:t>
            </a:r>
            <a:r>
              <a:rPr lang="en-GB" i="0" dirty="0"/>
              <a:t>civil society to become and effective force for political reform and defence of human rights. </a:t>
            </a:r>
            <a:endParaRPr lang="en-GB" i="0" dirty="0" smtClean="0"/>
          </a:p>
          <a:p>
            <a:pPr lvl="0"/>
            <a:r>
              <a:rPr lang="en-GB" i="0" dirty="0" smtClean="0"/>
              <a:t>Call for proposals 2017: </a:t>
            </a:r>
            <a:r>
              <a:rPr lang="en-GB" i="0" kern="1200" dirty="0" smtClean="0">
                <a:latin typeface="Arial" charset="0"/>
              </a:rPr>
              <a:t>to </a:t>
            </a:r>
            <a:r>
              <a:rPr lang="en-GB" i="0" kern="1200" dirty="0">
                <a:latin typeface="Arial" charset="0"/>
              </a:rPr>
              <a:t>support civil society to support the protection and promotion of human rights and fundamental freedoms worldwide. </a:t>
            </a:r>
            <a:endParaRPr lang="en-GB" i="0" dirty="0"/>
          </a:p>
          <a:p>
            <a:r>
              <a:rPr lang="en-GB" i="0" kern="1200" dirty="0" smtClean="0">
                <a:latin typeface="Arial" charset="0"/>
              </a:rPr>
              <a:t>Lot 5: the </a:t>
            </a:r>
            <a:r>
              <a:rPr lang="en-GB" i="0" kern="1200" dirty="0">
                <a:latin typeface="Arial" charset="0"/>
              </a:rPr>
              <a:t>right to express or manifest a religion or belief, in teaching, practise, worship and observance; including artistic and cultural expressions, of belief and enjoyment of cultural/religious heritage (EUR 5 million).</a:t>
            </a:r>
          </a:p>
          <a:p>
            <a:endParaRPr lang="en-GB" dirty="0"/>
          </a:p>
        </p:txBody>
      </p:sp>
    </p:spTree>
    <p:extLst>
      <p:ext uri="{BB962C8B-B14F-4D97-AF65-F5344CB8AC3E}">
        <p14:creationId xmlns:p14="http://schemas.microsoft.com/office/powerpoint/2010/main" val="2189994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Instrument Contributing to Stability and Peace (</a:t>
            </a:r>
            <a:r>
              <a:rPr lang="en-GB" sz="2400" dirty="0" err="1" smtClean="0"/>
              <a:t>IcSP</a:t>
            </a:r>
            <a:r>
              <a:rPr lang="en-GB" sz="2400" dirty="0" smtClean="0"/>
              <a:t>)</a:t>
            </a:r>
            <a:endParaRPr lang="en-GB" sz="2400" dirty="0"/>
          </a:p>
        </p:txBody>
      </p:sp>
      <p:sp>
        <p:nvSpPr>
          <p:cNvPr id="3" name="Content Placeholder 2"/>
          <p:cNvSpPr>
            <a:spLocks noGrp="1"/>
          </p:cNvSpPr>
          <p:nvPr>
            <p:ph idx="1"/>
          </p:nvPr>
        </p:nvSpPr>
        <p:spPr/>
        <p:txBody>
          <a:bodyPr/>
          <a:lstStyle/>
          <a:p>
            <a:r>
              <a:rPr lang="en-GB" i="0" dirty="0" smtClean="0"/>
              <a:t>Culture in conflict </a:t>
            </a:r>
          </a:p>
          <a:p>
            <a:endParaRPr lang="en-GB" i="0" dirty="0" smtClean="0"/>
          </a:p>
          <a:p>
            <a:r>
              <a:rPr lang="en-GB" i="0" dirty="0" smtClean="0"/>
              <a:t>- prevention, mediation, reconciliation</a:t>
            </a:r>
            <a:endParaRPr lang="en-GB" i="0" dirty="0"/>
          </a:p>
          <a:p>
            <a:r>
              <a:rPr lang="en-GB" i="0" dirty="0" smtClean="0"/>
              <a:t>- calls following interest by EU Delegations</a:t>
            </a:r>
          </a:p>
          <a:p>
            <a:r>
              <a:rPr lang="en-GB" i="0" dirty="0" smtClean="0"/>
              <a:t>- 2017: Venezuela indicated culture/intercultural dialogue</a:t>
            </a:r>
          </a:p>
          <a:p>
            <a:endParaRPr lang="en-GB" i="0" dirty="0"/>
          </a:p>
          <a:p>
            <a:endParaRPr lang="en-GB" i="0" dirty="0"/>
          </a:p>
        </p:txBody>
      </p:sp>
    </p:spTree>
    <p:extLst>
      <p:ext uri="{BB962C8B-B14F-4D97-AF65-F5344CB8AC3E}">
        <p14:creationId xmlns:p14="http://schemas.microsoft.com/office/powerpoint/2010/main" val="3716865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20893"/>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p:txBody>
          <a:bodyPr/>
          <a:lstStyle/>
          <a:p>
            <a:r>
              <a:rPr lang="en-GB" dirty="0"/>
              <a:t>Thematic instruments for Culture</a:t>
            </a:r>
          </a:p>
        </p:txBody>
      </p:sp>
      <p:sp>
        <p:nvSpPr>
          <p:cNvPr id="10" name="Content Placeholder 9"/>
          <p:cNvSpPr>
            <a:spLocks noGrp="1"/>
          </p:cNvSpPr>
          <p:nvPr>
            <p:ph idx="1"/>
          </p:nvPr>
        </p:nvSpPr>
        <p:spPr/>
        <p:txBody>
          <a:bodyPr/>
          <a:lstStyle/>
          <a:p>
            <a:r>
              <a:rPr lang="en-GB" b="1" i="0" dirty="0"/>
              <a:t>Development Cooperation </a:t>
            </a:r>
            <a:r>
              <a:rPr lang="en-GB" b="1" i="0" dirty="0" smtClean="0"/>
              <a:t>Instrument/DCI</a:t>
            </a:r>
            <a:endParaRPr lang="en-GB" sz="2000" b="1" i="0" dirty="0"/>
          </a:p>
          <a:p>
            <a:pPr>
              <a:buFont typeface="Arial" panose="020B0604020202020204" pitchFamily="34" charset="0"/>
              <a:buChar char="•"/>
            </a:pPr>
            <a:r>
              <a:rPr lang="en-GB" i="0" dirty="0" smtClean="0"/>
              <a:t>=&gt;</a:t>
            </a:r>
            <a:r>
              <a:rPr lang="en-GB" i="0" dirty="0" err="1" smtClean="0"/>
              <a:t>PanAfrican</a:t>
            </a:r>
            <a:r>
              <a:rPr lang="en-GB" i="0" dirty="0" smtClean="0"/>
              <a:t> Instrument</a:t>
            </a:r>
          </a:p>
          <a:p>
            <a:pPr>
              <a:buFont typeface="Arial" panose="020B0604020202020204" pitchFamily="34" charset="0"/>
              <a:buChar char="•"/>
            </a:pPr>
            <a:endParaRPr lang="en-GB" i="0" dirty="0" smtClean="0"/>
          </a:p>
          <a:p>
            <a:pPr>
              <a:buFont typeface="Arial" panose="020B0604020202020204" pitchFamily="34" charset="0"/>
              <a:buChar char="•"/>
            </a:pPr>
            <a:r>
              <a:rPr lang="en-GB" i="0" dirty="0" smtClean="0"/>
              <a:t>Support to Culture and Arts </a:t>
            </a:r>
          </a:p>
          <a:p>
            <a:pPr marL="0" indent="0">
              <a:buNone/>
            </a:pPr>
            <a:endParaRPr lang="en-GB" i="0" dirty="0" smtClean="0"/>
          </a:p>
          <a:p>
            <a:pPr marL="0" indent="0">
              <a:buNone/>
            </a:pPr>
            <a:r>
              <a:rPr lang="en-GB" i="0" dirty="0" smtClean="0"/>
              <a:t>   The Abidjan Declaration, 4</a:t>
            </a:r>
            <a:r>
              <a:rPr lang="en-GB" i="0" baseline="30000" dirty="0" smtClean="0"/>
              <a:t>th</a:t>
            </a:r>
            <a:r>
              <a:rPr lang="en-GB" i="0" dirty="0" smtClean="0"/>
              <a:t> Africa-Europe Youth      Summit, 9-11 October 2017, Abidjan</a:t>
            </a:r>
            <a:endParaRPr lang="en-GB" i="0" dirty="0"/>
          </a:p>
          <a:p>
            <a:endParaRPr lang="en-GB" i="0" dirty="0"/>
          </a:p>
          <a:p>
            <a:endParaRPr lang="en-GB" i="0" dirty="0" smtClean="0"/>
          </a:p>
          <a:p>
            <a:pPr marL="0" indent="0">
              <a:buNone/>
            </a:pPr>
            <a:endParaRPr lang="en-GB" i="0" dirty="0" smtClean="0"/>
          </a:p>
          <a:p>
            <a:endParaRPr lang="en-GB" i="0" dirty="0"/>
          </a:p>
          <a:p>
            <a:endParaRPr lang="en-GB" dirty="0"/>
          </a:p>
        </p:txBody>
      </p:sp>
    </p:spTree>
    <p:extLst>
      <p:ext uri="{BB962C8B-B14F-4D97-AF65-F5344CB8AC3E}">
        <p14:creationId xmlns:p14="http://schemas.microsoft.com/office/powerpoint/2010/main" val="4279370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20893"/>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p:txBody>
          <a:bodyPr/>
          <a:lstStyle/>
          <a:p>
            <a:r>
              <a:rPr lang="en-GB" sz="2400" dirty="0" smtClean="0"/>
              <a:t>Geographic instruments:</a:t>
            </a:r>
            <a:br>
              <a:rPr lang="en-GB" sz="2400" dirty="0" smtClean="0"/>
            </a:br>
            <a:r>
              <a:rPr lang="en-GB" sz="2400" dirty="0" smtClean="0"/>
              <a:t>European Development Fund</a:t>
            </a:r>
            <a:endParaRPr lang="en-GB" sz="2400" dirty="0"/>
          </a:p>
        </p:txBody>
      </p:sp>
      <p:sp>
        <p:nvSpPr>
          <p:cNvPr id="10" name="Content Placeholder 9"/>
          <p:cNvSpPr>
            <a:spLocks noGrp="1"/>
          </p:cNvSpPr>
          <p:nvPr>
            <p:ph idx="1"/>
          </p:nvPr>
        </p:nvSpPr>
        <p:spPr/>
        <p:txBody>
          <a:bodyPr/>
          <a:lstStyle/>
          <a:p>
            <a:r>
              <a:rPr lang="en-GB" i="0" dirty="0" smtClean="0"/>
              <a:t>- </a:t>
            </a:r>
            <a:r>
              <a:rPr lang="en-GB" i="0" dirty="0" err="1" smtClean="0"/>
              <a:t>Cotonu</a:t>
            </a:r>
            <a:r>
              <a:rPr lang="en-GB" i="0" dirty="0" smtClean="0"/>
              <a:t> agreement EU-ACP countries, art 27</a:t>
            </a:r>
            <a:endParaRPr lang="en-GB" i="0" dirty="0"/>
          </a:p>
          <a:p>
            <a:r>
              <a:rPr lang="en-GB" i="0" dirty="0" smtClean="0"/>
              <a:t>- 10th EDF, EUR 30 M, support to cultural and creative industries, final evaluation showed relevance and good results in terms of production, circulation, partnerships, </a:t>
            </a:r>
            <a:r>
              <a:rPr lang="en-GB" i="0" dirty="0" err="1" smtClean="0"/>
              <a:t>etc</a:t>
            </a:r>
            <a:endParaRPr lang="en-GB" i="0" dirty="0" smtClean="0"/>
          </a:p>
          <a:p>
            <a:r>
              <a:rPr lang="en-GB" i="0" dirty="0" smtClean="0"/>
              <a:t>-  11th EDF, EUR 40 M, support to cultural and creative industries towards socio economic development of ACP countries (</a:t>
            </a:r>
            <a:r>
              <a:rPr lang="en-GB" sz="2000" i="0" dirty="0" smtClean="0"/>
              <a:t>to be decided 2017</a:t>
            </a:r>
            <a:r>
              <a:rPr lang="en-GB" i="0" dirty="0" smtClean="0"/>
              <a:t>)</a:t>
            </a:r>
          </a:p>
          <a:p>
            <a:endParaRPr lang="en-GB" i="0" dirty="0" smtClean="0"/>
          </a:p>
          <a:p>
            <a:endParaRPr lang="en-GB" i="0" dirty="0"/>
          </a:p>
        </p:txBody>
      </p:sp>
    </p:spTree>
    <p:extLst>
      <p:ext uri="{BB962C8B-B14F-4D97-AF65-F5344CB8AC3E}">
        <p14:creationId xmlns:p14="http://schemas.microsoft.com/office/powerpoint/2010/main" val="18367930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20893"/>
            <a:ext cx="9144000" cy="6857999"/>
          </a:xfrm>
          <a:prstGeom prst="rect">
            <a:avLst/>
          </a:prstGeom>
          <a:solidFill>
            <a:schemeClr val="bg1"/>
          </a:solidFill>
          <a:ln>
            <a:noFill/>
          </a:ln>
          <a:effectLst/>
          <a:extLst/>
        </p:spPr>
        <p:txBody>
          <a:bodyPr vert="horz" wrap="square" lIns="91440" tIns="45720" rIns="91440" bIns="45720" numCol="1" rtlCol="0" anchor="ctr" anchorCtr="0" compatLnSpc="1">
            <a:prstTxWarp prst="textNoShape">
              <a:avLst/>
            </a:prstTxWarp>
          </a:bodyPr>
          <a:lstStyle/>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a:p>
            <a:pPr algn="just"/>
            <a:endParaRPr lang="en-GB" b="1" dirty="0">
              <a:solidFill>
                <a:schemeClr val="tx1"/>
              </a:solidFill>
              <a:latin typeface="Arial" panose="020B0604020202020204" pitchFamily="34" charset="0"/>
              <a:cs typeface="Arial" panose="020B0604020202020204" pitchFamily="34" charset="0"/>
            </a:endParaRPr>
          </a:p>
          <a:p>
            <a:pPr algn="just"/>
            <a:endParaRPr lang="en-GB" b="1" dirty="0" smtClean="0">
              <a:solidFill>
                <a:schemeClr val="tx1"/>
              </a:solidFill>
              <a:latin typeface="Arial" panose="020B0604020202020204" pitchFamily="34" charset="0"/>
              <a:cs typeface="Arial" panose="020B0604020202020204" pitchFamily="34" charset="0"/>
            </a:endParaRPr>
          </a:p>
        </p:txBody>
      </p:sp>
      <p:pic>
        <p:nvPicPr>
          <p:cNvPr id="5" name="Picture 6" descr="LOGO CE-EN-quadri.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4267200" y="6309321"/>
            <a:ext cx="611188" cy="548680"/>
          </a:xfrm>
          <a:prstGeom prst="rect">
            <a:avLst/>
          </a:prstGeom>
          <a:solidFill>
            <a:srgbClr val="FF66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8" name="TextBox 10"/>
          <p:cNvSpPr txBox="1">
            <a:spLocks noChangeArrowheads="1"/>
          </p:cNvSpPr>
          <p:nvPr/>
        </p:nvSpPr>
        <p:spPr bwMode="auto">
          <a:xfrm>
            <a:off x="4211960" y="6279703"/>
            <a:ext cx="865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GB" altLang="en-US" sz="600" b="1" i="1" dirty="0">
                <a:solidFill>
                  <a:srgbClr val="FFFFFF"/>
                </a:solidFill>
                <a:latin typeface="EC Square Sans Pro Light" pitchFamily="34" charset="0"/>
              </a:rPr>
              <a:t>International</a:t>
            </a:r>
          </a:p>
          <a:p>
            <a:pPr eaLnBrk="1" hangingPunct="1"/>
            <a:r>
              <a:rPr lang="en-GB" altLang="en-US" sz="600" b="1" i="1" dirty="0">
                <a:solidFill>
                  <a:srgbClr val="FFFFFF"/>
                </a:solidFill>
                <a:latin typeface="EC Square Sans Pro Light" pitchFamily="34" charset="0"/>
              </a:rPr>
              <a:t>Cooperation and </a:t>
            </a:r>
          </a:p>
          <a:p>
            <a:pPr eaLnBrk="1" hangingPunct="1"/>
            <a:r>
              <a:rPr lang="en-GB" altLang="en-US" sz="600" b="1" i="1" dirty="0">
                <a:solidFill>
                  <a:srgbClr val="FFFFFF"/>
                </a:solidFill>
                <a:latin typeface="EC Square Sans Pro Light" pitchFamily="34" charset="0"/>
              </a:rPr>
              <a:t>Development</a:t>
            </a:r>
          </a:p>
          <a:p>
            <a:pPr eaLnBrk="1" hangingPunct="1"/>
            <a:r>
              <a:rPr lang="en-GB" altLang="en-US" sz="600" b="1" i="1" dirty="0">
                <a:solidFill>
                  <a:srgbClr val="FFFFFF"/>
                </a:solidFill>
                <a:latin typeface="EC Square Sans Pro Light" pitchFamily="34" charset="0"/>
              </a:rPr>
              <a:t>DEVCO</a:t>
            </a:r>
          </a:p>
        </p:txBody>
      </p:sp>
      <p:sp>
        <p:nvSpPr>
          <p:cNvPr id="9" name="Rectangle 8"/>
          <p:cNvSpPr/>
          <p:nvPr/>
        </p:nvSpPr>
        <p:spPr bwMode="auto">
          <a:xfrm>
            <a:off x="4248869" y="1224376"/>
            <a:ext cx="622800" cy="36000"/>
          </a:xfrm>
          <a:prstGeom prst="rect">
            <a:avLst/>
          </a:prstGeom>
          <a:solidFill>
            <a:srgbClr val="FF6600"/>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3" name="Title 2"/>
          <p:cNvSpPr>
            <a:spLocks noGrp="1"/>
          </p:cNvSpPr>
          <p:nvPr>
            <p:ph type="title"/>
          </p:nvPr>
        </p:nvSpPr>
        <p:spPr>
          <a:xfrm>
            <a:off x="395288" y="1339851"/>
            <a:ext cx="8229600" cy="793006"/>
          </a:xfrm>
        </p:spPr>
        <p:txBody>
          <a:bodyPr/>
          <a:lstStyle/>
          <a:p>
            <a:r>
              <a:rPr lang="en-GB" sz="2400" dirty="0" smtClean="0"/>
              <a:t>Geographic instruments: </a:t>
            </a:r>
            <a:r>
              <a:rPr lang="en-GB" sz="2400" dirty="0"/>
              <a:t>r</a:t>
            </a:r>
            <a:r>
              <a:rPr lang="en-GB" sz="2400" dirty="0" smtClean="0"/>
              <a:t>egional or national instruments</a:t>
            </a:r>
            <a:endParaRPr lang="en-GB" sz="2400" dirty="0"/>
          </a:p>
        </p:txBody>
      </p:sp>
      <p:sp>
        <p:nvSpPr>
          <p:cNvPr id="10" name="Content Placeholder 9"/>
          <p:cNvSpPr>
            <a:spLocks noGrp="1"/>
          </p:cNvSpPr>
          <p:nvPr>
            <p:ph idx="1"/>
          </p:nvPr>
        </p:nvSpPr>
        <p:spPr>
          <a:xfrm>
            <a:off x="529754" y="2132856"/>
            <a:ext cx="8229600" cy="4032548"/>
          </a:xfrm>
        </p:spPr>
        <p:txBody>
          <a:bodyPr/>
          <a:lstStyle/>
          <a:p>
            <a:pPr lvl="0"/>
            <a:r>
              <a:rPr lang="en-GB" dirty="0" smtClean="0"/>
              <a:t>- </a:t>
            </a:r>
            <a:r>
              <a:rPr lang="en-GB" i="0" dirty="0" smtClean="0"/>
              <a:t>Ethical </a:t>
            </a:r>
            <a:r>
              <a:rPr lang="en-GB" i="0" dirty="0"/>
              <a:t>Fashion Initiative project in Europe and West Africa </a:t>
            </a:r>
            <a:r>
              <a:rPr lang="en-GB" i="0" dirty="0" smtClean="0"/>
              <a:t>(EU </a:t>
            </a:r>
            <a:r>
              <a:rPr lang="en-GB" i="0" dirty="0"/>
              <a:t>Emergency Trust Fund for </a:t>
            </a:r>
            <a:r>
              <a:rPr lang="en-GB" i="0" dirty="0" smtClean="0"/>
              <a:t>Africa) </a:t>
            </a:r>
            <a:endParaRPr lang="en-GB" i="0" dirty="0"/>
          </a:p>
          <a:p>
            <a:r>
              <a:rPr lang="en-GB" i="0" dirty="0" smtClean="0"/>
              <a:t>- Regional programmes: PALOP/TL, group of </a:t>
            </a:r>
            <a:r>
              <a:rPr lang="en-GB" i="0" dirty="0" err="1" smtClean="0"/>
              <a:t>lusophone</a:t>
            </a:r>
            <a:r>
              <a:rPr lang="en-GB" i="0" dirty="0" smtClean="0"/>
              <a:t> countries (EUR 19 M), in preparation; </a:t>
            </a:r>
          </a:p>
          <a:p>
            <a:r>
              <a:rPr lang="en-GB" i="0" dirty="0" smtClean="0"/>
              <a:t>- </a:t>
            </a:r>
            <a:r>
              <a:rPr lang="en-GB" i="0" dirty="0"/>
              <a:t>National Indicative Programme: </a:t>
            </a:r>
            <a:r>
              <a:rPr lang="en-GB" i="0" dirty="0" err="1" smtClean="0"/>
              <a:t>egs.Burkina</a:t>
            </a:r>
            <a:r>
              <a:rPr lang="en-GB" i="0" dirty="0" smtClean="0"/>
              <a:t> </a:t>
            </a:r>
            <a:r>
              <a:rPr lang="en-GB" i="0" dirty="0"/>
              <a:t>Faso, Yemen; Zimbabwe, Ethiopia</a:t>
            </a:r>
          </a:p>
          <a:p>
            <a:r>
              <a:rPr lang="en-GB" i="0" dirty="0" smtClean="0"/>
              <a:t>- Technical Cooperation Facilities</a:t>
            </a:r>
          </a:p>
          <a:p>
            <a:r>
              <a:rPr lang="en-GB" i="0" dirty="0" smtClean="0"/>
              <a:t>- Press and Information budget (visibility/cultural diplomacy?)</a:t>
            </a:r>
          </a:p>
          <a:p>
            <a:endParaRPr lang="en-GB" i="0" dirty="0"/>
          </a:p>
          <a:p>
            <a:pPr marL="0" indent="0">
              <a:buNone/>
            </a:pPr>
            <a:endParaRPr lang="en-GB" i="0" dirty="0"/>
          </a:p>
        </p:txBody>
      </p:sp>
    </p:spTree>
    <p:extLst>
      <p:ext uri="{BB962C8B-B14F-4D97-AF65-F5344CB8AC3E}">
        <p14:creationId xmlns:p14="http://schemas.microsoft.com/office/powerpoint/2010/main" val="32896042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1634</TotalTime>
  <Words>894</Words>
  <Application>Microsoft Office PowerPoint</Application>
  <PresentationFormat>On-screen Show (4:3)</PresentationFormat>
  <Paragraphs>152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Blank</vt:lpstr>
      <vt:lpstr>PowerPoint Presentation</vt:lpstr>
      <vt:lpstr>  Financial instruments for culture   </vt:lpstr>
      <vt:lpstr>Thematic instruments for Culture</vt:lpstr>
      <vt:lpstr>Thematic instruments for Culture</vt:lpstr>
      <vt:lpstr>EIDHR - Human Rights</vt:lpstr>
      <vt:lpstr>Instrument Contributing to Stability and Peace (IcSP)</vt:lpstr>
      <vt:lpstr>Thematic instruments for Culture</vt:lpstr>
      <vt:lpstr>Geographic instruments: European Development Fund</vt:lpstr>
      <vt:lpstr>Geographic instruments: regional or national instruments</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Valentini</dc:creator>
  <cp:lastModifiedBy>ROWLANDS Jasmine (DEVCO-EXT)</cp:lastModifiedBy>
  <cp:revision>156</cp:revision>
  <cp:lastPrinted>2017-10-25T06:45:16Z</cp:lastPrinted>
  <dcterms:created xsi:type="dcterms:W3CDTF">2015-02-06T14:23:32Z</dcterms:created>
  <dcterms:modified xsi:type="dcterms:W3CDTF">2018-01-22T10:12:14Z</dcterms:modified>
</cp:coreProperties>
</file>