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handoutMasterIdLst>
    <p:handoutMasterId r:id="rId12"/>
  </p:handoutMasterIdLst>
  <p:sldIdLst>
    <p:sldId id="256" r:id="rId2"/>
    <p:sldId id="269" r:id="rId3"/>
    <p:sldId id="272" r:id="rId4"/>
    <p:sldId id="277" r:id="rId5"/>
    <p:sldId id="276" r:id="rId6"/>
    <p:sldId id="262" r:id="rId7"/>
    <p:sldId id="273" r:id="rId8"/>
    <p:sldId id="275" r:id="rId9"/>
    <p:sldId id="264" r:id="rId10"/>
  </p:sldIdLst>
  <p:sldSz cx="9144000" cy="6858000" type="screen4x3"/>
  <p:notesSz cx="6797675" cy="9926638"/>
  <p:defaultTextStyle>
    <a:defPPr>
      <a:defRPr lang="en-GB"/>
    </a:defPPr>
    <a:lvl1pPr algn="l" rtl="0" fontAlgn="base">
      <a:spcBef>
        <a:spcPct val="0"/>
      </a:spcBef>
      <a:spcAft>
        <a:spcPct val="0"/>
      </a:spcAft>
      <a:defRPr sz="1200" kern="1200">
        <a:solidFill>
          <a:srgbClr val="0F5494"/>
        </a:solidFill>
        <a:latin typeface="Verdana" pitchFamily="34" charset="0"/>
        <a:ea typeface="+mn-ea"/>
        <a:cs typeface="+mn-cs"/>
      </a:defRPr>
    </a:lvl1pPr>
    <a:lvl2pPr marL="457200" algn="l" rtl="0" fontAlgn="base">
      <a:spcBef>
        <a:spcPct val="0"/>
      </a:spcBef>
      <a:spcAft>
        <a:spcPct val="0"/>
      </a:spcAft>
      <a:defRPr sz="1200" kern="1200">
        <a:solidFill>
          <a:srgbClr val="0F5494"/>
        </a:solidFill>
        <a:latin typeface="Verdana" pitchFamily="34" charset="0"/>
        <a:ea typeface="+mn-ea"/>
        <a:cs typeface="+mn-cs"/>
      </a:defRPr>
    </a:lvl2pPr>
    <a:lvl3pPr marL="914400" algn="l" rtl="0" fontAlgn="base">
      <a:spcBef>
        <a:spcPct val="0"/>
      </a:spcBef>
      <a:spcAft>
        <a:spcPct val="0"/>
      </a:spcAft>
      <a:defRPr sz="1200" kern="1200">
        <a:solidFill>
          <a:srgbClr val="0F5494"/>
        </a:solidFill>
        <a:latin typeface="Verdana" pitchFamily="34" charset="0"/>
        <a:ea typeface="+mn-ea"/>
        <a:cs typeface="+mn-cs"/>
      </a:defRPr>
    </a:lvl3pPr>
    <a:lvl4pPr marL="1371600" algn="l" rtl="0" fontAlgn="base">
      <a:spcBef>
        <a:spcPct val="0"/>
      </a:spcBef>
      <a:spcAft>
        <a:spcPct val="0"/>
      </a:spcAft>
      <a:defRPr sz="1200" kern="1200">
        <a:solidFill>
          <a:srgbClr val="0F5494"/>
        </a:solidFill>
        <a:latin typeface="Verdana" pitchFamily="34" charset="0"/>
        <a:ea typeface="+mn-ea"/>
        <a:cs typeface="+mn-cs"/>
      </a:defRPr>
    </a:lvl4pPr>
    <a:lvl5pPr marL="1828800" algn="l" rtl="0" fontAlgn="base">
      <a:spcBef>
        <a:spcPct val="0"/>
      </a:spcBef>
      <a:spcAft>
        <a:spcPct val="0"/>
      </a:spcAft>
      <a:defRPr sz="1200" kern="1200">
        <a:solidFill>
          <a:srgbClr val="0F5494"/>
        </a:solidFill>
        <a:latin typeface="Verdana" pitchFamily="34" charset="0"/>
        <a:ea typeface="+mn-ea"/>
        <a:cs typeface="+mn-cs"/>
      </a:defRPr>
    </a:lvl5pPr>
    <a:lvl6pPr marL="2286000" algn="l" defTabSz="914400" rtl="0" eaLnBrk="1" latinLnBrk="0" hangingPunct="1">
      <a:defRPr sz="1200" kern="1200">
        <a:solidFill>
          <a:srgbClr val="0F5494"/>
        </a:solidFill>
        <a:latin typeface="Verdana" pitchFamily="34" charset="0"/>
        <a:ea typeface="+mn-ea"/>
        <a:cs typeface="+mn-cs"/>
      </a:defRPr>
    </a:lvl6pPr>
    <a:lvl7pPr marL="2743200" algn="l" defTabSz="914400" rtl="0" eaLnBrk="1" latinLnBrk="0" hangingPunct="1">
      <a:defRPr sz="1200" kern="1200">
        <a:solidFill>
          <a:srgbClr val="0F5494"/>
        </a:solidFill>
        <a:latin typeface="Verdana" pitchFamily="34" charset="0"/>
        <a:ea typeface="+mn-ea"/>
        <a:cs typeface="+mn-cs"/>
      </a:defRPr>
    </a:lvl7pPr>
    <a:lvl8pPr marL="3200400" algn="l" defTabSz="914400" rtl="0" eaLnBrk="1" latinLnBrk="0" hangingPunct="1">
      <a:defRPr sz="1200" kern="1200">
        <a:solidFill>
          <a:srgbClr val="0F5494"/>
        </a:solidFill>
        <a:latin typeface="Verdana" pitchFamily="34" charset="0"/>
        <a:ea typeface="+mn-ea"/>
        <a:cs typeface="+mn-cs"/>
      </a:defRPr>
    </a:lvl8pPr>
    <a:lvl9pPr marL="3657600" algn="l" defTabSz="914400" rtl="0" eaLnBrk="1" latinLnBrk="0" hangingPunct="1">
      <a:defRPr sz="1200" kern="1200">
        <a:solidFill>
          <a:srgbClr val="0F5494"/>
        </a:solidFill>
        <a:latin typeface="Verdana" pitchFamily="34"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66CF"/>
    <a:srgbClr val="0F5494"/>
    <a:srgbClr val="FF6600"/>
    <a:srgbClr val="3E6FD2"/>
    <a:srgbClr val="2D5EC1"/>
    <a:srgbClr val="BDDEFF"/>
    <a:srgbClr val="99CCFF"/>
    <a:srgbClr val="808080"/>
    <a:srgbClr val="FFD6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615" autoAdjust="0"/>
    <p:restoredTop sz="86372" autoAdjust="0"/>
  </p:normalViewPr>
  <p:slideViewPr>
    <p:cSldViewPr>
      <p:cViewPr varScale="1">
        <p:scale>
          <a:sx n="51" d="100"/>
          <a:sy n="51" d="100"/>
        </p:scale>
        <p:origin x="-90" y="-3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1" d="100"/>
          <a:sy n="81" d="100"/>
        </p:scale>
        <p:origin x="-3960" y="-102"/>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a:solidFill>
                  <a:schemeClr val="tx1"/>
                </a:solidFill>
                <a:latin typeface="Arial" charset="0"/>
              </a:defRPr>
            </a:lvl1pPr>
          </a:lstStyle>
          <a:p>
            <a:endParaRPr lang="en-GB" altLang="en-US"/>
          </a:p>
        </p:txBody>
      </p:sp>
      <p:sp>
        <p:nvSpPr>
          <p:cNvPr id="37891" name="Rectangle 3"/>
          <p:cNvSpPr>
            <a:spLocks noGrp="1" noChangeArrowheads="1"/>
          </p:cNvSpPr>
          <p:nvPr>
            <p:ph type="dt" sz="quarter" idx="1"/>
          </p:nvPr>
        </p:nvSpPr>
        <p:spPr bwMode="auto">
          <a:xfrm>
            <a:off x="3849688"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a:solidFill>
                  <a:schemeClr val="tx1"/>
                </a:solidFill>
                <a:latin typeface="Arial" charset="0"/>
              </a:defRPr>
            </a:lvl1pPr>
          </a:lstStyle>
          <a:p>
            <a:endParaRPr lang="en-GB" altLang="en-US"/>
          </a:p>
        </p:txBody>
      </p:sp>
      <p:sp>
        <p:nvSpPr>
          <p:cNvPr id="37892" name="Rectangle 4"/>
          <p:cNvSpPr>
            <a:spLocks noGrp="1" noChangeArrowheads="1"/>
          </p:cNvSpPr>
          <p:nvPr>
            <p:ph type="ftr" sz="quarter" idx="2"/>
          </p:nvPr>
        </p:nvSpPr>
        <p:spPr bwMode="auto">
          <a:xfrm>
            <a:off x="0"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a:solidFill>
                  <a:schemeClr val="tx1"/>
                </a:solidFill>
                <a:latin typeface="Arial" charset="0"/>
              </a:defRPr>
            </a:lvl1pPr>
          </a:lstStyle>
          <a:p>
            <a:endParaRPr lang="en-GB" altLang="en-US"/>
          </a:p>
        </p:txBody>
      </p:sp>
      <p:sp>
        <p:nvSpPr>
          <p:cNvPr id="37893" name="Rectangle 5"/>
          <p:cNvSpPr>
            <a:spLocks noGrp="1" noChangeArrowheads="1"/>
          </p:cNvSpPr>
          <p:nvPr>
            <p:ph type="sldNum" sz="quarter" idx="3"/>
          </p:nvPr>
        </p:nvSpPr>
        <p:spPr bwMode="auto">
          <a:xfrm>
            <a:off x="3849688"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a:solidFill>
                  <a:schemeClr val="tx1"/>
                </a:solidFill>
                <a:latin typeface="Arial" charset="0"/>
              </a:defRPr>
            </a:lvl1pPr>
          </a:lstStyle>
          <a:p>
            <a:fld id="{AD072DC5-3EAF-4C20-B660-0186F23A0D11}" type="slidenum">
              <a:rPr lang="en-GB" altLang="en-US"/>
              <a:pPr/>
              <a:t>‹#›</a:t>
            </a:fld>
            <a:endParaRPr lang="en-GB" altLang="en-US"/>
          </a:p>
        </p:txBody>
      </p:sp>
    </p:spTree>
    <p:extLst>
      <p:ext uri="{BB962C8B-B14F-4D97-AF65-F5344CB8AC3E}">
        <p14:creationId xmlns:p14="http://schemas.microsoft.com/office/powerpoint/2010/main" val="25713618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a:solidFill>
                  <a:schemeClr val="tx1"/>
                </a:solidFill>
                <a:latin typeface="Arial" charset="0"/>
              </a:defRPr>
            </a:lvl1pPr>
          </a:lstStyle>
          <a:p>
            <a:endParaRPr lang="en-GB" altLang="en-US"/>
          </a:p>
        </p:txBody>
      </p:sp>
      <p:sp>
        <p:nvSpPr>
          <p:cNvPr id="36867" name="Rectangle 3"/>
          <p:cNvSpPr>
            <a:spLocks noGrp="1" noChangeArrowheads="1"/>
          </p:cNvSpPr>
          <p:nvPr>
            <p:ph type="dt" idx="1"/>
          </p:nvPr>
        </p:nvSpPr>
        <p:spPr bwMode="auto">
          <a:xfrm>
            <a:off x="3849688"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a:solidFill>
                  <a:schemeClr val="tx1"/>
                </a:solidFill>
                <a:latin typeface="Arial" charset="0"/>
              </a:defRPr>
            </a:lvl1pPr>
          </a:lstStyle>
          <a:p>
            <a:endParaRPr lang="en-GB" altLang="en-US"/>
          </a:p>
        </p:txBody>
      </p:sp>
      <p:sp>
        <p:nvSpPr>
          <p:cNvPr id="36868" name="Rectangle 4"/>
          <p:cNvSpPr>
            <a:spLocks noGrp="1" noRot="1" noChangeAspect="1" noChangeArrowheads="1" noTextEdit="1"/>
          </p:cNvSpPr>
          <p:nvPr>
            <p:ph type="sldImg" idx="2"/>
          </p:nvPr>
        </p:nvSpPr>
        <p:spPr bwMode="auto">
          <a:xfrm>
            <a:off x="917575" y="744538"/>
            <a:ext cx="4964113" cy="37226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6869" name="Rectangle 5"/>
          <p:cNvSpPr>
            <a:spLocks noGrp="1" noChangeArrowheads="1"/>
          </p:cNvSpPr>
          <p:nvPr>
            <p:ph type="body" sz="quarter" idx="3"/>
          </p:nvPr>
        </p:nvSpPr>
        <p:spPr bwMode="auto">
          <a:xfrm>
            <a:off x="679450" y="4714875"/>
            <a:ext cx="5438775"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36870" name="Rectangle 6"/>
          <p:cNvSpPr>
            <a:spLocks noGrp="1" noChangeArrowheads="1"/>
          </p:cNvSpPr>
          <p:nvPr>
            <p:ph type="ftr" sz="quarter" idx="4"/>
          </p:nvPr>
        </p:nvSpPr>
        <p:spPr bwMode="auto">
          <a:xfrm>
            <a:off x="0"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a:solidFill>
                  <a:schemeClr val="tx1"/>
                </a:solidFill>
                <a:latin typeface="Arial" charset="0"/>
              </a:defRPr>
            </a:lvl1pPr>
          </a:lstStyle>
          <a:p>
            <a:endParaRPr lang="en-GB" altLang="en-US"/>
          </a:p>
        </p:txBody>
      </p:sp>
      <p:sp>
        <p:nvSpPr>
          <p:cNvPr id="36871" name="Rectangle 7"/>
          <p:cNvSpPr>
            <a:spLocks noGrp="1" noChangeArrowheads="1"/>
          </p:cNvSpPr>
          <p:nvPr>
            <p:ph type="sldNum" sz="quarter" idx="5"/>
          </p:nvPr>
        </p:nvSpPr>
        <p:spPr bwMode="auto">
          <a:xfrm>
            <a:off x="3849688"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a:solidFill>
                  <a:schemeClr val="tx1"/>
                </a:solidFill>
                <a:latin typeface="Arial" charset="0"/>
              </a:defRPr>
            </a:lvl1pPr>
          </a:lstStyle>
          <a:p>
            <a:fld id="{802F12AB-F07D-4DB8-9FFC-459CB4E2C342}" type="slidenum">
              <a:rPr lang="en-GB" altLang="en-US"/>
              <a:pPr/>
              <a:t>‹#›</a:t>
            </a:fld>
            <a:endParaRPr lang="en-GB" altLang="en-US"/>
          </a:p>
        </p:txBody>
      </p:sp>
    </p:spTree>
    <p:extLst>
      <p:ext uri="{BB962C8B-B14F-4D97-AF65-F5344CB8AC3E}">
        <p14:creationId xmlns:p14="http://schemas.microsoft.com/office/powerpoint/2010/main" val="191242932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spla.pro/"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02F12AB-F07D-4DB8-9FFC-459CB4E2C342}" type="slidenum">
              <a:rPr lang="en-GB" altLang="en-US" smtClean="0"/>
              <a:pPr/>
              <a:t>1</a:t>
            </a:fld>
            <a:endParaRPr lang="en-GB" altLang="en-US"/>
          </a:p>
        </p:txBody>
      </p:sp>
    </p:spTree>
    <p:extLst>
      <p:ext uri="{BB962C8B-B14F-4D97-AF65-F5344CB8AC3E}">
        <p14:creationId xmlns:p14="http://schemas.microsoft.com/office/powerpoint/2010/main" val="30758543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802F12AB-F07D-4DB8-9FFC-459CB4E2C342}" type="slidenum">
              <a:rPr lang="en-GB" altLang="en-US" smtClean="0"/>
              <a:pPr/>
              <a:t>2</a:t>
            </a:fld>
            <a:endParaRPr lang="en-GB" altLang="en-US"/>
          </a:p>
        </p:txBody>
      </p:sp>
    </p:spTree>
    <p:extLst>
      <p:ext uri="{BB962C8B-B14F-4D97-AF65-F5344CB8AC3E}">
        <p14:creationId xmlns:p14="http://schemas.microsoft.com/office/powerpoint/2010/main" val="107199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802F12AB-F07D-4DB8-9FFC-459CB4E2C342}" type="slidenum">
              <a:rPr lang="en-GB" altLang="en-US" smtClean="0"/>
              <a:pPr/>
              <a:t>3</a:t>
            </a:fld>
            <a:endParaRPr lang="en-GB" altLang="en-US"/>
          </a:p>
        </p:txBody>
      </p:sp>
    </p:spTree>
    <p:extLst>
      <p:ext uri="{BB962C8B-B14F-4D97-AF65-F5344CB8AC3E}">
        <p14:creationId xmlns:p14="http://schemas.microsoft.com/office/powerpoint/2010/main" val="107199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802F12AB-F07D-4DB8-9FFC-459CB4E2C342}" type="slidenum">
              <a:rPr lang="en-GB" altLang="en-US" smtClean="0"/>
              <a:pPr/>
              <a:t>4</a:t>
            </a:fld>
            <a:endParaRPr lang="en-GB" altLang="en-US"/>
          </a:p>
        </p:txBody>
      </p:sp>
    </p:spTree>
    <p:extLst>
      <p:ext uri="{BB962C8B-B14F-4D97-AF65-F5344CB8AC3E}">
        <p14:creationId xmlns:p14="http://schemas.microsoft.com/office/powerpoint/2010/main" val="107199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GB" dirty="0" smtClean="0">
                <a:solidFill>
                  <a:schemeClr val="tx1"/>
                </a:solidFill>
              </a:rPr>
              <a:t>The project implemented by UNESCO aims at supporting the Government to rehabilitate cultural heritage (mosques, mausoleums) and safeguard old manuscripts in the region of Timbuktu after the conflict in the country from 2012 to 2013 and the rehabilitation of 3 museums including the</a:t>
            </a:r>
            <a:r>
              <a:rPr lang="en-GB" baseline="0" dirty="0" smtClean="0">
                <a:solidFill>
                  <a:schemeClr val="tx1"/>
                </a:solidFill>
              </a:rPr>
              <a:t> </a:t>
            </a:r>
            <a:r>
              <a:rPr lang="en-GB" dirty="0" smtClean="0">
                <a:solidFill>
                  <a:schemeClr val="tx1"/>
                </a:solidFill>
              </a:rPr>
              <a:t>main museum of Timbuktu.</a:t>
            </a:r>
          </a:p>
          <a:p>
            <a:endParaRPr lang="en-GB" sz="1200" kern="1200" dirty="0" smtClean="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fld id="{802F12AB-F07D-4DB8-9FFC-459CB4E2C342}" type="slidenum">
              <a:rPr lang="en-GB" altLang="en-US" smtClean="0"/>
              <a:pPr/>
              <a:t>5</a:t>
            </a:fld>
            <a:endParaRPr lang="en-GB" altLang="en-US"/>
          </a:p>
        </p:txBody>
      </p:sp>
    </p:spTree>
    <p:extLst>
      <p:ext uri="{BB962C8B-B14F-4D97-AF65-F5344CB8AC3E}">
        <p14:creationId xmlns:p14="http://schemas.microsoft.com/office/powerpoint/2010/main" val="18121113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effectLst/>
              </a:rPr>
              <a:t>Based on the cultural, social, economic and environmental dimensions of earth-based architecture, this project aims to reinforce this “cultural industry” through a series of actions: </a:t>
            </a:r>
          </a:p>
          <a:p>
            <a:r>
              <a:rPr lang="en-GB" dirty="0" smtClean="0">
                <a:effectLst/>
              </a:rPr>
              <a:t>- an inventorying and promotion of this cultural tradition in Niger, </a:t>
            </a:r>
          </a:p>
          <a:p>
            <a:r>
              <a:rPr lang="en-GB" dirty="0" smtClean="0">
                <a:effectLst/>
              </a:rPr>
              <a:t>- the creation of an exhibition gallery in the Boubou Hama Museum in Niamey, </a:t>
            </a:r>
          </a:p>
          <a:p>
            <a:r>
              <a:rPr lang="en-GB" dirty="0" smtClean="0">
                <a:effectLst/>
              </a:rPr>
              <a:t>- training activities for professionals, </a:t>
            </a:r>
          </a:p>
          <a:p>
            <a:r>
              <a:rPr lang="en-GB" dirty="0" smtClean="0">
                <a:effectLst/>
              </a:rPr>
              <a:t>- the creation of an African earth-based architecture network.</a:t>
            </a:r>
          </a:p>
          <a:p>
            <a:endParaRPr lang="en-GB" b="1" u="sng" dirty="0" smtClean="0">
              <a:effectLst/>
            </a:endParaRPr>
          </a:p>
          <a:p>
            <a:r>
              <a:rPr lang="en-GB" dirty="0" smtClean="0">
                <a:effectLst/>
              </a:rPr>
              <a:t>The project was designed around six axes: </a:t>
            </a:r>
          </a:p>
          <a:p>
            <a:pPr marL="228600" indent="-228600">
              <a:buAutoNum type="alphaLcParenR"/>
            </a:pPr>
            <a:r>
              <a:rPr lang="en-GB" dirty="0" smtClean="0">
                <a:effectLst/>
              </a:rPr>
              <a:t>an inventory of earthen architectural heritage; </a:t>
            </a:r>
          </a:p>
          <a:p>
            <a:pPr marL="228600" indent="-228600">
              <a:buAutoNum type="alphaLcParenR"/>
            </a:pPr>
            <a:r>
              <a:rPr lang="en-GB" dirty="0" smtClean="0">
                <a:effectLst/>
              </a:rPr>
              <a:t>creation of teaching tools, </a:t>
            </a:r>
          </a:p>
          <a:p>
            <a:pPr marL="228600" indent="-228600">
              <a:buAutoNum type="alphaLcParenR"/>
            </a:pPr>
            <a:r>
              <a:rPr lang="en-GB" dirty="0" smtClean="0">
                <a:effectLst/>
              </a:rPr>
              <a:t>construction and design of earthen architecture </a:t>
            </a:r>
            <a:r>
              <a:rPr lang="en-GB" dirty="0" err="1" smtClean="0">
                <a:effectLst/>
              </a:rPr>
              <a:t>pavillon</a:t>
            </a:r>
            <a:r>
              <a:rPr lang="en-GB" dirty="0" smtClean="0">
                <a:effectLst/>
              </a:rPr>
              <a:t> and construction of habitat prototypes within the MNBH; </a:t>
            </a:r>
          </a:p>
          <a:p>
            <a:pPr marL="228600" indent="-228600">
              <a:buAutoNum type="alphaLcParenR"/>
            </a:pPr>
            <a:r>
              <a:rPr lang="en-GB" dirty="0" smtClean="0">
                <a:effectLst/>
              </a:rPr>
              <a:t>organization of training for earthen architecture professionals; </a:t>
            </a:r>
          </a:p>
          <a:p>
            <a:pPr marL="228600" indent="-228600">
              <a:buAutoNum type="alphaLcParenR"/>
            </a:pPr>
            <a:r>
              <a:rPr lang="en-GB" dirty="0" smtClean="0">
                <a:effectLst/>
              </a:rPr>
              <a:t>organize a series of conferences called "The morning of earthen architecture"; </a:t>
            </a:r>
          </a:p>
          <a:p>
            <a:pPr marL="228600" indent="-228600">
              <a:buAutoNum type="alphaLcParenR"/>
            </a:pPr>
            <a:r>
              <a:rPr lang="en-GB" dirty="0" smtClean="0">
                <a:effectLst/>
              </a:rPr>
              <a:t>organization of the international conference "The week of earthen architecture".</a:t>
            </a:r>
          </a:p>
          <a:p>
            <a:endParaRPr lang="fr-BE" sz="1200" i="0" dirty="0" smtClean="0">
              <a:solidFill>
                <a:srgbClr val="0070C0"/>
              </a:solidFill>
              <a:effectLst/>
            </a:endParaRPr>
          </a:p>
          <a:p>
            <a:pPr lvl="0"/>
            <a:r>
              <a:rPr lang="en-US" sz="1200" kern="1200" dirty="0" smtClean="0">
                <a:solidFill>
                  <a:schemeClr val="tx1"/>
                </a:solidFill>
                <a:effectLst/>
                <a:latin typeface="Arial" charset="0"/>
                <a:ea typeface="+mn-ea"/>
                <a:cs typeface="+mn-cs"/>
              </a:rPr>
              <a:t>Among the </a:t>
            </a:r>
            <a:r>
              <a:rPr lang="en-US" sz="1200" b="1" kern="1200" dirty="0" smtClean="0">
                <a:solidFill>
                  <a:schemeClr val="tx1"/>
                </a:solidFill>
                <a:effectLst/>
                <a:latin typeface="Arial" charset="0"/>
                <a:ea typeface="+mn-ea"/>
                <a:cs typeface="+mn-cs"/>
              </a:rPr>
              <a:t>116 people trained</a:t>
            </a:r>
            <a:r>
              <a:rPr lang="en-US" sz="1200" kern="1200" dirty="0" smtClean="0">
                <a:solidFill>
                  <a:schemeClr val="tx1"/>
                </a:solidFill>
                <a:effectLst/>
                <a:latin typeface="Arial" charset="0"/>
                <a:ea typeface="+mn-ea"/>
                <a:cs typeface="+mn-cs"/>
              </a:rPr>
              <a:t>, we can note the immersion of</a:t>
            </a:r>
            <a:r>
              <a:rPr lang="en-US" sz="1200" b="1" kern="1200" dirty="0" smtClean="0">
                <a:solidFill>
                  <a:schemeClr val="tx1"/>
                </a:solidFill>
                <a:effectLst/>
                <a:latin typeface="Arial" charset="0"/>
                <a:ea typeface="+mn-ea"/>
                <a:cs typeface="+mn-cs"/>
              </a:rPr>
              <a:t> 15 masons and craftsmen</a:t>
            </a:r>
            <a:r>
              <a:rPr lang="en-US" sz="1200" kern="1200" dirty="0" smtClean="0">
                <a:solidFill>
                  <a:schemeClr val="tx1"/>
                </a:solidFill>
                <a:effectLst/>
                <a:latin typeface="Arial" charset="0"/>
                <a:ea typeface="+mn-ea"/>
                <a:cs typeface="+mn-cs"/>
              </a:rPr>
              <a:t> trained on the construction site of the earth Pavilion within the Niamey National Museum ;</a:t>
            </a:r>
            <a:endParaRPr lang="fr-BE" sz="1200" kern="1200" dirty="0" smtClean="0">
              <a:solidFill>
                <a:schemeClr val="tx1"/>
              </a:solidFill>
              <a:effectLst/>
              <a:latin typeface="Arial" charset="0"/>
              <a:ea typeface="+mn-ea"/>
              <a:cs typeface="+mn-cs"/>
            </a:endParaRPr>
          </a:p>
          <a:p>
            <a:pPr lvl="0"/>
            <a:r>
              <a:rPr lang="en-US" sz="1200" kern="1200" dirty="0" smtClean="0">
                <a:solidFill>
                  <a:schemeClr val="tx1"/>
                </a:solidFill>
                <a:effectLst/>
                <a:latin typeface="Arial" charset="0"/>
                <a:ea typeface="+mn-ea"/>
                <a:cs typeface="+mn-cs"/>
              </a:rPr>
              <a:t>The 50 jobs created are </a:t>
            </a:r>
            <a:r>
              <a:rPr lang="en-US" sz="1200" b="1" kern="1200" dirty="0" smtClean="0">
                <a:solidFill>
                  <a:schemeClr val="tx1"/>
                </a:solidFill>
                <a:effectLst/>
                <a:latin typeface="Arial" charset="0"/>
                <a:ea typeface="+mn-ea"/>
                <a:cs typeface="+mn-cs"/>
              </a:rPr>
              <a:t>partly durable</a:t>
            </a:r>
            <a:r>
              <a:rPr lang="en-US" sz="1200" kern="1200" dirty="0" smtClean="0">
                <a:solidFill>
                  <a:schemeClr val="tx1"/>
                </a:solidFill>
                <a:effectLst/>
                <a:latin typeface="Arial" charset="0"/>
                <a:ea typeface="+mn-ea"/>
                <a:cs typeface="+mn-cs"/>
              </a:rPr>
              <a:t> because the project has generated local enthusiasm for the techniques of earthen architecture to the public authorities and the private sector ;</a:t>
            </a:r>
            <a:endParaRPr lang="fr-BE" sz="1200" kern="1200" dirty="0" smtClean="0">
              <a:solidFill>
                <a:schemeClr val="tx1"/>
              </a:solidFill>
              <a:effectLst/>
              <a:latin typeface="Arial" charset="0"/>
              <a:ea typeface="+mn-ea"/>
              <a:cs typeface="+mn-cs"/>
            </a:endParaRPr>
          </a:p>
          <a:p>
            <a:pPr lvl="0"/>
            <a:r>
              <a:rPr lang="en-US" sz="1200" kern="1200" dirty="0" smtClean="0">
                <a:solidFill>
                  <a:schemeClr val="tx1"/>
                </a:solidFill>
                <a:effectLst/>
                <a:latin typeface="Arial" charset="0"/>
                <a:ea typeface="+mn-ea"/>
                <a:cs typeface="+mn-cs"/>
              </a:rPr>
              <a:t>The Earthen Architecture Pavilion is a visible and permanent building, but the organization of a symposium and conferences have also given a </a:t>
            </a:r>
            <a:r>
              <a:rPr lang="en-US" sz="1200" b="1" kern="1200" dirty="0" smtClean="0">
                <a:solidFill>
                  <a:schemeClr val="tx1"/>
                </a:solidFill>
                <a:effectLst/>
                <a:latin typeface="Arial" charset="0"/>
                <a:ea typeface="+mn-ea"/>
                <a:cs typeface="+mn-cs"/>
              </a:rPr>
              <a:t>new contemporary face to earthen architecture</a:t>
            </a:r>
            <a:r>
              <a:rPr lang="en-US" sz="1200" kern="1200" dirty="0" smtClean="0">
                <a:solidFill>
                  <a:schemeClr val="tx1"/>
                </a:solidFill>
                <a:effectLst/>
                <a:latin typeface="Arial" charset="0"/>
                <a:ea typeface="+mn-ea"/>
                <a:cs typeface="+mn-cs"/>
              </a:rPr>
              <a:t>. This promotion helps to </a:t>
            </a:r>
            <a:r>
              <a:rPr lang="en-US" sz="1200" b="1" kern="1200" dirty="0" smtClean="0">
                <a:solidFill>
                  <a:schemeClr val="tx1"/>
                </a:solidFill>
                <a:effectLst/>
                <a:latin typeface="Arial" charset="0"/>
                <a:ea typeface="+mn-ea"/>
                <a:cs typeface="+mn-cs"/>
              </a:rPr>
              <a:t>explore the economic potential</a:t>
            </a:r>
            <a:r>
              <a:rPr lang="en-US" sz="1200" kern="1200" dirty="0" smtClean="0">
                <a:solidFill>
                  <a:schemeClr val="tx1"/>
                </a:solidFill>
                <a:effectLst/>
                <a:latin typeface="Arial" charset="0"/>
                <a:ea typeface="+mn-ea"/>
                <a:cs typeface="+mn-cs"/>
              </a:rPr>
              <a:t> of this sector to attract investors (Luxembourg cooperation has decided to construct its buildings in BTC and learn from the vaults technique for the roofing ; an institutional brickyard project in Niger to build resistant habitats against natural disaster) ;</a:t>
            </a:r>
            <a:endParaRPr lang="fr-BE" sz="1200" kern="1200" dirty="0" smtClean="0">
              <a:solidFill>
                <a:schemeClr val="tx1"/>
              </a:solidFill>
              <a:effectLst/>
              <a:latin typeface="Arial" charset="0"/>
              <a:ea typeface="+mn-ea"/>
              <a:cs typeface="+mn-cs"/>
            </a:endParaRPr>
          </a:p>
          <a:p>
            <a:pPr lvl="0"/>
            <a:r>
              <a:rPr lang="en-US" sz="1200" kern="1200" dirty="0" smtClean="0">
                <a:solidFill>
                  <a:schemeClr val="tx1"/>
                </a:solidFill>
                <a:effectLst/>
                <a:latin typeface="Arial" charset="0"/>
                <a:ea typeface="+mn-ea"/>
                <a:cs typeface="+mn-cs"/>
              </a:rPr>
              <a:t>The established network is active and allows the exchange of knowledge between professionals from different African countries</a:t>
            </a:r>
            <a:endParaRPr lang="en-GB" sz="1200" kern="1200" dirty="0" smtClean="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fld id="{802F12AB-F07D-4DB8-9FFC-459CB4E2C342}" type="slidenum">
              <a:rPr lang="en-GB" altLang="en-US" smtClean="0"/>
              <a:pPr/>
              <a:t>6</a:t>
            </a:fld>
            <a:endParaRPr lang="en-GB" altLang="en-US"/>
          </a:p>
        </p:txBody>
      </p:sp>
    </p:spTree>
    <p:extLst>
      <p:ext uri="{BB962C8B-B14F-4D97-AF65-F5344CB8AC3E}">
        <p14:creationId xmlns:p14="http://schemas.microsoft.com/office/powerpoint/2010/main" val="18121113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effectLst/>
              </a:rPr>
              <a:t>The </a:t>
            </a:r>
            <a:r>
              <a:rPr lang="en-GB" dirty="0" err="1" smtClean="0">
                <a:effectLst/>
              </a:rPr>
              <a:t>Sudplanète</a:t>
            </a:r>
            <a:r>
              <a:rPr lang="en-GB" dirty="0" smtClean="0">
                <a:effectLst/>
              </a:rPr>
              <a:t> project responds well to the global information and promotional needs of culture sector professionals in ACP countries, while additionally contributing to networking activities. 22 websites dedicated to national culture sector operators (for 11 different African countries, 7 Caribbean countries, and 4 Pacific countries), all linked to a common international interface; </a:t>
            </a:r>
            <a:r>
              <a:rPr lang="en-GB" sz="1200" u="none" strike="noStrike" kern="1200" dirty="0" smtClean="0">
                <a:solidFill>
                  <a:schemeClr val="tx1"/>
                </a:solidFill>
                <a:effectLst/>
                <a:latin typeface="Arial" charset="0"/>
                <a:ea typeface="+mn-ea"/>
                <a:cs typeface="+mn-cs"/>
                <a:hlinkClick r:id="rId3"/>
              </a:rPr>
              <a:t>www.spla.pro</a:t>
            </a:r>
            <a:r>
              <a:rPr lang="en-GB" dirty="0" smtClean="0">
                <a:effectLst/>
              </a:rPr>
              <a:t>. These web sites offers culture sector professionals information, communication and networking tools. </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effectLst/>
              </a:rPr>
              <a:t>In time, the </a:t>
            </a:r>
            <a:r>
              <a:rPr lang="en-GB" dirty="0" err="1" smtClean="0">
                <a:effectLst/>
              </a:rPr>
              <a:t>Sudplanète</a:t>
            </a:r>
            <a:r>
              <a:rPr lang="en-GB" dirty="0" smtClean="0">
                <a:effectLst/>
              </a:rPr>
              <a:t> portal will become a database of information on the artists of the ACP.</a:t>
            </a:r>
            <a:endParaRPr lang="fr-BE"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802F12AB-F07D-4DB8-9FFC-459CB4E2C342}" type="slidenum">
              <a:rPr lang="en-GB" altLang="en-US" smtClean="0"/>
              <a:pPr/>
              <a:t>7</a:t>
            </a:fld>
            <a:endParaRPr lang="en-GB" altLang="en-US"/>
          </a:p>
        </p:txBody>
      </p:sp>
    </p:spTree>
    <p:extLst>
      <p:ext uri="{BB962C8B-B14F-4D97-AF65-F5344CB8AC3E}">
        <p14:creationId xmlns:p14="http://schemas.microsoft.com/office/powerpoint/2010/main" val="107199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802F12AB-F07D-4DB8-9FFC-459CB4E2C342}" type="slidenum">
              <a:rPr lang="en-GB" altLang="en-US" smtClean="0"/>
              <a:pPr/>
              <a:t>8</a:t>
            </a:fld>
            <a:endParaRPr lang="en-GB" altLang="en-US"/>
          </a:p>
        </p:txBody>
      </p:sp>
    </p:spTree>
    <p:extLst>
      <p:ext uri="{BB962C8B-B14F-4D97-AF65-F5344CB8AC3E}">
        <p14:creationId xmlns:p14="http://schemas.microsoft.com/office/powerpoint/2010/main" val="107199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02F12AB-F07D-4DB8-9FFC-459CB4E2C342}" type="slidenum">
              <a:rPr lang="en-GB" altLang="en-US" smtClean="0"/>
              <a:pPr/>
              <a:t>9</a:t>
            </a:fld>
            <a:endParaRPr lang="en-GB" altLang="en-US"/>
          </a:p>
        </p:txBody>
      </p:sp>
    </p:spTree>
    <p:extLst>
      <p:ext uri="{BB962C8B-B14F-4D97-AF65-F5344CB8AC3E}">
        <p14:creationId xmlns:p14="http://schemas.microsoft.com/office/powerpoint/2010/main" val="27990320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0" y="981075"/>
            <a:ext cx="9180513" cy="5876925"/>
          </a:xfrm>
          <a:prstGeom prst="rect">
            <a:avLst/>
          </a:prstGeom>
          <a:solidFill>
            <a:srgbClr val="0F5494"/>
          </a:solidFill>
          <a:ln w="25400" algn="ctr">
            <a:solidFill>
              <a:srgbClr val="0F5494"/>
            </a:solidFill>
            <a:miter lim="800000"/>
            <a:headEnd/>
            <a:tailEnd/>
          </a:ln>
          <a:effectLst>
            <a:outerShdw dist="23000" dir="5400000" rotWithShape="0">
              <a:srgbClr val="000000">
                <a:alpha val="34999"/>
              </a:srgbClr>
            </a:outerShdw>
          </a:effectLst>
        </p:spPr>
        <p:txBody>
          <a:bodyPr anchor="ctr"/>
          <a:lstStyle/>
          <a:p>
            <a:pPr algn="ctr" defTabSz="457200" fontAlgn="auto">
              <a:spcBef>
                <a:spcPts val="0"/>
              </a:spcBef>
              <a:spcAft>
                <a:spcPts val="0"/>
              </a:spcAft>
              <a:defRPr/>
            </a:pPr>
            <a:endParaRPr lang="en-US" sz="1800">
              <a:solidFill>
                <a:schemeClr val="lt1"/>
              </a:solidFill>
              <a:latin typeface="+mn-lt"/>
            </a:endParaRPr>
          </a:p>
        </p:txBody>
      </p:sp>
      <p:pic>
        <p:nvPicPr>
          <p:cNvPr id="3086" name="Picture 6" descr="LOGO CE-EN-quadri.eps"/>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7638" y="258763"/>
            <a:ext cx="1436687" cy="99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a:xfrm>
            <a:off x="3995738" y="2565400"/>
            <a:ext cx="5040312" cy="790575"/>
          </a:xfrm>
        </p:spPr>
        <p:txBody>
          <a:bodyPr/>
          <a:lstStyle>
            <a:lvl1pPr marL="3175">
              <a:defRPr sz="7600">
                <a:solidFill>
                  <a:srgbClr val="FFD624"/>
                </a:solidFill>
              </a:defRPr>
            </a:lvl1pPr>
          </a:lstStyle>
          <a:p>
            <a:pPr lvl="0"/>
            <a:r>
              <a:rPr lang="en-US" altLang="en-US" noProof="0" smtClean="0"/>
              <a:t>Click to edit Master title style</a:t>
            </a:r>
            <a:endParaRPr lang="en-GB" altLang="en-US" noProof="0" smtClean="0"/>
          </a:p>
        </p:txBody>
      </p:sp>
      <p:sp>
        <p:nvSpPr>
          <p:cNvPr id="3077" name="Rectangle 5"/>
          <p:cNvSpPr>
            <a:spLocks noGrp="1" noChangeArrowheads="1"/>
          </p:cNvSpPr>
          <p:nvPr>
            <p:ph type="subTitle" idx="1"/>
          </p:nvPr>
        </p:nvSpPr>
        <p:spPr>
          <a:xfrm>
            <a:off x="611188" y="3716338"/>
            <a:ext cx="8532812" cy="1728787"/>
          </a:xfrm>
        </p:spPr>
        <p:txBody>
          <a:bodyPr/>
          <a:lstStyle>
            <a:lvl1pPr marL="0" indent="0">
              <a:buFontTx/>
              <a:buNone/>
              <a:defRPr sz="3000" b="1" i="0">
                <a:solidFill>
                  <a:schemeClr val="bg1"/>
                </a:solidFill>
              </a:defRPr>
            </a:lvl1pPr>
          </a:lstStyle>
          <a:p>
            <a:pPr lvl="0"/>
            <a:r>
              <a:rPr lang="en-US" altLang="en-US" noProof="0" smtClean="0"/>
              <a:t>Click to edit Master subtitle style</a:t>
            </a:r>
            <a:endParaRPr lang="en-GB" altLang="en-US" noProof="0" smtClean="0"/>
          </a:p>
        </p:txBody>
      </p:sp>
      <p:sp>
        <p:nvSpPr>
          <p:cNvPr id="3078" name="Rectangle 6"/>
          <p:cNvSpPr>
            <a:spLocks noGrp="1" noChangeArrowheads="1"/>
          </p:cNvSpPr>
          <p:nvPr>
            <p:ph type="dt" sz="half" idx="2"/>
          </p:nvPr>
        </p:nvSpPr>
        <p:spPr/>
        <p:txBody>
          <a:bodyPr/>
          <a:lstStyle>
            <a:lvl1pPr>
              <a:defRPr sz="1200" b="1">
                <a:solidFill>
                  <a:schemeClr val="bg1"/>
                </a:solidFill>
                <a:latin typeface="+mn-lt"/>
              </a:defRPr>
            </a:lvl1pPr>
          </a:lstStyle>
          <a:p>
            <a:endParaRPr lang="en-GB" altLang="en-US"/>
          </a:p>
        </p:txBody>
      </p:sp>
      <p:sp>
        <p:nvSpPr>
          <p:cNvPr id="3079" name="Rectangle 7"/>
          <p:cNvSpPr>
            <a:spLocks noGrp="1" noChangeArrowheads="1"/>
          </p:cNvSpPr>
          <p:nvPr>
            <p:ph type="ftr" sz="quarter" idx="3"/>
          </p:nvPr>
        </p:nvSpPr>
        <p:spPr/>
        <p:txBody>
          <a:bodyPr/>
          <a:lstStyle>
            <a:lvl1pPr>
              <a:defRPr>
                <a:solidFill>
                  <a:schemeClr val="bg1"/>
                </a:solidFill>
                <a:latin typeface="+mn-lt"/>
              </a:defRPr>
            </a:lvl1pPr>
          </a:lstStyle>
          <a:p>
            <a:endParaRPr lang="en-GB" altLang="en-US"/>
          </a:p>
        </p:txBody>
      </p:sp>
      <p:sp>
        <p:nvSpPr>
          <p:cNvPr id="3080" name="Rectangle 8"/>
          <p:cNvSpPr>
            <a:spLocks noGrp="1" noChangeArrowheads="1"/>
          </p:cNvSpPr>
          <p:nvPr>
            <p:ph type="sldNum" sz="quarter" idx="4"/>
          </p:nvPr>
        </p:nvSpPr>
        <p:spPr/>
        <p:txBody>
          <a:bodyPr/>
          <a:lstStyle>
            <a:lvl1pPr>
              <a:defRPr>
                <a:solidFill>
                  <a:schemeClr val="bg1"/>
                </a:solidFill>
                <a:latin typeface="+mn-lt"/>
              </a:defRPr>
            </a:lvl1pPr>
          </a:lstStyle>
          <a:p>
            <a:fld id="{547554E1-755A-4BB6-9774-51710CB851B3}" type="slidenum">
              <a:rPr lang="en-GB" altLang="en-US"/>
              <a:pPr/>
              <a:t>‹#›</a:t>
            </a:fld>
            <a:endParaRPr lang="en-GB" altLang="en-US"/>
          </a:p>
        </p:txBody>
      </p:sp>
      <p:sp>
        <p:nvSpPr>
          <p:cNvPr id="7" name="Rectangle 6"/>
          <p:cNvSpPr/>
          <p:nvPr userDrawn="1"/>
        </p:nvSpPr>
        <p:spPr>
          <a:xfrm>
            <a:off x="4267200" y="6659563"/>
            <a:ext cx="611188"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A24101EE-99F1-4966-ABFD-E8E053EC3606}" type="slidenum">
              <a:rPr lang="en-GB" altLang="en-US"/>
              <a:pPr/>
              <a:t>‹#›</a:t>
            </a:fld>
            <a:endParaRPr lang="en-GB" altLang="en-US"/>
          </a:p>
        </p:txBody>
      </p:sp>
    </p:spTree>
    <p:extLst>
      <p:ext uri="{BB962C8B-B14F-4D97-AF65-F5344CB8AC3E}">
        <p14:creationId xmlns:p14="http://schemas.microsoft.com/office/powerpoint/2010/main" val="31510618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5113" y="1339850"/>
            <a:ext cx="2071687" cy="46815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1339850"/>
            <a:ext cx="6067425" cy="46815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B98DD32B-0D34-4925-9ABC-23429911841C}" type="slidenum">
              <a:rPr lang="en-GB" altLang="en-US"/>
              <a:pPr/>
              <a:t>‹#›</a:t>
            </a:fld>
            <a:endParaRPr lang="en-GB" altLang="en-US"/>
          </a:p>
        </p:txBody>
      </p:sp>
    </p:spTree>
    <p:extLst>
      <p:ext uri="{BB962C8B-B14F-4D97-AF65-F5344CB8AC3E}">
        <p14:creationId xmlns:p14="http://schemas.microsoft.com/office/powerpoint/2010/main" val="27369855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206F70CF-6A06-444C-9E9E-9CC1BC31B25D}" type="slidenum">
              <a:rPr lang="en-GB" altLang="en-US"/>
              <a:pPr/>
              <a:t>‹#›</a:t>
            </a:fld>
            <a:endParaRPr lang="en-GB" altLang="en-US"/>
          </a:p>
        </p:txBody>
      </p:sp>
    </p:spTree>
    <p:extLst>
      <p:ext uri="{BB962C8B-B14F-4D97-AF65-F5344CB8AC3E}">
        <p14:creationId xmlns:p14="http://schemas.microsoft.com/office/powerpoint/2010/main" val="39542285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BE7D543B-32E1-48AE-9B4D-9B94D70C12CC}" type="slidenum">
              <a:rPr lang="en-GB" altLang="en-US"/>
              <a:pPr/>
              <a:t>‹#›</a:t>
            </a:fld>
            <a:endParaRPr lang="en-GB" altLang="en-US"/>
          </a:p>
        </p:txBody>
      </p:sp>
    </p:spTree>
    <p:extLst>
      <p:ext uri="{BB962C8B-B14F-4D97-AF65-F5344CB8AC3E}">
        <p14:creationId xmlns:p14="http://schemas.microsoft.com/office/powerpoint/2010/main" val="33705313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ltLang="en-US"/>
          </a:p>
        </p:txBody>
      </p:sp>
      <p:sp>
        <p:nvSpPr>
          <p:cNvPr id="6" name="Footer Placeholder 5"/>
          <p:cNvSpPr>
            <a:spLocks noGrp="1"/>
          </p:cNvSpPr>
          <p:nvPr>
            <p:ph type="ftr" sz="quarter" idx="11"/>
          </p:nvPr>
        </p:nvSpPr>
        <p:spPr/>
        <p:txBody>
          <a:bodyPr/>
          <a:lstStyle>
            <a:lvl1pPr>
              <a:defRPr/>
            </a:lvl1pPr>
          </a:lstStyle>
          <a:p>
            <a:endParaRPr lang="en-GB" altLang="en-US"/>
          </a:p>
        </p:txBody>
      </p:sp>
      <p:sp>
        <p:nvSpPr>
          <p:cNvPr id="7" name="Slide Number Placeholder 6"/>
          <p:cNvSpPr>
            <a:spLocks noGrp="1"/>
          </p:cNvSpPr>
          <p:nvPr>
            <p:ph type="sldNum" sz="quarter" idx="12"/>
          </p:nvPr>
        </p:nvSpPr>
        <p:spPr/>
        <p:txBody>
          <a:bodyPr/>
          <a:lstStyle>
            <a:lvl1pPr>
              <a:defRPr/>
            </a:lvl1pPr>
          </a:lstStyle>
          <a:p>
            <a:fld id="{16F55F05-74AB-417C-83A1-A1513960408B}" type="slidenum">
              <a:rPr lang="en-GB" altLang="en-US"/>
              <a:pPr/>
              <a:t>‹#›</a:t>
            </a:fld>
            <a:endParaRPr lang="en-GB" altLang="en-US"/>
          </a:p>
        </p:txBody>
      </p:sp>
    </p:spTree>
    <p:extLst>
      <p:ext uri="{BB962C8B-B14F-4D97-AF65-F5344CB8AC3E}">
        <p14:creationId xmlns:p14="http://schemas.microsoft.com/office/powerpoint/2010/main" val="14406927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ltLang="en-US"/>
          </a:p>
        </p:txBody>
      </p:sp>
      <p:sp>
        <p:nvSpPr>
          <p:cNvPr id="8" name="Footer Placeholder 7"/>
          <p:cNvSpPr>
            <a:spLocks noGrp="1"/>
          </p:cNvSpPr>
          <p:nvPr>
            <p:ph type="ftr" sz="quarter" idx="11"/>
          </p:nvPr>
        </p:nvSpPr>
        <p:spPr/>
        <p:txBody>
          <a:bodyPr/>
          <a:lstStyle>
            <a:lvl1pPr>
              <a:defRPr/>
            </a:lvl1pPr>
          </a:lstStyle>
          <a:p>
            <a:endParaRPr lang="en-GB" altLang="en-US"/>
          </a:p>
        </p:txBody>
      </p:sp>
      <p:sp>
        <p:nvSpPr>
          <p:cNvPr id="9" name="Slide Number Placeholder 8"/>
          <p:cNvSpPr>
            <a:spLocks noGrp="1"/>
          </p:cNvSpPr>
          <p:nvPr>
            <p:ph type="sldNum" sz="quarter" idx="12"/>
          </p:nvPr>
        </p:nvSpPr>
        <p:spPr/>
        <p:txBody>
          <a:bodyPr/>
          <a:lstStyle>
            <a:lvl1pPr>
              <a:defRPr/>
            </a:lvl1pPr>
          </a:lstStyle>
          <a:p>
            <a:fld id="{9985F702-2772-4F99-96DD-F01FE92EC84E}" type="slidenum">
              <a:rPr lang="en-GB" altLang="en-US"/>
              <a:pPr/>
              <a:t>‹#›</a:t>
            </a:fld>
            <a:endParaRPr lang="en-GB" altLang="en-US"/>
          </a:p>
        </p:txBody>
      </p:sp>
    </p:spTree>
    <p:extLst>
      <p:ext uri="{BB962C8B-B14F-4D97-AF65-F5344CB8AC3E}">
        <p14:creationId xmlns:p14="http://schemas.microsoft.com/office/powerpoint/2010/main" val="22332857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ltLang="en-US"/>
          </a:p>
        </p:txBody>
      </p:sp>
      <p:sp>
        <p:nvSpPr>
          <p:cNvPr id="4" name="Footer Placeholder 3"/>
          <p:cNvSpPr>
            <a:spLocks noGrp="1"/>
          </p:cNvSpPr>
          <p:nvPr>
            <p:ph type="ftr" sz="quarter" idx="11"/>
          </p:nvPr>
        </p:nvSpPr>
        <p:spPr/>
        <p:txBody>
          <a:bodyPr/>
          <a:lstStyle>
            <a:lvl1pPr>
              <a:defRPr/>
            </a:lvl1pPr>
          </a:lstStyle>
          <a:p>
            <a:endParaRPr lang="en-GB" altLang="en-US"/>
          </a:p>
        </p:txBody>
      </p:sp>
      <p:sp>
        <p:nvSpPr>
          <p:cNvPr id="5" name="Slide Number Placeholder 4"/>
          <p:cNvSpPr>
            <a:spLocks noGrp="1"/>
          </p:cNvSpPr>
          <p:nvPr>
            <p:ph type="sldNum" sz="quarter" idx="12"/>
          </p:nvPr>
        </p:nvSpPr>
        <p:spPr/>
        <p:txBody>
          <a:bodyPr/>
          <a:lstStyle>
            <a:lvl1pPr>
              <a:defRPr/>
            </a:lvl1pPr>
          </a:lstStyle>
          <a:p>
            <a:fld id="{2E805883-EFD6-48B9-BA5F-CD926927E0DD}" type="slidenum">
              <a:rPr lang="en-GB" altLang="en-US"/>
              <a:pPr/>
              <a:t>‹#›</a:t>
            </a:fld>
            <a:endParaRPr lang="en-GB" altLang="en-US"/>
          </a:p>
        </p:txBody>
      </p:sp>
    </p:spTree>
    <p:extLst>
      <p:ext uri="{BB962C8B-B14F-4D97-AF65-F5344CB8AC3E}">
        <p14:creationId xmlns:p14="http://schemas.microsoft.com/office/powerpoint/2010/main" val="17651691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ltLang="en-US"/>
          </a:p>
        </p:txBody>
      </p:sp>
      <p:sp>
        <p:nvSpPr>
          <p:cNvPr id="3" name="Footer Placeholder 2"/>
          <p:cNvSpPr>
            <a:spLocks noGrp="1"/>
          </p:cNvSpPr>
          <p:nvPr>
            <p:ph type="ftr" sz="quarter" idx="11"/>
          </p:nvPr>
        </p:nvSpPr>
        <p:spPr/>
        <p:txBody>
          <a:bodyPr/>
          <a:lstStyle>
            <a:lvl1pPr>
              <a:defRPr/>
            </a:lvl1pPr>
          </a:lstStyle>
          <a:p>
            <a:endParaRPr lang="en-GB" altLang="en-US"/>
          </a:p>
        </p:txBody>
      </p:sp>
      <p:sp>
        <p:nvSpPr>
          <p:cNvPr id="4" name="Slide Number Placeholder 3"/>
          <p:cNvSpPr>
            <a:spLocks noGrp="1"/>
          </p:cNvSpPr>
          <p:nvPr>
            <p:ph type="sldNum" sz="quarter" idx="12"/>
          </p:nvPr>
        </p:nvSpPr>
        <p:spPr/>
        <p:txBody>
          <a:bodyPr/>
          <a:lstStyle>
            <a:lvl1pPr>
              <a:defRPr/>
            </a:lvl1pPr>
          </a:lstStyle>
          <a:p>
            <a:fld id="{B6180A45-18C4-4763-BAC0-55B8B57B724B}" type="slidenum">
              <a:rPr lang="en-GB" altLang="en-US"/>
              <a:pPr/>
              <a:t>‹#›</a:t>
            </a:fld>
            <a:endParaRPr lang="en-GB" altLang="en-US"/>
          </a:p>
        </p:txBody>
      </p:sp>
    </p:spTree>
    <p:extLst>
      <p:ext uri="{BB962C8B-B14F-4D97-AF65-F5344CB8AC3E}">
        <p14:creationId xmlns:p14="http://schemas.microsoft.com/office/powerpoint/2010/main" val="128113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ltLang="en-US"/>
          </a:p>
        </p:txBody>
      </p:sp>
      <p:sp>
        <p:nvSpPr>
          <p:cNvPr id="6" name="Footer Placeholder 5"/>
          <p:cNvSpPr>
            <a:spLocks noGrp="1"/>
          </p:cNvSpPr>
          <p:nvPr>
            <p:ph type="ftr" sz="quarter" idx="11"/>
          </p:nvPr>
        </p:nvSpPr>
        <p:spPr/>
        <p:txBody>
          <a:bodyPr/>
          <a:lstStyle>
            <a:lvl1pPr>
              <a:defRPr/>
            </a:lvl1pPr>
          </a:lstStyle>
          <a:p>
            <a:endParaRPr lang="en-GB" altLang="en-US"/>
          </a:p>
        </p:txBody>
      </p:sp>
      <p:sp>
        <p:nvSpPr>
          <p:cNvPr id="7" name="Slide Number Placeholder 6"/>
          <p:cNvSpPr>
            <a:spLocks noGrp="1"/>
          </p:cNvSpPr>
          <p:nvPr>
            <p:ph type="sldNum" sz="quarter" idx="12"/>
          </p:nvPr>
        </p:nvSpPr>
        <p:spPr/>
        <p:txBody>
          <a:bodyPr/>
          <a:lstStyle>
            <a:lvl1pPr>
              <a:defRPr/>
            </a:lvl1pPr>
          </a:lstStyle>
          <a:p>
            <a:fld id="{229CD919-FD93-4182-AB1D-207001F11267}" type="slidenum">
              <a:rPr lang="en-GB" altLang="en-US"/>
              <a:pPr/>
              <a:t>‹#›</a:t>
            </a:fld>
            <a:endParaRPr lang="en-GB" altLang="en-US"/>
          </a:p>
        </p:txBody>
      </p:sp>
    </p:spTree>
    <p:extLst>
      <p:ext uri="{BB962C8B-B14F-4D97-AF65-F5344CB8AC3E}">
        <p14:creationId xmlns:p14="http://schemas.microsoft.com/office/powerpoint/2010/main" val="2417061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ltLang="en-US"/>
          </a:p>
        </p:txBody>
      </p:sp>
      <p:sp>
        <p:nvSpPr>
          <p:cNvPr id="6" name="Footer Placeholder 5"/>
          <p:cNvSpPr>
            <a:spLocks noGrp="1"/>
          </p:cNvSpPr>
          <p:nvPr>
            <p:ph type="ftr" sz="quarter" idx="11"/>
          </p:nvPr>
        </p:nvSpPr>
        <p:spPr/>
        <p:txBody>
          <a:bodyPr/>
          <a:lstStyle>
            <a:lvl1pPr>
              <a:defRPr/>
            </a:lvl1pPr>
          </a:lstStyle>
          <a:p>
            <a:endParaRPr lang="en-GB" altLang="en-US"/>
          </a:p>
        </p:txBody>
      </p:sp>
      <p:sp>
        <p:nvSpPr>
          <p:cNvPr id="7" name="Slide Number Placeholder 6"/>
          <p:cNvSpPr>
            <a:spLocks noGrp="1"/>
          </p:cNvSpPr>
          <p:nvPr>
            <p:ph type="sldNum" sz="quarter" idx="12"/>
          </p:nvPr>
        </p:nvSpPr>
        <p:spPr/>
        <p:txBody>
          <a:bodyPr/>
          <a:lstStyle>
            <a:lvl1pPr>
              <a:defRPr/>
            </a:lvl1pPr>
          </a:lstStyle>
          <a:p>
            <a:fld id="{8AC6932B-B548-4286-B02D-A8BC60A919DF}" type="slidenum">
              <a:rPr lang="en-GB" altLang="en-US"/>
              <a:pPr/>
              <a:t>‹#›</a:t>
            </a:fld>
            <a:endParaRPr lang="en-GB" altLang="en-US"/>
          </a:p>
        </p:txBody>
      </p:sp>
    </p:spTree>
    <p:extLst>
      <p:ext uri="{BB962C8B-B14F-4D97-AF65-F5344CB8AC3E}">
        <p14:creationId xmlns:p14="http://schemas.microsoft.com/office/powerpoint/2010/main" val="37403438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288" y="1339850"/>
            <a:ext cx="8229600"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smtClean="0"/>
              <a:t>Title</a:t>
            </a:r>
          </a:p>
        </p:txBody>
      </p:sp>
      <p:sp>
        <p:nvSpPr>
          <p:cNvPr id="1027" name="Rectangle 3"/>
          <p:cNvSpPr>
            <a:spLocks noGrp="1" noChangeArrowheads="1"/>
          </p:cNvSpPr>
          <p:nvPr>
            <p:ph type="body" idx="1"/>
          </p:nvPr>
        </p:nvSpPr>
        <p:spPr bwMode="auto">
          <a:xfrm>
            <a:off x="457200" y="2492375"/>
            <a:ext cx="8229600" cy="3529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BE" altLang="en-US" smtClean="0"/>
              <a:t>Second level</a:t>
            </a:r>
            <a:endParaRPr lang="en-GB" altLang="en-US" smtClean="0"/>
          </a:p>
          <a:p>
            <a:pPr lvl="1"/>
            <a:r>
              <a:rPr lang="en-GB" altLang="en-US" smtClean="0"/>
              <a:t>Third level</a:t>
            </a:r>
          </a:p>
          <a:p>
            <a:pPr lvl="2"/>
            <a:r>
              <a:rPr lang="en-GB" altLang="en-US" smtClean="0"/>
              <a:t>- Fourth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tx1"/>
                </a:solidFill>
                <a:latin typeface="Arial" charset="0"/>
              </a:defRPr>
            </a:lvl1pPr>
          </a:lstStyle>
          <a:p>
            <a:endParaRPr lang="en-GB"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chemeClr val="tx1"/>
                </a:solidFill>
                <a:latin typeface="Arial" charset="0"/>
              </a:defRPr>
            </a:lvl1pPr>
          </a:lstStyle>
          <a:p>
            <a:endParaRPr lang="en-GB"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tx1"/>
                </a:solidFill>
                <a:latin typeface="Arial" charset="0"/>
              </a:defRPr>
            </a:lvl1pPr>
          </a:lstStyle>
          <a:p>
            <a:fld id="{682A5E09-1030-42FF-A3F3-2D43EC9B17D1}" type="slidenum">
              <a:rPr lang="en-GB" altLang="en-US"/>
              <a:pPr/>
              <a:t>‹#›</a:t>
            </a:fld>
            <a:endParaRPr lang="en-GB" altLang="en-US"/>
          </a:p>
        </p:txBody>
      </p:sp>
      <p:sp>
        <p:nvSpPr>
          <p:cNvPr id="15" name="Rectangle 14"/>
          <p:cNvSpPr/>
          <p:nvPr userDrawn="1"/>
        </p:nvSpPr>
        <p:spPr>
          <a:xfrm>
            <a:off x="0" y="0"/>
            <a:ext cx="9144000" cy="95726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a:p>
        </p:txBody>
      </p:sp>
      <p:sp>
        <p:nvSpPr>
          <p:cNvPr id="7" name="Rectangle 6"/>
          <p:cNvSpPr/>
          <p:nvPr/>
        </p:nvSpPr>
        <p:spPr>
          <a:xfrm>
            <a:off x="4262438" y="6659563"/>
            <a:ext cx="611187" cy="198437"/>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a:p>
        </p:txBody>
      </p:sp>
      <p:pic>
        <p:nvPicPr>
          <p:cNvPr id="1041" name="Picture 17" descr="LOGO CE_Vertical_EN_NEG_quadri_H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957638" y="258763"/>
            <a:ext cx="1436687" cy="1004887"/>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marL="358775" algn="l" rtl="0" eaLnBrk="1" fontAlgn="base" hangingPunct="1">
        <a:spcBef>
          <a:spcPct val="0"/>
        </a:spcBef>
        <a:spcAft>
          <a:spcPct val="0"/>
        </a:spcAft>
        <a:defRPr sz="3000" b="1">
          <a:solidFill>
            <a:srgbClr val="0F5494"/>
          </a:solidFill>
          <a:latin typeface="+mj-lt"/>
          <a:ea typeface="+mj-ea"/>
          <a:cs typeface="+mj-cs"/>
        </a:defRPr>
      </a:lvl1pPr>
      <a:lvl2pPr marL="358775" algn="l" rtl="0" eaLnBrk="1" fontAlgn="base" hangingPunct="1">
        <a:spcBef>
          <a:spcPct val="0"/>
        </a:spcBef>
        <a:spcAft>
          <a:spcPct val="0"/>
        </a:spcAft>
        <a:defRPr sz="3000" b="1">
          <a:solidFill>
            <a:srgbClr val="0F5494"/>
          </a:solidFill>
          <a:latin typeface="Verdana" pitchFamily="34" charset="0"/>
        </a:defRPr>
      </a:lvl2pPr>
      <a:lvl3pPr marL="358775" algn="l" rtl="0" eaLnBrk="1" fontAlgn="base" hangingPunct="1">
        <a:spcBef>
          <a:spcPct val="0"/>
        </a:spcBef>
        <a:spcAft>
          <a:spcPct val="0"/>
        </a:spcAft>
        <a:defRPr sz="3000" b="1">
          <a:solidFill>
            <a:srgbClr val="0F5494"/>
          </a:solidFill>
          <a:latin typeface="Verdana" pitchFamily="34" charset="0"/>
        </a:defRPr>
      </a:lvl3pPr>
      <a:lvl4pPr marL="358775" algn="l" rtl="0" eaLnBrk="1" fontAlgn="base" hangingPunct="1">
        <a:spcBef>
          <a:spcPct val="0"/>
        </a:spcBef>
        <a:spcAft>
          <a:spcPct val="0"/>
        </a:spcAft>
        <a:defRPr sz="3000" b="1">
          <a:solidFill>
            <a:srgbClr val="0F5494"/>
          </a:solidFill>
          <a:latin typeface="Verdana" pitchFamily="34" charset="0"/>
        </a:defRPr>
      </a:lvl4pPr>
      <a:lvl5pPr marL="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p:titleStyle>
    <p:bodyStyle>
      <a:lvl1pPr marL="342900" indent="-342900" algn="l" rtl="0" eaLnBrk="1" fontAlgn="base" hangingPunct="1">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rgbClr val="0F5494"/>
          </a:solidFill>
          <a:latin typeface="+mn-lt"/>
        </a:defRPr>
      </a:lvl2pPr>
      <a:lvl3pPr marL="1143000" indent="-228600" algn="l" rtl="0" eaLnBrk="1" fontAlgn="base" hangingPunct="1">
        <a:spcBef>
          <a:spcPct val="20000"/>
        </a:spcBef>
        <a:spcAft>
          <a:spcPct val="0"/>
        </a:spcAft>
        <a:defRPr sz="1400">
          <a:solidFill>
            <a:srgbClr val="0F5494"/>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hyperlink" Target="http://www.acpculturesplus.eu/?q=fr/content/bonnes-pratiques-d%E2%80%99acpcultures-sud-planete" TargetMode="External"/><Relationship Id="rId4" Type="http://schemas.openxmlformats.org/officeDocument/2006/relationships/hyperlink" Target="http://www.spla.pro/"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hyperlink" Target="http://ec.europa.eu/europeaid/about-funding_en" TargetMode="External"/><Relationship Id="rId5" Type="http://schemas.openxmlformats.org/officeDocument/2006/relationships/hyperlink" Target="http://www.acpculturesplus.eu/" TargetMode="External"/><Relationship Id="rId4" Type="http://schemas.openxmlformats.org/officeDocument/2006/relationships/hyperlink" Target="http://capacity4dev.ec.europa.e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24949" y="-5881"/>
            <a:ext cx="9168949" cy="6857999"/>
          </a:xfrm>
          <a:prstGeom prst="rect">
            <a:avLst/>
          </a:prstGeom>
          <a:solidFill>
            <a:schemeClr val="bg1"/>
          </a:solidFill>
          <a:ln>
            <a:noFill/>
          </a:ln>
          <a:effectLst/>
          <a:extLst/>
        </p:spPr>
        <p:txBody>
          <a:bodyPr vert="horz" wrap="square" lIns="91440" tIns="45720" rIns="91440" bIns="45720" numCol="1" rtlCol="0" anchor="ctr" anchorCtr="0" compatLnSpc="1">
            <a:prstTxWarp prst="textNoShape">
              <a:avLst/>
            </a:prstTxWarp>
          </a:bodyPr>
          <a:lstStyle/>
          <a:p>
            <a:pPr marL="342900" lvl="0" indent="-342900">
              <a:spcBef>
                <a:spcPct val="20000"/>
              </a:spcBef>
              <a:buClr>
                <a:srgbClr val="FFFFFF"/>
              </a:buClr>
              <a:buFontTx/>
              <a:buChar char="•"/>
            </a:pPr>
            <a:endParaRPr lang="en-GB" sz="3200" kern="0" dirty="0" smtClean="0">
              <a:latin typeface="Verdana"/>
            </a:endParaRPr>
          </a:p>
          <a:p>
            <a:pPr marL="342900" lvl="0" indent="-342900" algn="ctr">
              <a:spcBef>
                <a:spcPct val="20000"/>
              </a:spcBef>
              <a:buClr>
                <a:srgbClr val="FFFFFF"/>
              </a:buClr>
              <a:buFontTx/>
              <a:buChar char="•"/>
            </a:pPr>
            <a:r>
              <a:rPr lang="en-GB" sz="3200" kern="0" dirty="0">
                <a:latin typeface="Verdana"/>
              </a:rPr>
              <a:t> </a:t>
            </a:r>
            <a:r>
              <a:rPr lang="en-GB" sz="2800" kern="0" dirty="0" smtClean="0">
                <a:latin typeface="Verdana"/>
              </a:rPr>
              <a:t>Thematic seminar on Culture</a:t>
            </a:r>
          </a:p>
          <a:p>
            <a:pPr marL="342900" lvl="0" indent="-342900" algn="ctr">
              <a:spcBef>
                <a:spcPct val="20000"/>
              </a:spcBef>
              <a:buClr>
                <a:srgbClr val="FFFFFF"/>
              </a:buClr>
              <a:buFontTx/>
              <a:buChar char="•"/>
            </a:pPr>
            <a:r>
              <a:rPr lang="en-GB" sz="2400" kern="0" dirty="0" smtClean="0">
                <a:latin typeface="Verdana"/>
              </a:rPr>
              <a:t>Brussels, </a:t>
            </a:r>
            <a:r>
              <a:rPr lang="en-US" sz="2400" dirty="0" smtClean="0"/>
              <a:t>Tuesday </a:t>
            </a:r>
            <a:r>
              <a:rPr lang="en-GB" sz="2400" kern="0" dirty="0" smtClean="0">
                <a:latin typeface="Verdana"/>
              </a:rPr>
              <a:t>23-25 October 2017</a:t>
            </a:r>
            <a:endParaRPr lang="en-GB" sz="3200" b="1" kern="0" dirty="0" smtClean="0">
              <a:latin typeface="Verdana"/>
            </a:endParaRPr>
          </a:p>
          <a:p>
            <a:pPr lvl="0" algn="ctr">
              <a:spcBef>
                <a:spcPct val="20000"/>
              </a:spcBef>
              <a:buClr>
                <a:srgbClr val="FFFFFF"/>
              </a:buClr>
            </a:pPr>
            <a:r>
              <a:rPr lang="en-GB" sz="2600" kern="0" dirty="0" smtClean="0">
                <a:latin typeface="Verdana"/>
              </a:rPr>
              <a:t> </a:t>
            </a:r>
          </a:p>
          <a:p>
            <a:pPr lvl="0" algn="ctr">
              <a:spcBef>
                <a:spcPct val="20000"/>
              </a:spcBef>
              <a:buClr>
                <a:srgbClr val="FFFFFF"/>
              </a:buClr>
            </a:pPr>
            <a:r>
              <a:rPr lang="en-GB" sz="2600" kern="0" smtClean="0">
                <a:solidFill>
                  <a:schemeClr val="tx1"/>
                </a:solidFill>
                <a:latin typeface="Verdana"/>
              </a:rPr>
              <a:t>Introduction </a:t>
            </a:r>
            <a:r>
              <a:rPr lang="en-GB" sz="2600" kern="0" smtClean="0">
                <a:solidFill>
                  <a:schemeClr val="tx1"/>
                </a:solidFill>
                <a:latin typeface="Verdana"/>
              </a:rPr>
              <a:t>to </a:t>
            </a:r>
            <a:r>
              <a:rPr lang="en-GB" sz="2600" kern="0" dirty="0" smtClean="0">
                <a:solidFill>
                  <a:schemeClr val="tx1"/>
                </a:solidFill>
                <a:latin typeface="Verdana"/>
              </a:rPr>
              <a:t>Heritage in </a:t>
            </a:r>
          </a:p>
          <a:p>
            <a:pPr lvl="0" algn="ctr">
              <a:spcBef>
                <a:spcPct val="20000"/>
              </a:spcBef>
              <a:buClr>
                <a:srgbClr val="FFFFFF"/>
              </a:buClr>
            </a:pPr>
            <a:r>
              <a:rPr lang="en-GB" sz="2600" kern="0" dirty="0" smtClean="0">
                <a:solidFill>
                  <a:schemeClr val="tx1"/>
                </a:solidFill>
                <a:latin typeface="Verdana"/>
              </a:rPr>
              <a:t>development cooperation</a:t>
            </a:r>
          </a:p>
          <a:p>
            <a:pPr lvl="0" algn="ctr">
              <a:spcBef>
                <a:spcPct val="20000"/>
              </a:spcBef>
              <a:buClr>
                <a:srgbClr val="FFFFFF"/>
              </a:buClr>
            </a:pPr>
            <a:endParaRPr lang="en-GB" sz="2400" kern="0" dirty="0" smtClean="0">
              <a:latin typeface="Verdana"/>
            </a:endParaRPr>
          </a:p>
          <a:p>
            <a:pPr lvl="0" algn="ctr">
              <a:spcBef>
                <a:spcPct val="20000"/>
              </a:spcBef>
              <a:buClr>
                <a:srgbClr val="FFFFFF"/>
              </a:buClr>
            </a:pPr>
            <a:r>
              <a:rPr lang="en-GB" sz="2400" kern="0" dirty="0">
                <a:latin typeface="Verdana"/>
              </a:rPr>
              <a:t>Ines ALVES, International Aid Policy Officer – Culture DEVCO B4</a:t>
            </a:r>
          </a:p>
          <a:p>
            <a:pPr marL="342900" lvl="0" indent="-342900">
              <a:spcBef>
                <a:spcPct val="20000"/>
              </a:spcBef>
              <a:buClr>
                <a:srgbClr val="FFFFFF"/>
              </a:buClr>
              <a:buFontTx/>
              <a:buChar char="•"/>
            </a:pPr>
            <a:endParaRPr lang="en-GB" sz="2400" kern="0" dirty="0">
              <a:latin typeface="Verdana"/>
            </a:endParaRPr>
          </a:p>
        </p:txBody>
      </p:sp>
      <p:pic>
        <p:nvPicPr>
          <p:cNvPr id="4" name="Picture 6" descr="LOGO CE-EN-quadri.eps"/>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7638" y="258763"/>
            <a:ext cx="1436687" cy="99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267200" y="6309321"/>
            <a:ext cx="611188" cy="548680"/>
          </a:xfrm>
          <a:prstGeom prst="rect">
            <a:avLst/>
          </a:prstGeom>
          <a:solidFill>
            <a:srgbClr val="FF66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a:p>
        </p:txBody>
      </p:sp>
      <p:sp>
        <p:nvSpPr>
          <p:cNvPr id="7" name="TextBox 10"/>
          <p:cNvSpPr txBox="1">
            <a:spLocks noChangeArrowheads="1"/>
          </p:cNvSpPr>
          <p:nvPr/>
        </p:nvSpPr>
        <p:spPr bwMode="auto">
          <a:xfrm>
            <a:off x="4211960" y="6279703"/>
            <a:ext cx="865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GB" altLang="en-US" sz="600" b="1" dirty="0">
                <a:solidFill>
                  <a:srgbClr val="FFFFFF"/>
                </a:solidFill>
                <a:latin typeface="EC Square Sans Pro Light" pitchFamily="34" charset="0"/>
              </a:rPr>
              <a:t>International</a:t>
            </a:r>
          </a:p>
          <a:p>
            <a:pPr eaLnBrk="1" hangingPunct="1"/>
            <a:r>
              <a:rPr lang="en-GB" altLang="en-US" sz="600" b="1" dirty="0">
                <a:solidFill>
                  <a:srgbClr val="FFFFFF"/>
                </a:solidFill>
                <a:latin typeface="EC Square Sans Pro Light" pitchFamily="34" charset="0"/>
              </a:rPr>
              <a:t>Cooperation and </a:t>
            </a:r>
          </a:p>
          <a:p>
            <a:pPr eaLnBrk="1" hangingPunct="1"/>
            <a:r>
              <a:rPr lang="en-GB" altLang="en-US" sz="600" b="1" dirty="0">
                <a:solidFill>
                  <a:srgbClr val="FFFFFF"/>
                </a:solidFill>
                <a:latin typeface="EC Square Sans Pro Light" pitchFamily="34" charset="0"/>
              </a:rPr>
              <a:t>Development</a:t>
            </a:r>
          </a:p>
          <a:p>
            <a:pPr eaLnBrk="1" hangingPunct="1"/>
            <a:r>
              <a:rPr lang="en-GB" altLang="en-US" sz="600" b="1" dirty="0">
                <a:solidFill>
                  <a:srgbClr val="FFFFFF"/>
                </a:solidFill>
                <a:latin typeface="EC Square Sans Pro Light" pitchFamily="34" charset="0"/>
              </a:rPr>
              <a:t>DEVCO</a:t>
            </a:r>
          </a:p>
        </p:txBody>
      </p:sp>
      <p:sp>
        <p:nvSpPr>
          <p:cNvPr id="6" name="Rectangle 5"/>
          <p:cNvSpPr/>
          <p:nvPr/>
        </p:nvSpPr>
        <p:spPr bwMode="auto">
          <a:xfrm>
            <a:off x="4248869" y="1224376"/>
            <a:ext cx="622800" cy="36000"/>
          </a:xfrm>
          <a:prstGeom prst="rect">
            <a:avLst/>
          </a:prstGeom>
          <a:solidFill>
            <a:srgbClr val="FF6600"/>
          </a:solidFill>
          <a:ln>
            <a:no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F5494"/>
              </a:solidFill>
              <a:effectLst/>
              <a:latin typeface="Verdana"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0" y="-20893"/>
            <a:ext cx="9144000" cy="6857999"/>
          </a:xfrm>
          <a:prstGeom prst="rect">
            <a:avLst/>
          </a:prstGeom>
          <a:solidFill>
            <a:schemeClr val="bg1"/>
          </a:solidFill>
          <a:ln>
            <a:noFill/>
          </a:ln>
          <a:effectLst/>
          <a:extLst/>
        </p:spPr>
        <p:txBody>
          <a:bodyPr vert="horz" wrap="square" lIns="91440" tIns="45720" rIns="91440" bIns="45720" numCol="1" rtlCol="0" anchor="ctr" anchorCtr="0" compatLnSpc="1">
            <a:prstTxWarp prst="textNoShape">
              <a:avLst/>
            </a:prstTxWarp>
          </a:bodyPr>
          <a:lstStyle/>
          <a:p>
            <a:pPr algn="just"/>
            <a:endParaRPr lang="en-GB" b="1" dirty="0" smtClean="0">
              <a:solidFill>
                <a:schemeClr val="tx1"/>
              </a:solidFill>
              <a:latin typeface="Arial" panose="020B0604020202020204" pitchFamily="34" charset="0"/>
              <a:cs typeface="Arial" panose="020B0604020202020204" pitchFamily="34" charset="0"/>
            </a:endParaRPr>
          </a:p>
          <a:p>
            <a:pPr algn="just"/>
            <a:endParaRPr lang="en-GB" b="1" dirty="0">
              <a:solidFill>
                <a:schemeClr val="tx1"/>
              </a:solidFill>
              <a:latin typeface="Arial" panose="020B0604020202020204" pitchFamily="34" charset="0"/>
              <a:cs typeface="Arial" panose="020B0604020202020204" pitchFamily="34" charset="0"/>
            </a:endParaRPr>
          </a:p>
          <a:p>
            <a:pPr algn="just"/>
            <a:endParaRPr lang="en-GB" b="1" dirty="0" smtClean="0">
              <a:solidFill>
                <a:schemeClr val="tx1"/>
              </a:solidFill>
              <a:latin typeface="Arial" panose="020B0604020202020204" pitchFamily="34" charset="0"/>
              <a:cs typeface="Arial" panose="020B0604020202020204" pitchFamily="34" charset="0"/>
            </a:endParaRPr>
          </a:p>
          <a:p>
            <a:pPr algn="just"/>
            <a:endParaRPr lang="en-GB" b="1" dirty="0">
              <a:solidFill>
                <a:schemeClr val="tx1"/>
              </a:solidFill>
              <a:latin typeface="Arial" panose="020B0604020202020204" pitchFamily="34" charset="0"/>
              <a:cs typeface="Arial" panose="020B0604020202020204" pitchFamily="34" charset="0"/>
            </a:endParaRPr>
          </a:p>
          <a:p>
            <a:pPr algn="just"/>
            <a:endParaRPr lang="en-GB" b="1" dirty="0" smtClean="0">
              <a:solidFill>
                <a:schemeClr val="tx1"/>
              </a:solidFill>
              <a:latin typeface="Arial" panose="020B0604020202020204" pitchFamily="34" charset="0"/>
              <a:cs typeface="Arial" panose="020B0604020202020204" pitchFamily="34" charset="0"/>
            </a:endParaRPr>
          </a:p>
          <a:p>
            <a:pPr algn="just"/>
            <a:endParaRPr lang="en-GB" b="1" dirty="0">
              <a:solidFill>
                <a:schemeClr val="tx1"/>
              </a:solidFill>
              <a:latin typeface="Arial" panose="020B0604020202020204" pitchFamily="34" charset="0"/>
              <a:cs typeface="Arial" panose="020B0604020202020204" pitchFamily="34" charset="0"/>
            </a:endParaRPr>
          </a:p>
          <a:p>
            <a:pPr algn="just"/>
            <a:endParaRPr lang="en-GB" b="1" dirty="0" smtClean="0">
              <a:solidFill>
                <a:schemeClr val="tx1"/>
              </a:solidFill>
              <a:latin typeface="Arial" panose="020B0604020202020204" pitchFamily="34" charset="0"/>
              <a:cs typeface="Arial" panose="020B0604020202020204" pitchFamily="34" charset="0"/>
            </a:endParaRPr>
          </a:p>
          <a:p>
            <a:endParaRPr lang="en-GB" dirty="0"/>
          </a:p>
        </p:txBody>
      </p:sp>
      <p:pic>
        <p:nvPicPr>
          <p:cNvPr id="5" name="Picture 6" descr="LOGO CE-EN-quadri.eps"/>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7638" y="258763"/>
            <a:ext cx="1436687" cy="99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4267200" y="6309321"/>
            <a:ext cx="611188" cy="548680"/>
          </a:xfrm>
          <a:prstGeom prst="rect">
            <a:avLst/>
          </a:prstGeom>
          <a:solidFill>
            <a:srgbClr val="FF66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a:p>
        </p:txBody>
      </p:sp>
      <p:sp>
        <p:nvSpPr>
          <p:cNvPr id="8" name="TextBox 10"/>
          <p:cNvSpPr txBox="1">
            <a:spLocks noChangeArrowheads="1"/>
          </p:cNvSpPr>
          <p:nvPr/>
        </p:nvSpPr>
        <p:spPr bwMode="auto">
          <a:xfrm>
            <a:off x="4211960" y="6279703"/>
            <a:ext cx="865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GB" altLang="en-US" sz="600" b="1" i="1" dirty="0">
                <a:solidFill>
                  <a:srgbClr val="FFFFFF"/>
                </a:solidFill>
                <a:latin typeface="EC Square Sans Pro Light" pitchFamily="34" charset="0"/>
              </a:rPr>
              <a:t>International</a:t>
            </a:r>
          </a:p>
          <a:p>
            <a:pPr eaLnBrk="1" hangingPunct="1"/>
            <a:r>
              <a:rPr lang="en-GB" altLang="en-US" sz="600" b="1" i="1" dirty="0">
                <a:solidFill>
                  <a:srgbClr val="FFFFFF"/>
                </a:solidFill>
                <a:latin typeface="EC Square Sans Pro Light" pitchFamily="34" charset="0"/>
              </a:rPr>
              <a:t>Cooperation and </a:t>
            </a:r>
          </a:p>
          <a:p>
            <a:pPr eaLnBrk="1" hangingPunct="1"/>
            <a:r>
              <a:rPr lang="en-GB" altLang="en-US" sz="600" b="1" i="1" dirty="0">
                <a:solidFill>
                  <a:srgbClr val="FFFFFF"/>
                </a:solidFill>
                <a:latin typeface="EC Square Sans Pro Light" pitchFamily="34" charset="0"/>
              </a:rPr>
              <a:t>Development</a:t>
            </a:r>
          </a:p>
          <a:p>
            <a:pPr eaLnBrk="1" hangingPunct="1"/>
            <a:r>
              <a:rPr lang="en-GB" altLang="en-US" sz="600" b="1" i="1" dirty="0">
                <a:solidFill>
                  <a:srgbClr val="FFFFFF"/>
                </a:solidFill>
                <a:latin typeface="EC Square Sans Pro Light" pitchFamily="34" charset="0"/>
              </a:rPr>
              <a:t>DEVCO</a:t>
            </a:r>
          </a:p>
        </p:txBody>
      </p:sp>
      <p:sp>
        <p:nvSpPr>
          <p:cNvPr id="9" name="Rectangle 8"/>
          <p:cNvSpPr/>
          <p:nvPr/>
        </p:nvSpPr>
        <p:spPr bwMode="auto">
          <a:xfrm>
            <a:off x="4248869" y="1224376"/>
            <a:ext cx="622800" cy="36000"/>
          </a:xfrm>
          <a:prstGeom prst="rect">
            <a:avLst/>
          </a:prstGeom>
          <a:solidFill>
            <a:srgbClr val="FF6600"/>
          </a:solidFill>
          <a:ln>
            <a:no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F5494"/>
              </a:solidFill>
              <a:effectLst/>
              <a:latin typeface="Verdana" pitchFamily="34" charset="0"/>
            </a:endParaRPr>
          </a:p>
        </p:txBody>
      </p:sp>
      <p:sp>
        <p:nvSpPr>
          <p:cNvPr id="2" name="TextBox 1"/>
          <p:cNvSpPr txBox="1"/>
          <p:nvPr/>
        </p:nvSpPr>
        <p:spPr>
          <a:xfrm>
            <a:off x="1251972" y="1340768"/>
            <a:ext cx="7344816" cy="523220"/>
          </a:xfrm>
          <a:prstGeom prst="rect">
            <a:avLst/>
          </a:prstGeom>
          <a:noFill/>
        </p:spPr>
        <p:txBody>
          <a:bodyPr wrap="square" rtlCol="0">
            <a:spAutoFit/>
          </a:bodyPr>
          <a:lstStyle/>
          <a:p>
            <a:pPr algn="ctr"/>
            <a:r>
              <a:rPr lang="en-GB" sz="2800" b="1" dirty="0" smtClean="0">
                <a:latin typeface="Arial"/>
                <a:ea typeface="Calibri"/>
                <a:cs typeface="Times New Roman"/>
              </a:rPr>
              <a:t>Culture in EU development policy</a:t>
            </a:r>
            <a:endParaRPr lang="en-GB" sz="2800" b="1" dirty="0"/>
          </a:p>
        </p:txBody>
      </p:sp>
      <p:sp>
        <p:nvSpPr>
          <p:cNvPr id="6" name="TextBox 5"/>
          <p:cNvSpPr txBox="1"/>
          <p:nvPr/>
        </p:nvSpPr>
        <p:spPr>
          <a:xfrm>
            <a:off x="715541" y="1613534"/>
            <a:ext cx="7920880" cy="5816977"/>
          </a:xfrm>
          <a:prstGeom prst="rect">
            <a:avLst/>
          </a:prstGeom>
          <a:noFill/>
        </p:spPr>
        <p:txBody>
          <a:bodyPr wrap="square" rtlCol="0">
            <a:spAutoFit/>
          </a:bodyPr>
          <a:lstStyle/>
          <a:p>
            <a:pPr marL="285750" indent="-285750">
              <a:buFont typeface="Arial" panose="020B0604020202020204" pitchFamily="34" charset="0"/>
              <a:buChar char="•"/>
            </a:pPr>
            <a:endParaRPr lang="en-GB" sz="1600" dirty="0" smtClean="0">
              <a:solidFill>
                <a:schemeClr val="tx1"/>
              </a:solidFill>
            </a:endParaRPr>
          </a:p>
          <a:p>
            <a:endParaRPr lang="en-GB" sz="1600" dirty="0">
              <a:solidFill>
                <a:schemeClr val="tx1"/>
              </a:solidFill>
            </a:endParaRPr>
          </a:p>
          <a:p>
            <a:pPr marL="285750" indent="-285750">
              <a:buFont typeface="Arial" panose="020B0604020202020204" pitchFamily="34" charset="0"/>
              <a:buChar char="•"/>
            </a:pPr>
            <a:r>
              <a:rPr lang="en-GB" sz="1600" dirty="0" smtClean="0">
                <a:solidFill>
                  <a:schemeClr val="tx1"/>
                </a:solidFill>
              </a:rPr>
              <a:t>New European Consensus: the </a:t>
            </a:r>
            <a:r>
              <a:rPr lang="en-GB" sz="1600" dirty="0">
                <a:solidFill>
                  <a:schemeClr val="tx1"/>
                </a:solidFill>
              </a:rPr>
              <a:t>primary objective of EU development policy, as laid down in Article 208 of the Treaty on the Functioning of the European Union, is the reduction and, in the long-term, the eradication of </a:t>
            </a:r>
            <a:r>
              <a:rPr lang="en-GB" sz="1600" dirty="0" smtClean="0">
                <a:solidFill>
                  <a:schemeClr val="tx1"/>
                </a:solidFill>
              </a:rPr>
              <a:t>poverty. </a:t>
            </a:r>
          </a:p>
          <a:p>
            <a:pPr marL="285750" indent="-285750">
              <a:buFont typeface="Arial" panose="020B0604020202020204" pitchFamily="34" charset="0"/>
              <a:buChar char="•"/>
            </a:pPr>
            <a:endParaRPr lang="en-GB" sz="1600" dirty="0">
              <a:solidFill>
                <a:schemeClr val="tx1"/>
              </a:solidFill>
            </a:endParaRPr>
          </a:p>
          <a:p>
            <a:pPr marL="285750" indent="-285750">
              <a:buFont typeface="Arial" panose="020B0604020202020204" pitchFamily="34" charset="0"/>
              <a:buChar char="•"/>
            </a:pPr>
            <a:r>
              <a:rPr lang="en-GB" sz="1600" dirty="0">
                <a:solidFill>
                  <a:schemeClr val="tx1"/>
                </a:solidFill>
              </a:rPr>
              <a:t>Tackling discrimination and inequalities and </a:t>
            </a:r>
            <a:r>
              <a:rPr lang="en-GB" sz="1600" i="1" dirty="0">
                <a:solidFill>
                  <a:schemeClr val="tx1"/>
                </a:solidFill>
              </a:rPr>
              <a:t>leaving no one behind</a:t>
            </a:r>
            <a:r>
              <a:rPr lang="en-GB" sz="1600" dirty="0">
                <a:solidFill>
                  <a:schemeClr val="tx1"/>
                </a:solidFill>
              </a:rPr>
              <a:t> are at the heart of EU development cooperation policy. </a:t>
            </a:r>
            <a:endParaRPr lang="en-GB" sz="1600" dirty="0" smtClean="0">
              <a:solidFill>
                <a:schemeClr val="tx1"/>
              </a:solidFill>
            </a:endParaRPr>
          </a:p>
          <a:p>
            <a:pPr marL="285750" indent="-285750">
              <a:buFont typeface="Arial" panose="020B0604020202020204" pitchFamily="34" charset="0"/>
              <a:buChar char="•"/>
            </a:pPr>
            <a:endParaRPr lang="en-GB" sz="1600" dirty="0">
              <a:solidFill>
                <a:schemeClr val="tx1"/>
              </a:solidFill>
            </a:endParaRPr>
          </a:p>
          <a:p>
            <a:pPr marL="285750" indent="-285750">
              <a:buFont typeface="Arial" panose="020B0604020202020204" pitchFamily="34" charset="0"/>
              <a:buChar char="•"/>
            </a:pPr>
            <a:r>
              <a:rPr lang="en-GB" sz="1600" dirty="0" smtClean="0">
                <a:solidFill>
                  <a:schemeClr val="tx1"/>
                </a:solidFill>
              </a:rPr>
              <a:t>Human Rights Based Approach crosscutting</a:t>
            </a:r>
          </a:p>
          <a:p>
            <a:endParaRPr lang="en-GB" sz="1600" dirty="0">
              <a:solidFill>
                <a:schemeClr val="tx1"/>
              </a:solidFill>
            </a:endParaRPr>
          </a:p>
          <a:p>
            <a:pPr marL="285750" indent="-285750">
              <a:buFont typeface="Arial" panose="020B0604020202020204" pitchFamily="34" charset="0"/>
              <a:buChar char="•"/>
            </a:pPr>
            <a:r>
              <a:rPr lang="en-GB" sz="1600" dirty="0" smtClean="0">
                <a:solidFill>
                  <a:schemeClr val="tx1"/>
                </a:solidFill>
              </a:rPr>
              <a:t>Culture </a:t>
            </a:r>
            <a:r>
              <a:rPr lang="en-GB" sz="1600" dirty="0">
                <a:solidFill>
                  <a:schemeClr val="tx1"/>
                </a:solidFill>
              </a:rPr>
              <a:t>represents a core component of human, sustainable and inclusive development, and can significantly influence political, economic and social </a:t>
            </a:r>
            <a:r>
              <a:rPr lang="en-GB" sz="1600" dirty="0" smtClean="0">
                <a:solidFill>
                  <a:schemeClr val="tx1"/>
                </a:solidFill>
              </a:rPr>
              <a:t>outcomes. </a:t>
            </a:r>
          </a:p>
          <a:p>
            <a:pPr marL="285750" indent="-285750">
              <a:buFont typeface="Arial" panose="020B0604020202020204" pitchFamily="34" charset="0"/>
              <a:buChar char="•"/>
            </a:pPr>
            <a:endParaRPr lang="en-GB" sz="1600" dirty="0">
              <a:solidFill>
                <a:schemeClr val="tx1"/>
              </a:solidFill>
            </a:endParaRPr>
          </a:p>
          <a:p>
            <a:pPr marL="285750" indent="-285750">
              <a:buFont typeface="Arial" panose="020B0604020202020204" pitchFamily="34" charset="0"/>
              <a:buChar char="•"/>
            </a:pPr>
            <a:endParaRPr lang="en-GB" sz="1600" dirty="0">
              <a:solidFill>
                <a:schemeClr val="tx1"/>
              </a:solidFill>
            </a:endParaRPr>
          </a:p>
          <a:p>
            <a:pPr algn="just"/>
            <a:endParaRPr lang="en-GB" sz="2800" dirty="0" smtClean="0">
              <a:solidFill>
                <a:schemeClr val="tx1"/>
              </a:solidFill>
              <a:latin typeface="Arial" panose="020B0604020202020204" pitchFamily="34" charset="0"/>
              <a:cs typeface="Arial" panose="020B0604020202020204" pitchFamily="34" charset="0"/>
            </a:endParaRPr>
          </a:p>
          <a:p>
            <a:pPr algn="just"/>
            <a:endParaRPr lang="en-GB" sz="2800" dirty="0" smtClean="0">
              <a:solidFill>
                <a:schemeClr val="tx1"/>
              </a:solidFill>
              <a:latin typeface="Arial" panose="020B0604020202020204" pitchFamily="34" charset="0"/>
              <a:cs typeface="Arial" panose="020B0604020202020204" pitchFamily="34" charset="0"/>
            </a:endParaRPr>
          </a:p>
          <a:p>
            <a:pPr algn="just"/>
            <a:endParaRPr lang="en-GB" sz="2800" dirty="0" smtClean="0">
              <a:solidFill>
                <a:schemeClr val="tx1"/>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endParaRPr lang="en-GB" sz="16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8807825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0" y="-20893"/>
            <a:ext cx="9144000" cy="6857999"/>
          </a:xfrm>
          <a:prstGeom prst="rect">
            <a:avLst/>
          </a:prstGeom>
          <a:solidFill>
            <a:schemeClr val="bg1"/>
          </a:solidFill>
          <a:ln>
            <a:noFill/>
          </a:ln>
          <a:effectLst/>
          <a:extLst/>
        </p:spPr>
        <p:txBody>
          <a:bodyPr vert="horz" wrap="square" lIns="91440" tIns="45720" rIns="91440" bIns="45720" numCol="1" rtlCol="0" anchor="ctr" anchorCtr="0" compatLnSpc="1">
            <a:prstTxWarp prst="textNoShape">
              <a:avLst/>
            </a:prstTxWarp>
          </a:bodyPr>
          <a:lstStyle/>
          <a:p>
            <a:pPr algn="just"/>
            <a:endParaRPr lang="en-GB" b="1" dirty="0" smtClean="0">
              <a:solidFill>
                <a:schemeClr val="tx1"/>
              </a:solidFill>
              <a:latin typeface="Arial" panose="020B0604020202020204" pitchFamily="34" charset="0"/>
              <a:cs typeface="Arial" panose="020B0604020202020204" pitchFamily="34" charset="0"/>
            </a:endParaRPr>
          </a:p>
          <a:p>
            <a:pPr algn="just"/>
            <a:endParaRPr lang="en-GB" b="1" dirty="0">
              <a:solidFill>
                <a:schemeClr val="tx1"/>
              </a:solidFill>
              <a:latin typeface="Arial" panose="020B0604020202020204" pitchFamily="34" charset="0"/>
              <a:cs typeface="Arial" panose="020B0604020202020204" pitchFamily="34" charset="0"/>
            </a:endParaRPr>
          </a:p>
          <a:p>
            <a:pPr algn="just"/>
            <a:endParaRPr lang="en-GB" b="1" dirty="0" smtClean="0">
              <a:solidFill>
                <a:schemeClr val="tx1"/>
              </a:solidFill>
              <a:latin typeface="Arial" panose="020B0604020202020204" pitchFamily="34" charset="0"/>
              <a:cs typeface="Arial" panose="020B0604020202020204" pitchFamily="34" charset="0"/>
            </a:endParaRPr>
          </a:p>
          <a:p>
            <a:pPr algn="just"/>
            <a:endParaRPr lang="en-GB" b="1" dirty="0">
              <a:solidFill>
                <a:schemeClr val="tx1"/>
              </a:solidFill>
              <a:latin typeface="Arial" panose="020B0604020202020204" pitchFamily="34" charset="0"/>
              <a:cs typeface="Arial" panose="020B0604020202020204" pitchFamily="34" charset="0"/>
            </a:endParaRPr>
          </a:p>
          <a:p>
            <a:pPr algn="just"/>
            <a:endParaRPr lang="en-GB" b="1" dirty="0" smtClean="0">
              <a:solidFill>
                <a:schemeClr val="tx1"/>
              </a:solidFill>
              <a:latin typeface="Arial" panose="020B0604020202020204" pitchFamily="34" charset="0"/>
              <a:cs typeface="Arial" panose="020B0604020202020204" pitchFamily="34" charset="0"/>
            </a:endParaRPr>
          </a:p>
          <a:p>
            <a:pPr algn="just"/>
            <a:endParaRPr lang="en-GB" b="1" dirty="0">
              <a:solidFill>
                <a:schemeClr val="tx1"/>
              </a:solidFill>
              <a:latin typeface="Arial" panose="020B0604020202020204" pitchFamily="34" charset="0"/>
              <a:cs typeface="Arial" panose="020B0604020202020204" pitchFamily="34" charset="0"/>
            </a:endParaRPr>
          </a:p>
          <a:p>
            <a:pPr algn="just"/>
            <a:endParaRPr lang="en-GB" b="1" dirty="0" smtClean="0">
              <a:solidFill>
                <a:schemeClr val="tx1"/>
              </a:solidFill>
              <a:latin typeface="Arial" panose="020B0604020202020204" pitchFamily="34" charset="0"/>
              <a:cs typeface="Arial" panose="020B0604020202020204" pitchFamily="34" charset="0"/>
            </a:endParaRPr>
          </a:p>
          <a:p>
            <a:endParaRPr lang="en-GB" dirty="0"/>
          </a:p>
        </p:txBody>
      </p:sp>
      <p:pic>
        <p:nvPicPr>
          <p:cNvPr id="5" name="Picture 6" descr="LOGO CE-EN-quadri.eps"/>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7638" y="258763"/>
            <a:ext cx="1436687" cy="99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4267200" y="6309321"/>
            <a:ext cx="611188" cy="548680"/>
          </a:xfrm>
          <a:prstGeom prst="rect">
            <a:avLst/>
          </a:prstGeom>
          <a:solidFill>
            <a:srgbClr val="FF66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a:p>
        </p:txBody>
      </p:sp>
      <p:sp>
        <p:nvSpPr>
          <p:cNvPr id="8" name="TextBox 10"/>
          <p:cNvSpPr txBox="1">
            <a:spLocks noChangeArrowheads="1"/>
          </p:cNvSpPr>
          <p:nvPr/>
        </p:nvSpPr>
        <p:spPr bwMode="auto">
          <a:xfrm>
            <a:off x="4211960" y="6279703"/>
            <a:ext cx="865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GB" altLang="en-US" sz="600" b="1" i="1" dirty="0">
                <a:solidFill>
                  <a:srgbClr val="FFFFFF"/>
                </a:solidFill>
                <a:latin typeface="EC Square Sans Pro Light" pitchFamily="34" charset="0"/>
              </a:rPr>
              <a:t>International</a:t>
            </a:r>
          </a:p>
          <a:p>
            <a:pPr eaLnBrk="1" hangingPunct="1"/>
            <a:r>
              <a:rPr lang="en-GB" altLang="en-US" sz="600" b="1" i="1" dirty="0">
                <a:solidFill>
                  <a:srgbClr val="FFFFFF"/>
                </a:solidFill>
                <a:latin typeface="EC Square Sans Pro Light" pitchFamily="34" charset="0"/>
              </a:rPr>
              <a:t>Cooperation and </a:t>
            </a:r>
          </a:p>
          <a:p>
            <a:pPr eaLnBrk="1" hangingPunct="1"/>
            <a:r>
              <a:rPr lang="en-GB" altLang="en-US" sz="600" b="1" i="1" dirty="0">
                <a:solidFill>
                  <a:srgbClr val="FFFFFF"/>
                </a:solidFill>
                <a:latin typeface="EC Square Sans Pro Light" pitchFamily="34" charset="0"/>
              </a:rPr>
              <a:t>Development</a:t>
            </a:r>
          </a:p>
          <a:p>
            <a:pPr eaLnBrk="1" hangingPunct="1"/>
            <a:r>
              <a:rPr lang="en-GB" altLang="en-US" sz="600" b="1" i="1" dirty="0">
                <a:solidFill>
                  <a:srgbClr val="FFFFFF"/>
                </a:solidFill>
                <a:latin typeface="EC Square Sans Pro Light" pitchFamily="34" charset="0"/>
              </a:rPr>
              <a:t>DEVCO</a:t>
            </a:r>
          </a:p>
        </p:txBody>
      </p:sp>
      <p:sp>
        <p:nvSpPr>
          <p:cNvPr id="9" name="Rectangle 8"/>
          <p:cNvSpPr/>
          <p:nvPr/>
        </p:nvSpPr>
        <p:spPr bwMode="auto">
          <a:xfrm>
            <a:off x="4248869" y="1224376"/>
            <a:ext cx="622800" cy="36000"/>
          </a:xfrm>
          <a:prstGeom prst="rect">
            <a:avLst/>
          </a:prstGeom>
          <a:solidFill>
            <a:srgbClr val="FF6600"/>
          </a:solidFill>
          <a:ln>
            <a:no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F5494"/>
              </a:solidFill>
              <a:effectLst/>
              <a:latin typeface="Verdana" pitchFamily="34" charset="0"/>
            </a:endParaRPr>
          </a:p>
        </p:txBody>
      </p:sp>
      <p:sp>
        <p:nvSpPr>
          <p:cNvPr id="2" name="TextBox 1"/>
          <p:cNvSpPr txBox="1"/>
          <p:nvPr/>
        </p:nvSpPr>
        <p:spPr>
          <a:xfrm>
            <a:off x="1404740" y="1340767"/>
            <a:ext cx="7344816" cy="523220"/>
          </a:xfrm>
          <a:prstGeom prst="rect">
            <a:avLst/>
          </a:prstGeom>
          <a:noFill/>
        </p:spPr>
        <p:txBody>
          <a:bodyPr wrap="square" rtlCol="0">
            <a:spAutoFit/>
          </a:bodyPr>
          <a:lstStyle/>
          <a:p>
            <a:pPr algn="ctr"/>
            <a:r>
              <a:rPr lang="en-GB" sz="2800" b="1" dirty="0" smtClean="0">
                <a:latin typeface="Arial"/>
                <a:ea typeface="Calibri"/>
                <a:cs typeface="Times New Roman"/>
              </a:rPr>
              <a:t>EU policy and Heritage</a:t>
            </a:r>
            <a:endParaRPr lang="en-GB" sz="2800" b="1" dirty="0"/>
          </a:p>
        </p:txBody>
      </p:sp>
      <p:sp>
        <p:nvSpPr>
          <p:cNvPr id="6" name="TextBox 5"/>
          <p:cNvSpPr txBox="1"/>
          <p:nvPr/>
        </p:nvSpPr>
        <p:spPr>
          <a:xfrm>
            <a:off x="911229" y="1772816"/>
            <a:ext cx="7920880" cy="4031873"/>
          </a:xfrm>
          <a:prstGeom prst="rect">
            <a:avLst/>
          </a:prstGeom>
          <a:noFill/>
        </p:spPr>
        <p:txBody>
          <a:bodyPr wrap="square" rtlCol="0">
            <a:spAutoFit/>
          </a:bodyPr>
          <a:lstStyle/>
          <a:p>
            <a:pPr lvl="0"/>
            <a:endParaRPr lang="en-GB" sz="1600" dirty="0">
              <a:solidFill>
                <a:srgbClr val="000000"/>
              </a:solidFill>
            </a:endParaRPr>
          </a:p>
          <a:p>
            <a:pPr marL="285750" lvl="0" indent="-285750" algn="just">
              <a:buFont typeface="Arial" panose="020B0604020202020204" pitchFamily="34" charset="0"/>
              <a:buChar char="•"/>
            </a:pPr>
            <a:endParaRPr lang="en-GB" sz="1600" dirty="0">
              <a:solidFill>
                <a:srgbClr val="000000"/>
              </a:solidFill>
            </a:endParaRPr>
          </a:p>
          <a:p>
            <a:pPr marL="285750" indent="-285750" algn="just">
              <a:buFont typeface="Arial" panose="020B0604020202020204" pitchFamily="34" charset="0"/>
              <a:buChar char="•"/>
            </a:pPr>
            <a:r>
              <a:rPr lang="en-GB" sz="1600" dirty="0" smtClean="0">
                <a:solidFill>
                  <a:schemeClr val="tx1"/>
                </a:solidFill>
              </a:rPr>
              <a:t>Joint </a:t>
            </a:r>
            <a:r>
              <a:rPr lang="en-GB" sz="1600" dirty="0">
                <a:solidFill>
                  <a:schemeClr val="tx1"/>
                </a:solidFill>
              </a:rPr>
              <a:t>Communication Culture 2016:</a:t>
            </a:r>
            <a:r>
              <a:rPr lang="en-GB" sz="1600" dirty="0"/>
              <a:t> </a:t>
            </a:r>
            <a:r>
              <a:rPr lang="en-GB" sz="1600" dirty="0">
                <a:solidFill>
                  <a:schemeClr val="tx1"/>
                </a:solidFill>
              </a:rPr>
              <a:t>Heritage as one of the axes to advance cooperation with partner countries </a:t>
            </a:r>
            <a:r>
              <a:rPr lang="en-GB" sz="1600" dirty="0" smtClean="0">
                <a:solidFill>
                  <a:schemeClr val="tx1"/>
                </a:solidFill>
              </a:rPr>
              <a:t>that </a:t>
            </a:r>
            <a:r>
              <a:rPr lang="en-GB" sz="1600" dirty="0">
                <a:solidFill>
                  <a:schemeClr val="tx1"/>
                </a:solidFill>
              </a:rPr>
              <a:t>needs to be protected. </a:t>
            </a:r>
          </a:p>
          <a:p>
            <a:pPr algn="just"/>
            <a:endParaRPr lang="en-GB" sz="1600" dirty="0">
              <a:solidFill>
                <a:schemeClr val="tx1"/>
              </a:solidFill>
            </a:endParaRPr>
          </a:p>
          <a:p>
            <a:pPr marL="285750" indent="-285750" algn="just">
              <a:buFont typeface="Arial" panose="020B0604020202020204" pitchFamily="34" charset="0"/>
              <a:buChar char="•"/>
            </a:pPr>
            <a:r>
              <a:rPr lang="en-GB" sz="1600" dirty="0" smtClean="0">
                <a:solidFill>
                  <a:schemeClr val="tx1"/>
                </a:solidFill>
              </a:rPr>
              <a:t>The </a:t>
            </a:r>
            <a:r>
              <a:rPr lang="en-GB" sz="1600" dirty="0">
                <a:solidFill>
                  <a:schemeClr val="tx1"/>
                </a:solidFill>
              </a:rPr>
              <a:t>EU and its Member States, with a </a:t>
            </a:r>
            <a:r>
              <a:rPr lang="en-GB" sz="1600" dirty="0" smtClean="0">
                <a:solidFill>
                  <a:schemeClr val="tx1"/>
                </a:solidFill>
              </a:rPr>
              <a:t>Human Rights </a:t>
            </a:r>
            <a:r>
              <a:rPr lang="en-GB" sz="1600" dirty="0">
                <a:solidFill>
                  <a:schemeClr val="tx1"/>
                </a:solidFill>
              </a:rPr>
              <a:t>B</a:t>
            </a:r>
            <a:r>
              <a:rPr lang="en-GB" sz="1600" dirty="0" smtClean="0">
                <a:solidFill>
                  <a:schemeClr val="tx1"/>
                </a:solidFill>
              </a:rPr>
              <a:t>ased approach</a:t>
            </a:r>
            <a:r>
              <a:rPr lang="en-GB" sz="1600" dirty="0">
                <a:solidFill>
                  <a:schemeClr val="tx1"/>
                </a:solidFill>
              </a:rPr>
              <a:t>, will protect cultural </a:t>
            </a:r>
            <a:r>
              <a:rPr lang="en-GB" sz="1600" dirty="0" smtClean="0">
                <a:solidFill>
                  <a:schemeClr val="tx1"/>
                </a:solidFill>
              </a:rPr>
              <a:t>heritage (European Consensus 2017). </a:t>
            </a:r>
          </a:p>
          <a:p>
            <a:pPr marL="285750" indent="-285750" algn="just">
              <a:buFont typeface="Arial" panose="020B0604020202020204" pitchFamily="34" charset="0"/>
              <a:buChar char="•"/>
            </a:pPr>
            <a:endParaRPr lang="en-GB" sz="1600" dirty="0">
              <a:solidFill>
                <a:schemeClr val="tx1"/>
              </a:solidFill>
            </a:endParaRPr>
          </a:p>
          <a:p>
            <a:pPr marL="285750" indent="-285750" algn="just">
              <a:buFont typeface="Arial" panose="020B0604020202020204" pitchFamily="34" charset="0"/>
              <a:buChar char="•"/>
            </a:pPr>
            <a:r>
              <a:rPr lang="en-GB" sz="1600" dirty="0">
                <a:solidFill>
                  <a:schemeClr val="tx1"/>
                </a:solidFill>
              </a:rPr>
              <a:t>New </a:t>
            </a:r>
            <a:r>
              <a:rPr lang="en-GB" sz="1600" dirty="0" smtClean="0">
                <a:solidFill>
                  <a:schemeClr val="tx1"/>
                </a:solidFill>
              </a:rPr>
              <a:t>program Investing in Creativity (GPGC 2017), Silk Roads</a:t>
            </a:r>
            <a:endParaRPr lang="en-GB" sz="1600" dirty="0" smtClean="0">
              <a:solidFill>
                <a:srgbClr val="000000"/>
              </a:solidFill>
            </a:endParaRPr>
          </a:p>
          <a:p>
            <a:pPr algn="just"/>
            <a:endParaRPr lang="en-GB" sz="1600" dirty="0">
              <a:solidFill>
                <a:schemeClr val="tx1"/>
              </a:solidFill>
            </a:endParaRPr>
          </a:p>
          <a:p>
            <a:pPr marL="285750" lvl="0" indent="-285750">
              <a:buFont typeface="Arial" panose="020B0604020202020204" pitchFamily="34" charset="0"/>
              <a:buChar char="•"/>
            </a:pPr>
            <a:r>
              <a:rPr lang="en-GB" sz="1600" dirty="0">
                <a:solidFill>
                  <a:schemeClr val="tx1"/>
                </a:solidFill>
              </a:rPr>
              <a:t>Heritage rehabilitation can foster economic growth and joint action with partner countries to develop sustainable strategies for heritage protection through training, skills development and knowledge transfer</a:t>
            </a:r>
          </a:p>
          <a:p>
            <a:pPr marL="285750" indent="-285750">
              <a:buFont typeface="Arial" panose="020B0604020202020204" pitchFamily="34" charset="0"/>
              <a:buChar char="•"/>
            </a:pPr>
            <a:endParaRPr lang="en-GB" sz="1600" dirty="0">
              <a:solidFill>
                <a:schemeClr val="tx1"/>
              </a:solidFill>
            </a:endParaRPr>
          </a:p>
          <a:p>
            <a:pPr marL="285750" indent="-285750">
              <a:buFont typeface="Arial" panose="020B0604020202020204" pitchFamily="34" charset="0"/>
              <a:buChar char="•"/>
            </a:pPr>
            <a:endParaRPr lang="en-GB" sz="1600" dirty="0" smtClean="0">
              <a:solidFill>
                <a:schemeClr val="tx1"/>
              </a:solidFill>
            </a:endParaRPr>
          </a:p>
          <a:p>
            <a:pPr marL="285750" indent="-285750">
              <a:buFont typeface="Arial" panose="020B0604020202020204" pitchFamily="34" charset="0"/>
              <a:buChar char="•"/>
            </a:pPr>
            <a:endParaRPr lang="en-GB" sz="1600" dirty="0">
              <a:solidFill>
                <a:schemeClr val="tx1"/>
              </a:solidFill>
            </a:endParaRPr>
          </a:p>
        </p:txBody>
      </p:sp>
    </p:spTree>
    <p:extLst>
      <p:ext uri="{BB962C8B-B14F-4D97-AF65-F5344CB8AC3E}">
        <p14:creationId xmlns:p14="http://schemas.microsoft.com/office/powerpoint/2010/main" val="153344471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21373" y="-590061"/>
            <a:ext cx="9144000" cy="6857999"/>
          </a:xfrm>
          <a:prstGeom prst="rect">
            <a:avLst/>
          </a:prstGeom>
          <a:solidFill>
            <a:schemeClr val="bg1"/>
          </a:solidFill>
          <a:ln>
            <a:noFill/>
          </a:ln>
          <a:effectLst/>
          <a:extLst/>
        </p:spPr>
        <p:txBody>
          <a:bodyPr vert="horz" wrap="square" lIns="91440" tIns="45720" rIns="91440" bIns="45720" numCol="1" rtlCol="0" anchor="ctr" anchorCtr="0" compatLnSpc="1">
            <a:prstTxWarp prst="textNoShape">
              <a:avLst/>
            </a:prstTxWarp>
          </a:bodyPr>
          <a:lstStyle/>
          <a:p>
            <a:pPr algn="just"/>
            <a:endParaRPr lang="en-GB" b="1" dirty="0" smtClean="0">
              <a:solidFill>
                <a:schemeClr val="tx1"/>
              </a:solidFill>
              <a:latin typeface="Arial" panose="020B0604020202020204" pitchFamily="34" charset="0"/>
              <a:cs typeface="Arial" panose="020B0604020202020204" pitchFamily="34" charset="0"/>
            </a:endParaRPr>
          </a:p>
          <a:p>
            <a:pPr algn="just"/>
            <a:endParaRPr lang="en-GB" b="1" dirty="0">
              <a:solidFill>
                <a:schemeClr val="tx1"/>
              </a:solidFill>
              <a:latin typeface="Arial" panose="020B0604020202020204" pitchFamily="34" charset="0"/>
              <a:cs typeface="Arial" panose="020B0604020202020204" pitchFamily="34" charset="0"/>
            </a:endParaRPr>
          </a:p>
          <a:p>
            <a:pPr algn="just"/>
            <a:endParaRPr lang="en-GB" b="1" dirty="0" smtClean="0">
              <a:solidFill>
                <a:schemeClr val="tx1"/>
              </a:solidFill>
              <a:latin typeface="Arial" panose="020B0604020202020204" pitchFamily="34" charset="0"/>
              <a:cs typeface="Arial" panose="020B0604020202020204" pitchFamily="34" charset="0"/>
            </a:endParaRPr>
          </a:p>
          <a:p>
            <a:pPr algn="just"/>
            <a:endParaRPr lang="en-GB" b="1" dirty="0">
              <a:solidFill>
                <a:schemeClr val="tx1"/>
              </a:solidFill>
              <a:latin typeface="Arial" panose="020B0604020202020204" pitchFamily="34" charset="0"/>
              <a:cs typeface="Arial" panose="020B0604020202020204" pitchFamily="34" charset="0"/>
            </a:endParaRPr>
          </a:p>
          <a:p>
            <a:pPr algn="just"/>
            <a:endParaRPr lang="en-GB" b="1" dirty="0" smtClean="0">
              <a:solidFill>
                <a:schemeClr val="tx1"/>
              </a:solidFill>
              <a:latin typeface="Arial" panose="020B0604020202020204" pitchFamily="34" charset="0"/>
              <a:cs typeface="Arial" panose="020B0604020202020204" pitchFamily="34" charset="0"/>
            </a:endParaRPr>
          </a:p>
          <a:p>
            <a:pPr algn="just"/>
            <a:endParaRPr lang="en-GB" b="1" dirty="0">
              <a:solidFill>
                <a:schemeClr val="tx1"/>
              </a:solidFill>
              <a:latin typeface="Arial" panose="020B0604020202020204" pitchFamily="34" charset="0"/>
              <a:cs typeface="Arial" panose="020B0604020202020204" pitchFamily="34" charset="0"/>
            </a:endParaRPr>
          </a:p>
          <a:p>
            <a:pPr algn="just"/>
            <a:endParaRPr lang="en-GB" b="1" dirty="0" smtClean="0">
              <a:solidFill>
                <a:schemeClr val="tx1"/>
              </a:solidFill>
              <a:latin typeface="Arial" panose="020B0604020202020204" pitchFamily="34" charset="0"/>
              <a:cs typeface="Arial" panose="020B0604020202020204" pitchFamily="34" charset="0"/>
            </a:endParaRPr>
          </a:p>
          <a:p>
            <a:endParaRPr lang="en-GB" dirty="0"/>
          </a:p>
        </p:txBody>
      </p:sp>
      <p:pic>
        <p:nvPicPr>
          <p:cNvPr id="5" name="Picture 6" descr="LOGO CE-EN-quadri.eps"/>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7638" y="258763"/>
            <a:ext cx="1436687" cy="99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4267200" y="6309321"/>
            <a:ext cx="611188" cy="548680"/>
          </a:xfrm>
          <a:prstGeom prst="rect">
            <a:avLst/>
          </a:prstGeom>
          <a:solidFill>
            <a:srgbClr val="FF66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a:p>
        </p:txBody>
      </p:sp>
      <p:sp>
        <p:nvSpPr>
          <p:cNvPr id="8" name="TextBox 10"/>
          <p:cNvSpPr txBox="1">
            <a:spLocks noChangeArrowheads="1"/>
          </p:cNvSpPr>
          <p:nvPr/>
        </p:nvSpPr>
        <p:spPr bwMode="auto">
          <a:xfrm>
            <a:off x="4211960" y="6279703"/>
            <a:ext cx="865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GB" altLang="en-US" sz="600" b="1" i="1" dirty="0">
                <a:solidFill>
                  <a:srgbClr val="FFFFFF"/>
                </a:solidFill>
                <a:latin typeface="EC Square Sans Pro Light" pitchFamily="34" charset="0"/>
              </a:rPr>
              <a:t>International</a:t>
            </a:r>
          </a:p>
          <a:p>
            <a:pPr eaLnBrk="1" hangingPunct="1"/>
            <a:r>
              <a:rPr lang="en-GB" altLang="en-US" sz="600" b="1" i="1" dirty="0">
                <a:solidFill>
                  <a:srgbClr val="FFFFFF"/>
                </a:solidFill>
                <a:latin typeface="EC Square Sans Pro Light" pitchFamily="34" charset="0"/>
              </a:rPr>
              <a:t>Cooperation and </a:t>
            </a:r>
          </a:p>
          <a:p>
            <a:pPr eaLnBrk="1" hangingPunct="1"/>
            <a:r>
              <a:rPr lang="en-GB" altLang="en-US" sz="600" b="1" i="1" dirty="0">
                <a:solidFill>
                  <a:srgbClr val="FFFFFF"/>
                </a:solidFill>
                <a:latin typeface="EC Square Sans Pro Light" pitchFamily="34" charset="0"/>
              </a:rPr>
              <a:t>Development</a:t>
            </a:r>
          </a:p>
          <a:p>
            <a:pPr eaLnBrk="1" hangingPunct="1"/>
            <a:r>
              <a:rPr lang="en-GB" altLang="en-US" sz="600" b="1" i="1" dirty="0">
                <a:solidFill>
                  <a:srgbClr val="FFFFFF"/>
                </a:solidFill>
                <a:latin typeface="EC Square Sans Pro Light" pitchFamily="34" charset="0"/>
              </a:rPr>
              <a:t>DEVCO</a:t>
            </a:r>
          </a:p>
        </p:txBody>
      </p:sp>
      <p:sp>
        <p:nvSpPr>
          <p:cNvPr id="9" name="Rectangle 8"/>
          <p:cNvSpPr/>
          <p:nvPr/>
        </p:nvSpPr>
        <p:spPr bwMode="auto">
          <a:xfrm>
            <a:off x="4248869" y="1224376"/>
            <a:ext cx="622800" cy="36000"/>
          </a:xfrm>
          <a:prstGeom prst="rect">
            <a:avLst/>
          </a:prstGeom>
          <a:solidFill>
            <a:srgbClr val="FF6600"/>
          </a:solidFill>
          <a:ln>
            <a:no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F5494"/>
              </a:solidFill>
              <a:effectLst/>
              <a:latin typeface="Verdana" pitchFamily="34" charset="0"/>
            </a:endParaRPr>
          </a:p>
        </p:txBody>
      </p:sp>
      <p:sp>
        <p:nvSpPr>
          <p:cNvPr id="2" name="TextBox 1"/>
          <p:cNvSpPr txBox="1"/>
          <p:nvPr/>
        </p:nvSpPr>
        <p:spPr>
          <a:xfrm>
            <a:off x="1251972" y="1340768"/>
            <a:ext cx="7344816" cy="523220"/>
          </a:xfrm>
          <a:prstGeom prst="rect">
            <a:avLst/>
          </a:prstGeom>
          <a:noFill/>
        </p:spPr>
        <p:txBody>
          <a:bodyPr wrap="square" rtlCol="0">
            <a:spAutoFit/>
          </a:bodyPr>
          <a:lstStyle/>
          <a:p>
            <a:pPr algn="ctr"/>
            <a:r>
              <a:rPr lang="en-GB" sz="2800" b="1" dirty="0" smtClean="0">
                <a:latin typeface="Arial"/>
                <a:cs typeface="Times New Roman"/>
              </a:rPr>
              <a:t>Heritage and social capital</a:t>
            </a:r>
            <a:endParaRPr lang="en-GB" sz="2800" b="1" dirty="0"/>
          </a:p>
        </p:txBody>
      </p:sp>
      <p:sp>
        <p:nvSpPr>
          <p:cNvPr id="6" name="TextBox 5"/>
          <p:cNvSpPr txBox="1"/>
          <p:nvPr/>
        </p:nvSpPr>
        <p:spPr>
          <a:xfrm>
            <a:off x="755576" y="1892190"/>
            <a:ext cx="7920880" cy="5016758"/>
          </a:xfrm>
          <a:prstGeom prst="rect">
            <a:avLst/>
          </a:prstGeom>
          <a:noFill/>
        </p:spPr>
        <p:txBody>
          <a:bodyPr wrap="square" rtlCol="0">
            <a:spAutoFit/>
          </a:bodyPr>
          <a:lstStyle/>
          <a:p>
            <a:pPr marL="285750" indent="-285750">
              <a:buFont typeface="Arial" panose="020B0604020202020204" pitchFamily="34" charset="0"/>
              <a:buChar char="•"/>
            </a:pPr>
            <a:r>
              <a:rPr lang="en-GB" sz="1600" dirty="0">
                <a:solidFill>
                  <a:schemeClr val="tx1"/>
                </a:solidFill>
              </a:rPr>
              <a:t>Heritage: </a:t>
            </a:r>
            <a:r>
              <a:rPr lang="en-GB" sz="1600" dirty="0" smtClean="0">
                <a:solidFill>
                  <a:schemeClr val="tx1"/>
                </a:solidFill>
              </a:rPr>
              <a:t>linked to regeneration </a:t>
            </a:r>
            <a:r>
              <a:rPr lang="en-GB" sz="1600" dirty="0">
                <a:solidFill>
                  <a:schemeClr val="tx1"/>
                </a:solidFill>
              </a:rPr>
              <a:t>of urban area and </a:t>
            </a:r>
            <a:r>
              <a:rPr lang="en-GB" sz="1600" dirty="0" smtClean="0">
                <a:solidFill>
                  <a:schemeClr val="tx1"/>
                </a:solidFill>
              </a:rPr>
              <a:t>identity/memory &amp; healing/traditional knowledge; tourism and jobs</a:t>
            </a:r>
          </a:p>
          <a:p>
            <a:pPr marL="285750" indent="-285750">
              <a:buFont typeface="Arial" panose="020B0604020202020204" pitchFamily="34" charset="0"/>
              <a:buChar char="•"/>
            </a:pPr>
            <a:endParaRPr lang="en-GB" sz="1600" dirty="0">
              <a:solidFill>
                <a:schemeClr val="tx1"/>
              </a:solidFill>
            </a:endParaRPr>
          </a:p>
          <a:p>
            <a:pPr marL="285750" indent="-285750">
              <a:buFont typeface="Arial" panose="020B0604020202020204" pitchFamily="34" charset="0"/>
              <a:buChar char="•"/>
            </a:pPr>
            <a:r>
              <a:rPr lang="en-GB" sz="1600" dirty="0" smtClean="0">
                <a:solidFill>
                  <a:schemeClr val="tx1"/>
                </a:solidFill>
              </a:rPr>
              <a:t>Heritage may be </a:t>
            </a:r>
            <a:r>
              <a:rPr lang="en-GB" sz="1600" dirty="0">
                <a:solidFill>
                  <a:schemeClr val="tx1"/>
                </a:solidFill>
              </a:rPr>
              <a:t>a tool, medium or space/places of encounters and community hubs  to promote social capital (social networks and the </a:t>
            </a:r>
            <a:r>
              <a:rPr lang="en-GB" sz="1600" dirty="0" smtClean="0">
                <a:solidFill>
                  <a:schemeClr val="tx1"/>
                </a:solidFill>
              </a:rPr>
              <a:t>trust)</a:t>
            </a:r>
          </a:p>
          <a:p>
            <a:endParaRPr lang="en-GB" sz="1600" dirty="0" smtClean="0">
              <a:solidFill>
                <a:schemeClr val="tx1"/>
              </a:solidFill>
            </a:endParaRPr>
          </a:p>
          <a:p>
            <a:pPr marL="285750" indent="-285750">
              <a:buFont typeface="Arial" panose="020B0604020202020204" pitchFamily="34" charset="0"/>
              <a:buChar char="•"/>
            </a:pPr>
            <a:r>
              <a:rPr lang="en-GB" sz="1600" dirty="0">
                <a:solidFill>
                  <a:schemeClr val="tx1"/>
                </a:solidFill>
              </a:rPr>
              <a:t>Activities linked to heritage of a group are seen as a means of social inclusion (excluded for socioeconomic reasons, digital exclusion, physical exclusion…) </a:t>
            </a:r>
            <a:r>
              <a:rPr lang="en-GB" sz="1600" dirty="0" smtClean="0">
                <a:solidFill>
                  <a:schemeClr val="tx1"/>
                </a:solidFill>
              </a:rPr>
              <a:t>with </a:t>
            </a:r>
            <a:r>
              <a:rPr lang="en-GB" sz="1600" dirty="0">
                <a:solidFill>
                  <a:schemeClr val="tx1"/>
                </a:solidFill>
              </a:rPr>
              <a:t>symbolic </a:t>
            </a:r>
            <a:r>
              <a:rPr lang="en-GB" sz="1600" dirty="0" smtClean="0">
                <a:solidFill>
                  <a:schemeClr val="tx1"/>
                </a:solidFill>
              </a:rPr>
              <a:t>meaning</a:t>
            </a:r>
          </a:p>
          <a:p>
            <a:pPr marL="285750" indent="-285750">
              <a:buFont typeface="Arial" panose="020B0604020202020204" pitchFamily="34" charset="0"/>
              <a:buChar char="•"/>
            </a:pPr>
            <a:endParaRPr lang="en-GB" sz="1600" dirty="0">
              <a:solidFill>
                <a:schemeClr val="tx1"/>
              </a:solidFill>
            </a:endParaRPr>
          </a:p>
          <a:p>
            <a:pPr marL="285750" indent="-285750">
              <a:buFont typeface="Arial" panose="020B0604020202020204" pitchFamily="34" charset="0"/>
              <a:buChar char="•"/>
            </a:pPr>
            <a:r>
              <a:rPr lang="en-GB" sz="1600" dirty="0" smtClean="0">
                <a:solidFill>
                  <a:schemeClr val="tx1"/>
                </a:solidFill>
              </a:rPr>
              <a:t>Value of culture enhancing resilience and facilitating recovery through physical infrastructure and urban planning (cities as living space);</a:t>
            </a:r>
          </a:p>
          <a:p>
            <a:pPr marL="285750" indent="-285750">
              <a:buFont typeface="Arial" panose="020B0604020202020204" pitchFamily="34" charset="0"/>
              <a:buChar char="•"/>
            </a:pPr>
            <a:endParaRPr lang="en-GB" sz="1600" dirty="0">
              <a:solidFill>
                <a:schemeClr val="tx1"/>
              </a:solidFill>
            </a:endParaRPr>
          </a:p>
          <a:p>
            <a:pPr marL="285750" indent="-285750">
              <a:buFont typeface="Arial" panose="020B0604020202020204" pitchFamily="34" charset="0"/>
              <a:buChar char="•"/>
            </a:pPr>
            <a:r>
              <a:rPr lang="en-GB" sz="1600" dirty="0" smtClean="0">
                <a:solidFill>
                  <a:schemeClr val="tx1"/>
                </a:solidFill>
              </a:rPr>
              <a:t>Cultural rights and cultural cleansing;</a:t>
            </a:r>
          </a:p>
          <a:p>
            <a:endParaRPr lang="en-GB" sz="1600" dirty="0" smtClean="0">
              <a:solidFill>
                <a:schemeClr val="tx1"/>
              </a:solidFill>
            </a:endParaRPr>
          </a:p>
          <a:p>
            <a:pPr marL="285750" indent="-285750">
              <a:buFont typeface="Arial" panose="020B0604020202020204" pitchFamily="34" charset="0"/>
              <a:buChar char="•"/>
            </a:pPr>
            <a:r>
              <a:rPr lang="en-GB" sz="1600" dirty="0">
                <a:solidFill>
                  <a:schemeClr val="tx1"/>
                </a:solidFill>
              </a:rPr>
              <a:t>Museums, libraries and heritage sites as "community hubs"; local community involved as </a:t>
            </a:r>
            <a:r>
              <a:rPr lang="en-GB" sz="1600" dirty="0" smtClean="0">
                <a:solidFill>
                  <a:schemeClr val="tx1"/>
                </a:solidFill>
              </a:rPr>
              <a:t>narrators; owners </a:t>
            </a:r>
            <a:r>
              <a:rPr lang="en-GB" sz="1600" dirty="0">
                <a:solidFill>
                  <a:schemeClr val="tx1"/>
                </a:solidFill>
              </a:rPr>
              <a:t>and managers of sites </a:t>
            </a:r>
            <a:r>
              <a:rPr lang="en-GB" sz="1600" dirty="0" smtClean="0">
                <a:solidFill>
                  <a:schemeClr val="tx1"/>
                </a:solidFill>
              </a:rPr>
              <a:t>have </a:t>
            </a:r>
            <a:r>
              <a:rPr lang="en-GB" sz="1600" dirty="0">
                <a:solidFill>
                  <a:schemeClr val="tx1"/>
                </a:solidFill>
              </a:rPr>
              <a:t>important </a:t>
            </a:r>
            <a:r>
              <a:rPr lang="en-GB" sz="1600" dirty="0" smtClean="0">
                <a:solidFill>
                  <a:schemeClr val="tx1"/>
                </a:solidFill>
              </a:rPr>
              <a:t>role</a:t>
            </a:r>
            <a:r>
              <a:rPr lang="en-GB" sz="1600" dirty="0">
                <a:solidFill>
                  <a:schemeClr val="tx1"/>
                </a:solidFill>
              </a:rPr>
              <a:t>.</a:t>
            </a:r>
          </a:p>
          <a:p>
            <a:endParaRPr lang="en-GB" sz="1600" dirty="0"/>
          </a:p>
        </p:txBody>
      </p:sp>
    </p:spTree>
    <p:extLst>
      <p:ext uri="{BB962C8B-B14F-4D97-AF65-F5344CB8AC3E}">
        <p14:creationId xmlns:p14="http://schemas.microsoft.com/office/powerpoint/2010/main" val="128287070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LOGO CE-EN-quadri.eps"/>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7638" y="258763"/>
            <a:ext cx="1436687" cy="99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4267200" y="6309321"/>
            <a:ext cx="611188" cy="548680"/>
          </a:xfrm>
          <a:prstGeom prst="rect">
            <a:avLst/>
          </a:prstGeom>
          <a:solidFill>
            <a:srgbClr val="FF66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a:solidFill>
                <a:srgbClr val="FFFFFF"/>
              </a:solidFill>
            </a:endParaRPr>
          </a:p>
        </p:txBody>
      </p:sp>
      <p:sp>
        <p:nvSpPr>
          <p:cNvPr id="8" name="TextBox 10"/>
          <p:cNvSpPr txBox="1">
            <a:spLocks noChangeArrowheads="1"/>
          </p:cNvSpPr>
          <p:nvPr/>
        </p:nvSpPr>
        <p:spPr bwMode="auto">
          <a:xfrm>
            <a:off x="4211960" y="6279703"/>
            <a:ext cx="865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GB" altLang="en-US" sz="600" i="1" dirty="0">
                <a:solidFill>
                  <a:srgbClr val="FFFFFF"/>
                </a:solidFill>
                <a:latin typeface="EC Square Sans Pro Light" pitchFamily="34" charset="0"/>
              </a:rPr>
              <a:t>International</a:t>
            </a:r>
          </a:p>
          <a:p>
            <a:pPr eaLnBrk="1" hangingPunct="1"/>
            <a:r>
              <a:rPr lang="en-GB" altLang="en-US" sz="600" i="1" dirty="0">
                <a:solidFill>
                  <a:srgbClr val="FFFFFF"/>
                </a:solidFill>
                <a:latin typeface="EC Square Sans Pro Light" pitchFamily="34" charset="0"/>
              </a:rPr>
              <a:t>Cooperation and </a:t>
            </a:r>
          </a:p>
          <a:p>
            <a:pPr eaLnBrk="1" hangingPunct="1"/>
            <a:r>
              <a:rPr lang="en-GB" altLang="en-US" sz="600" i="1" dirty="0">
                <a:solidFill>
                  <a:srgbClr val="FFFFFF"/>
                </a:solidFill>
                <a:latin typeface="EC Square Sans Pro Light" pitchFamily="34" charset="0"/>
              </a:rPr>
              <a:t>Development</a:t>
            </a:r>
          </a:p>
          <a:p>
            <a:pPr eaLnBrk="1" hangingPunct="1"/>
            <a:r>
              <a:rPr lang="en-GB" altLang="en-US" sz="600" i="1" dirty="0">
                <a:solidFill>
                  <a:srgbClr val="FFFFFF"/>
                </a:solidFill>
                <a:latin typeface="EC Square Sans Pro Light" pitchFamily="34" charset="0"/>
              </a:rPr>
              <a:t>DEVCO</a:t>
            </a:r>
          </a:p>
        </p:txBody>
      </p:sp>
      <p:sp>
        <p:nvSpPr>
          <p:cNvPr id="9" name="Rectangle 8"/>
          <p:cNvSpPr/>
          <p:nvPr/>
        </p:nvSpPr>
        <p:spPr bwMode="auto">
          <a:xfrm>
            <a:off x="4248869" y="1224376"/>
            <a:ext cx="622800" cy="36000"/>
          </a:xfrm>
          <a:prstGeom prst="rect">
            <a:avLst/>
          </a:prstGeom>
          <a:solidFill>
            <a:srgbClr val="FF6600"/>
          </a:solidFill>
          <a:ln>
            <a:noFill/>
          </a:ln>
          <a:effectLst/>
          <a:extLst/>
        </p:spPr>
        <p:txBody>
          <a:bodyPr vert="horz" wrap="square" lIns="91440" tIns="45720" rIns="91440" bIns="45720" numCol="1" rtlCol="0" anchor="ctr" anchorCtr="0" compatLnSpc="1">
            <a:prstTxWarp prst="textNoShape">
              <a:avLst/>
            </a:prstTxWarp>
          </a:bodyPr>
          <a:lstStyle/>
          <a:p>
            <a:pPr marL="3175"/>
            <a:endParaRPr lang="en-GB" smtClean="0"/>
          </a:p>
        </p:txBody>
      </p:sp>
      <p:sp>
        <p:nvSpPr>
          <p:cNvPr id="2" name="TextBox 1"/>
          <p:cNvSpPr txBox="1"/>
          <p:nvPr/>
        </p:nvSpPr>
        <p:spPr>
          <a:xfrm>
            <a:off x="360326" y="1359592"/>
            <a:ext cx="8424936" cy="461665"/>
          </a:xfrm>
          <a:prstGeom prst="rect">
            <a:avLst/>
          </a:prstGeom>
          <a:noFill/>
        </p:spPr>
        <p:txBody>
          <a:bodyPr wrap="square" rtlCol="0">
            <a:spAutoFit/>
          </a:bodyPr>
          <a:lstStyle/>
          <a:p>
            <a:pPr algn="ctr"/>
            <a:r>
              <a:rPr lang="en-GB" sz="2400" b="1" dirty="0">
                <a:latin typeface="Arial"/>
                <a:ea typeface="Calibri"/>
                <a:cs typeface="Times New Roman"/>
              </a:rPr>
              <a:t>EU funded programmes on </a:t>
            </a:r>
            <a:r>
              <a:rPr lang="en-GB" sz="2400" b="1" dirty="0" smtClean="0">
                <a:latin typeface="Arial"/>
                <a:ea typeface="Calibri"/>
                <a:cs typeface="Times New Roman"/>
              </a:rPr>
              <a:t>Heritage, Mali (1)</a:t>
            </a:r>
            <a:endParaRPr lang="en-GB" sz="2400" b="1"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9392" y="1925909"/>
            <a:ext cx="8036029" cy="29990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827584" y="5013176"/>
            <a:ext cx="7488832" cy="646331"/>
          </a:xfrm>
          <a:prstGeom prst="rect">
            <a:avLst/>
          </a:prstGeom>
        </p:spPr>
        <p:txBody>
          <a:bodyPr wrap="square">
            <a:spAutoFit/>
          </a:bodyPr>
          <a:lstStyle/>
          <a:p>
            <a:endParaRPr lang="en-GB" b="1" dirty="0" smtClean="0">
              <a:solidFill>
                <a:schemeClr val="tx1"/>
              </a:solidFill>
            </a:endParaRPr>
          </a:p>
          <a:p>
            <a:r>
              <a:rPr lang="en-GB" b="1" dirty="0" smtClean="0">
                <a:solidFill>
                  <a:schemeClr val="tx1"/>
                </a:solidFill>
              </a:rPr>
              <a:t>Endangered </a:t>
            </a:r>
            <a:r>
              <a:rPr lang="en-GB" b="1" dirty="0">
                <a:solidFill>
                  <a:schemeClr val="tx1"/>
                </a:solidFill>
              </a:rPr>
              <a:t>heritage in the Northern regions of Mali: safeguarding, reconstruction, 		rehabilitation, restoration and revitalisation (2014-2018)</a:t>
            </a:r>
            <a:endParaRPr lang="en-GB" dirty="0"/>
          </a:p>
        </p:txBody>
      </p:sp>
    </p:spTree>
    <p:extLst>
      <p:ext uri="{BB962C8B-B14F-4D97-AF65-F5344CB8AC3E}">
        <p14:creationId xmlns:p14="http://schemas.microsoft.com/office/powerpoint/2010/main" val="357685170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794" y="-18718"/>
            <a:ext cx="9144000" cy="6857999"/>
          </a:xfrm>
          <a:prstGeom prst="rect">
            <a:avLst/>
          </a:prstGeom>
          <a:solidFill>
            <a:schemeClr val="bg1"/>
          </a:solidFill>
          <a:ln>
            <a:noFill/>
          </a:ln>
          <a:effectLst/>
          <a:extLst/>
        </p:spPr>
        <p:txBody>
          <a:bodyPr vert="horz" wrap="square" lIns="91440" tIns="45720" rIns="91440" bIns="45720" numCol="1" rtlCol="0" anchor="ctr" anchorCtr="0" compatLnSpc="1">
            <a:prstTxWarp prst="textNoShape">
              <a:avLst/>
            </a:prstTxWarp>
          </a:bodyPr>
          <a:lstStyle/>
          <a:p>
            <a:pPr marL="3175"/>
            <a:endParaRPr lang="en-GB" dirty="0" smtClean="0"/>
          </a:p>
        </p:txBody>
      </p:sp>
      <p:pic>
        <p:nvPicPr>
          <p:cNvPr id="5" name="Picture 6" descr="LOGO CE-EN-quadri.eps"/>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7638" y="258763"/>
            <a:ext cx="1436687" cy="99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4267200" y="6309321"/>
            <a:ext cx="611188" cy="548680"/>
          </a:xfrm>
          <a:prstGeom prst="rect">
            <a:avLst/>
          </a:prstGeom>
          <a:solidFill>
            <a:srgbClr val="FF66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a:solidFill>
                <a:srgbClr val="FFFFFF"/>
              </a:solidFill>
            </a:endParaRPr>
          </a:p>
        </p:txBody>
      </p:sp>
      <p:sp>
        <p:nvSpPr>
          <p:cNvPr id="8" name="TextBox 10"/>
          <p:cNvSpPr txBox="1">
            <a:spLocks noChangeArrowheads="1"/>
          </p:cNvSpPr>
          <p:nvPr/>
        </p:nvSpPr>
        <p:spPr bwMode="auto">
          <a:xfrm>
            <a:off x="4211960" y="6279703"/>
            <a:ext cx="865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GB" altLang="en-US" sz="600" i="1" dirty="0">
                <a:solidFill>
                  <a:srgbClr val="FFFFFF"/>
                </a:solidFill>
                <a:latin typeface="EC Square Sans Pro Light" pitchFamily="34" charset="0"/>
              </a:rPr>
              <a:t>International</a:t>
            </a:r>
          </a:p>
          <a:p>
            <a:pPr eaLnBrk="1" hangingPunct="1"/>
            <a:r>
              <a:rPr lang="en-GB" altLang="en-US" sz="600" i="1" dirty="0">
                <a:solidFill>
                  <a:srgbClr val="FFFFFF"/>
                </a:solidFill>
                <a:latin typeface="EC Square Sans Pro Light" pitchFamily="34" charset="0"/>
              </a:rPr>
              <a:t>Cooperation and </a:t>
            </a:r>
          </a:p>
          <a:p>
            <a:pPr eaLnBrk="1" hangingPunct="1"/>
            <a:r>
              <a:rPr lang="en-GB" altLang="en-US" sz="600" i="1" dirty="0">
                <a:solidFill>
                  <a:srgbClr val="FFFFFF"/>
                </a:solidFill>
                <a:latin typeface="EC Square Sans Pro Light" pitchFamily="34" charset="0"/>
              </a:rPr>
              <a:t>Development</a:t>
            </a:r>
          </a:p>
          <a:p>
            <a:pPr eaLnBrk="1" hangingPunct="1"/>
            <a:r>
              <a:rPr lang="en-GB" altLang="en-US" sz="600" i="1" dirty="0">
                <a:solidFill>
                  <a:srgbClr val="FFFFFF"/>
                </a:solidFill>
                <a:latin typeface="EC Square Sans Pro Light" pitchFamily="34" charset="0"/>
              </a:rPr>
              <a:t>DEVCO</a:t>
            </a:r>
          </a:p>
        </p:txBody>
      </p:sp>
      <p:sp>
        <p:nvSpPr>
          <p:cNvPr id="9" name="Rectangle 8"/>
          <p:cNvSpPr/>
          <p:nvPr/>
        </p:nvSpPr>
        <p:spPr bwMode="auto">
          <a:xfrm>
            <a:off x="4248869" y="1224376"/>
            <a:ext cx="622800" cy="36000"/>
          </a:xfrm>
          <a:prstGeom prst="rect">
            <a:avLst/>
          </a:prstGeom>
          <a:solidFill>
            <a:srgbClr val="FF6600"/>
          </a:solidFill>
          <a:ln>
            <a:noFill/>
          </a:ln>
          <a:effectLst/>
          <a:extLst/>
        </p:spPr>
        <p:txBody>
          <a:bodyPr vert="horz" wrap="square" lIns="91440" tIns="45720" rIns="91440" bIns="45720" numCol="1" rtlCol="0" anchor="ctr" anchorCtr="0" compatLnSpc="1">
            <a:prstTxWarp prst="textNoShape">
              <a:avLst/>
            </a:prstTxWarp>
          </a:bodyPr>
          <a:lstStyle/>
          <a:p>
            <a:pPr marL="3175"/>
            <a:endParaRPr lang="en-GB" smtClean="0"/>
          </a:p>
        </p:txBody>
      </p:sp>
      <p:sp>
        <p:nvSpPr>
          <p:cNvPr id="2" name="TextBox 1"/>
          <p:cNvSpPr txBox="1"/>
          <p:nvPr/>
        </p:nvSpPr>
        <p:spPr>
          <a:xfrm>
            <a:off x="360326" y="1359593"/>
            <a:ext cx="8424936" cy="461665"/>
          </a:xfrm>
          <a:prstGeom prst="rect">
            <a:avLst/>
          </a:prstGeom>
          <a:noFill/>
        </p:spPr>
        <p:txBody>
          <a:bodyPr wrap="square" rtlCol="0">
            <a:spAutoFit/>
          </a:bodyPr>
          <a:lstStyle/>
          <a:p>
            <a:pPr algn="ctr"/>
            <a:r>
              <a:rPr lang="en-GB" sz="2400" b="1" dirty="0">
                <a:latin typeface="Arial"/>
                <a:ea typeface="Calibri"/>
                <a:cs typeface="Times New Roman"/>
              </a:rPr>
              <a:t>EU funded programmes on </a:t>
            </a:r>
            <a:r>
              <a:rPr lang="en-GB" sz="2400" b="1" dirty="0" smtClean="0">
                <a:latin typeface="Arial"/>
                <a:ea typeface="Calibri"/>
                <a:cs typeface="Times New Roman"/>
              </a:rPr>
              <a:t>Heritage, Niger (2)</a:t>
            </a:r>
            <a:endParaRPr lang="en-GB" sz="2400" b="1" dirty="0"/>
          </a:p>
        </p:txBody>
      </p:sp>
      <p:sp>
        <p:nvSpPr>
          <p:cNvPr id="10" name="TextBox 9"/>
          <p:cNvSpPr txBox="1"/>
          <p:nvPr/>
        </p:nvSpPr>
        <p:spPr>
          <a:xfrm>
            <a:off x="864720" y="1785006"/>
            <a:ext cx="3346078" cy="4247317"/>
          </a:xfrm>
          <a:prstGeom prst="rect">
            <a:avLst/>
          </a:prstGeom>
          <a:noFill/>
        </p:spPr>
        <p:txBody>
          <a:bodyPr wrap="square" rtlCol="0">
            <a:spAutoFit/>
          </a:bodyPr>
          <a:lstStyle/>
          <a:p>
            <a:r>
              <a:rPr lang="en-GB" sz="1800" dirty="0" smtClean="0">
                <a:solidFill>
                  <a:schemeClr val="tx1"/>
                </a:solidFill>
                <a:latin typeface="Arial" charset="0"/>
              </a:rPr>
              <a:t>Earth based architecture </a:t>
            </a:r>
          </a:p>
          <a:p>
            <a:pPr marL="285750" indent="-285750">
              <a:buFont typeface="Arial" panose="020B0604020202020204" pitchFamily="34" charset="0"/>
              <a:buChar char="•"/>
            </a:pPr>
            <a:r>
              <a:rPr lang="en-GB" sz="1800" dirty="0" smtClean="0">
                <a:solidFill>
                  <a:schemeClr val="tx1"/>
                </a:solidFill>
                <a:latin typeface="Arial" charset="0"/>
              </a:rPr>
              <a:t>Identification and preservation; awareness; </a:t>
            </a:r>
          </a:p>
          <a:p>
            <a:pPr marL="285750" indent="-285750">
              <a:buFont typeface="Arial" panose="020B0604020202020204" pitchFamily="34" charset="0"/>
              <a:buChar char="•"/>
            </a:pPr>
            <a:r>
              <a:rPr lang="en-GB" sz="1800" dirty="0" smtClean="0">
                <a:solidFill>
                  <a:schemeClr val="tx1"/>
                </a:solidFill>
                <a:latin typeface="Arial" charset="0"/>
              </a:rPr>
              <a:t>Public-private partnerships in culture. </a:t>
            </a:r>
          </a:p>
          <a:p>
            <a:endParaRPr lang="en-GB" sz="1800" dirty="0">
              <a:solidFill>
                <a:schemeClr val="tx1"/>
              </a:solidFill>
              <a:latin typeface="Arial" charset="0"/>
            </a:endParaRPr>
          </a:p>
          <a:p>
            <a:r>
              <a:rPr lang="en-GB" sz="1800" dirty="0" smtClean="0">
                <a:solidFill>
                  <a:schemeClr val="tx1"/>
                </a:solidFill>
                <a:latin typeface="Arial" charset="0"/>
              </a:rPr>
              <a:t>Results</a:t>
            </a:r>
          </a:p>
          <a:p>
            <a:pPr marL="285750" indent="-285750">
              <a:buFont typeface="Arial" panose="020B0604020202020204" pitchFamily="34" charset="0"/>
              <a:buChar char="•"/>
            </a:pPr>
            <a:r>
              <a:rPr lang="en-GB" sz="1800" dirty="0" smtClean="0">
                <a:solidFill>
                  <a:schemeClr val="tx1"/>
                </a:solidFill>
                <a:latin typeface="Arial" charset="0"/>
              </a:rPr>
              <a:t>116 people trained (technical and entrepreneurial capacities)</a:t>
            </a:r>
          </a:p>
          <a:p>
            <a:pPr marL="285750" indent="-285750">
              <a:buFont typeface="Arial" panose="020B0604020202020204" pitchFamily="34" charset="0"/>
              <a:buChar char="•"/>
            </a:pPr>
            <a:r>
              <a:rPr lang="en-GB" sz="1800" dirty="0" smtClean="0">
                <a:solidFill>
                  <a:schemeClr val="tx1"/>
                </a:solidFill>
                <a:latin typeface="Arial" charset="0"/>
              </a:rPr>
              <a:t>50 jobs created</a:t>
            </a:r>
          </a:p>
          <a:p>
            <a:pPr marL="285750" indent="-285750">
              <a:buFont typeface="Arial" panose="020B0604020202020204" pitchFamily="34" charset="0"/>
              <a:buChar char="•"/>
            </a:pPr>
            <a:r>
              <a:rPr lang="en-GB" sz="1800" dirty="0" smtClean="0">
                <a:solidFill>
                  <a:schemeClr val="tx1"/>
                </a:solidFill>
                <a:latin typeface="Arial" charset="0"/>
              </a:rPr>
              <a:t>1 pavilion for earthen architecture built</a:t>
            </a:r>
          </a:p>
          <a:p>
            <a:pPr marL="285750" indent="-285750">
              <a:buFont typeface="Arial" panose="020B0604020202020204" pitchFamily="34" charset="0"/>
              <a:buChar char="•"/>
            </a:pPr>
            <a:r>
              <a:rPr lang="en-GB" sz="1800" dirty="0" smtClean="0">
                <a:solidFill>
                  <a:schemeClr val="tx1"/>
                </a:solidFill>
                <a:latin typeface="Arial" charset="0"/>
              </a:rPr>
              <a:t>Network of eco-materials set up </a:t>
            </a:r>
            <a:endParaRPr lang="en-GB" sz="1800" dirty="0">
              <a:solidFill>
                <a:schemeClr val="tx1"/>
              </a:solidFill>
              <a:latin typeface="Arial" charset="0"/>
            </a:endParaRPr>
          </a:p>
        </p:txBody>
      </p:sp>
      <p:pic>
        <p:nvPicPr>
          <p:cNvPr id="11" name="Content Placeholder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55977" y="2621395"/>
            <a:ext cx="3888431" cy="2915623"/>
          </a:xfrm>
          <a:prstGeom prst="rect">
            <a:avLst/>
          </a:prstGeom>
        </p:spPr>
      </p:pic>
      <p:sp>
        <p:nvSpPr>
          <p:cNvPr id="12" name="TextBox 11"/>
          <p:cNvSpPr txBox="1"/>
          <p:nvPr/>
        </p:nvSpPr>
        <p:spPr>
          <a:xfrm>
            <a:off x="5077148" y="5559623"/>
            <a:ext cx="2520280" cy="461665"/>
          </a:xfrm>
          <a:prstGeom prst="rect">
            <a:avLst/>
          </a:prstGeom>
          <a:noFill/>
        </p:spPr>
        <p:txBody>
          <a:bodyPr wrap="square" rtlCol="0">
            <a:spAutoFit/>
          </a:bodyPr>
          <a:lstStyle/>
          <a:p>
            <a:r>
              <a:rPr lang="fr-BE" dirty="0" smtClean="0"/>
              <a:t>Photo: Restaurant «Le Pilier», Niamey, Niger, 2015</a:t>
            </a:r>
            <a:endParaRPr lang="en-GB" dirty="0"/>
          </a:p>
        </p:txBody>
      </p:sp>
    </p:spTree>
    <p:extLst>
      <p:ext uri="{BB962C8B-B14F-4D97-AF65-F5344CB8AC3E}">
        <p14:creationId xmlns:p14="http://schemas.microsoft.com/office/powerpoint/2010/main" val="59187819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0" y="-20893"/>
            <a:ext cx="9144000" cy="6857999"/>
          </a:xfrm>
          <a:prstGeom prst="rect">
            <a:avLst/>
          </a:prstGeom>
          <a:solidFill>
            <a:schemeClr val="bg1"/>
          </a:solidFill>
          <a:ln>
            <a:noFill/>
          </a:ln>
          <a:effectLst/>
          <a:extLst/>
        </p:spPr>
        <p:txBody>
          <a:bodyPr vert="horz" wrap="square" lIns="91440" tIns="45720" rIns="91440" bIns="45720" numCol="1" rtlCol="0" anchor="ctr" anchorCtr="0" compatLnSpc="1">
            <a:prstTxWarp prst="textNoShape">
              <a:avLst/>
            </a:prstTxWarp>
          </a:bodyPr>
          <a:lstStyle/>
          <a:p>
            <a:pPr algn="just"/>
            <a:endParaRPr lang="en-GB" b="1" dirty="0" smtClean="0">
              <a:solidFill>
                <a:schemeClr val="tx1"/>
              </a:solidFill>
              <a:latin typeface="Arial" panose="020B0604020202020204" pitchFamily="34" charset="0"/>
              <a:cs typeface="Arial" panose="020B0604020202020204" pitchFamily="34" charset="0"/>
            </a:endParaRPr>
          </a:p>
          <a:p>
            <a:pPr algn="just"/>
            <a:endParaRPr lang="en-GB" b="1" dirty="0">
              <a:solidFill>
                <a:schemeClr val="tx1"/>
              </a:solidFill>
              <a:latin typeface="Arial" panose="020B0604020202020204" pitchFamily="34" charset="0"/>
              <a:cs typeface="Arial" panose="020B0604020202020204" pitchFamily="34" charset="0"/>
            </a:endParaRPr>
          </a:p>
          <a:p>
            <a:pPr algn="just"/>
            <a:endParaRPr lang="en-GB" b="1" dirty="0" smtClean="0">
              <a:solidFill>
                <a:schemeClr val="tx1"/>
              </a:solidFill>
              <a:latin typeface="Arial" panose="020B0604020202020204" pitchFamily="34" charset="0"/>
              <a:cs typeface="Arial" panose="020B0604020202020204" pitchFamily="34" charset="0"/>
            </a:endParaRPr>
          </a:p>
          <a:p>
            <a:pPr algn="just"/>
            <a:endParaRPr lang="en-GB" b="1" dirty="0">
              <a:solidFill>
                <a:schemeClr val="tx1"/>
              </a:solidFill>
              <a:latin typeface="Arial" panose="020B0604020202020204" pitchFamily="34" charset="0"/>
              <a:cs typeface="Arial" panose="020B0604020202020204" pitchFamily="34" charset="0"/>
            </a:endParaRPr>
          </a:p>
          <a:p>
            <a:pPr algn="just"/>
            <a:endParaRPr lang="en-GB" b="1" dirty="0" smtClean="0">
              <a:solidFill>
                <a:schemeClr val="tx1"/>
              </a:solidFill>
              <a:latin typeface="Arial" panose="020B0604020202020204" pitchFamily="34" charset="0"/>
              <a:cs typeface="Arial" panose="020B0604020202020204" pitchFamily="34" charset="0"/>
            </a:endParaRPr>
          </a:p>
          <a:p>
            <a:pPr algn="just"/>
            <a:endParaRPr lang="en-GB" b="1" dirty="0">
              <a:solidFill>
                <a:schemeClr val="tx1"/>
              </a:solidFill>
              <a:latin typeface="Arial" panose="020B0604020202020204" pitchFamily="34" charset="0"/>
              <a:cs typeface="Arial" panose="020B0604020202020204" pitchFamily="34" charset="0"/>
            </a:endParaRPr>
          </a:p>
          <a:p>
            <a:pPr algn="just"/>
            <a:endParaRPr lang="en-GB" b="1" dirty="0" smtClean="0">
              <a:solidFill>
                <a:schemeClr val="tx1"/>
              </a:solidFill>
              <a:latin typeface="Arial" panose="020B0604020202020204" pitchFamily="34" charset="0"/>
              <a:cs typeface="Arial" panose="020B0604020202020204" pitchFamily="34" charset="0"/>
            </a:endParaRPr>
          </a:p>
          <a:p>
            <a:endParaRPr lang="en-GB" dirty="0"/>
          </a:p>
        </p:txBody>
      </p:sp>
      <p:pic>
        <p:nvPicPr>
          <p:cNvPr id="5" name="Picture 6" descr="LOGO CE-EN-quadri.eps"/>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7638" y="258763"/>
            <a:ext cx="1436687" cy="99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4267200" y="6309321"/>
            <a:ext cx="611188" cy="548680"/>
          </a:xfrm>
          <a:prstGeom prst="rect">
            <a:avLst/>
          </a:prstGeom>
          <a:solidFill>
            <a:srgbClr val="FF66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a:p>
        </p:txBody>
      </p:sp>
      <p:sp>
        <p:nvSpPr>
          <p:cNvPr id="8" name="TextBox 10"/>
          <p:cNvSpPr txBox="1">
            <a:spLocks noChangeArrowheads="1"/>
          </p:cNvSpPr>
          <p:nvPr/>
        </p:nvSpPr>
        <p:spPr bwMode="auto">
          <a:xfrm>
            <a:off x="4211960" y="6279703"/>
            <a:ext cx="865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GB" altLang="en-US" sz="600" b="1" i="1" dirty="0">
                <a:solidFill>
                  <a:srgbClr val="FFFFFF"/>
                </a:solidFill>
                <a:latin typeface="EC Square Sans Pro Light" pitchFamily="34" charset="0"/>
              </a:rPr>
              <a:t>International</a:t>
            </a:r>
          </a:p>
          <a:p>
            <a:pPr eaLnBrk="1" hangingPunct="1"/>
            <a:r>
              <a:rPr lang="en-GB" altLang="en-US" sz="600" b="1" i="1" dirty="0">
                <a:solidFill>
                  <a:srgbClr val="FFFFFF"/>
                </a:solidFill>
                <a:latin typeface="EC Square Sans Pro Light" pitchFamily="34" charset="0"/>
              </a:rPr>
              <a:t>Cooperation and </a:t>
            </a:r>
          </a:p>
          <a:p>
            <a:pPr eaLnBrk="1" hangingPunct="1"/>
            <a:r>
              <a:rPr lang="en-GB" altLang="en-US" sz="600" b="1" i="1" dirty="0">
                <a:solidFill>
                  <a:srgbClr val="FFFFFF"/>
                </a:solidFill>
                <a:latin typeface="EC Square Sans Pro Light" pitchFamily="34" charset="0"/>
              </a:rPr>
              <a:t>Development</a:t>
            </a:r>
          </a:p>
          <a:p>
            <a:pPr eaLnBrk="1" hangingPunct="1"/>
            <a:r>
              <a:rPr lang="en-GB" altLang="en-US" sz="600" b="1" i="1" dirty="0">
                <a:solidFill>
                  <a:srgbClr val="FFFFFF"/>
                </a:solidFill>
                <a:latin typeface="EC Square Sans Pro Light" pitchFamily="34" charset="0"/>
              </a:rPr>
              <a:t>DEVCO</a:t>
            </a:r>
          </a:p>
        </p:txBody>
      </p:sp>
      <p:sp>
        <p:nvSpPr>
          <p:cNvPr id="9" name="Rectangle 8"/>
          <p:cNvSpPr/>
          <p:nvPr/>
        </p:nvSpPr>
        <p:spPr bwMode="auto">
          <a:xfrm>
            <a:off x="4248869" y="1224376"/>
            <a:ext cx="622800" cy="36000"/>
          </a:xfrm>
          <a:prstGeom prst="rect">
            <a:avLst/>
          </a:prstGeom>
          <a:solidFill>
            <a:srgbClr val="FF6600"/>
          </a:solidFill>
          <a:ln>
            <a:no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F5494"/>
              </a:solidFill>
              <a:effectLst/>
              <a:latin typeface="Verdana" pitchFamily="34" charset="0"/>
            </a:endParaRPr>
          </a:p>
        </p:txBody>
      </p:sp>
      <p:sp>
        <p:nvSpPr>
          <p:cNvPr id="2" name="TextBox 1"/>
          <p:cNvSpPr txBox="1"/>
          <p:nvPr/>
        </p:nvSpPr>
        <p:spPr>
          <a:xfrm>
            <a:off x="1251972" y="1340768"/>
            <a:ext cx="7344816" cy="523220"/>
          </a:xfrm>
          <a:prstGeom prst="rect">
            <a:avLst/>
          </a:prstGeom>
          <a:noFill/>
        </p:spPr>
        <p:txBody>
          <a:bodyPr wrap="square" rtlCol="0">
            <a:spAutoFit/>
          </a:bodyPr>
          <a:lstStyle/>
          <a:p>
            <a:pPr algn="ctr"/>
            <a:r>
              <a:rPr lang="en-GB" sz="2800" b="1" dirty="0" smtClean="0">
                <a:latin typeface="Arial"/>
                <a:ea typeface="Calibri"/>
                <a:cs typeface="Times New Roman"/>
              </a:rPr>
              <a:t>EU funded programmes on Heritage (3)</a:t>
            </a:r>
            <a:endParaRPr lang="en-GB" sz="2800" b="1" dirty="0"/>
          </a:p>
        </p:txBody>
      </p:sp>
      <p:sp>
        <p:nvSpPr>
          <p:cNvPr id="6" name="TextBox 5"/>
          <p:cNvSpPr txBox="1"/>
          <p:nvPr/>
        </p:nvSpPr>
        <p:spPr>
          <a:xfrm>
            <a:off x="911229" y="1921533"/>
            <a:ext cx="7920880" cy="4031873"/>
          </a:xfrm>
          <a:prstGeom prst="rect">
            <a:avLst/>
          </a:prstGeom>
          <a:noFill/>
        </p:spPr>
        <p:txBody>
          <a:bodyPr wrap="square" rtlCol="0">
            <a:spAutoFit/>
          </a:bodyPr>
          <a:lstStyle/>
          <a:p>
            <a:r>
              <a:rPr lang="en-GB" sz="1600" dirty="0">
                <a:solidFill>
                  <a:schemeClr val="tx1"/>
                </a:solidFill>
              </a:rPr>
              <a:t>In the context of cooperation with 79 ACP (Africa Caribbean and Pacific), the Intra-ACP programme is fully relevant for example for the cinema and audio-visual sector. </a:t>
            </a:r>
            <a:endParaRPr lang="en-GB" sz="1600" dirty="0" smtClean="0">
              <a:solidFill>
                <a:schemeClr val="tx1"/>
              </a:solidFill>
            </a:endParaRPr>
          </a:p>
          <a:p>
            <a:endParaRPr lang="en-GB" sz="1600" dirty="0" smtClean="0">
              <a:solidFill>
                <a:schemeClr val="tx1"/>
              </a:solidFill>
            </a:endParaRPr>
          </a:p>
          <a:p>
            <a:r>
              <a:rPr lang="en-GB" sz="1600" dirty="0" smtClean="0">
                <a:solidFill>
                  <a:schemeClr val="tx1"/>
                </a:solidFill>
              </a:rPr>
              <a:t>Results </a:t>
            </a:r>
            <a:r>
              <a:rPr lang="en-GB" sz="1600" dirty="0">
                <a:solidFill>
                  <a:schemeClr val="tx1"/>
                </a:solidFill>
              </a:rPr>
              <a:t>show a positive impact, namely as regards production capacity, technical skills and quality of the works. Established partnerships have resulted in lasting collaborations and exchanges between operators from different countries, strengthening impact, and taking advantage of synergies in production, technical skills, circulation and market access. </a:t>
            </a:r>
            <a:endParaRPr lang="en-GB" sz="1600" dirty="0" smtClean="0">
              <a:solidFill>
                <a:schemeClr val="tx1"/>
              </a:solidFill>
            </a:endParaRPr>
          </a:p>
          <a:p>
            <a:endParaRPr lang="en-GB" sz="1600" dirty="0" smtClean="0">
              <a:solidFill>
                <a:schemeClr val="tx1"/>
              </a:solidFill>
            </a:endParaRPr>
          </a:p>
          <a:p>
            <a:endParaRPr lang="en-GB" sz="1600" dirty="0">
              <a:solidFill>
                <a:schemeClr val="tx1"/>
              </a:solidFill>
            </a:endParaRPr>
          </a:p>
          <a:p>
            <a:r>
              <a:rPr lang="fr-BE" sz="1600" b="1" dirty="0" err="1">
                <a:solidFill>
                  <a:schemeClr val="tx1"/>
                </a:solidFill>
                <a:latin typeface="Arial" pitchFamily="34" charset="0"/>
                <a:cs typeface="Arial" pitchFamily="34" charset="0"/>
              </a:rPr>
              <a:t>Sudplanète</a:t>
            </a:r>
            <a:r>
              <a:rPr lang="fr-BE" sz="1600" dirty="0">
                <a:solidFill>
                  <a:schemeClr val="tx1"/>
                </a:solidFill>
                <a:latin typeface="Arial" pitchFamily="34" charset="0"/>
                <a:cs typeface="Arial" pitchFamily="34" charset="0"/>
              </a:rPr>
              <a:t> :  22 internet </a:t>
            </a:r>
            <a:r>
              <a:rPr lang="fr-BE" sz="1600" dirty="0" err="1">
                <a:solidFill>
                  <a:schemeClr val="tx1"/>
                </a:solidFill>
                <a:latin typeface="Arial" pitchFamily="34" charset="0"/>
                <a:cs typeface="Arial" pitchFamily="34" charset="0"/>
              </a:rPr>
              <a:t>portals</a:t>
            </a:r>
            <a:r>
              <a:rPr lang="fr-BE" sz="1600" dirty="0">
                <a:solidFill>
                  <a:schemeClr val="tx1"/>
                </a:solidFill>
                <a:latin typeface="Arial" pitchFamily="34" charset="0"/>
                <a:cs typeface="Arial" pitchFamily="34" charset="0"/>
              </a:rPr>
              <a:t> </a:t>
            </a:r>
            <a:r>
              <a:rPr lang="fr-BE" sz="1600" dirty="0" err="1">
                <a:solidFill>
                  <a:schemeClr val="tx1"/>
                </a:solidFill>
                <a:latin typeface="Arial" pitchFamily="34" charset="0"/>
                <a:cs typeface="Arial" pitchFamily="34" charset="0"/>
              </a:rPr>
              <a:t>managed</a:t>
            </a:r>
            <a:r>
              <a:rPr lang="fr-BE" sz="1600" dirty="0">
                <a:solidFill>
                  <a:schemeClr val="tx1"/>
                </a:solidFill>
                <a:latin typeface="Arial" pitchFamily="34" charset="0"/>
                <a:cs typeface="Arial" pitchFamily="34" charset="0"/>
              </a:rPr>
              <a:t> by local teams </a:t>
            </a:r>
            <a:endParaRPr lang="fr-BE" sz="1600" dirty="0" smtClean="0">
              <a:solidFill>
                <a:schemeClr val="tx1"/>
              </a:solidFill>
              <a:latin typeface="Arial" pitchFamily="34" charset="0"/>
              <a:cs typeface="Arial" pitchFamily="34" charset="0"/>
            </a:endParaRPr>
          </a:p>
          <a:p>
            <a:r>
              <a:rPr lang="fr-BE" sz="1600" dirty="0" err="1" smtClean="0">
                <a:solidFill>
                  <a:schemeClr val="tx1"/>
                </a:solidFill>
                <a:latin typeface="Arial" pitchFamily="34" charset="0"/>
                <a:cs typeface="Arial" pitchFamily="34" charset="0"/>
              </a:rPr>
              <a:t>based</a:t>
            </a:r>
            <a:r>
              <a:rPr lang="fr-BE" sz="1600" dirty="0" smtClean="0">
                <a:solidFill>
                  <a:schemeClr val="tx1"/>
                </a:solidFill>
                <a:latin typeface="Arial" pitchFamily="34" charset="0"/>
                <a:cs typeface="Arial" pitchFamily="34" charset="0"/>
              </a:rPr>
              <a:t> </a:t>
            </a:r>
            <a:r>
              <a:rPr lang="fr-BE" sz="1600" dirty="0" err="1">
                <a:solidFill>
                  <a:schemeClr val="tx1"/>
                </a:solidFill>
                <a:latin typeface="Arial" pitchFamily="34" charset="0"/>
                <a:cs typeface="Arial" pitchFamily="34" charset="0"/>
              </a:rPr>
              <a:t>in</a:t>
            </a:r>
            <a:r>
              <a:rPr lang="fr-BE" sz="1600" dirty="0">
                <a:solidFill>
                  <a:schemeClr val="tx1"/>
                </a:solidFill>
                <a:latin typeface="Arial" pitchFamily="34" charset="0"/>
                <a:cs typeface="Arial" pitchFamily="34" charset="0"/>
              </a:rPr>
              <a:t> 22 ACP countries </a:t>
            </a:r>
            <a:r>
              <a:rPr lang="fr-BE" sz="1600" dirty="0" err="1">
                <a:solidFill>
                  <a:schemeClr val="tx1"/>
                </a:solidFill>
                <a:latin typeface="Arial" pitchFamily="34" charset="0"/>
                <a:cs typeface="Arial" pitchFamily="34" charset="0"/>
              </a:rPr>
              <a:t>from</a:t>
            </a:r>
            <a:r>
              <a:rPr lang="fr-BE" sz="1600" dirty="0">
                <a:solidFill>
                  <a:schemeClr val="tx1"/>
                </a:solidFill>
                <a:latin typeface="Arial" pitchFamily="34" charset="0"/>
                <a:cs typeface="Arial" pitchFamily="34" charset="0"/>
              </a:rPr>
              <a:t> a </a:t>
            </a:r>
            <a:r>
              <a:rPr lang="fr-BE" sz="1600" dirty="0" err="1">
                <a:solidFill>
                  <a:schemeClr val="tx1"/>
                </a:solidFill>
                <a:latin typeface="Arial" pitchFamily="34" charset="0"/>
                <a:cs typeface="Arial" pitchFamily="34" charset="0"/>
              </a:rPr>
              <a:t>common</a:t>
            </a:r>
            <a:r>
              <a:rPr lang="fr-BE" sz="1600" dirty="0">
                <a:solidFill>
                  <a:schemeClr val="tx1"/>
                </a:solidFill>
                <a:latin typeface="Arial" pitchFamily="34" charset="0"/>
                <a:cs typeface="Arial" pitchFamily="34" charset="0"/>
              </a:rPr>
              <a:t> international </a:t>
            </a:r>
            <a:endParaRPr lang="fr-BE" sz="1600" dirty="0" smtClean="0">
              <a:solidFill>
                <a:schemeClr val="tx1"/>
              </a:solidFill>
              <a:latin typeface="Arial" pitchFamily="34" charset="0"/>
              <a:cs typeface="Arial" pitchFamily="34" charset="0"/>
            </a:endParaRPr>
          </a:p>
          <a:p>
            <a:r>
              <a:rPr lang="fr-BE" sz="1600" dirty="0" smtClean="0">
                <a:solidFill>
                  <a:schemeClr val="tx1"/>
                </a:solidFill>
                <a:latin typeface="Arial" pitchFamily="34" charset="0"/>
                <a:cs typeface="Arial" pitchFamily="34" charset="0"/>
              </a:rPr>
              <a:t>interface </a:t>
            </a:r>
            <a:r>
              <a:rPr lang="fr-BE" sz="1600" dirty="0">
                <a:solidFill>
                  <a:schemeClr val="tx1"/>
                </a:solidFill>
                <a:latin typeface="Arial" pitchFamily="34" charset="0"/>
                <a:cs typeface="Arial" pitchFamily="34" charset="0"/>
                <a:hlinkClick r:id="rId4"/>
              </a:rPr>
              <a:t>www.spla.pro</a:t>
            </a:r>
            <a:r>
              <a:rPr lang="fr-BE" sz="1600" dirty="0">
                <a:solidFill>
                  <a:schemeClr val="tx1"/>
                </a:solidFill>
                <a:latin typeface="Arial" pitchFamily="34" charset="0"/>
                <a:cs typeface="Arial" pitchFamily="34" charset="0"/>
              </a:rPr>
              <a:t>. </a:t>
            </a:r>
          </a:p>
          <a:p>
            <a:endParaRPr lang="en-GB" sz="1600" dirty="0">
              <a:solidFill>
                <a:schemeClr val="tx1"/>
              </a:solidFill>
            </a:endParaRPr>
          </a:p>
          <a:p>
            <a:endParaRPr lang="en-GB" sz="1600" dirty="0" smtClean="0">
              <a:solidFill>
                <a:schemeClr val="tx1"/>
              </a:solidFill>
            </a:endParaRPr>
          </a:p>
        </p:txBody>
      </p:sp>
      <p:pic>
        <p:nvPicPr>
          <p:cNvPr id="10" name="Picture 2" descr="C:\Users\Alexandre Foubert\Desktop\logo-spla-268.pn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16216" y="4509120"/>
            <a:ext cx="1734129" cy="165980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572644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103981" y="-36715"/>
            <a:ext cx="9144000" cy="6857999"/>
          </a:xfrm>
          <a:prstGeom prst="rect">
            <a:avLst/>
          </a:prstGeom>
          <a:solidFill>
            <a:schemeClr val="bg1"/>
          </a:solidFill>
          <a:ln>
            <a:noFill/>
          </a:ln>
          <a:effectLst/>
          <a:extLst/>
        </p:spPr>
        <p:txBody>
          <a:bodyPr vert="horz" wrap="square" lIns="91440" tIns="45720" rIns="91440" bIns="45720" numCol="1" rtlCol="0" anchor="ctr" anchorCtr="0" compatLnSpc="1">
            <a:prstTxWarp prst="textNoShape">
              <a:avLst/>
            </a:prstTxWarp>
          </a:bodyPr>
          <a:lstStyle/>
          <a:p>
            <a:pPr lvl="2"/>
            <a:endParaRPr lang="en-GB" sz="1600" b="1" dirty="0" smtClean="0">
              <a:solidFill>
                <a:schemeClr val="tx1"/>
              </a:solidFill>
            </a:endParaRPr>
          </a:p>
          <a:p>
            <a:pPr lvl="2"/>
            <a:endParaRPr lang="en-GB" sz="1600" b="1" dirty="0">
              <a:solidFill>
                <a:schemeClr val="tx1"/>
              </a:solidFill>
            </a:endParaRPr>
          </a:p>
          <a:p>
            <a:pPr lvl="2"/>
            <a:endParaRPr lang="en-GB" sz="1600" b="1" dirty="0" smtClean="0">
              <a:solidFill>
                <a:schemeClr val="tx1"/>
              </a:solidFill>
            </a:endParaRPr>
          </a:p>
          <a:p>
            <a:pPr lvl="2"/>
            <a:endParaRPr lang="en-GB" sz="1600" b="1" dirty="0">
              <a:solidFill>
                <a:schemeClr val="tx1"/>
              </a:solidFill>
            </a:endParaRPr>
          </a:p>
          <a:p>
            <a:pPr lvl="2"/>
            <a:endParaRPr lang="en-GB" sz="1600" b="1" dirty="0" smtClean="0">
              <a:solidFill>
                <a:schemeClr val="tx1"/>
              </a:solidFill>
            </a:endParaRPr>
          </a:p>
          <a:p>
            <a:pPr lvl="2"/>
            <a:r>
              <a:rPr lang="en-GB" sz="1600" b="1" dirty="0" smtClean="0">
                <a:solidFill>
                  <a:schemeClr val="tx1"/>
                </a:solidFill>
              </a:rPr>
              <a:t>Yemen</a:t>
            </a:r>
            <a:endParaRPr lang="en-GB" sz="1600" dirty="0">
              <a:solidFill>
                <a:schemeClr val="tx1"/>
              </a:solidFill>
            </a:endParaRPr>
          </a:p>
          <a:p>
            <a:r>
              <a:rPr lang="en-GB" sz="1600" dirty="0" smtClean="0">
                <a:solidFill>
                  <a:schemeClr val="tx1"/>
                </a:solidFill>
              </a:rPr>
              <a:t>	The </a:t>
            </a:r>
            <a:r>
              <a:rPr lang="en-GB" sz="1600" dirty="0">
                <a:solidFill>
                  <a:schemeClr val="tx1"/>
                </a:solidFill>
              </a:rPr>
              <a:t>objective of the </a:t>
            </a:r>
            <a:r>
              <a:rPr lang="en-GB" sz="1600" dirty="0" smtClean="0">
                <a:solidFill>
                  <a:schemeClr val="tx1"/>
                </a:solidFill>
              </a:rPr>
              <a:t>programme </a:t>
            </a:r>
            <a:r>
              <a:rPr lang="en-GB" sz="1600" dirty="0">
                <a:solidFill>
                  <a:schemeClr val="tx1"/>
                </a:solidFill>
              </a:rPr>
              <a:t>is to promote livelihood opportunities for </a:t>
            </a:r>
            <a:r>
              <a:rPr lang="en-GB" sz="1600" dirty="0" smtClean="0">
                <a:solidFill>
                  <a:schemeClr val="tx1"/>
                </a:solidFill>
              </a:rPr>
              <a:t>	urban </a:t>
            </a:r>
            <a:r>
              <a:rPr lang="en-GB" sz="1600" dirty="0">
                <a:solidFill>
                  <a:schemeClr val="tx1"/>
                </a:solidFill>
              </a:rPr>
              <a:t>youth </a:t>
            </a:r>
            <a:r>
              <a:rPr lang="en-GB" sz="1600" dirty="0" smtClean="0">
                <a:solidFill>
                  <a:schemeClr val="tx1"/>
                </a:solidFill>
              </a:rPr>
              <a:t>through </a:t>
            </a:r>
            <a:r>
              <a:rPr lang="en-GB" sz="1600" dirty="0">
                <a:solidFill>
                  <a:schemeClr val="tx1"/>
                </a:solidFill>
              </a:rPr>
              <a:t>preservation and restoration of cultural </a:t>
            </a:r>
            <a:r>
              <a:rPr lang="en-GB" sz="1600" dirty="0" smtClean="0">
                <a:solidFill>
                  <a:schemeClr val="tx1"/>
                </a:solidFill>
              </a:rPr>
              <a:t>heritage.</a:t>
            </a:r>
            <a:r>
              <a:rPr lang="en-GB" sz="1600" b="1" dirty="0" smtClean="0">
                <a:solidFill>
                  <a:schemeClr val="tx1"/>
                </a:solidFill>
              </a:rPr>
              <a:t>	</a:t>
            </a:r>
          </a:p>
          <a:p>
            <a:endParaRPr lang="en-GB" sz="1600" b="1" dirty="0">
              <a:solidFill>
                <a:schemeClr val="tx1"/>
              </a:solidFill>
            </a:endParaRPr>
          </a:p>
          <a:p>
            <a:r>
              <a:rPr lang="en-GB" sz="1600" b="1" dirty="0">
                <a:solidFill>
                  <a:schemeClr val="tx1"/>
                </a:solidFill>
              </a:rPr>
              <a:t>	</a:t>
            </a:r>
            <a:r>
              <a:rPr lang="en-GB" sz="1600" b="1" dirty="0" smtClean="0">
                <a:solidFill>
                  <a:schemeClr val="tx1"/>
                </a:solidFill>
              </a:rPr>
              <a:t>Reconciliation </a:t>
            </a:r>
            <a:r>
              <a:rPr lang="en-GB" sz="1600" b="1" dirty="0">
                <a:solidFill>
                  <a:schemeClr val="tx1"/>
                </a:solidFill>
              </a:rPr>
              <a:t>through memory in Rwanda</a:t>
            </a:r>
            <a:endParaRPr lang="en-GB" sz="1600" dirty="0">
              <a:solidFill>
                <a:schemeClr val="tx1"/>
              </a:solidFill>
            </a:endParaRPr>
          </a:p>
          <a:p>
            <a:r>
              <a:rPr lang="en-GB" sz="1600" dirty="0" smtClean="0">
                <a:solidFill>
                  <a:schemeClr val="tx1"/>
                </a:solidFill>
              </a:rPr>
              <a:t>	Through </a:t>
            </a:r>
            <a:r>
              <a:rPr lang="en-GB" sz="1600" dirty="0">
                <a:solidFill>
                  <a:schemeClr val="tx1"/>
                </a:solidFill>
              </a:rPr>
              <a:t>cultural activities encouraging freedom of expression and creation </a:t>
            </a:r>
            <a:r>
              <a:rPr lang="en-GB" sz="1600" dirty="0" smtClean="0">
                <a:solidFill>
                  <a:schemeClr val="tx1"/>
                </a:solidFill>
              </a:rPr>
              <a:t>	across </a:t>
            </a:r>
            <a:r>
              <a:rPr lang="en-GB" sz="1600" dirty="0">
                <a:solidFill>
                  <a:schemeClr val="tx1"/>
                </a:solidFill>
              </a:rPr>
              <a:t>the country, the </a:t>
            </a:r>
            <a:r>
              <a:rPr lang="en-GB" sz="1600" dirty="0" smtClean="0">
                <a:solidFill>
                  <a:schemeClr val="tx1"/>
                </a:solidFill>
              </a:rPr>
              <a:t>project </a:t>
            </a:r>
            <a:r>
              <a:rPr lang="en-GB" sz="1600" dirty="0">
                <a:solidFill>
                  <a:schemeClr val="tx1"/>
                </a:solidFill>
              </a:rPr>
              <a:t>enlarges space for the psychological healing </a:t>
            </a:r>
            <a:r>
              <a:rPr lang="en-GB" sz="1600" dirty="0" smtClean="0">
                <a:solidFill>
                  <a:schemeClr val="tx1"/>
                </a:solidFill>
              </a:rPr>
              <a:t>	and </a:t>
            </a:r>
            <a:r>
              <a:rPr lang="en-GB" sz="1600" dirty="0">
                <a:solidFill>
                  <a:schemeClr val="tx1"/>
                </a:solidFill>
              </a:rPr>
              <a:t>social development of people in Rwanda.  </a:t>
            </a:r>
          </a:p>
          <a:p>
            <a:endParaRPr lang="en-GB" sz="1600" b="1" dirty="0">
              <a:solidFill>
                <a:schemeClr val="tx1"/>
              </a:solidFill>
            </a:endParaRPr>
          </a:p>
          <a:p>
            <a:r>
              <a:rPr lang="en-GB" sz="1600" b="1" dirty="0" smtClean="0">
                <a:solidFill>
                  <a:schemeClr val="tx1"/>
                </a:solidFill>
              </a:rPr>
              <a:t>	Protecting </a:t>
            </a:r>
            <a:r>
              <a:rPr lang="en-GB" sz="1600" b="1" dirty="0">
                <a:solidFill>
                  <a:schemeClr val="tx1"/>
                </a:solidFill>
              </a:rPr>
              <a:t>Cultural Heritage and diversity in complex emergencies for </a:t>
            </a:r>
            <a:r>
              <a:rPr lang="en-GB" sz="1600" b="1" dirty="0" smtClean="0">
                <a:solidFill>
                  <a:schemeClr val="tx1"/>
                </a:solidFill>
              </a:rPr>
              <a:t>	stability </a:t>
            </a:r>
            <a:r>
              <a:rPr lang="en-GB" sz="1600" b="1" dirty="0">
                <a:solidFill>
                  <a:schemeClr val="tx1"/>
                </a:solidFill>
              </a:rPr>
              <a:t>and </a:t>
            </a:r>
            <a:r>
              <a:rPr lang="en-GB" sz="1600" b="1" dirty="0" smtClean="0">
                <a:solidFill>
                  <a:schemeClr val="tx1"/>
                </a:solidFill>
              </a:rPr>
              <a:t>peace(</a:t>
            </a:r>
            <a:r>
              <a:rPr lang="en-GB" sz="1600" b="1" dirty="0" err="1" smtClean="0">
                <a:solidFill>
                  <a:schemeClr val="tx1"/>
                </a:solidFill>
              </a:rPr>
              <a:t>IcSP</a:t>
            </a:r>
            <a:r>
              <a:rPr lang="en-GB" sz="1600" b="1" dirty="0" smtClean="0">
                <a:solidFill>
                  <a:schemeClr val="tx1"/>
                </a:solidFill>
              </a:rPr>
              <a:t>/FPI ) Iraq, Libya, Syria and Yemen</a:t>
            </a:r>
          </a:p>
          <a:p>
            <a:r>
              <a:rPr lang="en-GB" sz="1600" dirty="0">
                <a:solidFill>
                  <a:schemeClr val="tx1"/>
                </a:solidFill>
              </a:rPr>
              <a:t>	</a:t>
            </a:r>
            <a:r>
              <a:rPr lang="en-GB" sz="1600" dirty="0" smtClean="0">
                <a:solidFill>
                  <a:schemeClr val="tx1"/>
                </a:solidFill>
              </a:rPr>
              <a:t>to enhance UNESCO's capacity to respond more rapidly to needs 	associated with the protection of culture in diversity in complex 	emergencies</a:t>
            </a:r>
            <a:endParaRPr lang="en-GB" sz="1600" dirty="0">
              <a:solidFill>
                <a:schemeClr val="tx1"/>
              </a:solidFill>
            </a:endParaRPr>
          </a:p>
        </p:txBody>
      </p:sp>
      <p:pic>
        <p:nvPicPr>
          <p:cNvPr id="5" name="Picture 6" descr="LOGO CE-EN-quadri.eps"/>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7638" y="258763"/>
            <a:ext cx="1436687" cy="99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4267200" y="6309321"/>
            <a:ext cx="611188" cy="548680"/>
          </a:xfrm>
          <a:prstGeom prst="rect">
            <a:avLst/>
          </a:prstGeom>
          <a:solidFill>
            <a:srgbClr val="FF66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a:p>
        </p:txBody>
      </p:sp>
      <p:sp>
        <p:nvSpPr>
          <p:cNvPr id="8" name="TextBox 10"/>
          <p:cNvSpPr txBox="1">
            <a:spLocks noChangeArrowheads="1"/>
          </p:cNvSpPr>
          <p:nvPr/>
        </p:nvSpPr>
        <p:spPr bwMode="auto">
          <a:xfrm>
            <a:off x="4211960" y="6279703"/>
            <a:ext cx="865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GB" altLang="en-US" sz="600" b="1" i="1" dirty="0">
                <a:solidFill>
                  <a:srgbClr val="FFFFFF"/>
                </a:solidFill>
                <a:latin typeface="EC Square Sans Pro Light" pitchFamily="34" charset="0"/>
              </a:rPr>
              <a:t>International</a:t>
            </a:r>
          </a:p>
          <a:p>
            <a:pPr eaLnBrk="1" hangingPunct="1"/>
            <a:r>
              <a:rPr lang="en-GB" altLang="en-US" sz="600" b="1" i="1" dirty="0">
                <a:solidFill>
                  <a:srgbClr val="FFFFFF"/>
                </a:solidFill>
                <a:latin typeface="EC Square Sans Pro Light" pitchFamily="34" charset="0"/>
              </a:rPr>
              <a:t>Cooperation and </a:t>
            </a:r>
          </a:p>
          <a:p>
            <a:pPr eaLnBrk="1" hangingPunct="1"/>
            <a:r>
              <a:rPr lang="en-GB" altLang="en-US" sz="600" b="1" i="1" dirty="0">
                <a:solidFill>
                  <a:srgbClr val="FFFFFF"/>
                </a:solidFill>
                <a:latin typeface="EC Square Sans Pro Light" pitchFamily="34" charset="0"/>
              </a:rPr>
              <a:t>Development</a:t>
            </a:r>
          </a:p>
          <a:p>
            <a:pPr eaLnBrk="1" hangingPunct="1"/>
            <a:r>
              <a:rPr lang="en-GB" altLang="en-US" sz="600" b="1" i="1" dirty="0">
                <a:solidFill>
                  <a:srgbClr val="FFFFFF"/>
                </a:solidFill>
                <a:latin typeface="EC Square Sans Pro Light" pitchFamily="34" charset="0"/>
              </a:rPr>
              <a:t>DEVCO</a:t>
            </a:r>
          </a:p>
        </p:txBody>
      </p:sp>
      <p:sp>
        <p:nvSpPr>
          <p:cNvPr id="9" name="Rectangle 8"/>
          <p:cNvSpPr/>
          <p:nvPr/>
        </p:nvSpPr>
        <p:spPr bwMode="auto">
          <a:xfrm>
            <a:off x="4248869" y="1224376"/>
            <a:ext cx="622800" cy="36000"/>
          </a:xfrm>
          <a:prstGeom prst="rect">
            <a:avLst/>
          </a:prstGeom>
          <a:solidFill>
            <a:srgbClr val="FF6600"/>
          </a:solidFill>
          <a:ln>
            <a:no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F5494"/>
              </a:solidFill>
              <a:effectLst/>
              <a:latin typeface="Verdana" pitchFamily="34" charset="0"/>
            </a:endParaRPr>
          </a:p>
        </p:txBody>
      </p:sp>
      <p:sp>
        <p:nvSpPr>
          <p:cNvPr id="2" name="TextBox 1"/>
          <p:cNvSpPr txBox="1"/>
          <p:nvPr/>
        </p:nvSpPr>
        <p:spPr>
          <a:xfrm>
            <a:off x="1251972" y="1340768"/>
            <a:ext cx="7344816" cy="523220"/>
          </a:xfrm>
          <a:prstGeom prst="rect">
            <a:avLst/>
          </a:prstGeom>
          <a:noFill/>
        </p:spPr>
        <p:txBody>
          <a:bodyPr wrap="square" rtlCol="0">
            <a:spAutoFit/>
          </a:bodyPr>
          <a:lstStyle/>
          <a:p>
            <a:pPr algn="ctr"/>
            <a:r>
              <a:rPr lang="en-GB" sz="2800" b="1" dirty="0" smtClean="0">
                <a:latin typeface="Arial"/>
                <a:ea typeface="Calibri"/>
                <a:cs typeface="Times New Roman"/>
              </a:rPr>
              <a:t>EU funded programmes on Heritage (4)</a:t>
            </a:r>
            <a:endParaRPr lang="en-GB" sz="2800" b="1" dirty="0"/>
          </a:p>
        </p:txBody>
      </p:sp>
    </p:spTree>
    <p:extLst>
      <p:ext uri="{BB962C8B-B14F-4D97-AF65-F5344CB8AC3E}">
        <p14:creationId xmlns:p14="http://schemas.microsoft.com/office/powerpoint/2010/main" val="421366105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0" y="0"/>
            <a:ext cx="9144000" cy="6857999"/>
          </a:xfrm>
          <a:prstGeom prst="rect">
            <a:avLst/>
          </a:prstGeom>
          <a:solidFill>
            <a:schemeClr val="bg1"/>
          </a:solidFill>
          <a:ln>
            <a:noFill/>
          </a:ln>
          <a:effectLst/>
          <a:extLst/>
        </p:spPr>
        <p:txBody>
          <a:bodyPr vert="horz" wrap="square" lIns="91440" tIns="45720" rIns="91440" bIns="45720" numCol="1" rtlCol="0" anchor="ctr" anchorCtr="0" compatLnSpc="1">
            <a:prstTxWarp prst="textNoShape">
              <a:avLst/>
            </a:prstTxWarp>
          </a:bodyPr>
          <a:lstStyle/>
          <a:p>
            <a:pPr marL="0" indent="0">
              <a:buNone/>
            </a:pPr>
            <a:endParaRPr lang="en-GB" dirty="0">
              <a:latin typeface="Arial" panose="020B0604020202020204" pitchFamily="34" charset="0"/>
              <a:cs typeface="Arial" panose="020B0604020202020204" pitchFamily="34" charset="0"/>
            </a:endParaRPr>
          </a:p>
        </p:txBody>
      </p:sp>
      <p:pic>
        <p:nvPicPr>
          <p:cNvPr id="5" name="Picture 6" descr="LOGO CE-EN-quadri.eps"/>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7638" y="258763"/>
            <a:ext cx="1436687" cy="99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4267200" y="6309321"/>
            <a:ext cx="611188" cy="548680"/>
          </a:xfrm>
          <a:prstGeom prst="rect">
            <a:avLst/>
          </a:prstGeom>
          <a:solidFill>
            <a:srgbClr val="FF66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a:solidFill>
                <a:srgbClr val="FFFFFF"/>
              </a:solidFill>
            </a:endParaRPr>
          </a:p>
        </p:txBody>
      </p:sp>
      <p:sp>
        <p:nvSpPr>
          <p:cNvPr id="8" name="TextBox 10"/>
          <p:cNvSpPr txBox="1">
            <a:spLocks noChangeArrowheads="1"/>
          </p:cNvSpPr>
          <p:nvPr/>
        </p:nvSpPr>
        <p:spPr bwMode="auto">
          <a:xfrm>
            <a:off x="4211960" y="6279703"/>
            <a:ext cx="865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GB" altLang="en-US" sz="600" b="1" i="1" dirty="0">
                <a:solidFill>
                  <a:srgbClr val="FFFFFF"/>
                </a:solidFill>
                <a:latin typeface="EC Square Sans Pro Light" pitchFamily="34" charset="0"/>
              </a:rPr>
              <a:t>International</a:t>
            </a:r>
          </a:p>
          <a:p>
            <a:pPr eaLnBrk="1" hangingPunct="1"/>
            <a:r>
              <a:rPr lang="en-GB" altLang="en-US" sz="600" b="1" i="1" dirty="0">
                <a:solidFill>
                  <a:srgbClr val="FFFFFF"/>
                </a:solidFill>
                <a:latin typeface="EC Square Sans Pro Light" pitchFamily="34" charset="0"/>
              </a:rPr>
              <a:t>Cooperation and </a:t>
            </a:r>
          </a:p>
          <a:p>
            <a:pPr eaLnBrk="1" hangingPunct="1"/>
            <a:r>
              <a:rPr lang="en-GB" altLang="en-US" sz="600" b="1" i="1" dirty="0">
                <a:solidFill>
                  <a:srgbClr val="FFFFFF"/>
                </a:solidFill>
                <a:latin typeface="EC Square Sans Pro Light" pitchFamily="34" charset="0"/>
              </a:rPr>
              <a:t>Development</a:t>
            </a:r>
          </a:p>
          <a:p>
            <a:pPr eaLnBrk="1" hangingPunct="1"/>
            <a:r>
              <a:rPr lang="en-GB" altLang="en-US" sz="600" b="1" i="1" dirty="0">
                <a:solidFill>
                  <a:srgbClr val="FFFFFF"/>
                </a:solidFill>
                <a:latin typeface="EC Square Sans Pro Light" pitchFamily="34" charset="0"/>
              </a:rPr>
              <a:t>DEVCO</a:t>
            </a:r>
          </a:p>
        </p:txBody>
      </p:sp>
      <p:sp>
        <p:nvSpPr>
          <p:cNvPr id="9" name="Rectangle 8"/>
          <p:cNvSpPr/>
          <p:nvPr/>
        </p:nvSpPr>
        <p:spPr bwMode="auto">
          <a:xfrm>
            <a:off x="4248869" y="1224376"/>
            <a:ext cx="622800" cy="36000"/>
          </a:xfrm>
          <a:prstGeom prst="rect">
            <a:avLst/>
          </a:prstGeom>
          <a:solidFill>
            <a:srgbClr val="FF6600"/>
          </a:solidFill>
          <a:ln>
            <a:noFill/>
          </a:ln>
          <a:effectLst/>
          <a:extLst/>
        </p:spPr>
        <p:txBody>
          <a:bodyPr vert="horz" wrap="square" lIns="91440" tIns="45720" rIns="91440" bIns="45720" numCol="1" rtlCol="0" anchor="ctr" anchorCtr="0" compatLnSpc="1">
            <a:prstTxWarp prst="textNoShape">
              <a:avLst/>
            </a:prstTxWarp>
          </a:bodyPr>
          <a:lstStyle/>
          <a:p>
            <a:pPr marL="3175"/>
            <a:endParaRPr lang="en-GB" smtClean="0"/>
          </a:p>
        </p:txBody>
      </p:sp>
      <p:sp>
        <p:nvSpPr>
          <p:cNvPr id="2" name="TextBox 1"/>
          <p:cNvSpPr txBox="1"/>
          <p:nvPr/>
        </p:nvSpPr>
        <p:spPr>
          <a:xfrm>
            <a:off x="971600" y="1412776"/>
            <a:ext cx="7200800" cy="523220"/>
          </a:xfrm>
          <a:prstGeom prst="rect">
            <a:avLst/>
          </a:prstGeom>
          <a:noFill/>
        </p:spPr>
        <p:txBody>
          <a:bodyPr wrap="square" rtlCol="0">
            <a:spAutoFit/>
          </a:bodyPr>
          <a:lstStyle/>
          <a:p>
            <a:pPr algn="ctr"/>
            <a:r>
              <a:rPr lang="en-GB" sz="2800" b="1" dirty="0" smtClean="0"/>
              <a:t>Useful Links</a:t>
            </a:r>
            <a:endParaRPr lang="en-GB" sz="2800" b="1" dirty="0"/>
          </a:p>
        </p:txBody>
      </p:sp>
      <p:sp>
        <p:nvSpPr>
          <p:cNvPr id="3" name="TextBox 2"/>
          <p:cNvSpPr txBox="1"/>
          <p:nvPr/>
        </p:nvSpPr>
        <p:spPr>
          <a:xfrm>
            <a:off x="395536" y="2171670"/>
            <a:ext cx="7344816" cy="2862322"/>
          </a:xfrm>
          <a:prstGeom prst="rect">
            <a:avLst/>
          </a:prstGeom>
          <a:noFill/>
        </p:spPr>
        <p:txBody>
          <a:bodyPr wrap="square" rtlCol="0">
            <a:spAutoFit/>
          </a:bodyPr>
          <a:lstStyle/>
          <a:p>
            <a:pPr marL="0" indent="0">
              <a:buNone/>
            </a:pPr>
            <a:r>
              <a:rPr lang="en-GB" sz="2000" b="1" dirty="0" smtClean="0">
                <a:latin typeface="Arial" panose="020B0604020202020204" pitchFamily="34" charset="0"/>
                <a:cs typeface="Arial" panose="020B0604020202020204" pitchFamily="34" charset="0"/>
              </a:rPr>
              <a:t>Capacity4dev </a:t>
            </a:r>
            <a:r>
              <a:rPr lang="en-GB" sz="2000" dirty="0" smtClean="0">
                <a:latin typeface="Arial" panose="020B0604020202020204" pitchFamily="34" charset="0"/>
                <a:cs typeface="Arial" panose="020B0604020202020204" pitchFamily="34" charset="0"/>
                <a:hlinkClick r:id="rId4"/>
              </a:rPr>
              <a:t>http</a:t>
            </a:r>
            <a:r>
              <a:rPr lang="en-GB" sz="2000" dirty="0">
                <a:latin typeface="Arial" panose="020B0604020202020204" pitchFamily="34" charset="0"/>
                <a:cs typeface="Arial" panose="020B0604020202020204" pitchFamily="34" charset="0"/>
                <a:hlinkClick r:id="rId4"/>
              </a:rPr>
              <a:t>://capacity4dev.ec.europa.eu/</a:t>
            </a:r>
            <a:endParaRPr lang="en-GB" sz="2000" dirty="0">
              <a:latin typeface="Arial" panose="020B0604020202020204" pitchFamily="34" charset="0"/>
              <a:cs typeface="Arial" panose="020B0604020202020204" pitchFamily="34" charset="0"/>
            </a:endParaRPr>
          </a:p>
          <a:p>
            <a:endParaRPr lang="en-GB" sz="2000" b="1" dirty="0" smtClean="0">
              <a:latin typeface="Arial" panose="020B0604020202020204" pitchFamily="34" charset="0"/>
              <a:cs typeface="Arial" panose="020B0604020202020204" pitchFamily="34" charset="0"/>
            </a:endParaRPr>
          </a:p>
          <a:p>
            <a:r>
              <a:rPr lang="en-GB" sz="2000" b="1" dirty="0" smtClean="0">
                <a:latin typeface="Arial" panose="020B0604020202020204" pitchFamily="34" charset="0"/>
                <a:cs typeface="Arial" panose="020B0604020202020204" pitchFamily="34" charset="0"/>
              </a:rPr>
              <a:t>Intra ACP</a:t>
            </a:r>
            <a:endParaRPr lang="en-GB" sz="2000" dirty="0" smtClean="0">
              <a:latin typeface="Arial" panose="020B0604020202020204" pitchFamily="34" charset="0"/>
              <a:cs typeface="Arial" panose="020B0604020202020204" pitchFamily="34" charset="0"/>
            </a:endParaRPr>
          </a:p>
          <a:p>
            <a:r>
              <a:rPr lang="en-GB" altLang="en-US" sz="2000" dirty="0" smtClean="0">
                <a:solidFill>
                  <a:srgbClr val="002060"/>
                </a:solidFill>
                <a:latin typeface="Arial" panose="020B0604020202020204" pitchFamily="34" charset="0"/>
                <a:cs typeface="Arial" panose="020B0604020202020204" pitchFamily="34" charset="0"/>
                <a:hlinkClick r:id="rId5"/>
              </a:rPr>
              <a:t>www.acpculturesplus.eu</a:t>
            </a:r>
            <a:endParaRPr lang="en-GB" altLang="en-US" sz="2000" dirty="0" smtClean="0">
              <a:solidFill>
                <a:srgbClr val="002060"/>
              </a:solidFill>
              <a:latin typeface="Arial" panose="020B0604020202020204" pitchFamily="34" charset="0"/>
              <a:cs typeface="Arial" panose="020B0604020202020204" pitchFamily="34" charset="0"/>
            </a:endParaRPr>
          </a:p>
          <a:p>
            <a:endParaRPr lang="en-GB" altLang="en-US" sz="2000" dirty="0" smtClean="0">
              <a:solidFill>
                <a:srgbClr val="002060"/>
              </a:solidFill>
              <a:latin typeface="Arial" panose="020B0604020202020204" pitchFamily="34" charset="0"/>
              <a:cs typeface="Arial" panose="020B0604020202020204" pitchFamily="34" charset="0"/>
            </a:endParaRPr>
          </a:p>
          <a:p>
            <a:r>
              <a:rPr lang="en-GB" altLang="en-US" sz="2000" b="1" dirty="0" err="1" smtClean="0">
                <a:latin typeface="Arial" panose="020B0604020202020204" pitchFamily="34" charset="0"/>
                <a:cs typeface="Arial" panose="020B0604020202020204" pitchFamily="34" charset="0"/>
              </a:rPr>
              <a:t>Europeaid</a:t>
            </a:r>
            <a:r>
              <a:rPr lang="en-GB" altLang="en-US" sz="2000" b="1" dirty="0" smtClean="0">
                <a:latin typeface="Arial" panose="020B0604020202020204" pitchFamily="34" charset="0"/>
                <a:cs typeface="Arial" panose="020B0604020202020204" pitchFamily="34" charset="0"/>
              </a:rPr>
              <a:t> (grants and procurement)</a:t>
            </a:r>
            <a:endParaRPr lang="en-GB" altLang="en-US" sz="2000" b="1" dirty="0">
              <a:latin typeface="Arial" panose="020B0604020202020204" pitchFamily="34" charset="0"/>
              <a:cs typeface="Arial" panose="020B0604020202020204" pitchFamily="34" charset="0"/>
            </a:endParaRPr>
          </a:p>
          <a:p>
            <a:r>
              <a:rPr lang="en-GB" altLang="en-US" sz="2000" b="1" dirty="0">
                <a:solidFill>
                  <a:srgbClr val="002060"/>
                </a:solidFill>
                <a:latin typeface="Arial" panose="020B0604020202020204" pitchFamily="34" charset="0"/>
                <a:cs typeface="Arial" panose="020B0604020202020204" pitchFamily="34" charset="0"/>
              </a:rPr>
              <a:t> </a:t>
            </a:r>
            <a:r>
              <a:rPr lang="en-GB" altLang="en-US" sz="2000" dirty="0">
                <a:latin typeface="Arial" panose="020B0604020202020204" pitchFamily="34" charset="0"/>
                <a:cs typeface="Arial" panose="020B0604020202020204" pitchFamily="34" charset="0"/>
                <a:hlinkClick r:id="rId6"/>
              </a:rPr>
              <a:t>http://</a:t>
            </a:r>
            <a:r>
              <a:rPr lang="en-GB" altLang="en-US" sz="2000" dirty="0" smtClean="0">
                <a:latin typeface="Arial" panose="020B0604020202020204" pitchFamily="34" charset="0"/>
                <a:cs typeface="Arial" panose="020B0604020202020204" pitchFamily="34" charset="0"/>
                <a:hlinkClick r:id="rId6"/>
              </a:rPr>
              <a:t>ec.europa.eu/europeaid/about-funding_en</a:t>
            </a:r>
            <a:endParaRPr lang="en-GB" altLang="en-US" sz="2000" dirty="0" smtClean="0">
              <a:latin typeface="Arial" panose="020B0604020202020204" pitchFamily="34" charset="0"/>
              <a:cs typeface="Arial" panose="020B0604020202020204" pitchFamily="34" charset="0"/>
            </a:endParaRPr>
          </a:p>
          <a:p>
            <a:endParaRPr lang="en-GB" altLang="en-US" sz="2000" dirty="0" smtClean="0">
              <a:solidFill>
                <a:srgbClr val="002060"/>
              </a:solidFill>
              <a:latin typeface="Arial" panose="020B0604020202020204" pitchFamily="34" charset="0"/>
              <a:cs typeface="Arial" panose="020B0604020202020204" pitchFamily="34" charset="0"/>
            </a:endParaRPr>
          </a:p>
          <a:p>
            <a:endParaRPr lang="en-GB" altLang="en-US" sz="2000" dirty="0" smtClean="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91878195"/>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_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altLang="en-US" sz="1200" b="0" i="0" u="none" strike="noStrike" cap="none" normalizeH="0" baseline="0" smtClean="0">
            <a:ln>
              <a:noFill/>
            </a:ln>
            <a:solidFill>
              <a:srgbClr val="0F5494"/>
            </a:solidFill>
            <a:effectLst/>
            <a:latin typeface="Verdana"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altLang="en-US" sz="1200" b="0" i="0" u="none" strike="noStrike" cap="none" normalizeH="0" baseline="0" smtClean="0">
            <a:ln>
              <a:noFill/>
            </a:ln>
            <a:solidFill>
              <a:srgbClr val="0F5494"/>
            </a:solidFill>
            <a:effectLst/>
            <a:latin typeface="Verdana" pitchFamily="34" charset="0"/>
          </a:defRPr>
        </a:defPPr>
      </a:lstStyle>
    </a:lnDef>
  </a:objectDefaults>
  <a:extraClrSchemeLst>
    <a:extraClrScheme>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1484</TotalTime>
  <Words>997</Words>
  <Application>Microsoft Office PowerPoint</Application>
  <PresentationFormat>On-screen Show (4:3)</PresentationFormat>
  <Paragraphs>180</Paragraphs>
  <Slides>9</Slides>
  <Notes>9</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Blank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European Commission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Andrea Valentini</dc:creator>
  <cp:lastModifiedBy>ROWLANDS Jasmine (DEVCO-EXT)</cp:lastModifiedBy>
  <cp:revision>113</cp:revision>
  <cp:lastPrinted>2016-04-15T13:19:26Z</cp:lastPrinted>
  <dcterms:created xsi:type="dcterms:W3CDTF">2015-02-06T14:23:32Z</dcterms:created>
  <dcterms:modified xsi:type="dcterms:W3CDTF">2018-01-30T14:33:47Z</dcterms:modified>
</cp:coreProperties>
</file>