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9" r:id="rId3"/>
    <p:sldId id="274" r:id="rId4"/>
    <p:sldId id="278" r:id="rId5"/>
    <p:sldId id="284" r:id="rId6"/>
    <p:sldId id="279" r:id="rId7"/>
    <p:sldId id="285" r:id="rId8"/>
    <p:sldId id="275" r:id="rId9"/>
    <p:sldId id="282" r:id="rId10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2B9B86-B601-46FE-8523-A1C0F9F3DD26}">
          <p14:sldIdLst>
            <p14:sldId id="256"/>
            <p14:sldId id="269"/>
            <p14:sldId id="274"/>
            <p14:sldId id="278"/>
            <p14:sldId id="284"/>
            <p14:sldId id="279"/>
            <p14:sldId id="285"/>
            <p14:sldId id="275"/>
            <p14:sldId id="282"/>
          </p14:sldIdLst>
        </p14:section>
        <p14:section name="Untitled Section" id="{C33D1A97-BF6E-4AB6-8E08-DFDCF7E8081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0F5494"/>
    <a:srgbClr val="FF6600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1474" autoAdjust="0"/>
  </p:normalViewPr>
  <p:slideViewPr>
    <p:cSldViewPr>
      <p:cViewPr>
        <p:scale>
          <a:sx n="96" d="100"/>
          <a:sy n="96" d="100"/>
        </p:scale>
        <p:origin x="-2064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60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AD072DC5-3EAF-4C20-B660-0186F23A0D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1361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802F12AB-F07D-4DB8-9FFC-459CB4E2C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2429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585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Resilience for example to combat propaganda  and anti-radicalisation and the manipulation of</a:t>
            </a:r>
            <a:r>
              <a:rPr lang="en-GB" sz="1200" baseline="0" dirty="0" smtClean="0"/>
              <a:t> the past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 smtClean="0"/>
              <a:t>Empower individuals and communities to play a more active role in peace building through analysis and transformation of conflicts (</a:t>
            </a:r>
            <a:r>
              <a:rPr lang="en-GB" sz="1200" baseline="0" dirty="0" err="1" smtClean="0"/>
              <a:t>mediatoon</a:t>
            </a:r>
            <a:r>
              <a:rPr lang="en-GB" sz="1200" baseline="0" dirty="0" smtClean="0"/>
              <a:t> and reconciliation)</a:t>
            </a:r>
            <a:endParaRPr lang="en-GB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Poverty </a:t>
            </a:r>
            <a:r>
              <a:rPr lang="en-GB" dirty="0" err="1" smtClean="0"/>
              <a:t>eg</a:t>
            </a:r>
            <a:r>
              <a:rPr lang="en-GB" dirty="0" smtClean="0"/>
              <a:t> in terms of access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  <a:p>
            <a:endParaRPr lang="en-GB" altLang="en-US" smtClean="0"/>
          </a:p>
          <a:p>
            <a:endParaRPr lang="en-GB" altLang="en-US" smtClean="0"/>
          </a:p>
          <a:p>
            <a:endParaRPr lang="en-US" alt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1761" indent="-28529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1171" indent="-228234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7640" indent="-228234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4108" indent="-228234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E655F38-3F7E-4107-8573-D504DBCF9BF6}" type="slidenum">
              <a:rPr lang="en-GB" altLang="en-US" smtClean="0"/>
              <a:pPr eaLnBrk="1" hangingPunct="1">
                <a:defRPr/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 err="1" smtClean="0"/>
              <a:t>Identities</a:t>
            </a:r>
            <a:r>
              <a:rPr lang="fr-BE" sz="1200" dirty="0" smtClean="0"/>
              <a:t>: </a:t>
            </a:r>
            <a:r>
              <a:rPr lang="fr-BE" sz="1200" dirty="0" err="1" smtClean="0"/>
              <a:t>different</a:t>
            </a:r>
            <a:r>
              <a:rPr lang="fr-BE" sz="1200" baseline="0" dirty="0" smtClean="0"/>
              <a:t> </a:t>
            </a:r>
            <a:r>
              <a:rPr lang="fr-BE" sz="1200" baseline="0" dirty="0" err="1" smtClean="0"/>
              <a:t>than</a:t>
            </a:r>
            <a:r>
              <a:rPr lang="fr-BE" sz="1200" baseline="0" dirty="0" smtClean="0"/>
              <a:t> culture, do not mix </a:t>
            </a:r>
            <a:r>
              <a:rPr lang="fr-BE" sz="1200" baseline="0" dirty="0" err="1" smtClean="0"/>
              <a:t>both</a:t>
            </a:r>
            <a:r>
              <a:rPr lang="fr-BE" sz="1200" baseline="0" dirty="0" smtClean="0"/>
              <a:t>; </a:t>
            </a:r>
            <a:r>
              <a:rPr lang="fr-BE" sz="1200" baseline="0" dirty="0" err="1" smtClean="0"/>
              <a:t>need</a:t>
            </a:r>
            <a:r>
              <a:rPr lang="fr-BE" sz="1200" baseline="0" dirty="0" smtClean="0"/>
              <a:t> to </a:t>
            </a:r>
            <a:r>
              <a:rPr lang="fr-BE" sz="1200" baseline="0" dirty="0" err="1" smtClean="0"/>
              <a:t>counter</a:t>
            </a:r>
            <a:r>
              <a:rPr lang="fr-BE" sz="1200" baseline="0" dirty="0" smtClean="0"/>
              <a:t> </a:t>
            </a:r>
            <a:r>
              <a:rPr lang="fr-BE" sz="1200" baseline="0" dirty="0" err="1" smtClean="0"/>
              <a:t>negative</a:t>
            </a:r>
            <a:r>
              <a:rPr lang="fr-BE" sz="1200" baseline="0" dirty="0" smtClean="0"/>
              <a:t> perceptions "of the </a:t>
            </a:r>
            <a:r>
              <a:rPr lang="fr-BE" sz="1200" baseline="0" dirty="0" err="1" smtClean="0"/>
              <a:t>other</a:t>
            </a:r>
            <a:r>
              <a:rPr lang="fr-BE" sz="1200" baseline="0" dirty="0" smtClean="0"/>
              <a:t>" and not exclusive </a:t>
            </a:r>
            <a:r>
              <a:rPr lang="fr-BE" sz="1200" baseline="0" dirty="0" err="1" smtClean="0"/>
              <a:t>identities</a:t>
            </a:r>
            <a:endParaRPr lang="fr-BE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12AB-F07D-4DB8-9FFC-459CB4E2C342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1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547554E1-755A-4BB6-9774-51710CB851B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101EE-99F1-4966-ABFD-E8E053EC36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061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DD32B-0D34-4925-9ABC-2342991184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698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F70CF-6A06-444C-9E9E-9CC1BC31B25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422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D543B-32E1-48AE-9B4D-9B94D70C12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053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F55F05-74AB-417C-83A1-A151396040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069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5F702-2772-4F99-96DD-F01FE92EC8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328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05883-EFD6-48B9-BA5F-CD926927E0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516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80A45-18C4-4763-BAC0-55B8B57B72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113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CD919-FD93-4182-AB1D-207001F112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706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6932B-B548-4286-B02D-A8BC60A919D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034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682A5E09-1030-42FF-A3F3-2D43EC9B17D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-24949" y="-5881"/>
            <a:ext cx="9168949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endParaRPr lang="en-GB" sz="3200" kern="0" dirty="0" smtClean="0">
              <a:latin typeface="Verdana"/>
            </a:endParaRPr>
          </a:p>
          <a:p>
            <a:pPr marL="342900" lvl="0" indent="-342900" algn="ctr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en-GB" sz="3200" kern="0" dirty="0">
                <a:latin typeface="Verdana"/>
              </a:rPr>
              <a:t> </a:t>
            </a:r>
            <a:r>
              <a:rPr lang="en-GB" sz="2800" kern="0" dirty="0" smtClean="0">
                <a:latin typeface="Verdana"/>
              </a:rPr>
              <a:t>Thematic seminar on Culture</a:t>
            </a:r>
          </a:p>
          <a:p>
            <a:pPr marL="342900" lvl="0" indent="-342900" algn="ctr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en-GB" sz="2400" kern="0" dirty="0" smtClean="0">
                <a:latin typeface="Verdana"/>
              </a:rPr>
              <a:t>Brussels, 23-25 October 2017</a:t>
            </a:r>
          </a:p>
          <a:p>
            <a:pPr marL="342900" lvl="0" indent="-342900" algn="ctr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endParaRPr lang="en-GB" sz="2000" b="1" kern="0" dirty="0" smtClean="0">
              <a:latin typeface="Verdana"/>
            </a:endParaRPr>
          </a:p>
          <a:p>
            <a:pPr marL="342900" lvl="0" indent="-342900" algn="ctr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en-GB" sz="2000" b="1" kern="0" dirty="0" smtClean="0">
                <a:latin typeface="Verdana"/>
              </a:rPr>
              <a:t>Introduction </a:t>
            </a:r>
          </a:p>
          <a:p>
            <a:pPr marL="342900" lvl="0" indent="-342900" algn="ctr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en-GB" sz="2000" b="1" kern="0" dirty="0" smtClean="0">
                <a:latin typeface="Verdana"/>
              </a:rPr>
              <a:t>Intercultural dialogue for peace and security</a:t>
            </a:r>
          </a:p>
          <a:p>
            <a:pPr lvl="0" algn="ctr">
              <a:spcBef>
                <a:spcPct val="20000"/>
              </a:spcBef>
              <a:buClr>
                <a:srgbClr val="FFFFFF"/>
              </a:buClr>
            </a:pPr>
            <a:r>
              <a:rPr lang="en-GB" sz="2000" kern="0" dirty="0" smtClean="0">
                <a:latin typeface="Verdana"/>
              </a:rPr>
              <a:t> </a:t>
            </a:r>
          </a:p>
          <a:p>
            <a:pPr lvl="0" algn="ctr">
              <a:spcBef>
                <a:spcPct val="20000"/>
              </a:spcBef>
              <a:buClr>
                <a:srgbClr val="FFFFFF"/>
              </a:buClr>
            </a:pPr>
            <a:r>
              <a:rPr lang="en-GB" sz="2400" kern="0">
                <a:latin typeface="Verdana"/>
              </a:rPr>
              <a:t>Ines ALVES, International Aid Policy Officer – Culture DEVCO B4</a:t>
            </a:r>
          </a:p>
          <a:p>
            <a:pPr marL="342900" lvl="0" indent="-342900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endParaRPr lang="en-GB" sz="2400" kern="0" dirty="0">
              <a:latin typeface="Verdana"/>
            </a:endParaRPr>
          </a:p>
        </p:txBody>
      </p:sp>
      <p:pic>
        <p:nvPicPr>
          <p:cNvPr id="4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1731" y="2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2852936"/>
            <a:ext cx="79208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"We </a:t>
            </a:r>
            <a:r>
              <a:rPr lang="en-US" sz="2400" i="1" dirty="0"/>
              <a:t>need to learn before we teach, to listen before we </a:t>
            </a:r>
            <a:r>
              <a:rPr lang="en-US" sz="2400" i="1" dirty="0" smtClean="0"/>
              <a:t>talk."</a:t>
            </a:r>
            <a:endParaRPr lang="en-GB" sz="2400" i="1" dirty="0"/>
          </a:p>
          <a:p>
            <a:r>
              <a:rPr lang="it-IT" sz="2000" dirty="0" smtClean="0"/>
              <a:t>HR/VP </a:t>
            </a:r>
            <a:r>
              <a:rPr lang="it-IT" sz="2000" dirty="0"/>
              <a:t>F. </a:t>
            </a:r>
            <a:r>
              <a:rPr lang="it-IT" sz="2000" dirty="0" err="1"/>
              <a:t>Mogherini</a:t>
            </a:r>
            <a:r>
              <a:rPr lang="it-IT" sz="2000" dirty="0"/>
              <a:t>, </a:t>
            </a:r>
            <a:r>
              <a:rPr lang="it-IT" sz="2000" dirty="0" err="1"/>
              <a:t>European</a:t>
            </a:r>
            <a:r>
              <a:rPr lang="it-IT" sz="2000" dirty="0"/>
              <a:t> Cultural Forum, </a:t>
            </a:r>
            <a:r>
              <a:rPr lang="it-IT" sz="2000" dirty="0" smtClean="0"/>
              <a:t>2016</a:t>
            </a:r>
          </a:p>
          <a:p>
            <a:endParaRPr lang="en-GB" sz="2400" dirty="0" smtClean="0"/>
          </a:p>
          <a:p>
            <a:endParaRPr lang="en-GB" sz="2400" dirty="0"/>
          </a:p>
          <a:p>
            <a:r>
              <a:rPr lang="en-GB" sz="2400" i="1" dirty="0" smtClean="0"/>
              <a:t>"</a:t>
            </a:r>
            <a:r>
              <a:rPr lang="en-GB" sz="2400" i="1" dirty="0" err="1" smtClean="0"/>
              <a:t>Stro</a:t>
            </a:r>
            <a:r>
              <a:rPr lang="en-US" sz="2400" i="1" dirty="0"/>
              <a:t>ng identities are the basis for </a:t>
            </a:r>
            <a:r>
              <a:rPr lang="en-US" sz="2400" i="1" dirty="0" smtClean="0"/>
              <a:t>openness"</a:t>
            </a:r>
            <a:r>
              <a:rPr lang="en-US" sz="2400" dirty="0" smtClean="0"/>
              <a:t>. </a:t>
            </a:r>
            <a:endParaRPr lang="en-GB" sz="2400" dirty="0"/>
          </a:p>
          <a:p>
            <a:r>
              <a:rPr lang="it-IT" sz="1800" dirty="0" smtClean="0"/>
              <a:t>HR/VP </a:t>
            </a:r>
            <a:r>
              <a:rPr lang="it-IT" sz="1800" dirty="0"/>
              <a:t>F. </a:t>
            </a:r>
            <a:r>
              <a:rPr lang="it-IT" sz="1800" dirty="0" err="1"/>
              <a:t>Mogherini</a:t>
            </a:r>
            <a:r>
              <a:rPr lang="it-IT" sz="1800" dirty="0"/>
              <a:t>, </a:t>
            </a:r>
            <a:r>
              <a:rPr lang="it-IT" sz="1800" dirty="0" err="1"/>
              <a:t>European</a:t>
            </a:r>
            <a:r>
              <a:rPr lang="it-IT" sz="1800" dirty="0"/>
              <a:t> Cultural Forum, 2016</a:t>
            </a:r>
            <a:endParaRPr lang="en-GB" sz="1800" dirty="0"/>
          </a:p>
          <a:p>
            <a:r>
              <a:rPr lang="en-GB" sz="2400" dirty="0" smtClean="0"/>
              <a:t>	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404372" y="149316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Understanding diversity and complexity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68807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-20893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5421" y="1340768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EU </a:t>
            </a:r>
            <a:r>
              <a:rPr lang="en-US" sz="2800" b="1" dirty="0" smtClean="0"/>
              <a:t>policy (1)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67389" y="1921533"/>
            <a:ext cx="792088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Global </a:t>
            </a:r>
            <a:r>
              <a:rPr lang="en-US" sz="2200" dirty="0"/>
              <a:t>Strategy for Foreign policy and </a:t>
            </a:r>
            <a:r>
              <a:rPr lang="en-US" sz="2200" dirty="0" smtClean="0"/>
              <a:t>Security: migration</a:t>
            </a:r>
            <a:r>
              <a:rPr lang="en-US" sz="2400" dirty="0" smtClean="0"/>
              <a:t> and resilience</a:t>
            </a:r>
          </a:p>
          <a:p>
            <a:pPr lvl="0"/>
            <a:endParaRPr lang="en-US" sz="2400" u="sng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u="sng" dirty="0" smtClean="0"/>
              <a:t>Resilience</a:t>
            </a:r>
            <a:r>
              <a:rPr lang="en-US" sz="2200" dirty="0" smtClean="0"/>
              <a:t> is </a:t>
            </a:r>
            <a:r>
              <a:rPr lang="en-US" sz="2200" dirty="0"/>
              <a:t>“the ability of states and societies to reform, thus withstanding and recovering from internal and from external crisis</a:t>
            </a:r>
            <a:r>
              <a:rPr lang="en-US" sz="2200" dirty="0" smtClean="0"/>
              <a:t>”.</a:t>
            </a:r>
            <a:r>
              <a:rPr lang="en-GB" sz="2200" dirty="0" smtClean="0"/>
              <a:t> It </a:t>
            </a:r>
            <a:r>
              <a:rPr lang="en-US" sz="2200" dirty="0" smtClean="0"/>
              <a:t>is </a:t>
            </a:r>
            <a:r>
              <a:rPr lang="en-US" sz="2200" dirty="0"/>
              <a:t>a broader concept encompassing all individuals and the whole of society. A resilient society featuring democracy, trust in institutions and sustainable development lies at the heart of a resilient state</a:t>
            </a:r>
            <a:r>
              <a:rPr lang="en-US" sz="2200" dirty="0" smtClean="0"/>
              <a:t>”.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 err="1" smtClean="0"/>
              <a:t>Comunication</a:t>
            </a:r>
            <a:r>
              <a:rPr lang="en-US" sz="2200" dirty="0" smtClean="0"/>
              <a:t> on Resilience 2017: to support </a:t>
            </a:r>
            <a:r>
              <a:rPr lang="en-US" sz="2200" dirty="0"/>
              <a:t>host communities fostering intercultural dialogue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75861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-20893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5421" y="1340768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EU </a:t>
            </a:r>
            <a:r>
              <a:rPr lang="en-US" sz="2800" b="1" dirty="0" smtClean="0"/>
              <a:t>policy (2)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67389" y="1921533"/>
            <a:ext cx="79208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u="sng" dirty="0"/>
              <a:t>European Consensus 2017</a:t>
            </a:r>
            <a:endParaRPr lang="en-GB" sz="2400" u="sng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400" dirty="0"/>
              <a:t>the multidimensional approach to poverty includes culture, </a:t>
            </a:r>
            <a:endParaRPr lang="en-GB" sz="24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400" dirty="0"/>
              <a:t>c</a:t>
            </a:r>
            <a:r>
              <a:rPr lang="en-GB" sz="2400" dirty="0" err="1"/>
              <a:t>ulture</a:t>
            </a:r>
            <a:r>
              <a:rPr lang="en-GB" sz="2400" dirty="0"/>
              <a:t> and cultural means may facilitate economic and </a:t>
            </a:r>
            <a:r>
              <a:rPr lang="en-GB" sz="2400" u="sng" dirty="0"/>
              <a:t>social inclusion, freedom of expression, identity building, civil empowerment and conflict prevention </a:t>
            </a:r>
            <a:r>
              <a:rPr lang="en-GB" sz="2400" dirty="0"/>
              <a:t>while culture is also a promising sector for diversification and economic </a:t>
            </a:r>
            <a:r>
              <a:rPr lang="en-GB" sz="2400" dirty="0" smtClean="0"/>
              <a:t>growth,</a:t>
            </a:r>
            <a:endParaRPr lang="en-GB" sz="24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400" dirty="0"/>
              <a:t>The Human Rights Based Approach: access, participation, inclusiveness…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5797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69900" y="1052513"/>
            <a:ext cx="8229600" cy="936625"/>
          </a:xfrm>
        </p:spPr>
        <p:txBody>
          <a:bodyPr/>
          <a:lstStyle/>
          <a:p>
            <a:pPr algn="ctr"/>
            <a:r>
              <a:rPr lang="fr-BE" altLang="en-US" dirty="0" err="1" smtClean="0"/>
              <a:t>Crosscutting</a:t>
            </a:r>
            <a:endParaRPr lang="en-GB" altLang="en-US" dirty="0" smtClean="0"/>
          </a:p>
        </p:txBody>
      </p:sp>
      <p:sp>
        <p:nvSpPr>
          <p:cNvPr id="61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mtClean="0"/>
              <a:t>EuropeAid</a:t>
            </a:r>
          </a:p>
        </p:txBody>
      </p:sp>
      <p:sp>
        <p:nvSpPr>
          <p:cNvPr id="6" name="Oval 5"/>
          <p:cNvSpPr/>
          <p:nvPr/>
        </p:nvSpPr>
        <p:spPr>
          <a:xfrm>
            <a:off x="469900" y="1557338"/>
            <a:ext cx="3313113" cy="2160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Rights-Based Approach principles</a:t>
            </a:r>
          </a:p>
        </p:txBody>
      </p:sp>
      <p:sp>
        <p:nvSpPr>
          <p:cNvPr id="7" name="Oval 6"/>
          <p:cNvSpPr/>
          <p:nvPr/>
        </p:nvSpPr>
        <p:spPr>
          <a:xfrm>
            <a:off x="2790825" y="4005263"/>
            <a:ext cx="3313113" cy="2160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Gender equality</a:t>
            </a:r>
          </a:p>
        </p:txBody>
      </p:sp>
      <p:sp>
        <p:nvSpPr>
          <p:cNvPr id="9" name="Oval 8"/>
          <p:cNvSpPr/>
          <p:nvPr/>
        </p:nvSpPr>
        <p:spPr>
          <a:xfrm>
            <a:off x="5364088" y="1700808"/>
            <a:ext cx="3313112" cy="2159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Knowledge sharing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731838" y="6310313"/>
            <a:ext cx="7848600" cy="547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b="1" dirty="0">
                <a:solidFill>
                  <a:schemeClr val="tx1"/>
                </a:solidFill>
              </a:rPr>
              <a:t>These are key </a:t>
            </a:r>
            <a:r>
              <a:rPr lang="en-GB" altLang="en-US" b="1" u="sng" dirty="0">
                <a:solidFill>
                  <a:schemeClr val="tx1"/>
                </a:solidFill>
              </a:rPr>
              <a:t>crosscutting elements </a:t>
            </a:r>
            <a:r>
              <a:rPr lang="en-GB" altLang="en-US" b="1" dirty="0">
                <a:solidFill>
                  <a:schemeClr val="tx1"/>
                </a:solidFill>
              </a:rPr>
              <a:t>that </a:t>
            </a:r>
            <a:r>
              <a:rPr lang="en-GB" altLang="en-US" dirty="0">
                <a:solidFill>
                  <a:schemeClr val="tx1"/>
                </a:solidFill>
              </a:rPr>
              <a:t>must be addressed!!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4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5883" y="-20284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GB" dirty="0" smtClean="0"/>
              <a:t>	</a:t>
            </a:r>
            <a:endParaRPr lang="en-GB" sz="2000" dirty="0" smtClean="0"/>
          </a:p>
          <a:p>
            <a:pPr lvl="0" algn="ctr"/>
            <a:endParaRPr lang="en-GB" sz="2000" dirty="0"/>
          </a:p>
          <a:p>
            <a:pPr lvl="0" algn="ctr"/>
            <a:r>
              <a:rPr lang="en-GB" sz="2000" dirty="0" smtClean="0"/>
              <a:t>	</a:t>
            </a:r>
          </a:p>
          <a:p>
            <a:pPr lvl="0" algn="ctr"/>
            <a:endParaRPr lang="en-GB" sz="2000" dirty="0"/>
          </a:p>
          <a:p>
            <a:pPr lvl="0" algn="ctr"/>
            <a:endParaRPr lang="en-GB" sz="2000" dirty="0" smtClean="0"/>
          </a:p>
          <a:p>
            <a:pPr lvl="0" algn="ctr"/>
            <a:endParaRPr lang="en-GB" sz="2000" dirty="0"/>
          </a:p>
          <a:p>
            <a:pPr lvl="0" algn="ctr"/>
            <a:r>
              <a:rPr lang="en-GB" sz="2000" dirty="0" smtClean="0"/>
              <a:t>	ID </a:t>
            </a:r>
            <a:r>
              <a:rPr lang="en-GB" sz="2000" dirty="0"/>
              <a:t>occurs when individuals from different </a:t>
            </a:r>
            <a:r>
              <a:rPr lang="en-GB" sz="2000" dirty="0" smtClean="0"/>
              <a:t>ethnic, </a:t>
            </a:r>
            <a:r>
              <a:rPr lang="en-GB" sz="2000" dirty="0"/>
              <a:t>religious, </a:t>
            </a:r>
            <a:r>
              <a:rPr lang="en-GB" sz="2000" dirty="0" smtClean="0"/>
              <a:t>	national </a:t>
            </a:r>
            <a:r>
              <a:rPr lang="en-GB" sz="2000" dirty="0"/>
              <a:t>or </a:t>
            </a:r>
            <a:r>
              <a:rPr lang="en-GB" sz="2000" dirty="0" smtClean="0"/>
              <a:t>societal groups </a:t>
            </a:r>
            <a:r>
              <a:rPr lang="en-GB" sz="2000" dirty="0"/>
              <a:t>or communities </a:t>
            </a:r>
            <a:r>
              <a:rPr lang="en-GB" sz="2000" dirty="0" smtClean="0"/>
              <a:t>interact </a:t>
            </a:r>
            <a:r>
              <a:rPr lang="en-GB" sz="2000" dirty="0"/>
              <a:t>and engage leading to a common learning </a:t>
            </a:r>
            <a:r>
              <a:rPr lang="en-GB" sz="2000" dirty="0" smtClean="0"/>
              <a:t>experience and </a:t>
            </a:r>
            <a:r>
              <a:rPr lang="en-GB" sz="2000" dirty="0"/>
              <a:t>shared </a:t>
            </a:r>
            <a:endParaRPr lang="en-GB" sz="2000" dirty="0" smtClean="0"/>
          </a:p>
          <a:p>
            <a:pPr lvl="0" algn="ctr"/>
            <a:endParaRPr lang="en-GB" sz="2000" dirty="0"/>
          </a:p>
          <a:p>
            <a:pPr lvl="0" algn="ctr"/>
            <a:r>
              <a:rPr lang="en-GB" sz="2000" dirty="0"/>
              <a:t>ID needs to be structured, mediated and with clear </a:t>
            </a:r>
            <a:r>
              <a:rPr lang="en-GB" sz="2000" dirty="0" smtClean="0"/>
              <a:t>goals</a:t>
            </a:r>
            <a:endParaRPr lang="en-GB" sz="2000" dirty="0"/>
          </a:p>
          <a:p>
            <a:pPr lvl="0" algn="ctr"/>
            <a:r>
              <a:rPr lang="en-GB" sz="2000" dirty="0"/>
              <a:t>	</a:t>
            </a:r>
            <a:endParaRPr lang="en-GB" sz="2000" dirty="0" smtClean="0"/>
          </a:p>
          <a:p>
            <a:pPr lvl="0" algn="ctr"/>
            <a:r>
              <a:rPr lang="en-GB" sz="2000" dirty="0" smtClean="0"/>
              <a:t>Fragile </a:t>
            </a:r>
            <a:r>
              <a:rPr lang="en-GB" sz="2000" dirty="0"/>
              <a:t>contexts: social transformation to lay foundations for peace and development, </a:t>
            </a:r>
            <a:r>
              <a:rPr lang="en-GB" sz="2000" dirty="0" smtClean="0"/>
              <a:t>conflict </a:t>
            </a:r>
            <a:r>
              <a:rPr lang="en-GB" sz="2000" dirty="0"/>
              <a:t>prevention, peace-building and </a:t>
            </a:r>
            <a:r>
              <a:rPr lang="en-GB" sz="2000" dirty="0" smtClean="0"/>
              <a:t>anti-radicalisation</a:t>
            </a:r>
            <a:endParaRPr lang="en-GB" sz="2000" dirty="0"/>
          </a:p>
          <a:p>
            <a:pPr lvl="0" algn="ctr"/>
            <a:endParaRPr lang="en-GB" sz="2000" dirty="0"/>
          </a:p>
          <a:p>
            <a:pPr lvl="0" algn="ctr"/>
            <a:r>
              <a:rPr lang="en-GB" sz="2000" dirty="0"/>
              <a:t>Avoid polarisation (minorities, belief and social divides)</a:t>
            </a:r>
          </a:p>
          <a:p>
            <a:pPr lvl="0" algn="ctr"/>
            <a:endParaRPr lang="en-GB" sz="2000" dirty="0" smtClean="0"/>
          </a:p>
          <a:p>
            <a:pPr lvl="0" algn="ctr"/>
            <a:r>
              <a:rPr lang="en-GB" sz="2000" dirty="0" smtClean="0"/>
              <a:t>Target marginalised and disadvantaged for social inclusion</a:t>
            </a:r>
          </a:p>
          <a:p>
            <a:pPr lvl="0" algn="ctr"/>
            <a:endParaRPr lang="en-GB" sz="2000" dirty="0"/>
          </a:p>
          <a:p>
            <a:pPr lvl="0" algn="ctr"/>
            <a:endParaRPr lang="en-GB" sz="2000" dirty="0"/>
          </a:p>
          <a:p>
            <a:pPr lvl="0"/>
            <a:r>
              <a:rPr lang="en-GB" sz="2000" dirty="0" smtClean="0"/>
              <a:t>		</a:t>
            </a:r>
            <a:endParaRPr lang="en-GB" sz="2000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11" y="261839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5980" y="1333007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Why intercultural dialogue </a:t>
            </a:r>
            <a:r>
              <a:rPr lang="en-US" sz="2400" b="1" dirty="0"/>
              <a:t>?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25072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-20893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	</a:t>
            </a:r>
            <a:endParaRPr lang="en-US" sz="2000" dirty="0" smtClean="0"/>
          </a:p>
          <a:p>
            <a:endParaRPr lang="fr-BE" sz="2000" dirty="0" smtClean="0"/>
          </a:p>
          <a:p>
            <a:pPr lvl="2"/>
            <a:endParaRPr lang="fr-BE" sz="2000" dirty="0" smtClean="0"/>
          </a:p>
          <a:p>
            <a:pPr lvl="2"/>
            <a:r>
              <a:rPr lang="fr-BE" sz="2000" dirty="0" smtClean="0"/>
              <a:t> </a:t>
            </a:r>
          </a:p>
          <a:p>
            <a:pPr lvl="2"/>
            <a:endParaRPr lang="fr-BE" sz="2000" dirty="0" smtClean="0"/>
          </a:p>
          <a:p>
            <a:pPr lvl="2"/>
            <a:endParaRPr lang="fr-BE" sz="2000" dirty="0"/>
          </a:p>
          <a:p>
            <a:pPr lvl="2"/>
            <a:endParaRPr lang="fr-BE" sz="2000" dirty="0" smtClean="0"/>
          </a:p>
          <a:p>
            <a:pPr lvl="2"/>
            <a:r>
              <a:rPr lang="fr-BE" sz="2000" dirty="0" smtClean="0"/>
              <a:t>Cultural </a:t>
            </a:r>
            <a:r>
              <a:rPr lang="fr-BE" sz="2000" dirty="0" err="1" smtClean="0"/>
              <a:t>means</a:t>
            </a:r>
            <a:r>
              <a:rPr lang="fr-BE" sz="2000" dirty="0" smtClean="0"/>
              <a:t> and </a:t>
            </a:r>
            <a:r>
              <a:rPr lang="fr-BE" sz="2000" dirty="0" err="1" smtClean="0"/>
              <a:t>resouces</a:t>
            </a:r>
            <a:r>
              <a:rPr lang="fr-BE" sz="2000" dirty="0" smtClean="0"/>
              <a:t>: </a:t>
            </a:r>
            <a:r>
              <a:rPr lang="fr-BE" sz="2000" dirty="0" err="1" smtClean="0"/>
              <a:t>communicates</a:t>
            </a:r>
            <a:r>
              <a:rPr lang="fr-BE" sz="2000" dirty="0" smtClean="0"/>
              <a:t> on sensitive issues, </a:t>
            </a:r>
            <a:r>
              <a:rPr lang="fr-BE" sz="2000" dirty="0" err="1" smtClean="0"/>
              <a:t>enables</a:t>
            </a:r>
            <a:r>
              <a:rPr lang="fr-BE" sz="2000" dirty="0" smtClean="0"/>
              <a:t> </a:t>
            </a:r>
            <a:r>
              <a:rPr lang="fr-BE" sz="2000" dirty="0" err="1" smtClean="0"/>
              <a:t>reflexive</a:t>
            </a:r>
            <a:r>
              <a:rPr lang="fr-BE" sz="2000" dirty="0" smtClean="0"/>
              <a:t> </a:t>
            </a:r>
            <a:r>
              <a:rPr lang="fr-BE" sz="2000" dirty="0" err="1" smtClean="0"/>
              <a:t>thinking</a:t>
            </a:r>
            <a:r>
              <a:rPr lang="fr-BE" sz="2000" dirty="0" smtClean="0"/>
              <a:t>…</a:t>
            </a:r>
          </a:p>
          <a:p>
            <a:pPr lvl="2"/>
            <a:endParaRPr lang="fr-BE" sz="2000" dirty="0" smtClean="0"/>
          </a:p>
          <a:p>
            <a:pPr lvl="2"/>
            <a:r>
              <a:rPr lang="fr-BE" sz="2000" dirty="0" smtClean="0"/>
              <a:t>Possible </a:t>
            </a:r>
            <a:r>
              <a:rPr lang="fr-BE" sz="2000" dirty="0" err="1" smtClean="0"/>
              <a:t>outcomes</a:t>
            </a:r>
            <a:r>
              <a:rPr lang="fr-BE" sz="2000" dirty="0"/>
              <a:t>: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BE" sz="2000" dirty="0" err="1"/>
              <a:t>e</a:t>
            </a:r>
            <a:r>
              <a:rPr lang="fr-BE" sz="2000" dirty="0" err="1" smtClean="0"/>
              <a:t>nhance</a:t>
            </a:r>
            <a:r>
              <a:rPr lang="fr-BE" sz="2000" dirty="0" smtClean="0"/>
              <a:t> </a:t>
            </a:r>
            <a:r>
              <a:rPr lang="fr-BE" sz="2000" dirty="0" err="1"/>
              <a:t>knowledge</a:t>
            </a:r>
            <a:r>
              <a:rPr lang="fr-BE" sz="2000" dirty="0"/>
              <a:t>/</a:t>
            </a:r>
            <a:r>
              <a:rPr lang="fr-BE" sz="2000" dirty="0" err="1"/>
              <a:t>understanding</a:t>
            </a:r>
            <a:r>
              <a:rPr lang="fr-BE" sz="2000" dirty="0"/>
              <a:t> of </a:t>
            </a:r>
            <a:r>
              <a:rPr lang="fr-BE" sz="2000" dirty="0" err="1" smtClean="0"/>
              <a:t>different</a:t>
            </a:r>
            <a:r>
              <a:rPr lang="fr-BE" sz="2000" dirty="0" smtClean="0"/>
              <a:t> cultures and </a:t>
            </a:r>
            <a:r>
              <a:rPr lang="fr-BE" sz="2000" dirty="0" err="1" smtClean="0"/>
              <a:t>identities</a:t>
            </a:r>
            <a:r>
              <a:rPr lang="fr-BE" sz="2000" dirty="0" smtClean="0"/>
              <a:t>/</a:t>
            </a:r>
            <a:r>
              <a:rPr lang="fr-BE" sz="2000" dirty="0" err="1" smtClean="0"/>
              <a:t>beliefs</a:t>
            </a:r>
            <a:r>
              <a:rPr lang="fr-BE" sz="2000" dirty="0"/>
              <a:t>, </a:t>
            </a:r>
            <a:r>
              <a:rPr lang="fr-BE" sz="2000" dirty="0" err="1" smtClean="0"/>
              <a:t>eg.through</a:t>
            </a:r>
            <a:r>
              <a:rPr lang="fr-BE" sz="2000" dirty="0" smtClean="0"/>
              <a:t> </a:t>
            </a:r>
            <a:r>
              <a:rPr lang="fr-BE" sz="2000" dirty="0" err="1" smtClean="0"/>
              <a:t>neutral</a:t>
            </a:r>
            <a:r>
              <a:rPr lang="fr-BE" sz="2000" dirty="0" smtClean="0"/>
              <a:t> </a:t>
            </a:r>
            <a:r>
              <a:rPr lang="fr-BE" sz="2000" dirty="0"/>
              <a:t>and </a:t>
            </a:r>
            <a:r>
              <a:rPr lang="fr-BE" sz="2000" dirty="0" err="1"/>
              <a:t>safe</a:t>
            </a:r>
            <a:r>
              <a:rPr lang="fr-BE" sz="2000" dirty="0"/>
              <a:t> </a:t>
            </a:r>
            <a:r>
              <a:rPr lang="fr-BE" sz="2000" dirty="0" err="1" smtClean="0"/>
              <a:t>spaces</a:t>
            </a:r>
            <a:r>
              <a:rPr lang="fr-BE" sz="2000" dirty="0" smtClean="0"/>
              <a:t>; 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BE" sz="2000" dirty="0" err="1"/>
              <a:t>r</a:t>
            </a:r>
            <a:r>
              <a:rPr lang="fr-BE" sz="2000" dirty="0" err="1" smtClean="0"/>
              <a:t>educe</a:t>
            </a:r>
            <a:r>
              <a:rPr lang="fr-BE" sz="2000" dirty="0" smtClean="0"/>
              <a:t> </a:t>
            </a:r>
            <a:r>
              <a:rPr lang="fr-BE" sz="2000" dirty="0" err="1"/>
              <a:t>prejudice</a:t>
            </a:r>
            <a:r>
              <a:rPr lang="fr-BE" sz="2000" dirty="0"/>
              <a:t> &amp; </a:t>
            </a:r>
            <a:r>
              <a:rPr lang="fr-BE" sz="2000" dirty="0" err="1"/>
              <a:t>build</a:t>
            </a:r>
            <a:r>
              <a:rPr lang="fr-BE" sz="2000" dirty="0"/>
              <a:t> </a:t>
            </a:r>
            <a:r>
              <a:rPr lang="fr-BE" sz="2000" dirty="0" err="1"/>
              <a:t>common</a:t>
            </a:r>
            <a:r>
              <a:rPr lang="fr-BE" sz="2000" dirty="0"/>
              <a:t> </a:t>
            </a:r>
            <a:r>
              <a:rPr lang="fr-BE" sz="2000" dirty="0" err="1" smtClean="0"/>
              <a:t>ground</a:t>
            </a:r>
            <a:r>
              <a:rPr lang="fr-BE" sz="2000" dirty="0" smtClean="0"/>
              <a:t>;</a:t>
            </a:r>
            <a:endParaRPr lang="fr-BE" sz="2000" dirty="0"/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i</a:t>
            </a:r>
            <a:r>
              <a:rPr lang="en-GB" sz="2000" dirty="0" smtClean="0"/>
              <a:t>mproved </a:t>
            </a:r>
            <a:r>
              <a:rPr lang="en-GB" sz="2000" dirty="0"/>
              <a:t>capacity of targeted actors to promote intercultural </a:t>
            </a:r>
            <a:r>
              <a:rPr lang="en-GB" sz="2000" dirty="0" smtClean="0"/>
              <a:t>understanding;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BE" sz="2000" dirty="0"/>
              <a:t>c</a:t>
            </a:r>
            <a:r>
              <a:rPr lang="fr-BE" sz="2000" dirty="0" smtClean="0"/>
              <a:t>ulture </a:t>
            </a:r>
            <a:r>
              <a:rPr lang="fr-BE" sz="2000" dirty="0"/>
              <a:t>as an </a:t>
            </a:r>
            <a:r>
              <a:rPr lang="fr-BE" sz="2000" dirty="0" err="1"/>
              <a:t>enabler</a:t>
            </a:r>
            <a:r>
              <a:rPr lang="fr-BE" sz="2000" dirty="0"/>
              <a:t> for dialogue, social inclusion, </a:t>
            </a:r>
            <a:r>
              <a:rPr lang="fr-BE" sz="2000" dirty="0" err="1"/>
              <a:t>skills</a:t>
            </a:r>
            <a:r>
              <a:rPr lang="fr-BE" sz="2000" dirty="0"/>
              <a:t> </a:t>
            </a:r>
            <a:r>
              <a:rPr lang="fr-BE" sz="2000" dirty="0" err="1"/>
              <a:t>development</a:t>
            </a:r>
            <a:r>
              <a:rPr lang="fr-BE" sz="2000" dirty="0"/>
              <a:t> and </a:t>
            </a:r>
            <a:r>
              <a:rPr lang="fr-BE" sz="2000" dirty="0" err="1" smtClean="0"/>
              <a:t>cohesion</a:t>
            </a:r>
            <a:r>
              <a:rPr lang="fr-BE" sz="2000" dirty="0" smtClean="0"/>
              <a:t>;</a:t>
            </a:r>
            <a:endParaRPr lang="fr-BE" sz="2000" dirty="0"/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BE" sz="2000" dirty="0" err="1" smtClean="0"/>
              <a:t>improved</a:t>
            </a:r>
            <a:r>
              <a:rPr lang="fr-BE" sz="2000" dirty="0" smtClean="0"/>
              <a:t> </a:t>
            </a:r>
            <a:r>
              <a:rPr lang="fr-BE" sz="2000" dirty="0" err="1"/>
              <a:t>access</a:t>
            </a:r>
            <a:r>
              <a:rPr lang="fr-BE" sz="2000" dirty="0"/>
              <a:t> to </a:t>
            </a:r>
            <a:r>
              <a:rPr lang="fr-BE" sz="2000" dirty="0" smtClean="0"/>
              <a:t>culture.</a:t>
            </a:r>
            <a:endParaRPr lang="fr-BE" sz="2000" dirty="0"/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GB" sz="2000" dirty="0" smtClean="0"/>
          </a:p>
          <a:p>
            <a:endParaRPr lang="en-GB" sz="2000" dirty="0"/>
          </a:p>
          <a:p>
            <a:pPr lvl="0"/>
            <a:endParaRPr lang="en-US" sz="2000" dirty="0" smtClean="0"/>
          </a:p>
          <a:p>
            <a:pPr lvl="0"/>
            <a:endParaRPr lang="en-GB" sz="2000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11" y="261839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17442" y="1334224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Why culture and intercultural dialogue ?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6072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03981" y="-36715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	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 smtClean="0"/>
              <a:t>	</a:t>
            </a:r>
          </a:p>
          <a:p>
            <a:pPr lvl="0"/>
            <a:r>
              <a:rPr lang="en-US" sz="2000" dirty="0"/>
              <a:t> </a:t>
            </a:r>
            <a:r>
              <a:rPr lang="en-US" sz="2000" dirty="0" smtClean="0"/>
              <a:t>            Need for social (=&gt; economic benefits) </a:t>
            </a:r>
            <a:r>
              <a:rPr lang="en-US" sz="2000" dirty="0"/>
              <a:t>in </a:t>
            </a:r>
            <a:r>
              <a:rPr lang="en-US" sz="2000" dirty="0" smtClean="0"/>
              <a:t>partner countries</a:t>
            </a:r>
          </a:p>
          <a:p>
            <a:pPr lvl="0"/>
            <a:endParaRPr lang="en-GB" sz="2000" dirty="0"/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/>
              <a:t>societal resilience/social cohesion </a:t>
            </a:r>
            <a:endParaRPr lang="en-US" sz="2000" dirty="0" smtClean="0"/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arts </a:t>
            </a:r>
            <a:r>
              <a:rPr lang="en-US" sz="2000" dirty="0"/>
              <a:t>and culture reinforce identities and thus resilience to extremist ideologies and </a:t>
            </a:r>
            <a:r>
              <a:rPr lang="en-US" sz="2000" dirty="0" smtClean="0"/>
              <a:t>narratives;</a:t>
            </a:r>
            <a:endParaRPr lang="en-GB" sz="2000" dirty="0" smtClean="0"/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ID may bring innovation</a:t>
            </a:r>
            <a:r>
              <a:rPr lang="en-US" sz="2000" dirty="0"/>
              <a:t>, access to </a:t>
            </a:r>
            <a:r>
              <a:rPr lang="en-US" sz="2000" dirty="0" smtClean="0"/>
              <a:t>knowledge, skills; digital;</a:t>
            </a:r>
            <a:endParaRPr lang="en-GB" sz="2000" dirty="0"/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intercultural </a:t>
            </a:r>
            <a:r>
              <a:rPr lang="en-US" sz="2000" dirty="0"/>
              <a:t>dialogue and heritage: for example </a:t>
            </a:r>
            <a:r>
              <a:rPr lang="en-US" sz="2000" dirty="0" smtClean="0"/>
              <a:t>through "common </a:t>
            </a:r>
            <a:r>
              <a:rPr lang="en-US" sz="2000" dirty="0"/>
              <a:t>memory" (Rwanda</a:t>
            </a:r>
            <a:r>
              <a:rPr lang="en-US" sz="2000" dirty="0" smtClean="0"/>
              <a:t>);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human </a:t>
            </a:r>
            <a:r>
              <a:rPr lang="en-US" sz="2000" dirty="0"/>
              <a:t>rights: </a:t>
            </a:r>
            <a:r>
              <a:rPr lang="en-US" sz="2000" dirty="0" smtClean="0"/>
              <a:t>freedom of expression; engage citizen </a:t>
            </a:r>
            <a:r>
              <a:rPr lang="en-US" sz="2000" dirty="0"/>
              <a:t>and democratic participation inside and outside Europe </a:t>
            </a:r>
            <a:r>
              <a:rPr lang="en-US" sz="2000" dirty="0" err="1" smtClean="0"/>
              <a:t>eg</a:t>
            </a:r>
            <a:r>
              <a:rPr lang="en-US" sz="2000" dirty="0" smtClean="0"/>
              <a:t>. </a:t>
            </a:r>
            <a:r>
              <a:rPr lang="en-US" sz="2000" dirty="0"/>
              <a:t>at municipal </a:t>
            </a:r>
            <a:r>
              <a:rPr lang="en-US" sz="2000" dirty="0" smtClean="0"/>
              <a:t>level.</a:t>
            </a:r>
            <a:endParaRPr lang="en-GB" sz="2000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5980" y="1242376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Intercultural dialogue &amp; development (1)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21366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03981" y="-36715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endParaRPr lang="en-US" sz="18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financial </a:t>
            </a:r>
            <a:r>
              <a:rPr lang="en-US" sz="1800" dirty="0"/>
              <a:t>means /complementarities (</a:t>
            </a:r>
            <a:r>
              <a:rPr lang="en-US" sz="1800" dirty="0" err="1"/>
              <a:t>IcSP</a:t>
            </a:r>
            <a:r>
              <a:rPr lang="en-US" sz="1800" dirty="0"/>
              <a:t>, EIDHR…)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s</a:t>
            </a:r>
            <a:r>
              <a:rPr lang="en-US" sz="1800" dirty="0" smtClean="0"/>
              <a:t>eek positive sum games, several policy objectives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(</a:t>
            </a:r>
            <a:r>
              <a:rPr lang="en-US" sz="1800" dirty="0" err="1" smtClean="0"/>
              <a:t>eg</a:t>
            </a:r>
            <a:r>
              <a:rPr lang="en-US" sz="1800" dirty="0" smtClean="0"/>
              <a:t> EU Film festival)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clear </a:t>
            </a:r>
            <a:r>
              <a:rPr lang="en-US" sz="1800" dirty="0"/>
              <a:t>methodologies </a:t>
            </a:r>
            <a:r>
              <a:rPr lang="en-US" sz="1800" dirty="0" smtClean="0"/>
              <a:t>and theory </a:t>
            </a:r>
            <a:r>
              <a:rPr lang="en-US" sz="1800" dirty="0"/>
              <a:t>of change </a:t>
            </a:r>
            <a:r>
              <a:rPr lang="en-US" sz="1800" dirty="0" smtClean="0"/>
              <a:t>(</a:t>
            </a:r>
            <a:r>
              <a:rPr lang="en-US" sz="1800" dirty="0" err="1" smtClean="0"/>
              <a:t>eg.resilience</a:t>
            </a:r>
            <a:r>
              <a:rPr lang="en-US" sz="1800" dirty="0" smtClean="0"/>
              <a:t>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links </a:t>
            </a:r>
            <a:r>
              <a:rPr lang="en-US" sz="1800" dirty="0"/>
              <a:t>with education and media/communication policy and </a:t>
            </a:r>
            <a:r>
              <a:rPr lang="en-US" sz="1800" dirty="0" smtClean="0"/>
              <a:t>practice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m</a:t>
            </a:r>
            <a:r>
              <a:rPr lang="en-US" sz="1800" dirty="0" err="1" smtClean="0"/>
              <a:t>ultistakeholder</a:t>
            </a:r>
            <a:r>
              <a:rPr lang="en-US" sz="1800" dirty="0" smtClean="0"/>
              <a:t> partnerships</a:t>
            </a:r>
            <a:r>
              <a:rPr lang="en-US" sz="1800" dirty="0"/>
              <a:t>: support civil society and </a:t>
            </a:r>
            <a:r>
              <a:rPr lang="en-US" sz="1800" dirty="0" smtClean="0"/>
              <a:t>networks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BE" sz="1800" dirty="0" smtClean="0"/>
              <a:t>Mobilise </a:t>
            </a:r>
            <a:r>
              <a:rPr lang="fr-BE" sz="1800" dirty="0" err="1"/>
              <a:t>variety</a:t>
            </a:r>
            <a:r>
              <a:rPr lang="fr-BE" sz="1800" dirty="0"/>
              <a:t> of expertise (</a:t>
            </a:r>
            <a:r>
              <a:rPr lang="fr-BE" sz="1800" dirty="0" smtClean="0"/>
              <a:t>culture/</a:t>
            </a:r>
            <a:r>
              <a:rPr lang="fr-BE" sz="1800" dirty="0" err="1" smtClean="0"/>
              <a:t>education</a:t>
            </a:r>
            <a:r>
              <a:rPr lang="fr-BE" sz="1800" dirty="0" smtClean="0"/>
              <a:t>/civil society/</a:t>
            </a:r>
            <a:r>
              <a:rPr lang="fr-BE" sz="1800" dirty="0" err="1" smtClean="0"/>
              <a:t>religious</a:t>
            </a:r>
            <a:r>
              <a:rPr lang="fr-BE" sz="1800" dirty="0" smtClean="0"/>
              <a:t>/</a:t>
            </a:r>
            <a:r>
              <a:rPr lang="fr-BE" sz="1800" dirty="0" err="1" smtClean="0"/>
              <a:t>belief</a:t>
            </a:r>
            <a:r>
              <a:rPr lang="fr-BE" sz="1800" dirty="0" smtClean="0"/>
              <a:t> </a:t>
            </a:r>
            <a:r>
              <a:rPr lang="fr-BE" sz="1800" dirty="0" err="1"/>
              <a:t>communities</a:t>
            </a:r>
            <a:r>
              <a:rPr lang="fr-BE" sz="1800" dirty="0" smtClean="0"/>
              <a:t>);</a:t>
            </a:r>
            <a:endParaRPr lang="en-US" sz="18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role </a:t>
            </a:r>
            <a:r>
              <a:rPr lang="en-US" sz="1800" dirty="0"/>
              <a:t>of capacity building: what </a:t>
            </a:r>
            <a:r>
              <a:rPr lang="en-US" sz="1800" dirty="0" smtClean="0"/>
              <a:t>skills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role </a:t>
            </a:r>
            <a:r>
              <a:rPr lang="en-US" sz="1800" dirty="0"/>
              <a:t>of </a:t>
            </a:r>
            <a:r>
              <a:rPr lang="en-US" sz="1800" dirty="0" smtClean="0"/>
              <a:t>digital and "virtual spaces" (feasibility, impact?)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regional approaches for intercultural dialogue </a:t>
            </a:r>
            <a:r>
              <a:rPr lang="en-US" sz="1800" dirty="0" err="1" smtClean="0"/>
              <a:t>eg</a:t>
            </a:r>
            <a:r>
              <a:rPr lang="en-US" sz="1800" dirty="0" smtClean="0"/>
              <a:t> MED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develop tailored strategies </a:t>
            </a:r>
            <a:r>
              <a:rPr lang="en-US" sz="1800" smtClean="0"/>
              <a:t>to context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consider </a:t>
            </a:r>
            <a:r>
              <a:rPr lang="en-US" sz="1800" dirty="0"/>
              <a:t>the gender </a:t>
            </a:r>
            <a:r>
              <a:rPr lang="en-US" sz="1800" dirty="0" smtClean="0"/>
              <a:t>dimension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deal with </a:t>
            </a:r>
            <a:r>
              <a:rPr lang="en-US" sz="1800" dirty="0" smtClean="0"/>
              <a:t>risks (</a:t>
            </a:r>
            <a:r>
              <a:rPr lang="en-US" sz="1800" dirty="0" err="1" smtClean="0"/>
              <a:t>eg.identities</a:t>
            </a:r>
            <a:r>
              <a:rPr lang="en-US" sz="1800" dirty="0"/>
              <a:t>)</a:t>
            </a:r>
            <a:endParaRPr lang="en-GB" sz="1800" dirty="0"/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7200" y="6309321"/>
            <a:ext cx="611188" cy="5486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4211960" y="6279703"/>
            <a:ext cx="86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International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Cooperation and 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Development</a:t>
            </a:r>
          </a:p>
          <a:p>
            <a:pPr eaLnBrk="1" hangingPunct="1"/>
            <a:r>
              <a:rPr lang="en-GB" altLang="en-US" sz="600" b="1" i="1" dirty="0">
                <a:solidFill>
                  <a:srgbClr val="FFFFFF"/>
                </a:solidFill>
                <a:latin typeface="EC Square Sans Pro Light" pitchFamily="34" charset="0"/>
              </a:rPr>
              <a:t>DEVCO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248869" y="1224376"/>
            <a:ext cx="622800" cy="36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3573" y="134076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Intercultural dialogue </a:t>
            </a:r>
            <a:r>
              <a:rPr lang="en-US" sz="2400" b="1" dirty="0" smtClean="0"/>
              <a:t>&amp; development (2)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64441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1540</TotalTime>
  <Words>489</Words>
  <Application>Microsoft Office PowerPoint</Application>
  <PresentationFormat>On-screen Show (4:3)</PresentationFormat>
  <Paragraphs>166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Blank</vt:lpstr>
      <vt:lpstr>PowerPoint Presentation</vt:lpstr>
      <vt:lpstr>PowerPoint Presentation</vt:lpstr>
      <vt:lpstr>PowerPoint Presentation</vt:lpstr>
      <vt:lpstr>PowerPoint Presentation</vt:lpstr>
      <vt:lpstr>Crosscutting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Valentini</dc:creator>
  <cp:lastModifiedBy>ROWLANDS Jasmine (DEVCO-EXT)</cp:lastModifiedBy>
  <cp:revision>129</cp:revision>
  <cp:lastPrinted>2017-10-23T06:30:51Z</cp:lastPrinted>
  <dcterms:created xsi:type="dcterms:W3CDTF">2015-02-06T14:23:32Z</dcterms:created>
  <dcterms:modified xsi:type="dcterms:W3CDTF">2018-01-22T10:12:42Z</dcterms:modified>
</cp:coreProperties>
</file>