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6" r:id="rId3"/>
    <p:sldId id="297" r:id="rId4"/>
    <p:sldId id="298" r:id="rId5"/>
    <p:sldId id="300" r:id="rId6"/>
    <p:sldId id="257" r:id="rId7"/>
    <p:sldId id="273" r:id="rId8"/>
    <p:sldId id="303" r:id="rId9"/>
    <p:sldId id="304" r:id="rId10"/>
    <p:sldId id="301" r:id="rId11"/>
    <p:sldId id="306" r:id="rId12"/>
    <p:sldId id="302" r:id="rId13"/>
    <p:sldId id="292" r:id="rId14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F12DA023-8240-4855-945C-F3E1B89565C4}">
          <p14:sldIdLst>
            <p14:sldId id="256"/>
            <p14:sldId id="296"/>
            <p14:sldId id="297"/>
            <p14:sldId id="298"/>
            <p14:sldId id="300"/>
            <p14:sldId id="257"/>
            <p14:sldId id="273"/>
            <p14:sldId id="303"/>
            <p14:sldId id="304"/>
            <p14:sldId id="301"/>
            <p14:sldId id="306"/>
            <p14:sldId id="302"/>
            <p14:sldId id="29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>
        <p:scale>
          <a:sx n="118" d="100"/>
          <a:sy n="118" d="100"/>
        </p:scale>
        <p:origin x="-114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889938" cy="498055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9" y="2"/>
            <a:ext cx="2889938" cy="498055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18A57098-B88E-4E87-B576-44E43CD8009E}" type="datetimeFigureOut">
              <a:rPr lang="de-DE" smtClean="0"/>
              <a:pPr/>
              <a:t>24.10.2017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889938" cy="498054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9" y="9428584"/>
            <a:ext cx="2889938" cy="498054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15A02401-E711-475F-B575-5839CBB6344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934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8395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6866" y="1"/>
            <a:ext cx="2890665" cy="498395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E455CDCE-3C05-42F8-84F7-F8CC46CE552D}" type="datetimeFigureOut">
              <a:rPr lang="de-DE" smtClean="0"/>
              <a:pPr/>
              <a:t>24.10.2017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7" tIns="45363" rIns="90727" bIns="4536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598" y="4777612"/>
            <a:ext cx="5335893" cy="3907800"/>
          </a:xfrm>
          <a:prstGeom prst="rect">
            <a:avLst/>
          </a:prstGeom>
        </p:spPr>
        <p:txBody>
          <a:bodyPr vert="horz" lIns="90727" tIns="45363" rIns="90727" bIns="45363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890665" cy="498395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6866" y="9428243"/>
            <a:ext cx="2890665" cy="498395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E82BFFE5-646D-4E7F-8354-81EC9940556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590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BFFE5-646D-4E7F-8354-81EC9940556D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5135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BFFE5-646D-4E7F-8354-81EC9940556D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816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BFFE5-646D-4E7F-8354-81EC9940556D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0408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BFFE5-646D-4E7F-8354-81EC9940556D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2286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BFFE5-646D-4E7F-8354-81EC9940556D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358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BFFE5-646D-4E7F-8354-81EC9940556D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998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BFFE5-646D-4E7F-8354-81EC9940556D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3997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BFFE5-646D-4E7F-8354-81EC9940556D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0790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BFFE5-646D-4E7F-8354-81EC9940556D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2840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BFFE5-646D-4E7F-8354-81EC9940556D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5573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BFFE5-646D-4E7F-8354-81EC9940556D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0267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BFFE5-646D-4E7F-8354-81EC9940556D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5126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BFFE5-646D-4E7F-8354-81EC9940556D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377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LLBLAU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4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575734" y="1722298"/>
            <a:ext cx="916940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3502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  <p:sldLayoutId id="21474836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courses.cultureinexternalrelations.e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zYwZeEL67MA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ltureinexternalrelations.e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71047" y="4880007"/>
            <a:ext cx="7218949" cy="712270"/>
          </a:xfrm>
        </p:spPr>
        <p:txBody>
          <a:bodyPr>
            <a:normAutofit fontScale="70000" lnSpcReduction="20000"/>
          </a:bodyPr>
          <a:lstStyle/>
          <a:p>
            <a:r>
              <a:rPr lang="fr-BE" kern="800" dirty="0" smtClean="0">
                <a:latin typeface="Source Sans Pro" panose="020B0503030403020204" pitchFamily="34" charset="0"/>
              </a:rPr>
              <a:t>Brussels, 23 </a:t>
            </a:r>
            <a:r>
              <a:rPr lang="fr-BE" kern="800" dirty="0" err="1" smtClean="0">
                <a:latin typeface="Source Sans Pro" panose="020B0503030403020204" pitchFamily="34" charset="0"/>
              </a:rPr>
              <a:t>October</a:t>
            </a:r>
            <a:r>
              <a:rPr lang="fr-BE" kern="800" dirty="0" smtClean="0">
                <a:latin typeface="Source Sans Pro" panose="020B0503030403020204" pitchFamily="34" charset="0"/>
              </a:rPr>
              <a:t> 2017</a:t>
            </a:r>
          </a:p>
          <a:p>
            <a:r>
              <a:rPr lang="fr-BE" kern="800" dirty="0" smtClean="0">
                <a:latin typeface="Source Sans Pro" panose="020B0503030403020204" pitchFamily="34" charset="0"/>
              </a:rPr>
              <a:t>Guillemette </a:t>
            </a:r>
            <a:r>
              <a:rPr lang="fr-BE" kern="800" cap="small" dirty="0" smtClean="0">
                <a:latin typeface="Source Sans Pro" panose="020B0503030403020204" pitchFamily="34" charset="0"/>
              </a:rPr>
              <a:t>Madinier</a:t>
            </a:r>
            <a:br>
              <a:rPr lang="fr-BE" kern="800" cap="small" dirty="0" smtClean="0">
                <a:latin typeface="Source Sans Pro" panose="020B0503030403020204" pitchFamily="34" charset="0"/>
              </a:rPr>
            </a:br>
            <a:r>
              <a:rPr lang="fr-BE" kern="800" dirty="0" smtClean="0">
                <a:latin typeface="Source Sans Pro" panose="020B0503030403020204" pitchFamily="34" charset="0"/>
              </a:rPr>
              <a:t>Project </a:t>
            </a:r>
            <a:r>
              <a:rPr lang="fr-BE" kern="800" dirty="0" err="1" smtClean="0">
                <a:latin typeface="Source Sans Pro" panose="020B0503030403020204" pitchFamily="34" charset="0"/>
              </a:rPr>
              <a:t>Officer</a:t>
            </a:r>
            <a:r>
              <a:rPr lang="fr-BE" kern="800" dirty="0" smtClean="0">
                <a:latin typeface="Source Sans Pro" panose="020B0503030403020204" pitchFamily="34" charset="0"/>
              </a:rPr>
              <a:t>, Cultural </a:t>
            </a:r>
            <a:r>
              <a:rPr lang="fr-BE" kern="800" dirty="0" err="1" smtClean="0">
                <a:latin typeface="Source Sans Pro" panose="020B0503030403020204" pitchFamily="34" charset="0"/>
              </a:rPr>
              <a:t>Diplomacy</a:t>
            </a:r>
            <a:r>
              <a:rPr lang="fr-BE" kern="800" dirty="0" smtClean="0">
                <a:latin typeface="Source Sans Pro" panose="020B0503030403020204" pitchFamily="34" charset="0"/>
              </a:rPr>
              <a:t> Platform</a:t>
            </a:r>
          </a:p>
          <a:p>
            <a:endParaRPr lang="de-DE" i="1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522" y="2069855"/>
            <a:ext cx="4320000" cy="171927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7314"/>
            <a:ext cx="1900335" cy="5506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1900335" y="6351824"/>
            <a:ext cx="7089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content of this document does not reflect the official opinion of the European Union. Responsibility for the information and views expressed therein lies entirely with the author(s).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39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6551" y="506713"/>
            <a:ext cx="8596668" cy="718457"/>
          </a:xfrm>
        </p:spPr>
        <p:txBody>
          <a:bodyPr/>
          <a:lstStyle/>
          <a:p>
            <a:r>
              <a:rPr lang="en-GB" dirty="0" smtClean="0">
                <a:latin typeface="Source Sans Pro" panose="020B0503030403020204" pitchFamily="34" charset="0"/>
              </a:rPr>
              <a:t>Examples of activities</a:t>
            </a:r>
            <a:endParaRPr lang="en-GB" dirty="0">
              <a:latin typeface="Source Sans Pro" panose="020B0503030403020204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16551" y="1461416"/>
            <a:ext cx="5079654" cy="4846078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Source Sans Pro" panose="020B0503030403020204" pitchFamily="34" charset="0"/>
              </a:rPr>
              <a:t>Global Cultural Leadership Programme</a:t>
            </a:r>
          </a:p>
          <a:p>
            <a:pPr lvl="1"/>
            <a:r>
              <a:rPr lang="en-GB" dirty="0" smtClean="0">
                <a:latin typeface="Source Sans Pro" panose="020B0503030403020204" pitchFamily="34" charset="0"/>
              </a:rPr>
              <a:t>2016 Valletta (Malta)</a:t>
            </a:r>
          </a:p>
          <a:p>
            <a:pPr lvl="1"/>
            <a:r>
              <a:rPr lang="en-GB" dirty="0" smtClean="0">
                <a:latin typeface="Source Sans Pro" panose="020B0503030403020204" pitchFamily="34" charset="0"/>
              </a:rPr>
              <a:t>2017 Athens (Greece)</a:t>
            </a:r>
          </a:p>
          <a:p>
            <a:r>
              <a:rPr lang="en-GB" dirty="0" smtClean="0">
                <a:latin typeface="Source Sans Pro" panose="020B0503030403020204" pitchFamily="34" charset="0"/>
              </a:rPr>
              <a:t>Assessment of EU Delegation to the USA’s cultural programme</a:t>
            </a:r>
          </a:p>
          <a:p>
            <a:r>
              <a:rPr lang="en-GB" dirty="0" smtClean="0">
                <a:latin typeface="Source Sans Pro" panose="020B0503030403020204" pitchFamily="34" charset="0"/>
              </a:rPr>
              <a:t>Roundtable on Arts &amp; Migration at European Forum </a:t>
            </a:r>
            <a:r>
              <a:rPr lang="en-GB" dirty="0" err="1" smtClean="0">
                <a:latin typeface="Source Sans Pro" panose="020B0503030403020204" pitchFamily="34" charset="0"/>
              </a:rPr>
              <a:t>Alpach</a:t>
            </a:r>
            <a:endParaRPr lang="en-GB" dirty="0" smtClean="0">
              <a:latin typeface="Source Sans Pro" panose="020B0503030403020204" pitchFamily="34" charset="0"/>
            </a:endParaRPr>
          </a:p>
          <a:p>
            <a:r>
              <a:rPr lang="en-GB" dirty="0" smtClean="0">
                <a:latin typeface="Source Sans Pro" panose="020B0503030403020204" pitchFamily="34" charset="0"/>
              </a:rPr>
              <a:t>Brainstorming </a:t>
            </a:r>
            <a:r>
              <a:rPr lang="en-GB" dirty="0">
                <a:latin typeface="Source Sans Pro" panose="020B0503030403020204" pitchFamily="34" charset="0"/>
              </a:rPr>
              <a:t>meeting on EU strategy for cultural relations with Western Balkans</a:t>
            </a:r>
          </a:p>
          <a:p>
            <a:r>
              <a:rPr lang="en-GB" dirty="0">
                <a:latin typeface="Source Sans Pro" panose="020B0503030403020204" pitchFamily="34" charset="0"/>
              </a:rPr>
              <a:t>Cooperation between </a:t>
            </a:r>
            <a:r>
              <a:rPr lang="en-GB" dirty="0" err="1">
                <a:latin typeface="Source Sans Pro" panose="020B0503030403020204" pitchFamily="34" charset="0"/>
              </a:rPr>
              <a:t>ECoCs</a:t>
            </a:r>
            <a:r>
              <a:rPr lang="en-GB" dirty="0">
                <a:latin typeface="Source Sans Pro" panose="020B0503030403020204" pitchFamily="34" charset="0"/>
              </a:rPr>
              <a:t> &amp; East Asia Cities of Culture</a:t>
            </a:r>
          </a:p>
          <a:p>
            <a:r>
              <a:rPr lang="en-GB" dirty="0" smtClean="0">
                <a:latin typeface="Source Sans Pro" panose="020B0503030403020204" pitchFamily="34" charset="0"/>
              </a:rPr>
              <a:t>Video-course on shift </a:t>
            </a:r>
            <a:r>
              <a:rPr lang="en-GB" dirty="0">
                <a:latin typeface="Source Sans Pro" panose="020B0503030403020204" pitchFamily="34" charset="0"/>
              </a:rPr>
              <a:t>from cultural diplomacy to cultural </a:t>
            </a:r>
            <a:r>
              <a:rPr lang="en-GB" dirty="0" smtClean="0">
                <a:latin typeface="Source Sans Pro" panose="020B0503030403020204" pitchFamily="34" charset="0"/>
              </a:rPr>
              <a:t>relations</a:t>
            </a:r>
            <a:endParaRPr lang="en-GB" dirty="0">
              <a:latin typeface="Source Sans Pro" panose="020B0503030403020204" pitchFamily="34" charset="0"/>
            </a:endParaRPr>
          </a:p>
        </p:txBody>
      </p:sp>
      <p:pic>
        <p:nvPicPr>
          <p:cNvPr id="8" name="Grafik 7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6205" y="3028888"/>
            <a:ext cx="6795795" cy="381800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4344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en-GB" dirty="0" smtClean="0"/>
              <a:t>Examples of EU Delegations’ requests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77334" y="1679510"/>
            <a:ext cx="4184035" cy="4361851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Source Sans Pro" panose="020B0503030403020204" pitchFamily="34" charset="0"/>
              </a:rPr>
              <a:t>Brazil</a:t>
            </a:r>
          </a:p>
          <a:p>
            <a:pPr lvl="1"/>
            <a:r>
              <a:rPr lang="en-GB" dirty="0" smtClean="0">
                <a:latin typeface="Source Sans Pro" panose="020B0503030403020204" pitchFamily="34" charset="0"/>
              </a:rPr>
              <a:t>European Heritage in Brazil</a:t>
            </a:r>
          </a:p>
          <a:p>
            <a:r>
              <a:rPr lang="en-GB" dirty="0" smtClean="0">
                <a:latin typeface="Source Sans Pro" panose="020B0503030403020204" pitchFamily="34" charset="0"/>
              </a:rPr>
              <a:t>USA</a:t>
            </a:r>
            <a:endParaRPr lang="en-GB" dirty="0">
              <a:latin typeface="Source Sans Pro" panose="020B0503030403020204" pitchFamily="34" charset="0"/>
            </a:endParaRPr>
          </a:p>
          <a:p>
            <a:pPr lvl="1"/>
            <a:r>
              <a:rPr lang="en-GB" dirty="0">
                <a:latin typeface="Source Sans Pro" panose="020B0503030403020204" pitchFamily="34" charset="0"/>
              </a:rPr>
              <a:t>Assessment of current cultural activities</a:t>
            </a:r>
          </a:p>
          <a:p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89970" y="1679510"/>
            <a:ext cx="4184034" cy="5057193"/>
          </a:xfrm>
        </p:spPr>
        <p:txBody>
          <a:bodyPr>
            <a:normAutofit/>
          </a:bodyPr>
          <a:lstStyle/>
          <a:p>
            <a:r>
              <a:rPr lang="en-GB" dirty="0">
                <a:latin typeface="Source Sans Pro" panose="020B0503030403020204" pitchFamily="34" charset="0"/>
              </a:rPr>
              <a:t>China</a:t>
            </a:r>
          </a:p>
          <a:p>
            <a:pPr lvl="1"/>
            <a:r>
              <a:rPr lang="en-GB" dirty="0" smtClean="0">
                <a:latin typeface="Source Sans Pro" panose="020B0503030403020204" pitchFamily="34" charset="0"/>
              </a:rPr>
              <a:t>Cooperation between </a:t>
            </a:r>
            <a:r>
              <a:rPr lang="en-GB" dirty="0" err="1" smtClean="0">
                <a:latin typeface="Source Sans Pro" panose="020B0503030403020204" pitchFamily="34" charset="0"/>
              </a:rPr>
              <a:t>ECoCs</a:t>
            </a:r>
            <a:r>
              <a:rPr lang="en-GB" dirty="0" smtClean="0">
                <a:latin typeface="Source Sans Pro" panose="020B0503030403020204" pitchFamily="34" charset="0"/>
              </a:rPr>
              <a:t> &amp; East Asia Cities </a:t>
            </a:r>
            <a:r>
              <a:rPr lang="en-GB" dirty="0">
                <a:latin typeface="Source Sans Pro" panose="020B0503030403020204" pitchFamily="34" charset="0"/>
              </a:rPr>
              <a:t>of Culture</a:t>
            </a:r>
          </a:p>
          <a:p>
            <a:pPr lvl="1"/>
            <a:r>
              <a:rPr lang="en-GB" dirty="0">
                <a:latin typeface="Source Sans Pro" panose="020B0503030403020204" pitchFamily="34" charset="0"/>
              </a:rPr>
              <a:t>EU-China Film </a:t>
            </a:r>
            <a:r>
              <a:rPr lang="en-GB" dirty="0" smtClean="0">
                <a:latin typeface="Source Sans Pro" panose="020B0503030403020204" pitchFamily="34" charset="0"/>
              </a:rPr>
              <a:t>Industries</a:t>
            </a:r>
          </a:p>
          <a:p>
            <a:r>
              <a:rPr lang="en-GB" dirty="0" smtClean="0">
                <a:latin typeface="Source Sans Pro" panose="020B0503030403020204" pitchFamily="34" charset="0"/>
              </a:rPr>
              <a:t>India</a:t>
            </a:r>
          </a:p>
          <a:p>
            <a:pPr lvl="1"/>
            <a:r>
              <a:rPr lang="en-GB" dirty="0" smtClean="0">
                <a:latin typeface="Source Sans Pro" panose="020B0503030403020204" pitchFamily="34" charset="0"/>
              </a:rPr>
              <a:t>Visual </a:t>
            </a:r>
            <a:r>
              <a:rPr lang="en-GB" dirty="0">
                <a:latin typeface="Source Sans Pro" panose="020B0503030403020204" pitchFamily="34" charset="0"/>
              </a:rPr>
              <a:t>arts residency</a:t>
            </a:r>
          </a:p>
          <a:p>
            <a:pPr lvl="1"/>
            <a:r>
              <a:rPr lang="en-GB" dirty="0" err="1">
                <a:latin typeface="Source Sans Pro" panose="020B0503030403020204" pitchFamily="34" charset="0"/>
              </a:rPr>
              <a:t>Museography</a:t>
            </a:r>
            <a:r>
              <a:rPr lang="en-GB" dirty="0">
                <a:latin typeface="Source Sans Pro" panose="020B0503030403020204" pitchFamily="34" charset="0"/>
              </a:rPr>
              <a:t>/conservation of cultural heritage</a:t>
            </a:r>
          </a:p>
          <a:p>
            <a:pPr lvl="1"/>
            <a:r>
              <a:rPr lang="en-GB" dirty="0">
                <a:latin typeface="Source Sans Pro" panose="020B0503030403020204" pitchFamily="34" charset="0"/>
              </a:rPr>
              <a:t>European Literature in India</a:t>
            </a:r>
          </a:p>
          <a:p>
            <a:pPr lvl="1"/>
            <a:r>
              <a:rPr lang="en-GB" dirty="0">
                <a:latin typeface="Source Sans Pro" panose="020B0503030403020204" pitchFamily="34" charset="0"/>
              </a:rPr>
              <a:t>Performing arts &amp; new technologies/Dance &amp; Technology </a:t>
            </a:r>
            <a:r>
              <a:rPr lang="en-GB" dirty="0" smtClean="0">
                <a:latin typeface="Source Sans Pro" panose="020B0503030403020204" pitchFamily="34" charset="0"/>
              </a:rPr>
              <a:t>Festival</a:t>
            </a:r>
          </a:p>
          <a:p>
            <a:r>
              <a:rPr lang="en-GB" dirty="0">
                <a:latin typeface="Source Sans Pro" panose="020B0503030403020204" pitchFamily="34" charset="0"/>
              </a:rPr>
              <a:t>Japan</a:t>
            </a:r>
          </a:p>
          <a:p>
            <a:pPr lvl="1"/>
            <a:r>
              <a:rPr lang="en-GB" dirty="0">
                <a:latin typeface="Source Sans Pro" panose="020B0503030403020204" pitchFamily="34" charset="0"/>
              </a:rPr>
              <a:t>European Literature in Tokyo</a:t>
            </a:r>
          </a:p>
          <a:p>
            <a:pPr lvl="1"/>
            <a:endParaRPr lang="en-GB" dirty="0">
              <a:latin typeface="Source Sans Pro" panose="020B0503030403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387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ource Sans Pro" panose="020B0503030403020204" pitchFamily="34" charset="0"/>
              </a:rPr>
              <a:t>Activities planned for 2018</a:t>
            </a:r>
            <a:endParaRPr lang="en-GB" dirty="0">
              <a:latin typeface="Source Sans Pro" panose="020B0503030403020204" pitchFamily="34" charset="0"/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Source Sans Pro" panose="020B0503030403020204" pitchFamily="34" charset="0"/>
              </a:rPr>
              <a:t>EU Guest of Honour at New Delhi Book Fair</a:t>
            </a:r>
          </a:p>
          <a:p>
            <a:r>
              <a:rPr lang="en-GB" dirty="0" smtClean="0">
                <a:latin typeface="Source Sans Pro" panose="020B0503030403020204" pitchFamily="34" charset="0"/>
              </a:rPr>
              <a:t>Workshop on “International Cultural Relations in Practice”</a:t>
            </a:r>
          </a:p>
          <a:p>
            <a:r>
              <a:rPr lang="en-GB" dirty="0" smtClean="0">
                <a:latin typeface="Source Sans Pro" panose="020B0503030403020204" pitchFamily="34" charset="0"/>
              </a:rPr>
              <a:t>Workshop on the international dimension of European Year of Cultural Heritage 2018</a:t>
            </a:r>
          </a:p>
          <a:p>
            <a:r>
              <a:rPr lang="en-GB" dirty="0" smtClean="0">
                <a:latin typeface="Source Sans Pro" panose="020B0503030403020204" pitchFamily="34" charset="0"/>
              </a:rPr>
              <a:t>Training of Tunisian diplomats on cultural diplomacy</a:t>
            </a:r>
          </a:p>
          <a:p>
            <a:r>
              <a:rPr lang="en-GB" dirty="0" smtClean="0">
                <a:latin typeface="Source Sans Pro" panose="020B0503030403020204" pitchFamily="34" charset="0"/>
              </a:rPr>
              <a:t>Following-up development EU strategy for cultural relations with the Western Balkans</a:t>
            </a:r>
          </a:p>
          <a:p>
            <a:r>
              <a:rPr lang="en-GB" dirty="0" smtClean="0">
                <a:latin typeface="Source Sans Pro" panose="020B0503030403020204" pitchFamily="34" charset="0"/>
              </a:rPr>
              <a:t>Global Cultural Leadership Programme</a:t>
            </a:r>
          </a:p>
          <a:p>
            <a:endParaRPr lang="en-GB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12" y="1777137"/>
            <a:ext cx="8596668" cy="1826581"/>
          </a:xfrm>
        </p:spPr>
        <p:txBody>
          <a:bodyPr/>
          <a:lstStyle/>
          <a:p>
            <a:r>
              <a:rPr lang="en-GB" dirty="0" smtClean="0"/>
              <a:t>Thank you for your attention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251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ource Sans Pro" panose="020B0503030403020204" pitchFamily="34" charset="0"/>
              </a:rPr>
              <a:t>EU policy framework for international cultural relations</a:t>
            </a:r>
            <a:endParaRPr lang="en-GB" dirty="0">
              <a:latin typeface="Source Sans Pro" panose="020B0503030403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Source Sans Pro" panose="020B0503030403020204" pitchFamily="34" charset="0"/>
              </a:rPr>
              <a:t>UNESCO Convention on cultural diversity, 2005</a:t>
            </a:r>
          </a:p>
          <a:p>
            <a:r>
              <a:rPr lang="en-GB" dirty="0" smtClean="0">
                <a:latin typeface="Source Sans Pro" panose="020B0503030403020204" pitchFamily="34" charset="0"/>
              </a:rPr>
              <a:t>European Agenda for culture and its third pillar, 2007</a:t>
            </a:r>
          </a:p>
          <a:p>
            <a:r>
              <a:rPr lang="en-GB" dirty="0" smtClean="0">
                <a:latin typeface="Source Sans Pro" panose="020B0503030403020204" pitchFamily="34" charset="0"/>
              </a:rPr>
              <a:t>European Parliament report, 2011</a:t>
            </a:r>
          </a:p>
          <a:p>
            <a:r>
              <a:rPr lang="en-GB" b="1" dirty="0" smtClean="0">
                <a:solidFill>
                  <a:schemeClr val="accent2"/>
                </a:solidFill>
                <a:latin typeface="Source Sans Pro" panose="020B0503030403020204" pitchFamily="34" charset="0"/>
              </a:rPr>
              <a:t>Preparatory Action “Culture in EU External Relations”</a:t>
            </a:r>
            <a:r>
              <a:rPr lang="en-GB" dirty="0" smtClean="0">
                <a:solidFill>
                  <a:schemeClr val="accent2"/>
                </a:solidFill>
                <a:latin typeface="Source Sans Pro" panose="020B0503030403020204" pitchFamily="34" charset="0"/>
              </a:rPr>
              <a:t> </a:t>
            </a:r>
            <a:r>
              <a:rPr lang="en-GB" dirty="0" smtClean="0">
                <a:latin typeface="Source Sans Pro" panose="020B0503030403020204" pitchFamily="34" charset="0"/>
              </a:rPr>
              <a:t>(requested by European Parliament), 2013-2014</a:t>
            </a:r>
          </a:p>
          <a:p>
            <a:r>
              <a:rPr lang="en-GB" b="1" dirty="0" smtClean="0">
                <a:solidFill>
                  <a:schemeClr val="accent2"/>
                </a:solidFill>
                <a:latin typeface="Source Sans Pro" panose="020B0503030403020204" pitchFamily="34" charset="0"/>
              </a:rPr>
              <a:t>Council conclusions on culture in the EU’s external relations with a focus on culture on development cooperation</a:t>
            </a:r>
            <a:r>
              <a:rPr lang="en-GB" dirty="0" smtClean="0">
                <a:latin typeface="Source Sans Pro" panose="020B0503030403020204" pitchFamily="34" charset="0"/>
              </a:rPr>
              <a:t>, 24 November 2015</a:t>
            </a:r>
          </a:p>
          <a:p>
            <a:r>
              <a:rPr lang="en-GB" b="1" dirty="0" smtClean="0">
                <a:solidFill>
                  <a:schemeClr val="accent2"/>
                </a:solidFill>
                <a:latin typeface="Source Sans Pro" panose="020B0503030403020204" pitchFamily="34" charset="0"/>
              </a:rPr>
              <a:t>EC- EEAS Joint Communication “Towards an EU strategic approach on international cultural relations”</a:t>
            </a:r>
            <a:r>
              <a:rPr lang="en-GB" dirty="0" smtClean="0">
                <a:latin typeface="Source Sans Pro" panose="020B0503030403020204" pitchFamily="34" charset="0"/>
              </a:rPr>
              <a:t>, 8 June 2016 </a:t>
            </a:r>
            <a:r>
              <a:rPr lang="en-GB" b="1" dirty="0" smtClean="0">
                <a:solidFill>
                  <a:schemeClr val="accent2"/>
                </a:solidFill>
                <a:latin typeface="Source Sans Pro" panose="020B0503030403020204" pitchFamily="34" charset="0"/>
              </a:rPr>
              <a:t>+ Council Conclusions</a:t>
            </a:r>
            <a:r>
              <a:rPr lang="en-GB" dirty="0" smtClean="0">
                <a:latin typeface="Source Sans Pro" panose="020B0503030403020204" pitchFamily="34" charset="0"/>
              </a:rPr>
              <a:t>, 23 May 2017</a:t>
            </a:r>
          </a:p>
          <a:p>
            <a:r>
              <a:rPr lang="en-GB" b="1" dirty="0" smtClean="0">
                <a:solidFill>
                  <a:schemeClr val="accent2"/>
                </a:solidFill>
                <a:latin typeface="Source Sans Pro" panose="020B0503030403020204" pitchFamily="34" charset="0"/>
              </a:rPr>
              <a:t>Cultural Diplomacy Platform, 2016-2019</a:t>
            </a:r>
            <a:endParaRPr lang="en-GB" b="1" dirty="0">
              <a:solidFill>
                <a:schemeClr val="accent2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35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07415" y="562945"/>
            <a:ext cx="8966587" cy="13208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Source Sans Pro" panose="020B0503030403020204" pitchFamily="34" charset="0"/>
              </a:rPr>
              <a:t>Joint Communication “Towards an EU strategy for international cultural relations”</a:t>
            </a:r>
            <a:endParaRPr lang="en-GB" dirty="0">
              <a:latin typeface="Source Sans Pro" panose="020B0503030403020204" pitchFamily="34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307415" y="2702226"/>
            <a:ext cx="5788585" cy="2946443"/>
          </a:xfrm>
        </p:spPr>
        <p:txBody>
          <a:bodyPr>
            <a:normAutofit fontScale="92500"/>
          </a:bodyPr>
          <a:lstStyle/>
          <a:p>
            <a:r>
              <a:rPr lang="en-GB" sz="2400" dirty="0" smtClean="0">
                <a:latin typeface="Source Sans Pro" panose="020B0503030403020204" pitchFamily="34" charset="0"/>
              </a:rPr>
              <a:t>Main objectives</a:t>
            </a:r>
          </a:p>
          <a:p>
            <a:pPr lvl="1"/>
            <a:r>
              <a:rPr lang="en-GB" sz="2200" dirty="0" smtClean="0">
                <a:latin typeface="Source Sans Pro" panose="020B0503030403020204" pitchFamily="34" charset="0"/>
              </a:rPr>
              <a:t>Support culture as an engine for sustainable social and economic development</a:t>
            </a:r>
          </a:p>
          <a:p>
            <a:pPr lvl="1"/>
            <a:r>
              <a:rPr lang="en-GB" sz="2200" dirty="0" smtClean="0">
                <a:latin typeface="Source Sans Pro" panose="020B0503030403020204" pitchFamily="34" charset="0"/>
              </a:rPr>
              <a:t>Promote culture and inter-cultural dialogue for peaceful inter-community relations</a:t>
            </a:r>
          </a:p>
          <a:p>
            <a:pPr lvl="1"/>
            <a:r>
              <a:rPr lang="en-GB" sz="2200" dirty="0" smtClean="0">
                <a:latin typeface="Source Sans Pro" panose="020B0503030403020204" pitchFamily="34" charset="0"/>
              </a:rPr>
              <a:t>Reinforce cooperation on cultural heritage</a:t>
            </a:r>
          </a:p>
        </p:txBody>
      </p:sp>
      <p:pic>
        <p:nvPicPr>
          <p:cNvPr id="7" name="zYwZeEL67MA"/>
          <p:cNvPicPr>
            <a:picLocks noGrp="1" noRot="1" noChangeAspect="1"/>
          </p:cNvPicPr>
          <p:nvPr>
            <p:ph idx="1"/>
            <a:videoFile r:link="rId1"/>
          </p:nvPr>
        </p:nvPicPr>
        <p:blipFill rotWithShape="1">
          <a:blip r:embed="rId4"/>
          <a:srcRect t="7609" b="10509"/>
          <a:stretch/>
        </p:blipFill>
        <p:spPr>
          <a:xfrm>
            <a:off x="6450563" y="2702226"/>
            <a:ext cx="4668253" cy="294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6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0661"/>
          </a:xfrm>
        </p:spPr>
        <p:txBody>
          <a:bodyPr/>
          <a:lstStyle/>
          <a:p>
            <a:r>
              <a:rPr lang="en-GB" dirty="0" smtClean="0">
                <a:latin typeface="Source Sans Pro" panose="020B0503030403020204" pitchFamily="34" charset="0"/>
              </a:rPr>
              <a:t>Joint Communication - Guiding principles</a:t>
            </a:r>
            <a:endParaRPr lang="en-GB" dirty="0">
              <a:latin typeface="Source Sans Pro" panose="020B0503030403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763486"/>
            <a:ext cx="8596668" cy="4544008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Source Sans Pro" panose="020B0503030403020204" pitchFamily="34" charset="0"/>
              </a:rPr>
              <a:t>Promote cultural diversity and human rights</a:t>
            </a:r>
          </a:p>
          <a:p>
            <a:r>
              <a:rPr lang="en-GB" dirty="0" smtClean="0">
                <a:latin typeface="Source Sans Pro" panose="020B0503030403020204" pitchFamily="34" charset="0"/>
              </a:rPr>
              <a:t>Foster mutual respect and intercultural dialogue</a:t>
            </a:r>
          </a:p>
          <a:p>
            <a:r>
              <a:rPr lang="en-GB" dirty="0" smtClean="0">
                <a:latin typeface="Source Sans Pro" panose="020B0503030403020204" pitchFamily="34" charset="0"/>
              </a:rPr>
              <a:t>Ensure respect for complementarity and subsidiarity</a:t>
            </a:r>
          </a:p>
          <a:p>
            <a:r>
              <a:rPr lang="en-GB" dirty="0" smtClean="0">
                <a:latin typeface="Source Sans Pro" panose="020B0503030403020204" pitchFamily="34" charset="0"/>
              </a:rPr>
              <a:t>Encourage a cross-cutting approach to culture</a:t>
            </a:r>
          </a:p>
          <a:p>
            <a:r>
              <a:rPr lang="en-GB" dirty="0" smtClean="0">
                <a:latin typeface="Source Sans Pro" panose="020B0503030403020204" pitchFamily="34" charset="0"/>
              </a:rPr>
              <a:t>Promote culture through existing frameworks for cooperation</a:t>
            </a:r>
          </a:p>
          <a:p>
            <a:endParaRPr lang="en-GB" dirty="0" smtClean="0">
              <a:latin typeface="Source Sans Pro" panose="020B0503030403020204" pitchFamily="34" charset="0"/>
            </a:endParaRPr>
          </a:p>
          <a:p>
            <a:r>
              <a:rPr lang="en-GB" b="1" dirty="0" smtClean="0">
                <a:latin typeface="Source Sans Pro" panose="020B0503030403020204" pitchFamily="34" charset="0"/>
              </a:rPr>
              <a:t>Council </a:t>
            </a:r>
            <a:r>
              <a:rPr lang="en-GB" b="1" dirty="0">
                <a:latin typeface="Source Sans Pro" panose="020B0503030403020204" pitchFamily="34" charset="0"/>
              </a:rPr>
              <a:t>Conclusions </a:t>
            </a:r>
            <a:r>
              <a:rPr lang="en-GB" dirty="0">
                <a:latin typeface="Source Sans Pro" panose="020B0503030403020204" pitchFamily="34" charset="0"/>
              </a:rPr>
              <a:t>underlined that</a:t>
            </a:r>
          </a:p>
          <a:p>
            <a:pPr lvl="1"/>
            <a:r>
              <a:rPr lang="en-GB" dirty="0">
                <a:latin typeface="Source Sans Pro" panose="020B0503030403020204" pitchFamily="34" charset="0"/>
              </a:rPr>
              <a:t>The EU strategic approach should be </a:t>
            </a:r>
            <a:r>
              <a:rPr lang="en-GB" b="1" dirty="0">
                <a:solidFill>
                  <a:schemeClr val="accent2"/>
                </a:solidFill>
                <a:latin typeface="Source Sans Pro" panose="020B0503030403020204" pitchFamily="34" charset="0"/>
              </a:rPr>
              <a:t>bottom-up</a:t>
            </a:r>
            <a:r>
              <a:rPr lang="en-GB" dirty="0">
                <a:latin typeface="Source Sans Pro" panose="020B0503030403020204" pitchFamily="34" charset="0"/>
              </a:rPr>
              <a:t> and </a:t>
            </a:r>
            <a:r>
              <a:rPr lang="en-GB" b="1" dirty="0">
                <a:solidFill>
                  <a:schemeClr val="accent2"/>
                </a:solidFill>
                <a:latin typeface="Source Sans Pro" panose="020B0503030403020204" pitchFamily="34" charset="0"/>
              </a:rPr>
              <a:t>respect the independence of the cultural sector</a:t>
            </a:r>
            <a:r>
              <a:rPr lang="en-GB" dirty="0">
                <a:latin typeface="Source Sans Pro" panose="020B0503030403020204" pitchFamily="34" charset="0"/>
              </a:rPr>
              <a:t>. </a:t>
            </a:r>
          </a:p>
          <a:p>
            <a:pPr lvl="1"/>
            <a:r>
              <a:rPr lang="en-GB" dirty="0">
                <a:latin typeface="Source Sans Pro" panose="020B0503030403020204" pitchFamily="34" charset="0"/>
              </a:rPr>
              <a:t>International cultural relations can only develop in parallel to embracing the cultural diversity within the EU</a:t>
            </a:r>
          </a:p>
          <a:p>
            <a:pPr lvl="1"/>
            <a:r>
              <a:rPr lang="en-GB" dirty="0">
                <a:latin typeface="Source Sans Pro" panose="020B0503030403020204" pitchFamily="34" charset="0"/>
              </a:rPr>
              <a:t>Efforts must be consistent and </a:t>
            </a:r>
            <a:r>
              <a:rPr lang="en-GB" dirty="0" smtClean="0">
                <a:latin typeface="Source Sans Pro" panose="020B0503030403020204" pitchFamily="34" charset="0"/>
              </a:rPr>
              <a:t>coherent</a:t>
            </a:r>
            <a:endParaRPr lang="en-GB" b="1" dirty="0">
              <a:solidFill>
                <a:schemeClr val="accent2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44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>
            <a:spLocks/>
          </p:cNvSpPr>
          <p:nvPr/>
        </p:nvSpPr>
        <p:spPr>
          <a:xfrm>
            <a:off x="616962" y="1276148"/>
            <a:ext cx="2867941" cy="286794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bg1"/>
                </a:solidFill>
                <a:latin typeface="+mj-lt"/>
              </a:rPr>
              <a:t>EU </a:t>
            </a:r>
            <a:r>
              <a:rPr lang="en-US" b="1" u="sng" dirty="0" smtClean="0">
                <a:solidFill>
                  <a:schemeClr val="bg1"/>
                </a:solidFill>
                <a:latin typeface="+mj-lt"/>
              </a:rPr>
              <a:t>institutional </a:t>
            </a:r>
            <a:r>
              <a:rPr lang="en-US" b="1" u="sng" dirty="0">
                <a:solidFill>
                  <a:schemeClr val="bg1"/>
                </a:solidFill>
                <a:latin typeface="+mj-lt"/>
              </a:rPr>
              <a:t>actors</a:t>
            </a:r>
          </a:p>
          <a:p>
            <a:pPr algn="ctr"/>
            <a:r>
              <a:rPr lang="en-US" dirty="0" smtClean="0">
                <a:latin typeface="+mj-lt"/>
              </a:rPr>
              <a:t>EP</a:t>
            </a:r>
            <a:r>
              <a:rPr lang="en-US" dirty="0">
                <a:latin typeface="+mj-lt"/>
              </a:rPr>
              <a:t>, EEAS, FPI Commission, </a:t>
            </a:r>
            <a:r>
              <a:rPr lang="en-US" dirty="0" smtClean="0">
                <a:latin typeface="+mj-lt"/>
              </a:rPr>
              <a:t>(EAC, DEVCO, NEAR, </a:t>
            </a:r>
            <a:r>
              <a:rPr lang="en-US" i="1" dirty="0" smtClean="0">
                <a:latin typeface="+mj-lt"/>
              </a:rPr>
              <a:t>etc.</a:t>
            </a:r>
            <a:r>
              <a:rPr lang="en-US" dirty="0" smtClean="0">
                <a:latin typeface="+mj-lt"/>
              </a:rPr>
              <a:t>), </a:t>
            </a:r>
            <a:r>
              <a:rPr lang="en-US" dirty="0" smtClean="0">
                <a:solidFill>
                  <a:schemeClr val="accent3"/>
                </a:solidFill>
                <a:latin typeface="+mj-lt"/>
              </a:rPr>
              <a:t>EU Delegations</a:t>
            </a:r>
            <a:endParaRPr lang="en-US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6" name="Ellipse 5"/>
          <p:cNvSpPr>
            <a:spLocks/>
          </p:cNvSpPr>
          <p:nvPr/>
        </p:nvSpPr>
        <p:spPr>
          <a:xfrm>
            <a:off x="3911874" y="3459097"/>
            <a:ext cx="3211451" cy="316256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latin typeface="+mj-lt"/>
              </a:rPr>
              <a:t>MSs actors</a:t>
            </a:r>
          </a:p>
          <a:p>
            <a:pPr algn="ctr"/>
            <a:r>
              <a:rPr lang="en-US" dirty="0" smtClean="0">
                <a:latin typeface="+mj-lt"/>
              </a:rPr>
              <a:t>individual national cultural institutes, </a:t>
            </a:r>
          </a:p>
          <a:p>
            <a:pPr algn="ctr"/>
            <a:r>
              <a:rPr lang="en-US" dirty="0" smtClean="0">
                <a:latin typeface="+mj-lt"/>
              </a:rPr>
              <a:t>MS’s cultural attachés, EUNIC </a:t>
            </a:r>
            <a:r>
              <a:rPr lang="en-US" dirty="0">
                <a:latin typeface="+mj-lt"/>
              </a:rPr>
              <a:t>(100 branches </a:t>
            </a:r>
            <a:r>
              <a:rPr lang="en-US" dirty="0" smtClean="0">
                <a:latin typeface="+mj-lt"/>
              </a:rPr>
              <a:t>all </a:t>
            </a:r>
            <a:r>
              <a:rPr lang="en-US" dirty="0">
                <a:latin typeface="+mj-lt"/>
              </a:rPr>
              <a:t>over the world), </a:t>
            </a:r>
            <a:endParaRPr lang="en-US" dirty="0" smtClean="0">
              <a:latin typeface="+mj-lt"/>
            </a:endParaRPr>
          </a:p>
          <a:p>
            <a:pPr algn="ctr"/>
            <a:r>
              <a:rPr lang="en-US" dirty="0">
                <a:latin typeface="+mj-lt"/>
              </a:rPr>
              <a:t>development cooperation </a:t>
            </a:r>
            <a:r>
              <a:rPr lang="en-US" dirty="0" smtClean="0">
                <a:latin typeface="+mj-lt"/>
              </a:rPr>
              <a:t>agencies, </a:t>
            </a:r>
            <a:r>
              <a:rPr lang="en-US" i="1" dirty="0" smtClean="0">
                <a:latin typeface="+mj-lt"/>
              </a:rPr>
              <a:t>etc</a:t>
            </a:r>
            <a:r>
              <a:rPr lang="en-US" dirty="0" smtClean="0">
                <a:latin typeface="+mj-lt"/>
              </a:rPr>
              <a:t>.)</a:t>
            </a:r>
            <a:endParaRPr lang="en-US" dirty="0">
              <a:latin typeface="+mj-lt"/>
            </a:endParaRPr>
          </a:p>
        </p:txBody>
      </p:sp>
      <p:sp>
        <p:nvSpPr>
          <p:cNvPr id="7" name="Ellipse 6"/>
          <p:cNvSpPr>
            <a:spLocks/>
          </p:cNvSpPr>
          <p:nvPr/>
        </p:nvSpPr>
        <p:spPr>
          <a:xfrm>
            <a:off x="7470643" y="834157"/>
            <a:ext cx="3309932" cy="33099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r-BE" b="1" u="sng" dirty="0" err="1" smtClean="0">
                <a:solidFill>
                  <a:schemeClr val="bg1"/>
                </a:solidFill>
                <a:latin typeface="+mj-lt"/>
              </a:rPr>
              <a:t>Others</a:t>
            </a:r>
            <a:r>
              <a:rPr lang="fr-BE" b="1" u="sng" dirty="0" smtClean="0">
                <a:solidFill>
                  <a:schemeClr val="bg1"/>
                </a:solidFill>
                <a:latin typeface="+mj-lt"/>
              </a:rPr>
              <a:t>/</a:t>
            </a:r>
            <a:r>
              <a:rPr lang="fr-BE" b="1" u="sng" dirty="0" err="1" smtClean="0">
                <a:solidFill>
                  <a:schemeClr val="bg1"/>
                </a:solidFill>
                <a:latin typeface="+mj-lt"/>
              </a:rPr>
              <a:t>CSOs</a:t>
            </a:r>
            <a:r>
              <a:rPr lang="fr-BE" b="1" u="sng" dirty="0" smtClean="0">
                <a:solidFill>
                  <a:schemeClr val="bg1"/>
                </a:solidFill>
                <a:latin typeface="+mj-lt"/>
              </a:rPr>
              <a:t> </a:t>
            </a:r>
            <a:endParaRPr lang="fr-BE" b="1" u="sng" dirty="0">
              <a:solidFill>
                <a:schemeClr val="bg1"/>
              </a:solidFill>
              <a:latin typeface="+mj-lt"/>
            </a:endParaRPr>
          </a:p>
          <a:p>
            <a:pPr marL="0" lvl="1" algn="ctr"/>
            <a:r>
              <a:rPr lang="fr-BE" dirty="0" smtClean="0">
                <a:solidFill>
                  <a:schemeClr val="bg1"/>
                </a:solidFill>
                <a:latin typeface="+mj-lt"/>
              </a:rPr>
              <a:t>networks, </a:t>
            </a:r>
            <a:r>
              <a:rPr lang="fr-BE" dirty="0" err="1" smtClean="0">
                <a:solidFill>
                  <a:schemeClr val="bg1"/>
                </a:solidFill>
                <a:latin typeface="+mj-lt"/>
              </a:rPr>
              <a:t>foundations</a:t>
            </a:r>
            <a:r>
              <a:rPr lang="fr-BE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fr-BE" dirty="0" err="1" smtClean="0">
                <a:solidFill>
                  <a:schemeClr val="bg1"/>
                </a:solidFill>
                <a:latin typeface="+mj-lt"/>
              </a:rPr>
              <a:t>research</a:t>
            </a:r>
            <a:r>
              <a:rPr lang="fr-BE" dirty="0" smtClean="0">
                <a:solidFill>
                  <a:schemeClr val="bg1"/>
                </a:solidFill>
                <a:latin typeface="+mj-lt"/>
              </a:rPr>
              <a:t> centres, </a:t>
            </a:r>
            <a:r>
              <a:rPr lang="fr-BE" dirty="0" err="1" smtClean="0">
                <a:solidFill>
                  <a:schemeClr val="bg1"/>
                </a:solidFill>
                <a:latin typeface="+mj-lt"/>
              </a:rPr>
              <a:t>individual</a:t>
            </a:r>
            <a:r>
              <a:rPr lang="fr-BE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r-BE" dirty="0" err="1" smtClean="0">
                <a:solidFill>
                  <a:schemeClr val="bg1"/>
                </a:solidFill>
                <a:latin typeface="+mj-lt"/>
              </a:rPr>
              <a:t>artists</a:t>
            </a:r>
            <a:r>
              <a:rPr lang="fr-BE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fr-BE" dirty="0" err="1" smtClean="0">
                <a:solidFill>
                  <a:schemeClr val="bg1"/>
                </a:solidFill>
                <a:latin typeface="+mj-lt"/>
              </a:rPr>
              <a:t>universities</a:t>
            </a:r>
            <a:r>
              <a:rPr lang="fr-BE" dirty="0" smtClean="0">
                <a:solidFill>
                  <a:schemeClr val="bg1"/>
                </a:solidFill>
                <a:latin typeface="+mj-lt"/>
              </a:rPr>
              <a:t>  international organisations,</a:t>
            </a:r>
            <a:r>
              <a:rPr lang="fr-BE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fr-BE" dirty="0" smtClean="0">
                <a:solidFill>
                  <a:schemeClr val="bg1"/>
                </a:solidFill>
                <a:latin typeface="+mj-lt"/>
              </a:rPr>
              <a:t>&amp; </a:t>
            </a:r>
            <a:r>
              <a:rPr lang="fr-BE" dirty="0" smtClean="0">
                <a:solidFill>
                  <a:schemeClr val="accent3"/>
                </a:solidFill>
                <a:latin typeface="+mj-lt"/>
              </a:rPr>
              <a:t>all </a:t>
            </a:r>
            <a:r>
              <a:rPr lang="fr-BE" dirty="0" err="1" smtClean="0">
                <a:solidFill>
                  <a:schemeClr val="accent3"/>
                </a:solidFill>
                <a:latin typeface="+mj-lt"/>
              </a:rPr>
              <a:t>stakeholders</a:t>
            </a:r>
            <a:r>
              <a:rPr lang="fr-BE" dirty="0" smtClean="0">
                <a:solidFill>
                  <a:schemeClr val="accent3"/>
                </a:solidFill>
                <a:latin typeface="+mj-lt"/>
              </a:rPr>
              <a:t> in </a:t>
            </a:r>
            <a:r>
              <a:rPr lang="fr-BE" dirty="0" err="1" smtClean="0">
                <a:solidFill>
                  <a:schemeClr val="accent3"/>
                </a:solidFill>
                <a:latin typeface="+mj-lt"/>
              </a:rPr>
              <a:t>partner</a:t>
            </a:r>
            <a:r>
              <a:rPr lang="fr-BE" dirty="0" smtClean="0">
                <a:solidFill>
                  <a:schemeClr val="accent3"/>
                </a:solidFill>
                <a:latin typeface="+mj-lt"/>
              </a:rPr>
              <a:t> countries </a:t>
            </a:r>
            <a:endParaRPr lang="de-DE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2" name="Pfeil nach rechts 11"/>
          <p:cNvSpPr/>
          <p:nvPr/>
        </p:nvSpPr>
        <p:spPr>
          <a:xfrm rot="2629573">
            <a:off x="3380531" y="3565194"/>
            <a:ext cx="720000" cy="3600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feil nach rechts 12"/>
          <p:cNvSpPr>
            <a:spLocks/>
          </p:cNvSpPr>
          <p:nvPr/>
        </p:nvSpPr>
        <p:spPr>
          <a:xfrm>
            <a:off x="3651875" y="2041574"/>
            <a:ext cx="3600000" cy="3600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feil nach rechts 18"/>
          <p:cNvSpPr>
            <a:spLocks/>
          </p:cNvSpPr>
          <p:nvPr/>
        </p:nvSpPr>
        <p:spPr>
          <a:xfrm rot="10800000">
            <a:off x="3651876" y="2530118"/>
            <a:ext cx="3600000" cy="3600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feil nach rechts 19"/>
          <p:cNvSpPr/>
          <p:nvPr/>
        </p:nvSpPr>
        <p:spPr>
          <a:xfrm rot="13490585">
            <a:off x="3088772" y="3898423"/>
            <a:ext cx="720000" cy="3600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feil nach rechts 20"/>
          <p:cNvSpPr/>
          <p:nvPr/>
        </p:nvSpPr>
        <p:spPr>
          <a:xfrm rot="18797986">
            <a:off x="6727002" y="3413836"/>
            <a:ext cx="720000" cy="3600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feil nach rechts 21"/>
          <p:cNvSpPr/>
          <p:nvPr/>
        </p:nvSpPr>
        <p:spPr>
          <a:xfrm rot="7965999">
            <a:off x="7001260" y="3913590"/>
            <a:ext cx="720000" cy="3600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9582" y="402502"/>
            <a:ext cx="8596668" cy="1320800"/>
          </a:xfrm>
        </p:spPr>
        <p:txBody>
          <a:bodyPr/>
          <a:lstStyle/>
          <a:p>
            <a:r>
              <a:rPr lang="en-GB" dirty="0" smtClean="0"/>
              <a:t>Active stakeholders in the 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45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58778" y="2161614"/>
            <a:ext cx="8633861" cy="2531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Source Sans Pro" panose="020B0503030403020204" pitchFamily="34" charset="0"/>
              </a:rPr>
              <a:t>The </a:t>
            </a:r>
            <a:r>
              <a:rPr lang="en-GB" dirty="0">
                <a:latin typeface="Source Sans Pro" panose="020B0503030403020204" pitchFamily="34" charset="0"/>
              </a:rPr>
              <a:t>Cultural Diplomacy Platform is an interface for the European </a:t>
            </a:r>
            <a:r>
              <a:rPr lang="en-GB" dirty="0" smtClean="0">
                <a:latin typeface="Source Sans Pro" panose="020B0503030403020204" pitchFamily="34" charset="0"/>
              </a:rPr>
              <a:t>Commission, the EEAS and EU Delegations </a:t>
            </a:r>
            <a:r>
              <a:rPr lang="en-GB" dirty="0">
                <a:latin typeface="Source Sans Pro" panose="020B0503030403020204" pitchFamily="34" charset="0"/>
              </a:rPr>
              <a:t>to engage </a:t>
            </a:r>
            <a:r>
              <a:rPr lang="en-GB" dirty="0" smtClean="0">
                <a:latin typeface="Source Sans Pro" panose="020B0503030403020204" pitchFamily="34" charset="0"/>
              </a:rPr>
              <a:t>meaningfully with audiences and stakeholders </a:t>
            </a:r>
            <a:r>
              <a:rPr lang="en-GB" dirty="0">
                <a:latin typeface="Source Sans Pro" panose="020B0503030403020204" pitchFamily="34" charset="0"/>
              </a:rPr>
              <a:t>in </a:t>
            </a:r>
            <a:r>
              <a:rPr lang="en-GB" dirty="0" smtClean="0">
                <a:latin typeface="Source Sans Pro" panose="020B0503030403020204" pitchFamily="34" charset="0"/>
              </a:rPr>
              <a:t>third countries, in the field of culture.</a:t>
            </a:r>
          </a:p>
          <a:p>
            <a:pPr marL="0" indent="0" algn="just">
              <a:buNone/>
            </a:pPr>
            <a:r>
              <a:rPr lang="en-GB" dirty="0" smtClean="0">
                <a:latin typeface="Source Sans Pro" panose="020B0503030403020204" pitchFamily="34" charset="0"/>
              </a:rPr>
              <a:t>The </a:t>
            </a:r>
            <a:r>
              <a:rPr lang="en-GB" dirty="0">
                <a:latin typeface="Source Sans Pro" panose="020B0503030403020204" pitchFamily="34" charset="0"/>
              </a:rPr>
              <a:t>Platform is funded by </a:t>
            </a:r>
            <a:r>
              <a:rPr lang="en-GB" dirty="0" smtClean="0">
                <a:latin typeface="Source Sans Pro" panose="020B0503030403020204" pitchFamily="34" charset="0"/>
              </a:rPr>
              <a:t>the FPI as a service contract </a:t>
            </a:r>
            <a:r>
              <a:rPr lang="en-GB" dirty="0">
                <a:latin typeface="Source Sans Pro" panose="020B0503030403020204" pitchFamily="34" charset="0"/>
              </a:rPr>
              <a:t>and is run by a consortium of European cultural </a:t>
            </a:r>
            <a:r>
              <a:rPr lang="en-GB" dirty="0" smtClean="0">
                <a:latin typeface="Source Sans Pro" panose="020B0503030403020204" pitchFamily="34" charset="0"/>
              </a:rPr>
              <a:t>operators. </a:t>
            </a:r>
          </a:p>
          <a:p>
            <a:pPr marL="0" indent="0" algn="just">
              <a:buNone/>
            </a:pPr>
            <a:r>
              <a:rPr lang="en-GB" dirty="0" smtClean="0">
                <a:latin typeface="Source Sans Pro" panose="020B0503030403020204" pitchFamily="34" charset="0"/>
              </a:rPr>
              <a:t>Its geographical coverage is global, with a focus on the 10 Strategic Partners: Brazil, Canada, China, India, Japan, Mexico, Russia, South Africa, South Korea and the USA. </a:t>
            </a:r>
            <a:endParaRPr lang="de-DE" dirty="0">
              <a:latin typeface="Source Sans Pro" panose="020B0503030403020204" pitchFamily="34" charset="0"/>
            </a:endParaRPr>
          </a:p>
          <a:p>
            <a:endParaRPr lang="de-DE" dirty="0">
              <a:latin typeface="Source Sans Pro" panose="020B0503030403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906" y="5074089"/>
            <a:ext cx="1454175" cy="108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081" y="5297881"/>
            <a:ext cx="2131593" cy="612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115" y="5063881"/>
            <a:ext cx="789769" cy="108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884" y="4765330"/>
            <a:ext cx="1170000" cy="167710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06" y="4880491"/>
            <a:ext cx="900000" cy="144678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884" y="5254089"/>
            <a:ext cx="1649999" cy="72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78" y="700410"/>
            <a:ext cx="271369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22662"/>
          </a:xfrm>
        </p:spPr>
        <p:txBody>
          <a:bodyPr>
            <a:normAutofit/>
          </a:bodyPr>
          <a:lstStyle/>
          <a:p>
            <a:r>
              <a:rPr lang="de-DE" dirty="0" smtClean="0">
                <a:latin typeface="Source Sans Pro" panose="020B0503030403020204" pitchFamily="34" charset="0"/>
              </a:rPr>
              <a:t>Cultural </a:t>
            </a:r>
            <a:r>
              <a:rPr lang="de-DE" dirty="0" err="1" smtClean="0">
                <a:latin typeface="Source Sans Pro" panose="020B0503030403020204" pitchFamily="34" charset="0"/>
              </a:rPr>
              <a:t>Diplomacy</a:t>
            </a:r>
            <a:r>
              <a:rPr lang="de-DE" dirty="0" smtClean="0">
                <a:latin typeface="Source Sans Pro" panose="020B0503030403020204" pitchFamily="34" charset="0"/>
              </a:rPr>
              <a:t> </a:t>
            </a:r>
            <a:r>
              <a:rPr lang="de-DE" dirty="0" err="1" smtClean="0">
                <a:latin typeface="Source Sans Pro" panose="020B0503030403020204" pitchFamily="34" charset="0"/>
              </a:rPr>
              <a:t>Platform</a:t>
            </a:r>
            <a:r>
              <a:rPr lang="de-DE" dirty="0" smtClean="0">
                <a:latin typeface="Source Sans Pro" panose="020B0503030403020204" pitchFamily="34" charset="0"/>
              </a:rPr>
              <a:t> - Management</a:t>
            </a:r>
            <a:endParaRPr lang="de-DE" dirty="0">
              <a:latin typeface="Source Sans Pro" panose="020B0503030403020204" pitchFamily="34" charset="0"/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2502565" y="1621394"/>
            <a:ext cx="5746283" cy="8087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>
                <a:latin typeface="Source Sans Pro" panose="020B0503030403020204" pitchFamily="34" charset="0"/>
              </a:rPr>
              <a:t>EU institutions Steering Committee (FPI, EEAS, EAC, DEVCO</a:t>
            </a:r>
            <a:r>
              <a:rPr lang="en-GB" sz="1300" dirty="0" smtClean="0">
                <a:latin typeface="Source Sans Pro" panose="020B0503030403020204" pitchFamily="34" charset="0"/>
              </a:rPr>
              <a:t>, NEAR </a:t>
            </a:r>
            <a:r>
              <a:rPr lang="en-GB" sz="1300" i="1" dirty="0">
                <a:latin typeface="Source Sans Pro" panose="020B0503030403020204" pitchFamily="34" charset="0"/>
              </a:rPr>
              <a:t>etc</a:t>
            </a:r>
            <a:r>
              <a:rPr lang="en-GB" sz="1300" dirty="0">
                <a:latin typeface="Source Sans Pro" panose="020B0503030403020204" pitchFamily="34" charset="0"/>
              </a:rPr>
              <a:t>.)</a:t>
            </a:r>
          </a:p>
          <a:p>
            <a:pPr algn="ctr"/>
            <a:r>
              <a:rPr lang="en-GB" sz="1300" dirty="0">
                <a:latin typeface="Source Sans Pro" panose="020B0503030403020204" pitchFamily="34" charset="0"/>
              </a:rPr>
              <a:t>+</a:t>
            </a:r>
          </a:p>
          <a:p>
            <a:pPr algn="ctr"/>
            <a:r>
              <a:rPr lang="en-GB" sz="1300" dirty="0">
                <a:latin typeface="Source Sans Pro" panose="020B0503030403020204" pitchFamily="34" charset="0"/>
              </a:rPr>
              <a:t>Programme Managers (FPI.4)</a:t>
            </a:r>
          </a:p>
        </p:txBody>
      </p:sp>
      <p:sp>
        <p:nvSpPr>
          <p:cNvPr id="19" name="Abgerundetes Rechteck 18"/>
          <p:cNvSpPr/>
          <p:nvPr/>
        </p:nvSpPr>
        <p:spPr>
          <a:xfrm>
            <a:off x="3219649" y="3421376"/>
            <a:ext cx="4331369" cy="556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b="1" dirty="0">
                <a:solidFill>
                  <a:schemeClr val="bg1"/>
                </a:solidFill>
                <a:latin typeface="Source Sans Pro" panose="020B0503030403020204" pitchFamily="34" charset="0"/>
              </a:rPr>
              <a:t>Goethe-</a:t>
            </a:r>
            <a:r>
              <a:rPr lang="en-GB" sz="1300" b="1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Institut</a:t>
            </a:r>
            <a:r>
              <a:rPr lang="en-GB" sz="1300" b="1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en-GB" sz="1300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(Consortium Leader)</a:t>
            </a:r>
            <a:endParaRPr lang="en-GB" sz="1300" dirty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3219649" y="4649669"/>
            <a:ext cx="1456265" cy="63817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>
                <a:solidFill>
                  <a:schemeClr val="bg1"/>
                </a:solidFill>
                <a:latin typeface="Source Sans Pro" panose="020B0503030403020204" pitchFamily="34" charset="0"/>
              </a:rPr>
              <a:t>Team Leader</a:t>
            </a:r>
          </a:p>
          <a:p>
            <a:pPr algn="ctr"/>
            <a:r>
              <a:rPr lang="en-GB" sz="1300" dirty="0">
                <a:solidFill>
                  <a:schemeClr val="bg1"/>
                </a:solidFill>
                <a:latin typeface="Source Sans Pro" panose="020B0503030403020204" pitchFamily="34" charset="0"/>
              </a:rPr>
              <a:t>Sana Ouchtati</a:t>
            </a:r>
          </a:p>
        </p:txBody>
      </p:sp>
      <p:sp>
        <p:nvSpPr>
          <p:cNvPr id="21" name="Abgerundetes Rechteck 20"/>
          <p:cNvSpPr/>
          <p:nvPr/>
        </p:nvSpPr>
        <p:spPr>
          <a:xfrm>
            <a:off x="3108960" y="5372724"/>
            <a:ext cx="1566954" cy="61368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Source Sans Pro" panose="020B0503030403020204" pitchFamily="34" charset="0"/>
              </a:rPr>
              <a:t>Project Office</a:t>
            </a:r>
          </a:p>
          <a:p>
            <a:r>
              <a:rPr lang="en-GB" sz="1100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• Guillemette </a:t>
            </a:r>
            <a:r>
              <a:rPr lang="en-GB" sz="1100" dirty="0">
                <a:solidFill>
                  <a:schemeClr val="bg1"/>
                </a:solidFill>
                <a:latin typeface="Source Sans Pro" panose="020B0503030403020204" pitchFamily="34" charset="0"/>
              </a:rPr>
              <a:t>Madinier</a:t>
            </a:r>
          </a:p>
          <a:p>
            <a:r>
              <a:rPr lang="en-GB" sz="1100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• Jermina </a:t>
            </a:r>
            <a:r>
              <a:rPr lang="en-GB" sz="1100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Stanojev</a:t>
            </a:r>
            <a:endParaRPr lang="en-GB" sz="1100" dirty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sp>
        <p:nvSpPr>
          <p:cNvPr id="22" name="Abgerundetes Rechteck 21"/>
          <p:cNvSpPr/>
          <p:nvPr/>
        </p:nvSpPr>
        <p:spPr>
          <a:xfrm>
            <a:off x="6075501" y="4586485"/>
            <a:ext cx="1812953" cy="13999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/>
              <a:t>Consortium members</a:t>
            </a:r>
          </a:p>
          <a:p>
            <a:r>
              <a:rPr lang="en-GB" sz="1200" dirty="0" smtClean="0"/>
              <a:t>• </a:t>
            </a:r>
            <a:r>
              <a:rPr lang="en-GB" sz="1200" b="1" dirty="0" smtClean="0"/>
              <a:t>British Council</a:t>
            </a:r>
            <a:endParaRPr lang="en-GB" sz="1200" dirty="0"/>
          </a:p>
          <a:p>
            <a:r>
              <a:rPr lang="en-GB" sz="1200" dirty="0" smtClean="0"/>
              <a:t>• </a:t>
            </a:r>
            <a:r>
              <a:rPr lang="en-GB" sz="1200" b="1" dirty="0" smtClean="0"/>
              <a:t>BOZAR</a:t>
            </a:r>
            <a:r>
              <a:rPr lang="en-GB" sz="1200" dirty="0" smtClean="0"/>
              <a:t> </a:t>
            </a:r>
          </a:p>
          <a:p>
            <a:r>
              <a:rPr lang="en-GB" sz="1200" dirty="0" smtClean="0"/>
              <a:t>• </a:t>
            </a:r>
            <a:r>
              <a:rPr lang="en-GB" sz="1200" b="1" dirty="0" smtClean="0"/>
              <a:t>ECF</a:t>
            </a:r>
          </a:p>
          <a:p>
            <a:r>
              <a:rPr lang="en-GB" sz="1200" b="1" dirty="0" smtClean="0"/>
              <a:t>• EUNIC Global</a:t>
            </a:r>
            <a:r>
              <a:rPr lang="en-GB" sz="1200" dirty="0" smtClean="0"/>
              <a:t> </a:t>
            </a:r>
            <a:endParaRPr lang="en-GB" sz="1200" dirty="0"/>
          </a:p>
          <a:p>
            <a:r>
              <a:rPr lang="en-GB" sz="1200" dirty="0" smtClean="0"/>
              <a:t>• </a:t>
            </a:r>
            <a:r>
              <a:rPr lang="en-GB" sz="1200" b="1" dirty="0" err="1" smtClean="0"/>
              <a:t>Institut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français</a:t>
            </a:r>
            <a:endParaRPr lang="en-GB" sz="1200" dirty="0"/>
          </a:p>
        </p:txBody>
      </p:sp>
      <p:sp>
        <p:nvSpPr>
          <p:cNvPr id="23" name="Pfeil nach links, rechts und oben 22"/>
          <p:cNvSpPr/>
          <p:nvPr/>
        </p:nvSpPr>
        <p:spPr>
          <a:xfrm>
            <a:off x="4843233" y="4146124"/>
            <a:ext cx="1064949" cy="1432072"/>
          </a:xfrm>
          <a:prstGeom prst="leftRightUpArrow">
            <a:avLst>
              <a:gd name="adj1" fmla="val 17770"/>
              <a:gd name="adj2" fmla="val 21385"/>
              <a:gd name="adj3" fmla="val 25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Pfeil nach oben und unten 23"/>
          <p:cNvSpPr/>
          <p:nvPr/>
        </p:nvSpPr>
        <p:spPr>
          <a:xfrm>
            <a:off x="5235568" y="2603029"/>
            <a:ext cx="280280" cy="649713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10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Source Sans Pro" panose="020B0503030403020204" pitchFamily="34" charset="0"/>
              </a:rPr>
              <a:t>Cultural </a:t>
            </a:r>
            <a:r>
              <a:rPr lang="de-DE" dirty="0" err="1">
                <a:latin typeface="Source Sans Pro" panose="020B0503030403020204" pitchFamily="34" charset="0"/>
              </a:rPr>
              <a:t>Diplomacy</a:t>
            </a:r>
            <a:r>
              <a:rPr lang="de-DE" dirty="0">
                <a:latin typeface="Source Sans Pro" panose="020B0503030403020204" pitchFamily="34" charset="0"/>
              </a:rPr>
              <a:t> </a:t>
            </a:r>
            <a:r>
              <a:rPr lang="de-DE" dirty="0" err="1">
                <a:latin typeface="Source Sans Pro" panose="020B0503030403020204" pitchFamily="34" charset="0"/>
              </a:rPr>
              <a:t>Platform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414266"/>
          </a:xfrm>
        </p:spPr>
        <p:txBody>
          <a:bodyPr/>
          <a:lstStyle/>
          <a:p>
            <a:r>
              <a:rPr lang="fr-BE" dirty="0" smtClean="0">
                <a:latin typeface="Source Sans Pro" panose="020B0503030403020204" pitchFamily="34" charset="0"/>
              </a:rPr>
              <a:t>Tools</a:t>
            </a:r>
            <a:endParaRPr lang="en-GB" dirty="0">
              <a:latin typeface="Source Sans Pro" panose="020B0503030403020204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579579"/>
          </a:xfrm>
        </p:spPr>
        <p:txBody>
          <a:bodyPr>
            <a:normAutofit fontScale="92500"/>
          </a:bodyPr>
          <a:lstStyle/>
          <a:p>
            <a:r>
              <a:rPr lang="de-DE" dirty="0">
                <a:latin typeface="Source Sans Pro" panose="020B0503030403020204" pitchFamily="34" charset="0"/>
              </a:rPr>
              <a:t>Policy </a:t>
            </a:r>
            <a:r>
              <a:rPr lang="de-DE" dirty="0" err="1" smtClean="0">
                <a:latin typeface="Source Sans Pro" panose="020B0503030403020204" pitchFamily="34" charset="0"/>
              </a:rPr>
              <a:t>support</a:t>
            </a:r>
            <a:r>
              <a:rPr lang="de-DE" dirty="0">
                <a:latin typeface="Source Sans Pro" panose="020B0503030403020204" pitchFamily="34" charset="0"/>
              </a:rPr>
              <a:t> </a:t>
            </a:r>
            <a:r>
              <a:rPr lang="de-DE" dirty="0" err="1" smtClean="0">
                <a:latin typeface="Source Sans Pro" panose="020B0503030403020204" pitchFamily="34" charset="0"/>
              </a:rPr>
              <a:t>and</a:t>
            </a:r>
            <a:r>
              <a:rPr lang="de-DE" dirty="0" smtClean="0">
                <a:latin typeface="Source Sans Pro" panose="020B0503030403020204" pitchFamily="34" charset="0"/>
              </a:rPr>
              <a:t> </a:t>
            </a:r>
            <a:r>
              <a:rPr lang="de-DE" dirty="0" err="1" smtClean="0">
                <a:latin typeface="Source Sans Pro" panose="020B0503030403020204" pitchFamily="34" charset="0"/>
              </a:rPr>
              <a:t>advice</a:t>
            </a:r>
            <a:r>
              <a:rPr lang="de-DE" dirty="0" smtClean="0">
                <a:latin typeface="Source Sans Pro" panose="020B0503030403020204" pitchFamily="34" charset="0"/>
              </a:rPr>
              <a:t>, </a:t>
            </a:r>
            <a:r>
              <a:rPr lang="de-DE" dirty="0">
                <a:latin typeface="Source Sans Pro" panose="020B0503030403020204" pitchFamily="34" charset="0"/>
              </a:rPr>
              <a:t>via </a:t>
            </a:r>
            <a:r>
              <a:rPr lang="de-DE" dirty="0" err="1">
                <a:latin typeface="Source Sans Pro" panose="020B0503030403020204" pitchFamily="34" charset="0"/>
              </a:rPr>
              <a:t>mappings</a:t>
            </a:r>
            <a:r>
              <a:rPr lang="de-DE" dirty="0">
                <a:latin typeface="Source Sans Pro" panose="020B0503030403020204" pitchFamily="34" charset="0"/>
              </a:rPr>
              <a:t>, </a:t>
            </a:r>
            <a:r>
              <a:rPr lang="de-DE" dirty="0" err="1">
                <a:latin typeface="Source Sans Pro" panose="020B0503030403020204" pitchFamily="34" charset="0"/>
              </a:rPr>
              <a:t>studies</a:t>
            </a:r>
            <a:r>
              <a:rPr lang="de-DE" dirty="0">
                <a:latin typeface="Source Sans Pro" panose="020B0503030403020204" pitchFamily="34" charset="0"/>
              </a:rPr>
              <a:t>, </a:t>
            </a:r>
            <a:r>
              <a:rPr lang="de-DE" dirty="0" err="1">
                <a:latin typeface="Source Sans Pro" panose="020B0503030403020204" pitchFamily="34" charset="0"/>
              </a:rPr>
              <a:t>policy</a:t>
            </a:r>
            <a:r>
              <a:rPr lang="de-DE" dirty="0">
                <a:latin typeface="Source Sans Pro" panose="020B0503030403020204" pitchFamily="34" charset="0"/>
              </a:rPr>
              <a:t> </a:t>
            </a:r>
            <a:r>
              <a:rPr lang="de-DE" dirty="0" err="1" smtClean="0">
                <a:latin typeface="Source Sans Pro" panose="020B0503030403020204" pitchFamily="34" charset="0"/>
              </a:rPr>
              <a:t>paper</a:t>
            </a:r>
            <a:r>
              <a:rPr lang="de-DE" dirty="0" err="1">
                <a:latin typeface="Source Sans Pro" panose="020B0503030403020204" pitchFamily="34" charset="0"/>
              </a:rPr>
              <a:t>s</a:t>
            </a:r>
            <a:r>
              <a:rPr lang="de-DE" dirty="0" smtClean="0">
                <a:latin typeface="Source Sans Pro" panose="020B0503030403020204" pitchFamily="34" charset="0"/>
              </a:rPr>
              <a:t>, </a:t>
            </a:r>
            <a:r>
              <a:rPr lang="de-DE" dirty="0" err="1" smtClean="0">
                <a:latin typeface="Source Sans Pro" panose="020B0503030403020204" pitchFamily="34" charset="0"/>
              </a:rPr>
              <a:t>assessments</a:t>
            </a:r>
            <a:r>
              <a:rPr lang="de-DE" dirty="0" smtClean="0">
                <a:latin typeface="Source Sans Pro" panose="020B0503030403020204" pitchFamily="34" charset="0"/>
              </a:rPr>
              <a:t> </a:t>
            </a:r>
            <a:r>
              <a:rPr lang="de-DE" dirty="0" err="1" smtClean="0">
                <a:latin typeface="Source Sans Pro" panose="020B0503030403020204" pitchFamily="34" charset="0"/>
              </a:rPr>
              <a:t>and</a:t>
            </a:r>
            <a:r>
              <a:rPr lang="de-DE" dirty="0" smtClean="0">
                <a:latin typeface="Source Sans Pro" panose="020B0503030403020204" pitchFamily="34" charset="0"/>
              </a:rPr>
              <a:t> </a:t>
            </a:r>
            <a:r>
              <a:rPr lang="de-DE" dirty="0" err="1" smtClean="0">
                <a:latin typeface="Source Sans Pro" panose="020B0503030403020204" pitchFamily="34" charset="0"/>
              </a:rPr>
              <a:t>consultation</a:t>
            </a:r>
            <a:r>
              <a:rPr lang="de-DE" dirty="0" smtClean="0">
                <a:latin typeface="Source Sans Pro" panose="020B0503030403020204" pitchFamily="34" charset="0"/>
              </a:rPr>
              <a:t> </a:t>
            </a:r>
            <a:r>
              <a:rPr lang="de-DE" dirty="0" err="1" smtClean="0">
                <a:latin typeface="Source Sans Pro" panose="020B0503030403020204" pitchFamily="34" charset="0"/>
              </a:rPr>
              <a:t>meetings</a:t>
            </a:r>
            <a:endParaRPr lang="de-DE" dirty="0">
              <a:latin typeface="Source Sans Pro" panose="020B0503030403020204" pitchFamily="34" charset="0"/>
            </a:endParaRPr>
          </a:p>
          <a:p>
            <a:r>
              <a:rPr lang="de-DE" dirty="0" err="1" smtClean="0">
                <a:latin typeface="Source Sans Pro" panose="020B0503030403020204" pitchFamily="34" charset="0"/>
              </a:rPr>
              <a:t>Thematic</a:t>
            </a:r>
            <a:r>
              <a:rPr lang="de-DE" dirty="0" smtClean="0">
                <a:latin typeface="Source Sans Pro" panose="020B0503030403020204" pitchFamily="34" charset="0"/>
              </a:rPr>
              <a:t> </a:t>
            </a:r>
            <a:r>
              <a:rPr lang="de-DE" dirty="0" err="1" smtClean="0">
                <a:latin typeface="Source Sans Pro" panose="020B0503030403020204" pitchFamily="34" charset="0"/>
              </a:rPr>
              <a:t>workshops</a:t>
            </a:r>
            <a:r>
              <a:rPr lang="de-DE" dirty="0">
                <a:latin typeface="Source Sans Pro" panose="020B0503030403020204" pitchFamily="34" charset="0"/>
              </a:rPr>
              <a:t>, </a:t>
            </a:r>
            <a:r>
              <a:rPr lang="de-DE" dirty="0" err="1">
                <a:latin typeface="Source Sans Pro" panose="020B0503030403020204" pitchFamily="34" charset="0"/>
              </a:rPr>
              <a:t>roundtables</a:t>
            </a:r>
            <a:r>
              <a:rPr lang="de-DE" dirty="0">
                <a:latin typeface="Source Sans Pro" panose="020B0503030403020204" pitchFamily="34" charset="0"/>
              </a:rPr>
              <a:t> </a:t>
            </a:r>
            <a:r>
              <a:rPr lang="de-DE" dirty="0" err="1">
                <a:latin typeface="Source Sans Pro" panose="020B0503030403020204" pitchFamily="34" charset="0"/>
              </a:rPr>
              <a:t>and</a:t>
            </a:r>
            <a:r>
              <a:rPr lang="de-DE" dirty="0">
                <a:latin typeface="Source Sans Pro" panose="020B0503030403020204" pitchFamily="34" charset="0"/>
              </a:rPr>
              <a:t> </a:t>
            </a:r>
            <a:r>
              <a:rPr lang="de-DE" dirty="0" err="1" smtClean="0">
                <a:latin typeface="Source Sans Pro" panose="020B0503030403020204" pitchFamily="34" charset="0"/>
              </a:rPr>
              <a:t>seminars</a:t>
            </a:r>
            <a:r>
              <a:rPr lang="de-DE" dirty="0" smtClean="0">
                <a:latin typeface="Source Sans Pro" panose="020B0503030403020204" pitchFamily="34" charset="0"/>
              </a:rPr>
              <a:t> on </a:t>
            </a:r>
            <a:r>
              <a:rPr lang="de-DE" dirty="0" err="1" smtClean="0">
                <a:latin typeface="Source Sans Pro" panose="020B0503030403020204" pitchFamily="34" charset="0"/>
              </a:rPr>
              <a:t>themes</a:t>
            </a:r>
            <a:r>
              <a:rPr lang="de-DE" dirty="0" smtClean="0">
                <a:latin typeface="Source Sans Pro" panose="020B0503030403020204" pitchFamily="34" charset="0"/>
              </a:rPr>
              <a:t> </a:t>
            </a:r>
            <a:r>
              <a:rPr lang="de-DE" dirty="0" err="1" smtClean="0">
                <a:latin typeface="Source Sans Pro" panose="020B0503030403020204" pitchFamily="34" charset="0"/>
              </a:rPr>
              <a:t>of</a:t>
            </a:r>
            <a:r>
              <a:rPr lang="de-DE" dirty="0" smtClean="0">
                <a:latin typeface="Source Sans Pro" panose="020B0503030403020204" pitchFamily="34" charset="0"/>
              </a:rPr>
              <a:t> international </a:t>
            </a:r>
            <a:r>
              <a:rPr lang="de-DE" dirty="0" err="1" smtClean="0">
                <a:latin typeface="Source Sans Pro" panose="020B0503030403020204" pitchFamily="34" charset="0"/>
              </a:rPr>
              <a:t>cultural</a:t>
            </a:r>
            <a:r>
              <a:rPr lang="de-DE" dirty="0" smtClean="0">
                <a:latin typeface="Source Sans Pro" panose="020B0503030403020204" pitchFamily="34" charset="0"/>
              </a:rPr>
              <a:t> </a:t>
            </a:r>
            <a:r>
              <a:rPr lang="de-DE" dirty="0" err="1" smtClean="0">
                <a:latin typeface="Source Sans Pro" panose="020B0503030403020204" pitchFamily="34" charset="0"/>
              </a:rPr>
              <a:t>relations</a:t>
            </a:r>
            <a:r>
              <a:rPr lang="de-DE" dirty="0" smtClean="0">
                <a:latin typeface="Source Sans Pro" panose="020B0503030403020204" pitchFamily="34" charset="0"/>
              </a:rPr>
              <a:t> (CH, CCIs, </a:t>
            </a:r>
            <a:r>
              <a:rPr lang="de-DE" i="1" dirty="0" smtClean="0">
                <a:latin typeface="Source Sans Pro" panose="020B0503030403020204" pitchFamily="34" charset="0"/>
              </a:rPr>
              <a:t>etc</a:t>
            </a:r>
            <a:r>
              <a:rPr lang="de-DE" dirty="0" smtClean="0">
                <a:latin typeface="Source Sans Pro" panose="020B0503030403020204" pitchFamily="34" charset="0"/>
              </a:rPr>
              <a:t>.)</a:t>
            </a:r>
            <a:endParaRPr lang="de-DE" dirty="0">
              <a:latin typeface="Source Sans Pro" panose="020B0503030403020204" pitchFamily="34" charset="0"/>
            </a:endParaRPr>
          </a:p>
          <a:p>
            <a:r>
              <a:rPr lang="de-DE" dirty="0">
                <a:latin typeface="Source Sans Pro" panose="020B0503030403020204" pitchFamily="34" charset="0"/>
              </a:rPr>
              <a:t>Global Cultural Leadership Programme, </a:t>
            </a:r>
            <a:r>
              <a:rPr lang="de-DE" dirty="0" err="1">
                <a:latin typeface="Source Sans Pro" panose="020B0503030403020204" pitchFamily="34" charset="0"/>
              </a:rPr>
              <a:t>for</a:t>
            </a:r>
            <a:r>
              <a:rPr lang="de-DE" dirty="0">
                <a:latin typeface="Source Sans Pro" panose="020B0503030403020204" pitchFamily="34" charset="0"/>
              </a:rPr>
              <a:t> </a:t>
            </a:r>
            <a:r>
              <a:rPr lang="de-DE" dirty="0" err="1">
                <a:latin typeface="Source Sans Pro" panose="020B0503030403020204" pitchFamily="34" charset="0"/>
              </a:rPr>
              <a:t>young</a:t>
            </a:r>
            <a:r>
              <a:rPr lang="de-DE" dirty="0">
                <a:latin typeface="Source Sans Pro" panose="020B0503030403020204" pitchFamily="34" charset="0"/>
              </a:rPr>
              <a:t> </a:t>
            </a:r>
            <a:r>
              <a:rPr lang="de-DE" dirty="0" err="1">
                <a:latin typeface="Source Sans Pro" panose="020B0503030403020204" pitchFamily="34" charset="0"/>
              </a:rPr>
              <a:t>cultural</a:t>
            </a:r>
            <a:r>
              <a:rPr lang="de-DE" dirty="0">
                <a:latin typeface="Source Sans Pro" panose="020B0503030403020204" pitchFamily="34" charset="0"/>
              </a:rPr>
              <a:t> </a:t>
            </a:r>
            <a:r>
              <a:rPr lang="de-DE" dirty="0" err="1" smtClean="0">
                <a:latin typeface="Source Sans Pro" panose="020B0503030403020204" pitchFamily="34" charset="0"/>
              </a:rPr>
              <a:t>leaders</a:t>
            </a:r>
            <a:endParaRPr lang="de-DE" dirty="0" smtClean="0">
              <a:latin typeface="Source Sans Pro" panose="020B0503030403020204" pitchFamily="34" charset="0"/>
            </a:endParaRPr>
          </a:p>
          <a:p>
            <a:r>
              <a:rPr lang="de-DE" dirty="0" smtClean="0">
                <a:latin typeface="Source Sans Pro" panose="020B0503030403020204" pitchFamily="34" charset="0"/>
              </a:rPr>
              <a:t>Website </a:t>
            </a:r>
            <a:r>
              <a:rPr lang="de-DE" dirty="0" err="1" smtClean="0">
                <a:latin typeface="Source Sans Pro" panose="020B0503030403020204" pitchFamily="34" charset="0"/>
              </a:rPr>
              <a:t>and</a:t>
            </a:r>
            <a:r>
              <a:rPr lang="de-DE" dirty="0" smtClean="0">
                <a:latin typeface="Source Sans Pro" panose="020B0503030403020204" pitchFamily="34" charset="0"/>
              </a:rPr>
              <a:t> </a:t>
            </a:r>
            <a:r>
              <a:rPr lang="de-DE" dirty="0" err="1" smtClean="0">
                <a:latin typeface="Source Sans Pro" panose="020B0503030403020204" pitchFamily="34" charset="0"/>
              </a:rPr>
              <a:t>database</a:t>
            </a:r>
            <a:endParaRPr lang="de-DE" dirty="0" smtClean="0">
              <a:latin typeface="Source Sans Pro" panose="020B0503030403020204" pitchFamily="34" charset="0"/>
            </a:endParaRPr>
          </a:p>
          <a:p>
            <a:r>
              <a:rPr lang="de-DE" dirty="0" smtClean="0">
                <a:latin typeface="Source Sans Pro" panose="020B0503030403020204" pitchFamily="34" charset="0"/>
              </a:rPr>
              <a:t>Training </a:t>
            </a:r>
            <a:r>
              <a:rPr lang="de-DE" dirty="0" err="1" smtClean="0">
                <a:latin typeface="Source Sans Pro" panose="020B0503030403020204" pitchFamily="34" charset="0"/>
              </a:rPr>
              <a:t>modules</a:t>
            </a:r>
            <a:r>
              <a:rPr lang="de-DE" dirty="0" smtClean="0">
                <a:latin typeface="Source Sans Pro" panose="020B0503030403020204" pitchFamily="34" charset="0"/>
              </a:rPr>
              <a:t> </a:t>
            </a:r>
            <a:r>
              <a:rPr lang="de-DE" dirty="0" err="1" smtClean="0">
                <a:latin typeface="Source Sans Pro" panose="020B0503030403020204" pitchFamily="34" charset="0"/>
              </a:rPr>
              <a:t>through</a:t>
            </a:r>
            <a:r>
              <a:rPr lang="de-DE" dirty="0" smtClean="0">
                <a:latin typeface="Source Sans Pro" panose="020B0503030403020204" pitchFamily="34" charset="0"/>
              </a:rPr>
              <a:t> video-</a:t>
            </a:r>
            <a:r>
              <a:rPr lang="de-DE" dirty="0" err="1" smtClean="0">
                <a:latin typeface="Source Sans Pro" panose="020B0503030403020204" pitchFamily="34" charset="0"/>
              </a:rPr>
              <a:t>courses</a:t>
            </a:r>
            <a:r>
              <a:rPr lang="de-DE" dirty="0" smtClean="0">
                <a:latin typeface="Source Sans Pro" panose="020B0503030403020204" pitchFamily="34" charset="0"/>
              </a:rPr>
              <a:t> &amp; </a:t>
            </a:r>
            <a:r>
              <a:rPr lang="de-DE" dirty="0" err="1" smtClean="0">
                <a:latin typeface="Source Sans Pro" panose="020B0503030403020204" pitchFamily="34" charset="0"/>
              </a:rPr>
              <a:t>webinars</a:t>
            </a:r>
            <a:endParaRPr lang="de-DE" dirty="0">
              <a:latin typeface="Source Sans Pro" panose="020B0503030403020204" pitchFamily="34" charset="0"/>
            </a:endParaRPr>
          </a:p>
          <a:p>
            <a:endParaRPr lang="en-GB" dirty="0">
              <a:latin typeface="Source Sans Pro" panose="020B0503030403020204" pitchFamily="34" charset="0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348952"/>
          </a:xfrm>
        </p:spPr>
        <p:txBody>
          <a:bodyPr/>
          <a:lstStyle/>
          <a:p>
            <a:r>
              <a:rPr lang="fr-BE" dirty="0" err="1" smtClean="0">
                <a:latin typeface="Source Sans Pro" panose="020B0503030403020204" pitchFamily="34" charset="0"/>
              </a:rPr>
              <a:t>Current</a:t>
            </a:r>
            <a:r>
              <a:rPr lang="fr-BE" dirty="0" smtClean="0">
                <a:latin typeface="Source Sans Pro" panose="020B0503030403020204" pitchFamily="34" charset="0"/>
              </a:rPr>
              <a:t> areas </a:t>
            </a:r>
            <a:r>
              <a:rPr lang="fr-BE" dirty="0">
                <a:latin typeface="Source Sans Pro" panose="020B0503030403020204" pitchFamily="34" charset="0"/>
              </a:rPr>
              <a:t>of focus</a:t>
            </a:r>
            <a:endParaRPr lang="en-GB" dirty="0">
              <a:latin typeface="Source Sans Pro" panose="020B0503030403020204" pitchFamily="34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>
                <a:latin typeface="Source Sans Pro" panose="020B0503030403020204" pitchFamily="34" charset="0"/>
              </a:rPr>
              <a:t>Cultural heritage (EYCH 2018)</a:t>
            </a:r>
          </a:p>
          <a:p>
            <a:pPr lvl="0"/>
            <a:r>
              <a:rPr lang="en-GB" dirty="0" smtClean="0">
                <a:latin typeface="Source Sans Pro" panose="020B0503030403020204" pitchFamily="34" charset="0"/>
              </a:rPr>
              <a:t>City-to-city international cooperation</a:t>
            </a:r>
            <a:endParaRPr lang="de-DE" dirty="0">
              <a:latin typeface="Source Sans Pro" panose="020B0503030403020204" pitchFamily="34" charset="0"/>
            </a:endParaRPr>
          </a:p>
          <a:p>
            <a:pPr lvl="0"/>
            <a:r>
              <a:rPr lang="en-GB" dirty="0" smtClean="0">
                <a:latin typeface="Source Sans Pro" panose="020B0503030403020204" pitchFamily="34" charset="0"/>
              </a:rPr>
              <a:t>People-to-people exchanges and intercultural dialogue, including with diasporas </a:t>
            </a:r>
            <a:r>
              <a:rPr lang="en-GB" dirty="0">
                <a:latin typeface="Source Sans Pro" panose="020B0503030403020204" pitchFamily="34" charset="0"/>
              </a:rPr>
              <a:t>and migrant </a:t>
            </a:r>
            <a:r>
              <a:rPr lang="en-GB" dirty="0" smtClean="0">
                <a:latin typeface="Source Sans Pro" panose="020B0503030403020204" pitchFamily="34" charset="0"/>
              </a:rPr>
              <a:t>communities</a:t>
            </a:r>
            <a:endParaRPr lang="en-GB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45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77334" y="562945"/>
            <a:ext cx="8313732" cy="106058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Source Sans Pro" panose="020B0503030403020204" pitchFamily="34" charset="0"/>
              </a:rPr>
              <a:t>Cultural Diplomacy Platform – Website &amp; Database</a:t>
            </a:r>
            <a:endParaRPr lang="en-GB" dirty="0">
              <a:latin typeface="Source Sans Pro" panose="020B0503030403020204" pitchFamily="34" charset="0"/>
            </a:endParaRPr>
          </a:p>
        </p:txBody>
      </p:sp>
      <p:pic>
        <p:nvPicPr>
          <p:cNvPr id="9" name="Inhaltsplatzhalter 8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77334" y="1827766"/>
            <a:ext cx="8313733" cy="468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1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759</Words>
  <Application>Microsoft Office PowerPoint</Application>
  <PresentationFormat>Custom</PresentationFormat>
  <Paragraphs>112</Paragraphs>
  <Slides>13</Slides>
  <Notes>13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Facette</vt:lpstr>
      <vt:lpstr>PowerPoint Presentation</vt:lpstr>
      <vt:lpstr>EU policy framework for international cultural relations</vt:lpstr>
      <vt:lpstr>Joint Communication “Towards an EU strategy for international cultural relations”</vt:lpstr>
      <vt:lpstr>Joint Communication - Guiding principles</vt:lpstr>
      <vt:lpstr>Active stakeholders in the field</vt:lpstr>
      <vt:lpstr>PowerPoint Presentation</vt:lpstr>
      <vt:lpstr>Cultural Diplomacy Platform - Management</vt:lpstr>
      <vt:lpstr>Cultural Diplomacy Platform</vt:lpstr>
      <vt:lpstr>Cultural Diplomacy Platform – Website &amp; Database</vt:lpstr>
      <vt:lpstr>Examples of activities</vt:lpstr>
      <vt:lpstr>Examples of EU Delegations’ requests</vt:lpstr>
      <vt:lpstr>Activities planned for 2018</vt:lpstr>
      <vt:lpstr>Thank you for your attention</vt:lpstr>
    </vt:vector>
  </TitlesOfParts>
  <Company>Goethe 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Diplomacy Platform</dc:title>
  <dc:creator>Guillemette, Madinier</dc:creator>
  <cp:lastModifiedBy>ALVES Ines (DEVCO)</cp:lastModifiedBy>
  <cp:revision>140</cp:revision>
  <cp:lastPrinted>2017-10-18T17:29:30Z</cp:lastPrinted>
  <dcterms:created xsi:type="dcterms:W3CDTF">2016-03-07T09:31:16Z</dcterms:created>
  <dcterms:modified xsi:type="dcterms:W3CDTF">2017-10-24T06:42:01Z</dcterms:modified>
</cp:coreProperties>
</file>