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3" r:id="rId5"/>
    <p:sldId id="304" r:id="rId6"/>
    <p:sldId id="284" r:id="rId7"/>
    <p:sldId id="306" r:id="rId8"/>
    <p:sldId id="278" r:id="rId9"/>
    <p:sldId id="288" r:id="rId10"/>
    <p:sldId id="307" r:id="rId11"/>
    <p:sldId id="308" r:id="rId12"/>
    <p:sldId id="291" r:id="rId13"/>
    <p:sldId id="293" r:id="rId14"/>
    <p:sldId id="294" r:id="rId15"/>
    <p:sldId id="309" r:id="rId16"/>
    <p:sldId id="315" r:id="rId17"/>
    <p:sldId id="316" r:id="rId18"/>
    <p:sldId id="318" r:id="rId19"/>
    <p:sldId id="310" r:id="rId20"/>
    <p:sldId id="301" r:id="rId21"/>
    <p:sldId id="317" r:id="rId22"/>
    <p:sldId id="314" r:id="rId2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  <a:srgbClr val="2D5EC1"/>
    <a:srgbClr val="00BBCE"/>
    <a:srgbClr val="0F5494"/>
    <a:srgbClr val="3166CF"/>
    <a:srgbClr val="FFD624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City of Lodz,</a:t>
            </a:r>
            <a:r>
              <a:rPr lang="en-GB" baseline="0" dirty="0" smtClean="0"/>
              <a:t> Poland</a:t>
            </a:r>
          </a:p>
          <a:p>
            <a:r>
              <a:rPr lang="en-GB" baseline="0" dirty="0" smtClean="0"/>
              <a:t>European Heritage Label Candidate site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3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9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8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dedicated</a:t>
            </a:r>
            <a:r>
              <a:rPr lang="en-GB" dirty="0" smtClean="0"/>
              <a:t> Creative Europe call of </a:t>
            </a:r>
            <a:r>
              <a:rPr lang="en-GB" baseline="0" dirty="0" smtClean="0"/>
              <a:t>5-7 MIO EU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727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202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254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8719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© Pol </a:t>
            </a:r>
            <a:r>
              <a:rPr lang="en-GB" dirty="0" err="1" smtClean="0"/>
              <a:t>Englebert</a:t>
            </a:r>
            <a:r>
              <a:rPr lang="en-GB" baseline="0" dirty="0" smtClean="0"/>
              <a:t> </a:t>
            </a:r>
            <a:r>
              <a:rPr lang="en-GB" dirty="0" err="1" smtClean="0"/>
              <a:t>Joutes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949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1433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652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800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8706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9475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3B4D-E06C-459B-92C3-A216FA839E2A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3254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284006" y="6640719"/>
            <a:ext cx="630000" cy="316674"/>
          </a:xfrm>
          <a:prstGeom prst="rect">
            <a:avLst/>
          </a:prstGeom>
          <a:solidFill>
            <a:srgbClr val="F58220"/>
          </a:solidFill>
          <a:ln w="9525" algn="ctr">
            <a:solidFill>
              <a:srgbClr val="F5822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4238581" y="6620345"/>
            <a:ext cx="62671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fr-BE" sz="700" b="0" i="1" dirty="0" smtClean="0">
                <a:solidFill>
                  <a:schemeClr val="bg1"/>
                </a:solidFill>
              </a:rPr>
              <a:t>Culture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126" y="304081"/>
            <a:ext cx="1584000" cy="109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6143768"/>
            <a:ext cx="2644482" cy="59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ur-lex.europa.eu/legal-content/EN/TXT/?uri=uriserv:OJ.L_.2017.131.01.0001.01.ENG&amp;toc=OJ:L:2017:131:TOC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5" t="1" r="1447" b="13035"/>
          <a:stretch/>
        </p:blipFill>
        <p:spPr>
          <a:xfrm>
            <a:off x="364325" y="1556792"/>
            <a:ext cx="8403157" cy="4830052"/>
          </a:xfrm>
        </p:spPr>
      </p:pic>
      <p:sp>
        <p:nvSpPr>
          <p:cNvPr id="5" name="Rectangle 4"/>
          <p:cNvSpPr/>
          <p:nvPr/>
        </p:nvSpPr>
        <p:spPr>
          <a:xfrm>
            <a:off x="364325" y="1556792"/>
            <a:ext cx="826706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European Year of Cultural Heritage </a:t>
            </a:r>
          </a:p>
          <a:p>
            <a:pPr algn="ctr"/>
            <a:r>
              <a:rPr lang="en-US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2018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03648" y="5373216"/>
            <a:ext cx="5904656" cy="769441"/>
            <a:chOff x="1547664" y="5229202"/>
            <a:chExt cx="5904656" cy="769441"/>
          </a:xfrm>
        </p:grpSpPr>
        <p:sp>
          <p:nvSpPr>
            <p:cNvPr id="6" name="Rectangle 5"/>
            <p:cNvSpPr/>
            <p:nvPr/>
          </p:nvSpPr>
          <p:spPr>
            <a:xfrm>
              <a:off x="2270941" y="5229202"/>
              <a:ext cx="462479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#</a:t>
              </a:r>
              <a:r>
                <a:rPr lang="en-US" sz="4400" b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anose="020F0502020204030204" pitchFamily="34" charset="0"/>
                  <a:cs typeface="Arial" panose="020B0604020202020204" pitchFamily="34" charset="0"/>
                </a:rPr>
                <a:t>EuropeForCulture</a:t>
              </a:r>
              <a:endParaRPr lang="en-US" sz="4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664" y="5282136"/>
              <a:ext cx="1412776" cy="6671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0"/>
                      </a14:imgEffect>
                      <a14:imgEffect>
                        <a14:brightnessContrast bright="-24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2112" y="5288433"/>
              <a:ext cx="710208" cy="71020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23528" y="61763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</a:rPr>
              <a:t>© </a:t>
            </a:r>
            <a:r>
              <a:rPr lang="en-GB" sz="1200" b="0" dirty="0" smtClean="0">
                <a:solidFill>
                  <a:schemeClr val="bg1"/>
                </a:solidFill>
              </a:rPr>
              <a:t>European Heritage Label</a:t>
            </a:r>
            <a:endParaRPr lang="en-GB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9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584" y="2636912"/>
            <a:ext cx="7712487" cy="2151928"/>
          </a:xfrm>
        </p:spPr>
        <p:txBody>
          <a:bodyPr/>
          <a:lstStyle/>
          <a:p>
            <a:pPr>
              <a:buClrTx/>
              <a:defRPr/>
            </a:pPr>
            <a:r>
              <a:rPr lang="en-US" sz="2000" i="0" dirty="0" smtClean="0">
                <a:solidFill>
                  <a:schemeClr val="tx1"/>
                </a:solidFill>
              </a:rPr>
              <a:t>Joint </a:t>
            </a:r>
            <a:r>
              <a:rPr lang="en-US" sz="2000" i="0" dirty="0">
                <a:solidFill>
                  <a:schemeClr val="tx1"/>
                </a:solidFill>
              </a:rPr>
              <a:t>effort of </a:t>
            </a:r>
            <a:r>
              <a:rPr lang="en-US" sz="2000" b="1" i="0" dirty="0">
                <a:solidFill>
                  <a:srgbClr val="2D5EC1"/>
                </a:solidFill>
              </a:rPr>
              <a:t>European Institutions</a:t>
            </a:r>
            <a:r>
              <a:rPr lang="en-US" sz="2000" i="0" dirty="0">
                <a:solidFill>
                  <a:schemeClr val="tx1"/>
                </a:solidFill>
              </a:rPr>
              <a:t>: </a:t>
            </a:r>
            <a:r>
              <a:rPr lang="en-US" sz="2000" i="0" dirty="0" smtClean="0">
                <a:solidFill>
                  <a:schemeClr val="tx1"/>
                </a:solidFill>
              </a:rPr>
              <a:t>Commission</a:t>
            </a:r>
            <a:r>
              <a:rPr lang="en-US" sz="2000" i="0" dirty="0">
                <a:solidFill>
                  <a:schemeClr val="tx1"/>
                </a:solidFill>
              </a:rPr>
              <a:t>, </a:t>
            </a:r>
            <a:r>
              <a:rPr lang="en-US" sz="2000" i="0" dirty="0" smtClean="0">
                <a:solidFill>
                  <a:schemeClr val="tx1"/>
                </a:solidFill>
              </a:rPr>
              <a:t>Parliament, Council of the EU, </a:t>
            </a:r>
            <a:r>
              <a:rPr lang="en-GB" sz="2000" i="0" dirty="0">
                <a:solidFill>
                  <a:schemeClr val="tx1"/>
                </a:solidFill>
              </a:rPr>
              <a:t>European External Action </a:t>
            </a:r>
            <a:r>
              <a:rPr lang="en-GB" sz="2000" i="0" dirty="0" smtClean="0">
                <a:solidFill>
                  <a:schemeClr val="tx1"/>
                </a:solidFill>
              </a:rPr>
              <a:t>Service, </a:t>
            </a:r>
            <a:r>
              <a:rPr lang="en-US" sz="2000" i="0" dirty="0" smtClean="0">
                <a:solidFill>
                  <a:schemeClr val="tx1"/>
                </a:solidFill>
              </a:rPr>
              <a:t>Committee </a:t>
            </a:r>
            <a:r>
              <a:rPr lang="en-US" sz="2000" i="0" dirty="0">
                <a:solidFill>
                  <a:schemeClr val="tx1"/>
                </a:solidFill>
              </a:rPr>
              <a:t>of the </a:t>
            </a:r>
            <a:r>
              <a:rPr lang="en-US" sz="2000" i="0" dirty="0" smtClean="0">
                <a:solidFill>
                  <a:schemeClr val="tx1"/>
                </a:solidFill>
              </a:rPr>
              <a:t>Regions and </a:t>
            </a:r>
            <a:r>
              <a:rPr lang="en-GB" sz="2000" i="0" dirty="0" smtClean="0">
                <a:solidFill>
                  <a:schemeClr val="tx1"/>
                </a:solidFill>
              </a:rPr>
              <a:t>European </a:t>
            </a:r>
            <a:r>
              <a:rPr lang="en-GB" sz="2000" i="0" dirty="0">
                <a:solidFill>
                  <a:schemeClr val="tx1"/>
                </a:solidFill>
              </a:rPr>
              <a:t>Economic and Social </a:t>
            </a:r>
            <a:r>
              <a:rPr lang="en-GB" sz="2000" i="0" dirty="0" smtClean="0">
                <a:solidFill>
                  <a:schemeClr val="tx1"/>
                </a:solidFill>
              </a:rPr>
              <a:t>Committee.</a:t>
            </a:r>
            <a:endParaRPr lang="en-US" sz="2000" i="0" dirty="0">
              <a:solidFill>
                <a:schemeClr val="tx1"/>
              </a:solidFill>
            </a:endParaRPr>
          </a:p>
          <a:p>
            <a:pPr marL="0" lvl="0" indent="0">
              <a:spcBef>
                <a:spcPts val="350"/>
              </a:spcBef>
              <a:buClrTx/>
              <a:buNone/>
              <a:defRPr/>
            </a:pPr>
            <a:endParaRPr lang="en-US" sz="2000" i="0" dirty="0">
              <a:solidFill>
                <a:schemeClr val="tx1"/>
              </a:solidFill>
            </a:endParaRPr>
          </a:p>
          <a:p>
            <a:pPr lvl="0">
              <a:buClrTx/>
              <a:defRPr/>
            </a:pPr>
            <a:r>
              <a:rPr lang="en-US" sz="2000" i="0" dirty="0" smtClean="0">
                <a:solidFill>
                  <a:schemeClr val="tx1"/>
                </a:solidFill>
              </a:rPr>
              <a:t>With </a:t>
            </a:r>
            <a:r>
              <a:rPr lang="en-US" sz="2000" b="1" i="0" dirty="0">
                <a:solidFill>
                  <a:srgbClr val="2D5EC1"/>
                </a:solidFill>
              </a:rPr>
              <a:t>DG Education and Culture </a:t>
            </a:r>
            <a:r>
              <a:rPr lang="en-US" sz="2000" i="0" dirty="0" smtClean="0">
                <a:solidFill>
                  <a:schemeClr val="tx1"/>
                </a:solidFill>
              </a:rPr>
              <a:t>in the lead, it will be a Joint effort of </a:t>
            </a:r>
            <a:r>
              <a:rPr lang="en-US" sz="2000" b="1" i="0" dirty="0">
                <a:solidFill>
                  <a:srgbClr val="2D5EC1"/>
                </a:solidFill>
              </a:rPr>
              <a:t>different departments of the </a:t>
            </a:r>
            <a:r>
              <a:rPr lang="en-US" sz="2000" b="1" i="0" dirty="0" smtClean="0">
                <a:solidFill>
                  <a:srgbClr val="2D5EC1"/>
                </a:solidFill>
              </a:rPr>
              <a:t>Commission</a:t>
            </a:r>
            <a:r>
              <a:rPr lang="en-US" sz="2000" i="0" dirty="0" smtClean="0">
                <a:solidFill>
                  <a:schemeClr val="tx1"/>
                </a:solidFill>
              </a:rPr>
              <a:t>,</a:t>
            </a:r>
            <a:r>
              <a:rPr lang="en-US" sz="2000" b="1" i="0" dirty="0" smtClean="0">
                <a:solidFill>
                  <a:srgbClr val="7030A0"/>
                </a:solidFill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</a:rPr>
              <a:t>focusing on: </a:t>
            </a:r>
            <a:r>
              <a:rPr lang="en-GB" sz="2000" i="0" dirty="0" smtClean="0">
                <a:solidFill>
                  <a:schemeClr val="tx1"/>
                </a:solidFill>
              </a:rPr>
              <a:t>education, regional development, social cohesion, environment, tourism, research, audio-visual policy, etc.</a:t>
            </a:r>
            <a:endParaRPr lang="en-US" sz="2000" i="0" dirty="0" smtClean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528" y="548680"/>
            <a:ext cx="77703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5200" b="0" i="0" kern="1200" dirty="0" smtClean="0">
                <a:solidFill>
                  <a:srgbClr val="FFC91D"/>
                </a:solidFill>
                <a:latin typeface="Verdana" pitchFamily="34" charset="0"/>
              </a:rPr>
              <a:t>       </a:t>
            </a:r>
            <a:r>
              <a:rPr lang="en-US" sz="3000" b="0" i="0" dirty="0">
                <a:solidFill>
                  <a:srgbClr val="FFC91D"/>
                </a:solidFill>
                <a:latin typeface="Verdana" pitchFamily="34" charset="0"/>
              </a:rPr>
              <a:t> </a:t>
            </a:r>
            <a:r>
              <a:rPr lang="en-US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How?</a:t>
            </a:r>
          </a:p>
          <a:p>
            <a:pPr>
              <a:buFont typeface="Arial" pitchFamily="34" charset="0"/>
              <a:buNone/>
            </a:pPr>
            <a:endParaRPr lang="en-US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fr-BE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None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1800" b="0" i="0" kern="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0060" y="18448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Management of the Year at </a:t>
            </a:r>
            <a:r>
              <a:rPr lang="en-GB" sz="2400" dirty="0" smtClean="0">
                <a:solidFill>
                  <a:schemeClr val="tx1"/>
                </a:solidFill>
              </a:rPr>
              <a:t>European </a:t>
            </a:r>
            <a:r>
              <a:rPr lang="en-GB" sz="2400" dirty="0">
                <a:solidFill>
                  <a:schemeClr val="tx1"/>
                </a:solidFill>
              </a:rPr>
              <a:t>level </a:t>
            </a:r>
          </a:p>
        </p:txBody>
      </p:sp>
      <p:grpSp>
        <p:nvGrpSpPr>
          <p:cNvPr id="13" name="Shape 279"/>
          <p:cNvGrpSpPr/>
          <p:nvPr/>
        </p:nvGrpSpPr>
        <p:grpSpPr>
          <a:xfrm>
            <a:off x="963699" y="685856"/>
            <a:ext cx="727981" cy="575227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14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7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724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8805" y="1628800"/>
            <a:ext cx="7820020" cy="8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dirty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dirty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dirty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>
              <a:buFontTx/>
              <a:buNone/>
            </a:pPr>
            <a:endParaRPr lang="en-GB" b="1" i="0" kern="0" dirty="0" smtClean="0">
              <a:solidFill>
                <a:schemeClr val="tx1"/>
              </a:solidFill>
            </a:endParaRPr>
          </a:p>
          <a:p>
            <a:pPr algn="just">
              <a:buFontTx/>
              <a:buNone/>
            </a:pPr>
            <a:endParaRPr lang="en-US" sz="700" b="1" i="0" kern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2636912"/>
            <a:ext cx="4428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The Commission is assisted by a </a:t>
            </a:r>
            <a:r>
              <a:rPr lang="en-GB" sz="2000" dirty="0" smtClean="0">
                <a:solidFill>
                  <a:srgbClr val="2D5EC1"/>
                </a:solidFill>
                <a:latin typeface="+mn-lt"/>
              </a:rPr>
              <a:t>Committee of stakeholders,</a:t>
            </a:r>
            <a:r>
              <a:rPr lang="en-GB" sz="2000" b="0" dirty="0" smtClean="0">
                <a:solidFill>
                  <a:srgbClr val="2D5EC1"/>
                </a:solidFill>
                <a:latin typeface="+mn-lt"/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composed of 35 representative organisations.</a:t>
            </a:r>
          </a:p>
          <a:p>
            <a:pPr marL="171450" lvl="0" indent="-171450" algn="just">
              <a:buClrTx/>
              <a:buFont typeface="Arial" panose="020B0604020202020204" pitchFamily="34" charset="0"/>
              <a:buChar char="•"/>
              <a:defRPr/>
            </a:pPr>
            <a:endParaRPr lang="en-GB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73" t="11140" r="35057" b="67202"/>
          <a:stretch/>
        </p:blipFill>
        <p:spPr bwMode="auto">
          <a:xfrm>
            <a:off x="5580112" y="2818733"/>
            <a:ext cx="2736304" cy="147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27584" y="4575904"/>
            <a:ext cx="4995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2D5EC1"/>
                </a:solidFill>
                <a:latin typeface="+mn-lt"/>
              </a:rPr>
              <a:t>International organisations 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including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UNESCO and the 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Council of Europe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are also closely 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associated. 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4376137"/>
            <a:ext cx="311589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b="0" dirty="0">
                <a:solidFill>
                  <a:schemeClr val="tx1"/>
                </a:solidFill>
              </a:rPr>
              <a:t>http://www.voicesofculture.eu/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0060" y="18448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Management of the Year at </a:t>
            </a:r>
            <a:r>
              <a:rPr lang="en-GB" sz="2400" dirty="0" smtClean="0">
                <a:solidFill>
                  <a:schemeClr val="tx1"/>
                </a:solidFill>
              </a:rPr>
              <a:t>European </a:t>
            </a:r>
            <a:r>
              <a:rPr lang="en-GB" sz="2400" dirty="0">
                <a:solidFill>
                  <a:schemeClr val="tx1"/>
                </a:solidFill>
              </a:rPr>
              <a:t>level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3528" y="548680"/>
            <a:ext cx="77703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5200" b="0" i="0" kern="1200" dirty="0" smtClean="0">
                <a:solidFill>
                  <a:srgbClr val="FFC91D"/>
                </a:solidFill>
                <a:latin typeface="Verdana" pitchFamily="34" charset="0"/>
              </a:rPr>
              <a:t>       </a:t>
            </a:r>
            <a:r>
              <a:rPr lang="en-US" sz="3000" b="0" i="0" dirty="0">
                <a:solidFill>
                  <a:srgbClr val="FFC91D"/>
                </a:solidFill>
                <a:latin typeface="Verdana" pitchFamily="34" charset="0"/>
              </a:rPr>
              <a:t> </a:t>
            </a:r>
            <a:r>
              <a:rPr lang="en-US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How?</a:t>
            </a:r>
          </a:p>
          <a:p>
            <a:pPr>
              <a:buFont typeface="Arial" pitchFamily="34" charset="0"/>
              <a:buNone/>
            </a:pPr>
            <a:endParaRPr lang="en-US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fr-BE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None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14" name="Shape 279"/>
          <p:cNvGrpSpPr/>
          <p:nvPr/>
        </p:nvGrpSpPr>
        <p:grpSpPr>
          <a:xfrm>
            <a:off x="963699" y="685856"/>
            <a:ext cx="727981" cy="575227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15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223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20060" y="18448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Initiatives at European </a:t>
            </a:r>
            <a:r>
              <a:rPr lang="en-GB" sz="2400" dirty="0">
                <a:solidFill>
                  <a:schemeClr val="tx1"/>
                </a:solidFill>
              </a:rPr>
              <a:t>level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636912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D5EC1"/>
                </a:solidFill>
              </a:rPr>
              <a:t>Transnational projects </a:t>
            </a:r>
            <a:r>
              <a:rPr lang="en-GB" sz="2000" b="0" dirty="0">
                <a:solidFill>
                  <a:schemeClr val="tx1"/>
                </a:solidFill>
              </a:rPr>
              <a:t>and</a:t>
            </a:r>
            <a:r>
              <a:rPr lang="en-GB" sz="2000" dirty="0">
                <a:solidFill>
                  <a:srgbClr val="2D5EC1"/>
                </a:solidFill>
              </a:rPr>
              <a:t> European </a:t>
            </a:r>
            <a:r>
              <a:rPr lang="en-GB" sz="2000" dirty="0" smtClean="0">
                <a:solidFill>
                  <a:srgbClr val="2D5EC1"/>
                </a:solidFill>
              </a:rPr>
              <a:t>initiatives</a:t>
            </a:r>
          </a:p>
          <a:p>
            <a:pPr>
              <a:buClrTx/>
            </a:pPr>
            <a:endParaRPr lang="en-GB" sz="2000" dirty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D5EC1"/>
                </a:solidFill>
              </a:rPr>
              <a:t>Numerous events</a:t>
            </a:r>
            <a:r>
              <a:rPr lang="en-GB" sz="2000" b="0" dirty="0">
                <a:solidFill>
                  <a:schemeClr val="tx1"/>
                </a:solidFill>
              </a:rPr>
              <a:t>,</a:t>
            </a:r>
            <a:r>
              <a:rPr lang="en-GB" sz="2000" b="0" dirty="0">
                <a:solidFill>
                  <a:srgbClr val="7030A0"/>
                </a:solidFill>
              </a:rPr>
              <a:t> </a:t>
            </a:r>
            <a:r>
              <a:rPr lang="en-GB" sz="2000" b="0" dirty="0">
                <a:solidFill>
                  <a:schemeClr val="tx1"/>
                </a:solidFill>
              </a:rPr>
              <a:t>starting with the launch of the Year at the European </a:t>
            </a:r>
            <a:r>
              <a:rPr lang="en-GB" sz="2000" b="0" dirty="0" smtClean="0">
                <a:solidFill>
                  <a:schemeClr val="tx1"/>
                </a:solidFill>
              </a:rPr>
              <a:t>Culture </a:t>
            </a:r>
            <a:r>
              <a:rPr lang="en-GB" sz="2000" b="0" dirty="0">
                <a:solidFill>
                  <a:schemeClr val="tx1"/>
                </a:solidFill>
              </a:rPr>
              <a:t>Forum on 7-8 December </a:t>
            </a:r>
            <a:r>
              <a:rPr lang="en-GB" sz="2000" b="0" dirty="0" smtClean="0">
                <a:solidFill>
                  <a:schemeClr val="tx1"/>
                </a:solidFill>
              </a:rPr>
              <a:t>2017</a:t>
            </a:r>
          </a:p>
          <a:p>
            <a:pPr>
              <a:buClrTx/>
            </a:pP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D5EC1"/>
                </a:solidFill>
              </a:rPr>
              <a:t>Communication </a:t>
            </a:r>
            <a:r>
              <a:rPr lang="en-GB" sz="2000" dirty="0" smtClean="0">
                <a:solidFill>
                  <a:srgbClr val="2D5EC1"/>
                </a:solidFill>
              </a:rPr>
              <a:t>campaign</a:t>
            </a:r>
            <a:r>
              <a:rPr lang="en-GB" sz="2000" b="0" dirty="0">
                <a:solidFill>
                  <a:srgbClr val="2D5EC1"/>
                </a:solidFill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</a:rPr>
              <a:t>and </a:t>
            </a:r>
            <a:r>
              <a:rPr lang="en-GB" sz="2000" dirty="0">
                <a:solidFill>
                  <a:srgbClr val="2D5EC1"/>
                </a:solidFill>
              </a:rPr>
              <a:t>Eurobarometer </a:t>
            </a:r>
            <a:r>
              <a:rPr lang="en-GB" sz="2000" dirty="0" smtClean="0">
                <a:solidFill>
                  <a:srgbClr val="2D5EC1"/>
                </a:solidFill>
              </a:rPr>
              <a:t>survey</a:t>
            </a:r>
            <a:endParaRPr lang="en-GB" sz="2000" b="0" dirty="0" smtClean="0">
              <a:solidFill>
                <a:srgbClr val="0F5494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521389"/>
            <a:ext cx="7770327" cy="1035403"/>
          </a:xfrm>
        </p:spPr>
        <p:txBody>
          <a:bodyPr/>
          <a:lstStyle/>
          <a:p>
            <a:pPr>
              <a:buNone/>
            </a:pPr>
            <a:r>
              <a:rPr lang="en-US" sz="5200" i="0" kern="1200" dirty="0" smtClean="0">
                <a:solidFill>
                  <a:srgbClr val="FFC91D"/>
                </a:solidFill>
                <a:latin typeface="Verdana" pitchFamily="34" charset="0"/>
              </a:rPr>
              <a:t>       </a:t>
            </a:r>
            <a:r>
              <a:rPr lang="en-US" sz="4800" i="0" kern="1200" dirty="0" smtClean="0">
                <a:solidFill>
                  <a:srgbClr val="F58220"/>
                </a:solidFill>
                <a:latin typeface="Verdana" pitchFamily="34" charset="0"/>
              </a:rPr>
              <a:t>How?</a:t>
            </a:r>
          </a:p>
          <a:p>
            <a:pPr>
              <a:buNone/>
            </a:pPr>
            <a:endParaRPr lang="en-US" sz="70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None/>
            </a:pPr>
            <a:endParaRPr lang="en-US" sz="700" b="1" i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None/>
            </a:pPr>
            <a:endParaRPr lang="fr-BE" sz="2000" b="1" i="0" dirty="0" smtClean="0">
              <a:solidFill>
                <a:srgbClr val="7030A0"/>
              </a:solidFill>
            </a:endParaRPr>
          </a:p>
          <a:p>
            <a:pPr algn="just">
              <a:buClrTx/>
              <a:defRPr/>
            </a:pPr>
            <a:endParaRPr lang="en-US" sz="2000" i="0" dirty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i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i="0" dirty="0">
              <a:solidFill>
                <a:schemeClr val="bg2"/>
              </a:solidFill>
            </a:endParaRPr>
          </a:p>
          <a:p>
            <a:pPr lvl="0" algn="just">
              <a:buClrTx/>
              <a:defRPr/>
            </a:pPr>
            <a:endParaRPr lang="en-US" sz="1800" i="0" dirty="0" smtClean="0">
              <a:solidFill>
                <a:schemeClr val="tx1"/>
              </a:solidFill>
            </a:endParaRPr>
          </a:p>
        </p:txBody>
      </p:sp>
      <p:grpSp>
        <p:nvGrpSpPr>
          <p:cNvPr id="16" name="Shape 279"/>
          <p:cNvGrpSpPr/>
          <p:nvPr/>
        </p:nvGrpSpPr>
        <p:grpSpPr>
          <a:xfrm>
            <a:off x="963699" y="707875"/>
            <a:ext cx="727981" cy="560884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17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973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521389"/>
            <a:ext cx="8352928" cy="10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5200" b="0" i="0" kern="1200" dirty="0" smtClean="0">
                <a:solidFill>
                  <a:srgbClr val="FFC91D"/>
                </a:solidFill>
                <a:latin typeface="Verdana" pitchFamily="34" charset="0"/>
              </a:rPr>
              <a:t>       </a:t>
            </a:r>
            <a:r>
              <a:rPr lang="en-US" sz="4600" b="0" i="0" kern="1200" dirty="0" smtClean="0">
                <a:solidFill>
                  <a:srgbClr val="F58220"/>
                </a:solidFill>
                <a:latin typeface="Verdana" pitchFamily="34" charset="0"/>
              </a:rPr>
              <a:t>Key events in 2018</a:t>
            </a:r>
          </a:p>
          <a:p>
            <a:pPr>
              <a:buFont typeface="Arial" pitchFamily="34" charset="0"/>
              <a:buNone/>
            </a:pPr>
            <a:endParaRPr lang="en-US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fr-BE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None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12" name="Shape 327"/>
          <p:cNvGrpSpPr/>
          <p:nvPr/>
        </p:nvGrpSpPr>
        <p:grpSpPr>
          <a:xfrm>
            <a:off x="964480" y="618762"/>
            <a:ext cx="750589" cy="562931"/>
            <a:chOff x="5983625" y="301625"/>
            <a:chExt cx="403000" cy="395050"/>
          </a:xfrm>
          <a:solidFill>
            <a:srgbClr val="F58220"/>
          </a:solidFill>
        </p:grpSpPr>
        <p:sp>
          <p:nvSpPr>
            <p:cNvPr id="13" name="Shape 32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2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33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3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33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33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3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33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33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33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3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3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34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34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34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34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34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4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4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4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7543" y="3789040"/>
            <a:ext cx="59046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GB" sz="2000" dirty="0" smtClean="0">
                <a:solidFill>
                  <a:srgbClr val="2D5EC1"/>
                </a:solidFill>
              </a:rPr>
              <a:t>European Heritage Days</a:t>
            </a:r>
          </a:p>
          <a:p>
            <a:pPr>
              <a:buClrTx/>
            </a:pPr>
            <a:endParaRPr lang="en-GB" sz="2000" dirty="0" smtClean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C</a:t>
            </a:r>
            <a:r>
              <a:rPr lang="en-GB" sz="2000" b="0" dirty="0" smtClean="0">
                <a:solidFill>
                  <a:schemeClr val="tx1"/>
                </a:solidFill>
              </a:rPr>
              <a:t>elebrated </a:t>
            </a:r>
            <a:r>
              <a:rPr lang="en-GB" sz="2000" b="0" dirty="0">
                <a:solidFill>
                  <a:schemeClr val="tx1"/>
                </a:solidFill>
              </a:rPr>
              <a:t>yearly in </a:t>
            </a:r>
            <a:r>
              <a:rPr lang="en-GB" sz="2000" b="0" dirty="0" smtClean="0">
                <a:solidFill>
                  <a:schemeClr val="tx1"/>
                </a:solidFill>
              </a:rPr>
              <a:t>September</a:t>
            </a:r>
          </a:p>
          <a:p>
            <a:pPr>
              <a:buClrTx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Thousands of events and access </a:t>
            </a:r>
            <a:r>
              <a:rPr lang="en-GB" sz="2000" b="0" dirty="0">
                <a:solidFill>
                  <a:schemeClr val="tx1"/>
                </a:solidFill>
              </a:rPr>
              <a:t>to </a:t>
            </a:r>
            <a:r>
              <a:rPr lang="en-GB" sz="2000" b="0" dirty="0" smtClean="0">
                <a:solidFill>
                  <a:schemeClr val="tx1"/>
                </a:solidFill>
              </a:rPr>
              <a:t>rarely </a:t>
            </a:r>
            <a:r>
              <a:rPr lang="en-GB" sz="2000" b="0" dirty="0">
                <a:solidFill>
                  <a:schemeClr val="tx1"/>
                </a:solidFill>
              </a:rPr>
              <a:t>opened </a:t>
            </a:r>
            <a:r>
              <a:rPr lang="en-GB" sz="2000" b="0" dirty="0" smtClean="0">
                <a:solidFill>
                  <a:schemeClr val="tx1"/>
                </a:solidFill>
              </a:rPr>
              <a:t>sites</a:t>
            </a:r>
          </a:p>
          <a:p>
            <a:pPr>
              <a:buClrTx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Over 30 </a:t>
            </a:r>
            <a:r>
              <a:rPr lang="en-GB" sz="2000" b="0" dirty="0">
                <a:solidFill>
                  <a:schemeClr val="tx1"/>
                </a:solidFill>
              </a:rPr>
              <a:t>million </a:t>
            </a:r>
            <a:r>
              <a:rPr lang="en-GB" sz="2000" b="0" dirty="0" smtClean="0">
                <a:solidFill>
                  <a:schemeClr val="tx1"/>
                </a:solidFill>
              </a:rPr>
              <a:t>participants every year</a:t>
            </a:r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37" t="341" r="17177"/>
          <a:stretch/>
        </p:blipFill>
        <p:spPr>
          <a:xfrm>
            <a:off x="6516216" y="4325687"/>
            <a:ext cx="2198634" cy="17890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395536" y="166073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GB" sz="2000" dirty="0" smtClean="0">
                <a:solidFill>
                  <a:srgbClr val="2D5EC1"/>
                </a:solidFill>
              </a:rPr>
              <a:t>European </a:t>
            </a:r>
            <a:r>
              <a:rPr lang="en-GB" sz="2000" dirty="0">
                <a:solidFill>
                  <a:srgbClr val="2D5EC1"/>
                </a:solidFill>
              </a:rPr>
              <a:t>Culture Forum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7543" y="2157824"/>
            <a:ext cx="554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Biannual highly-visible event</a:t>
            </a:r>
          </a:p>
          <a:p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The December 2017 edition will be </a:t>
            </a:r>
            <a:r>
              <a:rPr lang="en-GB" sz="2000" b="0" dirty="0">
                <a:solidFill>
                  <a:schemeClr val="tx1"/>
                </a:solidFill>
              </a:rPr>
              <a:t>the occasion of the launch of the </a:t>
            </a:r>
            <a:r>
              <a:rPr lang="en-GB" sz="2000" b="0" dirty="0" smtClean="0">
                <a:solidFill>
                  <a:schemeClr val="tx1"/>
                </a:solidFill>
              </a:rPr>
              <a:t>Year</a:t>
            </a:r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60" t="7002" r="13881" b="16789"/>
          <a:stretch/>
        </p:blipFill>
        <p:spPr>
          <a:xfrm>
            <a:off x="6616965" y="1879430"/>
            <a:ext cx="2173046" cy="1626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541804" y="3551598"/>
            <a:ext cx="24226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b="0" dirty="0">
                <a:solidFill>
                  <a:schemeClr val="tx1"/>
                </a:solidFill>
              </a:rPr>
              <a:t>http://ec.europa.eu/culture/forum/</a:t>
            </a:r>
            <a:endParaRPr lang="en-GB" sz="950" b="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2538" y="6251252"/>
            <a:ext cx="2751462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50" b="0" dirty="0">
                <a:solidFill>
                  <a:schemeClr val="tx1"/>
                </a:solidFill>
              </a:rPr>
              <a:t>http://www.europeanheritagedays.com/</a:t>
            </a:r>
            <a:endParaRPr lang="en-GB" sz="95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67544" y="476672"/>
            <a:ext cx="8352928" cy="10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5200" b="0" i="0" kern="1200" dirty="0" smtClean="0">
                <a:solidFill>
                  <a:srgbClr val="FFC91D"/>
                </a:solidFill>
                <a:latin typeface="Verdana" pitchFamily="34" charset="0"/>
              </a:rPr>
              <a:t>       </a:t>
            </a:r>
            <a:r>
              <a:rPr lang="en-US" sz="4600" b="0" i="0" kern="1200" dirty="0" smtClean="0">
                <a:solidFill>
                  <a:srgbClr val="F58220"/>
                </a:solidFill>
                <a:latin typeface="Verdana" pitchFamily="34" charset="0"/>
              </a:rPr>
              <a:t>Key events in 2018</a:t>
            </a: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1800" b="0" i="0" kern="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364502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GB" sz="2000" dirty="0">
                <a:solidFill>
                  <a:srgbClr val="2D5EC1"/>
                </a:solidFill>
              </a:rPr>
              <a:t>European </a:t>
            </a:r>
            <a:r>
              <a:rPr lang="en-GB" sz="2000" dirty="0" smtClean="0">
                <a:solidFill>
                  <a:srgbClr val="2D5EC1"/>
                </a:solidFill>
              </a:rPr>
              <a:t>Capitals </a:t>
            </a:r>
            <a:r>
              <a:rPr lang="en-GB" sz="2000" dirty="0">
                <a:solidFill>
                  <a:srgbClr val="2D5EC1"/>
                </a:solidFill>
              </a:rPr>
              <a:t>of </a:t>
            </a:r>
            <a:r>
              <a:rPr lang="en-GB" sz="2000" dirty="0" smtClean="0">
                <a:solidFill>
                  <a:srgbClr val="2D5EC1"/>
                </a:solidFill>
              </a:rPr>
              <a:t>Culture 2018</a:t>
            </a:r>
            <a:endParaRPr lang="en-GB" sz="2000" dirty="0">
              <a:solidFill>
                <a:srgbClr val="2D5EC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027" y="4221088"/>
            <a:ext cx="5923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2 designated cities </a:t>
            </a:r>
            <a:r>
              <a:rPr lang="en-GB" sz="2000" b="0" dirty="0">
                <a:solidFill>
                  <a:schemeClr val="tx1"/>
                </a:solidFill>
              </a:rPr>
              <a:t>each year since </a:t>
            </a:r>
            <a:r>
              <a:rPr lang="en-GB" sz="2000" b="0" dirty="0" smtClean="0">
                <a:solidFill>
                  <a:schemeClr val="tx1"/>
                </a:solidFill>
              </a:rPr>
              <a:t>1985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Highlighting the richness of Europe’s cultural diversity </a:t>
            </a:r>
          </a:p>
          <a:p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2018 Capitals of Culture: Valletta (Malta) and Leeuwarden (the Netherlands) </a:t>
            </a:r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endParaRPr lang="en-GB" sz="2000" b="0" dirty="0">
              <a:solidFill>
                <a:schemeClr val="tx1"/>
              </a:solidFill>
            </a:endParaRPr>
          </a:p>
        </p:txBody>
      </p:sp>
      <p:grpSp>
        <p:nvGrpSpPr>
          <p:cNvPr id="7" name="Shape 327"/>
          <p:cNvGrpSpPr/>
          <p:nvPr/>
        </p:nvGrpSpPr>
        <p:grpSpPr>
          <a:xfrm>
            <a:off x="964480" y="618762"/>
            <a:ext cx="750589" cy="562931"/>
            <a:chOff x="5983625" y="301625"/>
            <a:chExt cx="403000" cy="395050"/>
          </a:xfrm>
          <a:solidFill>
            <a:srgbClr val="F58220"/>
          </a:solidFill>
        </p:grpSpPr>
        <p:sp>
          <p:nvSpPr>
            <p:cNvPr id="8" name="Shape 32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32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33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331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332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33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334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335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36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337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3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34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341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342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34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344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345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346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347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7544" y="166073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en-GB" sz="2000" dirty="0">
                <a:solidFill>
                  <a:srgbClr val="2D5EC1"/>
                </a:solidFill>
              </a:rPr>
              <a:t>European </a:t>
            </a:r>
            <a:r>
              <a:rPr lang="en-GB" sz="2000" dirty="0" smtClean="0">
                <a:solidFill>
                  <a:srgbClr val="2D5EC1"/>
                </a:solidFill>
              </a:rPr>
              <a:t>Heritage Label</a:t>
            </a:r>
            <a:endParaRPr lang="en-GB" sz="2000" dirty="0">
              <a:solidFill>
                <a:srgbClr val="2D5EC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191" y="2132856"/>
            <a:ext cx="4802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For European sites with symbolic value and historic </a:t>
            </a:r>
            <a:r>
              <a:rPr lang="en-GB" sz="2000" b="0" dirty="0" smtClean="0">
                <a:solidFill>
                  <a:schemeClr val="tx1"/>
                </a:solidFill>
              </a:rPr>
              <a:t>importance</a:t>
            </a:r>
          </a:p>
          <a:p>
            <a:pPr>
              <a:buClrTx/>
            </a:pP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29 sites designated since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 err="1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35" t="9609" r="21059" b="13216"/>
          <a:stretch/>
        </p:blipFill>
        <p:spPr>
          <a:xfrm>
            <a:off x="6693451" y="1964445"/>
            <a:ext cx="2127021" cy="1600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581128"/>
            <a:ext cx="2173046" cy="1633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6647426" y="3618888"/>
            <a:ext cx="238907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50" b="0" dirty="0">
                <a:solidFill>
                  <a:schemeClr val="tx1"/>
                </a:solidFill>
              </a:rPr>
              <a:t>https://ec.europa.eu/programmes/creative-europe/actions/heritage-label_en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34472" y="6316943"/>
            <a:ext cx="250202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50" b="0" dirty="0">
                <a:solidFill>
                  <a:schemeClr val="tx1"/>
                </a:solidFill>
              </a:rPr>
              <a:t>https://ec.europa.eu/programmes/creative-europe/actions/capitals-culture_en</a:t>
            </a:r>
          </a:p>
        </p:txBody>
      </p:sp>
    </p:spTree>
    <p:extLst>
      <p:ext uri="{BB962C8B-B14F-4D97-AF65-F5344CB8AC3E}">
        <p14:creationId xmlns:p14="http://schemas.microsoft.com/office/powerpoint/2010/main" val="28169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544" y="521389"/>
            <a:ext cx="7770327" cy="10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5200" b="0" i="0" kern="1200" dirty="0" smtClean="0">
                <a:solidFill>
                  <a:srgbClr val="FFC91D"/>
                </a:solidFill>
                <a:latin typeface="Verdana" pitchFamily="34" charset="0"/>
              </a:rPr>
              <a:t>       </a:t>
            </a:r>
            <a:r>
              <a:rPr lang="en-US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How?</a:t>
            </a:r>
          </a:p>
          <a:p>
            <a:pPr>
              <a:buFont typeface="Arial" pitchFamily="34" charset="0"/>
              <a:buNone/>
            </a:pPr>
            <a:endParaRPr lang="en-US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fr-BE" sz="2000" b="1" i="0" kern="0" dirty="0" smtClean="0">
              <a:solidFill>
                <a:srgbClr val="7030A0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5" name="Shape 279"/>
          <p:cNvGrpSpPr/>
          <p:nvPr/>
        </p:nvGrpSpPr>
        <p:grpSpPr>
          <a:xfrm>
            <a:off x="963699" y="707875"/>
            <a:ext cx="727981" cy="560884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6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552" y="1566343"/>
            <a:ext cx="7776864" cy="49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>
              <a:buFont typeface="Arial" pitchFamily="34" charset="0"/>
              <a:buNone/>
            </a:pPr>
            <a:r>
              <a:rPr lang="en-GB" b="1" i="0" kern="0" dirty="0" smtClean="0">
                <a:solidFill>
                  <a:schemeClr val="tx1"/>
                </a:solidFill>
              </a:rPr>
              <a:t>Budget</a:t>
            </a:r>
            <a:endParaRPr lang="fr-BE" b="1" i="0" kern="0" dirty="0" smtClean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27584" y="2213176"/>
            <a:ext cx="7848872" cy="215192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0" kern="1200" dirty="0">
                <a:solidFill>
                  <a:srgbClr val="2D5EC1"/>
                </a:solidFill>
                <a:latin typeface="Verdana" pitchFamily="34" charset="0"/>
              </a:rPr>
              <a:t>T</a:t>
            </a:r>
            <a:r>
              <a:rPr lang="en-US" sz="2000" b="1" i="0" kern="1200" dirty="0" smtClean="0">
                <a:solidFill>
                  <a:srgbClr val="2D5EC1"/>
                </a:solidFill>
                <a:latin typeface="Verdana" pitchFamily="34" charset="0"/>
              </a:rPr>
              <a:t>otal </a:t>
            </a:r>
            <a:r>
              <a:rPr lang="en-US" sz="2000" b="1" i="0" kern="1200" dirty="0">
                <a:solidFill>
                  <a:srgbClr val="2D5EC1"/>
                </a:solidFill>
                <a:latin typeface="Verdana" pitchFamily="34" charset="0"/>
              </a:rPr>
              <a:t>budget of EUR 8 </a:t>
            </a:r>
            <a:r>
              <a:rPr lang="en-US" sz="2000" b="1" i="0" kern="1200" dirty="0" smtClean="0">
                <a:solidFill>
                  <a:srgbClr val="2D5EC1"/>
                </a:solidFill>
                <a:latin typeface="Verdana" pitchFamily="34" charset="0"/>
              </a:rPr>
              <a:t>million for 2017 and 2018:</a:t>
            </a:r>
          </a:p>
          <a:p>
            <a:pPr marL="0" indent="0">
              <a:buNone/>
            </a:pPr>
            <a:endParaRPr lang="en-GB" sz="2000" b="1" i="0" kern="1200" dirty="0">
              <a:solidFill>
                <a:srgbClr val="2D5EC1"/>
              </a:solidFill>
              <a:latin typeface="Verdana" pitchFamily="34" charset="0"/>
            </a:endParaRPr>
          </a:p>
          <a:p>
            <a:pPr>
              <a:buClrTx/>
            </a:pPr>
            <a:r>
              <a:rPr lang="en-US" sz="2000" i="0" kern="1200" dirty="0" smtClean="0">
                <a:solidFill>
                  <a:schemeClr val="tx1"/>
                </a:solidFill>
                <a:latin typeface="Verdana" pitchFamily="34" charset="0"/>
              </a:rPr>
              <a:t>To finance transnational </a:t>
            </a:r>
            <a:r>
              <a:rPr lang="en-US" sz="2000" i="0" kern="1200" dirty="0">
                <a:solidFill>
                  <a:schemeClr val="tx1"/>
                </a:solidFill>
                <a:latin typeface="Verdana" pitchFamily="34" charset="0"/>
              </a:rPr>
              <a:t>projects through </a:t>
            </a:r>
            <a:r>
              <a:rPr lang="en-US" sz="2000" i="0" kern="1200" dirty="0" smtClean="0">
                <a:solidFill>
                  <a:schemeClr val="tx1"/>
                </a:solidFill>
                <a:latin typeface="Verdana" pitchFamily="34" charset="0"/>
              </a:rPr>
              <a:t>the </a:t>
            </a:r>
            <a:r>
              <a:rPr lang="en-US" sz="2000" i="0" kern="1200" dirty="0">
                <a:solidFill>
                  <a:schemeClr val="tx1"/>
                </a:solidFill>
                <a:latin typeface="Verdana" pitchFamily="34" charset="0"/>
              </a:rPr>
              <a:t>dedicated Creative Europe </a:t>
            </a:r>
            <a:r>
              <a:rPr lang="en-US" sz="2000" i="0" kern="1200" dirty="0" smtClean="0">
                <a:solidFill>
                  <a:schemeClr val="tx1"/>
                </a:solidFill>
                <a:latin typeface="Verdana" pitchFamily="34" charset="0"/>
              </a:rPr>
              <a:t>call;</a:t>
            </a:r>
          </a:p>
          <a:p>
            <a:pPr>
              <a:buClrTx/>
            </a:pPr>
            <a:endParaRPr lang="en-GB" sz="2000" i="0" kern="12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ClrTx/>
            </a:pPr>
            <a:r>
              <a:rPr lang="en-US" sz="2000" i="0" kern="1200" dirty="0" smtClean="0">
                <a:solidFill>
                  <a:schemeClr val="tx1"/>
                </a:solidFill>
                <a:latin typeface="Verdana" pitchFamily="34" charset="0"/>
              </a:rPr>
              <a:t>To support the implementation of the 10 </a:t>
            </a:r>
            <a:r>
              <a:rPr lang="en-US" sz="2000" i="0" kern="1200" dirty="0">
                <a:solidFill>
                  <a:schemeClr val="tx1"/>
                </a:solidFill>
                <a:latin typeface="Verdana" pitchFamily="34" charset="0"/>
              </a:rPr>
              <a:t>European </a:t>
            </a:r>
            <a:r>
              <a:rPr lang="en-US" sz="2000" i="0" kern="1200" dirty="0" smtClean="0">
                <a:solidFill>
                  <a:schemeClr val="tx1"/>
                </a:solidFill>
                <a:latin typeface="Verdana" pitchFamily="34" charset="0"/>
              </a:rPr>
              <a:t>initiatives; </a:t>
            </a:r>
          </a:p>
          <a:p>
            <a:pPr marL="0" indent="0">
              <a:buClrTx/>
              <a:buNone/>
            </a:pPr>
            <a:endParaRPr lang="en-GB" sz="2000" i="0" kern="12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ClrTx/>
            </a:pPr>
            <a:r>
              <a:rPr lang="en-US" sz="2000" i="0" kern="1200" dirty="0" smtClean="0">
                <a:solidFill>
                  <a:schemeClr val="tx1"/>
                </a:solidFill>
                <a:latin typeface="Verdana" pitchFamily="34" charset="0"/>
              </a:rPr>
              <a:t>For the Year's communication </a:t>
            </a:r>
            <a:r>
              <a:rPr lang="en-US" sz="2000" i="0" kern="1200" dirty="0">
                <a:solidFill>
                  <a:schemeClr val="tx1"/>
                </a:solidFill>
                <a:latin typeface="Verdana" pitchFamily="34" charset="0"/>
              </a:rPr>
              <a:t>strategy (</a:t>
            </a:r>
            <a:r>
              <a:rPr lang="en-US" sz="2000" i="0" kern="1200" dirty="0" smtClean="0">
                <a:solidFill>
                  <a:schemeClr val="tx1"/>
                </a:solidFill>
                <a:latin typeface="Verdana" pitchFamily="34" charset="0"/>
              </a:rPr>
              <a:t>Euro-barometer survey, </a:t>
            </a:r>
            <a:r>
              <a:rPr lang="en-US" sz="2000" i="0" kern="1200" dirty="0">
                <a:solidFill>
                  <a:schemeClr val="tx1"/>
                </a:solidFill>
                <a:latin typeface="Verdana" pitchFamily="34" charset="0"/>
              </a:rPr>
              <a:t>production of toolkits to reach target </a:t>
            </a:r>
            <a:r>
              <a:rPr lang="en-US" sz="2000" i="0" kern="1200" dirty="0" smtClean="0">
                <a:solidFill>
                  <a:schemeClr val="tx1"/>
                </a:solidFill>
                <a:latin typeface="Verdana" pitchFamily="34" charset="0"/>
              </a:rPr>
              <a:t>audiences, etc.).</a:t>
            </a:r>
            <a:endParaRPr lang="en-GB" sz="2000" i="0" kern="120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buClrTx/>
            </a:pPr>
            <a:endParaRPr lang="en-GB" sz="2000" i="0" kern="1200" dirty="0">
              <a:solidFill>
                <a:schemeClr val="tx1"/>
              </a:solidFill>
              <a:latin typeface="Verdana" pitchFamily="34" charset="0"/>
            </a:endParaRPr>
          </a:p>
          <a:p>
            <a:pPr lvl="0">
              <a:buClrTx/>
              <a:defRPr/>
            </a:pPr>
            <a:endParaRPr lang="en-US" sz="20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566343"/>
            <a:ext cx="7776864" cy="494505"/>
          </a:xfrm>
        </p:spPr>
        <p:txBody>
          <a:bodyPr/>
          <a:lstStyle/>
          <a:p>
            <a:pPr>
              <a:buNone/>
            </a:pPr>
            <a:r>
              <a:rPr lang="fr-BE" b="1" i="0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2492896"/>
            <a:ext cx="51081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Funding </a:t>
            </a:r>
            <a:r>
              <a:rPr lang="en-GB" sz="2000" b="0" dirty="0">
                <a:solidFill>
                  <a:schemeClr val="tx1"/>
                </a:solidFill>
              </a:rPr>
              <a:t>for cultural </a:t>
            </a:r>
            <a:r>
              <a:rPr lang="en-GB" sz="2000" b="0" dirty="0" smtClean="0">
                <a:solidFill>
                  <a:schemeClr val="tx1"/>
                </a:solidFill>
              </a:rPr>
              <a:t>heritage will be available through different EU programmes: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D5EC1"/>
                </a:solidFill>
              </a:rPr>
              <a:t>Erasmus</a:t>
            </a:r>
            <a:r>
              <a:rPr lang="en-GB" sz="2000" dirty="0">
                <a:solidFill>
                  <a:srgbClr val="2D5EC1"/>
                </a:solidFill>
              </a:rPr>
              <a:t>+, </a:t>
            </a:r>
            <a:endParaRPr lang="en-GB" sz="2000" dirty="0" smtClean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D5EC1"/>
                </a:solidFill>
              </a:rPr>
              <a:t>Horizon </a:t>
            </a:r>
            <a:r>
              <a:rPr lang="en-GB" sz="2000" dirty="0">
                <a:solidFill>
                  <a:srgbClr val="2D5EC1"/>
                </a:solidFill>
              </a:rPr>
              <a:t>2020, </a:t>
            </a:r>
            <a:endParaRPr lang="en-GB" sz="2000" dirty="0" smtClean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D5EC1"/>
                </a:solidFill>
              </a:rPr>
              <a:t>COSME</a:t>
            </a:r>
            <a:r>
              <a:rPr lang="en-GB" sz="2000" dirty="0">
                <a:solidFill>
                  <a:srgbClr val="2D5EC1"/>
                </a:solidFill>
              </a:rPr>
              <a:t>, </a:t>
            </a:r>
            <a:endParaRPr lang="en-GB" sz="2000" dirty="0" smtClean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D5EC1"/>
                </a:solidFill>
              </a:rPr>
              <a:t>Europe </a:t>
            </a:r>
            <a:r>
              <a:rPr lang="en-GB" sz="2000" dirty="0">
                <a:solidFill>
                  <a:srgbClr val="2D5EC1"/>
                </a:solidFill>
              </a:rPr>
              <a:t>for </a:t>
            </a:r>
            <a:r>
              <a:rPr lang="en-GB" sz="2000" dirty="0" smtClean="0">
                <a:solidFill>
                  <a:srgbClr val="2D5EC1"/>
                </a:solidFill>
              </a:rPr>
              <a:t>Citizens,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D5EC1"/>
                </a:solidFill>
              </a:rPr>
              <a:t>EU </a:t>
            </a:r>
            <a:r>
              <a:rPr lang="en-GB" sz="2000" dirty="0">
                <a:solidFill>
                  <a:srgbClr val="2D5EC1"/>
                </a:solidFill>
              </a:rPr>
              <a:t>structural and cohesion </a:t>
            </a:r>
            <a:r>
              <a:rPr lang="en-GB" sz="2000" dirty="0" smtClean="0">
                <a:solidFill>
                  <a:srgbClr val="2D5EC1"/>
                </a:solidFill>
              </a:rPr>
              <a:t>funds, etc.  </a:t>
            </a:r>
            <a:endParaRPr lang="en-GB" sz="2000" dirty="0">
              <a:solidFill>
                <a:srgbClr val="2D5EC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2D5EC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84168" y="2370946"/>
            <a:ext cx="2952328" cy="3481065"/>
            <a:chOff x="7200292" y="3212976"/>
            <a:chExt cx="2952328" cy="34810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4308" y="3212976"/>
              <a:ext cx="1982989" cy="28083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200292" y="6309320"/>
              <a:ext cx="295232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50" b="0" dirty="0">
                  <a:solidFill>
                    <a:schemeClr val="tx1"/>
                  </a:solidFill>
                </a:rPr>
                <a:t>http://ec.europa.eu/assets/eac/culture/library/reports/2014-heritage-mapping_en.pdf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7544" y="521389"/>
            <a:ext cx="7770327" cy="103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5200" b="0" i="0" kern="1200" dirty="0" smtClean="0">
                <a:solidFill>
                  <a:srgbClr val="FFC91D"/>
                </a:solidFill>
                <a:latin typeface="Verdana" pitchFamily="34" charset="0"/>
              </a:rPr>
              <a:t>       </a:t>
            </a:r>
            <a:r>
              <a:rPr lang="en-US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How?</a:t>
            </a:r>
          </a:p>
          <a:p>
            <a:pPr>
              <a:buFont typeface="Arial" pitchFamily="34" charset="0"/>
              <a:buNone/>
            </a:pPr>
            <a:endParaRPr lang="en-US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fr-BE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r>
              <a:rPr lang="fr-BE" b="1" i="0" kern="0" dirty="0" smtClean="0">
                <a:solidFill>
                  <a:srgbClr val="7030A0"/>
                </a:solidFill>
              </a:rPr>
              <a:t>IN ADDITION </a:t>
            </a: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17" name="Shape 279"/>
          <p:cNvGrpSpPr/>
          <p:nvPr/>
        </p:nvGrpSpPr>
        <p:grpSpPr>
          <a:xfrm>
            <a:off x="963699" y="707875"/>
            <a:ext cx="727981" cy="560884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22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85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504" y="548680"/>
            <a:ext cx="914501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5200" i="0" kern="1200" dirty="0" smtClean="0">
                <a:solidFill>
                  <a:srgbClr val="FFC91D"/>
                </a:solidFill>
                <a:latin typeface="Verdana" pitchFamily="34" charset="0"/>
              </a:rPr>
              <a:t>      </a:t>
            </a:r>
            <a:r>
              <a:rPr lang="en-US" sz="4800" b="0" i="0" dirty="0">
                <a:solidFill>
                  <a:srgbClr val="F58220"/>
                </a:solidFill>
              </a:rPr>
              <a:t>Ten European </a:t>
            </a:r>
            <a:r>
              <a:rPr lang="en-US" sz="4800" b="0" i="0" dirty="0" smtClean="0">
                <a:solidFill>
                  <a:srgbClr val="F58220"/>
                </a:solidFill>
              </a:rPr>
              <a:t>initiatives</a:t>
            </a:r>
            <a:endParaRPr lang="fr-BE" sz="4800" b="0" i="0" dirty="0">
              <a:solidFill>
                <a:srgbClr val="F5822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888371"/>
            <a:ext cx="78301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Each initiative will cluster a </a:t>
            </a:r>
            <a:r>
              <a:rPr lang="en-GB" sz="2000" b="0" dirty="0">
                <a:solidFill>
                  <a:schemeClr val="tx1"/>
                </a:solidFill>
              </a:rPr>
              <a:t>number of </a:t>
            </a:r>
            <a:r>
              <a:rPr lang="en-GB" sz="2000" dirty="0">
                <a:solidFill>
                  <a:srgbClr val="2D5EC1"/>
                </a:solidFill>
              </a:rPr>
              <a:t>projects and </a:t>
            </a:r>
            <a:r>
              <a:rPr lang="en-GB" sz="2000" dirty="0" smtClean="0">
                <a:solidFill>
                  <a:srgbClr val="2D5EC1"/>
                </a:solidFill>
              </a:rPr>
              <a:t>actions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They will be implemented </a:t>
            </a:r>
            <a:r>
              <a:rPr lang="en-GB" sz="2000" b="0" dirty="0">
                <a:solidFill>
                  <a:schemeClr val="tx1"/>
                </a:solidFill>
              </a:rPr>
              <a:t>by the European </a:t>
            </a:r>
            <a:r>
              <a:rPr lang="en-GB" sz="2000" b="0" dirty="0" smtClean="0">
                <a:solidFill>
                  <a:schemeClr val="tx1"/>
                </a:solidFill>
              </a:rPr>
              <a:t>Commission in </a:t>
            </a:r>
            <a:r>
              <a:rPr lang="en-GB" sz="2000" dirty="0">
                <a:solidFill>
                  <a:srgbClr val="2D5EC1"/>
                </a:solidFill>
              </a:rPr>
              <a:t>collaboration with key partners </a:t>
            </a:r>
            <a:r>
              <a:rPr lang="en-GB" sz="2000" b="0" dirty="0" smtClean="0">
                <a:solidFill>
                  <a:schemeClr val="tx1"/>
                </a:solidFill>
              </a:rPr>
              <a:t>(Council </a:t>
            </a:r>
            <a:r>
              <a:rPr lang="en-GB" sz="2000" b="0" dirty="0">
                <a:solidFill>
                  <a:schemeClr val="tx1"/>
                </a:solidFill>
              </a:rPr>
              <a:t>of Europe, UNESCO, </a:t>
            </a:r>
            <a:r>
              <a:rPr lang="en-GB" sz="2000" b="0" dirty="0" smtClean="0">
                <a:solidFill>
                  <a:schemeClr val="tx1"/>
                </a:solidFill>
              </a:rPr>
              <a:t>ICOMOS, etc.) </a:t>
            </a: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These ten </a:t>
            </a:r>
            <a:r>
              <a:rPr lang="en-US" sz="2000" dirty="0" smtClean="0">
                <a:solidFill>
                  <a:srgbClr val="2D5EC1"/>
                </a:solidFill>
              </a:rPr>
              <a:t>highly-visible</a:t>
            </a:r>
            <a:r>
              <a:rPr lang="en-US" sz="2000" b="0" dirty="0" smtClean="0">
                <a:solidFill>
                  <a:srgbClr val="2D5EC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initiatives will </a:t>
            </a:r>
            <a:r>
              <a:rPr lang="en-GB" sz="2000" b="0" dirty="0" smtClean="0">
                <a:solidFill>
                  <a:schemeClr val="tx1"/>
                </a:solidFill>
              </a:rPr>
              <a:t>ensure the </a:t>
            </a:r>
            <a:r>
              <a:rPr lang="en-GB" sz="2000" dirty="0">
                <a:solidFill>
                  <a:srgbClr val="2D5EC1"/>
                </a:solidFill>
              </a:rPr>
              <a:t>legacy</a:t>
            </a:r>
            <a:r>
              <a:rPr lang="en-GB" sz="2000" b="0" dirty="0">
                <a:solidFill>
                  <a:srgbClr val="2D5EC1"/>
                </a:solidFill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</a:rPr>
              <a:t>of the Year after 2018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They answer </a:t>
            </a:r>
            <a:r>
              <a:rPr lang="en-GB" sz="2000" dirty="0" smtClean="0">
                <a:solidFill>
                  <a:srgbClr val="2D5EC1"/>
                </a:solidFill>
              </a:rPr>
              <a:t>four </a:t>
            </a:r>
            <a:r>
              <a:rPr lang="en-GB" sz="2000" dirty="0">
                <a:solidFill>
                  <a:srgbClr val="2D5EC1"/>
                </a:solidFill>
              </a:rPr>
              <a:t>main </a:t>
            </a:r>
            <a:r>
              <a:rPr lang="en-GB" sz="2000" dirty="0" smtClean="0">
                <a:solidFill>
                  <a:srgbClr val="2D5EC1"/>
                </a:solidFill>
              </a:rPr>
              <a:t>objectives</a:t>
            </a:r>
            <a:r>
              <a:rPr lang="en-GB" sz="2000" b="0" dirty="0" smtClean="0">
                <a:solidFill>
                  <a:schemeClr val="tx1"/>
                </a:solidFill>
              </a:rPr>
              <a:t>, defining what European cultural heritage stands for…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8" name="Shape 363"/>
          <p:cNvSpPr/>
          <p:nvPr/>
        </p:nvSpPr>
        <p:spPr>
          <a:xfrm rot="2601477">
            <a:off x="741293" y="743874"/>
            <a:ext cx="604632" cy="618278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6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0395" y="4221091"/>
            <a:ext cx="1665997" cy="830997"/>
          </a:xfrm>
          <a:prstGeom prst="rect">
            <a:avLst/>
          </a:prstGeom>
          <a:solidFill>
            <a:srgbClr val="F5822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 smtClean="0"/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Protection</a:t>
            </a:r>
            <a:endParaRPr lang="en-GB" sz="1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0395" y="2924947"/>
            <a:ext cx="1753293" cy="769441"/>
          </a:xfrm>
          <a:prstGeom prst="rect">
            <a:avLst/>
          </a:prstGeom>
          <a:solidFill>
            <a:srgbClr val="F58220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pPr algn="ctr"/>
            <a:endParaRPr lang="en-GB" dirty="0"/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Sustainability</a:t>
            </a:r>
            <a:endParaRPr lang="en-GB" sz="1400" dirty="0">
              <a:solidFill>
                <a:schemeClr val="bg1"/>
              </a:solidFill>
            </a:endParaRPr>
          </a:p>
          <a:p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0396" y="1628803"/>
            <a:ext cx="1665997" cy="830997"/>
          </a:xfrm>
          <a:prstGeom prst="rect">
            <a:avLst/>
          </a:prstGeom>
          <a:solidFill>
            <a:srgbClr val="F58220"/>
          </a:solidFill>
        </p:spPr>
        <p:txBody>
          <a:bodyPr wrap="square" rtlCol="0">
            <a:spAutoFit/>
          </a:bodyPr>
          <a:lstStyle/>
          <a:p>
            <a:endParaRPr lang="en-GB" sz="16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+mn-lt"/>
              </a:rPr>
              <a:t>Engagement </a:t>
            </a:r>
          </a:p>
          <a:p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395" y="1340768"/>
            <a:ext cx="9043313" cy="5373216"/>
            <a:chOff x="-1" y="1310050"/>
            <a:chExt cx="9043313" cy="5143286"/>
          </a:xfrm>
        </p:grpSpPr>
        <p:sp>
          <p:nvSpPr>
            <p:cNvPr id="21" name="Chevron 4"/>
            <p:cNvSpPr/>
            <p:nvPr/>
          </p:nvSpPr>
          <p:spPr>
            <a:xfrm>
              <a:off x="-1" y="5375600"/>
              <a:ext cx="1589081" cy="765976"/>
            </a:xfrm>
            <a:prstGeom prst="rect">
              <a:avLst/>
            </a:prstGeom>
            <a:solidFill>
              <a:srgbClr val="F58220"/>
            </a:solidFill>
          </p:spPr>
          <p:txBody>
            <a:bodyPr wrap="square" rtlCol="0">
              <a:spAutoFit/>
            </a:bodyPr>
            <a:lstStyle/>
            <a:p>
              <a:endParaRPr lang="fr-FR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+mn-lt"/>
                </a:rPr>
                <a:t>Innovation</a:t>
              </a:r>
              <a:endParaRPr lang="en-GB" sz="1400" dirty="0">
                <a:solidFill>
                  <a:schemeClr val="bg1"/>
                </a:solidFill>
                <a:latin typeface="+mn-lt"/>
              </a:endParaRPr>
            </a:p>
            <a:p>
              <a:r>
                <a:rPr lang="fr-FR" sz="1600" b="1" dirty="0" smtClean="0">
                  <a:solidFill>
                    <a:schemeClr val="bg1"/>
                  </a:solidFill>
                  <a:latin typeface="+mn-lt"/>
                </a:rPr>
                <a:t> </a:t>
              </a:r>
              <a:endParaRPr lang="fr-FR" sz="1600" b="1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10273" y="1310050"/>
              <a:ext cx="7433039" cy="5143286"/>
              <a:chOff x="1610273" y="1310050"/>
              <a:chExt cx="7433039" cy="514328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65997" y="3830332"/>
                <a:ext cx="7377315" cy="1398759"/>
                <a:chOff x="1208848" y="2966479"/>
                <a:chExt cx="7377315" cy="1062803"/>
              </a:xfrm>
            </p:grpSpPr>
            <p:sp>
              <p:nvSpPr>
                <p:cNvPr id="31" name="Round Same Side Corner Rectangle 30"/>
                <p:cNvSpPr/>
                <p:nvPr/>
              </p:nvSpPr>
              <p:spPr>
                <a:xfrm rot="5400000">
                  <a:off x="4452719" y="-277392"/>
                  <a:ext cx="848936" cy="7336677"/>
                </a:xfrm>
                <a:prstGeom prst="round2SameRect">
                  <a:avLst/>
                </a:prstGeom>
                <a:ln w="5334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2" name="Round Same Side Corner Rectangle 4"/>
                <p:cNvSpPr/>
                <p:nvPr/>
              </p:nvSpPr>
              <p:spPr>
                <a:xfrm>
                  <a:off x="1208848" y="3016373"/>
                  <a:ext cx="7377315" cy="101290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13792" tIns="10160" rIns="10160" bIns="10160" numCol="1" spcCol="1270" anchor="ctr" anchorCtr="0">
                  <a:noAutofit/>
                </a:bodyPr>
                <a:lstStyle/>
                <a:p>
                  <a:pPr marL="342900" lvl="2" indent="-17145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en-GB" sz="1600" kern="1200" dirty="0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1625885" y="3941490"/>
                <a:ext cx="7400215" cy="883819"/>
              </a:xfrm>
              <a:prstGeom prst="rect">
                <a:avLst/>
              </a:prstGeom>
              <a:ln w="27940"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lang="en-GB" sz="1350" b="1" dirty="0" smtClean="0">
                    <a:solidFill>
                      <a:schemeClr val="tx1"/>
                    </a:solidFill>
                  </a:rPr>
                  <a:t>Cherishing </a:t>
                </a:r>
                <a:r>
                  <a:rPr lang="en-GB" sz="1350" b="1" dirty="0">
                    <a:solidFill>
                      <a:schemeClr val="tx1"/>
                    </a:solidFill>
                  </a:rPr>
                  <a:t>heritage: </a:t>
                </a:r>
                <a:r>
                  <a:rPr lang="en-GB" sz="1350" b="0" dirty="0" smtClean="0">
                    <a:solidFill>
                      <a:schemeClr val="tx1"/>
                    </a:solidFill>
                  </a:rPr>
                  <a:t>developing quality </a:t>
                </a:r>
                <a:r>
                  <a:rPr lang="en-GB" sz="1350" b="0" dirty="0">
                    <a:solidFill>
                      <a:schemeClr val="tx1"/>
                    </a:solidFill>
                  </a:rPr>
                  <a:t>standards for interventions </a:t>
                </a:r>
                <a:r>
                  <a:rPr lang="en-GB" sz="1350" b="0" dirty="0" smtClean="0">
                    <a:solidFill>
                      <a:schemeClr val="tx1"/>
                    </a:solidFill>
                  </a:rPr>
                  <a:t>on cultural heritage</a:t>
                </a:r>
              </a:p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:r>
                  <a:rPr lang="en-GB" sz="1350" b="1" dirty="0" smtClean="0">
                    <a:solidFill>
                      <a:schemeClr val="tx1"/>
                    </a:solidFill>
                  </a:rPr>
                  <a:t>Heritage </a:t>
                </a:r>
                <a:r>
                  <a:rPr lang="en-GB" sz="1350" b="1" dirty="0">
                    <a:solidFill>
                      <a:schemeClr val="tx1"/>
                    </a:solidFill>
                  </a:rPr>
                  <a:t>at risk: </a:t>
                </a:r>
                <a:r>
                  <a:rPr lang="en-GB" sz="1350" b="0" dirty="0">
                    <a:solidFill>
                      <a:schemeClr val="tx1"/>
                    </a:solidFill>
                  </a:rPr>
                  <a:t>f</a:t>
                </a:r>
                <a:r>
                  <a:rPr lang="en-GB" sz="1350" b="0" dirty="0" smtClean="0">
                    <a:solidFill>
                      <a:schemeClr val="tx1"/>
                    </a:solidFill>
                  </a:rPr>
                  <a:t>ighting </a:t>
                </a:r>
                <a:r>
                  <a:rPr lang="en-GB" sz="1350" b="0" dirty="0">
                    <a:solidFill>
                      <a:schemeClr val="tx1"/>
                    </a:solidFill>
                  </a:rPr>
                  <a:t>against illicit trade in cultural goods and managing risks </a:t>
                </a:r>
                <a:r>
                  <a:rPr lang="en-GB" sz="1350" b="0" dirty="0" smtClean="0">
                    <a:solidFill>
                      <a:schemeClr val="tx1"/>
                    </a:solidFill>
                  </a:rPr>
                  <a:t>for cultural heritage</a:t>
                </a:r>
                <a:endParaRPr lang="en-GB" sz="1350" b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1610273" y="1310050"/>
                <a:ext cx="7392402" cy="5143286"/>
                <a:chOff x="1610273" y="1310050"/>
                <a:chExt cx="7392402" cy="5143286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1610273" y="1310050"/>
                  <a:ext cx="7383002" cy="1147725"/>
                </a:xfrm>
                <a:custGeom>
                  <a:avLst/>
                  <a:gdLst>
                    <a:gd name="connsiteX0" fmla="*/ 142685 w 856095"/>
                    <a:gd name="connsiteY0" fmla="*/ 0 h 7286741"/>
                    <a:gd name="connsiteX1" fmla="*/ 713410 w 856095"/>
                    <a:gd name="connsiteY1" fmla="*/ 0 h 7286741"/>
                    <a:gd name="connsiteX2" fmla="*/ 856095 w 856095"/>
                    <a:gd name="connsiteY2" fmla="*/ 142685 h 7286741"/>
                    <a:gd name="connsiteX3" fmla="*/ 856095 w 856095"/>
                    <a:gd name="connsiteY3" fmla="*/ 7286741 h 7286741"/>
                    <a:gd name="connsiteX4" fmla="*/ 856095 w 856095"/>
                    <a:gd name="connsiteY4" fmla="*/ 7286741 h 7286741"/>
                    <a:gd name="connsiteX5" fmla="*/ 0 w 856095"/>
                    <a:gd name="connsiteY5" fmla="*/ 7286741 h 7286741"/>
                    <a:gd name="connsiteX6" fmla="*/ 0 w 856095"/>
                    <a:gd name="connsiteY6" fmla="*/ 7286741 h 7286741"/>
                    <a:gd name="connsiteX7" fmla="*/ 0 w 856095"/>
                    <a:gd name="connsiteY7" fmla="*/ 142685 h 7286741"/>
                    <a:gd name="connsiteX8" fmla="*/ 142685 w 856095"/>
                    <a:gd name="connsiteY8" fmla="*/ 0 h 7286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095" h="7286741">
                      <a:moveTo>
                        <a:pt x="856095" y="1214481"/>
                      </a:moveTo>
                      <a:lnTo>
                        <a:pt x="856095" y="6072260"/>
                      </a:lnTo>
                      <a:cubicBezTo>
                        <a:pt x="856095" y="6742999"/>
                        <a:pt x="848590" y="7286737"/>
                        <a:pt x="839331" y="7286737"/>
                      </a:cubicBezTo>
                      <a:lnTo>
                        <a:pt x="0" y="7286737"/>
                      </a:lnTo>
                      <a:lnTo>
                        <a:pt x="0" y="7286737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39331" y="4"/>
                      </a:lnTo>
                      <a:cubicBezTo>
                        <a:pt x="848590" y="4"/>
                        <a:pt x="856095" y="543742"/>
                        <a:pt x="856095" y="1214481"/>
                      </a:cubicBezTo>
                      <a:close/>
                    </a:path>
                  </a:pathLst>
                </a:custGeom>
                <a:ln w="5334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13793" tIns="51950" rIns="51950" bIns="51952" numCol="1" spcCol="1270" anchor="ctr" anchorCtr="0">
                  <a:noAutofit/>
                </a:bodyPr>
                <a:lstStyle/>
                <a:p>
                  <a:pPr marL="57150" marR="0" lvl="1" indent="0" algn="l" defTabSz="2667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lrTx/>
                    <a:buSzTx/>
                    <a:buFontTx/>
                    <a:buChar char="••"/>
                    <a:tabLst/>
                    <a:defRPr/>
                  </a:pPr>
                  <a:endParaRPr lang="fr-FR" sz="1350" b="0" kern="1200" dirty="0"/>
                </a:p>
                <a:p>
                  <a:pPr marL="285750" lvl="1" indent="-285750" defTabSz="666750">
                    <a:lnSpc>
                      <a:spcPct val="90000"/>
                    </a:lnSpc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en-GB" sz="1350" b="1" dirty="0"/>
                    <a:t>Shared heritage</a:t>
                  </a:r>
                  <a:r>
                    <a:rPr lang="en-GB" sz="1350" dirty="0"/>
                    <a:t>: </a:t>
                  </a:r>
                  <a:r>
                    <a:rPr lang="en-GB" sz="1350" b="0" dirty="0" smtClean="0"/>
                    <a:t>cultural heritage belongs to us all  </a:t>
                  </a:r>
                  <a:endParaRPr lang="fr-FR" sz="1350" b="0" dirty="0"/>
                </a:p>
                <a:p>
                  <a:pPr marL="285750" lvl="1" indent="-28575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en-GB" sz="1350" b="1" kern="1200" dirty="0" smtClean="0"/>
                    <a:t>Heritage at school</a:t>
                  </a:r>
                  <a:r>
                    <a:rPr lang="en-GB" sz="1350" kern="1200" dirty="0" smtClean="0"/>
                    <a:t>: </a:t>
                  </a:r>
                  <a:r>
                    <a:rPr lang="en-GB" sz="1350" b="0" dirty="0"/>
                    <a:t>c</a:t>
                  </a:r>
                  <a:r>
                    <a:rPr lang="en-GB" sz="1350" b="0" kern="1200" dirty="0" smtClean="0"/>
                    <a:t>hildren discovering Europe's most precious treasures and traditions </a:t>
                  </a:r>
                </a:p>
                <a:p>
                  <a:pPr marL="285750" lvl="1" indent="-28575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en-GB" sz="1350" b="1" kern="1200" dirty="0" smtClean="0"/>
                    <a:t>Youth for heritage</a:t>
                  </a:r>
                  <a:r>
                    <a:rPr lang="en-GB" sz="1350" kern="1200" dirty="0" smtClean="0"/>
                    <a:t>: </a:t>
                  </a:r>
                  <a:r>
                    <a:rPr lang="en-GB" sz="1350" b="0" dirty="0"/>
                    <a:t>y</a:t>
                  </a:r>
                  <a:r>
                    <a:rPr lang="en-GB" sz="1350" b="0" kern="1200" dirty="0" smtClean="0"/>
                    <a:t>oung people bringing new life to heritage</a:t>
                  </a:r>
                  <a:endParaRPr lang="fr-FR" sz="1350" b="0" kern="1200" dirty="0" smtClean="0"/>
                </a:p>
                <a:p>
                  <a:pPr marL="57150" lvl="1" indent="0" algn="l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fr-FR" sz="1500" b="0" kern="1200" dirty="0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1610273" y="2636912"/>
                  <a:ext cx="7383002" cy="1029618"/>
                </a:xfrm>
                <a:custGeom>
                  <a:avLst/>
                  <a:gdLst>
                    <a:gd name="connsiteX0" fmla="*/ 207611 w 1245644"/>
                    <a:gd name="connsiteY0" fmla="*/ 0 h 7383002"/>
                    <a:gd name="connsiteX1" fmla="*/ 1038033 w 1245644"/>
                    <a:gd name="connsiteY1" fmla="*/ 0 h 7383002"/>
                    <a:gd name="connsiteX2" fmla="*/ 1245644 w 1245644"/>
                    <a:gd name="connsiteY2" fmla="*/ 207611 h 7383002"/>
                    <a:gd name="connsiteX3" fmla="*/ 1245644 w 1245644"/>
                    <a:gd name="connsiteY3" fmla="*/ 7383002 h 7383002"/>
                    <a:gd name="connsiteX4" fmla="*/ 1245644 w 1245644"/>
                    <a:gd name="connsiteY4" fmla="*/ 7383002 h 7383002"/>
                    <a:gd name="connsiteX5" fmla="*/ 0 w 1245644"/>
                    <a:gd name="connsiteY5" fmla="*/ 7383002 h 7383002"/>
                    <a:gd name="connsiteX6" fmla="*/ 0 w 1245644"/>
                    <a:gd name="connsiteY6" fmla="*/ 7383002 h 7383002"/>
                    <a:gd name="connsiteX7" fmla="*/ 0 w 1245644"/>
                    <a:gd name="connsiteY7" fmla="*/ 207611 h 7383002"/>
                    <a:gd name="connsiteX8" fmla="*/ 207611 w 1245644"/>
                    <a:gd name="connsiteY8" fmla="*/ 0 h 738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5644" h="7383002">
                      <a:moveTo>
                        <a:pt x="1245644" y="1230522"/>
                      </a:moveTo>
                      <a:lnTo>
                        <a:pt x="1245644" y="6152480"/>
                      </a:lnTo>
                      <a:cubicBezTo>
                        <a:pt x="1245644" y="6832076"/>
                        <a:pt x="1229962" y="7383002"/>
                        <a:pt x="1210616" y="7383002"/>
                      </a:cubicBezTo>
                      <a:lnTo>
                        <a:pt x="0" y="7383002"/>
                      </a:lnTo>
                      <a:lnTo>
                        <a:pt x="0" y="738300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10616" y="0"/>
                      </a:lnTo>
                      <a:cubicBezTo>
                        <a:pt x="1229962" y="0"/>
                        <a:pt x="1245644" y="550926"/>
                        <a:pt x="1245644" y="1230522"/>
                      </a:cubicBezTo>
                      <a:close/>
                    </a:path>
                  </a:pathLst>
                </a:custGeom>
                <a:ln w="5334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1" tIns="70331" rIns="70331" bIns="70333" numCol="1" spcCol="1270" anchor="ctr" anchorCtr="0">
                  <a:noAutofit/>
                </a:bodyPr>
                <a:lstStyle/>
                <a:p>
                  <a:pPr marL="114300" lvl="1" indent="-11430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fr-FR" sz="1500" kern="1200" dirty="0"/>
                </a:p>
                <a:p>
                  <a:pPr marL="285750" lvl="1" indent="-285750" algn="l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en-GB" sz="1350" b="1" kern="1200" dirty="0" smtClean="0"/>
                    <a:t>Heritage in transition</a:t>
                  </a:r>
                  <a:r>
                    <a:rPr lang="en-GB" sz="1350" b="0" kern="1200" dirty="0" smtClean="0"/>
                    <a:t>: re-imagining industrial, religious, military sites and landscapes</a:t>
                  </a:r>
                  <a:endParaRPr lang="fr-FR" sz="1350" b="0" kern="1200" dirty="0" smtClean="0"/>
                </a:p>
                <a:p>
                  <a:pPr marL="285750" lvl="1" indent="-285750" defTabSz="666750">
                    <a:lnSpc>
                      <a:spcPct val="90000"/>
                    </a:lnSpc>
                    <a:spcAft>
                      <a:spcPct val="15000"/>
                    </a:spcAft>
                    <a:buFont typeface="Arial" panose="020B0604020202020204" pitchFamily="34" charset="0"/>
                    <a:buChar char="•"/>
                  </a:pPr>
                  <a:r>
                    <a:rPr lang="en-GB" sz="1350" b="1" kern="1200" dirty="0" smtClean="0"/>
                    <a:t>Tourism and heritage</a:t>
                  </a:r>
                  <a:r>
                    <a:rPr lang="en-GB" sz="1350" b="0" kern="1200" dirty="0" smtClean="0"/>
                    <a:t>: </a:t>
                  </a:r>
                  <a:r>
                    <a:rPr lang="en-GB" sz="1350" b="0" dirty="0"/>
                    <a:t>responsible and </a:t>
                  </a:r>
                  <a:r>
                    <a:rPr lang="en-GB" sz="1350" b="0" dirty="0" smtClean="0"/>
                    <a:t>sustainable </a:t>
                  </a:r>
                  <a:r>
                    <a:rPr lang="en-GB" sz="1350" b="0" kern="1200" dirty="0" smtClean="0"/>
                    <a:t>tourism around cultural heritage</a:t>
                  </a:r>
                  <a:endParaRPr lang="fr-FR" sz="1100" kern="1200" dirty="0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619672" y="5085184"/>
                  <a:ext cx="7383003" cy="1368152"/>
                </a:xfrm>
                <a:custGeom>
                  <a:avLst/>
                  <a:gdLst>
                    <a:gd name="connsiteX0" fmla="*/ 173009 w 1038033"/>
                    <a:gd name="connsiteY0" fmla="*/ 0 h 7383002"/>
                    <a:gd name="connsiteX1" fmla="*/ 865024 w 1038033"/>
                    <a:gd name="connsiteY1" fmla="*/ 0 h 7383002"/>
                    <a:gd name="connsiteX2" fmla="*/ 1038033 w 1038033"/>
                    <a:gd name="connsiteY2" fmla="*/ 173009 h 7383002"/>
                    <a:gd name="connsiteX3" fmla="*/ 1038033 w 1038033"/>
                    <a:gd name="connsiteY3" fmla="*/ 7383002 h 7383002"/>
                    <a:gd name="connsiteX4" fmla="*/ 1038033 w 1038033"/>
                    <a:gd name="connsiteY4" fmla="*/ 7383002 h 7383002"/>
                    <a:gd name="connsiteX5" fmla="*/ 0 w 1038033"/>
                    <a:gd name="connsiteY5" fmla="*/ 7383002 h 7383002"/>
                    <a:gd name="connsiteX6" fmla="*/ 0 w 1038033"/>
                    <a:gd name="connsiteY6" fmla="*/ 7383002 h 7383002"/>
                    <a:gd name="connsiteX7" fmla="*/ 0 w 1038033"/>
                    <a:gd name="connsiteY7" fmla="*/ 173009 h 7383002"/>
                    <a:gd name="connsiteX8" fmla="*/ 173009 w 1038033"/>
                    <a:gd name="connsiteY8" fmla="*/ 0 h 738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8033" h="7383002">
                      <a:moveTo>
                        <a:pt x="1038033" y="1230528"/>
                      </a:moveTo>
                      <a:lnTo>
                        <a:pt x="1038033" y="6152474"/>
                      </a:lnTo>
                      <a:cubicBezTo>
                        <a:pt x="1038033" y="6832072"/>
                        <a:pt x="1027142" y="7382998"/>
                        <a:pt x="1013708" y="7382998"/>
                      </a:cubicBezTo>
                      <a:lnTo>
                        <a:pt x="0" y="7382998"/>
                      </a:lnTo>
                      <a:lnTo>
                        <a:pt x="0" y="738299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013708" y="4"/>
                      </a:lnTo>
                      <a:cubicBezTo>
                        <a:pt x="1027142" y="4"/>
                        <a:pt x="1038033" y="550930"/>
                        <a:pt x="1038033" y="1230528"/>
                      </a:cubicBezTo>
                      <a:close/>
                    </a:path>
                  </a:pathLst>
                </a:custGeom>
                <a:ln w="5334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6681" tIns="60199" rIns="60198" bIns="60198" numCol="1" spcCol="1270" anchor="ctr" anchorCtr="0">
                  <a:noAutofit/>
                </a:bodyPr>
                <a:lstStyle/>
                <a:p>
                  <a:pPr marL="285750" lvl="1" indent="-285750" fontAlgn="auto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350" b="1" dirty="0">
                      <a:solidFill>
                        <a:schemeClr val="tx1"/>
                      </a:solidFill>
                    </a:rPr>
                    <a:t>Heritage-related skills</a:t>
                  </a:r>
                  <a:r>
                    <a:rPr lang="en-GB" sz="1350" dirty="0">
                      <a:solidFill>
                        <a:schemeClr val="tx1"/>
                      </a:solidFill>
                    </a:rPr>
                    <a:t>: </a:t>
                  </a:r>
                  <a:r>
                    <a:rPr lang="en-GB" sz="1350" b="0" dirty="0" smtClean="0">
                      <a:solidFill>
                        <a:schemeClr val="tx1"/>
                      </a:solidFill>
                    </a:rPr>
                    <a:t>better education </a:t>
                  </a:r>
                  <a:r>
                    <a:rPr lang="en-GB" sz="1350" b="0" dirty="0">
                      <a:solidFill>
                        <a:schemeClr val="tx1"/>
                      </a:solidFill>
                    </a:rPr>
                    <a:t>and training for </a:t>
                  </a:r>
                  <a:r>
                    <a:rPr lang="en-GB" sz="1350" b="0" dirty="0" smtClean="0">
                      <a:solidFill>
                        <a:schemeClr val="tx1"/>
                      </a:solidFill>
                    </a:rPr>
                    <a:t>traditional </a:t>
                  </a:r>
                  <a:r>
                    <a:rPr lang="en-GB" sz="1350" b="0" dirty="0">
                      <a:solidFill>
                        <a:schemeClr val="tx1"/>
                      </a:solidFill>
                    </a:rPr>
                    <a:t>and new </a:t>
                  </a:r>
                  <a:r>
                    <a:rPr lang="en-GB" sz="1350" b="0" dirty="0" smtClean="0">
                      <a:solidFill>
                        <a:schemeClr val="tx1"/>
                      </a:solidFill>
                    </a:rPr>
                    <a:t>professions</a:t>
                  </a:r>
                  <a:endParaRPr lang="en-GB" sz="1350" b="0" dirty="0">
                    <a:solidFill>
                      <a:schemeClr val="tx1"/>
                    </a:solidFill>
                  </a:endParaRPr>
                </a:p>
                <a:p>
                  <a:pPr marL="285750" lvl="1" indent="-285750" fontAlgn="auto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350" b="1" kern="1200" dirty="0" smtClean="0"/>
                    <a:t>All for heritage: </a:t>
                  </a:r>
                  <a:r>
                    <a:rPr lang="en-GB" sz="1350" b="0" dirty="0" smtClean="0"/>
                    <a:t>fostering </a:t>
                  </a:r>
                  <a:r>
                    <a:rPr lang="en-GB" sz="1350" b="0" dirty="0"/>
                    <a:t>social </a:t>
                  </a:r>
                  <a:r>
                    <a:rPr lang="en-GB" sz="1350" b="0" dirty="0" smtClean="0"/>
                    <a:t>innovation and people's and communities p</a:t>
                  </a:r>
                  <a:r>
                    <a:rPr lang="en-GB" sz="1350" b="0" kern="1200" dirty="0" smtClean="0"/>
                    <a:t>articipation </a:t>
                  </a:r>
                </a:p>
                <a:p>
                  <a:pPr marL="285750" lvl="1" indent="-285750" fontAlgn="auto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350" b="1" kern="1200" dirty="0" smtClean="0"/>
                    <a:t>Science for heritage: </a:t>
                  </a:r>
                  <a:r>
                    <a:rPr lang="en-GB" sz="1350" b="0" dirty="0" smtClean="0"/>
                    <a:t>research</a:t>
                  </a:r>
                  <a:r>
                    <a:rPr lang="en-GB" sz="1350" b="0" dirty="0"/>
                    <a:t>, innovation, science </a:t>
                  </a:r>
                  <a:r>
                    <a:rPr lang="en-GB" sz="1350" b="0" kern="1200" dirty="0" smtClean="0"/>
                    <a:t>and technology for the benefit of heritage</a:t>
                  </a:r>
                </a:p>
              </p:txBody>
            </p:sp>
          </p:grpSp>
        </p:grp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40768"/>
          </a:xfrm>
          <a:noFill/>
        </p:spPr>
        <p:txBody>
          <a:bodyPr/>
          <a:lstStyle/>
          <a:p>
            <a:pPr marL="0" indent="0" algn="ctr">
              <a:buClrTx/>
              <a:buNone/>
            </a:pPr>
            <a:r>
              <a:rPr lang="en-GB" sz="3500" i="0" kern="1200" dirty="0">
                <a:solidFill>
                  <a:srgbClr val="F58220"/>
                </a:solidFill>
              </a:rPr>
              <a:t>Ten European initiatives </a:t>
            </a:r>
            <a:r>
              <a:rPr lang="en-GB" sz="3500" i="0" kern="1200" dirty="0" smtClean="0">
                <a:solidFill>
                  <a:srgbClr val="F58220"/>
                </a:solidFill>
              </a:rPr>
              <a:t>responding to </a:t>
            </a:r>
            <a:endParaRPr lang="en-GB" sz="3500" i="0" kern="1200" dirty="0">
              <a:solidFill>
                <a:srgbClr val="F58220"/>
              </a:solidFill>
            </a:endParaRPr>
          </a:p>
          <a:p>
            <a:pPr marL="0" indent="0" algn="ctr">
              <a:buClrTx/>
              <a:buNone/>
            </a:pPr>
            <a:r>
              <a:rPr lang="en-GB" sz="3500" i="0" kern="1200" dirty="0" smtClean="0">
                <a:solidFill>
                  <a:srgbClr val="F58220"/>
                </a:solidFill>
              </a:rPr>
              <a:t>four </a:t>
            </a:r>
            <a:r>
              <a:rPr lang="en-GB" sz="3500" i="0" kern="1200" dirty="0">
                <a:solidFill>
                  <a:srgbClr val="F58220"/>
                </a:solidFill>
              </a:rPr>
              <a:t>objectives</a:t>
            </a:r>
            <a:endParaRPr lang="fr-BE" sz="3500" i="0" kern="12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182836"/>
            <a:ext cx="3310612" cy="3441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037022" y="2028078"/>
            <a:ext cx="4111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https://ec.europa.eu/culture/european-year-cultural-heritage-2018_en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27036" y="548680"/>
            <a:ext cx="8425484" cy="6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4800" b="1" dirty="0">
                <a:solidFill>
                  <a:srgbClr val="F58220"/>
                </a:solidFill>
              </a:rPr>
              <a:t>For more information: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 smtClean="0">
              <a:ln>
                <a:noFill/>
              </a:ln>
              <a:solidFill>
                <a:srgbClr val="FFC91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266" y="4368608"/>
            <a:ext cx="4735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GB" sz="1800" b="1" dirty="0">
                <a:solidFill>
                  <a:schemeClr val="tx1"/>
                </a:solidFill>
              </a:rPr>
              <a:t>EAC-EYCH2018@ec.europa.eu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015" y="2778840"/>
            <a:ext cx="1440751" cy="7920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58" y="3538920"/>
            <a:ext cx="710208" cy="7102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37327" y="3338865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b="1" dirty="0" smtClean="0">
                <a:solidFill>
                  <a:schemeClr val="tx1"/>
                </a:solidFill>
              </a:rPr>
              <a:t>#</a:t>
            </a:r>
            <a:r>
              <a:rPr lang="en-GB" sz="1800" dirty="0" err="1">
                <a:solidFill>
                  <a:schemeClr val="tx1"/>
                </a:solidFill>
              </a:rPr>
              <a:t>EuropeForCulture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08" y="2033083"/>
            <a:ext cx="540157" cy="540157"/>
          </a:xfrm>
          <a:prstGeom prst="rect">
            <a:avLst/>
          </a:prstGeom>
        </p:spPr>
      </p:pic>
      <p:grpSp>
        <p:nvGrpSpPr>
          <p:cNvPr id="27" name="Shape 242"/>
          <p:cNvGrpSpPr/>
          <p:nvPr/>
        </p:nvGrpSpPr>
        <p:grpSpPr>
          <a:xfrm>
            <a:off x="353208" y="4312993"/>
            <a:ext cx="449255" cy="511340"/>
            <a:chOff x="1233350" y="1619250"/>
            <a:chExt cx="466500" cy="456725"/>
          </a:xfrm>
          <a:solidFill>
            <a:schemeClr val="accent1">
              <a:lumMod val="75000"/>
            </a:schemeClr>
          </a:solidFill>
        </p:grpSpPr>
        <p:sp>
          <p:nvSpPr>
            <p:cNvPr id="28" name="Shape 24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9" name="Shape 244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0" name="Shape 24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1" name="Shape 24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26" name="Picture 2" descr="Image result for boo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8" y="5148908"/>
            <a:ext cx="584348" cy="58434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953266" y="5256416"/>
            <a:ext cx="4735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GB" sz="1800" dirty="0" smtClean="0">
                <a:solidFill>
                  <a:schemeClr val="tx1"/>
                </a:solidFill>
                <a:hlinkClick r:id="rId8"/>
              </a:rPr>
              <a:t>Legal basis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-36512" y="1340768"/>
            <a:ext cx="2952329" cy="1872208"/>
          </a:xfrm>
        </p:spPr>
        <p:txBody>
          <a:bodyPr/>
          <a:lstStyle/>
          <a:p>
            <a:pPr>
              <a:buNone/>
            </a:pPr>
            <a:r>
              <a:rPr lang="x-none" sz="19000" b="1" i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9000" b="1" i="0" smtClean="0">
                <a:solidFill>
                  <a:srgbClr val="FFC91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9000" b="1" i="0" dirty="0">
              <a:solidFill>
                <a:srgbClr val="FFC9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-252536" y="548680"/>
            <a:ext cx="813690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lang="en-US" sz="5200" b="0" dirty="0" smtClean="0">
                <a:solidFill>
                  <a:srgbClr val="FF0000"/>
                </a:solidFill>
              </a:rPr>
              <a:t>      </a:t>
            </a:r>
            <a:r>
              <a:rPr lang="en-US" sz="4800" b="0" dirty="0" smtClean="0">
                <a:solidFill>
                  <a:srgbClr val="F58220"/>
                </a:solidFill>
              </a:rPr>
              <a:t>What </a:t>
            </a:r>
            <a:r>
              <a:rPr lang="en-US" sz="4800" b="0" dirty="0">
                <a:solidFill>
                  <a:srgbClr val="F58220"/>
                </a:solidFill>
              </a:rPr>
              <a:t>is c</a:t>
            </a:r>
            <a:r>
              <a:rPr lang="en-US" sz="4800" b="0" dirty="0" smtClean="0">
                <a:solidFill>
                  <a:srgbClr val="F58220"/>
                </a:solidFill>
              </a:rPr>
              <a:t>ultural heritage</a:t>
            </a:r>
            <a:r>
              <a:rPr lang="en-US" sz="4800" b="0" dirty="0">
                <a:solidFill>
                  <a:srgbClr val="F58220"/>
                </a:solidFill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 smtClean="0">
              <a:ln>
                <a:noFill/>
              </a:ln>
              <a:solidFill>
                <a:srgbClr val="FFC91D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06084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b="0" kern="0" dirty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Resources 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inherited from the past in all forms and aspects: </a:t>
            </a:r>
            <a:r>
              <a:rPr lang="en-GB" sz="2000" kern="0" dirty="0">
                <a:solidFill>
                  <a:srgbClr val="2D5EC1"/>
                </a:solidFill>
                <a:latin typeface="+mn-lt"/>
              </a:rPr>
              <a:t>tangible, intangible and </a:t>
            </a:r>
            <a:r>
              <a:rPr lang="en-GB" sz="2000" kern="0" dirty="0" smtClean="0">
                <a:solidFill>
                  <a:srgbClr val="2D5EC1"/>
                </a:solidFill>
                <a:latin typeface="+mn-lt"/>
              </a:rPr>
              <a:t>digital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. Including:  </a:t>
            </a:r>
          </a:p>
        </p:txBody>
      </p:sp>
      <p:grpSp>
        <p:nvGrpSpPr>
          <p:cNvPr id="13" name="Shape 373"/>
          <p:cNvGrpSpPr/>
          <p:nvPr/>
        </p:nvGrpSpPr>
        <p:grpSpPr>
          <a:xfrm>
            <a:off x="948881" y="555860"/>
            <a:ext cx="670791" cy="712900"/>
            <a:chOff x="6625350" y="1613750"/>
            <a:chExt cx="480525" cy="438400"/>
          </a:xfrm>
          <a:solidFill>
            <a:srgbClr val="F58220"/>
          </a:solidFill>
        </p:grpSpPr>
        <p:sp>
          <p:nvSpPr>
            <p:cNvPr id="14" name="Shape 37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5" name="Shape 37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6" name="Shape 37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7" name="Shape 37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8" name="Shape 37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7584" y="3501008"/>
            <a:ext cx="43897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Monuments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and sites</a:t>
            </a:r>
          </a:p>
          <a:p>
            <a:pPr lvl="0"/>
            <a:endParaRPr lang="en-GB" sz="2000" b="0" kern="0" dirty="0" smtClean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Landscapes 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and natural 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sites</a:t>
            </a:r>
          </a:p>
          <a:p>
            <a:pPr lvl="0"/>
            <a:endParaRPr lang="en-GB" sz="2000" b="0" kern="0" dirty="0" smtClean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Skills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knowledge 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and expressions of human 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creativity (oral traditions, festivals, songs, etc.)</a:t>
            </a:r>
          </a:p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3501008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Collections in museums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libraries and archives (paintings, books, artefacts, etc.) </a:t>
            </a:r>
          </a:p>
          <a:p>
            <a:pPr lvl="0"/>
            <a:endParaRPr lang="en-GB" sz="2000" b="0" kern="0" dirty="0" smtClean="0">
              <a:solidFill>
                <a:schemeClr val="tx1"/>
              </a:solidFill>
              <a:latin typeface="+mn-lt"/>
            </a:endParaRPr>
          </a:p>
          <a:p>
            <a:pPr lvl="0"/>
            <a:endParaRPr lang="en-GB" sz="2000" b="0" kern="0" dirty="0">
              <a:solidFill>
                <a:schemeClr val="tx1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Film 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heritage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n-GB" sz="2000" b="0" kern="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5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887016" y="1916832"/>
            <a:ext cx="7141368" cy="4464496"/>
          </a:xfrm>
        </p:spPr>
        <p:txBody>
          <a:bodyPr/>
          <a:lstStyle/>
          <a:p>
            <a:pPr>
              <a:buNone/>
            </a:pPr>
            <a:endParaRPr lang="en-US" sz="2000" i="0" dirty="0" smtClean="0">
              <a:solidFill>
                <a:schemeClr val="tx1"/>
              </a:solidFill>
            </a:endParaRPr>
          </a:p>
          <a:p>
            <a:pPr algn="just">
              <a:buClrTx/>
            </a:pPr>
            <a:r>
              <a:rPr lang="en-US" sz="2000" i="0" dirty="0" smtClean="0">
                <a:solidFill>
                  <a:schemeClr val="tx1"/>
                </a:solidFill>
              </a:rPr>
              <a:t>To encourage the </a:t>
            </a:r>
            <a:r>
              <a:rPr lang="en-US" sz="2000" b="1" i="0" dirty="0" smtClean="0">
                <a:solidFill>
                  <a:srgbClr val="2D5EC1"/>
                </a:solidFill>
              </a:rPr>
              <a:t>sharing and appreci</a:t>
            </a:r>
            <a:r>
              <a:rPr lang="en-US" sz="2000" b="1" i="0" dirty="0">
                <a:solidFill>
                  <a:srgbClr val="2D5EC1"/>
                </a:solidFill>
              </a:rPr>
              <a:t>ation</a:t>
            </a:r>
            <a:r>
              <a:rPr lang="en-US" sz="2000" b="1" i="0" dirty="0" smtClean="0">
                <a:solidFill>
                  <a:srgbClr val="7030A0"/>
                </a:solidFill>
              </a:rPr>
              <a:t> </a:t>
            </a:r>
            <a:r>
              <a:rPr lang="en-US" sz="2000" i="0" dirty="0" smtClean="0">
                <a:solidFill>
                  <a:schemeClr val="tx1"/>
                </a:solidFill>
              </a:rPr>
              <a:t>of Europe's cultural heritage as a </a:t>
            </a:r>
            <a:r>
              <a:rPr lang="en-US" sz="2000" b="1" i="0" dirty="0">
                <a:solidFill>
                  <a:srgbClr val="2D5EC1"/>
                </a:solidFill>
              </a:rPr>
              <a:t>shared resource; </a:t>
            </a:r>
          </a:p>
          <a:p>
            <a:pPr algn="just">
              <a:buClrTx/>
            </a:pPr>
            <a:endParaRPr lang="en-US" sz="2000" b="1" i="0" dirty="0" smtClean="0">
              <a:solidFill>
                <a:srgbClr val="2D5EC1"/>
              </a:solidFill>
            </a:endParaRPr>
          </a:p>
          <a:p>
            <a:pPr algn="just">
              <a:buClrTx/>
            </a:pPr>
            <a:r>
              <a:rPr lang="en-US" sz="2000" i="0" dirty="0" smtClean="0">
                <a:solidFill>
                  <a:schemeClr val="tx1"/>
                </a:solidFill>
              </a:rPr>
              <a:t>To raise awareness of </a:t>
            </a:r>
            <a:r>
              <a:rPr lang="en-US" sz="2000" b="1" i="0" dirty="0">
                <a:solidFill>
                  <a:srgbClr val="2D5EC1"/>
                </a:solidFill>
              </a:rPr>
              <a:t>common history and values; </a:t>
            </a:r>
            <a:endParaRPr lang="en-US" sz="2000" b="1" i="0" dirty="0" smtClean="0">
              <a:solidFill>
                <a:srgbClr val="2D5EC1"/>
              </a:solidFill>
            </a:endParaRPr>
          </a:p>
          <a:p>
            <a:pPr marL="0" indent="0" algn="just">
              <a:buClrTx/>
              <a:buNone/>
            </a:pPr>
            <a:endParaRPr lang="en-US" sz="2000" i="0" dirty="0" smtClean="0">
              <a:solidFill>
                <a:schemeClr val="tx1"/>
              </a:solidFill>
            </a:endParaRPr>
          </a:p>
          <a:p>
            <a:pPr algn="just">
              <a:buClrTx/>
            </a:pPr>
            <a:r>
              <a:rPr lang="en-US" sz="2000" i="0" dirty="0" smtClean="0">
                <a:solidFill>
                  <a:schemeClr val="tx1"/>
                </a:solidFill>
              </a:rPr>
              <a:t>To reinforce a sense of belonging to </a:t>
            </a:r>
            <a:r>
              <a:rPr lang="en-US" sz="2000" b="1" i="0" dirty="0" smtClean="0">
                <a:solidFill>
                  <a:srgbClr val="2D5EC1"/>
                </a:solidFill>
              </a:rPr>
              <a:t>Europe</a:t>
            </a:r>
            <a:r>
              <a:rPr lang="en-US" sz="2000" b="1" i="0" dirty="0">
                <a:solidFill>
                  <a:srgbClr val="2D5EC1"/>
                </a:solidFill>
              </a:rPr>
              <a:t>;</a:t>
            </a:r>
            <a:r>
              <a:rPr lang="en-US" sz="2000" i="0" dirty="0" smtClean="0">
                <a:solidFill>
                  <a:schemeClr val="tx1"/>
                </a:solidFill>
              </a:rPr>
              <a:t> </a:t>
            </a:r>
            <a:r>
              <a:rPr lang="en-US" sz="2000" i="0" dirty="0">
                <a:solidFill>
                  <a:schemeClr val="tx1"/>
                </a:solidFill>
              </a:rPr>
              <a:t>and</a:t>
            </a:r>
          </a:p>
          <a:p>
            <a:pPr marL="0" indent="0" algn="just">
              <a:buClrTx/>
              <a:buNone/>
            </a:pPr>
            <a:endParaRPr lang="en-US" sz="2000" b="1" i="0" dirty="0" smtClean="0">
              <a:solidFill>
                <a:srgbClr val="2D5EC1"/>
              </a:solidFill>
            </a:endParaRPr>
          </a:p>
          <a:p>
            <a:pPr algn="just">
              <a:buClrTx/>
            </a:pPr>
            <a:r>
              <a:rPr lang="en-GB" sz="2000" i="0" dirty="0" smtClean="0">
                <a:solidFill>
                  <a:schemeClr val="tx1"/>
                </a:solidFill>
              </a:rPr>
              <a:t>To better </a:t>
            </a:r>
            <a:r>
              <a:rPr lang="en-GB" sz="2000" b="1" i="0" dirty="0">
                <a:solidFill>
                  <a:srgbClr val="2D5EC1"/>
                </a:solidFill>
              </a:rPr>
              <a:t>protect, safeguard, reuse, enhance, valorise </a:t>
            </a:r>
            <a:r>
              <a:rPr lang="en-GB" sz="2000" i="0" dirty="0">
                <a:solidFill>
                  <a:schemeClr val="tx1"/>
                </a:solidFill>
              </a:rPr>
              <a:t>and </a:t>
            </a:r>
            <a:r>
              <a:rPr lang="en-GB" sz="2000" b="1" i="0" dirty="0">
                <a:solidFill>
                  <a:srgbClr val="2D5EC1"/>
                </a:solidFill>
              </a:rPr>
              <a:t>promote </a:t>
            </a:r>
            <a:r>
              <a:rPr lang="en-GB" sz="2000" i="0" dirty="0">
                <a:solidFill>
                  <a:schemeClr val="tx1"/>
                </a:solidFill>
              </a:rPr>
              <a:t>Europe's cultural heritage. </a:t>
            </a:r>
            <a:endParaRPr lang="en-US" sz="2000" i="0" dirty="0">
              <a:solidFill>
                <a:schemeClr val="tx1"/>
              </a:solidFill>
            </a:endParaRPr>
          </a:p>
          <a:p>
            <a:pPr marL="0" indent="0" algn="just">
              <a:buClrTx/>
              <a:buNone/>
            </a:pPr>
            <a:endParaRPr lang="en-US" sz="2000" b="1" i="0" dirty="0" smtClean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1720" y="33265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rgbClr val="F58220"/>
                </a:solidFill>
              </a:rPr>
              <a:t>Why a Year for </a:t>
            </a:r>
          </a:p>
          <a:p>
            <a:r>
              <a:rPr lang="en-US" sz="4800" b="0" dirty="0" smtClean="0">
                <a:solidFill>
                  <a:srgbClr val="F58220"/>
                </a:solidFill>
              </a:rPr>
              <a:t>Cultural Heritage?</a:t>
            </a:r>
          </a:p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3" name="5-Point Star 2"/>
          <p:cNvSpPr/>
          <p:nvPr/>
        </p:nvSpPr>
        <p:spPr bwMode="auto">
          <a:xfrm>
            <a:off x="309681" y="5733256"/>
            <a:ext cx="1237984" cy="504056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Shape 400"/>
          <p:cNvGrpSpPr/>
          <p:nvPr/>
        </p:nvGrpSpPr>
        <p:grpSpPr>
          <a:xfrm>
            <a:off x="1043608" y="523032"/>
            <a:ext cx="538842" cy="817735"/>
            <a:chOff x="6730350" y="2315900"/>
            <a:chExt cx="257700" cy="420100"/>
          </a:xfrm>
          <a:solidFill>
            <a:srgbClr val="F58220"/>
          </a:solidFill>
        </p:grpSpPr>
        <p:sp>
          <p:nvSpPr>
            <p:cNvPr id="13" name="Shape 40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4" name="Shape 402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5" name="Shape 40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6" name="Shape 404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  <p:sp>
          <p:nvSpPr>
            <p:cNvPr id="17" name="Shape 405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>
                <a:solidFill>
                  <a:srgbClr val="7030A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20348" y="660838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chemeClr val="bg1"/>
                </a:solidFill>
              </a:rPr>
              <a:t>© European Heritage Label</a:t>
            </a:r>
            <a:endParaRPr lang="en-GB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848872" cy="4680520"/>
          </a:xfrm>
        </p:spPr>
        <p:txBody>
          <a:bodyPr/>
          <a:lstStyle/>
          <a:p>
            <a:pPr marL="0" indent="0" algn="just">
              <a:buClrTx/>
              <a:buNone/>
            </a:pPr>
            <a:r>
              <a:rPr lang="en-US" sz="5400" i="0" kern="1200" dirty="0" smtClean="0">
                <a:solidFill>
                  <a:srgbClr val="7030A0"/>
                </a:solidFill>
                <a:latin typeface="Verdana" pitchFamily="34" charset="0"/>
              </a:rPr>
              <a:t>       </a:t>
            </a:r>
            <a:endParaRPr lang="en-US" sz="2000" i="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2000" i="0" dirty="0">
                <a:solidFill>
                  <a:schemeClr val="tx1"/>
                </a:solidFill>
              </a:rPr>
              <a:t>C</a:t>
            </a:r>
            <a:r>
              <a:rPr lang="en-US" sz="2000" i="0" dirty="0" smtClean="0">
                <a:solidFill>
                  <a:schemeClr val="tx1"/>
                </a:solidFill>
              </a:rPr>
              <a:t>ultural heritage as a pivotal component of </a:t>
            </a:r>
            <a:r>
              <a:rPr lang="en-US" sz="2000" b="1" i="0" dirty="0">
                <a:solidFill>
                  <a:srgbClr val="2D5EC1"/>
                </a:solidFill>
              </a:rPr>
              <a:t>cultural diversity </a:t>
            </a:r>
            <a:r>
              <a:rPr lang="en-US" sz="2000" i="0" dirty="0">
                <a:solidFill>
                  <a:schemeClr val="tx1"/>
                </a:solidFill>
              </a:rPr>
              <a:t>and </a:t>
            </a:r>
            <a:r>
              <a:rPr lang="en-US" sz="2000" b="1" i="0" dirty="0" smtClean="0">
                <a:solidFill>
                  <a:srgbClr val="2D5EC1"/>
                </a:solidFill>
              </a:rPr>
              <a:t>inter-cultural </a:t>
            </a:r>
            <a:r>
              <a:rPr lang="en-US" sz="2000" b="1" i="0" dirty="0">
                <a:solidFill>
                  <a:srgbClr val="2D5EC1"/>
                </a:solidFill>
              </a:rPr>
              <a:t>dialogue</a:t>
            </a:r>
            <a:r>
              <a:rPr lang="en-US" sz="2000" b="1" i="0" dirty="0" smtClean="0">
                <a:solidFill>
                  <a:srgbClr val="2D5EC1"/>
                </a:solidFill>
              </a:rPr>
              <a:t>;</a:t>
            </a:r>
          </a:p>
          <a:p>
            <a:pPr marL="0" indent="0">
              <a:buClrTx/>
              <a:buNone/>
            </a:pPr>
            <a:endParaRPr lang="en-US" sz="2000" i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2000" i="0" dirty="0">
                <a:solidFill>
                  <a:schemeClr val="tx1"/>
                </a:solidFill>
              </a:rPr>
              <a:t>C</a:t>
            </a:r>
            <a:r>
              <a:rPr lang="en-US" sz="2000" i="0" dirty="0" smtClean="0">
                <a:solidFill>
                  <a:schemeClr val="tx1"/>
                </a:solidFill>
              </a:rPr>
              <a:t>ultural heritage's contribution to </a:t>
            </a:r>
            <a:r>
              <a:rPr lang="en-US" sz="2000" b="1" i="0" dirty="0">
                <a:solidFill>
                  <a:srgbClr val="2D5EC1"/>
                </a:solidFill>
              </a:rPr>
              <a:t>the economy</a:t>
            </a:r>
            <a:r>
              <a:rPr lang="en-US" sz="2000" b="1" i="0" dirty="0" smtClean="0">
                <a:solidFill>
                  <a:srgbClr val="2D5EC1"/>
                </a:solidFill>
              </a:rPr>
              <a:t>; </a:t>
            </a:r>
            <a:r>
              <a:rPr lang="en-US" sz="2000" i="0" dirty="0">
                <a:solidFill>
                  <a:schemeClr val="tx1"/>
                </a:solidFill>
              </a:rPr>
              <a:t>and</a:t>
            </a:r>
          </a:p>
          <a:p>
            <a:pPr>
              <a:buClrTx/>
            </a:pPr>
            <a:endParaRPr lang="en-US" sz="2000" i="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2000" i="0" dirty="0" smtClean="0">
                <a:solidFill>
                  <a:schemeClr val="tx1"/>
                </a:solidFill>
              </a:rPr>
              <a:t>Cultural </a:t>
            </a:r>
            <a:r>
              <a:rPr lang="en-US" sz="2000" i="0" dirty="0">
                <a:solidFill>
                  <a:schemeClr val="tx1"/>
                </a:solidFill>
              </a:rPr>
              <a:t>heritage </a:t>
            </a:r>
            <a:r>
              <a:rPr lang="en-US" sz="2000" i="0" dirty="0" smtClean="0">
                <a:solidFill>
                  <a:schemeClr val="tx1"/>
                </a:solidFill>
              </a:rPr>
              <a:t>as an important element of the </a:t>
            </a:r>
            <a:r>
              <a:rPr lang="en-US" sz="2000" b="1" i="0" dirty="0">
                <a:solidFill>
                  <a:srgbClr val="2D5EC1"/>
                </a:solidFill>
              </a:rPr>
              <a:t>relations between the EU and third countries.  </a:t>
            </a:r>
          </a:p>
          <a:p>
            <a:pPr marL="0" indent="0">
              <a:buClrTx/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ClrTx/>
              <a:buNone/>
            </a:pPr>
            <a:endParaRPr lang="en-US" sz="1800" i="0" dirty="0" smtClean="0">
              <a:solidFill>
                <a:schemeClr val="tx1"/>
              </a:solidFill>
            </a:endParaRPr>
          </a:p>
        </p:txBody>
      </p:sp>
      <p:sp>
        <p:nvSpPr>
          <p:cNvPr id="12" name="Shape 365"/>
          <p:cNvSpPr/>
          <p:nvPr/>
        </p:nvSpPr>
        <p:spPr>
          <a:xfrm rot="471226">
            <a:off x="937916" y="658647"/>
            <a:ext cx="596899" cy="60189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35696" y="620689"/>
            <a:ext cx="7236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solidFill>
                  <a:srgbClr val="F58220"/>
                </a:solidFill>
              </a:rPr>
              <a:t>The European Year </a:t>
            </a:r>
            <a:endParaRPr lang="en-US" sz="4800" b="0" dirty="0" smtClean="0">
              <a:solidFill>
                <a:srgbClr val="F58220"/>
              </a:solidFill>
            </a:endParaRPr>
          </a:p>
          <a:p>
            <a:r>
              <a:rPr lang="en-US" sz="4800" b="0" dirty="0" smtClean="0">
                <a:solidFill>
                  <a:srgbClr val="F58220"/>
                </a:solidFill>
              </a:rPr>
              <a:t>will promote: </a:t>
            </a:r>
            <a:endParaRPr lang="en-US" sz="4800" b="0" dirty="0">
              <a:solidFill>
                <a:srgbClr val="F58220"/>
              </a:solidFill>
            </a:endParaRPr>
          </a:p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49" t="15361" r="33256" b="33365"/>
          <a:stretch/>
        </p:blipFill>
        <p:spPr>
          <a:xfrm>
            <a:off x="4550253" y="5119620"/>
            <a:ext cx="2277647" cy="1758812"/>
          </a:xfrm>
          <a:prstGeom prst="rect">
            <a:avLst/>
          </a:prstGeom>
        </p:spPr>
      </p:pic>
      <p:pic>
        <p:nvPicPr>
          <p:cNvPr id="6" name="Picture 4" descr="U:\Common\2018 EYCH\COMMUNICATION\Power point PPT\Photos for Presentations\a.shutterstock\shutterstock_14260366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" b="1"/>
          <a:stretch/>
        </p:blipFill>
        <p:spPr bwMode="auto">
          <a:xfrm>
            <a:off x="2267744" y="5126572"/>
            <a:ext cx="2314159" cy="175881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U:\Common\2018 EYCH\COMMUNICATION\Power point PPT\Photos for Presentations\a.INTANGIBLE  _Shutterstock\shutterstock_5501879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5126572"/>
            <a:ext cx="2314159" cy="175881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31607" y="6608385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solidFill>
                  <a:schemeClr val="bg1"/>
                </a:solidFill>
              </a:rPr>
              <a:t>© </a:t>
            </a:r>
            <a:r>
              <a:rPr lang="en-GB" sz="1000" b="0" dirty="0" err="1">
                <a:solidFill>
                  <a:schemeClr val="bg1"/>
                </a:solidFill>
              </a:rPr>
              <a:t>Shutterstock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7647" y="6622285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solidFill>
                  <a:schemeClr val="bg1"/>
                </a:solidFill>
              </a:rPr>
              <a:t>© </a:t>
            </a:r>
            <a:r>
              <a:rPr lang="en-GB" sz="1000" b="0" dirty="0" err="1">
                <a:solidFill>
                  <a:schemeClr val="bg1"/>
                </a:solidFill>
              </a:rPr>
              <a:t>Shutterstock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1676" y="6598692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solidFill>
                  <a:schemeClr val="bg1"/>
                </a:solidFill>
              </a:rPr>
              <a:t>© Photo Franc </a:t>
            </a:r>
            <a:r>
              <a:rPr lang="en-GB" sz="1000" b="0" dirty="0" err="1">
                <a:solidFill>
                  <a:schemeClr val="bg1"/>
                </a:solidFill>
              </a:rPr>
              <a:t>Ferjan</a:t>
            </a: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" t="7340" r="22889" b="8901"/>
          <a:stretch/>
        </p:blipFill>
        <p:spPr>
          <a:xfrm>
            <a:off x="6760041" y="5126571"/>
            <a:ext cx="2420471" cy="17449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0312" y="6669360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solidFill>
                  <a:schemeClr val="bg1"/>
                </a:solidFill>
              </a:rPr>
              <a:t>© Pol </a:t>
            </a:r>
            <a:r>
              <a:rPr lang="en-GB" sz="1000" b="0" dirty="0" err="1">
                <a:solidFill>
                  <a:schemeClr val="bg1"/>
                </a:solidFill>
              </a:rPr>
              <a:t>Englebert</a:t>
            </a:r>
            <a:r>
              <a:rPr lang="en-GB" sz="1000" b="0" dirty="0">
                <a:solidFill>
                  <a:schemeClr val="bg1"/>
                </a:solidFill>
              </a:rPr>
              <a:t> </a:t>
            </a:r>
            <a:r>
              <a:rPr lang="en-GB" sz="1000" b="0" dirty="0" err="1">
                <a:solidFill>
                  <a:schemeClr val="bg1"/>
                </a:solidFill>
              </a:rPr>
              <a:t>Joutes</a:t>
            </a:r>
            <a:endParaRPr lang="en-GB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8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5277002"/>
            <a:ext cx="9144000" cy="1464366"/>
          </a:xfrm>
          <a:custGeom>
            <a:avLst/>
            <a:gdLst>
              <a:gd name="connsiteX0" fmla="*/ 0 w 2583543"/>
              <a:gd name="connsiteY0" fmla="*/ 246743 h 972457"/>
              <a:gd name="connsiteX1" fmla="*/ 333829 w 2583543"/>
              <a:gd name="connsiteY1" fmla="*/ 972457 h 972457"/>
              <a:gd name="connsiteX2" fmla="*/ 2583543 w 2583543"/>
              <a:gd name="connsiteY2" fmla="*/ 856343 h 972457"/>
              <a:gd name="connsiteX3" fmla="*/ 2191657 w 2583543"/>
              <a:gd name="connsiteY3" fmla="*/ 0 h 972457"/>
              <a:gd name="connsiteX4" fmla="*/ 0 w 2583543"/>
              <a:gd name="connsiteY4" fmla="*/ 246743 h 97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543" h="972457">
                <a:moveTo>
                  <a:pt x="0" y="246743"/>
                </a:moveTo>
                <a:lnTo>
                  <a:pt x="333829" y="972457"/>
                </a:lnTo>
                <a:lnTo>
                  <a:pt x="2583543" y="856343"/>
                </a:lnTo>
                <a:lnTo>
                  <a:pt x="2191657" y="0"/>
                </a:lnTo>
                <a:lnTo>
                  <a:pt x="0" y="246743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179512" y="5643914"/>
            <a:ext cx="832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300" b="1" dirty="0">
                <a:solidFill>
                  <a:schemeClr val="bg1"/>
                </a:solidFill>
              </a:rPr>
              <a:t>Cultural heritage is not only a legacy from the past, </a:t>
            </a:r>
            <a:r>
              <a:rPr lang="en-GB" sz="2300" b="1" dirty="0" smtClean="0">
                <a:solidFill>
                  <a:schemeClr val="bg1"/>
                </a:solidFill>
              </a:rPr>
              <a:t>it </a:t>
            </a:r>
            <a:r>
              <a:rPr lang="en-GB" sz="2300" b="1" dirty="0">
                <a:solidFill>
                  <a:schemeClr val="bg1"/>
                </a:solidFill>
              </a:rPr>
              <a:t>is also a resource for our future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046"/>
            <a:ext cx="2480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solidFill>
                  <a:schemeClr val="bg1"/>
                </a:solidFill>
              </a:rPr>
              <a:t>© European Heritage Label</a:t>
            </a:r>
          </a:p>
        </p:txBody>
      </p:sp>
    </p:spTree>
    <p:extLst>
      <p:ext uri="{BB962C8B-B14F-4D97-AF65-F5344CB8AC3E}">
        <p14:creationId xmlns:p14="http://schemas.microsoft.com/office/powerpoint/2010/main" val="38147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63079" y="548680"/>
            <a:ext cx="8173417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sz="5200" i="0" kern="1200" dirty="0" smtClean="0">
                <a:solidFill>
                  <a:srgbClr val="FFC91D"/>
                </a:solidFill>
                <a:latin typeface="Verdana" pitchFamily="34" charset="0"/>
              </a:rPr>
              <a:t>     </a:t>
            </a:r>
            <a:r>
              <a:rPr lang="en-US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Where?</a:t>
            </a:r>
          </a:p>
          <a:p>
            <a:pPr marL="0" indent="0">
              <a:buClrTx/>
              <a:buSzPct val="159000"/>
              <a:buNone/>
            </a:pPr>
            <a:endParaRPr lang="en-US" sz="1800" i="0" kern="0" dirty="0" smtClean="0">
              <a:solidFill>
                <a:schemeClr val="tx1"/>
              </a:solidFill>
            </a:endParaRPr>
          </a:p>
          <a:p>
            <a:pPr marL="0" indent="0">
              <a:buClrTx/>
              <a:buSzPct val="159000"/>
              <a:buNone/>
            </a:pPr>
            <a:endParaRPr lang="en-US" sz="1800" i="0" kern="0" dirty="0" smtClean="0">
              <a:solidFill>
                <a:schemeClr val="tx1"/>
              </a:solidFill>
            </a:endParaRPr>
          </a:p>
        </p:txBody>
      </p:sp>
      <p:sp>
        <p:nvSpPr>
          <p:cNvPr id="5" name="Shape 499"/>
          <p:cNvSpPr/>
          <p:nvPr/>
        </p:nvSpPr>
        <p:spPr>
          <a:xfrm>
            <a:off x="971600" y="548680"/>
            <a:ext cx="648072" cy="71064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Projects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and events will take place </a:t>
            </a:r>
            <a:r>
              <a:rPr lang="en-US" sz="2000" dirty="0">
                <a:solidFill>
                  <a:srgbClr val="2D5EC1"/>
                </a:solidFill>
                <a:latin typeface="+mn-lt"/>
              </a:rPr>
              <a:t>all across </a:t>
            </a:r>
            <a:r>
              <a:rPr lang="en-US" sz="2000" dirty="0" smtClean="0">
                <a:solidFill>
                  <a:srgbClr val="2D5EC1"/>
                </a:solidFill>
                <a:latin typeface="+mn-lt"/>
              </a:rPr>
              <a:t>Europe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 algn="just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EU 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delegations will also </a:t>
            </a:r>
            <a:r>
              <a:rPr lang="en-GB" sz="2000" b="0" dirty="0" smtClean="0">
                <a:solidFill>
                  <a:schemeClr val="tx1"/>
                </a:solidFill>
                <a:latin typeface="+mn-lt"/>
              </a:rPr>
              <a:t>help promote </a:t>
            </a:r>
            <a:r>
              <a:rPr lang="en-GB" sz="2000" b="0" dirty="0">
                <a:solidFill>
                  <a:schemeClr val="tx1"/>
                </a:solidFill>
                <a:latin typeface="+mn-lt"/>
              </a:rPr>
              <a:t>the Year </a:t>
            </a:r>
            <a:r>
              <a:rPr lang="en-GB" sz="2000" dirty="0">
                <a:solidFill>
                  <a:srgbClr val="2D5EC1"/>
                </a:solidFill>
                <a:latin typeface="+mn-lt"/>
              </a:rPr>
              <a:t>outside the EU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113"/>
          <a:stretch/>
        </p:blipFill>
        <p:spPr>
          <a:xfrm>
            <a:off x="0" y="3993495"/>
            <a:ext cx="9144000" cy="2891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235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</a:rPr>
              <a:t>© </a:t>
            </a:r>
            <a:r>
              <a:rPr lang="en-GB" sz="1000" b="0" dirty="0">
                <a:solidFill>
                  <a:schemeClr val="bg1"/>
                </a:solidFill>
              </a:rPr>
              <a:t>European Heritage Label</a:t>
            </a:r>
          </a:p>
        </p:txBody>
      </p:sp>
    </p:spTree>
    <p:extLst>
      <p:ext uri="{BB962C8B-B14F-4D97-AF65-F5344CB8AC3E}">
        <p14:creationId xmlns:p14="http://schemas.microsoft.com/office/powerpoint/2010/main" val="9618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danlo\AppData\Local\Temp\1\7zE851127FF\shutterstock_1201786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312" y="4734086"/>
            <a:ext cx="2978164" cy="21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danlo\AppData\Local\Temp\1\7zE851D7720\shutterstock_4328346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04" t="7712" r="4181" b="5503"/>
          <a:stretch/>
        </p:blipFill>
        <p:spPr bwMode="auto">
          <a:xfrm>
            <a:off x="-36512" y="4701092"/>
            <a:ext cx="3024336" cy="21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hape 396"/>
          <p:cNvSpPr/>
          <p:nvPr/>
        </p:nvSpPr>
        <p:spPr>
          <a:xfrm>
            <a:off x="983810" y="602866"/>
            <a:ext cx="576063" cy="665894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1916832"/>
            <a:ext cx="364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kern="0" dirty="0" smtClean="0">
                <a:solidFill>
                  <a:schemeClr val="tx1"/>
                </a:solidFill>
              </a:rPr>
              <a:t>The </a:t>
            </a:r>
            <a:r>
              <a:rPr lang="en-US" sz="2000" b="0" kern="0" dirty="0">
                <a:solidFill>
                  <a:schemeClr val="tx1"/>
                </a:solidFill>
              </a:rPr>
              <a:t>wider public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b="0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0312" y="1917407"/>
            <a:ext cx="32096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+mj-lt"/>
              </a:rPr>
              <a:t>Children (10-15)</a:t>
            </a:r>
          </a:p>
          <a:p>
            <a:pPr lvl="0">
              <a:spcBef>
                <a:spcPct val="20000"/>
              </a:spcBef>
              <a:defRPr/>
            </a:pPr>
            <a:endParaRPr lang="en-US" sz="2000" b="0" kern="0" dirty="0" smtClean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kern="0" dirty="0" smtClean="0">
                <a:solidFill>
                  <a:schemeClr val="tx1"/>
                </a:solidFill>
                <a:latin typeface="+mj-lt"/>
              </a:rPr>
              <a:t>Young people (15-25)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b="0" kern="0" dirty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sz="2000" b="0" kern="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ct val="20000"/>
              </a:spcBef>
              <a:defRPr/>
            </a:pPr>
            <a:endParaRPr lang="en-US" sz="2000" kern="0" dirty="0" smtClean="0">
              <a:solidFill>
                <a:schemeClr val="tx1"/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6580999"/>
            <a:ext cx="235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</a:rPr>
              <a:t>© European Heritage Label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026719" y="620688"/>
            <a:ext cx="6721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4800" b="0" dirty="0" smtClean="0">
                <a:solidFill>
                  <a:srgbClr val="F58220"/>
                </a:solidFill>
              </a:rPr>
              <a:t>For whom?</a:t>
            </a:r>
            <a:endParaRPr lang="en-US" sz="4800" b="0" dirty="0">
              <a:solidFill>
                <a:srgbClr val="F5822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660568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</a:rPr>
              <a:t>© </a:t>
            </a:r>
            <a:r>
              <a:rPr lang="en-GB" sz="1200" b="0" dirty="0" err="1">
                <a:solidFill>
                  <a:schemeClr val="bg1"/>
                </a:solidFill>
              </a:rPr>
              <a:t>S</a:t>
            </a:r>
            <a:r>
              <a:rPr lang="en-GB" sz="1200" b="0" dirty="0" err="1" smtClean="0">
                <a:solidFill>
                  <a:schemeClr val="bg1"/>
                </a:solidFill>
              </a:rPr>
              <a:t>hutterstock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6677" y="660568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</a:rPr>
              <a:t>© </a:t>
            </a:r>
            <a:r>
              <a:rPr lang="en-GB" sz="1200" b="0" dirty="0" err="1">
                <a:solidFill>
                  <a:schemeClr val="bg1"/>
                </a:solidFill>
              </a:rPr>
              <a:t>S</a:t>
            </a:r>
            <a:r>
              <a:rPr lang="en-GB" sz="1200" b="0" dirty="0" err="1" smtClean="0">
                <a:solidFill>
                  <a:schemeClr val="bg1"/>
                </a:solidFill>
              </a:rPr>
              <a:t>hutterstock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2" y="3853479"/>
            <a:ext cx="8937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2D5EC1"/>
                </a:solidFill>
              </a:rPr>
              <a:t>And all curious people</a:t>
            </a:r>
            <a:r>
              <a:rPr lang="en-US" sz="3000" dirty="0" smtClean="0">
                <a:solidFill>
                  <a:srgbClr val="2D5EC1"/>
                </a:solidFill>
              </a:rPr>
              <a:t>!</a:t>
            </a:r>
            <a:endParaRPr lang="en-US" sz="3000" dirty="0">
              <a:solidFill>
                <a:srgbClr val="2D5EC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86" t="27399" r="-1" b="16073"/>
          <a:stretch/>
        </p:blipFill>
        <p:spPr>
          <a:xfrm>
            <a:off x="2987824" y="4701092"/>
            <a:ext cx="3240900" cy="2175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1840" y="659735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</a:rPr>
              <a:t>© </a:t>
            </a:r>
            <a:r>
              <a:rPr lang="en-GB" sz="1200" b="0" dirty="0">
                <a:solidFill>
                  <a:schemeClr val="bg1"/>
                </a:solidFill>
              </a:rPr>
              <a:t>Javier Rodríguez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9992" y="2636912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kern="0" dirty="0">
                <a:solidFill>
                  <a:srgbClr val="000000"/>
                </a:solidFill>
              </a:rPr>
              <a:t>Cultural heritage professionals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27584" y="1628802"/>
            <a:ext cx="3024336" cy="288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Member States, regional 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local </a:t>
            </a: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Civil </a:t>
            </a:r>
            <a:r>
              <a:rPr lang="en-GB" sz="2000" b="0" kern="0" dirty="0">
                <a:solidFill>
                  <a:schemeClr val="tx1"/>
                </a:solidFill>
                <a:latin typeface="+mn-lt"/>
              </a:rPr>
              <a:t>society </a:t>
            </a:r>
          </a:p>
          <a:p>
            <a:endParaRPr lang="en-GB" sz="2200" b="0" kern="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2200" b="0" dirty="0" smtClean="0">
              <a:solidFill>
                <a:srgbClr val="7030A0"/>
              </a:solidFill>
              <a:latin typeface="+mj-lt"/>
            </a:endParaRPr>
          </a:p>
          <a:p>
            <a:pPr algn="ctr"/>
            <a:endParaRPr lang="en-GB" sz="1000" b="1" dirty="0">
              <a:solidFill>
                <a:srgbClr val="7030A0"/>
              </a:solidFill>
              <a:latin typeface="+mn-lt"/>
            </a:endParaRPr>
          </a:p>
          <a:p>
            <a:pPr algn="ctr"/>
            <a:endParaRPr lang="en-GB" sz="1000" b="1" dirty="0">
              <a:solidFill>
                <a:srgbClr val="7030A0"/>
              </a:solidFill>
              <a:latin typeface="+mn-lt"/>
            </a:endParaRPr>
          </a:p>
          <a:p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99061" y="620688"/>
            <a:ext cx="6317355" cy="117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With whom?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9992" y="1340770"/>
            <a:ext cx="4464496" cy="288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sz="2000" kern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kern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Cultural heritage professionals </a:t>
            </a:r>
            <a:endParaRPr lang="en-GB" sz="2000" b="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kern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kern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kern="0" dirty="0" smtClean="0">
                <a:solidFill>
                  <a:schemeClr val="tx1"/>
                </a:solidFill>
                <a:latin typeface="+mn-lt"/>
              </a:rPr>
              <a:t>International organisations</a:t>
            </a:r>
            <a:endParaRPr lang="en-GB" sz="2000" b="0" kern="0" dirty="0">
              <a:solidFill>
                <a:schemeClr val="tx1"/>
              </a:solidFill>
              <a:latin typeface="+mn-lt"/>
            </a:endParaRPr>
          </a:p>
          <a:p>
            <a:pPr algn="ctr"/>
            <a:endParaRPr lang="en-GB" sz="2000" b="0" dirty="0">
              <a:solidFill>
                <a:srgbClr val="7030A0"/>
              </a:solidFill>
              <a:latin typeface="+mn-lt"/>
            </a:endParaRPr>
          </a:p>
          <a:p>
            <a:pPr algn="ctr"/>
            <a:endParaRPr lang="en-GB" sz="2200" b="1" dirty="0">
              <a:solidFill>
                <a:srgbClr val="7030A0"/>
              </a:solidFill>
              <a:latin typeface="+mn-lt"/>
            </a:endParaRPr>
          </a:p>
          <a:p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4077072"/>
            <a:ext cx="74719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rgbClr val="2D5EC1"/>
                </a:solidFill>
              </a:rPr>
              <a:t>The </a:t>
            </a:r>
            <a:r>
              <a:rPr lang="en-GB" sz="3000" dirty="0">
                <a:solidFill>
                  <a:srgbClr val="2D5EC1"/>
                </a:solidFill>
              </a:rPr>
              <a:t>European</a:t>
            </a:r>
            <a:r>
              <a:rPr lang="en-GB" sz="3000" b="1" dirty="0">
                <a:solidFill>
                  <a:srgbClr val="2D5EC1"/>
                </a:solidFill>
              </a:rPr>
              <a:t> Year belongs to all!</a:t>
            </a:r>
          </a:p>
        </p:txBody>
      </p:sp>
      <p:sp>
        <p:nvSpPr>
          <p:cNvPr id="10" name="Shape 396"/>
          <p:cNvSpPr/>
          <p:nvPr/>
        </p:nvSpPr>
        <p:spPr>
          <a:xfrm>
            <a:off x="971601" y="602866"/>
            <a:ext cx="576063" cy="665894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6437933" y="658100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</a:rPr>
              <a:t>© </a:t>
            </a:r>
            <a:r>
              <a:rPr lang="en-GB" sz="1200" b="0" dirty="0" err="1">
                <a:solidFill>
                  <a:schemeClr val="bg1"/>
                </a:solidFill>
              </a:rPr>
              <a:t>S</a:t>
            </a:r>
            <a:r>
              <a:rPr lang="en-GB" sz="1200" b="0" dirty="0" err="1" smtClean="0">
                <a:solidFill>
                  <a:schemeClr val="bg1"/>
                </a:solidFill>
              </a:rPr>
              <a:t>hutterstock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6581001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>
                <a:solidFill>
                  <a:schemeClr val="bg1"/>
                </a:solidFill>
              </a:rPr>
              <a:t>© European Heritage Label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4571" y="6603500"/>
            <a:ext cx="248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</a:rPr>
              <a:t>© European </a:t>
            </a:r>
            <a:r>
              <a:rPr lang="en-GB" sz="1200" b="0" dirty="0" smtClean="0">
                <a:solidFill>
                  <a:schemeClr val="bg1"/>
                </a:solidFill>
              </a:rPr>
              <a:t>Commission</a:t>
            </a:r>
            <a:endParaRPr lang="en-GB" sz="1200" b="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17" b="12985"/>
          <a:stretch/>
        </p:blipFill>
        <p:spPr>
          <a:xfrm>
            <a:off x="2932360" y="4767173"/>
            <a:ext cx="3505573" cy="2118213"/>
          </a:xfrm>
          <a:prstGeom prst="rect">
            <a:avLst/>
          </a:prstGeom>
        </p:spPr>
      </p:pic>
      <p:pic>
        <p:nvPicPr>
          <p:cNvPr id="16" name="Picture 4" descr="U:\Common\2018 EYCH\COMMUNICATION\Power point PPT\Photos for Presentations\a.INTANGIBLE  _Shutterstock\shutterstock_1245294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451" y="4767171"/>
            <a:ext cx="3145379" cy="21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84190" y="661920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>
                <a:solidFill>
                  <a:schemeClr val="bg1"/>
                </a:solidFill>
              </a:rPr>
              <a:t>©</a:t>
            </a:r>
            <a:r>
              <a:rPr lang="en-GB" sz="1200" b="0" dirty="0" smtClean="0">
                <a:solidFill>
                  <a:schemeClr val="bg1"/>
                </a:solidFill>
              </a:rPr>
              <a:t> </a:t>
            </a:r>
            <a:r>
              <a:rPr lang="en-GB" sz="1000" b="0" dirty="0" err="1">
                <a:solidFill>
                  <a:schemeClr val="bg1"/>
                </a:solidFill>
              </a:rPr>
              <a:t>Shutterstock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4571" y="6600425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chemeClr val="bg1"/>
                </a:solidFill>
              </a:rPr>
              <a:t>© European Commission </a:t>
            </a: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5"/>
          <a:stretch/>
        </p:blipFill>
        <p:spPr>
          <a:xfrm>
            <a:off x="0" y="4766719"/>
            <a:ext cx="2969488" cy="20912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600425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solidFill>
                  <a:schemeClr val="bg1"/>
                </a:solidFill>
              </a:rPr>
              <a:t>© European Heritage Label</a:t>
            </a:r>
            <a:endParaRPr lang="en-GB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780928"/>
            <a:ext cx="2932359" cy="64251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7" t="24246" r="56137" b="69037"/>
          <a:stretch/>
        </p:blipFill>
        <p:spPr bwMode="auto">
          <a:xfrm>
            <a:off x="5436096" y="4005064"/>
            <a:ext cx="2736109" cy="642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8" t="8351" r="45249" b="80575"/>
          <a:stretch/>
        </p:blipFill>
        <p:spPr bwMode="auto">
          <a:xfrm>
            <a:off x="5433601" y="5157192"/>
            <a:ext cx="3026831" cy="726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2687429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EC1"/>
                </a:solidFill>
              </a:rPr>
              <a:t>National Coordinators </a:t>
            </a:r>
            <a:r>
              <a:rPr lang="en-US" sz="2000" b="0" dirty="0" smtClean="0">
                <a:solidFill>
                  <a:schemeClr val="tx1"/>
                </a:solidFill>
              </a:rPr>
              <a:t>manage </a:t>
            </a:r>
            <a:r>
              <a:rPr lang="en-US" sz="2000" b="0" dirty="0">
                <a:solidFill>
                  <a:schemeClr val="tx1"/>
                </a:solidFill>
              </a:rPr>
              <a:t>the Year in Member </a:t>
            </a:r>
            <a:r>
              <a:rPr lang="en-US" sz="2000" b="0" dirty="0" smtClean="0">
                <a:solidFill>
                  <a:schemeClr val="tx1"/>
                </a:solidFill>
              </a:rPr>
              <a:t>States.</a:t>
            </a:r>
            <a:endParaRPr lang="en-US" sz="2000" b="0" dirty="0">
              <a:solidFill>
                <a:schemeClr val="tx1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en-US" sz="2000" b="0" dirty="0" smtClean="0">
              <a:solidFill>
                <a:schemeClr val="bg2"/>
              </a:solidFill>
            </a:endParaRPr>
          </a:p>
          <a:p>
            <a:pPr marL="342900" lvl="0" indent="-342900">
              <a:buClrTx/>
              <a:buFont typeface="Arial" panose="020B0604020202020204" pitchFamily="34" charset="0"/>
              <a:buChar char="•"/>
              <a:defRPr/>
            </a:pPr>
            <a:endParaRPr lang="en-US" sz="2000" b="0" dirty="0">
              <a:solidFill>
                <a:schemeClr val="bg2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D5EC1"/>
                </a:solidFill>
              </a:rPr>
              <a:t>Supported by Multipliers</a:t>
            </a:r>
            <a:r>
              <a:rPr lang="en-US" sz="2000" b="0" dirty="0">
                <a:solidFill>
                  <a:schemeClr val="tx1"/>
                </a:solidFill>
              </a:rPr>
              <a:t>: Creative Europe desks, Commission and European Parliament representations, cultural heritage stakeholders, the cultural sector, etc.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Management of the Year at national level </a:t>
            </a:r>
          </a:p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23528" y="548680"/>
            <a:ext cx="777032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5200" b="0" i="0" kern="1200" dirty="0" smtClean="0">
                <a:solidFill>
                  <a:srgbClr val="FFC91D"/>
                </a:solidFill>
                <a:latin typeface="Verdana" pitchFamily="34" charset="0"/>
              </a:rPr>
              <a:t>       </a:t>
            </a:r>
            <a:r>
              <a:rPr lang="en-US" sz="3000" b="0" i="0" dirty="0">
                <a:solidFill>
                  <a:srgbClr val="FFC91D"/>
                </a:solidFill>
                <a:latin typeface="Verdana" pitchFamily="34" charset="0"/>
              </a:rPr>
              <a:t> </a:t>
            </a:r>
            <a:r>
              <a:rPr lang="en-US" sz="4800" b="0" i="0" kern="1200" dirty="0" smtClean="0">
                <a:solidFill>
                  <a:srgbClr val="F58220"/>
                </a:solidFill>
                <a:latin typeface="Verdana" pitchFamily="34" charset="0"/>
              </a:rPr>
              <a:t>How?</a:t>
            </a:r>
          </a:p>
          <a:p>
            <a:pPr>
              <a:buFont typeface="Arial" pitchFamily="34" charset="0"/>
              <a:buNone/>
            </a:pPr>
            <a:endParaRPr lang="en-US" sz="700" b="0" kern="1200" dirty="0" smtClean="0">
              <a:solidFill>
                <a:srgbClr val="FFC91D"/>
              </a:solidFill>
              <a:latin typeface="Verdana" pitchFamily="34" charset="0"/>
            </a:endParaRPr>
          </a:p>
          <a:p>
            <a:pPr algn="just">
              <a:buFont typeface="Arial" pitchFamily="34" charset="0"/>
              <a:buNone/>
            </a:pPr>
            <a:endParaRPr lang="en-US" sz="700" b="1" i="0" kern="0" dirty="0" smtClean="0">
              <a:solidFill>
                <a:schemeClr val="tx1"/>
              </a:solidFill>
            </a:endParaRPr>
          </a:p>
          <a:p>
            <a:pPr marL="0" indent="0" algn="just">
              <a:buClrTx/>
              <a:buFont typeface="Arial" pitchFamily="34" charset="0"/>
              <a:buNone/>
            </a:pPr>
            <a:endParaRPr lang="fr-BE" sz="2000" b="1" i="0" kern="0" dirty="0" smtClean="0">
              <a:solidFill>
                <a:srgbClr val="7030A0"/>
              </a:solidFill>
            </a:endParaRPr>
          </a:p>
          <a:p>
            <a:pPr marL="0" indent="0" algn="just">
              <a:buClrTx/>
              <a:buNone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2000" b="0" i="0" kern="0" dirty="0" smtClean="0">
              <a:solidFill>
                <a:schemeClr val="bg2"/>
              </a:solidFill>
            </a:endParaRPr>
          </a:p>
          <a:p>
            <a:pPr algn="just">
              <a:buClrTx/>
              <a:defRPr/>
            </a:pPr>
            <a:endParaRPr lang="en-US" sz="1800" b="0" i="0" kern="0" dirty="0" smtClean="0">
              <a:solidFill>
                <a:schemeClr val="tx1"/>
              </a:solidFill>
            </a:endParaRPr>
          </a:p>
        </p:txBody>
      </p:sp>
      <p:grpSp>
        <p:nvGrpSpPr>
          <p:cNvPr id="17" name="Shape 279"/>
          <p:cNvGrpSpPr/>
          <p:nvPr/>
        </p:nvGrpSpPr>
        <p:grpSpPr>
          <a:xfrm>
            <a:off x="963699" y="685856"/>
            <a:ext cx="727981" cy="575227"/>
            <a:chOff x="3918650" y="293075"/>
            <a:chExt cx="488500" cy="412775"/>
          </a:xfrm>
          <a:solidFill>
            <a:srgbClr val="F58220"/>
          </a:solidFill>
        </p:grpSpPr>
        <p:sp>
          <p:nvSpPr>
            <p:cNvPr id="18" name="Shape 28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" name="Shape 28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28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550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3EA7AC638CE64C8B9FC78CA6751058" ma:contentTypeVersion="1" ma:contentTypeDescription="Create a new document." ma:contentTypeScope="" ma:versionID="6dcc386b8b333bd5ccc8cb7d6902946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CD93C4-B33B-4EB2-B478-6B880492E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DF0E4D-DA3A-441A-8921-4D5687033CC6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1396AEF-E505-4D42-A921-B35DF020F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1000</Words>
  <Application>Microsoft Office PowerPoint</Application>
  <PresentationFormat>On-screen Show (4:3)</PresentationFormat>
  <Paragraphs>256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ROWLANDS Jasmine (DEVCO-EXT)</cp:lastModifiedBy>
  <cp:revision>200</cp:revision>
  <cp:lastPrinted>2017-06-29T07:25:59Z</cp:lastPrinted>
  <dcterms:created xsi:type="dcterms:W3CDTF">2011-10-28T10:25:18Z</dcterms:created>
  <dcterms:modified xsi:type="dcterms:W3CDTF">2018-01-19T16:47:13Z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0x0101007C3EA7AC638CE64C8B9FC78CA6751058</vt:lpwstr>
  </property>
</Properties>
</file>