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66" r:id="rId5"/>
    <p:sldMasterId id="2147483802" r:id="rId6"/>
    <p:sldMasterId id="2147483814" r:id="rId7"/>
    <p:sldMasterId id="2147483826" r:id="rId8"/>
    <p:sldMasterId id="2147483850" r:id="rId9"/>
    <p:sldMasterId id="2147483874" r:id="rId10"/>
    <p:sldMasterId id="2147483910" r:id="rId11"/>
  </p:sldMasterIdLst>
  <p:notesMasterIdLst>
    <p:notesMasterId r:id="rId41"/>
  </p:notesMasterIdLst>
  <p:handoutMasterIdLst>
    <p:handoutMasterId r:id="rId42"/>
  </p:handoutMasterIdLst>
  <p:sldIdLst>
    <p:sldId id="303" r:id="rId12"/>
    <p:sldId id="344" r:id="rId13"/>
    <p:sldId id="345" r:id="rId14"/>
    <p:sldId id="346" r:id="rId15"/>
    <p:sldId id="336" r:id="rId16"/>
    <p:sldId id="304" r:id="rId17"/>
    <p:sldId id="329" r:id="rId18"/>
    <p:sldId id="288" r:id="rId19"/>
    <p:sldId id="307" r:id="rId20"/>
    <p:sldId id="347" r:id="rId21"/>
    <p:sldId id="348" r:id="rId22"/>
    <p:sldId id="322" r:id="rId23"/>
    <p:sldId id="334" r:id="rId24"/>
    <p:sldId id="318" r:id="rId25"/>
    <p:sldId id="325" r:id="rId26"/>
    <p:sldId id="326" r:id="rId27"/>
    <p:sldId id="327" r:id="rId28"/>
    <p:sldId id="310" r:id="rId29"/>
    <p:sldId id="317" r:id="rId30"/>
    <p:sldId id="331" r:id="rId31"/>
    <p:sldId id="315" r:id="rId32"/>
    <p:sldId id="339" r:id="rId33"/>
    <p:sldId id="340" r:id="rId34"/>
    <p:sldId id="341" r:id="rId35"/>
    <p:sldId id="342" r:id="rId36"/>
    <p:sldId id="319" r:id="rId37"/>
    <p:sldId id="337" r:id="rId38"/>
    <p:sldId id="343" r:id="rId39"/>
    <p:sldId id="338" r:id="rId40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6537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3077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69617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6156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2691" algn="l" defTabSz="913077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39227" algn="l" defTabSz="913077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195761" algn="l" defTabSz="913077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2310" algn="l" defTabSz="913077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  <a:srgbClr val="FFD624"/>
    <a:srgbClr val="3166CF"/>
    <a:srgbClr val="2D5EC1"/>
    <a:srgbClr val="00BBCE"/>
    <a:srgbClr val="0F5494"/>
    <a:srgbClr val="3E6FD2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654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9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9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9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4877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9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653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30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6961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615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2691" algn="l" defTabSz="9130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227" algn="l" defTabSz="9130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761" algn="l" defTabSz="9130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310" algn="l" defTabSz="9130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City of Lodz,</a:t>
            </a:r>
            <a:r>
              <a:rPr lang="en-GB" baseline="0" dirty="0" smtClean="0"/>
              <a:t> Poland</a:t>
            </a:r>
          </a:p>
          <a:p>
            <a:r>
              <a:rPr lang="en-GB" baseline="0" dirty="0" smtClean="0"/>
              <a:t>European Heritage Label Candidate site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43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D0365-7A40-4355-8368-553272FE4B84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710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1B8A7-0818-4F78-BEC4-118AA78E63B9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6756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1B8A7-0818-4F78-BEC4-118AA78E63B9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</a:t>
            </a:r>
            <a:r>
              <a:rPr lang="en-GB" baseline="0" dirty="0" smtClean="0"/>
              <a:t> dedicated</a:t>
            </a:r>
            <a:r>
              <a:rPr lang="en-GB" dirty="0" smtClean="0"/>
              <a:t> Creative Europe call of </a:t>
            </a:r>
            <a:r>
              <a:rPr lang="en-GB" baseline="0" dirty="0" smtClean="0"/>
              <a:t>5-7 MIO EU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18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87270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920257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396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1B8A7-0818-4F78-BEC4-118AA78E63B9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77782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1B8A7-0818-4F78-BEC4-118AA78E63B9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7778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191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08013" y="744538"/>
            <a:ext cx="55832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A5FD2-FF9F-4C41-A60B-4DB2FB4FF91A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304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Shape 197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77" name="Shape 197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7999"/>
              </a:lnSpc>
              <a:spcBef>
                <a:spcPts val="700"/>
              </a:spcBef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Heritage benefits the EU: it plays a key role in socio-economic development on the territories</a:t>
            </a:r>
          </a:p>
          <a:p>
            <a:pPr defTabSz="457200">
              <a:lnSpc>
                <a:spcPct val="117999"/>
              </a:lnSpc>
              <a:spcBef>
                <a:spcPts val="700"/>
              </a:spcBef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  <a:p>
            <a:pPr defTabSz="457200">
              <a:lnSpc>
                <a:spcPct val="117999"/>
              </a:lnSpc>
              <a:spcBef>
                <a:spcPts val="700"/>
              </a:spcBef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EU policies impact heritage: Culture; Education; Cohesion Policy; Digital Agenda; Research; Competition; Internal Market; the Common Agricultural Policy; Maritime Policy; Environment; Citizenship and External Relations. (Mainstreaming heritage - Art 167 TFUE)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Shape 200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4" name="Shape 20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© Pol Englebert Joutes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16523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87192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Flamenco, Spain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127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38006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87061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1B8A7-0818-4F78-BEC4-118AA78E63B9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9066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91305" tIns="45658" rIns="91305" bIns="45658" anchor="ctr"/>
          <a:lstStyle/>
          <a:p>
            <a:pPr algn="ctr" defTabSz="4565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3" y="1700809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264" indent="-228264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4284008" y="6640719"/>
            <a:ext cx="630000" cy="316674"/>
          </a:xfrm>
          <a:prstGeom prst="rect">
            <a:avLst/>
          </a:prstGeom>
          <a:solidFill>
            <a:srgbClr val="F58220"/>
          </a:solidFill>
          <a:ln w="9525" algn="ctr">
            <a:solidFill>
              <a:srgbClr val="F5822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91305" tIns="45658" rIns="91305" bIns="4565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 bwMode="auto">
          <a:xfrm>
            <a:off x="4238600" y="6620345"/>
            <a:ext cx="62671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l"/>
            <a:r>
              <a:rPr lang="fr-BE" sz="700" b="0" i="1" dirty="0" smtClean="0">
                <a:solidFill>
                  <a:schemeClr val="bg1"/>
                </a:solidFill>
              </a:rPr>
              <a:t>Culture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126" y="304084"/>
            <a:ext cx="1584000" cy="1095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6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Shape 62"/>
          <p:cNvSpPr/>
          <p:nvPr/>
        </p:nvSpPr>
        <p:spPr>
          <a:xfrm>
            <a:off x="4140200" y="6597650"/>
            <a:ext cx="863600" cy="260350"/>
          </a:xfrm>
          <a:prstGeom prst="rect">
            <a:avLst/>
          </a:prstGeom>
          <a:solidFill>
            <a:srgbClr val="F58220"/>
          </a:solidFill>
          <a:ln>
            <a:solidFill>
              <a:srgbClr val="F58220"/>
            </a:solidFill>
          </a:ln>
          <a:effectLst>
            <a:outerShdw blurRad="63500" dist="23000" dir="5400000" rotWithShape="0">
              <a:srgbClr val="000000">
                <a:alpha val="34997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42" name="Shape 63"/>
          <p:cNvSpPr txBox="1"/>
          <p:nvPr/>
        </p:nvSpPr>
        <p:spPr>
          <a:xfrm>
            <a:off x="6659563" y="6381750"/>
            <a:ext cx="2133603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r"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Date: in 12 pts</a:t>
            </a:r>
          </a:p>
        </p:txBody>
      </p:sp>
      <p:sp>
        <p:nvSpPr>
          <p:cNvPr id="1943" name="Shape 64"/>
          <p:cNvSpPr/>
          <p:nvPr/>
        </p:nvSpPr>
        <p:spPr>
          <a:xfrm>
            <a:off x="0" y="0"/>
            <a:ext cx="9144000" cy="1341438"/>
          </a:xfrm>
          <a:prstGeom prst="rect">
            <a:avLst/>
          </a:prstGeom>
          <a:solidFill>
            <a:srgbClr val="0F549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944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27450" y="339725"/>
            <a:ext cx="2054225" cy="1425575"/>
          </a:xfrm>
          <a:prstGeom prst="rect">
            <a:avLst/>
          </a:prstGeom>
          <a:ln w="12700">
            <a:miter lim="400000"/>
          </a:ln>
        </p:spPr>
      </p:pic>
      <p:sp>
        <p:nvSpPr>
          <p:cNvPr id="194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6251297" y="6356350"/>
            <a:ext cx="301905" cy="288820"/>
          </a:xfrm>
          <a:prstGeom prst="rect">
            <a:avLst/>
          </a:prstGeom>
        </p:spPr>
        <p:txBody>
          <a:bodyPr lIns="45718" tIns="45718" rIns="45718" bIns="45718"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802728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981083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73786" tIns="36894" rIns="73786" bIns="36894" anchor="ctr"/>
          <a:lstStyle/>
          <a:p>
            <a:pPr algn="ctr" defTabSz="3689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4" y="258789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9" y="2565410"/>
            <a:ext cx="5040312" cy="790575"/>
          </a:xfrm>
        </p:spPr>
        <p:txBody>
          <a:bodyPr/>
          <a:lstStyle>
            <a:lvl1pPr marL="2565">
              <a:defRPr sz="61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9" y="3716363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F1F1B5AD-A01C-4C02-B3CD-4762B20F2F6C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786" tIns="36894" rIns="73786" bIns="36894" anchor="ctr"/>
          <a:lstStyle/>
          <a:p>
            <a:pPr algn="ctr" defTabSz="3689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2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15BCF-6167-4BEC-A2B0-11D9CFEE539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765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4406909"/>
            <a:ext cx="77724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6" y="2906723"/>
            <a:ext cx="7772400" cy="1500187"/>
          </a:xfrm>
        </p:spPr>
        <p:txBody>
          <a:bodyPr anchor="b"/>
          <a:lstStyle>
            <a:lvl1pPr marL="0" indent="0">
              <a:buNone/>
              <a:defRPr sz="1600"/>
            </a:lvl1pPr>
            <a:lvl2pPr marL="368915" indent="0">
              <a:buNone/>
              <a:defRPr sz="1500"/>
            </a:lvl2pPr>
            <a:lvl3pPr marL="737836" indent="0">
              <a:buNone/>
              <a:defRPr sz="1300"/>
            </a:lvl3pPr>
            <a:lvl4pPr marL="1106750" indent="0">
              <a:buNone/>
              <a:defRPr sz="1100"/>
            </a:lvl4pPr>
            <a:lvl5pPr marL="1475684" indent="0">
              <a:buNone/>
              <a:defRPr sz="1100"/>
            </a:lvl5pPr>
            <a:lvl6pPr marL="1844598" indent="0">
              <a:buNone/>
              <a:defRPr sz="1100"/>
            </a:lvl6pPr>
            <a:lvl7pPr marL="2213516" indent="0">
              <a:buNone/>
              <a:defRPr sz="1100"/>
            </a:lvl7pPr>
            <a:lvl8pPr marL="2582438" indent="0">
              <a:buNone/>
              <a:defRPr sz="1100"/>
            </a:lvl8pPr>
            <a:lvl9pPr marL="2951365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DEC93-7CAE-441D-A45B-8881AED6DD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0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2492378"/>
            <a:ext cx="4038600" cy="352901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2492378"/>
            <a:ext cx="4038600" cy="352901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6A82-975B-429E-83CF-73694EEE5B2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26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915" indent="0">
              <a:buNone/>
              <a:defRPr sz="1600" b="1"/>
            </a:lvl2pPr>
            <a:lvl3pPr marL="737836" indent="0">
              <a:buNone/>
              <a:defRPr sz="1500" b="1"/>
            </a:lvl3pPr>
            <a:lvl4pPr marL="1106750" indent="0">
              <a:buNone/>
              <a:defRPr sz="1300" b="1"/>
            </a:lvl4pPr>
            <a:lvl5pPr marL="1475684" indent="0">
              <a:buNone/>
              <a:defRPr sz="1300" b="1"/>
            </a:lvl5pPr>
            <a:lvl6pPr marL="1844598" indent="0">
              <a:buNone/>
              <a:defRPr sz="1300" b="1"/>
            </a:lvl6pPr>
            <a:lvl7pPr marL="2213516" indent="0">
              <a:buNone/>
              <a:defRPr sz="1300" b="1"/>
            </a:lvl7pPr>
            <a:lvl8pPr marL="2582438" indent="0">
              <a:buNone/>
              <a:defRPr sz="1300" b="1"/>
            </a:lvl8pPr>
            <a:lvl9pPr marL="2951365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8" y="1535113"/>
            <a:ext cx="4041775" cy="63976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915" indent="0">
              <a:buNone/>
              <a:defRPr sz="1600" b="1"/>
            </a:lvl2pPr>
            <a:lvl3pPr marL="737836" indent="0">
              <a:buNone/>
              <a:defRPr sz="1500" b="1"/>
            </a:lvl3pPr>
            <a:lvl4pPr marL="1106750" indent="0">
              <a:buNone/>
              <a:defRPr sz="1300" b="1"/>
            </a:lvl4pPr>
            <a:lvl5pPr marL="1475684" indent="0">
              <a:buNone/>
              <a:defRPr sz="1300" b="1"/>
            </a:lvl5pPr>
            <a:lvl6pPr marL="1844598" indent="0">
              <a:buNone/>
              <a:defRPr sz="1300" b="1"/>
            </a:lvl6pPr>
            <a:lvl7pPr marL="2213516" indent="0">
              <a:buNone/>
              <a:defRPr sz="1300" b="1"/>
            </a:lvl7pPr>
            <a:lvl8pPr marL="2582438" indent="0">
              <a:buNone/>
              <a:defRPr sz="1300" b="1"/>
            </a:lvl8pPr>
            <a:lvl9pPr marL="2951365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8" y="2174875"/>
            <a:ext cx="4041775" cy="395128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25ED-6A29-4F48-808D-523AA5F32EF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71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E5FD-3AB3-4B3F-9A64-BE8CE41DA4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057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384CC-E29B-44AB-AAAB-B938F969695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20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4" y="980750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4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2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2" y="2276872"/>
            <a:ext cx="8229600" cy="3633788"/>
          </a:xfrm>
        </p:spPr>
        <p:txBody>
          <a:bodyPr/>
          <a:lstStyle>
            <a:lvl1pPr marL="342406" indent="-342406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6143768"/>
            <a:ext cx="2644482" cy="59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63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100"/>
            </a:lvl1pPr>
            <a:lvl2pPr marL="368915" indent="0">
              <a:buNone/>
              <a:defRPr sz="1000"/>
            </a:lvl2pPr>
            <a:lvl3pPr marL="737836" indent="0">
              <a:buNone/>
              <a:defRPr sz="800"/>
            </a:lvl3pPr>
            <a:lvl4pPr marL="1106750" indent="0">
              <a:buNone/>
              <a:defRPr sz="700"/>
            </a:lvl4pPr>
            <a:lvl5pPr marL="1475684" indent="0">
              <a:buNone/>
              <a:defRPr sz="700"/>
            </a:lvl5pPr>
            <a:lvl6pPr marL="1844598" indent="0">
              <a:buNone/>
              <a:defRPr sz="700"/>
            </a:lvl6pPr>
            <a:lvl7pPr marL="2213516" indent="0">
              <a:buNone/>
              <a:defRPr sz="700"/>
            </a:lvl7pPr>
            <a:lvl8pPr marL="2582438" indent="0">
              <a:buNone/>
              <a:defRPr sz="700"/>
            </a:lvl8pPr>
            <a:lvl9pPr marL="2951365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0F046-BCB1-4208-AF58-7FA1E987259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77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4"/>
            <a:ext cx="5486400" cy="566738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2600"/>
            </a:lvl1pPr>
            <a:lvl2pPr marL="368915" indent="0">
              <a:buNone/>
              <a:defRPr sz="2300"/>
            </a:lvl2pPr>
            <a:lvl3pPr marL="737836" indent="0">
              <a:buNone/>
              <a:defRPr sz="1900"/>
            </a:lvl3pPr>
            <a:lvl4pPr marL="1106750" indent="0">
              <a:buNone/>
              <a:defRPr sz="1600"/>
            </a:lvl4pPr>
            <a:lvl5pPr marL="1475684" indent="0">
              <a:buNone/>
              <a:defRPr sz="1600"/>
            </a:lvl5pPr>
            <a:lvl6pPr marL="1844598" indent="0">
              <a:buNone/>
              <a:defRPr sz="1600"/>
            </a:lvl6pPr>
            <a:lvl7pPr marL="2213516" indent="0">
              <a:buNone/>
              <a:defRPr sz="1600"/>
            </a:lvl7pPr>
            <a:lvl8pPr marL="2582438" indent="0">
              <a:buNone/>
              <a:defRPr sz="1600"/>
            </a:lvl8pPr>
            <a:lvl9pPr marL="2951365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60"/>
            <a:ext cx="5486400" cy="804863"/>
          </a:xfrm>
        </p:spPr>
        <p:txBody>
          <a:bodyPr/>
          <a:lstStyle>
            <a:lvl1pPr marL="0" indent="0">
              <a:buNone/>
              <a:defRPr sz="1100"/>
            </a:lvl1pPr>
            <a:lvl2pPr marL="368915" indent="0">
              <a:buNone/>
              <a:defRPr sz="1000"/>
            </a:lvl2pPr>
            <a:lvl3pPr marL="737836" indent="0">
              <a:buNone/>
              <a:defRPr sz="800"/>
            </a:lvl3pPr>
            <a:lvl4pPr marL="1106750" indent="0">
              <a:buNone/>
              <a:defRPr sz="700"/>
            </a:lvl4pPr>
            <a:lvl5pPr marL="1475684" indent="0">
              <a:buNone/>
              <a:defRPr sz="700"/>
            </a:lvl5pPr>
            <a:lvl6pPr marL="1844598" indent="0">
              <a:buNone/>
              <a:defRPr sz="700"/>
            </a:lvl6pPr>
            <a:lvl7pPr marL="2213516" indent="0">
              <a:buNone/>
              <a:defRPr sz="700"/>
            </a:lvl7pPr>
            <a:lvl8pPr marL="2582438" indent="0">
              <a:buNone/>
              <a:defRPr sz="700"/>
            </a:lvl8pPr>
            <a:lvl9pPr marL="2951365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E2927-C507-4A6E-8F9F-EB2FDBA71F4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107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04C3A-C34F-421B-A4F0-C6FA06E6879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006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34" y="1339852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96" y="1339852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22700-90FE-473B-8E81-FC53E940352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547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" y="981079"/>
            <a:ext cx="9180513" cy="587692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63969" tIns="31982" rIns="63969" bIns="31982" anchor="ctr"/>
          <a:lstStyle/>
          <a:p>
            <a:pPr algn="ctr" defTabSz="31983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4" y="258768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40" y="2565404"/>
            <a:ext cx="5040312" cy="790575"/>
          </a:xfrm>
        </p:spPr>
        <p:txBody>
          <a:bodyPr/>
          <a:lstStyle>
            <a:lvl1pPr marL="2223">
              <a:defRPr sz="53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90" y="3716345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1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F1F1B5AD-A01C-4C02-B3CD-4762B20F2F6C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1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3969" tIns="31982" rIns="63969" bIns="31982" anchor="ctr"/>
          <a:lstStyle/>
          <a:p>
            <a:pPr algn="ctr" defTabSz="31983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30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15BCF-6167-4BEC-A2B0-11D9CFEE539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70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6"/>
            <a:ext cx="7772401" cy="1362075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23"/>
            <a:ext cx="7772401" cy="1500187"/>
          </a:xfrm>
        </p:spPr>
        <p:txBody>
          <a:bodyPr anchor="b"/>
          <a:lstStyle>
            <a:lvl1pPr marL="0" indent="0">
              <a:buNone/>
              <a:defRPr sz="1400"/>
            </a:lvl1pPr>
            <a:lvl2pPr marL="319832" indent="0">
              <a:buNone/>
              <a:defRPr sz="1300"/>
            </a:lvl2pPr>
            <a:lvl3pPr marL="639664" indent="0">
              <a:buNone/>
              <a:defRPr sz="1100"/>
            </a:lvl3pPr>
            <a:lvl4pPr marL="959496" indent="0">
              <a:buNone/>
              <a:defRPr sz="1000"/>
            </a:lvl4pPr>
            <a:lvl5pPr marL="1279328" indent="0">
              <a:buNone/>
              <a:defRPr sz="1000"/>
            </a:lvl5pPr>
            <a:lvl6pPr marL="1599160" indent="0">
              <a:buNone/>
              <a:defRPr sz="1000"/>
            </a:lvl6pPr>
            <a:lvl7pPr marL="1918992" indent="0">
              <a:buNone/>
              <a:defRPr sz="1000"/>
            </a:lvl7pPr>
            <a:lvl8pPr marL="2238824" indent="0">
              <a:buNone/>
              <a:defRPr sz="1000"/>
            </a:lvl8pPr>
            <a:lvl9pPr marL="255865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DEC93-7CAE-441D-A45B-8881AED6DD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429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2492378"/>
            <a:ext cx="4038600" cy="35290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492378"/>
            <a:ext cx="4038600" cy="35290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6A82-975B-429E-83CF-73694EEE5B2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8439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9832" indent="0">
              <a:buNone/>
              <a:defRPr sz="1400" b="1"/>
            </a:lvl2pPr>
            <a:lvl3pPr marL="639664" indent="0">
              <a:buNone/>
              <a:defRPr sz="1300" b="1"/>
            </a:lvl3pPr>
            <a:lvl4pPr marL="959496" indent="0">
              <a:buNone/>
              <a:defRPr sz="1100" b="1"/>
            </a:lvl4pPr>
            <a:lvl5pPr marL="1279328" indent="0">
              <a:buNone/>
              <a:defRPr sz="1100" b="1"/>
            </a:lvl5pPr>
            <a:lvl6pPr marL="1599160" indent="0">
              <a:buNone/>
              <a:defRPr sz="1100" b="1"/>
            </a:lvl6pPr>
            <a:lvl7pPr marL="1918992" indent="0">
              <a:buNone/>
              <a:defRPr sz="1100" b="1"/>
            </a:lvl7pPr>
            <a:lvl8pPr marL="2238824" indent="0">
              <a:buNone/>
              <a:defRPr sz="1100" b="1"/>
            </a:lvl8pPr>
            <a:lvl9pPr marL="2558656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4" y="2174889"/>
            <a:ext cx="4040189" cy="395128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9832" indent="0">
              <a:buNone/>
              <a:defRPr sz="1400" b="1"/>
            </a:lvl2pPr>
            <a:lvl3pPr marL="639664" indent="0">
              <a:buNone/>
              <a:defRPr sz="1300" b="1"/>
            </a:lvl3pPr>
            <a:lvl4pPr marL="959496" indent="0">
              <a:buNone/>
              <a:defRPr sz="1100" b="1"/>
            </a:lvl4pPr>
            <a:lvl5pPr marL="1279328" indent="0">
              <a:buNone/>
              <a:defRPr sz="1100" b="1"/>
            </a:lvl5pPr>
            <a:lvl6pPr marL="1599160" indent="0">
              <a:buNone/>
              <a:defRPr sz="1100" b="1"/>
            </a:lvl6pPr>
            <a:lvl7pPr marL="1918992" indent="0">
              <a:buNone/>
              <a:defRPr sz="1100" b="1"/>
            </a:lvl7pPr>
            <a:lvl8pPr marL="2238824" indent="0">
              <a:buNone/>
              <a:defRPr sz="1100" b="1"/>
            </a:lvl8pPr>
            <a:lvl9pPr marL="2558656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89"/>
            <a:ext cx="4041775" cy="395128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25ED-6A29-4F48-808D-523AA5F32EF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602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E5FD-3AB3-4B3F-9A64-BE8CE41DA4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1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537" indent="0">
              <a:buNone/>
              <a:defRPr sz="1800"/>
            </a:lvl2pPr>
            <a:lvl3pPr marL="913077" indent="0">
              <a:buNone/>
              <a:defRPr sz="1600"/>
            </a:lvl3pPr>
            <a:lvl4pPr marL="1369617" indent="0">
              <a:buNone/>
              <a:defRPr sz="1400"/>
            </a:lvl4pPr>
            <a:lvl5pPr marL="1826156" indent="0">
              <a:buNone/>
              <a:defRPr sz="1400"/>
            </a:lvl5pPr>
            <a:lvl6pPr marL="2282691" indent="0">
              <a:buNone/>
              <a:defRPr sz="1400"/>
            </a:lvl6pPr>
            <a:lvl7pPr marL="2739227" indent="0">
              <a:buNone/>
              <a:defRPr sz="1400"/>
            </a:lvl7pPr>
            <a:lvl8pPr marL="3195761" indent="0">
              <a:buNone/>
              <a:defRPr sz="1400"/>
            </a:lvl8pPr>
            <a:lvl9pPr marL="365231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384CC-E29B-44AB-AAAB-B938F969695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46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2"/>
            <a:ext cx="3008313" cy="1162050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000"/>
            </a:lvl1pPr>
            <a:lvl2pPr marL="319832" indent="0">
              <a:buNone/>
              <a:defRPr sz="800"/>
            </a:lvl2pPr>
            <a:lvl3pPr marL="639664" indent="0">
              <a:buNone/>
              <a:defRPr sz="700"/>
            </a:lvl3pPr>
            <a:lvl4pPr marL="959496" indent="0">
              <a:buNone/>
              <a:defRPr sz="600"/>
            </a:lvl4pPr>
            <a:lvl5pPr marL="1279328" indent="0">
              <a:buNone/>
              <a:defRPr sz="600"/>
            </a:lvl5pPr>
            <a:lvl6pPr marL="1599160" indent="0">
              <a:buNone/>
              <a:defRPr sz="600"/>
            </a:lvl6pPr>
            <a:lvl7pPr marL="1918992" indent="0">
              <a:buNone/>
              <a:defRPr sz="600"/>
            </a:lvl7pPr>
            <a:lvl8pPr marL="2238824" indent="0">
              <a:buNone/>
              <a:defRPr sz="600"/>
            </a:lvl8pPr>
            <a:lvl9pPr marL="255865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0F046-BCB1-4208-AF58-7FA1E987259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4083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4"/>
            <a:ext cx="5486400" cy="566738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7"/>
            <a:ext cx="5486400" cy="4114800"/>
          </a:xfrm>
        </p:spPr>
        <p:txBody>
          <a:bodyPr/>
          <a:lstStyle>
            <a:lvl1pPr marL="0" indent="0">
              <a:buNone/>
              <a:defRPr sz="2200"/>
            </a:lvl1pPr>
            <a:lvl2pPr marL="319832" indent="0">
              <a:buNone/>
              <a:defRPr sz="2000"/>
            </a:lvl2pPr>
            <a:lvl3pPr marL="639664" indent="0">
              <a:buNone/>
              <a:defRPr sz="1700"/>
            </a:lvl3pPr>
            <a:lvl4pPr marL="959496" indent="0">
              <a:buNone/>
              <a:defRPr sz="1400"/>
            </a:lvl4pPr>
            <a:lvl5pPr marL="1279328" indent="0">
              <a:buNone/>
              <a:defRPr sz="1400"/>
            </a:lvl5pPr>
            <a:lvl6pPr marL="1599160" indent="0">
              <a:buNone/>
              <a:defRPr sz="1400"/>
            </a:lvl6pPr>
            <a:lvl7pPr marL="1918992" indent="0">
              <a:buNone/>
              <a:defRPr sz="1400"/>
            </a:lvl7pPr>
            <a:lvl8pPr marL="2238824" indent="0">
              <a:buNone/>
              <a:defRPr sz="1400"/>
            </a:lvl8pPr>
            <a:lvl9pPr marL="2558656" indent="0">
              <a:buNone/>
              <a:defRPr sz="14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52"/>
            <a:ext cx="5486400" cy="804863"/>
          </a:xfrm>
        </p:spPr>
        <p:txBody>
          <a:bodyPr/>
          <a:lstStyle>
            <a:lvl1pPr marL="0" indent="0">
              <a:buNone/>
              <a:defRPr sz="1000"/>
            </a:lvl1pPr>
            <a:lvl2pPr marL="319832" indent="0">
              <a:buNone/>
              <a:defRPr sz="800"/>
            </a:lvl2pPr>
            <a:lvl3pPr marL="639664" indent="0">
              <a:buNone/>
              <a:defRPr sz="700"/>
            </a:lvl3pPr>
            <a:lvl4pPr marL="959496" indent="0">
              <a:buNone/>
              <a:defRPr sz="600"/>
            </a:lvl4pPr>
            <a:lvl5pPr marL="1279328" indent="0">
              <a:buNone/>
              <a:defRPr sz="600"/>
            </a:lvl5pPr>
            <a:lvl6pPr marL="1599160" indent="0">
              <a:buNone/>
              <a:defRPr sz="600"/>
            </a:lvl6pPr>
            <a:lvl7pPr marL="1918992" indent="0">
              <a:buNone/>
              <a:defRPr sz="600"/>
            </a:lvl7pPr>
            <a:lvl8pPr marL="2238824" indent="0">
              <a:buNone/>
              <a:defRPr sz="600"/>
            </a:lvl8pPr>
            <a:lvl9pPr marL="255865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E2927-C507-4A6E-8F9F-EB2FDBA71F4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647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04C3A-C34F-421B-A4F0-C6FA06E6879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6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28" y="1339852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95" y="1339852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22700-90FE-473B-8E81-FC53E940352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8737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" y="981079"/>
            <a:ext cx="9180513" cy="587692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63987" tIns="31992" rIns="63987" bIns="31992" anchor="ctr"/>
          <a:lstStyle/>
          <a:p>
            <a:pPr algn="ctr" defTabSz="31992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4" y="258768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40" y="2565404"/>
            <a:ext cx="5040312" cy="790575"/>
          </a:xfrm>
        </p:spPr>
        <p:txBody>
          <a:bodyPr/>
          <a:lstStyle>
            <a:lvl1pPr marL="2223">
              <a:defRPr sz="53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90" y="3716345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1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F1F1B5AD-A01C-4C02-B3CD-4762B20F2F6C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1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3987" tIns="31992" rIns="63987" bIns="31992" anchor="ctr"/>
          <a:lstStyle/>
          <a:p>
            <a:pPr algn="ctr" defTabSz="31992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287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15BCF-6167-4BEC-A2B0-11D9CFEE539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7821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6"/>
            <a:ext cx="7772401" cy="1362075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23"/>
            <a:ext cx="7772401" cy="1500187"/>
          </a:xfrm>
        </p:spPr>
        <p:txBody>
          <a:bodyPr anchor="b"/>
          <a:lstStyle>
            <a:lvl1pPr marL="0" indent="0">
              <a:buNone/>
              <a:defRPr sz="1400"/>
            </a:lvl1pPr>
            <a:lvl2pPr marL="319928" indent="0">
              <a:buNone/>
              <a:defRPr sz="1300"/>
            </a:lvl2pPr>
            <a:lvl3pPr marL="639856" indent="0">
              <a:buNone/>
              <a:defRPr sz="1100"/>
            </a:lvl3pPr>
            <a:lvl4pPr marL="959784" indent="0">
              <a:buNone/>
              <a:defRPr sz="1000"/>
            </a:lvl4pPr>
            <a:lvl5pPr marL="1279712" indent="0">
              <a:buNone/>
              <a:defRPr sz="1000"/>
            </a:lvl5pPr>
            <a:lvl6pPr marL="1599640" indent="0">
              <a:buNone/>
              <a:defRPr sz="1000"/>
            </a:lvl6pPr>
            <a:lvl7pPr marL="1919568" indent="0">
              <a:buNone/>
              <a:defRPr sz="1000"/>
            </a:lvl7pPr>
            <a:lvl8pPr marL="2239496" indent="0">
              <a:buNone/>
              <a:defRPr sz="1000"/>
            </a:lvl8pPr>
            <a:lvl9pPr marL="25594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DEC93-7CAE-441D-A45B-8881AED6DD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30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2492378"/>
            <a:ext cx="4038600" cy="35290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492378"/>
            <a:ext cx="4038600" cy="35290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6A82-975B-429E-83CF-73694EEE5B2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4139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4" y="1535113"/>
            <a:ext cx="4040189" cy="639762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9928" indent="0">
              <a:buNone/>
              <a:defRPr sz="1400" b="1"/>
            </a:lvl2pPr>
            <a:lvl3pPr marL="639856" indent="0">
              <a:buNone/>
              <a:defRPr sz="1300" b="1"/>
            </a:lvl3pPr>
            <a:lvl4pPr marL="959784" indent="0">
              <a:buNone/>
              <a:defRPr sz="1100" b="1"/>
            </a:lvl4pPr>
            <a:lvl5pPr marL="1279712" indent="0">
              <a:buNone/>
              <a:defRPr sz="1100" b="1"/>
            </a:lvl5pPr>
            <a:lvl6pPr marL="1599640" indent="0">
              <a:buNone/>
              <a:defRPr sz="1100" b="1"/>
            </a:lvl6pPr>
            <a:lvl7pPr marL="1919568" indent="0">
              <a:buNone/>
              <a:defRPr sz="1100" b="1"/>
            </a:lvl7pPr>
            <a:lvl8pPr marL="2239496" indent="0">
              <a:buNone/>
              <a:defRPr sz="1100" b="1"/>
            </a:lvl8pPr>
            <a:lvl9pPr marL="2559424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4" y="2174883"/>
            <a:ext cx="4040189" cy="395128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3"/>
            <a:ext cx="4041775" cy="639762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9928" indent="0">
              <a:buNone/>
              <a:defRPr sz="1400" b="1"/>
            </a:lvl2pPr>
            <a:lvl3pPr marL="639856" indent="0">
              <a:buNone/>
              <a:defRPr sz="1300" b="1"/>
            </a:lvl3pPr>
            <a:lvl4pPr marL="959784" indent="0">
              <a:buNone/>
              <a:defRPr sz="1100" b="1"/>
            </a:lvl4pPr>
            <a:lvl5pPr marL="1279712" indent="0">
              <a:buNone/>
              <a:defRPr sz="1100" b="1"/>
            </a:lvl5pPr>
            <a:lvl6pPr marL="1599640" indent="0">
              <a:buNone/>
              <a:defRPr sz="1100" b="1"/>
            </a:lvl6pPr>
            <a:lvl7pPr marL="1919568" indent="0">
              <a:buNone/>
              <a:defRPr sz="1100" b="1"/>
            </a:lvl7pPr>
            <a:lvl8pPr marL="2239496" indent="0">
              <a:buNone/>
              <a:defRPr sz="1100" b="1"/>
            </a:lvl8pPr>
            <a:lvl9pPr marL="2559424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83"/>
            <a:ext cx="4041775" cy="395128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25ED-6A29-4F48-808D-523AA5F32EF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80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387602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2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E5FD-3AB3-4B3F-9A64-BE8CE41DA4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65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384CC-E29B-44AB-AAAB-B938F969695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9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2"/>
            <a:ext cx="3008313" cy="1162050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000"/>
            </a:lvl1pPr>
            <a:lvl2pPr marL="319928" indent="0">
              <a:buNone/>
              <a:defRPr sz="800"/>
            </a:lvl2pPr>
            <a:lvl3pPr marL="639856" indent="0">
              <a:buNone/>
              <a:defRPr sz="700"/>
            </a:lvl3pPr>
            <a:lvl4pPr marL="959784" indent="0">
              <a:buNone/>
              <a:defRPr sz="600"/>
            </a:lvl4pPr>
            <a:lvl5pPr marL="1279712" indent="0">
              <a:buNone/>
              <a:defRPr sz="600"/>
            </a:lvl5pPr>
            <a:lvl6pPr marL="1599640" indent="0">
              <a:buNone/>
              <a:defRPr sz="600"/>
            </a:lvl6pPr>
            <a:lvl7pPr marL="1919568" indent="0">
              <a:buNone/>
              <a:defRPr sz="600"/>
            </a:lvl7pPr>
            <a:lvl8pPr marL="2239496" indent="0">
              <a:buNone/>
              <a:defRPr sz="600"/>
            </a:lvl8pPr>
            <a:lvl9pPr marL="2559424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0F046-BCB1-4208-AF58-7FA1E987259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562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4"/>
            <a:ext cx="5486400" cy="566738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7"/>
            <a:ext cx="5486400" cy="4114800"/>
          </a:xfrm>
        </p:spPr>
        <p:txBody>
          <a:bodyPr/>
          <a:lstStyle>
            <a:lvl1pPr marL="0" indent="0">
              <a:buNone/>
              <a:defRPr sz="2200"/>
            </a:lvl1pPr>
            <a:lvl2pPr marL="319928" indent="0">
              <a:buNone/>
              <a:defRPr sz="2000"/>
            </a:lvl2pPr>
            <a:lvl3pPr marL="639856" indent="0">
              <a:buNone/>
              <a:defRPr sz="1700"/>
            </a:lvl3pPr>
            <a:lvl4pPr marL="959784" indent="0">
              <a:buNone/>
              <a:defRPr sz="1400"/>
            </a:lvl4pPr>
            <a:lvl5pPr marL="1279712" indent="0">
              <a:buNone/>
              <a:defRPr sz="1400"/>
            </a:lvl5pPr>
            <a:lvl6pPr marL="1599640" indent="0">
              <a:buNone/>
              <a:defRPr sz="1400"/>
            </a:lvl6pPr>
            <a:lvl7pPr marL="1919568" indent="0">
              <a:buNone/>
              <a:defRPr sz="1400"/>
            </a:lvl7pPr>
            <a:lvl8pPr marL="2239496" indent="0">
              <a:buNone/>
              <a:defRPr sz="1400"/>
            </a:lvl8pPr>
            <a:lvl9pPr marL="2559424" indent="0">
              <a:buNone/>
              <a:defRPr sz="14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46"/>
            <a:ext cx="5486400" cy="804863"/>
          </a:xfrm>
        </p:spPr>
        <p:txBody>
          <a:bodyPr/>
          <a:lstStyle>
            <a:lvl1pPr marL="0" indent="0">
              <a:buNone/>
              <a:defRPr sz="1000"/>
            </a:lvl1pPr>
            <a:lvl2pPr marL="319928" indent="0">
              <a:buNone/>
              <a:defRPr sz="800"/>
            </a:lvl2pPr>
            <a:lvl3pPr marL="639856" indent="0">
              <a:buNone/>
              <a:defRPr sz="700"/>
            </a:lvl3pPr>
            <a:lvl4pPr marL="959784" indent="0">
              <a:buNone/>
              <a:defRPr sz="600"/>
            </a:lvl4pPr>
            <a:lvl5pPr marL="1279712" indent="0">
              <a:buNone/>
              <a:defRPr sz="600"/>
            </a:lvl5pPr>
            <a:lvl6pPr marL="1599640" indent="0">
              <a:buNone/>
              <a:defRPr sz="600"/>
            </a:lvl6pPr>
            <a:lvl7pPr marL="1919568" indent="0">
              <a:buNone/>
              <a:defRPr sz="600"/>
            </a:lvl7pPr>
            <a:lvl8pPr marL="2239496" indent="0">
              <a:buNone/>
              <a:defRPr sz="600"/>
            </a:lvl8pPr>
            <a:lvl9pPr marL="2559424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E2927-C507-4A6E-8F9F-EB2FDBA71F4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686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04C3A-C34F-421B-A4F0-C6FA06E6879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2429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22" y="1339852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95" y="1339852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22700-90FE-473B-8E81-FC53E940352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9788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" y="981078"/>
            <a:ext cx="9180513" cy="587692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64008" tIns="32004" rIns="64008" bIns="32004" anchor="ctr"/>
          <a:lstStyle/>
          <a:p>
            <a:pPr algn="ctr" defTabSz="32004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0" y="258768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40" y="2565404"/>
            <a:ext cx="5040312" cy="790575"/>
          </a:xfrm>
        </p:spPr>
        <p:txBody>
          <a:bodyPr/>
          <a:lstStyle>
            <a:lvl1pPr marL="2223">
              <a:defRPr sz="53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90" y="3716343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1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F1F1B5AD-A01C-4C02-B3CD-4762B20F2F6C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1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32004" rIns="64008" bIns="32004" anchor="ctr"/>
          <a:lstStyle/>
          <a:p>
            <a:pPr algn="ctr" defTabSz="32004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470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15BCF-6167-4BEC-A2B0-11D9CFEE539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560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6"/>
            <a:ext cx="7772401" cy="1362075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17"/>
            <a:ext cx="7772401" cy="1500187"/>
          </a:xfrm>
        </p:spPr>
        <p:txBody>
          <a:bodyPr anchor="b"/>
          <a:lstStyle>
            <a:lvl1pPr marL="0" indent="0">
              <a:buNone/>
              <a:defRPr sz="1400"/>
            </a:lvl1pPr>
            <a:lvl2pPr marL="320040" indent="0">
              <a:buNone/>
              <a:defRPr sz="1300"/>
            </a:lvl2pPr>
            <a:lvl3pPr marL="640080" indent="0">
              <a:buNone/>
              <a:defRPr sz="1100"/>
            </a:lvl3pPr>
            <a:lvl4pPr marL="960120" indent="0">
              <a:buNone/>
              <a:defRPr sz="1000"/>
            </a:lvl4pPr>
            <a:lvl5pPr marL="1280160" indent="0">
              <a:buNone/>
              <a:defRPr sz="1000"/>
            </a:lvl5pPr>
            <a:lvl6pPr marL="1600200" indent="0">
              <a:buNone/>
              <a:defRPr sz="1000"/>
            </a:lvl6pPr>
            <a:lvl7pPr marL="1920240" indent="0">
              <a:buNone/>
              <a:defRPr sz="1000"/>
            </a:lvl7pPr>
            <a:lvl8pPr marL="2240280" indent="0">
              <a:buNone/>
              <a:defRPr sz="1000"/>
            </a:lvl8pPr>
            <a:lvl9pPr marL="256032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DEC93-7CAE-441D-A45B-8881AED6DD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21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2492378"/>
            <a:ext cx="4038600" cy="35290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492378"/>
            <a:ext cx="4038600" cy="35290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6A82-975B-429E-83CF-73694EEE5B2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37" indent="0">
              <a:buNone/>
              <a:defRPr sz="2000" b="1"/>
            </a:lvl2pPr>
            <a:lvl3pPr marL="913077" indent="0">
              <a:buNone/>
              <a:defRPr sz="1800" b="1"/>
            </a:lvl3pPr>
            <a:lvl4pPr marL="1369617" indent="0">
              <a:buNone/>
              <a:defRPr sz="1600" b="1"/>
            </a:lvl4pPr>
            <a:lvl5pPr marL="1826156" indent="0">
              <a:buNone/>
              <a:defRPr sz="1600" b="1"/>
            </a:lvl5pPr>
            <a:lvl6pPr marL="2282691" indent="0">
              <a:buNone/>
              <a:defRPr sz="1600" b="1"/>
            </a:lvl6pPr>
            <a:lvl7pPr marL="2739227" indent="0">
              <a:buNone/>
              <a:defRPr sz="1600" b="1"/>
            </a:lvl7pPr>
            <a:lvl8pPr marL="3195761" indent="0">
              <a:buNone/>
              <a:defRPr sz="1600" b="1"/>
            </a:lvl8pPr>
            <a:lvl9pPr marL="365231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37" indent="0">
              <a:buNone/>
              <a:defRPr sz="2000" b="1"/>
            </a:lvl2pPr>
            <a:lvl3pPr marL="913077" indent="0">
              <a:buNone/>
              <a:defRPr sz="1800" b="1"/>
            </a:lvl3pPr>
            <a:lvl4pPr marL="1369617" indent="0">
              <a:buNone/>
              <a:defRPr sz="1600" b="1"/>
            </a:lvl4pPr>
            <a:lvl5pPr marL="1826156" indent="0">
              <a:buNone/>
              <a:defRPr sz="1600" b="1"/>
            </a:lvl5pPr>
            <a:lvl6pPr marL="2282691" indent="0">
              <a:buNone/>
              <a:defRPr sz="1600" b="1"/>
            </a:lvl6pPr>
            <a:lvl7pPr marL="2739227" indent="0">
              <a:buNone/>
              <a:defRPr sz="1600" b="1"/>
            </a:lvl7pPr>
            <a:lvl8pPr marL="3195761" indent="0">
              <a:buNone/>
              <a:defRPr sz="1600" b="1"/>
            </a:lvl8pPr>
            <a:lvl9pPr marL="365231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9" cy="639762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300" b="1"/>
            </a:lvl3pPr>
            <a:lvl4pPr marL="960120" indent="0">
              <a:buNone/>
              <a:defRPr sz="1100" b="1"/>
            </a:lvl4pPr>
            <a:lvl5pPr marL="1280160" indent="0">
              <a:buNone/>
              <a:defRPr sz="1100" b="1"/>
            </a:lvl5pPr>
            <a:lvl6pPr marL="1600200" indent="0">
              <a:buNone/>
              <a:defRPr sz="1100" b="1"/>
            </a:lvl6pPr>
            <a:lvl7pPr marL="1920240" indent="0">
              <a:buNone/>
              <a:defRPr sz="1100" b="1"/>
            </a:lvl7pPr>
            <a:lvl8pPr marL="2240280" indent="0">
              <a:buNone/>
              <a:defRPr sz="1100" b="1"/>
            </a:lvl8pPr>
            <a:lvl9pPr marL="256032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6"/>
            <a:ext cx="4040189" cy="395128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300" b="1"/>
            </a:lvl3pPr>
            <a:lvl4pPr marL="960120" indent="0">
              <a:buNone/>
              <a:defRPr sz="1100" b="1"/>
            </a:lvl4pPr>
            <a:lvl5pPr marL="1280160" indent="0">
              <a:buNone/>
              <a:defRPr sz="1100" b="1"/>
            </a:lvl5pPr>
            <a:lvl6pPr marL="1600200" indent="0">
              <a:buNone/>
              <a:defRPr sz="1100" b="1"/>
            </a:lvl6pPr>
            <a:lvl7pPr marL="1920240" indent="0">
              <a:buNone/>
              <a:defRPr sz="1100" b="1"/>
            </a:lvl7pPr>
            <a:lvl8pPr marL="2240280" indent="0">
              <a:buNone/>
              <a:defRPr sz="1100" b="1"/>
            </a:lvl8pPr>
            <a:lvl9pPr marL="256032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6"/>
            <a:ext cx="4041775" cy="395128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25ED-6A29-4F48-808D-523AA5F32EF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484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E5FD-3AB3-4B3F-9A64-BE8CE41DA4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62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384CC-E29B-44AB-AAAB-B938F969695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271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2"/>
            <a:ext cx="3008313" cy="1162050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00"/>
            </a:lvl1pPr>
            <a:lvl2pPr marL="320040" indent="0">
              <a:buNone/>
              <a:defRPr sz="800"/>
            </a:lvl2pPr>
            <a:lvl3pPr marL="640080" indent="0">
              <a:buNone/>
              <a:defRPr sz="700"/>
            </a:lvl3pPr>
            <a:lvl4pPr marL="960120" indent="0">
              <a:buNone/>
              <a:defRPr sz="600"/>
            </a:lvl4pPr>
            <a:lvl5pPr marL="1280160" indent="0">
              <a:buNone/>
              <a:defRPr sz="600"/>
            </a:lvl5pPr>
            <a:lvl6pPr marL="1600200" indent="0">
              <a:buNone/>
              <a:defRPr sz="600"/>
            </a:lvl6pPr>
            <a:lvl7pPr marL="1920240" indent="0">
              <a:buNone/>
              <a:defRPr sz="600"/>
            </a:lvl7pPr>
            <a:lvl8pPr marL="2240280" indent="0">
              <a:buNone/>
              <a:defRPr sz="600"/>
            </a:lvl8pPr>
            <a:lvl9pPr marL="2560320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0F046-BCB1-4208-AF58-7FA1E987259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109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3"/>
            <a:ext cx="5486400" cy="566738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7"/>
            <a:ext cx="5486400" cy="4114800"/>
          </a:xfrm>
        </p:spPr>
        <p:txBody>
          <a:bodyPr/>
          <a:lstStyle>
            <a:lvl1pPr marL="0" indent="0">
              <a:buNone/>
              <a:defRPr sz="2200"/>
            </a:lvl1pPr>
            <a:lvl2pPr marL="320040" indent="0">
              <a:buNone/>
              <a:defRPr sz="2000"/>
            </a:lvl2pPr>
            <a:lvl3pPr marL="640080" indent="0">
              <a:buNone/>
              <a:defRPr sz="1700"/>
            </a:lvl3pPr>
            <a:lvl4pPr marL="960120" indent="0">
              <a:buNone/>
              <a:defRPr sz="1400"/>
            </a:lvl4pPr>
            <a:lvl5pPr marL="1280160" indent="0">
              <a:buNone/>
              <a:defRPr sz="1400"/>
            </a:lvl5pPr>
            <a:lvl6pPr marL="1600200" indent="0">
              <a:buNone/>
              <a:defRPr sz="1400"/>
            </a:lvl6pPr>
            <a:lvl7pPr marL="1920240" indent="0">
              <a:buNone/>
              <a:defRPr sz="1400"/>
            </a:lvl7pPr>
            <a:lvl8pPr marL="2240280" indent="0">
              <a:buNone/>
              <a:defRPr sz="1400"/>
            </a:lvl8pPr>
            <a:lvl9pPr marL="2560320" indent="0">
              <a:buNone/>
              <a:defRPr sz="14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9"/>
            <a:ext cx="5486400" cy="804863"/>
          </a:xfrm>
        </p:spPr>
        <p:txBody>
          <a:bodyPr/>
          <a:lstStyle>
            <a:lvl1pPr marL="0" indent="0">
              <a:buNone/>
              <a:defRPr sz="1000"/>
            </a:lvl1pPr>
            <a:lvl2pPr marL="320040" indent="0">
              <a:buNone/>
              <a:defRPr sz="800"/>
            </a:lvl2pPr>
            <a:lvl3pPr marL="640080" indent="0">
              <a:buNone/>
              <a:defRPr sz="700"/>
            </a:lvl3pPr>
            <a:lvl4pPr marL="960120" indent="0">
              <a:buNone/>
              <a:defRPr sz="600"/>
            </a:lvl4pPr>
            <a:lvl5pPr marL="1280160" indent="0">
              <a:buNone/>
              <a:defRPr sz="600"/>
            </a:lvl5pPr>
            <a:lvl6pPr marL="1600200" indent="0">
              <a:buNone/>
              <a:defRPr sz="600"/>
            </a:lvl6pPr>
            <a:lvl7pPr marL="1920240" indent="0">
              <a:buNone/>
              <a:defRPr sz="600"/>
            </a:lvl7pPr>
            <a:lvl8pPr marL="2240280" indent="0">
              <a:buNone/>
              <a:defRPr sz="600"/>
            </a:lvl8pPr>
            <a:lvl9pPr marL="2560320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E2927-C507-4A6E-8F9F-EB2FDBA71F4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3262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04C3A-C34F-421B-A4F0-C6FA06E6879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282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5" y="1339852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92" y="1339852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22700-90FE-473B-8E81-FC53E940352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5689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981089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73786" tIns="36892" rIns="73786" bIns="36892" anchor="ctr"/>
          <a:lstStyle/>
          <a:p>
            <a:pPr algn="ctr" defTabSz="3689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52" y="258780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9" y="2565416"/>
            <a:ext cx="5040312" cy="790575"/>
          </a:xfrm>
        </p:spPr>
        <p:txBody>
          <a:bodyPr/>
          <a:lstStyle>
            <a:lvl1pPr marL="2565">
              <a:defRPr sz="61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9" y="3716354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F1F1B5AD-A01C-4C02-B3CD-4762B20F2F6C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786" tIns="36892" rIns="73786" bIns="36892" anchor="ctr"/>
          <a:lstStyle/>
          <a:p>
            <a:pPr algn="ctr" defTabSz="3689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9876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15BCF-6167-4BEC-A2B0-11D9CFEE539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9510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4406917"/>
            <a:ext cx="77724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6" y="2906728"/>
            <a:ext cx="7772400" cy="1500187"/>
          </a:xfrm>
        </p:spPr>
        <p:txBody>
          <a:bodyPr anchor="b"/>
          <a:lstStyle>
            <a:lvl1pPr marL="0" indent="0">
              <a:buNone/>
              <a:defRPr sz="1600"/>
            </a:lvl1pPr>
            <a:lvl2pPr marL="368937" indent="0">
              <a:buNone/>
              <a:defRPr sz="1500"/>
            </a:lvl2pPr>
            <a:lvl3pPr marL="737874" indent="0">
              <a:buNone/>
              <a:defRPr sz="1300"/>
            </a:lvl3pPr>
            <a:lvl4pPr marL="1106815" indent="0">
              <a:buNone/>
              <a:defRPr sz="1100"/>
            </a:lvl4pPr>
            <a:lvl5pPr marL="1475755" indent="0">
              <a:buNone/>
              <a:defRPr sz="1100"/>
            </a:lvl5pPr>
            <a:lvl6pPr marL="1844684" indent="0">
              <a:buNone/>
              <a:defRPr sz="1100"/>
            </a:lvl6pPr>
            <a:lvl7pPr marL="2213624" indent="0">
              <a:buNone/>
              <a:defRPr sz="1100"/>
            </a:lvl7pPr>
            <a:lvl8pPr marL="2582564" indent="0">
              <a:buNone/>
              <a:defRPr sz="1100"/>
            </a:lvl8pPr>
            <a:lvl9pPr marL="2951503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DEC93-7CAE-441D-A45B-8881AED6DD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3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2492378"/>
            <a:ext cx="4038600" cy="352901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2492378"/>
            <a:ext cx="4038600" cy="352901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6A82-975B-429E-83CF-73694EEE5B2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6075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937" indent="0">
              <a:buNone/>
              <a:defRPr sz="1600" b="1"/>
            </a:lvl2pPr>
            <a:lvl3pPr marL="737874" indent="0">
              <a:buNone/>
              <a:defRPr sz="1500" b="1"/>
            </a:lvl3pPr>
            <a:lvl4pPr marL="1106815" indent="0">
              <a:buNone/>
              <a:defRPr sz="1300" b="1"/>
            </a:lvl4pPr>
            <a:lvl5pPr marL="1475755" indent="0">
              <a:buNone/>
              <a:defRPr sz="1300" b="1"/>
            </a:lvl5pPr>
            <a:lvl6pPr marL="1844684" indent="0">
              <a:buNone/>
              <a:defRPr sz="1300" b="1"/>
            </a:lvl6pPr>
            <a:lvl7pPr marL="2213624" indent="0">
              <a:buNone/>
              <a:defRPr sz="1300" b="1"/>
            </a:lvl7pPr>
            <a:lvl8pPr marL="2582564" indent="0">
              <a:buNone/>
              <a:defRPr sz="1300" b="1"/>
            </a:lvl8pPr>
            <a:lvl9pPr marL="2951503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9" y="1535113"/>
            <a:ext cx="4041775" cy="63976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937" indent="0">
              <a:buNone/>
              <a:defRPr sz="1600" b="1"/>
            </a:lvl2pPr>
            <a:lvl3pPr marL="737874" indent="0">
              <a:buNone/>
              <a:defRPr sz="1500" b="1"/>
            </a:lvl3pPr>
            <a:lvl4pPr marL="1106815" indent="0">
              <a:buNone/>
              <a:defRPr sz="1300" b="1"/>
            </a:lvl4pPr>
            <a:lvl5pPr marL="1475755" indent="0">
              <a:buNone/>
              <a:defRPr sz="1300" b="1"/>
            </a:lvl5pPr>
            <a:lvl6pPr marL="1844684" indent="0">
              <a:buNone/>
              <a:defRPr sz="1300" b="1"/>
            </a:lvl6pPr>
            <a:lvl7pPr marL="2213624" indent="0">
              <a:buNone/>
              <a:defRPr sz="1300" b="1"/>
            </a:lvl7pPr>
            <a:lvl8pPr marL="2582564" indent="0">
              <a:buNone/>
              <a:defRPr sz="1300" b="1"/>
            </a:lvl8pPr>
            <a:lvl9pPr marL="2951503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9" y="2174875"/>
            <a:ext cx="4041775" cy="395128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25ED-6A29-4F48-808D-523AA5F32EF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1417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E5FD-3AB3-4B3F-9A64-BE8CE41DA4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7883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384CC-E29B-44AB-AAAB-B938F969695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5186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67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100"/>
            </a:lvl1pPr>
            <a:lvl2pPr marL="368937" indent="0">
              <a:buNone/>
              <a:defRPr sz="1000"/>
            </a:lvl2pPr>
            <a:lvl3pPr marL="737874" indent="0">
              <a:buNone/>
              <a:defRPr sz="800"/>
            </a:lvl3pPr>
            <a:lvl4pPr marL="1106815" indent="0">
              <a:buNone/>
              <a:defRPr sz="700"/>
            </a:lvl4pPr>
            <a:lvl5pPr marL="1475755" indent="0">
              <a:buNone/>
              <a:defRPr sz="700"/>
            </a:lvl5pPr>
            <a:lvl6pPr marL="1844684" indent="0">
              <a:buNone/>
              <a:defRPr sz="700"/>
            </a:lvl6pPr>
            <a:lvl7pPr marL="2213624" indent="0">
              <a:buNone/>
              <a:defRPr sz="700"/>
            </a:lvl7pPr>
            <a:lvl8pPr marL="2582564" indent="0">
              <a:buNone/>
              <a:defRPr sz="700"/>
            </a:lvl8pPr>
            <a:lvl9pPr marL="2951503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0F046-BCB1-4208-AF58-7FA1E987259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74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4"/>
            <a:ext cx="5486400" cy="566738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2600"/>
            </a:lvl1pPr>
            <a:lvl2pPr marL="368937" indent="0">
              <a:buNone/>
              <a:defRPr sz="2300"/>
            </a:lvl2pPr>
            <a:lvl3pPr marL="737874" indent="0">
              <a:buNone/>
              <a:defRPr sz="1900"/>
            </a:lvl3pPr>
            <a:lvl4pPr marL="1106815" indent="0">
              <a:buNone/>
              <a:defRPr sz="1600"/>
            </a:lvl4pPr>
            <a:lvl5pPr marL="1475755" indent="0">
              <a:buNone/>
              <a:defRPr sz="1600"/>
            </a:lvl5pPr>
            <a:lvl6pPr marL="1844684" indent="0">
              <a:buNone/>
              <a:defRPr sz="1600"/>
            </a:lvl6pPr>
            <a:lvl7pPr marL="2213624" indent="0">
              <a:buNone/>
              <a:defRPr sz="1600"/>
            </a:lvl7pPr>
            <a:lvl8pPr marL="2582564" indent="0">
              <a:buNone/>
              <a:defRPr sz="1600"/>
            </a:lvl8pPr>
            <a:lvl9pPr marL="2951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51"/>
            <a:ext cx="5486400" cy="804863"/>
          </a:xfrm>
        </p:spPr>
        <p:txBody>
          <a:bodyPr/>
          <a:lstStyle>
            <a:lvl1pPr marL="0" indent="0">
              <a:buNone/>
              <a:defRPr sz="1100"/>
            </a:lvl1pPr>
            <a:lvl2pPr marL="368937" indent="0">
              <a:buNone/>
              <a:defRPr sz="1000"/>
            </a:lvl2pPr>
            <a:lvl3pPr marL="737874" indent="0">
              <a:buNone/>
              <a:defRPr sz="800"/>
            </a:lvl3pPr>
            <a:lvl4pPr marL="1106815" indent="0">
              <a:buNone/>
              <a:defRPr sz="700"/>
            </a:lvl4pPr>
            <a:lvl5pPr marL="1475755" indent="0">
              <a:buNone/>
              <a:defRPr sz="700"/>
            </a:lvl5pPr>
            <a:lvl6pPr marL="1844684" indent="0">
              <a:buNone/>
              <a:defRPr sz="700"/>
            </a:lvl6pPr>
            <a:lvl7pPr marL="2213624" indent="0">
              <a:buNone/>
              <a:defRPr sz="700"/>
            </a:lvl7pPr>
            <a:lvl8pPr marL="2582564" indent="0">
              <a:buNone/>
              <a:defRPr sz="700"/>
            </a:lvl8pPr>
            <a:lvl9pPr marL="2951503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E2927-C507-4A6E-8F9F-EB2FDBA71F4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6100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04C3A-C34F-421B-A4F0-C6FA06E6879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0577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7" y="1339851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304" y="1339851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22700-90FE-473B-8E81-FC53E940352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10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981076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73884" tIns="36942" rIns="73884" bIns="36942" anchor="ctr"/>
          <a:lstStyle/>
          <a:p>
            <a:pPr algn="ctr" defTabSz="36941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9" y="258767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9" y="2565403"/>
            <a:ext cx="5040312" cy="790575"/>
          </a:xfrm>
        </p:spPr>
        <p:txBody>
          <a:bodyPr/>
          <a:lstStyle>
            <a:lvl1pPr marL="2565">
              <a:defRPr sz="61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9" y="3716341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F1F1B5AD-A01C-4C02-B3CD-4762B20F2F6C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884" tIns="36942" rIns="73884" bIns="36942" anchor="ctr"/>
          <a:lstStyle/>
          <a:p>
            <a:pPr algn="ctr" defTabSz="36941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955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15BCF-6167-4BEC-A2B0-11D9CFEE539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64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4"/>
            <a:ext cx="77724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1600"/>
            </a:lvl1pPr>
            <a:lvl2pPr marL="369418" indent="0">
              <a:buNone/>
              <a:defRPr sz="1500"/>
            </a:lvl2pPr>
            <a:lvl3pPr marL="738835" indent="0">
              <a:buNone/>
              <a:defRPr sz="1300"/>
            </a:lvl3pPr>
            <a:lvl4pPr marL="1108253" indent="0">
              <a:buNone/>
              <a:defRPr sz="1100"/>
            </a:lvl4pPr>
            <a:lvl5pPr marL="1477670" indent="0">
              <a:buNone/>
              <a:defRPr sz="1100"/>
            </a:lvl5pPr>
            <a:lvl6pPr marL="1847088" indent="0">
              <a:buNone/>
              <a:defRPr sz="1100"/>
            </a:lvl6pPr>
            <a:lvl7pPr marL="2216506" indent="0">
              <a:buNone/>
              <a:defRPr sz="1100"/>
            </a:lvl7pPr>
            <a:lvl8pPr marL="2585923" indent="0">
              <a:buNone/>
              <a:defRPr sz="1100"/>
            </a:lvl8pPr>
            <a:lvl9pPr marL="295534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DEC93-7CAE-441D-A45B-8881AED6DD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9453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2492378"/>
            <a:ext cx="4038600" cy="352901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2492378"/>
            <a:ext cx="4038600" cy="352901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F6A82-975B-429E-83CF-73694EEE5B2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314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9418" indent="0">
              <a:buNone/>
              <a:defRPr sz="1600" b="1"/>
            </a:lvl2pPr>
            <a:lvl3pPr marL="738835" indent="0">
              <a:buNone/>
              <a:defRPr sz="1500" b="1"/>
            </a:lvl3pPr>
            <a:lvl4pPr marL="1108253" indent="0">
              <a:buNone/>
              <a:defRPr sz="1300" b="1"/>
            </a:lvl4pPr>
            <a:lvl5pPr marL="1477670" indent="0">
              <a:buNone/>
              <a:defRPr sz="1300" b="1"/>
            </a:lvl5pPr>
            <a:lvl6pPr marL="1847088" indent="0">
              <a:buNone/>
              <a:defRPr sz="1300" b="1"/>
            </a:lvl6pPr>
            <a:lvl7pPr marL="2216506" indent="0">
              <a:buNone/>
              <a:defRPr sz="1300" b="1"/>
            </a:lvl7pPr>
            <a:lvl8pPr marL="2585923" indent="0">
              <a:buNone/>
              <a:defRPr sz="1300" b="1"/>
            </a:lvl8pPr>
            <a:lvl9pPr marL="2955341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9418" indent="0">
              <a:buNone/>
              <a:defRPr sz="1600" b="1"/>
            </a:lvl2pPr>
            <a:lvl3pPr marL="738835" indent="0">
              <a:buNone/>
              <a:defRPr sz="1500" b="1"/>
            </a:lvl3pPr>
            <a:lvl4pPr marL="1108253" indent="0">
              <a:buNone/>
              <a:defRPr sz="1300" b="1"/>
            </a:lvl4pPr>
            <a:lvl5pPr marL="1477670" indent="0">
              <a:buNone/>
              <a:defRPr sz="1300" b="1"/>
            </a:lvl5pPr>
            <a:lvl6pPr marL="1847088" indent="0">
              <a:buNone/>
              <a:defRPr sz="1300" b="1"/>
            </a:lvl6pPr>
            <a:lvl7pPr marL="2216506" indent="0">
              <a:buNone/>
              <a:defRPr sz="1300" b="1"/>
            </a:lvl7pPr>
            <a:lvl8pPr marL="2585923" indent="0">
              <a:buNone/>
              <a:defRPr sz="1300" b="1"/>
            </a:lvl8pPr>
            <a:lvl9pPr marL="2955341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25ED-6A29-4F48-808D-523AA5F32EF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75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E5FD-3AB3-4B3F-9A64-BE8CE41DA4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299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384CC-E29B-44AB-AAAB-B938F969695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491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100"/>
            </a:lvl1pPr>
            <a:lvl2pPr marL="369418" indent="0">
              <a:buNone/>
              <a:defRPr sz="1000"/>
            </a:lvl2pPr>
            <a:lvl3pPr marL="738835" indent="0">
              <a:buNone/>
              <a:defRPr sz="800"/>
            </a:lvl3pPr>
            <a:lvl4pPr marL="1108253" indent="0">
              <a:buNone/>
              <a:defRPr sz="700"/>
            </a:lvl4pPr>
            <a:lvl5pPr marL="1477670" indent="0">
              <a:buNone/>
              <a:defRPr sz="700"/>
            </a:lvl5pPr>
            <a:lvl6pPr marL="1847088" indent="0">
              <a:buNone/>
              <a:defRPr sz="700"/>
            </a:lvl6pPr>
            <a:lvl7pPr marL="2216506" indent="0">
              <a:buNone/>
              <a:defRPr sz="700"/>
            </a:lvl7pPr>
            <a:lvl8pPr marL="2585923" indent="0">
              <a:buNone/>
              <a:defRPr sz="700"/>
            </a:lvl8pPr>
            <a:lvl9pPr marL="2955341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0F046-BCB1-4208-AF58-7FA1E987259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302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2600"/>
            </a:lvl1pPr>
            <a:lvl2pPr marL="369418" indent="0">
              <a:buNone/>
              <a:defRPr sz="2300"/>
            </a:lvl2pPr>
            <a:lvl3pPr marL="738835" indent="0">
              <a:buNone/>
              <a:defRPr sz="1900"/>
            </a:lvl3pPr>
            <a:lvl4pPr marL="1108253" indent="0">
              <a:buNone/>
              <a:defRPr sz="1600"/>
            </a:lvl4pPr>
            <a:lvl5pPr marL="1477670" indent="0">
              <a:buNone/>
              <a:defRPr sz="1600"/>
            </a:lvl5pPr>
            <a:lvl6pPr marL="1847088" indent="0">
              <a:buNone/>
              <a:defRPr sz="1600"/>
            </a:lvl6pPr>
            <a:lvl7pPr marL="2216506" indent="0">
              <a:buNone/>
              <a:defRPr sz="1600"/>
            </a:lvl7pPr>
            <a:lvl8pPr marL="2585923" indent="0">
              <a:buNone/>
              <a:defRPr sz="1600"/>
            </a:lvl8pPr>
            <a:lvl9pPr marL="2955341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3"/>
          </a:xfrm>
        </p:spPr>
        <p:txBody>
          <a:bodyPr/>
          <a:lstStyle>
            <a:lvl1pPr marL="0" indent="0">
              <a:buNone/>
              <a:defRPr sz="1100"/>
            </a:lvl1pPr>
            <a:lvl2pPr marL="369418" indent="0">
              <a:buNone/>
              <a:defRPr sz="1000"/>
            </a:lvl2pPr>
            <a:lvl3pPr marL="738835" indent="0">
              <a:buNone/>
              <a:defRPr sz="800"/>
            </a:lvl3pPr>
            <a:lvl4pPr marL="1108253" indent="0">
              <a:buNone/>
              <a:defRPr sz="700"/>
            </a:lvl4pPr>
            <a:lvl5pPr marL="1477670" indent="0">
              <a:buNone/>
              <a:defRPr sz="700"/>
            </a:lvl5pPr>
            <a:lvl6pPr marL="1847088" indent="0">
              <a:buNone/>
              <a:defRPr sz="700"/>
            </a:lvl6pPr>
            <a:lvl7pPr marL="2216506" indent="0">
              <a:buNone/>
              <a:defRPr sz="700"/>
            </a:lvl7pPr>
            <a:lvl8pPr marL="2585923" indent="0">
              <a:buNone/>
              <a:defRPr sz="700"/>
            </a:lvl8pPr>
            <a:lvl9pPr marL="2955341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E2927-C507-4A6E-8F9F-EB2FDBA71F4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356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04C3A-C34F-421B-A4F0-C6FA06E6879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515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5" y="1339851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91" y="1339851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22700-90FE-473B-8E81-FC53E940352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0979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B14A2C7F-5EAC-472E-A2B4-33A886249F9B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684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537" indent="0">
              <a:buNone/>
              <a:defRPr sz="1200"/>
            </a:lvl2pPr>
            <a:lvl3pPr marL="913077" indent="0">
              <a:buNone/>
              <a:defRPr sz="1000"/>
            </a:lvl3pPr>
            <a:lvl4pPr marL="1369617" indent="0">
              <a:buNone/>
              <a:defRPr sz="900"/>
            </a:lvl4pPr>
            <a:lvl5pPr marL="1826156" indent="0">
              <a:buNone/>
              <a:defRPr sz="900"/>
            </a:lvl5pPr>
            <a:lvl6pPr marL="2282691" indent="0">
              <a:buNone/>
              <a:defRPr sz="900"/>
            </a:lvl6pPr>
            <a:lvl7pPr marL="2739227" indent="0">
              <a:buNone/>
              <a:defRPr sz="900"/>
            </a:lvl7pPr>
            <a:lvl8pPr marL="3195761" indent="0">
              <a:buNone/>
              <a:defRPr sz="900"/>
            </a:lvl8pPr>
            <a:lvl9pPr marL="365231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F412D0-9103-49CF-B3CE-550B08935F5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836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F0507-98BB-4AC3-8C5E-8FA649A7C8B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6008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3F1D6-CEB2-49B8-99B7-242C6CC898D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720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1997-C850-42C0-BFEA-72CACEF1E56D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179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122C9-6931-45B0-86FF-41E715F84CF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550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339D6B-CDDE-4C59-8930-9646BC8CCCA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694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B9918-B400-43E6-8A9C-7CF2519488E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338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5D479-11AD-44B9-9D8F-FF4968B143C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869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8C5A8-3BD8-4635-9770-BACE83B2ADF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7147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ADAC46-D6EC-45B4-AB85-B25D2CBC99E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1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537" indent="0">
              <a:buNone/>
              <a:defRPr sz="2800"/>
            </a:lvl2pPr>
            <a:lvl3pPr marL="913077" indent="0">
              <a:buNone/>
              <a:defRPr sz="2400"/>
            </a:lvl3pPr>
            <a:lvl4pPr marL="1369617" indent="0">
              <a:buNone/>
              <a:defRPr sz="2000"/>
            </a:lvl4pPr>
            <a:lvl5pPr marL="1826156" indent="0">
              <a:buNone/>
              <a:defRPr sz="2000"/>
            </a:lvl5pPr>
            <a:lvl6pPr marL="2282691" indent="0">
              <a:buNone/>
              <a:defRPr sz="2000"/>
            </a:lvl6pPr>
            <a:lvl7pPr marL="2739227" indent="0">
              <a:buNone/>
              <a:defRPr sz="2000"/>
            </a:lvl7pPr>
            <a:lvl8pPr marL="3195761" indent="0">
              <a:buNone/>
              <a:defRPr sz="2000"/>
            </a:lvl8pPr>
            <a:lvl9pPr marL="365231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537" indent="0">
              <a:buNone/>
              <a:defRPr sz="1200"/>
            </a:lvl2pPr>
            <a:lvl3pPr marL="913077" indent="0">
              <a:buNone/>
              <a:defRPr sz="1000"/>
            </a:lvl3pPr>
            <a:lvl4pPr marL="1369617" indent="0">
              <a:buNone/>
              <a:defRPr sz="900"/>
            </a:lvl4pPr>
            <a:lvl5pPr marL="1826156" indent="0">
              <a:buNone/>
              <a:defRPr sz="900"/>
            </a:lvl5pPr>
            <a:lvl6pPr marL="2282691" indent="0">
              <a:buNone/>
              <a:defRPr sz="900"/>
            </a:lvl6pPr>
            <a:lvl7pPr marL="2739227" indent="0">
              <a:buNone/>
              <a:defRPr sz="900"/>
            </a:lvl7pPr>
            <a:lvl8pPr marL="3195761" indent="0">
              <a:buNone/>
              <a:defRPr sz="900"/>
            </a:lvl8pPr>
            <a:lvl9pPr marL="365231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123973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05" tIns="45658" rIns="91305" bIns="456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2" y="2387602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2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922" r:id="rId12"/>
  </p:sldLayoutIdLst>
  <p:hf sldNum="0" hdr="0" ftr="0" dt="0"/>
  <p:txStyles>
    <p:titleStyle>
      <a:lvl1pPr marL="358255" indent="-35825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255" indent="-35825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255" indent="-35825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255" indent="-35825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255" indent="-35825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4793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1341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27870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4406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406" indent="-342406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1876" indent="-285339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1346" indent="-228264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597880" indent="-22826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4420" indent="-22826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0950" indent="-2282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67493" indent="-2282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4033" indent="-2282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0571" indent="-22826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7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77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17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56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91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27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61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310" algn="l" defTabSz="913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90" y="1339851"/>
            <a:ext cx="8229600" cy="93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4" rIns="73786" bIns="368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2492378"/>
            <a:ext cx="8229600" cy="352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4" rIns="73786" bIns="368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5" y="6245245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4" rIns="73786" bIns="36894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45"/>
            <a:ext cx="28956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4" rIns="73786" bIns="36894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19" y="6245245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4" rIns="73786" bIns="36894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FDD396D-7C0A-4216-AB38-7CA863FB131B}" type="slidenum">
              <a:rPr lang="en-GB" altLang="en-US" b="0">
                <a:solidFill>
                  <a:srgbClr val="000000"/>
                </a:solidFill>
              </a:rPr>
              <a:pPr/>
              <a:t>‹#›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2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786" tIns="36894" rIns="73786" bIns="36894" anchor="ctr"/>
          <a:lstStyle/>
          <a:p>
            <a:pPr algn="ctr" defTabSz="3689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63" y="6659588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786" tIns="36894" rIns="73786" bIns="36894" anchor="ctr"/>
          <a:lstStyle/>
          <a:p>
            <a:pPr algn="ctr" defTabSz="3689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4" y="258770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52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marL="28950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+mj-lt"/>
          <a:ea typeface="+mj-ea"/>
          <a:cs typeface="+mj-cs"/>
        </a:defRPr>
      </a:lvl1pPr>
      <a:lvl2pPr marL="28950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2pPr>
      <a:lvl3pPr marL="28950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3pPr>
      <a:lvl4pPr marL="28950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4pPr>
      <a:lvl5pPr marL="28950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5pPr>
      <a:lvl6pPr marL="65841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6pPr>
      <a:lvl7pPr marL="1027338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7pPr>
      <a:lvl8pPr marL="139625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8pPr>
      <a:lvl9pPr marL="176517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9pPr>
    </p:titleStyle>
    <p:bodyStyle>
      <a:lvl1pPr marL="276686" indent="-276686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1900" i="1">
          <a:solidFill>
            <a:srgbClr val="0F5494"/>
          </a:solidFill>
          <a:latin typeface="+mn-lt"/>
          <a:ea typeface="+mn-ea"/>
          <a:cs typeface="+mn-cs"/>
        </a:defRPr>
      </a:lvl1pPr>
      <a:lvl2pPr marL="599494" indent="-230572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1600" b="1">
          <a:solidFill>
            <a:srgbClr val="0F5494"/>
          </a:solidFill>
          <a:latin typeface="+mn-lt"/>
        </a:defRPr>
      </a:lvl2pPr>
      <a:lvl3pPr marL="922301" indent="-184464" algn="l" rtl="0" eaLnBrk="1" fontAlgn="base" hangingPunct="1">
        <a:spcBef>
          <a:spcPct val="20000"/>
        </a:spcBef>
        <a:spcAft>
          <a:spcPct val="0"/>
        </a:spcAft>
        <a:defRPr sz="1100">
          <a:solidFill>
            <a:srgbClr val="0F5494"/>
          </a:solidFill>
          <a:latin typeface="+mn-lt"/>
        </a:defRPr>
      </a:lvl3pPr>
      <a:lvl4pPr marL="1291214" indent="-184464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</a:defRPr>
      </a:lvl4pPr>
      <a:lvl5pPr marL="1660138" indent="-184464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5pPr>
      <a:lvl6pPr marL="2029056" indent="-184464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6pPr>
      <a:lvl7pPr marL="2397974" indent="-184464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7pPr>
      <a:lvl8pPr marL="2766896" indent="-184464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8pPr>
      <a:lvl9pPr marL="3135812" indent="-184464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8915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7836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6750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75684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44598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13516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82438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51365" algn="l" defTabSz="73783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90" y="1339864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69" tIns="31982" rIns="63969" bIns="319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2492378"/>
            <a:ext cx="8229600" cy="352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69" tIns="31982" rIns="63969" bIns="319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5" y="6245241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69" tIns="31982" rIns="63969" bIns="31982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41"/>
            <a:ext cx="28956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69" tIns="31982" rIns="63969" bIns="31982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17" y="6245241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69" tIns="31982" rIns="63969" bIns="31982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FDD396D-7C0A-4216-AB38-7CA863FB131B}" type="slidenum">
              <a:rPr lang="en-GB" altLang="en-US" b="0">
                <a:solidFill>
                  <a:srgbClr val="000000"/>
                </a:solidFill>
              </a:rPr>
              <a:pPr/>
              <a:t>‹#›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3969" tIns="31982" rIns="63969" bIns="31982" anchor="ctr"/>
          <a:lstStyle/>
          <a:p>
            <a:pPr algn="ctr" defTabSz="31983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54" y="6659581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3969" tIns="31982" rIns="63969" bIns="31982" anchor="ctr"/>
          <a:lstStyle/>
          <a:p>
            <a:pPr algn="ctr" defTabSz="31983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4" y="258766"/>
            <a:ext cx="1436687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92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marL="25098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+mj-lt"/>
          <a:ea typeface="+mj-ea"/>
          <a:cs typeface="+mj-cs"/>
        </a:defRPr>
      </a:lvl1pPr>
      <a:lvl2pPr marL="25098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2pPr>
      <a:lvl3pPr marL="25098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3pPr>
      <a:lvl4pPr marL="25098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4pPr>
      <a:lvl5pPr marL="25098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5pPr>
      <a:lvl6pPr marL="570819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6pPr>
      <a:lvl7pPr marL="890646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7pPr>
      <a:lvl8pPr marL="121047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8pPr>
      <a:lvl9pPr marL="1530302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9pPr>
    </p:titleStyle>
    <p:bodyStyle>
      <a:lvl1pPr marL="239874" indent="-239874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1700" i="1">
          <a:solidFill>
            <a:srgbClr val="0F5494"/>
          </a:solidFill>
          <a:latin typeface="+mn-lt"/>
          <a:ea typeface="+mn-ea"/>
          <a:cs typeface="+mn-cs"/>
        </a:defRPr>
      </a:lvl1pPr>
      <a:lvl2pPr marL="519727" indent="-199895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1400" b="1">
          <a:solidFill>
            <a:srgbClr val="0F5494"/>
          </a:solidFill>
          <a:latin typeface="+mn-lt"/>
        </a:defRPr>
      </a:lvl2pPr>
      <a:lvl3pPr marL="799580" indent="-159916" algn="l" rtl="0" eaLnBrk="1" fontAlgn="base" hangingPunct="1">
        <a:spcBef>
          <a:spcPct val="20000"/>
        </a:spcBef>
        <a:spcAft>
          <a:spcPct val="0"/>
        </a:spcAft>
        <a:defRPr sz="1000">
          <a:solidFill>
            <a:srgbClr val="0F5494"/>
          </a:solidFill>
          <a:latin typeface="+mn-lt"/>
        </a:defRPr>
      </a:lvl3pPr>
      <a:lvl4pPr marL="1119412" indent="-159916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Arial" charset="0"/>
        </a:defRPr>
      </a:lvl4pPr>
      <a:lvl5pPr marL="1439244" indent="-159916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1759076" indent="-159916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078908" indent="-159916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2398740" indent="-159916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2718572" indent="-159916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9832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9664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59496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328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9160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18992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38824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58656" algn="l" defTabSz="6396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90" y="1339858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87" tIns="31992" rIns="63987" bIns="31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2492378"/>
            <a:ext cx="8229600" cy="352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87" tIns="31992" rIns="63987" bIns="31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5" y="6245235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87" tIns="31992" rIns="63987" bIns="31992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35"/>
            <a:ext cx="28956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87" tIns="31992" rIns="63987" bIns="31992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11" y="6245235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987" tIns="31992" rIns="63987" bIns="31992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FDD396D-7C0A-4216-AB38-7CA863FB131B}" type="slidenum">
              <a:rPr lang="en-GB" altLang="en-US" b="0">
                <a:solidFill>
                  <a:srgbClr val="000000"/>
                </a:solidFill>
              </a:rPr>
              <a:pPr/>
              <a:t>‹#›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3987" tIns="31992" rIns="63987" bIns="31992" anchor="ctr"/>
          <a:lstStyle/>
          <a:p>
            <a:pPr algn="ctr" defTabSz="31992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48" y="6659575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3987" tIns="31992" rIns="63987" bIns="31992" anchor="ctr"/>
          <a:lstStyle/>
          <a:p>
            <a:pPr algn="ctr" defTabSz="31992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4" y="258766"/>
            <a:ext cx="1436687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86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marL="251057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+mj-lt"/>
          <a:ea typeface="+mj-ea"/>
          <a:cs typeface="+mj-cs"/>
        </a:defRPr>
      </a:lvl1pPr>
      <a:lvl2pPr marL="251057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2pPr>
      <a:lvl3pPr marL="251057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3pPr>
      <a:lvl4pPr marL="251057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4pPr>
      <a:lvl5pPr marL="251057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5pPr>
      <a:lvl6pPr marL="570987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6pPr>
      <a:lvl7pPr marL="890912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7pPr>
      <a:lvl8pPr marL="1210838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8pPr>
      <a:lvl9pPr marL="1530764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9pPr>
    </p:titleStyle>
    <p:bodyStyle>
      <a:lvl1pPr marL="239946" indent="-239946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1700" i="1">
          <a:solidFill>
            <a:srgbClr val="0F5494"/>
          </a:solidFill>
          <a:latin typeface="+mn-lt"/>
          <a:ea typeface="+mn-ea"/>
          <a:cs typeface="+mn-cs"/>
        </a:defRPr>
      </a:lvl1pPr>
      <a:lvl2pPr marL="519883" indent="-199955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1400" b="1">
          <a:solidFill>
            <a:srgbClr val="0F5494"/>
          </a:solidFill>
          <a:latin typeface="+mn-lt"/>
        </a:defRPr>
      </a:lvl2pPr>
      <a:lvl3pPr marL="799820" indent="-159964" algn="l" rtl="0" eaLnBrk="1" fontAlgn="base" hangingPunct="1">
        <a:spcBef>
          <a:spcPct val="20000"/>
        </a:spcBef>
        <a:spcAft>
          <a:spcPct val="0"/>
        </a:spcAft>
        <a:defRPr sz="1000">
          <a:solidFill>
            <a:srgbClr val="0F5494"/>
          </a:solidFill>
          <a:latin typeface="+mn-lt"/>
        </a:defRPr>
      </a:lvl3pPr>
      <a:lvl4pPr marL="1119748" indent="-159964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Arial" charset="0"/>
        </a:defRPr>
      </a:lvl4pPr>
      <a:lvl5pPr marL="1439676" indent="-15996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1759604" indent="-15996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079532" indent="-15996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2399460" indent="-15996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2719388" indent="-15996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9928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9856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59784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712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9640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568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39496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59424" algn="l" defTabSz="63985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90" y="1339851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2492378"/>
            <a:ext cx="8229600" cy="352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4" y="6245228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28"/>
            <a:ext cx="28956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4" y="6245228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FDD396D-7C0A-4216-AB38-7CA863FB131B}" type="slidenum">
              <a:rPr lang="en-GB" altLang="en-US" b="0">
                <a:solidFill>
                  <a:srgbClr val="000000"/>
                </a:solidFill>
              </a:rPr>
              <a:pPr/>
              <a:t>‹#›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3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32004" rIns="64008" bIns="32004" anchor="ctr"/>
          <a:lstStyle/>
          <a:p>
            <a:pPr algn="ctr" defTabSz="32004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41" y="6659568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008" tIns="32004" rIns="64008" bIns="32004" anchor="ctr"/>
          <a:lstStyle/>
          <a:p>
            <a:pPr algn="ctr" defTabSz="32004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40" y="258765"/>
            <a:ext cx="1436687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10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marL="25114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+mj-lt"/>
          <a:ea typeface="+mj-ea"/>
          <a:cs typeface="+mj-cs"/>
        </a:defRPr>
      </a:lvl1pPr>
      <a:lvl2pPr marL="25114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2pPr>
      <a:lvl3pPr marL="25114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3pPr>
      <a:lvl4pPr marL="25114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4pPr>
      <a:lvl5pPr marL="25114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5pPr>
      <a:lvl6pPr marL="57118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6pPr>
      <a:lvl7pPr marL="89122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7pPr>
      <a:lvl8pPr marL="121126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8pPr>
      <a:lvl9pPr marL="1531303" algn="l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0F5494"/>
          </a:solidFill>
          <a:latin typeface="Verdana" pitchFamily="34" charset="0"/>
        </a:defRPr>
      </a:lvl9pPr>
    </p:titleStyle>
    <p:bodyStyle>
      <a:lvl1pPr marL="240030" indent="-24003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1700" i="1">
          <a:solidFill>
            <a:srgbClr val="0F5494"/>
          </a:solidFill>
          <a:latin typeface="+mn-lt"/>
          <a:ea typeface="+mn-ea"/>
          <a:cs typeface="+mn-cs"/>
        </a:defRPr>
      </a:lvl1pPr>
      <a:lvl2pPr marL="520065" indent="-200025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1400" b="1">
          <a:solidFill>
            <a:srgbClr val="0F5494"/>
          </a:solidFill>
          <a:latin typeface="+mn-lt"/>
        </a:defRPr>
      </a:lvl2pPr>
      <a:lvl3pPr marL="800100" indent="-160020" algn="l" rtl="0" eaLnBrk="1" fontAlgn="base" hangingPunct="1">
        <a:spcBef>
          <a:spcPct val="20000"/>
        </a:spcBef>
        <a:spcAft>
          <a:spcPct val="0"/>
        </a:spcAft>
        <a:defRPr sz="1000">
          <a:solidFill>
            <a:srgbClr val="0F5494"/>
          </a:solidFill>
          <a:latin typeface="+mn-lt"/>
        </a:defRPr>
      </a:lvl3pPr>
      <a:lvl4pPr marL="1120140" indent="-16002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Arial" charset="0"/>
        </a:defRPr>
      </a:lvl4pPr>
      <a:lvl5pPr marL="1440180" indent="-16002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1760220" indent="-16002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080260" indent="-16002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2400300" indent="-16002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2720340" indent="-16002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90" y="1339851"/>
            <a:ext cx="8229600" cy="93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2" rIns="73786" bIns="368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2492378"/>
            <a:ext cx="8229600" cy="352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2" rIns="73786" bIns="368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4" y="6245228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2" rIns="73786" bIns="36892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28"/>
            <a:ext cx="28956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2" rIns="73786" bIns="36892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2" y="6245228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86" tIns="36892" rIns="73786" bIns="36892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FDD396D-7C0A-4216-AB38-7CA863FB131B}" type="slidenum">
              <a:rPr lang="en-GB" altLang="en-US" b="0">
                <a:solidFill>
                  <a:srgbClr val="000000"/>
                </a:solidFill>
              </a:rPr>
              <a:pPr/>
              <a:t>‹#›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5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786" tIns="36892" rIns="73786" bIns="36892" anchor="ctr"/>
          <a:lstStyle/>
          <a:p>
            <a:pPr algn="ctr" defTabSz="3689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54" y="6659579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786" tIns="36892" rIns="73786" bIns="36892" anchor="ctr"/>
          <a:lstStyle/>
          <a:p>
            <a:pPr algn="ctr" defTabSz="3689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52" y="258766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212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marL="28951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+mj-lt"/>
          <a:ea typeface="+mj-ea"/>
          <a:cs typeface="+mj-cs"/>
        </a:defRPr>
      </a:lvl1pPr>
      <a:lvl2pPr marL="28951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2pPr>
      <a:lvl3pPr marL="28951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3pPr>
      <a:lvl4pPr marL="28951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4pPr>
      <a:lvl5pPr marL="28951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5pPr>
      <a:lvl6pPr marL="658451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6pPr>
      <a:lvl7pPr marL="102738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7pPr>
      <a:lvl8pPr marL="1396327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8pPr>
      <a:lvl9pPr marL="176526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9pPr>
    </p:titleStyle>
    <p:bodyStyle>
      <a:lvl1pPr marL="276701" indent="-276701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1900" i="1">
          <a:solidFill>
            <a:srgbClr val="0F5494"/>
          </a:solidFill>
          <a:latin typeface="+mn-lt"/>
          <a:ea typeface="+mn-ea"/>
          <a:cs typeface="+mn-cs"/>
        </a:defRPr>
      </a:lvl1pPr>
      <a:lvl2pPr marL="599524" indent="-230587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1600" b="1">
          <a:solidFill>
            <a:srgbClr val="0F5494"/>
          </a:solidFill>
          <a:latin typeface="+mn-lt"/>
        </a:defRPr>
      </a:lvl2pPr>
      <a:lvl3pPr marL="922343" indent="-184470" algn="l" rtl="0" eaLnBrk="1" fontAlgn="base" hangingPunct="1">
        <a:spcBef>
          <a:spcPct val="20000"/>
        </a:spcBef>
        <a:spcAft>
          <a:spcPct val="0"/>
        </a:spcAft>
        <a:defRPr sz="1100">
          <a:solidFill>
            <a:srgbClr val="0F5494"/>
          </a:solidFill>
          <a:latin typeface="+mn-lt"/>
        </a:defRPr>
      </a:lvl3pPr>
      <a:lvl4pPr marL="1291282" indent="-18447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</a:defRPr>
      </a:lvl4pPr>
      <a:lvl5pPr marL="1660220" indent="-18447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5pPr>
      <a:lvl6pPr marL="2029158" indent="-18447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6pPr>
      <a:lvl7pPr marL="2398094" indent="-18447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7pPr>
      <a:lvl8pPr marL="2767032" indent="-18447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8pPr>
      <a:lvl9pPr marL="3135970" indent="-18447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8937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7874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6815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75755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44684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13624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82564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51503" algn="l" defTabSz="73787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90" y="1339851"/>
            <a:ext cx="8229600" cy="93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884" tIns="36942" rIns="73884" bIns="3694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2492378"/>
            <a:ext cx="8229600" cy="352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884" tIns="36942" rIns="73884" bIns="369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2" y="6245227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884" tIns="36942" rIns="73884" bIns="36942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27"/>
            <a:ext cx="28956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884" tIns="36942" rIns="73884" bIns="36942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2" y="6245227"/>
            <a:ext cx="2133601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884" tIns="36942" rIns="73884" bIns="36942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FDD396D-7C0A-4216-AB38-7CA863FB131B}" type="slidenum">
              <a:rPr lang="en-GB" altLang="en-US" b="0">
                <a:solidFill>
                  <a:srgbClr val="000000"/>
                </a:solidFill>
              </a:rPr>
              <a:pPr/>
              <a:t>‹#›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2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884" tIns="36942" rIns="73884" bIns="36942" anchor="ctr"/>
          <a:lstStyle/>
          <a:p>
            <a:pPr algn="ctr" defTabSz="36941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41" y="6659566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884" tIns="36942" rIns="73884" bIns="36942" anchor="ctr"/>
          <a:lstStyle/>
          <a:p>
            <a:pPr algn="ctr" defTabSz="36941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9" y="258766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83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marL="28989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+mj-lt"/>
          <a:ea typeface="+mj-ea"/>
          <a:cs typeface="+mj-cs"/>
        </a:defRPr>
      </a:lvl1pPr>
      <a:lvl2pPr marL="28989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2pPr>
      <a:lvl3pPr marL="28989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3pPr>
      <a:lvl4pPr marL="28989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4pPr>
      <a:lvl5pPr marL="28989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5pPr>
      <a:lvl6pPr marL="659308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6pPr>
      <a:lvl7pPr marL="1028725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7pPr>
      <a:lvl8pPr marL="139814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8pPr>
      <a:lvl9pPr marL="1767561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Verdana" pitchFamily="34" charset="0"/>
        </a:defRPr>
      </a:lvl9pPr>
    </p:titleStyle>
    <p:bodyStyle>
      <a:lvl1pPr marL="277063" indent="-277063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1900" i="1">
          <a:solidFill>
            <a:srgbClr val="0F5494"/>
          </a:solidFill>
          <a:latin typeface="+mn-lt"/>
          <a:ea typeface="+mn-ea"/>
          <a:cs typeface="+mn-cs"/>
        </a:defRPr>
      </a:lvl1pPr>
      <a:lvl2pPr marL="600304" indent="-230886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1600" b="1">
          <a:solidFill>
            <a:srgbClr val="0F5494"/>
          </a:solidFill>
          <a:latin typeface="+mn-lt"/>
        </a:defRPr>
      </a:lvl2pPr>
      <a:lvl3pPr marL="923544" indent="-184709" algn="l" rtl="0" eaLnBrk="1" fontAlgn="base" hangingPunct="1">
        <a:spcBef>
          <a:spcPct val="20000"/>
        </a:spcBef>
        <a:spcAft>
          <a:spcPct val="0"/>
        </a:spcAft>
        <a:defRPr sz="1100">
          <a:solidFill>
            <a:srgbClr val="0F5494"/>
          </a:solidFill>
          <a:latin typeface="+mn-lt"/>
        </a:defRPr>
      </a:lvl3pPr>
      <a:lvl4pPr marL="1292962" indent="-184709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</a:defRPr>
      </a:lvl4pPr>
      <a:lvl5pPr marL="1662379" indent="-18470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5pPr>
      <a:lvl6pPr marL="2031797" indent="-18470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6pPr>
      <a:lvl7pPr marL="2401214" indent="-18470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7pPr>
      <a:lvl8pPr marL="2770632" indent="-18470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8pPr>
      <a:lvl9pPr marL="3140050" indent="-18470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9418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8835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8253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77670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47088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16506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85923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55341" algn="l" defTabSz="73883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69225F7-E660-4966-B0B3-03F6016D16E8}" type="slidenum">
              <a:rPr lang="en-GB" altLang="en-US" b="0">
                <a:solidFill>
                  <a:srgbClr val="000000"/>
                </a:solidFill>
              </a:rPr>
              <a:pPr/>
              <a:t>‹#›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57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62124"/>
            <a:ext cx="4997120" cy="3827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92080" y="2121818"/>
            <a:ext cx="37444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H</a:t>
            </a:r>
            <a:r>
              <a:rPr lang="en-GB" sz="4000" dirty="0" smtClean="0">
                <a:solidFill>
                  <a:schemeClr val="bg1"/>
                </a:solidFill>
              </a:rPr>
              <a:t>ow to get </a:t>
            </a:r>
            <a:r>
              <a:rPr lang="en-GB" sz="4000" dirty="0">
                <a:solidFill>
                  <a:schemeClr val="bg1"/>
                </a:solidFill>
              </a:rPr>
              <a:t>involved</a:t>
            </a:r>
            <a:r>
              <a:rPr lang="en-GB" sz="4000" dirty="0" smtClean="0">
                <a:solidFill>
                  <a:schemeClr val="bg1"/>
                </a:solidFill>
              </a:rPr>
              <a:t>?</a:t>
            </a:r>
          </a:p>
          <a:p>
            <a:endParaRPr lang="en-GB" sz="4000" dirty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Agenda 2017 Culture seminar</a:t>
            </a:r>
            <a:endParaRPr lang="en-GB" sz="2400" dirty="0">
              <a:solidFill>
                <a:schemeClr val="bg1"/>
              </a:solidFill>
            </a:endParaRPr>
          </a:p>
          <a:p>
            <a:endParaRPr lang="de-DE" sz="1400" dirty="0" smtClean="0">
              <a:solidFill>
                <a:schemeClr val="bg1"/>
              </a:solidFill>
            </a:endParaRPr>
          </a:p>
          <a:p>
            <a:r>
              <a:rPr lang="de-DE" sz="1400" dirty="0" err="1" smtClean="0">
                <a:solidFill>
                  <a:schemeClr val="bg1"/>
                </a:solidFill>
              </a:rPr>
              <a:t>Brussels</a:t>
            </a:r>
            <a:r>
              <a:rPr lang="de-DE" sz="1400" dirty="0" smtClean="0">
                <a:solidFill>
                  <a:schemeClr val="bg1"/>
                </a:solidFill>
              </a:rPr>
              <a:t>, </a:t>
            </a:r>
            <a:r>
              <a:rPr lang="de-DE" sz="1400" dirty="0" smtClean="0">
                <a:solidFill>
                  <a:schemeClr val="bg1"/>
                </a:solidFill>
              </a:rPr>
              <a:t>24 </a:t>
            </a:r>
            <a:r>
              <a:rPr lang="de-DE" sz="1400" dirty="0" err="1" smtClean="0">
                <a:solidFill>
                  <a:schemeClr val="bg1"/>
                </a:solidFill>
              </a:rPr>
              <a:t>October</a:t>
            </a:r>
            <a:r>
              <a:rPr lang="de-DE" sz="1400" dirty="0" smtClean="0">
                <a:solidFill>
                  <a:schemeClr val="bg1"/>
                </a:solidFill>
              </a:rPr>
              <a:t> </a:t>
            </a:r>
            <a:r>
              <a:rPr lang="de-DE" sz="1400" dirty="0" smtClean="0">
                <a:solidFill>
                  <a:schemeClr val="bg1"/>
                </a:solidFill>
              </a:rPr>
              <a:t>2017</a:t>
            </a:r>
          </a:p>
          <a:p>
            <a:r>
              <a:rPr lang="de-DE" sz="1400" dirty="0" smtClean="0">
                <a:solidFill>
                  <a:schemeClr val="bg1"/>
                </a:solidFill>
              </a:rPr>
              <a:t>L42, </a:t>
            </a:r>
            <a:r>
              <a:rPr lang="de-DE" sz="1400" dirty="0" err="1" smtClean="0">
                <a:solidFill>
                  <a:schemeClr val="bg1"/>
                </a:solidFill>
              </a:rPr>
              <a:t>rue</a:t>
            </a:r>
            <a:r>
              <a:rPr lang="de-DE" sz="1400" dirty="0" smtClean="0">
                <a:solidFill>
                  <a:schemeClr val="bg1"/>
                </a:solidFill>
              </a:rPr>
              <a:t> de la </a:t>
            </a:r>
            <a:r>
              <a:rPr lang="de-DE" sz="1400" dirty="0" err="1" smtClean="0">
                <a:solidFill>
                  <a:schemeClr val="bg1"/>
                </a:solidFill>
              </a:rPr>
              <a:t>Loi</a:t>
            </a:r>
            <a:r>
              <a:rPr lang="de-DE" sz="1400" dirty="0" smtClean="0">
                <a:solidFill>
                  <a:schemeClr val="bg1"/>
                </a:solidFill>
              </a:rPr>
              <a:t> 42</a:t>
            </a:r>
            <a:endParaRPr lang="de-DE" sz="1400" dirty="0" smtClean="0">
              <a:solidFill>
                <a:schemeClr val="bg1"/>
              </a:solidFill>
            </a:endParaRPr>
          </a:p>
          <a:p>
            <a:endParaRPr lang="en-GB" sz="1400" dirty="0" err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9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73221" y="2036470"/>
            <a:ext cx="2932361" cy="642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3" name="Picture 9" descr="Picture 9"/>
          <p:cNvPicPr>
            <a:picLocks noChangeAspect="1"/>
          </p:cNvPicPr>
          <p:nvPr/>
        </p:nvPicPr>
        <p:blipFill>
          <a:blip r:embed="rId3">
            <a:extLst/>
          </a:blip>
          <a:srcRect l="22337" t="24246" r="56137" b="69037"/>
          <a:stretch>
            <a:fillRect/>
          </a:stretch>
        </p:blipFill>
        <p:spPr>
          <a:xfrm>
            <a:off x="5733272" y="2851738"/>
            <a:ext cx="2736111" cy="6425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4" name="Picture 10" descr="Picture 10"/>
          <p:cNvPicPr>
            <a:picLocks noChangeAspect="1"/>
          </p:cNvPicPr>
          <p:nvPr/>
        </p:nvPicPr>
        <p:blipFill>
          <a:blip r:embed="rId4">
            <a:extLst/>
          </a:blip>
          <a:srcRect l="24898" t="8351" r="45249" b="80575"/>
          <a:stretch>
            <a:fillRect/>
          </a:stretch>
        </p:blipFill>
        <p:spPr>
          <a:xfrm>
            <a:off x="5575117" y="3612215"/>
            <a:ext cx="3026833" cy="726720"/>
          </a:xfrm>
          <a:prstGeom prst="rect">
            <a:avLst/>
          </a:prstGeom>
          <a:ln w="12700">
            <a:miter lim="400000"/>
          </a:ln>
        </p:spPr>
      </p:pic>
      <p:sp>
        <p:nvSpPr>
          <p:cNvPr id="2065" name="Rectangle 2"/>
          <p:cNvSpPr txBox="1"/>
          <p:nvPr/>
        </p:nvSpPr>
        <p:spPr>
          <a:xfrm>
            <a:off x="172888" y="1938139"/>
            <a:ext cx="5335217" cy="2529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/>
          <a:p>
            <a:pPr marL="342404" indent="-342404">
              <a:buSzPct val="100000"/>
              <a:buFont typeface="Arial"/>
              <a:buChar char="•"/>
              <a:defRPr sz="2000">
                <a:solidFill>
                  <a:srgbClr val="2D5EC1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National Coordinators </a:t>
            </a:r>
            <a:r>
              <a:rPr b="0">
                <a:solidFill>
                  <a:srgbClr val="000000"/>
                </a:solidFill>
              </a:rPr>
              <a:t>manage the Year in Member States.</a:t>
            </a:r>
            <a:endParaRPr>
              <a:solidFill>
                <a:srgbClr val="FFD624"/>
              </a:solidFill>
            </a:endParaRPr>
          </a:p>
          <a:p>
            <a:pPr marL="342404" indent="-342404">
              <a:buSzPct val="100000"/>
              <a:buFont typeface="Arial"/>
              <a:buChar char="•"/>
              <a:defRPr sz="2000" b="0">
                <a:solidFill>
                  <a:srgbClr val="808080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>
              <a:solidFill>
                <a:srgbClr val="FFD624"/>
              </a:solidFill>
            </a:endParaRPr>
          </a:p>
          <a:p>
            <a:pPr marL="342404" indent="-342404">
              <a:buSzPct val="100000"/>
              <a:buFont typeface="Arial"/>
              <a:buChar char="•"/>
              <a:defRPr sz="2000">
                <a:solidFill>
                  <a:srgbClr val="2D5EC1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Supported by Multipliers</a:t>
            </a:r>
            <a:r>
              <a:rPr b="0">
                <a:solidFill>
                  <a:srgbClr val="000000"/>
                </a:solidFill>
              </a:rPr>
              <a:t>: Creative Europe desks, Commission and European Parliament representations, cultural heritage stakeholders, the cultural sector, etc. </a:t>
            </a:r>
          </a:p>
        </p:txBody>
      </p:sp>
      <p:sp>
        <p:nvSpPr>
          <p:cNvPr id="2066" name="TextBox 4"/>
          <p:cNvSpPr txBox="1"/>
          <p:nvPr/>
        </p:nvSpPr>
        <p:spPr>
          <a:xfrm>
            <a:off x="497384" y="1438433"/>
            <a:ext cx="8748464" cy="459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>
            <a:lvl1pPr>
              <a:defRPr sz="24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Management of the Year at national level </a:t>
            </a:r>
          </a:p>
        </p:txBody>
      </p:sp>
      <p:sp>
        <p:nvSpPr>
          <p:cNvPr id="2067" name="Content Placeholder 2"/>
          <p:cNvSpPr txBox="1"/>
          <p:nvPr/>
        </p:nvSpPr>
        <p:spPr>
          <a:xfrm>
            <a:off x="221933" y="505967"/>
            <a:ext cx="7770329" cy="891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/>
          <a:p>
            <a:pPr marL="342900" indent="-342900">
              <a:spcBef>
                <a:spcPts val="1200"/>
              </a:spcBef>
              <a:defRPr sz="5200" b="0">
                <a:solidFill>
                  <a:srgbClr val="FFC91D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       </a:t>
            </a:r>
            <a:r>
              <a:rPr sz="3000"/>
              <a:t> </a:t>
            </a:r>
            <a:r>
              <a:rPr sz="4800">
                <a:solidFill>
                  <a:srgbClr val="F58220"/>
                </a:solidFill>
              </a:rPr>
              <a:t>How?</a:t>
            </a:r>
          </a:p>
        </p:txBody>
      </p:sp>
      <p:grpSp>
        <p:nvGrpSpPr>
          <p:cNvPr id="2071" name="Shape 279"/>
          <p:cNvGrpSpPr/>
          <p:nvPr/>
        </p:nvGrpSpPr>
        <p:grpSpPr>
          <a:xfrm>
            <a:off x="963740" y="685865"/>
            <a:ext cx="727909" cy="575194"/>
            <a:chOff x="0" y="0"/>
            <a:chExt cx="727908" cy="575193"/>
          </a:xfrm>
        </p:grpSpPr>
        <p:sp>
          <p:nvSpPr>
            <p:cNvPr id="2068" name="Shape 280"/>
            <p:cNvSpPr/>
            <p:nvPr/>
          </p:nvSpPr>
          <p:spPr>
            <a:xfrm>
              <a:off x="248385" y="870"/>
              <a:ext cx="230207" cy="57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D62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069" name="Shape 281"/>
            <p:cNvSpPr/>
            <p:nvPr/>
          </p:nvSpPr>
          <p:spPr>
            <a:xfrm>
              <a:off x="0" y="0"/>
              <a:ext cx="229275" cy="5675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D62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070" name="Shape 282"/>
            <p:cNvSpPr/>
            <p:nvPr/>
          </p:nvSpPr>
          <p:spPr>
            <a:xfrm>
              <a:off x="498633" y="7664"/>
              <a:ext cx="229276" cy="566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D62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pic>
        <p:nvPicPr>
          <p:cNvPr id="2072" name="full room from back.jpg" descr="full room from back.jpg"/>
          <p:cNvPicPr>
            <a:picLocks noChangeAspect="1"/>
          </p:cNvPicPr>
          <p:nvPr/>
        </p:nvPicPr>
        <p:blipFill>
          <a:blip r:embed="rId5">
            <a:extLst/>
          </a:blip>
          <a:srcRect t="28031" r="2170" b="35348"/>
          <a:stretch>
            <a:fillRect/>
          </a:stretch>
        </p:blipFill>
        <p:spPr>
          <a:xfrm>
            <a:off x="-616944" y="4630658"/>
            <a:ext cx="10606493" cy="223239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35439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4" name="Picture 10" descr="Picture 10"/>
          <p:cNvPicPr>
            <a:picLocks noChangeAspect="1"/>
          </p:cNvPicPr>
          <p:nvPr/>
        </p:nvPicPr>
        <p:blipFill>
          <a:blip r:embed="rId2">
            <a:extLst/>
          </a:blip>
          <a:srcRect l="34473" t="11140" r="35059" b="67194"/>
          <a:stretch>
            <a:fillRect/>
          </a:stretch>
        </p:blipFill>
        <p:spPr>
          <a:xfrm>
            <a:off x="7962075" y="3953976"/>
            <a:ext cx="1036639" cy="558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3" y="0"/>
                </a:moveTo>
                <a:cubicBezTo>
                  <a:pt x="872" y="0"/>
                  <a:pt x="0" y="1618"/>
                  <a:pt x="0" y="3605"/>
                </a:cubicBezTo>
                <a:lnTo>
                  <a:pt x="0" y="21600"/>
                </a:lnTo>
                <a:lnTo>
                  <a:pt x="19665" y="21600"/>
                </a:lnTo>
                <a:cubicBezTo>
                  <a:pt x="20736" y="21600"/>
                  <a:pt x="21600" y="19982"/>
                  <a:pt x="21600" y="17995"/>
                </a:cubicBezTo>
                <a:lnTo>
                  <a:pt x="21600" y="0"/>
                </a:lnTo>
                <a:lnTo>
                  <a:pt x="1943" y="0"/>
                </a:lnTo>
                <a:close/>
              </a:path>
            </a:pathLst>
          </a:custGeom>
          <a:ln w="88900" cap="sq">
            <a:solidFill>
              <a:srgbClr val="FFFFFF"/>
            </a:solidFill>
            <a:miter/>
          </a:ln>
          <a:effectLst>
            <a:outerShdw blurRad="254000" rotWithShape="0">
              <a:srgbClr val="000000">
                <a:alpha val="43000"/>
              </a:srgbClr>
            </a:outerShdw>
          </a:effectLst>
        </p:spPr>
      </p:pic>
      <p:sp>
        <p:nvSpPr>
          <p:cNvPr id="2075" name="TextBox 16"/>
          <p:cNvSpPr txBox="1"/>
          <p:nvPr/>
        </p:nvSpPr>
        <p:spPr>
          <a:xfrm>
            <a:off x="6922450" y="4530040"/>
            <a:ext cx="3115892" cy="243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>
            <a:lvl1pPr>
              <a:defRPr sz="1000" b="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http://www.voicesofculture.eu/</a:t>
            </a:r>
          </a:p>
        </p:txBody>
      </p:sp>
      <p:sp>
        <p:nvSpPr>
          <p:cNvPr id="2076" name="TextBox 22"/>
          <p:cNvSpPr txBox="1"/>
          <p:nvPr/>
        </p:nvSpPr>
        <p:spPr>
          <a:xfrm>
            <a:off x="820060" y="1374930"/>
            <a:ext cx="8748464" cy="459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>
            <a:lvl1pPr>
              <a:defRPr sz="24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Management of the Year at European level </a:t>
            </a:r>
          </a:p>
        </p:txBody>
      </p:sp>
      <p:sp>
        <p:nvSpPr>
          <p:cNvPr id="2077" name="Content Placeholder 2"/>
          <p:cNvSpPr txBox="1"/>
          <p:nvPr/>
        </p:nvSpPr>
        <p:spPr>
          <a:xfrm>
            <a:off x="158433" y="468262"/>
            <a:ext cx="7770329" cy="891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/>
          <a:p>
            <a:pPr marL="342900" indent="-342900">
              <a:spcBef>
                <a:spcPts val="1200"/>
              </a:spcBef>
              <a:defRPr sz="5200" b="0">
                <a:solidFill>
                  <a:srgbClr val="FFC91D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       </a:t>
            </a:r>
            <a:r>
              <a:rPr sz="3000"/>
              <a:t> </a:t>
            </a:r>
            <a:r>
              <a:rPr sz="4800">
                <a:solidFill>
                  <a:srgbClr val="F58220"/>
                </a:solidFill>
              </a:rPr>
              <a:t>How?</a:t>
            </a:r>
          </a:p>
        </p:txBody>
      </p:sp>
      <p:grpSp>
        <p:nvGrpSpPr>
          <p:cNvPr id="2081" name="Shape 279"/>
          <p:cNvGrpSpPr/>
          <p:nvPr/>
        </p:nvGrpSpPr>
        <p:grpSpPr>
          <a:xfrm>
            <a:off x="963740" y="685865"/>
            <a:ext cx="727909" cy="575194"/>
            <a:chOff x="0" y="0"/>
            <a:chExt cx="727908" cy="575193"/>
          </a:xfrm>
        </p:grpSpPr>
        <p:sp>
          <p:nvSpPr>
            <p:cNvPr id="2078" name="Shape 280"/>
            <p:cNvSpPr/>
            <p:nvPr/>
          </p:nvSpPr>
          <p:spPr>
            <a:xfrm>
              <a:off x="248385" y="870"/>
              <a:ext cx="230207" cy="57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D62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079" name="Shape 281"/>
            <p:cNvSpPr/>
            <p:nvPr/>
          </p:nvSpPr>
          <p:spPr>
            <a:xfrm>
              <a:off x="0" y="0"/>
              <a:ext cx="229275" cy="5675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D62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2080" name="Shape 282"/>
            <p:cNvSpPr/>
            <p:nvPr/>
          </p:nvSpPr>
          <p:spPr>
            <a:xfrm>
              <a:off x="498633" y="7664"/>
              <a:ext cx="229276" cy="566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D62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pic>
        <p:nvPicPr>
          <p:cNvPr id="2082" name="IMG_3063.jpg" descr="IMG_3063.jpg"/>
          <p:cNvPicPr>
            <a:picLocks noChangeAspect="1"/>
          </p:cNvPicPr>
          <p:nvPr/>
        </p:nvPicPr>
        <p:blipFill>
          <a:blip r:embed="rId3">
            <a:extLst/>
          </a:blip>
          <a:srcRect t="43502" b="25189"/>
          <a:stretch>
            <a:fillRect/>
          </a:stretch>
        </p:blipFill>
        <p:spPr>
          <a:xfrm>
            <a:off x="0" y="4719558"/>
            <a:ext cx="9144000" cy="2138224"/>
          </a:xfrm>
          <a:prstGeom prst="rect">
            <a:avLst/>
          </a:prstGeom>
          <a:ln w="12700">
            <a:miter lim="400000"/>
          </a:ln>
        </p:spPr>
      </p:pic>
      <p:sp>
        <p:nvSpPr>
          <p:cNvPr id="2083" name="Joint effort of European Institutions: Commission, Parliament, Council of the EU, European External Action Service, Committee of the Regions and European Economic and Social Committee.…"/>
          <p:cNvSpPr txBox="1">
            <a:spLocks noGrp="1"/>
          </p:cNvSpPr>
          <p:nvPr>
            <p:ph type="body" sz="half" idx="1"/>
          </p:nvPr>
        </p:nvSpPr>
        <p:spPr>
          <a:xfrm>
            <a:off x="149252" y="1899961"/>
            <a:ext cx="8297038" cy="2657266"/>
          </a:xfrm>
          <a:prstGeom prst="rect">
            <a:avLst/>
          </a:prstGeom>
        </p:spPr>
        <p:txBody>
          <a:bodyPr/>
          <a:lstStyle/>
          <a:p>
            <a:pPr marL="280772" indent="-280772" defTabSz="749808">
              <a:spcBef>
                <a:spcPts val="300"/>
              </a:spcBef>
              <a:buClrTx/>
              <a:defRPr sz="1600" i="0">
                <a:solidFill>
                  <a:srgbClr val="000000"/>
                </a:solidFill>
              </a:defRPr>
            </a:pPr>
            <a:r>
              <a:t>Joint effort of </a:t>
            </a:r>
            <a:r>
              <a:rPr b="1">
                <a:solidFill>
                  <a:srgbClr val="2D5EC1"/>
                </a:solidFill>
              </a:rPr>
              <a:t>European Institutions</a:t>
            </a:r>
            <a:r>
              <a:t>: Commission, Parliament, Council of the EU, European External Action Service, Committee of the Regions and European Economic and Social Committee.</a:t>
            </a:r>
          </a:p>
          <a:p>
            <a:pPr marL="0" indent="0" defTabSz="749808">
              <a:spcBef>
                <a:spcPts val="200"/>
              </a:spcBef>
              <a:buSzTx/>
              <a:buNone/>
              <a:defRPr sz="1600" i="0">
                <a:solidFill>
                  <a:srgbClr val="000000"/>
                </a:solidFill>
              </a:defRPr>
            </a:pPr>
            <a:endParaRPr/>
          </a:p>
          <a:p>
            <a:pPr marL="280772" indent="-280772" defTabSz="749808">
              <a:spcBef>
                <a:spcPts val="300"/>
              </a:spcBef>
              <a:buClrTx/>
              <a:defRPr sz="1600" i="0">
                <a:solidFill>
                  <a:srgbClr val="000000"/>
                </a:solidFill>
              </a:defRPr>
            </a:pPr>
            <a:r>
              <a:t>With </a:t>
            </a:r>
            <a:r>
              <a:rPr b="1">
                <a:solidFill>
                  <a:srgbClr val="2D5EC1"/>
                </a:solidFill>
              </a:rPr>
              <a:t>DG Education and Culture </a:t>
            </a:r>
            <a:r>
              <a:t>in the lead, a Joint effort of </a:t>
            </a:r>
            <a:r>
              <a:rPr b="1">
                <a:solidFill>
                  <a:srgbClr val="2D5EC1"/>
                </a:solidFill>
              </a:rPr>
              <a:t>different departments of the Commission</a:t>
            </a:r>
          </a:p>
          <a:p>
            <a:pPr marL="280772" indent="-280772" defTabSz="749808">
              <a:spcBef>
                <a:spcPts val="300"/>
              </a:spcBef>
              <a:buClrTx/>
              <a:defRPr sz="1600" i="0">
                <a:solidFill>
                  <a:srgbClr val="000000"/>
                </a:solidFill>
              </a:defRPr>
            </a:pPr>
            <a:endParaRPr b="1">
              <a:solidFill>
                <a:srgbClr val="2D5EC1"/>
              </a:solidFill>
            </a:endParaRPr>
          </a:p>
          <a:p>
            <a:pPr marL="280772" indent="-280772" defTabSz="749808">
              <a:spcBef>
                <a:spcPts val="0"/>
              </a:spcBef>
              <a:buClrTx/>
              <a:defRPr sz="1600" i="0">
                <a:solidFill>
                  <a:srgbClr val="000000"/>
                </a:solidFill>
              </a:defRPr>
            </a:pPr>
            <a:r>
              <a:t>a </a:t>
            </a:r>
            <a:r>
              <a:rPr b="1">
                <a:solidFill>
                  <a:srgbClr val="2D5EC1"/>
                </a:solidFill>
              </a:rPr>
              <a:t>Committee of stakeholders,</a:t>
            </a:r>
            <a:r>
              <a:rPr>
                <a:solidFill>
                  <a:srgbClr val="2D5EC1"/>
                </a:solidFill>
              </a:rPr>
              <a:t> </a:t>
            </a:r>
            <a:r>
              <a:t>composed of 35 representative organisations, including UNESCO and the Council of Europe. EICR is a member</a:t>
            </a:r>
          </a:p>
        </p:txBody>
      </p:sp>
    </p:spTree>
    <p:extLst>
      <p:ext uri="{BB962C8B-B14F-4D97-AF65-F5344CB8AC3E}">
        <p14:creationId xmlns:p14="http://schemas.microsoft.com/office/powerpoint/2010/main" val="1490596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251"/>
          <p:cNvSpPr/>
          <p:nvPr/>
        </p:nvSpPr>
        <p:spPr>
          <a:xfrm>
            <a:off x="3186492" y="1951770"/>
            <a:ext cx="2610822" cy="303574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>
              <a:spcBef>
                <a:spcPts val="0"/>
              </a:spcBef>
            </a:pPr>
            <a:endParaRPr lang="en" sz="150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" name="Shape 251"/>
          <p:cNvSpPr/>
          <p:nvPr/>
        </p:nvSpPr>
        <p:spPr>
          <a:xfrm>
            <a:off x="474292" y="352684"/>
            <a:ext cx="2102578" cy="2069055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National </a:t>
            </a:r>
            <a:r>
              <a:rPr lang="en" sz="1500" dirty="0" smtClean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Coordinators</a:t>
            </a:r>
            <a:endParaRPr lang="en" sz="150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28 EU MS</a:t>
            </a:r>
          </a:p>
          <a:p>
            <a:pPr>
              <a:spcBef>
                <a:spcPts val="0"/>
              </a:spcBef>
            </a:pPr>
            <a:endParaRPr lang="en" sz="150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0" name="Shape 252"/>
          <p:cNvSpPr/>
          <p:nvPr/>
        </p:nvSpPr>
        <p:spPr>
          <a:xfrm>
            <a:off x="2843808" y="298057"/>
            <a:ext cx="2262740" cy="108915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sz="800" b="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ctr">
              <a:spcBef>
                <a:spcPts val="0"/>
              </a:spcBef>
            </a:pPr>
            <a:endParaRPr sz="800" b="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ctr">
              <a:spcBef>
                <a:spcPts val="0"/>
              </a:spcBef>
              <a:buClr>
                <a:srgbClr val="000000"/>
              </a:buClr>
              <a:buSzPct val="110000"/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EU Pres: BG </a:t>
            </a:r>
          </a:p>
          <a:p>
            <a:pPr algn="ctr">
              <a:spcBef>
                <a:spcPts val="0"/>
              </a:spcBef>
              <a:buClr>
                <a:srgbClr val="000000"/>
              </a:buClr>
              <a:buSzPct val="110000"/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AT</a:t>
            </a:r>
          </a:p>
          <a:p>
            <a:pPr algn="ctr">
              <a:spcBef>
                <a:spcPts val="0"/>
              </a:spcBef>
              <a:buClr>
                <a:srgbClr val="000000"/>
              </a:buClr>
              <a:buSzPct val="110000"/>
            </a:pPr>
            <a:endParaRPr lang="en" sz="150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" name="Shape 253"/>
          <p:cNvSpPr/>
          <p:nvPr/>
        </p:nvSpPr>
        <p:spPr>
          <a:xfrm>
            <a:off x="474291" y="3566435"/>
            <a:ext cx="1773452" cy="198423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sz="800" b="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ctr"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European</a:t>
            </a:r>
          </a:p>
          <a:p>
            <a:pPr algn="ctr"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Parliament</a:t>
            </a:r>
          </a:p>
        </p:txBody>
      </p:sp>
      <p:sp>
        <p:nvSpPr>
          <p:cNvPr id="12" name="Shape 254"/>
          <p:cNvSpPr/>
          <p:nvPr/>
        </p:nvSpPr>
        <p:spPr>
          <a:xfrm>
            <a:off x="6948264" y="3140968"/>
            <a:ext cx="1662611" cy="1876421"/>
          </a:xfrm>
          <a:prstGeom prst="ellipse">
            <a:avLst/>
          </a:prstGeom>
          <a:solidFill>
            <a:srgbClr val="ED0036"/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sz="800" b="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ctr">
              <a:spcBef>
                <a:spcPts val="0"/>
              </a:spcBef>
            </a:pPr>
            <a:endParaRPr sz="800" b="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Other EU institutions</a:t>
            </a: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EEAS</a:t>
            </a: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CoR</a:t>
            </a: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EESC</a:t>
            </a:r>
          </a:p>
        </p:txBody>
      </p:sp>
      <p:sp>
        <p:nvSpPr>
          <p:cNvPr id="14" name="Shape 256"/>
          <p:cNvSpPr/>
          <p:nvPr/>
        </p:nvSpPr>
        <p:spPr>
          <a:xfrm>
            <a:off x="2853968" y="1594233"/>
            <a:ext cx="3269802" cy="3771869"/>
          </a:xfrm>
          <a:prstGeom prst="donut">
            <a:avLst>
              <a:gd name="adj" fmla="val 1146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>
              <a:spcBef>
                <a:spcPts val="0"/>
              </a:spcBef>
            </a:pPr>
            <a:endParaRPr sz="1800" dirty="0">
              <a:solidFill>
                <a:srgbClr val="000000"/>
              </a:solidFill>
            </a:endParaRPr>
          </a:p>
        </p:txBody>
      </p:sp>
      <p:sp>
        <p:nvSpPr>
          <p:cNvPr id="17" name="Shape 251"/>
          <p:cNvSpPr/>
          <p:nvPr/>
        </p:nvSpPr>
        <p:spPr>
          <a:xfrm>
            <a:off x="6677993" y="499040"/>
            <a:ext cx="1884293" cy="210629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StakeholderCommittee</a:t>
            </a: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35 Members</a:t>
            </a: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+ Unesco,</a:t>
            </a:r>
          </a:p>
          <a:p>
            <a:pPr>
              <a:spcBef>
                <a:spcPts val="0"/>
              </a:spcBef>
            </a:pPr>
            <a:r>
              <a:rPr lang="en" sz="15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CoE</a:t>
            </a:r>
          </a:p>
          <a:p>
            <a:pPr>
              <a:spcBef>
                <a:spcPts val="0"/>
              </a:spcBef>
            </a:pPr>
            <a:r>
              <a:rPr lang="en" sz="1100" i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+ EP  observer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8365" y="5060401"/>
            <a:ext cx="2721673" cy="751605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</a:rPr>
              <a:t>EUROPEAN COMMISSION </a:t>
            </a:r>
          </a:p>
          <a:p>
            <a:pPr algn="ctr"/>
            <a:r>
              <a:rPr lang="en-GB" sz="1400" dirty="0">
                <a:solidFill>
                  <a:srgbClr val="000000"/>
                </a:solidFill>
              </a:rPr>
              <a:t>EYCH Task Force</a:t>
            </a:r>
          </a:p>
          <a:p>
            <a:pPr algn="ctr"/>
            <a:endParaRPr lang="en-GB" sz="1600" b="0" dirty="0">
              <a:solidFill>
                <a:srgbClr val="0F549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20917450">
            <a:off x="3752963" y="2040658"/>
            <a:ext cx="893179" cy="243774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F5494"/>
                </a:solidFill>
              </a:rPr>
              <a:t>      </a:t>
            </a:r>
            <a:r>
              <a:rPr lang="en-GB" sz="1100" b="0" dirty="0">
                <a:solidFill>
                  <a:srgbClr val="000000"/>
                </a:solidFill>
              </a:rPr>
              <a:t>RTD</a:t>
            </a:r>
            <a:r>
              <a:rPr lang="en-GB" sz="1100" b="0" dirty="0">
                <a:solidFill>
                  <a:srgbClr val="0F5494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 rot="17107957">
            <a:off x="2965720" y="2952694"/>
            <a:ext cx="872754" cy="243883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F5494"/>
                </a:solidFill>
              </a:rPr>
              <a:t>      </a:t>
            </a:r>
            <a:r>
              <a:rPr lang="en-GB" sz="1100" b="0" dirty="0">
                <a:solidFill>
                  <a:srgbClr val="000000"/>
                </a:solidFill>
              </a:rPr>
              <a:t>ENV</a:t>
            </a:r>
          </a:p>
        </p:txBody>
      </p:sp>
      <p:sp>
        <p:nvSpPr>
          <p:cNvPr id="21" name="TextBox 20"/>
          <p:cNvSpPr txBox="1"/>
          <p:nvPr/>
        </p:nvSpPr>
        <p:spPr>
          <a:xfrm rot="3370703">
            <a:off x="2913628" y="3934188"/>
            <a:ext cx="1031016" cy="243883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F5494"/>
                </a:solidFill>
              </a:rPr>
              <a:t>      </a:t>
            </a:r>
            <a:r>
              <a:rPr lang="en-GB" sz="1100" b="0" dirty="0">
                <a:solidFill>
                  <a:srgbClr val="000000"/>
                </a:solidFill>
              </a:rPr>
              <a:t>GROW</a:t>
            </a:r>
          </a:p>
        </p:txBody>
      </p:sp>
      <p:sp>
        <p:nvSpPr>
          <p:cNvPr id="22" name="TextBox 21"/>
          <p:cNvSpPr txBox="1"/>
          <p:nvPr/>
        </p:nvSpPr>
        <p:spPr>
          <a:xfrm rot="363680">
            <a:off x="3955103" y="4709045"/>
            <a:ext cx="939540" cy="243774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100" b="0" dirty="0">
                <a:solidFill>
                  <a:srgbClr val="000000"/>
                </a:solidFill>
              </a:rPr>
              <a:t>HOME</a:t>
            </a:r>
          </a:p>
        </p:txBody>
      </p:sp>
      <p:sp>
        <p:nvSpPr>
          <p:cNvPr id="23" name="TextBox 22"/>
          <p:cNvSpPr txBox="1"/>
          <p:nvPr/>
        </p:nvSpPr>
        <p:spPr>
          <a:xfrm rot="3204541">
            <a:off x="4852039" y="2491274"/>
            <a:ext cx="1031016" cy="243883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F5494"/>
                </a:solidFill>
              </a:rPr>
              <a:t>  </a:t>
            </a:r>
            <a:r>
              <a:rPr lang="en-GB" sz="1100" b="0" dirty="0">
                <a:solidFill>
                  <a:srgbClr val="000000"/>
                </a:solidFill>
              </a:rPr>
              <a:t>COMM</a:t>
            </a:r>
          </a:p>
        </p:txBody>
      </p:sp>
      <p:sp>
        <p:nvSpPr>
          <p:cNvPr id="24" name="TextBox 23"/>
          <p:cNvSpPr txBox="1"/>
          <p:nvPr/>
        </p:nvSpPr>
        <p:spPr>
          <a:xfrm rot="17098594">
            <a:off x="5024732" y="3590151"/>
            <a:ext cx="1031016" cy="243883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F5494"/>
                </a:solidFill>
              </a:rPr>
              <a:t>      </a:t>
            </a:r>
            <a:r>
              <a:rPr lang="en-GB" sz="1100" b="0" dirty="0">
                <a:solidFill>
                  <a:srgbClr val="000000"/>
                </a:solidFill>
              </a:rPr>
              <a:t>REGIO</a:t>
            </a:r>
          </a:p>
        </p:txBody>
      </p:sp>
      <p:sp>
        <p:nvSpPr>
          <p:cNvPr id="26" name="Shape 255"/>
          <p:cNvSpPr/>
          <p:nvPr/>
        </p:nvSpPr>
        <p:spPr>
          <a:xfrm>
            <a:off x="3546742" y="2369235"/>
            <a:ext cx="1912003" cy="2228537"/>
          </a:xfrm>
          <a:prstGeom prst="ellipse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3765" tIns="73765" rIns="73765" bIns="73765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lang="en" sz="1000" b="0" dirty="0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7" name="TextBox 26"/>
          <p:cNvSpPr txBox="1"/>
          <p:nvPr/>
        </p:nvSpPr>
        <p:spPr>
          <a:xfrm rot="18600212">
            <a:off x="3527485" y="2915753"/>
            <a:ext cx="872754" cy="228385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00000"/>
                </a:solidFill>
              </a:rPr>
              <a:t>SPORTS</a:t>
            </a:r>
            <a:endParaRPr lang="en-GB" sz="1100" b="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3338126">
            <a:off x="4562186" y="3058937"/>
            <a:ext cx="1060163" cy="228385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00000"/>
                </a:solidFill>
              </a:rPr>
              <a:t>EDUCATION</a:t>
            </a:r>
            <a:endParaRPr lang="en-GB" sz="1100" b="0" dirty="0">
              <a:solidFill>
                <a:srgbClr val="000000"/>
              </a:solidFill>
            </a:endParaRPr>
          </a:p>
        </p:txBody>
      </p:sp>
      <p:sp>
        <p:nvSpPr>
          <p:cNvPr id="30" name="Shape 252"/>
          <p:cNvSpPr/>
          <p:nvPr/>
        </p:nvSpPr>
        <p:spPr>
          <a:xfrm>
            <a:off x="4017796" y="2900909"/>
            <a:ext cx="984474" cy="1089153"/>
          </a:xfrm>
          <a:prstGeom prst="ellipse">
            <a:avLst/>
          </a:prstGeom>
          <a:solidFill>
            <a:srgbClr val="F74D31"/>
          </a:solidFill>
          <a:ln>
            <a:noFill/>
          </a:ln>
        </p:spPr>
        <p:txBody>
          <a:bodyPr lIns="73765" tIns="73765" rIns="73765" bIns="73765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sz="800" b="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ctr">
              <a:spcBef>
                <a:spcPts val="0"/>
              </a:spcBef>
            </a:pPr>
            <a:endParaRPr sz="800" b="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ctr">
              <a:spcBef>
                <a:spcPts val="0"/>
              </a:spcBef>
              <a:buClr>
                <a:srgbClr val="000000"/>
              </a:buClr>
              <a:buSzPct val="110000"/>
            </a:pPr>
            <a:r>
              <a:rPr lang="en-GB" sz="1200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Culture</a:t>
            </a:r>
            <a:endParaRPr lang="en" sz="120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ctr">
              <a:spcBef>
                <a:spcPts val="0"/>
              </a:spcBef>
              <a:buClr>
                <a:srgbClr val="000000"/>
              </a:buClr>
              <a:buSzPct val="110000"/>
            </a:pPr>
            <a:endParaRPr lang="en" sz="1500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1" name="Shape 255"/>
          <p:cNvSpPr/>
          <p:nvPr/>
        </p:nvSpPr>
        <p:spPr>
          <a:xfrm>
            <a:off x="3180428" y="1951770"/>
            <a:ext cx="2610822" cy="3035741"/>
          </a:xfrm>
          <a:prstGeom prst="ellipse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3765" tIns="73765" rIns="73765" bIns="73765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 lang="en" sz="1000" b="0" dirty="0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7" name="TextBox 46"/>
          <p:cNvSpPr txBox="1"/>
          <p:nvPr/>
        </p:nvSpPr>
        <p:spPr>
          <a:xfrm rot="19811086">
            <a:off x="4859353" y="4346168"/>
            <a:ext cx="939540" cy="243774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100" b="0" dirty="0">
                <a:solidFill>
                  <a:srgbClr val="000000"/>
                </a:solidFill>
              </a:rPr>
              <a:t>MARE</a:t>
            </a:r>
          </a:p>
        </p:txBody>
      </p:sp>
      <p:cxnSp>
        <p:nvCxnSpPr>
          <p:cNvPr id="25" name="Shape 507"/>
          <p:cNvCxnSpPr/>
          <p:nvPr/>
        </p:nvCxnSpPr>
        <p:spPr>
          <a:xfrm>
            <a:off x="6123781" y="3858043"/>
            <a:ext cx="775885" cy="198085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31" name="Shape 507"/>
          <p:cNvCxnSpPr/>
          <p:nvPr/>
        </p:nvCxnSpPr>
        <p:spPr>
          <a:xfrm flipV="1">
            <a:off x="5907632" y="2119869"/>
            <a:ext cx="874822" cy="485460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32" name="Shape 507"/>
          <p:cNvCxnSpPr/>
          <p:nvPr/>
        </p:nvCxnSpPr>
        <p:spPr>
          <a:xfrm flipH="1" flipV="1">
            <a:off x="3737695" y="1387211"/>
            <a:ext cx="207163" cy="332618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33" name="Shape 507"/>
          <p:cNvCxnSpPr/>
          <p:nvPr/>
        </p:nvCxnSpPr>
        <p:spPr>
          <a:xfrm flipH="1" flipV="1">
            <a:off x="2240870" y="2162560"/>
            <a:ext cx="779379" cy="518381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42" name="Shape 507"/>
          <p:cNvCxnSpPr/>
          <p:nvPr/>
        </p:nvCxnSpPr>
        <p:spPr>
          <a:xfrm flipH="1">
            <a:off x="2240858" y="3990056"/>
            <a:ext cx="613117" cy="124680"/>
          </a:xfrm>
          <a:prstGeom prst="straightConnector1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sp>
        <p:nvSpPr>
          <p:cNvPr id="52" name="Content Placeholder 2"/>
          <p:cNvSpPr txBox="1">
            <a:spLocks/>
          </p:cNvSpPr>
          <p:nvPr/>
        </p:nvSpPr>
        <p:spPr bwMode="auto">
          <a:xfrm>
            <a:off x="1690141" y="5688443"/>
            <a:ext cx="6096109" cy="872754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79" tIns="36888" rIns="73779" bIns="36888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GB" sz="4200" kern="0" dirty="0">
                <a:solidFill>
                  <a:srgbClr val="000000"/>
                </a:solidFill>
              </a:rPr>
              <a:t>EYCH Governance</a:t>
            </a:r>
            <a:endParaRPr lang="en-GB" sz="4200" kern="0" dirty="0">
              <a:solidFill>
                <a:srgbClr val="FFFF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99550" y="4174789"/>
            <a:ext cx="775885" cy="228385"/>
          </a:xfrm>
          <a:prstGeom prst="rect">
            <a:avLst/>
          </a:prstGeom>
          <a:noFill/>
        </p:spPr>
        <p:txBody>
          <a:bodyPr wrap="square" lIns="73779" tIns="36888" rIns="73779" bIns="36888" rtlCol="0">
            <a:spAutoFit/>
          </a:bodyPr>
          <a:lstStyle/>
          <a:p>
            <a:r>
              <a:rPr lang="en-GB" sz="1000" b="0" dirty="0">
                <a:solidFill>
                  <a:srgbClr val="000000"/>
                </a:solidFill>
              </a:rPr>
              <a:t>YOUTH</a:t>
            </a:r>
            <a:endParaRPr lang="en-GB" sz="11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29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8052" y="-81390"/>
            <a:ext cx="9420572" cy="6939390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42021" y="5589240"/>
            <a:ext cx="8600426" cy="1080120"/>
          </a:xfrm>
          <a:solidFill>
            <a:srgbClr val="FFD624"/>
          </a:solidFill>
        </p:spPr>
        <p:txBody>
          <a:bodyPr/>
          <a:lstStyle/>
          <a:p>
            <a:pPr marL="0" indent="0" algn="ctr">
              <a:buNone/>
            </a:pPr>
            <a:endParaRPr lang="fr-BE" sz="2800" b="1" i="0" dirty="0" smtClean="0">
              <a:solidFill>
                <a:srgbClr val="3166CF"/>
              </a:solidFill>
            </a:endParaRPr>
          </a:p>
          <a:p>
            <a:pPr marL="0" indent="0" algn="ctr">
              <a:buNone/>
            </a:pPr>
            <a:r>
              <a:rPr lang="fr-BE" sz="2800" b="1" i="0" dirty="0" err="1" smtClean="0">
                <a:solidFill>
                  <a:srgbClr val="3166CF"/>
                </a:solidFill>
              </a:rPr>
              <a:t>Projects</a:t>
            </a:r>
            <a:r>
              <a:rPr lang="fr-BE" sz="2800" b="1" i="0" dirty="0" smtClean="0">
                <a:solidFill>
                  <a:srgbClr val="3166CF"/>
                </a:solidFill>
              </a:rPr>
              <a:t> and Initiatives</a:t>
            </a:r>
          </a:p>
          <a:p>
            <a:pPr marL="0" indent="0" algn="ctr">
              <a:buNone/>
            </a:pPr>
            <a:endParaRPr lang="en-GB" sz="2800" b="1" i="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14" y="473792"/>
            <a:ext cx="1603706" cy="122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07662" y="5589240"/>
            <a:ext cx="8600426" cy="1080120"/>
          </a:xfrm>
          <a:prstGeom prst="rect">
            <a:avLst/>
          </a:prstGeom>
          <a:solidFill>
            <a:srgbClr val="F5822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FontTx/>
              <a:buNone/>
            </a:pPr>
            <a:endParaRPr lang="fr-BE" sz="1100" i="0" kern="0" dirty="0">
              <a:solidFill>
                <a:srgbClr val="3166CF"/>
              </a:solidFill>
            </a:endParaRPr>
          </a:p>
          <a:p>
            <a:pPr marL="0" indent="0" algn="ctr">
              <a:buFontTx/>
              <a:buNone/>
            </a:pPr>
            <a:r>
              <a:rPr lang="fr-BE" sz="2800" b="1" i="0" kern="0" dirty="0" err="1" smtClean="0">
                <a:solidFill>
                  <a:schemeClr val="tx1"/>
                </a:solidFill>
              </a:rPr>
              <a:t>Projects</a:t>
            </a:r>
            <a:r>
              <a:rPr lang="fr-BE" sz="2800" b="1" i="0" kern="0" dirty="0" smtClean="0">
                <a:solidFill>
                  <a:schemeClr val="tx1"/>
                </a:solidFill>
              </a:rPr>
              <a:t> and Initiatives</a:t>
            </a:r>
          </a:p>
          <a:p>
            <a:pPr marL="0" indent="0" algn="ctr">
              <a:buFontTx/>
              <a:buNone/>
            </a:pPr>
            <a:endParaRPr lang="en-GB" sz="2800" b="1" i="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61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7550" y="521396"/>
            <a:ext cx="7770327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dirty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800" b="0" i="0" dirty="0" smtClean="0">
                <a:solidFill>
                  <a:srgbClr val="F58220"/>
                </a:solidFill>
                <a:latin typeface="Verdana" pitchFamily="34" charset="0"/>
              </a:rPr>
              <a:t>Projects at EU level</a:t>
            </a:r>
            <a:endParaRPr lang="en-US" sz="4800" b="0" i="0" dirty="0">
              <a:solidFill>
                <a:srgbClr val="F58220"/>
              </a:solidFill>
              <a:latin typeface="Verdana" pitchFamily="34" charset="0"/>
            </a:endParaRPr>
          </a:p>
          <a:p>
            <a:pPr>
              <a:buFont typeface="Arial" pitchFamily="34" charset="0"/>
              <a:buNone/>
            </a:pPr>
            <a:endParaRPr lang="en-US" sz="700" b="0" dirty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i="0" kern="0" dirty="0">
              <a:solidFill>
                <a:schemeClr val="tx1"/>
              </a:solidFill>
            </a:endParaRPr>
          </a:p>
          <a:p>
            <a:pPr marL="0" indent="0" algn="just">
              <a:buClrTx/>
              <a:buNone/>
            </a:pPr>
            <a:endParaRPr lang="fr-BE" sz="2000" i="0" kern="0" dirty="0">
              <a:solidFill>
                <a:srgbClr val="7030A0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>
              <a:solidFill>
                <a:schemeClr val="tx1"/>
              </a:solidFill>
            </a:endParaRPr>
          </a:p>
        </p:txBody>
      </p:sp>
      <p:grpSp>
        <p:nvGrpSpPr>
          <p:cNvPr id="5" name="Shape 279"/>
          <p:cNvGrpSpPr/>
          <p:nvPr/>
        </p:nvGrpSpPr>
        <p:grpSpPr>
          <a:xfrm>
            <a:off x="963703" y="707875"/>
            <a:ext cx="727981" cy="560884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6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/>
            </a:p>
          </p:txBody>
        </p:sp>
        <p:sp>
          <p:nvSpPr>
            <p:cNvPr id="7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/>
            </a:p>
          </p:txBody>
        </p:sp>
        <p:sp>
          <p:nvSpPr>
            <p:cNvPr id="8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/>
            </a:p>
          </p:txBody>
        </p:sp>
      </p:grp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9553" y="1566350"/>
            <a:ext cx="7776864" cy="49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0">
              <a:buNone/>
            </a:pPr>
            <a:endParaRPr lang="fr-BE" b="1" i="0" kern="0" dirty="0" smtClean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27584" y="2213178"/>
            <a:ext cx="7848872" cy="2151928"/>
          </a:xfrm>
        </p:spPr>
        <p:txBody>
          <a:bodyPr/>
          <a:lstStyle/>
          <a:p>
            <a:pPr marL="0" indent="0">
              <a:buNone/>
            </a:pPr>
            <a:endParaRPr lang="en-GB" sz="2000" b="1" i="0" kern="1200" dirty="0">
              <a:solidFill>
                <a:srgbClr val="2D5EC1"/>
              </a:solidFill>
              <a:latin typeface="Verdana" pitchFamily="34" charset="0"/>
            </a:endParaRPr>
          </a:p>
          <a:p>
            <a:pPr>
              <a:buClrTx/>
            </a:pP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</a:rPr>
              <a:t>T</a:t>
            </a: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ransnational cooperation projects </a:t>
            </a: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</a:rPr>
              <a:t>through the dedicated </a:t>
            </a:r>
            <a:r>
              <a:rPr lang="en-US" sz="2000" b="1" i="0" kern="1200" dirty="0">
                <a:solidFill>
                  <a:schemeClr val="tx1"/>
                </a:solidFill>
                <a:latin typeface="Verdana" pitchFamily="34" charset="0"/>
              </a:rPr>
              <a:t>Creative Europe </a:t>
            </a:r>
            <a:r>
              <a:rPr lang="en-US" sz="2000" b="1" i="0" kern="1200" dirty="0" smtClean="0">
                <a:solidFill>
                  <a:schemeClr val="tx1"/>
                </a:solidFill>
                <a:latin typeface="Verdana" pitchFamily="34" charset="0"/>
              </a:rPr>
              <a:t>call</a:t>
            </a:r>
            <a:endParaRPr lang="en-US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Tx/>
            </a:pP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Ten </a:t>
            </a:r>
            <a:r>
              <a:rPr lang="en-GB" sz="2000" i="0" kern="1200" dirty="0" smtClean="0">
                <a:solidFill>
                  <a:schemeClr val="tx1"/>
                </a:solidFill>
                <a:latin typeface="Verdana" pitchFamily="34" charset="0"/>
              </a:rPr>
              <a:t>highly-visible </a:t>
            </a:r>
            <a:r>
              <a:rPr lang="en-US" sz="2000" b="1" i="0" kern="1200" dirty="0" smtClean="0">
                <a:solidFill>
                  <a:schemeClr val="tx1"/>
                </a:solidFill>
                <a:latin typeface="Verdana" pitchFamily="34" charset="0"/>
              </a:rPr>
              <a:t>European initiatives, </a:t>
            </a: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implemented by the Commission in cooperation with partners that will </a:t>
            </a:r>
            <a:r>
              <a:rPr lang="en-GB" sz="2000" i="0" kern="1200" dirty="0" smtClean="0">
                <a:solidFill>
                  <a:schemeClr val="tx1"/>
                </a:solidFill>
                <a:latin typeface="Verdana" pitchFamily="34" charset="0"/>
              </a:rPr>
              <a:t>ensure </a:t>
            </a: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the legacy of the Year after 2018</a:t>
            </a:r>
          </a:p>
          <a:p>
            <a:pPr>
              <a:buClrTx/>
            </a:pPr>
            <a:endParaRPr lang="en-US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Tx/>
              <a:buNone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Tx/>
              <a:buNone/>
              <a:defRPr/>
            </a:pPr>
            <a:r>
              <a:rPr lang="en-US" sz="2000" b="1" i="0" kern="1200" dirty="0" smtClean="0">
                <a:solidFill>
                  <a:srgbClr val="2D5EC1"/>
                </a:solidFill>
                <a:latin typeface="Verdana" pitchFamily="34" charset="0"/>
              </a:rPr>
              <a:t>Total </a:t>
            </a:r>
            <a:r>
              <a:rPr lang="en-US" sz="2000" b="1" i="0" kern="1200" dirty="0">
                <a:solidFill>
                  <a:srgbClr val="2D5EC1"/>
                </a:solidFill>
                <a:latin typeface="Verdana" pitchFamily="34" charset="0"/>
              </a:rPr>
              <a:t>budget of EUR 8 million for 2017 and </a:t>
            </a:r>
            <a:r>
              <a:rPr lang="en-US" sz="2000" b="1" i="0" kern="1200" dirty="0" smtClean="0">
                <a:solidFill>
                  <a:srgbClr val="2D5EC1"/>
                </a:solidFill>
                <a:latin typeface="Verdana" pitchFamily="34" charset="0"/>
              </a:rPr>
              <a:t>2018</a:t>
            </a:r>
            <a:endParaRPr lang="en-US" sz="2000" b="1" i="0" kern="1200" dirty="0">
              <a:solidFill>
                <a:srgbClr val="2D5EC1"/>
              </a:solidFill>
              <a:latin typeface="Verdana" pitchFamily="34" charset="0"/>
            </a:endParaRPr>
          </a:p>
          <a:p>
            <a:pPr lvl="0">
              <a:buClrTx/>
              <a:defRPr/>
            </a:pPr>
            <a:endParaRPr lang="en-US" sz="200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26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 noGrp="1"/>
          </p:cNvSpPr>
          <p:nvPr>
            <p:ph idx="1"/>
          </p:nvPr>
        </p:nvSpPr>
        <p:spPr>
          <a:xfrm>
            <a:off x="461380" y="2186872"/>
            <a:ext cx="4974717" cy="317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Tx/>
              <a:buSzPct val="110000"/>
              <a:buNone/>
            </a:pPr>
            <a:r>
              <a:rPr lang="en-GB" sz="1900" b="1" i="0" dirty="0">
                <a:solidFill>
                  <a:srgbClr val="BC0487"/>
                </a:solidFill>
              </a:rPr>
              <a:t>Key features: </a:t>
            </a:r>
          </a:p>
          <a:p>
            <a:pPr marL="0" indent="0">
              <a:buClrTx/>
              <a:buSzPct val="110000"/>
              <a:buNone/>
            </a:pPr>
            <a:endParaRPr lang="en-GB" sz="1100" b="1" i="0" kern="1200" dirty="0">
              <a:solidFill>
                <a:srgbClr val="BC0487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SzPct val="100000"/>
              <a:buFont typeface="Wingdings" pitchFamily="2" charset="2"/>
              <a:buChar char="ü"/>
            </a:pPr>
            <a:r>
              <a:rPr lang="en-GB" sz="1900" i="0" kern="12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€5 million in total</a:t>
            </a:r>
          </a:p>
          <a:p>
            <a:pPr marL="0" indent="0">
              <a:buClr>
                <a:srgbClr val="BC0487"/>
              </a:buClr>
              <a:buSzPct val="100000"/>
              <a:buFont typeface="Wingdings" pitchFamily="2" charset="2"/>
              <a:buChar char="ü"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SzPct val="100000"/>
              <a:buFont typeface="Wingdings" pitchFamily="2" charset="2"/>
              <a:buChar char="ü"/>
            </a:pP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 3 participant countries </a:t>
            </a:r>
          </a:p>
          <a:p>
            <a:pPr marL="0" indent="0">
              <a:buClr>
                <a:srgbClr val="BC0487"/>
              </a:buClr>
              <a:buSzPct val="100000"/>
              <a:buFont typeface="Wingdings" pitchFamily="2" charset="2"/>
              <a:buChar char="ü"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SzPct val="100000"/>
              <a:buFont typeface="Wingdings" pitchFamily="2" charset="2"/>
              <a:buChar char="ü"/>
            </a:pP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 Up to € 200 000  per project, representing maximum 60% of the total eligible budget.</a:t>
            </a:r>
          </a:p>
          <a:p>
            <a:pPr marL="0" indent="0">
              <a:buClr>
                <a:srgbClr val="BC0487"/>
              </a:buClr>
              <a:buSzPct val="100000"/>
              <a:buNone/>
            </a:pPr>
            <a:endParaRPr lang="en-GB" sz="800" i="0" kern="12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4" name="Content Placeholder 2"/>
          <p:cNvSpPr txBox="1">
            <a:spLocks noGrp="1"/>
          </p:cNvSpPr>
          <p:nvPr>
            <p:ph type="title"/>
          </p:nvPr>
        </p:nvSpPr>
        <p:spPr bwMode="auto">
          <a:xfrm>
            <a:off x="262452" y="1538791"/>
            <a:ext cx="8630029" cy="68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9154" tIns="39577" rIns="79154" bIns="39577" numCol="1" anchor="t" anchorCtr="0" compatLnSpc="1">
            <a:prstTxWarp prst="textNoShape">
              <a:avLst/>
            </a:prstTxWarp>
          </a:bodyPr>
          <a:lstStyle/>
          <a:p>
            <a:pPr marL="296832" indent="-296832">
              <a:spcBef>
                <a:spcPct val="20000"/>
              </a:spcBef>
              <a:buClr>
                <a:schemeClr val="bg1"/>
              </a:buClr>
              <a:defRPr/>
            </a:pPr>
            <a:r>
              <a:rPr lang="en-US" sz="2500" dirty="0">
                <a:solidFill>
                  <a:srgbClr val="7030A0"/>
                </a:solidFill>
              </a:rPr>
              <a:t>Creative Europe call dedicated to the </a:t>
            </a:r>
            <a:r>
              <a:rPr lang="en-US" sz="2500" dirty="0" smtClean="0">
                <a:solidFill>
                  <a:srgbClr val="7030A0"/>
                </a:solidFill>
              </a:rPr>
              <a:t>EYCH</a:t>
            </a:r>
            <a:endParaRPr lang="en-US" sz="25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94899" y="6670658"/>
            <a:ext cx="476404" cy="156918"/>
          </a:xfrm>
          <a:prstGeom prst="rect">
            <a:avLst/>
          </a:prstGeom>
          <a:noFill/>
        </p:spPr>
        <p:txBody>
          <a:bodyPr wrap="square" lIns="63966" tIns="31980" rIns="63966" bIns="31980" rtlCol="0">
            <a:spAutoFit/>
          </a:bodyPr>
          <a:lstStyle/>
          <a:p>
            <a:r>
              <a:rPr lang="en-GB" sz="600" b="0" i="1" dirty="0">
                <a:solidFill>
                  <a:srgbClr val="FFC000"/>
                </a:solidFill>
              </a:rPr>
              <a:t>Culture</a:t>
            </a:r>
          </a:p>
        </p:txBody>
      </p:sp>
      <p:pic>
        <p:nvPicPr>
          <p:cNvPr id="38" name="Picture 37" descr="DGZfrB7WAAEFHQx.png"/>
          <p:cNvPicPr>
            <a:picLocks noChangeAspect="1"/>
          </p:cNvPicPr>
          <p:nvPr/>
        </p:nvPicPr>
        <p:blipFill>
          <a:blip r:embed="rId3" cstate="print"/>
          <a:srcRect l="21207" r="23422"/>
          <a:stretch>
            <a:fillRect/>
          </a:stretch>
        </p:blipFill>
        <p:spPr>
          <a:xfrm>
            <a:off x="6132187" y="2510898"/>
            <a:ext cx="2256251" cy="22920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39" name="TextBox 38"/>
          <p:cNvSpPr txBox="1"/>
          <p:nvPr/>
        </p:nvSpPr>
        <p:spPr>
          <a:xfrm>
            <a:off x="469776" y="5631497"/>
            <a:ext cx="8038663" cy="1295691"/>
          </a:xfrm>
          <a:prstGeom prst="rect">
            <a:avLst/>
          </a:prstGeom>
          <a:noFill/>
        </p:spPr>
        <p:txBody>
          <a:bodyPr wrap="square" lIns="63966" tIns="31980" rIns="63966" bIns="31980" rtlCol="0">
            <a:spAutoFit/>
          </a:bodyPr>
          <a:lstStyle/>
          <a:p>
            <a:pPr>
              <a:buClr>
                <a:srgbClr val="BC0487"/>
              </a:buClr>
              <a:buFont typeface="Wingdings" pitchFamily="2" charset="2"/>
              <a:buChar char="ü"/>
            </a:pPr>
            <a:r>
              <a:rPr lang="en-GB" sz="2000" b="0" dirty="0">
                <a:solidFill>
                  <a:srgbClr val="000000"/>
                </a:solidFill>
              </a:rPr>
              <a:t> NB- Cultural heritage remains</a:t>
            </a:r>
          </a:p>
          <a:p>
            <a:pPr>
              <a:buClr>
                <a:srgbClr val="BC0487"/>
              </a:buClr>
            </a:pPr>
            <a:r>
              <a:rPr lang="en-GB" sz="2000" b="0" dirty="0">
                <a:solidFill>
                  <a:srgbClr val="000000"/>
                </a:solidFill>
              </a:rPr>
              <a:t>eligible under the 2 categories of the other 2018 CE call  (smaller and larger cooperation projects) </a:t>
            </a:r>
          </a:p>
          <a:p>
            <a:endParaRPr lang="en-US" sz="2000" b="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012174" y="5003891"/>
            <a:ext cx="2976331" cy="480083"/>
          </a:xfrm>
          <a:prstGeom prst="rect">
            <a:avLst/>
          </a:prstGeom>
        </p:spPr>
        <p:txBody>
          <a:bodyPr wrap="square" lIns="63966" tIns="31980" rIns="63966" bIns="31980">
            <a:spAutoFit/>
          </a:bodyPr>
          <a:lstStyle/>
          <a:p>
            <a:r>
              <a:rPr lang="en-US" sz="900" b="0" dirty="0">
                <a:solidFill>
                  <a:srgbClr val="000000"/>
                </a:solidFill>
              </a:rPr>
              <a:t>https://ec.europa.eu/programmes/creative-europe/culture/european-cooperation-projects_en</a:t>
            </a:r>
          </a:p>
        </p:txBody>
      </p:sp>
    </p:spTree>
    <p:extLst>
      <p:ext uri="{BB962C8B-B14F-4D97-AF65-F5344CB8AC3E}">
        <p14:creationId xmlns:p14="http://schemas.microsoft.com/office/powerpoint/2010/main" val="277432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113"/>
          <a:stretch/>
        </p:blipFill>
        <p:spPr>
          <a:xfrm>
            <a:off x="0" y="4673871"/>
            <a:ext cx="9144000" cy="21841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2348885"/>
            <a:ext cx="7632848" cy="191126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lIns="63984" tIns="31991" rIns="63984" bIns="31991" rtlCol="0">
            <a:spAutoFit/>
          </a:bodyPr>
          <a:lstStyle/>
          <a:p>
            <a:pPr marL="319912" indent="-319912">
              <a:buClr>
                <a:srgbClr val="BC0487"/>
              </a:buClr>
              <a:buFont typeface="Arial" panose="020B0604020202020204" pitchFamily="34" charset="0"/>
              <a:buChar char="•"/>
            </a:pPr>
            <a:endParaRPr lang="en-GB" sz="2000" b="0" dirty="0">
              <a:solidFill>
                <a:srgbClr val="000000"/>
              </a:solidFill>
            </a:endParaRPr>
          </a:p>
          <a:p>
            <a:pPr marL="319912" indent="-319912">
              <a:buClr>
                <a:srgbClr val="BC0487"/>
              </a:buClr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rgbClr val="000000"/>
                </a:solidFill>
              </a:rPr>
              <a:t>Reinforcing a sense of belonging to a </a:t>
            </a:r>
            <a:r>
              <a:rPr lang="en-GB" sz="2000" dirty="0">
                <a:solidFill>
                  <a:srgbClr val="000000"/>
                </a:solidFill>
              </a:rPr>
              <a:t>common European space </a:t>
            </a:r>
          </a:p>
          <a:p>
            <a:pPr marL="319912" indent="-319912">
              <a:buClr>
                <a:srgbClr val="BC0487"/>
              </a:buClr>
              <a:buFont typeface="Arial" panose="020B0604020202020204" pitchFamily="34" charset="0"/>
              <a:buChar char="•"/>
            </a:pPr>
            <a:endParaRPr lang="en-GB" sz="2000" b="0" dirty="0">
              <a:solidFill>
                <a:srgbClr val="000000"/>
              </a:solidFill>
            </a:endParaRPr>
          </a:p>
          <a:p>
            <a:pPr marL="319912" indent="-319912">
              <a:buClr>
                <a:srgbClr val="BC0487"/>
              </a:buClr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rgbClr val="000000"/>
                </a:solidFill>
              </a:rPr>
              <a:t>Promoting cultural heritage as a source of inspiration for </a:t>
            </a:r>
            <a:r>
              <a:rPr lang="en-GB" sz="2000" dirty="0">
                <a:solidFill>
                  <a:srgbClr val="000000"/>
                </a:solidFill>
              </a:rPr>
              <a:t>contemporary artistic creation</a:t>
            </a:r>
          </a:p>
        </p:txBody>
      </p:sp>
      <p:sp>
        <p:nvSpPr>
          <p:cNvPr id="6" name="Content Placeholder 4"/>
          <p:cNvSpPr txBox="1">
            <a:spLocks noGrp="1"/>
          </p:cNvSpPr>
          <p:nvPr>
            <p:ph idx="1"/>
          </p:nvPr>
        </p:nvSpPr>
        <p:spPr>
          <a:xfrm>
            <a:off x="426402" y="2201693"/>
            <a:ext cx="5729774" cy="723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Tx/>
              <a:buSzPct val="110000"/>
              <a:buNone/>
            </a:pPr>
            <a:r>
              <a:rPr lang="en-GB" sz="2000" b="1" i="0" dirty="0">
                <a:solidFill>
                  <a:srgbClr val="BC0487"/>
                </a:solidFill>
              </a:rPr>
              <a:t> 2 themes: </a:t>
            </a:r>
          </a:p>
          <a:p>
            <a:pPr marL="0" indent="0">
              <a:buClrTx/>
              <a:buSzPct val="110000"/>
              <a:buNone/>
            </a:pPr>
            <a:endParaRPr lang="en-GB" sz="1100" b="1" i="0" kern="1200" dirty="0">
              <a:solidFill>
                <a:srgbClr val="BC0487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SzPct val="100000"/>
              <a:buNone/>
            </a:pPr>
            <a:endParaRPr lang="en-GB" sz="800" i="0" kern="12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7" name="Content Placeholder 2"/>
          <p:cNvSpPr txBox="1">
            <a:spLocks noGrp="1"/>
          </p:cNvSpPr>
          <p:nvPr>
            <p:ph type="title"/>
          </p:nvPr>
        </p:nvSpPr>
        <p:spPr bwMode="auto">
          <a:xfrm>
            <a:off x="251520" y="1322767"/>
            <a:ext cx="8736971" cy="68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marL="296917" indent="-296917">
              <a:spcBef>
                <a:spcPct val="20000"/>
              </a:spcBef>
              <a:buClr>
                <a:schemeClr val="bg1"/>
              </a:buClr>
              <a:defRPr/>
            </a:pPr>
            <a:r>
              <a:rPr lang="en-US" sz="2500" dirty="0">
                <a:solidFill>
                  <a:srgbClr val="7030A0"/>
                </a:solidFill>
              </a:rPr>
              <a:t>Creative Europe call dedicated to the EYCH 2018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614501"/>
            <a:ext cx="2353951" cy="187717"/>
          </a:xfrm>
          <a:prstGeom prst="rect">
            <a:avLst/>
          </a:prstGeom>
          <a:noFill/>
        </p:spPr>
        <p:txBody>
          <a:bodyPr wrap="square" lIns="63984" tIns="31991" rIns="63984" bIns="31991" rtlCol="0">
            <a:spAutoFit/>
          </a:bodyPr>
          <a:lstStyle/>
          <a:p>
            <a:r>
              <a:rPr lang="en-GB" sz="800" b="0" dirty="0">
                <a:solidFill>
                  <a:srgbClr val="FFFFFF"/>
                </a:solidFill>
              </a:rPr>
              <a:t>© European Heritage Label</a:t>
            </a:r>
          </a:p>
        </p:txBody>
      </p:sp>
    </p:spTree>
    <p:extLst>
      <p:ext uri="{BB962C8B-B14F-4D97-AF65-F5344CB8AC3E}">
        <p14:creationId xmlns:p14="http://schemas.microsoft.com/office/powerpoint/2010/main" val="80159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347531" y="1151461"/>
            <a:ext cx="8352928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9206" tIns="39603" rIns="79206" bIns="39603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4500" b="0" i="0" dirty="0">
                <a:solidFill>
                  <a:srgbClr val="FFC91D"/>
                </a:solidFill>
              </a:rPr>
              <a:t>   </a:t>
            </a:r>
            <a:r>
              <a:rPr lang="en-US" sz="2500" i="0" dirty="0">
                <a:solidFill>
                  <a:srgbClr val="7030A0"/>
                </a:solidFill>
              </a:rPr>
              <a:t>Creative Europe call</a:t>
            </a:r>
            <a:r>
              <a:rPr lang="en-GB" sz="2500" i="0" dirty="0">
                <a:solidFill>
                  <a:srgbClr val="7030A0"/>
                </a:solidFill>
              </a:rPr>
              <a:t> timeline</a:t>
            </a:r>
            <a:endParaRPr lang="fr-BE" sz="2500" i="0" dirty="0">
              <a:solidFill>
                <a:srgbClr val="7030A0"/>
              </a:solidFill>
            </a:endParaRPr>
          </a:p>
          <a:p>
            <a:pPr marL="0" indent="0" algn="just">
              <a:buClrTx/>
              <a:buNone/>
              <a:defRPr/>
            </a:pPr>
            <a:endParaRPr lang="en-US" sz="1800" b="0" i="0" kern="0" dirty="0">
              <a:solidFill>
                <a:srgbClr val="808080"/>
              </a:solidFill>
            </a:endParaRPr>
          </a:p>
          <a:p>
            <a:pPr algn="just">
              <a:buClrTx/>
              <a:defRPr/>
            </a:pPr>
            <a:endParaRPr lang="en-US" sz="1800" b="0" i="0" kern="0" dirty="0">
              <a:solidFill>
                <a:srgbClr val="808080"/>
              </a:solidFill>
            </a:endParaRPr>
          </a:p>
          <a:p>
            <a:pPr algn="just">
              <a:buClrTx/>
              <a:defRPr/>
            </a:pPr>
            <a:endParaRPr lang="en-US" sz="1800" b="0" i="0" kern="0" dirty="0">
              <a:solidFill>
                <a:srgbClr val="808080"/>
              </a:solidFill>
            </a:endParaRPr>
          </a:p>
          <a:p>
            <a:pPr algn="just">
              <a:buClrTx/>
              <a:defRPr/>
            </a:pPr>
            <a:endParaRPr lang="en-US" sz="1500" b="0" i="0" kern="0" dirty="0">
              <a:solidFill>
                <a:srgbClr val="000000"/>
              </a:solidFill>
            </a:endParaRPr>
          </a:p>
        </p:txBody>
      </p:sp>
      <p:cxnSp>
        <p:nvCxnSpPr>
          <p:cNvPr id="7" name="Shape 507"/>
          <p:cNvCxnSpPr/>
          <p:nvPr/>
        </p:nvCxnSpPr>
        <p:spPr>
          <a:xfrm>
            <a:off x="3035829" y="2888940"/>
            <a:ext cx="0" cy="1350150"/>
          </a:xfrm>
          <a:prstGeom prst="straightConnector1">
            <a:avLst/>
          </a:prstGeom>
          <a:noFill/>
          <a:ln w="508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5" name="Shape 507"/>
          <p:cNvCxnSpPr/>
          <p:nvPr/>
        </p:nvCxnSpPr>
        <p:spPr>
          <a:xfrm>
            <a:off x="3035829" y="4023066"/>
            <a:ext cx="0" cy="1782198"/>
          </a:xfrm>
          <a:prstGeom prst="straightConnector1">
            <a:avLst/>
          </a:prstGeom>
          <a:noFill/>
          <a:ln w="508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6" name="Shape 507"/>
          <p:cNvCxnSpPr/>
          <p:nvPr/>
        </p:nvCxnSpPr>
        <p:spPr>
          <a:xfrm>
            <a:off x="3035829" y="2334394"/>
            <a:ext cx="0" cy="540060"/>
          </a:xfrm>
          <a:prstGeom prst="straightConnector1">
            <a:avLst/>
          </a:prstGeom>
          <a:noFill/>
          <a:ln w="50800" cap="flat" cmpd="sng">
            <a:solidFill>
              <a:schemeClr val="tx1"/>
            </a:solidFill>
            <a:prstDash val="solid"/>
            <a:round/>
            <a:headEnd type="none" w="lg" len="lg"/>
            <a:tailEnd type="oval" w="lg" len="lg"/>
          </a:ln>
        </p:spPr>
      </p:cxnSp>
      <p:sp>
        <p:nvSpPr>
          <p:cNvPr id="59" name="TextBox 58"/>
          <p:cNvSpPr txBox="1"/>
          <p:nvPr/>
        </p:nvSpPr>
        <p:spPr>
          <a:xfrm>
            <a:off x="4294899" y="6670658"/>
            <a:ext cx="476404" cy="156964"/>
          </a:xfrm>
          <a:prstGeom prst="rect">
            <a:avLst/>
          </a:prstGeom>
          <a:noFill/>
        </p:spPr>
        <p:txBody>
          <a:bodyPr wrap="square" lIns="64005" tIns="32003" rIns="64005" bIns="32003" rtlCol="0">
            <a:spAutoFit/>
          </a:bodyPr>
          <a:lstStyle/>
          <a:p>
            <a:r>
              <a:rPr lang="en-GB" sz="600" b="0" i="1" dirty="0">
                <a:solidFill>
                  <a:srgbClr val="FFC000"/>
                </a:solidFill>
              </a:rPr>
              <a:t>Culture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89614" y="2348881"/>
            <a:ext cx="3970686" cy="3527117"/>
          </a:xfrm>
          <a:prstGeom prst="rect">
            <a:avLst/>
          </a:prstGeom>
          <a:noFill/>
        </p:spPr>
        <p:txBody>
          <a:bodyPr wrap="square" lIns="64005" tIns="32003" rIns="64005" bIns="32003" rtlCol="0">
            <a:spAutoFit/>
          </a:bodyPr>
          <a:lstStyle/>
          <a:p>
            <a:pPr>
              <a:buSzPct val="110000"/>
            </a:pPr>
            <a:r>
              <a:rPr lang="en-GB" sz="1800" dirty="0">
                <a:solidFill>
                  <a:srgbClr val="BC0487"/>
                </a:solidFill>
              </a:rPr>
              <a:t>Launch of call</a:t>
            </a:r>
          </a:p>
          <a:p>
            <a:pPr>
              <a:buSzPct val="110000"/>
            </a:pPr>
            <a:r>
              <a:rPr lang="en-GB" sz="1800" dirty="0" smtClean="0">
                <a:solidFill>
                  <a:srgbClr val="DAEDEF">
                    <a:lumMod val="10000"/>
                  </a:srgbClr>
                </a:solidFill>
              </a:rPr>
              <a:t>18 September </a:t>
            </a:r>
            <a:r>
              <a:rPr lang="en-GB" sz="1800" dirty="0">
                <a:solidFill>
                  <a:srgbClr val="DAEDEF">
                    <a:lumMod val="10000"/>
                  </a:srgbClr>
                </a:solidFill>
              </a:rPr>
              <a:t>2017 </a:t>
            </a:r>
          </a:p>
          <a:p>
            <a:pPr>
              <a:buSzPct val="110000"/>
            </a:pPr>
            <a:endParaRPr lang="en-GB" sz="1800" dirty="0">
              <a:solidFill>
                <a:srgbClr val="BC0487"/>
              </a:solidFill>
            </a:endParaRPr>
          </a:p>
          <a:p>
            <a:pPr>
              <a:buSzPct val="110000"/>
            </a:pPr>
            <a:endParaRPr lang="en-GB" sz="1800" dirty="0">
              <a:solidFill>
                <a:srgbClr val="BC0487"/>
              </a:solidFill>
            </a:endParaRPr>
          </a:p>
          <a:p>
            <a:pPr>
              <a:buSzPct val="110000"/>
            </a:pPr>
            <a:endParaRPr lang="en-GB" sz="1600" dirty="0">
              <a:solidFill>
                <a:srgbClr val="BC0487"/>
              </a:solidFill>
            </a:endParaRPr>
          </a:p>
          <a:p>
            <a:pPr>
              <a:buSzPct val="110000"/>
            </a:pPr>
            <a:r>
              <a:rPr lang="en-GB" sz="1800" dirty="0">
                <a:solidFill>
                  <a:srgbClr val="BC0487"/>
                </a:solidFill>
              </a:rPr>
              <a:t>Deadline for submissions</a:t>
            </a:r>
          </a:p>
          <a:p>
            <a:pPr>
              <a:buSzPct val="110000"/>
            </a:pPr>
            <a:r>
              <a:rPr lang="en-GB" sz="1800" dirty="0" smtClean="0">
                <a:solidFill>
                  <a:srgbClr val="DAEDEF">
                    <a:lumMod val="10000"/>
                  </a:srgbClr>
                </a:solidFill>
              </a:rPr>
              <a:t>22 </a:t>
            </a:r>
            <a:r>
              <a:rPr lang="en-GB" sz="1800" dirty="0">
                <a:solidFill>
                  <a:srgbClr val="DAEDEF">
                    <a:lumMod val="10000"/>
                  </a:srgbClr>
                </a:solidFill>
              </a:rPr>
              <a:t>November </a:t>
            </a:r>
            <a:r>
              <a:rPr lang="en-GB" sz="1800" dirty="0" smtClean="0">
                <a:solidFill>
                  <a:srgbClr val="DAEDEF">
                    <a:lumMod val="10000"/>
                  </a:srgbClr>
                </a:solidFill>
              </a:rPr>
              <a:t>2017</a:t>
            </a:r>
            <a:endParaRPr lang="en-GB" sz="1600" b="0" dirty="0">
              <a:solidFill>
                <a:srgbClr val="DAEDEF">
                  <a:lumMod val="10000"/>
                </a:srgbClr>
              </a:solidFill>
            </a:endParaRPr>
          </a:p>
          <a:p>
            <a:pPr>
              <a:buSzPct val="110000"/>
            </a:pPr>
            <a:endParaRPr lang="en-GB" sz="1600" b="0" dirty="0">
              <a:solidFill>
                <a:srgbClr val="DAEDEF">
                  <a:lumMod val="10000"/>
                </a:srgbClr>
              </a:solidFill>
            </a:endParaRPr>
          </a:p>
          <a:p>
            <a:pPr>
              <a:buSzPct val="110000"/>
            </a:pPr>
            <a:endParaRPr lang="en-GB" sz="1300" b="0" dirty="0">
              <a:solidFill>
                <a:srgbClr val="DAEDEF">
                  <a:lumMod val="10000"/>
                </a:srgbClr>
              </a:solidFill>
            </a:endParaRPr>
          </a:p>
          <a:p>
            <a:pPr>
              <a:buSzPct val="110000"/>
            </a:pPr>
            <a:endParaRPr lang="en-GB" sz="1600" b="0" dirty="0">
              <a:solidFill>
                <a:srgbClr val="DAEDEF">
                  <a:lumMod val="10000"/>
                </a:srgbClr>
              </a:solidFill>
            </a:endParaRPr>
          </a:p>
          <a:p>
            <a:pPr>
              <a:buSzPct val="110000"/>
            </a:pPr>
            <a:r>
              <a:rPr lang="en-GB" sz="1800" dirty="0">
                <a:solidFill>
                  <a:srgbClr val="BC0487"/>
                </a:solidFill>
              </a:rPr>
              <a:t>Signing of contracts</a:t>
            </a:r>
          </a:p>
          <a:p>
            <a:pPr>
              <a:buSzPct val="110000"/>
            </a:pPr>
            <a:r>
              <a:rPr lang="en-GB" sz="1800" dirty="0">
                <a:solidFill>
                  <a:srgbClr val="DAEDEF">
                    <a:lumMod val="10000"/>
                  </a:srgbClr>
                </a:solidFill>
              </a:rPr>
              <a:t>May/ June 2018   (TBC)</a:t>
            </a:r>
          </a:p>
          <a:p>
            <a:pPr>
              <a:buSzPct val="110000"/>
            </a:pPr>
            <a:endParaRPr lang="en-GB" sz="2000" b="0" dirty="0">
              <a:solidFill>
                <a:srgbClr val="DAEDEF">
                  <a:lumMod val="10000"/>
                </a:srgbClr>
              </a:solidFill>
            </a:endParaRPr>
          </a:p>
        </p:txBody>
      </p:sp>
      <p:pic>
        <p:nvPicPr>
          <p:cNvPr id="20" name="Picture 19" descr="open-call.png"/>
          <p:cNvPicPr>
            <a:picLocks noChangeAspect="1"/>
          </p:cNvPicPr>
          <p:nvPr/>
        </p:nvPicPr>
        <p:blipFill>
          <a:blip r:embed="rId3" cstate="print"/>
          <a:srcRect l="23541" t="29840" r="24236" b="32360"/>
          <a:stretch>
            <a:fillRect/>
          </a:stretch>
        </p:blipFill>
        <p:spPr>
          <a:xfrm>
            <a:off x="1259633" y="2186862"/>
            <a:ext cx="1680187" cy="1026114"/>
          </a:xfrm>
          <a:prstGeom prst="rect">
            <a:avLst/>
          </a:prstGeom>
        </p:spPr>
      </p:pic>
      <p:pic>
        <p:nvPicPr>
          <p:cNvPr id="21" name="Picture 20" descr="1989-New-Website-pages-icons_how-to-apply-submit-application.png"/>
          <p:cNvPicPr>
            <a:picLocks noChangeAspect="1"/>
          </p:cNvPicPr>
          <p:nvPr/>
        </p:nvPicPr>
        <p:blipFill>
          <a:blip r:embed="rId4" cstate="print"/>
          <a:srcRect t="11111" b="13889"/>
          <a:stretch>
            <a:fillRect/>
          </a:stretch>
        </p:blipFill>
        <p:spPr>
          <a:xfrm>
            <a:off x="1565752" y="3158970"/>
            <a:ext cx="1171767" cy="145816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t="14332" r="61622" b="14563"/>
          <a:stretch>
            <a:fillRect/>
          </a:stretch>
        </p:blipFill>
        <p:spPr bwMode="auto">
          <a:xfrm>
            <a:off x="1643675" y="4833156"/>
            <a:ext cx="1152128" cy="135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927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9553" y="1566350"/>
            <a:ext cx="7776864" cy="494505"/>
          </a:xfrm>
        </p:spPr>
        <p:txBody>
          <a:bodyPr/>
          <a:lstStyle/>
          <a:p>
            <a:pPr>
              <a:buNone/>
            </a:pPr>
            <a:r>
              <a:rPr lang="fr-BE" b="1" i="0" dirty="0" smtClean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2" name="Rectangle 1"/>
          <p:cNvSpPr/>
          <p:nvPr/>
        </p:nvSpPr>
        <p:spPr>
          <a:xfrm>
            <a:off x="827584" y="2492902"/>
            <a:ext cx="5108112" cy="3169973"/>
          </a:xfrm>
          <a:prstGeom prst="rect">
            <a:avLst/>
          </a:prstGeom>
        </p:spPr>
        <p:txBody>
          <a:bodyPr wrap="square" lIns="91305" tIns="45658" rIns="91305" bIns="45658">
            <a:spAutoFit/>
          </a:bodyPr>
          <a:lstStyle/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chemeClr val="tx1"/>
                </a:solidFill>
              </a:rPr>
              <a:t>Funding for cultural heritage will be available through different EU programmes: </a:t>
            </a: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Erasmus+, </a:t>
            </a: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Horizon 2020, </a:t>
            </a: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COSME, </a:t>
            </a: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Europe for Citizens,</a:t>
            </a: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EU structural and cohesion funds, etc.  </a:t>
            </a:r>
          </a:p>
          <a:p>
            <a:pPr marL="342406" indent="-342406">
              <a:buFont typeface="Arial" panose="020B0604020202020204" pitchFamily="34" charset="0"/>
              <a:buChar char="•"/>
            </a:pPr>
            <a:endParaRPr lang="en-GB" sz="2000" b="0" dirty="0">
              <a:solidFill>
                <a:srgbClr val="2D5EC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893" y="1772816"/>
            <a:ext cx="1982989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7550" y="521396"/>
            <a:ext cx="7770327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dirty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800" b="0" i="0" dirty="0">
                <a:solidFill>
                  <a:srgbClr val="F58220"/>
                </a:solidFill>
                <a:latin typeface="Verdana" pitchFamily="34" charset="0"/>
              </a:rPr>
              <a:t>How?</a:t>
            </a:r>
          </a:p>
          <a:p>
            <a:pPr>
              <a:buFont typeface="Arial" pitchFamily="34" charset="0"/>
              <a:buNone/>
            </a:pPr>
            <a:endParaRPr lang="en-US" sz="700" b="0" dirty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i="0" kern="0" dirty="0">
              <a:solidFill>
                <a:schemeClr val="tx1"/>
              </a:solidFill>
            </a:endParaRPr>
          </a:p>
          <a:p>
            <a:pPr marL="0" indent="0" algn="just">
              <a:buClrTx/>
              <a:buNone/>
            </a:pPr>
            <a:endParaRPr lang="fr-BE" sz="2000" i="0" kern="0" dirty="0">
              <a:solidFill>
                <a:srgbClr val="7030A0"/>
              </a:solidFill>
            </a:endParaRPr>
          </a:p>
          <a:p>
            <a:pPr marL="0" indent="0" algn="just">
              <a:buClrTx/>
              <a:buNone/>
            </a:pPr>
            <a:r>
              <a:rPr lang="fr-BE" b="1" i="0" kern="0" dirty="0" smtClean="0">
                <a:solidFill>
                  <a:srgbClr val="7030A0"/>
                </a:solidFill>
              </a:rPr>
              <a:t>IN ADDITION </a:t>
            </a:r>
            <a:r>
              <a:rPr lang="fr-BE" i="0" kern="0" dirty="0">
                <a:solidFill>
                  <a:srgbClr val="7030A0"/>
                </a:solidFill>
              </a:rPr>
              <a:t>:</a:t>
            </a:r>
            <a:endParaRPr lang="fr-BE" b="1" i="0" kern="0" dirty="0" smtClean="0">
              <a:solidFill>
                <a:srgbClr val="7030A0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>
              <a:solidFill>
                <a:schemeClr val="tx1"/>
              </a:solidFill>
            </a:endParaRPr>
          </a:p>
        </p:txBody>
      </p:sp>
      <p:grpSp>
        <p:nvGrpSpPr>
          <p:cNvPr id="17" name="Shape 279"/>
          <p:cNvGrpSpPr/>
          <p:nvPr/>
        </p:nvGrpSpPr>
        <p:grpSpPr>
          <a:xfrm>
            <a:off x="963703" y="707875"/>
            <a:ext cx="727981" cy="560884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22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/>
            </a:p>
          </p:txBody>
        </p:sp>
        <p:sp>
          <p:nvSpPr>
            <p:cNvPr id="23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/>
            </a:p>
          </p:txBody>
        </p:sp>
        <p:sp>
          <p:nvSpPr>
            <p:cNvPr id="24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508127" y="4793060"/>
            <a:ext cx="3229423" cy="784705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  <a:prstDash val="sysDash"/>
          </a:ln>
        </p:spPr>
        <p:txBody>
          <a:bodyPr wrap="square" lIns="91305" tIns="45658" rIns="91305" bIns="45658" rtlCol="0">
            <a:spAutoFit/>
          </a:bodyPr>
          <a:lstStyle/>
          <a:p>
            <a:pPr algn="ctr">
              <a:buClr>
                <a:srgbClr val="BC0487"/>
              </a:buClr>
            </a:pPr>
            <a:r>
              <a:rPr lang="en-GB" sz="1500" dirty="0">
                <a:solidFill>
                  <a:schemeClr val="tx1"/>
                </a:solidFill>
              </a:rPr>
              <a:t>"</a:t>
            </a:r>
            <a:r>
              <a:rPr lang="en-GB" sz="1500" i="1" dirty="0">
                <a:solidFill>
                  <a:schemeClr val="tx1"/>
                </a:solidFill>
              </a:rPr>
              <a:t>A remarkable publication"</a:t>
            </a:r>
          </a:p>
          <a:p>
            <a:pPr algn="ctr">
              <a:buClr>
                <a:srgbClr val="BC0487"/>
              </a:buClr>
            </a:pPr>
            <a:endParaRPr lang="en-GB" sz="1500" i="1" dirty="0"/>
          </a:p>
          <a:p>
            <a:pPr algn="ctr">
              <a:buClr>
                <a:srgbClr val="BC0487"/>
              </a:buClr>
            </a:pPr>
            <a:r>
              <a:rPr lang="en-GB" sz="1500" i="1" dirty="0">
                <a:solidFill>
                  <a:srgbClr val="F58220"/>
                </a:solidFill>
              </a:rPr>
              <a:t>The Budapest Observatory</a:t>
            </a:r>
            <a:r>
              <a:rPr lang="en-GB" sz="1500" dirty="0">
                <a:solidFill>
                  <a:srgbClr val="F58220"/>
                </a:solidFill>
              </a:rPr>
              <a:t> </a:t>
            </a:r>
            <a:endParaRPr lang="x-none" sz="1500" dirty="0">
              <a:solidFill>
                <a:srgbClr val="F582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0401" y="4221107"/>
            <a:ext cx="1665997" cy="800094"/>
          </a:xfrm>
          <a:prstGeom prst="rect">
            <a:avLst/>
          </a:prstGeom>
          <a:solidFill>
            <a:srgbClr val="F58220"/>
          </a:solidFill>
        </p:spPr>
        <p:txBody>
          <a:bodyPr wrap="square" lIns="91305" tIns="45658" rIns="91305" bIns="45658" rtlCol="0">
            <a:spAutoFit/>
          </a:bodyPr>
          <a:lstStyle>
            <a:defPPr>
              <a:defRPr lang="en-GB"/>
            </a:defPPr>
            <a:lvl1pPr>
              <a:defRPr sz="1600" b="1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 smtClean="0"/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Protection</a:t>
            </a:r>
          </a:p>
          <a:p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10402" y="2924965"/>
            <a:ext cx="1753293" cy="769441"/>
          </a:xfrm>
          <a:prstGeom prst="rect">
            <a:avLst/>
          </a:prstGeom>
          <a:solidFill>
            <a:srgbClr val="F58220"/>
          </a:solidFill>
        </p:spPr>
        <p:txBody>
          <a:bodyPr wrap="square" lIns="91305" tIns="45658" rIns="91305" bIns="45658" rtlCol="0">
            <a:spAutoFit/>
          </a:bodyPr>
          <a:lstStyle>
            <a:defPPr>
              <a:defRPr lang="en-GB"/>
            </a:defPPr>
            <a:lvl1pPr>
              <a:defRPr sz="1600" b="1">
                <a:solidFill>
                  <a:schemeClr val="tx1"/>
                </a:solidFill>
                <a:latin typeface="+mn-lt"/>
              </a:defRPr>
            </a:lvl1pPr>
          </a:lstStyle>
          <a:p>
            <a:pPr algn="ctr"/>
            <a:endParaRPr lang="en-GB" dirty="0"/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Sustainability</a:t>
            </a:r>
          </a:p>
          <a:p>
            <a:endParaRPr lang="en-GB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10404" y="1628815"/>
            <a:ext cx="1665997" cy="800094"/>
          </a:xfrm>
          <a:prstGeom prst="rect">
            <a:avLst/>
          </a:prstGeom>
          <a:solidFill>
            <a:srgbClr val="F58220"/>
          </a:solidFill>
        </p:spPr>
        <p:txBody>
          <a:bodyPr wrap="square" lIns="91305" tIns="45658" rIns="91305" bIns="45658" rtlCol="0">
            <a:spAutoFit/>
          </a:bodyPr>
          <a:lstStyle/>
          <a:p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+mn-lt"/>
              </a:rPr>
              <a:t>Engagement </a:t>
            </a:r>
          </a:p>
          <a:p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402" y="1340768"/>
            <a:ext cx="9043313" cy="5373216"/>
            <a:chOff x="-1" y="1310050"/>
            <a:chExt cx="9043313" cy="5143286"/>
          </a:xfrm>
        </p:grpSpPr>
        <p:sp>
          <p:nvSpPr>
            <p:cNvPr id="21" name="Chevron 4"/>
            <p:cNvSpPr/>
            <p:nvPr/>
          </p:nvSpPr>
          <p:spPr>
            <a:xfrm>
              <a:off x="-1" y="5375600"/>
              <a:ext cx="1589081" cy="795437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endParaRPr lang="fr-FR" sz="1600" dirty="0">
                <a:solidFill>
                  <a:schemeClr val="tx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  <a:latin typeface="+mn-lt"/>
                </a:rPr>
                <a:t>Innovation</a:t>
              </a:r>
            </a:p>
            <a:p>
              <a:r>
                <a:rPr lang="fr-FR" sz="1600" dirty="0">
                  <a:solidFill>
                    <a:schemeClr val="bg1"/>
                  </a:solidFill>
                  <a:latin typeface="+mn-lt"/>
                </a:rPr>
                <a:t> 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610273" y="1310050"/>
              <a:ext cx="7433039" cy="5143286"/>
              <a:chOff x="1610273" y="1310050"/>
              <a:chExt cx="7433039" cy="5143286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1665997" y="3830332"/>
                <a:ext cx="7377315" cy="1398759"/>
                <a:chOff x="1208848" y="2966479"/>
                <a:chExt cx="7377315" cy="1062803"/>
              </a:xfrm>
            </p:grpSpPr>
            <p:sp>
              <p:nvSpPr>
                <p:cNvPr id="31" name="Round Same Side Corner Rectangle 30"/>
                <p:cNvSpPr/>
                <p:nvPr/>
              </p:nvSpPr>
              <p:spPr>
                <a:xfrm rot="5400000">
                  <a:off x="4452719" y="-277392"/>
                  <a:ext cx="848936" cy="7336677"/>
                </a:xfrm>
                <a:prstGeom prst="round2SameRect">
                  <a:avLst/>
                </a:pr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2" name="Round Same Side Corner Rectangle 4"/>
                <p:cNvSpPr/>
                <p:nvPr/>
              </p:nvSpPr>
              <p:spPr>
                <a:xfrm>
                  <a:off x="1208848" y="3016373"/>
                  <a:ext cx="7377315" cy="101290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3792" tIns="10160" rIns="10160" bIns="10160" numCol="1" spcCol="1270" anchor="ctr" anchorCtr="0">
                  <a:noAutofit/>
                </a:bodyPr>
                <a:lstStyle/>
                <a:p>
                  <a:pPr marL="342406" lvl="2" indent="-171200" defTabSz="710179">
                    <a:lnSpc>
                      <a:spcPct val="90000"/>
                    </a:lnSpc>
                    <a:spcAft>
                      <a:spcPct val="15000"/>
                    </a:spcAft>
                    <a:buChar char="••"/>
                  </a:pPr>
                  <a:endParaRPr lang="en-GB" sz="1600" dirty="0"/>
                </a:p>
              </p:txBody>
            </p:sp>
          </p:grpSp>
          <p:sp>
            <p:nvSpPr>
              <p:cNvPr id="23" name="Rectangle 22"/>
              <p:cNvSpPr/>
              <p:nvPr/>
            </p:nvSpPr>
            <p:spPr>
              <a:xfrm>
                <a:off x="1625885" y="3941490"/>
                <a:ext cx="7400215" cy="943684"/>
              </a:xfrm>
              <a:prstGeom prst="rect">
                <a:avLst/>
              </a:prstGeom>
              <a:ln w="27940">
                <a:noFill/>
              </a:ln>
            </p:spPr>
            <p:txBody>
              <a:bodyPr wrap="square">
                <a:spAutoFit/>
              </a:bodyPr>
              <a:lstStyle/>
              <a:p>
                <a:pPr marL="285339" indent="-285339">
                  <a:buSzPct val="100000"/>
                  <a:buFont typeface="Arial" panose="020B0604020202020204" pitchFamily="34" charset="0"/>
                  <a:buChar char="•"/>
                </a:pPr>
                <a:r>
                  <a:rPr lang="en-GB" sz="1400" dirty="0">
                    <a:solidFill>
                      <a:schemeClr val="tx1"/>
                    </a:solidFill>
                  </a:rPr>
                  <a:t>Cherishing heritage: </a:t>
                </a:r>
                <a:r>
                  <a:rPr lang="en-GB" sz="1400" b="0" dirty="0">
                    <a:solidFill>
                      <a:schemeClr val="tx1"/>
                    </a:solidFill>
                  </a:rPr>
                  <a:t>developing quality standards for interventions on cultural heritage</a:t>
                </a:r>
              </a:p>
              <a:p>
                <a:pPr marL="285339" indent="-285339">
                  <a:buSzPct val="100000"/>
                  <a:buFont typeface="Arial" panose="020B0604020202020204" pitchFamily="34" charset="0"/>
                  <a:buChar char="•"/>
                </a:pPr>
                <a:r>
                  <a:rPr lang="en-GB" sz="1400" dirty="0">
                    <a:solidFill>
                      <a:schemeClr val="tx1"/>
                    </a:solidFill>
                  </a:rPr>
                  <a:t>Heritage at risk: </a:t>
                </a:r>
                <a:r>
                  <a:rPr lang="en-GB" sz="1400" b="0" dirty="0">
                    <a:solidFill>
                      <a:schemeClr val="tx1"/>
                    </a:solidFill>
                  </a:rPr>
                  <a:t>fighting against illicit trade in cultural goods and managing risks for cultural heritage</a:t>
                </a:r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1610273" y="1310050"/>
                <a:ext cx="7392402" cy="5143286"/>
                <a:chOff x="1610273" y="1310050"/>
                <a:chExt cx="7392402" cy="5143286"/>
              </a:xfrm>
            </p:grpSpPr>
            <p:sp>
              <p:nvSpPr>
                <p:cNvPr id="26" name="Freeform 25"/>
                <p:cNvSpPr/>
                <p:nvPr/>
              </p:nvSpPr>
              <p:spPr>
                <a:xfrm>
                  <a:off x="1610273" y="1310050"/>
                  <a:ext cx="7383002" cy="1147725"/>
                </a:xfrm>
                <a:custGeom>
                  <a:avLst/>
                  <a:gdLst>
                    <a:gd name="connsiteX0" fmla="*/ 142685 w 856095"/>
                    <a:gd name="connsiteY0" fmla="*/ 0 h 7286741"/>
                    <a:gd name="connsiteX1" fmla="*/ 713410 w 856095"/>
                    <a:gd name="connsiteY1" fmla="*/ 0 h 7286741"/>
                    <a:gd name="connsiteX2" fmla="*/ 856095 w 856095"/>
                    <a:gd name="connsiteY2" fmla="*/ 142685 h 7286741"/>
                    <a:gd name="connsiteX3" fmla="*/ 856095 w 856095"/>
                    <a:gd name="connsiteY3" fmla="*/ 7286741 h 7286741"/>
                    <a:gd name="connsiteX4" fmla="*/ 856095 w 856095"/>
                    <a:gd name="connsiteY4" fmla="*/ 7286741 h 7286741"/>
                    <a:gd name="connsiteX5" fmla="*/ 0 w 856095"/>
                    <a:gd name="connsiteY5" fmla="*/ 7286741 h 7286741"/>
                    <a:gd name="connsiteX6" fmla="*/ 0 w 856095"/>
                    <a:gd name="connsiteY6" fmla="*/ 7286741 h 7286741"/>
                    <a:gd name="connsiteX7" fmla="*/ 0 w 856095"/>
                    <a:gd name="connsiteY7" fmla="*/ 142685 h 7286741"/>
                    <a:gd name="connsiteX8" fmla="*/ 142685 w 856095"/>
                    <a:gd name="connsiteY8" fmla="*/ 0 h 7286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56095" h="7286741">
                      <a:moveTo>
                        <a:pt x="856095" y="1214481"/>
                      </a:moveTo>
                      <a:lnTo>
                        <a:pt x="856095" y="6072260"/>
                      </a:lnTo>
                      <a:cubicBezTo>
                        <a:pt x="856095" y="6742999"/>
                        <a:pt x="848590" y="7286737"/>
                        <a:pt x="839331" y="7286737"/>
                      </a:cubicBezTo>
                      <a:lnTo>
                        <a:pt x="0" y="7286737"/>
                      </a:lnTo>
                      <a:lnTo>
                        <a:pt x="0" y="7286737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839331" y="4"/>
                      </a:lnTo>
                      <a:cubicBezTo>
                        <a:pt x="848590" y="4"/>
                        <a:pt x="856095" y="543742"/>
                        <a:pt x="856095" y="1214481"/>
                      </a:cubicBezTo>
                      <a:close/>
                    </a:path>
                  </a:pathLst>
                </a:cu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3793" tIns="51950" rIns="51950" bIns="51952" numCol="1" spcCol="1270" anchor="ctr" anchorCtr="0">
                  <a:noAutofit/>
                </a:bodyPr>
                <a:lstStyle/>
                <a:p>
                  <a:pPr marL="57065" lvl="1" defTabSz="266302" fontAlgn="auto">
                    <a:lnSpc>
                      <a:spcPct val="90000"/>
                    </a:lnSpc>
                    <a:spcAft>
                      <a:spcPct val="15000"/>
                    </a:spcAft>
                    <a:buFontTx/>
                    <a:buChar char="••"/>
                    <a:defRPr/>
                  </a:pPr>
                  <a:endParaRPr lang="fr-FR" sz="1400" b="0" dirty="0"/>
                </a:p>
                <a:p>
                  <a:pPr marL="285339" lvl="1" indent="-285339" defTabSz="665784">
                    <a:lnSpc>
                      <a:spcPct val="90000"/>
                    </a:lnSpc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400" dirty="0"/>
                    <a:t>Shared heritage: </a:t>
                  </a:r>
                  <a:r>
                    <a:rPr lang="en-GB" sz="1400" b="0" dirty="0"/>
                    <a:t>cultural heritage belongs to us all  </a:t>
                  </a:r>
                  <a:endParaRPr lang="fr-FR" sz="1400" b="0" dirty="0"/>
                </a:p>
                <a:p>
                  <a:pPr marL="285339" lvl="1" indent="-285339" defTabSz="665784">
                    <a:lnSpc>
                      <a:spcPct val="90000"/>
                    </a:lnSpc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400" dirty="0"/>
                    <a:t>Heritage at school: </a:t>
                  </a:r>
                  <a:r>
                    <a:rPr lang="en-GB" sz="1400" b="0" dirty="0"/>
                    <a:t>children discovering Europe's most precious treasures and traditions </a:t>
                  </a:r>
                </a:p>
                <a:p>
                  <a:pPr marL="285339" lvl="1" indent="-285339" defTabSz="665784">
                    <a:lnSpc>
                      <a:spcPct val="90000"/>
                    </a:lnSpc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400" dirty="0"/>
                    <a:t>Youth for heritage: </a:t>
                  </a:r>
                  <a:r>
                    <a:rPr lang="en-GB" sz="1400" b="0" dirty="0"/>
                    <a:t>young people bringing new life to heritage</a:t>
                  </a:r>
                  <a:endParaRPr lang="fr-FR" sz="1400" b="0" dirty="0"/>
                </a:p>
                <a:p>
                  <a:pPr marL="57065" lvl="1" defTabSz="266302">
                    <a:lnSpc>
                      <a:spcPct val="90000"/>
                    </a:lnSpc>
                    <a:spcAft>
                      <a:spcPct val="15000"/>
                    </a:spcAft>
                    <a:buChar char="••"/>
                  </a:pPr>
                  <a:endParaRPr lang="fr-FR" sz="1500" b="0" dirty="0"/>
                </a:p>
              </p:txBody>
            </p:sp>
            <p:sp>
              <p:nvSpPr>
                <p:cNvPr id="28" name="Freeform 27"/>
                <p:cNvSpPr/>
                <p:nvPr/>
              </p:nvSpPr>
              <p:spPr>
                <a:xfrm>
                  <a:off x="1610273" y="2636912"/>
                  <a:ext cx="7383002" cy="1029618"/>
                </a:xfrm>
                <a:custGeom>
                  <a:avLst/>
                  <a:gdLst>
                    <a:gd name="connsiteX0" fmla="*/ 207611 w 1245644"/>
                    <a:gd name="connsiteY0" fmla="*/ 0 h 7383002"/>
                    <a:gd name="connsiteX1" fmla="*/ 1038033 w 1245644"/>
                    <a:gd name="connsiteY1" fmla="*/ 0 h 7383002"/>
                    <a:gd name="connsiteX2" fmla="*/ 1245644 w 1245644"/>
                    <a:gd name="connsiteY2" fmla="*/ 207611 h 7383002"/>
                    <a:gd name="connsiteX3" fmla="*/ 1245644 w 1245644"/>
                    <a:gd name="connsiteY3" fmla="*/ 7383002 h 7383002"/>
                    <a:gd name="connsiteX4" fmla="*/ 1245644 w 1245644"/>
                    <a:gd name="connsiteY4" fmla="*/ 7383002 h 7383002"/>
                    <a:gd name="connsiteX5" fmla="*/ 0 w 1245644"/>
                    <a:gd name="connsiteY5" fmla="*/ 7383002 h 7383002"/>
                    <a:gd name="connsiteX6" fmla="*/ 0 w 1245644"/>
                    <a:gd name="connsiteY6" fmla="*/ 7383002 h 7383002"/>
                    <a:gd name="connsiteX7" fmla="*/ 0 w 1245644"/>
                    <a:gd name="connsiteY7" fmla="*/ 207611 h 7383002"/>
                    <a:gd name="connsiteX8" fmla="*/ 207611 w 1245644"/>
                    <a:gd name="connsiteY8" fmla="*/ 0 h 738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45644" h="7383002">
                      <a:moveTo>
                        <a:pt x="1245644" y="1230522"/>
                      </a:moveTo>
                      <a:lnTo>
                        <a:pt x="1245644" y="6152480"/>
                      </a:lnTo>
                      <a:cubicBezTo>
                        <a:pt x="1245644" y="6832076"/>
                        <a:pt x="1229962" y="7383002"/>
                        <a:pt x="1210616" y="7383002"/>
                      </a:cubicBezTo>
                      <a:lnTo>
                        <a:pt x="0" y="7383002"/>
                      </a:lnTo>
                      <a:lnTo>
                        <a:pt x="0" y="738300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210616" y="0"/>
                      </a:lnTo>
                      <a:cubicBezTo>
                        <a:pt x="1229962" y="0"/>
                        <a:pt x="1245644" y="550926"/>
                        <a:pt x="1245644" y="1230522"/>
                      </a:cubicBezTo>
                      <a:close/>
                    </a:path>
                  </a:pathLst>
                </a:cu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06681" tIns="70331" rIns="70331" bIns="70333" numCol="1" spcCol="1270" anchor="ctr" anchorCtr="0">
                  <a:noAutofit/>
                </a:bodyPr>
                <a:lstStyle/>
                <a:p>
                  <a:pPr marL="114135" lvl="1" indent="-114135" defTabSz="665784">
                    <a:lnSpc>
                      <a:spcPct val="90000"/>
                    </a:lnSpc>
                    <a:spcAft>
                      <a:spcPct val="15000"/>
                    </a:spcAft>
                    <a:buChar char="••"/>
                  </a:pPr>
                  <a:endParaRPr lang="fr-FR" sz="1500" dirty="0"/>
                </a:p>
                <a:p>
                  <a:pPr marL="285339" lvl="1" indent="-285339" defTabSz="665784">
                    <a:lnSpc>
                      <a:spcPct val="90000"/>
                    </a:lnSpc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400" dirty="0"/>
                    <a:t>Heritage in transition</a:t>
                  </a:r>
                  <a:r>
                    <a:rPr lang="en-GB" sz="1400" b="0" dirty="0"/>
                    <a:t>: re-imagining industrial, religious, military sites and landscapes</a:t>
                  </a:r>
                  <a:endParaRPr lang="fr-FR" sz="1400" b="0" dirty="0"/>
                </a:p>
                <a:p>
                  <a:pPr marL="285339" lvl="1" indent="-285339" defTabSz="665784">
                    <a:lnSpc>
                      <a:spcPct val="90000"/>
                    </a:lnSpc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400" dirty="0"/>
                    <a:t>Tourism and heritage</a:t>
                  </a:r>
                  <a:r>
                    <a:rPr lang="en-GB" sz="1400" b="0" dirty="0"/>
                    <a:t>: responsible and sustainable tourism around cultural heritage</a:t>
                  </a:r>
                  <a:endParaRPr lang="fr-FR" sz="1100" dirty="0"/>
                </a:p>
              </p:txBody>
            </p:sp>
            <p:sp>
              <p:nvSpPr>
                <p:cNvPr id="30" name="Freeform 29"/>
                <p:cNvSpPr/>
                <p:nvPr/>
              </p:nvSpPr>
              <p:spPr>
                <a:xfrm>
                  <a:off x="1619672" y="5085184"/>
                  <a:ext cx="7383003" cy="1368152"/>
                </a:xfrm>
                <a:custGeom>
                  <a:avLst/>
                  <a:gdLst>
                    <a:gd name="connsiteX0" fmla="*/ 173009 w 1038033"/>
                    <a:gd name="connsiteY0" fmla="*/ 0 h 7383002"/>
                    <a:gd name="connsiteX1" fmla="*/ 865024 w 1038033"/>
                    <a:gd name="connsiteY1" fmla="*/ 0 h 7383002"/>
                    <a:gd name="connsiteX2" fmla="*/ 1038033 w 1038033"/>
                    <a:gd name="connsiteY2" fmla="*/ 173009 h 7383002"/>
                    <a:gd name="connsiteX3" fmla="*/ 1038033 w 1038033"/>
                    <a:gd name="connsiteY3" fmla="*/ 7383002 h 7383002"/>
                    <a:gd name="connsiteX4" fmla="*/ 1038033 w 1038033"/>
                    <a:gd name="connsiteY4" fmla="*/ 7383002 h 7383002"/>
                    <a:gd name="connsiteX5" fmla="*/ 0 w 1038033"/>
                    <a:gd name="connsiteY5" fmla="*/ 7383002 h 7383002"/>
                    <a:gd name="connsiteX6" fmla="*/ 0 w 1038033"/>
                    <a:gd name="connsiteY6" fmla="*/ 7383002 h 7383002"/>
                    <a:gd name="connsiteX7" fmla="*/ 0 w 1038033"/>
                    <a:gd name="connsiteY7" fmla="*/ 173009 h 7383002"/>
                    <a:gd name="connsiteX8" fmla="*/ 173009 w 1038033"/>
                    <a:gd name="connsiteY8" fmla="*/ 0 h 738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8033" h="7383002">
                      <a:moveTo>
                        <a:pt x="1038033" y="1230528"/>
                      </a:moveTo>
                      <a:lnTo>
                        <a:pt x="1038033" y="6152474"/>
                      </a:lnTo>
                      <a:cubicBezTo>
                        <a:pt x="1038033" y="6832072"/>
                        <a:pt x="1027142" y="7382998"/>
                        <a:pt x="1013708" y="7382998"/>
                      </a:cubicBezTo>
                      <a:lnTo>
                        <a:pt x="0" y="7382998"/>
                      </a:lnTo>
                      <a:lnTo>
                        <a:pt x="0" y="7382998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1013708" y="4"/>
                      </a:lnTo>
                      <a:cubicBezTo>
                        <a:pt x="1027142" y="4"/>
                        <a:pt x="1038033" y="550930"/>
                        <a:pt x="1038033" y="1230528"/>
                      </a:cubicBezTo>
                      <a:close/>
                    </a:path>
                  </a:pathLst>
                </a:cu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06681" tIns="60199" rIns="60198" bIns="60198" numCol="1" spcCol="1270" anchor="ctr" anchorCtr="0">
                  <a:noAutofit/>
                </a:bodyPr>
                <a:lstStyle/>
                <a:p>
                  <a:pPr marL="285339" lvl="1" indent="-285339" fontAlgn="auto">
                    <a:spcAft>
                      <a:spcPts val="600"/>
                    </a:spcAft>
                    <a:buFont typeface="Arial" panose="020B0604020202020204" pitchFamily="34" charset="0"/>
                    <a:buChar char="•"/>
                    <a:defRPr/>
                  </a:pPr>
                  <a:r>
                    <a:rPr lang="en-GB" sz="1400" dirty="0">
                      <a:solidFill>
                        <a:schemeClr val="tx1"/>
                      </a:solidFill>
                    </a:rPr>
                    <a:t>Heritage-related skills: </a:t>
                  </a:r>
                  <a:r>
                    <a:rPr lang="en-GB" sz="1400" b="0" dirty="0">
                      <a:solidFill>
                        <a:schemeClr val="tx1"/>
                      </a:solidFill>
                    </a:rPr>
                    <a:t>better education and training for traditional and new professions</a:t>
                  </a:r>
                </a:p>
                <a:p>
                  <a:pPr marL="285339" lvl="1" indent="-285339" fontAlgn="auto">
                    <a:spcAft>
                      <a:spcPts val="600"/>
                    </a:spcAft>
                    <a:buFont typeface="Arial" panose="020B0604020202020204" pitchFamily="34" charset="0"/>
                    <a:buChar char="•"/>
                    <a:defRPr/>
                  </a:pPr>
                  <a:r>
                    <a:rPr lang="en-GB" sz="1400" dirty="0"/>
                    <a:t>All for heritage: </a:t>
                  </a:r>
                  <a:r>
                    <a:rPr lang="en-GB" sz="1400" b="0" dirty="0"/>
                    <a:t>fostering social innovation and people's and communities participation </a:t>
                  </a:r>
                </a:p>
                <a:p>
                  <a:pPr marL="285339" lvl="1" indent="-285339" fontAlgn="auto">
                    <a:spcAft>
                      <a:spcPts val="600"/>
                    </a:spcAft>
                    <a:buFont typeface="Arial" panose="020B0604020202020204" pitchFamily="34" charset="0"/>
                    <a:buChar char="•"/>
                    <a:defRPr/>
                  </a:pPr>
                  <a:r>
                    <a:rPr lang="en-GB" sz="1400" dirty="0"/>
                    <a:t>Science for heritage: </a:t>
                  </a:r>
                  <a:r>
                    <a:rPr lang="en-GB" sz="1400" b="0" dirty="0"/>
                    <a:t>research, innovation, science and technology for the benefit of heritage</a:t>
                  </a:r>
                </a:p>
              </p:txBody>
            </p:sp>
          </p:grpSp>
        </p:grpSp>
      </p:grp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1340768"/>
          </a:xfrm>
          <a:noFill/>
        </p:spPr>
        <p:txBody>
          <a:bodyPr/>
          <a:lstStyle/>
          <a:p>
            <a:pPr marL="0" indent="0" algn="ctr">
              <a:buClrTx/>
              <a:buNone/>
            </a:pPr>
            <a:r>
              <a:rPr lang="en-GB" sz="3500" i="0" kern="1200" dirty="0">
                <a:solidFill>
                  <a:srgbClr val="F58220"/>
                </a:solidFill>
              </a:rPr>
              <a:t>Ten European </a:t>
            </a:r>
            <a:r>
              <a:rPr lang="en-GB" sz="3500" i="0" kern="1200" dirty="0" smtClean="0">
                <a:solidFill>
                  <a:srgbClr val="F58220"/>
                </a:solidFill>
              </a:rPr>
              <a:t>initiatives</a:t>
            </a:r>
            <a:endParaRPr lang="en-GB" sz="3500" i="0" kern="1200" dirty="0">
              <a:solidFill>
                <a:srgbClr val="F58220"/>
              </a:solidFill>
            </a:endParaRPr>
          </a:p>
          <a:p>
            <a:pPr marL="0" indent="0" algn="ctr">
              <a:buClrTx/>
              <a:buNone/>
            </a:pPr>
            <a:r>
              <a:rPr lang="en-GB" sz="3500" i="0" kern="1200" dirty="0">
                <a:solidFill>
                  <a:srgbClr val="F58220"/>
                </a:solidFill>
              </a:rPr>
              <a:t>four </a:t>
            </a:r>
            <a:r>
              <a:rPr lang="en-GB" sz="3500" i="0" kern="1200" dirty="0" smtClean="0">
                <a:solidFill>
                  <a:srgbClr val="F58220"/>
                </a:solidFill>
              </a:rPr>
              <a:t>pillars</a:t>
            </a:r>
            <a:endParaRPr lang="fr-BE" sz="3500" i="0" kern="1200" dirty="0">
              <a:solidFill>
                <a:srgbClr val="F582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93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Shape 219"/>
          <p:cNvSpPr txBox="1"/>
          <p:nvPr/>
        </p:nvSpPr>
        <p:spPr>
          <a:xfrm>
            <a:off x="488373" y="1896559"/>
            <a:ext cx="572140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defRPr sz="2800" i="1">
                <a:solidFill>
                  <a:srgbClr val="FF66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Cultural Heritage</a:t>
            </a:r>
            <a:r>
              <a:rPr i="0"/>
              <a:t> and the </a:t>
            </a:r>
            <a:r>
              <a:t>EU</a:t>
            </a:r>
          </a:p>
        </p:txBody>
      </p:sp>
      <p:sp>
        <p:nvSpPr>
          <p:cNvPr id="1965" name="Shape 220"/>
          <p:cNvSpPr txBox="1">
            <a:spLocks noGrp="1"/>
          </p:cNvSpPr>
          <p:nvPr>
            <p:ph type="body" idx="4294967295"/>
          </p:nvPr>
        </p:nvSpPr>
        <p:spPr>
          <a:xfrm>
            <a:off x="471484" y="2431200"/>
            <a:ext cx="6122199" cy="4133363"/>
          </a:xfrm>
          <a:prstGeom prst="rect">
            <a:avLst/>
          </a:prstGeom>
        </p:spPr>
        <p:txBody>
          <a:bodyPr lIns="0" tIns="0" rIns="0" bIns="0"/>
          <a:lstStyle/>
          <a:p>
            <a:pPr marL="150097" indent="-87024" defTabSz="504564">
              <a:lnSpc>
                <a:spcPct val="150000"/>
              </a:lnSpc>
              <a:spcBef>
                <a:spcPts val="300"/>
              </a:spcBef>
              <a:buFontTx/>
              <a:defRPr sz="1500" b="1" i="0"/>
            </a:pPr>
            <a:r>
              <a:t>May 2014 </a:t>
            </a:r>
            <a:r>
              <a:rPr b="0" i="1"/>
              <a:t>Council Conclusions on cultural heritage as a strategic resource for a sustainable Europe</a:t>
            </a:r>
            <a:endParaRPr>
              <a:solidFill>
                <a:srgbClr val="000000"/>
              </a:solidFill>
            </a:endParaRPr>
          </a:p>
          <a:p>
            <a:pPr marL="150097" indent="-87024" defTabSz="504564">
              <a:lnSpc>
                <a:spcPct val="150000"/>
              </a:lnSpc>
              <a:spcBef>
                <a:spcPts val="300"/>
              </a:spcBef>
              <a:buFontTx/>
              <a:defRPr sz="1500" b="1" i="0"/>
            </a:pPr>
            <a:r>
              <a:t>July 2014 </a:t>
            </a:r>
            <a:r>
              <a:rPr b="0" i="1"/>
              <a:t>C</a:t>
            </a:r>
            <a:r>
              <a:rPr b="0"/>
              <a:t>ommission Communication </a:t>
            </a:r>
            <a:r>
              <a:rPr b="0" i="1"/>
              <a:t>Towards an integrated approach to cultural heritage for Europe </a:t>
            </a:r>
            <a:endParaRPr>
              <a:solidFill>
                <a:srgbClr val="000000"/>
              </a:solidFill>
            </a:endParaRPr>
          </a:p>
          <a:p>
            <a:pPr marL="150097" indent="-87024" defTabSz="504564">
              <a:lnSpc>
                <a:spcPct val="150000"/>
              </a:lnSpc>
              <a:spcBef>
                <a:spcPts val="300"/>
              </a:spcBef>
              <a:buFontTx/>
              <a:defRPr sz="1500" b="1" i="0"/>
            </a:pPr>
            <a:r>
              <a:t>November 2014</a:t>
            </a:r>
            <a:r>
              <a:rPr i="1"/>
              <a:t> </a:t>
            </a:r>
            <a:r>
              <a:rPr b="0" i="1"/>
              <a:t>Council Conclusions on participatory governance of cultural heritage</a:t>
            </a:r>
            <a:endParaRPr>
              <a:solidFill>
                <a:srgbClr val="000000"/>
              </a:solidFill>
            </a:endParaRPr>
          </a:p>
          <a:p>
            <a:pPr marL="150097" indent="-87024" defTabSz="504564">
              <a:lnSpc>
                <a:spcPct val="150000"/>
              </a:lnSpc>
              <a:spcBef>
                <a:spcPts val="300"/>
              </a:spcBef>
              <a:buFontTx/>
              <a:defRPr sz="1500" b="1" i="0"/>
            </a:pPr>
            <a:r>
              <a:t>November 2014</a:t>
            </a:r>
            <a:r>
              <a:rPr b="0" i="1"/>
              <a:t> Priority in the Work Plan for Culture 15-18</a:t>
            </a:r>
            <a:endParaRPr>
              <a:solidFill>
                <a:srgbClr val="000000"/>
              </a:solidFill>
            </a:endParaRPr>
          </a:p>
          <a:p>
            <a:pPr marL="150097" indent="-87024" defTabSz="504564">
              <a:lnSpc>
                <a:spcPct val="150000"/>
              </a:lnSpc>
              <a:spcBef>
                <a:spcPts val="300"/>
              </a:spcBef>
              <a:buFontTx/>
              <a:defRPr sz="1500" b="1" i="0"/>
            </a:pPr>
            <a:r>
              <a:t>April 2015</a:t>
            </a:r>
            <a:r>
              <a:rPr b="0"/>
              <a:t> </a:t>
            </a:r>
            <a:r>
              <a:rPr b="0" i="1"/>
              <a:t>Opinion of the Committee of the Regions</a:t>
            </a:r>
            <a:endParaRPr>
              <a:solidFill>
                <a:srgbClr val="000000"/>
              </a:solidFill>
            </a:endParaRPr>
          </a:p>
          <a:p>
            <a:pPr marL="174272" indent="-111202" defTabSz="504564">
              <a:lnSpc>
                <a:spcPct val="150000"/>
              </a:lnSpc>
              <a:spcBef>
                <a:spcPts val="300"/>
              </a:spcBef>
              <a:buFontTx/>
              <a:defRPr sz="1500" b="1" i="0"/>
            </a:pPr>
            <a:r>
              <a:t>September 2015</a:t>
            </a:r>
            <a:r>
              <a:rPr b="0"/>
              <a:t> </a:t>
            </a:r>
            <a:r>
              <a:rPr b="0" i="1"/>
              <a:t>Resolution of the European parliament</a:t>
            </a:r>
          </a:p>
          <a:p>
            <a:pPr marL="166328" indent="-103258" defTabSz="504564">
              <a:lnSpc>
                <a:spcPct val="150000"/>
              </a:lnSpc>
              <a:spcBef>
                <a:spcPts val="300"/>
              </a:spcBef>
              <a:buFontTx/>
              <a:defRPr sz="1800" b="1"/>
            </a:pPr>
            <a:r>
              <a:t>2018 European Year of Cultural Heritage</a:t>
            </a:r>
          </a:p>
        </p:txBody>
      </p:sp>
      <p:pic>
        <p:nvPicPr>
          <p:cNvPr id="1966" name="image6.png" descr="image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61178" y="1569282"/>
            <a:ext cx="1335120" cy="15435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7" name="image7.png" descr="image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6159" y="2225242"/>
            <a:ext cx="1269803" cy="1543559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39999"/>
              </a:srgbClr>
            </a:outerShdw>
          </a:effectLst>
        </p:spPr>
      </p:pic>
      <p:pic>
        <p:nvPicPr>
          <p:cNvPr id="1968" name="image8.png" descr="image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38513" y="3552628"/>
            <a:ext cx="1756852" cy="13414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9" name="image9.png" descr="image9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71804" y="4551002"/>
            <a:ext cx="1950703" cy="16502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8462150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" t="-457" r="-4350" b="457"/>
          <a:stretch/>
        </p:blipFill>
        <p:spPr>
          <a:xfrm>
            <a:off x="0" y="-62016"/>
            <a:ext cx="9559834" cy="6910301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 noGrp="1"/>
          </p:cNvSpPr>
          <p:nvPr>
            <p:ph type="title"/>
          </p:nvPr>
        </p:nvSpPr>
        <p:spPr bwMode="auto">
          <a:xfrm>
            <a:off x="0" y="5174509"/>
            <a:ext cx="4239478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r>
              <a:rPr lang="fr-BE" sz="3600" dirty="0">
                <a:solidFill>
                  <a:schemeClr val="tx1"/>
                </a:solidFill>
              </a:rPr>
              <a:t>Part III</a:t>
            </a:r>
            <a:br>
              <a:rPr lang="fr-BE" sz="3600" dirty="0">
                <a:solidFill>
                  <a:schemeClr val="tx1"/>
                </a:solidFill>
              </a:rPr>
            </a:br>
            <a:endParaRPr lang="en-US" sz="3600" b="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  <a:p>
            <a:pPr marL="342832" indent="-342832" defTabSz="914217">
              <a:spcBef>
                <a:spcPct val="20000"/>
              </a:spcBef>
              <a:buClr>
                <a:schemeClr val="bg1"/>
              </a:buClr>
              <a:defRPr/>
            </a:pPr>
            <a:endParaRPr lang="en-US" sz="900" b="0" i="1" kern="1200" dirty="0">
              <a:solidFill>
                <a:srgbClr val="FFC91D"/>
              </a:solidFill>
              <a:latin typeface="Verdana" pitchFamily="34" charset="0"/>
              <a:ea typeface="+mn-ea"/>
              <a:cs typeface="+mn-cs"/>
            </a:endParaRPr>
          </a:p>
          <a:p>
            <a:pPr marL="342832" indent="-342832" defTabSz="914217">
              <a:spcBef>
                <a:spcPct val="20000"/>
              </a:spcBef>
              <a:defRPr/>
            </a:pPr>
            <a:endParaRPr lang="en-US" sz="1800" b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832" indent="-342832" defTabSz="914217">
              <a:spcBef>
                <a:spcPct val="20000"/>
              </a:spcBef>
              <a:buClr>
                <a:schemeClr val="bg1"/>
              </a:buClr>
              <a:defRPr/>
            </a:pPr>
            <a:r>
              <a:rPr lang="en-US" sz="5200" b="0" kern="1200" dirty="0">
                <a:solidFill>
                  <a:srgbClr val="FFC91D"/>
                </a:solidFill>
                <a:latin typeface="Verdana" pitchFamily="34" charset="0"/>
                <a:ea typeface="+mn-ea"/>
                <a:cs typeface="+mn-cs"/>
              </a:rPr>
              <a:t>    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" y="5157193"/>
            <a:ext cx="7010496" cy="1728194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876" tIns="36939" rIns="73876" bIns="36939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GB" sz="3600" kern="0" dirty="0" smtClean="0">
                <a:solidFill>
                  <a:srgbClr val="3166CF"/>
                </a:solidFill>
              </a:rPr>
              <a:t>Events and communication</a:t>
            </a:r>
            <a:endParaRPr lang="en-GB" sz="3600" kern="0" dirty="0">
              <a:solidFill>
                <a:srgbClr val="3166CF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14" y="473792"/>
            <a:ext cx="1603706" cy="122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55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7544" y="521396"/>
            <a:ext cx="8352928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dirty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600" b="0" i="0" dirty="0">
                <a:solidFill>
                  <a:srgbClr val="F58220"/>
                </a:solidFill>
                <a:latin typeface="Verdana" pitchFamily="34" charset="0"/>
              </a:rPr>
              <a:t>Key events in 2018</a:t>
            </a:r>
          </a:p>
          <a:p>
            <a:pPr>
              <a:buFont typeface="Arial" pitchFamily="34" charset="0"/>
              <a:buNone/>
            </a:pPr>
            <a:endParaRPr lang="en-US" sz="700" b="0" dirty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i="0" kern="0" dirty="0">
              <a:solidFill>
                <a:schemeClr val="tx1"/>
              </a:solidFill>
            </a:endParaRPr>
          </a:p>
          <a:p>
            <a:pPr marL="0" indent="0" algn="just">
              <a:buClrTx/>
              <a:buNone/>
            </a:pPr>
            <a:endParaRPr lang="fr-BE" sz="2000" i="0" kern="0" dirty="0">
              <a:solidFill>
                <a:srgbClr val="7030A0"/>
              </a:solidFill>
            </a:endParaRPr>
          </a:p>
          <a:p>
            <a:pPr marL="0" indent="0" algn="just">
              <a:buClrTx/>
              <a:buNone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>
              <a:solidFill>
                <a:schemeClr val="bg2"/>
              </a:solidFill>
            </a:endParaRPr>
          </a:p>
          <a:p>
            <a:pPr marL="0" indent="0" algn="just">
              <a:buClrTx/>
              <a:buNone/>
              <a:defRPr/>
            </a:pPr>
            <a:r>
              <a:rPr lang="en-GB" sz="2000" dirty="0">
                <a:solidFill>
                  <a:srgbClr val="2D5EC1"/>
                </a:solidFill>
                <a:latin typeface="Verdana" pitchFamily="34" charset="0"/>
              </a:rPr>
              <a:t>College meeting and Launch of the </a:t>
            </a:r>
            <a:endParaRPr lang="en-GB" sz="2000" dirty="0" smtClean="0">
              <a:solidFill>
                <a:srgbClr val="2D5EC1"/>
              </a:solidFill>
              <a:latin typeface="Verdana" pitchFamily="34" charset="0"/>
            </a:endParaRPr>
          </a:p>
          <a:p>
            <a:pPr marL="0" indent="0" algn="just">
              <a:buClrTx/>
              <a:buNone/>
              <a:defRPr/>
            </a:pPr>
            <a:r>
              <a:rPr lang="en-GB" sz="2000" dirty="0" smtClean="0">
                <a:solidFill>
                  <a:srgbClr val="2D5EC1"/>
                </a:solidFill>
                <a:latin typeface="Verdana" pitchFamily="34" charset="0"/>
              </a:rPr>
              <a:t>Year </a:t>
            </a:r>
            <a:r>
              <a:rPr lang="en-GB" sz="2000" dirty="0">
                <a:solidFill>
                  <a:srgbClr val="2D5EC1"/>
                </a:solidFill>
                <a:latin typeface="Verdana" pitchFamily="34" charset="0"/>
              </a:rPr>
              <a:t>by the </a:t>
            </a:r>
            <a:r>
              <a:rPr lang="en-GB" sz="2000" dirty="0">
                <a:solidFill>
                  <a:srgbClr val="2D5EC1"/>
                </a:solidFill>
                <a:latin typeface="Verdana" pitchFamily="34" charset="0"/>
              </a:rPr>
              <a:t>Bulgarian Presidency</a:t>
            </a:r>
          </a:p>
          <a:p>
            <a:pPr algn="just">
              <a:buClrTx/>
              <a:defRPr/>
            </a:pPr>
            <a:r>
              <a:rPr lang="en-GB" sz="1800" b="0" i="0" kern="0" dirty="0" smtClean="0">
                <a:solidFill>
                  <a:schemeClr val="tx1"/>
                </a:solidFill>
              </a:rPr>
              <a:t>11-12 </a:t>
            </a:r>
            <a:r>
              <a:rPr lang="en-GB" sz="1800" b="0" i="0" kern="0" dirty="0">
                <a:solidFill>
                  <a:schemeClr val="tx1"/>
                </a:solidFill>
              </a:rPr>
              <a:t>January 2018, </a:t>
            </a:r>
            <a:r>
              <a:rPr lang="en-GB" sz="1800" b="0" i="0" kern="0" dirty="0" smtClean="0">
                <a:solidFill>
                  <a:schemeClr val="tx1"/>
                </a:solidFill>
              </a:rPr>
              <a:t>Sofia (date tbc)</a:t>
            </a:r>
            <a:endParaRPr lang="en-GB" sz="1800" b="0" i="0" kern="0" dirty="0">
              <a:solidFill>
                <a:schemeClr val="tx1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None/>
              <a:defRPr/>
            </a:pPr>
            <a:endParaRPr lang="en-US" sz="1800" b="0" i="0" kern="0" dirty="0">
              <a:solidFill>
                <a:schemeClr val="tx1"/>
              </a:solidFill>
            </a:endParaRPr>
          </a:p>
        </p:txBody>
      </p:sp>
      <p:grpSp>
        <p:nvGrpSpPr>
          <p:cNvPr id="12" name="Shape 327"/>
          <p:cNvGrpSpPr/>
          <p:nvPr/>
        </p:nvGrpSpPr>
        <p:grpSpPr>
          <a:xfrm>
            <a:off x="964482" y="618771"/>
            <a:ext cx="750589" cy="562931"/>
            <a:chOff x="5983625" y="301625"/>
            <a:chExt cx="403000" cy="395050"/>
          </a:xfrm>
          <a:solidFill>
            <a:srgbClr val="F58220"/>
          </a:solidFill>
        </p:grpSpPr>
        <p:sp>
          <p:nvSpPr>
            <p:cNvPr id="13" name="Shape 328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0" t="0" r="0" b="0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14" name="Shape 329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0" t="0" r="0" b="0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15" name="Shape 330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0" t="0" r="0" b="0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16" name="Shape 331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0" t="0" r="0" b="0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17" name="Shape 332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18" name="Shape 333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19" name="Shape 334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0" name="Shape 335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1" name="Shape 336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2" name="Shape 337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3" name="Shape 338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4" name="Shape 339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0" t="0" r="0" b="0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5" name="Shape 340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0" t="0" r="0" b="0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6" name="Shape 341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7" name="Shape 342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8" name="Shape 343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29" name="Shape 344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30" name="Shape 345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31" name="Shape 346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  <p:sp>
          <p:nvSpPr>
            <p:cNvPr id="32" name="Shape 347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67547" y="4370453"/>
            <a:ext cx="5904657" cy="1938867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>
              <a:buClrTx/>
            </a:pPr>
            <a:r>
              <a:rPr lang="en-GB" sz="2000" dirty="0">
                <a:solidFill>
                  <a:srgbClr val="2D5EC1"/>
                </a:solidFill>
              </a:rPr>
              <a:t>European Heritage Days</a:t>
            </a:r>
          </a:p>
          <a:p>
            <a:pPr>
              <a:buClrTx/>
            </a:pPr>
            <a:endParaRPr lang="en-GB" sz="2000" dirty="0">
              <a:solidFill>
                <a:srgbClr val="2D5EC1"/>
              </a:solidFill>
            </a:endParaRP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September 2018</a:t>
            </a:r>
            <a:endParaRPr lang="en-GB" sz="2000" b="0" dirty="0">
              <a:solidFill>
                <a:schemeClr val="tx1"/>
              </a:solidFill>
            </a:endParaRPr>
          </a:p>
          <a:p>
            <a:pPr>
              <a:buClrTx/>
            </a:pPr>
            <a:endParaRPr lang="en-GB" sz="2000" b="0" dirty="0">
              <a:solidFill>
                <a:schemeClr val="tx1"/>
              </a:solidFill>
            </a:endParaRP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chemeClr val="tx1"/>
                </a:solidFill>
              </a:rPr>
              <a:t>Thousands of events and access to rarely opened </a:t>
            </a:r>
            <a:r>
              <a:rPr lang="en-GB" sz="2000" b="0" dirty="0" smtClean="0">
                <a:solidFill>
                  <a:schemeClr val="tx1"/>
                </a:solidFill>
              </a:rPr>
              <a:t>sites; over </a:t>
            </a:r>
            <a:r>
              <a:rPr lang="en-GB" sz="2000" b="0" dirty="0">
                <a:solidFill>
                  <a:schemeClr val="tx1"/>
                </a:solidFill>
              </a:rPr>
              <a:t>30 million participants </a:t>
            </a:r>
            <a:endParaRPr lang="en-GB" sz="2000" b="0" dirty="0" smtClean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37" t="341" r="17177"/>
          <a:stretch/>
        </p:blipFill>
        <p:spPr>
          <a:xfrm>
            <a:off x="6516218" y="4325708"/>
            <a:ext cx="2198634" cy="17890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0" name="Rectangle 39"/>
          <p:cNvSpPr/>
          <p:nvPr/>
        </p:nvSpPr>
        <p:spPr>
          <a:xfrm>
            <a:off x="395536" y="1660754"/>
            <a:ext cx="5328592" cy="399984"/>
          </a:xfrm>
          <a:prstGeom prst="rect">
            <a:avLst/>
          </a:prstGeom>
        </p:spPr>
        <p:txBody>
          <a:bodyPr wrap="square" lIns="91305" tIns="45658" rIns="91305" bIns="45658">
            <a:spAutoFit/>
          </a:bodyPr>
          <a:lstStyle/>
          <a:p>
            <a:pPr>
              <a:buClrTx/>
            </a:pPr>
            <a:r>
              <a:rPr lang="en-GB" sz="2000" dirty="0">
                <a:solidFill>
                  <a:srgbClr val="2D5EC1"/>
                </a:solidFill>
              </a:rPr>
              <a:t>European Culture Forum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7545" y="2157836"/>
            <a:ext cx="5544617" cy="707761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Launch </a:t>
            </a:r>
            <a:r>
              <a:rPr lang="en-GB" sz="2000" b="0" dirty="0">
                <a:solidFill>
                  <a:schemeClr val="tx1"/>
                </a:solidFill>
              </a:rPr>
              <a:t>of the </a:t>
            </a:r>
            <a:r>
              <a:rPr lang="en-GB" sz="2000" b="0" dirty="0" smtClean="0">
                <a:solidFill>
                  <a:schemeClr val="tx1"/>
                </a:solidFill>
              </a:rPr>
              <a:t>Year, 07-08 December 2017, Milan</a:t>
            </a:r>
            <a:endParaRPr lang="en-GB" sz="2000" b="0" dirty="0">
              <a:solidFill>
                <a:schemeClr val="tx1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60" t="7002" r="13881" b="16789"/>
          <a:stretch/>
        </p:blipFill>
        <p:spPr>
          <a:xfrm>
            <a:off x="6616966" y="1879430"/>
            <a:ext cx="2173046" cy="16262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541804" y="3551609"/>
            <a:ext cx="2422684" cy="399984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r>
              <a:rPr lang="en-GB" sz="1000" b="0" dirty="0">
                <a:solidFill>
                  <a:schemeClr val="tx1"/>
                </a:solidFill>
              </a:rPr>
              <a:t>http://ec.europa.eu/culture/forum/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92538" y="6251264"/>
            <a:ext cx="2751462" cy="399984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r>
              <a:rPr lang="en-GB" sz="1000" b="0" dirty="0">
                <a:solidFill>
                  <a:schemeClr val="tx1"/>
                </a:solidFill>
              </a:rPr>
              <a:t>http://www.europeanheritagedays.com/</a:t>
            </a:r>
          </a:p>
        </p:txBody>
      </p:sp>
    </p:spTree>
    <p:extLst>
      <p:ext uri="{BB962C8B-B14F-4D97-AF65-F5344CB8AC3E}">
        <p14:creationId xmlns:p14="http://schemas.microsoft.com/office/powerpoint/2010/main" val="140461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300" y="404664"/>
            <a:ext cx="8229600" cy="936625"/>
          </a:xfrm>
        </p:spPr>
        <p:txBody>
          <a:bodyPr/>
          <a:lstStyle/>
          <a:p>
            <a:r>
              <a:rPr lang="en-GB" sz="2500" dirty="0">
                <a:solidFill>
                  <a:srgbClr val="7030A0"/>
                </a:solidFill>
              </a:rPr>
              <a:t>Key events at European level</a:t>
            </a:r>
            <a:r>
              <a:rPr lang="en-GB" sz="2500" dirty="0">
                <a:solidFill>
                  <a:srgbClr val="7030A0"/>
                </a:solidFill>
              </a:rPr>
              <a:t/>
            </a:r>
            <a:br>
              <a:rPr lang="en-GB" sz="2500" dirty="0">
                <a:solidFill>
                  <a:srgbClr val="7030A0"/>
                </a:solidFill>
              </a:rPr>
            </a:br>
            <a:endParaRPr lang="en-GB" sz="25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4899" y="6670658"/>
            <a:ext cx="476404" cy="156966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GB" sz="600" i="1" dirty="0">
                <a:solidFill>
                  <a:srgbClr val="FFC000"/>
                </a:solidFill>
              </a:rPr>
              <a:t>Culture</a:t>
            </a:r>
            <a:endParaRPr lang="en-GB" sz="600" i="1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875" y="1834444"/>
            <a:ext cx="8586452" cy="594009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1" rIns="91440" bIns="45721" rtlCol="0">
            <a:spAutoFit/>
          </a:bodyPr>
          <a:lstStyle/>
          <a:p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Wingdings" panose="05000000000000000000" pitchFamily="2" charset="2"/>
              <a:buChar char="ü"/>
            </a:pPr>
            <a:r>
              <a:rPr lang="nl-NL" sz="2000" dirty="0">
                <a:solidFill>
                  <a:srgbClr val="BC0487"/>
                </a:solidFill>
              </a:rPr>
              <a:t>Opening </a:t>
            </a:r>
            <a:r>
              <a:rPr lang="nl-NL" sz="2000" dirty="0" err="1">
                <a:solidFill>
                  <a:srgbClr val="BC0487"/>
                </a:solidFill>
              </a:rPr>
              <a:t>Ceremony</a:t>
            </a:r>
            <a:r>
              <a:rPr lang="nl-NL" sz="2000" dirty="0">
                <a:solidFill>
                  <a:srgbClr val="BC0487"/>
                </a:solidFill>
              </a:rPr>
              <a:t> </a:t>
            </a:r>
            <a:r>
              <a:rPr lang="nl-NL" sz="2000" dirty="0">
                <a:solidFill>
                  <a:srgbClr val="BC0487"/>
                </a:solidFill>
              </a:rPr>
              <a:t>of </a:t>
            </a:r>
            <a:r>
              <a:rPr lang="nl-NL" sz="2000" dirty="0" err="1">
                <a:solidFill>
                  <a:srgbClr val="BC0487"/>
                </a:solidFill>
              </a:rPr>
              <a:t>ECoC</a:t>
            </a:r>
            <a:r>
              <a:rPr lang="nl-NL" sz="2000" dirty="0">
                <a:solidFill>
                  <a:srgbClr val="BC0487"/>
                </a:solidFill>
              </a:rPr>
              <a:t> Leeuwarden </a:t>
            </a:r>
            <a:r>
              <a:rPr lang="nl-NL" sz="2000" dirty="0">
                <a:solidFill>
                  <a:srgbClr val="BC0487"/>
                </a:solidFill>
              </a:rPr>
              <a:t>2018</a:t>
            </a:r>
          </a:p>
          <a:p>
            <a:pPr marL="320040" indent="-32004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</a:rPr>
              <a:t>27 </a:t>
            </a:r>
            <a:r>
              <a:rPr lang="nl-NL" sz="2000" dirty="0" err="1">
                <a:solidFill>
                  <a:schemeClr val="tx1"/>
                </a:solidFill>
              </a:rPr>
              <a:t>January</a:t>
            </a:r>
            <a:r>
              <a:rPr lang="nl-NL" sz="2000" dirty="0">
                <a:solidFill>
                  <a:schemeClr val="tx1"/>
                </a:solidFill>
              </a:rPr>
              <a:t> </a:t>
            </a:r>
            <a:r>
              <a:rPr lang="nl-NL" sz="2000" dirty="0">
                <a:solidFill>
                  <a:schemeClr val="tx1"/>
                </a:solidFill>
              </a:rPr>
              <a:t>2018</a:t>
            </a:r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BC0487"/>
                </a:solidFill>
              </a:rPr>
              <a:t>Joint </a:t>
            </a:r>
            <a:r>
              <a:rPr lang="en-GB" sz="2000" dirty="0">
                <a:solidFill>
                  <a:srgbClr val="BC0487"/>
                </a:solidFill>
              </a:rPr>
              <a:t>RTD -EAC high level Conference on European Research for Cultural heritage</a:t>
            </a:r>
          </a:p>
          <a:p>
            <a:pPr marL="320040" indent="-32004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20 March </a:t>
            </a:r>
            <a:r>
              <a:rPr lang="en-GB" sz="2000" dirty="0">
                <a:solidFill>
                  <a:schemeClr val="tx1"/>
                </a:solidFill>
              </a:rPr>
              <a:t>2018, Brussels </a:t>
            </a:r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BC0487"/>
                </a:solidFill>
              </a:rPr>
              <a:t>Bulgarian Presidency </a:t>
            </a:r>
            <a:r>
              <a:rPr lang="en-GB" sz="2000" dirty="0">
                <a:solidFill>
                  <a:srgbClr val="BC0487"/>
                </a:solidFill>
              </a:rPr>
              <a:t>conference on Cultural </a:t>
            </a:r>
            <a:r>
              <a:rPr lang="en-GB" sz="2000" dirty="0">
                <a:solidFill>
                  <a:srgbClr val="BC0487"/>
                </a:solidFill>
              </a:rPr>
              <a:t>heritage</a:t>
            </a:r>
          </a:p>
          <a:p>
            <a:pPr marL="320040" indent="-320040">
              <a:buFont typeface="Arial" panose="020B0604020202020204" pitchFamily="34" charset="0"/>
              <a:buChar char="•"/>
            </a:pPr>
            <a:r>
              <a:rPr lang="fr-BE" sz="2000" dirty="0">
                <a:solidFill>
                  <a:schemeClr val="tx1"/>
                </a:solidFill>
              </a:rPr>
              <a:t>End of March 2018, </a:t>
            </a:r>
            <a:r>
              <a:rPr lang="en-US" sz="2000" dirty="0">
                <a:solidFill>
                  <a:schemeClr val="tx1"/>
                </a:solidFill>
              </a:rPr>
              <a:t>Bulgaria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rgbClr val="BC0487"/>
                </a:solidFill>
              </a:rPr>
              <a:t> </a:t>
            </a:r>
            <a:r>
              <a:rPr lang="fr-BE" sz="2000" dirty="0">
                <a:solidFill>
                  <a:srgbClr val="BC0487"/>
                </a:solidFill>
              </a:rPr>
              <a:t> </a:t>
            </a:r>
          </a:p>
          <a:p>
            <a:endParaRPr lang="en-GB" sz="2000" dirty="0">
              <a:solidFill>
                <a:srgbClr val="BC048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834" y="5384911"/>
            <a:ext cx="8544533" cy="1015665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marL="360045" indent="-360045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BC0487"/>
                </a:solidFill>
              </a:rPr>
              <a:t>European Heritage Label Ceremony </a:t>
            </a:r>
            <a:r>
              <a:rPr lang="en-US" sz="2000" dirty="0">
                <a:solidFill>
                  <a:srgbClr val="BC0487"/>
                </a:solidFill>
              </a:rPr>
              <a:t>2018</a:t>
            </a:r>
          </a:p>
          <a:p>
            <a:pPr marL="360045" indent="-360045">
              <a:buFont typeface="Arial" panose="020B0604020202020204" pitchFamily="34" charset="0"/>
              <a:buChar char="•"/>
            </a:pPr>
            <a:r>
              <a:rPr lang="fr-BE" sz="2000" dirty="0">
                <a:solidFill>
                  <a:schemeClr val="tx1"/>
                </a:solidFill>
              </a:rPr>
              <a:t>April 2018, Brussels</a:t>
            </a:r>
          </a:p>
          <a:p>
            <a:pPr>
              <a:buClrTx/>
            </a:pPr>
            <a:endParaRPr lang="en-US" sz="2000" dirty="0">
              <a:solidFill>
                <a:srgbClr val="BC048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836712"/>
            <a:ext cx="1035028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>
              <a:solidFill>
                <a:srgbClr val="BC0487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000" b="1" dirty="0">
                <a:solidFill>
                  <a:srgbClr val="BC0487"/>
                </a:solidFill>
              </a:rPr>
              <a:t>Opening Ceremony of </a:t>
            </a:r>
            <a:r>
              <a:rPr lang="en-GB" sz="2000" b="1" dirty="0" err="1">
                <a:solidFill>
                  <a:srgbClr val="BC0487"/>
                </a:solidFill>
              </a:rPr>
              <a:t>ECoC</a:t>
            </a:r>
            <a:r>
              <a:rPr lang="en-GB" sz="2000" b="1" dirty="0">
                <a:solidFill>
                  <a:srgbClr val="BC0487"/>
                </a:solidFill>
              </a:rPr>
              <a:t> Valletta 2018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20 January 2018 </a:t>
            </a:r>
          </a:p>
        </p:txBody>
      </p:sp>
    </p:spTree>
    <p:extLst>
      <p:ext uri="{BB962C8B-B14F-4D97-AF65-F5344CB8AC3E}">
        <p14:creationId xmlns:p14="http://schemas.microsoft.com/office/powerpoint/2010/main" val="203998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09" y="1358250"/>
            <a:ext cx="8229600" cy="936625"/>
          </a:xfrm>
        </p:spPr>
        <p:txBody>
          <a:bodyPr/>
          <a:lstStyle/>
          <a:p>
            <a:r>
              <a:rPr lang="en-GB" sz="2500" dirty="0">
                <a:solidFill>
                  <a:srgbClr val="7030A0"/>
                </a:solidFill>
              </a:rPr>
              <a:t>Key events at European level</a:t>
            </a:r>
            <a:r>
              <a:rPr lang="en-GB" sz="2500" dirty="0">
                <a:solidFill>
                  <a:srgbClr val="7030A0"/>
                </a:solidFill>
              </a:rPr>
              <a:t/>
            </a:r>
            <a:br>
              <a:rPr lang="en-GB" sz="2500" dirty="0">
                <a:solidFill>
                  <a:srgbClr val="7030A0"/>
                </a:solidFill>
              </a:rPr>
            </a:br>
            <a:endParaRPr lang="en-GB" sz="25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4899" y="6670658"/>
            <a:ext cx="476404" cy="156966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GB" sz="600" i="1" dirty="0">
                <a:solidFill>
                  <a:srgbClr val="FFC000"/>
                </a:solidFill>
              </a:rPr>
              <a:t>Culture</a:t>
            </a:r>
            <a:endParaRPr lang="en-GB" sz="600" i="1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875" y="1754814"/>
            <a:ext cx="8586452" cy="6247866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Wingdings" panose="05000000000000000000" pitchFamily="2" charset="2"/>
              <a:buChar char="ü"/>
            </a:pPr>
            <a:r>
              <a:rPr lang="fr-BE" sz="2000" dirty="0">
                <a:solidFill>
                  <a:srgbClr val="BC0487"/>
                </a:solidFill>
              </a:rPr>
              <a:t>European </a:t>
            </a:r>
            <a:r>
              <a:rPr lang="fr-BE" sz="2000" dirty="0" err="1">
                <a:solidFill>
                  <a:srgbClr val="BC0487"/>
                </a:solidFill>
              </a:rPr>
              <a:t>Summit</a:t>
            </a:r>
            <a:r>
              <a:rPr lang="fr-BE" sz="2000" dirty="0">
                <a:solidFill>
                  <a:srgbClr val="BC0487"/>
                </a:solidFill>
              </a:rPr>
              <a:t> of Cultural </a:t>
            </a:r>
            <a:r>
              <a:rPr lang="fr-BE" sz="2000" dirty="0" err="1">
                <a:solidFill>
                  <a:srgbClr val="BC0487"/>
                </a:solidFill>
              </a:rPr>
              <a:t>Heritage</a:t>
            </a:r>
            <a:r>
              <a:rPr lang="fr-BE" sz="2000" dirty="0">
                <a:solidFill>
                  <a:srgbClr val="BC0487"/>
                </a:solidFill>
              </a:rPr>
              <a:t>/</a:t>
            </a:r>
            <a:r>
              <a:rPr lang="en-GB" sz="2000" dirty="0"/>
              <a:t>European </a:t>
            </a:r>
            <a:r>
              <a:rPr lang="en-GB" sz="2000" dirty="0"/>
              <a:t>Union Prize for Cultural Heritage / Europa Nostra </a:t>
            </a:r>
            <a:r>
              <a:rPr lang="en-GB" sz="2000" dirty="0"/>
              <a:t>Awards </a:t>
            </a:r>
            <a:r>
              <a:rPr lang="it-IT" sz="2000" dirty="0"/>
              <a:t>2018 </a:t>
            </a:r>
            <a:r>
              <a:rPr lang="it-IT" sz="2000" dirty="0" err="1"/>
              <a:t>Ceremony</a:t>
            </a:r>
            <a:endParaRPr lang="it-IT" sz="2000" dirty="0"/>
          </a:p>
          <a:p>
            <a:pPr marL="320040" indent="-32004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20-24 June 2018, Berlin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BC0487"/>
                </a:solidFill>
              </a:rPr>
              <a:t>European Heritage </a:t>
            </a:r>
            <a:r>
              <a:rPr lang="en-GB" sz="2000" dirty="0">
                <a:solidFill>
                  <a:srgbClr val="BC0487"/>
                </a:solidFill>
              </a:rPr>
              <a:t>Days 2018 </a:t>
            </a:r>
          </a:p>
          <a:p>
            <a:pPr marL="320040" indent="-32004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August- September 2018, throughout Europe </a:t>
            </a: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BC0487"/>
                </a:solidFill>
              </a:rPr>
              <a:t>Congress on Cultural </a:t>
            </a:r>
            <a:r>
              <a:rPr lang="en-GB" sz="2000" dirty="0">
                <a:solidFill>
                  <a:srgbClr val="BC0487"/>
                </a:solidFill>
              </a:rPr>
              <a:t>Heritage</a:t>
            </a:r>
          </a:p>
          <a:p>
            <a:pPr marL="320040" indent="-32004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18-19 October 2018, Vienna</a:t>
            </a: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BC0487"/>
                </a:solidFill>
              </a:rPr>
              <a:t>Closing conference by Austrian Presidency </a:t>
            </a:r>
            <a:endParaRPr lang="it-IT" sz="2000" dirty="0">
              <a:solidFill>
                <a:srgbClr val="BC0487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11-12 December 2018, Vienna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20040" indent="-32004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rgbClr val="BC0487"/>
                </a:solidFill>
              </a:rPr>
              <a:t> </a:t>
            </a:r>
            <a:r>
              <a:rPr lang="fr-BE" sz="2000" dirty="0">
                <a:solidFill>
                  <a:srgbClr val="BC0487"/>
                </a:solidFill>
              </a:rPr>
              <a:t> </a:t>
            </a:r>
          </a:p>
          <a:p>
            <a:endParaRPr lang="en-GB" sz="2000" dirty="0">
              <a:solidFill>
                <a:srgbClr val="BC04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43541" y="1842369"/>
            <a:ext cx="7488832" cy="115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r>
              <a:rPr lang="en-GB" kern="0" dirty="0" smtClean="0"/>
              <a:t>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A list of planned events in </a:t>
            </a:r>
            <a:r>
              <a:rPr lang="en-GB" sz="2000" i="0" dirty="0">
                <a:solidFill>
                  <a:srgbClr val="BC0487"/>
                </a:solidFill>
                <a:latin typeface="Verdana" pitchFamily="34" charset="0"/>
              </a:rPr>
              <a:t>Member </a:t>
            </a:r>
            <a:r>
              <a:rPr lang="en-GB" sz="2000" i="0" dirty="0">
                <a:solidFill>
                  <a:srgbClr val="BC0487"/>
                </a:solidFill>
                <a:latin typeface="Verdana" pitchFamily="34" charset="0"/>
              </a:rPr>
              <a:t>States</a:t>
            </a: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None/>
            </a:pPr>
            <a:r>
              <a:rPr lang="en-GB" sz="2000" i="0" dirty="0">
                <a:solidFill>
                  <a:srgbClr val="BC0487"/>
                </a:solidFill>
                <a:latin typeface="Verdana" pitchFamily="34" charset="0"/>
              </a:rPr>
              <a:t> </a:t>
            </a:r>
          </a:p>
          <a:p>
            <a:pPr>
              <a:buClr>
                <a:srgbClr val="BC0487"/>
              </a:buClr>
              <a:buFont typeface="Arial" panose="020B0604020202020204" pitchFamily="34" charset="0"/>
              <a:buChar char="•"/>
            </a:pPr>
            <a:endParaRPr lang="en-GB" sz="2000" i="0" dirty="0">
              <a:solidFill>
                <a:srgbClr val="BC0487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endParaRPr lang="en-GB" sz="2000" i="0" dirty="0">
              <a:solidFill>
                <a:srgbClr val="BC0487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None/>
            </a:pPr>
            <a:r>
              <a:rPr lang="en-GB" sz="2000" i="0" dirty="0">
                <a:solidFill>
                  <a:srgbClr val="BC0487"/>
                </a:solidFill>
                <a:latin typeface="Verdana" pitchFamily="34" charset="0"/>
              </a:rPr>
              <a:t>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    </a:t>
            </a: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276" b="76"/>
          <a:stretch/>
        </p:blipFill>
        <p:spPr>
          <a:xfrm rot="1441795">
            <a:off x="4640662" y="1252308"/>
            <a:ext cx="4016147" cy="50395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3701" y="3320988"/>
            <a:ext cx="4889263" cy="2280624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  <a:prstDash val="sysDash"/>
          </a:ln>
        </p:spPr>
        <p:txBody>
          <a:bodyPr wrap="square" lIns="64008" tIns="32004" rIns="64008" bIns="32004" rtlCol="0">
            <a:spAutoFit/>
          </a:bodyPr>
          <a:lstStyle/>
          <a:p>
            <a:pPr algn="ctr">
              <a:buClr>
                <a:srgbClr val="BC0487"/>
              </a:buClr>
            </a:pPr>
            <a:r>
              <a:rPr lang="en-GB" sz="4900" kern="0" dirty="0">
                <a:solidFill>
                  <a:srgbClr val="000000"/>
                </a:solidFill>
                <a:latin typeface="Cabin"/>
                <a:ea typeface="Cabin"/>
                <a:cs typeface="Cabin"/>
              </a:rPr>
              <a:t>19</a:t>
            </a:r>
            <a:r>
              <a:rPr lang="en-GB" sz="6300" kern="0" dirty="0">
                <a:solidFill>
                  <a:srgbClr val="000000"/>
                </a:solidFill>
                <a:latin typeface="Cabin"/>
                <a:ea typeface="Cabin"/>
                <a:cs typeface="Cabin"/>
              </a:rPr>
              <a:t> </a:t>
            </a:r>
            <a:r>
              <a:rPr lang="en-GB" sz="2100" dirty="0">
                <a:solidFill>
                  <a:schemeClr val="tx1"/>
                </a:solidFill>
              </a:rPr>
              <a:t>Member states</a:t>
            </a:r>
          </a:p>
          <a:p>
            <a:pPr algn="ctr">
              <a:buClr>
                <a:srgbClr val="BC0487"/>
              </a:buClr>
            </a:pPr>
            <a:endParaRPr lang="en-GB" sz="100" dirty="0">
              <a:solidFill>
                <a:schemeClr val="tx1"/>
              </a:solidFill>
            </a:endParaRPr>
          </a:p>
          <a:p>
            <a:pPr algn="ctr">
              <a:buClr>
                <a:srgbClr val="BC0487"/>
              </a:buClr>
            </a:pPr>
            <a:r>
              <a:rPr lang="en-GB" sz="2100" dirty="0">
                <a:solidFill>
                  <a:schemeClr val="tx1"/>
                </a:solidFill>
              </a:rPr>
              <a:t>Over </a:t>
            </a:r>
            <a:r>
              <a:rPr lang="en-GB" sz="4900" kern="0" dirty="0">
                <a:solidFill>
                  <a:srgbClr val="000000"/>
                </a:solidFill>
                <a:latin typeface="Cabin"/>
                <a:ea typeface="Cabin"/>
                <a:cs typeface="Cabin"/>
              </a:rPr>
              <a:t>230</a:t>
            </a:r>
            <a:r>
              <a:rPr lang="en-GB" sz="2000" kern="0" dirty="0">
                <a:solidFill>
                  <a:srgbClr val="000000"/>
                </a:solidFill>
                <a:latin typeface="Cabin"/>
                <a:ea typeface="Cabin"/>
                <a:cs typeface="Cabin"/>
              </a:rPr>
              <a:t> </a:t>
            </a:r>
            <a:r>
              <a:rPr lang="en-GB" sz="2100" dirty="0">
                <a:solidFill>
                  <a:schemeClr val="tx1"/>
                </a:solidFill>
              </a:rPr>
              <a:t>events</a:t>
            </a:r>
          </a:p>
          <a:p>
            <a:pPr algn="ctr">
              <a:buClr>
                <a:srgbClr val="BC0487"/>
              </a:buClr>
            </a:pPr>
            <a:endParaRPr lang="en-GB" sz="100" dirty="0">
              <a:solidFill>
                <a:srgbClr val="BC0487"/>
              </a:solidFill>
            </a:endParaRPr>
          </a:p>
          <a:p>
            <a:pPr algn="ctr">
              <a:buClr>
                <a:srgbClr val="BC0487"/>
              </a:buClr>
            </a:pPr>
            <a:r>
              <a:rPr lang="en-GB" sz="1500" dirty="0">
                <a:solidFill>
                  <a:srgbClr val="BC0487"/>
                </a:solidFill>
              </a:rPr>
              <a:t>(as of 4 September)</a:t>
            </a:r>
          </a:p>
          <a:p>
            <a:pPr algn="ctr">
              <a:buClr>
                <a:srgbClr val="BC0487"/>
              </a:buClr>
            </a:pPr>
            <a:endParaRPr lang="en-GB" sz="1500" dirty="0">
              <a:solidFill>
                <a:srgbClr val="BC048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94899" y="6670658"/>
            <a:ext cx="476404" cy="156966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GB" sz="600" i="1" dirty="0">
                <a:solidFill>
                  <a:srgbClr val="FFC000"/>
                </a:solidFill>
              </a:rPr>
              <a:t>Culture</a:t>
            </a:r>
            <a:endParaRPr lang="en-GB" sz="600" i="1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190" y="1429834"/>
            <a:ext cx="5114605" cy="449354"/>
          </a:xfrm>
          <a:prstGeom prst="rect">
            <a:avLst/>
          </a:prstGeom>
        </p:spPr>
        <p:txBody>
          <a:bodyPr wrap="none" lIns="64008" tIns="32004" rIns="64008" bIns="32004">
            <a:spAutoFit/>
          </a:bodyPr>
          <a:lstStyle/>
          <a:p>
            <a:r>
              <a:rPr lang="en-GB" sz="25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Key events </a:t>
            </a:r>
            <a:r>
              <a:rPr lang="en-GB" sz="25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at national level</a:t>
            </a:r>
            <a:endParaRPr lang="en-GB" sz="25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676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5562" y="1430778"/>
            <a:ext cx="7680854" cy="834074"/>
          </a:xfrm>
          <a:prstGeom prst="rect">
            <a:avLst/>
          </a:prstGeom>
        </p:spPr>
        <p:txBody>
          <a:bodyPr wrap="square" lIns="64008" tIns="32004" rIns="64008" bIns="32004">
            <a:spAutoFit/>
          </a:bodyPr>
          <a:lstStyle/>
          <a:p>
            <a:pPr algn="ctr"/>
            <a:r>
              <a:rPr lang="en-GB" sz="25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Highlighted events in EYCH campaign website</a:t>
            </a:r>
            <a:endParaRPr lang="en-GB" sz="25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2393" y="2753265"/>
            <a:ext cx="3840427" cy="115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 Up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to </a:t>
            </a:r>
            <a:r>
              <a:rPr lang="en-GB" sz="2000" i="0" dirty="0">
                <a:solidFill>
                  <a:srgbClr val="BC0487"/>
                </a:solidFill>
                <a:latin typeface="Verdana" pitchFamily="34" charset="0"/>
              </a:rPr>
              <a:t>5 events per Member State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will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be flagged </a:t>
            </a: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None/>
            </a:pP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None/>
            </a:pP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The selection will aim at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showcasing </a:t>
            </a:r>
            <a:r>
              <a:rPr lang="en-GB" sz="2000" i="0" dirty="0">
                <a:solidFill>
                  <a:srgbClr val="BC0487"/>
                </a:solidFill>
                <a:latin typeface="Verdana" pitchFamily="34" charset="0"/>
              </a:rPr>
              <a:t>inspiring events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taking place across </a:t>
            </a: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Europe  </a:t>
            </a:r>
            <a:endParaRPr lang="en-GB" sz="2000" i="0" dirty="0">
              <a:solidFill>
                <a:schemeClr val="tx1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None/>
            </a:pPr>
            <a:r>
              <a:rPr lang="en-GB" sz="2000" i="0" dirty="0">
                <a:solidFill>
                  <a:schemeClr val="tx1"/>
                </a:solidFill>
                <a:latin typeface="Verdana" pitchFamily="34" charset="0"/>
              </a:rPr>
              <a:t> </a:t>
            </a:r>
          </a:p>
          <a:p>
            <a:pPr marL="0" indent="0">
              <a:buClr>
                <a:srgbClr val="BC0487"/>
              </a:buClr>
              <a:buNone/>
            </a:pPr>
            <a:endParaRPr lang="en-GB" sz="2000" i="0" dirty="0">
              <a:solidFill>
                <a:srgbClr val="BC0487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Arial" panose="020B0604020202020204" pitchFamily="34" charset="0"/>
              <a:buChar char="•"/>
            </a:pPr>
            <a:endParaRPr lang="en-GB" sz="800" i="0" dirty="0">
              <a:solidFill>
                <a:srgbClr val="BC0487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endParaRPr lang="en-GB" sz="800" i="0" dirty="0">
              <a:solidFill>
                <a:srgbClr val="BC0487"/>
              </a:solidFill>
              <a:latin typeface="Verdana" pitchFamily="34" charset="0"/>
            </a:endParaRPr>
          </a:p>
          <a:p>
            <a:pPr marL="0" indent="0">
              <a:buClr>
                <a:srgbClr val="BC0487"/>
              </a:buClr>
              <a:buNone/>
            </a:pPr>
            <a:r>
              <a:rPr lang="en-GB" sz="800" i="0" dirty="0">
                <a:solidFill>
                  <a:srgbClr val="BC0487"/>
                </a:solidFill>
                <a:latin typeface="Verdana" pitchFamily="34" charset="0"/>
              </a:rPr>
              <a:t> </a:t>
            </a:r>
            <a:r>
              <a:rPr lang="en-GB" sz="800" i="0" dirty="0">
                <a:solidFill>
                  <a:schemeClr val="tx1"/>
                </a:solidFill>
                <a:latin typeface="Verdana" pitchFamily="34" charset="0"/>
              </a:rPr>
              <a:t>    </a:t>
            </a:r>
            <a:endParaRPr lang="en-GB" sz="800" i="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94899" y="6670658"/>
            <a:ext cx="476404" cy="156966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GB" sz="600" i="1" dirty="0">
                <a:solidFill>
                  <a:srgbClr val="FFC000"/>
                </a:solidFill>
              </a:rPr>
              <a:t>Culture</a:t>
            </a:r>
            <a:endParaRPr lang="en-GB" sz="600" i="1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7" t="51782" r="24738" b="44063"/>
          <a:stretch/>
        </p:blipFill>
        <p:spPr bwMode="auto">
          <a:xfrm>
            <a:off x="4422307" y="5408054"/>
            <a:ext cx="4312587" cy="706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9" t="23343" r="24538" b="63870"/>
          <a:stretch/>
        </p:blipFill>
        <p:spPr bwMode="auto">
          <a:xfrm>
            <a:off x="4707803" y="3050958"/>
            <a:ext cx="3911600" cy="236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17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373"/>
          <p:cNvGrpSpPr/>
          <p:nvPr/>
        </p:nvGrpSpPr>
        <p:grpSpPr>
          <a:xfrm>
            <a:off x="936702" y="532722"/>
            <a:ext cx="670791" cy="712900"/>
            <a:chOff x="6625350" y="1613750"/>
            <a:chExt cx="480525" cy="438400"/>
          </a:xfrm>
          <a:solidFill>
            <a:srgbClr val="F58220"/>
          </a:solidFill>
        </p:grpSpPr>
        <p:sp>
          <p:nvSpPr>
            <p:cNvPr id="5" name="Shape 374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0" t="0" r="0" b="0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6" name="Shape 375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0" t="0" r="0" b="0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7" name="Shape 376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0" t="0" r="0" b="0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8" name="Shape 377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0" t="0" r="0" b="0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9" name="Shape 378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0" t="0" r="0" b="0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</p:grp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287017" y="393455"/>
            <a:ext cx="839755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sz="5200" i="0" dirty="0">
                <a:solidFill>
                  <a:srgbClr val="FFC91D"/>
                </a:solidFill>
                <a:latin typeface="Verdana" pitchFamily="34" charset="0"/>
              </a:rPr>
              <a:t> </a:t>
            </a:r>
            <a:r>
              <a:rPr lang="en-US" sz="5200" i="0" dirty="0" smtClean="0">
                <a:solidFill>
                  <a:srgbClr val="FFC91D"/>
                </a:solidFill>
                <a:latin typeface="Verdana" pitchFamily="34" charset="0"/>
              </a:rPr>
              <a:t> </a:t>
            </a:r>
            <a:r>
              <a:rPr lang="en-US" sz="3600" i="0" dirty="0" smtClean="0">
                <a:solidFill>
                  <a:srgbClr val="F58220"/>
                </a:solidFill>
              </a:rPr>
              <a:t>Communication campaign</a:t>
            </a:r>
            <a:endParaRPr lang="fr-BE" sz="3600" i="0" dirty="0">
              <a:solidFill>
                <a:srgbClr val="F58220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9552" y="1617594"/>
            <a:ext cx="7488832" cy="4705352"/>
          </a:xfrm>
        </p:spPr>
        <p:txBody>
          <a:bodyPr/>
          <a:lstStyle/>
          <a:p>
            <a:pPr lvl="0"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lvl="0">
              <a:buClrTx/>
            </a:pP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000" b="1" i="0" kern="1200" dirty="0">
                <a:solidFill>
                  <a:srgbClr val="2D5EC1"/>
                </a:solidFill>
                <a:latin typeface="Verdana" pitchFamily="34" charset="0"/>
              </a:rPr>
              <a:t>Visual identity</a:t>
            </a: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, logo and slogan </a:t>
            </a:r>
          </a:p>
          <a:p>
            <a:pPr lvl="0"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lvl="0">
              <a:buClrTx/>
            </a:pP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 PPTs and flyers in </a:t>
            </a:r>
            <a:r>
              <a:rPr lang="en-GB" sz="2000" b="1" i="0" kern="1200" dirty="0">
                <a:solidFill>
                  <a:srgbClr val="2D5EC1"/>
                </a:solidFill>
                <a:latin typeface="Verdana" pitchFamily="34" charset="0"/>
              </a:rPr>
              <a:t>all EU languages</a:t>
            </a:r>
          </a:p>
          <a:p>
            <a:pPr lvl="0"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lvl="0">
              <a:buClrTx/>
            </a:pPr>
            <a:r>
              <a:rPr lang="en-GB" sz="2000" b="1" i="0" kern="1200" dirty="0">
                <a:solidFill>
                  <a:srgbClr val="2D5EC1"/>
                </a:solidFill>
                <a:latin typeface="Verdana" pitchFamily="34" charset="0"/>
              </a:rPr>
              <a:t> Website  </a:t>
            </a:r>
          </a:p>
          <a:p>
            <a:pPr lvl="0">
              <a:buClrTx/>
            </a:pPr>
            <a:endParaRPr lang="en-GB" sz="2000" b="1" i="0" kern="1200" dirty="0">
              <a:solidFill>
                <a:srgbClr val="2D5EC1"/>
              </a:solidFill>
              <a:latin typeface="Verdana" pitchFamily="34" charset="0"/>
            </a:endParaRPr>
          </a:p>
          <a:p>
            <a:pPr>
              <a:buClrTx/>
            </a:pPr>
            <a:r>
              <a:rPr lang="en-GB" sz="2800" i="0" kern="1200" dirty="0">
                <a:solidFill>
                  <a:schemeClr val="tx1"/>
                </a:solidFill>
                <a:latin typeface="Verdana" pitchFamily="34" charset="0"/>
              </a:rPr>
              <a:t> </a:t>
            </a:r>
            <a:r>
              <a:rPr lang="en-GB" sz="2000" i="0" kern="1200" dirty="0">
                <a:solidFill>
                  <a:schemeClr val="tx1"/>
                </a:solidFill>
                <a:latin typeface="Verdana" pitchFamily="34" charset="0"/>
              </a:rPr>
              <a:t>EYCH </a:t>
            </a:r>
            <a:r>
              <a:rPr lang="en-GB" sz="2000" b="1" i="0" kern="1200" dirty="0">
                <a:solidFill>
                  <a:srgbClr val="2D5EC1"/>
                </a:solidFill>
                <a:latin typeface="Verdana" pitchFamily="34" charset="0"/>
              </a:rPr>
              <a:t>communication toolkits</a:t>
            </a:r>
          </a:p>
          <a:p>
            <a:pPr lvl="0"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Tx/>
            </a:pPr>
            <a:r>
              <a:rPr lang="en-GB" sz="2000" b="1" i="0" kern="1200" dirty="0">
                <a:solidFill>
                  <a:srgbClr val="2D5EC1"/>
                </a:solidFill>
                <a:latin typeface="Verdana" pitchFamily="34" charset="0"/>
              </a:rPr>
              <a:t> Newsletter  </a:t>
            </a:r>
          </a:p>
          <a:p>
            <a:pPr lvl="0"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>
                <a:srgbClr val="3166CF"/>
              </a:buClr>
            </a:pPr>
            <a:endParaRPr lang="en-GB" sz="2000" kern="12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65580" t="15547" r="18924" b="43110"/>
          <a:stretch>
            <a:fillRect/>
          </a:stretch>
        </p:blipFill>
        <p:spPr bwMode="auto">
          <a:xfrm>
            <a:off x="6372218" y="1988840"/>
            <a:ext cx="1872459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251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95536" y="388877"/>
            <a:ext cx="882047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sz="5200" i="0" dirty="0">
                <a:solidFill>
                  <a:srgbClr val="FFC91D"/>
                </a:solidFill>
                <a:latin typeface="Verdana" pitchFamily="34" charset="0"/>
              </a:rPr>
              <a:t>     </a:t>
            </a:r>
            <a:r>
              <a:rPr lang="en-US" sz="4500" b="0" i="0" dirty="0">
                <a:solidFill>
                  <a:srgbClr val="F58220"/>
                </a:solidFill>
              </a:rPr>
              <a:t>  </a:t>
            </a:r>
            <a:r>
              <a:rPr lang="en-US" sz="4500" b="0" i="0" dirty="0" smtClean="0">
                <a:solidFill>
                  <a:srgbClr val="F58220"/>
                </a:solidFill>
              </a:rPr>
              <a:t>Labelling of events</a:t>
            </a:r>
            <a:endParaRPr lang="fr-BE" sz="4500" b="0" i="0" dirty="0">
              <a:solidFill>
                <a:srgbClr val="F58220"/>
              </a:solidFill>
            </a:endParaRPr>
          </a:p>
        </p:txBody>
      </p:sp>
      <p:grpSp>
        <p:nvGrpSpPr>
          <p:cNvPr id="5" name="Shape 373"/>
          <p:cNvGrpSpPr/>
          <p:nvPr/>
        </p:nvGrpSpPr>
        <p:grpSpPr>
          <a:xfrm>
            <a:off x="963806" y="548908"/>
            <a:ext cx="670791" cy="712900"/>
            <a:chOff x="6625350" y="1613750"/>
            <a:chExt cx="480525" cy="438400"/>
          </a:xfrm>
          <a:solidFill>
            <a:srgbClr val="F58220"/>
          </a:solidFill>
        </p:grpSpPr>
        <p:sp>
          <p:nvSpPr>
            <p:cNvPr id="6" name="Shape 374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0" t="0" r="0" b="0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7" name="Shape 375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0" t="0" r="0" b="0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8" name="Shape 376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0" t="0" r="0" b="0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9" name="Shape 377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0" t="0" r="0" b="0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0" name="Shape 378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0" t="0" r="0" b="0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</p:grp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4139952" y="1700808"/>
            <a:ext cx="4400119" cy="3384376"/>
          </a:xfrm>
        </p:spPr>
        <p:txBody>
          <a:bodyPr/>
          <a:lstStyle/>
          <a:p>
            <a:pPr>
              <a:buClrTx/>
              <a:defRPr/>
            </a:pPr>
            <a:r>
              <a:rPr lang="en-US" sz="1600" b="1" i="0" dirty="0" smtClean="0">
                <a:solidFill>
                  <a:schemeClr val="tx1"/>
                </a:solidFill>
              </a:rPr>
              <a:t>National coordinators </a:t>
            </a:r>
            <a:r>
              <a:rPr lang="en-US" sz="1600" b="1" i="0" dirty="0">
                <a:solidFill>
                  <a:schemeClr val="tx1"/>
                </a:solidFill>
              </a:rPr>
              <a:t> </a:t>
            </a:r>
            <a:r>
              <a:rPr lang="en-US" sz="1600" i="0" dirty="0" smtClean="0">
                <a:solidFill>
                  <a:schemeClr val="tx1"/>
                </a:solidFill>
              </a:rPr>
              <a:t>will award the label to projects and initiatives taking place in Member States</a:t>
            </a:r>
          </a:p>
          <a:p>
            <a:pPr>
              <a:buClrTx/>
              <a:defRPr/>
            </a:pPr>
            <a:r>
              <a:rPr lang="en-US" sz="1600" b="1" i="0" dirty="0" smtClean="0">
                <a:solidFill>
                  <a:schemeClr val="tx1"/>
                </a:solidFill>
              </a:rPr>
              <a:t>Commission and the members of the stakeholders' committee</a:t>
            </a:r>
            <a:r>
              <a:rPr lang="en-US" sz="1600" i="0" dirty="0" smtClean="0">
                <a:solidFill>
                  <a:schemeClr val="tx1"/>
                </a:solidFill>
              </a:rPr>
              <a:t> will award the label to cross-border projects and EU funded projects </a:t>
            </a:r>
          </a:p>
          <a:p>
            <a:pPr marL="0" lvl="0" indent="0">
              <a:buClrTx/>
              <a:buNone/>
              <a:defRPr/>
            </a:pPr>
            <a:endParaRPr lang="en-US" sz="1600" i="0" dirty="0" smtClean="0">
              <a:solidFill>
                <a:schemeClr val="tx1"/>
              </a:solidFill>
            </a:endParaRPr>
          </a:p>
          <a:p>
            <a:pPr marL="0" lvl="0" indent="0" algn="ctr">
              <a:buClrTx/>
              <a:buNone/>
              <a:defRPr/>
            </a:pPr>
            <a:r>
              <a:rPr lang="en-GB" sz="2000" i="0" kern="1200" dirty="0" smtClean="0">
                <a:solidFill>
                  <a:srgbClr val="F58220"/>
                </a:solidFill>
              </a:rPr>
              <a:t>IMPORTANT</a:t>
            </a:r>
            <a:r>
              <a:rPr lang="en-GB" sz="2000" i="0" kern="1200" dirty="0">
                <a:solidFill>
                  <a:srgbClr val="F58220"/>
                </a:solidFill>
              </a:rPr>
              <a:t>: </a:t>
            </a:r>
            <a:r>
              <a:rPr lang="en-GB" sz="1600" i="0" dirty="0">
                <a:solidFill>
                  <a:schemeClr val="tx1"/>
                </a:solidFill>
              </a:rPr>
              <a:t>all projects and events have to respond to one of the objectives of the Year </a:t>
            </a:r>
            <a:endParaRPr lang="en-US" sz="1600" i="0" dirty="0">
              <a:solidFill>
                <a:schemeClr val="tx1"/>
              </a:solidFill>
            </a:endParaRPr>
          </a:p>
          <a:p>
            <a:pPr>
              <a:buClrTx/>
              <a:defRPr/>
            </a:pPr>
            <a:endParaRPr lang="en-US" sz="1600" i="0" dirty="0">
              <a:solidFill>
                <a:schemeClr val="tx1"/>
              </a:solidFill>
            </a:endParaRPr>
          </a:p>
          <a:p>
            <a:pPr marL="0" indent="0">
              <a:spcBef>
                <a:spcPts val="350"/>
              </a:spcBef>
              <a:buClrTx/>
              <a:buNone/>
              <a:defRPr/>
            </a:pPr>
            <a:endParaRPr lang="en-US" sz="2000" i="0" dirty="0">
              <a:solidFill>
                <a:schemeClr val="tx1"/>
              </a:solidFill>
            </a:endParaRPr>
          </a:p>
          <a:p>
            <a:pPr lvl="0">
              <a:buClrTx/>
              <a:defRPr/>
            </a:pPr>
            <a:endParaRPr lang="en-GB" sz="2000" i="0" dirty="0" smtClean="0">
              <a:solidFill>
                <a:schemeClr val="tx1"/>
              </a:solidFill>
            </a:endParaRPr>
          </a:p>
          <a:p>
            <a:pPr lvl="0">
              <a:buClrTx/>
              <a:defRPr/>
            </a:pPr>
            <a:endParaRPr lang="en-GB" sz="2000" i="0" dirty="0">
              <a:solidFill>
                <a:schemeClr val="tx1"/>
              </a:solidFill>
            </a:endParaRPr>
          </a:p>
          <a:p>
            <a:pPr lvl="0">
              <a:buClrTx/>
              <a:defRPr/>
            </a:pPr>
            <a:endParaRPr lang="en-GB" sz="2000" i="0" dirty="0" smtClean="0">
              <a:solidFill>
                <a:schemeClr val="tx1"/>
              </a:solidFill>
            </a:endParaRPr>
          </a:p>
          <a:p>
            <a:pPr marL="0" lvl="0" indent="0">
              <a:buClrTx/>
              <a:buNone/>
              <a:defRPr/>
            </a:pPr>
            <a:endParaRPr lang="en-GB" sz="2800" i="0" kern="1200" dirty="0" smtClean="0">
              <a:solidFill>
                <a:srgbClr val="F58220"/>
              </a:solidFill>
            </a:endParaRPr>
          </a:p>
        </p:txBody>
      </p:sp>
      <p:pic>
        <p:nvPicPr>
          <p:cNvPr id="1026" name="Picture 2" descr="\\net1.cec.eu.int\EAC\D\Common\2018 EYCH\COMMUNICATION\Framework Contract\LOGO\EYCH2018_LogosSignature_Yello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226" y="4891298"/>
            <a:ext cx="4351927" cy="123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41935" y="1557674"/>
            <a:ext cx="4355712" cy="4674215"/>
            <a:chOff x="4117023" y="1384440"/>
            <a:chExt cx="4685558" cy="4996888"/>
          </a:xfrm>
        </p:grpSpPr>
        <p:pic>
          <p:nvPicPr>
            <p:cNvPr id="12" name="Picture 11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98" t="12327" r="18962" b="68494"/>
            <a:stretch/>
          </p:blipFill>
          <p:spPr bwMode="auto">
            <a:xfrm>
              <a:off x="4117023" y="1384440"/>
              <a:ext cx="4631441" cy="19290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3" name="Picture 12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93" t="69042" r="18656" b="14121"/>
            <a:stretch/>
          </p:blipFill>
          <p:spPr bwMode="auto">
            <a:xfrm>
              <a:off x="4117023" y="4769288"/>
              <a:ext cx="4685558" cy="16120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Picture 13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77" t="40063" r="19481" b="40868"/>
            <a:stretch/>
          </p:blipFill>
          <p:spPr bwMode="auto">
            <a:xfrm>
              <a:off x="4285141" y="3090080"/>
              <a:ext cx="4350495" cy="17279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0769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22660" y="1610797"/>
            <a:ext cx="3337239" cy="484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008" tIns="32004" rIns="64008" bIns="32004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Tx/>
              <a:defRPr/>
            </a:pPr>
            <a:endParaRPr lang="en-GB" sz="2000" i="0" kern="0" dirty="0">
              <a:solidFill>
                <a:schemeClr val="tx1"/>
              </a:solidFill>
            </a:endParaRPr>
          </a:p>
          <a:p>
            <a:pPr>
              <a:buClrTx/>
              <a:defRPr/>
            </a:pPr>
            <a:r>
              <a:rPr lang="en-GB" sz="2000" i="0" kern="0" dirty="0">
                <a:solidFill>
                  <a:schemeClr val="tx1"/>
                </a:solidFill>
              </a:rPr>
              <a:t>Fill-in the online form and request the EYCH label:  </a:t>
            </a:r>
          </a:p>
          <a:p>
            <a:pPr>
              <a:buClrTx/>
              <a:defRPr/>
            </a:pPr>
            <a:endParaRPr lang="en-GB" sz="2000" i="0" kern="0" dirty="0">
              <a:solidFill>
                <a:schemeClr val="tx1"/>
              </a:solidFill>
            </a:endParaRPr>
          </a:p>
          <a:p>
            <a:pPr marL="0" indent="0">
              <a:buClrTx/>
              <a:buNone/>
              <a:defRPr/>
            </a:pPr>
            <a:endParaRPr lang="en-GB" sz="2000" i="0" kern="0" dirty="0">
              <a:solidFill>
                <a:schemeClr val="tx1"/>
              </a:solidFill>
            </a:endParaRPr>
          </a:p>
          <a:p>
            <a:pPr marL="0" indent="0">
              <a:buClrTx/>
              <a:buNone/>
              <a:defRPr/>
            </a:pPr>
            <a:r>
              <a:rPr lang="en-GB" sz="2000" i="0" dirty="0">
                <a:solidFill>
                  <a:srgbClr val="BC0487"/>
                </a:solidFill>
              </a:rPr>
              <a:t>https://ec.europa.eu/eusurvey/runner/RequestLabelEYCH2018</a:t>
            </a:r>
          </a:p>
          <a:p>
            <a:pPr>
              <a:buClrTx/>
              <a:defRPr/>
            </a:pPr>
            <a:endParaRPr lang="en-US" sz="2000" i="0" dirty="0">
              <a:solidFill>
                <a:srgbClr val="BC0487"/>
              </a:solidFill>
            </a:endParaRPr>
          </a:p>
          <a:p>
            <a:pPr marL="0" indent="0">
              <a:buClrTx/>
              <a:buNone/>
              <a:defRPr/>
            </a:pPr>
            <a:endParaRPr lang="en-US" sz="700" i="0" kern="0" dirty="0">
              <a:solidFill>
                <a:schemeClr val="tx1"/>
              </a:solidFill>
            </a:endParaRPr>
          </a:p>
          <a:p>
            <a:pPr marL="0" indent="0">
              <a:buClrTx/>
              <a:buNone/>
              <a:defRPr/>
            </a:pPr>
            <a:endParaRPr lang="en-GB" sz="2800" i="0" dirty="0">
              <a:solidFill>
                <a:srgbClr val="F58220"/>
              </a:solidFill>
            </a:endParaRPr>
          </a:p>
          <a:p>
            <a:pPr marL="0" indent="0">
              <a:buClrTx/>
              <a:buNone/>
              <a:defRPr/>
            </a:pPr>
            <a:endParaRPr lang="en-GB" sz="2800" i="0" dirty="0">
              <a:solidFill>
                <a:srgbClr val="F58220"/>
              </a:solidFill>
            </a:endParaRPr>
          </a:p>
          <a:p>
            <a:pPr marL="0" indent="0">
              <a:buClrTx/>
              <a:buNone/>
              <a:defRPr/>
            </a:pPr>
            <a:endParaRPr lang="en-GB" sz="2800" i="0" dirty="0">
              <a:solidFill>
                <a:srgbClr val="F5822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48" t="12059" r="18563" b="14423"/>
          <a:stretch/>
        </p:blipFill>
        <p:spPr bwMode="auto">
          <a:xfrm>
            <a:off x="4091947" y="1808821"/>
            <a:ext cx="4318484" cy="4091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94899" y="6670658"/>
            <a:ext cx="476404" cy="156966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GB" sz="600" i="1" dirty="0">
                <a:solidFill>
                  <a:srgbClr val="FFC000"/>
                </a:solidFill>
              </a:rPr>
              <a:t>Culture</a:t>
            </a:r>
            <a:endParaRPr lang="en-GB" sz="6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225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74948" y="2348881"/>
            <a:ext cx="8640960" cy="3972254"/>
          </a:xfrm>
        </p:spPr>
        <p:txBody>
          <a:bodyPr/>
          <a:lstStyle/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Make </a:t>
            </a: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use of </a:t>
            </a: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these materials </a:t>
            </a: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in your communication and promotional activities including:</a:t>
            </a: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endParaRPr lang="en-GB" altLang="en-US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lvl="1">
              <a:buClr>
                <a:srgbClr val="BC0487"/>
              </a:buClr>
              <a:buFont typeface="Arial" panose="020B0604020202020204" pitchFamily="34" charset="0"/>
              <a:buChar char="•"/>
            </a:pPr>
            <a:r>
              <a:rPr lang="en-GB" altLang="en-US" sz="1800" kern="12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Online </a:t>
            </a:r>
            <a:r>
              <a:rPr lang="en-GB" altLang="en-US" sz="1800" b="0" kern="12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(via your website, social media channels and newsletters)</a:t>
            </a:r>
          </a:p>
          <a:p>
            <a:pPr lvl="1">
              <a:buClr>
                <a:srgbClr val="BC0487"/>
              </a:buClr>
              <a:buFont typeface="Arial" panose="020B0604020202020204" pitchFamily="34" charset="0"/>
              <a:buChar char="•"/>
            </a:pPr>
            <a:r>
              <a:rPr lang="en-GB" altLang="en-US" sz="1800" kern="12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Offline </a:t>
            </a:r>
            <a:r>
              <a:rPr lang="en-GB" altLang="en-US" sz="1800" b="0" kern="12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(organising events and meetings, print publications)</a:t>
            </a:r>
          </a:p>
          <a:p>
            <a:pPr lvl="1">
              <a:buClr>
                <a:srgbClr val="BC0487"/>
              </a:buClr>
              <a:buFont typeface="Arial" panose="020B0604020202020204" pitchFamily="34" charset="0"/>
              <a:buChar char="•"/>
            </a:pPr>
            <a:r>
              <a:rPr lang="en-GB" altLang="en-US" sz="1800" kern="12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And sharing within your networks!</a:t>
            </a:r>
          </a:p>
          <a:p>
            <a:pPr marL="320040" lvl="1" indent="0">
              <a:buClr>
                <a:srgbClr val="BC0487"/>
              </a:buClr>
              <a:buNone/>
            </a:pPr>
            <a:endParaRPr lang="en-GB" altLang="en-US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 Use </a:t>
            </a: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the </a:t>
            </a:r>
            <a:r>
              <a:rPr lang="en-GB" altLang="en-US" sz="2000" b="1" i="0" kern="1200" dirty="0">
                <a:solidFill>
                  <a:srgbClr val="BC0487"/>
                </a:solidFill>
                <a:latin typeface="Verdana" pitchFamily="34" charset="0"/>
              </a:rPr>
              <a:t>visual identity of the Year </a:t>
            </a: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(please see the guidelines</a:t>
            </a: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)</a:t>
            </a:r>
          </a:p>
          <a:p>
            <a:pPr marL="0" indent="0">
              <a:buClr>
                <a:srgbClr val="BC0487"/>
              </a:buClr>
              <a:buNone/>
            </a:pPr>
            <a:endParaRPr lang="en-GB" altLang="en-US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Use </a:t>
            </a:r>
            <a:r>
              <a:rPr lang="en-GB" altLang="en-US" sz="2000" i="0" kern="1200" dirty="0">
                <a:solidFill>
                  <a:schemeClr val="tx1"/>
                </a:solidFill>
                <a:latin typeface="Verdana" pitchFamily="34" charset="0"/>
              </a:rPr>
              <a:t>the hashtag </a:t>
            </a:r>
            <a:r>
              <a:rPr lang="en-GB" altLang="en-US" sz="2000" b="1" i="0" kern="1200" dirty="0">
                <a:solidFill>
                  <a:srgbClr val="BC0487"/>
                </a:solidFill>
                <a:latin typeface="Verdana" pitchFamily="34" charset="0"/>
              </a:rPr>
              <a:t>#</a:t>
            </a:r>
            <a:r>
              <a:rPr lang="en-GB" altLang="en-US" sz="2000" b="1" i="0" kern="1200" dirty="0" err="1">
                <a:solidFill>
                  <a:srgbClr val="BC0487"/>
                </a:solidFill>
                <a:latin typeface="Verdana" pitchFamily="34" charset="0"/>
              </a:rPr>
              <a:t>EuropeForCulture</a:t>
            </a:r>
            <a:endParaRPr lang="en-GB" altLang="en-US" sz="2000" b="1" i="0" kern="1200" dirty="0">
              <a:solidFill>
                <a:srgbClr val="BC0487"/>
              </a:solidFill>
              <a:latin typeface="Verdana" pitchFamily="34" charset="0"/>
            </a:endParaRPr>
          </a:p>
          <a:p>
            <a:pPr>
              <a:buClr>
                <a:srgbClr val="BC0487"/>
              </a:buClr>
              <a:buFont typeface="Wingdings" panose="05000000000000000000" pitchFamily="2" charset="2"/>
              <a:buChar char="ü"/>
            </a:pPr>
            <a:endParaRPr lang="en-GB" altLang="en-US" sz="2000" i="0" kern="12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58816" y="6627169"/>
            <a:ext cx="673224" cy="215440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GB" sz="800" i="1" dirty="0">
                <a:solidFill>
                  <a:srgbClr val="FFC91D"/>
                </a:solidFill>
              </a:rPr>
              <a:t>Culture</a:t>
            </a:r>
          </a:p>
        </p:txBody>
      </p:sp>
      <p:pic>
        <p:nvPicPr>
          <p:cNvPr id="1026" name="Picture 2" descr="C:\Program Files (x86)\Microsoft Office\MEDIA\OFFICE14\Bullets\j011586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3371850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520" y="1214754"/>
            <a:ext cx="8640960" cy="936625"/>
          </a:xfrm>
        </p:spPr>
        <p:txBody>
          <a:bodyPr/>
          <a:lstStyle/>
          <a:p>
            <a:r>
              <a:rPr lang="en-GB" sz="24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Your role as multipliers in the Communication Campaign</a:t>
            </a:r>
            <a:endParaRPr lang="en-GB" sz="2400" kern="1200" dirty="0">
              <a:solidFill>
                <a:srgbClr val="7030A0"/>
              </a:solidFill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60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Shape 264"/>
          <p:cNvSpPr txBox="1">
            <a:spLocks noGrp="1"/>
          </p:cNvSpPr>
          <p:nvPr>
            <p:ph type="title" idx="4294967295"/>
          </p:nvPr>
        </p:nvSpPr>
        <p:spPr>
          <a:xfrm>
            <a:off x="-18747" y="1597605"/>
            <a:ext cx="9144001" cy="824403"/>
          </a:xfrm>
          <a:prstGeom prst="rect">
            <a:avLst/>
          </a:prstGeom>
        </p:spPr>
        <p:txBody>
          <a:bodyPr lIns="0" tIns="0" rIns="0" bIns="0"/>
          <a:lstStyle>
            <a:lvl1pPr marL="0" indent="114300" algn="ctr">
              <a:defRPr sz="2400">
                <a:solidFill>
                  <a:srgbClr val="FF6600"/>
                </a:solidFill>
              </a:defRPr>
            </a:lvl1pPr>
          </a:lstStyle>
          <a:p>
            <a:r>
              <a:t>Holistic / Cross-cutting nature of heritage</a:t>
            </a:r>
          </a:p>
        </p:txBody>
      </p:sp>
      <p:sp>
        <p:nvSpPr>
          <p:cNvPr id="1972" name="Shape 265"/>
          <p:cNvSpPr txBox="1"/>
          <p:nvPr/>
        </p:nvSpPr>
        <p:spPr>
          <a:xfrm>
            <a:off x="6785502" y="3896762"/>
            <a:ext cx="244793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Cultural dialogue</a:t>
            </a:r>
          </a:p>
        </p:txBody>
      </p:sp>
      <p:sp>
        <p:nvSpPr>
          <p:cNvPr id="1973" name="Shape 266"/>
          <p:cNvSpPr/>
          <p:nvPr/>
        </p:nvSpPr>
        <p:spPr>
          <a:xfrm>
            <a:off x="6020918" y="4195400"/>
            <a:ext cx="2552726" cy="2308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algn="ctr">
              <a:spcBef>
                <a:spcPts val="1000"/>
              </a:spcBef>
              <a:defRPr sz="15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974" name="image19.png" descr="image1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9511" y="2399919"/>
            <a:ext cx="4190471" cy="40526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5" name="image32.png" descr="image3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5487" y="2853946"/>
            <a:ext cx="3707120" cy="29137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8964361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87016" y="1916831"/>
            <a:ext cx="7141368" cy="4464499"/>
          </a:xfrm>
          <a:prstGeom prst="rect">
            <a:avLst/>
          </a:prstGeom>
        </p:spPr>
        <p:txBody>
          <a:bodyPr/>
          <a:lstStyle/>
          <a:p>
            <a:pPr marL="342404" indent="-342404">
              <a:buSzTx/>
              <a:buNone/>
              <a:defRPr sz="2000" i="0">
                <a:solidFill>
                  <a:srgbClr val="000000"/>
                </a:solidFill>
              </a:defRPr>
            </a:pPr>
            <a:endParaRPr/>
          </a:p>
          <a:p>
            <a:pPr marL="342404" indent="-342404" algn="just">
              <a:spcBef>
                <a:spcPts val="400"/>
              </a:spcBef>
              <a:buClrTx/>
              <a:defRPr sz="2000" i="0">
                <a:solidFill>
                  <a:srgbClr val="000000"/>
                </a:solidFill>
              </a:defRPr>
            </a:pPr>
            <a:r>
              <a:t>To encourage the </a:t>
            </a:r>
            <a:r>
              <a:rPr b="1">
                <a:solidFill>
                  <a:srgbClr val="2D5EC1"/>
                </a:solidFill>
              </a:rPr>
              <a:t>sharing and appreciation</a:t>
            </a:r>
            <a:r>
              <a:rPr b="1">
                <a:solidFill>
                  <a:srgbClr val="7030A0"/>
                </a:solidFill>
              </a:rPr>
              <a:t> </a:t>
            </a:r>
            <a:r>
              <a:t>of Europe's cultural heritage as a </a:t>
            </a:r>
            <a:r>
              <a:rPr b="1">
                <a:solidFill>
                  <a:srgbClr val="2D5EC1"/>
                </a:solidFill>
              </a:rPr>
              <a:t>shared resource; </a:t>
            </a:r>
          </a:p>
          <a:p>
            <a:pPr marL="342404" indent="-342404" algn="just">
              <a:spcBef>
                <a:spcPts val="400"/>
              </a:spcBef>
              <a:buClrTx/>
              <a:defRPr sz="2000" i="0">
                <a:solidFill>
                  <a:srgbClr val="000000"/>
                </a:solidFill>
              </a:defRPr>
            </a:pPr>
            <a:r>
              <a:t>To raise awareness of </a:t>
            </a:r>
            <a:r>
              <a:rPr b="1">
                <a:solidFill>
                  <a:srgbClr val="2D5EC1"/>
                </a:solidFill>
              </a:rPr>
              <a:t>common history and values; </a:t>
            </a:r>
          </a:p>
          <a:p>
            <a:pPr marL="342404" indent="-342404" algn="just">
              <a:spcBef>
                <a:spcPts val="400"/>
              </a:spcBef>
              <a:buClrTx/>
              <a:defRPr sz="2000" i="0">
                <a:solidFill>
                  <a:srgbClr val="000000"/>
                </a:solidFill>
              </a:defRPr>
            </a:pPr>
            <a:r>
              <a:t>To reinforce a sense of belonging to </a:t>
            </a:r>
            <a:r>
              <a:rPr b="1">
                <a:solidFill>
                  <a:srgbClr val="2D5EC1"/>
                </a:solidFill>
              </a:rPr>
              <a:t>Europe;</a:t>
            </a:r>
            <a:r>
              <a:t> and</a:t>
            </a:r>
            <a:endParaRPr b="1">
              <a:solidFill>
                <a:srgbClr val="2D5EC1"/>
              </a:solidFill>
            </a:endParaRPr>
          </a:p>
          <a:p>
            <a:pPr marL="342404" indent="-342404" algn="just">
              <a:spcBef>
                <a:spcPts val="400"/>
              </a:spcBef>
              <a:buClrTx/>
              <a:defRPr sz="2000" i="0">
                <a:solidFill>
                  <a:srgbClr val="000000"/>
                </a:solidFill>
              </a:defRPr>
            </a:pPr>
            <a:r>
              <a:t>To better </a:t>
            </a:r>
            <a:r>
              <a:rPr b="1">
                <a:solidFill>
                  <a:srgbClr val="2D5EC1"/>
                </a:solidFill>
              </a:rPr>
              <a:t>protect, safeguard, reuse, enhance, valorise </a:t>
            </a:r>
            <a:r>
              <a:t>and </a:t>
            </a:r>
            <a:r>
              <a:rPr b="1">
                <a:solidFill>
                  <a:srgbClr val="2D5EC1"/>
                </a:solidFill>
              </a:rPr>
              <a:t>promote </a:t>
            </a:r>
            <a:r>
              <a:t>Europe's cultural heritage. </a:t>
            </a:r>
          </a:p>
        </p:txBody>
      </p:sp>
      <p:sp>
        <p:nvSpPr>
          <p:cNvPr id="1992" name="TextBox 28"/>
          <p:cNvSpPr txBox="1"/>
          <p:nvPr/>
        </p:nvSpPr>
        <p:spPr>
          <a:xfrm>
            <a:off x="2051719" y="332668"/>
            <a:ext cx="7416825" cy="1564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/>
          <a:p>
            <a:pPr>
              <a:defRPr sz="4800" b="0">
                <a:solidFill>
                  <a:srgbClr val="F5822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Why a Year for </a:t>
            </a:r>
            <a:endParaRPr>
              <a:solidFill>
                <a:srgbClr val="FFD624"/>
              </a:solidFill>
            </a:endParaRPr>
          </a:p>
          <a:p>
            <a:pPr>
              <a:defRPr sz="4800" b="0">
                <a:solidFill>
                  <a:srgbClr val="F5822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Cultural Heritage?</a:t>
            </a:r>
          </a:p>
        </p:txBody>
      </p:sp>
      <p:grpSp>
        <p:nvGrpSpPr>
          <p:cNvPr id="1998" name="Shape 400"/>
          <p:cNvGrpSpPr/>
          <p:nvPr/>
        </p:nvGrpSpPr>
        <p:grpSpPr>
          <a:xfrm>
            <a:off x="1043660" y="523084"/>
            <a:ext cx="538740" cy="817689"/>
            <a:chOff x="0" y="0"/>
            <a:chExt cx="538739" cy="817687"/>
          </a:xfrm>
        </p:grpSpPr>
        <p:sp>
          <p:nvSpPr>
            <p:cNvPr id="1993" name="Shape 401"/>
            <p:cNvSpPr/>
            <p:nvPr/>
          </p:nvSpPr>
          <p:spPr>
            <a:xfrm>
              <a:off x="162154" y="691698"/>
              <a:ext cx="214483" cy="43993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994" name="Shape 402"/>
            <p:cNvSpPr/>
            <p:nvPr/>
          </p:nvSpPr>
          <p:spPr>
            <a:xfrm>
              <a:off x="162154" y="623959"/>
              <a:ext cx="214483" cy="43993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995" name="Shape 403"/>
            <p:cNvSpPr/>
            <p:nvPr/>
          </p:nvSpPr>
          <p:spPr>
            <a:xfrm>
              <a:off x="162154" y="759437"/>
              <a:ext cx="214483" cy="58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3086"/>
                  </a:lnTo>
                  <a:lnTo>
                    <a:pt x="126" y="5738"/>
                  </a:lnTo>
                  <a:lnTo>
                    <a:pt x="511" y="8373"/>
                  </a:lnTo>
                  <a:lnTo>
                    <a:pt x="1027" y="10574"/>
                  </a:lnTo>
                  <a:lnTo>
                    <a:pt x="1800" y="11910"/>
                  </a:lnTo>
                  <a:lnTo>
                    <a:pt x="9897" y="21149"/>
                  </a:lnTo>
                  <a:lnTo>
                    <a:pt x="10797" y="21600"/>
                  </a:lnTo>
                  <a:lnTo>
                    <a:pt x="11698" y="21149"/>
                  </a:lnTo>
                  <a:lnTo>
                    <a:pt x="19800" y="11910"/>
                  </a:lnTo>
                  <a:lnTo>
                    <a:pt x="20568" y="10574"/>
                  </a:lnTo>
                  <a:lnTo>
                    <a:pt x="21084" y="8373"/>
                  </a:lnTo>
                  <a:lnTo>
                    <a:pt x="21468" y="5738"/>
                  </a:lnTo>
                  <a:lnTo>
                    <a:pt x="21600" y="308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996" name="Shape 404"/>
            <p:cNvSpPr/>
            <p:nvPr/>
          </p:nvSpPr>
          <p:spPr>
            <a:xfrm>
              <a:off x="169786" y="287599"/>
              <a:ext cx="199167" cy="312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5261" y="2795"/>
                  </a:lnTo>
                  <a:lnTo>
                    <a:pt x="4847" y="2956"/>
                  </a:lnTo>
                  <a:lnTo>
                    <a:pt x="4433" y="3040"/>
                  </a:lnTo>
                  <a:lnTo>
                    <a:pt x="3878" y="2956"/>
                  </a:lnTo>
                  <a:lnTo>
                    <a:pt x="3464" y="2795"/>
                  </a:lnTo>
                  <a:lnTo>
                    <a:pt x="0" y="1069"/>
                  </a:lnTo>
                  <a:lnTo>
                    <a:pt x="7478" y="21600"/>
                  </a:lnTo>
                  <a:lnTo>
                    <a:pt x="14122" y="21600"/>
                  </a:lnTo>
                  <a:lnTo>
                    <a:pt x="21600" y="1069"/>
                  </a:lnTo>
                  <a:lnTo>
                    <a:pt x="18142" y="2795"/>
                  </a:lnTo>
                  <a:lnTo>
                    <a:pt x="17722" y="2956"/>
                  </a:lnTo>
                  <a:lnTo>
                    <a:pt x="17172" y="3040"/>
                  </a:lnTo>
                  <a:lnTo>
                    <a:pt x="16753" y="2956"/>
                  </a:lnTo>
                  <a:lnTo>
                    <a:pt x="16339" y="2795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sp>
          <p:nvSpPr>
            <p:cNvPr id="1997" name="Shape 405"/>
            <p:cNvSpPr/>
            <p:nvPr/>
          </p:nvSpPr>
          <p:spPr>
            <a:xfrm>
              <a:off x="-1" y="0"/>
              <a:ext cx="538741" cy="6001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9675" y="42"/>
                  </a:lnTo>
                  <a:lnTo>
                    <a:pt x="8650" y="170"/>
                  </a:lnTo>
                  <a:lnTo>
                    <a:pt x="7574" y="427"/>
                  </a:lnTo>
                  <a:lnTo>
                    <a:pt x="6602" y="727"/>
                  </a:lnTo>
                  <a:lnTo>
                    <a:pt x="5682" y="1112"/>
                  </a:lnTo>
                  <a:lnTo>
                    <a:pt x="4760" y="1539"/>
                  </a:lnTo>
                  <a:lnTo>
                    <a:pt x="3940" y="2053"/>
                  </a:lnTo>
                  <a:lnTo>
                    <a:pt x="3173" y="2652"/>
                  </a:lnTo>
                  <a:lnTo>
                    <a:pt x="2509" y="3293"/>
                  </a:lnTo>
                  <a:lnTo>
                    <a:pt x="1842" y="3977"/>
                  </a:lnTo>
                  <a:lnTo>
                    <a:pt x="1331" y="4704"/>
                  </a:lnTo>
                  <a:lnTo>
                    <a:pt x="870" y="5517"/>
                  </a:lnTo>
                  <a:lnTo>
                    <a:pt x="511" y="6330"/>
                  </a:lnTo>
                  <a:lnTo>
                    <a:pt x="256" y="7186"/>
                  </a:lnTo>
                  <a:lnTo>
                    <a:pt x="103" y="8084"/>
                  </a:lnTo>
                  <a:lnTo>
                    <a:pt x="0" y="9025"/>
                  </a:lnTo>
                  <a:lnTo>
                    <a:pt x="50" y="9496"/>
                  </a:lnTo>
                  <a:lnTo>
                    <a:pt x="103" y="9965"/>
                  </a:lnTo>
                  <a:lnTo>
                    <a:pt x="256" y="10864"/>
                  </a:lnTo>
                  <a:lnTo>
                    <a:pt x="511" y="11720"/>
                  </a:lnTo>
                  <a:lnTo>
                    <a:pt x="870" y="12489"/>
                  </a:lnTo>
                  <a:lnTo>
                    <a:pt x="1331" y="13260"/>
                  </a:lnTo>
                  <a:lnTo>
                    <a:pt x="1792" y="13945"/>
                  </a:lnTo>
                  <a:lnTo>
                    <a:pt x="2303" y="14628"/>
                  </a:lnTo>
                  <a:lnTo>
                    <a:pt x="2867" y="15312"/>
                  </a:lnTo>
                  <a:lnTo>
                    <a:pt x="3993" y="16682"/>
                  </a:lnTo>
                  <a:lnTo>
                    <a:pt x="5015" y="18136"/>
                  </a:lnTo>
                  <a:lnTo>
                    <a:pt x="5476" y="18906"/>
                  </a:lnTo>
                  <a:lnTo>
                    <a:pt x="5887" y="19761"/>
                  </a:lnTo>
                  <a:lnTo>
                    <a:pt x="6244" y="20659"/>
                  </a:lnTo>
                  <a:lnTo>
                    <a:pt x="6501" y="21600"/>
                  </a:lnTo>
                  <a:lnTo>
                    <a:pt x="8547" y="21600"/>
                  </a:lnTo>
                  <a:lnTo>
                    <a:pt x="6807" y="14885"/>
                  </a:lnTo>
                  <a:lnTo>
                    <a:pt x="5579" y="9880"/>
                  </a:lnTo>
                  <a:lnTo>
                    <a:pt x="5579" y="9666"/>
                  </a:lnTo>
                  <a:lnTo>
                    <a:pt x="5682" y="9496"/>
                  </a:lnTo>
                  <a:lnTo>
                    <a:pt x="5835" y="9410"/>
                  </a:lnTo>
                  <a:lnTo>
                    <a:pt x="6040" y="9366"/>
                  </a:lnTo>
                  <a:lnTo>
                    <a:pt x="6193" y="9366"/>
                  </a:lnTo>
                  <a:lnTo>
                    <a:pt x="6399" y="9452"/>
                  </a:lnTo>
                  <a:lnTo>
                    <a:pt x="8446" y="10950"/>
                  </a:lnTo>
                  <a:lnTo>
                    <a:pt x="10442" y="9452"/>
                  </a:lnTo>
                  <a:lnTo>
                    <a:pt x="10647" y="9366"/>
                  </a:lnTo>
                  <a:lnTo>
                    <a:pt x="10953" y="9366"/>
                  </a:lnTo>
                  <a:lnTo>
                    <a:pt x="11158" y="9452"/>
                  </a:lnTo>
                  <a:lnTo>
                    <a:pt x="13156" y="10950"/>
                  </a:lnTo>
                  <a:lnTo>
                    <a:pt x="15201" y="9452"/>
                  </a:lnTo>
                  <a:lnTo>
                    <a:pt x="15407" y="9366"/>
                  </a:lnTo>
                  <a:lnTo>
                    <a:pt x="15560" y="9366"/>
                  </a:lnTo>
                  <a:lnTo>
                    <a:pt x="15765" y="9410"/>
                  </a:lnTo>
                  <a:lnTo>
                    <a:pt x="15918" y="9496"/>
                  </a:lnTo>
                  <a:lnTo>
                    <a:pt x="16021" y="9666"/>
                  </a:lnTo>
                  <a:lnTo>
                    <a:pt x="16021" y="9880"/>
                  </a:lnTo>
                  <a:lnTo>
                    <a:pt x="14793" y="14885"/>
                  </a:lnTo>
                  <a:lnTo>
                    <a:pt x="13053" y="21600"/>
                  </a:lnTo>
                  <a:lnTo>
                    <a:pt x="15101" y="21600"/>
                  </a:lnTo>
                  <a:lnTo>
                    <a:pt x="15356" y="20659"/>
                  </a:lnTo>
                  <a:lnTo>
                    <a:pt x="15715" y="19761"/>
                  </a:lnTo>
                  <a:lnTo>
                    <a:pt x="16124" y="18906"/>
                  </a:lnTo>
                  <a:lnTo>
                    <a:pt x="16585" y="18136"/>
                  </a:lnTo>
                  <a:lnTo>
                    <a:pt x="17607" y="16682"/>
                  </a:lnTo>
                  <a:lnTo>
                    <a:pt x="18735" y="15312"/>
                  </a:lnTo>
                  <a:lnTo>
                    <a:pt x="19297" y="14628"/>
                  </a:lnTo>
                  <a:lnTo>
                    <a:pt x="19810" y="13945"/>
                  </a:lnTo>
                  <a:lnTo>
                    <a:pt x="20269" y="13260"/>
                  </a:lnTo>
                  <a:lnTo>
                    <a:pt x="20730" y="12489"/>
                  </a:lnTo>
                  <a:lnTo>
                    <a:pt x="21089" y="11720"/>
                  </a:lnTo>
                  <a:lnTo>
                    <a:pt x="21344" y="10864"/>
                  </a:lnTo>
                  <a:lnTo>
                    <a:pt x="21499" y="9965"/>
                  </a:lnTo>
                  <a:lnTo>
                    <a:pt x="21550" y="9496"/>
                  </a:lnTo>
                  <a:lnTo>
                    <a:pt x="21600" y="9025"/>
                  </a:lnTo>
                  <a:lnTo>
                    <a:pt x="21499" y="8084"/>
                  </a:lnTo>
                  <a:lnTo>
                    <a:pt x="21344" y="7186"/>
                  </a:lnTo>
                  <a:lnTo>
                    <a:pt x="21089" y="6330"/>
                  </a:lnTo>
                  <a:lnTo>
                    <a:pt x="20730" y="5517"/>
                  </a:lnTo>
                  <a:lnTo>
                    <a:pt x="20269" y="4704"/>
                  </a:lnTo>
                  <a:lnTo>
                    <a:pt x="19758" y="3977"/>
                  </a:lnTo>
                  <a:lnTo>
                    <a:pt x="19093" y="3293"/>
                  </a:lnTo>
                  <a:lnTo>
                    <a:pt x="18427" y="2652"/>
                  </a:lnTo>
                  <a:lnTo>
                    <a:pt x="17660" y="2053"/>
                  </a:lnTo>
                  <a:lnTo>
                    <a:pt x="16840" y="1539"/>
                  </a:lnTo>
                  <a:lnTo>
                    <a:pt x="15918" y="1112"/>
                  </a:lnTo>
                  <a:lnTo>
                    <a:pt x="14998" y="727"/>
                  </a:lnTo>
                  <a:lnTo>
                    <a:pt x="14026" y="427"/>
                  </a:lnTo>
                  <a:lnTo>
                    <a:pt x="12950" y="170"/>
                  </a:lnTo>
                  <a:lnTo>
                    <a:pt x="11925" y="42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</p:grpSp>
      <p:sp>
        <p:nvSpPr>
          <p:cNvPr id="1999" name="TextBox 26"/>
          <p:cNvSpPr txBox="1"/>
          <p:nvPr/>
        </p:nvSpPr>
        <p:spPr>
          <a:xfrm>
            <a:off x="6820348" y="6608395"/>
            <a:ext cx="2016226" cy="243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656" tIns="45656" rIns="45656" bIns="45656">
            <a:spAutoFit/>
          </a:bodyPr>
          <a:lstStyle>
            <a:lvl1pPr>
              <a:defRPr sz="1000" b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© European Heritage Label</a:t>
            </a:r>
          </a:p>
        </p:txBody>
      </p:sp>
      <p:pic>
        <p:nvPicPr>
          <p:cNvPr id="2000" name="images.jpg" descr="image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34565" y="4937666"/>
            <a:ext cx="5015861" cy="19206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1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rcRect t="144"/>
          <a:stretch>
            <a:fillRect/>
          </a:stretch>
        </p:blipFill>
        <p:spPr>
          <a:xfrm>
            <a:off x="4706141" y="4919507"/>
            <a:ext cx="2575123" cy="1957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2" name="Picture 2" descr="Picture 2"/>
          <p:cNvPicPr>
            <a:picLocks noChangeAspect="1"/>
          </p:cNvPicPr>
          <p:nvPr/>
        </p:nvPicPr>
        <p:blipFill>
          <a:blip r:embed="rId5">
            <a:extLst/>
          </a:blip>
          <a:srcRect l="16793" t="382" b="19433"/>
          <a:stretch>
            <a:fillRect/>
          </a:stretch>
        </p:blipFill>
        <p:spPr>
          <a:xfrm>
            <a:off x="7059475" y="4910671"/>
            <a:ext cx="2802683" cy="195696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01730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689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0" y="5013176"/>
            <a:ext cx="9144000" cy="1464366"/>
          </a:xfrm>
          <a:custGeom>
            <a:avLst/>
            <a:gdLst>
              <a:gd name="connsiteX0" fmla="*/ 0 w 2583543"/>
              <a:gd name="connsiteY0" fmla="*/ 246743 h 972457"/>
              <a:gd name="connsiteX1" fmla="*/ 333829 w 2583543"/>
              <a:gd name="connsiteY1" fmla="*/ 972457 h 972457"/>
              <a:gd name="connsiteX2" fmla="*/ 2583543 w 2583543"/>
              <a:gd name="connsiteY2" fmla="*/ 856343 h 972457"/>
              <a:gd name="connsiteX3" fmla="*/ 2191657 w 2583543"/>
              <a:gd name="connsiteY3" fmla="*/ 0 h 972457"/>
              <a:gd name="connsiteX4" fmla="*/ 0 w 2583543"/>
              <a:gd name="connsiteY4" fmla="*/ 246743 h 97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543" h="972457">
                <a:moveTo>
                  <a:pt x="0" y="246743"/>
                </a:moveTo>
                <a:lnTo>
                  <a:pt x="333829" y="972457"/>
                </a:lnTo>
                <a:lnTo>
                  <a:pt x="2583543" y="856343"/>
                </a:lnTo>
                <a:lnTo>
                  <a:pt x="2191657" y="0"/>
                </a:lnTo>
                <a:lnTo>
                  <a:pt x="0" y="246743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64" tIns="45452" rIns="90864" bIns="45452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800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5373242"/>
            <a:ext cx="8324330" cy="799678"/>
          </a:xfrm>
          <a:prstGeom prst="rect">
            <a:avLst/>
          </a:prstGeom>
        </p:spPr>
        <p:txBody>
          <a:bodyPr wrap="square" lIns="90864" tIns="45452" rIns="90864" bIns="45452">
            <a:spAutoFit/>
          </a:bodyPr>
          <a:lstStyle/>
          <a:p>
            <a:pPr algn="ctr"/>
            <a:r>
              <a:rPr lang="en-GB" sz="2300" dirty="0">
                <a:solidFill>
                  <a:srgbClr val="FFFFFF"/>
                </a:solidFill>
              </a:rPr>
              <a:t>Our cultural heritage: </a:t>
            </a:r>
          </a:p>
          <a:p>
            <a:pPr algn="ctr"/>
            <a:r>
              <a:rPr lang="en-GB" sz="2300" dirty="0">
                <a:solidFill>
                  <a:srgbClr val="FFFFFF"/>
                </a:solidFill>
              </a:rPr>
              <a:t>where the past meets the future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40068"/>
            <a:ext cx="2480077" cy="245680"/>
          </a:xfrm>
          <a:prstGeom prst="rect">
            <a:avLst/>
          </a:prstGeom>
          <a:noFill/>
        </p:spPr>
        <p:txBody>
          <a:bodyPr wrap="square" lIns="90864" tIns="45452" rIns="90864" bIns="45452" rtlCol="0">
            <a:spAutoFit/>
          </a:bodyPr>
          <a:lstStyle/>
          <a:p>
            <a:r>
              <a:rPr lang="en-GB" sz="1000" b="0" dirty="0">
                <a:solidFill>
                  <a:srgbClr val="FFFFFF"/>
                </a:solidFill>
              </a:rPr>
              <a:t>© European Heritage Label</a:t>
            </a:r>
          </a:p>
        </p:txBody>
      </p:sp>
    </p:spTree>
    <p:extLst>
      <p:ext uri="{BB962C8B-B14F-4D97-AF65-F5344CB8AC3E}">
        <p14:creationId xmlns:p14="http://schemas.microsoft.com/office/powerpoint/2010/main" val="8899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-36506" y="1340769"/>
            <a:ext cx="2952329" cy="1872208"/>
          </a:xfrm>
        </p:spPr>
        <p:txBody>
          <a:bodyPr/>
          <a:lstStyle/>
          <a:p>
            <a:pPr>
              <a:buNone/>
            </a:pPr>
            <a:r>
              <a:rPr lang="x-none" sz="19000" b="1" i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19000" b="1" i="0">
                <a:solidFill>
                  <a:srgbClr val="FFC91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9000" b="1" i="0" dirty="0">
              <a:solidFill>
                <a:srgbClr val="FFC91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 bwMode="auto">
          <a:xfrm>
            <a:off x="-252536" y="548680"/>
            <a:ext cx="813690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/>
          <a:p>
            <a:pPr marL="342406" indent="-342406" algn="ctr" defTabSz="913077">
              <a:spcBef>
                <a:spcPct val="20000"/>
              </a:spcBef>
              <a:buClr>
                <a:schemeClr val="bg1"/>
              </a:buClr>
              <a:defRPr/>
            </a:pPr>
            <a:r>
              <a:rPr lang="en-US" sz="5200" b="0" dirty="0">
                <a:solidFill>
                  <a:srgbClr val="FF0000"/>
                </a:solidFill>
              </a:rPr>
              <a:t>      </a:t>
            </a:r>
            <a:r>
              <a:rPr lang="en-US" sz="4800" b="0" dirty="0">
                <a:solidFill>
                  <a:srgbClr val="F58220"/>
                </a:solidFill>
              </a:rPr>
              <a:t>What is cultural heritage?</a:t>
            </a:r>
          </a:p>
          <a:p>
            <a:pPr marL="342406" indent="-342406" defTabSz="913077">
              <a:spcBef>
                <a:spcPct val="20000"/>
              </a:spcBef>
              <a:buClr>
                <a:schemeClr val="bg1"/>
              </a:buClr>
              <a:defRPr/>
            </a:pPr>
            <a:endParaRPr lang="en-US" sz="900" b="0" i="1" dirty="0">
              <a:solidFill>
                <a:srgbClr val="FFC91D"/>
              </a:solidFill>
            </a:endParaRPr>
          </a:p>
          <a:p>
            <a:pPr marL="342406" indent="-342406" defTabSz="913077">
              <a:spcBef>
                <a:spcPct val="20000"/>
              </a:spcBef>
              <a:defRPr/>
            </a:pPr>
            <a:endParaRPr lang="en-US" sz="1800" b="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7584" y="2060861"/>
            <a:ext cx="7848872" cy="1015537"/>
          </a:xfrm>
          <a:prstGeom prst="rect">
            <a:avLst/>
          </a:prstGeom>
        </p:spPr>
        <p:txBody>
          <a:bodyPr wrap="square" lIns="91305" tIns="45658" rIns="91305" bIns="45658">
            <a:spAutoFit/>
          </a:bodyPr>
          <a:lstStyle/>
          <a:p>
            <a:pPr lvl="0"/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lvl="0"/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Resources inherited from the past in all forms and aspects: </a:t>
            </a:r>
            <a:r>
              <a:rPr lang="en-GB" sz="2000" kern="0" dirty="0">
                <a:solidFill>
                  <a:srgbClr val="2D5EC1"/>
                </a:solidFill>
                <a:latin typeface="+mn-lt"/>
              </a:rPr>
              <a:t>tangible, intangible and digital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. Including:  </a:t>
            </a:r>
          </a:p>
        </p:txBody>
      </p:sp>
      <p:grpSp>
        <p:nvGrpSpPr>
          <p:cNvPr id="13" name="Shape 373"/>
          <p:cNvGrpSpPr/>
          <p:nvPr/>
        </p:nvGrpSpPr>
        <p:grpSpPr>
          <a:xfrm>
            <a:off x="948896" y="555861"/>
            <a:ext cx="670791" cy="712900"/>
            <a:chOff x="6625350" y="1613750"/>
            <a:chExt cx="480525" cy="438400"/>
          </a:xfrm>
          <a:solidFill>
            <a:srgbClr val="F58220"/>
          </a:solidFill>
        </p:grpSpPr>
        <p:sp>
          <p:nvSpPr>
            <p:cNvPr id="14" name="Shape 374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0" t="0" r="0" b="0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5" name="Shape 375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0" t="0" r="0" b="0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6" name="Shape 376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0" t="0" r="0" b="0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7" name="Shape 377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0" t="0" r="0" b="0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8" name="Shape 378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0" t="0" r="0" b="0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</a:pPr>
              <a:endParaRPr dirty="0">
                <a:solidFill>
                  <a:srgbClr val="7030A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27584" y="3501024"/>
            <a:ext cx="4389782" cy="2923752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Monuments and sites</a:t>
            </a:r>
          </a:p>
          <a:p>
            <a:pPr lvl="0"/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Landscapes and natural sites</a:t>
            </a:r>
          </a:p>
          <a:p>
            <a:pPr lvl="0"/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Skills, knowledge and expressions of human creativity (oral traditions, festivals, songs, etc.)</a:t>
            </a:r>
          </a:p>
          <a:p>
            <a:endParaRPr lang="en-GB" sz="2400" b="0" dirty="0" err="1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088" y="3501026"/>
            <a:ext cx="3312368" cy="2862197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Collections in museums, libraries and archives (paintings, books, artefacts, etc.) </a:t>
            </a:r>
          </a:p>
          <a:p>
            <a:pPr lvl="0"/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lvl="0"/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marL="342406" indent="-342406">
              <a:buFont typeface="Arial" panose="020B0604020202020204" pitchFamily="34" charset="0"/>
              <a:buChar char="•"/>
            </a:pPr>
            <a:r>
              <a:rPr lang="en-GB" sz="2000" kern="0" dirty="0" smtClean="0">
                <a:solidFill>
                  <a:srgbClr val="2D5EC1"/>
                </a:solidFill>
                <a:latin typeface="+mn-lt"/>
              </a:rPr>
              <a:t> </a:t>
            </a:r>
            <a:r>
              <a:rPr lang="en-GB" sz="2000" kern="0" dirty="0">
                <a:solidFill>
                  <a:srgbClr val="2D5EC1"/>
                </a:solidFill>
                <a:latin typeface="+mn-lt"/>
              </a:rPr>
              <a:t>Film </a:t>
            </a:r>
            <a:r>
              <a:rPr lang="en-GB" sz="2000" kern="0" dirty="0" smtClean="0">
                <a:solidFill>
                  <a:srgbClr val="2D5EC1"/>
                </a:solidFill>
                <a:latin typeface="+mn-lt"/>
              </a:rPr>
              <a:t>heritage</a:t>
            </a:r>
            <a:r>
              <a:rPr lang="en-US" sz="2000" kern="0" dirty="0" smtClean="0">
                <a:solidFill>
                  <a:srgbClr val="2D5EC1"/>
                </a:solidFill>
                <a:latin typeface="+mn-lt"/>
              </a:rPr>
              <a:t> </a:t>
            </a:r>
            <a:endParaRPr lang="en-US" sz="2000" kern="0" dirty="0">
              <a:solidFill>
                <a:srgbClr val="2D5EC1"/>
              </a:solidFill>
              <a:latin typeface="+mn-lt"/>
            </a:endParaRPr>
          </a:p>
          <a:p>
            <a:endParaRPr lang="en-GB" sz="2000" b="0" kern="0" dirty="0" err="1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251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79"/>
          <a:stretch/>
        </p:blipFill>
        <p:spPr>
          <a:xfrm>
            <a:off x="0" y="-4495"/>
            <a:ext cx="9144000" cy="68898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7"/>
            <a:ext cx="2016224" cy="276874"/>
          </a:xfrm>
          <a:prstGeom prst="rect">
            <a:avLst/>
          </a:prstGeom>
          <a:noFill/>
        </p:spPr>
        <p:txBody>
          <a:bodyPr wrap="square" lIns="91304" tIns="45658" rIns="91304" bIns="45658" rtlCol="0">
            <a:spAutoFit/>
          </a:bodyPr>
          <a:lstStyle/>
          <a:p>
            <a:r>
              <a:rPr lang="en-GB" sz="1200" b="0" dirty="0">
                <a:solidFill>
                  <a:srgbClr val="FFFFFF"/>
                </a:solidFill>
              </a:rPr>
              <a:t>© </a:t>
            </a:r>
            <a:r>
              <a:rPr lang="en-GB" sz="1200" b="0" dirty="0" err="1">
                <a:solidFill>
                  <a:srgbClr val="FFFFFF"/>
                </a:solidFill>
              </a:rPr>
              <a:t>Shutterstock</a:t>
            </a:r>
            <a:endParaRPr lang="en-GB" sz="1200" b="0" dirty="0">
              <a:solidFill>
                <a:srgbClr val="FFFFFF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0" y="5174509"/>
            <a:ext cx="4239478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04" tIns="45658" rIns="91304" bIns="45658" numCol="1" anchor="t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sz="3600" kern="0" dirty="0">
                <a:solidFill>
                  <a:srgbClr val="000000"/>
                </a:solidFill>
              </a:rPr>
              <a:t>Part I</a:t>
            </a:r>
            <a:br>
              <a:rPr lang="fr-BE" sz="3600" kern="0" dirty="0">
                <a:solidFill>
                  <a:srgbClr val="000000"/>
                </a:solidFill>
              </a:rPr>
            </a:br>
            <a:endParaRPr lang="en-US" sz="3600" b="0" dirty="0">
              <a:solidFill>
                <a:srgbClr val="000000"/>
              </a:solidFill>
            </a:endParaRPr>
          </a:p>
          <a:p>
            <a:pPr marL="342388" indent="-342388" defTabSz="913029">
              <a:spcBef>
                <a:spcPct val="20000"/>
              </a:spcBef>
              <a:buClr>
                <a:srgbClr val="FFFFFF"/>
              </a:buClr>
              <a:defRPr/>
            </a:pPr>
            <a:endParaRPr lang="en-US" sz="900" b="0" i="1" dirty="0">
              <a:solidFill>
                <a:srgbClr val="FFC91D"/>
              </a:solidFill>
            </a:endParaRPr>
          </a:p>
          <a:p>
            <a:pPr marL="342388" indent="-342388" defTabSz="913029">
              <a:spcBef>
                <a:spcPct val="20000"/>
              </a:spcBef>
              <a:defRPr/>
            </a:pPr>
            <a:endParaRPr lang="en-US" sz="1800" b="0" kern="0" dirty="0">
              <a:solidFill>
                <a:srgbClr val="000000"/>
              </a:solidFill>
            </a:endParaRPr>
          </a:p>
          <a:p>
            <a:pPr marL="342388" indent="-342388" defTabSz="913029">
              <a:spcBef>
                <a:spcPct val="20000"/>
              </a:spcBef>
              <a:buClr>
                <a:srgbClr val="FFFFFF"/>
              </a:buClr>
              <a:defRPr/>
            </a:pPr>
            <a:r>
              <a:rPr lang="en-US" sz="5200" b="0" dirty="0">
                <a:solidFill>
                  <a:srgbClr val="FFC91D"/>
                </a:solidFill>
              </a:rPr>
              <a:t>    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5174512"/>
            <a:ext cx="5724128" cy="900463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778" tIns="36888" rIns="73778" bIns="36888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GB" sz="3200" kern="0" dirty="0" smtClean="0">
                <a:solidFill>
                  <a:srgbClr val="3166CF"/>
                </a:solidFill>
              </a:rPr>
              <a:t>Where and for whom? </a:t>
            </a:r>
            <a:endParaRPr lang="en-GB" sz="3200" kern="0" dirty="0">
              <a:solidFill>
                <a:srgbClr val="3166CF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14" y="473792"/>
            <a:ext cx="1603706" cy="122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67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863080" y="548680"/>
            <a:ext cx="8173417" cy="97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05" tIns="45658" rIns="91305" bIns="4565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sz="5200" i="0" dirty="0">
                <a:solidFill>
                  <a:srgbClr val="FFC91D"/>
                </a:solidFill>
                <a:latin typeface="Verdana" pitchFamily="34" charset="0"/>
              </a:rPr>
              <a:t>     </a:t>
            </a:r>
            <a:r>
              <a:rPr lang="en-US" sz="4800" b="0" i="0" dirty="0">
                <a:solidFill>
                  <a:srgbClr val="F58220"/>
                </a:solidFill>
                <a:latin typeface="Verdana" pitchFamily="34" charset="0"/>
              </a:rPr>
              <a:t>Where?</a:t>
            </a:r>
          </a:p>
          <a:p>
            <a:pPr marL="0" indent="0">
              <a:buClrTx/>
              <a:buSzPct val="159000"/>
              <a:buNone/>
            </a:pPr>
            <a:endParaRPr lang="en-US" sz="1800" i="0" kern="0" dirty="0">
              <a:solidFill>
                <a:schemeClr val="tx1"/>
              </a:solidFill>
            </a:endParaRPr>
          </a:p>
          <a:p>
            <a:pPr marL="0" indent="0">
              <a:buClrTx/>
              <a:buSzPct val="159000"/>
              <a:buNone/>
            </a:pPr>
            <a:endParaRPr lang="en-US" sz="1800" i="0" kern="0" dirty="0">
              <a:solidFill>
                <a:schemeClr val="tx1"/>
              </a:solidFill>
            </a:endParaRPr>
          </a:p>
        </p:txBody>
      </p:sp>
      <p:sp>
        <p:nvSpPr>
          <p:cNvPr id="5" name="Shape 499"/>
          <p:cNvSpPr/>
          <p:nvPr/>
        </p:nvSpPr>
        <p:spPr>
          <a:xfrm>
            <a:off x="971600" y="548680"/>
            <a:ext cx="648072" cy="710640"/>
          </a:xfrm>
          <a:custGeom>
            <a:avLst/>
            <a:gdLst/>
            <a:ahLst/>
            <a:cxnLst/>
            <a:rect l="0" t="0" r="0" b="0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txBody>
          <a:bodyPr lIns="91291" tIns="91291" rIns="91291" bIns="91291" anchor="ctr" anchorCtr="0">
            <a:noAutofit/>
          </a:bodyPr>
          <a:lstStyle/>
          <a:p>
            <a:pPr>
              <a:spcBef>
                <a:spcPts val="0"/>
              </a:spcBef>
            </a:pP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916842"/>
            <a:ext cx="7344816" cy="1754201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 marL="342406" indent="-342406" algn="just" eaLnBrk="0" hangingPunct="0">
              <a:spcBef>
                <a:spcPct val="20000"/>
              </a:spcBef>
              <a:buSzPct val="100000"/>
              <a:buFont typeface="Arial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Projects and events will take place </a:t>
            </a:r>
            <a:r>
              <a:rPr lang="en-US" sz="2000" dirty="0">
                <a:solidFill>
                  <a:srgbClr val="2D5EC1"/>
                </a:solidFill>
                <a:latin typeface="+mn-lt"/>
              </a:rPr>
              <a:t>all across Europe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  <a:p>
            <a:pPr marL="342406" indent="-342406" algn="just" eaLnBrk="0" hangingPunct="0">
              <a:spcBef>
                <a:spcPct val="20000"/>
              </a:spcBef>
              <a:buSzPct val="100000"/>
              <a:buFont typeface="Arial" pitchFamily="34" charset="0"/>
              <a:buChar char="•"/>
            </a:pPr>
            <a:endParaRPr lang="en-US" sz="2000" b="0" dirty="0">
              <a:solidFill>
                <a:schemeClr val="tx1"/>
              </a:solidFill>
              <a:latin typeface="+mn-lt"/>
            </a:endParaRPr>
          </a:p>
          <a:p>
            <a:pPr marL="342406" indent="-342406" algn="just" eaLnBrk="0" hangingPunct="0">
              <a:spcBef>
                <a:spcPct val="20000"/>
              </a:spcBef>
              <a:buSzPct val="100000"/>
              <a:buFont typeface="Arial" pitchFamily="34" charset="0"/>
              <a:buChar char="•"/>
            </a:pPr>
            <a:r>
              <a:rPr lang="en-GB" sz="2000" b="0" dirty="0">
                <a:solidFill>
                  <a:schemeClr val="tx1"/>
                </a:solidFill>
                <a:latin typeface="+mn-lt"/>
              </a:rPr>
              <a:t>EU delegations will also help promote the Year </a:t>
            </a:r>
            <a:r>
              <a:rPr lang="en-GB" sz="2000" dirty="0">
                <a:solidFill>
                  <a:srgbClr val="2D5EC1"/>
                </a:solidFill>
                <a:latin typeface="+mn-lt"/>
              </a:rPr>
              <a:t>outside the EU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113"/>
          <a:stretch/>
        </p:blipFill>
        <p:spPr>
          <a:xfrm>
            <a:off x="0" y="3993497"/>
            <a:ext cx="9144000" cy="28918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581009"/>
            <a:ext cx="2353951" cy="276874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</a:t>
            </a:r>
            <a:r>
              <a:rPr lang="en-GB" sz="1000" b="0" dirty="0">
                <a:solidFill>
                  <a:schemeClr val="bg1"/>
                </a:solidFill>
              </a:rPr>
              <a:t>European Heritage Label</a:t>
            </a:r>
          </a:p>
        </p:txBody>
      </p:sp>
    </p:spTree>
    <p:extLst>
      <p:ext uri="{BB962C8B-B14F-4D97-AF65-F5344CB8AC3E}">
        <p14:creationId xmlns:p14="http://schemas.microsoft.com/office/powerpoint/2010/main" val="96180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danlo\AppData\Local\Temp\1\7zE851127FF\shutterstock_1201786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3314" y="4734087"/>
            <a:ext cx="2978164" cy="215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ldanlo\AppData\Local\Temp\1\7zE851D7720\shutterstock_43283461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04" t="7712" r="4181" b="5503"/>
          <a:stretch/>
        </p:blipFill>
        <p:spPr bwMode="auto">
          <a:xfrm>
            <a:off x="-36510" y="4701093"/>
            <a:ext cx="3024336" cy="218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hape 396"/>
          <p:cNvSpPr/>
          <p:nvPr/>
        </p:nvSpPr>
        <p:spPr>
          <a:xfrm>
            <a:off x="983810" y="602866"/>
            <a:ext cx="576063" cy="665894"/>
          </a:xfrm>
          <a:custGeom>
            <a:avLst/>
            <a:gdLst/>
            <a:ahLst/>
            <a:cxnLst/>
            <a:rect l="0" t="0" r="0" b="0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txBody>
          <a:bodyPr lIns="91291" tIns="91291" rIns="91291" bIns="91291" anchor="ctr" anchorCtr="0">
            <a:noAutofit/>
          </a:bodyPr>
          <a:lstStyle/>
          <a:p>
            <a:pPr>
              <a:spcBef>
                <a:spcPts val="0"/>
              </a:spcBef>
            </a:pP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4499994" y="1916844"/>
            <a:ext cx="3645269" cy="769316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 marL="342406" indent="-342406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kern="0" dirty="0">
                <a:solidFill>
                  <a:schemeClr val="tx1"/>
                </a:solidFill>
              </a:rPr>
              <a:t>The wider public</a:t>
            </a:r>
          </a:p>
          <a:p>
            <a:pPr marL="342406" indent="-342406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0313" y="1917410"/>
            <a:ext cx="3209640" cy="4093303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 marL="342406" indent="-342406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chemeClr val="tx1"/>
                </a:solidFill>
                <a:latin typeface="+mj-lt"/>
              </a:rPr>
              <a:t>Children (10-15)</a:t>
            </a:r>
          </a:p>
          <a:p>
            <a:pPr lvl="0">
              <a:spcBef>
                <a:spcPct val="20000"/>
              </a:spcBef>
              <a:defRPr/>
            </a:pPr>
            <a:endParaRPr lang="en-US" sz="2000" b="0" kern="0" dirty="0">
              <a:solidFill>
                <a:schemeClr val="tx1"/>
              </a:solidFill>
              <a:latin typeface="+mj-lt"/>
            </a:endParaRPr>
          </a:p>
          <a:p>
            <a:pPr marL="342406" indent="-342406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chemeClr val="tx1"/>
                </a:solidFill>
                <a:latin typeface="+mj-lt"/>
              </a:rPr>
              <a:t>Young people (15-25)</a:t>
            </a:r>
          </a:p>
          <a:p>
            <a:pPr marL="342406" indent="-342406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0" kern="0" dirty="0">
              <a:solidFill>
                <a:schemeClr val="tx1"/>
              </a:solidFill>
              <a:latin typeface="+mj-lt"/>
            </a:endParaRPr>
          </a:p>
          <a:p>
            <a:pPr marL="342406" indent="-342406">
              <a:spcBef>
                <a:spcPct val="20000"/>
              </a:spcBef>
              <a:buFontTx/>
              <a:buChar char="•"/>
              <a:defRPr/>
            </a:pPr>
            <a:endParaRPr lang="en-US" sz="2000" b="0" kern="0" dirty="0">
              <a:solidFill>
                <a:schemeClr val="tx1"/>
              </a:solidFill>
              <a:latin typeface="+mj-lt"/>
            </a:endParaRPr>
          </a:p>
          <a:p>
            <a:pPr lvl="0">
              <a:spcBef>
                <a:spcPct val="20000"/>
              </a:spcBef>
              <a:defRPr/>
            </a:pPr>
            <a:endParaRPr lang="en-US" sz="2000" kern="0" dirty="0">
              <a:solidFill>
                <a:schemeClr val="tx1"/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lang="en-US" sz="2000" kern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131859" y="6581009"/>
            <a:ext cx="2353951" cy="276874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European Heritage Label</a:t>
            </a:r>
          </a:p>
        </p:txBody>
      </p:sp>
      <p:sp>
        <p:nvSpPr>
          <p:cNvPr id="2" name="Rectangle 1"/>
          <p:cNvSpPr/>
          <p:nvPr/>
        </p:nvSpPr>
        <p:spPr>
          <a:xfrm>
            <a:off x="2026725" y="620695"/>
            <a:ext cx="6721745" cy="830872"/>
          </a:xfrm>
          <a:prstGeom prst="rect">
            <a:avLst/>
          </a:prstGeom>
        </p:spPr>
        <p:txBody>
          <a:bodyPr wrap="square" lIns="91305" tIns="45658" rIns="91305" bIns="45658">
            <a:spAutoFit/>
          </a:bodyPr>
          <a:lstStyle/>
          <a:p>
            <a:pPr marL="342406" indent="-342406">
              <a:spcBef>
                <a:spcPct val="20000"/>
              </a:spcBef>
              <a:buClr>
                <a:schemeClr val="bg1"/>
              </a:buClr>
              <a:defRPr/>
            </a:pPr>
            <a:r>
              <a:rPr lang="en-US" sz="4800" b="0" dirty="0">
                <a:solidFill>
                  <a:srgbClr val="F58220"/>
                </a:solidFill>
              </a:rPr>
              <a:t>For whom?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36511" y="6605696"/>
            <a:ext cx="2016224" cy="276874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</a:t>
            </a:r>
            <a:r>
              <a:rPr lang="en-GB" sz="1200" b="0" dirty="0" err="1">
                <a:solidFill>
                  <a:schemeClr val="bg1"/>
                </a:solidFill>
              </a:rPr>
              <a:t>Shutterstock</a:t>
            </a:r>
            <a:endParaRPr lang="en-GB" sz="1200" b="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6677" y="6605696"/>
            <a:ext cx="2016224" cy="276874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</a:t>
            </a:r>
            <a:r>
              <a:rPr lang="en-GB" sz="1200" b="0" dirty="0" err="1">
                <a:solidFill>
                  <a:schemeClr val="bg1"/>
                </a:solidFill>
              </a:rPr>
              <a:t>Shutterstock</a:t>
            </a:r>
            <a:endParaRPr lang="en-GB" sz="1200" b="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20" y="3853489"/>
            <a:ext cx="8937349" cy="553873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pPr algn="ctr"/>
            <a:r>
              <a:rPr lang="en-US" sz="3000" dirty="0">
                <a:solidFill>
                  <a:srgbClr val="2D5EC1"/>
                </a:solidFill>
              </a:rPr>
              <a:t>And all curious people!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86" t="27399" r="-1" b="16073"/>
          <a:stretch/>
        </p:blipFill>
        <p:spPr>
          <a:xfrm>
            <a:off x="2987826" y="4701094"/>
            <a:ext cx="3240900" cy="21753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31840" y="6597362"/>
            <a:ext cx="2016224" cy="276874"/>
          </a:xfrm>
          <a:prstGeom prst="rect">
            <a:avLst/>
          </a:prstGeom>
          <a:noFill/>
        </p:spPr>
        <p:txBody>
          <a:bodyPr wrap="square" lIns="91305" tIns="45658" rIns="91305" bIns="45658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Javier Rodríguez</a:t>
            </a:r>
          </a:p>
        </p:txBody>
      </p:sp>
      <p:sp>
        <p:nvSpPr>
          <p:cNvPr id="5" name="Rectangle 4"/>
          <p:cNvSpPr/>
          <p:nvPr/>
        </p:nvSpPr>
        <p:spPr>
          <a:xfrm>
            <a:off x="4499992" y="2636924"/>
            <a:ext cx="4104456" cy="1077093"/>
          </a:xfrm>
          <a:prstGeom prst="rect">
            <a:avLst/>
          </a:prstGeom>
        </p:spPr>
        <p:txBody>
          <a:bodyPr wrap="square" lIns="91305" tIns="45658" rIns="91305" bIns="45658">
            <a:spAutoFit/>
          </a:bodyPr>
          <a:lstStyle/>
          <a:p>
            <a:pPr marL="342406" indent="-342406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kern="0" dirty="0">
                <a:solidFill>
                  <a:srgbClr val="000000"/>
                </a:solidFill>
              </a:rPr>
              <a:t>Cultural heritage professionals</a:t>
            </a:r>
          </a:p>
          <a:p>
            <a:pPr marL="342406" indent="-342406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7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2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3EA7AC638CE64C8B9FC78CA6751058" ma:contentTypeVersion="1" ma:contentTypeDescription="Create a new document." ma:contentTypeScope="" ma:versionID="6dcc386b8b333bd5ccc8cb7d6902946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CD93C4-B33B-4EB2-B478-6B880492E3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DF0E4D-DA3A-441A-8921-4D5687033CC6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sharepoint/v3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1396AEF-E505-4D42-A921-B35DF020F0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2922</TotalTime>
  <Words>1347</Words>
  <Application>Microsoft Office PowerPoint</Application>
  <PresentationFormat>On-screen Show (4:3)</PresentationFormat>
  <Paragraphs>364</Paragraphs>
  <Slides>29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Default Design</vt:lpstr>
      <vt:lpstr>1_Blank</vt:lpstr>
      <vt:lpstr>4_Blank</vt:lpstr>
      <vt:lpstr>5_Blank</vt:lpstr>
      <vt:lpstr>6_Blank</vt:lpstr>
      <vt:lpstr>11_Blank</vt:lpstr>
      <vt:lpstr>12_Blank</vt:lpstr>
      <vt:lpstr>7_Blank</vt:lpstr>
      <vt:lpstr>PowerPoint Presentation</vt:lpstr>
      <vt:lpstr>PowerPoint Presentation</vt:lpstr>
      <vt:lpstr>Holistic / Cross-cutting nature of heritage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Creative Europe call dedicated to the EYCH</vt:lpstr>
      <vt:lpstr>Creative Europe call dedicated to the EYCH 2018 </vt:lpstr>
      <vt:lpstr>PowerPoint Presentation</vt:lpstr>
      <vt:lpstr>PowerPoint Presentation</vt:lpstr>
      <vt:lpstr>PowerPoint Presentation</vt:lpstr>
      <vt:lpstr>Part III         </vt:lpstr>
      <vt:lpstr>PowerPoint Presentation</vt:lpstr>
      <vt:lpstr>Key events at European level </vt:lpstr>
      <vt:lpstr>Key events at European level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role as multipliers in the Communication Campaign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SCIACCHITANO Erminia (EAC)</cp:lastModifiedBy>
  <cp:revision>228</cp:revision>
  <cp:lastPrinted>2017-09-18T16:10:05Z</cp:lastPrinted>
  <dcterms:created xsi:type="dcterms:W3CDTF">2011-10-28T10:25:18Z</dcterms:created>
  <dcterms:modified xsi:type="dcterms:W3CDTF">2017-10-24T11:51:52Z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0x0101007C3EA7AC638CE64C8B9FC78CA6751058</vt:lpwstr>
  </property>
</Properties>
</file>