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21"/>
  </p:notesMasterIdLst>
  <p:handoutMasterIdLst>
    <p:handoutMasterId r:id="rId22"/>
  </p:handoutMasterIdLst>
  <p:sldIdLst>
    <p:sldId id="256" r:id="rId2"/>
    <p:sldId id="278" r:id="rId3"/>
    <p:sldId id="257" r:id="rId4"/>
    <p:sldId id="271" r:id="rId5"/>
    <p:sldId id="258" r:id="rId6"/>
    <p:sldId id="259" r:id="rId7"/>
    <p:sldId id="282" r:id="rId8"/>
    <p:sldId id="279" r:id="rId9"/>
    <p:sldId id="280" r:id="rId10"/>
    <p:sldId id="281" r:id="rId11"/>
    <p:sldId id="274" r:id="rId12"/>
    <p:sldId id="272" r:id="rId13"/>
    <p:sldId id="263" r:id="rId14"/>
    <p:sldId id="287" r:id="rId15"/>
    <p:sldId id="261" r:id="rId16"/>
    <p:sldId id="283" r:id="rId17"/>
    <p:sldId id="284" r:id="rId18"/>
    <p:sldId id="285" r:id="rId19"/>
    <p:sldId id="286" r:id="rId20"/>
  </p:sldIdLst>
  <p:sldSz cx="9144000" cy="6858000" type="screen4x3"/>
  <p:notesSz cx="6805613" cy="9944100"/>
  <p:defaultTextStyle>
    <a:defPPr>
      <a:defRPr lang="en-GB"/>
    </a:defPPr>
    <a:lvl1pPr algn="l" rtl="0" fontAlgn="base">
      <a:spcBef>
        <a:spcPct val="0"/>
      </a:spcBef>
      <a:spcAft>
        <a:spcPct val="0"/>
      </a:spcAft>
      <a:defRPr sz="1200" kern="1200">
        <a:solidFill>
          <a:srgbClr val="0F5494"/>
        </a:solidFill>
        <a:latin typeface="Verdana" pitchFamily="34" charset="0"/>
        <a:ea typeface="+mn-ea"/>
        <a:cs typeface="+mn-cs"/>
      </a:defRPr>
    </a:lvl1pPr>
    <a:lvl2pPr marL="457200" algn="l" rtl="0" fontAlgn="base">
      <a:spcBef>
        <a:spcPct val="0"/>
      </a:spcBef>
      <a:spcAft>
        <a:spcPct val="0"/>
      </a:spcAft>
      <a:defRPr sz="1200" kern="1200">
        <a:solidFill>
          <a:srgbClr val="0F5494"/>
        </a:solidFill>
        <a:latin typeface="Verdana" pitchFamily="34" charset="0"/>
        <a:ea typeface="+mn-ea"/>
        <a:cs typeface="+mn-cs"/>
      </a:defRPr>
    </a:lvl2pPr>
    <a:lvl3pPr marL="914400" algn="l" rtl="0" fontAlgn="base">
      <a:spcBef>
        <a:spcPct val="0"/>
      </a:spcBef>
      <a:spcAft>
        <a:spcPct val="0"/>
      </a:spcAft>
      <a:defRPr sz="1200" kern="1200">
        <a:solidFill>
          <a:srgbClr val="0F5494"/>
        </a:solidFill>
        <a:latin typeface="Verdana" pitchFamily="34" charset="0"/>
        <a:ea typeface="+mn-ea"/>
        <a:cs typeface="+mn-cs"/>
      </a:defRPr>
    </a:lvl3pPr>
    <a:lvl4pPr marL="1371600" algn="l" rtl="0" fontAlgn="base">
      <a:spcBef>
        <a:spcPct val="0"/>
      </a:spcBef>
      <a:spcAft>
        <a:spcPct val="0"/>
      </a:spcAft>
      <a:defRPr sz="1200" kern="1200">
        <a:solidFill>
          <a:srgbClr val="0F5494"/>
        </a:solidFill>
        <a:latin typeface="Verdana" pitchFamily="34" charset="0"/>
        <a:ea typeface="+mn-ea"/>
        <a:cs typeface="+mn-cs"/>
      </a:defRPr>
    </a:lvl4pPr>
    <a:lvl5pPr marL="1828800" algn="l" rtl="0" fontAlgn="base">
      <a:spcBef>
        <a:spcPct val="0"/>
      </a:spcBef>
      <a:spcAft>
        <a:spcPct val="0"/>
      </a:spcAft>
      <a:defRPr sz="1200" kern="1200">
        <a:solidFill>
          <a:srgbClr val="0F5494"/>
        </a:solidFill>
        <a:latin typeface="Verdana" pitchFamily="34" charset="0"/>
        <a:ea typeface="+mn-ea"/>
        <a:cs typeface="+mn-cs"/>
      </a:defRPr>
    </a:lvl5pPr>
    <a:lvl6pPr marL="2286000" algn="l" defTabSz="914400" rtl="0" eaLnBrk="1" latinLnBrk="0" hangingPunct="1">
      <a:defRPr sz="1200" kern="1200">
        <a:solidFill>
          <a:srgbClr val="0F5494"/>
        </a:solidFill>
        <a:latin typeface="Verdana" pitchFamily="34" charset="0"/>
        <a:ea typeface="+mn-ea"/>
        <a:cs typeface="+mn-cs"/>
      </a:defRPr>
    </a:lvl6pPr>
    <a:lvl7pPr marL="2743200" algn="l" defTabSz="914400" rtl="0" eaLnBrk="1" latinLnBrk="0" hangingPunct="1">
      <a:defRPr sz="1200" kern="1200">
        <a:solidFill>
          <a:srgbClr val="0F5494"/>
        </a:solidFill>
        <a:latin typeface="Verdana" pitchFamily="34" charset="0"/>
        <a:ea typeface="+mn-ea"/>
        <a:cs typeface="+mn-cs"/>
      </a:defRPr>
    </a:lvl7pPr>
    <a:lvl8pPr marL="3200400" algn="l" defTabSz="914400" rtl="0" eaLnBrk="1" latinLnBrk="0" hangingPunct="1">
      <a:defRPr sz="1200" kern="1200">
        <a:solidFill>
          <a:srgbClr val="0F5494"/>
        </a:solidFill>
        <a:latin typeface="Verdana" pitchFamily="34" charset="0"/>
        <a:ea typeface="+mn-ea"/>
        <a:cs typeface="+mn-cs"/>
      </a:defRPr>
    </a:lvl8pPr>
    <a:lvl9pPr marL="3657600" algn="l" defTabSz="914400" rtl="0" eaLnBrk="1" latinLnBrk="0" hangingPunct="1">
      <a:defRPr sz="1200" kern="1200">
        <a:solidFill>
          <a:srgbClr val="0F5494"/>
        </a:solidFill>
        <a:latin typeface="Verdan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166CF"/>
    <a:srgbClr val="3E6FD2"/>
    <a:srgbClr val="2D5EC1"/>
    <a:srgbClr val="BDDEFF"/>
    <a:srgbClr val="99CCFF"/>
    <a:srgbClr val="808080"/>
    <a:srgbClr val="FFD624"/>
    <a:srgbClr val="0F549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103" autoAdjust="0"/>
  </p:normalViewPr>
  <p:slideViewPr>
    <p:cSldViewPr>
      <p:cViewPr>
        <p:scale>
          <a:sx n="75" d="100"/>
          <a:sy n="75" d="100"/>
        </p:scale>
        <p:origin x="-2130" y="-82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snapToObjects="1">
      <p:cViewPr>
        <p:scale>
          <a:sx n="100" d="100"/>
          <a:sy n="100" d="100"/>
        </p:scale>
        <p:origin x="-2392" y="2320"/>
      </p:cViewPr>
      <p:guideLst>
        <p:guide orient="horz" pos="3131"/>
        <p:guide pos="214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0"/>
            <a:ext cx="2949841" cy="497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77" tIns="45789" rIns="91577" bIns="45789" numCol="1" anchor="t" anchorCtr="0" compatLnSpc="1">
            <a:prstTxWarp prst="textNoShape">
              <a:avLst/>
            </a:prstTxWarp>
          </a:bodyPr>
          <a:lstStyle>
            <a:lvl1pPr>
              <a:defRPr>
                <a:solidFill>
                  <a:schemeClr val="tx1"/>
                </a:solidFill>
                <a:latin typeface="Arial" charset="0"/>
              </a:defRPr>
            </a:lvl1pPr>
          </a:lstStyle>
          <a:p>
            <a:endParaRPr lang="en-GB" altLang="en-US"/>
          </a:p>
        </p:txBody>
      </p:sp>
      <p:sp>
        <p:nvSpPr>
          <p:cNvPr id="37891" name="Rectangle 3"/>
          <p:cNvSpPr>
            <a:spLocks noGrp="1" noChangeArrowheads="1"/>
          </p:cNvSpPr>
          <p:nvPr>
            <p:ph type="dt" sz="quarter" idx="1"/>
          </p:nvPr>
        </p:nvSpPr>
        <p:spPr bwMode="auto">
          <a:xfrm>
            <a:off x="3854183" y="0"/>
            <a:ext cx="2949841" cy="497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77" tIns="45789" rIns="91577" bIns="45789" numCol="1" anchor="t" anchorCtr="0" compatLnSpc="1">
            <a:prstTxWarp prst="textNoShape">
              <a:avLst/>
            </a:prstTxWarp>
          </a:bodyPr>
          <a:lstStyle>
            <a:lvl1pPr algn="r">
              <a:defRPr>
                <a:solidFill>
                  <a:schemeClr val="tx1"/>
                </a:solidFill>
                <a:latin typeface="Arial" charset="0"/>
              </a:defRPr>
            </a:lvl1pPr>
          </a:lstStyle>
          <a:p>
            <a:endParaRPr lang="en-GB" altLang="en-US"/>
          </a:p>
        </p:txBody>
      </p:sp>
      <p:sp>
        <p:nvSpPr>
          <p:cNvPr id="37892" name="Rectangle 4"/>
          <p:cNvSpPr>
            <a:spLocks noGrp="1" noChangeArrowheads="1"/>
          </p:cNvSpPr>
          <p:nvPr>
            <p:ph type="ftr" sz="quarter" idx="2"/>
          </p:nvPr>
        </p:nvSpPr>
        <p:spPr bwMode="auto">
          <a:xfrm>
            <a:off x="0" y="9444749"/>
            <a:ext cx="2949841" cy="4977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77" tIns="45789" rIns="91577" bIns="45789" numCol="1" anchor="b" anchorCtr="0" compatLnSpc="1">
            <a:prstTxWarp prst="textNoShape">
              <a:avLst/>
            </a:prstTxWarp>
          </a:bodyPr>
          <a:lstStyle>
            <a:lvl1pPr>
              <a:defRPr>
                <a:solidFill>
                  <a:schemeClr val="tx1"/>
                </a:solidFill>
                <a:latin typeface="Arial" charset="0"/>
              </a:defRPr>
            </a:lvl1pPr>
          </a:lstStyle>
          <a:p>
            <a:endParaRPr lang="en-GB" altLang="en-US"/>
          </a:p>
        </p:txBody>
      </p:sp>
      <p:sp>
        <p:nvSpPr>
          <p:cNvPr id="37893" name="Rectangle 5"/>
          <p:cNvSpPr>
            <a:spLocks noGrp="1" noChangeArrowheads="1"/>
          </p:cNvSpPr>
          <p:nvPr>
            <p:ph type="sldNum" sz="quarter" idx="3"/>
          </p:nvPr>
        </p:nvSpPr>
        <p:spPr bwMode="auto">
          <a:xfrm>
            <a:off x="3854183" y="9444749"/>
            <a:ext cx="2949841" cy="4977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77" tIns="45789" rIns="91577" bIns="45789" numCol="1" anchor="b" anchorCtr="0" compatLnSpc="1">
            <a:prstTxWarp prst="textNoShape">
              <a:avLst/>
            </a:prstTxWarp>
          </a:bodyPr>
          <a:lstStyle>
            <a:lvl1pPr algn="r">
              <a:defRPr>
                <a:solidFill>
                  <a:schemeClr val="tx1"/>
                </a:solidFill>
                <a:latin typeface="Arial" charset="0"/>
              </a:defRPr>
            </a:lvl1pPr>
          </a:lstStyle>
          <a:p>
            <a:fld id="{450D75E0-DA74-41B7-BE61-DE7327DA1F99}" type="slidenum">
              <a:rPr lang="en-GB" altLang="en-US"/>
              <a:pPr/>
              <a:t>‹#›</a:t>
            </a:fld>
            <a:endParaRPr lang="en-GB" altLang="en-US"/>
          </a:p>
        </p:txBody>
      </p:sp>
    </p:spTree>
    <p:extLst>
      <p:ext uri="{BB962C8B-B14F-4D97-AF65-F5344CB8AC3E}">
        <p14:creationId xmlns:p14="http://schemas.microsoft.com/office/powerpoint/2010/main" val="411242752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2949841" cy="497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77" tIns="45789" rIns="91577" bIns="45789" numCol="1" anchor="t" anchorCtr="0" compatLnSpc="1">
            <a:prstTxWarp prst="textNoShape">
              <a:avLst/>
            </a:prstTxWarp>
          </a:bodyPr>
          <a:lstStyle>
            <a:lvl1pPr>
              <a:defRPr>
                <a:solidFill>
                  <a:schemeClr val="tx1"/>
                </a:solidFill>
                <a:latin typeface="Arial" charset="0"/>
              </a:defRPr>
            </a:lvl1pPr>
          </a:lstStyle>
          <a:p>
            <a:endParaRPr lang="en-GB" altLang="en-US"/>
          </a:p>
        </p:txBody>
      </p:sp>
      <p:sp>
        <p:nvSpPr>
          <p:cNvPr id="36867" name="Rectangle 3"/>
          <p:cNvSpPr>
            <a:spLocks noGrp="1" noChangeArrowheads="1"/>
          </p:cNvSpPr>
          <p:nvPr>
            <p:ph type="dt" idx="1"/>
          </p:nvPr>
        </p:nvSpPr>
        <p:spPr bwMode="auto">
          <a:xfrm>
            <a:off x="3854183" y="0"/>
            <a:ext cx="2949841" cy="497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77" tIns="45789" rIns="91577" bIns="45789" numCol="1" anchor="t" anchorCtr="0" compatLnSpc="1">
            <a:prstTxWarp prst="textNoShape">
              <a:avLst/>
            </a:prstTxWarp>
          </a:bodyPr>
          <a:lstStyle>
            <a:lvl1pPr algn="r">
              <a:defRPr>
                <a:solidFill>
                  <a:schemeClr val="tx1"/>
                </a:solidFill>
                <a:latin typeface="Arial" charset="0"/>
              </a:defRPr>
            </a:lvl1pPr>
          </a:lstStyle>
          <a:p>
            <a:endParaRPr lang="en-GB" altLang="en-US"/>
          </a:p>
        </p:txBody>
      </p:sp>
      <p:sp>
        <p:nvSpPr>
          <p:cNvPr id="36868" name="Rectangle 4"/>
          <p:cNvSpPr>
            <a:spLocks noGrp="1" noRot="1" noChangeAspect="1" noChangeArrowheads="1" noTextEdit="1"/>
          </p:cNvSpPr>
          <p:nvPr>
            <p:ph type="sldImg" idx="2"/>
          </p:nvPr>
        </p:nvSpPr>
        <p:spPr bwMode="auto">
          <a:xfrm>
            <a:off x="917575" y="746125"/>
            <a:ext cx="4972050" cy="3729038"/>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6869" name="Rectangle 5"/>
          <p:cNvSpPr>
            <a:spLocks noGrp="1" noChangeArrowheads="1"/>
          </p:cNvSpPr>
          <p:nvPr>
            <p:ph type="body" sz="quarter" idx="3"/>
          </p:nvPr>
        </p:nvSpPr>
        <p:spPr bwMode="auto">
          <a:xfrm>
            <a:off x="680244" y="4723170"/>
            <a:ext cx="5445126" cy="44750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77" tIns="45789" rIns="91577" bIns="45789"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36870" name="Rectangle 6"/>
          <p:cNvSpPr>
            <a:spLocks noGrp="1" noChangeArrowheads="1"/>
          </p:cNvSpPr>
          <p:nvPr>
            <p:ph type="ftr" sz="quarter" idx="4"/>
          </p:nvPr>
        </p:nvSpPr>
        <p:spPr bwMode="auto">
          <a:xfrm>
            <a:off x="0" y="9444749"/>
            <a:ext cx="2949841" cy="4977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77" tIns="45789" rIns="91577" bIns="45789" numCol="1" anchor="b" anchorCtr="0" compatLnSpc="1">
            <a:prstTxWarp prst="textNoShape">
              <a:avLst/>
            </a:prstTxWarp>
          </a:bodyPr>
          <a:lstStyle>
            <a:lvl1pPr>
              <a:defRPr>
                <a:solidFill>
                  <a:schemeClr val="tx1"/>
                </a:solidFill>
                <a:latin typeface="Arial" charset="0"/>
              </a:defRPr>
            </a:lvl1pPr>
          </a:lstStyle>
          <a:p>
            <a:endParaRPr lang="en-GB" altLang="en-US"/>
          </a:p>
        </p:txBody>
      </p:sp>
      <p:sp>
        <p:nvSpPr>
          <p:cNvPr id="36871" name="Rectangle 7"/>
          <p:cNvSpPr>
            <a:spLocks noGrp="1" noChangeArrowheads="1"/>
          </p:cNvSpPr>
          <p:nvPr>
            <p:ph type="sldNum" sz="quarter" idx="5"/>
          </p:nvPr>
        </p:nvSpPr>
        <p:spPr bwMode="auto">
          <a:xfrm>
            <a:off x="3854183" y="9444749"/>
            <a:ext cx="2949841" cy="4977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77" tIns="45789" rIns="91577" bIns="45789" numCol="1" anchor="b" anchorCtr="0" compatLnSpc="1">
            <a:prstTxWarp prst="textNoShape">
              <a:avLst/>
            </a:prstTxWarp>
          </a:bodyPr>
          <a:lstStyle>
            <a:lvl1pPr algn="r">
              <a:defRPr>
                <a:solidFill>
                  <a:schemeClr val="tx1"/>
                </a:solidFill>
                <a:latin typeface="Arial" charset="0"/>
              </a:defRPr>
            </a:lvl1pPr>
          </a:lstStyle>
          <a:p>
            <a:fld id="{047AED87-78D0-490C-892F-54D61EDB7EF8}" type="slidenum">
              <a:rPr lang="en-GB" altLang="en-US"/>
              <a:pPr/>
              <a:t>‹#›</a:t>
            </a:fld>
            <a:endParaRPr lang="en-GB" altLang="en-US"/>
          </a:p>
        </p:txBody>
      </p:sp>
    </p:spTree>
    <p:extLst>
      <p:ext uri="{BB962C8B-B14F-4D97-AF65-F5344CB8AC3E}">
        <p14:creationId xmlns:p14="http://schemas.microsoft.com/office/powerpoint/2010/main" val="36311691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www.pewforum.org/2012/12/18/global-religious-landscape-exec/"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047AED87-78D0-490C-892F-54D61EDB7EF8}" type="slidenum">
              <a:rPr lang="en-GB" altLang="en-US" smtClean="0"/>
              <a:pPr/>
              <a:t>1</a:t>
            </a:fld>
            <a:endParaRPr lang="en-GB" altLang="en-US"/>
          </a:p>
        </p:txBody>
      </p:sp>
    </p:spTree>
    <p:extLst>
      <p:ext uri="{BB962C8B-B14F-4D97-AF65-F5344CB8AC3E}">
        <p14:creationId xmlns:p14="http://schemas.microsoft.com/office/powerpoint/2010/main" val="6399300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1999, the sociologist Peter Berger noted that: “the world is as furiously religious as it ever was, and in some places more so than ever”. He called the process ‘</a:t>
            </a:r>
            <a:r>
              <a:rPr lang="en-US" dirty="0" err="1"/>
              <a:t>desecularization</a:t>
            </a:r>
            <a:r>
              <a:rPr lang="en-US" dirty="0"/>
              <a:t>’. Yet, to what extent have we absorbed the implications that in most parts of the world the most powerful actors in civil society are religious?  The 2012 Pew Survey, ‘The Global Religious Landscape’ stated that 85% of the world’s population identified themselves as belonging to a specific religion. </a:t>
            </a:r>
            <a:endParaRPr lang="en-GB" dirty="0"/>
          </a:p>
          <a:p>
            <a:r>
              <a:rPr lang="en-US" dirty="0"/>
              <a:t> Peter Berger, ed., The </a:t>
            </a:r>
            <a:r>
              <a:rPr lang="en-US" dirty="0" err="1"/>
              <a:t>Desecularization</a:t>
            </a:r>
            <a:r>
              <a:rPr lang="en-US" dirty="0"/>
              <a:t> of the World, (Grand Rapids: Eerdmans, 1999), p. 2.</a:t>
            </a:r>
            <a:endParaRPr lang="en-GB" dirty="0"/>
          </a:p>
          <a:p>
            <a:r>
              <a:rPr lang="en-GB" u="sng" dirty="0">
                <a:hlinkClick r:id="rId3"/>
              </a:rPr>
              <a:t>http://www.pewforum.org/2012/12/18/global-religious-landscape-exec/</a:t>
            </a:r>
            <a:r>
              <a:rPr lang="en-GB" dirty="0"/>
              <a:t> </a:t>
            </a:r>
          </a:p>
          <a:p>
            <a:endParaRPr lang="en-GB" dirty="0"/>
          </a:p>
        </p:txBody>
      </p:sp>
      <p:sp>
        <p:nvSpPr>
          <p:cNvPr id="4" name="Slide Number Placeholder 3"/>
          <p:cNvSpPr>
            <a:spLocks noGrp="1"/>
          </p:cNvSpPr>
          <p:nvPr>
            <p:ph type="sldNum" sz="quarter" idx="10"/>
          </p:nvPr>
        </p:nvSpPr>
        <p:spPr/>
        <p:txBody>
          <a:bodyPr/>
          <a:lstStyle/>
          <a:p>
            <a:fld id="{047AED87-78D0-490C-892F-54D61EDB7EF8}" type="slidenum">
              <a:rPr lang="en-GB" altLang="en-US" smtClean="0"/>
              <a:pPr/>
              <a:t>6</a:t>
            </a:fld>
            <a:endParaRPr lang="en-GB" altLang="en-US"/>
          </a:p>
        </p:txBody>
      </p:sp>
    </p:spTree>
    <p:extLst>
      <p:ext uri="{BB962C8B-B14F-4D97-AF65-F5344CB8AC3E}">
        <p14:creationId xmlns:p14="http://schemas.microsoft.com/office/powerpoint/2010/main" val="11357289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047AED87-78D0-490C-892F-54D61EDB7EF8}" type="slidenum">
              <a:rPr lang="en-GB" altLang="en-US" smtClean="0"/>
              <a:pPr/>
              <a:t>13</a:t>
            </a:fld>
            <a:endParaRPr lang="en-GB" altLang="en-US"/>
          </a:p>
        </p:txBody>
      </p:sp>
    </p:spTree>
    <p:extLst>
      <p:ext uri="{BB962C8B-B14F-4D97-AF65-F5344CB8AC3E}">
        <p14:creationId xmlns:p14="http://schemas.microsoft.com/office/powerpoint/2010/main" val="25343862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GB" sz="1400" dirty="0">
              <a:solidFill>
                <a:srgbClr val="000000"/>
              </a:solidFill>
              <a:latin typeface="Times New Roman"/>
            </a:endParaRPr>
          </a:p>
          <a:p>
            <a:r>
              <a:rPr lang="en-GB" b="1" dirty="0">
                <a:solidFill>
                  <a:srgbClr val="000000"/>
                </a:solidFill>
                <a:latin typeface="Times New Roman"/>
              </a:rPr>
              <a:t>SFCG </a:t>
            </a:r>
            <a:r>
              <a:rPr lang="en-GB" dirty="0">
                <a:solidFill>
                  <a:srgbClr val="000000"/>
                </a:solidFill>
                <a:latin typeface="Times New Roman"/>
              </a:rPr>
              <a:t>take away are : 1) focus on areas of common interest and concern. It’s much easier to get people to cooperate to solve a common problem than to get them together face to face on a regular basis simply to dialogue. See </a:t>
            </a:r>
            <a:r>
              <a:rPr lang="en-GB" dirty="0" err="1">
                <a:solidFill>
                  <a:srgbClr val="000000"/>
                </a:solidFill>
                <a:latin typeface="Times New Roman"/>
              </a:rPr>
              <a:t>sucessful</a:t>
            </a:r>
            <a:r>
              <a:rPr lang="en-GB" dirty="0">
                <a:solidFill>
                  <a:srgbClr val="000000"/>
                </a:solidFill>
                <a:latin typeface="Times New Roman"/>
              </a:rPr>
              <a:t> implementation of the Universal Code of Conduct on Holy Sites in countries as disparate as Bosnia- Herzegovina, Indonesia, Nigeria, Sri Lanka, India and the Holy Land ; 2) it’s important to not limit engagement with religious actors to those who are the most ‘official’ or high level leaders. Sometimes the real authority or influence is at the community level or the person a community believes most represents them. Engaging with religious actors also means throwing the net out as wide as possible – being as inclusive as you can. In peace-building, we also need to meet with the people we would not choose to have dinner with! 3) the word religious ‘actor’ also includes women. All too often traditional religious authorities don’t view women as leaders and the women themselves can’t imagine themselves as religious leaders. What results is a perpetuation of the religious male leadership cycle which absents half the world’s population. Women are totally underrepresented in multi-religious meetings dealing with conflict ; 4) engage other stakeholders in addition to religious leaders , such as politicians at the national and local levels, the police and sometimes even the media ; 5) it important to institutionalize engagement with religious leaders. don’t do one-off events as it takes time to build relationships of trust and they need to be constantly sustained ; 6) it helps to build trust by learning about other religions and demonstrating respect for them and their adherents. </a:t>
            </a:r>
          </a:p>
          <a:p>
            <a:endParaRPr lang="en-GB" dirty="0"/>
          </a:p>
        </p:txBody>
      </p:sp>
      <p:sp>
        <p:nvSpPr>
          <p:cNvPr id="4" name="Slide Number Placeholder 3"/>
          <p:cNvSpPr>
            <a:spLocks noGrp="1"/>
          </p:cNvSpPr>
          <p:nvPr>
            <p:ph type="sldNum" sz="quarter" idx="10"/>
          </p:nvPr>
        </p:nvSpPr>
        <p:spPr/>
        <p:txBody>
          <a:bodyPr/>
          <a:lstStyle/>
          <a:p>
            <a:fld id="{047AED87-78D0-490C-892F-54D61EDB7EF8}" type="slidenum">
              <a:rPr lang="en-GB" altLang="en-US" smtClean="0"/>
              <a:pPr/>
              <a:t>15</a:t>
            </a:fld>
            <a:endParaRPr lang="en-GB" altLang="en-US"/>
          </a:p>
        </p:txBody>
      </p:sp>
    </p:spTree>
    <p:extLst>
      <p:ext uri="{BB962C8B-B14F-4D97-AF65-F5344CB8AC3E}">
        <p14:creationId xmlns:p14="http://schemas.microsoft.com/office/powerpoint/2010/main" val="28490075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047AED87-78D0-490C-892F-54D61EDB7EF8}" type="slidenum">
              <a:rPr lang="en-GB" altLang="en-US" smtClean="0"/>
              <a:pPr/>
              <a:t>16</a:t>
            </a:fld>
            <a:endParaRPr lang="en-GB" altLang="en-US"/>
          </a:p>
        </p:txBody>
      </p:sp>
    </p:spTree>
    <p:extLst>
      <p:ext uri="{BB962C8B-B14F-4D97-AF65-F5344CB8AC3E}">
        <p14:creationId xmlns:p14="http://schemas.microsoft.com/office/powerpoint/2010/main" val="35356471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047AED87-78D0-490C-892F-54D61EDB7EF8}" type="slidenum">
              <a:rPr lang="en-GB" altLang="en-US" smtClean="0"/>
              <a:pPr/>
              <a:t>17</a:t>
            </a:fld>
            <a:endParaRPr lang="en-GB" altLang="en-US"/>
          </a:p>
        </p:txBody>
      </p:sp>
    </p:spTree>
    <p:extLst>
      <p:ext uri="{BB962C8B-B14F-4D97-AF65-F5344CB8AC3E}">
        <p14:creationId xmlns:p14="http://schemas.microsoft.com/office/powerpoint/2010/main" val="10634381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en-GB" dirty="0" smtClean="0">
                <a:solidFill>
                  <a:srgbClr val="000000"/>
                </a:solidFill>
                <a:latin typeface="Times New Roman"/>
              </a:rPr>
              <a:t>It’s much easier to get people to cooperate to solve a common problem than to get them together face to face on a regular basis simply to dialogue. See </a:t>
            </a:r>
            <a:r>
              <a:rPr lang="en-GB" dirty="0" err="1" smtClean="0">
                <a:solidFill>
                  <a:srgbClr val="000000"/>
                </a:solidFill>
                <a:latin typeface="Times New Roman"/>
              </a:rPr>
              <a:t>sucessful</a:t>
            </a:r>
            <a:r>
              <a:rPr lang="en-GB" dirty="0" smtClean="0">
                <a:solidFill>
                  <a:srgbClr val="000000"/>
                </a:solidFill>
                <a:latin typeface="Times New Roman"/>
              </a:rPr>
              <a:t> implementation of the Universal Code of Conduct on Holy Sites in countries as Sometimes the real authority or influence is at the community level or the person a community All too often traditional religious authorities don’t view women as leaders and the women themselves can’t imagine themselves as religious leaders. What results is a perpetuation of the religious male leadership cycle which absents half the world’s population. believes most represents them. Engaging with religious actors also means throwing the net out as wide as possible </a:t>
            </a:r>
          </a:p>
          <a:p>
            <a:endParaRPr lang="en-GB" dirty="0" smtClean="0">
              <a:solidFill>
                <a:srgbClr val="000000"/>
              </a:solidFill>
              <a:latin typeface="Times New Roman"/>
            </a:endParaRPr>
          </a:p>
          <a:p>
            <a:r>
              <a:rPr lang="en-GB" dirty="0" smtClean="0">
                <a:solidFill>
                  <a:srgbClr val="000000"/>
                </a:solidFill>
                <a:latin typeface="Times New Roman"/>
              </a:rPr>
              <a:t>All too often traditional religious authorities don’t view women as leaders and the women themselves can’t imagine themselves as religious leaders. What results is a perpetuation of the religious male leadership cycle which absents half the world’s population. </a:t>
            </a:r>
            <a:endParaRPr lang="fr-FR" dirty="0"/>
          </a:p>
        </p:txBody>
      </p:sp>
      <p:sp>
        <p:nvSpPr>
          <p:cNvPr id="4" name="Espace réservé du numéro de diapositive 3"/>
          <p:cNvSpPr>
            <a:spLocks noGrp="1"/>
          </p:cNvSpPr>
          <p:nvPr>
            <p:ph type="sldNum" sz="quarter" idx="10"/>
          </p:nvPr>
        </p:nvSpPr>
        <p:spPr/>
        <p:txBody>
          <a:bodyPr/>
          <a:lstStyle/>
          <a:p>
            <a:fld id="{047AED87-78D0-490C-892F-54D61EDB7EF8}" type="slidenum">
              <a:rPr lang="en-GB" altLang="en-US" smtClean="0"/>
              <a:pPr/>
              <a:t>18</a:t>
            </a:fld>
            <a:endParaRPr lang="en-GB" altLang="en-US"/>
          </a:p>
        </p:txBody>
      </p:sp>
    </p:spTree>
    <p:extLst>
      <p:ext uri="{BB962C8B-B14F-4D97-AF65-F5344CB8AC3E}">
        <p14:creationId xmlns:p14="http://schemas.microsoft.com/office/powerpoint/2010/main" val="25279741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endParaRPr lang="en-GB" altLang="en-US"/>
          </a:p>
        </p:txBody>
      </p:sp>
      <p:sp>
        <p:nvSpPr>
          <p:cNvPr id="5" name="Footer Placeholder 4"/>
          <p:cNvSpPr>
            <a:spLocks noGrp="1"/>
          </p:cNvSpPr>
          <p:nvPr>
            <p:ph type="ftr" sz="quarter" idx="11"/>
          </p:nvPr>
        </p:nvSpPr>
        <p:spPr/>
        <p:txBody>
          <a:bodyPr/>
          <a:lstStyle/>
          <a:p>
            <a:endParaRPr lang="en-GB" altLang="en-US"/>
          </a:p>
        </p:txBody>
      </p:sp>
      <p:sp>
        <p:nvSpPr>
          <p:cNvPr id="6" name="Slide Number Placeholder 5"/>
          <p:cNvSpPr>
            <a:spLocks noGrp="1"/>
          </p:cNvSpPr>
          <p:nvPr>
            <p:ph type="sldNum" sz="quarter" idx="12"/>
          </p:nvPr>
        </p:nvSpPr>
        <p:spPr/>
        <p:txBody>
          <a:bodyPr/>
          <a:lstStyle/>
          <a:p>
            <a:fld id="{DBC4316B-ECC4-4651-AC1D-BE49C98B733A}" type="slidenum">
              <a:rPr lang="en-GB" altLang="en-US" smtClean="0"/>
              <a:pPr/>
              <a:t>‹#›</a:t>
            </a:fld>
            <a:endParaRPr lang="en-GB" altLang="en-US"/>
          </a:p>
        </p:txBody>
      </p:sp>
      <p:sp>
        <p:nvSpPr>
          <p:cNvPr id="7" name="Rectangle 6"/>
          <p:cNvSpPr/>
          <p:nvPr userDrawn="1"/>
        </p:nvSpPr>
        <p:spPr>
          <a:xfrm>
            <a:off x="4267200" y="6659563"/>
            <a:ext cx="611188" cy="215900"/>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spTree>
    <p:extLst>
      <p:ext uri="{BB962C8B-B14F-4D97-AF65-F5344CB8AC3E}">
        <p14:creationId xmlns:p14="http://schemas.microsoft.com/office/powerpoint/2010/main" val="21582964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endParaRPr lang="en-GB" altLang="en-US"/>
          </a:p>
        </p:txBody>
      </p:sp>
      <p:sp>
        <p:nvSpPr>
          <p:cNvPr id="5" name="Footer Placeholder 4"/>
          <p:cNvSpPr>
            <a:spLocks noGrp="1"/>
          </p:cNvSpPr>
          <p:nvPr>
            <p:ph type="ftr" sz="quarter" idx="11"/>
          </p:nvPr>
        </p:nvSpPr>
        <p:spPr/>
        <p:txBody>
          <a:bodyPr/>
          <a:lstStyle/>
          <a:p>
            <a:endParaRPr lang="en-GB" altLang="en-US"/>
          </a:p>
        </p:txBody>
      </p:sp>
      <p:sp>
        <p:nvSpPr>
          <p:cNvPr id="6" name="Slide Number Placeholder 5"/>
          <p:cNvSpPr>
            <a:spLocks noGrp="1"/>
          </p:cNvSpPr>
          <p:nvPr>
            <p:ph type="sldNum" sz="quarter" idx="12"/>
          </p:nvPr>
        </p:nvSpPr>
        <p:spPr/>
        <p:txBody>
          <a:bodyPr/>
          <a:lstStyle/>
          <a:p>
            <a:fld id="{2761B263-6026-40D9-90D8-53B550279844}" type="slidenum">
              <a:rPr lang="en-GB" altLang="en-US" smtClean="0"/>
              <a:pPr/>
              <a:t>‹#›</a:t>
            </a:fld>
            <a:endParaRPr lang="en-GB" altLang="en-US"/>
          </a:p>
        </p:txBody>
      </p:sp>
    </p:spTree>
    <p:extLst>
      <p:ext uri="{BB962C8B-B14F-4D97-AF65-F5344CB8AC3E}">
        <p14:creationId xmlns:p14="http://schemas.microsoft.com/office/powerpoint/2010/main" val="73784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endParaRPr lang="en-GB" altLang="en-US"/>
          </a:p>
        </p:txBody>
      </p:sp>
      <p:sp>
        <p:nvSpPr>
          <p:cNvPr id="5" name="Footer Placeholder 4"/>
          <p:cNvSpPr>
            <a:spLocks noGrp="1"/>
          </p:cNvSpPr>
          <p:nvPr>
            <p:ph type="ftr" sz="quarter" idx="11"/>
          </p:nvPr>
        </p:nvSpPr>
        <p:spPr/>
        <p:txBody>
          <a:bodyPr/>
          <a:lstStyle/>
          <a:p>
            <a:endParaRPr lang="en-GB" altLang="en-US"/>
          </a:p>
        </p:txBody>
      </p:sp>
      <p:sp>
        <p:nvSpPr>
          <p:cNvPr id="6" name="Slide Number Placeholder 5"/>
          <p:cNvSpPr>
            <a:spLocks noGrp="1"/>
          </p:cNvSpPr>
          <p:nvPr>
            <p:ph type="sldNum" sz="quarter" idx="12"/>
          </p:nvPr>
        </p:nvSpPr>
        <p:spPr/>
        <p:txBody>
          <a:bodyPr/>
          <a:lstStyle/>
          <a:p>
            <a:fld id="{256BA2DA-DC02-460F-BFDB-D67F0AAEC258}" type="slidenum">
              <a:rPr lang="en-GB" altLang="en-US" smtClean="0"/>
              <a:pPr/>
              <a:t>‹#›</a:t>
            </a:fld>
            <a:endParaRPr lang="en-GB" altLang="en-US"/>
          </a:p>
        </p:txBody>
      </p:sp>
    </p:spTree>
    <p:extLst>
      <p:ext uri="{BB962C8B-B14F-4D97-AF65-F5344CB8AC3E}">
        <p14:creationId xmlns:p14="http://schemas.microsoft.com/office/powerpoint/2010/main" val="17795034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endParaRPr lang="en-GB" altLang="en-US"/>
          </a:p>
        </p:txBody>
      </p:sp>
      <p:sp>
        <p:nvSpPr>
          <p:cNvPr id="5" name="Footer Placeholder 4"/>
          <p:cNvSpPr>
            <a:spLocks noGrp="1"/>
          </p:cNvSpPr>
          <p:nvPr>
            <p:ph type="ftr" sz="quarter" idx="11"/>
          </p:nvPr>
        </p:nvSpPr>
        <p:spPr/>
        <p:txBody>
          <a:bodyPr/>
          <a:lstStyle/>
          <a:p>
            <a:endParaRPr lang="en-GB" altLang="en-US"/>
          </a:p>
        </p:txBody>
      </p:sp>
      <p:sp>
        <p:nvSpPr>
          <p:cNvPr id="6" name="Slide Number Placeholder 5"/>
          <p:cNvSpPr>
            <a:spLocks noGrp="1"/>
          </p:cNvSpPr>
          <p:nvPr>
            <p:ph type="sldNum" sz="quarter" idx="12"/>
          </p:nvPr>
        </p:nvSpPr>
        <p:spPr/>
        <p:txBody>
          <a:bodyPr/>
          <a:lstStyle/>
          <a:p>
            <a:fld id="{E2E894D5-0357-4FDD-8BD7-D6125CF5D374}" type="slidenum">
              <a:rPr lang="en-GB" altLang="en-US" smtClean="0"/>
              <a:pPr/>
              <a:t>‹#›</a:t>
            </a:fld>
            <a:endParaRPr lang="en-GB" altLang="en-US"/>
          </a:p>
        </p:txBody>
      </p:sp>
    </p:spTree>
    <p:extLst>
      <p:ext uri="{BB962C8B-B14F-4D97-AF65-F5344CB8AC3E}">
        <p14:creationId xmlns:p14="http://schemas.microsoft.com/office/powerpoint/2010/main" val="24189741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GB" altLang="en-US"/>
          </a:p>
        </p:txBody>
      </p:sp>
      <p:sp>
        <p:nvSpPr>
          <p:cNvPr id="5" name="Footer Placeholder 4"/>
          <p:cNvSpPr>
            <a:spLocks noGrp="1"/>
          </p:cNvSpPr>
          <p:nvPr>
            <p:ph type="ftr" sz="quarter" idx="11"/>
          </p:nvPr>
        </p:nvSpPr>
        <p:spPr/>
        <p:txBody>
          <a:bodyPr/>
          <a:lstStyle/>
          <a:p>
            <a:endParaRPr lang="en-GB" altLang="en-US"/>
          </a:p>
        </p:txBody>
      </p:sp>
      <p:sp>
        <p:nvSpPr>
          <p:cNvPr id="6" name="Slide Number Placeholder 5"/>
          <p:cNvSpPr>
            <a:spLocks noGrp="1"/>
          </p:cNvSpPr>
          <p:nvPr>
            <p:ph type="sldNum" sz="quarter" idx="12"/>
          </p:nvPr>
        </p:nvSpPr>
        <p:spPr/>
        <p:txBody>
          <a:bodyPr/>
          <a:lstStyle/>
          <a:p>
            <a:fld id="{5764F75D-A343-4A22-A864-6F656D74FEC1}" type="slidenum">
              <a:rPr lang="en-GB" altLang="en-US" smtClean="0"/>
              <a:pPr/>
              <a:t>‹#›</a:t>
            </a:fld>
            <a:endParaRPr lang="en-GB" altLang="en-US"/>
          </a:p>
        </p:txBody>
      </p:sp>
    </p:spTree>
    <p:extLst>
      <p:ext uri="{BB962C8B-B14F-4D97-AF65-F5344CB8AC3E}">
        <p14:creationId xmlns:p14="http://schemas.microsoft.com/office/powerpoint/2010/main" val="7727233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endParaRPr lang="en-GB" altLang="en-US"/>
          </a:p>
        </p:txBody>
      </p:sp>
      <p:sp>
        <p:nvSpPr>
          <p:cNvPr id="6" name="Footer Placeholder 5"/>
          <p:cNvSpPr>
            <a:spLocks noGrp="1"/>
          </p:cNvSpPr>
          <p:nvPr>
            <p:ph type="ftr" sz="quarter" idx="11"/>
          </p:nvPr>
        </p:nvSpPr>
        <p:spPr/>
        <p:txBody>
          <a:bodyPr/>
          <a:lstStyle/>
          <a:p>
            <a:endParaRPr lang="en-GB" altLang="en-US"/>
          </a:p>
        </p:txBody>
      </p:sp>
      <p:sp>
        <p:nvSpPr>
          <p:cNvPr id="7" name="Slide Number Placeholder 6"/>
          <p:cNvSpPr>
            <a:spLocks noGrp="1"/>
          </p:cNvSpPr>
          <p:nvPr>
            <p:ph type="sldNum" sz="quarter" idx="12"/>
          </p:nvPr>
        </p:nvSpPr>
        <p:spPr/>
        <p:txBody>
          <a:bodyPr/>
          <a:lstStyle/>
          <a:p>
            <a:fld id="{45D8B65F-6C22-4F23-8F56-702BAFFD4A9B}" type="slidenum">
              <a:rPr lang="en-GB" altLang="en-US" smtClean="0"/>
              <a:pPr/>
              <a:t>‹#›</a:t>
            </a:fld>
            <a:endParaRPr lang="en-GB" altLang="en-US"/>
          </a:p>
        </p:txBody>
      </p:sp>
    </p:spTree>
    <p:extLst>
      <p:ext uri="{BB962C8B-B14F-4D97-AF65-F5344CB8AC3E}">
        <p14:creationId xmlns:p14="http://schemas.microsoft.com/office/powerpoint/2010/main" val="39968692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endParaRPr lang="en-GB" altLang="en-US"/>
          </a:p>
        </p:txBody>
      </p:sp>
      <p:sp>
        <p:nvSpPr>
          <p:cNvPr id="8" name="Footer Placeholder 7"/>
          <p:cNvSpPr>
            <a:spLocks noGrp="1"/>
          </p:cNvSpPr>
          <p:nvPr>
            <p:ph type="ftr" sz="quarter" idx="11"/>
          </p:nvPr>
        </p:nvSpPr>
        <p:spPr/>
        <p:txBody>
          <a:bodyPr/>
          <a:lstStyle/>
          <a:p>
            <a:endParaRPr lang="en-GB" altLang="en-US"/>
          </a:p>
        </p:txBody>
      </p:sp>
      <p:sp>
        <p:nvSpPr>
          <p:cNvPr id="9" name="Slide Number Placeholder 8"/>
          <p:cNvSpPr>
            <a:spLocks noGrp="1"/>
          </p:cNvSpPr>
          <p:nvPr>
            <p:ph type="sldNum" sz="quarter" idx="12"/>
          </p:nvPr>
        </p:nvSpPr>
        <p:spPr/>
        <p:txBody>
          <a:bodyPr/>
          <a:lstStyle/>
          <a:p>
            <a:fld id="{909F04B8-A145-497F-B54D-6E8024C3D9ED}" type="slidenum">
              <a:rPr lang="en-GB" altLang="en-US" smtClean="0"/>
              <a:pPr/>
              <a:t>‹#›</a:t>
            </a:fld>
            <a:endParaRPr lang="en-GB" altLang="en-US"/>
          </a:p>
        </p:txBody>
      </p:sp>
    </p:spTree>
    <p:extLst>
      <p:ext uri="{BB962C8B-B14F-4D97-AF65-F5344CB8AC3E}">
        <p14:creationId xmlns:p14="http://schemas.microsoft.com/office/powerpoint/2010/main" val="3538927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endParaRPr lang="en-GB" altLang="en-US"/>
          </a:p>
        </p:txBody>
      </p:sp>
      <p:sp>
        <p:nvSpPr>
          <p:cNvPr id="4" name="Footer Placeholder 3"/>
          <p:cNvSpPr>
            <a:spLocks noGrp="1"/>
          </p:cNvSpPr>
          <p:nvPr>
            <p:ph type="ftr" sz="quarter" idx="11"/>
          </p:nvPr>
        </p:nvSpPr>
        <p:spPr/>
        <p:txBody>
          <a:bodyPr/>
          <a:lstStyle/>
          <a:p>
            <a:endParaRPr lang="en-GB" altLang="en-US"/>
          </a:p>
        </p:txBody>
      </p:sp>
      <p:sp>
        <p:nvSpPr>
          <p:cNvPr id="5" name="Slide Number Placeholder 4"/>
          <p:cNvSpPr>
            <a:spLocks noGrp="1"/>
          </p:cNvSpPr>
          <p:nvPr>
            <p:ph type="sldNum" sz="quarter" idx="12"/>
          </p:nvPr>
        </p:nvSpPr>
        <p:spPr/>
        <p:txBody>
          <a:bodyPr/>
          <a:lstStyle/>
          <a:p>
            <a:fld id="{689C1AE3-7B38-4F40-975D-8249B5DC494D}" type="slidenum">
              <a:rPr lang="en-GB" altLang="en-US" smtClean="0"/>
              <a:pPr/>
              <a:t>‹#›</a:t>
            </a:fld>
            <a:endParaRPr lang="en-GB" altLang="en-US"/>
          </a:p>
        </p:txBody>
      </p:sp>
    </p:spTree>
    <p:extLst>
      <p:ext uri="{BB962C8B-B14F-4D97-AF65-F5344CB8AC3E}">
        <p14:creationId xmlns:p14="http://schemas.microsoft.com/office/powerpoint/2010/main" val="23874114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GB" altLang="en-US"/>
          </a:p>
        </p:txBody>
      </p:sp>
      <p:sp>
        <p:nvSpPr>
          <p:cNvPr id="3" name="Footer Placeholder 2"/>
          <p:cNvSpPr>
            <a:spLocks noGrp="1"/>
          </p:cNvSpPr>
          <p:nvPr>
            <p:ph type="ftr" sz="quarter" idx="11"/>
          </p:nvPr>
        </p:nvSpPr>
        <p:spPr/>
        <p:txBody>
          <a:bodyPr/>
          <a:lstStyle/>
          <a:p>
            <a:endParaRPr lang="en-GB" altLang="en-US"/>
          </a:p>
        </p:txBody>
      </p:sp>
      <p:sp>
        <p:nvSpPr>
          <p:cNvPr id="4" name="Slide Number Placeholder 3"/>
          <p:cNvSpPr>
            <a:spLocks noGrp="1"/>
          </p:cNvSpPr>
          <p:nvPr>
            <p:ph type="sldNum" sz="quarter" idx="12"/>
          </p:nvPr>
        </p:nvSpPr>
        <p:spPr/>
        <p:txBody>
          <a:bodyPr/>
          <a:lstStyle/>
          <a:p>
            <a:fld id="{7EF95299-6F4F-4A57-824D-96CCDEC93154}" type="slidenum">
              <a:rPr lang="en-GB" altLang="en-US" smtClean="0"/>
              <a:pPr/>
              <a:t>‹#›</a:t>
            </a:fld>
            <a:endParaRPr lang="en-GB" altLang="en-US"/>
          </a:p>
        </p:txBody>
      </p:sp>
    </p:spTree>
    <p:extLst>
      <p:ext uri="{BB962C8B-B14F-4D97-AF65-F5344CB8AC3E}">
        <p14:creationId xmlns:p14="http://schemas.microsoft.com/office/powerpoint/2010/main" val="4034956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GB" altLang="en-US"/>
          </a:p>
        </p:txBody>
      </p:sp>
      <p:sp>
        <p:nvSpPr>
          <p:cNvPr id="6" name="Footer Placeholder 5"/>
          <p:cNvSpPr>
            <a:spLocks noGrp="1"/>
          </p:cNvSpPr>
          <p:nvPr>
            <p:ph type="ftr" sz="quarter" idx="11"/>
          </p:nvPr>
        </p:nvSpPr>
        <p:spPr/>
        <p:txBody>
          <a:bodyPr/>
          <a:lstStyle/>
          <a:p>
            <a:endParaRPr lang="en-GB" altLang="en-US"/>
          </a:p>
        </p:txBody>
      </p:sp>
      <p:sp>
        <p:nvSpPr>
          <p:cNvPr id="7" name="Slide Number Placeholder 6"/>
          <p:cNvSpPr>
            <a:spLocks noGrp="1"/>
          </p:cNvSpPr>
          <p:nvPr>
            <p:ph type="sldNum" sz="quarter" idx="12"/>
          </p:nvPr>
        </p:nvSpPr>
        <p:spPr/>
        <p:txBody>
          <a:bodyPr/>
          <a:lstStyle/>
          <a:p>
            <a:fld id="{69B4665A-425A-48CA-9D84-81FBE46E1702}" type="slidenum">
              <a:rPr lang="en-GB" altLang="en-US" smtClean="0"/>
              <a:pPr/>
              <a:t>‹#›</a:t>
            </a:fld>
            <a:endParaRPr lang="en-GB" altLang="en-US"/>
          </a:p>
        </p:txBody>
      </p:sp>
    </p:spTree>
    <p:extLst>
      <p:ext uri="{BB962C8B-B14F-4D97-AF65-F5344CB8AC3E}">
        <p14:creationId xmlns:p14="http://schemas.microsoft.com/office/powerpoint/2010/main" val="13860903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GB" altLang="en-US"/>
          </a:p>
        </p:txBody>
      </p:sp>
      <p:sp>
        <p:nvSpPr>
          <p:cNvPr id="6" name="Footer Placeholder 5"/>
          <p:cNvSpPr>
            <a:spLocks noGrp="1"/>
          </p:cNvSpPr>
          <p:nvPr>
            <p:ph type="ftr" sz="quarter" idx="11"/>
          </p:nvPr>
        </p:nvSpPr>
        <p:spPr/>
        <p:txBody>
          <a:bodyPr/>
          <a:lstStyle/>
          <a:p>
            <a:endParaRPr lang="en-GB" altLang="en-US"/>
          </a:p>
        </p:txBody>
      </p:sp>
      <p:sp>
        <p:nvSpPr>
          <p:cNvPr id="7" name="Slide Number Placeholder 6"/>
          <p:cNvSpPr>
            <a:spLocks noGrp="1"/>
          </p:cNvSpPr>
          <p:nvPr>
            <p:ph type="sldNum" sz="quarter" idx="12"/>
          </p:nvPr>
        </p:nvSpPr>
        <p:spPr/>
        <p:txBody>
          <a:bodyPr/>
          <a:lstStyle/>
          <a:p>
            <a:fld id="{05CBBAB4-8A72-4EE0-85FA-90A5162FB08B}" type="slidenum">
              <a:rPr lang="en-GB" altLang="en-US" smtClean="0"/>
              <a:pPr/>
              <a:t>‹#›</a:t>
            </a:fld>
            <a:endParaRPr lang="en-GB" altLang="en-US"/>
          </a:p>
        </p:txBody>
      </p:sp>
    </p:spTree>
    <p:extLst>
      <p:ext uri="{BB962C8B-B14F-4D97-AF65-F5344CB8AC3E}">
        <p14:creationId xmlns:p14="http://schemas.microsoft.com/office/powerpoint/2010/main" val="27279933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GB" alt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lt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FFE1EE-3665-4470-8E05-95545FE15D64}" type="slidenum">
              <a:rPr lang="en-GB" altLang="en-US" smtClean="0"/>
              <a:pPr/>
              <a:t>‹#›</a:t>
            </a:fld>
            <a:endParaRPr lang="en-GB" altLang="en-US"/>
          </a:p>
        </p:txBody>
      </p:sp>
    </p:spTree>
    <p:extLst>
      <p:ext uri="{BB962C8B-B14F-4D97-AF65-F5344CB8AC3E}">
        <p14:creationId xmlns:p14="http://schemas.microsoft.com/office/powerpoint/2010/main" val="410726682"/>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ec.europa.eu/europeaid/special-envoy-jan-figel_en"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5" name="Rectangle 5"/>
          <p:cNvSpPr>
            <a:spLocks noGrp="1" noChangeArrowheads="1"/>
          </p:cNvSpPr>
          <p:nvPr>
            <p:ph type="ctrTitle" idx="4294967295"/>
          </p:nvPr>
        </p:nvSpPr>
        <p:spPr>
          <a:xfrm>
            <a:off x="1331640" y="1125538"/>
            <a:ext cx="6440760" cy="4535487"/>
          </a:xfrm>
        </p:spPr>
        <p:txBody>
          <a:bodyPr>
            <a:normAutofit/>
          </a:bodyPr>
          <a:lstStyle/>
          <a:p>
            <a:r>
              <a:rPr lang="fr-BE" altLang="en-US" sz="3600" b="1" dirty="0" smtClean="0">
                <a:solidFill>
                  <a:srgbClr val="00B0F0"/>
                </a:solidFill>
              </a:rPr>
              <a:t>The </a:t>
            </a:r>
            <a:r>
              <a:rPr lang="fr-BE" altLang="en-US" sz="3600" b="1" dirty="0" err="1" smtClean="0">
                <a:solidFill>
                  <a:srgbClr val="00B0F0"/>
                </a:solidFill>
              </a:rPr>
              <a:t>work</a:t>
            </a:r>
            <a:r>
              <a:rPr lang="fr-BE" altLang="en-US" sz="3600" b="1" dirty="0" smtClean="0">
                <a:solidFill>
                  <a:srgbClr val="00B0F0"/>
                </a:solidFill>
              </a:rPr>
              <a:t> of </a:t>
            </a:r>
            <a:r>
              <a:rPr lang="fr-BE" altLang="en-US" sz="3600" b="1" dirty="0" err="1" smtClean="0">
                <a:solidFill>
                  <a:srgbClr val="00B0F0"/>
                </a:solidFill>
              </a:rPr>
              <a:t>Special</a:t>
            </a:r>
            <a:r>
              <a:rPr lang="fr-BE" altLang="en-US" sz="3600" b="1" dirty="0" smtClean="0">
                <a:solidFill>
                  <a:srgbClr val="00B0F0"/>
                </a:solidFill>
              </a:rPr>
              <a:t> </a:t>
            </a:r>
            <a:r>
              <a:rPr lang="fr-BE" altLang="en-US" sz="3600" b="1" dirty="0" smtClean="0">
                <a:solidFill>
                  <a:srgbClr val="00B0F0"/>
                </a:solidFill>
              </a:rPr>
              <a:t>Envoy on Freedom of Religion or Belief</a:t>
            </a:r>
            <a:r>
              <a:rPr lang="fr-BE" altLang="en-US" sz="3600" dirty="0" smtClean="0">
                <a:solidFill>
                  <a:srgbClr val="00B0F0"/>
                </a:solidFill>
              </a:rPr>
              <a:t/>
            </a:r>
            <a:br>
              <a:rPr lang="fr-BE" altLang="en-US" sz="3600" dirty="0" smtClean="0">
                <a:solidFill>
                  <a:srgbClr val="00B0F0"/>
                </a:solidFill>
              </a:rPr>
            </a:br>
            <a:r>
              <a:rPr lang="fr-BE" altLang="en-US" sz="3600" dirty="0">
                <a:solidFill>
                  <a:srgbClr val="00B0F0"/>
                </a:solidFill>
              </a:rPr>
              <a:t/>
            </a:r>
            <a:br>
              <a:rPr lang="fr-BE" altLang="en-US" sz="3600" dirty="0">
                <a:solidFill>
                  <a:srgbClr val="00B0F0"/>
                </a:solidFill>
              </a:rPr>
            </a:br>
            <a:r>
              <a:rPr lang="fr-BE" altLang="en-US" sz="3600" b="1" dirty="0" err="1" smtClean="0">
                <a:solidFill>
                  <a:srgbClr val="00B0F0"/>
                </a:solidFill>
              </a:rPr>
              <a:t>Supporting</a:t>
            </a:r>
            <a:r>
              <a:rPr lang="fr-BE" altLang="en-US" sz="3600" b="1" dirty="0" smtClean="0">
                <a:solidFill>
                  <a:srgbClr val="00B0F0"/>
                </a:solidFill>
              </a:rPr>
              <a:t>  </a:t>
            </a:r>
            <a:r>
              <a:rPr lang="fr-BE" altLang="en-US" sz="3600" b="1" dirty="0" smtClean="0">
                <a:solidFill>
                  <a:srgbClr val="00B0F0"/>
                </a:solidFill>
              </a:rPr>
              <a:t>respect </a:t>
            </a:r>
            <a:r>
              <a:rPr lang="fr-BE" altLang="en-US" sz="3600" b="1" dirty="0" smtClean="0">
                <a:solidFill>
                  <a:srgbClr val="00B0F0"/>
                </a:solidFill>
              </a:rPr>
              <a:t>for </a:t>
            </a:r>
            <a:r>
              <a:rPr lang="fr-BE" altLang="en-US" sz="3600" b="1" dirty="0" err="1" smtClean="0">
                <a:solidFill>
                  <a:srgbClr val="00B0F0"/>
                </a:solidFill>
              </a:rPr>
              <a:t>diversity</a:t>
            </a:r>
            <a:r>
              <a:rPr lang="fr-BE" altLang="en-US" sz="3600" b="1" dirty="0" smtClean="0">
                <a:solidFill>
                  <a:srgbClr val="00B0F0"/>
                </a:solidFill>
              </a:rPr>
              <a:t> of religion or </a:t>
            </a:r>
            <a:r>
              <a:rPr lang="fr-BE" altLang="en-US" sz="3600" b="1" dirty="0" err="1" smtClean="0">
                <a:solidFill>
                  <a:srgbClr val="00B0F0"/>
                </a:solidFill>
              </a:rPr>
              <a:t>belief</a:t>
            </a:r>
            <a:r>
              <a:rPr lang="fr-BE" altLang="en-US" sz="3600" dirty="0" smtClean="0">
                <a:solidFill>
                  <a:srgbClr val="00B0F0"/>
                </a:solidFill>
              </a:rPr>
              <a:t/>
            </a:r>
            <a:br>
              <a:rPr lang="fr-BE" altLang="en-US" sz="3600" dirty="0" smtClean="0">
                <a:solidFill>
                  <a:srgbClr val="00B0F0"/>
                </a:solidFill>
              </a:rPr>
            </a:br>
            <a:r>
              <a:rPr lang="fr-BE" altLang="en-US" sz="3600" dirty="0">
                <a:solidFill>
                  <a:srgbClr val="00B0F0"/>
                </a:solidFill>
              </a:rPr>
              <a:t/>
            </a:r>
            <a:br>
              <a:rPr lang="fr-BE" altLang="en-US" sz="3600" dirty="0">
                <a:solidFill>
                  <a:srgbClr val="00B0F0"/>
                </a:solidFill>
              </a:rPr>
            </a:br>
            <a:r>
              <a:rPr lang="fr-BE" altLang="en-US" sz="2000" dirty="0" smtClean="0">
                <a:solidFill>
                  <a:srgbClr val="00B0F0"/>
                </a:solidFill>
              </a:rPr>
              <a:t>V. Manzitti. Policy assistant to Jan </a:t>
            </a:r>
            <a:r>
              <a:rPr lang="fr-BE" altLang="en-US" sz="2000" dirty="0" err="1" smtClean="0">
                <a:solidFill>
                  <a:srgbClr val="00B0F0"/>
                </a:solidFill>
              </a:rPr>
              <a:t>Figel</a:t>
            </a:r>
            <a:r>
              <a:rPr lang="fr-BE" altLang="en-US" sz="2000" dirty="0" smtClean="0">
                <a:solidFill>
                  <a:srgbClr val="00B0F0"/>
                </a:solidFill>
              </a:rPr>
              <a:t/>
            </a:r>
            <a:br>
              <a:rPr lang="fr-BE" altLang="en-US" sz="2000" dirty="0" smtClean="0">
                <a:solidFill>
                  <a:srgbClr val="00B0F0"/>
                </a:solidFill>
              </a:rPr>
            </a:br>
            <a:r>
              <a:rPr lang="fr-BE" altLang="en-US" sz="2000" dirty="0" smtClean="0">
                <a:solidFill>
                  <a:srgbClr val="00B0F0"/>
                </a:solidFill>
              </a:rPr>
              <a:t>Brussels,  25 10 2017</a:t>
            </a:r>
            <a:endParaRPr lang="en-GB" altLang="en-US" sz="2000" dirty="0">
              <a:solidFill>
                <a:srgbClr val="00B0F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0114" name="Picture 2"/>
          <p:cNvPicPr>
            <a:picLocks noGrp="1" noChangeAspect="1" noChangeArrowheads="1"/>
          </p:cNvPicPr>
          <p:nvPr>
            <p:ph idx="4294967295"/>
          </p:nvPr>
        </p:nvPicPr>
        <p:blipFill>
          <a:blip r:embed="rId2">
            <a:extLst>
              <a:ext uri="{28A0092B-C50C-407E-A947-70E740481C1C}">
                <a14:useLocalDpi xmlns:a14="http://schemas.microsoft.com/office/drawing/2010/main" val="0"/>
              </a:ext>
            </a:extLst>
          </a:blip>
          <a:srcRect/>
          <a:stretch>
            <a:fillRect/>
          </a:stretch>
        </p:blipFill>
        <p:spPr bwMode="auto">
          <a:xfrm>
            <a:off x="755576" y="692696"/>
            <a:ext cx="7236296" cy="568773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miter lim="800000"/>
                <a:headEnd/>
                <a:tailEnd/>
              </a14:hiddenLine>
            </a:ext>
          </a:extLst>
        </p:spPr>
      </p:pic>
    </p:spTree>
    <p:extLst>
      <p:ext uri="{BB962C8B-B14F-4D97-AF65-F5344CB8AC3E}">
        <p14:creationId xmlns:p14="http://schemas.microsoft.com/office/powerpoint/2010/main" val="283647699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r-BE" sz="3600" dirty="0" smtClean="0">
                <a:solidFill>
                  <a:srgbClr val="00B050"/>
                </a:solidFill>
              </a:rPr>
              <a:t/>
            </a:r>
            <a:br>
              <a:rPr lang="fr-BE" sz="3600" dirty="0" smtClean="0">
                <a:solidFill>
                  <a:srgbClr val="00B050"/>
                </a:solidFill>
              </a:rPr>
            </a:br>
            <a:r>
              <a:rPr lang="fr-BE" sz="3600" dirty="0" smtClean="0">
                <a:solidFill>
                  <a:srgbClr val="00B050"/>
                </a:solidFill>
              </a:rPr>
              <a:t>EU Guidelines on FoRB, </a:t>
            </a:r>
            <a:br>
              <a:rPr lang="fr-BE" sz="3600" dirty="0" smtClean="0">
                <a:solidFill>
                  <a:srgbClr val="00B050"/>
                </a:solidFill>
              </a:rPr>
            </a:br>
            <a:r>
              <a:rPr lang="fr-BE" sz="3600" dirty="0" smtClean="0">
                <a:solidFill>
                  <a:srgbClr val="00B050"/>
                </a:solidFill>
              </a:rPr>
              <a:t>adopted by EU and ME,  FAC 2013</a:t>
            </a:r>
            <a:br>
              <a:rPr lang="fr-BE" sz="3600" dirty="0" smtClean="0">
                <a:solidFill>
                  <a:srgbClr val="00B050"/>
                </a:solidFill>
              </a:rPr>
            </a:br>
            <a:endParaRPr lang="en-GB" dirty="0">
              <a:solidFill>
                <a:srgbClr val="00B050"/>
              </a:solidFill>
            </a:endParaRPr>
          </a:p>
        </p:txBody>
      </p:sp>
      <p:pic>
        <p:nvPicPr>
          <p:cNvPr id="96258"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39552" y="1628800"/>
            <a:ext cx="8496944" cy="45259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miter lim="800000"/>
                <a:headEnd/>
                <a:tailEnd/>
              </a14:hiddenLine>
            </a:ext>
          </a:extLst>
        </p:spPr>
      </p:pic>
      <p:sp>
        <p:nvSpPr>
          <p:cNvPr id="11" name="5-Point Star 10"/>
          <p:cNvSpPr/>
          <p:nvPr/>
        </p:nvSpPr>
        <p:spPr>
          <a:xfrm>
            <a:off x="179512" y="3599904"/>
            <a:ext cx="914400" cy="914400"/>
          </a:xfrm>
          <a:prstGeom prst="star5">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98054804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48680"/>
            <a:ext cx="8229600" cy="868958"/>
          </a:xfrm>
        </p:spPr>
        <p:txBody>
          <a:bodyPr>
            <a:normAutofit fontScale="90000"/>
          </a:bodyPr>
          <a:lstStyle/>
          <a:p>
            <a:r>
              <a:rPr lang="en-GB" sz="2700" b="1" i="1" dirty="0" smtClean="0">
                <a:solidFill>
                  <a:srgbClr val="00B0F0"/>
                </a:solidFill>
              </a:rPr>
              <a:t>Guidelines on </a:t>
            </a:r>
            <a:r>
              <a:rPr lang="en-GB" sz="2700" b="1" i="1" dirty="0" err="1" smtClean="0">
                <a:solidFill>
                  <a:srgbClr val="00B0F0"/>
                </a:solidFill>
              </a:rPr>
              <a:t>FoRB</a:t>
            </a:r>
            <a:r>
              <a:rPr lang="en-GB" sz="2700" b="1" i="1" dirty="0" smtClean="0">
                <a:solidFill>
                  <a:srgbClr val="00B0F0"/>
                </a:solidFill>
              </a:rPr>
              <a:t> : "Promotion of respect for diversity and tolerance"</a:t>
            </a:r>
            <a:r>
              <a:rPr lang="en-GB" b="1" i="1" dirty="0" smtClean="0">
                <a:solidFill>
                  <a:srgbClr val="FF0000"/>
                </a:solidFill>
              </a:rPr>
              <a:t/>
            </a:r>
            <a:br>
              <a:rPr lang="en-GB" b="1" i="1" dirty="0" smtClean="0">
                <a:solidFill>
                  <a:srgbClr val="FF0000"/>
                </a:solidFill>
              </a:rPr>
            </a:br>
            <a:endParaRPr lang="en-GB" dirty="0">
              <a:solidFill>
                <a:srgbClr val="FF0000"/>
              </a:solidFill>
            </a:endParaRPr>
          </a:p>
        </p:txBody>
      </p:sp>
      <p:sp>
        <p:nvSpPr>
          <p:cNvPr id="3" name="Content Placeholder 2"/>
          <p:cNvSpPr>
            <a:spLocks noGrp="1"/>
          </p:cNvSpPr>
          <p:nvPr>
            <p:ph idx="1"/>
          </p:nvPr>
        </p:nvSpPr>
        <p:spPr>
          <a:xfrm>
            <a:off x="457200" y="1124744"/>
            <a:ext cx="8229600" cy="5616624"/>
          </a:xfrm>
        </p:spPr>
        <p:txBody>
          <a:bodyPr>
            <a:noAutofit/>
          </a:bodyPr>
          <a:lstStyle/>
          <a:p>
            <a:pPr marL="0" indent="0">
              <a:buNone/>
            </a:pPr>
            <a:r>
              <a:rPr lang="en-GB" sz="2000" dirty="0" smtClean="0">
                <a:solidFill>
                  <a:srgbClr val="00B0F0"/>
                </a:solidFill>
              </a:rPr>
              <a:t>The </a:t>
            </a:r>
            <a:r>
              <a:rPr lang="en-GB" sz="2000" dirty="0">
                <a:solidFill>
                  <a:srgbClr val="00B0F0"/>
                </a:solidFill>
              </a:rPr>
              <a:t>promotion of religious tolerance, respect for diversity and mutual understanding are </a:t>
            </a:r>
            <a:r>
              <a:rPr lang="en-GB" sz="2000" dirty="0" smtClean="0">
                <a:solidFill>
                  <a:srgbClr val="00B0F0"/>
                </a:solidFill>
              </a:rPr>
              <a:t>of utmost importance…  The </a:t>
            </a:r>
            <a:r>
              <a:rPr lang="en-GB" sz="2000" dirty="0">
                <a:solidFill>
                  <a:srgbClr val="00B0F0"/>
                </a:solidFill>
              </a:rPr>
              <a:t>EU will</a:t>
            </a:r>
            <a:r>
              <a:rPr lang="en-GB" sz="2000" dirty="0" smtClean="0">
                <a:solidFill>
                  <a:srgbClr val="00B0F0"/>
                </a:solidFill>
              </a:rPr>
              <a:t>:</a:t>
            </a:r>
          </a:p>
          <a:p>
            <a:endParaRPr lang="en-GB" sz="2000" dirty="0">
              <a:solidFill>
                <a:srgbClr val="00B0F0"/>
              </a:solidFill>
            </a:endParaRPr>
          </a:p>
          <a:p>
            <a:r>
              <a:rPr lang="en-GB" sz="2000" dirty="0" smtClean="0">
                <a:solidFill>
                  <a:srgbClr val="00B0F0"/>
                </a:solidFill>
              </a:rPr>
              <a:t> </a:t>
            </a:r>
            <a:r>
              <a:rPr lang="en-GB" sz="2000" dirty="0">
                <a:solidFill>
                  <a:srgbClr val="00B0F0"/>
                </a:solidFill>
              </a:rPr>
              <a:t>Encourage state and </a:t>
            </a:r>
            <a:r>
              <a:rPr lang="en-GB" sz="2000" b="1" dirty="0">
                <a:solidFill>
                  <a:srgbClr val="00B0F0"/>
                </a:solidFill>
              </a:rPr>
              <a:t>other influential actors</a:t>
            </a:r>
            <a:r>
              <a:rPr lang="en-GB" sz="2000" dirty="0">
                <a:solidFill>
                  <a:srgbClr val="00B0F0"/>
                </a:solidFill>
              </a:rPr>
              <a:t>, whether religious </a:t>
            </a:r>
            <a:r>
              <a:rPr lang="en-GB" sz="2000" b="1" dirty="0">
                <a:solidFill>
                  <a:srgbClr val="00B0F0"/>
                </a:solidFill>
              </a:rPr>
              <a:t>or non-religious, </a:t>
            </a:r>
            <a:r>
              <a:rPr lang="en-GB" sz="2000" dirty="0" smtClean="0">
                <a:solidFill>
                  <a:srgbClr val="00B0F0"/>
                </a:solidFill>
              </a:rPr>
              <a:t>…  </a:t>
            </a:r>
            <a:r>
              <a:rPr lang="en-GB" sz="2000" dirty="0">
                <a:solidFill>
                  <a:srgbClr val="00B0F0"/>
                </a:solidFill>
              </a:rPr>
              <a:t>to support </a:t>
            </a:r>
            <a:r>
              <a:rPr lang="en-GB" sz="2000" dirty="0" smtClean="0">
                <a:solidFill>
                  <a:srgbClr val="00B0F0"/>
                </a:solidFill>
              </a:rPr>
              <a:t>initiatives </a:t>
            </a:r>
            <a:r>
              <a:rPr lang="en-GB" sz="2000" dirty="0">
                <a:solidFill>
                  <a:srgbClr val="00B0F0"/>
                </a:solidFill>
              </a:rPr>
              <a:t>to promote an atmosphere of respect and </a:t>
            </a:r>
            <a:r>
              <a:rPr lang="en-GB" sz="2000" dirty="0" smtClean="0">
                <a:solidFill>
                  <a:srgbClr val="00B0F0"/>
                </a:solidFill>
              </a:rPr>
              <a:t>tolerance</a:t>
            </a:r>
          </a:p>
          <a:p>
            <a:endParaRPr lang="en-GB" sz="2000" dirty="0">
              <a:solidFill>
                <a:srgbClr val="00B0F0"/>
              </a:solidFill>
            </a:endParaRPr>
          </a:p>
          <a:p>
            <a:r>
              <a:rPr lang="en-GB" sz="2000" dirty="0" smtClean="0">
                <a:solidFill>
                  <a:srgbClr val="00B0F0"/>
                </a:solidFill>
              </a:rPr>
              <a:t> </a:t>
            </a:r>
            <a:r>
              <a:rPr lang="en-GB" sz="2000" dirty="0">
                <a:solidFill>
                  <a:srgbClr val="00B0F0"/>
                </a:solidFill>
              </a:rPr>
              <a:t>Call on states to promote, through the educational system and other means, respect </a:t>
            </a:r>
            <a:r>
              <a:rPr lang="en-GB" sz="2000" dirty="0" smtClean="0">
                <a:solidFill>
                  <a:srgbClr val="00B0F0"/>
                </a:solidFill>
              </a:rPr>
              <a:t>for diversity </a:t>
            </a:r>
            <a:r>
              <a:rPr lang="en-GB" sz="2000" dirty="0">
                <a:solidFill>
                  <a:srgbClr val="00B0F0"/>
                </a:solidFill>
              </a:rPr>
              <a:t>and mutual understanding </a:t>
            </a:r>
            <a:r>
              <a:rPr lang="en-GB" sz="2000" b="1" dirty="0">
                <a:solidFill>
                  <a:srgbClr val="00B0F0"/>
                </a:solidFill>
              </a:rPr>
              <a:t>by encouraging a wider knowledge of the diversity </a:t>
            </a:r>
            <a:r>
              <a:rPr lang="en-GB" sz="2000" b="1" dirty="0" smtClean="0">
                <a:solidFill>
                  <a:srgbClr val="00B0F0"/>
                </a:solidFill>
              </a:rPr>
              <a:t>of religions </a:t>
            </a:r>
            <a:r>
              <a:rPr lang="en-GB" sz="2000" b="1" dirty="0">
                <a:solidFill>
                  <a:srgbClr val="00B0F0"/>
                </a:solidFill>
              </a:rPr>
              <a:t>and beliefs </a:t>
            </a:r>
            <a:r>
              <a:rPr lang="en-GB" sz="2000" dirty="0">
                <a:solidFill>
                  <a:srgbClr val="00B0F0"/>
                </a:solidFill>
              </a:rPr>
              <a:t>within their jurisdiction</a:t>
            </a:r>
            <a:r>
              <a:rPr lang="en-GB" sz="2000" dirty="0" smtClean="0">
                <a:solidFill>
                  <a:srgbClr val="00B0F0"/>
                </a:solidFill>
              </a:rPr>
              <a:t>.</a:t>
            </a:r>
          </a:p>
          <a:p>
            <a:pPr marL="0" indent="0">
              <a:buNone/>
            </a:pPr>
            <a:endParaRPr lang="en-GB" sz="2000" dirty="0" smtClean="0">
              <a:solidFill>
                <a:srgbClr val="00B0F0"/>
              </a:solidFill>
            </a:endParaRPr>
          </a:p>
          <a:p>
            <a:r>
              <a:rPr lang="en-GB" sz="2000" dirty="0" smtClean="0">
                <a:solidFill>
                  <a:srgbClr val="00B0F0"/>
                </a:solidFill>
              </a:rPr>
              <a:t> </a:t>
            </a:r>
            <a:r>
              <a:rPr lang="en-GB" sz="2000" b="1" dirty="0">
                <a:solidFill>
                  <a:srgbClr val="00B0F0"/>
                </a:solidFill>
              </a:rPr>
              <a:t>Make use of all available tools, including the financial instruments, to promote a culture </a:t>
            </a:r>
            <a:r>
              <a:rPr lang="en-GB" sz="2000" b="1" dirty="0" smtClean="0">
                <a:solidFill>
                  <a:srgbClr val="00B0F0"/>
                </a:solidFill>
              </a:rPr>
              <a:t>of mutual </a:t>
            </a:r>
            <a:r>
              <a:rPr lang="en-GB" sz="2000" b="1" dirty="0">
                <a:solidFill>
                  <a:srgbClr val="00B0F0"/>
                </a:solidFill>
              </a:rPr>
              <a:t>respect, diversity, tolerance, dialogue and peace and coordinate, as appropriate, </a:t>
            </a:r>
            <a:r>
              <a:rPr lang="en-GB" sz="2000" b="1" dirty="0" smtClean="0">
                <a:solidFill>
                  <a:srgbClr val="00B0F0"/>
                </a:solidFill>
              </a:rPr>
              <a:t>with  regional </a:t>
            </a:r>
            <a:r>
              <a:rPr lang="en-GB" sz="2000" b="1" dirty="0">
                <a:solidFill>
                  <a:srgbClr val="00B0F0"/>
                </a:solidFill>
              </a:rPr>
              <a:t>and international organisations in order to do </a:t>
            </a:r>
            <a:r>
              <a:rPr lang="en-GB" sz="1600" b="1" dirty="0">
                <a:solidFill>
                  <a:srgbClr val="00B0F0"/>
                </a:solidFill>
              </a:rPr>
              <a:t>so.</a:t>
            </a:r>
          </a:p>
        </p:txBody>
      </p:sp>
    </p:spTree>
    <p:extLst>
      <p:ext uri="{BB962C8B-B14F-4D97-AF65-F5344CB8AC3E}">
        <p14:creationId xmlns:p14="http://schemas.microsoft.com/office/powerpoint/2010/main" val="144995475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827584" y="764704"/>
            <a:ext cx="7186116" cy="5617046"/>
          </a:xfrm>
        </p:spPr>
        <p:txBody>
          <a:bodyPr>
            <a:normAutofit/>
          </a:bodyPr>
          <a:lstStyle/>
          <a:p>
            <a:pPr marL="0" indent="0">
              <a:buNone/>
            </a:pPr>
            <a:endParaRPr lang="fr-BE" sz="2400" dirty="0" smtClean="0">
              <a:solidFill>
                <a:srgbClr val="00B050"/>
              </a:solidFill>
            </a:endParaRPr>
          </a:p>
          <a:p>
            <a:r>
              <a:rPr lang="fr-BE" sz="2400" dirty="0" smtClean="0">
                <a:solidFill>
                  <a:srgbClr val="00B0F0"/>
                </a:solidFill>
              </a:rPr>
              <a:t>FoRB is not only </a:t>
            </a:r>
            <a:r>
              <a:rPr lang="fr-BE" sz="2400" dirty="0" err="1" smtClean="0">
                <a:solidFill>
                  <a:srgbClr val="00B0F0"/>
                </a:solidFill>
              </a:rPr>
              <a:t>legal</a:t>
            </a:r>
            <a:r>
              <a:rPr lang="fr-BE" sz="2400" dirty="0" smtClean="0">
                <a:solidFill>
                  <a:srgbClr val="00B0F0"/>
                </a:solidFill>
              </a:rPr>
              <a:t> </a:t>
            </a:r>
            <a:r>
              <a:rPr lang="fr-BE" sz="2400" dirty="0" smtClean="0">
                <a:solidFill>
                  <a:srgbClr val="00B0F0"/>
                </a:solidFill>
              </a:rPr>
              <a:t> and </a:t>
            </a:r>
            <a:r>
              <a:rPr lang="fr-BE" sz="2400" dirty="0" err="1" smtClean="0">
                <a:solidFill>
                  <a:srgbClr val="00B0F0"/>
                </a:solidFill>
              </a:rPr>
              <a:t>Human</a:t>
            </a:r>
            <a:r>
              <a:rPr lang="fr-BE" sz="2400" dirty="0" smtClean="0">
                <a:solidFill>
                  <a:srgbClr val="00B0F0"/>
                </a:solidFill>
              </a:rPr>
              <a:t> </a:t>
            </a:r>
            <a:r>
              <a:rPr lang="fr-BE" sz="2400" dirty="0" smtClean="0">
                <a:solidFill>
                  <a:srgbClr val="00B0F0"/>
                </a:solidFill>
              </a:rPr>
              <a:t>Right issues</a:t>
            </a:r>
          </a:p>
          <a:p>
            <a:r>
              <a:rPr lang="fr-BE" sz="2400" dirty="0" smtClean="0">
                <a:solidFill>
                  <a:srgbClr val="00B0F0"/>
                </a:solidFill>
              </a:rPr>
              <a:t>It has an essential soft dimension </a:t>
            </a:r>
          </a:p>
          <a:p>
            <a:r>
              <a:rPr lang="fr-BE" sz="2400" dirty="0" smtClean="0">
                <a:solidFill>
                  <a:srgbClr val="00B0F0"/>
                </a:solidFill>
              </a:rPr>
              <a:t>"collective </a:t>
            </a:r>
            <a:r>
              <a:rPr lang="fr-BE" sz="2400" dirty="0" err="1" smtClean="0">
                <a:solidFill>
                  <a:srgbClr val="00B0F0"/>
                </a:solidFill>
              </a:rPr>
              <a:t>responsabilitiy</a:t>
            </a:r>
            <a:r>
              <a:rPr lang="fr-BE" sz="2400" dirty="0" smtClean="0">
                <a:solidFill>
                  <a:srgbClr val="00B0F0"/>
                </a:solidFill>
              </a:rPr>
              <a:t>"  +  m</a:t>
            </a:r>
            <a:r>
              <a:rPr lang="fr-BE" sz="2400" dirty="0" smtClean="0">
                <a:solidFill>
                  <a:srgbClr val="00B0F0"/>
                </a:solidFill>
              </a:rPr>
              <a:t>assive </a:t>
            </a:r>
            <a:r>
              <a:rPr lang="fr-BE" sz="2400" dirty="0" smtClean="0">
                <a:solidFill>
                  <a:srgbClr val="00B0F0"/>
                </a:solidFill>
              </a:rPr>
              <a:t>effort needed</a:t>
            </a:r>
          </a:p>
          <a:p>
            <a:pPr marL="457200" lvl="1" indent="0">
              <a:buNone/>
            </a:pPr>
            <a:endParaRPr lang="fr-BE" sz="2400" dirty="0" smtClean="0">
              <a:solidFill>
                <a:srgbClr val="00B0F0"/>
              </a:solidFill>
            </a:endParaRPr>
          </a:p>
          <a:p>
            <a:pPr marL="457200" lvl="1" indent="0">
              <a:buNone/>
            </a:pPr>
            <a:r>
              <a:rPr lang="fr-BE" sz="2400" dirty="0" smtClean="0">
                <a:solidFill>
                  <a:srgbClr val="00B0F0"/>
                </a:solidFill>
              </a:rPr>
              <a:t>"</a:t>
            </a:r>
            <a:r>
              <a:rPr lang="en-GB" sz="2400" b="1" i="1" dirty="0" smtClean="0">
                <a:solidFill>
                  <a:srgbClr val="00B0F0"/>
                </a:solidFill>
              </a:rPr>
              <a:t>To </a:t>
            </a:r>
            <a:r>
              <a:rPr lang="en-GB" sz="2400" b="1" i="1" dirty="0">
                <a:solidFill>
                  <a:srgbClr val="00B0F0"/>
                </a:solidFill>
              </a:rPr>
              <a:t>tackle the root causes of intolerance, a much broader set of policy measures is necessary, for example in the areas of intercultural dialogue – reciprocal knowledge and interaction – or education for pluralism and </a:t>
            </a:r>
            <a:r>
              <a:rPr lang="en-GB" sz="2400" b="1" i="1" dirty="0" smtClean="0">
                <a:solidFill>
                  <a:srgbClr val="00B0F0"/>
                </a:solidFill>
              </a:rPr>
              <a:t>diversity</a:t>
            </a:r>
            <a:r>
              <a:rPr lang="en-GB" sz="2400" b="1" i="1" dirty="0">
                <a:solidFill>
                  <a:srgbClr val="00B0F0"/>
                </a:solidFill>
              </a:rPr>
              <a:t> </a:t>
            </a:r>
            <a:r>
              <a:rPr lang="en-GB" sz="2400" b="1" i="1" dirty="0" smtClean="0">
                <a:solidFill>
                  <a:srgbClr val="00B0F0"/>
                </a:solidFill>
              </a:rPr>
              <a:t>"</a:t>
            </a:r>
            <a:r>
              <a:rPr lang="en-GB" sz="2400" i="1" dirty="0" smtClean="0">
                <a:solidFill>
                  <a:srgbClr val="00B0F0"/>
                </a:solidFill>
              </a:rPr>
              <a:t>UN </a:t>
            </a:r>
            <a:r>
              <a:rPr lang="fr-BE" sz="2400" dirty="0" smtClean="0">
                <a:solidFill>
                  <a:srgbClr val="00B0F0"/>
                </a:solidFill>
              </a:rPr>
              <a:t>Rabat </a:t>
            </a:r>
            <a:r>
              <a:rPr lang="fr-BE" sz="2400" dirty="0">
                <a:solidFill>
                  <a:srgbClr val="00B0F0"/>
                </a:solidFill>
              </a:rPr>
              <a:t>Action Plan on </a:t>
            </a:r>
            <a:r>
              <a:rPr lang="fr-BE" sz="2400" dirty="0" err="1" smtClean="0">
                <a:solidFill>
                  <a:srgbClr val="00B0F0"/>
                </a:solidFill>
              </a:rPr>
              <a:t>advocacy</a:t>
            </a:r>
            <a:r>
              <a:rPr lang="fr-BE" sz="2400" dirty="0" smtClean="0">
                <a:solidFill>
                  <a:srgbClr val="00B0F0"/>
                </a:solidFill>
              </a:rPr>
              <a:t> </a:t>
            </a:r>
            <a:r>
              <a:rPr lang="fr-BE" sz="2400" dirty="0" err="1">
                <a:solidFill>
                  <a:srgbClr val="00B0F0"/>
                </a:solidFill>
              </a:rPr>
              <a:t>against</a:t>
            </a:r>
            <a:r>
              <a:rPr lang="fr-BE" sz="2400" dirty="0">
                <a:solidFill>
                  <a:srgbClr val="00B0F0"/>
                </a:solidFill>
              </a:rPr>
              <a:t> </a:t>
            </a:r>
            <a:r>
              <a:rPr lang="fr-BE" sz="2400" dirty="0" err="1">
                <a:solidFill>
                  <a:srgbClr val="00B0F0"/>
                </a:solidFill>
              </a:rPr>
              <a:t>religious</a:t>
            </a:r>
            <a:r>
              <a:rPr lang="fr-BE" sz="2400" dirty="0">
                <a:solidFill>
                  <a:srgbClr val="00B0F0"/>
                </a:solidFill>
              </a:rPr>
              <a:t> </a:t>
            </a:r>
            <a:r>
              <a:rPr lang="fr-BE" sz="2400" dirty="0" err="1">
                <a:solidFill>
                  <a:srgbClr val="00B0F0"/>
                </a:solidFill>
              </a:rPr>
              <a:t>hatdred</a:t>
            </a:r>
            <a:r>
              <a:rPr lang="fr-BE" sz="2400" dirty="0">
                <a:solidFill>
                  <a:srgbClr val="00B0F0"/>
                </a:solidFill>
              </a:rPr>
              <a:t> </a:t>
            </a:r>
          </a:p>
          <a:p>
            <a:pPr marL="457200" lvl="1" indent="0">
              <a:buNone/>
            </a:pPr>
            <a:endParaRPr lang="en-GB" sz="2400" i="1" dirty="0">
              <a:solidFill>
                <a:srgbClr val="00B0F0"/>
              </a:solidFill>
            </a:endParaRPr>
          </a:p>
        </p:txBody>
      </p:sp>
    </p:spTree>
    <p:extLst>
      <p:ext uri="{BB962C8B-B14F-4D97-AF65-F5344CB8AC3E}">
        <p14:creationId xmlns:p14="http://schemas.microsoft.com/office/powerpoint/2010/main" val="103496540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43608" y="1166843"/>
            <a:ext cx="7488832" cy="2677656"/>
          </a:xfrm>
          <a:prstGeom prst="rect">
            <a:avLst/>
          </a:prstGeom>
        </p:spPr>
        <p:txBody>
          <a:bodyPr wrap="square">
            <a:spAutoFit/>
          </a:bodyPr>
          <a:lstStyle/>
          <a:p>
            <a:pPr lvl="0" fontAlgn="auto">
              <a:spcBef>
                <a:spcPct val="20000"/>
              </a:spcBef>
              <a:spcAft>
                <a:spcPts val="0"/>
              </a:spcAft>
            </a:pPr>
            <a:endParaRPr lang="fr-BE" sz="2400" dirty="0">
              <a:solidFill>
                <a:srgbClr val="00B0F0"/>
              </a:solidFill>
              <a:latin typeface="Calibri"/>
            </a:endParaRPr>
          </a:p>
          <a:p>
            <a:pPr marL="800100" lvl="1" indent="-342900" fontAlgn="auto">
              <a:spcBef>
                <a:spcPct val="20000"/>
              </a:spcBef>
              <a:spcAft>
                <a:spcPts val="0"/>
              </a:spcAft>
              <a:buFont typeface="Arial" panose="020B0604020202020204" pitchFamily="34" charset="0"/>
              <a:buChar char="•"/>
            </a:pPr>
            <a:r>
              <a:rPr lang="fr-BE" sz="2400" dirty="0" err="1">
                <a:solidFill>
                  <a:srgbClr val="00B0F0"/>
                </a:solidFill>
                <a:latin typeface="Calibri"/>
              </a:rPr>
              <a:t>Intercultural</a:t>
            </a:r>
            <a:r>
              <a:rPr lang="fr-BE" sz="2400" dirty="0">
                <a:solidFill>
                  <a:srgbClr val="00B0F0"/>
                </a:solidFill>
                <a:latin typeface="Calibri"/>
              </a:rPr>
              <a:t> + Interreligieuse dialogue</a:t>
            </a:r>
          </a:p>
          <a:p>
            <a:pPr marL="800100" lvl="1" indent="-342900" fontAlgn="auto">
              <a:spcBef>
                <a:spcPct val="20000"/>
              </a:spcBef>
              <a:spcAft>
                <a:spcPts val="0"/>
              </a:spcAft>
              <a:buFont typeface="Arial" panose="020B0604020202020204" pitchFamily="34" charset="0"/>
              <a:buChar char="•"/>
            </a:pPr>
            <a:r>
              <a:rPr lang="fr-BE" sz="2400" dirty="0">
                <a:solidFill>
                  <a:srgbClr val="00B0F0"/>
                </a:solidFill>
                <a:latin typeface="Calibri"/>
              </a:rPr>
              <a:t>Initiatives and </a:t>
            </a:r>
            <a:r>
              <a:rPr lang="fr-BE" sz="2400" dirty="0" smtClean="0">
                <a:solidFill>
                  <a:srgbClr val="00B0F0"/>
                </a:solidFill>
                <a:latin typeface="Calibri"/>
              </a:rPr>
              <a:t>projets </a:t>
            </a:r>
            <a:r>
              <a:rPr lang="fr-BE" sz="2400" dirty="0">
                <a:solidFill>
                  <a:srgbClr val="00B0F0"/>
                </a:solidFill>
                <a:latin typeface="Calibri"/>
              </a:rPr>
              <a:t>in the cultural area</a:t>
            </a:r>
          </a:p>
          <a:p>
            <a:pPr marL="800100" lvl="1" indent="-342900" fontAlgn="auto">
              <a:spcBef>
                <a:spcPct val="20000"/>
              </a:spcBef>
              <a:spcAft>
                <a:spcPts val="0"/>
              </a:spcAft>
              <a:buFont typeface="Arial" panose="020B0604020202020204" pitchFamily="34" charset="0"/>
              <a:buChar char="•"/>
            </a:pPr>
            <a:r>
              <a:rPr lang="fr-BE" sz="2400" dirty="0">
                <a:solidFill>
                  <a:srgbClr val="00B0F0"/>
                </a:solidFill>
                <a:latin typeface="Calibri"/>
              </a:rPr>
              <a:t>Media </a:t>
            </a:r>
          </a:p>
          <a:p>
            <a:pPr marL="800100" lvl="1" indent="-342900" fontAlgn="auto">
              <a:spcBef>
                <a:spcPct val="20000"/>
              </a:spcBef>
              <a:spcAft>
                <a:spcPts val="0"/>
              </a:spcAft>
              <a:buFont typeface="Arial" panose="020B0604020202020204" pitchFamily="34" charset="0"/>
              <a:buChar char="•"/>
            </a:pPr>
            <a:r>
              <a:rPr lang="fr-BE" sz="2400" dirty="0">
                <a:solidFill>
                  <a:srgbClr val="00B0F0"/>
                </a:solidFill>
                <a:latin typeface="Calibri"/>
              </a:rPr>
              <a:t>Initiative in the area of </a:t>
            </a:r>
            <a:r>
              <a:rPr lang="fr-BE" sz="2400" dirty="0" err="1">
                <a:solidFill>
                  <a:srgbClr val="00B0F0"/>
                </a:solidFill>
                <a:latin typeface="Calibri"/>
              </a:rPr>
              <a:t>education</a:t>
            </a:r>
            <a:r>
              <a:rPr lang="fr-BE" sz="2400" dirty="0">
                <a:solidFill>
                  <a:srgbClr val="00B0F0"/>
                </a:solidFill>
                <a:latin typeface="Calibri"/>
              </a:rPr>
              <a:t> and </a:t>
            </a:r>
            <a:r>
              <a:rPr lang="fr-BE" sz="2400" dirty="0" err="1">
                <a:solidFill>
                  <a:srgbClr val="00B0F0"/>
                </a:solidFill>
                <a:latin typeface="Calibri"/>
              </a:rPr>
              <a:t>youth</a:t>
            </a:r>
            <a:endParaRPr lang="fr-BE" sz="2400" dirty="0">
              <a:solidFill>
                <a:srgbClr val="00B0F0"/>
              </a:solidFill>
              <a:latin typeface="Calibri"/>
            </a:endParaRPr>
          </a:p>
          <a:p>
            <a:pPr marL="800100" lvl="1" indent="-342900" fontAlgn="auto">
              <a:spcBef>
                <a:spcPct val="20000"/>
              </a:spcBef>
              <a:spcAft>
                <a:spcPts val="0"/>
              </a:spcAft>
              <a:buFont typeface="Arial" panose="020B0604020202020204" pitchFamily="34" charset="0"/>
              <a:buChar char="•"/>
            </a:pPr>
            <a:r>
              <a:rPr lang="fr-BE" sz="2400" dirty="0">
                <a:solidFill>
                  <a:srgbClr val="00B0F0"/>
                </a:solidFill>
                <a:latin typeface="Calibri"/>
              </a:rPr>
              <a:t>… </a:t>
            </a:r>
            <a:r>
              <a:rPr lang="fr-BE" sz="2400" dirty="0" err="1">
                <a:solidFill>
                  <a:srgbClr val="00B0F0"/>
                </a:solidFill>
                <a:latin typeface="Calibri"/>
              </a:rPr>
              <a:t>with</a:t>
            </a:r>
            <a:r>
              <a:rPr lang="fr-BE" sz="2400" dirty="0">
                <a:solidFill>
                  <a:srgbClr val="00B0F0"/>
                </a:solidFill>
                <a:latin typeface="Calibri"/>
              </a:rPr>
              <a:t> a </a:t>
            </a:r>
            <a:r>
              <a:rPr lang="fr-BE" sz="2400" dirty="0" err="1">
                <a:solidFill>
                  <a:srgbClr val="00B0F0"/>
                </a:solidFill>
                <a:latin typeface="Calibri"/>
              </a:rPr>
              <a:t>gender</a:t>
            </a:r>
            <a:r>
              <a:rPr lang="fr-BE" sz="2400" dirty="0">
                <a:solidFill>
                  <a:srgbClr val="00B0F0"/>
                </a:solidFill>
                <a:latin typeface="Calibri"/>
              </a:rPr>
              <a:t> </a:t>
            </a:r>
            <a:r>
              <a:rPr lang="fr-BE" sz="2400" dirty="0" smtClean="0">
                <a:solidFill>
                  <a:srgbClr val="00B0F0"/>
                </a:solidFill>
                <a:latin typeface="Calibri"/>
              </a:rPr>
              <a:t>and </a:t>
            </a:r>
            <a:r>
              <a:rPr lang="fr-BE" sz="2400" dirty="0" err="1" smtClean="0">
                <a:solidFill>
                  <a:srgbClr val="00B0F0"/>
                </a:solidFill>
                <a:latin typeface="Calibri"/>
              </a:rPr>
              <a:t>age</a:t>
            </a:r>
            <a:r>
              <a:rPr lang="fr-BE" sz="2400" dirty="0" smtClean="0">
                <a:solidFill>
                  <a:srgbClr val="00B0F0"/>
                </a:solidFill>
                <a:latin typeface="Calibri"/>
              </a:rPr>
              <a:t> sensitive </a:t>
            </a:r>
            <a:r>
              <a:rPr lang="fr-BE" sz="2400" dirty="0" err="1">
                <a:solidFill>
                  <a:srgbClr val="00B0F0"/>
                </a:solidFill>
                <a:latin typeface="Calibri"/>
              </a:rPr>
              <a:t>touch</a:t>
            </a:r>
            <a:endParaRPr lang="fr-BE" sz="2400" dirty="0">
              <a:solidFill>
                <a:srgbClr val="00B0F0"/>
              </a:solidFill>
              <a:latin typeface="Calibri"/>
            </a:endParaRPr>
          </a:p>
        </p:txBody>
      </p:sp>
      <p:sp>
        <p:nvSpPr>
          <p:cNvPr id="3" name="Title 2"/>
          <p:cNvSpPr>
            <a:spLocks noGrp="1"/>
          </p:cNvSpPr>
          <p:nvPr>
            <p:ph type="title"/>
          </p:nvPr>
        </p:nvSpPr>
        <p:spPr/>
        <p:txBody>
          <a:bodyPr>
            <a:normAutofit fontScale="90000"/>
          </a:bodyPr>
          <a:lstStyle/>
          <a:p>
            <a:r>
              <a:rPr lang="fr-BE" sz="4000" dirty="0" smtClean="0">
                <a:solidFill>
                  <a:srgbClr val="00B0F0"/>
                </a:solidFill>
              </a:rPr>
              <a:t>Support </a:t>
            </a:r>
            <a:r>
              <a:rPr lang="fr-BE" sz="4000" dirty="0">
                <a:solidFill>
                  <a:srgbClr val="00B0F0"/>
                </a:solidFill>
              </a:rPr>
              <a:t>to </a:t>
            </a:r>
            <a:r>
              <a:rPr lang="fr-BE" sz="4000" dirty="0" err="1">
                <a:solidFill>
                  <a:srgbClr val="00B0F0"/>
                </a:solidFill>
              </a:rPr>
              <a:t>FoRB</a:t>
            </a:r>
            <a:r>
              <a:rPr lang="fr-BE" sz="4000" dirty="0">
                <a:solidFill>
                  <a:srgbClr val="00B0F0"/>
                </a:solidFill>
              </a:rPr>
              <a:t> </a:t>
            </a:r>
            <a:r>
              <a:rPr lang="fr-BE" sz="4000" dirty="0" err="1">
                <a:solidFill>
                  <a:srgbClr val="00B0F0"/>
                </a:solidFill>
              </a:rPr>
              <a:t>can</a:t>
            </a:r>
            <a:r>
              <a:rPr lang="fr-BE" sz="4000" dirty="0">
                <a:solidFill>
                  <a:srgbClr val="00B0F0"/>
                </a:solidFill>
              </a:rPr>
              <a:t> </a:t>
            </a:r>
            <a:r>
              <a:rPr lang="fr-BE" sz="4000" dirty="0" err="1">
                <a:solidFill>
                  <a:srgbClr val="00B0F0"/>
                </a:solidFill>
              </a:rPr>
              <a:t>be</a:t>
            </a:r>
            <a:r>
              <a:rPr lang="fr-BE" sz="4000" dirty="0">
                <a:solidFill>
                  <a:srgbClr val="00B0F0"/>
                </a:solidFill>
              </a:rPr>
              <a:t> </a:t>
            </a:r>
            <a:r>
              <a:rPr lang="fr-BE" sz="4000" dirty="0" err="1">
                <a:solidFill>
                  <a:srgbClr val="00B0F0"/>
                </a:solidFill>
              </a:rPr>
              <a:t>activated</a:t>
            </a:r>
            <a:r>
              <a:rPr lang="fr-BE" sz="4000" dirty="0">
                <a:solidFill>
                  <a:srgbClr val="00B0F0"/>
                </a:solidFill>
              </a:rPr>
              <a:t> </a:t>
            </a:r>
            <a:r>
              <a:rPr lang="fr-BE" sz="4000" dirty="0" smtClean="0">
                <a:solidFill>
                  <a:srgbClr val="00B0F0"/>
                </a:solidFill>
              </a:rPr>
              <a:t>via </a:t>
            </a:r>
            <a:r>
              <a:rPr lang="fr-BE" dirty="0" smtClean="0">
                <a:solidFill>
                  <a:srgbClr val="00B0F0"/>
                </a:solidFill>
              </a:rPr>
              <a:t>…. </a:t>
            </a:r>
            <a:endParaRPr lang="en-GB" dirty="0"/>
          </a:p>
        </p:txBody>
      </p:sp>
      <p:sp>
        <p:nvSpPr>
          <p:cNvPr id="4" name="Content Placeholder 3"/>
          <p:cNvSpPr>
            <a:spLocks noGrp="1"/>
          </p:cNvSpPr>
          <p:nvPr>
            <p:ph idx="1"/>
          </p:nvPr>
        </p:nvSpPr>
        <p:spPr/>
        <p:txBody>
          <a:bodyPr/>
          <a:lstStyle/>
          <a:p>
            <a:endParaRPr lang="en-GB" dirty="0"/>
          </a:p>
        </p:txBody>
      </p:sp>
    </p:spTree>
    <p:extLst>
      <p:ext uri="{BB962C8B-B14F-4D97-AF65-F5344CB8AC3E}">
        <p14:creationId xmlns:p14="http://schemas.microsoft.com/office/powerpoint/2010/main" val="12909926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fr-BE" sz="3600" b="1" dirty="0" smtClean="0">
                <a:solidFill>
                  <a:srgbClr val="00B0F0"/>
                </a:solidFill>
              </a:rPr>
              <a:t>Inter-religious dialogue : « how to </a:t>
            </a:r>
            <a:r>
              <a:rPr lang="mr-IN" sz="3600" b="1" dirty="0" smtClean="0">
                <a:solidFill>
                  <a:srgbClr val="00B0F0"/>
                </a:solidFill>
              </a:rPr>
              <a:t>…</a:t>
            </a:r>
            <a:r>
              <a:rPr lang="fr-BE" sz="3600" b="1" dirty="0" smtClean="0">
                <a:solidFill>
                  <a:srgbClr val="00B0F0"/>
                </a:solidFill>
              </a:rPr>
              <a:t>»</a:t>
            </a:r>
            <a:endParaRPr lang="en-GB" sz="3600" b="1" dirty="0">
              <a:solidFill>
                <a:srgbClr val="00B0F0"/>
              </a:solidFill>
            </a:endParaRPr>
          </a:p>
        </p:txBody>
      </p:sp>
      <p:sp>
        <p:nvSpPr>
          <p:cNvPr id="4" name="Content Placeholder 3"/>
          <p:cNvSpPr>
            <a:spLocks noGrp="1"/>
          </p:cNvSpPr>
          <p:nvPr>
            <p:ph idx="1"/>
          </p:nvPr>
        </p:nvSpPr>
        <p:spPr/>
        <p:txBody>
          <a:bodyPr>
            <a:normAutofit/>
          </a:bodyPr>
          <a:lstStyle/>
          <a:p>
            <a:r>
              <a:rPr lang="fr-BE" sz="2400" dirty="0" smtClean="0">
                <a:solidFill>
                  <a:srgbClr val="00B0F0"/>
                </a:solidFill>
              </a:rPr>
              <a:t>Broad, elusive, umbrella concept</a:t>
            </a:r>
          </a:p>
          <a:p>
            <a:r>
              <a:rPr lang="fr-BE" sz="2400" dirty="0">
                <a:solidFill>
                  <a:srgbClr val="00B0F0"/>
                </a:solidFill>
              </a:rPr>
              <a:t>Overall after 9/11  a lot has been done , but </a:t>
            </a:r>
            <a:r>
              <a:rPr lang="mr-IN" sz="2400" dirty="0">
                <a:solidFill>
                  <a:srgbClr val="00B0F0"/>
                </a:solidFill>
              </a:rPr>
              <a:t>…</a:t>
            </a:r>
            <a:r>
              <a:rPr lang="nl-BE" sz="2400" dirty="0">
                <a:solidFill>
                  <a:srgbClr val="00B0F0"/>
                </a:solidFill>
              </a:rPr>
              <a:t>.</a:t>
            </a:r>
          </a:p>
          <a:p>
            <a:r>
              <a:rPr lang="nl-BE" sz="2400" dirty="0">
                <a:solidFill>
                  <a:srgbClr val="00B0F0"/>
                </a:solidFill>
              </a:rPr>
              <a:t>N</a:t>
            </a:r>
            <a:r>
              <a:rPr lang="fr-BE" sz="2400" dirty="0">
                <a:solidFill>
                  <a:srgbClr val="00B0F0"/>
                </a:solidFill>
              </a:rPr>
              <a:t>eed for « better dialogue » and </a:t>
            </a:r>
            <a:r>
              <a:rPr lang="fr-BE" sz="2400" dirty="0" smtClean="0">
                <a:solidFill>
                  <a:srgbClr val="00B0F0"/>
                </a:solidFill>
              </a:rPr>
              <a:t>«</a:t>
            </a:r>
            <a:r>
              <a:rPr lang="fr-BE" sz="2400" dirty="0">
                <a:solidFill>
                  <a:srgbClr val="00B0F0"/>
                </a:solidFill>
              </a:rPr>
              <a:t> up-grade </a:t>
            </a:r>
            <a:r>
              <a:rPr lang="fr-BE" sz="2400" dirty="0" smtClean="0">
                <a:solidFill>
                  <a:srgbClr val="00B0F0"/>
                </a:solidFill>
              </a:rPr>
              <a:t>»</a:t>
            </a:r>
            <a:endParaRPr lang="fr-BE" sz="2400" dirty="0">
              <a:solidFill>
                <a:srgbClr val="00B0F0"/>
              </a:solidFill>
            </a:endParaRPr>
          </a:p>
          <a:p>
            <a:r>
              <a:rPr lang="fr-BE" sz="2400" dirty="0" smtClean="0">
                <a:solidFill>
                  <a:srgbClr val="00B0F0"/>
                </a:solidFill>
              </a:rPr>
              <a:t>State sponsored, grass root initiatives, peace building, social cohesion, </a:t>
            </a:r>
            <a:r>
              <a:rPr lang="mr-IN" sz="2400" dirty="0" smtClean="0">
                <a:solidFill>
                  <a:srgbClr val="00B0F0"/>
                </a:solidFill>
              </a:rPr>
              <a:t>…</a:t>
            </a:r>
            <a:endParaRPr lang="fr-BE" sz="2400" dirty="0" smtClean="0">
              <a:solidFill>
                <a:srgbClr val="00B0F0"/>
              </a:solidFill>
            </a:endParaRPr>
          </a:p>
          <a:p>
            <a:r>
              <a:rPr lang="fr-BE" sz="2400" dirty="0" smtClean="0">
                <a:solidFill>
                  <a:srgbClr val="00B0F0"/>
                </a:solidFill>
              </a:rPr>
              <a:t>Dialogue among religious actors on theological matters  - </a:t>
            </a:r>
            <a:r>
              <a:rPr lang="fr-BE" sz="2400" dirty="0" err="1" smtClean="0">
                <a:solidFill>
                  <a:srgbClr val="00B0F0"/>
                </a:solidFill>
              </a:rPr>
              <a:t>handle</a:t>
            </a:r>
            <a:r>
              <a:rPr lang="fr-BE" sz="2400" dirty="0" smtClean="0">
                <a:solidFill>
                  <a:srgbClr val="00B0F0"/>
                </a:solidFill>
              </a:rPr>
              <a:t> </a:t>
            </a:r>
            <a:r>
              <a:rPr lang="fr-BE" sz="2400" dirty="0" err="1" smtClean="0">
                <a:solidFill>
                  <a:srgbClr val="00B0F0"/>
                </a:solidFill>
              </a:rPr>
              <a:t>with</a:t>
            </a:r>
            <a:r>
              <a:rPr lang="fr-BE" sz="2400" dirty="0" smtClean="0">
                <a:solidFill>
                  <a:srgbClr val="00B0F0"/>
                </a:solidFill>
              </a:rPr>
              <a:t> care , </a:t>
            </a:r>
            <a:r>
              <a:rPr lang="fr-BE" sz="2400" dirty="0" err="1" smtClean="0">
                <a:solidFill>
                  <a:srgbClr val="00B0F0"/>
                </a:solidFill>
              </a:rPr>
              <a:t>it</a:t>
            </a:r>
            <a:r>
              <a:rPr lang="fr-BE" sz="2400" dirty="0" smtClean="0">
                <a:solidFill>
                  <a:srgbClr val="00B0F0"/>
                </a:solidFill>
              </a:rPr>
              <a:t> </a:t>
            </a:r>
            <a:r>
              <a:rPr lang="fr-BE" sz="2400" dirty="0" err="1" smtClean="0">
                <a:solidFill>
                  <a:srgbClr val="00B0F0"/>
                </a:solidFill>
              </a:rPr>
              <a:t>is</a:t>
            </a:r>
            <a:r>
              <a:rPr lang="fr-BE" sz="2400" dirty="0" smtClean="0">
                <a:solidFill>
                  <a:srgbClr val="00B0F0"/>
                </a:solidFill>
              </a:rPr>
              <a:t> not a good  </a:t>
            </a:r>
            <a:r>
              <a:rPr lang="fr-BE" sz="2400" dirty="0" smtClean="0">
                <a:solidFill>
                  <a:srgbClr val="00B0F0"/>
                </a:solidFill>
              </a:rPr>
              <a:t>for « free consumption »</a:t>
            </a:r>
          </a:p>
          <a:p>
            <a:r>
              <a:rPr lang="fr-BE" sz="2400" dirty="0" smtClean="0">
                <a:solidFill>
                  <a:srgbClr val="00B0F0"/>
                </a:solidFill>
              </a:rPr>
              <a:t>Apply and adapt good practices on intercultural dialogue</a:t>
            </a:r>
          </a:p>
          <a:p>
            <a:endParaRPr lang="fr-BE" dirty="0">
              <a:solidFill>
                <a:srgbClr val="FF0000"/>
              </a:solidFill>
            </a:endParaRPr>
          </a:p>
        </p:txBody>
      </p:sp>
    </p:spTree>
    <p:extLst>
      <p:ext uri="{BB962C8B-B14F-4D97-AF65-F5344CB8AC3E}">
        <p14:creationId xmlns:p14="http://schemas.microsoft.com/office/powerpoint/2010/main" val="231517442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en-GB" dirty="0">
              <a:solidFill>
                <a:srgbClr val="FF0000"/>
              </a:solidFill>
            </a:endParaRPr>
          </a:p>
        </p:txBody>
      </p:sp>
      <p:sp>
        <p:nvSpPr>
          <p:cNvPr id="3" name="Content Placeholder 2"/>
          <p:cNvSpPr>
            <a:spLocks noGrp="1"/>
          </p:cNvSpPr>
          <p:nvPr>
            <p:ph idx="1"/>
          </p:nvPr>
        </p:nvSpPr>
        <p:spPr/>
        <p:txBody>
          <a:bodyPr>
            <a:normAutofit fontScale="85000" lnSpcReduction="10000"/>
          </a:bodyPr>
          <a:lstStyle/>
          <a:p>
            <a:r>
              <a:rPr lang="en-GB" dirty="0" smtClean="0">
                <a:solidFill>
                  <a:srgbClr val="00B0F0"/>
                </a:solidFill>
              </a:rPr>
              <a:t>Do not </a:t>
            </a:r>
            <a:r>
              <a:rPr lang="en-GB" dirty="0" smtClean="0">
                <a:solidFill>
                  <a:srgbClr val="00B0F0"/>
                </a:solidFill>
              </a:rPr>
              <a:t>neglect </a:t>
            </a:r>
            <a:r>
              <a:rPr lang="en-GB" dirty="0" smtClean="0">
                <a:solidFill>
                  <a:srgbClr val="00B0F0"/>
                </a:solidFill>
              </a:rPr>
              <a:t>the political dimension</a:t>
            </a:r>
          </a:p>
          <a:p>
            <a:r>
              <a:rPr lang="en-GB" dirty="0">
                <a:solidFill>
                  <a:srgbClr val="00B0F0"/>
                </a:solidFill>
              </a:rPr>
              <a:t>R</a:t>
            </a:r>
            <a:r>
              <a:rPr lang="en-GB" dirty="0" smtClean="0">
                <a:solidFill>
                  <a:srgbClr val="00B0F0"/>
                </a:solidFill>
              </a:rPr>
              <a:t>equires good preparation</a:t>
            </a:r>
          </a:p>
          <a:p>
            <a:r>
              <a:rPr lang="en-GB" dirty="0" smtClean="0">
                <a:solidFill>
                  <a:srgbClr val="00B0F0"/>
                </a:solidFill>
              </a:rPr>
              <a:t>Context is key : political, social and historical</a:t>
            </a:r>
          </a:p>
          <a:p>
            <a:r>
              <a:rPr lang="en-GB" dirty="0" smtClean="0">
                <a:solidFill>
                  <a:srgbClr val="00B0F0"/>
                </a:solidFill>
              </a:rPr>
              <a:t>Clarify the purpose : jointly agreed and clearly stated</a:t>
            </a:r>
          </a:p>
          <a:p>
            <a:r>
              <a:rPr lang="en-GB" dirty="0" smtClean="0">
                <a:solidFill>
                  <a:srgbClr val="00B0F0"/>
                </a:solidFill>
              </a:rPr>
              <a:t>Dialogue is a mean not an end in itself </a:t>
            </a:r>
            <a:r>
              <a:rPr lang="mr-IN" dirty="0" smtClean="0">
                <a:solidFill>
                  <a:srgbClr val="00B0F0"/>
                </a:solidFill>
              </a:rPr>
              <a:t>–</a:t>
            </a:r>
            <a:r>
              <a:rPr lang="en-GB" dirty="0" smtClean="0">
                <a:solidFill>
                  <a:srgbClr val="00B0F0"/>
                </a:solidFill>
              </a:rPr>
              <a:t> ‘problem solving’ perspective can help</a:t>
            </a:r>
          </a:p>
          <a:p>
            <a:r>
              <a:rPr lang="en-GB" dirty="0" smtClean="0">
                <a:solidFill>
                  <a:srgbClr val="00B0F0"/>
                </a:solidFill>
              </a:rPr>
              <a:t>Expected results (tangible and intangible):</a:t>
            </a:r>
          </a:p>
          <a:p>
            <a:pPr lvl="1"/>
            <a:r>
              <a:rPr lang="en-GB" dirty="0" smtClean="0">
                <a:solidFill>
                  <a:srgbClr val="00B0F0"/>
                </a:solidFill>
              </a:rPr>
              <a:t>Individual learning and transformation</a:t>
            </a:r>
          </a:p>
          <a:p>
            <a:pPr lvl="1"/>
            <a:r>
              <a:rPr lang="en-GB" dirty="0" smtClean="0">
                <a:solidFill>
                  <a:srgbClr val="00B0F0"/>
                </a:solidFill>
              </a:rPr>
              <a:t>Changes in societies /communities (behaviour, </a:t>
            </a:r>
            <a:r>
              <a:rPr lang="en-GB" dirty="0" err="1" smtClean="0">
                <a:solidFill>
                  <a:srgbClr val="00B0F0"/>
                </a:solidFill>
              </a:rPr>
              <a:t>MoU</a:t>
            </a:r>
            <a:r>
              <a:rPr lang="en-GB" dirty="0" smtClean="0">
                <a:solidFill>
                  <a:srgbClr val="00B0F0"/>
                </a:solidFill>
              </a:rPr>
              <a:t>, concrete policies..)</a:t>
            </a:r>
          </a:p>
          <a:p>
            <a:pPr marL="0" indent="0">
              <a:buNone/>
            </a:pPr>
            <a:endParaRPr lang="en-GB" dirty="0">
              <a:solidFill>
                <a:srgbClr val="FF0000"/>
              </a:solidFill>
            </a:endParaRPr>
          </a:p>
        </p:txBody>
      </p:sp>
    </p:spTree>
    <p:extLst>
      <p:ext uri="{BB962C8B-B14F-4D97-AF65-F5344CB8AC3E}">
        <p14:creationId xmlns:p14="http://schemas.microsoft.com/office/powerpoint/2010/main" val="427082272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p:txBody>
          <a:bodyPr>
            <a:normAutofit/>
          </a:bodyPr>
          <a:lstStyle/>
          <a:p>
            <a:r>
              <a:rPr lang="en-GB" sz="2400" dirty="0" smtClean="0">
                <a:solidFill>
                  <a:srgbClr val="00B0F0"/>
                </a:solidFill>
              </a:rPr>
              <a:t>Selection of participants is key:  </a:t>
            </a:r>
            <a:r>
              <a:rPr lang="en-GB" sz="2400" dirty="0" smtClean="0">
                <a:solidFill>
                  <a:srgbClr val="00B0F0"/>
                </a:solidFill>
              </a:rPr>
              <a:t>voluntary basis, “equal footing”, credible, diversified, </a:t>
            </a:r>
            <a:r>
              <a:rPr lang="en-GB" sz="2400" dirty="0" err="1" smtClean="0">
                <a:solidFill>
                  <a:srgbClr val="00B0F0"/>
                </a:solidFill>
              </a:rPr>
              <a:t>representating</a:t>
            </a:r>
            <a:r>
              <a:rPr lang="en-GB" sz="2400" dirty="0" smtClean="0">
                <a:solidFill>
                  <a:srgbClr val="00B0F0"/>
                </a:solidFill>
              </a:rPr>
              <a:t>  or on personal basis, be g</a:t>
            </a:r>
            <a:r>
              <a:rPr lang="nl-BE" sz="2400" dirty="0" err="1" smtClean="0">
                <a:solidFill>
                  <a:srgbClr val="00B0F0"/>
                </a:solidFill>
              </a:rPr>
              <a:t>ender</a:t>
            </a:r>
            <a:r>
              <a:rPr lang="nl-BE" sz="2400" dirty="0" smtClean="0">
                <a:solidFill>
                  <a:srgbClr val="00B0F0"/>
                </a:solidFill>
              </a:rPr>
              <a:t> </a:t>
            </a:r>
            <a:r>
              <a:rPr lang="nl-BE" sz="2400" dirty="0" smtClean="0">
                <a:solidFill>
                  <a:srgbClr val="00B0F0"/>
                </a:solidFill>
              </a:rPr>
              <a:t>+ </a:t>
            </a:r>
            <a:r>
              <a:rPr lang="nl-BE" sz="2400" dirty="0" err="1" smtClean="0">
                <a:solidFill>
                  <a:srgbClr val="00B0F0"/>
                </a:solidFill>
              </a:rPr>
              <a:t>age</a:t>
            </a:r>
            <a:r>
              <a:rPr lang="nl-BE" sz="2400" dirty="0" smtClean="0">
                <a:solidFill>
                  <a:srgbClr val="00B0F0"/>
                </a:solidFill>
              </a:rPr>
              <a:t> </a:t>
            </a:r>
            <a:r>
              <a:rPr lang="nl-BE" sz="2400" dirty="0" err="1" smtClean="0">
                <a:solidFill>
                  <a:srgbClr val="00B0F0"/>
                </a:solidFill>
              </a:rPr>
              <a:t>sensitive</a:t>
            </a:r>
            <a:r>
              <a:rPr lang="nl-BE" sz="2400" dirty="0" smtClean="0">
                <a:solidFill>
                  <a:srgbClr val="00B0F0"/>
                </a:solidFill>
              </a:rPr>
              <a:t> </a:t>
            </a:r>
          </a:p>
          <a:p>
            <a:endParaRPr lang="en-GB" sz="2400" dirty="0" smtClean="0">
              <a:solidFill>
                <a:srgbClr val="00B0F0"/>
              </a:solidFill>
            </a:endParaRPr>
          </a:p>
          <a:p>
            <a:r>
              <a:rPr lang="en-GB" sz="2400" dirty="0" smtClean="0">
                <a:solidFill>
                  <a:srgbClr val="00B0F0"/>
                </a:solidFill>
              </a:rPr>
              <a:t>Methodologies beyond talk-talk towards  </a:t>
            </a:r>
            <a:r>
              <a:rPr lang="en-GB" sz="2400" dirty="0" smtClean="0">
                <a:solidFill>
                  <a:srgbClr val="00B0F0"/>
                </a:solidFill>
              </a:rPr>
              <a:t>- </a:t>
            </a:r>
            <a:r>
              <a:rPr lang="en-GB" sz="2400" dirty="0" smtClean="0">
                <a:solidFill>
                  <a:srgbClr val="00B0F0"/>
                </a:solidFill>
              </a:rPr>
              <a:t>doing </a:t>
            </a:r>
            <a:r>
              <a:rPr lang="en-GB" sz="2400" dirty="0" smtClean="0">
                <a:solidFill>
                  <a:srgbClr val="00B0F0"/>
                </a:solidFill>
              </a:rPr>
              <a:t>things jointly</a:t>
            </a:r>
          </a:p>
          <a:p>
            <a:r>
              <a:rPr lang="en-GB" sz="2400" dirty="0" smtClean="0">
                <a:solidFill>
                  <a:srgbClr val="00B0F0"/>
                </a:solidFill>
              </a:rPr>
              <a:t>Manage expectations</a:t>
            </a:r>
          </a:p>
          <a:p>
            <a:r>
              <a:rPr lang="en-GB" sz="2400" dirty="0" smtClean="0">
                <a:solidFill>
                  <a:srgbClr val="00B0F0"/>
                </a:solidFill>
              </a:rPr>
              <a:t>Manage risks : </a:t>
            </a:r>
            <a:r>
              <a:rPr lang="en-GB" sz="2400" dirty="0" smtClean="0">
                <a:solidFill>
                  <a:srgbClr val="00B0F0"/>
                </a:solidFill>
              </a:rPr>
              <a:t>IRD can </a:t>
            </a:r>
            <a:r>
              <a:rPr lang="en-GB" sz="2400" dirty="0" smtClean="0">
                <a:solidFill>
                  <a:srgbClr val="00B0F0"/>
                </a:solidFill>
              </a:rPr>
              <a:t>backfire and solidify prejudices/walls</a:t>
            </a:r>
          </a:p>
          <a:p>
            <a:r>
              <a:rPr lang="en-GB" sz="2400" dirty="0" smtClean="0">
                <a:solidFill>
                  <a:srgbClr val="00B0F0"/>
                </a:solidFill>
              </a:rPr>
              <a:t>Moderation + political, cultural sensitiveness</a:t>
            </a:r>
          </a:p>
          <a:p>
            <a:endParaRPr lang="en-GB" dirty="0"/>
          </a:p>
        </p:txBody>
      </p:sp>
    </p:spTree>
    <p:extLst>
      <p:ext uri="{BB962C8B-B14F-4D97-AF65-F5344CB8AC3E}">
        <p14:creationId xmlns:p14="http://schemas.microsoft.com/office/powerpoint/2010/main" val="41865825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sz="3600" dirty="0" err="1" smtClean="0">
                <a:solidFill>
                  <a:srgbClr val="00B0F0"/>
                </a:solidFill>
              </a:rPr>
              <a:t>Search</a:t>
            </a:r>
            <a:r>
              <a:rPr lang="fr-FR" sz="3600" dirty="0" smtClean="0">
                <a:solidFill>
                  <a:srgbClr val="00B0F0"/>
                </a:solidFill>
              </a:rPr>
              <a:t> for Common Ground  </a:t>
            </a:r>
            <a:r>
              <a:rPr lang="mr-IN" sz="3600" dirty="0" smtClean="0">
                <a:solidFill>
                  <a:srgbClr val="00B0F0"/>
                </a:solidFill>
              </a:rPr>
              <a:t>–</a:t>
            </a:r>
            <a:r>
              <a:rPr lang="fr-FR" sz="3600" dirty="0" smtClean="0">
                <a:solidFill>
                  <a:srgbClr val="00B0F0"/>
                </a:solidFill>
              </a:rPr>
              <a:t>  </a:t>
            </a:r>
            <a:r>
              <a:rPr lang="fr-FR" sz="3600" dirty="0" err="1" smtClean="0">
                <a:solidFill>
                  <a:srgbClr val="00B0F0"/>
                </a:solidFill>
              </a:rPr>
              <a:t>Take</a:t>
            </a:r>
            <a:r>
              <a:rPr lang="fr-FR" sz="3600" dirty="0" smtClean="0">
                <a:solidFill>
                  <a:srgbClr val="00B0F0"/>
                </a:solidFill>
              </a:rPr>
              <a:t> </a:t>
            </a:r>
            <a:r>
              <a:rPr lang="fr-FR" sz="3600" dirty="0" err="1" smtClean="0">
                <a:solidFill>
                  <a:srgbClr val="00B0F0"/>
                </a:solidFill>
              </a:rPr>
              <a:t>away</a:t>
            </a:r>
            <a:r>
              <a:rPr lang="fr-FR" sz="3600" dirty="0" smtClean="0">
                <a:solidFill>
                  <a:srgbClr val="00B0F0"/>
                </a:solidFill>
              </a:rPr>
              <a:t> on </a:t>
            </a:r>
            <a:r>
              <a:rPr lang="fr-FR" sz="3600" dirty="0" err="1" smtClean="0">
                <a:solidFill>
                  <a:srgbClr val="00B0F0"/>
                </a:solidFill>
              </a:rPr>
              <a:t>engaging</a:t>
            </a:r>
            <a:r>
              <a:rPr lang="fr-FR" sz="3600" dirty="0" smtClean="0">
                <a:solidFill>
                  <a:srgbClr val="00B0F0"/>
                </a:solidFill>
              </a:rPr>
              <a:t> </a:t>
            </a:r>
            <a:r>
              <a:rPr lang="fr-FR" sz="3600" dirty="0" err="1" smtClean="0">
                <a:solidFill>
                  <a:srgbClr val="00B0F0"/>
                </a:solidFill>
              </a:rPr>
              <a:t>with</a:t>
            </a:r>
            <a:r>
              <a:rPr lang="fr-FR" sz="3600" dirty="0" smtClean="0">
                <a:solidFill>
                  <a:srgbClr val="00B0F0"/>
                </a:solidFill>
              </a:rPr>
              <a:t> </a:t>
            </a:r>
            <a:r>
              <a:rPr lang="fr-FR" sz="3600" dirty="0" err="1" smtClean="0">
                <a:solidFill>
                  <a:srgbClr val="00B0F0"/>
                </a:solidFill>
              </a:rPr>
              <a:t>religious</a:t>
            </a:r>
            <a:r>
              <a:rPr lang="fr-FR" sz="3600" dirty="0" smtClean="0">
                <a:solidFill>
                  <a:srgbClr val="00B0F0"/>
                </a:solidFill>
              </a:rPr>
              <a:t> </a:t>
            </a:r>
            <a:r>
              <a:rPr lang="fr-FR" sz="3600" dirty="0" err="1" smtClean="0">
                <a:solidFill>
                  <a:srgbClr val="00B0F0"/>
                </a:solidFill>
              </a:rPr>
              <a:t>actors</a:t>
            </a:r>
            <a:r>
              <a:rPr lang="fr-FR" sz="3600" dirty="0" smtClean="0">
                <a:solidFill>
                  <a:srgbClr val="00B0F0"/>
                </a:solidFill>
              </a:rPr>
              <a:t> in </a:t>
            </a:r>
            <a:r>
              <a:rPr lang="fr-FR" sz="3600" dirty="0" err="1" smtClean="0">
                <a:solidFill>
                  <a:srgbClr val="00B0F0"/>
                </a:solidFill>
              </a:rPr>
              <a:t>peace</a:t>
            </a:r>
            <a:r>
              <a:rPr lang="fr-FR" sz="3600" dirty="0" smtClean="0">
                <a:solidFill>
                  <a:srgbClr val="00B0F0"/>
                </a:solidFill>
              </a:rPr>
              <a:t> building </a:t>
            </a:r>
            <a:endParaRPr lang="fr-FR" sz="3600" dirty="0">
              <a:solidFill>
                <a:srgbClr val="00B0F0"/>
              </a:solidFill>
            </a:endParaRPr>
          </a:p>
        </p:txBody>
      </p:sp>
      <p:sp>
        <p:nvSpPr>
          <p:cNvPr id="3" name="Espace réservé du contenu 2"/>
          <p:cNvSpPr>
            <a:spLocks noGrp="1"/>
          </p:cNvSpPr>
          <p:nvPr>
            <p:ph idx="1"/>
          </p:nvPr>
        </p:nvSpPr>
        <p:spPr>
          <a:xfrm>
            <a:off x="457200" y="1916832"/>
            <a:ext cx="8229600" cy="4536504"/>
          </a:xfrm>
        </p:spPr>
        <p:txBody>
          <a:bodyPr>
            <a:normAutofit fontScale="40000" lnSpcReduction="20000"/>
          </a:bodyPr>
          <a:lstStyle/>
          <a:p>
            <a:r>
              <a:rPr lang="en-GB" sz="4200" dirty="0" smtClean="0">
                <a:solidFill>
                  <a:srgbClr val="00B0F0"/>
                </a:solidFill>
                <a:latin typeface="+mj-lt"/>
              </a:rPr>
              <a:t>F</a:t>
            </a:r>
            <a:r>
              <a:rPr lang="en-GB" sz="4200" dirty="0" smtClean="0">
                <a:solidFill>
                  <a:srgbClr val="00B0F0"/>
                </a:solidFill>
                <a:latin typeface="+mj-lt"/>
              </a:rPr>
              <a:t>ocus </a:t>
            </a:r>
            <a:r>
              <a:rPr lang="en-GB" sz="4200" dirty="0">
                <a:solidFill>
                  <a:srgbClr val="00B0F0"/>
                </a:solidFill>
                <a:latin typeface="+mj-lt"/>
              </a:rPr>
              <a:t>on areas of common interest and </a:t>
            </a:r>
            <a:r>
              <a:rPr lang="en-GB" sz="4200" dirty="0" smtClean="0">
                <a:solidFill>
                  <a:srgbClr val="00B0F0"/>
                </a:solidFill>
                <a:latin typeface="+mj-lt"/>
              </a:rPr>
              <a:t>concern (code of conduct on </a:t>
            </a:r>
            <a:r>
              <a:rPr lang="en-GB" sz="4200" dirty="0" smtClean="0">
                <a:solidFill>
                  <a:srgbClr val="00B0F0"/>
                </a:solidFill>
                <a:latin typeface="+mj-lt"/>
              </a:rPr>
              <a:t>holy sites Bosnia- </a:t>
            </a:r>
            <a:r>
              <a:rPr lang="en-GB" sz="4200" dirty="0">
                <a:solidFill>
                  <a:srgbClr val="00B0F0"/>
                </a:solidFill>
                <a:latin typeface="+mj-lt"/>
              </a:rPr>
              <a:t>Herzegovina, Indonesia, Nigeria, Sri Lanka, India and the Holy </a:t>
            </a:r>
            <a:r>
              <a:rPr lang="en-GB" sz="4200" dirty="0" smtClean="0">
                <a:solidFill>
                  <a:srgbClr val="00B0F0"/>
                </a:solidFill>
                <a:latin typeface="+mj-lt"/>
              </a:rPr>
              <a:t>Land); </a:t>
            </a:r>
            <a:endParaRPr lang="en-GB" sz="4200" dirty="0" smtClean="0">
              <a:solidFill>
                <a:srgbClr val="00B0F0"/>
              </a:solidFill>
              <a:latin typeface="+mj-lt"/>
            </a:endParaRPr>
          </a:p>
          <a:p>
            <a:endParaRPr lang="en-GB" sz="4200" dirty="0" smtClean="0">
              <a:solidFill>
                <a:srgbClr val="00B0F0"/>
              </a:solidFill>
              <a:latin typeface="+mj-lt"/>
            </a:endParaRPr>
          </a:p>
          <a:p>
            <a:r>
              <a:rPr lang="en-GB" sz="4200" dirty="0" smtClean="0">
                <a:solidFill>
                  <a:srgbClr val="00B0F0"/>
                </a:solidFill>
                <a:latin typeface="+mj-lt"/>
              </a:rPr>
              <a:t>not </a:t>
            </a:r>
            <a:r>
              <a:rPr lang="en-GB" sz="4200" dirty="0">
                <a:solidFill>
                  <a:srgbClr val="00B0F0"/>
                </a:solidFill>
                <a:latin typeface="+mj-lt"/>
              </a:rPr>
              <a:t>limit engagement with </a:t>
            </a:r>
            <a:r>
              <a:rPr lang="en-GB" sz="4200" dirty="0" smtClean="0">
                <a:solidFill>
                  <a:srgbClr val="00B0F0"/>
                </a:solidFill>
                <a:latin typeface="+mj-lt"/>
              </a:rPr>
              <a:t>the </a:t>
            </a:r>
            <a:r>
              <a:rPr lang="en-GB" sz="4200" dirty="0">
                <a:solidFill>
                  <a:srgbClr val="00B0F0"/>
                </a:solidFill>
                <a:latin typeface="+mj-lt"/>
              </a:rPr>
              <a:t>most ‘official’ or high level leaders</a:t>
            </a:r>
            <a:r>
              <a:rPr lang="en-GB" sz="4200" dirty="0" smtClean="0">
                <a:solidFill>
                  <a:srgbClr val="00B0F0"/>
                </a:solidFill>
                <a:latin typeface="+mj-lt"/>
              </a:rPr>
              <a:t>.</a:t>
            </a:r>
          </a:p>
          <a:p>
            <a:endParaRPr lang="en-GB" sz="4200" dirty="0">
              <a:solidFill>
                <a:srgbClr val="00B0F0"/>
              </a:solidFill>
              <a:latin typeface="+mj-lt"/>
            </a:endParaRPr>
          </a:p>
          <a:p>
            <a:r>
              <a:rPr lang="en-GB" sz="4200" dirty="0" smtClean="0">
                <a:solidFill>
                  <a:srgbClr val="00B0F0"/>
                </a:solidFill>
                <a:latin typeface="+mj-lt"/>
              </a:rPr>
              <a:t>include women, totally </a:t>
            </a:r>
            <a:r>
              <a:rPr lang="en-GB" sz="4200" dirty="0">
                <a:solidFill>
                  <a:srgbClr val="00B0F0"/>
                </a:solidFill>
                <a:latin typeface="+mj-lt"/>
              </a:rPr>
              <a:t>underrepresented in multi-religious meetings dealing with conflict </a:t>
            </a:r>
            <a:endParaRPr lang="en-GB" sz="4200" dirty="0" smtClean="0">
              <a:solidFill>
                <a:srgbClr val="00B0F0"/>
              </a:solidFill>
              <a:latin typeface="+mj-lt"/>
            </a:endParaRPr>
          </a:p>
          <a:p>
            <a:endParaRPr lang="en-GB" sz="4200" dirty="0">
              <a:solidFill>
                <a:srgbClr val="00B0F0"/>
              </a:solidFill>
              <a:latin typeface="+mj-lt"/>
            </a:endParaRPr>
          </a:p>
          <a:p>
            <a:r>
              <a:rPr lang="en-GB" sz="4200" dirty="0" smtClean="0">
                <a:solidFill>
                  <a:srgbClr val="00B0F0"/>
                </a:solidFill>
                <a:latin typeface="+mj-lt"/>
              </a:rPr>
              <a:t> </a:t>
            </a:r>
            <a:r>
              <a:rPr lang="en-GB" sz="4200" dirty="0">
                <a:solidFill>
                  <a:srgbClr val="00B0F0"/>
                </a:solidFill>
                <a:latin typeface="+mj-lt"/>
              </a:rPr>
              <a:t>engage </a:t>
            </a:r>
            <a:r>
              <a:rPr lang="en-GB" sz="4200" dirty="0" smtClean="0">
                <a:solidFill>
                  <a:srgbClr val="00B0F0"/>
                </a:solidFill>
                <a:latin typeface="+mj-lt"/>
              </a:rPr>
              <a:t>also other </a:t>
            </a:r>
            <a:r>
              <a:rPr lang="en-GB" sz="4200" dirty="0" smtClean="0">
                <a:solidFill>
                  <a:srgbClr val="00B0F0"/>
                </a:solidFill>
                <a:latin typeface="+mj-lt"/>
              </a:rPr>
              <a:t>stakeholders</a:t>
            </a:r>
          </a:p>
          <a:p>
            <a:endParaRPr lang="en-GB" sz="4200" dirty="0">
              <a:solidFill>
                <a:srgbClr val="00B0F0"/>
              </a:solidFill>
              <a:latin typeface="+mj-lt"/>
            </a:endParaRPr>
          </a:p>
          <a:p>
            <a:r>
              <a:rPr lang="en-GB" sz="4200" dirty="0" smtClean="0">
                <a:solidFill>
                  <a:srgbClr val="00B0F0"/>
                </a:solidFill>
                <a:latin typeface="+mj-lt"/>
              </a:rPr>
              <a:t>don’t </a:t>
            </a:r>
            <a:r>
              <a:rPr lang="en-GB" sz="4200" dirty="0">
                <a:solidFill>
                  <a:srgbClr val="00B0F0"/>
                </a:solidFill>
                <a:latin typeface="+mj-lt"/>
              </a:rPr>
              <a:t>do one-off events as it takes time to build relationships of trust and they need to be constantly sustained ; </a:t>
            </a:r>
          </a:p>
          <a:p>
            <a:endParaRPr lang="en-GB" sz="4200" dirty="0" smtClean="0">
              <a:solidFill>
                <a:srgbClr val="00B0F0"/>
              </a:solidFill>
              <a:latin typeface="+mj-lt"/>
            </a:endParaRPr>
          </a:p>
          <a:p>
            <a:r>
              <a:rPr lang="en-GB" sz="4200" dirty="0" smtClean="0">
                <a:solidFill>
                  <a:srgbClr val="00B0F0"/>
                </a:solidFill>
                <a:latin typeface="+mj-lt"/>
              </a:rPr>
              <a:t> </a:t>
            </a:r>
            <a:r>
              <a:rPr lang="en-GB" sz="4200" dirty="0">
                <a:solidFill>
                  <a:srgbClr val="00B0F0"/>
                </a:solidFill>
                <a:latin typeface="+mj-lt"/>
              </a:rPr>
              <a:t>it helps to build trust </a:t>
            </a:r>
            <a:r>
              <a:rPr lang="en-GB" sz="4200" dirty="0" smtClean="0">
                <a:solidFill>
                  <a:srgbClr val="00B0F0"/>
                </a:solidFill>
                <a:latin typeface="+mj-lt"/>
              </a:rPr>
              <a:t>learning </a:t>
            </a:r>
            <a:r>
              <a:rPr lang="en-GB" sz="4200" dirty="0">
                <a:solidFill>
                  <a:srgbClr val="00B0F0"/>
                </a:solidFill>
                <a:latin typeface="+mj-lt"/>
              </a:rPr>
              <a:t>about other religions and demonstrating respect for them and their adherents. </a:t>
            </a:r>
          </a:p>
          <a:p>
            <a:endParaRPr lang="en-GB" sz="4200" dirty="0">
              <a:solidFill>
                <a:srgbClr val="00B0F0"/>
              </a:solidFill>
            </a:endParaRPr>
          </a:p>
          <a:p>
            <a:endParaRPr lang="fr-FR" dirty="0"/>
          </a:p>
        </p:txBody>
      </p:sp>
    </p:spTree>
    <p:extLst>
      <p:ext uri="{BB962C8B-B14F-4D97-AF65-F5344CB8AC3E}">
        <p14:creationId xmlns:p14="http://schemas.microsoft.com/office/powerpoint/2010/main" val="33665190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err="1" smtClean="0">
                <a:solidFill>
                  <a:srgbClr val="00B0F0"/>
                </a:solidFill>
              </a:rPr>
              <a:t>Your</a:t>
            </a:r>
            <a:r>
              <a:rPr lang="fr-FR" dirty="0" smtClean="0">
                <a:solidFill>
                  <a:srgbClr val="00B0F0"/>
                </a:solidFill>
              </a:rPr>
              <a:t> </a:t>
            </a:r>
            <a:r>
              <a:rPr lang="fr-FR" dirty="0" err="1" smtClean="0">
                <a:solidFill>
                  <a:srgbClr val="00B0F0"/>
                </a:solidFill>
              </a:rPr>
              <a:t>take</a:t>
            </a:r>
            <a:r>
              <a:rPr lang="mr-IN" dirty="0" smtClean="0">
                <a:solidFill>
                  <a:srgbClr val="00B0F0"/>
                </a:solidFill>
              </a:rPr>
              <a:t>…</a:t>
            </a:r>
            <a:r>
              <a:rPr lang="nl-BE" dirty="0" smtClean="0">
                <a:solidFill>
                  <a:srgbClr val="00B0F0"/>
                </a:solidFill>
              </a:rPr>
              <a:t>..</a:t>
            </a:r>
            <a:endParaRPr lang="fr-FR" dirty="0">
              <a:solidFill>
                <a:srgbClr val="00B0F0"/>
              </a:solidFill>
            </a:endParaRPr>
          </a:p>
        </p:txBody>
      </p:sp>
      <p:sp>
        <p:nvSpPr>
          <p:cNvPr id="3" name="Espace réservé du contenu 2"/>
          <p:cNvSpPr>
            <a:spLocks noGrp="1"/>
          </p:cNvSpPr>
          <p:nvPr>
            <p:ph idx="1"/>
          </p:nvPr>
        </p:nvSpPr>
        <p:spPr/>
        <p:txBody>
          <a:bodyPr>
            <a:normAutofit lnSpcReduction="10000"/>
          </a:bodyPr>
          <a:lstStyle/>
          <a:p>
            <a:pPr marL="0" indent="0">
              <a:buNone/>
            </a:pPr>
            <a:r>
              <a:rPr lang="fr-FR" dirty="0" smtClean="0">
                <a:solidFill>
                  <a:srgbClr val="00B0F0"/>
                </a:solidFill>
              </a:rPr>
              <a:t>Situation in </a:t>
            </a:r>
            <a:r>
              <a:rPr lang="fr-FR" dirty="0" err="1" smtClean="0">
                <a:solidFill>
                  <a:srgbClr val="00B0F0"/>
                </a:solidFill>
              </a:rPr>
              <a:t>your</a:t>
            </a:r>
            <a:r>
              <a:rPr lang="fr-FR" dirty="0" smtClean="0">
                <a:solidFill>
                  <a:srgbClr val="00B0F0"/>
                </a:solidFill>
              </a:rPr>
              <a:t> country  </a:t>
            </a:r>
          </a:p>
          <a:p>
            <a:pPr marL="0" indent="0">
              <a:buNone/>
            </a:pPr>
            <a:endParaRPr lang="fr-FR" dirty="0" smtClean="0">
              <a:solidFill>
                <a:srgbClr val="00B0F0"/>
              </a:solidFill>
            </a:endParaRPr>
          </a:p>
          <a:p>
            <a:pPr marL="0" indent="0">
              <a:buNone/>
            </a:pPr>
            <a:r>
              <a:rPr lang="fr-FR" dirty="0" smtClean="0">
                <a:solidFill>
                  <a:srgbClr val="00B0F0"/>
                </a:solidFill>
              </a:rPr>
              <a:t>Actions in </a:t>
            </a:r>
            <a:r>
              <a:rPr lang="fr-FR" dirty="0" smtClean="0">
                <a:solidFill>
                  <a:srgbClr val="00B0F0"/>
                </a:solidFill>
              </a:rPr>
              <a:t>place</a:t>
            </a:r>
          </a:p>
          <a:p>
            <a:pPr marL="0" indent="0">
              <a:buNone/>
            </a:pPr>
            <a:endParaRPr lang="fr-FR" dirty="0" smtClean="0">
              <a:solidFill>
                <a:srgbClr val="00B0F0"/>
              </a:solidFill>
            </a:endParaRPr>
          </a:p>
          <a:p>
            <a:pPr marL="0" indent="0">
              <a:buNone/>
            </a:pPr>
            <a:r>
              <a:rPr lang="fr-FR" dirty="0" smtClean="0">
                <a:solidFill>
                  <a:srgbClr val="00B0F0"/>
                </a:solidFill>
              </a:rPr>
              <a:t>Possible </a:t>
            </a:r>
            <a:r>
              <a:rPr lang="fr-FR" dirty="0" smtClean="0">
                <a:solidFill>
                  <a:srgbClr val="00B0F0"/>
                </a:solidFill>
              </a:rPr>
              <a:t>synergies</a:t>
            </a:r>
          </a:p>
          <a:p>
            <a:pPr marL="0" indent="0">
              <a:buNone/>
            </a:pPr>
            <a:endParaRPr lang="fr-FR" dirty="0" smtClean="0">
              <a:solidFill>
                <a:srgbClr val="00B0F0"/>
              </a:solidFill>
            </a:endParaRPr>
          </a:p>
          <a:p>
            <a:pPr marL="0" indent="0">
              <a:buNone/>
            </a:pPr>
            <a:r>
              <a:rPr lang="fr-FR" dirty="0" err="1" smtClean="0">
                <a:solidFill>
                  <a:srgbClr val="00B0F0"/>
                </a:solidFill>
              </a:rPr>
              <a:t>Bilateral</a:t>
            </a:r>
            <a:r>
              <a:rPr lang="fr-FR" dirty="0" smtClean="0">
                <a:solidFill>
                  <a:srgbClr val="00B0F0"/>
                </a:solidFill>
              </a:rPr>
              <a:t> and </a:t>
            </a:r>
            <a:r>
              <a:rPr lang="fr-FR" dirty="0" err="1" smtClean="0">
                <a:solidFill>
                  <a:srgbClr val="00B0F0"/>
                </a:solidFill>
              </a:rPr>
              <a:t>regional</a:t>
            </a:r>
            <a:r>
              <a:rPr lang="fr-FR" dirty="0" smtClean="0">
                <a:solidFill>
                  <a:srgbClr val="00B0F0"/>
                </a:solidFill>
              </a:rPr>
              <a:t>  </a:t>
            </a:r>
            <a:r>
              <a:rPr lang="fr-FR" dirty="0" err="1" smtClean="0">
                <a:solidFill>
                  <a:srgbClr val="00B0F0"/>
                </a:solidFill>
              </a:rPr>
              <a:t>funds</a:t>
            </a:r>
            <a:r>
              <a:rPr lang="fr-FR" dirty="0" smtClean="0">
                <a:solidFill>
                  <a:srgbClr val="00B0F0"/>
                </a:solidFill>
              </a:rPr>
              <a:t>, </a:t>
            </a:r>
            <a:r>
              <a:rPr lang="fr-FR" dirty="0" err="1" smtClean="0">
                <a:solidFill>
                  <a:srgbClr val="00B0F0"/>
                </a:solidFill>
              </a:rPr>
              <a:t>IcSP</a:t>
            </a:r>
            <a:r>
              <a:rPr lang="fr-FR" dirty="0" smtClean="0">
                <a:solidFill>
                  <a:srgbClr val="00B0F0"/>
                </a:solidFill>
              </a:rPr>
              <a:t>, EIDHR and </a:t>
            </a:r>
            <a:r>
              <a:rPr lang="fr-FR" dirty="0" err="1" smtClean="0">
                <a:solidFill>
                  <a:srgbClr val="00B0F0"/>
                </a:solidFill>
              </a:rPr>
              <a:t>other</a:t>
            </a:r>
            <a:r>
              <a:rPr lang="fr-FR" dirty="0" smtClean="0">
                <a:solidFill>
                  <a:srgbClr val="00B0F0"/>
                </a:solidFill>
              </a:rPr>
              <a:t> Budget </a:t>
            </a:r>
            <a:r>
              <a:rPr lang="fr-FR" dirty="0" err="1" smtClean="0">
                <a:solidFill>
                  <a:srgbClr val="00B0F0"/>
                </a:solidFill>
              </a:rPr>
              <a:t>Lines</a:t>
            </a:r>
            <a:r>
              <a:rPr lang="fr-FR" dirty="0" smtClean="0">
                <a:solidFill>
                  <a:srgbClr val="00B0F0"/>
                </a:solidFill>
              </a:rPr>
              <a:t> </a:t>
            </a:r>
            <a:endParaRPr lang="fr-FR" dirty="0">
              <a:solidFill>
                <a:srgbClr val="00B0F0"/>
              </a:solidFill>
            </a:endParaRPr>
          </a:p>
        </p:txBody>
      </p:sp>
    </p:spTree>
    <p:extLst>
      <p:ext uri="{BB962C8B-B14F-4D97-AF65-F5344CB8AC3E}">
        <p14:creationId xmlns:p14="http://schemas.microsoft.com/office/powerpoint/2010/main" val="18075988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BE" dirty="0" err="1" smtClean="0">
                <a:solidFill>
                  <a:srgbClr val="00B0F0"/>
                </a:solidFill>
              </a:rPr>
              <a:t>Presentation</a:t>
            </a:r>
            <a:endParaRPr lang="en-GB" dirty="0">
              <a:solidFill>
                <a:srgbClr val="00B0F0"/>
              </a:solidFill>
            </a:endParaRPr>
          </a:p>
        </p:txBody>
      </p:sp>
      <p:sp>
        <p:nvSpPr>
          <p:cNvPr id="3" name="Content Placeholder 2"/>
          <p:cNvSpPr>
            <a:spLocks noGrp="1"/>
          </p:cNvSpPr>
          <p:nvPr>
            <p:ph idx="1"/>
          </p:nvPr>
        </p:nvSpPr>
        <p:spPr/>
        <p:txBody>
          <a:bodyPr>
            <a:normAutofit fontScale="92500" lnSpcReduction="10000"/>
          </a:bodyPr>
          <a:lstStyle/>
          <a:p>
            <a:r>
              <a:rPr lang="fr-BE" dirty="0" err="1" smtClean="0">
                <a:solidFill>
                  <a:srgbClr val="00B0F0"/>
                </a:solidFill>
              </a:rPr>
              <a:t>Special</a:t>
            </a:r>
            <a:r>
              <a:rPr lang="fr-BE" dirty="0" smtClean="0">
                <a:solidFill>
                  <a:srgbClr val="00B0F0"/>
                </a:solidFill>
              </a:rPr>
              <a:t> </a:t>
            </a:r>
            <a:r>
              <a:rPr lang="fr-BE" dirty="0" err="1" smtClean="0">
                <a:solidFill>
                  <a:srgbClr val="00B0F0"/>
                </a:solidFill>
              </a:rPr>
              <a:t>Envoy</a:t>
            </a:r>
            <a:r>
              <a:rPr lang="fr-BE" dirty="0" smtClean="0">
                <a:solidFill>
                  <a:srgbClr val="00B0F0"/>
                </a:solidFill>
              </a:rPr>
              <a:t> mandate</a:t>
            </a:r>
            <a:endParaRPr lang="fr-BE" dirty="0" smtClean="0">
              <a:solidFill>
                <a:srgbClr val="00B0F0"/>
              </a:solidFill>
            </a:endParaRPr>
          </a:p>
          <a:p>
            <a:endParaRPr lang="fr-BE" dirty="0" smtClean="0">
              <a:solidFill>
                <a:srgbClr val="00B0F0"/>
              </a:solidFill>
            </a:endParaRPr>
          </a:p>
          <a:p>
            <a:r>
              <a:rPr lang="fr-BE" dirty="0" smtClean="0">
                <a:solidFill>
                  <a:srgbClr val="00B0F0"/>
                </a:solidFill>
              </a:rPr>
              <a:t>Religion and religious diversity</a:t>
            </a:r>
          </a:p>
          <a:p>
            <a:endParaRPr lang="fr-BE" dirty="0">
              <a:solidFill>
                <a:srgbClr val="00B0F0"/>
              </a:solidFill>
            </a:endParaRPr>
          </a:p>
          <a:p>
            <a:r>
              <a:rPr lang="fr-BE" dirty="0" smtClean="0">
                <a:solidFill>
                  <a:srgbClr val="00B0F0"/>
                </a:solidFill>
              </a:rPr>
              <a:t>What is Freedom of Religion or Belief and your take into this</a:t>
            </a:r>
          </a:p>
          <a:p>
            <a:endParaRPr lang="fr-BE" dirty="0">
              <a:solidFill>
                <a:srgbClr val="00B0F0"/>
              </a:solidFill>
            </a:endParaRPr>
          </a:p>
          <a:p>
            <a:r>
              <a:rPr lang="fr-BE" dirty="0" smtClean="0">
                <a:solidFill>
                  <a:srgbClr val="00B0F0"/>
                </a:solidFill>
              </a:rPr>
              <a:t>Synergies </a:t>
            </a:r>
            <a:r>
              <a:rPr lang="fr-BE" dirty="0" err="1" smtClean="0">
                <a:solidFill>
                  <a:srgbClr val="00B0F0"/>
                </a:solidFill>
              </a:rPr>
              <a:t>with</a:t>
            </a:r>
            <a:r>
              <a:rPr lang="fr-BE" dirty="0" smtClean="0">
                <a:solidFill>
                  <a:srgbClr val="00B0F0"/>
                </a:solidFill>
              </a:rPr>
              <a:t> </a:t>
            </a:r>
            <a:r>
              <a:rPr lang="fr-BE" dirty="0" err="1" smtClean="0">
                <a:solidFill>
                  <a:srgbClr val="00B0F0"/>
                </a:solidFill>
              </a:rPr>
              <a:t>your</a:t>
            </a:r>
            <a:r>
              <a:rPr lang="fr-BE" dirty="0" smtClean="0">
                <a:solidFill>
                  <a:srgbClr val="00B0F0"/>
                </a:solidFill>
              </a:rPr>
              <a:t> </a:t>
            </a:r>
            <a:r>
              <a:rPr lang="fr-BE" dirty="0" err="1" smtClean="0">
                <a:solidFill>
                  <a:srgbClr val="00B0F0"/>
                </a:solidFill>
              </a:rPr>
              <a:t>work</a:t>
            </a:r>
            <a:r>
              <a:rPr lang="fr-BE" dirty="0" smtClean="0">
                <a:solidFill>
                  <a:srgbClr val="00B0F0"/>
                </a:solidFill>
              </a:rPr>
              <a:t> </a:t>
            </a:r>
            <a:r>
              <a:rPr lang="fr-BE" dirty="0" smtClean="0">
                <a:solidFill>
                  <a:srgbClr val="00B0F0"/>
                </a:solidFill>
              </a:rPr>
              <a:t>and </a:t>
            </a:r>
            <a:r>
              <a:rPr lang="fr-BE" dirty="0" err="1" smtClean="0">
                <a:solidFill>
                  <a:srgbClr val="00B0F0"/>
                </a:solidFill>
              </a:rPr>
              <a:t>highlights</a:t>
            </a:r>
            <a:r>
              <a:rPr lang="fr-BE" dirty="0" smtClean="0">
                <a:solidFill>
                  <a:srgbClr val="00B0F0"/>
                </a:solidFill>
              </a:rPr>
              <a:t> on </a:t>
            </a:r>
            <a:r>
              <a:rPr lang="fr-BE" dirty="0" err="1">
                <a:solidFill>
                  <a:srgbClr val="00B0F0"/>
                </a:solidFill>
              </a:rPr>
              <a:t>i</a:t>
            </a:r>
            <a:r>
              <a:rPr lang="fr-BE" dirty="0" err="1" smtClean="0">
                <a:solidFill>
                  <a:srgbClr val="00B0F0"/>
                </a:solidFill>
              </a:rPr>
              <a:t>nterreligious</a:t>
            </a:r>
            <a:r>
              <a:rPr lang="fr-BE" dirty="0" smtClean="0">
                <a:solidFill>
                  <a:srgbClr val="00B0F0"/>
                </a:solidFill>
              </a:rPr>
              <a:t> dialogue..</a:t>
            </a:r>
            <a:endParaRPr lang="fr-BE" dirty="0" smtClean="0">
              <a:solidFill>
                <a:srgbClr val="00B0F0"/>
              </a:solidFill>
            </a:endParaRPr>
          </a:p>
          <a:p>
            <a:endParaRPr lang="fr-BE" dirty="0">
              <a:solidFill>
                <a:srgbClr val="FF0000"/>
              </a:solidFill>
            </a:endParaRPr>
          </a:p>
          <a:p>
            <a:endParaRPr lang="en-GB" dirty="0">
              <a:solidFill>
                <a:srgbClr val="FF0000"/>
              </a:solidFill>
            </a:endParaRPr>
          </a:p>
        </p:txBody>
      </p:sp>
    </p:spTree>
    <p:extLst>
      <p:ext uri="{BB962C8B-B14F-4D97-AF65-F5344CB8AC3E}">
        <p14:creationId xmlns:p14="http://schemas.microsoft.com/office/powerpoint/2010/main" val="369548250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a:xfrm>
            <a:off x="467544" y="476673"/>
            <a:ext cx="8229600" cy="1152128"/>
          </a:xfrm>
        </p:spPr>
        <p:txBody>
          <a:bodyPr>
            <a:normAutofit fontScale="90000"/>
          </a:bodyPr>
          <a:lstStyle/>
          <a:p>
            <a:r>
              <a:rPr lang="en-US" altLang="en-US" b="1" i="0" dirty="0" smtClean="0">
                <a:solidFill>
                  <a:srgbClr val="00B0F0"/>
                </a:solidFill>
              </a:rPr>
              <a:t>Special Envoy for the Promotion of Freedom of Religion</a:t>
            </a:r>
            <a:endParaRPr lang="en-US" altLang="en-US" dirty="0">
              <a:solidFill>
                <a:srgbClr val="00B0F0"/>
              </a:solidFill>
            </a:endParaRPr>
          </a:p>
        </p:txBody>
      </p:sp>
      <p:sp>
        <p:nvSpPr>
          <p:cNvPr id="83971" name="Rectangle 3"/>
          <p:cNvSpPr>
            <a:spLocks noGrp="1" noChangeArrowheads="1"/>
          </p:cNvSpPr>
          <p:nvPr>
            <p:ph idx="1"/>
          </p:nvPr>
        </p:nvSpPr>
        <p:spPr>
          <a:xfrm>
            <a:off x="457200" y="1916832"/>
            <a:ext cx="8229600" cy="4608511"/>
          </a:xfrm>
        </p:spPr>
        <p:txBody>
          <a:bodyPr>
            <a:normAutofit fontScale="85000" lnSpcReduction="20000"/>
          </a:bodyPr>
          <a:lstStyle/>
          <a:p>
            <a:pPr marL="0" indent="0">
              <a:buNone/>
            </a:pPr>
            <a:r>
              <a:rPr lang="en-US" altLang="en-US" sz="2600" i="0" dirty="0" smtClean="0">
                <a:solidFill>
                  <a:srgbClr val="00B0F0"/>
                </a:solidFill>
              </a:rPr>
              <a:t>Jan </a:t>
            </a:r>
            <a:r>
              <a:rPr lang="en-US" altLang="en-US" sz="2600" i="0" dirty="0" err="1" smtClean="0">
                <a:solidFill>
                  <a:srgbClr val="00B0F0"/>
                </a:solidFill>
              </a:rPr>
              <a:t>Figel</a:t>
            </a:r>
            <a:r>
              <a:rPr lang="en-US" altLang="en-US" sz="2600" i="0" dirty="0" smtClean="0">
                <a:solidFill>
                  <a:srgbClr val="00B0F0"/>
                </a:solidFill>
              </a:rPr>
              <a:t> appointed as </a:t>
            </a:r>
            <a:r>
              <a:rPr lang="en-US" altLang="en-US" sz="2600" b="1" i="0" dirty="0" smtClean="0">
                <a:solidFill>
                  <a:srgbClr val="00B0F0"/>
                </a:solidFill>
              </a:rPr>
              <a:t>Special Envoy for the Promotion of Freedom of Religion </a:t>
            </a:r>
            <a:r>
              <a:rPr lang="en-US" altLang="en-US" sz="2600" i="0" dirty="0" smtClean="0">
                <a:solidFill>
                  <a:srgbClr val="00B0F0"/>
                </a:solidFill>
              </a:rPr>
              <a:t>or Belief outside the EU in </a:t>
            </a:r>
            <a:r>
              <a:rPr lang="en-US" altLang="en-US" sz="2600" i="0" dirty="0">
                <a:solidFill>
                  <a:srgbClr val="00B0F0"/>
                </a:solidFill>
              </a:rPr>
              <a:t>M</a:t>
            </a:r>
            <a:r>
              <a:rPr lang="en-US" altLang="en-US" sz="2600" i="0" dirty="0" smtClean="0">
                <a:solidFill>
                  <a:srgbClr val="00B0F0"/>
                </a:solidFill>
              </a:rPr>
              <a:t>ay 2016 by J.C. Juncker</a:t>
            </a:r>
          </a:p>
          <a:p>
            <a:pPr marL="0" indent="0">
              <a:buNone/>
            </a:pPr>
            <a:endParaRPr lang="en-US" altLang="en-US" sz="2600" i="0" dirty="0">
              <a:solidFill>
                <a:srgbClr val="00B0F0"/>
              </a:solidFill>
            </a:endParaRPr>
          </a:p>
          <a:p>
            <a:pPr marL="0" indent="0">
              <a:buNone/>
            </a:pPr>
            <a:r>
              <a:rPr lang="en-US" altLang="en-US" sz="2600" i="0" dirty="0" smtClean="0">
                <a:solidFill>
                  <a:srgbClr val="00B0F0"/>
                </a:solidFill>
              </a:rPr>
              <a:t>Promote Freedom of religion/belief within development assistance via HR agenda and </a:t>
            </a:r>
            <a:r>
              <a:rPr lang="en-GB" sz="2600" i="0" dirty="0" smtClean="0">
                <a:solidFill>
                  <a:srgbClr val="00B0F0"/>
                </a:solidFill>
                <a:effectLst/>
              </a:rPr>
              <a:t>in the framework of EU's dialogues and assistance programmes</a:t>
            </a:r>
          </a:p>
          <a:p>
            <a:pPr marL="0" indent="0">
              <a:buNone/>
            </a:pPr>
            <a:endParaRPr lang="en-GB" sz="2600" i="0" dirty="0" smtClean="0">
              <a:solidFill>
                <a:srgbClr val="00B0F0"/>
              </a:solidFill>
            </a:endParaRPr>
          </a:p>
          <a:p>
            <a:pPr marL="0" indent="0">
              <a:buNone/>
            </a:pPr>
            <a:r>
              <a:rPr lang="en-GB" sz="2600" i="0" dirty="0" smtClean="0">
                <a:solidFill>
                  <a:srgbClr val="00B0F0"/>
                </a:solidFill>
              </a:rPr>
              <a:t>Located in Cabinet Mimica, works in close cooperation with EEAS and DGNEAR </a:t>
            </a:r>
          </a:p>
          <a:p>
            <a:pPr marL="0" indent="0">
              <a:buNone/>
            </a:pPr>
            <a:endParaRPr lang="en-GB" sz="2600" dirty="0">
              <a:solidFill>
                <a:srgbClr val="00B0F0"/>
              </a:solidFill>
            </a:endParaRPr>
          </a:p>
          <a:p>
            <a:pPr marL="0" indent="0">
              <a:buNone/>
            </a:pPr>
            <a:r>
              <a:rPr lang="en-GB" sz="2600" i="0" dirty="0" smtClean="0">
                <a:solidFill>
                  <a:srgbClr val="00B0F0"/>
                </a:solidFill>
              </a:rPr>
              <a:t>Missions: </a:t>
            </a:r>
            <a:r>
              <a:rPr lang="en-GB" sz="2600" i="0" dirty="0" err="1" smtClean="0">
                <a:solidFill>
                  <a:srgbClr val="00B0F0"/>
                </a:solidFill>
              </a:rPr>
              <a:t>sudan</a:t>
            </a:r>
            <a:r>
              <a:rPr lang="en-GB" sz="2600" i="0" dirty="0" smtClean="0">
                <a:solidFill>
                  <a:srgbClr val="00B0F0"/>
                </a:solidFill>
              </a:rPr>
              <a:t>, </a:t>
            </a:r>
            <a:r>
              <a:rPr lang="en-GB" sz="2600" i="0" dirty="0" err="1" smtClean="0">
                <a:solidFill>
                  <a:srgbClr val="00B0F0"/>
                </a:solidFill>
              </a:rPr>
              <a:t>jordan</a:t>
            </a:r>
            <a:r>
              <a:rPr lang="en-GB" sz="2600" i="0" dirty="0" smtClean="0">
                <a:solidFill>
                  <a:srgbClr val="00B0F0"/>
                </a:solidFill>
              </a:rPr>
              <a:t>, UAE, Iraq, </a:t>
            </a:r>
            <a:r>
              <a:rPr lang="en-GB" sz="2600" i="0" dirty="0" err="1" smtClean="0">
                <a:solidFill>
                  <a:srgbClr val="00B0F0"/>
                </a:solidFill>
              </a:rPr>
              <a:t>marocco</a:t>
            </a:r>
            <a:endParaRPr lang="en-GB" sz="2600" i="0" dirty="0" smtClean="0">
              <a:solidFill>
                <a:srgbClr val="00B0F0"/>
              </a:solidFill>
            </a:endParaRPr>
          </a:p>
          <a:p>
            <a:pPr marL="0" indent="0">
              <a:buNone/>
            </a:pPr>
            <a:r>
              <a:rPr lang="en-GB" sz="2600" dirty="0" smtClean="0">
                <a:solidFill>
                  <a:srgbClr val="00B0F0"/>
                </a:solidFill>
              </a:rPr>
              <a:t>Soon: Pakistan and </a:t>
            </a:r>
            <a:r>
              <a:rPr lang="en-GB" sz="2600" dirty="0">
                <a:solidFill>
                  <a:srgbClr val="00B0F0"/>
                </a:solidFill>
              </a:rPr>
              <a:t>S</a:t>
            </a:r>
            <a:r>
              <a:rPr lang="en-GB" sz="2600" dirty="0" smtClean="0">
                <a:solidFill>
                  <a:srgbClr val="00B0F0"/>
                </a:solidFill>
              </a:rPr>
              <a:t>enegal </a:t>
            </a:r>
            <a:endParaRPr lang="en-GB" sz="2600" i="0" dirty="0" smtClean="0">
              <a:solidFill>
                <a:srgbClr val="00B0F0"/>
              </a:solidFill>
            </a:endParaRPr>
          </a:p>
          <a:p>
            <a:pPr marL="0" indent="0">
              <a:buNone/>
            </a:pPr>
            <a:endParaRPr lang="en-GB" sz="2000" i="0" dirty="0" smtClean="0">
              <a:solidFill>
                <a:srgbClr val="FF0000"/>
              </a:solidFill>
            </a:endParaRPr>
          </a:p>
          <a:p>
            <a:pPr marL="0" indent="0">
              <a:buNone/>
            </a:pPr>
            <a:endParaRPr lang="fr-BE" altLang="en-US" sz="2000" i="0" dirty="0">
              <a:solidFill>
                <a:srgbClr val="FF0000"/>
              </a:solidFill>
            </a:endParaRPr>
          </a:p>
          <a:p>
            <a:pPr marL="0" indent="0">
              <a:buNone/>
            </a:pPr>
            <a:r>
              <a:rPr lang="en-US" altLang="en-US" sz="2000" i="0" dirty="0" smtClean="0">
                <a:solidFill>
                  <a:srgbClr val="FF0000"/>
                </a:solidFill>
                <a:hlinkClick r:id="rId2"/>
              </a:rPr>
              <a:t>https://ec.europa.eu/europeaid/special-envoy-jan-figel_en</a:t>
            </a:r>
            <a:endParaRPr lang="en-US" altLang="en-US" sz="2000" i="0" dirty="0" smtClean="0">
              <a:solidFill>
                <a:srgbClr val="FF0000"/>
              </a:solidFill>
            </a:endParaRPr>
          </a:p>
          <a:p>
            <a:pPr marL="0" indent="0">
              <a:buNone/>
            </a:pPr>
            <a:endParaRPr lang="en-US" altLang="en-US" sz="2000" i="0" dirty="0">
              <a:solidFill>
                <a:srgbClr val="00B05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fr-BE" sz="3200" dirty="0" smtClean="0">
                <a:solidFill>
                  <a:srgbClr val="FF0000"/>
                </a:solidFill>
              </a:rPr>
              <a:t>….  </a:t>
            </a:r>
            <a:r>
              <a:rPr lang="fr-BE" sz="3200" dirty="0">
                <a:solidFill>
                  <a:srgbClr val="FF0000"/>
                </a:solidFill>
              </a:rPr>
              <a:t>o</a:t>
            </a:r>
            <a:r>
              <a:rPr lang="fr-BE" sz="3200" dirty="0" smtClean="0">
                <a:solidFill>
                  <a:srgbClr val="FF0000"/>
                </a:solidFill>
              </a:rPr>
              <a:t>n DEVCO internet </a:t>
            </a:r>
            <a:endParaRPr lang="en-GB" sz="3200" dirty="0">
              <a:solidFill>
                <a:srgbClr val="FF0000"/>
              </a:solidFill>
            </a:endParaRPr>
          </a:p>
        </p:txBody>
      </p:sp>
      <p:pic>
        <p:nvPicPr>
          <p:cNvPr id="9421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2339752" y="1600200"/>
            <a:ext cx="4221757" cy="45259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miter lim="800000"/>
                <a:headEnd/>
                <a:tailEnd/>
              </a14:hiddenLine>
            </a:ext>
          </a:extLst>
        </p:spPr>
      </p:pic>
    </p:spTree>
    <p:extLst>
      <p:ext uri="{BB962C8B-B14F-4D97-AF65-F5344CB8AC3E}">
        <p14:creationId xmlns:p14="http://schemas.microsoft.com/office/powerpoint/2010/main" val="129521682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fontScale="90000"/>
          </a:bodyPr>
          <a:lstStyle/>
          <a:p>
            <a:r>
              <a:rPr lang="fr-BE" dirty="0" smtClean="0">
                <a:solidFill>
                  <a:srgbClr val="FF0000"/>
                </a:solidFill>
              </a:rPr>
              <a:t>Freedom of concience, thought, religion, belief (FoRB)</a:t>
            </a:r>
            <a:endParaRPr lang="en-GB" dirty="0">
              <a:solidFill>
                <a:srgbClr val="FF0000"/>
              </a:solidFill>
            </a:endParaRPr>
          </a:p>
        </p:txBody>
      </p:sp>
      <p:sp>
        <p:nvSpPr>
          <p:cNvPr id="9" name="Content Placeholder 8"/>
          <p:cNvSpPr>
            <a:spLocks noGrp="1"/>
          </p:cNvSpPr>
          <p:nvPr>
            <p:ph idx="1"/>
          </p:nvPr>
        </p:nvSpPr>
        <p:spPr>
          <a:xfrm>
            <a:off x="457200" y="1556792"/>
            <a:ext cx="8229600" cy="4968553"/>
          </a:xfrm>
        </p:spPr>
        <p:txBody>
          <a:bodyPr>
            <a:normAutofit/>
          </a:bodyPr>
          <a:lstStyle/>
          <a:p>
            <a:pPr marL="0" indent="0">
              <a:buNone/>
            </a:pPr>
            <a:r>
              <a:rPr lang="en-GB" sz="2400" dirty="0" smtClean="0">
                <a:solidFill>
                  <a:srgbClr val="FF0000"/>
                </a:solidFill>
                <a:effectLst/>
              </a:rPr>
              <a:t>Under international law, two components:</a:t>
            </a:r>
          </a:p>
          <a:p>
            <a:pPr marL="0" indent="0">
              <a:buNone/>
            </a:pPr>
            <a:endParaRPr lang="en-GB" sz="2400" dirty="0" smtClean="0">
              <a:solidFill>
                <a:srgbClr val="FF0000"/>
              </a:solidFill>
              <a:effectLst/>
            </a:endParaRPr>
          </a:p>
          <a:p>
            <a:r>
              <a:rPr lang="en-GB" sz="2400" dirty="0" smtClean="0">
                <a:solidFill>
                  <a:srgbClr val="FF0000"/>
                </a:solidFill>
                <a:effectLst/>
              </a:rPr>
              <a:t>(a) The freedom to have or not to have or adopt (which includes the right to change) a religion or belief of one’s choice, and</a:t>
            </a:r>
          </a:p>
          <a:p>
            <a:endParaRPr lang="en-GB" sz="2400" dirty="0" smtClean="0">
              <a:solidFill>
                <a:srgbClr val="FF0000"/>
              </a:solidFill>
              <a:effectLst/>
            </a:endParaRPr>
          </a:p>
          <a:p>
            <a:r>
              <a:rPr lang="en-GB" sz="2400" dirty="0" smtClean="0">
                <a:solidFill>
                  <a:srgbClr val="FF0000"/>
                </a:solidFill>
                <a:effectLst/>
              </a:rPr>
              <a:t>(b) The freedom to manifest one's religion or belief, individually or in community with others, in public or private, through worship, observance, practice and teaching</a:t>
            </a:r>
          </a:p>
          <a:p>
            <a:pPr marL="0" indent="0">
              <a:buNone/>
            </a:pPr>
            <a:endParaRPr lang="fr-BE" dirty="0" smtClean="0">
              <a:solidFill>
                <a:srgbClr val="FF0000"/>
              </a:solidFill>
            </a:endParaRPr>
          </a:p>
        </p:txBody>
      </p:sp>
    </p:spTree>
    <p:extLst>
      <p:ext uri="{BB962C8B-B14F-4D97-AF65-F5344CB8AC3E}">
        <p14:creationId xmlns:p14="http://schemas.microsoft.com/office/powerpoint/2010/main" val="295684460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txBody>
          <a:bodyPr>
            <a:normAutofit fontScale="90000"/>
          </a:bodyPr>
          <a:lstStyle/>
          <a:p>
            <a:r>
              <a:rPr lang="fr-BE" sz="3100" dirty="0" smtClean="0">
                <a:solidFill>
                  <a:srgbClr val="00B050"/>
                </a:solidFill>
              </a:rPr>
              <a:t/>
            </a:r>
            <a:br>
              <a:rPr lang="fr-BE" sz="3100" dirty="0" smtClean="0">
                <a:solidFill>
                  <a:srgbClr val="00B050"/>
                </a:solidFill>
              </a:rPr>
            </a:br>
            <a:r>
              <a:rPr lang="fr-BE" sz="3100" dirty="0" smtClean="0">
                <a:solidFill>
                  <a:srgbClr val="00B0F0"/>
                </a:solidFill>
              </a:rPr>
              <a:t>Religion and </a:t>
            </a:r>
            <a:r>
              <a:rPr lang="fr-BE" sz="3100" dirty="0" err="1" smtClean="0">
                <a:solidFill>
                  <a:srgbClr val="00B0F0"/>
                </a:solidFill>
              </a:rPr>
              <a:t>FoRB</a:t>
            </a:r>
            <a:r>
              <a:rPr lang="fr-BE" sz="3100" dirty="0" smtClean="0">
                <a:solidFill>
                  <a:srgbClr val="00B0F0"/>
                </a:solidFill>
              </a:rPr>
              <a:t> in the world </a:t>
            </a:r>
            <a:br>
              <a:rPr lang="fr-BE" sz="3100" dirty="0" smtClean="0">
                <a:solidFill>
                  <a:srgbClr val="00B0F0"/>
                </a:solidFill>
              </a:rPr>
            </a:br>
            <a:r>
              <a:rPr lang="fr-BE" sz="2200" dirty="0" smtClean="0">
                <a:solidFill>
                  <a:srgbClr val="00B0F0"/>
                </a:solidFill>
              </a:rPr>
              <a:t>Source: </a:t>
            </a:r>
            <a:r>
              <a:rPr lang="en-GB" sz="2200" dirty="0" smtClean="0">
                <a:solidFill>
                  <a:srgbClr val="00B0F0"/>
                </a:solidFill>
              </a:rPr>
              <a:t>Pew </a:t>
            </a:r>
            <a:r>
              <a:rPr lang="en-GB" sz="2200" dirty="0">
                <a:solidFill>
                  <a:srgbClr val="00B0F0"/>
                </a:solidFill>
              </a:rPr>
              <a:t>Research Centre  </a:t>
            </a:r>
            <a:r>
              <a:rPr lang="en-GB" dirty="0">
                <a:solidFill>
                  <a:srgbClr val="00B0F0"/>
                </a:solidFill>
              </a:rPr>
              <a:t/>
            </a:r>
            <a:br>
              <a:rPr lang="en-GB" dirty="0">
                <a:solidFill>
                  <a:srgbClr val="00B0F0"/>
                </a:solidFill>
              </a:rPr>
            </a:br>
            <a:endParaRPr lang="en-GB" dirty="0">
              <a:solidFill>
                <a:srgbClr val="00B0F0"/>
              </a:solidFill>
            </a:endParaRPr>
          </a:p>
        </p:txBody>
      </p:sp>
      <p:sp>
        <p:nvSpPr>
          <p:cNvPr id="3" name="Content Placeholder 2"/>
          <p:cNvSpPr>
            <a:spLocks noGrp="1"/>
          </p:cNvSpPr>
          <p:nvPr>
            <p:ph idx="1"/>
          </p:nvPr>
        </p:nvSpPr>
        <p:spPr>
          <a:xfrm>
            <a:off x="539552" y="1556792"/>
            <a:ext cx="8229600" cy="5112568"/>
          </a:xfrm>
        </p:spPr>
        <p:txBody>
          <a:bodyPr>
            <a:normAutofit lnSpcReduction="10000"/>
          </a:bodyPr>
          <a:lstStyle/>
          <a:p>
            <a:pPr marL="0" indent="0">
              <a:buNone/>
            </a:pPr>
            <a:r>
              <a:rPr lang="en-GB" sz="2400" b="1" dirty="0" smtClean="0">
                <a:solidFill>
                  <a:srgbClr val="00B0F0"/>
                </a:solidFill>
              </a:rPr>
              <a:t>Changing religious demographics</a:t>
            </a:r>
            <a:endParaRPr lang="en-GB" sz="2400" dirty="0">
              <a:solidFill>
                <a:srgbClr val="00B0F0"/>
              </a:solidFill>
            </a:endParaRPr>
          </a:p>
          <a:p>
            <a:r>
              <a:rPr lang="en-GB" sz="2400" dirty="0">
                <a:solidFill>
                  <a:srgbClr val="00B0F0"/>
                </a:solidFill>
              </a:rPr>
              <a:t>Today 85% of world population : religiously affiliated</a:t>
            </a:r>
          </a:p>
          <a:p>
            <a:r>
              <a:rPr lang="fr-BE" sz="2400" dirty="0" smtClean="0">
                <a:solidFill>
                  <a:srgbClr val="00B0F0"/>
                </a:solidFill>
              </a:rPr>
              <a:t>By 2050 % of "non religious" people will decrease from 16% to 13% - 21st will it be "furiously religious"? </a:t>
            </a:r>
          </a:p>
          <a:p>
            <a:r>
              <a:rPr lang="en-GB" sz="2400" dirty="0" smtClean="0">
                <a:solidFill>
                  <a:srgbClr val="00B0F0"/>
                </a:solidFill>
              </a:rPr>
              <a:t>Fundamentalisms </a:t>
            </a:r>
            <a:r>
              <a:rPr lang="en-GB" sz="2400" dirty="0" smtClean="0">
                <a:solidFill>
                  <a:srgbClr val="00B0F0"/>
                </a:solidFill>
              </a:rPr>
              <a:t>trends on the rise in all religions</a:t>
            </a:r>
            <a:endParaRPr lang="en-GB" sz="2400" dirty="0">
              <a:solidFill>
                <a:srgbClr val="00B0F0"/>
              </a:solidFill>
            </a:endParaRPr>
          </a:p>
          <a:p>
            <a:r>
              <a:rPr lang="fr-BE" sz="2400" dirty="0" err="1">
                <a:solidFill>
                  <a:srgbClr val="00B0F0"/>
                </a:solidFill>
              </a:rPr>
              <a:t>Muslims</a:t>
            </a:r>
            <a:r>
              <a:rPr lang="fr-BE" sz="2400" dirty="0">
                <a:solidFill>
                  <a:srgbClr val="00B0F0"/>
                </a:solidFill>
              </a:rPr>
              <a:t> </a:t>
            </a:r>
            <a:r>
              <a:rPr lang="fr-BE" sz="2400" dirty="0" err="1">
                <a:solidFill>
                  <a:srgbClr val="00B0F0"/>
                </a:solidFill>
              </a:rPr>
              <a:t>increase</a:t>
            </a:r>
            <a:r>
              <a:rPr lang="fr-BE" sz="2400" dirty="0">
                <a:solidFill>
                  <a:srgbClr val="00B0F0"/>
                </a:solidFill>
              </a:rPr>
              <a:t> by 73% by </a:t>
            </a:r>
            <a:r>
              <a:rPr lang="fr-BE" sz="2400" dirty="0" smtClean="0">
                <a:solidFill>
                  <a:srgbClr val="00B0F0"/>
                </a:solidFill>
              </a:rPr>
              <a:t>2050, </a:t>
            </a:r>
            <a:r>
              <a:rPr lang="fr-BE" sz="2400" dirty="0" err="1" smtClean="0">
                <a:solidFill>
                  <a:srgbClr val="00B0F0"/>
                </a:solidFill>
              </a:rPr>
              <a:t>Christhians</a:t>
            </a:r>
            <a:r>
              <a:rPr lang="fr-BE" sz="2400" dirty="0" smtClean="0">
                <a:solidFill>
                  <a:srgbClr val="00B0F0"/>
                </a:solidFill>
              </a:rPr>
              <a:t>  by  35%  </a:t>
            </a:r>
            <a:endParaRPr lang="fr-BE" sz="2400" dirty="0">
              <a:solidFill>
                <a:srgbClr val="00B0F0"/>
              </a:solidFill>
            </a:endParaRPr>
          </a:p>
          <a:p>
            <a:r>
              <a:rPr lang="fr-BE" sz="2400" dirty="0" err="1" smtClean="0">
                <a:solidFill>
                  <a:srgbClr val="00B0F0"/>
                </a:solidFill>
              </a:rPr>
              <a:t>In</a:t>
            </a:r>
            <a:r>
              <a:rPr lang="fr-BE" sz="2400" dirty="0" smtClean="0">
                <a:solidFill>
                  <a:srgbClr val="00B0F0"/>
                </a:solidFill>
              </a:rPr>
              <a:t> </a:t>
            </a:r>
            <a:r>
              <a:rPr lang="fr-BE" sz="2400" dirty="0" smtClean="0">
                <a:solidFill>
                  <a:srgbClr val="00B0F0"/>
                </a:solidFill>
              </a:rPr>
              <a:t>2050 </a:t>
            </a:r>
            <a:r>
              <a:rPr lang="fr-BE" sz="2400" dirty="0">
                <a:solidFill>
                  <a:srgbClr val="00B0F0"/>
                </a:solidFill>
              </a:rPr>
              <a:t>M</a:t>
            </a:r>
            <a:r>
              <a:rPr lang="fr-BE" sz="2400" dirty="0" smtClean="0">
                <a:solidFill>
                  <a:srgbClr val="00B0F0"/>
                </a:solidFill>
              </a:rPr>
              <a:t>uslims and Christians will  reach parity (+/- </a:t>
            </a:r>
            <a:r>
              <a:rPr lang="fr-BE" sz="2400" dirty="0" smtClean="0">
                <a:solidFill>
                  <a:srgbClr val="00B0F0"/>
                </a:solidFill>
              </a:rPr>
              <a:t>2.8 </a:t>
            </a:r>
            <a:r>
              <a:rPr lang="fr-BE" sz="2400" dirty="0" smtClean="0">
                <a:solidFill>
                  <a:srgbClr val="00B0F0"/>
                </a:solidFill>
              </a:rPr>
              <a:t>bn) </a:t>
            </a:r>
            <a:endParaRPr lang="fr-BE" sz="2400" dirty="0" smtClean="0">
              <a:solidFill>
                <a:srgbClr val="00B0F0"/>
              </a:solidFill>
            </a:endParaRPr>
          </a:p>
          <a:p>
            <a:r>
              <a:rPr lang="fr-BE" sz="2400" dirty="0" err="1" smtClean="0">
                <a:solidFill>
                  <a:srgbClr val="00B0F0"/>
                </a:solidFill>
              </a:rPr>
              <a:t>in</a:t>
            </a:r>
            <a:r>
              <a:rPr lang="fr-BE" sz="2400" dirty="0" smtClean="0">
                <a:solidFill>
                  <a:srgbClr val="00B0F0"/>
                </a:solidFill>
              </a:rPr>
              <a:t> </a:t>
            </a:r>
            <a:r>
              <a:rPr lang="fr-BE" sz="2400" dirty="0" smtClean="0">
                <a:solidFill>
                  <a:srgbClr val="00B0F0"/>
                </a:solidFill>
              </a:rPr>
              <a:t>2050: 40% of Christhians in Africa, 20% of </a:t>
            </a:r>
            <a:r>
              <a:rPr lang="fr-BE" sz="2400" dirty="0">
                <a:solidFill>
                  <a:srgbClr val="00B0F0"/>
                </a:solidFill>
              </a:rPr>
              <a:t>M</a:t>
            </a:r>
            <a:r>
              <a:rPr lang="fr-BE" sz="2400" dirty="0" smtClean="0">
                <a:solidFill>
                  <a:srgbClr val="00B0F0"/>
                </a:solidFill>
              </a:rPr>
              <a:t>uslims in middle East and 10% in Europe</a:t>
            </a:r>
          </a:p>
          <a:p>
            <a:r>
              <a:rPr lang="en-US" sz="2400" dirty="0">
                <a:solidFill>
                  <a:srgbClr val="00B0F0"/>
                </a:solidFill>
              </a:rPr>
              <a:t>Pentecostals and evangelical </a:t>
            </a:r>
            <a:r>
              <a:rPr lang="en-US" sz="2400" dirty="0" smtClean="0">
                <a:solidFill>
                  <a:srgbClr val="00B0F0"/>
                </a:solidFill>
              </a:rPr>
              <a:t>grow faster (to </a:t>
            </a:r>
            <a:r>
              <a:rPr lang="en-US" sz="2400" dirty="0">
                <a:solidFill>
                  <a:srgbClr val="00B0F0"/>
                </a:solidFill>
              </a:rPr>
              <a:t>700 million by 2020, more than a tenfold increase since </a:t>
            </a:r>
            <a:r>
              <a:rPr lang="en-US" sz="2400" dirty="0" smtClean="0">
                <a:solidFill>
                  <a:srgbClr val="00B0F0"/>
                </a:solidFill>
              </a:rPr>
              <a:t>1970)</a:t>
            </a:r>
            <a:endParaRPr lang="en-GB" sz="2400" dirty="0" smtClean="0">
              <a:solidFill>
                <a:srgbClr val="00B0F0"/>
              </a:solidFill>
            </a:endParaRPr>
          </a:p>
          <a:p>
            <a:r>
              <a:rPr lang="en-GB" sz="2400" dirty="0">
                <a:solidFill>
                  <a:srgbClr val="00B0F0"/>
                </a:solidFill>
              </a:rPr>
              <a:t>Increasing religious </a:t>
            </a:r>
            <a:r>
              <a:rPr lang="en-GB" sz="2400" dirty="0" smtClean="0">
                <a:solidFill>
                  <a:srgbClr val="00B0F0"/>
                </a:solidFill>
              </a:rPr>
              <a:t>diversity – many Christians in traditional Muslim countries</a:t>
            </a:r>
            <a:endParaRPr lang="en-GB" sz="2400" dirty="0">
              <a:solidFill>
                <a:srgbClr val="00B0F0"/>
              </a:solidFill>
            </a:endParaRPr>
          </a:p>
          <a:p>
            <a:pPr marL="0" indent="0">
              <a:buNone/>
            </a:pPr>
            <a:endParaRPr lang="fr-BE" sz="2400" dirty="0" smtClean="0"/>
          </a:p>
        </p:txBody>
      </p:sp>
    </p:spTree>
    <p:extLst>
      <p:ext uri="{BB962C8B-B14F-4D97-AF65-F5344CB8AC3E}">
        <p14:creationId xmlns:p14="http://schemas.microsoft.com/office/powerpoint/2010/main" val="117858245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solidFill>
                  <a:srgbClr val="00B0F0"/>
                </a:solidFill>
              </a:rPr>
              <a:t>Freedom of religion or belief under </a:t>
            </a:r>
            <a:r>
              <a:rPr lang="en-GB" dirty="0" smtClean="0">
                <a:solidFill>
                  <a:srgbClr val="00B0F0"/>
                </a:solidFill>
              </a:rPr>
              <a:t>pressure</a:t>
            </a:r>
            <a:endParaRPr lang="en-GB" dirty="0">
              <a:solidFill>
                <a:srgbClr val="00B0F0"/>
              </a:solidFill>
            </a:endParaRPr>
          </a:p>
        </p:txBody>
      </p:sp>
      <p:sp>
        <p:nvSpPr>
          <p:cNvPr id="3" name="Content Placeholder 2"/>
          <p:cNvSpPr>
            <a:spLocks noGrp="1"/>
          </p:cNvSpPr>
          <p:nvPr>
            <p:ph idx="1"/>
          </p:nvPr>
        </p:nvSpPr>
        <p:spPr>
          <a:xfrm>
            <a:off x="457200" y="1844824"/>
            <a:ext cx="8229600" cy="4281339"/>
          </a:xfrm>
        </p:spPr>
        <p:txBody>
          <a:bodyPr/>
          <a:lstStyle/>
          <a:p>
            <a:pPr lvl="0"/>
            <a:r>
              <a:rPr lang="en-GB" sz="2400" dirty="0" smtClean="0">
                <a:solidFill>
                  <a:srgbClr val="00B0F0"/>
                </a:solidFill>
              </a:rPr>
              <a:t>40</a:t>
            </a:r>
            <a:r>
              <a:rPr lang="en-GB" sz="2400" dirty="0">
                <a:solidFill>
                  <a:srgbClr val="00B0F0"/>
                </a:solidFill>
              </a:rPr>
              <a:t>% of  countries: high /very high levels of restrictions ( 34% in 2014</a:t>
            </a:r>
            <a:r>
              <a:rPr lang="en-GB" sz="2400" dirty="0" smtClean="0">
                <a:solidFill>
                  <a:srgbClr val="00B0F0"/>
                </a:solidFill>
              </a:rPr>
              <a:t>) </a:t>
            </a:r>
            <a:endParaRPr lang="en-GB" sz="2400" dirty="0">
              <a:solidFill>
                <a:srgbClr val="00B0F0"/>
              </a:solidFill>
            </a:endParaRPr>
          </a:p>
          <a:p>
            <a:r>
              <a:rPr lang="en-GB" sz="2400" dirty="0" smtClean="0">
                <a:solidFill>
                  <a:srgbClr val="00B0F0"/>
                </a:solidFill>
              </a:rPr>
              <a:t>= 78</a:t>
            </a:r>
            <a:r>
              <a:rPr lang="en-GB" sz="2400" dirty="0">
                <a:solidFill>
                  <a:srgbClr val="00B0F0"/>
                </a:solidFill>
              </a:rPr>
              <a:t>% of world population </a:t>
            </a:r>
            <a:endParaRPr lang="en-GB" sz="2400" dirty="0" smtClean="0">
              <a:solidFill>
                <a:srgbClr val="00B0F0"/>
              </a:solidFill>
            </a:endParaRPr>
          </a:p>
          <a:p>
            <a:r>
              <a:rPr lang="en-GB" sz="2400" dirty="0" smtClean="0">
                <a:solidFill>
                  <a:srgbClr val="00B0F0"/>
                </a:solidFill>
              </a:rPr>
              <a:t>53</a:t>
            </a:r>
            <a:r>
              <a:rPr lang="en-GB" sz="2400" dirty="0">
                <a:solidFill>
                  <a:srgbClr val="00B0F0"/>
                </a:solidFill>
              </a:rPr>
              <a:t>% countries : widespread government harassment of religious groups (43% in 2014 )</a:t>
            </a:r>
            <a:endParaRPr lang="fr-BE" sz="2400" dirty="0">
              <a:solidFill>
                <a:srgbClr val="00B0F0"/>
              </a:solidFill>
            </a:endParaRPr>
          </a:p>
          <a:p>
            <a:pPr lvl="0"/>
            <a:r>
              <a:rPr lang="en-GB" sz="2400" dirty="0">
                <a:solidFill>
                  <a:srgbClr val="00B0F0"/>
                </a:solidFill>
              </a:rPr>
              <a:t>27% of countries = high /very high levels of social hostilities increased (23% in 2014)</a:t>
            </a:r>
          </a:p>
          <a:p>
            <a:pPr lvl="0"/>
            <a:r>
              <a:rPr lang="fr-BE" sz="2400" dirty="0">
                <a:solidFill>
                  <a:srgbClr val="00B0F0"/>
                </a:solidFill>
              </a:rPr>
              <a:t>Social </a:t>
            </a:r>
            <a:r>
              <a:rPr lang="fr-BE" sz="2400" dirty="0" err="1">
                <a:solidFill>
                  <a:srgbClr val="00B0F0"/>
                </a:solidFill>
              </a:rPr>
              <a:t>hostilities</a:t>
            </a:r>
            <a:r>
              <a:rPr lang="fr-BE" sz="2400" dirty="0">
                <a:solidFill>
                  <a:srgbClr val="00B0F0"/>
                </a:solidFill>
              </a:rPr>
              <a:t> on the </a:t>
            </a:r>
            <a:r>
              <a:rPr lang="fr-BE" sz="2400" dirty="0" err="1">
                <a:solidFill>
                  <a:srgbClr val="00B0F0"/>
                </a:solidFill>
              </a:rPr>
              <a:t>rise</a:t>
            </a:r>
            <a:r>
              <a:rPr lang="fr-BE" sz="2400" dirty="0">
                <a:solidFill>
                  <a:srgbClr val="00B0F0"/>
                </a:solidFill>
              </a:rPr>
              <a:t> in </a:t>
            </a:r>
            <a:r>
              <a:rPr lang="fr-BE" sz="2400" dirty="0" err="1">
                <a:solidFill>
                  <a:srgbClr val="00B0F0"/>
                </a:solidFill>
              </a:rPr>
              <a:t>Africa</a:t>
            </a:r>
            <a:endParaRPr lang="fr-BE" sz="2400" dirty="0">
              <a:solidFill>
                <a:srgbClr val="00B0F0"/>
              </a:solidFill>
            </a:endParaRPr>
          </a:p>
          <a:p>
            <a:endParaRPr lang="en-GB" dirty="0"/>
          </a:p>
        </p:txBody>
      </p:sp>
    </p:spTree>
    <p:extLst>
      <p:ext uri="{BB962C8B-B14F-4D97-AF65-F5344CB8AC3E}">
        <p14:creationId xmlns:p14="http://schemas.microsoft.com/office/powerpoint/2010/main" val="65913989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BE" dirty="0" smtClean="0">
                <a:solidFill>
                  <a:srgbClr val="FF0000"/>
                </a:solidFill>
              </a:rPr>
              <a:t>Countries </a:t>
            </a:r>
            <a:r>
              <a:rPr lang="fr-BE" dirty="0" err="1" smtClean="0">
                <a:solidFill>
                  <a:srgbClr val="FF0000"/>
                </a:solidFill>
              </a:rPr>
              <a:t>with</a:t>
            </a:r>
            <a:r>
              <a:rPr lang="fr-BE" dirty="0" smtClean="0">
                <a:solidFill>
                  <a:srgbClr val="FF0000"/>
                </a:solidFill>
              </a:rPr>
              <a:t> …</a:t>
            </a:r>
            <a:endParaRPr lang="en-GB" dirty="0">
              <a:solidFill>
                <a:srgbClr val="FF0000"/>
              </a:solidFill>
            </a:endParaRPr>
          </a:p>
        </p:txBody>
      </p:sp>
      <p:sp>
        <p:nvSpPr>
          <p:cNvPr id="3" name="Content Placeholder 2"/>
          <p:cNvSpPr>
            <a:spLocks noGrp="1"/>
          </p:cNvSpPr>
          <p:nvPr>
            <p:ph sz="half" idx="1"/>
          </p:nvPr>
        </p:nvSpPr>
        <p:spPr>
          <a:solidFill>
            <a:srgbClr val="FFC000"/>
          </a:solidFill>
        </p:spPr>
        <p:txBody>
          <a:bodyPr>
            <a:normAutofit fontScale="85000" lnSpcReduction="20000"/>
          </a:bodyPr>
          <a:lstStyle/>
          <a:p>
            <a:pPr marL="0" indent="0">
              <a:buNone/>
            </a:pPr>
            <a:r>
              <a:rPr lang="fr-BE" b="1" dirty="0" smtClean="0"/>
              <a:t>High Social </a:t>
            </a:r>
            <a:r>
              <a:rPr lang="fr-BE" b="1" dirty="0" err="1" smtClean="0"/>
              <a:t>hostilities</a:t>
            </a:r>
            <a:r>
              <a:rPr lang="fr-BE" b="1" dirty="0" smtClean="0"/>
              <a:t> </a:t>
            </a:r>
          </a:p>
          <a:p>
            <a:pPr marL="0" indent="0">
              <a:buNone/>
            </a:pPr>
            <a:endParaRPr lang="fr-BE" dirty="0" smtClean="0"/>
          </a:p>
          <a:p>
            <a:pPr marL="0" indent="0">
              <a:buNone/>
            </a:pPr>
            <a:r>
              <a:rPr lang="fr-BE" dirty="0" smtClean="0"/>
              <a:t>CAR</a:t>
            </a:r>
          </a:p>
          <a:p>
            <a:pPr marL="0" indent="0">
              <a:buNone/>
            </a:pPr>
            <a:r>
              <a:rPr lang="fr-BE" dirty="0" smtClean="0"/>
              <a:t>Kenya</a:t>
            </a:r>
          </a:p>
          <a:p>
            <a:pPr marL="0" indent="0">
              <a:buNone/>
            </a:pPr>
            <a:r>
              <a:rPr lang="fr-BE" dirty="0" err="1" smtClean="0"/>
              <a:t>Nepal</a:t>
            </a:r>
            <a:endParaRPr lang="fr-BE" dirty="0" smtClean="0"/>
          </a:p>
          <a:p>
            <a:pPr marL="0" indent="0">
              <a:buNone/>
            </a:pPr>
            <a:r>
              <a:rPr lang="fr-BE" dirty="0" smtClean="0"/>
              <a:t>Niger</a:t>
            </a:r>
          </a:p>
          <a:p>
            <a:pPr marL="0" indent="0">
              <a:buNone/>
            </a:pPr>
            <a:r>
              <a:rPr lang="fr-BE" dirty="0" smtClean="0"/>
              <a:t>Uganda</a:t>
            </a:r>
          </a:p>
          <a:p>
            <a:pPr marL="0" indent="0">
              <a:buNone/>
            </a:pPr>
            <a:r>
              <a:rPr lang="fr-BE" dirty="0" err="1" smtClean="0"/>
              <a:t>Guinea</a:t>
            </a:r>
            <a:endParaRPr lang="fr-BE" dirty="0" smtClean="0"/>
          </a:p>
          <a:p>
            <a:pPr marL="0" indent="0">
              <a:buNone/>
            </a:pPr>
            <a:r>
              <a:rPr lang="fr-BE" dirty="0" smtClean="0"/>
              <a:t>Maldives</a:t>
            </a:r>
          </a:p>
          <a:p>
            <a:pPr marL="0" indent="0">
              <a:buNone/>
            </a:pPr>
            <a:r>
              <a:rPr lang="fr-BE" dirty="0" err="1"/>
              <a:t>Bosnia</a:t>
            </a:r>
            <a:endParaRPr lang="fr-BE" dirty="0"/>
          </a:p>
          <a:p>
            <a:pPr marL="0" indent="0">
              <a:buNone/>
            </a:pPr>
            <a:r>
              <a:rPr lang="fr-BE" dirty="0" err="1" smtClean="0"/>
              <a:t>Italy</a:t>
            </a:r>
            <a:r>
              <a:rPr lang="fr-BE" dirty="0" smtClean="0"/>
              <a:t>, Danemark,  US </a:t>
            </a:r>
          </a:p>
          <a:p>
            <a:pPr marL="0" indent="0">
              <a:buNone/>
            </a:pPr>
            <a:r>
              <a:rPr lang="fr-BE" dirty="0" smtClean="0"/>
              <a:t>……….</a:t>
            </a:r>
            <a:endParaRPr lang="en-GB" dirty="0" smtClean="0"/>
          </a:p>
          <a:p>
            <a:pPr marL="0" indent="0">
              <a:buNone/>
            </a:pPr>
            <a:endParaRPr lang="fr-BE" dirty="0" smtClean="0"/>
          </a:p>
        </p:txBody>
      </p:sp>
      <p:sp>
        <p:nvSpPr>
          <p:cNvPr id="4" name="Content Placeholder 3"/>
          <p:cNvSpPr>
            <a:spLocks noGrp="1"/>
          </p:cNvSpPr>
          <p:nvPr>
            <p:ph sz="half" idx="2"/>
          </p:nvPr>
        </p:nvSpPr>
        <p:spPr>
          <a:solidFill>
            <a:srgbClr val="FF0000"/>
          </a:solidFill>
        </p:spPr>
        <p:txBody>
          <a:bodyPr>
            <a:normAutofit fontScale="85000" lnSpcReduction="20000"/>
          </a:bodyPr>
          <a:lstStyle/>
          <a:p>
            <a:pPr marL="0" indent="0">
              <a:buNone/>
            </a:pPr>
            <a:r>
              <a:rPr lang="fr-BE" b="1" dirty="0" err="1" smtClean="0"/>
              <a:t>Very</a:t>
            </a:r>
            <a:r>
              <a:rPr lang="fr-BE" b="1" dirty="0" smtClean="0"/>
              <a:t> high social </a:t>
            </a:r>
            <a:r>
              <a:rPr lang="fr-BE" b="1" dirty="0" err="1" smtClean="0"/>
              <a:t>hostilities</a:t>
            </a:r>
            <a:r>
              <a:rPr lang="fr-BE" b="1" dirty="0" smtClean="0"/>
              <a:t> </a:t>
            </a:r>
          </a:p>
          <a:p>
            <a:pPr marL="0" indent="0">
              <a:buNone/>
            </a:pPr>
            <a:endParaRPr lang="fr-BE" b="1" dirty="0" smtClean="0"/>
          </a:p>
          <a:p>
            <a:pPr marL="0" indent="0">
              <a:buNone/>
            </a:pPr>
            <a:r>
              <a:rPr lang="fr-BE" dirty="0" smtClean="0"/>
              <a:t>Nigeria</a:t>
            </a:r>
          </a:p>
          <a:p>
            <a:pPr marL="0" indent="0">
              <a:buNone/>
            </a:pPr>
            <a:r>
              <a:rPr lang="fr-BE" dirty="0" err="1" smtClean="0"/>
              <a:t>Syria</a:t>
            </a:r>
            <a:endParaRPr lang="fr-BE" dirty="0" smtClean="0"/>
          </a:p>
          <a:p>
            <a:pPr marL="0" indent="0">
              <a:buNone/>
            </a:pPr>
            <a:r>
              <a:rPr lang="fr-BE" dirty="0" smtClean="0"/>
              <a:t>Irak</a:t>
            </a:r>
          </a:p>
          <a:p>
            <a:pPr marL="0" indent="0">
              <a:buNone/>
            </a:pPr>
            <a:r>
              <a:rPr lang="fr-BE" dirty="0" err="1" smtClean="0"/>
              <a:t>India</a:t>
            </a:r>
            <a:endParaRPr lang="fr-BE" dirty="0" smtClean="0"/>
          </a:p>
          <a:p>
            <a:pPr marL="0" indent="0">
              <a:buNone/>
            </a:pPr>
            <a:r>
              <a:rPr lang="fr-BE" dirty="0" smtClean="0"/>
              <a:t>Afghanistan</a:t>
            </a:r>
          </a:p>
          <a:p>
            <a:pPr marL="0" indent="0">
              <a:buNone/>
            </a:pPr>
            <a:r>
              <a:rPr lang="fr-BE" dirty="0" smtClean="0"/>
              <a:t>Pakistan </a:t>
            </a:r>
          </a:p>
          <a:p>
            <a:pPr marL="0" indent="0">
              <a:buNone/>
            </a:pPr>
            <a:r>
              <a:rPr lang="fr-BE" dirty="0" err="1" smtClean="0"/>
              <a:t>Egypt</a:t>
            </a:r>
            <a:r>
              <a:rPr lang="fr-BE" dirty="0" smtClean="0"/>
              <a:t> </a:t>
            </a:r>
            <a:endParaRPr lang="en-GB" dirty="0"/>
          </a:p>
        </p:txBody>
      </p:sp>
    </p:spTree>
    <p:extLst>
      <p:ext uri="{BB962C8B-B14F-4D97-AF65-F5344CB8AC3E}">
        <p14:creationId xmlns:p14="http://schemas.microsoft.com/office/powerpoint/2010/main" val="7655912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b="1" dirty="0"/>
              <a:t>Restrictions on religion among the 25 most populous countries, 2007-2015</a:t>
            </a:r>
            <a:endParaRPr lang="en-GB" sz="2000" dirty="0"/>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403648" y="1600200"/>
            <a:ext cx="6120680" cy="48531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70227299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860</TotalTime>
  <Words>1558</Words>
  <Application>Microsoft Office PowerPoint</Application>
  <PresentationFormat>On-screen Show (4:3)</PresentationFormat>
  <Paragraphs>145</Paragraphs>
  <Slides>19</Slides>
  <Notes>7</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The work of Special Envoy on Freedom of Religion or Belief  Supporting  respect for diversity of religion or belief  V. Manzitti. Policy assistant to Jan Figel Brussels,  25 10 2017</vt:lpstr>
      <vt:lpstr>Presentation</vt:lpstr>
      <vt:lpstr>Special Envoy for the Promotion of Freedom of Religion</vt:lpstr>
      <vt:lpstr>….  on DEVCO internet </vt:lpstr>
      <vt:lpstr>Freedom of concience, thought, religion, belief (FoRB)</vt:lpstr>
      <vt:lpstr> Religion and FoRB in the world  Source: Pew Research Centre   </vt:lpstr>
      <vt:lpstr>Freedom of religion or belief under pressure</vt:lpstr>
      <vt:lpstr>Countries with …</vt:lpstr>
      <vt:lpstr>Restrictions on religion among the 25 most populous countries, 2007-2015</vt:lpstr>
      <vt:lpstr>PowerPoint Presentation</vt:lpstr>
      <vt:lpstr> EU Guidelines on FoRB,  adopted by EU and ME,  FAC 2013 </vt:lpstr>
      <vt:lpstr>Guidelines on FoRB : "Promotion of respect for diversity and tolerance" </vt:lpstr>
      <vt:lpstr>PowerPoint Presentation</vt:lpstr>
      <vt:lpstr>Support to FoRB can be activated via …. </vt:lpstr>
      <vt:lpstr>Inter-religious dialogue : « how to …»</vt:lpstr>
      <vt:lpstr>PowerPoint Presentation</vt:lpstr>
      <vt:lpstr>PowerPoint Presentation</vt:lpstr>
      <vt:lpstr>Search for Common Ground  –  Take away on engaging with religious actors in peace building </vt:lpstr>
      <vt:lpstr>Your take…..</vt:lpstr>
    </vt:vector>
  </TitlesOfParts>
  <Company>European Commission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dc:title>
  <dc:creator>MANZITTI Virginia (DEVCO)</dc:creator>
  <cp:lastModifiedBy>MANZITTI Virginia (DEVCO)</cp:lastModifiedBy>
  <cp:revision>33</cp:revision>
  <cp:lastPrinted>2017-10-25T08:47:46Z</cp:lastPrinted>
  <dcterms:created xsi:type="dcterms:W3CDTF">2017-10-23T10:24:01Z</dcterms:created>
  <dcterms:modified xsi:type="dcterms:W3CDTF">2017-10-25T08:48:25Z</dcterms:modified>
</cp:coreProperties>
</file>