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84" r:id="rId2"/>
    <p:sldId id="511" r:id="rId3"/>
    <p:sldId id="493" r:id="rId4"/>
    <p:sldId id="512" r:id="rId5"/>
    <p:sldId id="513" r:id="rId6"/>
    <p:sldId id="514" r:id="rId7"/>
    <p:sldId id="518" r:id="rId8"/>
    <p:sldId id="515" r:id="rId9"/>
    <p:sldId id="517" r:id="rId10"/>
    <p:sldId id="516" r:id="rId11"/>
    <p:sldId id="484" r:id="rId12"/>
  </p:sldIdLst>
  <p:sldSz cx="9144000" cy="5715000" type="screen16x10"/>
  <p:notesSz cx="9926638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orient="horz" pos="303">
          <p15:clr>
            <a:srgbClr val="A4A3A4"/>
          </p15:clr>
        </p15:guide>
        <p15:guide id="3" orient="horz" pos="3528">
          <p15:clr>
            <a:srgbClr val="A4A3A4"/>
          </p15:clr>
        </p15:guide>
        <p15:guide id="4" orient="horz" pos="480">
          <p15:clr>
            <a:srgbClr val="A4A3A4"/>
          </p15:clr>
        </p15:guide>
        <p15:guide id="5" orient="horz" pos="666">
          <p15:clr>
            <a:srgbClr val="A4A3A4"/>
          </p15:clr>
        </p15:guide>
        <p15:guide id="6" pos="2880">
          <p15:clr>
            <a:srgbClr val="A4A3A4"/>
          </p15:clr>
        </p15:guide>
        <p15:guide id="7" pos="295">
          <p15:clr>
            <a:srgbClr val="A4A3A4"/>
          </p15:clr>
        </p15:guide>
        <p15:guide id="8" pos="1882">
          <p15:clr>
            <a:srgbClr val="A4A3A4"/>
          </p15:clr>
        </p15:guide>
        <p15:guide id="9" pos="5436">
          <p15:clr>
            <a:srgbClr val="A4A3A4"/>
          </p15:clr>
        </p15:guide>
        <p15:guide id="10" pos="1660">
          <p15:clr>
            <a:srgbClr val="A4A3A4"/>
          </p15:clr>
        </p15:guide>
        <p15:guide id="11" pos="1978">
          <p15:clr>
            <a:srgbClr val="A4A3A4"/>
          </p15:clr>
        </p15:guide>
        <p15:guide id="12" pos="26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122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447"/>
    <a:srgbClr val="E9E9E9"/>
    <a:srgbClr val="E31A79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485" autoAdjust="0"/>
  </p:normalViewPr>
  <p:slideViewPr>
    <p:cSldViewPr snapToGrid="0">
      <p:cViewPr>
        <p:scale>
          <a:sx n="145" d="100"/>
          <a:sy n="145" d="100"/>
        </p:scale>
        <p:origin x="-72" y="66"/>
      </p:cViewPr>
      <p:guideLst>
        <p:guide orient="horz" pos="1800"/>
        <p:guide orient="horz" pos="303"/>
        <p:guide orient="horz" pos="3528"/>
        <p:guide orient="horz" pos="480"/>
        <p:guide orient="horz" pos="666"/>
        <p:guide pos="2880"/>
        <p:guide pos="295"/>
        <p:guide pos="1882"/>
        <p:guide pos="5436"/>
        <p:guide pos="1660"/>
        <p:guide pos="1978"/>
        <p:guide pos="26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4" d="100"/>
          <a:sy n="54" d="100"/>
        </p:scale>
        <p:origin x="-1662" y="-78"/>
      </p:cViewPr>
      <p:guideLst>
        <p:guide orient="horz" pos="216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42900"/>
          </a:xfrm>
          <a:prstGeom prst="rect">
            <a:avLst/>
          </a:prstGeom>
        </p:spPr>
        <p:txBody>
          <a:bodyPr vert="horz" lIns="93943" tIns="46971" rIns="93943" bIns="469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5622800" y="0"/>
            <a:ext cx="4301544" cy="342900"/>
          </a:xfrm>
          <a:prstGeom prst="rect">
            <a:avLst/>
          </a:prstGeom>
        </p:spPr>
        <p:txBody>
          <a:bodyPr vert="horz" lIns="93943" tIns="46971" rIns="93943" bIns="46971" rtlCol="0"/>
          <a:lstStyle>
            <a:lvl1pPr algn="r">
              <a:defRPr sz="1200"/>
            </a:lvl1pPr>
          </a:lstStyle>
          <a:p>
            <a:fld id="{5D08294D-D01E-48E1-B081-E1D9BADDD7D8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6513910"/>
            <a:ext cx="4301544" cy="342900"/>
          </a:xfrm>
          <a:prstGeom prst="rect">
            <a:avLst/>
          </a:prstGeom>
        </p:spPr>
        <p:txBody>
          <a:bodyPr vert="horz" lIns="93943" tIns="46971" rIns="93943" bIns="469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5622800" y="6513910"/>
            <a:ext cx="4301544" cy="342900"/>
          </a:xfrm>
          <a:prstGeom prst="rect">
            <a:avLst/>
          </a:prstGeom>
        </p:spPr>
        <p:txBody>
          <a:bodyPr vert="horz" lIns="93943" tIns="46971" rIns="93943" bIns="46971" rtlCol="0" anchor="b"/>
          <a:lstStyle>
            <a:lvl1pPr algn="r">
              <a:defRPr sz="1200"/>
            </a:lvl1pPr>
          </a:lstStyle>
          <a:p>
            <a:fld id="{B8AECA35-4780-408B-96ED-42AFB43712E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240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4" cy="342900"/>
          </a:xfrm>
          <a:prstGeom prst="rect">
            <a:avLst/>
          </a:prstGeom>
        </p:spPr>
        <p:txBody>
          <a:bodyPr vert="horz" lIns="93943" tIns="46971" rIns="93943" bIns="469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800" y="0"/>
            <a:ext cx="4301544" cy="342900"/>
          </a:xfrm>
          <a:prstGeom prst="rect">
            <a:avLst/>
          </a:prstGeom>
        </p:spPr>
        <p:txBody>
          <a:bodyPr vert="horz" lIns="93943" tIns="46971" rIns="93943" bIns="46971" rtlCol="0"/>
          <a:lstStyle>
            <a:lvl1pPr algn="r">
              <a:defRPr sz="1200"/>
            </a:lvl1pPr>
          </a:lstStyle>
          <a:p>
            <a:fld id="{CABE2446-7DD8-AE46-B3B3-3EBB9682799C}" type="datetimeFigureOut">
              <a:rPr lang="en-US" smtClean="0"/>
              <a:t>1/19/2018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5125" y="514350"/>
            <a:ext cx="4116388" cy="2573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43" tIns="46971" rIns="93943" bIns="4697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57552"/>
            <a:ext cx="7941310" cy="3086100"/>
          </a:xfrm>
          <a:prstGeom prst="rect">
            <a:avLst/>
          </a:prstGeom>
        </p:spPr>
        <p:txBody>
          <a:bodyPr vert="horz" lIns="93943" tIns="46971" rIns="93943" bIns="46971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513910"/>
            <a:ext cx="4301544" cy="342900"/>
          </a:xfrm>
          <a:prstGeom prst="rect">
            <a:avLst/>
          </a:prstGeom>
        </p:spPr>
        <p:txBody>
          <a:bodyPr vert="horz" lIns="93943" tIns="46971" rIns="93943" bIns="469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800" y="6513910"/>
            <a:ext cx="4301544" cy="342900"/>
          </a:xfrm>
          <a:prstGeom prst="rect">
            <a:avLst/>
          </a:prstGeom>
        </p:spPr>
        <p:txBody>
          <a:bodyPr vert="horz" lIns="93943" tIns="46971" rIns="93943" bIns="46971" rtlCol="0" anchor="b"/>
          <a:lstStyle>
            <a:lvl1pPr algn="r">
              <a:defRPr sz="1200"/>
            </a:lvl1pPr>
          </a:lstStyle>
          <a:p>
            <a:fld id="{A9ED981E-1439-3249-BDC5-92165D1092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89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4972" y="3705004"/>
            <a:ext cx="8389316" cy="1460500"/>
          </a:xfrm>
        </p:spPr>
        <p:txBody>
          <a:bodyPr>
            <a:normAutofit/>
          </a:bodyPr>
          <a:lstStyle>
            <a:lvl1pPr marL="0" indent="0" algn="l">
              <a:lnSpc>
                <a:spcPts val="1500"/>
              </a:lnSpc>
              <a:buNone/>
              <a:defRPr sz="2000" b="1">
                <a:solidFill>
                  <a:srgbClr val="344447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5724128" y="3361556"/>
            <a:ext cx="2353444" cy="2353444"/>
          </a:xfrm>
          <a:prstGeom prst="line">
            <a:avLst/>
          </a:prstGeom>
          <a:ln>
            <a:solidFill>
              <a:srgbClr val="344447">
                <a:alpha val="14000"/>
              </a:srgb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60669" y="228653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baseline="30000" dirty="0" smtClean="0">
                <a:solidFill>
                  <a:schemeClr val="tx1"/>
                </a:solidFill>
              </a:rPr>
              <a:t>L’action de </a:t>
            </a:r>
            <a:r>
              <a:rPr lang="fr-FR" baseline="30000" dirty="0" err="1" smtClean="0">
                <a:solidFill>
                  <a:schemeClr val="tx1"/>
                </a:solidFill>
              </a:rPr>
              <a:t>l’unesco</a:t>
            </a:r>
            <a:r>
              <a:rPr lang="fr-FR" baseline="30000" dirty="0" smtClean="0">
                <a:solidFill>
                  <a:schemeClr val="tx1"/>
                </a:solidFill>
              </a:rPr>
              <a:t> pour</a:t>
            </a:r>
            <a:br>
              <a:rPr lang="fr-FR" baseline="30000" dirty="0" smtClean="0">
                <a:solidFill>
                  <a:schemeClr val="tx1"/>
                </a:solidFill>
              </a:rPr>
            </a:br>
            <a:r>
              <a:rPr lang="fr-FR" baseline="30000" dirty="0" smtClean="0">
                <a:solidFill>
                  <a:schemeClr val="accent6">
                    <a:lumMod val="50000"/>
                  </a:schemeClr>
                </a:solidFill>
              </a:rPr>
              <a:t>Sauvegarde des manuscrits anciens du mali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8128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4" y="460281"/>
            <a:ext cx="2749921" cy="952500"/>
          </a:xfrm>
        </p:spPr>
        <p:txBody>
          <a:bodyPr anchor="t" anchorCtr="0"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94" y="1775942"/>
            <a:ext cx="2124109" cy="2803442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344447"/>
                </a:solidFill>
              </a:defRPr>
            </a:lvl1pPr>
            <a:lvl2pPr marL="0" indent="0">
              <a:buNone/>
              <a:defRPr sz="1400">
                <a:solidFill>
                  <a:srgbClr val="344447"/>
                </a:solidFill>
              </a:defRPr>
            </a:lvl2pPr>
            <a:lvl3pPr marL="0" indent="0">
              <a:buNone/>
              <a:defRPr sz="1400">
                <a:solidFill>
                  <a:srgbClr val="344447"/>
                </a:solidFill>
              </a:defRPr>
            </a:lvl3pPr>
            <a:lvl4pPr marL="0" indent="0">
              <a:buNone/>
              <a:defRPr sz="1400">
                <a:solidFill>
                  <a:srgbClr val="344447"/>
                </a:solidFill>
              </a:defRPr>
            </a:lvl4pPr>
            <a:lvl5pPr marL="0" indent="0">
              <a:buNone/>
              <a:defRPr sz="1400"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934" y="598161"/>
            <a:ext cx="6003583" cy="4404717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3331066" y="977353"/>
            <a:ext cx="5104800" cy="33336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72560" y="1511301"/>
            <a:ext cx="2162690" cy="236384"/>
          </a:xfrm>
          <a:solidFill>
            <a:srgbClr val="E31A79"/>
          </a:solidFill>
        </p:spPr>
        <p:txBody>
          <a:bodyPr tIns="32400" anchor="t" anchorCtr="0">
            <a:no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4790" y="4986566"/>
            <a:ext cx="341612" cy="5309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1148" y="4986565"/>
            <a:ext cx="503975" cy="38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3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row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4" y="460281"/>
            <a:ext cx="2749921" cy="952500"/>
          </a:xfrm>
        </p:spPr>
        <p:txBody>
          <a:bodyPr anchor="t" anchorCtr="0"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94" y="1775942"/>
            <a:ext cx="2124109" cy="2803442"/>
          </a:xfrm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344447"/>
                </a:solidFill>
              </a:defRPr>
            </a:lvl1pPr>
            <a:lvl2pPr marL="0" indent="0">
              <a:buNone/>
              <a:defRPr sz="1400">
                <a:solidFill>
                  <a:srgbClr val="344447"/>
                </a:solidFill>
              </a:defRPr>
            </a:lvl2pPr>
            <a:lvl3pPr marL="0" indent="0">
              <a:buNone/>
              <a:defRPr sz="1400">
                <a:solidFill>
                  <a:srgbClr val="344447"/>
                </a:solidFill>
              </a:defRPr>
            </a:lvl3pPr>
            <a:lvl4pPr marL="0" indent="0">
              <a:buNone/>
              <a:defRPr sz="1400">
                <a:solidFill>
                  <a:srgbClr val="344447"/>
                </a:solidFill>
              </a:defRPr>
            </a:lvl4pPr>
            <a:lvl5pPr marL="0" indent="0">
              <a:buNone/>
              <a:defRPr sz="1400"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72560" y="1511301"/>
            <a:ext cx="2162690" cy="236384"/>
          </a:xfrm>
          <a:solidFill>
            <a:srgbClr val="E31A79"/>
          </a:solidFill>
        </p:spPr>
        <p:txBody>
          <a:bodyPr tIns="32400" anchor="t" anchorCtr="0">
            <a:noAutofit/>
          </a:bodyPr>
          <a:lstStyle>
            <a:lvl1pPr marL="0" indent="0">
              <a:buNone/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0" indent="0">
              <a:buNone/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marL="0" indent="0">
              <a:buNone/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marL="0" indent="0">
              <a:buNone/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marL="0" indent="0">
              <a:buNone/>
              <a:defRPr sz="12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23" y="654568"/>
            <a:ext cx="5753148" cy="4410000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3133724" y="1072022"/>
            <a:ext cx="5398217" cy="3890809"/>
          </a:xfr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073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53730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E1F7F5-6A16-4C6C-BEE5-3C02E9DCA74F}" type="slidenum">
              <a:rPr lang="fr-FR" altLang="ja-JP"/>
              <a:pPr/>
              <a:t>‹#›</a:t>
            </a:fld>
            <a:endParaRPr lang="fr-FR" altLang="ja-JP"/>
          </a:p>
        </p:txBody>
      </p:sp>
    </p:spTree>
    <p:extLst>
      <p:ext uri="{BB962C8B-B14F-4D97-AF65-F5344CB8AC3E}">
        <p14:creationId xmlns:p14="http://schemas.microsoft.com/office/powerpoint/2010/main" val="388223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994" y="419101"/>
            <a:ext cx="8229600" cy="4526632"/>
          </a:xfrm>
        </p:spPr>
        <p:txBody>
          <a:bodyPr/>
          <a:lstStyle>
            <a:lvl1pPr marL="0" indent="0">
              <a:buNone/>
              <a:defRPr>
                <a:solidFill>
                  <a:srgbClr val="344447"/>
                </a:solidFill>
              </a:defRPr>
            </a:lvl1pPr>
            <a:lvl2pPr marL="457200" indent="0">
              <a:buNone/>
              <a:defRPr>
                <a:solidFill>
                  <a:srgbClr val="344447"/>
                </a:solidFill>
              </a:defRPr>
            </a:lvl2pPr>
            <a:lvl3pPr marL="914400" indent="0">
              <a:buNone/>
              <a:defRPr>
                <a:solidFill>
                  <a:srgbClr val="344447"/>
                </a:solidFill>
              </a:defRPr>
            </a:lvl3pPr>
            <a:lvl4pPr marL="1371600" indent="0">
              <a:buNone/>
              <a:defRPr>
                <a:solidFill>
                  <a:srgbClr val="344447"/>
                </a:solidFill>
              </a:defRPr>
            </a:lvl4pPr>
            <a:lvl5pPr marL="1828800" indent="0"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5252050"/>
            <a:ext cx="5153025" cy="386749"/>
          </a:xfrm>
        </p:spPr>
        <p:txBody>
          <a:bodyPr/>
          <a:lstStyle>
            <a:lvl1pPr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GB" dirty="0" smtClean="0"/>
              <a:t>REUNION DU 1ER COMITE DE PILOTAGE 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11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 anchor="t" anchorCtr="0"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rot="18900000">
            <a:off x="277536" y="2745580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 rot="18900000">
            <a:off x="729853" y="2620006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 rot="18900000">
            <a:off x="962296" y="2715100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 rot="18900000">
            <a:off x="975623" y="3028439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 rot="18900000">
            <a:off x="1505813" y="2827572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 rot="18900000">
            <a:off x="1621631" y="3038497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 rot="18900000">
            <a:off x="2080848" y="2906817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20"/>
          </p:nvPr>
        </p:nvSpPr>
        <p:spPr>
          <a:xfrm rot="18900000">
            <a:off x="2117335" y="3198213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 rot="18900000">
            <a:off x="2706909" y="2934557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 rot="18900000">
            <a:off x="3161778" y="2808983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23"/>
          </p:nvPr>
        </p:nvSpPr>
        <p:spPr>
          <a:xfrm rot="18900000">
            <a:off x="3243154" y="3057696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19" name="Text Placeholder 7"/>
          <p:cNvSpPr>
            <a:spLocks noGrp="1"/>
          </p:cNvSpPr>
          <p:nvPr>
            <p:ph type="body" sz="quarter" idx="24"/>
          </p:nvPr>
        </p:nvSpPr>
        <p:spPr>
          <a:xfrm rot="18900000">
            <a:off x="3580199" y="3049168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0" name="Text Placeholder 7"/>
          <p:cNvSpPr>
            <a:spLocks noGrp="1"/>
          </p:cNvSpPr>
          <p:nvPr>
            <p:ph type="body" sz="quarter" idx="25"/>
          </p:nvPr>
        </p:nvSpPr>
        <p:spPr>
          <a:xfrm rot="18900000">
            <a:off x="4213661" y="2745581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26"/>
          </p:nvPr>
        </p:nvSpPr>
        <p:spPr>
          <a:xfrm rot="18900000">
            <a:off x="4651532" y="2635852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2" name="Text Placeholder 7"/>
          <p:cNvSpPr>
            <a:spLocks noGrp="1"/>
          </p:cNvSpPr>
          <p:nvPr>
            <p:ph type="body" sz="quarter" idx="27"/>
          </p:nvPr>
        </p:nvSpPr>
        <p:spPr>
          <a:xfrm rot="18900000">
            <a:off x="4996257" y="2620305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3" name="Text Placeholder 7"/>
          <p:cNvSpPr>
            <a:spLocks noGrp="1"/>
          </p:cNvSpPr>
          <p:nvPr>
            <p:ph type="body" sz="quarter" idx="28"/>
          </p:nvPr>
        </p:nvSpPr>
        <p:spPr>
          <a:xfrm rot="18900000">
            <a:off x="5200247" y="2745581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4" name="Text Placeholder 7"/>
          <p:cNvSpPr>
            <a:spLocks noGrp="1"/>
          </p:cNvSpPr>
          <p:nvPr>
            <p:ph type="body" sz="quarter" idx="29"/>
          </p:nvPr>
        </p:nvSpPr>
        <p:spPr>
          <a:xfrm rot="18900000">
            <a:off x="5613650" y="2663589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5" name="Text Placeholder 7"/>
          <p:cNvSpPr>
            <a:spLocks noGrp="1"/>
          </p:cNvSpPr>
          <p:nvPr>
            <p:ph type="body" sz="quarter" idx="30"/>
          </p:nvPr>
        </p:nvSpPr>
        <p:spPr>
          <a:xfrm rot="18900000">
            <a:off x="6070730" y="2538015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6" name="Text Placeholder 7"/>
          <p:cNvSpPr>
            <a:spLocks noGrp="1"/>
          </p:cNvSpPr>
          <p:nvPr>
            <p:ph type="body" sz="quarter" idx="31"/>
          </p:nvPr>
        </p:nvSpPr>
        <p:spPr>
          <a:xfrm rot="18900000">
            <a:off x="6305725" y="2633109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32"/>
          </p:nvPr>
        </p:nvSpPr>
        <p:spPr>
          <a:xfrm rot="18900000">
            <a:off x="6285028" y="2983025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8" name="Text Placeholder 7"/>
          <p:cNvSpPr>
            <a:spLocks noGrp="1"/>
          </p:cNvSpPr>
          <p:nvPr>
            <p:ph type="body" sz="quarter" idx="33"/>
          </p:nvPr>
        </p:nvSpPr>
        <p:spPr>
          <a:xfrm rot="18900000">
            <a:off x="6727510" y="2869938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29" name="Text Placeholder 7"/>
          <p:cNvSpPr>
            <a:spLocks noGrp="1"/>
          </p:cNvSpPr>
          <p:nvPr>
            <p:ph type="body" sz="quarter" idx="34"/>
          </p:nvPr>
        </p:nvSpPr>
        <p:spPr>
          <a:xfrm rot="18900000">
            <a:off x="7182379" y="2745581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0" name="Text Placeholder 7"/>
          <p:cNvSpPr>
            <a:spLocks noGrp="1"/>
          </p:cNvSpPr>
          <p:nvPr>
            <p:ph type="body" sz="quarter" idx="35"/>
          </p:nvPr>
        </p:nvSpPr>
        <p:spPr>
          <a:xfrm rot="18900000">
            <a:off x="-1295110" y="2671213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1" name="Text Placeholder 7"/>
          <p:cNvSpPr>
            <a:spLocks noGrp="1"/>
          </p:cNvSpPr>
          <p:nvPr>
            <p:ph type="body" sz="quarter" idx="36"/>
          </p:nvPr>
        </p:nvSpPr>
        <p:spPr>
          <a:xfrm rot="18900000">
            <a:off x="-1060115" y="2766307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37"/>
          </p:nvPr>
        </p:nvSpPr>
        <p:spPr>
          <a:xfrm rot="18900000">
            <a:off x="-649215" y="2684626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3" name="Text Placeholder 7"/>
          <p:cNvSpPr>
            <a:spLocks noGrp="1"/>
          </p:cNvSpPr>
          <p:nvPr>
            <p:ph type="body" sz="quarter" idx="38"/>
          </p:nvPr>
        </p:nvSpPr>
        <p:spPr>
          <a:xfrm rot="18900000">
            <a:off x="-638330" y="3003136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4" name="Text Placeholder 7"/>
          <p:cNvSpPr>
            <a:spLocks noGrp="1"/>
          </p:cNvSpPr>
          <p:nvPr>
            <p:ph type="body" sz="quarter" idx="39"/>
          </p:nvPr>
        </p:nvSpPr>
        <p:spPr>
          <a:xfrm rot="18900000">
            <a:off x="-183461" y="2878779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5" name="Text Placeholder 7"/>
          <p:cNvSpPr>
            <a:spLocks noGrp="1"/>
          </p:cNvSpPr>
          <p:nvPr>
            <p:ph type="body" sz="quarter" idx="40"/>
          </p:nvPr>
        </p:nvSpPr>
        <p:spPr>
          <a:xfrm rot="18900000">
            <a:off x="7686162" y="2573677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6" name="Text Placeholder 7"/>
          <p:cNvSpPr>
            <a:spLocks noGrp="1"/>
          </p:cNvSpPr>
          <p:nvPr>
            <p:ph type="body" sz="quarter" idx="41"/>
          </p:nvPr>
        </p:nvSpPr>
        <p:spPr>
          <a:xfrm rot="18900000">
            <a:off x="7767538" y="2822390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7" name="Text Placeholder 7"/>
          <p:cNvSpPr>
            <a:spLocks noGrp="1"/>
          </p:cNvSpPr>
          <p:nvPr>
            <p:ph type="body" sz="quarter" idx="42"/>
          </p:nvPr>
        </p:nvSpPr>
        <p:spPr>
          <a:xfrm rot="18900000">
            <a:off x="8104583" y="2813862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43"/>
          </p:nvPr>
        </p:nvSpPr>
        <p:spPr>
          <a:xfrm rot="18900000">
            <a:off x="8738045" y="2510275"/>
            <a:ext cx="1843088" cy="223837"/>
          </a:xfrm>
          <a:solidFill>
            <a:srgbClr val="E31A79"/>
          </a:solidFill>
        </p:spPr>
        <p:txBody>
          <a:bodyPr tIns="32400">
            <a:noAutofit/>
          </a:bodyPr>
          <a:lstStyle>
            <a:lvl1pPr algn="ctr">
              <a:buNone/>
              <a:defRPr sz="105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en-US" dirty="0" smtClean="0"/>
          </a:p>
        </p:txBody>
      </p:sp>
      <p:pic>
        <p:nvPicPr>
          <p:cNvPr id="39" name="Image 3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4790" y="4986566"/>
            <a:ext cx="341612" cy="530969"/>
          </a:xfrm>
          <a:prstGeom prst="rect">
            <a:avLst/>
          </a:prstGeom>
        </p:spPr>
      </p:pic>
      <p:pic>
        <p:nvPicPr>
          <p:cNvPr id="41" name="Image 4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54950" y="5224928"/>
            <a:ext cx="439185" cy="2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19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669" y="462634"/>
            <a:ext cx="8229600" cy="952500"/>
          </a:xfrm>
        </p:spPr>
        <p:txBody>
          <a:bodyPr/>
          <a:lstStyle>
            <a:lvl1pPr>
              <a:lnSpc>
                <a:spcPts val="2300"/>
              </a:lnSpc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448462" y="1414800"/>
            <a:ext cx="2516188" cy="318135"/>
          </a:xfrm>
          <a:solidFill>
            <a:srgbClr val="E31A79"/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  <a:endParaRPr lang="en-GB" dirty="0"/>
          </a:p>
        </p:txBody>
      </p:sp>
      <p:sp>
        <p:nvSpPr>
          <p:cNvPr id="7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448462" y="1737083"/>
            <a:ext cx="3730251" cy="318135"/>
          </a:xfrm>
          <a:solidFill>
            <a:srgbClr val="E31A79"/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  <a:endParaRPr lang="en-GB" dirty="0"/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448463" y="2064129"/>
            <a:ext cx="3069028" cy="318135"/>
          </a:xfrm>
          <a:solidFill>
            <a:srgbClr val="E31A79"/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  <a:endParaRPr lang="en-GB" dirty="0"/>
          </a:p>
        </p:txBody>
      </p:sp>
      <p:sp>
        <p:nvSpPr>
          <p:cNvPr id="9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448462" y="2391175"/>
            <a:ext cx="4123538" cy="318135"/>
          </a:xfrm>
          <a:solidFill>
            <a:srgbClr val="E31A79"/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  <a:endParaRPr lang="en-GB" dirty="0"/>
          </a:p>
        </p:txBody>
      </p:sp>
      <p:sp>
        <p:nvSpPr>
          <p:cNvPr id="10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448462" y="2713458"/>
            <a:ext cx="3924435" cy="318135"/>
          </a:xfrm>
          <a:solidFill>
            <a:srgbClr val="E31A79"/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  <a:endParaRPr lang="en-GB" dirty="0"/>
          </a:p>
        </p:txBody>
      </p:sp>
      <p:sp>
        <p:nvSpPr>
          <p:cNvPr id="11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448462" y="3035741"/>
            <a:ext cx="2691613" cy="318135"/>
          </a:xfrm>
          <a:solidFill>
            <a:srgbClr val="E31A79"/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  <a:endParaRPr lang="en-GB" dirty="0"/>
          </a:p>
        </p:txBody>
      </p:sp>
      <p:sp>
        <p:nvSpPr>
          <p:cNvPr id="12" name="Text Placeholder 16"/>
          <p:cNvSpPr>
            <a:spLocks noGrp="1"/>
          </p:cNvSpPr>
          <p:nvPr>
            <p:ph type="body" sz="quarter" idx="25" hasCustomPrompt="1"/>
          </p:nvPr>
        </p:nvSpPr>
        <p:spPr>
          <a:xfrm>
            <a:off x="448462" y="3358024"/>
            <a:ext cx="3400867" cy="318135"/>
          </a:xfrm>
          <a:solidFill>
            <a:srgbClr val="E31A79"/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  <a:endParaRPr lang="en-GB" dirty="0"/>
          </a:p>
        </p:txBody>
      </p:sp>
      <p:sp>
        <p:nvSpPr>
          <p:cNvPr id="13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448462" y="3680307"/>
            <a:ext cx="3083777" cy="318135"/>
          </a:xfrm>
          <a:solidFill>
            <a:srgbClr val="E31A79"/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  <a:endParaRPr lang="en-GB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27" hasCustomPrompt="1"/>
          </p:nvPr>
        </p:nvSpPr>
        <p:spPr>
          <a:xfrm>
            <a:off x="448462" y="4007350"/>
            <a:ext cx="2346357" cy="318135"/>
          </a:xfrm>
          <a:solidFill>
            <a:srgbClr val="E31A79"/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text</a:t>
            </a:r>
            <a:endParaRPr lang="en-GB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163207" y="1335087"/>
            <a:ext cx="3466443" cy="368622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4790" y="4986566"/>
            <a:ext cx="341612" cy="53096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54950" y="5224928"/>
            <a:ext cx="439185" cy="2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068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 anchor="t" anchorCtr="0"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1333501"/>
            <a:ext cx="5007077" cy="3612231"/>
          </a:xfrm>
        </p:spPr>
        <p:txBody>
          <a:bodyPr/>
          <a:lstStyle>
            <a:lvl1pPr marL="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422" y="1306286"/>
            <a:ext cx="4036728" cy="3178828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4790" y="4986566"/>
            <a:ext cx="341612" cy="53096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54950" y="5224928"/>
            <a:ext cx="439185" cy="2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053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 anchor="t" anchorCtr="0"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1978" y="1333502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412964" y="1335088"/>
            <a:ext cx="2520000" cy="1600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519524" y="3240955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5410510" y="3242541"/>
            <a:ext cx="2520000" cy="1600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18364" y="1306286"/>
            <a:ext cx="4036728" cy="317882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4790" y="4986566"/>
            <a:ext cx="341612" cy="53096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0347" y="5096647"/>
            <a:ext cx="663788" cy="44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 anchor="t" anchorCtr="0"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273" y="1684622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093259" y="1686208"/>
            <a:ext cx="2520000" cy="1600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3199819" y="3562815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6090805" y="3564401"/>
            <a:ext cx="2520000" cy="1600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7"/>
          </p:nvPr>
        </p:nvSpPr>
        <p:spPr>
          <a:xfrm>
            <a:off x="361042" y="1690722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358588" y="3568915"/>
            <a:ext cx="2520000" cy="1601428"/>
          </a:xfrm>
        </p:spPr>
        <p:txBody>
          <a:bodyPr>
            <a:normAutofit/>
          </a:bodyPr>
          <a:lstStyle>
            <a:lvl1pPr marL="0" indent="0">
              <a:spcAft>
                <a:spcPts val="300"/>
              </a:spcAft>
              <a:buNone/>
              <a:defRPr sz="1800">
                <a:solidFill>
                  <a:srgbClr val="344447"/>
                </a:solidFill>
              </a:defRPr>
            </a:lvl1pPr>
            <a:lvl2pPr marL="4572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2pPr>
            <a:lvl3pPr marL="9144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3pPr>
            <a:lvl4pPr marL="13716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4pPr>
            <a:lvl5pPr marL="1828800" indent="0">
              <a:spcAft>
                <a:spcPts val="300"/>
              </a:spcAft>
              <a:buNone/>
              <a:defRPr>
                <a:solidFill>
                  <a:srgbClr val="344447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 hasCustomPrompt="1"/>
          </p:nvPr>
        </p:nvSpPr>
        <p:spPr>
          <a:xfrm>
            <a:off x="358775" y="1408395"/>
            <a:ext cx="2516188" cy="216000"/>
          </a:xfrm>
          <a:solidFill>
            <a:schemeClr val="accent6">
              <a:lumMod val="50000"/>
            </a:schemeClr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SERVICE</a:t>
            </a:r>
            <a:endParaRPr lang="en-GB" dirty="0"/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3205910" y="1414495"/>
            <a:ext cx="2516188" cy="216000"/>
          </a:xfrm>
          <a:solidFill>
            <a:schemeClr val="accent6">
              <a:lumMod val="50000"/>
            </a:schemeClr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SERVICE</a:t>
            </a:r>
            <a:endParaRPr lang="en-GB" dirty="0"/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21" hasCustomPrompt="1"/>
          </p:nvPr>
        </p:nvSpPr>
        <p:spPr>
          <a:xfrm>
            <a:off x="6091517" y="1405961"/>
            <a:ext cx="2516188" cy="216000"/>
          </a:xfrm>
          <a:solidFill>
            <a:schemeClr val="accent6">
              <a:lumMod val="50000"/>
            </a:schemeClr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SERVICE</a:t>
            </a:r>
            <a:endParaRPr lang="en-GB" dirty="0"/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22" hasCustomPrompt="1"/>
          </p:nvPr>
        </p:nvSpPr>
        <p:spPr>
          <a:xfrm>
            <a:off x="364875" y="3279864"/>
            <a:ext cx="2516188" cy="216000"/>
          </a:xfrm>
          <a:solidFill>
            <a:schemeClr val="accent6">
              <a:lumMod val="50000"/>
            </a:schemeClr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SERVICE</a:t>
            </a:r>
            <a:endParaRPr lang="en-GB" dirty="0"/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3212010" y="3285964"/>
            <a:ext cx="2516188" cy="216000"/>
          </a:xfrm>
          <a:solidFill>
            <a:schemeClr val="accent6">
              <a:lumMod val="50000"/>
            </a:schemeClr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SERVICE</a:t>
            </a:r>
            <a:endParaRPr lang="en-GB" dirty="0"/>
          </a:p>
        </p:txBody>
      </p:sp>
      <p:sp>
        <p:nvSpPr>
          <p:cNvPr id="22" name="Text Placeholder 16"/>
          <p:cNvSpPr>
            <a:spLocks noGrp="1"/>
          </p:cNvSpPr>
          <p:nvPr>
            <p:ph type="body" sz="quarter" idx="24" hasCustomPrompt="1"/>
          </p:nvPr>
        </p:nvSpPr>
        <p:spPr>
          <a:xfrm>
            <a:off x="6097617" y="3277430"/>
            <a:ext cx="2516188" cy="216000"/>
          </a:xfrm>
          <a:solidFill>
            <a:schemeClr val="accent6">
              <a:lumMod val="50000"/>
            </a:schemeClr>
          </a:solidFill>
        </p:spPr>
        <p:txBody>
          <a:bodyPr anchor="ctr" anchorCtr="0">
            <a:noAutofit/>
          </a:bodyPr>
          <a:lstStyle>
            <a:lvl1pPr>
              <a:buNone/>
              <a:defRPr sz="1100" b="1" cap="all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ADD SERVICE</a:t>
            </a:r>
            <a:endParaRPr lang="en-GB" dirty="0"/>
          </a:p>
        </p:txBody>
      </p:sp>
      <p:pic>
        <p:nvPicPr>
          <p:cNvPr id="23" name="Imag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4790" y="4986566"/>
            <a:ext cx="341612" cy="530969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54950" y="5224928"/>
            <a:ext cx="439185" cy="2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 anchor="t" anchorCtr="0"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4790" y="4986566"/>
            <a:ext cx="341612" cy="53096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54950" y="5224928"/>
            <a:ext cx="439185" cy="2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-Bi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615" y="460281"/>
            <a:ext cx="8229600" cy="952500"/>
          </a:xfrm>
        </p:spPr>
        <p:txBody>
          <a:bodyPr anchor="t" anchorCtr="0"/>
          <a:lstStyle>
            <a:lvl1pPr>
              <a:lnSpc>
                <a:spcPts val="2300"/>
              </a:lnSpc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63715" y="2073833"/>
            <a:ext cx="4489450" cy="3006181"/>
          </a:xfr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157663" y="1320278"/>
            <a:ext cx="4427537" cy="415925"/>
          </a:xfrm>
        </p:spPr>
        <p:txBody>
          <a:bodyPr>
            <a:noAutofit/>
          </a:bodyPr>
          <a:lstStyle>
            <a:lvl1pPr>
              <a:buNone/>
              <a:defRPr sz="1600" b="1" cap="all" baseline="0">
                <a:latin typeface="Arial" pitchFamily="34" charset="0"/>
                <a:cs typeface="Arial" pitchFamily="34" charset="0"/>
              </a:defRPr>
            </a:lvl1pPr>
            <a:lvl2pPr>
              <a:buNone/>
              <a:defRPr sz="1600" cap="all" baseline="0">
                <a:latin typeface="Helvetica Neue" pitchFamily="2" charset="0"/>
              </a:defRPr>
            </a:lvl2pPr>
            <a:lvl3pPr>
              <a:buNone/>
              <a:defRPr sz="1600" cap="all" baseline="0">
                <a:latin typeface="Helvetica Neue" pitchFamily="2" charset="0"/>
              </a:defRPr>
            </a:lvl3pPr>
            <a:lvl4pPr>
              <a:buNone/>
              <a:defRPr sz="1600" cap="all" baseline="0">
                <a:latin typeface="Helvetica Neue" pitchFamily="2" charset="0"/>
              </a:defRPr>
            </a:lvl4pPr>
            <a:lvl5pPr>
              <a:buNone/>
              <a:defRPr sz="1600" cap="all" baseline="0">
                <a:latin typeface="Helvetica Neue" pitchFamily="2" charset="0"/>
              </a:defRPr>
            </a:lvl5pPr>
          </a:lstStyle>
          <a:p>
            <a:pPr lvl="0"/>
            <a:r>
              <a:rPr lang="en-US" dirty="0" smtClean="0"/>
              <a:t>Team player name</a:t>
            </a:r>
            <a:endParaRPr lang="en-GB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4166124" y="1658952"/>
            <a:ext cx="4427537" cy="415925"/>
          </a:xfrm>
        </p:spPr>
        <p:txBody>
          <a:bodyPr>
            <a:noAutofit/>
          </a:bodyPr>
          <a:lstStyle>
            <a:lvl1pPr>
              <a:buNone/>
              <a:defRPr sz="1600" b="1" cap="none" baseline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1600" cap="all" baseline="0">
                <a:latin typeface="Helvetica Neue" pitchFamily="2" charset="0"/>
              </a:defRPr>
            </a:lvl2pPr>
            <a:lvl3pPr>
              <a:buNone/>
              <a:defRPr sz="1600" cap="all" baseline="0">
                <a:latin typeface="Helvetica Neue" pitchFamily="2" charset="0"/>
              </a:defRPr>
            </a:lvl3pPr>
            <a:lvl4pPr>
              <a:buNone/>
              <a:defRPr sz="1600" cap="all" baseline="0">
                <a:latin typeface="Helvetica Neue" pitchFamily="2" charset="0"/>
              </a:defRPr>
            </a:lvl4pPr>
            <a:lvl5pPr>
              <a:buNone/>
              <a:defRPr sz="1600" cap="all" baseline="0">
                <a:latin typeface="Helvetica Neue" pitchFamily="2" charset="0"/>
              </a:defRPr>
            </a:lvl5pPr>
          </a:lstStyle>
          <a:p>
            <a:pPr lvl="0"/>
            <a:r>
              <a:rPr lang="en-US" dirty="0" smtClean="0"/>
              <a:t>Team player title</a:t>
            </a:r>
            <a:endParaRPr lang="en-GB" dirty="0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84790" y="4986566"/>
            <a:ext cx="341612" cy="53096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654950" y="5224928"/>
            <a:ext cx="439185" cy="29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28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669" y="20513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baseline="30000" dirty="0" smtClean="0">
                <a:solidFill>
                  <a:schemeClr val="tx1"/>
                </a:solidFill>
              </a:rPr>
              <a:t>L’action de </a:t>
            </a:r>
            <a:r>
              <a:rPr lang="fr-FR" baseline="30000" dirty="0" err="1" smtClean="0">
                <a:solidFill>
                  <a:schemeClr val="tx1"/>
                </a:solidFill>
              </a:rPr>
              <a:t>l’unesco</a:t>
            </a:r>
            <a:r>
              <a:rPr lang="fr-FR" baseline="30000" dirty="0" smtClean="0">
                <a:solidFill>
                  <a:schemeClr val="tx1"/>
                </a:solidFill>
              </a:rPr>
              <a:t> pour</a:t>
            </a:r>
            <a:br>
              <a:rPr lang="fr-FR" baseline="30000" dirty="0" smtClean="0">
                <a:solidFill>
                  <a:schemeClr val="tx1"/>
                </a:solidFill>
              </a:rPr>
            </a:br>
            <a:r>
              <a:rPr lang="fr-FR" baseline="30000" dirty="0" smtClean="0">
                <a:solidFill>
                  <a:schemeClr val="accent6">
                    <a:lumMod val="50000"/>
                  </a:schemeClr>
                </a:solidFill>
              </a:rPr>
              <a:t>Sauvegarde des manuscrits anciens du mali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222" y="1333501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2E8A4-B6C8-4346-ADD1-84C6930EF6A5}" type="datetimeFigureOut">
              <a:rPr lang="en-GB" smtClean="0"/>
              <a:pPr/>
              <a:t>19/01/2018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ABA4-253D-44E9-97A8-82E0FB6AF783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-7374" y="463557"/>
            <a:ext cx="353961" cy="132736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54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 cap="all" baseline="0">
          <a:solidFill>
            <a:srgbClr val="344447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344447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44447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344447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344447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34444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303027" y="16903"/>
            <a:ext cx="7413552" cy="127974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rgbClr val="34444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800" cap="none" dirty="0" smtClean="0"/>
              <a:t>DAMAGED </a:t>
            </a:r>
            <a:r>
              <a:rPr lang="fr-FR" sz="2800" cap="none" dirty="0" smtClean="0">
                <a:solidFill>
                  <a:schemeClr val="accent6">
                    <a:lumMod val="50000"/>
                  </a:schemeClr>
                </a:solidFill>
              </a:rPr>
              <a:t>CULTURAL HERITAGE</a:t>
            </a:r>
            <a:r>
              <a:rPr lang="fr-FR" sz="2800" cap="none" dirty="0" smtClean="0"/>
              <a:t> IN </a:t>
            </a:r>
          </a:p>
          <a:p>
            <a:r>
              <a:rPr lang="fr-FR" sz="2800" cap="none" dirty="0" smtClean="0">
                <a:solidFill>
                  <a:srgbClr val="984807"/>
                </a:solidFill>
              </a:rPr>
              <a:t>NORTHERN MALI</a:t>
            </a:r>
            <a:endParaRPr lang="fr-FR" sz="2800" cap="none" dirty="0">
              <a:solidFill>
                <a:srgbClr val="984807"/>
              </a:solidFill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03027" y="1032024"/>
            <a:ext cx="8030240" cy="311888"/>
          </a:xfrm>
        </p:spPr>
        <p:txBody>
          <a:bodyPr>
            <a:normAutofit/>
          </a:bodyPr>
          <a:lstStyle/>
          <a:p>
            <a:r>
              <a:rPr lang="en-GB" sz="1400" dirty="0" smtClean="0"/>
              <a:t>Reconstruction </a:t>
            </a:r>
            <a:r>
              <a:rPr lang="en-GB" sz="1400" dirty="0" smtClean="0">
                <a:solidFill>
                  <a:srgbClr val="984807"/>
                </a:solidFill>
              </a:rPr>
              <a:t>- Rehabilitation - </a:t>
            </a:r>
            <a:r>
              <a:rPr lang="en-GB" sz="1400" dirty="0" smtClean="0">
                <a:solidFill>
                  <a:schemeClr val="tx1"/>
                </a:solidFill>
              </a:rPr>
              <a:t>Restoration - </a:t>
            </a:r>
            <a:r>
              <a:rPr lang="en-GB" sz="1400" dirty="0" smtClean="0"/>
              <a:t>Revitalisation  </a:t>
            </a:r>
            <a:r>
              <a:rPr lang="en-GB" sz="1400" dirty="0" smtClean="0">
                <a:solidFill>
                  <a:srgbClr val="984807"/>
                </a:solidFill>
              </a:rPr>
              <a:t>- Safeguarding</a:t>
            </a:r>
          </a:p>
          <a:p>
            <a:endParaRPr lang="fr-FR" dirty="0">
              <a:solidFill>
                <a:srgbClr val="984807"/>
              </a:solidFill>
            </a:endParaRPr>
          </a:p>
          <a:p>
            <a:endParaRPr lang="fr-FR" dirty="0" smtClean="0"/>
          </a:p>
          <a:p>
            <a:endParaRPr lang="en-GB" dirty="0"/>
          </a:p>
        </p:txBody>
      </p:sp>
      <p:sp>
        <p:nvSpPr>
          <p:cNvPr id="2" name="ZoneTexte 1"/>
          <p:cNvSpPr txBox="1"/>
          <p:nvPr/>
        </p:nvSpPr>
        <p:spPr>
          <a:xfrm>
            <a:off x="564449" y="3863938"/>
            <a:ext cx="7755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A programme financed by the EU and several other partners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27" y="1848013"/>
            <a:ext cx="8580120" cy="1905000"/>
          </a:xfrm>
          <a:prstGeom prst="rect">
            <a:avLst/>
          </a:prstGeom>
        </p:spPr>
      </p:pic>
      <p:pic>
        <p:nvPicPr>
          <p:cNvPr id="8" name="Image 7" descr="H:\Logos parténaires_24 01 2017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" b="6557"/>
          <a:stretch/>
        </p:blipFill>
        <p:spPr bwMode="auto">
          <a:xfrm>
            <a:off x="810735" y="4455121"/>
            <a:ext cx="7157608" cy="11756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37322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222" y="280762"/>
            <a:ext cx="8229600" cy="613012"/>
          </a:xfrm>
        </p:spPr>
        <p:txBody>
          <a:bodyPr/>
          <a:lstStyle/>
          <a:p>
            <a:r>
              <a:rPr lang="en-US" dirty="0" smtClean="0"/>
              <a:t>Encountered difficulties 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222" y="1010367"/>
            <a:ext cx="8229600" cy="3771636"/>
          </a:xfrm>
        </p:spPr>
        <p:txBody>
          <a:bodyPr/>
          <a:lstStyle/>
          <a:p>
            <a:pPr algn="just"/>
            <a:r>
              <a:rPr lang="en-US" dirty="0" smtClean="0"/>
              <a:t>Instability of security situation </a:t>
            </a:r>
            <a:r>
              <a:rPr lang="en-US" dirty="0"/>
              <a:t>leading to delays in the implementation of certain activities, including the reconstruction of the Monument Al Farouk</a:t>
            </a:r>
          </a:p>
          <a:p>
            <a:pPr algn="just"/>
            <a:r>
              <a:rPr lang="en-US" dirty="0" smtClean="0"/>
              <a:t>Inadequate </a:t>
            </a:r>
            <a:r>
              <a:rPr lang="en-US" dirty="0"/>
              <a:t>funding for the effective implementation of the activities of the second phase.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8060"/>
            <a:ext cx="9144000" cy="2186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73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8" name="ZoneTexte 5"/>
          <p:cNvSpPr txBox="1"/>
          <p:nvPr/>
        </p:nvSpPr>
        <p:spPr>
          <a:xfrm>
            <a:off x="1284745" y="1915048"/>
            <a:ext cx="7200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  <a:endParaRPr lang="fr-FR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69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361615" y="460281"/>
            <a:ext cx="8229600" cy="952500"/>
          </a:xfrm>
        </p:spPr>
        <p:txBody>
          <a:bodyPr/>
          <a:lstStyle/>
          <a:p>
            <a:r>
              <a:rPr lang="fr-FR" baseline="30000" dirty="0" smtClean="0">
                <a:solidFill>
                  <a:prstClr val="black"/>
                </a:solidFill>
              </a:rPr>
              <a:t>DAMAGED HERITAGE IN NORTHERN MALI</a:t>
            </a:r>
            <a:r>
              <a:rPr lang="fr-FR" baseline="30000" dirty="0">
                <a:solidFill>
                  <a:prstClr val="black"/>
                </a:solidFill>
              </a:rPr>
              <a:t> : </a:t>
            </a:r>
            <a:r>
              <a:rPr lang="fr-FR" baseline="30000" dirty="0" smtClean="0">
                <a:solidFill>
                  <a:srgbClr val="F79646">
                    <a:lumMod val="50000"/>
                  </a:srgbClr>
                </a:solidFill>
              </a:rPr>
              <a:t>SAFEGUARDING, </a:t>
            </a:r>
            <a:r>
              <a:rPr lang="fr-FR" baseline="30000" dirty="0" err="1" smtClean="0">
                <a:solidFill>
                  <a:srgbClr val="F79646">
                    <a:lumMod val="50000"/>
                  </a:srgbClr>
                </a:solidFill>
              </a:rPr>
              <a:t>RESToRATION</a:t>
            </a:r>
            <a:r>
              <a:rPr lang="fr-FR" baseline="30000" dirty="0">
                <a:solidFill>
                  <a:srgbClr val="F79646">
                    <a:lumMod val="50000"/>
                  </a:srgbClr>
                </a:solidFill>
              </a:rPr>
              <a:t>, </a:t>
            </a:r>
            <a:r>
              <a:rPr lang="fr-FR" baseline="30000" dirty="0" err="1" smtClean="0">
                <a:solidFill>
                  <a:srgbClr val="F79646">
                    <a:lumMod val="50000"/>
                  </a:srgbClr>
                </a:solidFill>
              </a:rPr>
              <a:t>REhabilitation</a:t>
            </a:r>
            <a:r>
              <a:rPr lang="fr-FR" baseline="30000" dirty="0">
                <a:solidFill>
                  <a:srgbClr val="F79646">
                    <a:lumMod val="50000"/>
                  </a:srgbClr>
                </a:solidFill>
              </a:rPr>
              <a:t>, </a:t>
            </a:r>
            <a:r>
              <a:rPr lang="fr-FR" baseline="30000" dirty="0" smtClean="0">
                <a:solidFill>
                  <a:srgbClr val="F79646">
                    <a:lumMod val="50000"/>
                  </a:srgbClr>
                </a:solidFill>
              </a:rPr>
              <a:t>Revitalisation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994" y="1130299"/>
            <a:ext cx="8526974" cy="4298951"/>
          </a:xfrm>
        </p:spPr>
        <p:txBody>
          <a:bodyPr>
            <a:normAutofit/>
          </a:bodyPr>
          <a:lstStyle/>
          <a:p>
            <a:pPr lvl="0"/>
            <a:endParaRPr lang="fr-FR" sz="1200" b="1" dirty="0"/>
          </a:p>
          <a:p>
            <a:pPr lvl="0"/>
            <a:r>
              <a:rPr lang="fr-FR" sz="1600" b="1" dirty="0" smtClean="0"/>
              <a:t>4 components:</a:t>
            </a:r>
            <a:endParaRPr lang="fr-FR" sz="1600" b="1" dirty="0"/>
          </a:p>
          <a:p>
            <a:pPr marL="342900" lvl="0" indent="-342900">
              <a:buFont typeface="Arial" pitchFamily="34" charset="0"/>
              <a:buChar char="•"/>
            </a:pPr>
            <a:endParaRPr lang="en-US" sz="1200" b="1" dirty="0"/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Component </a:t>
            </a:r>
            <a:r>
              <a:rPr lang="fr-FR" sz="1800" b="1" dirty="0">
                <a:solidFill>
                  <a:srgbClr val="F79646">
                    <a:lumMod val="50000"/>
                  </a:srgbClr>
                </a:solidFill>
              </a:rPr>
              <a:t>1 - </a:t>
            </a:r>
            <a:r>
              <a:rPr lang="fr-FR" sz="1800" b="1" dirty="0" err="1" smtClean="0">
                <a:solidFill>
                  <a:srgbClr val="F79646">
                    <a:lumMod val="50000"/>
                  </a:srgbClr>
                </a:solidFill>
              </a:rPr>
              <a:t>Study</a:t>
            </a: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 to </a:t>
            </a:r>
            <a:r>
              <a:rPr lang="fr-FR" sz="1800" b="1" dirty="0" err="1" smtClean="0">
                <a:solidFill>
                  <a:srgbClr val="F79646">
                    <a:lumMod val="50000"/>
                  </a:srgbClr>
                </a:solidFill>
              </a:rPr>
              <a:t>understand</a:t>
            </a: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: </a:t>
            </a:r>
            <a:r>
              <a:rPr lang="en-US" sz="1800" dirty="0" smtClean="0"/>
              <a:t>Document </a:t>
            </a:r>
            <a:r>
              <a:rPr lang="en-US" sz="1800" dirty="0"/>
              <a:t>and analyze</a:t>
            </a:r>
            <a:r>
              <a:rPr lang="en-US" sz="1800" dirty="0" smtClean="0"/>
              <a:t> </a:t>
            </a:r>
            <a:r>
              <a:rPr lang="en-US" sz="1800" dirty="0"/>
              <a:t>the situation before, during and after the </a:t>
            </a:r>
            <a:r>
              <a:rPr lang="en-US" sz="1800" dirty="0" smtClean="0"/>
              <a:t>conflict in </a:t>
            </a:r>
            <a:r>
              <a:rPr lang="en-US" sz="1800" dirty="0"/>
              <a:t>a multidisciplinary </a:t>
            </a:r>
            <a:r>
              <a:rPr lang="en-US" sz="1800" dirty="0" smtClean="0"/>
              <a:t>approach.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Component 2 </a:t>
            </a:r>
            <a:r>
              <a:rPr lang="fr-FR" sz="1800" b="1" dirty="0">
                <a:solidFill>
                  <a:srgbClr val="F79646">
                    <a:lumMod val="50000"/>
                  </a:srgbClr>
                </a:solidFill>
              </a:rPr>
              <a:t>- </a:t>
            </a: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Restore and </a:t>
            </a:r>
            <a:r>
              <a:rPr lang="fr-FR" sz="1800" b="1" dirty="0" err="1" smtClean="0">
                <a:solidFill>
                  <a:srgbClr val="F79646">
                    <a:lumMod val="50000"/>
                  </a:srgbClr>
                </a:solidFill>
              </a:rPr>
              <a:t>reconstruct</a:t>
            </a: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: </a:t>
            </a:r>
            <a:r>
              <a:rPr lang="en-US" sz="1800" dirty="0"/>
              <a:t>Restore and </a:t>
            </a:r>
            <a:r>
              <a:rPr lang="en-US" sz="1800" dirty="0" smtClean="0"/>
              <a:t>reconstruct </a:t>
            </a:r>
            <a:r>
              <a:rPr lang="en-US" sz="1800" dirty="0"/>
              <a:t>cultural heritage, </a:t>
            </a:r>
            <a:r>
              <a:rPr lang="en-US" sz="1800" dirty="0" smtClean="0"/>
              <a:t>safeguard ancient </a:t>
            </a:r>
            <a:r>
              <a:rPr lang="en-US" sz="1800" dirty="0"/>
              <a:t>manuscripts and revitalize the socio-economic fabric </a:t>
            </a:r>
            <a:r>
              <a:rPr lang="en-US" sz="1800" dirty="0" smtClean="0"/>
              <a:t>related </a:t>
            </a:r>
            <a:r>
              <a:rPr lang="en-US" sz="1800" dirty="0"/>
              <a:t>to the cultural sector</a:t>
            </a:r>
            <a:r>
              <a:rPr lang="en-US" sz="1800" dirty="0" smtClean="0"/>
              <a:t>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1800" b="1" dirty="0">
                <a:solidFill>
                  <a:srgbClr val="F79646">
                    <a:lumMod val="50000"/>
                  </a:srgbClr>
                </a:solidFill>
              </a:rPr>
              <a:t>Component 3 - </a:t>
            </a:r>
            <a:r>
              <a:rPr lang="fr-FR" sz="1800" b="1" dirty="0" err="1" smtClean="0">
                <a:solidFill>
                  <a:srgbClr val="F79646">
                    <a:lumMod val="50000"/>
                  </a:srgbClr>
                </a:solidFill>
              </a:rPr>
              <a:t>Reinforce</a:t>
            </a: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fr-FR" sz="1800" b="1" dirty="0" err="1" smtClean="0">
                <a:solidFill>
                  <a:srgbClr val="F79646">
                    <a:lumMod val="50000"/>
                  </a:srgbClr>
                </a:solidFill>
              </a:rPr>
              <a:t>institutional</a:t>
            </a: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 and </a:t>
            </a:r>
            <a:r>
              <a:rPr lang="fr-FR" sz="1800" b="1" dirty="0" err="1" smtClean="0">
                <a:solidFill>
                  <a:srgbClr val="F79646">
                    <a:lumMod val="50000"/>
                  </a:srgbClr>
                </a:solidFill>
              </a:rPr>
              <a:t>professional</a:t>
            </a: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 </a:t>
            </a:r>
            <a:r>
              <a:rPr lang="fr-FR" sz="1800" b="1" dirty="0" err="1" smtClean="0">
                <a:solidFill>
                  <a:srgbClr val="F79646">
                    <a:lumMod val="50000"/>
                  </a:srgbClr>
                </a:solidFill>
              </a:rPr>
              <a:t>capacities</a:t>
            </a: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: </a:t>
            </a:r>
            <a:r>
              <a:rPr lang="en-US" sz="1800" dirty="0" smtClean="0"/>
              <a:t>Re-establish </a:t>
            </a:r>
            <a:r>
              <a:rPr lang="en-US" sz="1800" dirty="0"/>
              <a:t>appropriate conditions for the preservation, conservation, maintenance and proper management of cultural heritage and ancient manuscripts.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fr-FR" sz="1800" b="1" dirty="0">
                <a:solidFill>
                  <a:srgbClr val="F79646">
                    <a:lumMod val="50000"/>
                  </a:srgbClr>
                </a:solidFill>
              </a:rPr>
              <a:t>Component 4 - </a:t>
            </a:r>
            <a:r>
              <a:rPr lang="en-GB" sz="1800" b="1" dirty="0" smtClean="0">
                <a:solidFill>
                  <a:srgbClr val="F79646">
                    <a:lumMod val="50000"/>
                  </a:srgbClr>
                </a:solidFill>
              </a:rPr>
              <a:t>Capitalise and disseminate</a:t>
            </a:r>
            <a:r>
              <a:rPr lang="fr-FR" sz="1800" b="1" dirty="0" smtClean="0">
                <a:solidFill>
                  <a:srgbClr val="F79646">
                    <a:lumMod val="50000"/>
                  </a:srgbClr>
                </a:solidFill>
              </a:rPr>
              <a:t>:</a:t>
            </a:r>
            <a:r>
              <a:rPr lang="fr-FR" sz="1800" b="1" dirty="0" smtClean="0"/>
              <a:t> </a:t>
            </a:r>
            <a:r>
              <a:rPr lang="en-US" sz="1800" dirty="0" smtClean="0"/>
              <a:t>Document </a:t>
            </a:r>
            <a:r>
              <a:rPr lang="en-US" sz="1800" dirty="0"/>
              <a:t>all actions, and ensure </a:t>
            </a:r>
            <a:r>
              <a:rPr lang="en-US" sz="1800" dirty="0" smtClean="0"/>
              <a:t>that </a:t>
            </a:r>
            <a:r>
              <a:rPr lang="en-US" sz="1800" dirty="0"/>
              <a:t>project </a:t>
            </a:r>
            <a:r>
              <a:rPr lang="en-GB" sz="1800" dirty="0" smtClean="0"/>
              <a:t>results</a:t>
            </a:r>
            <a:r>
              <a:rPr lang="en-US" sz="1800" dirty="0" smtClean="0"/>
              <a:t> are </a:t>
            </a:r>
            <a:r>
              <a:rPr lang="en-US" sz="1800" dirty="0" err="1" smtClean="0"/>
              <a:t>capitalised</a:t>
            </a:r>
            <a:r>
              <a:rPr lang="en-US" sz="1800" dirty="0" smtClean="0"/>
              <a:t> on and widely disseminated.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5503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9537" y="1876629"/>
            <a:ext cx="9115145" cy="3431555"/>
          </a:xfrm>
        </p:spPr>
        <p:txBody>
          <a:bodyPr>
            <a:normAutofit/>
          </a:bodyPr>
          <a:lstStyle/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fr-FR" sz="2200" b="1" dirty="0">
                <a:solidFill>
                  <a:srgbClr val="8E3F32"/>
                </a:solidFill>
                <a:latin typeface="Calibri" pitchFamily="34" charset="0"/>
              </a:rPr>
              <a:t>Phase </a:t>
            </a:r>
            <a:r>
              <a:rPr lang="fr-FR" sz="2200" b="1" dirty="0" smtClean="0">
                <a:solidFill>
                  <a:srgbClr val="8E3F32"/>
                </a:solidFill>
                <a:latin typeface="Calibri" pitchFamily="34" charset="0"/>
              </a:rPr>
              <a:t>1 (2013-2017): </a:t>
            </a:r>
            <a:r>
              <a:rPr lang="fr-FR" sz="2200" dirty="0" smtClean="0"/>
              <a:t>3,635,000 USD, </a:t>
            </a:r>
            <a:r>
              <a:rPr lang="fr-FR" sz="2200" dirty="0" err="1" smtClean="0"/>
              <a:t>including</a:t>
            </a:r>
            <a:r>
              <a:rPr lang="fr-FR" sz="2200" dirty="0" smtClean="0"/>
              <a:t> </a:t>
            </a:r>
            <a:r>
              <a:rPr lang="fr-FR" sz="2200" b="1" u="sng" dirty="0" smtClean="0"/>
              <a:t>850,000 </a:t>
            </a:r>
            <a:r>
              <a:rPr lang="fr-FR" sz="2200" b="1" u="sng" dirty="0"/>
              <a:t>USD</a:t>
            </a:r>
            <a:r>
              <a:rPr lang="fr-FR" sz="2200" dirty="0" smtClean="0"/>
              <a:t> </a:t>
            </a:r>
            <a:r>
              <a:rPr lang="fr-FR" sz="2200" dirty="0" err="1" smtClean="0"/>
              <a:t>funded</a:t>
            </a:r>
            <a:r>
              <a:rPr lang="fr-FR" sz="2200" dirty="0" smtClean="0"/>
              <a:t> by EU</a:t>
            </a:r>
          </a:p>
          <a:p>
            <a:pPr marL="0" lvl="1" indent="0">
              <a:buNone/>
              <a:defRPr/>
            </a:pPr>
            <a:endParaRPr lang="fr-FR" sz="2400" dirty="0" smtClean="0"/>
          </a:p>
          <a:p>
            <a:pPr marL="342900" lvl="1" indent="-342900">
              <a:buFont typeface="Wingdings" panose="05000000000000000000" pitchFamily="2" charset="2"/>
              <a:buChar char="§"/>
              <a:defRPr/>
            </a:pPr>
            <a:r>
              <a:rPr lang="fr-FR" sz="2200" b="1" dirty="0" smtClean="0">
                <a:solidFill>
                  <a:srgbClr val="8E3F32"/>
                </a:solidFill>
                <a:latin typeface="Calibri" pitchFamily="34" charset="0"/>
              </a:rPr>
              <a:t>Phase 2 (2017-2020): </a:t>
            </a:r>
            <a:r>
              <a:rPr lang="fr-FR" sz="2200" dirty="0" smtClean="0"/>
              <a:t>1,170,000 USD, </a:t>
            </a:r>
            <a:r>
              <a:rPr lang="fr-FR" sz="2200" dirty="0" err="1" smtClean="0"/>
              <a:t>including</a:t>
            </a:r>
            <a:r>
              <a:rPr lang="fr-FR" sz="2200" dirty="0" smtClean="0"/>
              <a:t> </a:t>
            </a:r>
            <a:r>
              <a:rPr lang="fr-FR" sz="2200" b="1" u="sng" dirty="0" smtClean="0"/>
              <a:t>600,000 USD </a:t>
            </a:r>
            <a:r>
              <a:rPr lang="fr-FR" sz="2200" dirty="0" err="1"/>
              <a:t>funded</a:t>
            </a:r>
            <a:r>
              <a:rPr lang="fr-FR" sz="2200" dirty="0"/>
              <a:t> by </a:t>
            </a:r>
            <a:r>
              <a:rPr lang="fr-FR" sz="2200" dirty="0" smtClean="0"/>
              <a:t>EU</a:t>
            </a:r>
            <a:endParaRPr lang="fr-FR" sz="2200" dirty="0"/>
          </a:p>
        </p:txBody>
      </p:sp>
      <p:sp>
        <p:nvSpPr>
          <p:cNvPr id="2" name="Rectangle 1"/>
          <p:cNvSpPr/>
          <p:nvPr/>
        </p:nvSpPr>
        <p:spPr>
          <a:xfrm>
            <a:off x="477161" y="1190958"/>
            <a:ext cx="165285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fr-FR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 Phases:</a:t>
            </a:r>
            <a:endParaRPr lang="fr-FR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Image 5" descr="H:\Logos parténaires_24 01 2017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16" b="6557"/>
          <a:stretch/>
        </p:blipFill>
        <p:spPr bwMode="auto">
          <a:xfrm>
            <a:off x="536265" y="4437468"/>
            <a:ext cx="7988968" cy="11933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361615" y="460281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rgbClr val="34444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baseline="30000" smtClean="0">
                <a:solidFill>
                  <a:prstClr val="black"/>
                </a:solidFill>
              </a:rPr>
              <a:t>DAMAGED HERITAGE IN NORTHERN MALI : </a:t>
            </a:r>
            <a:r>
              <a:rPr lang="fr-FR" baseline="30000" smtClean="0">
                <a:solidFill>
                  <a:srgbClr val="F79646">
                    <a:lumMod val="50000"/>
                  </a:srgbClr>
                </a:solidFill>
              </a:rPr>
              <a:t>SAFEGUARDING, RESToRATION, REhabilitation, Revitalisation</a:t>
            </a:r>
            <a:r>
              <a:rPr lang="en-GB" smtClean="0"/>
              <a:t/>
            </a:r>
            <a:br>
              <a:rPr lang="en-GB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2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 noGrp="1"/>
          </p:cNvSpPr>
          <p:nvPr>
            <p:ph type="title"/>
          </p:nvPr>
        </p:nvSpPr>
        <p:spPr>
          <a:xfrm>
            <a:off x="353475" y="357510"/>
            <a:ext cx="8549059" cy="5032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rgbClr val="34444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600" baseline="30000" dirty="0" smtClean="0">
                <a:solidFill>
                  <a:srgbClr val="F79646">
                    <a:lumMod val="50000"/>
                  </a:srgbClr>
                </a:solidFill>
                <a:latin typeface="+mj-lt"/>
              </a:rPr>
              <a:t>RESULTS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sz="1800" i="1" dirty="0">
              <a:solidFill>
                <a:srgbClr val="7B6505"/>
              </a:solidFill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10" name="ZoneTexte 8"/>
          <p:cNvSpPr txBox="1">
            <a:spLocks noChangeArrowheads="1"/>
          </p:cNvSpPr>
          <p:nvPr/>
        </p:nvSpPr>
        <p:spPr bwMode="auto">
          <a:xfrm>
            <a:off x="453543" y="4540047"/>
            <a:ext cx="398782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200" b="1" dirty="0" err="1" smtClean="0"/>
              <a:t>Mausoleum</a:t>
            </a:r>
            <a:r>
              <a:rPr lang="fr-FR" altLang="fr-FR" sz="1200" b="1" dirty="0" smtClean="0"/>
              <a:t> </a:t>
            </a:r>
            <a:r>
              <a:rPr lang="fr-FR" altLang="fr-FR" sz="1200" b="1" dirty="0"/>
              <a:t>Alpha </a:t>
            </a:r>
            <a:r>
              <a:rPr lang="fr-FR" altLang="fr-FR" sz="1200" b="1" dirty="0" err="1"/>
              <a:t>Moya</a:t>
            </a:r>
            <a:r>
              <a:rPr lang="fr-FR" altLang="fr-FR" sz="1200" b="1" dirty="0"/>
              <a:t> </a:t>
            </a:r>
            <a:r>
              <a:rPr lang="fr-FR" altLang="fr-FR" sz="1200" b="1" dirty="0" err="1" smtClean="0"/>
              <a:t>before</a:t>
            </a:r>
            <a:r>
              <a:rPr lang="fr-FR" altLang="fr-FR" sz="1200" b="1" dirty="0" smtClean="0"/>
              <a:t> reconstruction</a:t>
            </a:r>
            <a:endParaRPr lang="fr-FR" altLang="fr-FR" sz="1200" b="1" dirty="0"/>
          </a:p>
        </p:txBody>
      </p:sp>
      <p:sp>
        <p:nvSpPr>
          <p:cNvPr id="11" name="ZoneTexte 9"/>
          <p:cNvSpPr txBox="1">
            <a:spLocks noChangeArrowheads="1"/>
          </p:cNvSpPr>
          <p:nvPr/>
        </p:nvSpPr>
        <p:spPr bwMode="auto">
          <a:xfrm>
            <a:off x="5067014" y="4540047"/>
            <a:ext cx="33516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200" b="1" dirty="0" err="1" smtClean="0"/>
              <a:t>Mausoleum</a:t>
            </a:r>
            <a:r>
              <a:rPr lang="fr-FR" altLang="fr-FR" sz="1200" b="1" dirty="0" smtClean="0"/>
              <a:t> </a:t>
            </a:r>
            <a:r>
              <a:rPr lang="fr-FR" altLang="fr-FR" sz="1200" b="1" dirty="0"/>
              <a:t>Alpha </a:t>
            </a:r>
            <a:r>
              <a:rPr lang="fr-FR" altLang="fr-FR" sz="1200" b="1" dirty="0" err="1" smtClean="0"/>
              <a:t>Moya</a:t>
            </a:r>
            <a:r>
              <a:rPr lang="fr-FR" altLang="fr-FR" sz="1200" b="1" dirty="0" smtClean="0"/>
              <a:t> </a:t>
            </a:r>
            <a:r>
              <a:rPr lang="fr-FR" altLang="fr-FR" sz="1200" b="1" dirty="0" err="1" smtClean="0"/>
              <a:t>after</a:t>
            </a:r>
            <a:r>
              <a:rPr lang="fr-FR" altLang="fr-FR" sz="1200" b="1" dirty="0" smtClean="0"/>
              <a:t> reconstruction</a:t>
            </a:r>
            <a:endParaRPr lang="fr-FR" altLang="fr-FR" sz="1200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453543" y="1128444"/>
            <a:ext cx="8448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7B6505"/>
                </a:solidFill>
                <a:latin typeface="Calibri" pitchFamily="34" charset="0"/>
              </a:rPr>
              <a:t>20 </a:t>
            </a:r>
            <a:r>
              <a:rPr lang="en-US" b="1" dirty="0" smtClean="0">
                <a:solidFill>
                  <a:srgbClr val="7B6505"/>
                </a:solidFill>
                <a:latin typeface="Calibri" pitchFamily="34" charset="0"/>
              </a:rPr>
              <a:t>mausoleums reconstructed</a:t>
            </a:r>
          </a:p>
          <a:p>
            <a:endParaRPr lang="fr-F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1451610"/>
            <a:ext cx="8458200" cy="281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63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oneTexte 8"/>
          <p:cNvSpPr txBox="1">
            <a:spLocks noChangeArrowheads="1"/>
          </p:cNvSpPr>
          <p:nvPr/>
        </p:nvSpPr>
        <p:spPr bwMode="auto">
          <a:xfrm>
            <a:off x="875733" y="3155777"/>
            <a:ext cx="40411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fr-FR" altLang="fr-FR" sz="1200" b="1" dirty="0" err="1" smtClean="0"/>
              <a:t>Mosque</a:t>
            </a:r>
            <a:r>
              <a:rPr lang="fr-FR" altLang="fr-FR" sz="1200" b="1" dirty="0" smtClean="0"/>
              <a:t> </a:t>
            </a:r>
            <a:r>
              <a:rPr lang="fr-FR" altLang="fr-FR" sz="1200" b="1" dirty="0" err="1" smtClean="0"/>
              <a:t>Djingareyber</a:t>
            </a:r>
            <a:r>
              <a:rPr lang="fr-FR" altLang="fr-FR" sz="1200" b="1" dirty="0" smtClean="0"/>
              <a:t> </a:t>
            </a:r>
            <a:r>
              <a:rPr lang="fr-FR" altLang="fr-FR" sz="1200" b="1" dirty="0" err="1"/>
              <a:t>before</a:t>
            </a:r>
            <a:r>
              <a:rPr lang="fr-FR" altLang="fr-FR" sz="1200" b="1" dirty="0"/>
              <a:t> </a:t>
            </a:r>
            <a:r>
              <a:rPr lang="fr-FR" altLang="fr-FR" sz="1200" b="1" dirty="0" err="1" smtClean="0"/>
              <a:t>rehabilitation</a:t>
            </a:r>
            <a:endParaRPr lang="fr-FR" altLang="fr-FR" sz="1200" b="1" dirty="0"/>
          </a:p>
        </p:txBody>
      </p:sp>
      <p:sp>
        <p:nvSpPr>
          <p:cNvPr id="14" name="ZoneTexte 8"/>
          <p:cNvSpPr txBox="1">
            <a:spLocks noChangeArrowheads="1"/>
          </p:cNvSpPr>
          <p:nvPr/>
        </p:nvSpPr>
        <p:spPr bwMode="auto">
          <a:xfrm>
            <a:off x="5999628" y="3202328"/>
            <a:ext cx="28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200" b="1" dirty="0" err="1" smtClean="0"/>
              <a:t>After</a:t>
            </a:r>
            <a:r>
              <a:rPr lang="fr-FR" altLang="fr-FR" sz="1200" b="1" dirty="0" smtClean="0"/>
              <a:t> </a:t>
            </a:r>
            <a:r>
              <a:rPr lang="fr-FR" altLang="fr-FR" sz="1200" b="1" dirty="0" err="1" smtClean="0"/>
              <a:t>rehabilitation</a:t>
            </a:r>
            <a:endParaRPr lang="fr-FR" altLang="fr-FR" sz="1200" b="1" dirty="0"/>
          </a:p>
        </p:txBody>
      </p:sp>
      <p:sp>
        <p:nvSpPr>
          <p:cNvPr id="20" name="ZoneTexte 8"/>
          <p:cNvSpPr txBox="1">
            <a:spLocks noChangeArrowheads="1"/>
          </p:cNvSpPr>
          <p:nvPr/>
        </p:nvSpPr>
        <p:spPr bwMode="auto">
          <a:xfrm>
            <a:off x="458418" y="5385680"/>
            <a:ext cx="4590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200" b="1" dirty="0" smtClean="0"/>
              <a:t>Secret </a:t>
            </a:r>
            <a:r>
              <a:rPr lang="fr-FR" altLang="fr-FR" sz="1200" b="1" dirty="0" err="1" smtClean="0"/>
              <a:t>door</a:t>
            </a:r>
            <a:r>
              <a:rPr lang="fr-FR" altLang="fr-FR" sz="1200" b="1" dirty="0" smtClean="0"/>
              <a:t> </a:t>
            </a:r>
            <a:r>
              <a:rPr lang="fr-FR" altLang="fr-FR" sz="1200" b="1" dirty="0" err="1" smtClean="0"/>
              <a:t>Mosque</a:t>
            </a:r>
            <a:r>
              <a:rPr lang="fr-FR" altLang="fr-FR" sz="1200" b="1" dirty="0" smtClean="0"/>
              <a:t> Sidi Yahia </a:t>
            </a:r>
            <a:r>
              <a:rPr lang="fr-FR" altLang="fr-FR" sz="1200" b="1" dirty="0" err="1"/>
              <a:t>before</a:t>
            </a:r>
            <a:r>
              <a:rPr lang="fr-FR" altLang="fr-FR" sz="1200" b="1" dirty="0"/>
              <a:t> </a:t>
            </a:r>
            <a:r>
              <a:rPr lang="fr-FR" altLang="fr-FR" sz="1200" b="1" dirty="0" err="1" smtClean="0"/>
              <a:t>rehabilitation</a:t>
            </a:r>
            <a:endParaRPr lang="fr-FR" altLang="fr-FR" sz="1200" b="1" dirty="0"/>
          </a:p>
        </p:txBody>
      </p:sp>
      <p:sp>
        <p:nvSpPr>
          <p:cNvPr id="21" name="ZoneTexte 8"/>
          <p:cNvSpPr txBox="1">
            <a:spLocks noChangeArrowheads="1"/>
          </p:cNvSpPr>
          <p:nvPr/>
        </p:nvSpPr>
        <p:spPr bwMode="auto">
          <a:xfrm>
            <a:off x="5827856" y="5410689"/>
            <a:ext cx="282093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fr-FR" altLang="fr-FR" sz="1200" b="1" dirty="0" err="1"/>
              <a:t>After</a:t>
            </a:r>
            <a:r>
              <a:rPr lang="fr-FR" altLang="fr-FR" sz="1200" b="1" dirty="0"/>
              <a:t> </a:t>
            </a:r>
            <a:r>
              <a:rPr lang="fr-FR" altLang="fr-FR" sz="1200" b="1" dirty="0" err="1" smtClean="0"/>
              <a:t>rehabilitation</a:t>
            </a:r>
            <a:endParaRPr lang="fr-FR" altLang="fr-FR" sz="1200" b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458418" y="877472"/>
            <a:ext cx="8300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7B6505"/>
                </a:solidFill>
                <a:latin typeface="Calibri" pitchFamily="34" charset="0"/>
              </a:rPr>
              <a:t>3 </a:t>
            </a:r>
            <a:r>
              <a:rPr lang="fr-FR" b="1" dirty="0" err="1" smtClean="0">
                <a:solidFill>
                  <a:srgbClr val="7B6505"/>
                </a:solidFill>
                <a:latin typeface="Calibri" pitchFamily="34" charset="0"/>
              </a:rPr>
              <a:t>mosques</a:t>
            </a:r>
            <a:r>
              <a:rPr lang="fr-FR" b="1" dirty="0" smtClean="0">
                <a:solidFill>
                  <a:srgbClr val="7B6505"/>
                </a:solidFill>
                <a:latin typeface="Calibri" pitchFamily="34" charset="0"/>
              </a:rPr>
              <a:t> </a:t>
            </a:r>
            <a:r>
              <a:rPr lang="fr-FR" b="1" dirty="0" err="1" smtClean="0">
                <a:solidFill>
                  <a:srgbClr val="7B6505"/>
                </a:solidFill>
                <a:latin typeface="Calibri" pitchFamily="34" charset="0"/>
              </a:rPr>
              <a:t>rehabilitated</a:t>
            </a:r>
            <a:endParaRPr lang="fr-FR" dirty="0"/>
          </a:p>
          <a:p>
            <a:endParaRPr lang="fr-F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399" y="1200637"/>
            <a:ext cx="4625340" cy="1927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18" y="3432776"/>
            <a:ext cx="4610100" cy="18745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6056" y="1190951"/>
            <a:ext cx="3009900" cy="2004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6056" y="3486644"/>
            <a:ext cx="3009900" cy="1950720"/>
          </a:xfrm>
          <a:prstGeom prst="rect">
            <a:avLst/>
          </a:prstGeom>
        </p:spPr>
      </p:pic>
      <p:sp>
        <p:nvSpPr>
          <p:cNvPr id="13" name="Titre 1"/>
          <p:cNvSpPr txBox="1">
            <a:spLocks noGrp="1"/>
          </p:cNvSpPr>
          <p:nvPr>
            <p:ph type="title"/>
          </p:nvPr>
        </p:nvSpPr>
        <p:spPr>
          <a:xfrm>
            <a:off x="353475" y="357510"/>
            <a:ext cx="8549059" cy="5032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rgbClr val="34444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600" baseline="30000" dirty="0" smtClean="0">
                <a:solidFill>
                  <a:srgbClr val="F79646">
                    <a:lumMod val="50000"/>
                  </a:srgbClr>
                </a:solidFill>
                <a:latin typeface="+mj-lt"/>
              </a:rPr>
              <a:t>RESULTS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sz="1800" i="1" dirty="0">
              <a:solidFill>
                <a:srgbClr val="7B6505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ZoneTexte 17"/>
          <p:cNvSpPr txBox="1"/>
          <p:nvPr/>
        </p:nvSpPr>
        <p:spPr>
          <a:xfrm>
            <a:off x="318032" y="3116799"/>
            <a:ext cx="24036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Library </a:t>
            </a:r>
            <a:r>
              <a:rPr lang="fr-FR" sz="1200" b="1" dirty="0" err="1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Fondo</a:t>
            </a:r>
            <a:r>
              <a:rPr lang="fr-FR" sz="1200" b="1" dirty="0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Kati - </a:t>
            </a:r>
            <a:r>
              <a:rPr lang="fr-FR" sz="1200" b="1" dirty="0" err="1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before</a:t>
            </a:r>
            <a:endParaRPr lang="fr-FR" sz="1200" b="1" dirty="0">
              <a:solidFill>
                <a:srgbClr val="00808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87407" y="5231198"/>
            <a:ext cx="27671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Library </a:t>
            </a:r>
            <a:r>
              <a:rPr lang="fr-FR" sz="1200" b="1" dirty="0" err="1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Fondo</a:t>
            </a:r>
            <a:r>
              <a:rPr lang="fr-FR" sz="1200" b="1" dirty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</a:t>
            </a:r>
            <a:r>
              <a:rPr lang="fr-FR" sz="1200" b="1" dirty="0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Kati - </a:t>
            </a:r>
            <a:r>
              <a:rPr lang="fr-FR" sz="1200" b="1" dirty="0" err="1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after</a:t>
            </a:r>
            <a:endParaRPr lang="fr-FR" sz="1200" b="1" dirty="0">
              <a:solidFill>
                <a:srgbClr val="00808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098686" y="3177820"/>
            <a:ext cx="19744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err="1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Manuscripts</a:t>
            </a:r>
            <a:r>
              <a:rPr lang="fr-FR" sz="1200" b="1" dirty="0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- </a:t>
            </a:r>
            <a:r>
              <a:rPr lang="fr-FR" sz="1200" b="1" dirty="0" err="1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before</a:t>
            </a:r>
            <a:endParaRPr lang="fr-FR" sz="1200" b="1" dirty="0">
              <a:solidFill>
                <a:srgbClr val="00808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98686" y="5208058"/>
            <a:ext cx="18083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Manuscripts</a:t>
            </a:r>
            <a:r>
              <a:rPr lang="fr-FR" sz="1200" b="1" dirty="0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 - </a:t>
            </a:r>
            <a:r>
              <a:rPr lang="fr-FR" sz="1200" b="1" dirty="0" err="1" smtClean="0">
                <a:solidFill>
                  <a:srgbClr val="008080"/>
                </a:solidFill>
                <a:latin typeface="Verdana" panose="020B0604030504040204" pitchFamily="34" charset="0"/>
                <a:ea typeface="MS PGothic" panose="020B0600070205080204" pitchFamily="34" charset="-128"/>
              </a:rPr>
              <a:t>after</a:t>
            </a:r>
            <a:endParaRPr lang="fr-FR" sz="1200" b="1" dirty="0">
              <a:solidFill>
                <a:srgbClr val="008080"/>
              </a:solidFill>
              <a:latin typeface="Verdana" panose="020B0604030504040204" pitchFamily="34" charset="0"/>
              <a:ea typeface="MS PGothic" panose="020B0600070205080204" pitchFamily="34" charset="-128"/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0" y="64270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7B6505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7B6505"/>
                </a:solidFill>
                <a:latin typeface="Calibri" pitchFamily="34" charset="0"/>
              </a:rPr>
              <a:t>6 </a:t>
            </a:r>
            <a:r>
              <a:rPr lang="en-US" b="1" dirty="0">
                <a:solidFill>
                  <a:srgbClr val="7B6505"/>
                </a:solidFill>
                <a:latin typeface="Calibri" pitchFamily="34" charset="0"/>
              </a:rPr>
              <a:t>libraries </a:t>
            </a:r>
            <a:r>
              <a:rPr lang="en-US" b="1" dirty="0" smtClean="0">
                <a:solidFill>
                  <a:srgbClr val="7B6505"/>
                </a:solidFill>
                <a:latin typeface="Calibri" pitchFamily="34" charset="0"/>
              </a:rPr>
              <a:t>containing restored ancient manuscripts, 60 600 </a:t>
            </a:r>
            <a:r>
              <a:rPr lang="en-US" b="1" dirty="0">
                <a:solidFill>
                  <a:srgbClr val="7B6505"/>
                </a:solidFill>
                <a:latin typeface="Calibri" pitchFamily="34" charset="0"/>
              </a:rPr>
              <a:t>manuscripts saved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068" y="1335625"/>
            <a:ext cx="1211580" cy="18135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32" y="3526037"/>
            <a:ext cx="2613660" cy="16992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204" y="1264560"/>
            <a:ext cx="5684520" cy="1884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5204" y="3493558"/>
            <a:ext cx="5684520" cy="1714500"/>
          </a:xfrm>
          <a:prstGeom prst="rect">
            <a:avLst/>
          </a:prstGeom>
        </p:spPr>
      </p:pic>
      <p:sp>
        <p:nvSpPr>
          <p:cNvPr id="14" name="Titre 1"/>
          <p:cNvSpPr txBox="1">
            <a:spLocks/>
          </p:cNvSpPr>
          <p:nvPr/>
        </p:nvSpPr>
        <p:spPr>
          <a:xfrm>
            <a:off x="353475" y="357510"/>
            <a:ext cx="8549059" cy="5032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rgbClr val="34444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600" baseline="30000" dirty="0" smtClean="0">
                <a:solidFill>
                  <a:srgbClr val="F79646">
                    <a:lumMod val="50000"/>
                  </a:srgbClr>
                </a:solidFill>
                <a:latin typeface="+mj-lt"/>
              </a:rPr>
              <a:t>RESULTS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sz="1800" i="1" dirty="0">
              <a:solidFill>
                <a:srgbClr val="7B6505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51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33849" y="675275"/>
            <a:ext cx="828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B6505"/>
                </a:solidFill>
                <a:latin typeface="Calibri" pitchFamily="34" charset="0"/>
              </a:rPr>
              <a:t>Strengthened capacities</a:t>
            </a:r>
          </a:p>
          <a:p>
            <a:r>
              <a:rPr lang="en-US" b="1" dirty="0">
                <a:solidFill>
                  <a:srgbClr val="7B6505"/>
                </a:solidFill>
                <a:latin typeface="Calibri" pitchFamily="34" charset="0"/>
              </a:rPr>
              <a:t>Training workshops, material and logistical support</a:t>
            </a:r>
            <a:endParaRPr lang="fr-FR" b="1" dirty="0">
              <a:solidFill>
                <a:srgbClr val="7B6505"/>
              </a:solidFill>
              <a:latin typeface="Calibri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34478" y="5239688"/>
            <a:ext cx="276844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Equipment </a:t>
            </a:r>
            <a:r>
              <a:rPr lang="fr-FR" sz="1050" dirty="0" err="1" smtClean="0"/>
              <a:t>provided</a:t>
            </a:r>
            <a:r>
              <a:rPr lang="fr-FR" sz="1050" dirty="0" smtClean="0"/>
              <a:t> for site managers</a:t>
            </a:r>
            <a:endParaRPr lang="fr-FR" sz="1050" dirty="0"/>
          </a:p>
        </p:txBody>
      </p:sp>
      <p:sp>
        <p:nvSpPr>
          <p:cNvPr id="19" name="ZoneTexte 18"/>
          <p:cNvSpPr txBox="1"/>
          <p:nvPr/>
        </p:nvSpPr>
        <p:spPr>
          <a:xfrm>
            <a:off x="3155711" y="5216056"/>
            <a:ext cx="2983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Project to </a:t>
            </a:r>
            <a:r>
              <a:rPr lang="en-US" sz="1000" dirty="0" smtClean="0"/>
              <a:t>re-energize </a:t>
            </a:r>
            <a:r>
              <a:rPr lang="en-US" sz="1000" dirty="0"/>
              <a:t>the socio-economic fabric </a:t>
            </a:r>
            <a:r>
              <a:rPr lang="en-US" sz="1000" dirty="0" smtClean="0"/>
              <a:t>by revitalizing traditional </a:t>
            </a:r>
            <a:r>
              <a:rPr lang="en-US" sz="1000" dirty="0"/>
              <a:t>hand embroidery</a:t>
            </a:r>
            <a:endParaRPr lang="fr-FR" sz="1000" dirty="0"/>
          </a:p>
        </p:txBody>
      </p:sp>
      <p:sp>
        <p:nvSpPr>
          <p:cNvPr id="21" name="ZoneTexte 20"/>
          <p:cNvSpPr txBox="1"/>
          <p:nvPr/>
        </p:nvSpPr>
        <p:spPr>
          <a:xfrm>
            <a:off x="6328187" y="3147736"/>
            <a:ext cx="263126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Training </a:t>
            </a:r>
            <a:r>
              <a:rPr lang="fr-FR" sz="1050" dirty="0" err="1" smtClean="0"/>
              <a:t>masons</a:t>
            </a:r>
            <a:r>
              <a:rPr lang="fr-FR" sz="1050" dirty="0" smtClean="0"/>
              <a:t> in Mopti</a:t>
            </a:r>
            <a:endParaRPr lang="fr-FR" sz="1050" dirty="0"/>
          </a:p>
        </p:txBody>
      </p:sp>
      <p:sp>
        <p:nvSpPr>
          <p:cNvPr id="22" name="ZoneTexte 21"/>
          <p:cNvSpPr txBox="1"/>
          <p:nvPr/>
        </p:nvSpPr>
        <p:spPr>
          <a:xfrm>
            <a:off x="1791558" y="3180126"/>
            <a:ext cx="4251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Workshop on </a:t>
            </a:r>
            <a:r>
              <a:rPr lang="en-US" sz="1050" dirty="0" smtClean="0"/>
              <a:t>combating illicit trafficking of cultural </a:t>
            </a:r>
            <a:r>
              <a:rPr lang="en-US" sz="1050" dirty="0"/>
              <a:t>p</a:t>
            </a:r>
            <a:r>
              <a:rPr lang="en-US" sz="1050" dirty="0" smtClean="0"/>
              <a:t>roperties</a:t>
            </a:r>
            <a:endParaRPr lang="en-US" sz="105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052" y="1341200"/>
            <a:ext cx="8303020" cy="18468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87" y="3453636"/>
            <a:ext cx="5372100" cy="183642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043290" y="5200668"/>
            <a:ext cx="277027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Training </a:t>
            </a:r>
            <a:r>
              <a:rPr lang="en-US" sz="1050" dirty="0" smtClean="0"/>
              <a:t>defense </a:t>
            </a:r>
            <a:r>
              <a:rPr lang="en-US" sz="1050" dirty="0"/>
              <a:t>and security forces </a:t>
            </a:r>
            <a:r>
              <a:rPr lang="en-US" sz="1050" dirty="0" smtClean="0"/>
              <a:t>in </a:t>
            </a:r>
            <a:r>
              <a:rPr lang="en-US" sz="1050" dirty="0"/>
              <a:t>heritage protection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3452" y="3444168"/>
            <a:ext cx="2674620" cy="1783080"/>
          </a:xfrm>
          <a:prstGeom prst="rect">
            <a:avLst/>
          </a:prstGeom>
        </p:spPr>
      </p:pic>
      <p:sp>
        <p:nvSpPr>
          <p:cNvPr id="13" name="Titre 1"/>
          <p:cNvSpPr txBox="1">
            <a:spLocks/>
          </p:cNvSpPr>
          <p:nvPr/>
        </p:nvSpPr>
        <p:spPr>
          <a:xfrm>
            <a:off x="353475" y="357510"/>
            <a:ext cx="8549059" cy="5032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rgbClr val="34444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600" baseline="30000" dirty="0" smtClean="0">
                <a:solidFill>
                  <a:srgbClr val="F79646">
                    <a:lumMod val="50000"/>
                  </a:srgbClr>
                </a:solidFill>
                <a:latin typeface="+mj-lt"/>
              </a:rPr>
              <a:t>RESULTS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sz="1800" i="1" dirty="0">
              <a:solidFill>
                <a:srgbClr val="7B6505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9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24913" y="622139"/>
            <a:ext cx="8284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B6505"/>
                </a:solidFill>
                <a:latin typeface="Calibri" pitchFamily="34" charset="0"/>
              </a:rPr>
              <a:t>Strengthened capacities</a:t>
            </a:r>
          </a:p>
          <a:p>
            <a:r>
              <a:rPr lang="en-US" b="1" dirty="0">
                <a:solidFill>
                  <a:srgbClr val="7B6505"/>
                </a:solidFill>
                <a:latin typeface="Calibri" pitchFamily="34" charset="0"/>
              </a:rPr>
              <a:t>Improved knowledge: several brochures developed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66" y="1268470"/>
            <a:ext cx="8961120" cy="4244340"/>
          </a:xfrm>
          <a:prstGeom prst="rect">
            <a:avLst/>
          </a:prstGeom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353475" y="357510"/>
            <a:ext cx="8549059" cy="50327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 cap="all" baseline="0">
                <a:solidFill>
                  <a:srgbClr val="344447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fr-FR" sz="2600" baseline="30000" dirty="0" smtClean="0">
                <a:solidFill>
                  <a:srgbClr val="F79646">
                    <a:lumMod val="50000"/>
                  </a:srgbClr>
                </a:solidFill>
                <a:latin typeface="+mj-lt"/>
              </a:rPr>
              <a:t>RESULTS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US" sz="1800" i="1" dirty="0">
              <a:solidFill>
                <a:srgbClr val="7B6505"/>
              </a:solidFill>
              <a:latin typeface="Calibri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9443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0669" y="295633"/>
            <a:ext cx="8229600" cy="862002"/>
          </a:xfrm>
        </p:spPr>
        <p:txBody>
          <a:bodyPr/>
          <a:lstStyle/>
          <a:p>
            <a:r>
              <a:rPr lang="fr-FR" dirty="0" smtClean="0"/>
              <a:t>Impact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668" y="937629"/>
            <a:ext cx="8611451" cy="3947502"/>
          </a:xfrm>
        </p:spPr>
        <p:txBody>
          <a:bodyPr/>
          <a:lstStyle/>
          <a:p>
            <a:r>
              <a:rPr lang="en-US" dirty="0" smtClean="0"/>
              <a:t>Restoring </a:t>
            </a:r>
            <a:r>
              <a:rPr lang="en-US" dirty="0"/>
              <a:t>dignity </a:t>
            </a:r>
            <a:r>
              <a:rPr lang="en-US" dirty="0" smtClean="0"/>
              <a:t>to the communities</a:t>
            </a:r>
            <a:r>
              <a:rPr lang="en-US" dirty="0"/>
              <a:t>: </a:t>
            </a:r>
            <a:r>
              <a:rPr lang="en-US" dirty="0" smtClean="0"/>
              <a:t>reconstructing moral and hope</a:t>
            </a:r>
            <a:endParaRPr lang="en-US" dirty="0"/>
          </a:p>
          <a:p>
            <a:r>
              <a:rPr lang="en-US" dirty="0" smtClean="0"/>
              <a:t>Visible EU contribution to peace efforts in Mali, social cohesion and national reconciliation</a:t>
            </a:r>
          </a:p>
          <a:p>
            <a:r>
              <a:rPr lang="en-US" dirty="0" smtClean="0"/>
              <a:t>Unprecedented </a:t>
            </a:r>
            <a:r>
              <a:rPr lang="en-US" dirty="0"/>
              <a:t>cooperation with the ICC: arrest and conviction of the </a:t>
            </a:r>
            <a:r>
              <a:rPr lang="en-US" dirty="0" smtClean="0"/>
              <a:t>individual </a:t>
            </a:r>
            <a:r>
              <a:rPr lang="en-US" dirty="0"/>
              <a:t>responsible for the destruction of the mausoleums</a:t>
            </a:r>
          </a:p>
          <a:p>
            <a:r>
              <a:rPr lang="en-US" dirty="0"/>
              <a:t>Unprecedented cooperation with MINUSMA: </a:t>
            </a:r>
            <a:r>
              <a:rPr lang="en-US" dirty="0" smtClean="0"/>
              <a:t>first case of protecting culture within the mandate </a:t>
            </a:r>
            <a:r>
              <a:rPr lang="en-US" dirty="0"/>
              <a:t>of a peacekeeping operation</a:t>
            </a:r>
          </a:p>
          <a:p>
            <a:endParaRPr lang="fr-F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56660"/>
            <a:ext cx="8983980" cy="19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4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21156</TotalTime>
  <Words>389</Words>
  <Application>Microsoft Office PowerPoint</Application>
  <PresentationFormat>On-screen Show (16:10)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DAMAGED HERITAGE IN NORTHERN MALI : SAFEGUARDING, RESToRATION, REhabilitation, Revitalisation </vt:lpstr>
      <vt:lpstr>PowerPoint Presentation</vt:lpstr>
      <vt:lpstr>RESULTS  </vt:lpstr>
      <vt:lpstr>RESULTS  </vt:lpstr>
      <vt:lpstr>PowerPoint Presentation</vt:lpstr>
      <vt:lpstr>PowerPoint Presentation</vt:lpstr>
      <vt:lpstr>PowerPoint Presentation</vt:lpstr>
      <vt:lpstr>Impact</vt:lpstr>
      <vt:lpstr>Encountered difficulties 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dmx</dc:creator>
  <cp:lastModifiedBy>ROWLANDS Jasmine (DEVCO-EXT)</cp:lastModifiedBy>
  <cp:revision>891</cp:revision>
  <cp:lastPrinted>2017-10-20T11:04:55Z</cp:lastPrinted>
  <dcterms:created xsi:type="dcterms:W3CDTF">2013-10-19T09:37:59Z</dcterms:created>
  <dcterms:modified xsi:type="dcterms:W3CDTF">2018-01-19T16:31:52Z</dcterms:modified>
</cp:coreProperties>
</file>