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4"/>
  </p:notesMasterIdLst>
  <p:handoutMasterIdLst>
    <p:handoutMasterId r:id="rId25"/>
  </p:handoutMasterIdLst>
  <p:sldIdLst>
    <p:sldId id="256" r:id="rId2"/>
    <p:sldId id="463" r:id="rId3"/>
    <p:sldId id="438" r:id="rId4"/>
    <p:sldId id="468" r:id="rId5"/>
    <p:sldId id="449" r:id="rId6"/>
    <p:sldId id="392" r:id="rId7"/>
    <p:sldId id="435" r:id="rId8"/>
    <p:sldId id="457" r:id="rId9"/>
    <p:sldId id="458" r:id="rId10"/>
    <p:sldId id="459" r:id="rId11"/>
    <p:sldId id="460" r:id="rId12"/>
    <p:sldId id="404" r:id="rId13"/>
    <p:sldId id="490" r:id="rId14"/>
    <p:sldId id="486" r:id="rId15"/>
    <p:sldId id="377" r:id="rId16"/>
    <p:sldId id="464" r:id="rId17"/>
    <p:sldId id="487" r:id="rId18"/>
    <p:sldId id="470" r:id="rId19"/>
    <p:sldId id="488" r:id="rId20"/>
    <p:sldId id="482" r:id="rId21"/>
    <p:sldId id="489" r:id="rId22"/>
    <p:sldId id="440"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9768" autoAdjust="0"/>
  </p:normalViewPr>
  <p:slideViewPr>
    <p:cSldViewPr snapToGrid="0">
      <p:cViewPr varScale="1">
        <p:scale>
          <a:sx n="45" d="100"/>
          <a:sy n="45" d="100"/>
        </p:scale>
        <p:origin x="-102" y="-612"/>
      </p:cViewPr>
      <p:guideLst>
        <p:guide orient="horz" pos="2160"/>
        <p:guide pos="3840"/>
      </p:guideLst>
    </p:cSldViewPr>
  </p:slideViewPr>
  <p:notesTextViewPr>
    <p:cViewPr>
      <p:scale>
        <a:sx n="1" d="1"/>
        <a:sy n="1" d="1"/>
      </p:scale>
      <p:origin x="0" y="0"/>
    </p:cViewPr>
  </p:notesTextViewPr>
  <p:sorterViewPr>
    <p:cViewPr>
      <p:scale>
        <a:sx n="86" d="100"/>
        <a:sy n="86" d="100"/>
      </p:scale>
      <p:origin x="0" y="-42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9EE6BB10-2112-4F22-BE88-E142C0E0513D}" type="datetimeFigureOut">
              <a:rPr lang="fr-FR" smtClean="0"/>
              <a:t>19/01/2018</a:t>
            </a:fld>
            <a:endParaRPr lang="fr-FR"/>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C24E5D9E-7894-462D-9CBE-B9C16E9E3E20}" type="slidenum">
              <a:rPr lang="fr-FR" smtClean="0"/>
              <a:t>‹#›</a:t>
            </a:fld>
            <a:endParaRPr lang="fr-FR"/>
          </a:p>
        </p:txBody>
      </p:sp>
    </p:spTree>
    <p:extLst>
      <p:ext uri="{BB962C8B-B14F-4D97-AF65-F5344CB8AC3E}">
        <p14:creationId xmlns:p14="http://schemas.microsoft.com/office/powerpoint/2010/main" val="3442167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DB1FEE24-474F-43E7-9008-C1F0B11DCC03}" type="datetimeFigureOut">
              <a:rPr lang="fr-FR" smtClean="0"/>
              <a:t>19/01/2018</a:t>
            </a:fld>
            <a:endParaRPr lang="fr-FR"/>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9" y="9429750"/>
            <a:ext cx="2946400" cy="496889"/>
          </a:xfrm>
          <a:prstGeom prst="rect">
            <a:avLst/>
          </a:prstGeom>
        </p:spPr>
        <p:txBody>
          <a:bodyPr vert="horz" lIns="91440" tIns="45720" rIns="91440" bIns="45720" rtlCol="0" anchor="b"/>
          <a:lstStyle>
            <a:lvl1pPr algn="r">
              <a:defRPr sz="1200"/>
            </a:lvl1pPr>
          </a:lstStyle>
          <a:p>
            <a:fld id="{CF8ABA21-B333-465E-9FBA-E5B6DB63B2F0}" type="slidenum">
              <a:rPr lang="fr-FR" smtClean="0"/>
              <a:t>‹#›</a:t>
            </a:fld>
            <a:endParaRPr lang="fr-FR"/>
          </a:p>
        </p:txBody>
      </p:sp>
    </p:spTree>
    <p:extLst>
      <p:ext uri="{BB962C8B-B14F-4D97-AF65-F5344CB8AC3E}">
        <p14:creationId xmlns:p14="http://schemas.microsoft.com/office/powerpoint/2010/main" val="209236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ABA21-B333-465E-9FBA-E5B6DB63B2F0}" type="slidenum">
              <a:rPr lang="fr-FR" smtClean="0"/>
              <a:t>1</a:t>
            </a:fld>
            <a:endParaRPr lang="fr-FR"/>
          </a:p>
        </p:txBody>
      </p:sp>
    </p:spTree>
    <p:extLst>
      <p:ext uri="{BB962C8B-B14F-4D97-AF65-F5344CB8AC3E}">
        <p14:creationId xmlns:p14="http://schemas.microsoft.com/office/powerpoint/2010/main" val="208862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10</a:t>
            </a:fld>
            <a:endParaRPr lang="fr-FR"/>
          </a:p>
        </p:txBody>
      </p:sp>
    </p:spTree>
    <p:extLst>
      <p:ext uri="{BB962C8B-B14F-4D97-AF65-F5344CB8AC3E}">
        <p14:creationId xmlns:p14="http://schemas.microsoft.com/office/powerpoint/2010/main" val="152657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11</a:t>
            </a:fld>
            <a:endParaRPr lang="fr-FR"/>
          </a:p>
        </p:txBody>
      </p:sp>
    </p:spTree>
    <p:extLst>
      <p:ext uri="{BB962C8B-B14F-4D97-AF65-F5344CB8AC3E}">
        <p14:creationId xmlns:p14="http://schemas.microsoft.com/office/powerpoint/2010/main" val="425785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ACA0EA6-F323-4A6C-BBDF-BDCA58FB3D5F}" type="slidenum">
              <a:rPr lang="lt-LT" altLang="en-US" smtClean="0">
                <a:solidFill>
                  <a:srgbClr val="000000"/>
                </a:solidFill>
                <a:ea typeface="MS PGothic" pitchFamily="34" charset="-128"/>
              </a:rPr>
              <a:pPr algn="r" eaLnBrk="1" hangingPunct="1">
                <a:spcBef>
                  <a:spcPct val="0"/>
                </a:spcBef>
              </a:pPr>
              <a:t>12</a:t>
            </a:fld>
            <a:endParaRPr lang="lt-LT" altLang="en-US" smtClean="0">
              <a:solidFill>
                <a:srgbClr val="000000"/>
              </a:solidFill>
              <a:ea typeface="MS PGothic" pitchFamily="34"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Education and communication is an area where there is a lot of potential.</a:t>
            </a:r>
          </a:p>
          <a:p>
            <a:pPr eaLnBrk="1" hangingPunct="1"/>
            <a:endParaRPr lang="en-GB" altLang="en-US" dirty="0" smtClean="0"/>
          </a:p>
          <a:p>
            <a:pPr eaLnBrk="1" hangingPunct="1"/>
            <a:r>
              <a:rPr lang="en-GB" altLang="en-US" dirty="0" smtClean="0"/>
              <a:t>In Indonesia, following the tsunami of 2005, UNESCO organised cultural and psychotherapeutic healing programmes addressed to traumatised children, focusing on their heritage. The programme was a great success.</a:t>
            </a:r>
          </a:p>
          <a:p>
            <a:pPr eaLnBrk="1" hangingPunct="1"/>
            <a:endParaRPr lang="en-GB" altLang="en-US" dirty="0" smtClean="0"/>
          </a:p>
          <a:p>
            <a:pPr eaLnBrk="1" hangingPunct="1"/>
            <a:r>
              <a:rPr lang="en-GB" altLang="en-US" dirty="0" smtClean="0"/>
              <a:t>WHC, in the meantime, produced a new episode of the “</a:t>
            </a:r>
            <a:r>
              <a:rPr lang="en-GB" altLang="en-US" dirty="0" err="1" smtClean="0"/>
              <a:t>Patrimonito</a:t>
            </a:r>
            <a:r>
              <a:rPr lang="en-GB" altLang="en-US" dirty="0" smtClean="0"/>
              <a:t>” saga, devoted to disaster risks: </a:t>
            </a:r>
            <a:r>
              <a:rPr lang="en-GB" altLang="en-US" dirty="0" err="1" smtClean="0"/>
              <a:t>Patrimonito</a:t>
            </a:r>
            <a:r>
              <a:rPr lang="en-GB" altLang="en-US" dirty="0" smtClean="0"/>
              <a:t> in Avila. This is accessible from: </a:t>
            </a:r>
            <a:r>
              <a:rPr lang="en-GB" altLang="en-US" dirty="0" smtClean="0">
                <a:solidFill>
                  <a:srgbClr val="990000"/>
                </a:solidFill>
              </a:rPr>
              <a:t>http://whc.unesco.org/uploads/activities/documents/activity-50-12.mov  It describes, in a language accessible to children, the main stages of DRR…We might have a look at it, if time allows…it is only a few minutes.</a:t>
            </a:r>
          </a:p>
          <a:p>
            <a:pPr eaLnBrk="1" hangingPunct="1"/>
            <a:endParaRPr lang="en-GB" altLang="en-US" dirty="0" smtClean="0">
              <a:solidFill>
                <a:srgbClr val="990000"/>
              </a:solidFill>
            </a:endParaRPr>
          </a:p>
          <a:p>
            <a:pPr eaLnBrk="1" hangingPunct="1"/>
            <a:r>
              <a:rPr lang="en-GB" altLang="en-US" dirty="0" smtClean="0">
                <a:solidFill>
                  <a:srgbClr val="990000"/>
                </a:solidFill>
              </a:rPr>
              <a:t>More recently, UNESCO has developed</a:t>
            </a:r>
            <a:r>
              <a:rPr lang="en-GB" altLang="en-US" baseline="0" dirty="0" smtClean="0">
                <a:solidFill>
                  <a:srgbClr val="990000"/>
                </a:solidFill>
              </a:rPr>
              <a:t> a cross-sectoral Teachers’ Manual on the Prevention of Violent Extremism</a:t>
            </a:r>
            <a:endParaRPr lang="fr-FR" altLang="en-US" dirty="0" smtClean="0">
              <a:solidFill>
                <a:srgbClr val="990000"/>
              </a:solidFill>
            </a:endParaRPr>
          </a:p>
        </p:txBody>
      </p:sp>
    </p:spTree>
    <p:extLst>
      <p:ext uri="{BB962C8B-B14F-4D97-AF65-F5344CB8AC3E}">
        <p14:creationId xmlns:p14="http://schemas.microsoft.com/office/powerpoint/2010/main" val="421945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13</a:t>
            </a:fld>
            <a:endParaRPr lang="fr-FR"/>
          </a:p>
        </p:txBody>
      </p:sp>
    </p:spTree>
    <p:extLst>
      <p:ext uri="{BB962C8B-B14F-4D97-AF65-F5344CB8AC3E}">
        <p14:creationId xmlns:p14="http://schemas.microsoft.com/office/powerpoint/2010/main" val="339274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Ca </a:t>
            </a:r>
            <a:r>
              <a:rPr lang="en-GB" sz="1000" b="1" dirty="0" smtClean="0"/>
              <a:t>40 projects </a:t>
            </a:r>
            <a:r>
              <a:rPr lang="en-GB" sz="1000" dirty="0" smtClean="0"/>
              <a:t>implemented by UNESCO worldwide in partnership with the EU, and the cooperation has been steadily increasing since 2011. </a:t>
            </a:r>
          </a:p>
          <a:p>
            <a:endParaRPr lang="en-GB" sz="1000" dirty="0" smtClean="0"/>
          </a:p>
          <a:p>
            <a:r>
              <a:rPr lang="en-GB" sz="1000" dirty="0" smtClean="0"/>
              <a:t>In the field of culture, UNESCO and the EU have recently joined forces to </a:t>
            </a:r>
          </a:p>
          <a:p>
            <a:pPr marL="171450" indent="-171450">
              <a:buFontTx/>
              <a:buChar char="-"/>
            </a:pPr>
            <a:r>
              <a:rPr lang="en-GB" sz="1000" b="1" dirty="0" smtClean="0"/>
              <a:t>rehabilitate cultural heritage and safeguard manuscripts in Mali</a:t>
            </a:r>
            <a:r>
              <a:rPr lang="en-GB" sz="1000" dirty="0" smtClean="0"/>
              <a:t>, </a:t>
            </a:r>
          </a:p>
          <a:p>
            <a:pPr marL="171450" indent="-171450">
              <a:buFontTx/>
              <a:buChar char="-"/>
            </a:pPr>
            <a:r>
              <a:rPr lang="en-GB" sz="1000" dirty="0" smtClean="0"/>
              <a:t>establish </a:t>
            </a:r>
            <a:r>
              <a:rPr lang="en-GB" sz="1000" b="1" dirty="0" smtClean="0"/>
              <a:t>UNESCO cultural world heritage routes in Europe</a:t>
            </a:r>
            <a:r>
              <a:rPr lang="en-GB" sz="1000" dirty="0" smtClean="0"/>
              <a:t>, </a:t>
            </a:r>
          </a:p>
          <a:p>
            <a:pPr marL="171450" indent="-171450">
              <a:buFontTx/>
              <a:buChar char="-"/>
            </a:pPr>
            <a:r>
              <a:rPr lang="en-GB" sz="1000" b="1" dirty="0" smtClean="0"/>
              <a:t>strengthen systems of governance of the cultural sector in developing countries through means of an expert facility</a:t>
            </a:r>
            <a:r>
              <a:rPr lang="en-GB" sz="1000" dirty="0" smtClean="0"/>
              <a:t> and </a:t>
            </a:r>
          </a:p>
          <a:p>
            <a:pPr marL="171450" indent="-171450">
              <a:buFontTx/>
              <a:buChar char="-"/>
            </a:pPr>
            <a:r>
              <a:rPr lang="en-GB" sz="1000" b="1" dirty="0" smtClean="0"/>
              <a:t>provide an operational response to halt the on-going loss of cultural heritage and prepare post-conflict priority actions in Syria</a:t>
            </a:r>
            <a:r>
              <a:rPr lang="en-GB" sz="1000" dirty="0" smtClean="0"/>
              <a:t>. </a:t>
            </a:r>
            <a:endParaRPr lang="fr-FR" sz="1000" dirty="0" smtClean="0"/>
          </a:p>
          <a:p>
            <a:r>
              <a:rPr lang="en-GB" sz="1000" dirty="0" smtClean="0"/>
              <a:t> </a:t>
            </a:r>
            <a:endParaRPr lang="fr-FR" sz="1000" dirty="0" smtClean="0"/>
          </a:p>
          <a:p>
            <a:r>
              <a:rPr lang="en-GB" sz="1000" dirty="0" smtClean="0"/>
              <a:t>In 2015, the partnership between UNESCO and the EU has been reinforced thanks to various </a:t>
            </a:r>
            <a:r>
              <a:rPr lang="en-GB" sz="1000" b="1" dirty="0" smtClean="0"/>
              <a:t>high-level meetings</a:t>
            </a:r>
            <a:r>
              <a:rPr lang="en-GB" sz="1000" dirty="0" smtClean="0"/>
              <a:t>, notably the participation of the Director-General in a Public Hearing at the European Parliament (15 September 2015) to strengthen cooperation for the protection of culture and education in emergency situations. The Hearing coincided with the </a:t>
            </a:r>
            <a:r>
              <a:rPr lang="en-GB" sz="1000" b="1" dirty="0" smtClean="0"/>
              <a:t>10th anniversary of UNESCO’s 2005 Convention on the Promotion and Protection of the Diversity of Cultural Expressions,</a:t>
            </a:r>
            <a:r>
              <a:rPr lang="en-GB" sz="1000" dirty="0" smtClean="0"/>
              <a:t> one of UNESCO’s most important contributions for the protection of human rights and for building an open citizenship in a globalized world. </a:t>
            </a:r>
            <a:endParaRPr lang="fr-FR" sz="1000" dirty="0" smtClean="0"/>
          </a:p>
          <a:p>
            <a:r>
              <a:rPr lang="en-GB" sz="1000" dirty="0" smtClean="0"/>
              <a:t> </a:t>
            </a:r>
            <a:endParaRPr lang="fr-FR" sz="1000" dirty="0" smtClean="0"/>
          </a:p>
          <a:p>
            <a:r>
              <a:rPr lang="en-GB" sz="1000" dirty="0" smtClean="0"/>
              <a:t>In June 2016, the </a:t>
            </a:r>
            <a:r>
              <a:rPr lang="en-GB" sz="1000" b="1" dirty="0" smtClean="0"/>
              <a:t>European External Action Service </a:t>
            </a:r>
            <a:r>
              <a:rPr lang="en-GB" sz="1000" dirty="0" smtClean="0"/>
              <a:t>was also a key partner in the UNESCO High-Level event and Conference on “</a:t>
            </a:r>
            <a:r>
              <a:rPr lang="en-GB" sz="1000" i="1" dirty="0" smtClean="0"/>
              <a:t>#Unite4Heritage. Cultural Diversity under Attack: Protecting Heritage for Peace</a:t>
            </a:r>
            <a:r>
              <a:rPr lang="en-GB" sz="1000" dirty="0" smtClean="0"/>
              <a:t>” that took place in Brussels. The important relations between the EU and UNESCO, notably around the role of culture for foreign policy and for building sustainable peace, were highlighted as one of the key outcomes of the meeting</a:t>
            </a:r>
            <a:endParaRPr lang="fr-FR" sz="1000" dirty="0"/>
          </a:p>
        </p:txBody>
      </p:sp>
      <p:sp>
        <p:nvSpPr>
          <p:cNvPr id="4" name="Slide Number Placeholder 3"/>
          <p:cNvSpPr>
            <a:spLocks noGrp="1"/>
          </p:cNvSpPr>
          <p:nvPr>
            <p:ph type="sldNum" sz="quarter" idx="10"/>
          </p:nvPr>
        </p:nvSpPr>
        <p:spPr/>
        <p:txBody>
          <a:bodyPr/>
          <a:lstStyle/>
          <a:p>
            <a:fld id="{CF8ABA21-B333-465E-9FBA-E5B6DB63B2F0}" type="slidenum">
              <a:rPr lang="fr-FR" smtClean="0"/>
              <a:t>14</a:t>
            </a:fld>
            <a:endParaRPr lang="fr-FR"/>
          </a:p>
        </p:txBody>
      </p:sp>
    </p:spTree>
    <p:extLst>
      <p:ext uri="{BB962C8B-B14F-4D97-AF65-F5344CB8AC3E}">
        <p14:creationId xmlns:p14="http://schemas.microsoft.com/office/powerpoint/2010/main" val="327226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15</a:t>
            </a:fld>
            <a:endParaRPr lang="fr-FR"/>
          </a:p>
        </p:txBody>
      </p:sp>
    </p:spTree>
    <p:extLst>
      <p:ext uri="{BB962C8B-B14F-4D97-AF65-F5344CB8AC3E}">
        <p14:creationId xmlns:p14="http://schemas.microsoft.com/office/powerpoint/2010/main" val="429095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16</a:t>
            </a:fld>
            <a:endParaRPr lang="fr-FR"/>
          </a:p>
        </p:txBody>
      </p:sp>
    </p:spTree>
    <p:extLst>
      <p:ext uri="{BB962C8B-B14F-4D97-AF65-F5344CB8AC3E}">
        <p14:creationId xmlns:p14="http://schemas.microsoft.com/office/powerpoint/2010/main" val="68871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17</a:t>
            </a:fld>
            <a:endParaRPr lang="fr-FR"/>
          </a:p>
        </p:txBody>
      </p:sp>
    </p:spTree>
    <p:extLst>
      <p:ext uri="{BB962C8B-B14F-4D97-AF65-F5344CB8AC3E}">
        <p14:creationId xmlns:p14="http://schemas.microsoft.com/office/powerpoint/2010/main" val="228440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18</a:t>
            </a:fld>
            <a:endParaRPr lang="fr-FR"/>
          </a:p>
        </p:txBody>
      </p:sp>
    </p:spTree>
    <p:extLst>
      <p:ext uri="{BB962C8B-B14F-4D97-AF65-F5344CB8AC3E}">
        <p14:creationId xmlns:p14="http://schemas.microsoft.com/office/powerpoint/2010/main" val="375463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19</a:t>
            </a:fld>
            <a:endParaRPr lang="fr-FR"/>
          </a:p>
        </p:txBody>
      </p:sp>
    </p:spTree>
    <p:extLst>
      <p:ext uri="{BB962C8B-B14F-4D97-AF65-F5344CB8AC3E}">
        <p14:creationId xmlns:p14="http://schemas.microsoft.com/office/powerpoint/2010/main" val="262909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2</a:t>
            </a:fld>
            <a:endParaRPr lang="fr-FR"/>
          </a:p>
        </p:txBody>
      </p:sp>
    </p:spTree>
    <p:extLst>
      <p:ext uri="{BB962C8B-B14F-4D97-AF65-F5344CB8AC3E}">
        <p14:creationId xmlns:p14="http://schemas.microsoft.com/office/powerpoint/2010/main" val="192602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20</a:t>
            </a:fld>
            <a:endParaRPr lang="fr-FR"/>
          </a:p>
        </p:txBody>
      </p:sp>
    </p:spTree>
    <p:extLst>
      <p:ext uri="{BB962C8B-B14F-4D97-AF65-F5344CB8AC3E}">
        <p14:creationId xmlns:p14="http://schemas.microsoft.com/office/powerpoint/2010/main" val="324429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F8ABA21-B333-465E-9FBA-E5B6DB63B2F0}" type="slidenum">
              <a:rPr lang="fr-FR" smtClean="0"/>
              <a:t>21</a:t>
            </a:fld>
            <a:endParaRPr lang="fr-FR"/>
          </a:p>
        </p:txBody>
      </p:sp>
    </p:spTree>
    <p:extLst>
      <p:ext uri="{BB962C8B-B14F-4D97-AF65-F5344CB8AC3E}">
        <p14:creationId xmlns:p14="http://schemas.microsoft.com/office/powerpoint/2010/main" val="255262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22</a:t>
            </a:fld>
            <a:endParaRPr lang="fr-FR"/>
          </a:p>
        </p:txBody>
      </p:sp>
    </p:spTree>
    <p:extLst>
      <p:ext uri="{BB962C8B-B14F-4D97-AF65-F5344CB8AC3E}">
        <p14:creationId xmlns:p14="http://schemas.microsoft.com/office/powerpoint/2010/main" val="350116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3</a:t>
            </a:fld>
            <a:endParaRPr lang="fr-FR"/>
          </a:p>
        </p:txBody>
      </p:sp>
    </p:spTree>
    <p:extLst>
      <p:ext uri="{BB962C8B-B14F-4D97-AF65-F5344CB8AC3E}">
        <p14:creationId xmlns:p14="http://schemas.microsoft.com/office/powerpoint/2010/main" val="416489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08DE48-9F42-40B2-BFD4-9B387AC983A7}" type="slidenum">
              <a:rPr kumimoji="0" lang="lt-LT"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t-LT"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t-LT" altLang="fr-FR"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37941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F8ABA21-B333-465E-9FBA-E5B6DB63B2F0}" type="slidenum">
              <a:rPr lang="fr-FR" smtClean="0"/>
              <a:t>5</a:t>
            </a:fld>
            <a:endParaRPr lang="fr-FR"/>
          </a:p>
        </p:txBody>
      </p:sp>
    </p:spTree>
    <p:extLst>
      <p:ext uri="{BB962C8B-B14F-4D97-AF65-F5344CB8AC3E}">
        <p14:creationId xmlns:p14="http://schemas.microsoft.com/office/powerpoint/2010/main" val="420510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fr-FR" sz="1200" dirty="0" smtClean="0">
                <a:solidFill>
                  <a:schemeClr val="tx1"/>
                </a:solidFill>
              </a:rPr>
              <a:t>The Unit:</a:t>
            </a:r>
          </a:p>
          <a:p>
            <a:pPr marL="514350" indent="-514350" algn="l">
              <a:buClr>
                <a:schemeClr val="accent1"/>
              </a:buClr>
              <a:buFont typeface="Arial" panose="020B0604020202020204" pitchFamily="34" charset="0"/>
              <a:buChar char="•"/>
              <a:defRPr/>
            </a:pPr>
            <a:r>
              <a:rPr lang="en-GB" sz="1200" dirty="0" smtClean="0">
                <a:solidFill>
                  <a:schemeClr val="tx1"/>
                </a:solidFill>
              </a:rPr>
              <a:t>Coordinates, linking with other UNESCO services and external partners</a:t>
            </a:r>
          </a:p>
          <a:p>
            <a:pPr marL="514350" indent="-514350" algn="l">
              <a:buClr>
                <a:schemeClr val="accent1"/>
              </a:buClr>
              <a:buFont typeface="Arial" panose="020B0604020202020204" pitchFamily="34" charset="0"/>
              <a:buChar char="•"/>
              <a:defRPr/>
            </a:pPr>
            <a:r>
              <a:rPr lang="en-GB" sz="1200" dirty="0" smtClean="0">
                <a:solidFill>
                  <a:schemeClr val="tx1"/>
                </a:solidFill>
              </a:rPr>
              <a:t>Provides technical support to programme implementation</a:t>
            </a:r>
          </a:p>
          <a:p>
            <a:pPr marL="514350" indent="-514350" algn="l">
              <a:buClr>
                <a:schemeClr val="accent1"/>
              </a:buClr>
              <a:buFont typeface="Arial" panose="020B0604020202020204" pitchFamily="34" charset="0"/>
              <a:buChar char="•"/>
              <a:defRPr/>
            </a:pPr>
            <a:r>
              <a:rPr lang="en-GB" sz="1200" dirty="0" smtClean="0">
                <a:solidFill>
                  <a:schemeClr val="tx1"/>
                </a:solidFill>
              </a:rPr>
              <a:t>Offers policy advice, and develops inter-institutional cooperation</a:t>
            </a:r>
          </a:p>
          <a:p>
            <a:pPr marL="514350" indent="-514350" algn="l">
              <a:buClr>
                <a:schemeClr val="accent1"/>
              </a:buClr>
              <a:buFont typeface="Arial" panose="020B0604020202020204" pitchFamily="34" charset="0"/>
              <a:buChar char="•"/>
              <a:defRPr/>
            </a:pPr>
            <a:r>
              <a:rPr lang="en-GB" sz="1200" dirty="0" smtClean="0">
                <a:solidFill>
                  <a:schemeClr val="tx1"/>
                </a:solidFill>
              </a:rPr>
              <a:t>Supports communication and resource mobilisation</a:t>
            </a:r>
          </a:p>
          <a:p>
            <a:endParaRPr lang="en-US" dirty="0"/>
          </a:p>
        </p:txBody>
      </p:sp>
      <p:sp>
        <p:nvSpPr>
          <p:cNvPr id="4" name="Slide Number Placeholder 3"/>
          <p:cNvSpPr>
            <a:spLocks noGrp="1"/>
          </p:cNvSpPr>
          <p:nvPr>
            <p:ph type="sldNum" sz="quarter" idx="10"/>
          </p:nvPr>
        </p:nvSpPr>
        <p:spPr/>
        <p:txBody>
          <a:bodyPr/>
          <a:lstStyle/>
          <a:p>
            <a:fld id="{CF8ABA21-B333-465E-9FBA-E5B6DB63B2F0}" type="slidenum">
              <a:rPr lang="fr-FR" smtClean="0"/>
              <a:t>6</a:t>
            </a:fld>
            <a:endParaRPr lang="fr-FR"/>
          </a:p>
        </p:txBody>
      </p:sp>
    </p:spTree>
    <p:extLst>
      <p:ext uri="{BB962C8B-B14F-4D97-AF65-F5344CB8AC3E}">
        <p14:creationId xmlns:p14="http://schemas.microsoft.com/office/powerpoint/2010/main" val="346678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ABA21-B333-465E-9FBA-E5B6DB63B2F0}" type="slidenum">
              <a:rPr lang="fr-FR" smtClean="0"/>
              <a:t>7</a:t>
            </a:fld>
            <a:endParaRPr lang="fr-FR"/>
          </a:p>
        </p:txBody>
      </p:sp>
    </p:spTree>
    <p:extLst>
      <p:ext uri="{BB962C8B-B14F-4D97-AF65-F5344CB8AC3E}">
        <p14:creationId xmlns:p14="http://schemas.microsoft.com/office/powerpoint/2010/main" val="42517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133A360-0B9D-4FCC-AAB2-0441AEDEBE01}" type="slidenum">
              <a:rPr lang="en-US" smtClean="0"/>
              <a:t>8</a:t>
            </a:fld>
            <a:endParaRPr lang="en-US"/>
          </a:p>
        </p:txBody>
      </p:sp>
    </p:spTree>
    <p:extLst>
      <p:ext uri="{BB962C8B-B14F-4D97-AF65-F5344CB8AC3E}">
        <p14:creationId xmlns:p14="http://schemas.microsoft.com/office/powerpoint/2010/main" val="21340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133A360-0B9D-4FCC-AAB2-0441AEDEBE01}" type="slidenum">
              <a:rPr lang="en-US" smtClean="0"/>
              <a:t>9</a:t>
            </a:fld>
            <a:endParaRPr lang="en-US"/>
          </a:p>
        </p:txBody>
      </p:sp>
    </p:spTree>
    <p:extLst>
      <p:ext uri="{BB962C8B-B14F-4D97-AF65-F5344CB8AC3E}">
        <p14:creationId xmlns:p14="http://schemas.microsoft.com/office/powerpoint/2010/main" val="106535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F4906B-9FC0-854E-9163-815CEB11CDA2}" type="datetime1">
              <a:rPr lang="en-US" smtClean="0"/>
              <a:t>1/19/2018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685414-91A2-4CB2-AE77-38F4B1B8DACF}"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34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03A932-4013-394B-94B7-BEEB266B2D09}" type="datetime1">
              <a:rPr lang="en-US" smtClean="0"/>
              <a:t>1/19/2018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380419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35A008-0876-EA47-B0D7-D2275BE98DED}" type="datetime1">
              <a:rPr lang="en-US" smtClean="0"/>
              <a:t>1/19/2018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258246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rtlCol="0">
            <a:normAutofit/>
          </a:bodyPr>
          <a:lstStyle/>
          <a:p>
            <a:pPr lvl="0"/>
            <a:endParaRPr lang="en-US" noProof="0" dirty="0"/>
          </a:p>
        </p:txBody>
      </p:sp>
      <p:sp>
        <p:nvSpPr>
          <p:cNvPr id="16" name="Text Placeholder 15"/>
          <p:cNvSpPr>
            <a:spLocks noGrp="1"/>
          </p:cNvSpPr>
          <p:nvPr>
            <p:ph type="body" sz="quarter" idx="14"/>
          </p:nvPr>
        </p:nvSpPr>
        <p:spPr>
          <a:xfrm>
            <a:off x="3435567" y="6268150"/>
            <a:ext cx="8291068" cy="365125"/>
          </a:xfrm>
          <a:prstGeom prst="rect">
            <a:avLst/>
          </a:prstGeom>
        </p:spPr>
        <p:txBody>
          <a:bodyPr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60967224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vert="horz"/>
          <a:lstStyle/>
          <a:p>
            <a:pPr lvl="0"/>
            <a:endParaRPr lang="en-US" noProof="0"/>
          </a:p>
        </p:txBody>
      </p:sp>
      <p:sp>
        <p:nvSpPr>
          <p:cNvPr id="16" name="Text Placeholder 15"/>
          <p:cNvSpPr>
            <a:spLocks noGrp="1"/>
          </p:cNvSpPr>
          <p:nvPr>
            <p:ph type="body" sz="quarter" idx="14"/>
          </p:nvPr>
        </p:nvSpPr>
        <p:spPr>
          <a:xfrm>
            <a:off x="3435567" y="6268150"/>
            <a:ext cx="8291068" cy="365125"/>
          </a:xfrm>
          <a:prstGeom prst="rect">
            <a:avLst/>
          </a:prstGeom>
        </p:spPr>
        <p:txBody>
          <a:bodyPr vert="horz"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vert="horz"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38377878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lgn="l" defTabSz="457200" fontAlgn="auto">
              <a:spcBef>
                <a:spcPts val="0"/>
              </a:spcBef>
              <a:spcAft>
                <a:spcPts val="0"/>
              </a:spcAft>
              <a:defRPr>
                <a:solidFill>
                  <a:prstClr val="white"/>
                </a:solidFill>
                <a:latin typeface="Calibri"/>
              </a:defRPr>
            </a:lvl1pPr>
          </a:lstStyle>
          <a:p>
            <a:pPr>
              <a:defRPr/>
            </a:pPr>
            <a:fld id="{75B021AF-CE7E-A044-9D30-6C3882E30046}" type="datetime1">
              <a:rPr lang="en-US" smtClean="0"/>
              <a:t>1/19/2018</a:t>
            </a:fld>
            <a:endParaRPr lang="fr-F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lgn="l" defTabSz="457200" fontAlgn="auto">
              <a:spcBef>
                <a:spcPts val="0"/>
              </a:spcBef>
              <a:spcAft>
                <a:spcPts val="0"/>
              </a:spcAft>
              <a:defRPr>
                <a:solidFill>
                  <a:prstClr val="white"/>
                </a:solidFill>
                <a:latin typeface="Calibri"/>
              </a:defRPr>
            </a:lvl1pPr>
          </a:lstStyle>
          <a:p>
            <a:pPr>
              <a:defRPr/>
            </a:pPr>
            <a:endParaRPr lang="fr-F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lgn="l" defTabSz="457200" fontAlgn="auto">
              <a:spcBef>
                <a:spcPts val="0"/>
              </a:spcBef>
              <a:spcAft>
                <a:spcPts val="0"/>
              </a:spcAft>
              <a:defRPr>
                <a:solidFill>
                  <a:prstClr val="white"/>
                </a:solidFill>
                <a:latin typeface="Calibri"/>
              </a:defRPr>
            </a:lvl1pPr>
          </a:lstStyle>
          <a:p>
            <a:pPr>
              <a:defRPr/>
            </a:pPr>
            <a:fld id="{14A1E23C-C0D5-40C2-B40B-55B024ED8C30}" type="slidenum">
              <a:rPr lang="fr-FR" altLang="fr-FR"/>
              <a:pPr>
                <a:defRPr/>
              </a:pPr>
              <a:t>‹#›</a:t>
            </a:fld>
            <a:endParaRPr lang="fr-FR" altLang="fr-FR"/>
          </a:p>
        </p:txBody>
      </p:sp>
    </p:spTree>
    <p:extLst>
      <p:ext uri="{BB962C8B-B14F-4D97-AF65-F5344CB8AC3E}">
        <p14:creationId xmlns:p14="http://schemas.microsoft.com/office/powerpoint/2010/main" val="1356923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vert="horz"/>
          <a:lstStyle/>
          <a:p>
            <a:pPr lvl="0"/>
            <a:endParaRPr lang="en-US" noProof="0"/>
          </a:p>
        </p:txBody>
      </p:sp>
      <p:sp>
        <p:nvSpPr>
          <p:cNvPr id="16" name="Text Placeholder 15"/>
          <p:cNvSpPr>
            <a:spLocks noGrp="1"/>
          </p:cNvSpPr>
          <p:nvPr>
            <p:ph type="body" sz="quarter" idx="14"/>
          </p:nvPr>
        </p:nvSpPr>
        <p:spPr>
          <a:xfrm>
            <a:off x="3435567" y="6268150"/>
            <a:ext cx="8291068" cy="365125"/>
          </a:xfrm>
          <a:prstGeom prst="rect">
            <a:avLst/>
          </a:prstGeom>
        </p:spPr>
        <p:txBody>
          <a:bodyPr vert="horz"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vert="horz"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1694920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vert="horz"/>
          <a:lstStyle/>
          <a:p>
            <a:pPr lvl="0"/>
            <a:endParaRPr lang="en-US" noProof="0"/>
          </a:p>
        </p:txBody>
      </p:sp>
      <p:sp>
        <p:nvSpPr>
          <p:cNvPr id="16" name="Text Placeholder 15"/>
          <p:cNvSpPr>
            <a:spLocks noGrp="1"/>
          </p:cNvSpPr>
          <p:nvPr>
            <p:ph type="body" sz="quarter" idx="14"/>
          </p:nvPr>
        </p:nvSpPr>
        <p:spPr>
          <a:xfrm>
            <a:off x="3435567" y="6268150"/>
            <a:ext cx="8291068" cy="365125"/>
          </a:xfrm>
          <a:prstGeom prst="rect">
            <a:avLst/>
          </a:prstGeom>
        </p:spPr>
        <p:txBody>
          <a:bodyPr vert="horz"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vert="horz"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218369235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vert="horz"/>
          <a:lstStyle/>
          <a:p>
            <a:pPr lvl="0"/>
            <a:endParaRPr lang="en-US" noProof="0"/>
          </a:p>
        </p:txBody>
      </p:sp>
      <p:sp>
        <p:nvSpPr>
          <p:cNvPr id="16" name="Text Placeholder 15"/>
          <p:cNvSpPr>
            <a:spLocks noGrp="1"/>
          </p:cNvSpPr>
          <p:nvPr>
            <p:ph type="body" sz="quarter" idx="14"/>
          </p:nvPr>
        </p:nvSpPr>
        <p:spPr>
          <a:xfrm>
            <a:off x="3435567" y="6268150"/>
            <a:ext cx="8291068" cy="365125"/>
          </a:xfrm>
          <a:prstGeom prst="rect">
            <a:avLst/>
          </a:prstGeom>
        </p:spPr>
        <p:txBody>
          <a:bodyPr vert="horz"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vert="horz"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303948825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3485" y="260350"/>
            <a:ext cx="1212849"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0" y="1412777"/>
            <a:ext cx="12192000" cy="4680049"/>
          </a:xfrm>
          <a:prstGeom prst="rect">
            <a:avLst/>
          </a:prstGeom>
        </p:spPr>
        <p:txBody>
          <a:bodyPr vert="horz"/>
          <a:lstStyle/>
          <a:p>
            <a:pPr lvl="0"/>
            <a:endParaRPr lang="en-US" noProof="0"/>
          </a:p>
        </p:txBody>
      </p:sp>
      <p:sp>
        <p:nvSpPr>
          <p:cNvPr id="16" name="Text Placeholder 15"/>
          <p:cNvSpPr>
            <a:spLocks noGrp="1"/>
          </p:cNvSpPr>
          <p:nvPr>
            <p:ph type="body" sz="quarter" idx="14"/>
          </p:nvPr>
        </p:nvSpPr>
        <p:spPr>
          <a:xfrm>
            <a:off x="3435567" y="6268150"/>
            <a:ext cx="8291068" cy="365125"/>
          </a:xfrm>
          <a:prstGeom prst="rect">
            <a:avLst/>
          </a:prstGeom>
        </p:spPr>
        <p:txBody>
          <a:bodyPr vert="horz" anchor="ctr"/>
          <a:lstStyle>
            <a:lvl1pPr marL="0" indent="0" algn="r">
              <a:buNone/>
              <a:defRPr sz="1100" b="1">
                <a:latin typeface="Myriad Pro Cond"/>
                <a:cs typeface="Myriad Pro Cond"/>
              </a:defRPr>
            </a:lvl1pPr>
          </a:lstStyle>
          <a:p>
            <a:pPr lvl="0"/>
            <a:r>
              <a:rPr lang="en-US" smtClean="0"/>
              <a:t>Click to edit Master text styles</a:t>
            </a:r>
          </a:p>
        </p:txBody>
      </p:sp>
      <p:sp>
        <p:nvSpPr>
          <p:cNvPr id="17" name="Text Placeholder 15"/>
          <p:cNvSpPr>
            <a:spLocks noGrp="1"/>
          </p:cNvSpPr>
          <p:nvPr>
            <p:ph type="body" sz="quarter" idx="15"/>
          </p:nvPr>
        </p:nvSpPr>
        <p:spPr>
          <a:xfrm>
            <a:off x="414729" y="6268150"/>
            <a:ext cx="2844800" cy="365125"/>
          </a:xfrm>
          <a:prstGeom prst="rect">
            <a:avLst/>
          </a:prstGeom>
        </p:spPr>
        <p:txBody>
          <a:bodyPr vert="horz" anchor="ctr"/>
          <a:lstStyle>
            <a:lvl1pPr marL="0" indent="0" algn="l">
              <a:buNone/>
              <a:defRPr sz="1100" b="1">
                <a:latin typeface="Myriad Pro Cond"/>
                <a:cs typeface="Myriad Pro Cond"/>
              </a:defRPr>
            </a:lvl1pPr>
          </a:lstStyle>
          <a:p>
            <a:pPr lvl="0"/>
            <a:r>
              <a:rPr lang="en-US" smtClean="0"/>
              <a:t>Click to edit Master text styles</a:t>
            </a:r>
          </a:p>
        </p:txBody>
      </p:sp>
    </p:spTree>
    <p:extLst>
      <p:ext uri="{BB962C8B-B14F-4D97-AF65-F5344CB8AC3E}">
        <p14:creationId xmlns:p14="http://schemas.microsoft.com/office/powerpoint/2010/main" val="150974784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01963-654E-D540-8D84-F4C1DA329AE1}" type="datetime1">
              <a:rPr lang="en-US" smtClean="0"/>
              <a:t>1/19/2018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86039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5982E3-E38B-EA4E-BF64-0384A0D3812A}" type="datetime1">
              <a:rPr lang="en-US" smtClean="0"/>
              <a:t>1/19/2018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685414-91A2-4CB2-AE77-38F4B1B8DACF}" type="slidenum">
              <a:rPr lang="fr-FR" smtClean="0"/>
              <a:t>‹#›</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66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A68A44-F8D8-714F-B110-5368CF190921}" type="datetime1">
              <a:rPr lang="en-US" smtClean="0"/>
              <a:t>1/19/2018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366892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23446F-E1BF-164B-9342-BAA1F2C86648}" type="datetime1">
              <a:rPr lang="en-US" smtClean="0"/>
              <a:t>1/19/2018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68629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7C12D4-564F-1B45-88E6-0671EF1239E2}" type="datetime1">
              <a:rPr lang="en-US" smtClean="0"/>
              <a:t>1/19/2018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401064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E6978F-3CE8-964E-ABE4-2384BF988D3C}" type="datetime1">
              <a:rPr lang="en-US" smtClean="0"/>
              <a:t>1/19/2018</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314070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57391A-6DA0-E74D-AFAC-8F1495679946}" type="datetime1">
              <a:rPr lang="en-US" smtClean="0"/>
              <a:t>1/19/2018</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685414-91A2-4CB2-AE77-38F4B1B8DACF}" type="slidenum">
              <a:rPr lang="fr-FR" smtClean="0"/>
              <a:t>‹#›</a:t>
            </a:fld>
            <a:endParaRPr lang="fr-FR"/>
          </a:p>
        </p:txBody>
      </p:sp>
    </p:spTree>
    <p:extLst>
      <p:ext uri="{BB962C8B-B14F-4D97-AF65-F5344CB8AC3E}">
        <p14:creationId xmlns:p14="http://schemas.microsoft.com/office/powerpoint/2010/main" val="40790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106188-3E7D-FE4B-9BB7-2C6F6C09624E}" type="datetime1">
              <a:rPr lang="en-US" smtClean="0"/>
              <a:t>1/19/2018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685414-91A2-4CB2-AE77-38F4B1B8DACF}" type="slidenum">
              <a:rPr lang="fr-FR" smtClean="0"/>
              <a:t>‹#›</a:t>
            </a:fld>
            <a:endParaRPr lang="fr-FR"/>
          </a:p>
        </p:txBody>
      </p:sp>
    </p:spTree>
    <p:extLst>
      <p:ext uri="{BB962C8B-B14F-4D97-AF65-F5344CB8AC3E}">
        <p14:creationId xmlns:p14="http://schemas.microsoft.com/office/powerpoint/2010/main" val="37027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19A184-FBE2-954D-A282-1A6BE8D9D89A}" type="datetime1">
              <a:rPr lang="en-US" smtClean="0"/>
              <a:t>1/19/2018</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685414-91A2-4CB2-AE77-38F4B1B8DACF}" type="slidenum">
              <a:rPr lang="fr-FR" smtClean="0"/>
              <a:t>‹#›</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522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8" r:id="rId12"/>
    <p:sldLayoutId id="2147483731" r:id="rId13"/>
    <p:sldLayoutId id="2147483732" r:id="rId14"/>
    <p:sldLayoutId id="2147483733" r:id="rId15"/>
    <p:sldLayoutId id="2147483734" r:id="rId16"/>
    <p:sldLayoutId id="2147483735" r:id="rId17"/>
    <p:sldLayoutId id="2147483736" r:id="rId18"/>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obs-traffic.museu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obs-traffic.museu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679" y="1524000"/>
            <a:ext cx="11134165" cy="2448320"/>
          </a:xfrm>
        </p:spPr>
        <p:txBody>
          <a:bodyPr>
            <a:normAutofit/>
          </a:bodyPr>
          <a:lstStyle/>
          <a:p>
            <a:pPr algn="ctr"/>
            <a:r>
              <a:rPr lang="en-US" sz="4500" b="1" dirty="0">
                <a:solidFill>
                  <a:schemeClr val="accent2"/>
                </a:solidFill>
              </a:rPr>
              <a:t>	</a:t>
            </a:r>
            <a:r>
              <a:rPr lang="en-US" sz="4200" b="1" dirty="0" smtClean="0">
                <a:solidFill>
                  <a:schemeClr val="accent2"/>
                </a:solidFill>
              </a:rPr>
              <a:t>Cultural Heritage </a:t>
            </a:r>
            <a:r>
              <a:rPr lang="en-US" sz="4200" b="1" dirty="0">
                <a:solidFill>
                  <a:schemeClr val="accent2"/>
                </a:solidFill>
              </a:rPr>
              <a:t>as an E</a:t>
            </a:r>
            <a:r>
              <a:rPr lang="en-US" sz="4200" b="1" dirty="0" smtClean="0">
                <a:solidFill>
                  <a:schemeClr val="accent2"/>
                </a:solidFill>
              </a:rPr>
              <a:t>ngine </a:t>
            </a:r>
            <a:r>
              <a:rPr lang="en-US" sz="4200" b="1" dirty="0">
                <a:solidFill>
                  <a:schemeClr val="accent2"/>
                </a:solidFill>
              </a:rPr>
              <a:t>for </a:t>
            </a:r>
            <a:r>
              <a:rPr lang="en-US" sz="4200" b="1" dirty="0" smtClean="0">
                <a:solidFill>
                  <a:schemeClr val="accent2"/>
                </a:solidFill>
              </a:rPr>
              <a:t/>
            </a:r>
            <a:br>
              <a:rPr lang="en-US" sz="4200" b="1" dirty="0" smtClean="0">
                <a:solidFill>
                  <a:schemeClr val="accent2"/>
                </a:solidFill>
              </a:rPr>
            </a:br>
            <a:r>
              <a:rPr lang="en-US" sz="4200" b="1" dirty="0" smtClean="0">
                <a:solidFill>
                  <a:schemeClr val="accent2"/>
                </a:solidFill>
              </a:rPr>
              <a:t>Social Recovery</a:t>
            </a:r>
            <a:r>
              <a:rPr lang="en-US" sz="4200" b="1" dirty="0">
                <a:solidFill>
                  <a:schemeClr val="accent2"/>
                </a:solidFill>
              </a:rPr>
              <a:t>: </a:t>
            </a:r>
            <a:r>
              <a:rPr lang="en-US" sz="4200" b="1" dirty="0" smtClean="0">
                <a:solidFill>
                  <a:schemeClr val="accent2"/>
                </a:solidFill>
              </a:rPr>
              <a:t/>
            </a:r>
            <a:br>
              <a:rPr lang="en-US" sz="4200" b="1" dirty="0" smtClean="0">
                <a:solidFill>
                  <a:schemeClr val="accent2"/>
                </a:solidFill>
              </a:rPr>
            </a:br>
            <a:r>
              <a:rPr lang="en-US" sz="4200" b="1" dirty="0" smtClean="0">
                <a:solidFill>
                  <a:schemeClr val="accent2"/>
                </a:solidFill>
              </a:rPr>
              <a:t>UNESCO’s Action and Follow </a:t>
            </a:r>
            <a:r>
              <a:rPr lang="en-US" sz="4200" b="1" dirty="0">
                <a:solidFill>
                  <a:schemeClr val="accent2"/>
                </a:solidFill>
              </a:rPr>
              <a:t>up to the World Reconstruction </a:t>
            </a:r>
            <a:r>
              <a:rPr lang="en-US" sz="4200" b="1" dirty="0" smtClean="0">
                <a:solidFill>
                  <a:schemeClr val="accent2"/>
                </a:solidFill>
              </a:rPr>
              <a:t>Conference</a:t>
            </a:r>
            <a:endParaRPr lang="fr-FR" sz="4200" b="1" dirty="0">
              <a:solidFill>
                <a:schemeClr val="accent2"/>
              </a:solidFill>
            </a:endParaRPr>
          </a:p>
        </p:txBody>
      </p:sp>
      <p:sp>
        <p:nvSpPr>
          <p:cNvPr id="3" name="Subtitle 2"/>
          <p:cNvSpPr>
            <a:spLocks noGrp="1"/>
          </p:cNvSpPr>
          <p:nvPr>
            <p:ph type="subTitle" idx="1"/>
          </p:nvPr>
        </p:nvSpPr>
        <p:spPr>
          <a:xfrm>
            <a:off x="416724" y="4510161"/>
            <a:ext cx="11342077" cy="1657557"/>
          </a:xfrm>
        </p:spPr>
        <p:txBody>
          <a:bodyPr>
            <a:normAutofit fontScale="55000" lnSpcReduction="20000"/>
          </a:bodyPr>
          <a:lstStyle/>
          <a:p>
            <a:pPr algn="ctr"/>
            <a:r>
              <a:rPr lang="fr-FR" sz="2800" b="1" dirty="0" smtClean="0"/>
              <a:t>Giovanni </a:t>
            </a:r>
            <a:r>
              <a:rPr lang="fr-FR" sz="2800" b="1" dirty="0" err="1" smtClean="0"/>
              <a:t>Boccardi</a:t>
            </a:r>
            <a:endParaRPr lang="en-GB" sz="2800" b="1" dirty="0" smtClean="0"/>
          </a:p>
          <a:p>
            <a:pPr algn="ctr"/>
            <a:r>
              <a:rPr lang="fr-FR" sz="2800" dirty="0" smtClean="0"/>
              <a:t>Emergency Preparedness and Response Unit, UNESCO CULTURE SECTOR</a:t>
            </a:r>
            <a:r>
              <a:rPr lang="fr-FR" dirty="0" smtClean="0"/>
              <a:t> </a:t>
            </a:r>
          </a:p>
          <a:p>
            <a:pPr algn="ctr"/>
            <a:endParaRPr lang="fr-FR" dirty="0" smtClean="0"/>
          </a:p>
          <a:p>
            <a:endParaRPr lang="fr-FR" dirty="0" smtClean="0"/>
          </a:p>
          <a:p>
            <a:pPr algn="ctr"/>
            <a:r>
              <a:rPr lang="fr-FR" sz="2900" b="1" dirty="0" smtClean="0"/>
              <a:t>Brussels, 24 OCTOBER 2017</a:t>
            </a:r>
          </a:p>
        </p:txBody>
      </p:sp>
      <p:pic>
        <p:nvPicPr>
          <p:cNvPr id="6" name="Picture 5" descr="unesco_logo_en_f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9" y="0"/>
            <a:ext cx="1403685" cy="18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E685414-91A2-4CB2-AE77-38F4B1B8DACF}" type="slidenum">
              <a:rPr lang="fr-FR" smtClean="0"/>
              <a:t>1</a:t>
            </a:fld>
            <a:endParaRPr lang="fr-FR"/>
          </a:p>
        </p:txBody>
      </p:sp>
    </p:spTree>
    <p:extLst>
      <p:ext uri="{BB962C8B-B14F-4D97-AF65-F5344CB8AC3E}">
        <p14:creationId xmlns:p14="http://schemas.microsoft.com/office/powerpoint/2010/main" val="335285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3828" y="112295"/>
            <a:ext cx="8229600" cy="706438"/>
          </a:xfrm>
        </p:spPr>
        <p:txBody>
          <a:bodyPr>
            <a:normAutofit/>
          </a:bodyPr>
          <a:lstStyle/>
          <a:p>
            <a:pPr algn="ctr"/>
            <a:r>
              <a:rPr lang="en-US" sz="4000" b="1" dirty="0" smtClean="0">
                <a:solidFill>
                  <a:schemeClr val="accent2"/>
                </a:solidFill>
                <a:ea typeface="+mn-ea"/>
                <a:cs typeface="Times New Roman" panose="02020603050405020304" pitchFamily="18" charset="0"/>
              </a:rPr>
              <a:t>Monitoring</a:t>
            </a:r>
            <a:endParaRPr lang="fr-FR" sz="4000" b="1" dirty="0">
              <a:solidFill>
                <a:schemeClr val="accent2"/>
              </a:solidFill>
              <a:ea typeface="+mn-ea"/>
              <a:cs typeface="Times New Roman" panose="02020603050405020304"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890" y="1371599"/>
            <a:ext cx="5533164" cy="38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E685414-91A2-4CB2-AE77-38F4B1B8DACF}" type="slidenum">
              <a:rPr lang="fr-FR" smtClean="0"/>
              <a:t>10</a:t>
            </a:fld>
            <a:endParaRPr lang="fr-FR"/>
          </a:p>
        </p:txBody>
      </p:sp>
      <p:sp>
        <p:nvSpPr>
          <p:cNvPr id="4" name="Rectangle 3"/>
          <p:cNvSpPr/>
          <p:nvPr/>
        </p:nvSpPr>
        <p:spPr>
          <a:xfrm>
            <a:off x="536331" y="1371599"/>
            <a:ext cx="5046784" cy="4832092"/>
          </a:xfrm>
          <a:prstGeom prst="rect">
            <a:avLst/>
          </a:prstGeom>
        </p:spPr>
        <p:txBody>
          <a:bodyPr wrap="square">
            <a:spAutoFit/>
          </a:bodyPr>
          <a:lstStyle/>
          <a:p>
            <a:pPr marL="457200" lvl="0" indent="-457200">
              <a:buClr>
                <a:srgbClr val="E48312"/>
              </a:buClr>
              <a:buFont typeface="Wingdings" panose="05000000000000000000" pitchFamily="2" charset="2"/>
              <a:buChar char="v"/>
            </a:pPr>
            <a:r>
              <a:rPr lang="en-GB" sz="2800" dirty="0" smtClean="0">
                <a:solidFill>
                  <a:srgbClr val="000000"/>
                </a:solidFill>
              </a:rPr>
              <a:t>Analysis of satellite images in cooperation with UNOSAT;</a:t>
            </a:r>
          </a:p>
          <a:p>
            <a:pPr lvl="0">
              <a:buClr>
                <a:srgbClr val="E48312"/>
              </a:buClr>
            </a:pPr>
            <a:endParaRPr lang="en-GB" sz="2800" dirty="0">
              <a:solidFill>
                <a:srgbClr val="000000"/>
              </a:solidFill>
            </a:endParaRPr>
          </a:p>
          <a:p>
            <a:pPr marL="457200" lvl="0" indent="-457200">
              <a:buClr>
                <a:srgbClr val="E48312"/>
              </a:buClr>
              <a:buFont typeface="Wingdings" panose="05000000000000000000" pitchFamily="2" charset="2"/>
              <a:buChar char="v"/>
            </a:pPr>
            <a:r>
              <a:rPr lang="en-GB" sz="2800" dirty="0" smtClean="0">
                <a:solidFill>
                  <a:srgbClr val="000000"/>
                </a:solidFill>
              </a:rPr>
              <a:t>Documentation on the ground, including community-based mapping of intangible cultural heritage;</a:t>
            </a:r>
          </a:p>
          <a:p>
            <a:pPr lvl="0">
              <a:buClr>
                <a:srgbClr val="E48312"/>
              </a:buClr>
            </a:pPr>
            <a:endParaRPr lang="en-GB" sz="2800" dirty="0">
              <a:solidFill>
                <a:srgbClr val="000000"/>
              </a:solidFill>
            </a:endParaRPr>
          </a:p>
          <a:p>
            <a:pPr marL="457200" lvl="0" indent="-457200">
              <a:buClr>
                <a:srgbClr val="E48312"/>
              </a:buClr>
              <a:buFont typeface="Wingdings" panose="05000000000000000000" pitchFamily="2" charset="2"/>
              <a:buChar char="v"/>
            </a:pPr>
            <a:r>
              <a:rPr lang="en-GB" sz="2800" dirty="0">
                <a:solidFill>
                  <a:srgbClr val="000000"/>
                </a:solidFill>
              </a:rPr>
              <a:t>Support to </a:t>
            </a:r>
            <a:r>
              <a:rPr lang="en-GB" sz="2800" dirty="0" smtClean="0">
                <a:solidFill>
                  <a:srgbClr val="000000"/>
                </a:solidFill>
              </a:rPr>
              <a:t>the development of inventories.</a:t>
            </a:r>
          </a:p>
          <a:p>
            <a:pPr marL="457200" lvl="0" indent="-457200">
              <a:buClr>
                <a:srgbClr val="E48312"/>
              </a:buClr>
              <a:buFont typeface="Wingdings" panose="05000000000000000000" pitchFamily="2" charset="2"/>
              <a:buChar char="v"/>
            </a:pPr>
            <a:endParaRPr lang="en-GB" sz="2800" dirty="0">
              <a:solidFill>
                <a:srgbClr val="000000"/>
              </a:solidFill>
            </a:endParaRPr>
          </a:p>
        </p:txBody>
      </p:sp>
    </p:spTree>
    <p:extLst>
      <p:ext uri="{BB962C8B-B14F-4D97-AF65-F5344CB8AC3E}">
        <p14:creationId xmlns:p14="http://schemas.microsoft.com/office/powerpoint/2010/main" val="238747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520" y="926616"/>
            <a:ext cx="3510657" cy="24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602" y="4546126"/>
            <a:ext cx="3303830" cy="116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93" y="5276263"/>
            <a:ext cx="3194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49664" y="5760"/>
            <a:ext cx="7848872" cy="707886"/>
          </a:xfrm>
          <a:prstGeom prst="rect">
            <a:avLst/>
          </a:prstGeom>
          <a:noFill/>
        </p:spPr>
        <p:txBody>
          <a:bodyPr wrap="square" rtlCol="0">
            <a:spAutoFit/>
          </a:bodyPr>
          <a:lstStyle/>
          <a:p>
            <a:pPr algn="ctr"/>
            <a:r>
              <a:rPr lang="fr-FR" sz="4000" b="1" spc="-50" dirty="0" err="1">
                <a:solidFill>
                  <a:schemeClr val="accent2"/>
                </a:solidFill>
                <a:latin typeface="+mj-lt"/>
                <a:cs typeface="Times New Roman" panose="02020603050405020304" pitchFamily="18" charset="0"/>
              </a:rPr>
              <a:t>Awareness-Raising</a:t>
            </a:r>
            <a:endParaRPr lang="fr-FR" sz="4000" b="1" spc="-50" dirty="0">
              <a:solidFill>
                <a:schemeClr val="accent2"/>
              </a:solidFill>
              <a:latin typeface="+mj-lt"/>
              <a:cs typeface="Times New Roman" panose="02020603050405020304"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542" y="931985"/>
            <a:ext cx="3365553" cy="239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7519" y="3373118"/>
            <a:ext cx="3510657" cy="234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726" y="3545044"/>
            <a:ext cx="2794468" cy="167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E685414-91A2-4CB2-AE77-38F4B1B8DACF}" type="slidenum">
              <a:rPr lang="fr-FR" smtClean="0"/>
              <a:t>11</a:t>
            </a:fld>
            <a:endParaRPr lang="fr-FR"/>
          </a:p>
        </p:txBody>
      </p:sp>
      <p:pic>
        <p:nvPicPr>
          <p:cNvPr id="4" name="Picture 3"/>
          <p:cNvPicPr>
            <a:picLocks noChangeAspect="1"/>
          </p:cNvPicPr>
          <p:nvPr/>
        </p:nvPicPr>
        <p:blipFill>
          <a:blip r:embed="rId9"/>
          <a:stretch>
            <a:fillRect/>
          </a:stretch>
        </p:blipFill>
        <p:spPr>
          <a:xfrm>
            <a:off x="7883602" y="926616"/>
            <a:ext cx="3196602" cy="2400089"/>
          </a:xfrm>
          <a:prstGeom prst="rect">
            <a:avLst/>
          </a:prstGeom>
        </p:spPr>
      </p:pic>
    </p:spTree>
    <p:extLst>
      <p:ext uri="{BB962C8B-B14F-4D97-AF65-F5344CB8AC3E}">
        <p14:creationId xmlns:p14="http://schemas.microsoft.com/office/powerpoint/2010/main" val="109409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activity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715" y="1141413"/>
            <a:ext cx="498344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Rectangle 2"/>
          <p:cNvSpPr>
            <a:spLocks noGrp="1" noChangeArrowheads="1"/>
          </p:cNvSpPr>
          <p:nvPr>
            <p:ph type="title" idx="4294967295"/>
          </p:nvPr>
        </p:nvSpPr>
        <p:spPr>
          <a:xfrm>
            <a:off x="1975435" y="60326"/>
            <a:ext cx="9144000" cy="793750"/>
          </a:xfrm>
        </p:spPr>
        <p:txBody>
          <a:bodyPr>
            <a:normAutofit/>
          </a:bodyPr>
          <a:lstStyle/>
          <a:p>
            <a:pPr eaLnBrk="1" hangingPunct="1"/>
            <a:r>
              <a:rPr lang="en-GB" altLang="en-US" sz="4000" b="1" dirty="0" smtClean="0">
                <a:solidFill>
                  <a:srgbClr val="C00000"/>
                </a:solidFill>
              </a:rPr>
              <a:t>	</a:t>
            </a:r>
            <a:r>
              <a:rPr lang="en-GB" altLang="en-US" sz="4000" b="1" dirty="0">
                <a:solidFill>
                  <a:schemeClr val="accent2"/>
                </a:solidFill>
                <a:ea typeface="+mn-ea"/>
                <a:cs typeface="Times New Roman" panose="02020603050405020304" pitchFamily="18" charset="0"/>
              </a:rPr>
              <a:t>Education and Communication</a:t>
            </a:r>
            <a:endParaRPr lang="en-US" altLang="en-US" sz="4000" b="1" dirty="0">
              <a:solidFill>
                <a:schemeClr val="accent2"/>
              </a:solidFill>
              <a:ea typeface="+mn-ea"/>
              <a:cs typeface="Times New Roman" panose="02020603050405020304" pitchFamily="18" charset="0"/>
            </a:endParaRPr>
          </a:p>
        </p:txBody>
      </p:sp>
      <p:pic>
        <p:nvPicPr>
          <p:cNvPr id="91139" name="Picture 3" descr="144_risingtsun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64" y="1141413"/>
            <a:ext cx="35798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E685414-91A2-4CB2-AE77-38F4B1B8DACF}" type="slidenum">
              <a:rPr lang="fr-FR" smtClean="0"/>
              <a:t>12</a:t>
            </a:fld>
            <a:endParaRPr lang="fr-F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6196" y="1141413"/>
            <a:ext cx="2841079" cy="4063633"/>
          </a:xfrm>
          <a:prstGeom prst="rect">
            <a:avLst/>
          </a:prstGeom>
        </p:spPr>
      </p:pic>
    </p:spTree>
    <p:extLst>
      <p:ext uri="{BB962C8B-B14F-4D97-AF65-F5344CB8AC3E}">
        <p14:creationId xmlns:p14="http://schemas.microsoft.com/office/powerpoint/2010/main" val="8256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E685414-91A2-4CB2-AE77-38F4B1B8DACF}" type="slidenum">
              <a:rPr lang="fr-FR" smtClean="0"/>
              <a:t>13</a:t>
            </a:fld>
            <a:endParaRPr lang="fr-FR"/>
          </a:p>
        </p:txBody>
      </p:sp>
      <p:sp>
        <p:nvSpPr>
          <p:cNvPr id="3" name="Rectangle 2"/>
          <p:cNvSpPr/>
          <p:nvPr/>
        </p:nvSpPr>
        <p:spPr>
          <a:xfrm>
            <a:off x="3048000" y="-1464647"/>
            <a:ext cx="6096000" cy="369332"/>
          </a:xfrm>
          <a:prstGeom prst="rect">
            <a:avLst/>
          </a:prstGeom>
        </p:spPr>
        <p:txBody>
          <a:bodyPr>
            <a:spAutoFit/>
          </a:bodyPr>
          <a:lstStyle/>
          <a:p>
            <a:r>
              <a:rPr lang="en-GB" dirty="0" smtClean="0"/>
              <a:t>.  </a:t>
            </a:r>
            <a:endParaRPr lang="fr-FR" dirty="0"/>
          </a:p>
        </p:txBody>
      </p:sp>
      <p:sp>
        <p:nvSpPr>
          <p:cNvPr id="7" name="Title 1"/>
          <p:cNvSpPr txBox="1">
            <a:spLocks/>
          </p:cNvSpPr>
          <p:nvPr/>
        </p:nvSpPr>
        <p:spPr>
          <a:xfrm>
            <a:off x="3072203" y="422893"/>
            <a:ext cx="6047593" cy="9196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a:solidFill>
                  <a:schemeClr val="accent2"/>
                </a:solidFill>
                <a:ea typeface="+mn-ea"/>
                <a:cs typeface="Times New Roman" panose="02020603050405020304" pitchFamily="18" charset="0"/>
              </a:rPr>
              <a:t>The </a:t>
            </a:r>
            <a:r>
              <a:rPr lang="fr-FR" sz="4000" b="1" dirty="0" err="1">
                <a:solidFill>
                  <a:schemeClr val="accent2"/>
                </a:solidFill>
                <a:ea typeface="+mn-ea"/>
                <a:cs typeface="Times New Roman" panose="02020603050405020304" pitchFamily="18" charset="0"/>
              </a:rPr>
              <a:t>Heritage</a:t>
            </a:r>
            <a:r>
              <a:rPr lang="fr-FR" sz="4000" b="1" dirty="0">
                <a:solidFill>
                  <a:schemeClr val="accent2"/>
                </a:solidFill>
                <a:ea typeface="+mn-ea"/>
                <a:cs typeface="Times New Roman" panose="02020603050405020304" pitchFamily="18" charset="0"/>
              </a:rPr>
              <a:t> Emergency </a:t>
            </a:r>
            <a:r>
              <a:rPr lang="fr-FR" sz="4000" b="1" dirty="0" err="1">
                <a:solidFill>
                  <a:schemeClr val="accent2"/>
                </a:solidFill>
                <a:ea typeface="+mn-ea"/>
                <a:cs typeface="Times New Roman" panose="02020603050405020304" pitchFamily="18" charset="0"/>
              </a:rPr>
              <a:t>Fund</a:t>
            </a:r>
            <a:endParaRPr lang="fr-FR" sz="4000" b="1" dirty="0">
              <a:solidFill>
                <a:schemeClr val="accent2"/>
              </a:solidFill>
              <a:ea typeface="+mn-ea"/>
              <a:cs typeface="Times New Roman" panose="02020603050405020304" pitchFamily="18" charset="0"/>
            </a:endParaRPr>
          </a:p>
        </p:txBody>
      </p:sp>
      <p:sp>
        <p:nvSpPr>
          <p:cNvPr id="8" name="Content Placeholder 2"/>
          <p:cNvSpPr txBox="1">
            <a:spLocks/>
          </p:cNvSpPr>
          <p:nvPr/>
        </p:nvSpPr>
        <p:spPr>
          <a:xfrm>
            <a:off x="457200" y="1487144"/>
            <a:ext cx="6340538" cy="449231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fr-FR" sz="2800" smtClean="0"/>
              <a:t>Multi-donor and non-earmarked funding mechanism</a:t>
            </a:r>
          </a:p>
          <a:p>
            <a:pPr>
              <a:buFont typeface="Wingdings" panose="05000000000000000000" pitchFamily="2" charset="2"/>
              <a:buChar char="v"/>
            </a:pPr>
            <a:r>
              <a:rPr lang="en-US" sz="2800" smtClean="0"/>
              <a:t>Covers cultural and natural heritage in disasters and conflicts </a:t>
            </a:r>
          </a:p>
          <a:p>
            <a:pPr>
              <a:buFont typeface="Wingdings" panose="05000000000000000000" pitchFamily="2" charset="2"/>
              <a:buChar char="v"/>
            </a:pPr>
            <a:r>
              <a:rPr lang="fr-FR" sz="2800" smtClean="0"/>
              <a:t>Finances activities related to emergency preparedness and response</a:t>
            </a:r>
          </a:p>
          <a:p>
            <a:pPr>
              <a:buFont typeface="Wingdings" panose="05000000000000000000" pitchFamily="2" charset="2"/>
              <a:buChar char="v"/>
            </a:pPr>
            <a:r>
              <a:rPr lang="fr-FR" sz="2800" smtClean="0"/>
              <a:t>Deals with all dimensions of culture: immovable, movable and intangible heritage, cultural repositories, and the diversity of cultural goods and services</a:t>
            </a:r>
            <a:endParaRPr lang="fr-FR" sz="2800" dirty="0"/>
          </a:p>
        </p:txBody>
      </p:sp>
      <p:pic>
        <p:nvPicPr>
          <p:cNvPr id="9" name="Content Placeholder 4"/>
          <p:cNvPicPr>
            <a:picLocks noChangeAspect="1"/>
          </p:cNvPicPr>
          <p:nvPr/>
        </p:nvPicPr>
        <p:blipFill>
          <a:blip r:embed="rId3"/>
          <a:stretch>
            <a:fillRect/>
          </a:stretch>
        </p:blipFill>
        <p:spPr>
          <a:xfrm>
            <a:off x="6851526" y="1966989"/>
            <a:ext cx="4799487" cy="3598026"/>
          </a:xfrm>
          <a:prstGeom prst="rect">
            <a:avLst/>
          </a:prstGeom>
        </p:spPr>
      </p:pic>
    </p:spTree>
    <p:extLst>
      <p:ext uri="{BB962C8B-B14F-4D97-AF65-F5344CB8AC3E}">
        <p14:creationId xmlns:p14="http://schemas.microsoft.com/office/powerpoint/2010/main" val="4230175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E685414-91A2-4CB2-AE77-38F4B1B8DACF}" type="slidenum">
              <a:rPr lang="fr-FR" smtClean="0"/>
              <a:t>14</a:t>
            </a:fld>
            <a:endParaRPr lang="fr-FR"/>
          </a:p>
        </p:txBody>
      </p:sp>
      <p:sp>
        <p:nvSpPr>
          <p:cNvPr id="5" name="Title 1"/>
          <p:cNvSpPr txBox="1">
            <a:spLocks/>
          </p:cNvSpPr>
          <p:nvPr/>
        </p:nvSpPr>
        <p:spPr>
          <a:xfrm>
            <a:off x="3428767" y="493731"/>
            <a:ext cx="5311822" cy="72008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chemeClr val="accent2"/>
                </a:solidFill>
                <a:ea typeface="+mn-ea"/>
                <a:cs typeface="Times New Roman" panose="02020603050405020304" pitchFamily="18" charset="0"/>
              </a:rPr>
              <a:t>Cooperation with the EU</a:t>
            </a:r>
          </a:p>
        </p:txBody>
      </p:sp>
      <p:sp>
        <p:nvSpPr>
          <p:cNvPr id="3" name="Rectangle 2"/>
          <p:cNvSpPr/>
          <p:nvPr/>
        </p:nvSpPr>
        <p:spPr>
          <a:xfrm>
            <a:off x="3048000" y="-1464647"/>
            <a:ext cx="6096000" cy="369332"/>
          </a:xfrm>
          <a:prstGeom prst="rect">
            <a:avLst/>
          </a:prstGeom>
        </p:spPr>
        <p:txBody>
          <a:bodyPr>
            <a:spAutoFit/>
          </a:bodyPr>
          <a:lstStyle/>
          <a:p>
            <a:r>
              <a:rPr lang="en-GB" dirty="0" smtClean="0"/>
              <a:t>.  </a:t>
            </a:r>
            <a:endParaRPr lang="fr-FR" dirty="0"/>
          </a:p>
        </p:txBody>
      </p:sp>
      <p:sp>
        <p:nvSpPr>
          <p:cNvPr id="6" name="TextBox 5"/>
          <p:cNvSpPr txBox="1"/>
          <p:nvPr/>
        </p:nvSpPr>
        <p:spPr>
          <a:xfrm>
            <a:off x="624827" y="1438364"/>
            <a:ext cx="10919702" cy="4007251"/>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r>
              <a:rPr lang="en-GB" sz="2800" dirty="0" smtClean="0">
                <a:solidFill>
                  <a:schemeClr val="tx1">
                    <a:lumMod val="75000"/>
                    <a:lumOff val="25000"/>
                  </a:schemeClr>
                </a:solidFill>
              </a:rPr>
              <a:t> Ca </a:t>
            </a:r>
            <a:r>
              <a:rPr lang="en-GB" sz="2800" dirty="0">
                <a:solidFill>
                  <a:schemeClr val="tx1">
                    <a:lumMod val="75000"/>
                    <a:lumOff val="25000"/>
                  </a:schemeClr>
                </a:solidFill>
              </a:rPr>
              <a:t>40 projects implemented by UNESCO worldwide in partnership </a:t>
            </a:r>
            <a:r>
              <a:rPr lang="en-GB" sz="2800" dirty="0" smtClean="0">
                <a:solidFill>
                  <a:schemeClr val="tx1">
                    <a:lumMod val="75000"/>
                    <a:lumOff val="25000"/>
                  </a:schemeClr>
                </a:solidFill>
              </a:rPr>
              <a:t>with       the EU</a:t>
            </a:r>
            <a:r>
              <a:rPr lang="en-GB" sz="2800" dirty="0">
                <a:solidFill>
                  <a:schemeClr val="tx1">
                    <a:lumMod val="75000"/>
                    <a:lumOff val="25000"/>
                  </a:schemeClr>
                </a:solidFill>
              </a:rPr>
              <a:t>;</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endParaRPr lang="en-GB" sz="2800" dirty="0">
              <a:solidFill>
                <a:schemeClr val="tx1">
                  <a:lumMod val="75000"/>
                  <a:lumOff val="25000"/>
                </a:schemeClr>
              </a:solidFill>
            </a:endParaRP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r>
              <a:rPr lang="en-GB" sz="2800" dirty="0" smtClean="0">
                <a:solidFill>
                  <a:schemeClr val="tx1">
                    <a:lumMod val="75000"/>
                    <a:lumOff val="25000"/>
                  </a:schemeClr>
                </a:solidFill>
              </a:rPr>
              <a:t> In field of culture:</a:t>
            </a:r>
            <a:endParaRPr lang="en-GB" sz="2800" dirty="0">
              <a:solidFill>
                <a:schemeClr val="tx1">
                  <a:lumMod val="75000"/>
                  <a:lumOff val="25000"/>
                </a:schemeClr>
              </a:solidFill>
            </a:endParaRPr>
          </a:p>
          <a:p>
            <a:pPr marL="1076325" indent="-457200" defTabSz="914400">
              <a:lnSpc>
                <a:spcPct val="90000"/>
              </a:lnSpc>
              <a:spcBef>
                <a:spcPts val="1200"/>
              </a:spcBef>
              <a:spcAft>
                <a:spcPts val="200"/>
              </a:spcAft>
              <a:buClr>
                <a:schemeClr val="accent1"/>
              </a:buClr>
              <a:buSzPct val="100000"/>
              <a:buFont typeface="Wingdings" panose="05000000000000000000" pitchFamily="2" charset="2"/>
              <a:buChar char="§"/>
            </a:pPr>
            <a:r>
              <a:rPr lang="en-GB" sz="2800" dirty="0">
                <a:solidFill>
                  <a:schemeClr val="tx1">
                    <a:lumMod val="75000"/>
                    <a:lumOff val="25000"/>
                  </a:schemeClr>
                </a:solidFill>
              </a:rPr>
              <a:t>country-based: </a:t>
            </a:r>
            <a:r>
              <a:rPr lang="en-GB" sz="2800" dirty="0" err="1">
                <a:solidFill>
                  <a:schemeClr val="tx1">
                    <a:lumMod val="75000"/>
                    <a:lumOff val="25000"/>
                  </a:schemeClr>
                </a:solidFill>
              </a:rPr>
              <a:t>eg</a:t>
            </a:r>
            <a:r>
              <a:rPr lang="en-GB" sz="2800" dirty="0">
                <a:solidFill>
                  <a:schemeClr val="tx1">
                    <a:lumMod val="75000"/>
                    <a:lumOff val="25000"/>
                  </a:schemeClr>
                </a:solidFill>
              </a:rPr>
              <a:t>. Syria, Mali, Yemen </a:t>
            </a:r>
            <a:r>
              <a:rPr lang="en-GB" sz="2800" dirty="0" smtClean="0">
                <a:solidFill>
                  <a:schemeClr val="tx1">
                    <a:lumMod val="75000"/>
                    <a:lumOff val="25000"/>
                  </a:schemeClr>
                </a:solidFill>
              </a:rPr>
              <a:t>(under negotiation);</a:t>
            </a:r>
            <a:endParaRPr lang="en-GB" sz="2800" dirty="0">
              <a:solidFill>
                <a:schemeClr val="tx1">
                  <a:lumMod val="75000"/>
                  <a:lumOff val="25000"/>
                </a:schemeClr>
              </a:solidFill>
            </a:endParaRPr>
          </a:p>
          <a:p>
            <a:pPr marL="1076325" indent="-457200" defTabSz="914400">
              <a:lnSpc>
                <a:spcPct val="90000"/>
              </a:lnSpc>
              <a:spcBef>
                <a:spcPts val="1200"/>
              </a:spcBef>
              <a:spcAft>
                <a:spcPts val="200"/>
              </a:spcAft>
              <a:buClr>
                <a:schemeClr val="accent1"/>
              </a:buClr>
              <a:buSzPct val="100000"/>
              <a:buFont typeface="Wingdings" panose="05000000000000000000" pitchFamily="2" charset="2"/>
              <a:buChar char="§"/>
            </a:pPr>
            <a:r>
              <a:rPr lang="en-GB" sz="2800" dirty="0">
                <a:solidFill>
                  <a:schemeClr val="tx1">
                    <a:lumMod val="75000"/>
                    <a:lumOff val="25000"/>
                  </a:schemeClr>
                </a:solidFill>
              </a:rPr>
              <a:t>related to policy and advocacy</a:t>
            </a:r>
          </a:p>
          <a:p>
            <a:pPr marL="1076325" indent="-457200" defTabSz="914400">
              <a:lnSpc>
                <a:spcPct val="90000"/>
              </a:lnSpc>
              <a:spcBef>
                <a:spcPts val="1200"/>
              </a:spcBef>
              <a:spcAft>
                <a:spcPts val="200"/>
              </a:spcAft>
              <a:buClr>
                <a:schemeClr val="accent1"/>
              </a:buClr>
              <a:buSzPct val="100000"/>
              <a:buFont typeface="Wingdings" panose="05000000000000000000" pitchFamily="2" charset="2"/>
              <a:buChar char="§"/>
            </a:pPr>
            <a:r>
              <a:rPr lang="en-GB" sz="2800" dirty="0">
                <a:solidFill>
                  <a:schemeClr val="tx1">
                    <a:lumMod val="75000"/>
                    <a:lumOff val="25000"/>
                  </a:schemeClr>
                </a:solidFill>
              </a:rPr>
              <a:t>high-level meetings</a:t>
            </a:r>
          </a:p>
          <a:p>
            <a:pPr marL="285750" indent="-285750">
              <a:buFont typeface="Wingdings" panose="05000000000000000000" pitchFamily="2" charset="2"/>
              <a:buChar char="v"/>
            </a:pPr>
            <a:endParaRPr lang="en-GB" dirty="0"/>
          </a:p>
        </p:txBody>
      </p:sp>
      <p:pic>
        <p:nvPicPr>
          <p:cNvPr id="1026" name="Picture 2" descr="https://pbs.twimg.com/media/DCrIfWyXUAAz61o.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801" y="4277463"/>
            <a:ext cx="4202175" cy="356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58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526909" y="2908785"/>
            <a:ext cx="11525238" cy="2708434"/>
          </a:xfrm>
          <a:prstGeom prst="rect">
            <a:avLst/>
          </a:prstGeom>
          <a:noFill/>
        </p:spPr>
        <p:txBody>
          <a:bodyPr wrap="square" rtlCol="0">
            <a:spAutoFit/>
          </a:bodyPr>
          <a:lstStyle/>
          <a:p>
            <a:pPr algn="ctr" defTabSz="914400">
              <a:lnSpc>
                <a:spcPct val="85000"/>
              </a:lnSpc>
              <a:spcBef>
                <a:spcPct val="0"/>
              </a:spcBef>
            </a:pPr>
            <a:r>
              <a:rPr lang="en-US" sz="4000" b="1" spc="-50" dirty="0" smtClean="0">
                <a:solidFill>
                  <a:schemeClr val="accent2"/>
                </a:solidFill>
                <a:latin typeface="+mj-lt"/>
                <a:cs typeface="Times New Roman" panose="02020603050405020304" pitchFamily="18" charset="0"/>
              </a:rPr>
              <a:t>Technical </a:t>
            </a:r>
            <a:r>
              <a:rPr lang="en-US" sz="4000" b="1" spc="-50" dirty="0">
                <a:solidFill>
                  <a:schemeClr val="accent2"/>
                </a:solidFill>
                <a:latin typeface="+mj-lt"/>
                <a:cs typeface="Times New Roman" panose="02020603050405020304" pitchFamily="18" charset="0"/>
              </a:rPr>
              <a:t>Session on Culture</a:t>
            </a:r>
          </a:p>
          <a:p>
            <a:pPr algn="ctr" defTabSz="914400">
              <a:lnSpc>
                <a:spcPct val="85000"/>
              </a:lnSpc>
              <a:spcBef>
                <a:spcPct val="0"/>
              </a:spcBef>
            </a:pPr>
            <a:endParaRPr lang="en-US" sz="4000" b="1" spc="-50" dirty="0">
              <a:solidFill>
                <a:schemeClr val="accent2"/>
              </a:solidFill>
              <a:latin typeface="+mj-lt"/>
              <a:cs typeface="Times New Roman" panose="02020603050405020304" pitchFamily="18" charset="0"/>
            </a:endParaRPr>
          </a:p>
          <a:p>
            <a:pPr algn="ctr" defTabSz="914400">
              <a:lnSpc>
                <a:spcPct val="85000"/>
              </a:lnSpc>
              <a:spcBef>
                <a:spcPct val="0"/>
              </a:spcBef>
            </a:pPr>
            <a:r>
              <a:rPr lang="en-US" sz="4000" b="1" spc="-50" dirty="0">
                <a:solidFill>
                  <a:schemeClr val="accent2"/>
                </a:solidFill>
                <a:latin typeface="+mj-lt"/>
                <a:cs typeface="Times New Roman" panose="02020603050405020304" pitchFamily="18" charset="0"/>
              </a:rPr>
              <a:t>“Cultural Heritage – an Engine for Social Recovery</a:t>
            </a:r>
            <a:r>
              <a:rPr lang="en-US" sz="4000" b="1" spc="-50" dirty="0" smtClean="0">
                <a:solidFill>
                  <a:schemeClr val="accent2"/>
                </a:solidFill>
                <a:latin typeface="+mj-lt"/>
                <a:cs typeface="Times New Roman" panose="02020603050405020304" pitchFamily="18" charset="0"/>
              </a:rPr>
              <a:t>”</a:t>
            </a:r>
          </a:p>
          <a:p>
            <a:pPr algn="ctr" defTabSz="914400">
              <a:lnSpc>
                <a:spcPct val="85000"/>
              </a:lnSpc>
              <a:spcBef>
                <a:spcPct val="0"/>
              </a:spcBef>
            </a:pPr>
            <a:endParaRPr lang="en-US" sz="4000" b="1" spc="-50" dirty="0">
              <a:solidFill>
                <a:schemeClr val="accent2"/>
              </a:solidFill>
              <a:latin typeface="+mj-lt"/>
              <a:cs typeface="Times New Roman" panose="02020603050405020304" pitchFamily="18" charset="0"/>
            </a:endParaRPr>
          </a:p>
          <a:p>
            <a:pPr algn="ctr" defTabSz="914400">
              <a:lnSpc>
                <a:spcPct val="85000"/>
              </a:lnSpc>
              <a:spcBef>
                <a:spcPct val="0"/>
              </a:spcBef>
            </a:pPr>
            <a:r>
              <a:rPr lang="en-US" sz="4000" b="1" spc="-50" dirty="0" smtClean="0">
                <a:solidFill>
                  <a:schemeClr val="accent2"/>
                </a:solidFill>
                <a:latin typeface="+mj-lt"/>
                <a:cs typeface="Times New Roman" panose="02020603050405020304" pitchFamily="18" charset="0"/>
              </a:rPr>
              <a:t>Brussels, June  6-8, 2017</a:t>
            </a:r>
            <a:endParaRPr lang="en-GB" sz="4000" b="1" spc="-50" dirty="0">
              <a:solidFill>
                <a:schemeClr val="accent2"/>
              </a:solidFill>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15</a:t>
            </a:fld>
            <a:endParaRPr lang="fr-FR"/>
          </a:p>
        </p:txBody>
      </p:sp>
      <p:pic>
        <p:nvPicPr>
          <p:cNvPr id="1026" name="Picture 2" descr="Afbeeldingsresultaat voor world reconstruction conferenc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743" y="528465"/>
            <a:ext cx="5433569" cy="178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31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33" y="418021"/>
            <a:ext cx="10864850" cy="620170"/>
          </a:xfrm>
          <a:prstGeom prst="rect">
            <a:avLst/>
          </a:prstGeom>
        </p:spPr>
        <p:txBody>
          <a:bodyPr wrap="square">
            <a:spAutoFit/>
          </a:bodyPr>
          <a:lstStyle/>
          <a:p>
            <a:pPr algn="ctr" defTabSz="914400">
              <a:lnSpc>
                <a:spcPct val="85000"/>
              </a:lnSpc>
              <a:spcBef>
                <a:spcPct val="0"/>
              </a:spcBef>
              <a:defRPr/>
            </a:pPr>
            <a:r>
              <a:rPr lang="fr-FR" sz="4000" b="1" spc="-50" dirty="0">
                <a:solidFill>
                  <a:schemeClr val="accent2"/>
                </a:solidFill>
                <a:latin typeface="+mj-lt"/>
                <a:cs typeface="Times New Roman" panose="02020603050405020304" pitchFamily="18" charset="0"/>
              </a:rPr>
              <a:t>Session Objectives</a:t>
            </a:r>
            <a:endParaRPr lang="en-GB" sz="4000" b="1" spc="-50" dirty="0">
              <a:solidFill>
                <a:schemeClr val="accent2"/>
              </a:solidFill>
              <a:latin typeface="+mj-lt"/>
              <a:cs typeface="Times New Roman" panose="02020603050405020304" pitchFamily="18" charset="0"/>
            </a:endParaRPr>
          </a:p>
        </p:txBody>
      </p:sp>
      <p:sp>
        <p:nvSpPr>
          <p:cNvPr id="3" name="Rectangle 2"/>
          <p:cNvSpPr/>
          <p:nvPr/>
        </p:nvSpPr>
        <p:spPr>
          <a:xfrm>
            <a:off x="952963" y="1492216"/>
            <a:ext cx="9970168" cy="4247317"/>
          </a:xfrm>
          <a:prstGeom prst="rect">
            <a:avLst/>
          </a:prstGeom>
        </p:spPr>
        <p:txBody>
          <a:bodyPr wrap="square">
            <a:spAutoFit/>
          </a:bodyPr>
          <a:lstStyle/>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Impact </a:t>
            </a:r>
            <a:r>
              <a:rPr lang="en-US" sz="3000" dirty="0">
                <a:cs typeface="Times New Roman" panose="02020603050405020304" pitchFamily="18" charset="0"/>
              </a:rPr>
              <a:t>of armed conflicts and disasters on </a:t>
            </a:r>
            <a:r>
              <a:rPr lang="en-US" sz="3000" dirty="0" smtClean="0">
                <a:cs typeface="Times New Roman" panose="02020603050405020304" pitchFamily="18" charset="0"/>
              </a:rPr>
              <a:t>culture; </a:t>
            </a:r>
          </a:p>
          <a:p>
            <a:pPr>
              <a:buClr>
                <a:schemeClr val="accent1"/>
              </a:buClr>
              <a:defRPr/>
            </a:pPr>
            <a:endParaRPr lang="en-US" sz="3000" dirty="0" smtClean="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a:cs typeface="Times New Roman" panose="02020603050405020304" pitchFamily="18" charset="0"/>
              </a:rPr>
              <a:t>Impact</a:t>
            </a:r>
            <a:r>
              <a:rPr lang="en-US" sz="3000" dirty="0" smtClean="0">
                <a:cs typeface="Times New Roman" panose="02020603050405020304" pitchFamily="18" charset="0"/>
              </a:rPr>
              <a:t> </a:t>
            </a:r>
            <a:r>
              <a:rPr lang="en-US" sz="3000" dirty="0">
                <a:cs typeface="Times New Roman" panose="02020603050405020304" pitchFamily="18" charset="0"/>
              </a:rPr>
              <a:t>on </a:t>
            </a:r>
            <a:r>
              <a:rPr lang="en-US" sz="3000" dirty="0" smtClean="0">
                <a:cs typeface="Times New Roman" panose="02020603050405020304" pitchFamily="18" charset="0"/>
              </a:rPr>
              <a:t>resilience </a:t>
            </a:r>
            <a:r>
              <a:rPr lang="en-US" sz="3000" dirty="0">
                <a:cs typeface="Times New Roman" panose="02020603050405020304" pitchFamily="18" charset="0"/>
              </a:rPr>
              <a:t>of the concerned </a:t>
            </a:r>
            <a:r>
              <a:rPr lang="en-US" sz="3000" dirty="0" smtClean="0">
                <a:cs typeface="Times New Roman" panose="02020603050405020304" pitchFamily="18" charset="0"/>
              </a:rPr>
              <a:t>communities;</a:t>
            </a:r>
          </a:p>
          <a:p>
            <a:pPr>
              <a:buClr>
                <a:schemeClr val="accent1"/>
              </a:buClr>
              <a:defRPr/>
            </a:pPr>
            <a:endParaRPr lang="en-US" sz="3000" dirty="0" smtClean="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Benefits </a:t>
            </a:r>
            <a:r>
              <a:rPr lang="en-US" sz="3000" dirty="0">
                <a:cs typeface="Times New Roman" panose="02020603050405020304" pitchFamily="18" charset="0"/>
              </a:rPr>
              <a:t>of including a concern for culture, in both its physical and intangible manifestations, in recovery </a:t>
            </a:r>
            <a:r>
              <a:rPr lang="en-US" sz="3000" dirty="0" smtClean="0">
                <a:cs typeface="Times New Roman" panose="02020603050405020304" pitchFamily="18" charset="0"/>
              </a:rPr>
              <a:t>efforts;</a:t>
            </a:r>
          </a:p>
          <a:p>
            <a:pPr>
              <a:buClr>
                <a:schemeClr val="accent1"/>
              </a:buClr>
              <a:defRPr/>
            </a:pPr>
            <a:endParaRPr lang="en-US" sz="3000" dirty="0" smtClean="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Potential </a:t>
            </a:r>
            <a:r>
              <a:rPr lang="en-US" sz="3000" dirty="0">
                <a:cs typeface="Times New Roman" panose="02020603050405020304" pitchFamily="18" charset="0"/>
              </a:rPr>
              <a:t>of new technologies.  </a:t>
            </a:r>
          </a:p>
          <a:p>
            <a:pPr marL="45720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E685414-91A2-4CB2-AE77-38F4B1B8DACF}" type="slidenum">
              <a:rPr lang="fr-FR" smtClean="0"/>
              <a:t>16</a:t>
            </a:fld>
            <a:endParaRPr lang="fr-FR"/>
          </a:p>
        </p:txBody>
      </p:sp>
    </p:spTree>
    <p:extLst>
      <p:ext uri="{BB962C8B-B14F-4D97-AF65-F5344CB8AC3E}">
        <p14:creationId xmlns:p14="http://schemas.microsoft.com/office/powerpoint/2010/main" val="103945823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288" y="79879"/>
            <a:ext cx="10864850" cy="620170"/>
          </a:xfrm>
          <a:prstGeom prst="rect">
            <a:avLst/>
          </a:prstGeom>
        </p:spPr>
        <p:txBody>
          <a:bodyPr wrap="square">
            <a:spAutoFit/>
          </a:bodyPr>
          <a:lstStyle/>
          <a:p>
            <a:pPr algn="ctr" defTabSz="914400">
              <a:lnSpc>
                <a:spcPct val="85000"/>
              </a:lnSpc>
              <a:spcBef>
                <a:spcPct val="0"/>
              </a:spcBef>
              <a:defRPr/>
            </a:pPr>
            <a:r>
              <a:rPr lang="fr-FR" sz="4000" b="1" spc="-50" dirty="0" err="1">
                <a:solidFill>
                  <a:schemeClr val="accent2"/>
                </a:solidFill>
                <a:latin typeface="+mj-lt"/>
                <a:cs typeface="Times New Roman" panose="02020603050405020304" pitchFamily="18" charset="0"/>
              </a:rPr>
              <a:t>Panelists</a:t>
            </a:r>
            <a:r>
              <a:rPr lang="fr-FR" sz="4000" b="1" spc="-50" dirty="0">
                <a:solidFill>
                  <a:schemeClr val="accent2"/>
                </a:solidFill>
                <a:latin typeface="+mj-lt"/>
                <a:cs typeface="Times New Roman" panose="02020603050405020304" pitchFamily="18" charset="0"/>
              </a:rPr>
              <a:t> </a:t>
            </a:r>
          </a:p>
        </p:txBody>
      </p:sp>
      <p:sp>
        <p:nvSpPr>
          <p:cNvPr id="3" name="Rectangle 2"/>
          <p:cNvSpPr/>
          <p:nvPr/>
        </p:nvSpPr>
        <p:spPr>
          <a:xfrm>
            <a:off x="363288" y="948427"/>
            <a:ext cx="11390545" cy="5262979"/>
          </a:xfrm>
          <a:prstGeom prst="rect">
            <a:avLst/>
          </a:prstGeom>
        </p:spPr>
        <p:txBody>
          <a:bodyPr wrap="square">
            <a:spAutoFit/>
          </a:bodyPr>
          <a:lstStyle/>
          <a:p>
            <a:pPr marL="457200" lvl="0" indent="-457200">
              <a:buClr>
                <a:schemeClr val="accent1"/>
              </a:buClr>
              <a:buFont typeface="Wingdings" panose="05000000000000000000" pitchFamily="2" charset="2"/>
              <a:buChar char="v"/>
              <a:defRPr/>
            </a:pPr>
            <a:r>
              <a:rPr lang="en-US" sz="2800" dirty="0" err="1" smtClean="0">
                <a:cs typeface="Times New Roman" panose="02020603050405020304" pitchFamily="18" charset="0"/>
              </a:rPr>
              <a:t>Mr</a:t>
            </a:r>
            <a:r>
              <a:rPr lang="en-US" sz="2800" dirty="0" smtClean="0">
                <a:cs typeface="Times New Roman" panose="02020603050405020304" pitchFamily="18" charset="0"/>
              </a:rPr>
              <a:t> </a:t>
            </a:r>
            <a:r>
              <a:rPr lang="en-US" sz="2800" dirty="0">
                <a:cs typeface="Times New Roman" panose="02020603050405020304" pitchFamily="18" charset="0"/>
              </a:rPr>
              <a:t>Sameh Wahba, </a:t>
            </a:r>
            <a:r>
              <a:rPr lang="en-US" sz="2800" b="1" dirty="0">
                <a:cs typeface="Times New Roman" panose="02020603050405020304" pitchFamily="18" charset="0"/>
              </a:rPr>
              <a:t>Social, Rural, Urban and Resilience Global Practice, World Bank </a:t>
            </a:r>
          </a:p>
          <a:p>
            <a:pPr marL="457200" lvl="0" indent="-457200">
              <a:buClr>
                <a:schemeClr val="accent1"/>
              </a:buClr>
              <a:buFont typeface="Wingdings" panose="05000000000000000000" pitchFamily="2" charset="2"/>
              <a:buChar char="v"/>
              <a:defRPr/>
            </a:pPr>
            <a:r>
              <a:rPr lang="en-US" sz="2800" dirty="0" err="1" smtClean="0">
                <a:cs typeface="Times New Roman" panose="02020603050405020304" pitchFamily="18" charset="0"/>
              </a:rPr>
              <a:t>Ms</a:t>
            </a:r>
            <a:r>
              <a:rPr lang="en-US" sz="2800" dirty="0" smtClean="0">
                <a:cs typeface="Times New Roman" panose="02020603050405020304" pitchFamily="18" charset="0"/>
              </a:rPr>
              <a:t> </a:t>
            </a:r>
            <a:r>
              <a:rPr lang="en-US" sz="2800" dirty="0" err="1">
                <a:cs typeface="Times New Roman" panose="02020603050405020304" pitchFamily="18" charset="0"/>
              </a:rPr>
              <a:t>Amra</a:t>
            </a:r>
            <a:r>
              <a:rPr lang="en-US" sz="2800" dirty="0">
                <a:cs typeface="Times New Roman" panose="02020603050405020304" pitchFamily="18" charset="0"/>
              </a:rPr>
              <a:t> </a:t>
            </a:r>
            <a:r>
              <a:rPr lang="en-US" sz="2800" dirty="0" err="1">
                <a:cs typeface="Times New Roman" panose="02020603050405020304" pitchFamily="18" charset="0"/>
              </a:rPr>
              <a:t>Hadzimuhamedovic</a:t>
            </a:r>
            <a:r>
              <a:rPr lang="en-US" sz="2800" dirty="0">
                <a:cs typeface="Times New Roman" panose="02020603050405020304" pitchFamily="18" charset="0"/>
              </a:rPr>
              <a:t>, International University of Sarajevo and </a:t>
            </a:r>
            <a:r>
              <a:rPr lang="en-US" sz="2800" b="1" dirty="0">
                <a:cs typeface="Times New Roman" panose="02020603050405020304" pitchFamily="18" charset="0"/>
              </a:rPr>
              <a:t>Center for Cultural Heritage at the International Forum Bosnia</a:t>
            </a:r>
          </a:p>
          <a:p>
            <a:pPr marL="457200" lvl="0" indent="-457200">
              <a:buClr>
                <a:schemeClr val="accent1"/>
              </a:buClr>
              <a:buFont typeface="Wingdings" panose="05000000000000000000" pitchFamily="2" charset="2"/>
              <a:buChar char="v"/>
              <a:defRPr/>
            </a:pPr>
            <a:r>
              <a:rPr lang="en-US" sz="2800" dirty="0" err="1" smtClean="0">
                <a:cs typeface="Times New Roman" panose="02020603050405020304" pitchFamily="18" charset="0"/>
              </a:rPr>
              <a:t>Mr</a:t>
            </a:r>
            <a:r>
              <a:rPr lang="en-US" sz="2800" dirty="0" smtClean="0">
                <a:cs typeface="Times New Roman" panose="02020603050405020304" pitchFamily="18" charset="0"/>
              </a:rPr>
              <a:t> </a:t>
            </a:r>
            <a:r>
              <a:rPr lang="en-US" sz="2800" dirty="0" err="1">
                <a:cs typeface="Times New Roman" panose="02020603050405020304" pitchFamily="18" charset="0"/>
              </a:rPr>
              <a:t>Glafkos</a:t>
            </a:r>
            <a:r>
              <a:rPr lang="en-US" sz="2800" dirty="0">
                <a:cs typeface="Times New Roman" panose="02020603050405020304" pitchFamily="18" charset="0"/>
              </a:rPr>
              <a:t> </a:t>
            </a:r>
            <a:r>
              <a:rPr lang="en-US" sz="2800" dirty="0" err="1">
                <a:cs typeface="Times New Roman" panose="02020603050405020304" pitchFamily="18" charset="0"/>
              </a:rPr>
              <a:t>Costantinides</a:t>
            </a:r>
            <a:r>
              <a:rPr lang="en-US" sz="2800" dirty="0">
                <a:cs typeface="Times New Roman" panose="02020603050405020304" pitchFamily="18" charset="0"/>
              </a:rPr>
              <a:t> &amp; </a:t>
            </a:r>
            <a:r>
              <a:rPr lang="en-US" sz="2800" dirty="0" err="1">
                <a:cs typeface="Times New Roman" panose="02020603050405020304" pitchFamily="18" charset="0"/>
              </a:rPr>
              <a:t>Mr</a:t>
            </a:r>
            <a:r>
              <a:rPr lang="en-US" sz="2800" dirty="0">
                <a:cs typeface="Times New Roman" panose="02020603050405020304" pitchFamily="18" charset="0"/>
              </a:rPr>
              <a:t> Ali </a:t>
            </a:r>
            <a:r>
              <a:rPr lang="en-US" sz="2800" dirty="0" err="1">
                <a:cs typeface="Times New Roman" panose="02020603050405020304" pitchFamily="18" charset="0"/>
              </a:rPr>
              <a:t>Tunkay</a:t>
            </a:r>
            <a:r>
              <a:rPr lang="en-US" sz="2800" dirty="0">
                <a:cs typeface="Times New Roman" panose="02020603050405020304" pitchFamily="18" charset="0"/>
              </a:rPr>
              <a:t>, </a:t>
            </a:r>
            <a:r>
              <a:rPr lang="en-US" sz="2800" b="1" dirty="0">
                <a:cs typeface="Times New Roman" panose="02020603050405020304" pitchFamily="18" charset="0"/>
              </a:rPr>
              <a:t>Technical Committee on Cultural Heritage in </a:t>
            </a:r>
            <a:r>
              <a:rPr lang="en-US" sz="2800" b="1" dirty="0" smtClean="0">
                <a:cs typeface="Times New Roman" panose="02020603050405020304" pitchFamily="18" charset="0"/>
              </a:rPr>
              <a:t>Cyprus</a:t>
            </a:r>
          </a:p>
          <a:p>
            <a:pPr marL="457200" lvl="0" indent="-457200">
              <a:buClr>
                <a:schemeClr val="accent1"/>
              </a:buClr>
              <a:buFont typeface="Wingdings" panose="05000000000000000000" pitchFamily="2" charset="2"/>
              <a:buChar char="v"/>
              <a:defRPr/>
            </a:pPr>
            <a:r>
              <a:rPr lang="en-US" sz="2800" dirty="0" err="1">
                <a:cs typeface="Times New Roman" panose="02020603050405020304" pitchFamily="18" charset="0"/>
              </a:rPr>
              <a:t>Mr</a:t>
            </a:r>
            <a:r>
              <a:rPr lang="en-US" sz="2800" dirty="0">
                <a:cs typeface="Times New Roman" panose="02020603050405020304" pitchFamily="18" charset="0"/>
              </a:rPr>
              <a:t> El-Boukhari Ben </a:t>
            </a:r>
            <a:r>
              <a:rPr lang="en-US" sz="2800" dirty="0" err="1">
                <a:cs typeface="Times New Roman" panose="02020603050405020304" pitchFamily="18" charset="0"/>
              </a:rPr>
              <a:t>Essayouti</a:t>
            </a:r>
            <a:r>
              <a:rPr lang="en-US" sz="2800" dirty="0">
                <a:cs typeface="Times New Roman" panose="02020603050405020304" pitchFamily="18" charset="0"/>
              </a:rPr>
              <a:t>, </a:t>
            </a:r>
            <a:r>
              <a:rPr lang="en-US" sz="2800" b="1" dirty="0">
                <a:cs typeface="Times New Roman" panose="02020603050405020304" pitchFamily="18" charset="0"/>
              </a:rPr>
              <a:t>Cultural Mission of Timbuktu</a:t>
            </a:r>
            <a:r>
              <a:rPr lang="en-US" sz="2800" dirty="0">
                <a:cs typeface="Times New Roman" panose="02020603050405020304" pitchFamily="18" charset="0"/>
              </a:rPr>
              <a:t>, </a:t>
            </a:r>
            <a:r>
              <a:rPr lang="en-US" sz="2800" dirty="0" smtClean="0">
                <a:cs typeface="Times New Roman" panose="02020603050405020304" pitchFamily="18" charset="0"/>
              </a:rPr>
              <a:t>Mali</a:t>
            </a:r>
          </a:p>
          <a:p>
            <a:pPr marL="457200" lvl="0" indent="-457200">
              <a:buClr>
                <a:schemeClr val="accent1"/>
              </a:buClr>
              <a:buFont typeface="Wingdings" panose="05000000000000000000" pitchFamily="2" charset="2"/>
              <a:buChar char="v"/>
              <a:defRPr/>
            </a:pPr>
            <a:r>
              <a:rPr lang="it-IT" sz="2800" dirty="0">
                <a:cs typeface="Times New Roman" panose="02020603050405020304" pitchFamily="18" charset="0"/>
              </a:rPr>
              <a:t>Brigadier General Fabrizio Parrulli, </a:t>
            </a:r>
            <a:r>
              <a:rPr lang="it-IT" sz="2800" b="1" dirty="0">
                <a:cs typeface="Times New Roman" panose="02020603050405020304" pitchFamily="18" charset="0"/>
              </a:rPr>
              <a:t>Comando Carabinieri Tutela Patrimonio Culturale</a:t>
            </a:r>
            <a:r>
              <a:rPr lang="it-IT" sz="2800" dirty="0">
                <a:cs typeface="Times New Roman" panose="02020603050405020304" pitchFamily="18" charset="0"/>
              </a:rPr>
              <a:t>, </a:t>
            </a:r>
            <a:r>
              <a:rPr lang="it-IT" sz="2800" dirty="0" smtClean="0">
                <a:cs typeface="Times New Roman" panose="02020603050405020304" pitchFamily="18" charset="0"/>
              </a:rPr>
              <a:t>Italy</a:t>
            </a:r>
          </a:p>
          <a:p>
            <a:pPr marL="457200" lvl="0" indent="-457200">
              <a:buClr>
                <a:schemeClr val="accent1"/>
              </a:buClr>
              <a:buFont typeface="Wingdings" panose="05000000000000000000" pitchFamily="2" charset="2"/>
              <a:buChar char="v"/>
              <a:defRPr/>
            </a:pPr>
            <a:r>
              <a:rPr lang="en-US" sz="2800" dirty="0" err="1">
                <a:cs typeface="Times New Roman" panose="02020603050405020304" pitchFamily="18" charset="0"/>
              </a:rPr>
              <a:t>Mr</a:t>
            </a:r>
            <a:r>
              <a:rPr lang="en-US" sz="2800" dirty="0">
                <a:cs typeface="Times New Roman" panose="02020603050405020304" pitchFamily="18" charset="0"/>
              </a:rPr>
              <a:t> Rohit Jigyasu, </a:t>
            </a:r>
            <a:r>
              <a:rPr lang="en-US" sz="2800" b="1" dirty="0">
                <a:cs typeface="Times New Roman" panose="02020603050405020304" pitchFamily="18" charset="0"/>
              </a:rPr>
              <a:t>ICORP</a:t>
            </a:r>
            <a:r>
              <a:rPr lang="en-US" sz="2800" dirty="0">
                <a:cs typeface="Times New Roman" panose="02020603050405020304" pitchFamily="18" charset="0"/>
              </a:rPr>
              <a:t> (ICOMOS International Scientific Committee on Risk Preparedness</a:t>
            </a:r>
            <a:r>
              <a:rPr lang="en-US" sz="2800" dirty="0" smtClean="0">
                <a:cs typeface="Times New Roman" panose="02020603050405020304" pitchFamily="18" charset="0"/>
              </a:rPr>
              <a:t>)</a:t>
            </a:r>
          </a:p>
          <a:p>
            <a:pPr marL="457200" lvl="0" indent="-457200">
              <a:buClr>
                <a:schemeClr val="accent1"/>
              </a:buClr>
              <a:buFont typeface="Wingdings" panose="05000000000000000000" pitchFamily="2" charset="2"/>
              <a:buChar char="v"/>
              <a:defRPr/>
            </a:pPr>
            <a:r>
              <a:rPr lang="en-US" sz="2800" dirty="0" err="1">
                <a:cs typeface="Times New Roman" panose="02020603050405020304" pitchFamily="18" charset="0"/>
              </a:rPr>
              <a:t>Mr</a:t>
            </a:r>
            <a:r>
              <a:rPr lang="en-US" sz="2800" dirty="0">
                <a:cs typeface="Times New Roman" panose="02020603050405020304" pitchFamily="18" charset="0"/>
              </a:rPr>
              <a:t> Yves </a:t>
            </a:r>
            <a:r>
              <a:rPr lang="en-US" sz="2800" dirty="0" err="1">
                <a:cs typeface="Times New Roman" panose="02020603050405020304" pitchFamily="18" charset="0"/>
              </a:rPr>
              <a:t>Ubelman</a:t>
            </a:r>
            <a:r>
              <a:rPr lang="en-US" sz="2800" dirty="0">
                <a:cs typeface="Times New Roman" panose="02020603050405020304" pitchFamily="18" charset="0"/>
              </a:rPr>
              <a:t>, </a:t>
            </a:r>
            <a:r>
              <a:rPr lang="en-US" sz="2800" b="1" dirty="0" smtClean="0">
                <a:cs typeface="Times New Roman" panose="02020603050405020304" pitchFamily="18" charset="0"/>
              </a:rPr>
              <a:t>ICONEM</a:t>
            </a:r>
            <a:endParaRPr lang="en-US" sz="3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E685414-91A2-4CB2-AE77-38F4B1B8DACF}" type="slidenum">
              <a:rPr lang="fr-FR" smtClean="0"/>
              <a:t>17</a:t>
            </a:fld>
            <a:endParaRPr lang="fr-FR"/>
          </a:p>
        </p:txBody>
      </p:sp>
    </p:spTree>
    <p:extLst>
      <p:ext uri="{BB962C8B-B14F-4D97-AF65-F5344CB8AC3E}">
        <p14:creationId xmlns:p14="http://schemas.microsoft.com/office/powerpoint/2010/main" val="232629371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970" y="411573"/>
            <a:ext cx="10864850" cy="620170"/>
          </a:xfrm>
          <a:prstGeom prst="rect">
            <a:avLst/>
          </a:prstGeom>
        </p:spPr>
        <p:txBody>
          <a:bodyPr wrap="square">
            <a:spAutoFit/>
          </a:bodyPr>
          <a:lstStyle/>
          <a:p>
            <a:pPr algn="ctr" defTabSz="914400">
              <a:lnSpc>
                <a:spcPct val="85000"/>
              </a:lnSpc>
              <a:spcBef>
                <a:spcPct val="0"/>
              </a:spcBef>
              <a:defRPr/>
            </a:pPr>
            <a:r>
              <a:rPr lang="fr-FR" sz="4000" b="1" spc="-50" dirty="0">
                <a:solidFill>
                  <a:schemeClr val="accent2"/>
                </a:solidFill>
                <a:latin typeface="+mj-lt"/>
                <a:cs typeface="Times New Roman" panose="02020603050405020304" pitchFamily="18" charset="0"/>
              </a:rPr>
              <a:t>Key messages (1)</a:t>
            </a:r>
          </a:p>
        </p:txBody>
      </p:sp>
      <p:sp>
        <p:nvSpPr>
          <p:cNvPr id="3" name="Rectangle 2"/>
          <p:cNvSpPr/>
          <p:nvPr/>
        </p:nvSpPr>
        <p:spPr>
          <a:xfrm>
            <a:off x="270769" y="1446871"/>
            <a:ext cx="11921231" cy="5632311"/>
          </a:xfrm>
          <a:prstGeom prst="rect">
            <a:avLst/>
          </a:prstGeom>
        </p:spPr>
        <p:txBody>
          <a:bodyPr wrap="square">
            <a:spAutoFit/>
          </a:bodyPr>
          <a:lstStyle/>
          <a:p>
            <a:pPr marL="457200" lvl="0" indent="-457200">
              <a:buClr>
                <a:schemeClr val="accent1"/>
              </a:buClr>
              <a:buFont typeface="Wingdings" panose="05000000000000000000" pitchFamily="2" charset="2"/>
              <a:buChar char="v"/>
              <a:defRPr/>
            </a:pPr>
            <a:r>
              <a:rPr lang="en-US" sz="3000" dirty="0">
                <a:cs typeface="Times New Roman" panose="02020603050405020304" pitchFamily="18" charset="0"/>
              </a:rPr>
              <a:t>Fundamental role of culture and heritage for </a:t>
            </a:r>
            <a:r>
              <a:rPr lang="en-US" sz="3000" dirty="0" smtClean="0">
                <a:cs typeface="Times New Roman" panose="02020603050405020304" pitchFamily="18" charset="0"/>
              </a:rPr>
              <a:t>resilience and recovery;</a:t>
            </a: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smtClean="0">
              <a:cs typeface="Times New Roman" panose="02020603050405020304" pitchFamily="18" charset="0"/>
            </a:endParaRPr>
          </a:p>
          <a:p>
            <a:pPr marL="457200" lvl="0" indent="-457200">
              <a:buClr>
                <a:schemeClr val="accent1"/>
              </a:buClr>
              <a:buFont typeface="Wingdings" panose="05000000000000000000" pitchFamily="2" charset="2"/>
              <a:buChar char="v"/>
              <a:defRPr/>
            </a:pPr>
            <a:r>
              <a:rPr lang="en-US" sz="3000" dirty="0" smtClean="0">
                <a:cs typeface="Times New Roman" panose="02020603050405020304" pitchFamily="18" charset="0"/>
              </a:rPr>
              <a:t>Destruction </a:t>
            </a:r>
            <a:r>
              <a:rPr lang="en-US" sz="3000" dirty="0">
                <a:cs typeface="Times New Roman" panose="02020603050405020304" pitchFamily="18" charset="0"/>
              </a:rPr>
              <a:t>of cultural heritage </a:t>
            </a:r>
            <a:r>
              <a:rPr lang="en-US" sz="3000" dirty="0" smtClean="0">
                <a:cs typeface="Times New Roman" panose="02020603050405020304" pitchFamily="18" charset="0"/>
              </a:rPr>
              <a:t>represents dual loss: </a:t>
            </a:r>
          </a:p>
          <a:p>
            <a:pPr lvl="0">
              <a:buClr>
                <a:schemeClr val="accent1"/>
              </a:buClr>
              <a:defRPr/>
            </a:pPr>
            <a:r>
              <a:rPr lang="en-US" sz="3000" dirty="0">
                <a:cs typeface="Times New Roman" panose="02020603050405020304" pitchFamily="18" charset="0"/>
              </a:rPr>
              <a:t>	</a:t>
            </a:r>
            <a:r>
              <a:rPr lang="en-US" sz="3000" dirty="0" smtClean="0">
                <a:cs typeface="Times New Roman" panose="02020603050405020304" pitchFamily="18" charset="0"/>
              </a:rPr>
              <a:t>1) </a:t>
            </a:r>
            <a:r>
              <a:rPr lang="en-US" sz="3000" dirty="0">
                <a:cs typeface="Times New Roman" panose="02020603050405020304" pitchFamily="18" charset="0"/>
              </a:rPr>
              <a:t>for the affected </a:t>
            </a:r>
            <a:r>
              <a:rPr lang="en-US" sz="3000" dirty="0" smtClean="0">
                <a:cs typeface="Times New Roman" panose="02020603050405020304" pitchFamily="18" charset="0"/>
              </a:rPr>
              <a:t>populations</a:t>
            </a:r>
          </a:p>
          <a:p>
            <a:pPr lvl="0">
              <a:buClr>
                <a:schemeClr val="accent1"/>
              </a:buClr>
              <a:defRPr/>
            </a:pPr>
            <a:r>
              <a:rPr lang="en-US" sz="3000" dirty="0">
                <a:cs typeface="Times New Roman" panose="02020603050405020304" pitchFamily="18" charset="0"/>
              </a:rPr>
              <a:t>	</a:t>
            </a:r>
            <a:r>
              <a:rPr lang="en-US" sz="3000" dirty="0" smtClean="0">
                <a:cs typeface="Times New Roman" panose="02020603050405020304" pitchFamily="18" charset="0"/>
              </a:rPr>
              <a:t>2) for the economy</a:t>
            </a:r>
          </a:p>
          <a:p>
            <a:pPr lvl="0">
              <a:buClr>
                <a:schemeClr val="accent1"/>
              </a:buClr>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r>
              <a:rPr lang="en-US" sz="3000" dirty="0" smtClean="0">
                <a:cs typeface="Times New Roman" panose="02020603050405020304" pitchFamily="18" charset="0"/>
              </a:rPr>
              <a:t>Physical </a:t>
            </a:r>
            <a:r>
              <a:rPr lang="en-US" sz="3000" dirty="0">
                <a:cs typeface="Times New Roman" panose="02020603050405020304" pitchFamily="18" charset="0"/>
              </a:rPr>
              <a:t>recovery of heritage </a:t>
            </a:r>
            <a:r>
              <a:rPr lang="en-US" sz="3000" dirty="0" smtClean="0">
                <a:cs typeface="Times New Roman" panose="02020603050405020304" pitchFamily="18" charset="0"/>
              </a:rPr>
              <a:t>and education for cultural pluralism can </a:t>
            </a:r>
            <a:r>
              <a:rPr lang="en-US" sz="3000" dirty="0">
                <a:cs typeface="Times New Roman" panose="02020603050405020304" pitchFamily="18" charset="0"/>
              </a:rPr>
              <a:t>support the reconciliation of communities and </a:t>
            </a:r>
            <a:r>
              <a:rPr lang="en-US" sz="3000" dirty="0" smtClean="0">
                <a:cs typeface="Times New Roman" panose="02020603050405020304" pitchFamily="18" charset="0"/>
              </a:rPr>
              <a:t>sustain peace; </a:t>
            </a: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r>
              <a:rPr lang="en-US" sz="3000" dirty="0" smtClean="0">
                <a:cs typeface="Times New Roman" panose="02020603050405020304" pitchFamily="18" charset="0"/>
              </a:rPr>
              <a:t>Cultural heritage as tool </a:t>
            </a:r>
            <a:r>
              <a:rPr lang="en-US" sz="3000" dirty="0">
                <a:cs typeface="Times New Roman" panose="02020603050405020304" pitchFamily="18" charset="0"/>
              </a:rPr>
              <a:t>to rebuild confidence and trust </a:t>
            </a:r>
            <a:endParaRPr lang="en-US" sz="3000" dirty="0" smtClean="0">
              <a:cs typeface="Times New Roman" panose="02020603050405020304" pitchFamily="18" charset="0"/>
            </a:endParaRPr>
          </a:p>
          <a:p>
            <a:pPr lvl="0">
              <a:buClr>
                <a:schemeClr val="accent1"/>
              </a:buClr>
              <a:defRPr/>
            </a:pPr>
            <a:endParaRPr lang="en-US" sz="3000" dirty="0" smtClean="0">
              <a:cs typeface="Times New Roman" panose="02020603050405020304" pitchFamily="18" charset="0"/>
            </a:endParaRPr>
          </a:p>
          <a:p>
            <a:pPr lvl="0">
              <a:buClr>
                <a:schemeClr val="accent1"/>
              </a:buClr>
              <a:defRPr/>
            </a:pPr>
            <a:endParaRPr lang="en-US" sz="3000" dirty="0" smtClean="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E685414-91A2-4CB2-AE77-38F4B1B8DACF}" type="slidenum">
              <a:rPr lang="fr-FR" smtClean="0"/>
              <a:t>18</a:t>
            </a:fld>
            <a:endParaRPr lang="fr-FR"/>
          </a:p>
        </p:txBody>
      </p:sp>
    </p:spTree>
    <p:extLst>
      <p:ext uri="{BB962C8B-B14F-4D97-AF65-F5344CB8AC3E}">
        <p14:creationId xmlns:p14="http://schemas.microsoft.com/office/powerpoint/2010/main" val="121259654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864" y="375714"/>
            <a:ext cx="10864850" cy="707886"/>
          </a:xfrm>
          <a:prstGeom prst="rect">
            <a:avLst/>
          </a:prstGeom>
        </p:spPr>
        <p:txBody>
          <a:bodyPr wrap="square">
            <a:spAutoFit/>
          </a:bodyPr>
          <a:lstStyle/>
          <a:p>
            <a:pPr algn="ctr">
              <a:defRPr/>
            </a:pPr>
            <a:r>
              <a:rPr lang="fr-FR" sz="4000" b="1" spc="-50" dirty="0">
                <a:solidFill>
                  <a:schemeClr val="accent2"/>
                </a:solidFill>
                <a:latin typeface="+mj-lt"/>
                <a:cs typeface="Times New Roman" panose="02020603050405020304" pitchFamily="18" charset="0"/>
              </a:rPr>
              <a:t>Key messages (2)</a:t>
            </a:r>
          </a:p>
        </p:txBody>
      </p:sp>
      <p:sp>
        <p:nvSpPr>
          <p:cNvPr id="3" name="Rectangle 2"/>
          <p:cNvSpPr/>
          <p:nvPr/>
        </p:nvSpPr>
        <p:spPr>
          <a:xfrm>
            <a:off x="136299" y="1237130"/>
            <a:ext cx="11921231" cy="7478970"/>
          </a:xfrm>
          <a:prstGeom prst="rect">
            <a:avLst/>
          </a:prstGeom>
        </p:spPr>
        <p:txBody>
          <a:bodyPr wrap="square">
            <a:spAutoFit/>
          </a:bodyPr>
          <a:lstStyle/>
          <a:p>
            <a:pPr lvl="0">
              <a:buClr>
                <a:schemeClr val="accent1"/>
              </a:buClr>
              <a:defRPr/>
            </a:pPr>
            <a:endParaRPr lang="en-US" sz="3000" dirty="0" smtClean="0">
              <a:cs typeface="Times New Roman" panose="02020603050405020304" pitchFamily="18" charset="0"/>
            </a:endParaRPr>
          </a:p>
          <a:p>
            <a:pPr marL="457200" lvl="0" indent="-457200">
              <a:buClr>
                <a:schemeClr val="accent1"/>
              </a:buClr>
              <a:buFont typeface="Wingdings" panose="05000000000000000000" pitchFamily="2" charset="2"/>
              <a:buChar char="v"/>
              <a:defRPr/>
            </a:pPr>
            <a:r>
              <a:rPr lang="en-US" sz="3000" dirty="0">
                <a:cs typeface="Times New Roman" panose="02020603050405020304" pitchFamily="18" charset="0"/>
              </a:rPr>
              <a:t>Involvement of communities in </a:t>
            </a:r>
            <a:r>
              <a:rPr lang="en-US" sz="3000" dirty="0" smtClean="0">
                <a:cs typeface="Times New Roman" panose="02020603050405020304" pitchFamily="18" charset="0"/>
              </a:rPr>
              <a:t>rehabilitation </a:t>
            </a:r>
            <a:r>
              <a:rPr lang="en-US" sz="3000" dirty="0">
                <a:cs typeface="Times New Roman" panose="02020603050405020304" pitchFamily="18" charset="0"/>
              </a:rPr>
              <a:t>of cultural assets </a:t>
            </a:r>
            <a:r>
              <a:rPr lang="en-US" sz="3000" dirty="0" smtClean="0">
                <a:cs typeface="Times New Roman" panose="02020603050405020304" pitchFamily="18" charset="0"/>
              </a:rPr>
              <a:t>strengthens resilience and enhances </a:t>
            </a:r>
            <a:r>
              <a:rPr lang="en-US" sz="3000" dirty="0">
                <a:cs typeface="Times New Roman" panose="02020603050405020304" pitchFamily="18" charset="0"/>
              </a:rPr>
              <a:t>their own </a:t>
            </a:r>
            <a:r>
              <a:rPr lang="en-US" sz="3000" dirty="0" smtClean="0">
                <a:cs typeface="Times New Roman" panose="02020603050405020304" pitchFamily="18" charset="0"/>
              </a:rPr>
              <a:t>recovery;</a:t>
            </a:r>
          </a:p>
          <a:p>
            <a:pPr lvl="0">
              <a:buClr>
                <a:schemeClr val="accent1"/>
              </a:buClr>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r>
              <a:rPr lang="en-US" sz="3000" dirty="0">
                <a:cs typeface="Times New Roman" panose="02020603050405020304" pitchFamily="18" charset="0"/>
              </a:rPr>
              <a:t>Role of traditional knowledge in reconstruction and opportunities provided by reconstruction to revive traditional knowledge;</a:t>
            </a:r>
          </a:p>
          <a:p>
            <a:pPr marL="457200" lvl="0" indent="-457200">
              <a:buClr>
                <a:schemeClr val="accent1"/>
              </a:buClr>
              <a:buFont typeface="Wingdings" panose="05000000000000000000" pitchFamily="2" charset="2"/>
              <a:buChar char="v"/>
              <a:defRPr/>
            </a:pPr>
            <a:endParaRPr lang="en-US" sz="3000" dirty="0" smtClean="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a:cs typeface="Times New Roman" panose="02020603050405020304" pitchFamily="18" charset="0"/>
              </a:rPr>
              <a:t>Use of new technologies </a:t>
            </a:r>
            <a:r>
              <a:rPr lang="en-US" sz="3000" dirty="0" smtClean="0">
                <a:cs typeface="Times New Roman" panose="02020603050405020304" pitchFamily="18" charset="0"/>
              </a:rPr>
              <a:t>for preparedness and to </a:t>
            </a:r>
            <a:r>
              <a:rPr lang="en-US" sz="3000" dirty="0">
                <a:cs typeface="Times New Roman" panose="02020603050405020304" pitchFamily="18" charset="0"/>
              </a:rPr>
              <a:t>support the social recovery of people by providing alternative means of accessing their cultural heritage and thereby enjoying their cultural rights.</a:t>
            </a:r>
            <a:endParaRPr lang="fr-FR"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lvl="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E685414-91A2-4CB2-AE77-38F4B1B8DACF}" type="slidenum">
              <a:rPr lang="fr-FR" smtClean="0"/>
              <a:t>19</a:t>
            </a:fld>
            <a:endParaRPr lang="fr-FR"/>
          </a:p>
        </p:txBody>
      </p:sp>
    </p:spTree>
    <p:extLst>
      <p:ext uri="{BB962C8B-B14F-4D97-AF65-F5344CB8AC3E}">
        <p14:creationId xmlns:p14="http://schemas.microsoft.com/office/powerpoint/2010/main" val="22955317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4652" y="2277061"/>
            <a:ext cx="8542422" cy="3170099"/>
          </a:xfrm>
          <a:prstGeom prst="rect">
            <a:avLst/>
          </a:prstGeom>
          <a:noFill/>
        </p:spPr>
        <p:txBody>
          <a:bodyPr wrap="square" rtlCol="0">
            <a:spAutoFit/>
          </a:bodyPr>
          <a:lstStyle/>
          <a:p>
            <a:pPr algn="ctr"/>
            <a:r>
              <a:rPr lang="en-US" sz="4000" b="1" dirty="0">
                <a:solidFill>
                  <a:schemeClr val="accent2"/>
                </a:solidFill>
                <a:latin typeface="+mj-lt"/>
              </a:rPr>
              <a:t>An Overview of UNESCO’s </a:t>
            </a:r>
            <a:r>
              <a:rPr lang="en-US" sz="4000" b="1" dirty="0" smtClean="0">
                <a:solidFill>
                  <a:schemeClr val="accent2"/>
                </a:solidFill>
                <a:latin typeface="+mj-lt"/>
              </a:rPr>
              <a:t>Action </a:t>
            </a:r>
            <a:endParaRPr lang="en-US" sz="4000" b="1" dirty="0">
              <a:solidFill>
                <a:schemeClr val="accent2"/>
              </a:solidFill>
              <a:latin typeface="+mj-lt"/>
            </a:endParaRPr>
          </a:p>
          <a:p>
            <a:pPr algn="ctr"/>
            <a:r>
              <a:rPr lang="en-US" sz="4000" b="1" dirty="0">
                <a:solidFill>
                  <a:schemeClr val="accent2"/>
                </a:solidFill>
                <a:latin typeface="+mj-lt"/>
              </a:rPr>
              <a:t>for the Protection of Culture from Disasters and Conflicts</a:t>
            </a:r>
          </a:p>
          <a:p>
            <a:pPr algn="ctr"/>
            <a:endParaRPr lang="fr-FR" sz="4000" b="1" dirty="0" smtClean="0">
              <a:latin typeface="+mj-lt"/>
            </a:endParaRPr>
          </a:p>
          <a:p>
            <a:pPr algn="ctr"/>
            <a:endParaRPr lang="fr-FR" sz="4000" b="1" dirty="0">
              <a:latin typeface="+mj-lt"/>
            </a:endParaRPr>
          </a:p>
        </p:txBody>
      </p:sp>
      <p:pic>
        <p:nvPicPr>
          <p:cNvPr id="2" name="Picture 1"/>
          <p:cNvPicPr>
            <a:picLocks noChangeAspect="1"/>
          </p:cNvPicPr>
          <p:nvPr/>
        </p:nvPicPr>
        <p:blipFill>
          <a:blip r:embed="rId3"/>
          <a:stretch>
            <a:fillRect/>
          </a:stretch>
        </p:blipFill>
        <p:spPr>
          <a:xfrm>
            <a:off x="1331495" y="2032456"/>
            <a:ext cx="1759880" cy="2257237"/>
          </a:xfrm>
          <a:prstGeom prst="rect">
            <a:avLst/>
          </a:prstGeom>
        </p:spPr>
      </p:pic>
      <p:sp>
        <p:nvSpPr>
          <p:cNvPr id="3" name="Slide Number Placeholder 2"/>
          <p:cNvSpPr>
            <a:spLocks noGrp="1"/>
          </p:cNvSpPr>
          <p:nvPr>
            <p:ph type="sldNum" sz="quarter" idx="12"/>
          </p:nvPr>
        </p:nvSpPr>
        <p:spPr/>
        <p:txBody>
          <a:bodyPr/>
          <a:lstStyle/>
          <a:p>
            <a:fld id="{8E685414-91A2-4CB2-AE77-38F4B1B8DACF}" type="slidenum">
              <a:rPr lang="fr-FR" smtClean="0"/>
              <a:t>2</a:t>
            </a:fld>
            <a:endParaRPr lang="fr-FR"/>
          </a:p>
        </p:txBody>
      </p:sp>
    </p:spTree>
    <p:extLst>
      <p:ext uri="{BB962C8B-B14F-4D97-AF65-F5344CB8AC3E}">
        <p14:creationId xmlns:p14="http://schemas.microsoft.com/office/powerpoint/2010/main" val="1870617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33" y="418021"/>
            <a:ext cx="10864850" cy="707886"/>
          </a:xfrm>
          <a:prstGeom prst="rect">
            <a:avLst/>
          </a:prstGeom>
        </p:spPr>
        <p:txBody>
          <a:bodyPr wrap="square">
            <a:spAutoFit/>
          </a:bodyPr>
          <a:lstStyle/>
          <a:p>
            <a:pPr algn="ctr">
              <a:defRPr/>
            </a:pPr>
            <a:r>
              <a:rPr lang="fr-FR" sz="4000" b="1" spc="-50" dirty="0">
                <a:solidFill>
                  <a:schemeClr val="accent2"/>
                </a:solidFill>
                <a:latin typeface="+mj-lt"/>
                <a:cs typeface="Times New Roman" panose="02020603050405020304" pitchFamily="18" charset="0"/>
              </a:rPr>
              <a:t>Session </a:t>
            </a:r>
            <a:r>
              <a:rPr lang="fr-FR" sz="4000" b="1" spc="-50" dirty="0" err="1">
                <a:solidFill>
                  <a:schemeClr val="accent2"/>
                </a:solidFill>
                <a:latin typeface="+mj-lt"/>
                <a:cs typeface="Times New Roman" panose="02020603050405020304" pitchFamily="18" charset="0"/>
              </a:rPr>
              <a:t>Outcomes</a:t>
            </a:r>
            <a:endParaRPr lang="en-GB" sz="4000" b="1" spc="-50" dirty="0">
              <a:solidFill>
                <a:schemeClr val="accent2"/>
              </a:solidFill>
              <a:latin typeface="+mj-lt"/>
              <a:cs typeface="Times New Roman" panose="02020603050405020304" pitchFamily="18" charset="0"/>
            </a:endParaRPr>
          </a:p>
        </p:txBody>
      </p:sp>
      <p:sp>
        <p:nvSpPr>
          <p:cNvPr id="3" name="Rectangle 2"/>
          <p:cNvSpPr/>
          <p:nvPr/>
        </p:nvSpPr>
        <p:spPr>
          <a:xfrm>
            <a:off x="634502" y="1438355"/>
            <a:ext cx="11239037" cy="4708981"/>
          </a:xfrm>
          <a:prstGeom prst="rect">
            <a:avLst/>
          </a:prstGeom>
        </p:spPr>
        <p:txBody>
          <a:bodyPr wrap="square">
            <a:spAutoFit/>
          </a:bodyPr>
          <a:lstStyle/>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To protect culture and harness its potential, the culture </a:t>
            </a:r>
            <a:r>
              <a:rPr lang="en-US" sz="3000" dirty="0">
                <a:cs typeface="Times New Roman" panose="02020603050405020304" pitchFamily="18" charset="0"/>
              </a:rPr>
              <a:t>sector must </a:t>
            </a:r>
            <a:r>
              <a:rPr lang="en-US" sz="3000" dirty="0" smtClean="0">
                <a:cs typeface="Times New Roman" panose="02020603050405020304" pitchFamily="18" charset="0"/>
              </a:rPr>
              <a:t>strengthen its capacities and be </a:t>
            </a:r>
            <a:r>
              <a:rPr lang="en-US" sz="3000" dirty="0">
                <a:cs typeface="Times New Roman" panose="02020603050405020304" pitchFamily="18" charset="0"/>
              </a:rPr>
              <a:t>better prepared; </a:t>
            </a:r>
          </a:p>
          <a:p>
            <a:pPr marL="457200" indent="-457200">
              <a:buClr>
                <a:schemeClr val="accent1"/>
              </a:buClr>
              <a:buFont typeface="Wingdings" panose="05000000000000000000" pitchFamily="2" charset="2"/>
              <a:buChar char="v"/>
              <a:defRPr/>
            </a:pPr>
            <a:endParaRPr lang="en-US" sz="3000" dirty="0" smtClean="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Gap to </a:t>
            </a:r>
            <a:r>
              <a:rPr lang="en-US" sz="3000" dirty="0">
                <a:cs typeface="Times New Roman" panose="02020603050405020304" pitchFamily="18" charset="0"/>
              </a:rPr>
              <a:t>be filled for the full integration of culture into humanitarian, security and peacekeeping </a:t>
            </a:r>
            <a:r>
              <a:rPr lang="en-US" sz="3000" dirty="0" smtClean="0">
                <a:cs typeface="Times New Roman" panose="02020603050405020304" pitchFamily="18" charset="0"/>
              </a:rPr>
              <a:t>policies;</a:t>
            </a:r>
          </a:p>
          <a:p>
            <a:pPr marL="457200" indent="-457200">
              <a:buClr>
                <a:schemeClr val="accent1"/>
              </a:buClr>
              <a:buFont typeface="Wingdings" panose="05000000000000000000" pitchFamily="2" charset="2"/>
              <a:buChar char="v"/>
              <a:defRPr/>
            </a:pPr>
            <a:endParaRPr lang="en-US" sz="3000" dirty="0">
              <a:cs typeface="Times New Roman" panose="02020603050405020304" pitchFamily="18" charset="0"/>
            </a:endParaRPr>
          </a:p>
          <a:p>
            <a:pPr marL="457200" indent="-457200">
              <a:buClr>
                <a:schemeClr val="accent1"/>
              </a:buClr>
              <a:buFont typeface="Wingdings" panose="05000000000000000000" pitchFamily="2" charset="2"/>
              <a:buChar char="v"/>
              <a:defRPr/>
            </a:pPr>
            <a:r>
              <a:rPr lang="en-US" sz="3000" dirty="0" smtClean="0">
                <a:cs typeface="Times New Roman" panose="02020603050405020304" pitchFamily="18" charset="0"/>
              </a:rPr>
              <a:t>Events </a:t>
            </a:r>
            <a:r>
              <a:rPr lang="en-US" sz="3000" dirty="0">
                <a:cs typeface="Times New Roman" panose="02020603050405020304" pitchFamily="18" charset="0"/>
              </a:rPr>
              <a:t>such as the World Reconstruction Conference, in this regard, represent critical opportunities to further sensitize international stakeholders, including at the technical level, which is often driving concrete initiatives on the ground. </a:t>
            </a:r>
          </a:p>
        </p:txBody>
      </p:sp>
      <p:sp>
        <p:nvSpPr>
          <p:cNvPr id="4" name="Slide Number Placeholder 3"/>
          <p:cNvSpPr>
            <a:spLocks noGrp="1"/>
          </p:cNvSpPr>
          <p:nvPr>
            <p:ph type="sldNum" sz="quarter" idx="12"/>
          </p:nvPr>
        </p:nvSpPr>
        <p:spPr/>
        <p:txBody>
          <a:bodyPr/>
          <a:lstStyle/>
          <a:p>
            <a:fld id="{8E685414-91A2-4CB2-AE77-38F4B1B8DACF}" type="slidenum">
              <a:rPr lang="fr-FR" smtClean="0"/>
              <a:t>20</a:t>
            </a:fld>
            <a:endParaRPr lang="fr-FR"/>
          </a:p>
        </p:txBody>
      </p:sp>
    </p:spTree>
    <p:extLst>
      <p:ext uri="{BB962C8B-B14F-4D97-AF65-F5344CB8AC3E}">
        <p14:creationId xmlns:p14="http://schemas.microsoft.com/office/powerpoint/2010/main" val="41699139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25821" y="3519098"/>
            <a:ext cx="3556000" cy="2366716"/>
          </a:xfrm>
          <a:prstGeom prst="rect">
            <a:avLst/>
          </a:prstGeom>
        </p:spPr>
      </p:pic>
      <p:sp>
        <p:nvSpPr>
          <p:cNvPr id="4" name="Slide Number Placeholder 3"/>
          <p:cNvSpPr>
            <a:spLocks noGrp="1"/>
          </p:cNvSpPr>
          <p:nvPr>
            <p:ph type="sldNum" sz="quarter" idx="12"/>
          </p:nvPr>
        </p:nvSpPr>
        <p:spPr/>
        <p:txBody>
          <a:bodyPr/>
          <a:lstStyle/>
          <a:p>
            <a:fld id="{8E685414-91A2-4CB2-AE77-38F4B1B8DACF}" type="slidenum">
              <a:rPr lang="fr-FR" smtClean="0"/>
              <a:t>21</a:t>
            </a:fld>
            <a:endParaRPr lang="fr-FR"/>
          </a:p>
        </p:txBody>
      </p:sp>
      <p:sp>
        <p:nvSpPr>
          <p:cNvPr id="5" name="Title 1"/>
          <p:cNvSpPr txBox="1">
            <a:spLocks/>
          </p:cNvSpPr>
          <p:nvPr/>
        </p:nvSpPr>
        <p:spPr>
          <a:xfrm>
            <a:off x="1154083" y="162311"/>
            <a:ext cx="10058400" cy="615553"/>
          </a:xfrm>
          <a:prstGeom prst="rect">
            <a:avLst/>
          </a:prstGeom>
        </p:spPr>
        <p:txBody>
          <a:bodyPr wrap="square">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457200"/>
            <a:r>
              <a:rPr lang="fr-FR" sz="4000" b="1" dirty="0">
                <a:solidFill>
                  <a:schemeClr val="accent2"/>
                </a:solidFill>
                <a:ea typeface="+mn-ea"/>
                <a:cs typeface="Times New Roman" panose="02020603050405020304" pitchFamily="18" charset="0"/>
              </a:rPr>
              <a:t>Strategic </a:t>
            </a:r>
            <a:r>
              <a:rPr lang="fr-FR" sz="4000" b="1" dirty="0" err="1">
                <a:solidFill>
                  <a:schemeClr val="accent2"/>
                </a:solidFill>
                <a:ea typeface="+mn-ea"/>
                <a:cs typeface="Times New Roman" panose="02020603050405020304" pitchFamily="18" charset="0"/>
              </a:rPr>
              <a:t>priorities</a:t>
            </a:r>
            <a:r>
              <a:rPr lang="fr-FR" sz="4000" b="1" dirty="0">
                <a:solidFill>
                  <a:schemeClr val="accent2"/>
                </a:solidFill>
                <a:ea typeface="+mn-ea"/>
                <a:cs typeface="Times New Roman" panose="02020603050405020304" pitchFamily="18" charset="0"/>
              </a:rPr>
              <a:t> for 2018 and </a:t>
            </a:r>
            <a:r>
              <a:rPr lang="fr-FR" sz="4000" b="1" dirty="0" err="1">
                <a:solidFill>
                  <a:schemeClr val="accent2"/>
                </a:solidFill>
                <a:ea typeface="+mn-ea"/>
                <a:cs typeface="Times New Roman" panose="02020603050405020304" pitchFamily="18" charset="0"/>
              </a:rPr>
              <a:t>beyond</a:t>
            </a:r>
            <a:endParaRPr lang="fr-FR" sz="4000" b="1" dirty="0">
              <a:solidFill>
                <a:schemeClr val="accent2"/>
              </a:solidFill>
              <a:ea typeface="+mn-ea"/>
              <a:cs typeface="Times New Roman" panose="02020603050405020304" pitchFamily="18" charset="0"/>
            </a:endParaRPr>
          </a:p>
        </p:txBody>
      </p:sp>
      <p:sp>
        <p:nvSpPr>
          <p:cNvPr id="7" name="Content Placeholder 2"/>
          <p:cNvSpPr txBox="1">
            <a:spLocks/>
          </p:cNvSpPr>
          <p:nvPr/>
        </p:nvSpPr>
        <p:spPr>
          <a:xfrm>
            <a:off x="535516" y="874365"/>
            <a:ext cx="11656484" cy="558542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Inventorying and risk assessment of cultural heritage;</a:t>
            </a:r>
          </a:p>
          <a:p>
            <a:pPr marL="457200" indent="-457200"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Establishment and deployment of Rapid Response Mechanism;</a:t>
            </a:r>
          </a:p>
          <a:p>
            <a:pPr marL="457200" indent="-457200"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Capacity-building for preparedness and response to emergencies, including through new methodological tools (e.g. integration of First Aid to CH capacities into CH organizations and EU Civil </a:t>
            </a:r>
          </a:p>
          <a:p>
            <a:pPr marL="0" indent="0" defTabSz="457200">
              <a:lnSpc>
                <a:spcPct val="120000"/>
              </a:lnSpc>
              <a:spcBef>
                <a:spcPts val="0"/>
              </a:spcBef>
              <a:spcAft>
                <a:spcPts val="0"/>
              </a:spcAft>
              <a:buNone/>
              <a:defRPr/>
            </a:pP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Protection mechanism);</a:t>
            </a:r>
          </a:p>
          <a:p>
            <a:pPr marL="457200" indent="-457200"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Support to social-economic recovery through </a:t>
            </a:r>
          </a:p>
          <a:p>
            <a:pPr marL="0" indent="0" defTabSz="457200">
              <a:lnSpc>
                <a:spcPct val="120000"/>
              </a:lnSpc>
              <a:spcBef>
                <a:spcPts val="0"/>
              </a:spcBef>
              <a:spcAft>
                <a:spcPts val="0"/>
              </a:spcAft>
              <a:buNone/>
              <a:defRPr/>
            </a:pP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culture (e.g. Yemen etc.);</a:t>
            </a:r>
          </a:p>
          <a:p>
            <a:pPr marL="457200" indent="-457200"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Inclusion of culture within PDNA and RPBA </a:t>
            </a:r>
          </a:p>
          <a:p>
            <a:pPr marL="0" indent="0" defTabSz="457200">
              <a:lnSpc>
                <a:spcPct val="120000"/>
              </a:lnSpc>
              <a:spcBef>
                <a:spcPts val="0"/>
              </a:spcBef>
              <a:spcAft>
                <a:spcPts val="0"/>
              </a:spcAft>
              <a:buNone/>
              <a:defRPr/>
            </a:pP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exercises and other international processes;</a:t>
            </a:r>
          </a:p>
          <a:p>
            <a:pPr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   Education and awareness-raising (Unite4Heritage)</a:t>
            </a:r>
          </a:p>
          <a:p>
            <a:pPr defTabSz="457200">
              <a:lnSpc>
                <a:spcPct val="120000"/>
              </a:lnSpc>
              <a:spcBef>
                <a:spcPts val="0"/>
              </a:spcBef>
              <a:spcAft>
                <a:spcPts val="0"/>
              </a:spcAft>
              <a:buFont typeface="Wingdings" panose="05000000000000000000" pitchFamily="2" charset="2"/>
              <a:buChar char="v"/>
              <a:defRPr/>
            </a:pPr>
            <a:r>
              <a:rPr lang="en-US" sz="2400" dirty="0" smtClean="0">
                <a:solidFill>
                  <a:schemeClr val="tx1"/>
                </a:solidFill>
                <a:cs typeface="Times New Roman" panose="02020603050405020304" pitchFamily="18" charset="0"/>
              </a:rPr>
              <a:t>   Use of IT for preparedness and recovery</a:t>
            </a:r>
            <a:endParaRPr lang="en-US"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64816240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402" y="2421440"/>
            <a:ext cx="11525238" cy="1015663"/>
          </a:xfrm>
          <a:prstGeom prst="rect">
            <a:avLst/>
          </a:prstGeom>
          <a:noFill/>
        </p:spPr>
        <p:txBody>
          <a:bodyPr wrap="square" rtlCol="0">
            <a:spAutoFit/>
          </a:bodyPr>
          <a:lstStyle/>
          <a:p>
            <a:pPr algn="ctr"/>
            <a:r>
              <a:rPr lang="en-US" sz="6000" b="1" dirty="0" smtClean="0">
                <a:solidFill>
                  <a:schemeClr val="accent2"/>
                </a:solidFill>
                <a:latin typeface="+mj-lt"/>
              </a:rPr>
              <a:t>Thank you!</a:t>
            </a:r>
            <a:endParaRPr lang="en-GB" sz="6000" b="1" dirty="0">
              <a:solidFill>
                <a:schemeClr val="accent2"/>
              </a:solidFill>
              <a:latin typeface="+mj-lt"/>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22</a:t>
            </a:fld>
            <a:endParaRPr lang="fr-FR"/>
          </a:p>
        </p:txBody>
      </p:sp>
    </p:spTree>
    <p:extLst>
      <p:ext uri="{BB962C8B-B14F-4D97-AF65-F5344CB8AC3E}">
        <p14:creationId xmlns:p14="http://schemas.microsoft.com/office/powerpoint/2010/main" val="1850148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Namdaemun%20gate%20burns%20seo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57" y="992798"/>
            <a:ext cx="5451232" cy="405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150202"/>
            <a:ext cx="1179896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4000" b="1" dirty="0" smtClean="0">
                <a:solidFill>
                  <a:schemeClr val="accent2"/>
                </a:solidFill>
                <a:ea typeface="+mn-ea"/>
                <a:cs typeface="Times New Roman" panose="02020603050405020304" pitchFamily="18" charset="0"/>
              </a:rPr>
              <a:t>Setting the </a:t>
            </a:r>
            <a:r>
              <a:rPr lang="fr-FR" sz="4000" b="1" dirty="0" err="1" smtClean="0">
                <a:solidFill>
                  <a:schemeClr val="accent2"/>
                </a:solidFill>
                <a:ea typeface="+mn-ea"/>
                <a:cs typeface="Times New Roman" panose="02020603050405020304" pitchFamily="18" charset="0"/>
              </a:rPr>
              <a:t>Context</a:t>
            </a:r>
            <a:endParaRPr lang="fr-FR" sz="4000" b="1" dirty="0">
              <a:solidFill>
                <a:schemeClr val="accent2"/>
              </a:solidFill>
              <a:ea typeface="+mn-ea"/>
              <a:cs typeface="Times New Roman" panose="02020603050405020304" pitchFamily="18" charset="0"/>
            </a:endParaRPr>
          </a:p>
        </p:txBody>
      </p:sp>
      <p:sp>
        <p:nvSpPr>
          <p:cNvPr id="7" name="Content Placeholder 2"/>
          <p:cNvSpPr txBox="1">
            <a:spLocks/>
          </p:cNvSpPr>
          <p:nvPr/>
        </p:nvSpPr>
        <p:spPr>
          <a:xfrm>
            <a:off x="264694" y="1882858"/>
            <a:ext cx="1173079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endParaRPr lang="fr-FR" sz="2800" dirty="0">
              <a:solidFill>
                <a:schemeClr val="tx1"/>
              </a:solidFill>
            </a:endParaRPr>
          </a:p>
        </p:txBody>
      </p:sp>
      <p:sp>
        <p:nvSpPr>
          <p:cNvPr id="2" name="Rectangle 1"/>
          <p:cNvSpPr/>
          <p:nvPr/>
        </p:nvSpPr>
        <p:spPr>
          <a:xfrm>
            <a:off x="0" y="5139405"/>
            <a:ext cx="11811000" cy="1077218"/>
          </a:xfrm>
          <a:prstGeom prst="rect">
            <a:avLst/>
          </a:prstGeom>
        </p:spPr>
        <p:txBody>
          <a:bodyPr wrap="square">
            <a:spAutoFit/>
          </a:bodyPr>
          <a:lstStyle/>
          <a:p>
            <a:pPr algn="ctr">
              <a:spcBef>
                <a:spcPct val="0"/>
              </a:spcBef>
            </a:pPr>
            <a:r>
              <a:rPr lang="fr-FR" altLang="fr-FR" sz="3200" dirty="0">
                <a:solidFill>
                  <a:schemeClr val="accent1"/>
                </a:solidFill>
                <a:latin typeface="+mj-lt"/>
              </a:rPr>
              <a:t>An </a:t>
            </a:r>
            <a:r>
              <a:rPr lang="fr-FR" altLang="fr-FR" sz="3200" b="1" dirty="0" err="1">
                <a:solidFill>
                  <a:schemeClr val="accent1"/>
                </a:solidFill>
                <a:latin typeface="+mj-lt"/>
              </a:rPr>
              <a:t>unprecedented</a:t>
            </a:r>
            <a:r>
              <a:rPr lang="fr-FR" altLang="fr-FR" sz="3200" b="1" dirty="0">
                <a:solidFill>
                  <a:schemeClr val="accent1"/>
                </a:solidFill>
                <a:latin typeface="+mj-lt"/>
              </a:rPr>
              <a:t> </a:t>
            </a:r>
            <a:r>
              <a:rPr lang="fr-FR" altLang="fr-FR" sz="3200" b="1" dirty="0" err="1">
                <a:solidFill>
                  <a:schemeClr val="accent1"/>
                </a:solidFill>
                <a:latin typeface="+mj-lt"/>
              </a:rPr>
              <a:t>rise</a:t>
            </a:r>
            <a:r>
              <a:rPr lang="fr-FR" altLang="fr-FR" sz="3200" b="1" dirty="0">
                <a:solidFill>
                  <a:schemeClr val="accent1"/>
                </a:solidFill>
                <a:latin typeface="+mj-lt"/>
              </a:rPr>
              <a:t> </a:t>
            </a:r>
            <a:r>
              <a:rPr lang="fr-FR" altLang="fr-FR" sz="3200" dirty="0">
                <a:solidFill>
                  <a:schemeClr val="accent1"/>
                </a:solidFill>
                <a:latin typeface="+mj-lt"/>
              </a:rPr>
              <a:t>in the </a:t>
            </a:r>
            <a:r>
              <a:rPr lang="fr-FR" altLang="fr-FR" sz="3200" dirty="0" err="1">
                <a:solidFill>
                  <a:schemeClr val="accent1"/>
                </a:solidFill>
                <a:latin typeface="+mj-lt"/>
              </a:rPr>
              <a:t>number</a:t>
            </a:r>
            <a:r>
              <a:rPr lang="fr-FR" altLang="fr-FR" sz="3200" dirty="0">
                <a:solidFill>
                  <a:schemeClr val="accent1"/>
                </a:solidFill>
                <a:latin typeface="+mj-lt"/>
              </a:rPr>
              <a:t> of </a:t>
            </a:r>
            <a:r>
              <a:rPr lang="fr-FR" altLang="fr-FR" sz="3200" dirty="0" err="1">
                <a:solidFill>
                  <a:schemeClr val="accent1"/>
                </a:solidFill>
                <a:latin typeface="+mj-lt"/>
              </a:rPr>
              <a:t>disasters</a:t>
            </a:r>
            <a:r>
              <a:rPr lang="fr-FR" altLang="fr-FR" sz="3200" dirty="0">
                <a:solidFill>
                  <a:schemeClr val="accent1"/>
                </a:solidFill>
                <a:latin typeface="+mj-lt"/>
              </a:rPr>
              <a:t> </a:t>
            </a:r>
            <a:endParaRPr lang="fr-FR" altLang="fr-FR" sz="3200" dirty="0" smtClean="0">
              <a:solidFill>
                <a:schemeClr val="accent1"/>
              </a:solidFill>
              <a:latin typeface="+mj-lt"/>
            </a:endParaRPr>
          </a:p>
          <a:p>
            <a:pPr algn="ctr">
              <a:spcBef>
                <a:spcPct val="0"/>
              </a:spcBef>
            </a:pPr>
            <a:r>
              <a:rPr lang="fr-FR" altLang="fr-FR" sz="3200" dirty="0" smtClean="0">
                <a:solidFill>
                  <a:schemeClr val="accent1"/>
                </a:solidFill>
                <a:latin typeface="+mj-lt"/>
              </a:rPr>
              <a:t>and </a:t>
            </a:r>
            <a:r>
              <a:rPr lang="fr-FR" altLang="fr-FR" sz="3200" dirty="0" err="1">
                <a:solidFill>
                  <a:schemeClr val="accent1"/>
                </a:solidFill>
                <a:latin typeface="+mj-lt"/>
              </a:rPr>
              <a:t>conflicts</a:t>
            </a:r>
            <a:r>
              <a:rPr lang="fr-FR" altLang="fr-FR" sz="3200" dirty="0">
                <a:solidFill>
                  <a:schemeClr val="accent1"/>
                </a:solidFill>
                <a:latin typeface="+mj-lt"/>
              </a:rPr>
              <a:t> </a:t>
            </a:r>
            <a:r>
              <a:rPr lang="fr-FR" altLang="fr-FR" sz="3200" dirty="0" err="1">
                <a:solidFill>
                  <a:schemeClr val="accent1"/>
                </a:solidFill>
                <a:latin typeface="+mj-lt"/>
              </a:rPr>
              <a:t>affecting</a:t>
            </a:r>
            <a:r>
              <a:rPr lang="fr-FR" altLang="fr-FR" sz="3200" dirty="0">
                <a:solidFill>
                  <a:schemeClr val="accent1"/>
                </a:solidFill>
                <a:latin typeface="+mj-lt"/>
              </a:rPr>
              <a:t> the culture </a:t>
            </a:r>
            <a:r>
              <a:rPr lang="fr-FR" altLang="fr-FR" sz="3200" dirty="0" err="1" smtClean="0">
                <a:solidFill>
                  <a:schemeClr val="accent1"/>
                </a:solidFill>
                <a:latin typeface="+mj-lt"/>
              </a:rPr>
              <a:t>sector</a:t>
            </a:r>
            <a:endParaRPr lang="fr-FR" altLang="fr-FR" sz="3200" dirty="0" smtClean="0">
              <a:solidFill>
                <a:schemeClr val="accent1"/>
              </a:solidFill>
              <a:latin typeface="+mj-lt"/>
            </a:endParaRPr>
          </a:p>
        </p:txBody>
      </p:sp>
      <p:sp>
        <p:nvSpPr>
          <p:cNvPr id="3" name="Slide Number Placeholder 2"/>
          <p:cNvSpPr>
            <a:spLocks noGrp="1"/>
          </p:cNvSpPr>
          <p:nvPr>
            <p:ph type="sldNum" sz="quarter" idx="12"/>
          </p:nvPr>
        </p:nvSpPr>
        <p:spPr/>
        <p:txBody>
          <a:bodyPr/>
          <a:lstStyle/>
          <a:p>
            <a:fld id="{8E685414-91A2-4CB2-AE77-38F4B1B8DACF}" type="slidenum">
              <a:rPr lang="fr-FR" smtClean="0"/>
              <a:t>3</a:t>
            </a:fld>
            <a:endParaRPr lang="fr-FR"/>
          </a:p>
        </p:txBody>
      </p:sp>
      <p:pic>
        <p:nvPicPr>
          <p:cNvPr id="8" name="Picture 2" descr="Picture of a boy playing on the gun of a destroyed Syrian army tank partially covered in the rubble of the destroyed Azaz mosques, north of Alep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088" y="992798"/>
            <a:ext cx="5401371" cy="405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53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3833119" y="0"/>
            <a:ext cx="3970421" cy="777875"/>
          </a:xfrm>
          <a:prstGeom prst="rect">
            <a:avLst/>
          </a:prstGeom>
        </p:spPr>
        <p:txBody>
          <a:bodyPr>
            <a:noAutofit/>
          </a:bodyPr>
          <a:lstStyle/>
          <a:p>
            <a:pPr algn="ctr"/>
            <a:r>
              <a:rPr lang="en-US" sz="4000" b="1" dirty="0">
                <a:solidFill>
                  <a:schemeClr val="accent2"/>
                </a:solidFill>
                <a:ea typeface="+mn-ea"/>
                <a:cs typeface="Times New Roman" panose="02020603050405020304" pitchFamily="18" charset="0"/>
              </a:rPr>
              <a:t>Challenges</a:t>
            </a:r>
            <a:endParaRPr lang="fr-FR" sz="4000" b="1" dirty="0">
              <a:solidFill>
                <a:schemeClr val="accent2"/>
              </a:solidFill>
              <a:ea typeface="+mn-ea"/>
              <a:cs typeface="Times New Roman" panose="02020603050405020304" pitchFamily="18" charset="0"/>
            </a:endParaRPr>
          </a:p>
        </p:txBody>
      </p:sp>
      <p:sp>
        <p:nvSpPr>
          <p:cNvPr id="12" name="Rectangle 3"/>
          <p:cNvSpPr>
            <a:spLocks noChangeArrowheads="1"/>
          </p:cNvSpPr>
          <p:nvPr/>
        </p:nvSpPr>
        <p:spPr bwMode="auto">
          <a:xfrm>
            <a:off x="6352025" y="777875"/>
            <a:ext cx="5454320" cy="310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defTabSz="914400">
              <a:spcBef>
                <a:spcPts val="1200"/>
              </a:spcBef>
              <a:buClr>
                <a:schemeClr val="accent1"/>
              </a:buClr>
              <a:defRPr/>
            </a:pPr>
            <a:r>
              <a:rPr lang="en-US" altLang="fr-FR" b="1" u="sng" dirty="0" smtClean="0">
                <a:latin typeface="+mn-lt"/>
              </a:rPr>
              <a:t>Conflicts</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Disruption </a:t>
            </a:r>
            <a:r>
              <a:rPr lang="en-US" altLang="fr-FR" dirty="0">
                <a:latin typeface="+mn-lt"/>
              </a:rPr>
              <a:t>of governance in areas of conflict</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Limitations </a:t>
            </a:r>
            <a:r>
              <a:rPr lang="en-US" altLang="fr-FR" dirty="0">
                <a:latin typeface="+mn-lt"/>
              </a:rPr>
              <a:t>of UNESCO’s mandate in conflict situations</a:t>
            </a:r>
          </a:p>
          <a:p>
            <a:pPr marL="457200" indent="-457200" defTabSz="914400">
              <a:spcBef>
                <a:spcPts val="1200"/>
              </a:spcBef>
              <a:buClr>
                <a:schemeClr val="accent1"/>
              </a:buClr>
              <a:buFont typeface="Wingdings" panose="05000000000000000000" pitchFamily="2" charset="2"/>
              <a:buChar char="v"/>
              <a:defRPr/>
            </a:pPr>
            <a:endParaRPr lang="en-US" altLang="fr-FR" dirty="0">
              <a:latin typeface="+mn-lt"/>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4</a:t>
            </a:fld>
            <a:endParaRPr lang="fr-FR"/>
          </a:p>
        </p:txBody>
      </p:sp>
      <p:sp>
        <p:nvSpPr>
          <p:cNvPr id="5" name="Rectangle 3"/>
          <p:cNvSpPr>
            <a:spLocks noChangeArrowheads="1"/>
          </p:cNvSpPr>
          <p:nvPr/>
        </p:nvSpPr>
        <p:spPr bwMode="auto">
          <a:xfrm>
            <a:off x="392854" y="777875"/>
            <a:ext cx="5372277" cy="297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defTabSz="914400">
              <a:spcBef>
                <a:spcPts val="1200"/>
              </a:spcBef>
              <a:buClr>
                <a:schemeClr val="accent1"/>
              </a:buClr>
              <a:defRPr/>
            </a:pPr>
            <a:r>
              <a:rPr lang="en-US" altLang="fr-FR" b="1" u="sng" dirty="0" smtClean="0">
                <a:latin typeface="+mn-lt"/>
              </a:rPr>
              <a:t>Disasters</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Disconnect </a:t>
            </a:r>
            <a:r>
              <a:rPr lang="en-US" altLang="fr-FR" dirty="0">
                <a:latin typeface="+mn-lt"/>
              </a:rPr>
              <a:t>between </a:t>
            </a:r>
            <a:r>
              <a:rPr lang="en-US" altLang="fr-FR" dirty="0" smtClean="0">
                <a:latin typeface="+mn-lt"/>
              </a:rPr>
              <a:t>culture </a:t>
            </a:r>
            <a:r>
              <a:rPr lang="en-US" altLang="fr-FR" dirty="0">
                <a:latin typeface="+mn-lt"/>
              </a:rPr>
              <a:t>and DRM </a:t>
            </a:r>
            <a:r>
              <a:rPr lang="en-US" altLang="fr-FR" dirty="0" smtClean="0">
                <a:latin typeface="+mn-lt"/>
              </a:rPr>
              <a:t>fields</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Cultural </a:t>
            </a:r>
            <a:r>
              <a:rPr lang="en-US" altLang="fr-FR" dirty="0">
                <a:latin typeface="+mn-lt"/>
              </a:rPr>
              <a:t>attitude (e.g. fatalism, superstition, reluctance to raise issues with superiors, etc.) and priority given to </a:t>
            </a:r>
            <a:r>
              <a:rPr lang="en-US" altLang="fr-FR" dirty="0" smtClean="0">
                <a:latin typeface="+mn-lt"/>
              </a:rPr>
              <a:t>issues </a:t>
            </a:r>
            <a:r>
              <a:rPr lang="en-US" altLang="fr-FR" dirty="0">
                <a:latin typeface="+mn-lt"/>
              </a:rPr>
              <a:t>that can be </a:t>
            </a:r>
            <a:r>
              <a:rPr lang="en-US" altLang="en-US" dirty="0">
                <a:latin typeface="+mn-lt"/>
              </a:rPr>
              <a:t>“</a:t>
            </a:r>
            <a:r>
              <a:rPr lang="en-US" altLang="fr-FR" dirty="0" smtClean="0">
                <a:latin typeface="+mn-lt"/>
              </a:rPr>
              <a:t>seen</a:t>
            </a:r>
            <a:r>
              <a:rPr lang="en-US" altLang="en-US" dirty="0" smtClean="0">
                <a:latin typeface="+mn-lt"/>
              </a:rPr>
              <a:t>”</a:t>
            </a:r>
          </a:p>
        </p:txBody>
      </p:sp>
      <p:sp>
        <p:nvSpPr>
          <p:cNvPr id="6" name="Rectangle 3"/>
          <p:cNvSpPr>
            <a:spLocks noChangeArrowheads="1"/>
          </p:cNvSpPr>
          <p:nvPr/>
        </p:nvSpPr>
        <p:spPr bwMode="auto">
          <a:xfrm>
            <a:off x="842337" y="3753896"/>
            <a:ext cx="10964008" cy="203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defTabSz="914400">
              <a:spcBef>
                <a:spcPts val="1200"/>
              </a:spcBef>
              <a:buClr>
                <a:schemeClr val="accent1"/>
              </a:buClr>
              <a:defRPr/>
            </a:pPr>
            <a:r>
              <a:rPr lang="en-US" altLang="fr-FR" b="1" u="sng" dirty="0" smtClean="0">
                <a:latin typeface="+mn-lt"/>
              </a:rPr>
              <a:t>Cross-cutting</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Lack </a:t>
            </a:r>
            <a:r>
              <a:rPr lang="en-US" altLang="fr-FR" dirty="0">
                <a:latin typeface="+mn-lt"/>
              </a:rPr>
              <a:t>of </a:t>
            </a:r>
            <a:r>
              <a:rPr lang="en-US" altLang="fr-FR" dirty="0" smtClean="0">
                <a:latin typeface="+mn-lt"/>
              </a:rPr>
              <a:t>funds and reliable data</a:t>
            </a:r>
          </a:p>
          <a:p>
            <a:pPr marL="457200" indent="-457200" defTabSz="914400">
              <a:spcBef>
                <a:spcPts val="1200"/>
              </a:spcBef>
              <a:buClr>
                <a:schemeClr val="accent1"/>
              </a:buClr>
              <a:buFont typeface="Wingdings" panose="05000000000000000000" pitchFamily="2" charset="2"/>
              <a:buChar char="v"/>
              <a:defRPr/>
            </a:pPr>
            <a:r>
              <a:rPr lang="en-US" altLang="fr-FR" dirty="0">
                <a:latin typeface="+mn-lt"/>
              </a:rPr>
              <a:t>Lack of adequate mechanisms to respond to emergency situations</a:t>
            </a:r>
          </a:p>
          <a:p>
            <a:pPr marL="457200" indent="-457200" defTabSz="914400">
              <a:spcBef>
                <a:spcPts val="1200"/>
              </a:spcBef>
              <a:buClr>
                <a:schemeClr val="accent1"/>
              </a:buClr>
              <a:buFont typeface="Wingdings" panose="05000000000000000000" pitchFamily="2" charset="2"/>
              <a:buChar char="v"/>
              <a:defRPr/>
            </a:pPr>
            <a:r>
              <a:rPr lang="en-US" altLang="fr-FR" dirty="0" smtClean="0">
                <a:latin typeface="+mn-lt"/>
              </a:rPr>
              <a:t>Misperception </a:t>
            </a:r>
            <a:r>
              <a:rPr lang="en-US" altLang="fr-FR" dirty="0">
                <a:latin typeface="+mn-lt"/>
              </a:rPr>
              <a:t>of nature and costs of mitigating strategies</a:t>
            </a:r>
          </a:p>
          <a:p>
            <a:pPr marL="457200" indent="-457200" defTabSz="914400">
              <a:spcBef>
                <a:spcPts val="1200"/>
              </a:spcBef>
              <a:buClr>
                <a:schemeClr val="accent1"/>
              </a:buClr>
              <a:buFont typeface="Wingdings" panose="05000000000000000000" pitchFamily="2" charset="2"/>
              <a:buChar char="v"/>
              <a:defRPr/>
            </a:pPr>
            <a:r>
              <a:rPr lang="en-US" altLang="fr-FR" dirty="0">
                <a:latin typeface="+mn-lt"/>
              </a:rPr>
              <a:t>Lack of awareness of potential positive role of culture</a:t>
            </a:r>
          </a:p>
          <a:p>
            <a:pPr marL="457200" indent="-457200" defTabSz="914400">
              <a:spcBef>
                <a:spcPts val="1200"/>
              </a:spcBef>
              <a:buClr>
                <a:schemeClr val="accent1"/>
              </a:buClr>
              <a:buFont typeface="Wingdings" panose="05000000000000000000" pitchFamily="2" charset="2"/>
              <a:buChar char="v"/>
              <a:defRPr/>
            </a:pPr>
            <a:endParaRPr lang="en-US" altLang="fr-FR" sz="2800" dirty="0"/>
          </a:p>
        </p:txBody>
      </p:sp>
    </p:spTree>
    <p:extLst>
      <p:ext uri="{BB962C8B-B14F-4D97-AF65-F5344CB8AC3E}">
        <p14:creationId xmlns:p14="http://schemas.microsoft.com/office/powerpoint/2010/main" val="415453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6515" y="108248"/>
            <a:ext cx="1179896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spc="-50" dirty="0">
                <a:solidFill>
                  <a:schemeClr val="accent2"/>
                </a:solidFill>
                <a:ea typeface="+mn-ea"/>
                <a:cs typeface="Times New Roman" panose="02020603050405020304" pitchFamily="18" charset="0"/>
              </a:rPr>
              <a:t>Culture as a </a:t>
            </a:r>
            <a:r>
              <a:rPr lang="fr-FR" sz="4000" b="1" spc="-50" dirty="0" smtClean="0">
                <a:solidFill>
                  <a:schemeClr val="accent2"/>
                </a:solidFill>
                <a:ea typeface="+mn-ea"/>
                <a:cs typeface="Times New Roman" panose="02020603050405020304" pitchFamily="18" charset="0"/>
              </a:rPr>
              <a:t>Security </a:t>
            </a:r>
            <a:r>
              <a:rPr lang="fr-FR" sz="4000" b="1" spc="-50" dirty="0" err="1" smtClean="0">
                <a:solidFill>
                  <a:schemeClr val="accent2"/>
                </a:solidFill>
                <a:ea typeface="+mn-ea"/>
                <a:cs typeface="Times New Roman" panose="02020603050405020304" pitchFamily="18" charset="0"/>
              </a:rPr>
              <a:t>Imperative</a:t>
            </a:r>
            <a:r>
              <a:rPr lang="fr-FR" sz="4000" b="1" spc="-50" dirty="0" smtClean="0">
                <a:solidFill>
                  <a:schemeClr val="accent2"/>
                </a:solidFill>
                <a:ea typeface="+mn-ea"/>
                <a:cs typeface="Times New Roman" panose="02020603050405020304" pitchFamily="18" charset="0"/>
              </a:rPr>
              <a:t> </a:t>
            </a:r>
            <a:r>
              <a:rPr lang="fr-FR" sz="4000" b="1" spc="-50" dirty="0">
                <a:solidFill>
                  <a:schemeClr val="accent2"/>
                </a:solidFill>
                <a:ea typeface="+mn-ea"/>
                <a:cs typeface="Times New Roman" panose="02020603050405020304" pitchFamily="18" charset="0"/>
              </a:rPr>
              <a:t>and a </a:t>
            </a:r>
            <a:r>
              <a:rPr lang="fr-FR" sz="4000" b="1" spc="-50" dirty="0" err="1" smtClean="0">
                <a:solidFill>
                  <a:schemeClr val="accent2"/>
                </a:solidFill>
                <a:ea typeface="+mn-ea"/>
                <a:cs typeface="Times New Roman" panose="02020603050405020304" pitchFamily="18" charset="0"/>
              </a:rPr>
              <a:t>Humanitarian</a:t>
            </a:r>
            <a:r>
              <a:rPr lang="fr-FR" sz="4000" b="1" spc="-50" dirty="0" smtClean="0">
                <a:solidFill>
                  <a:schemeClr val="accent2"/>
                </a:solidFill>
                <a:ea typeface="+mn-ea"/>
                <a:cs typeface="Times New Roman" panose="02020603050405020304" pitchFamily="18" charset="0"/>
              </a:rPr>
              <a:t> Issue</a:t>
            </a:r>
            <a:endParaRPr lang="fr-FR" sz="4000" b="1" spc="-50" dirty="0">
              <a:solidFill>
                <a:schemeClr val="accent2"/>
              </a:solidFill>
              <a:ea typeface="+mn-ea"/>
              <a:cs typeface="Times New Roman" panose="02020603050405020304" pitchFamily="18" charset="0"/>
            </a:endParaRPr>
          </a:p>
        </p:txBody>
      </p:sp>
      <p:sp>
        <p:nvSpPr>
          <p:cNvPr id="7" name="Content Placeholder 2"/>
          <p:cNvSpPr txBox="1">
            <a:spLocks/>
          </p:cNvSpPr>
          <p:nvPr/>
        </p:nvSpPr>
        <p:spPr>
          <a:xfrm>
            <a:off x="385010" y="1435732"/>
            <a:ext cx="11730790" cy="495627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lvl="0" indent="-457200" algn="l">
              <a:buClr>
                <a:srgbClr val="E48312"/>
              </a:buClr>
              <a:buFont typeface="Wingdings" panose="05000000000000000000" pitchFamily="2" charset="2"/>
              <a:buChar char="v"/>
              <a:defRPr/>
            </a:pPr>
            <a:r>
              <a:rPr lang="fr-FR" sz="3100" dirty="0" err="1" smtClean="0">
                <a:solidFill>
                  <a:srgbClr val="000000"/>
                </a:solidFill>
              </a:rPr>
              <a:t>Growing</a:t>
            </a:r>
            <a:r>
              <a:rPr lang="fr-FR" sz="3100" dirty="0" smtClean="0">
                <a:solidFill>
                  <a:srgbClr val="000000"/>
                </a:solidFill>
              </a:rPr>
              <a:t> recognition of the </a:t>
            </a:r>
            <a:r>
              <a:rPr lang="fr-FR" sz="3100" dirty="0" err="1" smtClean="0">
                <a:solidFill>
                  <a:srgbClr val="000000"/>
                </a:solidFill>
              </a:rPr>
              <a:t>role</a:t>
            </a:r>
            <a:r>
              <a:rPr lang="fr-FR" sz="3100" dirty="0" smtClean="0">
                <a:solidFill>
                  <a:srgbClr val="000000"/>
                </a:solidFill>
              </a:rPr>
              <a:t> of culture for </a:t>
            </a:r>
            <a:r>
              <a:rPr lang="fr-FR" sz="3100" dirty="0" err="1" smtClean="0">
                <a:solidFill>
                  <a:srgbClr val="000000"/>
                </a:solidFill>
              </a:rPr>
              <a:t>resilience</a:t>
            </a:r>
            <a:r>
              <a:rPr lang="fr-FR" sz="3100" dirty="0" smtClean="0">
                <a:solidFill>
                  <a:srgbClr val="000000"/>
                </a:solidFill>
              </a:rPr>
              <a:t>, </a:t>
            </a:r>
            <a:r>
              <a:rPr lang="fr-FR" sz="3100" dirty="0" err="1" smtClean="0">
                <a:solidFill>
                  <a:srgbClr val="000000"/>
                </a:solidFill>
              </a:rPr>
              <a:t>including</a:t>
            </a:r>
            <a:r>
              <a:rPr lang="fr-FR" sz="3100" dirty="0" smtClean="0">
                <a:solidFill>
                  <a:srgbClr val="000000"/>
                </a:solidFill>
              </a:rPr>
              <a:t> in </a:t>
            </a:r>
            <a:r>
              <a:rPr lang="fr-FR" sz="3100" dirty="0" err="1" smtClean="0">
                <a:solidFill>
                  <a:srgbClr val="000000"/>
                </a:solidFill>
              </a:rPr>
              <a:t>humanitarian</a:t>
            </a:r>
            <a:r>
              <a:rPr lang="fr-FR" sz="3100" dirty="0" smtClean="0">
                <a:solidFill>
                  <a:srgbClr val="000000"/>
                </a:solidFill>
              </a:rPr>
              <a:t> </a:t>
            </a:r>
            <a:r>
              <a:rPr lang="fr-FR" sz="3100" dirty="0" err="1" smtClean="0">
                <a:solidFill>
                  <a:srgbClr val="000000"/>
                </a:solidFill>
              </a:rPr>
              <a:t>response</a:t>
            </a:r>
            <a:r>
              <a:rPr lang="fr-FR" sz="3100" dirty="0" smtClean="0">
                <a:solidFill>
                  <a:srgbClr val="000000"/>
                </a:solidFill>
              </a:rPr>
              <a:t>;</a:t>
            </a:r>
          </a:p>
          <a:p>
            <a:pPr marL="457200" lvl="0" indent="-457200" algn="l">
              <a:buClr>
                <a:srgbClr val="E48312"/>
              </a:buClr>
              <a:buFont typeface="Wingdings" panose="05000000000000000000" pitchFamily="2" charset="2"/>
              <a:buChar char="v"/>
              <a:defRPr/>
            </a:pPr>
            <a:endParaRPr lang="fr-FR" sz="3100" dirty="0" smtClean="0">
              <a:solidFill>
                <a:srgbClr val="000000"/>
              </a:solidFill>
            </a:endParaRPr>
          </a:p>
          <a:p>
            <a:pPr marL="457200" lvl="0" indent="-457200" algn="l">
              <a:buClr>
                <a:srgbClr val="E48312"/>
              </a:buClr>
              <a:buFont typeface="Wingdings" panose="05000000000000000000" pitchFamily="2" charset="2"/>
              <a:buChar char="v"/>
              <a:defRPr/>
            </a:pPr>
            <a:r>
              <a:rPr lang="fr-FR" sz="3100" dirty="0" smtClean="0">
                <a:solidFill>
                  <a:srgbClr val="000000"/>
                </a:solidFill>
              </a:rPr>
              <a:t>Protection of cultural </a:t>
            </a:r>
            <a:r>
              <a:rPr lang="fr-FR" sz="3100" dirty="0" err="1" smtClean="0">
                <a:solidFill>
                  <a:srgbClr val="000000"/>
                </a:solidFill>
              </a:rPr>
              <a:t>rights</a:t>
            </a:r>
            <a:r>
              <a:rPr lang="fr-FR" sz="3100" dirty="0" smtClean="0">
                <a:solidFill>
                  <a:srgbClr val="000000"/>
                </a:solidFill>
              </a:rPr>
              <a:t> as </a:t>
            </a:r>
            <a:r>
              <a:rPr lang="fr-FR" sz="3100" dirty="0" err="1" smtClean="0">
                <a:solidFill>
                  <a:srgbClr val="000000"/>
                </a:solidFill>
              </a:rPr>
              <a:t>enablers</a:t>
            </a:r>
            <a:r>
              <a:rPr lang="fr-FR" sz="3100" dirty="0" smtClean="0">
                <a:solidFill>
                  <a:srgbClr val="000000"/>
                </a:solidFill>
              </a:rPr>
              <a:t> of </a:t>
            </a:r>
            <a:r>
              <a:rPr lang="fr-FR" sz="3100" dirty="0" err="1" smtClean="0">
                <a:solidFill>
                  <a:srgbClr val="000000"/>
                </a:solidFill>
              </a:rPr>
              <a:t>Human</a:t>
            </a:r>
            <a:r>
              <a:rPr lang="fr-FR" sz="3100" dirty="0" smtClean="0">
                <a:solidFill>
                  <a:srgbClr val="000000"/>
                </a:solidFill>
              </a:rPr>
              <a:t> </a:t>
            </a:r>
            <a:r>
              <a:rPr lang="fr-FR" sz="3100" dirty="0" err="1" smtClean="0">
                <a:solidFill>
                  <a:srgbClr val="000000"/>
                </a:solidFill>
              </a:rPr>
              <a:t>Rights</a:t>
            </a:r>
            <a:r>
              <a:rPr lang="fr-FR" sz="3100" dirty="0" smtClean="0">
                <a:solidFill>
                  <a:srgbClr val="000000"/>
                </a:solidFill>
              </a:rPr>
              <a:t> and condition for </a:t>
            </a:r>
            <a:r>
              <a:rPr lang="fr-FR" sz="3100" dirty="0" err="1" smtClean="0">
                <a:solidFill>
                  <a:srgbClr val="000000"/>
                </a:solidFill>
              </a:rPr>
              <a:t>preventing</a:t>
            </a:r>
            <a:r>
              <a:rPr lang="fr-FR" sz="3100" dirty="0" smtClean="0">
                <a:solidFill>
                  <a:srgbClr val="000000"/>
                </a:solidFill>
              </a:rPr>
              <a:t> violence and </a:t>
            </a:r>
            <a:r>
              <a:rPr lang="fr-FR" sz="3100" dirty="0" err="1" smtClean="0">
                <a:solidFill>
                  <a:srgbClr val="000000"/>
                </a:solidFill>
              </a:rPr>
              <a:t>conflict</a:t>
            </a:r>
            <a:r>
              <a:rPr lang="fr-FR" sz="3100" dirty="0" smtClean="0">
                <a:solidFill>
                  <a:srgbClr val="000000"/>
                </a:solidFill>
              </a:rPr>
              <a:t>; </a:t>
            </a:r>
            <a:br>
              <a:rPr lang="fr-FR" sz="3100" dirty="0" smtClean="0">
                <a:solidFill>
                  <a:srgbClr val="000000"/>
                </a:solidFill>
              </a:rPr>
            </a:br>
            <a:endParaRPr lang="fr-FR" sz="3100" dirty="0" smtClean="0">
              <a:solidFill>
                <a:srgbClr val="000000"/>
              </a:solidFill>
            </a:endParaRPr>
          </a:p>
          <a:p>
            <a:pPr marL="457200" lvl="0" indent="-457200" algn="l">
              <a:buClr>
                <a:srgbClr val="E48312"/>
              </a:buClr>
              <a:buFont typeface="Wingdings" panose="05000000000000000000" pitchFamily="2" charset="2"/>
              <a:buChar char="v"/>
              <a:defRPr/>
            </a:pPr>
            <a:r>
              <a:rPr lang="fr-FR" sz="3100" dirty="0" err="1" smtClean="0">
                <a:solidFill>
                  <a:srgbClr val="000000"/>
                </a:solidFill>
              </a:rPr>
              <a:t>Growing</a:t>
            </a:r>
            <a:r>
              <a:rPr lang="fr-FR" sz="3100" dirty="0" smtClean="0">
                <a:solidFill>
                  <a:srgbClr val="000000"/>
                </a:solidFill>
              </a:rPr>
              <a:t> </a:t>
            </a:r>
            <a:r>
              <a:rPr lang="fr-FR" sz="3100" dirty="0" err="1" smtClean="0">
                <a:solidFill>
                  <a:srgbClr val="000000"/>
                </a:solidFill>
              </a:rPr>
              <a:t>number</a:t>
            </a:r>
            <a:r>
              <a:rPr lang="fr-FR" sz="3100" dirty="0" smtClean="0">
                <a:solidFill>
                  <a:srgbClr val="000000"/>
                </a:solidFill>
              </a:rPr>
              <a:t> of intra-State </a:t>
            </a:r>
            <a:r>
              <a:rPr lang="fr-FR" sz="3100" dirty="0" err="1" smtClean="0">
                <a:solidFill>
                  <a:srgbClr val="000000"/>
                </a:solidFill>
              </a:rPr>
              <a:t>conflicts</a:t>
            </a:r>
            <a:r>
              <a:rPr lang="fr-FR" sz="3100" dirty="0" smtClean="0">
                <a:solidFill>
                  <a:srgbClr val="000000"/>
                </a:solidFill>
              </a:rPr>
              <a:t> </a:t>
            </a:r>
            <a:r>
              <a:rPr lang="fr-FR" sz="3100" dirty="0" err="1" smtClean="0">
                <a:solidFill>
                  <a:srgbClr val="000000"/>
                </a:solidFill>
              </a:rPr>
              <a:t>exacerbated</a:t>
            </a:r>
            <a:r>
              <a:rPr lang="fr-FR" sz="3100" dirty="0" smtClean="0">
                <a:solidFill>
                  <a:srgbClr val="000000"/>
                </a:solidFill>
              </a:rPr>
              <a:t> by </a:t>
            </a:r>
            <a:r>
              <a:rPr lang="fr-FR" sz="3100" dirty="0" err="1" smtClean="0">
                <a:solidFill>
                  <a:srgbClr val="000000"/>
                </a:solidFill>
              </a:rPr>
              <a:t>ethnic</a:t>
            </a:r>
            <a:r>
              <a:rPr lang="fr-FR" sz="3100" dirty="0" smtClean="0">
                <a:solidFill>
                  <a:srgbClr val="000000"/>
                </a:solidFill>
              </a:rPr>
              <a:t> or </a:t>
            </a:r>
            <a:r>
              <a:rPr lang="fr-FR" sz="3100" dirty="0" err="1" smtClean="0">
                <a:solidFill>
                  <a:srgbClr val="000000"/>
                </a:solidFill>
              </a:rPr>
              <a:t>religious</a:t>
            </a:r>
            <a:r>
              <a:rPr lang="fr-FR" sz="3100" dirty="0" smtClean="0">
                <a:solidFill>
                  <a:srgbClr val="000000"/>
                </a:solidFill>
              </a:rPr>
              <a:t> identification, </a:t>
            </a:r>
            <a:r>
              <a:rPr lang="fr-FR" sz="3100" dirty="0" err="1" smtClean="0">
                <a:solidFill>
                  <a:srgbClr val="000000"/>
                </a:solidFill>
              </a:rPr>
              <a:t>with</a:t>
            </a:r>
            <a:r>
              <a:rPr lang="fr-FR" sz="3100" dirty="0" smtClean="0">
                <a:solidFill>
                  <a:srgbClr val="000000"/>
                </a:solidFill>
              </a:rPr>
              <a:t> cultural </a:t>
            </a:r>
            <a:r>
              <a:rPr lang="fr-FR" sz="3100" dirty="0" err="1" smtClean="0">
                <a:solidFill>
                  <a:srgbClr val="000000"/>
                </a:solidFill>
              </a:rPr>
              <a:t>considerations</a:t>
            </a:r>
            <a:r>
              <a:rPr lang="fr-FR" sz="3100" dirty="0" smtClean="0">
                <a:solidFill>
                  <a:srgbClr val="000000"/>
                </a:solidFill>
              </a:rPr>
              <a:t> </a:t>
            </a:r>
            <a:r>
              <a:rPr lang="fr-FR" sz="3100" dirty="0" err="1" smtClean="0">
                <a:solidFill>
                  <a:srgbClr val="000000"/>
                </a:solidFill>
              </a:rPr>
              <a:t>playing</a:t>
            </a:r>
            <a:r>
              <a:rPr lang="fr-FR" sz="3100" dirty="0" smtClean="0">
                <a:solidFill>
                  <a:srgbClr val="000000"/>
                </a:solidFill>
              </a:rPr>
              <a:t> an </a:t>
            </a:r>
            <a:r>
              <a:rPr lang="fr-FR" sz="3100" dirty="0" err="1" smtClean="0">
                <a:solidFill>
                  <a:srgbClr val="000000"/>
                </a:solidFill>
              </a:rPr>
              <a:t>increasingly</a:t>
            </a:r>
            <a:r>
              <a:rPr lang="fr-FR" sz="3100" dirty="0" smtClean="0">
                <a:solidFill>
                  <a:srgbClr val="000000"/>
                </a:solidFill>
              </a:rPr>
              <a:t> important </a:t>
            </a:r>
            <a:r>
              <a:rPr lang="fr-FR" sz="3100" dirty="0" err="1" smtClean="0">
                <a:solidFill>
                  <a:srgbClr val="000000"/>
                </a:solidFill>
              </a:rPr>
              <a:t>role</a:t>
            </a:r>
            <a:r>
              <a:rPr lang="fr-FR" sz="3100" dirty="0" smtClean="0">
                <a:solidFill>
                  <a:srgbClr val="000000"/>
                </a:solidFill>
              </a:rPr>
              <a:t>;</a:t>
            </a:r>
          </a:p>
          <a:p>
            <a:pPr lvl="0" algn="l">
              <a:buClr>
                <a:srgbClr val="E48312"/>
              </a:buClr>
              <a:defRPr/>
            </a:pPr>
            <a:endParaRPr lang="fr-FR" sz="3100" dirty="0" smtClean="0">
              <a:solidFill>
                <a:srgbClr val="000000"/>
              </a:solidFill>
            </a:endParaRPr>
          </a:p>
          <a:p>
            <a:pPr marL="457200" lvl="0" indent="-457200" algn="l">
              <a:buClr>
                <a:srgbClr val="E48312"/>
              </a:buClr>
              <a:buFont typeface="Wingdings" panose="05000000000000000000" pitchFamily="2" charset="2"/>
              <a:buChar char="v"/>
              <a:defRPr/>
            </a:pPr>
            <a:r>
              <a:rPr lang="fr-FR" sz="3100" dirty="0" err="1" smtClean="0">
                <a:solidFill>
                  <a:srgbClr val="000000"/>
                </a:solidFill>
              </a:rPr>
              <a:t>Financing</a:t>
            </a:r>
            <a:r>
              <a:rPr lang="fr-FR" sz="3100" dirty="0" smtClean="0">
                <a:solidFill>
                  <a:srgbClr val="000000"/>
                </a:solidFill>
              </a:rPr>
              <a:t> of </a:t>
            </a:r>
            <a:r>
              <a:rPr lang="fr-FR" sz="3100" dirty="0" err="1" smtClean="0">
                <a:solidFill>
                  <a:srgbClr val="000000"/>
                </a:solidFill>
              </a:rPr>
              <a:t>terrorism</a:t>
            </a:r>
            <a:r>
              <a:rPr lang="fr-FR" sz="3100" dirty="0" smtClean="0">
                <a:solidFill>
                  <a:srgbClr val="000000"/>
                </a:solidFill>
              </a:rPr>
              <a:t>, </a:t>
            </a:r>
            <a:r>
              <a:rPr lang="fr-FR" sz="3100" dirty="0" err="1" smtClean="0">
                <a:solidFill>
                  <a:srgbClr val="000000"/>
                </a:solidFill>
              </a:rPr>
              <a:t>armed</a:t>
            </a:r>
            <a:r>
              <a:rPr lang="fr-FR" sz="3100" dirty="0" smtClean="0">
                <a:solidFill>
                  <a:srgbClr val="000000"/>
                </a:solidFill>
              </a:rPr>
              <a:t> groups and </a:t>
            </a:r>
            <a:r>
              <a:rPr lang="fr-FR" sz="3100" dirty="0" err="1" smtClean="0">
                <a:solidFill>
                  <a:srgbClr val="000000"/>
                </a:solidFill>
              </a:rPr>
              <a:t>organized</a:t>
            </a:r>
            <a:r>
              <a:rPr lang="fr-FR" sz="3100" dirty="0" smtClean="0">
                <a:solidFill>
                  <a:srgbClr val="000000"/>
                </a:solidFill>
              </a:rPr>
              <a:t> crime </a:t>
            </a:r>
            <a:r>
              <a:rPr lang="fr-FR" sz="3100" dirty="0" err="1" smtClean="0">
                <a:solidFill>
                  <a:srgbClr val="000000"/>
                </a:solidFill>
              </a:rPr>
              <a:t>through</a:t>
            </a:r>
            <a:r>
              <a:rPr lang="fr-FR" sz="3100" dirty="0" smtClean="0">
                <a:solidFill>
                  <a:srgbClr val="000000"/>
                </a:solidFill>
              </a:rPr>
              <a:t> </a:t>
            </a:r>
            <a:r>
              <a:rPr lang="fr-FR" sz="3100" dirty="0" err="1" smtClean="0">
                <a:solidFill>
                  <a:srgbClr val="000000"/>
                </a:solidFill>
              </a:rPr>
              <a:t>illicit</a:t>
            </a:r>
            <a:r>
              <a:rPr lang="fr-FR" sz="3100" dirty="0" smtClean="0">
                <a:solidFill>
                  <a:srgbClr val="000000"/>
                </a:solidFill>
              </a:rPr>
              <a:t> </a:t>
            </a:r>
            <a:r>
              <a:rPr lang="fr-FR" sz="3100" dirty="0" err="1" smtClean="0">
                <a:solidFill>
                  <a:srgbClr val="000000"/>
                </a:solidFill>
              </a:rPr>
              <a:t>trafficking</a:t>
            </a:r>
            <a:r>
              <a:rPr lang="fr-FR" sz="3100" dirty="0" smtClean="0">
                <a:solidFill>
                  <a:srgbClr val="000000"/>
                </a:solidFill>
              </a:rPr>
              <a:t> of cultural </a:t>
            </a:r>
            <a:r>
              <a:rPr lang="fr-FR" sz="3100" dirty="0" err="1" smtClean="0">
                <a:solidFill>
                  <a:srgbClr val="000000"/>
                </a:solidFill>
              </a:rPr>
              <a:t>objects</a:t>
            </a:r>
            <a:r>
              <a:rPr lang="fr-FR" sz="3100" dirty="0" smtClean="0">
                <a:solidFill>
                  <a:srgbClr val="000000"/>
                </a:solidFill>
              </a:rPr>
              <a:t>;</a:t>
            </a:r>
          </a:p>
          <a:p>
            <a:pPr marR="0" lvl="0" algn="l" defTabSz="914400" rtl="0" eaLnBrk="1" fontAlgn="auto" latinLnBrk="0" hangingPunct="1">
              <a:lnSpc>
                <a:spcPct val="100000"/>
              </a:lnSpc>
              <a:spcBef>
                <a:spcPct val="20000"/>
              </a:spcBef>
              <a:spcAft>
                <a:spcPts val="0"/>
              </a:spcAft>
              <a:buClr>
                <a:srgbClr val="E48312"/>
              </a:buClr>
              <a:buSzTx/>
              <a:tabLst/>
              <a:defRPr/>
            </a:pPr>
            <a:endParaRPr kumimoji="0" lang="fr-FR" sz="3100" b="0" i="0" u="none" strike="noStrike" kern="1200" cap="none" spc="0" normalizeH="0" baseline="0" noProof="0" dirty="0" smtClean="0">
              <a:ln>
                <a:noFill/>
              </a:ln>
              <a:solidFill>
                <a:srgbClr val="000000"/>
              </a:solidFill>
              <a:effectLst/>
              <a:uLnTx/>
              <a:uFillTx/>
            </a:endParaRPr>
          </a:p>
          <a:p>
            <a:pPr marL="457200" marR="0" lvl="0" indent="-457200" algn="l" defTabSz="914400" rtl="0" eaLnBrk="1" fontAlgn="auto" latinLnBrk="0" hangingPunct="1">
              <a:lnSpc>
                <a:spcPct val="100000"/>
              </a:lnSpc>
              <a:spcBef>
                <a:spcPct val="20000"/>
              </a:spcBef>
              <a:spcAft>
                <a:spcPts val="0"/>
              </a:spcAft>
              <a:buClr>
                <a:srgbClr val="E48312"/>
              </a:buClr>
              <a:buSzTx/>
              <a:buFont typeface="Wingdings" panose="05000000000000000000" pitchFamily="2" charset="2"/>
              <a:buChar char="v"/>
              <a:tabLst/>
              <a:defRPr/>
            </a:pPr>
            <a:r>
              <a:rPr kumimoji="0" lang="fr-FR" sz="3100" b="0" i="0" u="none" strike="noStrike" kern="1200" cap="none" spc="0" normalizeH="0" baseline="0" noProof="0" dirty="0" err="1" smtClean="0">
                <a:ln>
                  <a:noFill/>
                </a:ln>
                <a:solidFill>
                  <a:srgbClr val="000000"/>
                </a:solidFill>
                <a:effectLst/>
                <a:uLnTx/>
                <a:uFillTx/>
              </a:rPr>
              <a:t>Correlation</a:t>
            </a:r>
            <a:r>
              <a:rPr kumimoji="0" lang="fr-FR" sz="3100" b="0" i="0" u="none" strike="noStrike" kern="1200" cap="none" spc="0" normalizeH="0" baseline="0" noProof="0" dirty="0" smtClean="0">
                <a:ln>
                  <a:noFill/>
                </a:ln>
                <a:solidFill>
                  <a:srgbClr val="000000"/>
                </a:solidFill>
                <a:effectLst/>
                <a:uLnTx/>
                <a:uFillTx/>
              </a:rPr>
              <a:t> </a:t>
            </a:r>
            <a:r>
              <a:rPr kumimoji="0" lang="fr-FR" sz="3100" b="0" i="0" u="none" strike="noStrike" kern="1200" cap="none" spc="0" normalizeH="0" baseline="0" noProof="0" dirty="0" err="1" smtClean="0">
                <a:ln>
                  <a:noFill/>
                </a:ln>
                <a:solidFill>
                  <a:srgbClr val="000000"/>
                </a:solidFill>
                <a:effectLst/>
                <a:uLnTx/>
                <a:uFillTx/>
              </a:rPr>
              <a:t>between</a:t>
            </a:r>
            <a:r>
              <a:rPr kumimoji="0" lang="fr-FR" sz="3100" b="0" i="0" u="none" strike="noStrike" kern="1200" cap="none" spc="0" normalizeH="0" baseline="0" noProof="0" dirty="0" smtClean="0">
                <a:ln>
                  <a:noFill/>
                </a:ln>
                <a:solidFill>
                  <a:srgbClr val="000000"/>
                </a:solidFill>
                <a:effectLst/>
                <a:uLnTx/>
                <a:uFillTx/>
              </a:rPr>
              <a:t> </a:t>
            </a:r>
            <a:r>
              <a:rPr kumimoji="0" lang="fr-FR" sz="3100" b="0" i="0" u="none" strike="noStrike" kern="1200" cap="none" spc="0" normalizeH="0" baseline="0" noProof="0" dirty="0" err="1" smtClean="0">
                <a:ln>
                  <a:noFill/>
                </a:ln>
                <a:solidFill>
                  <a:srgbClr val="000000"/>
                </a:solidFill>
                <a:effectLst/>
                <a:uLnTx/>
                <a:uFillTx/>
              </a:rPr>
              <a:t>conflicts</a:t>
            </a:r>
            <a:r>
              <a:rPr kumimoji="0" lang="fr-FR" sz="3100" b="0" i="0" u="none" strike="noStrike" kern="1200" cap="none" spc="0" normalizeH="0" baseline="0" noProof="0" dirty="0" smtClean="0">
                <a:ln>
                  <a:noFill/>
                </a:ln>
                <a:solidFill>
                  <a:srgbClr val="000000"/>
                </a:solidFill>
                <a:effectLst/>
                <a:uLnTx/>
                <a:uFillTx/>
              </a:rPr>
              <a:t> and </a:t>
            </a:r>
            <a:r>
              <a:rPr kumimoji="0" lang="fr-FR" sz="3100" b="0" i="0" u="none" strike="noStrike" kern="1200" cap="none" spc="0" normalizeH="0" baseline="0" noProof="0" dirty="0" err="1" smtClean="0">
                <a:ln>
                  <a:noFill/>
                </a:ln>
                <a:solidFill>
                  <a:srgbClr val="000000"/>
                </a:solidFill>
                <a:effectLst/>
                <a:uLnTx/>
                <a:uFillTx/>
              </a:rPr>
              <a:t>disasters</a:t>
            </a:r>
            <a:r>
              <a:rPr lang="fr-FR" sz="3100" dirty="0" smtClean="0">
                <a:solidFill>
                  <a:srgbClr val="000000"/>
                </a:solidFill>
              </a:rPr>
              <a:t>;</a:t>
            </a:r>
          </a:p>
          <a:p>
            <a:pPr marL="457200" marR="0" lvl="0" indent="-457200" algn="l" defTabSz="914400" rtl="0" eaLnBrk="1" fontAlgn="auto" latinLnBrk="0" hangingPunct="1">
              <a:lnSpc>
                <a:spcPct val="100000"/>
              </a:lnSpc>
              <a:spcBef>
                <a:spcPct val="20000"/>
              </a:spcBef>
              <a:spcAft>
                <a:spcPts val="0"/>
              </a:spcAft>
              <a:buClr>
                <a:srgbClr val="E48312"/>
              </a:buClr>
              <a:buSzTx/>
              <a:buFont typeface="Wingdings" panose="05000000000000000000" pitchFamily="2" charset="2"/>
              <a:buChar char="v"/>
              <a:tabLst/>
              <a:defRPr/>
            </a:pPr>
            <a:endParaRPr kumimoji="0" lang="fr-FR" sz="3100" b="0" i="0" u="none" strike="noStrike" kern="1200" cap="none" spc="0" normalizeH="0" baseline="0" noProof="0" dirty="0">
              <a:ln>
                <a:noFill/>
              </a:ln>
              <a:solidFill>
                <a:srgbClr val="000000"/>
              </a:solidFill>
              <a:effectLst/>
              <a:uLnTx/>
              <a:uFillTx/>
            </a:endParaRPr>
          </a:p>
          <a:p>
            <a:pPr marL="457200" marR="0" lvl="0" indent="-457200" algn="l" defTabSz="914400" rtl="0" eaLnBrk="1" fontAlgn="auto" latinLnBrk="0" hangingPunct="1">
              <a:lnSpc>
                <a:spcPct val="100000"/>
              </a:lnSpc>
              <a:spcBef>
                <a:spcPct val="20000"/>
              </a:spcBef>
              <a:spcAft>
                <a:spcPts val="0"/>
              </a:spcAft>
              <a:buClr>
                <a:srgbClr val="E48312"/>
              </a:buClr>
              <a:buSzTx/>
              <a:buFont typeface="Wingdings" panose="05000000000000000000" pitchFamily="2" charset="2"/>
              <a:buChar char="v"/>
              <a:tabLst/>
              <a:defRPr/>
            </a:pPr>
            <a:r>
              <a:rPr lang="fr-FR" sz="3100" dirty="0" err="1" smtClean="0">
                <a:solidFill>
                  <a:srgbClr val="000000"/>
                </a:solidFill>
              </a:rPr>
              <a:t>Crisis</a:t>
            </a:r>
            <a:r>
              <a:rPr lang="fr-FR" sz="3100" dirty="0" smtClean="0">
                <a:solidFill>
                  <a:srgbClr val="000000"/>
                </a:solidFill>
              </a:rPr>
              <a:t> situations as « niche » </a:t>
            </a:r>
            <a:r>
              <a:rPr lang="fr-FR" sz="3100" dirty="0" err="1" smtClean="0">
                <a:solidFill>
                  <a:srgbClr val="000000"/>
                </a:solidFill>
              </a:rPr>
              <a:t>where</a:t>
            </a:r>
            <a:r>
              <a:rPr lang="fr-FR" sz="3100" dirty="0" smtClean="0">
                <a:solidFill>
                  <a:srgbClr val="000000"/>
                </a:solidFill>
              </a:rPr>
              <a:t> UNESCO has comparative </a:t>
            </a:r>
            <a:r>
              <a:rPr lang="fr-FR" sz="3100" dirty="0" err="1" smtClean="0">
                <a:solidFill>
                  <a:srgbClr val="000000"/>
                </a:solidFill>
              </a:rPr>
              <a:t>advantage</a:t>
            </a:r>
            <a:r>
              <a:rPr lang="fr-FR" sz="3100" dirty="0" smtClean="0">
                <a:solidFill>
                  <a:srgbClr val="000000"/>
                </a:solidFill>
              </a:rPr>
              <a:t> and </a:t>
            </a:r>
            <a:r>
              <a:rPr lang="fr-FR" sz="3100" dirty="0" err="1" smtClean="0">
                <a:solidFill>
                  <a:srgbClr val="000000"/>
                </a:solidFill>
              </a:rPr>
              <a:t>added</a:t>
            </a:r>
            <a:r>
              <a:rPr lang="fr-FR" sz="3100" dirty="0" smtClean="0">
                <a:solidFill>
                  <a:srgbClr val="000000"/>
                </a:solidFill>
              </a:rPr>
              <a:t> value.</a:t>
            </a:r>
            <a:r>
              <a:rPr kumimoji="0" lang="fr-FR" sz="2800" b="0" i="0" u="none" strike="noStrike" kern="1200" cap="none" spc="0" normalizeH="0" baseline="0" noProof="0" dirty="0" smtClean="0">
                <a:ln>
                  <a:noFill/>
                </a:ln>
                <a:solidFill>
                  <a:srgbClr val="000000"/>
                </a:solidFill>
                <a:effectLst/>
                <a:uLnTx/>
                <a:uFillTx/>
              </a:rPr>
              <a:t/>
            </a:r>
            <a:br>
              <a:rPr kumimoji="0" lang="fr-FR" sz="2800" b="0" i="0" u="none" strike="noStrike" kern="1200" cap="none" spc="0" normalizeH="0" baseline="0" noProof="0" dirty="0" smtClean="0">
                <a:ln>
                  <a:noFill/>
                </a:ln>
                <a:solidFill>
                  <a:srgbClr val="000000"/>
                </a:solidFill>
                <a:effectLst/>
                <a:uLnTx/>
                <a:uFillTx/>
              </a:rPr>
            </a:br>
            <a:endParaRPr kumimoji="0" lang="fr-FR" sz="2800"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5</a:t>
            </a:fld>
            <a:endParaRPr lang="fr-FR"/>
          </a:p>
        </p:txBody>
      </p:sp>
    </p:spTree>
    <p:extLst>
      <p:ext uri="{BB962C8B-B14F-4D97-AF65-F5344CB8AC3E}">
        <p14:creationId xmlns:p14="http://schemas.microsoft.com/office/powerpoint/2010/main" val="347970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6515" y="292732"/>
            <a:ext cx="1179896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4000" b="1" spc="-50" dirty="0" err="1">
                <a:solidFill>
                  <a:schemeClr val="accent2"/>
                </a:solidFill>
                <a:ea typeface="+mn-ea"/>
                <a:cs typeface="Times New Roman" panose="02020603050405020304" pitchFamily="18" charset="0"/>
              </a:rPr>
              <a:t>UNESCO’s</a:t>
            </a:r>
            <a:r>
              <a:rPr lang="fr-FR" sz="4000" b="1" spc="-50" dirty="0">
                <a:solidFill>
                  <a:schemeClr val="accent2"/>
                </a:solidFill>
                <a:ea typeface="+mn-ea"/>
                <a:cs typeface="Times New Roman" panose="02020603050405020304" pitchFamily="18" charset="0"/>
              </a:rPr>
              <a:t> Emergency Preparedness </a:t>
            </a:r>
            <a:br>
              <a:rPr lang="fr-FR" sz="4000" b="1" spc="-50" dirty="0">
                <a:solidFill>
                  <a:schemeClr val="accent2"/>
                </a:solidFill>
                <a:ea typeface="+mn-ea"/>
                <a:cs typeface="Times New Roman" panose="02020603050405020304" pitchFamily="18" charset="0"/>
              </a:rPr>
            </a:br>
            <a:r>
              <a:rPr lang="fr-FR" sz="4000" b="1" spc="-50" dirty="0">
                <a:solidFill>
                  <a:schemeClr val="accent2"/>
                </a:solidFill>
                <a:ea typeface="+mn-ea"/>
                <a:cs typeface="Times New Roman" panose="02020603050405020304" pitchFamily="18" charset="0"/>
              </a:rPr>
              <a:t>and </a:t>
            </a:r>
            <a:r>
              <a:rPr lang="fr-FR" sz="4000" b="1" spc="-50" dirty="0" err="1">
                <a:solidFill>
                  <a:schemeClr val="accent2"/>
                </a:solidFill>
                <a:ea typeface="+mn-ea"/>
                <a:cs typeface="Times New Roman" panose="02020603050405020304" pitchFamily="18" charset="0"/>
              </a:rPr>
              <a:t>Response</a:t>
            </a:r>
            <a:r>
              <a:rPr lang="fr-FR" sz="4000" b="1" spc="-50" dirty="0">
                <a:solidFill>
                  <a:schemeClr val="accent2"/>
                </a:solidFill>
                <a:ea typeface="+mn-ea"/>
                <a:cs typeface="Times New Roman" panose="02020603050405020304" pitchFamily="18" charset="0"/>
              </a:rPr>
              <a:t> Unit</a:t>
            </a:r>
          </a:p>
        </p:txBody>
      </p:sp>
      <p:sp>
        <p:nvSpPr>
          <p:cNvPr id="7" name="Content Placeholder 2"/>
          <p:cNvSpPr txBox="1">
            <a:spLocks/>
          </p:cNvSpPr>
          <p:nvPr/>
        </p:nvSpPr>
        <p:spPr>
          <a:xfrm>
            <a:off x="196515" y="1790425"/>
            <a:ext cx="1173079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defRPr/>
            </a:pPr>
            <a:r>
              <a:rPr lang="fr-FR" sz="2800" dirty="0" err="1">
                <a:solidFill>
                  <a:schemeClr val="tx1"/>
                </a:solidFill>
              </a:rPr>
              <a:t>E</a:t>
            </a:r>
            <a:r>
              <a:rPr lang="fr-FR" sz="2800" dirty="0" err="1" smtClean="0">
                <a:solidFill>
                  <a:schemeClr val="tx1"/>
                </a:solidFill>
              </a:rPr>
              <a:t>stablished</a:t>
            </a:r>
            <a:r>
              <a:rPr lang="fr-FR" sz="2800" dirty="0" smtClean="0">
                <a:solidFill>
                  <a:schemeClr val="tx1"/>
                </a:solidFill>
              </a:rPr>
              <a:t> </a:t>
            </a:r>
            <a:r>
              <a:rPr lang="fr-FR" sz="2800" dirty="0">
                <a:solidFill>
                  <a:schemeClr val="tx1"/>
                </a:solidFill>
              </a:rPr>
              <a:t>in </a:t>
            </a:r>
            <a:r>
              <a:rPr lang="fr-FR" sz="2800" b="1" dirty="0" smtClean="0">
                <a:solidFill>
                  <a:schemeClr val="tx1"/>
                </a:solidFill>
              </a:rPr>
              <a:t>2014;</a:t>
            </a:r>
          </a:p>
          <a:p>
            <a:pPr marL="457200" indent="-457200" algn="l">
              <a:buClr>
                <a:schemeClr val="accent1"/>
              </a:buClr>
              <a:buFont typeface="Wingdings" panose="05000000000000000000" pitchFamily="2" charset="2"/>
              <a:buChar char="v"/>
              <a:defRPr/>
            </a:pPr>
            <a:endParaRPr lang="fr-FR" sz="2800" b="1" dirty="0" smtClean="0">
              <a:solidFill>
                <a:schemeClr val="tx1"/>
              </a:solidFill>
            </a:endParaRPr>
          </a:p>
          <a:p>
            <a:pPr marL="457200" indent="-457200" algn="l">
              <a:buClr>
                <a:schemeClr val="accent1"/>
              </a:buClr>
              <a:buFont typeface="Wingdings" panose="05000000000000000000" pitchFamily="2" charset="2"/>
              <a:buChar char="v"/>
              <a:defRPr/>
            </a:pPr>
            <a:r>
              <a:rPr lang="fr-FR" sz="2800" dirty="0" smtClean="0">
                <a:solidFill>
                  <a:schemeClr val="tx1"/>
                </a:solidFill>
              </a:rPr>
              <a:t>Acting as a Focal Point and </a:t>
            </a:r>
            <a:r>
              <a:rPr lang="fr-FR" sz="2800" dirty="0" err="1" smtClean="0">
                <a:solidFill>
                  <a:schemeClr val="tx1"/>
                </a:solidFill>
              </a:rPr>
              <a:t>coordinating</a:t>
            </a:r>
            <a:r>
              <a:rPr lang="fr-FR" sz="2800" dirty="0" smtClean="0">
                <a:solidFill>
                  <a:schemeClr val="tx1"/>
                </a:solidFill>
              </a:rPr>
              <a:t> </a:t>
            </a:r>
            <a:r>
              <a:rPr lang="fr-FR" sz="2800" dirty="0" err="1" smtClean="0">
                <a:solidFill>
                  <a:schemeClr val="tx1"/>
                </a:solidFill>
              </a:rPr>
              <a:t>platform</a:t>
            </a:r>
            <a:r>
              <a:rPr lang="fr-FR" sz="2800" dirty="0" smtClean="0">
                <a:solidFill>
                  <a:schemeClr val="tx1"/>
                </a:solidFill>
              </a:rPr>
              <a:t> </a:t>
            </a:r>
            <a:r>
              <a:rPr lang="fr-FR" sz="2800" dirty="0" err="1" smtClean="0">
                <a:solidFill>
                  <a:schemeClr val="tx1"/>
                </a:solidFill>
              </a:rPr>
              <a:t>among</a:t>
            </a:r>
            <a:r>
              <a:rPr lang="fr-FR" sz="2800" dirty="0" smtClean="0">
                <a:solidFill>
                  <a:schemeClr val="tx1"/>
                </a:solidFill>
              </a:rPr>
              <a:t> Conventions, Field Offices as </a:t>
            </a:r>
            <a:r>
              <a:rPr lang="fr-FR" sz="2800" dirty="0" err="1" smtClean="0">
                <a:solidFill>
                  <a:schemeClr val="tx1"/>
                </a:solidFill>
              </a:rPr>
              <a:t>well</a:t>
            </a:r>
            <a:r>
              <a:rPr lang="fr-FR" sz="2800" dirty="0" smtClean="0">
                <a:solidFill>
                  <a:schemeClr val="tx1"/>
                </a:solidFill>
              </a:rPr>
              <a:t> as </a:t>
            </a:r>
            <a:r>
              <a:rPr lang="fr-FR" sz="2800" dirty="0" err="1" smtClean="0">
                <a:solidFill>
                  <a:schemeClr val="tx1"/>
                </a:solidFill>
              </a:rPr>
              <a:t>humanitarian</a:t>
            </a:r>
            <a:r>
              <a:rPr lang="fr-FR" sz="2800" dirty="0" smtClean="0">
                <a:solidFill>
                  <a:schemeClr val="tx1"/>
                </a:solidFill>
              </a:rPr>
              <a:t>, </a:t>
            </a:r>
            <a:r>
              <a:rPr lang="fr-FR" sz="2800" dirty="0" err="1" smtClean="0">
                <a:solidFill>
                  <a:schemeClr val="tx1"/>
                </a:solidFill>
              </a:rPr>
              <a:t>security</a:t>
            </a:r>
            <a:r>
              <a:rPr lang="fr-FR" sz="2800" dirty="0" smtClean="0">
                <a:solidFill>
                  <a:schemeClr val="tx1"/>
                </a:solidFill>
              </a:rPr>
              <a:t> and </a:t>
            </a:r>
            <a:r>
              <a:rPr lang="fr-FR" sz="2800" dirty="0" err="1" smtClean="0">
                <a:solidFill>
                  <a:schemeClr val="tx1"/>
                </a:solidFill>
              </a:rPr>
              <a:t>peace</a:t>
            </a:r>
            <a:r>
              <a:rPr lang="fr-FR" sz="2800" dirty="0" smtClean="0">
                <a:solidFill>
                  <a:schemeClr val="tx1"/>
                </a:solidFill>
              </a:rPr>
              <a:t>-building </a:t>
            </a:r>
            <a:r>
              <a:rPr lang="fr-FR" sz="2800" dirty="0" err="1" smtClean="0">
                <a:solidFill>
                  <a:schemeClr val="tx1"/>
                </a:solidFill>
              </a:rPr>
              <a:t>actors</a:t>
            </a:r>
            <a:r>
              <a:rPr lang="fr-FR" sz="2800" b="1" dirty="0" smtClean="0">
                <a:solidFill>
                  <a:schemeClr val="tx1"/>
                </a:solidFill>
              </a:rPr>
              <a:t>;</a:t>
            </a:r>
          </a:p>
          <a:p>
            <a:pPr marL="457200" indent="-457200" algn="l">
              <a:buClr>
                <a:schemeClr val="accent1"/>
              </a:buClr>
              <a:buFont typeface="Wingdings" panose="05000000000000000000" pitchFamily="2" charset="2"/>
              <a:buChar char="v"/>
              <a:defRPr/>
            </a:pPr>
            <a:endParaRPr lang="fr-FR" sz="2800" b="1" dirty="0">
              <a:solidFill>
                <a:schemeClr val="tx1"/>
              </a:solidFill>
            </a:endParaRPr>
          </a:p>
          <a:p>
            <a:pPr marL="457200" indent="-457200" algn="l">
              <a:buClr>
                <a:schemeClr val="accent1"/>
              </a:buClr>
              <a:buFont typeface="Wingdings" panose="05000000000000000000" pitchFamily="2" charset="2"/>
              <a:buChar char="v"/>
              <a:defRPr/>
            </a:pPr>
            <a:r>
              <a:rPr lang="fr-FR" sz="2800" dirty="0" err="1" smtClean="0">
                <a:solidFill>
                  <a:schemeClr val="tx1"/>
                </a:solidFill>
              </a:rPr>
              <a:t>Covers</a:t>
            </a:r>
            <a:r>
              <a:rPr lang="fr-FR" sz="2800" dirty="0" smtClean="0">
                <a:solidFill>
                  <a:schemeClr val="tx1"/>
                </a:solidFill>
              </a:rPr>
              <a:t> </a:t>
            </a:r>
            <a:r>
              <a:rPr lang="fr-FR" sz="2800" dirty="0">
                <a:solidFill>
                  <a:schemeClr val="tx1"/>
                </a:solidFill>
              </a:rPr>
              <a:t>all </a:t>
            </a:r>
            <a:r>
              <a:rPr lang="fr-FR" sz="2800" dirty="0" smtClean="0">
                <a:solidFill>
                  <a:schemeClr val="tx1"/>
                </a:solidFill>
              </a:rPr>
              <a:t>emergencies (</a:t>
            </a:r>
            <a:r>
              <a:rPr lang="fr-FR" sz="2800" b="1" dirty="0" err="1" smtClean="0">
                <a:solidFill>
                  <a:schemeClr val="tx1"/>
                </a:solidFill>
              </a:rPr>
              <a:t>conflicts</a:t>
            </a:r>
            <a:r>
              <a:rPr lang="fr-FR" sz="2800" b="1" dirty="0" smtClean="0">
                <a:solidFill>
                  <a:schemeClr val="tx1"/>
                </a:solidFill>
              </a:rPr>
              <a:t> </a:t>
            </a:r>
            <a:r>
              <a:rPr lang="fr-FR" sz="2800" b="1" u="sng" dirty="0">
                <a:solidFill>
                  <a:schemeClr val="tx1"/>
                </a:solidFill>
              </a:rPr>
              <a:t>and</a:t>
            </a:r>
            <a:r>
              <a:rPr lang="fr-FR" sz="2800" b="1" dirty="0">
                <a:solidFill>
                  <a:schemeClr val="tx1"/>
                </a:solidFill>
              </a:rPr>
              <a:t> </a:t>
            </a:r>
            <a:r>
              <a:rPr lang="fr-FR" sz="2800" b="1" dirty="0" err="1" smtClean="0">
                <a:solidFill>
                  <a:schemeClr val="tx1"/>
                </a:solidFill>
              </a:rPr>
              <a:t>disasters</a:t>
            </a:r>
            <a:r>
              <a:rPr lang="fr-FR" sz="2800" dirty="0" smtClean="0">
                <a:solidFill>
                  <a:schemeClr val="tx1"/>
                </a:solidFill>
              </a:rPr>
              <a:t>);</a:t>
            </a:r>
          </a:p>
          <a:p>
            <a:pPr marL="457200" indent="-457200" algn="l">
              <a:buClr>
                <a:schemeClr val="accent1"/>
              </a:buClr>
              <a:buFont typeface="Wingdings" panose="05000000000000000000" pitchFamily="2" charset="2"/>
              <a:buChar char="v"/>
              <a:defRPr/>
            </a:pPr>
            <a:endParaRPr lang="fr-FR" sz="2800" dirty="0" smtClean="0">
              <a:solidFill>
                <a:schemeClr val="tx1"/>
              </a:solidFill>
            </a:endParaRPr>
          </a:p>
          <a:p>
            <a:pPr marL="457200" indent="-457200" algn="l">
              <a:buClr>
                <a:schemeClr val="accent1"/>
              </a:buClr>
              <a:buFont typeface="Wingdings" panose="05000000000000000000" pitchFamily="2" charset="2"/>
              <a:buChar char="v"/>
              <a:defRPr/>
            </a:pPr>
            <a:r>
              <a:rPr lang="en-US" sz="2800" dirty="0" smtClean="0">
                <a:solidFill>
                  <a:schemeClr val="tx1"/>
                </a:solidFill>
              </a:rPr>
              <a:t>Works to operationalize all existing UNESCO Conventions in emergencies through an integrated approach.</a:t>
            </a:r>
            <a:endParaRPr lang="fr-FR" sz="2800" dirty="0">
              <a:solidFill>
                <a:schemeClr val="tx1"/>
              </a:solidFill>
            </a:endParaRPr>
          </a:p>
          <a:p>
            <a:pPr algn="l">
              <a:defRPr/>
            </a:pPr>
            <a:endParaRPr lang="fr-FR" sz="2800" dirty="0" smtClean="0">
              <a:solidFill>
                <a:schemeClr val="tx1"/>
              </a:solidFill>
            </a:endParaRPr>
          </a:p>
          <a:p>
            <a:pPr algn="l">
              <a:defRPr/>
            </a:pPr>
            <a:endParaRPr lang="fr-FR" sz="2800" dirty="0">
              <a:solidFill>
                <a:schemeClr val="tx1"/>
              </a:solidFill>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6</a:t>
            </a:fld>
            <a:endParaRPr lang="fr-FR"/>
          </a:p>
        </p:txBody>
      </p:sp>
    </p:spTree>
    <p:extLst>
      <p:ext uri="{BB962C8B-B14F-4D97-AF65-F5344CB8AC3E}">
        <p14:creationId xmlns:p14="http://schemas.microsoft.com/office/powerpoint/2010/main" val="850562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33082" y="1090162"/>
            <a:ext cx="11730790" cy="5552685"/>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chemeClr val="accent1"/>
              </a:buClr>
              <a:buFont typeface="Wingdings" panose="05000000000000000000" pitchFamily="2" charset="2"/>
              <a:buChar char="v"/>
              <a:defRPr/>
            </a:pPr>
            <a:r>
              <a:rPr lang="fr-FR" sz="2800" b="1" i="1" dirty="0" err="1" smtClean="0">
                <a:solidFill>
                  <a:schemeClr val="tx1"/>
                </a:solidFill>
              </a:rPr>
              <a:t>Strategy</a:t>
            </a:r>
            <a:r>
              <a:rPr lang="fr-FR" sz="2800" b="1" i="1" dirty="0" smtClean="0">
                <a:solidFill>
                  <a:schemeClr val="tx1"/>
                </a:solidFill>
              </a:rPr>
              <a:t> for the </a:t>
            </a:r>
            <a:r>
              <a:rPr lang="fr-FR" sz="2800" b="1" i="1" dirty="0" err="1" smtClean="0">
                <a:solidFill>
                  <a:schemeClr val="tx1"/>
                </a:solidFill>
              </a:rPr>
              <a:t>Reinforcement</a:t>
            </a:r>
            <a:r>
              <a:rPr lang="fr-FR" sz="2800" b="1" i="1" dirty="0" smtClean="0">
                <a:solidFill>
                  <a:schemeClr val="tx1"/>
                </a:solidFill>
              </a:rPr>
              <a:t> of </a:t>
            </a:r>
            <a:r>
              <a:rPr lang="fr-FR" sz="2800" b="1" i="1" dirty="0" err="1" smtClean="0">
                <a:solidFill>
                  <a:schemeClr val="tx1"/>
                </a:solidFill>
              </a:rPr>
              <a:t>UNESCO’s</a:t>
            </a:r>
            <a:r>
              <a:rPr lang="fr-FR" sz="2800" b="1" i="1" dirty="0" smtClean="0">
                <a:solidFill>
                  <a:schemeClr val="tx1"/>
                </a:solidFill>
              </a:rPr>
              <a:t> Actions for the Protection of Culture and the Promotion of Cultural </a:t>
            </a:r>
            <a:r>
              <a:rPr lang="fr-FR" sz="2800" b="1" i="1" dirty="0" err="1" smtClean="0">
                <a:solidFill>
                  <a:schemeClr val="tx1"/>
                </a:solidFill>
              </a:rPr>
              <a:t>Pluralism</a:t>
            </a:r>
            <a:r>
              <a:rPr lang="fr-FR" sz="2800" b="1" i="1" dirty="0" smtClean="0">
                <a:solidFill>
                  <a:schemeClr val="tx1"/>
                </a:solidFill>
              </a:rPr>
              <a:t> in the Event of </a:t>
            </a:r>
            <a:r>
              <a:rPr lang="fr-FR" sz="2800" b="1" i="1" dirty="0" err="1" smtClean="0">
                <a:solidFill>
                  <a:schemeClr val="tx1"/>
                </a:solidFill>
              </a:rPr>
              <a:t>Armed</a:t>
            </a:r>
            <a:r>
              <a:rPr lang="fr-FR" sz="2800" b="1" i="1" dirty="0" smtClean="0">
                <a:solidFill>
                  <a:schemeClr val="tx1"/>
                </a:solidFill>
              </a:rPr>
              <a:t> </a:t>
            </a:r>
            <a:r>
              <a:rPr lang="fr-FR" sz="2800" b="1" i="1" dirty="0" err="1" smtClean="0">
                <a:solidFill>
                  <a:schemeClr val="tx1"/>
                </a:solidFill>
              </a:rPr>
              <a:t>Conflict</a:t>
            </a:r>
            <a:r>
              <a:rPr lang="fr-FR" sz="2800" dirty="0" smtClean="0">
                <a:solidFill>
                  <a:schemeClr val="tx1"/>
                </a:solidFill>
              </a:rPr>
              <a:t>, </a:t>
            </a:r>
            <a:r>
              <a:rPr lang="fr-FR" sz="2800" dirty="0" err="1" smtClean="0">
                <a:solidFill>
                  <a:schemeClr val="tx1"/>
                </a:solidFill>
              </a:rPr>
              <a:t>adopted</a:t>
            </a:r>
            <a:r>
              <a:rPr lang="fr-FR" sz="2800" dirty="0" smtClean="0">
                <a:solidFill>
                  <a:schemeClr val="tx1"/>
                </a:solidFill>
              </a:rPr>
              <a:t> by </a:t>
            </a:r>
            <a:r>
              <a:rPr lang="fr-FR" sz="2800" dirty="0" err="1" smtClean="0">
                <a:solidFill>
                  <a:schemeClr val="tx1"/>
                </a:solidFill>
              </a:rPr>
              <a:t>UNESCO’s</a:t>
            </a:r>
            <a:r>
              <a:rPr lang="fr-FR" sz="2800" dirty="0" smtClean="0">
                <a:solidFill>
                  <a:schemeClr val="tx1"/>
                </a:solidFill>
              </a:rPr>
              <a:t> General </a:t>
            </a:r>
            <a:r>
              <a:rPr lang="fr-FR" sz="2800" dirty="0" err="1" smtClean="0">
                <a:solidFill>
                  <a:schemeClr val="tx1"/>
                </a:solidFill>
              </a:rPr>
              <a:t>Conference</a:t>
            </a:r>
            <a:r>
              <a:rPr lang="fr-FR" sz="2800" dirty="0" smtClean="0">
                <a:solidFill>
                  <a:schemeClr val="tx1"/>
                </a:solidFill>
              </a:rPr>
              <a:t> in </a:t>
            </a:r>
            <a:r>
              <a:rPr lang="fr-FR" sz="2800" dirty="0" err="1" smtClean="0">
                <a:solidFill>
                  <a:schemeClr val="tx1"/>
                </a:solidFill>
              </a:rPr>
              <a:t>November</a:t>
            </a:r>
            <a:r>
              <a:rPr lang="fr-FR" sz="2800" dirty="0" smtClean="0">
                <a:solidFill>
                  <a:schemeClr val="tx1"/>
                </a:solidFill>
              </a:rPr>
              <a:t> 2015;</a:t>
            </a:r>
          </a:p>
          <a:p>
            <a:pPr algn="just">
              <a:spcBef>
                <a:spcPts val="0"/>
              </a:spcBef>
            </a:pPr>
            <a:endParaRPr lang="fr-FR" sz="2400" dirty="0">
              <a:solidFill>
                <a:schemeClr val="tx1"/>
              </a:solidFill>
            </a:endParaRPr>
          </a:p>
          <a:p>
            <a:pPr marL="1435100" indent="-457200" algn="just">
              <a:spcBef>
                <a:spcPts val="0"/>
              </a:spcBef>
              <a:buClr>
                <a:schemeClr val="accent1"/>
              </a:buClr>
              <a:buFont typeface="Arial" panose="020B0604020202020204" pitchFamily="34" charset="0"/>
              <a:buChar char="•"/>
            </a:pPr>
            <a:r>
              <a:rPr lang="fr-FR" sz="2800" dirty="0" err="1">
                <a:solidFill>
                  <a:schemeClr val="tx1"/>
                </a:solidFill>
              </a:rPr>
              <a:t>Strengthen</a:t>
            </a:r>
            <a:r>
              <a:rPr lang="fr-FR" sz="2800" dirty="0">
                <a:solidFill>
                  <a:schemeClr val="tx1"/>
                </a:solidFill>
              </a:rPr>
              <a:t> </a:t>
            </a:r>
            <a:r>
              <a:rPr lang="fr-FR" sz="2800" dirty="0" err="1">
                <a:solidFill>
                  <a:schemeClr val="tx1"/>
                </a:solidFill>
              </a:rPr>
              <a:t>Member</a:t>
            </a:r>
            <a:r>
              <a:rPr lang="fr-FR" sz="2800" dirty="0">
                <a:solidFill>
                  <a:schemeClr val="tx1"/>
                </a:solidFill>
              </a:rPr>
              <a:t> States’ </a:t>
            </a:r>
            <a:r>
              <a:rPr lang="fr-FR" sz="2800" dirty="0" err="1">
                <a:solidFill>
                  <a:schemeClr val="tx1"/>
                </a:solidFill>
              </a:rPr>
              <a:t>ability</a:t>
            </a:r>
            <a:r>
              <a:rPr lang="fr-FR" sz="2800" dirty="0">
                <a:solidFill>
                  <a:schemeClr val="tx1"/>
                </a:solidFill>
              </a:rPr>
              <a:t> to </a:t>
            </a:r>
            <a:r>
              <a:rPr lang="fr-FR" sz="2800" dirty="0" err="1">
                <a:solidFill>
                  <a:schemeClr val="tx1"/>
                </a:solidFill>
              </a:rPr>
              <a:t>prevent</a:t>
            </a:r>
            <a:r>
              <a:rPr lang="fr-FR" sz="2800" dirty="0">
                <a:solidFill>
                  <a:schemeClr val="tx1"/>
                </a:solidFill>
              </a:rPr>
              <a:t>, </a:t>
            </a:r>
            <a:r>
              <a:rPr lang="fr-FR" sz="2800" dirty="0" err="1">
                <a:solidFill>
                  <a:schemeClr val="tx1"/>
                </a:solidFill>
              </a:rPr>
              <a:t>mitigate</a:t>
            </a:r>
            <a:r>
              <a:rPr lang="fr-FR" sz="2800" dirty="0">
                <a:solidFill>
                  <a:schemeClr val="tx1"/>
                </a:solidFill>
              </a:rPr>
              <a:t>, and </a:t>
            </a:r>
            <a:r>
              <a:rPr lang="fr-FR" sz="2800" dirty="0" err="1">
                <a:solidFill>
                  <a:schemeClr val="tx1"/>
                </a:solidFill>
              </a:rPr>
              <a:t>recover</a:t>
            </a:r>
            <a:r>
              <a:rPr lang="fr-FR" sz="2800" dirty="0">
                <a:solidFill>
                  <a:schemeClr val="tx1"/>
                </a:solidFill>
              </a:rPr>
              <a:t> the </a:t>
            </a:r>
            <a:r>
              <a:rPr lang="fr-FR" sz="2800" dirty="0" err="1">
                <a:solidFill>
                  <a:schemeClr val="tx1"/>
                </a:solidFill>
              </a:rPr>
              <a:t>loss</a:t>
            </a:r>
            <a:r>
              <a:rPr lang="fr-FR" sz="2800" dirty="0">
                <a:solidFill>
                  <a:schemeClr val="tx1"/>
                </a:solidFill>
              </a:rPr>
              <a:t> of cultural </a:t>
            </a:r>
            <a:r>
              <a:rPr lang="fr-FR" sz="2800" dirty="0" err="1">
                <a:solidFill>
                  <a:schemeClr val="tx1"/>
                </a:solidFill>
              </a:rPr>
              <a:t>heritage</a:t>
            </a:r>
            <a:r>
              <a:rPr lang="fr-FR" sz="2800" dirty="0">
                <a:solidFill>
                  <a:schemeClr val="tx1"/>
                </a:solidFill>
              </a:rPr>
              <a:t> and </a:t>
            </a:r>
            <a:r>
              <a:rPr lang="fr-FR" sz="2800" dirty="0" err="1">
                <a:solidFill>
                  <a:schemeClr val="tx1"/>
                </a:solidFill>
              </a:rPr>
              <a:t>diversity</a:t>
            </a:r>
            <a:r>
              <a:rPr lang="fr-FR" sz="2800" dirty="0">
                <a:solidFill>
                  <a:schemeClr val="tx1"/>
                </a:solidFill>
              </a:rPr>
              <a:t> as a </a:t>
            </a:r>
            <a:r>
              <a:rPr lang="fr-FR" sz="2800" dirty="0" err="1">
                <a:solidFill>
                  <a:schemeClr val="tx1"/>
                </a:solidFill>
              </a:rPr>
              <a:t>result</a:t>
            </a:r>
            <a:r>
              <a:rPr lang="fr-FR" sz="2800" dirty="0">
                <a:solidFill>
                  <a:schemeClr val="tx1"/>
                </a:solidFill>
              </a:rPr>
              <a:t> of </a:t>
            </a:r>
            <a:r>
              <a:rPr lang="fr-FR" sz="2800" dirty="0" err="1">
                <a:solidFill>
                  <a:schemeClr val="tx1"/>
                </a:solidFill>
              </a:rPr>
              <a:t>conflict</a:t>
            </a:r>
            <a:endParaRPr lang="fr-FR" sz="2800" dirty="0">
              <a:solidFill>
                <a:schemeClr val="tx1"/>
              </a:solidFill>
            </a:endParaRPr>
          </a:p>
          <a:p>
            <a:pPr marL="1435100" indent="-457200" algn="just">
              <a:spcBef>
                <a:spcPts val="0"/>
              </a:spcBef>
              <a:buClr>
                <a:schemeClr val="accent1"/>
              </a:buClr>
            </a:pPr>
            <a:endParaRPr lang="fr-FR" sz="2800" dirty="0">
              <a:solidFill>
                <a:schemeClr val="tx1"/>
              </a:solidFill>
            </a:endParaRPr>
          </a:p>
          <a:p>
            <a:pPr marL="1435100" indent="-457200" algn="just">
              <a:spcBef>
                <a:spcPts val="0"/>
              </a:spcBef>
              <a:buClr>
                <a:schemeClr val="accent1"/>
              </a:buClr>
              <a:buFont typeface="Arial" panose="020B0604020202020204" pitchFamily="34" charset="0"/>
              <a:buChar char="•"/>
            </a:pPr>
            <a:r>
              <a:rPr lang="en-US" sz="2800" dirty="0">
                <a:solidFill>
                  <a:schemeClr val="tx1"/>
                </a:solidFill>
              </a:rPr>
              <a:t>Incorporate the protection of culture into humanitarian action, security strategies and peacebuilding processes</a:t>
            </a:r>
          </a:p>
          <a:p>
            <a:pPr marL="457200" indent="-457200" algn="l">
              <a:buClr>
                <a:schemeClr val="accent1"/>
              </a:buClr>
              <a:buFont typeface="Arial" panose="020B0604020202020204" pitchFamily="34" charset="0"/>
              <a:buChar char="•"/>
              <a:defRPr/>
            </a:pPr>
            <a:endParaRPr lang="en-US" sz="2800" dirty="0">
              <a:solidFill>
                <a:schemeClr val="tx1"/>
              </a:solidFill>
            </a:endParaRPr>
          </a:p>
          <a:p>
            <a:pPr marL="457200" indent="-457200" algn="l">
              <a:buClr>
                <a:schemeClr val="accent1"/>
              </a:buClr>
              <a:buFont typeface="Wingdings" panose="05000000000000000000" pitchFamily="2" charset="2"/>
              <a:buChar char="v"/>
              <a:defRPr/>
            </a:pPr>
            <a:r>
              <a:rPr lang="en-US" sz="2800" b="1" dirty="0" smtClean="0">
                <a:solidFill>
                  <a:schemeClr val="tx1"/>
                </a:solidFill>
              </a:rPr>
              <a:t>Action Plan for the implementation of the Strategy</a:t>
            </a:r>
            <a:r>
              <a:rPr lang="en-US" sz="2800" dirty="0" smtClean="0">
                <a:solidFill>
                  <a:schemeClr val="tx1"/>
                </a:solidFill>
              </a:rPr>
              <a:t>, endorsed by UNESCO’s Executive Board in April 2017</a:t>
            </a:r>
          </a:p>
          <a:p>
            <a:pPr marL="457200" indent="-457200" algn="l">
              <a:buClr>
                <a:schemeClr val="accent1"/>
              </a:buClr>
              <a:buFont typeface="Wingdings" panose="05000000000000000000" pitchFamily="2" charset="2"/>
              <a:buChar char="q"/>
              <a:defRPr/>
            </a:pPr>
            <a:endParaRPr lang="en-US" sz="2800" dirty="0">
              <a:solidFill>
                <a:schemeClr val="tx1"/>
              </a:solidFill>
            </a:endParaRPr>
          </a:p>
          <a:p>
            <a:pPr marL="457200" lvl="0" indent="-457200" algn="l" defTabSz="457200">
              <a:spcBef>
                <a:spcPts val="0"/>
              </a:spcBef>
              <a:buClr>
                <a:srgbClr val="E48312"/>
              </a:buClr>
              <a:buFont typeface="Wingdings" panose="05000000000000000000" pitchFamily="2" charset="2"/>
              <a:buChar char="v"/>
              <a:defRPr/>
            </a:pPr>
            <a:r>
              <a:rPr lang="fr-FR" sz="2800" b="1" i="1" dirty="0">
                <a:solidFill>
                  <a:srgbClr val="000000"/>
                </a:solidFill>
              </a:rPr>
              <a:t>Addendum</a:t>
            </a:r>
            <a:r>
              <a:rPr lang="fr-FR" sz="2800" b="1" dirty="0">
                <a:solidFill>
                  <a:srgbClr val="000000"/>
                </a:solidFill>
              </a:rPr>
              <a:t> </a:t>
            </a:r>
            <a:r>
              <a:rPr lang="fr-FR" sz="2800" i="1" dirty="0">
                <a:solidFill>
                  <a:srgbClr val="000000"/>
                </a:solidFill>
              </a:rPr>
              <a:t>to the </a:t>
            </a:r>
            <a:r>
              <a:rPr lang="fr-FR" sz="2800" i="1" dirty="0" err="1">
                <a:solidFill>
                  <a:srgbClr val="000000"/>
                </a:solidFill>
              </a:rPr>
              <a:t>Strategy</a:t>
            </a:r>
            <a:r>
              <a:rPr lang="fr-FR" sz="2800" i="1" dirty="0">
                <a:solidFill>
                  <a:srgbClr val="000000"/>
                </a:solidFill>
              </a:rPr>
              <a:t> on </a:t>
            </a:r>
            <a:r>
              <a:rPr lang="fr-FR" sz="2800" b="1" i="1" dirty="0" err="1">
                <a:solidFill>
                  <a:srgbClr val="000000"/>
                </a:solidFill>
              </a:rPr>
              <a:t>natural</a:t>
            </a:r>
            <a:r>
              <a:rPr lang="fr-FR" sz="2800" b="1" i="1" dirty="0">
                <a:solidFill>
                  <a:srgbClr val="000000"/>
                </a:solidFill>
              </a:rPr>
              <a:t> </a:t>
            </a:r>
            <a:r>
              <a:rPr lang="fr-FR" sz="2800" b="1" i="1" dirty="0" err="1">
                <a:solidFill>
                  <a:srgbClr val="000000"/>
                </a:solidFill>
              </a:rPr>
              <a:t>disasters</a:t>
            </a:r>
            <a:r>
              <a:rPr lang="fr-FR" sz="2800" dirty="0">
                <a:solidFill>
                  <a:srgbClr val="000000"/>
                </a:solidFill>
              </a:rPr>
              <a:t>, </a:t>
            </a:r>
            <a:r>
              <a:rPr lang="fr-FR" sz="2800" dirty="0" err="1" smtClean="0">
                <a:solidFill>
                  <a:srgbClr val="000000"/>
                </a:solidFill>
              </a:rPr>
              <a:t>endorsed</a:t>
            </a:r>
            <a:r>
              <a:rPr lang="fr-FR" sz="2800" dirty="0" smtClean="0">
                <a:solidFill>
                  <a:srgbClr val="000000"/>
                </a:solidFill>
              </a:rPr>
              <a:t> by </a:t>
            </a:r>
            <a:r>
              <a:rPr lang="fr-FR" sz="2800" dirty="0" err="1" smtClean="0">
                <a:solidFill>
                  <a:srgbClr val="000000"/>
                </a:solidFill>
              </a:rPr>
              <a:t>Executive</a:t>
            </a:r>
            <a:r>
              <a:rPr lang="fr-FR" sz="2800" dirty="0" smtClean="0">
                <a:solidFill>
                  <a:srgbClr val="000000"/>
                </a:solidFill>
              </a:rPr>
              <a:t> </a:t>
            </a:r>
            <a:r>
              <a:rPr lang="fr-FR" sz="2800" dirty="0" err="1">
                <a:solidFill>
                  <a:srgbClr val="000000"/>
                </a:solidFill>
              </a:rPr>
              <a:t>Board</a:t>
            </a:r>
            <a:r>
              <a:rPr lang="fr-FR" sz="2800" dirty="0">
                <a:solidFill>
                  <a:srgbClr val="000000"/>
                </a:solidFill>
              </a:rPr>
              <a:t> </a:t>
            </a:r>
            <a:r>
              <a:rPr lang="fr-FR" sz="2800" dirty="0" smtClean="0">
                <a:solidFill>
                  <a:srgbClr val="000000"/>
                </a:solidFill>
              </a:rPr>
              <a:t>and to </a:t>
            </a:r>
            <a:r>
              <a:rPr lang="fr-FR" sz="2800" dirty="0" err="1" smtClean="0">
                <a:solidFill>
                  <a:srgbClr val="000000"/>
                </a:solidFill>
              </a:rPr>
              <a:t>be</a:t>
            </a:r>
            <a:r>
              <a:rPr lang="fr-FR" sz="2800" dirty="0" smtClean="0">
                <a:solidFill>
                  <a:srgbClr val="000000"/>
                </a:solidFill>
              </a:rPr>
              <a:t> </a:t>
            </a:r>
            <a:r>
              <a:rPr lang="fr-FR" sz="2800" dirty="0" err="1" smtClean="0">
                <a:solidFill>
                  <a:srgbClr val="000000"/>
                </a:solidFill>
              </a:rPr>
              <a:t>adopted</a:t>
            </a:r>
            <a:r>
              <a:rPr lang="fr-FR" sz="2800" dirty="0" smtClean="0">
                <a:solidFill>
                  <a:srgbClr val="000000"/>
                </a:solidFill>
              </a:rPr>
              <a:t> by General </a:t>
            </a:r>
            <a:r>
              <a:rPr lang="fr-FR" sz="2800" dirty="0" err="1" smtClean="0">
                <a:solidFill>
                  <a:srgbClr val="000000"/>
                </a:solidFill>
              </a:rPr>
              <a:t>Conference</a:t>
            </a:r>
            <a:r>
              <a:rPr lang="fr-FR" sz="2800" dirty="0" smtClean="0">
                <a:solidFill>
                  <a:srgbClr val="000000"/>
                </a:solidFill>
              </a:rPr>
              <a:t> in </a:t>
            </a:r>
            <a:r>
              <a:rPr lang="fr-FR" sz="2800" dirty="0" err="1">
                <a:solidFill>
                  <a:srgbClr val="000000"/>
                </a:solidFill>
              </a:rPr>
              <a:t>November</a:t>
            </a:r>
            <a:r>
              <a:rPr lang="fr-FR" sz="2800" dirty="0">
                <a:solidFill>
                  <a:srgbClr val="000000"/>
                </a:solidFill>
              </a:rPr>
              <a:t> 2017</a:t>
            </a:r>
          </a:p>
          <a:p>
            <a:pPr algn="l">
              <a:buClr>
                <a:schemeClr val="accent1"/>
              </a:buClr>
              <a:defRPr/>
            </a:pPr>
            <a:endParaRPr lang="fr-FR" sz="2800" dirty="0" smtClean="0">
              <a:solidFill>
                <a:schemeClr val="tx1"/>
              </a:solidFill>
            </a:endParaRPr>
          </a:p>
          <a:p>
            <a:pPr algn="l">
              <a:spcBef>
                <a:spcPts val="0"/>
              </a:spcBef>
            </a:pPr>
            <a:endParaRPr lang="fr-FR" sz="2800" b="1" i="1" dirty="0" smtClean="0">
              <a:solidFill>
                <a:schemeClr val="tx1"/>
              </a:solidFill>
            </a:endParaRPr>
          </a:p>
          <a:p>
            <a:pPr algn="l">
              <a:spcBef>
                <a:spcPts val="0"/>
              </a:spcBef>
            </a:pPr>
            <a:endParaRPr lang="fr-FR" sz="2800" b="1" i="1" dirty="0">
              <a:solidFill>
                <a:schemeClr val="tx1"/>
              </a:solidFill>
            </a:endParaRPr>
          </a:p>
          <a:p>
            <a:pPr>
              <a:defRPr/>
            </a:pPr>
            <a:endParaRPr lang="fr-FR" sz="2800" dirty="0">
              <a:solidFill>
                <a:schemeClr val="tx1"/>
              </a:solidFill>
            </a:endParaRPr>
          </a:p>
        </p:txBody>
      </p:sp>
      <p:sp>
        <p:nvSpPr>
          <p:cNvPr id="3" name="Rectangle 2"/>
          <p:cNvSpPr/>
          <p:nvPr/>
        </p:nvSpPr>
        <p:spPr>
          <a:xfrm>
            <a:off x="2612571" y="164320"/>
            <a:ext cx="8302172" cy="707886"/>
          </a:xfrm>
          <a:prstGeom prst="rect">
            <a:avLst/>
          </a:prstGeom>
        </p:spPr>
        <p:txBody>
          <a:bodyPr wrap="square">
            <a:spAutoFit/>
          </a:bodyPr>
          <a:lstStyle/>
          <a:p>
            <a:pPr lvl="0">
              <a:defRPr/>
            </a:pPr>
            <a:r>
              <a:rPr lang="fr-FR" sz="4000" b="1" spc="-50" dirty="0" err="1" smtClean="0">
                <a:solidFill>
                  <a:schemeClr val="accent2"/>
                </a:solidFill>
                <a:latin typeface="+mj-lt"/>
                <a:cs typeface="Times New Roman" panose="02020603050405020304" pitchFamily="18" charset="0"/>
              </a:rPr>
              <a:t>Policies</a:t>
            </a:r>
            <a:r>
              <a:rPr lang="fr-FR" sz="4000" b="1" spc="-50" dirty="0" smtClean="0">
                <a:solidFill>
                  <a:schemeClr val="accent2"/>
                </a:solidFill>
                <a:latin typeface="+mj-lt"/>
                <a:cs typeface="Times New Roman" panose="02020603050405020304" pitchFamily="18" charset="0"/>
              </a:rPr>
              <a:t> and Plans </a:t>
            </a:r>
            <a:r>
              <a:rPr lang="fr-FR" sz="4000" b="1" spc="-50" dirty="0" err="1" smtClean="0">
                <a:solidFill>
                  <a:schemeClr val="accent2"/>
                </a:solidFill>
                <a:latin typeface="+mj-lt"/>
                <a:cs typeface="Times New Roman" panose="02020603050405020304" pitchFamily="18" charset="0"/>
              </a:rPr>
              <a:t>developed</a:t>
            </a:r>
            <a:r>
              <a:rPr lang="fr-FR" sz="4000" b="1" spc="-50" dirty="0" smtClean="0">
                <a:solidFill>
                  <a:schemeClr val="accent2"/>
                </a:solidFill>
                <a:latin typeface="+mj-lt"/>
                <a:cs typeface="Times New Roman" panose="02020603050405020304" pitchFamily="18" charset="0"/>
              </a:rPr>
              <a:t> </a:t>
            </a:r>
            <a:r>
              <a:rPr lang="fr-FR" sz="4000" b="1" spc="-50" dirty="0" err="1" smtClean="0">
                <a:solidFill>
                  <a:schemeClr val="accent2"/>
                </a:solidFill>
                <a:latin typeface="+mj-lt"/>
                <a:cs typeface="Times New Roman" panose="02020603050405020304" pitchFamily="18" charset="0"/>
              </a:rPr>
              <a:t>recently</a:t>
            </a:r>
            <a:endParaRPr lang="fr-FR" sz="4000" b="1" spc="-50" dirty="0">
              <a:solidFill>
                <a:schemeClr val="accent2"/>
              </a:solidFill>
              <a:latin typeface="+mj-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E685414-91A2-4CB2-AE77-38F4B1B8DACF}" type="slidenum">
              <a:rPr lang="fr-FR" smtClean="0"/>
              <a:t>7</a:t>
            </a:fld>
            <a:endParaRPr lang="fr-FR"/>
          </a:p>
        </p:txBody>
      </p:sp>
    </p:spTree>
    <p:extLst>
      <p:ext uri="{BB962C8B-B14F-4D97-AF65-F5344CB8AC3E}">
        <p14:creationId xmlns:p14="http://schemas.microsoft.com/office/powerpoint/2010/main" val="395683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2828837"/>
            <a:ext cx="4572000" cy="646331"/>
          </a:xfrm>
          <a:prstGeom prst="rect">
            <a:avLst/>
          </a:prstGeom>
        </p:spPr>
        <p:txBody>
          <a:bodyPr>
            <a:spAutoFit/>
          </a:bodyPr>
          <a:lstStyle/>
          <a:p>
            <a:r>
              <a:rPr lang="fr-FR" dirty="0">
                <a:hlinkClick r:id="rId3"/>
              </a:rPr>
              <a:t/>
            </a:r>
            <a:br>
              <a:rPr lang="fr-FR" dirty="0">
                <a:hlinkClick r:id="rId3"/>
              </a:rPr>
            </a:br>
            <a:endParaRPr lang="fr-FR" dirty="0"/>
          </a:p>
        </p:txBody>
      </p:sp>
      <p:sp>
        <p:nvSpPr>
          <p:cNvPr id="5" name="Title 1"/>
          <p:cNvSpPr txBox="1">
            <a:spLocks/>
          </p:cNvSpPr>
          <p:nvPr/>
        </p:nvSpPr>
        <p:spPr>
          <a:xfrm>
            <a:off x="1874168" y="31113"/>
            <a:ext cx="8443664" cy="14897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spc="-50" dirty="0" err="1">
                <a:solidFill>
                  <a:schemeClr val="accent2"/>
                </a:solidFill>
                <a:ea typeface="+mn-ea"/>
                <a:cs typeface="Times New Roman" panose="02020603050405020304" pitchFamily="18" charset="0"/>
              </a:rPr>
              <a:t>Advocacy</a:t>
            </a:r>
            <a:r>
              <a:rPr lang="fr-FR" sz="4000" b="1" spc="-50" dirty="0">
                <a:solidFill>
                  <a:schemeClr val="accent2"/>
                </a:solidFill>
                <a:ea typeface="+mn-ea"/>
                <a:cs typeface="Times New Roman" panose="02020603050405020304" pitchFamily="18" charset="0"/>
              </a:rPr>
              <a:t>, </a:t>
            </a:r>
            <a:r>
              <a:rPr lang="fr-FR" sz="4000" b="1" spc="-50" dirty="0" smtClean="0">
                <a:solidFill>
                  <a:schemeClr val="accent2"/>
                </a:solidFill>
                <a:ea typeface="+mn-ea"/>
                <a:cs typeface="Times New Roman" panose="02020603050405020304" pitchFamily="18" charset="0"/>
              </a:rPr>
              <a:t>Facilitation </a:t>
            </a:r>
            <a:r>
              <a:rPr lang="fr-FR" sz="4000" b="1" spc="-50" dirty="0">
                <a:solidFill>
                  <a:schemeClr val="accent2"/>
                </a:solidFill>
                <a:ea typeface="+mn-ea"/>
                <a:cs typeface="Times New Roman" panose="02020603050405020304" pitchFamily="18" charset="0"/>
              </a:rPr>
              <a:t>&amp; </a:t>
            </a:r>
          </a:p>
          <a:p>
            <a:r>
              <a:rPr lang="fr-FR" sz="4000" b="1" spc="-50" dirty="0" err="1">
                <a:solidFill>
                  <a:schemeClr val="accent2"/>
                </a:solidFill>
                <a:ea typeface="+mn-ea"/>
                <a:cs typeface="Times New Roman" panose="02020603050405020304" pitchFamily="18" charset="0"/>
              </a:rPr>
              <a:t>T</a:t>
            </a:r>
            <a:r>
              <a:rPr lang="fr-FR" sz="4000" b="1" spc="-50" dirty="0" err="1" smtClean="0">
                <a:solidFill>
                  <a:schemeClr val="accent2"/>
                </a:solidFill>
                <a:ea typeface="+mn-ea"/>
                <a:cs typeface="Times New Roman" panose="02020603050405020304" pitchFamily="18" charset="0"/>
              </a:rPr>
              <a:t>echnical</a:t>
            </a:r>
            <a:r>
              <a:rPr lang="fr-FR" sz="4000" b="1" spc="-50" dirty="0" smtClean="0">
                <a:solidFill>
                  <a:schemeClr val="accent2"/>
                </a:solidFill>
                <a:ea typeface="+mn-ea"/>
                <a:cs typeface="Times New Roman" panose="02020603050405020304" pitchFamily="18" charset="0"/>
              </a:rPr>
              <a:t> </a:t>
            </a:r>
            <a:r>
              <a:rPr lang="fr-FR" sz="4000" b="1" spc="-50" dirty="0">
                <a:solidFill>
                  <a:schemeClr val="accent2"/>
                </a:solidFill>
                <a:ea typeface="+mn-ea"/>
                <a:cs typeface="Times New Roman" panose="02020603050405020304" pitchFamily="18" charset="0"/>
              </a:rPr>
              <a:t>C</a:t>
            </a:r>
            <a:r>
              <a:rPr lang="fr-FR" sz="4000" b="1" spc="-50" dirty="0" smtClean="0">
                <a:solidFill>
                  <a:schemeClr val="accent2"/>
                </a:solidFill>
                <a:ea typeface="+mn-ea"/>
                <a:cs typeface="Times New Roman" panose="02020603050405020304" pitchFamily="18" charset="0"/>
              </a:rPr>
              <a:t>oordination</a:t>
            </a:r>
            <a:endParaRPr lang="fr-FR" sz="4000" b="1" spc="-50" dirty="0">
              <a:solidFill>
                <a:schemeClr val="accent2"/>
              </a:solidFill>
              <a:ea typeface="+mn-ea"/>
              <a:cs typeface="Times New Roman" panose="02020603050405020304" pitchFamily="18" charset="0"/>
            </a:endParaRPr>
          </a:p>
        </p:txBody>
      </p:sp>
      <p:sp>
        <p:nvSpPr>
          <p:cNvPr id="3" name="TextBox 2"/>
          <p:cNvSpPr txBox="1"/>
          <p:nvPr/>
        </p:nvSpPr>
        <p:spPr>
          <a:xfrm>
            <a:off x="253964" y="1707151"/>
            <a:ext cx="5994953" cy="4431983"/>
          </a:xfrm>
          <a:prstGeom prst="rect">
            <a:avLst/>
          </a:prstGeom>
          <a:noFill/>
        </p:spPr>
        <p:txBody>
          <a:bodyPr wrap="square" rtlCol="0">
            <a:spAutoFit/>
          </a:bodyPr>
          <a:lstStyle/>
          <a:p>
            <a:pPr marL="457200" indent="-457200">
              <a:buClr>
                <a:schemeClr val="accent1"/>
              </a:buClr>
              <a:buFont typeface="Wingdings" panose="05000000000000000000" pitchFamily="2" charset="2"/>
              <a:buChar char="v"/>
            </a:pPr>
            <a:r>
              <a:rPr lang="fr-FR" sz="2800" dirty="0" err="1" smtClean="0"/>
              <a:t>Statements</a:t>
            </a:r>
            <a:r>
              <a:rPr lang="fr-FR" sz="2800" dirty="0" smtClean="0"/>
              <a:t> </a:t>
            </a:r>
            <a:r>
              <a:rPr lang="fr-FR" sz="2800" dirty="0"/>
              <a:t>by </a:t>
            </a:r>
            <a:r>
              <a:rPr lang="fr-FR" sz="2800" dirty="0" err="1" smtClean="0"/>
              <a:t>Director</a:t>
            </a:r>
            <a:r>
              <a:rPr lang="fr-FR" sz="2800" dirty="0" smtClean="0"/>
              <a:t>-General;</a:t>
            </a:r>
          </a:p>
          <a:p>
            <a:pPr marL="457200" indent="-457200">
              <a:buClr>
                <a:schemeClr val="accent1"/>
              </a:buClr>
              <a:buFont typeface="Wingdings" panose="05000000000000000000" pitchFamily="2" charset="2"/>
              <a:buChar char="v"/>
            </a:pPr>
            <a:r>
              <a:rPr lang="fr-FR" sz="2800" dirty="0" err="1" smtClean="0"/>
              <a:t>Work</a:t>
            </a:r>
            <a:r>
              <a:rPr lang="fr-FR" sz="2800" dirty="0" smtClean="0"/>
              <a:t> </a:t>
            </a:r>
            <a:r>
              <a:rPr lang="fr-FR" sz="2800" dirty="0" err="1"/>
              <a:t>with</a:t>
            </a:r>
            <a:r>
              <a:rPr lang="fr-FR" sz="2800" dirty="0"/>
              <a:t> </a:t>
            </a:r>
            <a:r>
              <a:rPr lang="fr-FR" sz="2800" dirty="0" err="1"/>
              <a:t>Member</a:t>
            </a:r>
            <a:r>
              <a:rPr lang="fr-FR" sz="2800" dirty="0"/>
              <a:t> </a:t>
            </a:r>
            <a:r>
              <a:rPr lang="fr-FR" sz="2800" dirty="0" smtClean="0"/>
              <a:t>States to influence </a:t>
            </a:r>
            <a:r>
              <a:rPr lang="fr-FR" sz="2800" dirty="0" err="1" smtClean="0"/>
              <a:t>policy</a:t>
            </a:r>
            <a:r>
              <a:rPr lang="fr-FR" sz="2800" dirty="0" smtClean="0"/>
              <a:t> </a:t>
            </a:r>
            <a:r>
              <a:rPr lang="fr-FR" sz="2800" dirty="0" err="1" smtClean="0"/>
              <a:t>decisions</a:t>
            </a:r>
            <a:r>
              <a:rPr lang="fr-FR" sz="2800" dirty="0" smtClean="0"/>
              <a:t> (</a:t>
            </a:r>
            <a:r>
              <a:rPr lang="fr-FR" sz="2800" dirty="0" err="1" smtClean="0"/>
              <a:t>e.g</a:t>
            </a:r>
            <a:r>
              <a:rPr lang="fr-FR" sz="2800" dirty="0" smtClean="0"/>
              <a:t>. UNSC </a:t>
            </a:r>
            <a:r>
              <a:rPr lang="fr-FR" sz="2800" dirty="0" err="1" smtClean="0"/>
              <a:t>resolutions</a:t>
            </a:r>
            <a:r>
              <a:rPr lang="fr-FR" sz="2800" dirty="0" smtClean="0"/>
              <a:t>);</a:t>
            </a:r>
          </a:p>
          <a:p>
            <a:pPr marL="457200" indent="-457200">
              <a:buClr>
                <a:schemeClr val="accent1"/>
              </a:buClr>
              <a:buFont typeface="Wingdings" panose="05000000000000000000" pitchFamily="2" charset="2"/>
              <a:buChar char="v"/>
            </a:pPr>
            <a:r>
              <a:rPr lang="en-US" sz="2800" dirty="0" smtClean="0"/>
              <a:t>Coordination of reports to UN SC (e.g. 2199, 2347);</a:t>
            </a:r>
            <a:endParaRPr lang="fr-FR" sz="2800" dirty="0" smtClean="0"/>
          </a:p>
          <a:p>
            <a:pPr marL="457200" indent="-457200">
              <a:buClr>
                <a:schemeClr val="accent1"/>
              </a:buClr>
              <a:buFont typeface="Wingdings" panose="05000000000000000000" pitchFamily="2" charset="2"/>
              <a:buChar char="v"/>
            </a:pPr>
            <a:r>
              <a:rPr lang="fr-FR" sz="2800" dirty="0" err="1" smtClean="0"/>
              <a:t>Thematic</a:t>
            </a:r>
            <a:r>
              <a:rPr lang="fr-FR" sz="2800" dirty="0" smtClean="0"/>
              <a:t> </a:t>
            </a:r>
            <a:r>
              <a:rPr lang="fr-FR" sz="2800" dirty="0" err="1" smtClean="0"/>
              <a:t>conferences</a:t>
            </a:r>
            <a:r>
              <a:rPr lang="fr-FR" sz="2800" dirty="0" smtClean="0"/>
              <a:t> and </a:t>
            </a:r>
            <a:r>
              <a:rPr lang="fr-FR" sz="2800" dirty="0" err="1" smtClean="0"/>
              <a:t>technical</a:t>
            </a:r>
            <a:r>
              <a:rPr lang="fr-FR" sz="2800" dirty="0" smtClean="0"/>
              <a:t> coordination meetings, </a:t>
            </a:r>
            <a:r>
              <a:rPr lang="fr-FR" sz="2800" dirty="0" err="1" smtClean="0"/>
              <a:t>including</a:t>
            </a:r>
            <a:r>
              <a:rPr lang="fr-FR" sz="2800" dirty="0" smtClean="0"/>
              <a:t> at local </a:t>
            </a:r>
            <a:r>
              <a:rPr lang="fr-FR" sz="2800" dirty="0" err="1" smtClean="0"/>
              <a:t>level</a:t>
            </a:r>
            <a:r>
              <a:rPr lang="fr-FR" sz="2800" dirty="0" smtClean="0"/>
              <a:t>.</a:t>
            </a:r>
            <a:endParaRPr lang="fr-FR" sz="3000" b="1" dirty="0"/>
          </a:p>
          <a:p>
            <a:pPr marL="285750" indent="-285750">
              <a:buFont typeface="Arial" panose="020B0604020202020204" pitchFamily="34" charset="0"/>
              <a:buChar char="•"/>
            </a:pPr>
            <a:endParaRPr lang="fr-FR" sz="3000" dirty="0"/>
          </a:p>
        </p:txBody>
      </p:sp>
      <p:grpSp>
        <p:nvGrpSpPr>
          <p:cNvPr id="4" name="Group 3"/>
          <p:cNvGrpSpPr/>
          <p:nvPr/>
        </p:nvGrpSpPr>
        <p:grpSpPr>
          <a:xfrm>
            <a:off x="6248917" y="1865055"/>
            <a:ext cx="5388210" cy="3594967"/>
            <a:chOff x="3754386" y="1820135"/>
            <a:chExt cx="5298152" cy="322022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691" y="1820135"/>
              <a:ext cx="5207847" cy="257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754386" y="4394028"/>
              <a:ext cx="5207847" cy="646331"/>
            </a:xfrm>
            <a:prstGeom prst="rect">
              <a:avLst/>
            </a:prstGeom>
            <a:noFill/>
          </p:spPr>
          <p:txBody>
            <a:bodyPr wrap="square" rtlCol="0">
              <a:spAutoFit/>
            </a:bodyPr>
            <a:lstStyle/>
            <a:p>
              <a:r>
                <a:rPr lang="fr-FR" b="1" dirty="0" err="1">
                  <a:solidFill>
                    <a:schemeClr val="accent1"/>
                  </a:solidFill>
                </a:rPr>
                <a:t>Director</a:t>
              </a:r>
              <a:r>
                <a:rPr lang="fr-FR" b="1" dirty="0">
                  <a:solidFill>
                    <a:schemeClr val="accent1"/>
                  </a:solidFill>
                </a:rPr>
                <a:t>-General at UN Security Council, 27 April 2015</a:t>
              </a:r>
            </a:p>
          </p:txBody>
        </p:sp>
      </p:grpSp>
      <p:sp>
        <p:nvSpPr>
          <p:cNvPr id="2" name="Slide Number Placeholder 1"/>
          <p:cNvSpPr>
            <a:spLocks noGrp="1"/>
          </p:cNvSpPr>
          <p:nvPr>
            <p:ph type="sldNum" sz="quarter" idx="12"/>
          </p:nvPr>
        </p:nvSpPr>
        <p:spPr/>
        <p:txBody>
          <a:bodyPr/>
          <a:lstStyle/>
          <a:p>
            <a:fld id="{8E685414-91A2-4CB2-AE77-38F4B1B8DACF}" type="slidenum">
              <a:rPr lang="fr-FR" smtClean="0"/>
              <a:t>8</a:t>
            </a:fld>
            <a:endParaRPr lang="fr-FR"/>
          </a:p>
        </p:txBody>
      </p:sp>
    </p:spTree>
    <p:extLst>
      <p:ext uri="{BB962C8B-B14F-4D97-AF65-F5344CB8AC3E}">
        <p14:creationId xmlns:p14="http://schemas.microsoft.com/office/powerpoint/2010/main" val="142570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2828837"/>
            <a:ext cx="4572000" cy="646331"/>
          </a:xfrm>
          <a:prstGeom prst="rect">
            <a:avLst/>
          </a:prstGeom>
        </p:spPr>
        <p:txBody>
          <a:bodyPr>
            <a:spAutoFit/>
          </a:bodyPr>
          <a:lstStyle/>
          <a:p>
            <a:r>
              <a:rPr lang="fr-FR" dirty="0">
                <a:hlinkClick r:id="rId3"/>
              </a:rPr>
              <a:t/>
            </a:r>
            <a:br>
              <a:rPr lang="fr-FR" dirty="0">
                <a:hlinkClick r:id="rId3"/>
              </a:rPr>
            </a:br>
            <a:endParaRPr lang="fr-FR" dirty="0"/>
          </a:p>
        </p:txBody>
      </p:sp>
      <p:sp>
        <p:nvSpPr>
          <p:cNvPr id="5" name="Title 1"/>
          <p:cNvSpPr txBox="1">
            <a:spLocks/>
          </p:cNvSpPr>
          <p:nvPr/>
        </p:nvSpPr>
        <p:spPr>
          <a:xfrm>
            <a:off x="1981200" y="174428"/>
            <a:ext cx="8229600" cy="14897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pc="-50" dirty="0">
                <a:solidFill>
                  <a:schemeClr val="accent2"/>
                </a:solidFill>
                <a:ea typeface="+mn-ea"/>
                <a:cs typeface="Times New Roman" panose="02020603050405020304" pitchFamily="18" charset="0"/>
              </a:rPr>
              <a:t>Technical </a:t>
            </a:r>
            <a:r>
              <a:rPr lang="en-US" sz="4000" b="1" spc="-50" dirty="0" smtClean="0">
                <a:solidFill>
                  <a:schemeClr val="accent2"/>
                </a:solidFill>
                <a:ea typeface="+mn-ea"/>
                <a:cs typeface="Times New Roman" panose="02020603050405020304" pitchFamily="18" charset="0"/>
              </a:rPr>
              <a:t>Assistance </a:t>
            </a:r>
            <a:r>
              <a:rPr lang="en-US" sz="4000" b="1" spc="-50" dirty="0">
                <a:solidFill>
                  <a:schemeClr val="accent2"/>
                </a:solidFill>
                <a:ea typeface="+mn-ea"/>
                <a:cs typeface="Times New Roman" panose="02020603050405020304" pitchFamily="18" charset="0"/>
              </a:rPr>
              <a:t>&amp; </a:t>
            </a:r>
          </a:p>
          <a:p>
            <a:r>
              <a:rPr lang="en-US" sz="4000" b="1" spc="-50" dirty="0" smtClean="0">
                <a:solidFill>
                  <a:schemeClr val="accent2"/>
                </a:solidFill>
                <a:ea typeface="+mn-ea"/>
                <a:cs typeface="Times New Roman" panose="02020603050405020304" pitchFamily="18" charset="0"/>
              </a:rPr>
              <a:t>Capacity-Building </a:t>
            </a:r>
            <a:endParaRPr lang="en-US" sz="4000" b="1" spc="-50" dirty="0">
              <a:solidFill>
                <a:schemeClr val="accent2"/>
              </a:solidFill>
              <a:ea typeface="+mn-ea"/>
              <a:cs typeface="Times New Roman" panose="02020603050405020304" pitchFamily="18" charset="0"/>
            </a:endParaRPr>
          </a:p>
        </p:txBody>
      </p:sp>
      <p:sp>
        <p:nvSpPr>
          <p:cNvPr id="3" name="Rectangle 2"/>
          <p:cNvSpPr/>
          <p:nvPr/>
        </p:nvSpPr>
        <p:spPr>
          <a:xfrm>
            <a:off x="221837" y="1763447"/>
            <a:ext cx="5730728" cy="4832092"/>
          </a:xfrm>
          <a:prstGeom prst="rect">
            <a:avLst/>
          </a:prstGeom>
        </p:spPr>
        <p:txBody>
          <a:bodyPr wrap="square">
            <a:spAutoFit/>
          </a:bodyPr>
          <a:lstStyle/>
          <a:p>
            <a:pPr marL="457200" indent="-457200">
              <a:buClr>
                <a:schemeClr val="accent1"/>
              </a:buClr>
              <a:buFont typeface="Wingdings" panose="05000000000000000000" pitchFamily="2" charset="2"/>
              <a:buChar char="v"/>
            </a:pPr>
            <a:r>
              <a:rPr lang="en-GB" sz="2800" dirty="0"/>
              <a:t>Rapid </a:t>
            </a:r>
            <a:r>
              <a:rPr lang="en-GB" sz="2800" dirty="0" smtClean="0"/>
              <a:t>assessment (including PDNA, RPBA);</a:t>
            </a:r>
            <a:endParaRPr lang="en-GB" sz="2800" dirty="0"/>
          </a:p>
          <a:p>
            <a:pPr marL="457200" indent="-457200">
              <a:buClr>
                <a:schemeClr val="accent1"/>
              </a:buClr>
              <a:buFont typeface="Wingdings" panose="05000000000000000000" pitchFamily="2" charset="2"/>
              <a:buChar char="v"/>
            </a:pPr>
            <a:r>
              <a:rPr lang="en-GB" sz="2800" dirty="0" smtClean="0"/>
              <a:t>Training </a:t>
            </a:r>
            <a:r>
              <a:rPr lang="en-GB" sz="2800" dirty="0"/>
              <a:t>of </a:t>
            </a:r>
            <a:r>
              <a:rPr lang="en-GB" sz="2800" dirty="0" smtClean="0"/>
              <a:t>civilian, </a:t>
            </a:r>
            <a:r>
              <a:rPr lang="en-GB" sz="2800" dirty="0"/>
              <a:t>military, customs and police </a:t>
            </a:r>
            <a:r>
              <a:rPr lang="en-GB" sz="2800" dirty="0" smtClean="0"/>
              <a:t>staff;</a:t>
            </a:r>
          </a:p>
          <a:p>
            <a:pPr marL="457200" indent="-457200">
              <a:buClr>
                <a:schemeClr val="accent1"/>
              </a:buClr>
              <a:buFont typeface="Wingdings" panose="05000000000000000000" pitchFamily="2" charset="2"/>
              <a:buChar char="v"/>
            </a:pPr>
            <a:r>
              <a:rPr lang="en-GB" sz="2800" dirty="0" smtClean="0"/>
              <a:t>Support to urgent safeguarding measures;</a:t>
            </a:r>
          </a:p>
          <a:p>
            <a:pPr marL="457200" indent="-457200">
              <a:buClr>
                <a:schemeClr val="accent1"/>
              </a:buClr>
              <a:buFont typeface="Wingdings" panose="05000000000000000000" pitchFamily="2" charset="2"/>
              <a:buChar char="v"/>
            </a:pPr>
            <a:r>
              <a:rPr lang="en-GB" sz="2800" dirty="0" smtClean="0"/>
              <a:t>Development of new tools (e.g. Manuals, IT tools, methodological guidance, etc.)</a:t>
            </a:r>
          </a:p>
          <a:p>
            <a:pPr marL="457200" indent="-457200">
              <a:buClr>
                <a:schemeClr val="accent1"/>
              </a:buClr>
              <a:buFont typeface="Wingdings" panose="05000000000000000000" pitchFamily="2" charset="2"/>
              <a:buChar char="v"/>
            </a:pPr>
            <a:endParaRPr lang="en-GB" sz="2800" dirty="0" smtClean="0"/>
          </a:p>
          <a:p>
            <a:endParaRPr lang="en-GB" sz="2800" dirty="0"/>
          </a:p>
        </p:txBody>
      </p:sp>
      <p:grpSp>
        <p:nvGrpSpPr>
          <p:cNvPr id="9" name="Group 8"/>
          <p:cNvGrpSpPr/>
          <p:nvPr/>
        </p:nvGrpSpPr>
        <p:grpSpPr>
          <a:xfrm>
            <a:off x="6149141" y="1763447"/>
            <a:ext cx="5817190" cy="4240258"/>
            <a:chOff x="251520" y="1668082"/>
            <a:chExt cx="5492853" cy="4240258"/>
          </a:xfrm>
        </p:grpSpPr>
        <p:pic>
          <p:nvPicPr>
            <p:cNvPr id="10" name="Picture 2" descr="U:\EPR\Pictures\Mali\Formation des soldats de la MINUSMA_PCM\P1020327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668082"/>
              <a:ext cx="5131907" cy="3849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2466" y="5539008"/>
              <a:ext cx="5131907" cy="369332"/>
            </a:xfrm>
            <a:prstGeom prst="rect">
              <a:avLst/>
            </a:prstGeom>
            <a:noFill/>
          </p:spPr>
          <p:txBody>
            <a:bodyPr wrap="square" rtlCol="0">
              <a:spAutoFit/>
            </a:bodyPr>
            <a:lstStyle/>
            <a:p>
              <a:r>
                <a:rPr lang="fr-FR" b="1" dirty="0" smtClean="0">
                  <a:solidFill>
                    <a:schemeClr val="accent1"/>
                  </a:solidFill>
                </a:rPr>
                <a:t>Training of MINUSMA personnel, </a:t>
              </a:r>
              <a:r>
                <a:rPr lang="fr-FR" b="1" dirty="0">
                  <a:solidFill>
                    <a:schemeClr val="accent1"/>
                  </a:solidFill>
                </a:rPr>
                <a:t>Mali </a:t>
              </a:r>
            </a:p>
          </p:txBody>
        </p:sp>
      </p:grpSp>
      <p:sp>
        <p:nvSpPr>
          <p:cNvPr id="2" name="Slide Number Placeholder 1"/>
          <p:cNvSpPr>
            <a:spLocks noGrp="1"/>
          </p:cNvSpPr>
          <p:nvPr>
            <p:ph type="sldNum" sz="quarter" idx="12"/>
          </p:nvPr>
        </p:nvSpPr>
        <p:spPr/>
        <p:txBody>
          <a:bodyPr/>
          <a:lstStyle/>
          <a:p>
            <a:fld id="{8E685414-91A2-4CB2-AE77-38F4B1B8DACF}" type="slidenum">
              <a:rPr lang="fr-FR" smtClean="0"/>
              <a:t>9</a:t>
            </a:fld>
            <a:endParaRPr lang="fr-FR"/>
          </a:p>
        </p:txBody>
      </p:sp>
    </p:spTree>
    <p:extLst>
      <p:ext uri="{BB962C8B-B14F-4D97-AF65-F5344CB8AC3E}">
        <p14:creationId xmlns:p14="http://schemas.microsoft.com/office/powerpoint/2010/main" val="1806095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8140</TotalTime>
  <Words>1256</Words>
  <Application>Microsoft Office PowerPoint</Application>
  <PresentationFormat>Custom</PresentationFormat>
  <Paragraphs>219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 Cultural Heritage as an Engine for  Social Recovery:  UNESCO’s Action and Follow up to the World Reconstruction Conference</vt:lpstr>
      <vt:lpstr>PowerPoint Presentation</vt:lpstr>
      <vt:lpstr>PowerPoint Presentation</vt:lpstr>
      <vt:lpstr>Challenges</vt:lpstr>
      <vt:lpstr>PowerPoint Presentation</vt:lpstr>
      <vt:lpstr>PowerPoint Presentation</vt:lpstr>
      <vt:lpstr>PowerPoint Presentation</vt:lpstr>
      <vt:lpstr>PowerPoint Presentation</vt:lpstr>
      <vt:lpstr>PowerPoint Presentation</vt:lpstr>
      <vt:lpstr>Monitoring</vt:lpstr>
      <vt:lpstr>PowerPoint Presentation</vt:lpstr>
      <vt:lpstr> Education and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EMERGENCY FUND</dc:title>
  <dc:creator>Borchi, Alessandra</dc:creator>
  <cp:lastModifiedBy>ROWLANDS Jasmine (DEVCO-EXT)</cp:lastModifiedBy>
  <cp:revision>386</cp:revision>
  <cp:lastPrinted>2017-10-23T13:35:41Z</cp:lastPrinted>
  <dcterms:created xsi:type="dcterms:W3CDTF">2017-05-17T14:31:06Z</dcterms:created>
  <dcterms:modified xsi:type="dcterms:W3CDTF">2018-01-19T16:45:29Z</dcterms:modified>
</cp:coreProperties>
</file>