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27" r:id="rId2"/>
    <p:sldId id="328" r:id="rId3"/>
    <p:sldId id="336" r:id="rId4"/>
    <p:sldId id="478" r:id="rId5"/>
    <p:sldId id="479" r:id="rId6"/>
    <p:sldId id="480" r:id="rId7"/>
    <p:sldId id="481" r:id="rId8"/>
    <p:sldId id="482" r:id="rId9"/>
    <p:sldId id="483" r:id="rId10"/>
    <p:sldId id="460" r:id="rId11"/>
    <p:sldId id="461" r:id="rId12"/>
    <p:sldId id="462" r:id="rId13"/>
    <p:sldId id="455" r:id="rId14"/>
    <p:sldId id="456" r:id="rId15"/>
    <p:sldId id="457" r:id="rId16"/>
    <p:sldId id="458" r:id="rId17"/>
    <p:sldId id="370" r:id="rId18"/>
    <p:sldId id="459" r:id="rId19"/>
    <p:sldId id="495" r:id="rId20"/>
    <p:sldId id="497" r:id="rId21"/>
    <p:sldId id="498" r:id="rId22"/>
    <p:sldId id="503" r:id="rId23"/>
    <p:sldId id="499" r:id="rId24"/>
    <p:sldId id="501" r:id="rId25"/>
    <p:sldId id="502" r:id="rId26"/>
    <p:sldId id="500" r:id="rId27"/>
    <p:sldId id="496" r:id="rId28"/>
    <p:sldId id="339" r:id="rId29"/>
    <p:sldId id="484" r:id="rId30"/>
    <p:sldId id="485" r:id="rId31"/>
    <p:sldId id="486" r:id="rId32"/>
    <p:sldId id="353" r:id="rId33"/>
    <p:sldId id="365" r:id="rId34"/>
    <p:sldId id="466" r:id="rId35"/>
    <p:sldId id="469" r:id="rId36"/>
    <p:sldId id="470" r:id="rId37"/>
    <p:sldId id="471" r:id="rId38"/>
    <p:sldId id="472" r:id="rId39"/>
    <p:sldId id="473" r:id="rId40"/>
    <p:sldId id="474" r:id="rId41"/>
    <p:sldId id="475" r:id="rId42"/>
    <p:sldId id="476" r:id="rId43"/>
    <p:sldId id="477" r:id="rId44"/>
    <p:sldId id="467" r:id="rId45"/>
    <p:sldId id="367" r:id="rId46"/>
    <p:sldId id="464" r:id="rId47"/>
    <p:sldId id="358" r:id="rId48"/>
    <p:sldId id="442" r:id="rId49"/>
    <p:sldId id="441" r:id="rId50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aud Berghmans" initials="AB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766"/>
    <a:srgbClr val="0E3F7D"/>
    <a:srgbClr val="0087E6"/>
    <a:srgbClr val="FF99FF"/>
    <a:srgbClr val="1798D7"/>
    <a:srgbClr val="3BAEAE"/>
    <a:srgbClr val="EB8C6F"/>
    <a:srgbClr val="254AA5"/>
    <a:srgbClr val="5F88B8"/>
    <a:srgbClr val="2B5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9886" autoAdjust="0"/>
  </p:normalViewPr>
  <p:slideViewPr>
    <p:cSldViewPr snapToGrid="0">
      <p:cViewPr>
        <p:scale>
          <a:sx n="110" d="100"/>
          <a:sy n="110" d="100"/>
        </p:scale>
        <p:origin x="-480" y="-3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800" cy="496332"/>
          </a:xfrm>
          <a:prstGeom prst="rect">
            <a:avLst/>
          </a:prstGeom>
        </p:spPr>
        <p:txBody>
          <a:bodyPr vert="horz" lIns="92026" tIns="46013" rIns="92026" bIns="460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6" y="3"/>
            <a:ext cx="2971800" cy="496332"/>
          </a:xfrm>
          <a:prstGeom prst="rect">
            <a:avLst/>
          </a:prstGeom>
        </p:spPr>
        <p:txBody>
          <a:bodyPr vert="horz" lIns="92026" tIns="46013" rIns="92026" bIns="46013" rtlCol="0"/>
          <a:lstStyle>
            <a:lvl1pPr algn="r">
              <a:defRPr sz="1200"/>
            </a:lvl1pPr>
          </a:lstStyle>
          <a:p>
            <a:fld id="{E290C280-28A2-4A7F-9A68-D10325FE0FFE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71800" cy="496332"/>
          </a:xfrm>
          <a:prstGeom prst="rect">
            <a:avLst/>
          </a:prstGeom>
        </p:spPr>
        <p:txBody>
          <a:bodyPr vert="horz" lIns="92026" tIns="46013" rIns="92026" bIns="460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6" y="9428585"/>
            <a:ext cx="2971800" cy="496332"/>
          </a:xfrm>
          <a:prstGeom prst="rect">
            <a:avLst/>
          </a:prstGeom>
        </p:spPr>
        <p:txBody>
          <a:bodyPr vert="horz" lIns="92026" tIns="46013" rIns="92026" bIns="46013" rtlCol="0" anchor="b"/>
          <a:lstStyle>
            <a:lvl1pPr algn="r">
              <a:defRPr sz="1200"/>
            </a:lvl1pPr>
          </a:lstStyle>
          <a:p>
            <a:fld id="{90BBB004-093C-4626-998F-D46C39F28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63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16" cy="495692"/>
          </a:xfrm>
          <a:prstGeom prst="rect">
            <a:avLst/>
          </a:prstGeom>
        </p:spPr>
        <p:txBody>
          <a:bodyPr vert="horz" lIns="92581" tIns="46291" rIns="92581" bIns="4629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365" y="1"/>
            <a:ext cx="2972016" cy="495692"/>
          </a:xfrm>
          <a:prstGeom prst="rect">
            <a:avLst/>
          </a:prstGeom>
        </p:spPr>
        <p:txBody>
          <a:bodyPr vert="horz" lIns="92581" tIns="46291" rIns="92581" bIns="46291" rtlCol="0"/>
          <a:lstStyle>
            <a:lvl1pPr algn="r">
              <a:defRPr sz="1200"/>
            </a:lvl1pPr>
          </a:lstStyle>
          <a:p>
            <a:fld id="{D1D874A6-A6B0-4A37-879B-96D787CD53D9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1" tIns="46291" rIns="92581" bIns="4629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78" y="4715474"/>
            <a:ext cx="5487049" cy="4466028"/>
          </a:xfrm>
          <a:prstGeom prst="rect">
            <a:avLst/>
          </a:prstGeom>
        </p:spPr>
        <p:txBody>
          <a:bodyPr vert="horz" lIns="92581" tIns="46291" rIns="92581" bIns="462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348"/>
            <a:ext cx="2972016" cy="495692"/>
          </a:xfrm>
          <a:prstGeom prst="rect">
            <a:avLst/>
          </a:prstGeom>
        </p:spPr>
        <p:txBody>
          <a:bodyPr vert="horz" lIns="92581" tIns="46291" rIns="92581" bIns="4629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365" y="9429348"/>
            <a:ext cx="2972016" cy="495692"/>
          </a:xfrm>
          <a:prstGeom prst="rect">
            <a:avLst/>
          </a:prstGeom>
        </p:spPr>
        <p:txBody>
          <a:bodyPr vert="horz" lIns="92581" tIns="46291" rIns="92581" bIns="46291" rtlCol="0" anchor="b"/>
          <a:lstStyle>
            <a:lvl1pPr algn="r">
              <a:defRPr sz="1200"/>
            </a:lvl1pPr>
          </a:lstStyle>
          <a:p>
            <a:fld id="{885F8DEE-3D2E-42BA-9118-3743B3B42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57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F8DEE-3D2E-42BA-9118-3743B3B42198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35" y="50449"/>
            <a:ext cx="12192000" cy="1046826"/>
            <a:chOff x="3235" y="50449"/>
            <a:chExt cx="12192000" cy="1046826"/>
          </a:xfrm>
        </p:grpSpPr>
        <p:sp>
          <p:nvSpPr>
            <p:cNvPr id="8" name="Rectangle 7"/>
            <p:cNvSpPr/>
            <p:nvPr/>
          </p:nvSpPr>
          <p:spPr>
            <a:xfrm>
              <a:off x="3235" y="788576"/>
              <a:ext cx="12192000" cy="308699"/>
            </a:xfrm>
            <a:prstGeom prst="rect">
              <a:avLst/>
            </a:prstGeom>
            <a:gradFill flip="none" rotWithShape="1">
              <a:gsLst>
                <a:gs pos="0">
                  <a:srgbClr val="103766"/>
                </a:gs>
                <a:gs pos="100000">
                  <a:srgbClr val="0087E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54" y="50449"/>
              <a:ext cx="1016679" cy="70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278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6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3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73000">
              <a:srgbClr val="0F3766"/>
            </a:gs>
            <a:gs pos="11000">
              <a:srgbClr val="0087E6"/>
            </a:gs>
            <a:gs pos="47000">
              <a:srgbClr val="0C4DA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810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-100013"/>
            <a:ext cx="220980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28397" r="20311" b="48031"/>
          <a:stretch/>
        </p:blipFill>
        <p:spPr bwMode="auto">
          <a:xfrm>
            <a:off x="9292168" y="1"/>
            <a:ext cx="289983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33" y="2166938"/>
            <a:ext cx="51308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032437" y="57016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800" b="1" dirty="0">
                <a:solidFill>
                  <a:srgbClr val="2A47A1"/>
                </a:solidFill>
                <a:latin typeface="EC Square Sans Pro" pitchFamily="34" charset="0"/>
                <a:cs typeface="Arial" pitchFamily="34" charset="0"/>
              </a:rPr>
              <a:t>EU external action at your fingertips</a:t>
            </a:r>
            <a:endParaRPr lang="en-US" sz="800" dirty="0">
              <a:solidFill>
                <a:srgbClr val="2A47A1"/>
              </a:solidFill>
              <a:latin typeface="EC Square Sans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23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35" y="50449"/>
            <a:ext cx="12192000" cy="1046826"/>
            <a:chOff x="3235" y="50449"/>
            <a:chExt cx="12192000" cy="1046826"/>
          </a:xfrm>
        </p:grpSpPr>
        <p:sp>
          <p:nvSpPr>
            <p:cNvPr id="8" name="Rectangle 7"/>
            <p:cNvSpPr/>
            <p:nvPr/>
          </p:nvSpPr>
          <p:spPr>
            <a:xfrm>
              <a:off x="3235" y="788576"/>
              <a:ext cx="12192000" cy="308699"/>
            </a:xfrm>
            <a:prstGeom prst="rect">
              <a:avLst/>
            </a:prstGeom>
            <a:gradFill flip="none" rotWithShape="1">
              <a:gsLst>
                <a:gs pos="0">
                  <a:srgbClr val="103766"/>
                </a:gs>
                <a:gs pos="100000">
                  <a:srgbClr val="0087E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54" y="50449"/>
              <a:ext cx="1016679" cy="70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912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35" y="50449"/>
            <a:ext cx="12192000" cy="1046826"/>
            <a:chOff x="3235" y="50449"/>
            <a:chExt cx="12192000" cy="1046826"/>
          </a:xfrm>
        </p:grpSpPr>
        <p:sp>
          <p:nvSpPr>
            <p:cNvPr id="8" name="Rectangle 7"/>
            <p:cNvSpPr/>
            <p:nvPr/>
          </p:nvSpPr>
          <p:spPr>
            <a:xfrm>
              <a:off x="3235" y="788576"/>
              <a:ext cx="12192000" cy="308699"/>
            </a:xfrm>
            <a:prstGeom prst="rect">
              <a:avLst/>
            </a:prstGeom>
            <a:gradFill flip="none" rotWithShape="1">
              <a:gsLst>
                <a:gs pos="0">
                  <a:srgbClr val="103766"/>
                </a:gs>
                <a:gs pos="100000">
                  <a:srgbClr val="0087E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54" y="50449"/>
              <a:ext cx="1016679" cy="70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985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235" y="50449"/>
            <a:ext cx="12192000" cy="1046826"/>
            <a:chOff x="3235" y="50449"/>
            <a:chExt cx="12192000" cy="1046826"/>
          </a:xfrm>
        </p:grpSpPr>
        <p:sp>
          <p:nvSpPr>
            <p:cNvPr id="9" name="Rectangle 8"/>
            <p:cNvSpPr/>
            <p:nvPr/>
          </p:nvSpPr>
          <p:spPr>
            <a:xfrm>
              <a:off x="3235" y="788576"/>
              <a:ext cx="12192000" cy="308699"/>
            </a:xfrm>
            <a:prstGeom prst="rect">
              <a:avLst/>
            </a:prstGeom>
            <a:gradFill flip="none" rotWithShape="1">
              <a:gsLst>
                <a:gs pos="0">
                  <a:srgbClr val="103766"/>
                </a:gs>
                <a:gs pos="100000">
                  <a:srgbClr val="0087E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54" y="50449"/>
              <a:ext cx="1016679" cy="70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960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7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0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0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91666-A3C8-4B8C-905D-A09820EC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0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gal-content/EN/TXT/?qid=1465306920729&amp;uri=CELEX:02012R0966-2016010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capacity4dev/implemeting-partners---opsys" TargetMode="External"/><Relationship Id="rId2" Type="http://schemas.openxmlformats.org/officeDocument/2006/relationships/hyperlink" Target="mailto:EuropeAid-OPSYS-USER-SUPPORT-COMMUNICATION@ec.europa.eu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267406" y="5629275"/>
            <a:ext cx="6440488" cy="608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altLang="fr-FR" sz="2000" b="1" i="1" dirty="0" smtClean="0">
                <a:solidFill>
                  <a:srgbClr val="D0D961"/>
                </a:solidFill>
              </a:rPr>
              <a:t>February 8th, 2018</a:t>
            </a:r>
            <a:endParaRPr lang="es-ES_tradnl" sz="2000" b="1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07024" y="2886075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s-ES_tradnl" sz="3200" b="1" i="1" dirty="0" smtClean="0"/>
              <a:t>Webinar </a:t>
            </a:r>
            <a:r>
              <a:rPr lang="en-GB" altLang="es-ES_tradnl" sz="3200" b="1" i="1" dirty="0"/>
              <a:t>to launch the test </a:t>
            </a:r>
            <a:r>
              <a:rPr lang="en-GB" altLang="es-ES_tradnl" sz="3200" b="1" i="1" dirty="0" smtClean="0"/>
              <a:t>phase with Implementing Partners</a:t>
            </a:r>
            <a:endParaRPr lang="fr-BE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_tradnl" sz="2000" b="1" i="1" dirty="0">
              <a:solidFill>
                <a:schemeClr val="tx1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17971" y="2567945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err="1" smtClean="0">
                <a:sym typeface="Wingdings" panose="05000000000000000000" pitchFamily="2" charset="2"/>
              </a:rPr>
              <a:t>Presentation</a:t>
            </a:r>
            <a:r>
              <a:rPr lang="fr-FR" sz="2000" b="1" dirty="0" smtClean="0">
                <a:sym typeface="Wingdings" panose="05000000000000000000" pitchFamily="2" charset="2"/>
              </a:rPr>
              <a:t> 2: OPSYS – The </a:t>
            </a:r>
            <a:r>
              <a:rPr lang="fr-FR" sz="2000" b="1" dirty="0" err="1" smtClean="0">
                <a:sym typeface="Wingdings" panose="05000000000000000000" pitchFamily="2" charset="2"/>
              </a:rPr>
              <a:t>overall</a:t>
            </a:r>
            <a:r>
              <a:rPr lang="fr-FR" sz="2000" b="1" dirty="0" smtClean="0">
                <a:sym typeface="Wingdings" panose="05000000000000000000" pitchFamily="2" charset="2"/>
              </a:rPr>
              <a:t> </a:t>
            </a:r>
            <a:r>
              <a:rPr lang="fr-FR" sz="2000" b="1" dirty="0" err="1" smtClean="0">
                <a:sym typeface="Wingdings" panose="05000000000000000000" pitchFamily="2" charset="2"/>
              </a:rPr>
              <a:t>picture</a:t>
            </a:r>
            <a:endParaRPr lang="fr-FR" sz="20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sz="2000" b="1" dirty="0"/>
          </a:p>
          <a:p>
            <a:pPr marL="0" indent="0">
              <a:buNone/>
            </a:pPr>
            <a:r>
              <a:rPr lang="en-GB" sz="1800" b="1" dirty="0" err="1" smtClean="0"/>
              <a:t>Véronique</a:t>
            </a:r>
            <a:r>
              <a:rPr lang="en-GB" sz="1800" b="1" dirty="0" smtClean="0"/>
              <a:t> Lena</a:t>
            </a:r>
            <a:r>
              <a:rPr lang="en-GB" sz="1800" dirty="0" smtClean="0"/>
              <a:t>, Team leader Change Management  </a:t>
            </a:r>
            <a:r>
              <a:rPr lang="en-GB" sz="1800" dirty="0"/>
              <a:t>Results and Business Processes, DEVCO</a:t>
            </a:r>
          </a:p>
          <a:p>
            <a:pPr marL="0" indent="0">
              <a:buNone/>
            </a:pPr>
            <a:r>
              <a:rPr lang="fr-BE" sz="20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s-ES_tradnl" sz="2000" b="1" i="1" dirty="0">
              <a:solidFill>
                <a:schemeClr val="tx1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8663" y="145911"/>
            <a:ext cx="678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Scope of </a:t>
            </a:r>
            <a:r>
              <a:rPr lang="fr-BE" sz="2800" b="1" dirty="0" err="1" smtClean="0">
                <a:solidFill>
                  <a:srgbClr val="103766"/>
                </a:solidFill>
              </a:rPr>
              <a:t>results</a:t>
            </a:r>
            <a:r>
              <a:rPr lang="fr-BE" sz="2800" b="1" dirty="0" smtClean="0">
                <a:solidFill>
                  <a:srgbClr val="103766"/>
                </a:solidFill>
              </a:rPr>
              <a:t> and monitoring (T1)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718" y="1186467"/>
            <a:ext cx="4177863" cy="610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 smtClean="0">
                <a:solidFill>
                  <a:schemeClr val="tx1"/>
                </a:solidFill>
              </a:rPr>
              <a:t>Head of Section: Roxana Calfa</a:t>
            </a:r>
          </a:p>
          <a:p>
            <a:r>
              <a:rPr lang="fr-BE" b="1" dirty="0" smtClean="0">
                <a:solidFill>
                  <a:schemeClr val="tx1"/>
                </a:solidFill>
              </a:rPr>
              <a:t>Business manager: Lucile Petitpierre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3929743" y="3113314"/>
            <a:ext cx="2862943" cy="2699657"/>
          </a:xfrm>
          <a:prstGeom prst="hexagon">
            <a:avLst/>
          </a:prstGeom>
          <a:noFill/>
          <a:ln>
            <a:solidFill>
              <a:srgbClr val="103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037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0961" y="4120274"/>
            <a:ext cx="180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103766"/>
                </a:solidFill>
              </a:rPr>
              <a:t>RESULTS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791961" y="3352447"/>
            <a:ext cx="3137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GB" sz="2400" dirty="0">
                <a:solidFill>
                  <a:srgbClr val="103766"/>
                </a:solidFill>
              </a:rPr>
              <a:t>Quality of interventions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6066" y="5922219"/>
            <a:ext cx="5198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GB" sz="2400" dirty="0">
                <a:solidFill>
                  <a:srgbClr val="103766"/>
                </a:solidFill>
              </a:rPr>
              <a:t>Better follow-up and time management </a:t>
            </a:r>
            <a:endParaRPr lang="en-GB" sz="2400" dirty="0" smtClean="0">
              <a:solidFill>
                <a:srgbClr val="103766"/>
              </a:solidFill>
            </a:endParaRPr>
          </a:p>
          <a:p>
            <a:pPr marL="285750" indent="-285750"/>
            <a:r>
              <a:rPr lang="en-GB" sz="2400" dirty="0">
                <a:solidFill>
                  <a:srgbClr val="103766"/>
                </a:solidFill>
              </a:rPr>
              <a:t> </a:t>
            </a:r>
            <a:r>
              <a:rPr lang="en-GB" sz="2400" dirty="0" smtClean="0">
                <a:solidFill>
                  <a:srgbClr val="103766"/>
                </a:solidFill>
              </a:rPr>
              <a:t>              during </a:t>
            </a:r>
            <a:r>
              <a:rPr lang="en-GB" sz="2400" dirty="0">
                <a:solidFill>
                  <a:srgbClr val="103766"/>
                </a:solidFill>
              </a:rPr>
              <a:t>implementation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813" y="4748253"/>
            <a:ext cx="365669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rgbClr val="103766"/>
                </a:solidFill>
              </a:rPr>
              <a:t>Monitoring </a:t>
            </a:r>
            <a:r>
              <a:rPr lang="en-GB" sz="2400" dirty="0" smtClean="0">
                <a:solidFill>
                  <a:srgbClr val="103766"/>
                </a:solidFill>
              </a:rPr>
              <a:t>results </a:t>
            </a:r>
            <a:r>
              <a:rPr lang="en-GB" sz="2400" dirty="0">
                <a:solidFill>
                  <a:srgbClr val="103766"/>
                </a:solidFill>
              </a:rPr>
              <a:t>from programming to </a:t>
            </a:r>
            <a:r>
              <a:rPr lang="en-GB" sz="2400" dirty="0" smtClean="0">
                <a:solidFill>
                  <a:srgbClr val="103766"/>
                </a:solidFill>
              </a:rPr>
              <a:t>closure </a:t>
            </a:r>
            <a:endParaRPr lang="en-GB" sz="2400" dirty="0">
              <a:solidFill>
                <a:srgbClr val="1037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1" y="2534860"/>
            <a:ext cx="4876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rgbClr val="103766"/>
                </a:solidFill>
              </a:rPr>
              <a:t>Improved  Aid Transparency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53890" y="3370914"/>
            <a:ext cx="47903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rgbClr val="103766"/>
                </a:solidFill>
              </a:rPr>
              <a:t>Visibility of results achieved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2942" y="4914452"/>
            <a:ext cx="48006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rgbClr val="103766"/>
                </a:solidFill>
              </a:rPr>
              <a:t>Facilitation of data aggregation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89543" y="1274042"/>
            <a:ext cx="7102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Manage interventions and not (only) contracts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9349" y="1815480"/>
            <a:ext cx="4798477" cy="36795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9632" y="2897342"/>
            <a:ext cx="11467008" cy="144016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24460" y="3268221"/>
            <a:ext cx="1679137" cy="9387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FF0000"/>
                </a:solidFill>
                <a:latin typeface="Verdana"/>
              </a:rPr>
              <a:t>Release 3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FF0000"/>
                </a:solidFill>
                <a:latin typeface="Verdana"/>
              </a:rPr>
              <a:t> </a:t>
            </a:r>
            <a:r>
              <a:rPr lang="fr-BE" sz="1400" b="1" dirty="0" err="1" smtClean="0">
                <a:solidFill>
                  <a:srgbClr val="FF0000"/>
                </a:solidFill>
                <a:latin typeface="Verdana"/>
              </a:rPr>
              <a:t>Remaining</a:t>
            </a:r>
            <a:r>
              <a:rPr lang="fr-BE" sz="1400" b="1" dirty="0" smtClean="0">
                <a:solidFill>
                  <a:srgbClr val="FF0000"/>
                </a:solidFill>
                <a:latin typeface="Verdana"/>
              </a:rPr>
              <a:t> </a:t>
            </a:r>
            <a:r>
              <a:rPr lang="fr-BE" sz="1400" b="1" dirty="0" err="1" smtClean="0">
                <a:solidFill>
                  <a:srgbClr val="FF0000"/>
                </a:solidFill>
                <a:latin typeface="Verdana"/>
              </a:rPr>
              <a:t>features</a:t>
            </a:r>
            <a:r>
              <a:rPr lang="fr-BE" sz="1400" b="1" dirty="0" smtClean="0">
                <a:solidFill>
                  <a:srgbClr val="FF0000"/>
                </a:solidFill>
                <a:latin typeface="Verdana"/>
              </a:rPr>
              <a:t> on Monitoring</a:t>
            </a:r>
            <a:endParaRPr lang="en-GB" sz="1400" b="1" dirty="0" err="1" smtClean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86240" y="2535560"/>
            <a:ext cx="141781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FF0000"/>
                </a:solidFill>
                <a:latin typeface="Verdana"/>
              </a:rPr>
              <a:t>2019</a:t>
            </a:r>
            <a:endParaRPr lang="en-GB" sz="1400" b="1" dirty="0" err="1" smtClean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0308" y="2535560"/>
            <a:ext cx="141781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FDB61B"/>
                </a:solidFill>
                <a:latin typeface="Verdana"/>
              </a:rPr>
              <a:t>Q4 2018</a:t>
            </a:r>
            <a:endParaRPr lang="en-GB" sz="1400" b="1" dirty="0" err="1" smtClean="0">
              <a:solidFill>
                <a:srgbClr val="FDB61B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6755" y="2504038"/>
            <a:ext cx="144016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00B050"/>
                </a:solidFill>
                <a:latin typeface="Verdana"/>
              </a:rPr>
              <a:t>Q3 2018</a:t>
            </a:r>
            <a:endParaRPr lang="en-GB" sz="1400" b="1" dirty="0" err="1" smtClean="0">
              <a:solidFill>
                <a:srgbClr val="00B050"/>
              </a:solidFill>
              <a:latin typeface="Verdana"/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8112224" y="3414415"/>
            <a:ext cx="1621893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FDB61B"/>
                </a:solidFill>
                <a:latin typeface="Verdana"/>
              </a:rPr>
              <a:t>Release 2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FDB61B"/>
                </a:solidFill>
                <a:latin typeface="Verdana"/>
              </a:rPr>
              <a:t> </a:t>
            </a:r>
            <a:r>
              <a:rPr lang="fr-BE" sz="1400" b="1" dirty="0" err="1">
                <a:solidFill>
                  <a:srgbClr val="FDB61B"/>
                </a:solidFill>
                <a:latin typeface="Verdana"/>
              </a:rPr>
              <a:t>R</a:t>
            </a:r>
            <a:r>
              <a:rPr lang="fr-BE" sz="1400" b="1" dirty="0" err="1" smtClean="0">
                <a:solidFill>
                  <a:srgbClr val="FDB61B"/>
                </a:solidFill>
                <a:latin typeface="Verdana"/>
              </a:rPr>
              <a:t>emaining</a:t>
            </a:r>
            <a:r>
              <a:rPr lang="fr-BE" sz="1400" b="1" dirty="0" smtClean="0">
                <a:solidFill>
                  <a:srgbClr val="FDB61B"/>
                </a:solidFill>
                <a:latin typeface="Verdana"/>
              </a:rPr>
              <a:t> </a:t>
            </a:r>
            <a:r>
              <a:rPr lang="fr-BE" sz="1400" b="1" dirty="0" err="1" smtClean="0">
                <a:solidFill>
                  <a:srgbClr val="FDB61B"/>
                </a:solidFill>
                <a:latin typeface="Verdana"/>
              </a:rPr>
              <a:t>features</a:t>
            </a:r>
            <a:r>
              <a:rPr lang="fr-BE" sz="1400" b="1" dirty="0" smtClean="0">
                <a:solidFill>
                  <a:srgbClr val="FDB61B"/>
                </a:solidFill>
                <a:latin typeface="Verdana"/>
              </a:rPr>
              <a:t> on </a:t>
            </a:r>
            <a:r>
              <a:rPr lang="fr-BE" sz="1400" b="1" dirty="0" err="1" smtClean="0">
                <a:solidFill>
                  <a:srgbClr val="FDB61B"/>
                </a:solidFill>
                <a:latin typeface="Verdana"/>
              </a:rPr>
              <a:t>Results</a:t>
            </a:r>
            <a:r>
              <a:rPr lang="fr-BE" sz="1400" b="1" dirty="0" smtClean="0">
                <a:solidFill>
                  <a:srgbClr val="FDB61B"/>
                </a:solidFill>
                <a:latin typeface="Verdana"/>
              </a:rPr>
              <a:t> </a:t>
            </a:r>
            <a:endParaRPr lang="en-GB" sz="1400" b="1" dirty="0" err="1" smtClean="0">
              <a:solidFill>
                <a:srgbClr val="FDB61B"/>
              </a:solidFill>
              <a:latin typeface="Verdan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8021" y="2535560"/>
            <a:ext cx="166821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00246C"/>
                </a:solidFill>
                <a:latin typeface="Verdana"/>
              </a:rPr>
              <a:t>Q2 2018</a:t>
            </a:r>
            <a:endParaRPr lang="en-GB" sz="1400" b="1" dirty="0" err="1" smtClean="0">
              <a:solidFill>
                <a:srgbClr val="00246C"/>
              </a:solidFill>
              <a:latin typeface="Verdana"/>
            </a:endParaRP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5327915" y="3384698"/>
            <a:ext cx="2016224" cy="6158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>
                <a:solidFill>
                  <a:srgbClr val="00B050"/>
                </a:solidFill>
                <a:latin typeface="Verdana"/>
              </a:rPr>
              <a:t>Release 1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00B050"/>
                </a:solidFill>
                <a:latin typeface="Verdana"/>
              </a:rPr>
              <a:t>Progressive roll-out</a:t>
            </a: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2831637" y="3460580"/>
            <a:ext cx="2016224" cy="7463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00246C"/>
                </a:solidFill>
                <a:latin typeface="Verdana"/>
              </a:rPr>
              <a:t>Release in Production for Pilot </a:t>
            </a:r>
            <a:r>
              <a:rPr lang="fr-BE" sz="1400" b="1" dirty="0" err="1" smtClean="0">
                <a:solidFill>
                  <a:srgbClr val="00246C"/>
                </a:solidFill>
                <a:latin typeface="Verdana"/>
              </a:rPr>
              <a:t>EUDs</a:t>
            </a:r>
            <a:r>
              <a:rPr lang="fr-BE" sz="1400" b="1" dirty="0">
                <a:solidFill>
                  <a:srgbClr val="00246C"/>
                </a:solidFill>
                <a:latin typeface="Verdana"/>
              </a:rPr>
              <a:t> and </a:t>
            </a:r>
            <a:r>
              <a:rPr lang="fr-BE" sz="1400" b="1" dirty="0" err="1">
                <a:solidFill>
                  <a:srgbClr val="00246C"/>
                </a:solidFill>
                <a:latin typeface="Verdana"/>
              </a:rPr>
              <a:t>HQs</a:t>
            </a:r>
            <a:endParaRPr lang="en-GB" sz="1400" b="1" dirty="0">
              <a:solidFill>
                <a:srgbClr val="00246C"/>
              </a:solidFill>
              <a:latin typeface="Verdana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</a:pPr>
            <a:endParaRPr lang="en-GB" sz="1400" b="1" dirty="0" err="1" smtClean="0">
              <a:solidFill>
                <a:srgbClr val="00246C"/>
              </a:solidFill>
              <a:latin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993" y="2535560"/>
            <a:ext cx="1976601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00246C"/>
                </a:solidFill>
                <a:latin typeface="Verdana"/>
              </a:rPr>
              <a:t>Q1 2018</a:t>
            </a:r>
            <a:endParaRPr lang="en-GB" sz="1400" b="1" dirty="0" err="1" smtClean="0">
              <a:solidFill>
                <a:srgbClr val="00246C"/>
              </a:solidFill>
              <a:latin typeface="Verdana"/>
            </a:endParaRPr>
          </a:p>
        </p:txBody>
      </p:sp>
      <p:sp>
        <p:nvSpPr>
          <p:cNvPr id="24" name="Right Arrow 23"/>
          <p:cNvSpPr/>
          <p:nvPr/>
        </p:nvSpPr>
        <p:spPr>
          <a:xfrm rot="5400000" flipV="1">
            <a:off x="1236351" y="2990213"/>
            <a:ext cx="371210" cy="60959"/>
          </a:xfrm>
          <a:prstGeom prst="rightArrow">
            <a:avLst/>
          </a:prstGeom>
          <a:solidFill>
            <a:srgbClr val="00246C"/>
          </a:solidFill>
          <a:ln>
            <a:solidFill>
              <a:srgbClr val="0024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359" y="3522137"/>
            <a:ext cx="2112235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00246C"/>
                </a:solidFill>
                <a:latin typeface="Verdana"/>
              </a:rPr>
              <a:t>User </a:t>
            </a:r>
            <a:r>
              <a:rPr lang="fr-BE" sz="1400" b="1" dirty="0" err="1">
                <a:solidFill>
                  <a:srgbClr val="00246C"/>
                </a:solidFill>
                <a:latin typeface="Verdana"/>
              </a:rPr>
              <a:t>T</a:t>
            </a:r>
            <a:r>
              <a:rPr lang="fr-BE" sz="1400" b="1" dirty="0" err="1" smtClean="0">
                <a:solidFill>
                  <a:srgbClr val="00246C"/>
                </a:solidFill>
                <a:latin typeface="Verdana"/>
              </a:rPr>
              <a:t>esting</a:t>
            </a:r>
            <a:r>
              <a:rPr lang="fr-BE" sz="1400" b="1" dirty="0" smtClean="0">
                <a:solidFill>
                  <a:srgbClr val="00246C"/>
                </a:solidFill>
                <a:latin typeface="Verdana"/>
              </a:rPr>
              <a:t> </a:t>
            </a:r>
            <a:r>
              <a:rPr lang="fr-BE" sz="1400" b="1" dirty="0" err="1" smtClean="0">
                <a:solidFill>
                  <a:srgbClr val="00246C"/>
                </a:solidFill>
                <a:latin typeface="Verdana"/>
              </a:rPr>
              <a:t>with</a:t>
            </a:r>
            <a:r>
              <a:rPr lang="fr-BE" sz="1400" b="1" dirty="0" smtClean="0">
                <a:solidFill>
                  <a:srgbClr val="00246C"/>
                </a:solidFill>
                <a:latin typeface="Verdana"/>
              </a:rPr>
              <a:t> Pilot </a:t>
            </a:r>
            <a:r>
              <a:rPr lang="fr-BE" sz="1400" b="1" dirty="0" err="1" smtClean="0">
                <a:solidFill>
                  <a:srgbClr val="00246C"/>
                </a:solidFill>
                <a:latin typeface="Verdana"/>
              </a:rPr>
              <a:t>EUDs</a:t>
            </a:r>
            <a:r>
              <a:rPr lang="fr-BE" sz="1400" b="1" dirty="0" smtClean="0">
                <a:solidFill>
                  <a:srgbClr val="00246C"/>
                </a:solidFill>
                <a:latin typeface="Verdana"/>
              </a:rPr>
              <a:t> and </a:t>
            </a:r>
            <a:r>
              <a:rPr lang="fr-BE" sz="1400" b="1" dirty="0" err="1" smtClean="0">
                <a:solidFill>
                  <a:srgbClr val="00246C"/>
                </a:solidFill>
                <a:latin typeface="Verdana"/>
              </a:rPr>
              <a:t>HQs</a:t>
            </a:r>
            <a:endParaRPr lang="en-GB" sz="1400" b="1" dirty="0" err="1" smtClean="0">
              <a:solidFill>
                <a:srgbClr val="00246C"/>
              </a:solidFill>
              <a:latin typeface="Verdan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169459" y="4928293"/>
            <a:ext cx="31218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err="1" smtClean="0">
                <a:solidFill>
                  <a:srgbClr val="103766"/>
                </a:solidFill>
                <a:latin typeface="Verdana"/>
              </a:rPr>
              <a:t>Current</a:t>
            </a:r>
            <a:r>
              <a:rPr lang="fr-BE" sz="1400" b="1" dirty="0" smtClean="0">
                <a:solidFill>
                  <a:srgbClr val="00B050"/>
                </a:solidFill>
                <a:latin typeface="Verdana"/>
              </a:rPr>
              <a:t> </a:t>
            </a:r>
            <a:r>
              <a:rPr lang="fr-BE" sz="1400" b="1" dirty="0" smtClean="0">
                <a:solidFill>
                  <a:srgbClr val="103766"/>
                </a:solidFill>
                <a:latin typeface="Verdana"/>
              </a:rPr>
              <a:t>focus</a:t>
            </a:r>
            <a:endParaRPr lang="en-US" sz="1400" b="1" dirty="0" err="1" smtClean="0">
              <a:solidFill>
                <a:srgbClr val="103766"/>
              </a:solidFill>
              <a:latin typeface="Verdana"/>
            </a:endParaRPr>
          </a:p>
        </p:txBody>
      </p:sp>
      <p:sp>
        <p:nvSpPr>
          <p:cNvPr id="39" name="Right Arrow 38"/>
          <p:cNvSpPr/>
          <p:nvPr/>
        </p:nvSpPr>
        <p:spPr>
          <a:xfrm rot="5400000">
            <a:off x="3713626" y="2990213"/>
            <a:ext cx="330437" cy="60959"/>
          </a:xfrm>
          <a:prstGeom prst="rightArrow">
            <a:avLst/>
          </a:prstGeom>
          <a:solidFill>
            <a:srgbClr val="00246C"/>
          </a:solidFill>
          <a:ln>
            <a:solidFill>
              <a:srgbClr val="0024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5400000">
            <a:off x="6170515" y="2990213"/>
            <a:ext cx="330437" cy="60959"/>
          </a:xfrm>
          <a:prstGeom prst="rightArrow">
            <a:avLst/>
          </a:prstGeom>
          <a:solidFill>
            <a:srgbClr val="00246C"/>
          </a:solidFill>
          <a:ln>
            <a:solidFill>
              <a:srgbClr val="0024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5400000">
            <a:off x="8627403" y="2990213"/>
            <a:ext cx="330437" cy="60959"/>
          </a:xfrm>
          <a:prstGeom prst="rightArrow">
            <a:avLst/>
          </a:prstGeom>
          <a:solidFill>
            <a:srgbClr val="00246C"/>
          </a:solidFill>
          <a:ln>
            <a:solidFill>
              <a:srgbClr val="0024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5400000">
            <a:off x="10922366" y="2990213"/>
            <a:ext cx="330437" cy="60959"/>
          </a:xfrm>
          <a:prstGeom prst="rightArrow">
            <a:avLst/>
          </a:prstGeom>
          <a:solidFill>
            <a:srgbClr val="00246C"/>
          </a:solidFill>
          <a:ln>
            <a:solidFill>
              <a:srgbClr val="00246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52907" y="118616"/>
            <a:ext cx="678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Key </a:t>
            </a:r>
            <a:r>
              <a:rPr lang="fr-BE" sz="2800" b="1" dirty="0" err="1" smtClean="0">
                <a:solidFill>
                  <a:srgbClr val="103766"/>
                </a:solidFill>
              </a:rPr>
              <a:t>milestones</a:t>
            </a:r>
            <a:r>
              <a:rPr lang="fr-BE" sz="2800" b="1" dirty="0" smtClean="0">
                <a:solidFill>
                  <a:srgbClr val="103766"/>
                </a:solidFill>
              </a:rPr>
              <a:t> for </a:t>
            </a:r>
            <a:r>
              <a:rPr lang="fr-BE" sz="2800" b="1" dirty="0" err="1" smtClean="0">
                <a:solidFill>
                  <a:srgbClr val="103766"/>
                </a:solidFill>
              </a:rPr>
              <a:t>Track</a:t>
            </a:r>
            <a:r>
              <a:rPr lang="fr-BE" sz="2800" b="1" dirty="0" smtClean="0">
                <a:solidFill>
                  <a:srgbClr val="103766"/>
                </a:solidFill>
              </a:rPr>
              <a:t> 1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925" y="967964"/>
            <a:ext cx="7658100" cy="720000"/>
          </a:xfrm>
        </p:spPr>
        <p:txBody>
          <a:bodyPr lIns="0" tIns="0" rIns="0" bIns="0"/>
          <a:lstStyle/>
          <a:p>
            <a:pPr algn="ctr"/>
            <a:r>
              <a:rPr lang="en-GB" sz="1800" dirty="0" smtClean="0">
                <a:solidFill>
                  <a:srgbClr val="C00000"/>
                </a:solidFill>
              </a:rPr>
              <a:t>Current focus = </a:t>
            </a:r>
            <a:r>
              <a:rPr lang="en-GB" sz="1800" u="sng" dirty="0" smtClean="0">
                <a:solidFill>
                  <a:srgbClr val="C00000"/>
                </a:solidFill>
              </a:rPr>
              <a:t>SIEA FWC</a:t>
            </a:r>
            <a:r>
              <a:rPr lang="en-GB" sz="1800" dirty="0" smtClean="0">
                <a:solidFill>
                  <a:srgbClr val="C00000"/>
                </a:solidFill>
              </a:rPr>
              <a:t> :</a:t>
            </a:r>
            <a:r>
              <a:rPr lang="en-GB" sz="2400" dirty="0" smtClean="0"/>
              <a:t> </a:t>
            </a:r>
            <a:r>
              <a:rPr lang="en-GB" sz="1800" dirty="0" smtClean="0">
                <a:solidFill>
                  <a:srgbClr val="C00000"/>
                </a:solidFill>
              </a:rPr>
              <a:t>9 business phases and 97 functionalities</a:t>
            </a: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59739" y="1839198"/>
            <a:ext cx="3888000" cy="1872208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Prepares the tender dossier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59739" y="3875906"/>
            <a:ext cx="3888000" cy="648072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Invites to submit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59739" y="4672662"/>
            <a:ext cx="3888000" cy="1919064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Submits an offer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199947" y="1840632"/>
            <a:ext cx="3888000" cy="1872208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Evaluates the offers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199947" y="3864947"/>
            <a:ext cx="3888000" cy="648072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Awards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199947" y="4672662"/>
            <a:ext cx="3888000" cy="1919064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Prepares the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 contract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8208235" y="1839198"/>
            <a:ext cx="3888000" cy="1872208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Sign the contract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208235" y="3855422"/>
            <a:ext cx="3888000" cy="648072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Manages </a:t>
            </a:r>
            <a:r>
              <a:rPr lang="en-GB" sz="1200" dirty="0">
                <a:solidFill>
                  <a:schemeClr val="bg1"/>
                </a:solidFill>
                <a:latin typeface="Verdana" pitchFamily="34" charset="0"/>
              </a:rPr>
              <a:t>the pre-financing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208235" y="4672662"/>
            <a:ext cx="3888000" cy="1919064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Manage the implementation</a:t>
            </a:r>
          </a:p>
        </p:txBody>
      </p:sp>
      <p:sp>
        <p:nvSpPr>
          <p:cNvPr id="124" name="Down Arrow 123"/>
          <p:cNvSpPr/>
          <p:nvPr/>
        </p:nvSpPr>
        <p:spPr bwMode="auto">
          <a:xfrm>
            <a:off x="1818685" y="3639398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5" name="Down Arrow 124"/>
          <p:cNvSpPr/>
          <p:nvPr/>
        </p:nvSpPr>
        <p:spPr bwMode="auto">
          <a:xfrm>
            <a:off x="1818685" y="4431486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6" name="Down Arrow 125"/>
          <p:cNvSpPr/>
          <p:nvPr/>
        </p:nvSpPr>
        <p:spPr bwMode="auto">
          <a:xfrm>
            <a:off x="5858893" y="3717032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7" name="Down Arrow 126"/>
          <p:cNvSpPr/>
          <p:nvPr/>
        </p:nvSpPr>
        <p:spPr bwMode="auto">
          <a:xfrm>
            <a:off x="5858893" y="4509120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8" name="Down Arrow 127"/>
          <p:cNvSpPr/>
          <p:nvPr/>
        </p:nvSpPr>
        <p:spPr bwMode="auto">
          <a:xfrm>
            <a:off x="9867181" y="3639398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9" name="Down Arrow 128"/>
          <p:cNvSpPr/>
          <p:nvPr/>
        </p:nvSpPr>
        <p:spPr bwMode="auto">
          <a:xfrm>
            <a:off x="9867181" y="4431486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0" name="Down Arrow 129"/>
          <p:cNvSpPr/>
          <p:nvPr/>
        </p:nvSpPr>
        <p:spPr bwMode="auto">
          <a:xfrm>
            <a:off x="1818685" y="6421970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1" name="Down Arrow 130"/>
          <p:cNvSpPr/>
          <p:nvPr/>
        </p:nvSpPr>
        <p:spPr bwMode="auto">
          <a:xfrm>
            <a:off x="5858893" y="6421970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2" name="Down Arrow 131"/>
          <p:cNvSpPr/>
          <p:nvPr/>
        </p:nvSpPr>
        <p:spPr bwMode="auto">
          <a:xfrm>
            <a:off x="5858893" y="1557933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3" name="Down Arrow 132"/>
          <p:cNvSpPr/>
          <p:nvPr/>
        </p:nvSpPr>
        <p:spPr bwMode="auto">
          <a:xfrm>
            <a:off x="9867181" y="1623174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136" name="Picture 4" descr="Image associé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9015" r="13277" b="12026"/>
          <a:stretch/>
        </p:blipFill>
        <p:spPr bwMode="auto">
          <a:xfrm>
            <a:off x="5458333" y="5259686"/>
            <a:ext cx="137122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Image associé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9015" r="13277" b="12026"/>
          <a:stretch/>
        </p:blipFill>
        <p:spPr bwMode="auto">
          <a:xfrm>
            <a:off x="1418125" y="2451374"/>
            <a:ext cx="137122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4" descr="Image associé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9015" r="13277" b="12026"/>
          <a:stretch/>
        </p:blipFill>
        <p:spPr bwMode="auto">
          <a:xfrm>
            <a:off x="8774199" y="2451374"/>
            <a:ext cx="137122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Subtitle 5"/>
          <p:cNvSpPr txBox="1">
            <a:spLocks noGrp="1"/>
          </p:cNvSpPr>
          <p:nvPr>
            <p:ph idx="1"/>
          </p:nvPr>
        </p:nvSpPr>
        <p:spPr bwMode="auto">
          <a:xfrm>
            <a:off x="1435512" y="4102592"/>
            <a:ext cx="13364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s-ES_tradnl" sz="2000" dirty="0" smtClean="0">
                <a:solidFill>
                  <a:srgbClr val="FFFF3F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</a:p>
        </p:txBody>
      </p:sp>
      <p:pic>
        <p:nvPicPr>
          <p:cNvPr id="140" name="Picture 6" descr="Image associ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15656" b="9642"/>
          <a:stretch/>
        </p:blipFill>
        <p:spPr bwMode="auto">
          <a:xfrm>
            <a:off x="1624852" y="5239011"/>
            <a:ext cx="95777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Subtitle 5"/>
          <p:cNvSpPr txBox="1">
            <a:spLocks/>
          </p:cNvSpPr>
          <p:nvPr/>
        </p:nvSpPr>
        <p:spPr bwMode="auto">
          <a:xfrm>
            <a:off x="5475720" y="4102592"/>
            <a:ext cx="13364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  <a:defRPr sz="2400" b="1" i="0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s-ES_tradnl" sz="2000" dirty="0" smtClean="0">
                <a:solidFill>
                  <a:srgbClr val="FFFF3F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</a:p>
        </p:txBody>
      </p:sp>
      <p:pic>
        <p:nvPicPr>
          <p:cNvPr id="141" name="Picture 6" descr="Image associ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15656" b="9642"/>
          <a:stretch/>
        </p:blipFill>
        <p:spPr bwMode="auto">
          <a:xfrm>
            <a:off x="10143526" y="2451374"/>
            <a:ext cx="95777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4" descr="Image associé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9015" r="13277" b="12026"/>
          <a:stretch/>
        </p:blipFill>
        <p:spPr bwMode="auto">
          <a:xfrm>
            <a:off x="8853232" y="5259686"/>
            <a:ext cx="1371227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6" descr="Image associ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15656" b="9642"/>
          <a:stretch/>
        </p:blipFill>
        <p:spPr bwMode="auto">
          <a:xfrm>
            <a:off x="10226792" y="5259686"/>
            <a:ext cx="95777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Image associé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9015" r="13277" b="12026"/>
          <a:stretch/>
        </p:blipFill>
        <p:spPr bwMode="auto">
          <a:xfrm>
            <a:off x="9863347" y="4071000"/>
            <a:ext cx="523325" cy="3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8" descr="Image associ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33" y="2430699"/>
            <a:ext cx="1869231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Scope of the 'contract and procurement' </a:t>
            </a:r>
            <a:r>
              <a:rPr lang="en-GB" sz="2800" b="1" dirty="0" smtClean="0">
                <a:solidFill>
                  <a:srgbClr val="103766"/>
                </a:solidFill>
              </a:rPr>
              <a:t>solution (T2)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6544" y="1153671"/>
            <a:ext cx="3605282" cy="610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 smtClean="0">
                <a:solidFill>
                  <a:schemeClr val="tx1"/>
                </a:solidFill>
              </a:rPr>
              <a:t>Head of Section: Paul </a:t>
            </a:r>
            <a:r>
              <a:rPr lang="fr-BE" b="1" dirty="0" err="1" smtClean="0">
                <a:solidFill>
                  <a:schemeClr val="tx1"/>
                </a:solidFill>
              </a:rPr>
              <a:t>Riembault</a:t>
            </a:r>
            <a:endParaRPr lang="fr-BE" b="1" dirty="0" smtClean="0">
              <a:solidFill>
                <a:schemeClr val="tx1"/>
              </a:solidFill>
            </a:endParaRPr>
          </a:p>
          <a:p>
            <a:r>
              <a:rPr lang="fr-BE" b="1" dirty="0" smtClean="0">
                <a:solidFill>
                  <a:schemeClr val="tx1"/>
                </a:solidFill>
              </a:rPr>
              <a:t>Business manager: Loic Elies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12192000" cy="720000"/>
          </a:xfrm>
        </p:spPr>
        <p:txBody>
          <a:bodyPr lIns="0" tIns="0" rIns="0" bIns="0"/>
          <a:lstStyle/>
          <a:p>
            <a:pPr algn="ctr"/>
            <a:r>
              <a:rPr lang="en-GB" sz="1800" u="sng" dirty="0" smtClean="0">
                <a:solidFill>
                  <a:srgbClr val="C00000"/>
                </a:solidFill>
              </a:rPr>
              <a:t>97</a:t>
            </a:r>
            <a:r>
              <a:rPr lang="en-GB" sz="1800" b="0" u="sng" dirty="0" smtClean="0">
                <a:solidFill>
                  <a:srgbClr val="C00000"/>
                </a:solidFill>
              </a:rPr>
              <a:t> </a:t>
            </a:r>
            <a:r>
              <a:rPr lang="en-GB" sz="1800" u="sng" dirty="0" smtClean="0">
                <a:solidFill>
                  <a:srgbClr val="C00000"/>
                </a:solidFill>
              </a:rPr>
              <a:t>functionalities</a:t>
            </a:r>
            <a:r>
              <a:rPr lang="en-GB" sz="1800" b="0" i="1" dirty="0" smtClean="0">
                <a:solidFill>
                  <a:srgbClr val="C00000"/>
                </a:solidFill>
              </a:rPr>
              <a:t> (10 of which are big and not detailed)</a:t>
            </a:r>
            <a:endParaRPr lang="en-GB" sz="2400" b="0" i="1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59739" y="1916832"/>
            <a:ext cx="3888000" cy="1872208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Prepares the tender dossier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59739" y="3933056"/>
            <a:ext cx="3888000" cy="648072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Invites to submit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59739" y="4750296"/>
            <a:ext cx="3888000" cy="1919064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Submits an offer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199947" y="1916832"/>
            <a:ext cx="3888000" cy="1872208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Evaluates the offers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199947" y="3933056"/>
            <a:ext cx="3888000" cy="648072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Awards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199947" y="4750296"/>
            <a:ext cx="3888000" cy="1919064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Prepares the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 contract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8208235" y="1916832"/>
            <a:ext cx="3888000" cy="1872208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Sign the contract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208235" y="3933056"/>
            <a:ext cx="3888000" cy="648072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Manages </a:t>
            </a:r>
            <a:r>
              <a:rPr lang="en-GB" sz="1200" dirty="0">
                <a:solidFill>
                  <a:schemeClr val="bg1"/>
                </a:solidFill>
                <a:latin typeface="Verdana" pitchFamily="34" charset="0"/>
              </a:rPr>
              <a:t>the pre-financing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208235" y="4750296"/>
            <a:ext cx="3888000" cy="1919064"/>
          </a:xfrm>
          <a:prstGeom prst="roundRect">
            <a:avLst>
              <a:gd name="adj" fmla="val 238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Manage the implementation</a:t>
            </a:r>
          </a:p>
        </p:txBody>
      </p:sp>
      <p:sp>
        <p:nvSpPr>
          <p:cNvPr id="124" name="Down Arrow 123"/>
          <p:cNvSpPr/>
          <p:nvPr/>
        </p:nvSpPr>
        <p:spPr bwMode="auto">
          <a:xfrm>
            <a:off x="1818685" y="3717032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5" name="Down Arrow 124"/>
          <p:cNvSpPr/>
          <p:nvPr/>
        </p:nvSpPr>
        <p:spPr bwMode="auto">
          <a:xfrm>
            <a:off x="1818685" y="4509120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6" name="Down Arrow 125"/>
          <p:cNvSpPr/>
          <p:nvPr/>
        </p:nvSpPr>
        <p:spPr bwMode="auto">
          <a:xfrm>
            <a:off x="5858893" y="3717032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7" name="Down Arrow 126"/>
          <p:cNvSpPr/>
          <p:nvPr/>
        </p:nvSpPr>
        <p:spPr bwMode="auto">
          <a:xfrm>
            <a:off x="5858893" y="4509120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8" name="Down Arrow 127"/>
          <p:cNvSpPr/>
          <p:nvPr/>
        </p:nvSpPr>
        <p:spPr bwMode="auto">
          <a:xfrm>
            <a:off x="9867181" y="3717032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9" name="Down Arrow 128"/>
          <p:cNvSpPr/>
          <p:nvPr/>
        </p:nvSpPr>
        <p:spPr bwMode="auto">
          <a:xfrm>
            <a:off x="9867181" y="4509120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0" name="Down Arrow 129"/>
          <p:cNvSpPr/>
          <p:nvPr/>
        </p:nvSpPr>
        <p:spPr bwMode="auto">
          <a:xfrm>
            <a:off x="1818685" y="6499604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1" name="Down Arrow 130"/>
          <p:cNvSpPr/>
          <p:nvPr/>
        </p:nvSpPr>
        <p:spPr bwMode="auto">
          <a:xfrm>
            <a:off x="5858893" y="6499604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2" name="Down Arrow 131"/>
          <p:cNvSpPr/>
          <p:nvPr/>
        </p:nvSpPr>
        <p:spPr bwMode="auto">
          <a:xfrm>
            <a:off x="5858893" y="1700808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3" name="Down Arrow 132"/>
          <p:cNvSpPr/>
          <p:nvPr/>
        </p:nvSpPr>
        <p:spPr bwMode="auto">
          <a:xfrm>
            <a:off x="9867181" y="1700808"/>
            <a:ext cx="570107" cy="288032"/>
          </a:xfrm>
          <a:prstGeom prst="down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644443" y="22774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1262507" y="227228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1863643" y="227228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2473243" y="227228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3119670" y="22774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644443" y="264259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262507" y="263746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1863643" y="263746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473243" y="263746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3119670" y="264259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644443" y="302837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262507" y="302324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863643" y="302324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473243" y="302324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119670" y="302837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44443" y="339354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1262507" y="338841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1863643" y="338841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2473243" y="338841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3119670" y="339354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1238598" y="422108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1848198" y="422108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2494624" y="42262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660027" y="513145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1278091" y="51263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1879227" y="51263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2488827" y="51263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3135254" y="513145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660027" y="549662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78091" y="549149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1879227" y="549149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2488827" y="549149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3135254" y="549662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660027" y="588240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1278091" y="587727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1879227" y="587727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2488827" y="587727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>
            <a:off x="3135254" y="588240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660027" y="624757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4676891" y="227228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5294955" y="226715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5896091" y="226715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6505691" y="226715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7152118" y="227228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4676891" y="263746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5294955" y="263232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5896091" y="263232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6505691" y="263232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7152118" y="263746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4676891" y="302324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5294955" y="301810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5928198" y="42262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4676891" y="513145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8" name="Rounded Rectangle 87"/>
          <p:cNvSpPr/>
          <p:nvPr/>
        </p:nvSpPr>
        <p:spPr bwMode="auto">
          <a:xfrm>
            <a:off x="5294955" y="51263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5896091" y="51263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6505691" y="512632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7152118" y="513145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4676891" y="549662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5294955" y="549149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5896091" y="549149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6505691" y="5491492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6" name="Rounded Rectangle 95"/>
          <p:cNvSpPr/>
          <p:nvPr/>
        </p:nvSpPr>
        <p:spPr bwMode="auto">
          <a:xfrm>
            <a:off x="7152118" y="549662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4676891" y="588240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8742299" y="224854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9" name="Rounded Rectangle 98"/>
          <p:cNvSpPr/>
          <p:nvPr/>
        </p:nvSpPr>
        <p:spPr bwMode="auto">
          <a:xfrm>
            <a:off x="9360363" y="224341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9961499" y="224341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 bwMode="auto">
          <a:xfrm>
            <a:off x="10571099" y="2243414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11217526" y="224854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 bwMode="auto">
          <a:xfrm>
            <a:off x="8742299" y="261371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 bwMode="auto">
          <a:xfrm>
            <a:off x="9360363" y="260858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 bwMode="auto">
          <a:xfrm>
            <a:off x="9961499" y="260858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6" name="Rounded Rectangle 105"/>
          <p:cNvSpPr/>
          <p:nvPr/>
        </p:nvSpPr>
        <p:spPr bwMode="auto">
          <a:xfrm>
            <a:off x="10571099" y="260858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 bwMode="auto">
          <a:xfrm>
            <a:off x="11217526" y="261371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8742299" y="299949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9360363" y="299436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>
            <a:off x="9961499" y="299436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10571099" y="299436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11217526" y="299949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>
            <a:off x="8742299" y="3364670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9360363" y="335953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8304246" y="419579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8848306" y="419066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9392366" y="419066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9936426" y="419066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10480486" y="419579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 bwMode="auto">
          <a:xfrm>
            <a:off x="11024546" y="4195798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11568608" y="4190666"/>
            <a:ext cx="480053" cy="25202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8283925" y="5157192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9052029" y="5157192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9820133" y="5157192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 bwMode="auto">
          <a:xfrm>
            <a:off x="10588237" y="5157192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7" name="Rounded Rectangle 146"/>
          <p:cNvSpPr/>
          <p:nvPr/>
        </p:nvSpPr>
        <p:spPr bwMode="auto">
          <a:xfrm>
            <a:off x="11356341" y="5157192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8" name="Rounded Rectangle 147"/>
          <p:cNvSpPr/>
          <p:nvPr/>
        </p:nvSpPr>
        <p:spPr bwMode="auto">
          <a:xfrm>
            <a:off x="8283925" y="5913216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9" name="Rounded Rectangle 148"/>
          <p:cNvSpPr/>
          <p:nvPr/>
        </p:nvSpPr>
        <p:spPr bwMode="auto">
          <a:xfrm>
            <a:off x="9052029" y="5913216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50" name="Rounded Rectangle 149"/>
          <p:cNvSpPr/>
          <p:nvPr/>
        </p:nvSpPr>
        <p:spPr bwMode="auto">
          <a:xfrm>
            <a:off x="9820133" y="5913216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51" name="Rounded Rectangle 150"/>
          <p:cNvSpPr/>
          <p:nvPr/>
        </p:nvSpPr>
        <p:spPr bwMode="auto">
          <a:xfrm>
            <a:off x="10588237" y="5913216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52" name="Rounded Rectangle 151"/>
          <p:cNvSpPr/>
          <p:nvPr/>
        </p:nvSpPr>
        <p:spPr bwMode="auto">
          <a:xfrm>
            <a:off x="11356341" y="5913216"/>
            <a:ext cx="672000" cy="6120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Scope of the 'contract and procurement' solution</a:t>
            </a:r>
          </a:p>
        </p:txBody>
      </p:sp>
    </p:spTree>
    <p:extLst>
      <p:ext uri="{BB962C8B-B14F-4D97-AF65-F5344CB8AC3E}">
        <p14:creationId xmlns:p14="http://schemas.microsoft.com/office/powerpoint/2010/main" val="7104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14" y="218574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66" y="218574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90" y="218574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38" y="218574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62" y="218574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87" y="218574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2" y="218574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14" y="291415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66" y="291415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90" y="291415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38" y="291415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62" y="291415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87" y="291415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2" y="291415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14" y="362590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66" y="362590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90" y="362590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38" y="362590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62" y="362590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87" y="362590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2" y="362590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14" y="435431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66" y="435431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90" y="435431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38" y="435431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62" y="435431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87" y="435431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2" y="435431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91" y="506606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43" y="506606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67" y="506606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15" y="506606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39" y="506606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665" y="506606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9" y="5066067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91" y="579447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43" y="579447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67" y="579447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15" y="579447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9" y="5794473"/>
            <a:ext cx="125889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2316" y="1700808"/>
            <a:ext cx="1848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103766"/>
                </a:solidFill>
              </a:rPr>
              <a:t>Procurement</a:t>
            </a:r>
            <a:endParaRPr lang="en-GB" sz="2400" b="1" dirty="0">
              <a:solidFill>
                <a:srgbClr val="103766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3926" y="1700807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103766"/>
                </a:solidFill>
              </a:rPr>
              <a:t>Grant</a:t>
            </a:r>
            <a:endParaRPr lang="en-GB" sz="2400" b="1" dirty="0">
              <a:solidFill>
                <a:srgbClr val="103766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791015" y="1700805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103766"/>
                </a:solidFill>
              </a:rPr>
              <a:t>Other (BS, PE, …)</a:t>
            </a:r>
            <a:endParaRPr lang="en-GB" sz="2400" b="1" dirty="0">
              <a:solidFill>
                <a:srgbClr val="103766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4318" y="1106372"/>
            <a:ext cx="11856232" cy="682440"/>
          </a:xfrm>
          <a:prstGeom prst="rect">
            <a:avLst/>
          </a:prstGeom>
          <a:noFill/>
          <a:ln>
            <a:noFill/>
          </a:ln>
        </p:spPr>
        <p:txBody>
          <a:bodyPr wrap="square" lIns="216000" tIns="216000" rIns="216000" bIns="216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103766"/>
                </a:solidFill>
              </a:rPr>
              <a:t>All the 'functional bricks' built for the first type of procedure (SC under FWC) are reusable for other types of procedures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The full scope is </a:t>
            </a:r>
            <a:r>
              <a:rPr lang="en-GB" sz="2800" b="1" dirty="0" smtClean="0">
                <a:solidFill>
                  <a:srgbClr val="103766"/>
                </a:solidFill>
              </a:rPr>
              <a:t>60 </a:t>
            </a:r>
            <a:r>
              <a:rPr lang="en-GB" sz="2800" b="1" dirty="0">
                <a:solidFill>
                  <a:srgbClr val="103766"/>
                </a:solidFill>
              </a:rPr>
              <a:t>procedures types 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9349" y="2082180"/>
            <a:ext cx="4416491" cy="38884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 fontAlgn="auto">
              <a:spcBef>
                <a:spcPts val="0"/>
              </a:spcBef>
              <a:spcAft>
                <a:spcPts val="0"/>
              </a:spcAft>
            </a:pPr>
            <a:endParaRPr lang="en-GB" sz="1800" dirty="0" smtClean="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9632" y="3164042"/>
            <a:ext cx="11467008" cy="144016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 fontAlgn="auto">
              <a:spcBef>
                <a:spcPts val="0"/>
              </a:spcBef>
              <a:spcAft>
                <a:spcPts val="0"/>
              </a:spcAft>
            </a:pPr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69118" y="3051558"/>
            <a:ext cx="60959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 fontAlgn="auto">
              <a:spcBef>
                <a:spcPts val="0"/>
              </a:spcBef>
              <a:spcAft>
                <a:spcPts val="0"/>
              </a:spcAft>
            </a:pPr>
            <a:endParaRPr lang="en-GB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9943" y="3051558"/>
            <a:ext cx="60959" cy="3600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 fontAlgn="auto">
              <a:spcBef>
                <a:spcPts val="0"/>
              </a:spcBef>
              <a:spcAft>
                <a:spcPts val="0"/>
              </a:spcAft>
            </a:pPr>
            <a:endParaRPr lang="en-GB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20389" y="3051558"/>
            <a:ext cx="60959" cy="360040"/>
          </a:xfrm>
          <a:prstGeom prst="rect">
            <a:avLst/>
          </a:prstGeom>
          <a:solidFill>
            <a:srgbClr val="FDB61B"/>
          </a:solidFill>
          <a:ln>
            <a:solidFill>
              <a:srgbClr val="FDB61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 fontAlgn="auto">
              <a:spcBef>
                <a:spcPts val="0"/>
              </a:spcBef>
              <a:spcAft>
                <a:spcPts val="0"/>
              </a:spcAft>
            </a:pPr>
            <a:endParaRPr lang="en-GB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8992" y="3524082"/>
            <a:ext cx="1369133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600" dirty="0" smtClean="0">
                <a:solidFill>
                  <a:srgbClr val="FF0000"/>
                </a:solidFill>
                <a:latin typeface="Verdana"/>
              </a:rPr>
              <a:t>OPSYS full release in production</a:t>
            </a:r>
            <a:endParaRPr lang="en-GB" sz="1600" dirty="0" err="1" smtClean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14843" y="2804582"/>
            <a:ext cx="141781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400" dirty="0" smtClean="0">
                <a:solidFill>
                  <a:srgbClr val="FF0000"/>
                </a:solidFill>
                <a:latin typeface="Verdana"/>
              </a:rPr>
              <a:t>2020</a:t>
            </a:r>
            <a:endParaRPr lang="en-GB" sz="1400" dirty="0" err="1" smtClean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41" y="2804582"/>
            <a:ext cx="141781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400" b="1" dirty="0" smtClean="0">
                <a:solidFill>
                  <a:srgbClr val="FDB61B"/>
                </a:solidFill>
                <a:latin typeface="Verdana"/>
              </a:rPr>
              <a:t>Q4 2019</a:t>
            </a:r>
            <a:endParaRPr lang="en-GB" sz="1400" b="1" dirty="0" err="1" smtClean="0">
              <a:solidFill>
                <a:srgbClr val="FDB61B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0051" y="2804002"/>
            <a:ext cx="144016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400" b="1" dirty="0" smtClean="0">
                <a:solidFill>
                  <a:srgbClr val="00B050"/>
                </a:solidFill>
                <a:latin typeface="Verdana"/>
              </a:rPr>
              <a:t>Q3 2018</a:t>
            </a:r>
            <a:endParaRPr lang="en-GB" sz="1400" b="1" dirty="0" err="1" smtClean="0">
              <a:solidFill>
                <a:srgbClr val="00B050"/>
              </a:solidFill>
              <a:latin typeface="Verdana"/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8052395" y="3524082"/>
            <a:ext cx="1225793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600" dirty="0" smtClean="0">
                <a:solidFill>
                  <a:srgbClr val="FDB61B"/>
                </a:solidFill>
                <a:latin typeface="Verdana"/>
              </a:rPr>
              <a:t>Target date for CRIS phase-out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200" dirty="0" smtClean="0">
                <a:solidFill>
                  <a:srgbClr val="FDB61B"/>
                </a:solidFill>
                <a:latin typeface="Verdana"/>
              </a:rPr>
              <a:t>To </a:t>
            </a:r>
            <a:r>
              <a:rPr lang="fr-BE" sz="1200" dirty="0" err="1" smtClean="0">
                <a:solidFill>
                  <a:srgbClr val="FDB61B"/>
                </a:solidFill>
                <a:latin typeface="Verdana"/>
              </a:rPr>
              <a:t>be</a:t>
            </a:r>
            <a:r>
              <a:rPr lang="fr-BE" sz="1200" dirty="0" smtClean="0">
                <a:solidFill>
                  <a:srgbClr val="FDB61B"/>
                </a:solidFill>
                <a:latin typeface="Verdana"/>
              </a:rPr>
              <a:t> </a:t>
            </a:r>
            <a:r>
              <a:rPr lang="fr-BE" sz="1200" dirty="0" err="1" smtClean="0">
                <a:solidFill>
                  <a:srgbClr val="FDB61B"/>
                </a:solidFill>
                <a:latin typeface="Verdana"/>
              </a:rPr>
              <a:t>replaced</a:t>
            </a:r>
            <a:r>
              <a:rPr lang="fr-BE" sz="1200" dirty="0" smtClean="0">
                <a:solidFill>
                  <a:srgbClr val="FDB61B"/>
                </a:solidFill>
                <a:latin typeface="Verdana"/>
              </a:rPr>
              <a:t> by OPSYS</a:t>
            </a:r>
            <a:endParaRPr lang="en-GB" sz="1200" dirty="0" err="1" smtClean="0">
              <a:solidFill>
                <a:srgbClr val="FDB61B"/>
              </a:solidFill>
              <a:latin typeface="Verdan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4263" y="3057699"/>
            <a:ext cx="60959" cy="360040"/>
          </a:xfrm>
          <a:prstGeom prst="rect">
            <a:avLst/>
          </a:prstGeom>
          <a:solidFill>
            <a:srgbClr val="103766"/>
          </a:solidFill>
          <a:ln>
            <a:solidFill>
              <a:srgbClr val="1037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 fontAlgn="auto">
              <a:spcBef>
                <a:spcPts val="0"/>
              </a:spcBef>
              <a:spcAft>
                <a:spcPts val="0"/>
              </a:spcAft>
            </a:pPr>
            <a:endParaRPr lang="en-GB" sz="1400" dirty="0" smtClean="0">
              <a:solidFill>
                <a:srgbClr val="1037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4531" y="2810145"/>
            <a:ext cx="144016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400" b="1" dirty="0" smtClean="0">
                <a:solidFill>
                  <a:srgbClr val="103766"/>
                </a:solidFill>
                <a:latin typeface="Verdana"/>
              </a:rPr>
              <a:t>Q2 2018</a:t>
            </a:r>
            <a:endParaRPr lang="en-GB" sz="1400" b="1" dirty="0" err="1" smtClean="0">
              <a:solidFill>
                <a:srgbClr val="103766"/>
              </a:solidFill>
              <a:latin typeface="Verdana"/>
            </a:endParaRP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4550668" y="3524080"/>
            <a:ext cx="2208245" cy="9343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800" dirty="0" smtClean="0">
                <a:solidFill>
                  <a:srgbClr val="00B050"/>
                </a:solidFill>
                <a:latin typeface="Verdana"/>
              </a:rPr>
              <a:t>Full FWC SIEA </a:t>
            </a:r>
            <a:r>
              <a:rPr lang="fr-BE" sz="1400" dirty="0" err="1" smtClean="0">
                <a:solidFill>
                  <a:srgbClr val="00B050"/>
                </a:solidFill>
                <a:latin typeface="Verdana"/>
              </a:rPr>
              <a:t>ready</a:t>
            </a:r>
            <a:r>
              <a:rPr lang="fr-BE" sz="1400" dirty="0" smtClean="0">
                <a:solidFill>
                  <a:srgbClr val="00B050"/>
                </a:solidFill>
                <a:latin typeface="Verdana"/>
              </a:rPr>
              <a:t>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400" dirty="0" smtClean="0">
                <a:solidFill>
                  <a:srgbClr val="00B050"/>
                </a:solidFill>
                <a:latin typeface="Verdana"/>
              </a:rPr>
              <a:t>for production</a:t>
            </a:r>
            <a:endParaRPr lang="en-GB" sz="1400" u="sng" dirty="0" err="1" smtClean="0">
              <a:solidFill>
                <a:srgbClr val="00B050"/>
              </a:solidFill>
              <a:latin typeface="Verdana"/>
            </a:endParaRP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1713142" y="3524082"/>
            <a:ext cx="122579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600" dirty="0">
                <a:solidFill>
                  <a:srgbClr val="103766"/>
                </a:solidFill>
                <a:latin typeface="Verdana"/>
              </a:rPr>
              <a:t>F</a:t>
            </a:r>
            <a:r>
              <a:rPr lang="fr-BE" sz="1600" dirty="0" smtClean="0">
                <a:solidFill>
                  <a:srgbClr val="103766"/>
                </a:solidFill>
                <a:latin typeface="Verdana"/>
              </a:rPr>
              <a:t>WC SIEA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600" dirty="0" smtClean="0">
                <a:solidFill>
                  <a:srgbClr val="103766"/>
                </a:solidFill>
                <a:latin typeface="Verdana"/>
              </a:rPr>
              <a:t>first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600" dirty="0" smtClean="0">
                <a:solidFill>
                  <a:srgbClr val="103766"/>
                </a:solidFill>
                <a:latin typeface="Verdana"/>
              </a:rPr>
              <a:t>test-able version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466588" y="2514228"/>
            <a:ext cx="5280000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68469" y="2155837"/>
            <a:ext cx="59286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dirty="0" smtClean="0">
                <a:solidFill>
                  <a:srgbClr val="00246C"/>
                </a:solidFill>
                <a:latin typeface="Verdana"/>
              </a:rPr>
              <a:t>Extend with other types of contracting modes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4500" y="5322540"/>
            <a:ext cx="31218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400" b="1" dirty="0" err="1" smtClean="0">
                <a:solidFill>
                  <a:srgbClr val="103766"/>
                </a:solidFill>
                <a:latin typeface="Verdana"/>
              </a:rPr>
              <a:t>Current</a:t>
            </a:r>
            <a:r>
              <a:rPr lang="fr-BE" sz="1400" b="1" dirty="0" smtClean="0">
                <a:solidFill>
                  <a:srgbClr val="103766"/>
                </a:solidFill>
                <a:latin typeface="Verdana"/>
              </a:rPr>
              <a:t> focus</a:t>
            </a:r>
            <a:endParaRPr lang="en-US" sz="1400" b="1" dirty="0" err="1" smtClean="0">
              <a:solidFill>
                <a:srgbClr val="103766"/>
              </a:solidFill>
              <a:latin typeface="Verdan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8665" y="145911"/>
            <a:ext cx="678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BE" sz="2800" b="1" dirty="0" smtClean="0">
                <a:solidFill>
                  <a:srgbClr val="103766"/>
                </a:solidFill>
                <a:latin typeface="Calibri" panose="020F0502020204030204"/>
              </a:rPr>
              <a:t>Key </a:t>
            </a:r>
            <a:r>
              <a:rPr lang="fr-BE" sz="2800" b="1" dirty="0" err="1" smtClean="0">
                <a:solidFill>
                  <a:srgbClr val="103766"/>
                </a:solidFill>
                <a:latin typeface="Calibri" panose="020F0502020204030204"/>
              </a:rPr>
              <a:t>milestones</a:t>
            </a:r>
            <a:r>
              <a:rPr lang="fr-BE" sz="2800" b="1" dirty="0" smtClean="0">
                <a:solidFill>
                  <a:srgbClr val="103766"/>
                </a:solidFill>
                <a:latin typeface="Calibri" panose="020F0502020204030204"/>
              </a:rPr>
              <a:t> for </a:t>
            </a:r>
            <a:r>
              <a:rPr lang="fr-BE" sz="2800" b="1" dirty="0" err="1" smtClean="0">
                <a:solidFill>
                  <a:srgbClr val="103766"/>
                </a:solidFill>
                <a:latin typeface="Calibri" panose="020F0502020204030204"/>
              </a:rPr>
              <a:t>Track</a:t>
            </a:r>
            <a:r>
              <a:rPr lang="fr-BE" sz="2800" b="1" dirty="0" smtClean="0">
                <a:solidFill>
                  <a:srgbClr val="103766"/>
                </a:solidFill>
                <a:latin typeface="Calibri" panose="020F0502020204030204"/>
              </a:rPr>
              <a:t> 2</a:t>
            </a:r>
            <a:endParaRPr lang="en-GB" sz="2800" b="1" dirty="0">
              <a:solidFill>
                <a:srgbClr val="103766"/>
              </a:solidFill>
              <a:latin typeface="Calibri" panose="020F050202020403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2588"/>
            <a:ext cx="10515600" cy="4351338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endParaRPr lang="fr-BE" sz="2600" b="1" dirty="0" smtClean="0">
              <a:solidFill>
                <a:srgbClr val="103766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fr-BE" sz="2600" b="1" dirty="0" smtClean="0">
                <a:solidFill>
                  <a:srgbClr val="103766"/>
                </a:solidFill>
              </a:rPr>
              <a:t>One single workflow for </a:t>
            </a:r>
            <a:r>
              <a:rPr lang="fr-BE" sz="2600" b="1" dirty="0" err="1" smtClean="0">
                <a:solidFill>
                  <a:srgbClr val="103766"/>
                </a:solidFill>
              </a:rPr>
              <a:t>Level</a:t>
            </a:r>
            <a:r>
              <a:rPr lang="fr-BE" sz="2600" b="1" dirty="0" smtClean="0">
                <a:solidFill>
                  <a:srgbClr val="103766"/>
                </a:solidFill>
              </a:rPr>
              <a:t> </a:t>
            </a:r>
            <a:r>
              <a:rPr lang="fr-BE" sz="2600" b="1" dirty="0">
                <a:solidFill>
                  <a:srgbClr val="103766"/>
                </a:solidFill>
              </a:rPr>
              <a:t>1 </a:t>
            </a:r>
            <a:r>
              <a:rPr lang="fr-BE" sz="2600" b="1" dirty="0" err="1">
                <a:solidFill>
                  <a:srgbClr val="103766"/>
                </a:solidFill>
              </a:rPr>
              <a:t>commitment</a:t>
            </a:r>
            <a:r>
              <a:rPr lang="fr-BE" sz="2600" b="1" dirty="0">
                <a:solidFill>
                  <a:srgbClr val="103766"/>
                </a:solidFill>
              </a:rPr>
              <a:t> </a:t>
            </a:r>
            <a:r>
              <a:rPr lang="fr-BE" sz="2600" b="1" dirty="0" smtClean="0">
                <a:solidFill>
                  <a:srgbClr val="103766"/>
                </a:solidFill>
              </a:rPr>
              <a:t>management</a:t>
            </a:r>
            <a:endParaRPr lang="fr-BE" sz="2600" b="1" dirty="0">
              <a:solidFill>
                <a:srgbClr val="103766"/>
              </a:solidFill>
            </a:endParaRPr>
          </a:p>
          <a:p>
            <a:pPr marL="0" indent="0">
              <a:lnSpc>
                <a:spcPct val="70000"/>
              </a:lnSpc>
              <a:buClrTx/>
              <a:buNone/>
            </a:pPr>
            <a:endParaRPr lang="fr-BE" sz="2600" b="1" dirty="0">
              <a:solidFill>
                <a:srgbClr val="103766"/>
              </a:solidFill>
            </a:endParaRPr>
          </a:p>
          <a:p>
            <a:pPr marL="285750" indent="-285750">
              <a:lnSpc>
                <a:spcPct val="70000"/>
              </a:lnSpc>
              <a:buClrTx/>
            </a:pPr>
            <a:r>
              <a:rPr lang="fr-BE" sz="2600" dirty="0" err="1" smtClean="0">
                <a:solidFill>
                  <a:srgbClr val="103766"/>
                </a:solidFill>
              </a:rPr>
              <a:t>Programming</a:t>
            </a:r>
            <a:r>
              <a:rPr lang="fr-BE" sz="2600" dirty="0" smtClean="0">
                <a:solidFill>
                  <a:srgbClr val="103766"/>
                </a:solidFill>
              </a:rPr>
              <a:t> (</a:t>
            </a:r>
            <a:r>
              <a:rPr lang="fr-BE" sz="2600" dirty="0" err="1" smtClean="0">
                <a:solidFill>
                  <a:srgbClr val="103766"/>
                </a:solidFill>
              </a:rPr>
              <a:t>create</a:t>
            </a:r>
            <a:r>
              <a:rPr lang="fr-BE" sz="2600" dirty="0" smtClean="0">
                <a:solidFill>
                  <a:srgbClr val="103766"/>
                </a:solidFill>
              </a:rPr>
              <a:t> </a:t>
            </a:r>
            <a:r>
              <a:rPr lang="fr-BE" sz="2600" dirty="0">
                <a:solidFill>
                  <a:srgbClr val="103766"/>
                </a:solidFill>
              </a:rPr>
              <a:t>&amp; manage </a:t>
            </a:r>
            <a:r>
              <a:rPr lang="fr-BE" sz="2600" dirty="0" err="1">
                <a:solidFill>
                  <a:srgbClr val="103766"/>
                </a:solidFill>
              </a:rPr>
              <a:t>financial</a:t>
            </a:r>
            <a:r>
              <a:rPr lang="fr-BE" sz="2600" dirty="0">
                <a:solidFill>
                  <a:srgbClr val="103766"/>
                </a:solidFill>
              </a:rPr>
              <a:t> </a:t>
            </a:r>
            <a:r>
              <a:rPr lang="fr-BE" sz="2600" dirty="0" smtClean="0">
                <a:solidFill>
                  <a:srgbClr val="103766"/>
                </a:solidFill>
              </a:rPr>
              <a:t>instrument, MIP)</a:t>
            </a:r>
            <a:endParaRPr lang="fr-BE" sz="2600" dirty="0">
              <a:solidFill>
                <a:srgbClr val="103766"/>
              </a:solidFill>
            </a:endParaRPr>
          </a:p>
          <a:p>
            <a:pPr marL="285750" indent="-285750">
              <a:lnSpc>
                <a:spcPct val="70000"/>
              </a:lnSpc>
              <a:buClrTx/>
            </a:pPr>
            <a:r>
              <a:rPr lang="fr-BE" sz="2600" dirty="0">
                <a:solidFill>
                  <a:srgbClr val="103766"/>
                </a:solidFill>
              </a:rPr>
              <a:t>Action management (</a:t>
            </a:r>
            <a:r>
              <a:rPr lang="fr-BE" sz="2600" dirty="0" smtClean="0">
                <a:solidFill>
                  <a:srgbClr val="103766"/>
                </a:solidFill>
              </a:rPr>
              <a:t>incl</a:t>
            </a:r>
            <a:r>
              <a:rPr lang="fr-BE" sz="2600" dirty="0">
                <a:solidFill>
                  <a:srgbClr val="103766"/>
                </a:solidFill>
              </a:rPr>
              <a:t>.</a:t>
            </a:r>
            <a:r>
              <a:rPr lang="fr-BE" sz="2600" dirty="0" smtClean="0">
                <a:solidFill>
                  <a:srgbClr val="103766"/>
                </a:solidFill>
              </a:rPr>
              <a:t> </a:t>
            </a:r>
            <a:r>
              <a:rPr lang="fr-BE" sz="2600" dirty="0">
                <a:solidFill>
                  <a:srgbClr val="103766"/>
                </a:solidFill>
              </a:rPr>
              <a:t>action programme, </a:t>
            </a:r>
            <a:r>
              <a:rPr lang="fr-BE" sz="2600" dirty="0" err="1">
                <a:solidFill>
                  <a:srgbClr val="103766"/>
                </a:solidFill>
              </a:rPr>
              <a:t>recovering</a:t>
            </a:r>
            <a:r>
              <a:rPr lang="fr-BE" sz="2600" dirty="0">
                <a:solidFill>
                  <a:srgbClr val="103766"/>
                </a:solidFill>
              </a:rPr>
              <a:t> data </a:t>
            </a:r>
            <a:r>
              <a:rPr lang="fr-BE" sz="2600" dirty="0" err="1">
                <a:solidFill>
                  <a:srgbClr val="103766"/>
                </a:solidFill>
              </a:rPr>
              <a:t>from</a:t>
            </a:r>
            <a:r>
              <a:rPr lang="fr-BE" sz="2600" dirty="0">
                <a:solidFill>
                  <a:srgbClr val="103766"/>
                </a:solidFill>
              </a:rPr>
              <a:t> action document, </a:t>
            </a:r>
            <a:r>
              <a:rPr lang="fr-BE" sz="2600" dirty="0" err="1">
                <a:solidFill>
                  <a:srgbClr val="103766"/>
                </a:solidFill>
              </a:rPr>
              <a:t>link</a:t>
            </a:r>
            <a:r>
              <a:rPr lang="fr-BE" sz="2600" dirty="0">
                <a:solidFill>
                  <a:srgbClr val="103766"/>
                </a:solidFill>
              </a:rPr>
              <a:t> to </a:t>
            </a:r>
            <a:r>
              <a:rPr lang="fr-BE" sz="2600" dirty="0" err="1">
                <a:solidFill>
                  <a:srgbClr val="103766"/>
                </a:solidFill>
              </a:rPr>
              <a:t>prior</a:t>
            </a:r>
            <a:r>
              <a:rPr lang="fr-BE" sz="2600" dirty="0">
                <a:solidFill>
                  <a:srgbClr val="103766"/>
                </a:solidFill>
              </a:rPr>
              <a:t> </a:t>
            </a:r>
            <a:r>
              <a:rPr lang="fr-BE" sz="2600" dirty="0" err="1">
                <a:solidFill>
                  <a:srgbClr val="103766"/>
                </a:solidFill>
              </a:rPr>
              <a:t>approvals</a:t>
            </a:r>
            <a:r>
              <a:rPr lang="fr-BE" sz="2600" dirty="0">
                <a:solidFill>
                  <a:srgbClr val="103766"/>
                </a:solidFill>
              </a:rPr>
              <a:t>, </a:t>
            </a:r>
            <a:r>
              <a:rPr lang="fr-BE" sz="2600" dirty="0" err="1">
                <a:solidFill>
                  <a:srgbClr val="103766"/>
                </a:solidFill>
              </a:rPr>
              <a:t>link</a:t>
            </a:r>
            <a:r>
              <a:rPr lang="fr-BE" sz="2600" dirty="0">
                <a:solidFill>
                  <a:srgbClr val="103766"/>
                </a:solidFill>
              </a:rPr>
              <a:t> to </a:t>
            </a:r>
            <a:r>
              <a:rPr lang="fr-BE" sz="2600" dirty="0" err="1">
                <a:solidFill>
                  <a:srgbClr val="103766"/>
                </a:solidFill>
              </a:rPr>
              <a:t>results</a:t>
            </a:r>
            <a:r>
              <a:rPr lang="fr-BE" sz="2600" dirty="0">
                <a:solidFill>
                  <a:srgbClr val="103766"/>
                </a:solidFill>
              </a:rPr>
              <a:t>)</a:t>
            </a:r>
          </a:p>
          <a:p>
            <a:pPr marL="285750" indent="-285750">
              <a:lnSpc>
                <a:spcPct val="70000"/>
              </a:lnSpc>
              <a:buClrTx/>
            </a:pPr>
            <a:r>
              <a:rPr lang="fr-BE" sz="2600" dirty="0" smtClean="0">
                <a:solidFill>
                  <a:srgbClr val="103766"/>
                </a:solidFill>
              </a:rPr>
              <a:t>Main </a:t>
            </a:r>
            <a:r>
              <a:rPr lang="fr-BE" sz="2600" dirty="0" err="1">
                <a:solidFill>
                  <a:srgbClr val="103766"/>
                </a:solidFill>
              </a:rPr>
              <a:t>budgetary</a:t>
            </a:r>
            <a:r>
              <a:rPr lang="fr-BE" sz="2600" dirty="0">
                <a:solidFill>
                  <a:srgbClr val="103766"/>
                </a:solidFill>
              </a:rPr>
              <a:t> </a:t>
            </a:r>
            <a:r>
              <a:rPr lang="fr-BE" sz="2600" dirty="0" err="1">
                <a:solidFill>
                  <a:srgbClr val="103766"/>
                </a:solidFill>
              </a:rPr>
              <a:t>functionalities</a:t>
            </a:r>
            <a:r>
              <a:rPr lang="fr-BE" sz="2600" dirty="0">
                <a:solidFill>
                  <a:srgbClr val="103766"/>
                </a:solidFill>
              </a:rPr>
              <a:t> </a:t>
            </a:r>
          </a:p>
          <a:p>
            <a:pPr marL="285750" indent="-285750">
              <a:lnSpc>
                <a:spcPct val="70000"/>
              </a:lnSpc>
              <a:buClrTx/>
            </a:pPr>
            <a:r>
              <a:rPr lang="fr-BE" sz="2600" dirty="0" err="1">
                <a:solidFill>
                  <a:srgbClr val="103766"/>
                </a:solidFill>
              </a:rPr>
              <a:t>Statistics</a:t>
            </a:r>
            <a:r>
              <a:rPr lang="fr-BE" sz="2600" dirty="0">
                <a:solidFill>
                  <a:srgbClr val="103766"/>
                </a:solidFill>
              </a:rPr>
              <a:t> and </a:t>
            </a:r>
            <a:r>
              <a:rPr lang="fr-BE" sz="2600" dirty="0" err="1">
                <a:solidFill>
                  <a:srgbClr val="103766"/>
                </a:solidFill>
              </a:rPr>
              <a:t>reporting</a:t>
            </a:r>
            <a:endParaRPr lang="fr-BE" sz="2600" dirty="0">
              <a:solidFill>
                <a:srgbClr val="103766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8952" y="1217999"/>
            <a:ext cx="4177863" cy="610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 smtClean="0">
                <a:solidFill>
                  <a:schemeClr val="tx1"/>
                </a:solidFill>
              </a:rPr>
              <a:t>Head of Section: Joël </a:t>
            </a:r>
            <a:r>
              <a:rPr lang="fr-BE" b="1" dirty="0" err="1" smtClean="0">
                <a:solidFill>
                  <a:schemeClr val="tx1"/>
                </a:solidFill>
              </a:rPr>
              <a:t>Neubert</a:t>
            </a:r>
            <a:endParaRPr lang="fr-BE" b="1" dirty="0" smtClean="0">
              <a:solidFill>
                <a:schemeClr val="tx1"/>
              </a:solidFill>
            </a:endParaRPr>
          </a:p>
          <a:p>
            <a:r>
              <a:rPr lang="fr-BE" b="1" dirty="0" smtClean="0">
                <a:solidFill>
                  <a:schemeClr val="tx1"/>
                </a:solidFill>
              </a:rPr>
              <a:t>Business manager: Iason </a:t>
            </a:r>
            <a:r>
              <a:rPr lang="fr-BE" b="1" dirty="0" err="1" smtClean="0">
                <a:solidFill>
                  <a:schemeClr val="tx1"/>
                </a:solidFill>
              </a:rPr>
              <a:t>Foscolos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9417" y="158472"/>
            <a:ext cx="951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Scope of </a:t>
            </a:r>
            <a:r>
              <a:rPr lang="fr-BE" sz="2800" b="1" dirty="0" err="1" smtClean="0">
                <a:solidFill>
                  <a:srgbClr val="103766"/>
                </a:solidFill>
              </a:rPr>
              <a:t>programming</a:t>
            </a:r>
            <a:r>
              <a:rPr lang="fr-BE" sz="2800" b="1" dirty="0" smtClean="0">
                <a:solidFill>
                  <a:srgbClr val="103766"/>
                </a:solidFill>
              </a:rPr>
              <a:t>, actions, </a:t>
            </a:r>
            <a:r>
              <a:rPr lang="fr-BE" sz="2800" b="1" dirty="0" err="1" smtClean="0">
                <a:solidFill>
                  <a:srgbClr val="103766"/>
                </a:solidFill>
              </a:rPr>
              <a:t>decisions</a:t>
            </a:r>
            <a:r>
              <a:rPr lang="fr-BE" sz="2800" b="1" dirty="0" smtClean="0">
                <a:solidFill>
                  <a:srgbClr val="103766"/>
                </a:solidFill>
              </a:rPr>
              <a:t> (T3)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17003" y="1915074"/>
            <a:ext cx="3257405" cy="37356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9632" y="3068792"/>
            <a:ext cx="11467008" cy="144016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02465" y="2956308"/>
            <a:ext cx="60959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0524" y="2956308"/>
            <a:ext cx="60959" cy="360040"/>
          </a:xfrm>
          <a:prstGeom prst="rect">
            <a:avLst/>
          </a:prstGeom>
          <a:solidFill>
            <a:srgbClr val="103766"/>
          </a:solidFill>
          <a:ln>
            <a:solidFill>
              <a:srgbClr val="1037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2342" y="3442340"/>
            <a:ext cx="1369133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dirty="0" smtClean="0">
                <a:solidFill>
                  <a:srgbClr val="FF0000"/>
                </a:solidFill>
                <a:latin typeface="Verdana"/>
              </a:rPr>
              <a:t>OPSYS full release in production</a:t>
            </a:r>
            <a:endParaRPr lang="en-GB" sz="1400" dirty="0" err="1" smtClean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29090" y="2709332"/>
            <a:ext cx="141781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FF0000"/>
                </a:solidFill>
                <a:latin typeface="Verdana"/>
              </a:rPr>
              <a:t>Q2 2020</a:t>
            </a:r>
            <a:endParaRPr lang="en-GB" sz="1400" b="1" dirty="0" err="1" smtClean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1109" y="2708752"/>
            <a:ext cx="144016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103766"/>
                </a:solidFill>
                <a:latin typeface="Verdana"/>
              </a:rPr>
              <a:t>Q3 2018</a:t>
            </a:r>
            <a:endParaRPr lang="en-GB" sz="1400" b="1" dirty="0" err="1" smtClean="0">
              <a:solidFill>
                <a:srgbClr val="103766"/>
              </a:solidFill>
              <a:latin typeface="Verdana"/>
            </a:endParaRP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2809352" y="3428830"/>
            <a:ext cx="2208245" cy="5716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dirty="0" smtClean="0">
                <a:solidFill>
                  <a:srgbClr val="103766"/>
                </a:solidFill>
                <a:latin typeface="Verdana"/>
              </a:rPr>
              <a:t>Minimum Viable Product</a:t>
            </a:r>
            <a:endParaRPr lang="en-GB" sz="1400" u="sng" dirty="0" err="1" smtClean="0">
              <a:solidFill>
                <a:srgbClr val="103766"/>
              </a:solidFill>
              <a:latin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453" y="2707010"/>
            <a:ext cx="1832735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smtClean="0">
                <a:solidFill>
                  <a:srgbClr val="00246C"/>
                </a:solidFill>
                <a:latin typeface="Verdana"/>
              </a:rPr>
              <a:t>Q4 2017</a:t>
            </a:r>
            <a:endParaRPr lang="en-GB" sz="1400" b="1" dirty="0" err="1" smtClean="0">
              <a:solidFill>
                <a:srgbClr val="00246C"/>
              </a:solidFill>
              <a:latin typeface="Verdan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52539" y="5227290"/>
            <a:ext cx="31218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 err="1" smtClean="0">
                <a:solidFill>
                  <a:srgbClr val="103766"/>
                </a:solidFill>
                <a:latin typeface="Verdana"/>
              </a:rPr>
              <a:t>Current</a:t>
            </a:r>
            <a:r>
              <a:rPr lang="fr-BE" sz="1400" b="1" dirty="0" smtClean="0">
                <a:solidFill>
                  <a:srgbClr val="103766"/>
                </a:solidFill>
                <a:latin typeface="Verdana"/>
              </a:rPr>
              <a:t> focus</a:t>
            </a:r>
            <a:endParaRPr lang="en-US" sz="1400" b="1" dirty="0" err="1" smtClean="0">
              <a:solidFill>
                <a:srgbClr val="103766"/>
              </a:solidFill>
              <a:latin typeface="Verdan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8663" y="145911"/>
            <a:ext cx="678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Key </a:t>
            </a:r>
            <a:r>
              <a:rPr lang="fr-BE" sz="2800" b="1" dirty="0" err="1" smtClean="0">
                <a:solidFill>
                  <a:srgbClr val="103766"/>
                </a:solidFill>
              </a:rPr>
              <a:t>milestones</a:t>
            </a:r>
            <a:r>
              <a:rPr lang="fr-BE" sz="2800" b="1" dirty="0" smtClean="0">
                <a:solidFill>
                  <a:srgbClr val="103766"/>
                </a:solidFill>
              </a:rPr>
              <a:t> for </a:t>
            </a:r>
            <a:r>
              <a:rPr lang="fr-BE" sz="2800" b="1" dirty="0" err="1" smtClean="0">
                <a:solidFill>
                  <a:srgbClr val="103766"/>
                </a:solidFill>
              </a:rPr>
              <a:t>Track</a:t>
            </a:r>
            <a:r>
              <a:rPr lang="fr-BE" sz="2800" b="1" dirty="0" smtClean="0">
                <a:solidFill>
                  <a:srgbClr val="103766"/>
                </a:solidFill>
              </a:rPr>
              <a:t> 3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45965" y="2975638"/>
            <a:ext cx="60959" cy="360040"/>
          </a:xfrm>
          <a:prstGeom prst="rect">
            <a:avLst/>
          </a:prstGeom>
          <a:solidFill>
            <a:srgbClr val="103766"/>
          </a:solidFill>
          <a:ln>
            <a:solidFill>
              <a:srgbClr val="1037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GB" sz="1400" dirty="0" smtClean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627260" y="3428832"/>
            <a:ext cx="161792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dirty="0" smtClean="0">
                <a:solidFill>
                  <a:srgbClr val="103766"/>
                </a:solidFill>
                <a:latin typeface="Verdana"/>
              </a:rPr>
              <a:t>Business case and </a:t>
            </a:r>
            <a:r>
              <a:rPr lang="fr-BE" sz="1400" dirty="0" err="1" smtClean="0">
                <a:solidFill>
                  <a:srgbClr val="103766"/>
                </a:solidFill>
                <a:latin typeface="Verdana"/>
              </a:rPr>
              <a:t>project</a:t>
            </a:r>
            <a:r>
              <a:rPr lang="fr-BE" sz="1400" dirty="0" smtClean="0">
                <a:solidFill>
                  <a:srgbClr val="103766"/>
                </a:solidFill>
                <a:latin typeface="Verdana"/>
              </a:rPr>
              <a:t> charter</a:t>
            </a:r>
            <a:endParaRPr lang="en-GB" sz="1400" dirty="0" smtClean="0">
              <a:solidFill>
                <a:srgbClr val="103766"/>
              </a:solidFill>
              <a:latin typeface="Verdan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18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29949" y="2956672"/>
            <a:ext cx="60959" cy="3600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 fontAlgn="auto">
              <a:spcBef>
                <a:spcPts val="0"/>
              </a:spcBef>
              <a:spcAft>
                <a:spcPts val="0"/>
              </a:spcAft>
            </a:pPr>
            <a:endParaRPr lang="en-GB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0057" y="2709116"/>
            <a:ext cx="144016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400" b="1" dirty="0" smtClean="0">
                <a:solidFill>
                  <a:srgbClr val="00B050"/>
                </a:solidFill>
                <a:latin typeface="Verdana"/>
              </a:rPr>
              <a:t>Q2 2019</a:t>
            </a:r>
            <a:endParaRPr lang="en-GB" sz="1400" b="1" dirty="0" err="1" smtClean="0">
              <a:solidFill>
                <a:srgbClr val="00B050"/>
              </a:solidFill>
              <a:latin typeface="Verdana"/>
            </a:endParaRP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5680674" y="3429194"/>
            <a:ext cx="2208245" cy="32280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sz="1800" dirty="0" smtClean="0">
                <a:solidFill>
                  <a:srgbClr val="00B050"/>
                </a:solidFill>
                <a:latin typeface="Verdana"/>
              </a:rPr>
              <a:t>Release 2</a:t>
            </a:r>
            <a:endParaRPr lang="en-GB" sz="1400" u="sng" dirty="0" err="1" smtClean="0">
              <a:solidFill>
                <a:srgbClr val="00B050"/>
              </a:solidFill>
              <a:latin typeface="Verdan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90594" y="2970181"/>
            <a:ext cx="60959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 fontAlgn="auto">
              <a:spcBef>
                <a:spcPts val="0"/>
              </a:spcBef>
              <a:spcAft>
                <a:spcPts val="0"/>
              </a:spcAft>
            </a:pPr>
            <a:endParaRPr lang="en-GB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90702" y="2722625"/>
            <a:ext cx="144016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fr-BE" sz="1400" b="1" dirty="0">
                <a:solidFill>
                  <a:srgbClr val="FDB61B"/>
                </a:solidFill>
                <a:latin typeface="Verdana"/>
              </a:rPr>
              <a:t>Q3 2019</a:t>
            </a:r>
            <a:endParaRPr lang="en-GB" sz="1400" b="1" dirty="0" err="1">
              <a:solidFill>
                <a:srgbClr val="FDB61B"/>
              </a:solidFill>
              <a:latin typeface="Verdana"/>
            </a:endParaRPr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8041319" y="3442703"/>
            <a:ext cx="2208245" cy="32280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fr-BE" dirty="0">
                <a:solidFill>
                  <a:schemeClr val="accent4"/>
                </a:solidFill>
                <a:latin typeface="Verdana"/>
              </a:rPr>
              <a:t>Release</a:t>
            </a:r>
            <a:r>
              <a:rPr lang="fr-BE" dirty="0" smtClean="0">
                <a:solidFill>
                  <a:schemeClr val="accent4"/>
                </a:solidFill>
                <a:latin typeface="Verdana"/>
              </a:rPr>
              <a:t> 3</a:t>
            </a:r>
            <a:endParaRPr lang="en-GB" u="sng" dirty="0" err="1" smtClean="0">
              <a:solidFill>
                <a:schemeClr val="accent4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485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dirty="0" smtClean="0">
                <a:solidFill>
                  <a:srgbClr val="103766"/>
                </a:solidFill>
              </a:rPr>
              <a:t>Some </a:t>
            </a:r>
            <a:r>
              <a:rPr lang="it-IT" sz="5400" dirty="0" err="1" smtClean="0">
                <a:solidFill>
                  <a:srgbClr val="103766"/>
                </a:solidFill>
              </a:rPr>
              <a:t>questions</a:t>
            </a:r>
            <a:r>
              <a:rPr lang="it-IT" sz="5400" dirty="0" smtClean="0">
                <a:solidFill>
                  <a:srgbClr val="103766"/>
                </a:solidFill>
              </a:rPr>
              <a:t> for </a:t>
            </a:r>
            <a:r>
              <a:rPr lang="it-IT" sz="5400" dirty="0" err="1" smtClean="0">
                <a:solidFill>
                  <a:srgbClr val="103766"/>
                </a:solidFill>
              </a:rPr>
              <a:t>you</a:t>
            </a:r>
            <a:r>
              <a:rPr lang="it-IT" sz="5400" dirty="0" smtClean="0">
                <a:solidFill>
                  <a:srgbClr val="103766"/>
                </a:solidFill>
              </a:rPr>
              <a:t>!</a:t>
            </a:r>
          </a:p>
          <a:p>
            <a:pPr marL="0" indent="0" algn="ctr">
              <a:buNone/>
            </a:pPr>
            <a:endParaRPr lang="it-IT" sz="5400" dirty="0"/>
          </a:p>
          <a:p>
            <a:pPr marL="0" indent="0" algn="ctr">
              <a:buNone/>
            </a:pPr>
            <a:endParaRPr lang="en-GB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19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 rot="20728220">
            <a:off x="2445453" y="3274490"/>
            <a:ext cx="2700000" cy="2268000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Remember to use the polling tool and </a:t>
            </a:r>
            <a:r>
              <a:rPr lang="en-GB" sz="3200" b="1" dirty="0" smtClean="0">
                <a:solidFill>
                  <a:schemeClr val="tx1"/>
                </a:solidFill>
              </a:rPr>
              <a:t>not</a:t>
            </a:r>
            <a:r>
              <a:rPr lang="en-GB" sz="3200" b="1" dirty="0" smtClean="0"/>
              <a:t> the chat box!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04" y="3629294"/>
            <a:ext cx="1762125" cy="10763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81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 smtClean="0">
                <a:solidFill>
                  <a:srgbClr val="103766"/>
                </a:solidFill>
              </a:rPr>
              <a:t>Welcome</a:t>
            </a:r>
            <a:r>
              <a:rPr lang="fr-BE" sz="2800" b="1" dirty="0" smtClean="0">
                <a:solidFill>
                  <a:srgbClr val="103766"/>
                </a:solidFill>
              </a:rPr>
              <a:t> to the OPSYS </a:t>
            </a:r>
            <a:r>
              <a:rPr lang="fr-BE" sz="2800" b="1" dirty="0" err="1" smtClean="0">
                <a:solidFill>
                  <a:srgbClr val="103766"/>
                </a:solidFill>
              </a:rPr>
              <a:t>webinar</a:t>
            </a:r>
            <a:r>
              <a:rPr lang="fr-BE" sz="2800" b="1" dirty="0" smtClean="0">
                <a:solidFill>
                  <a:srgbClr val="103766"/>
                </a:solidFill>
              </a:rPr>
              <a:t> to </a:t>
            </a:r>
            <a:r>
              <a:rPr lang="fr-BE" sz="2800" b="1" dirty="0" err="1" smtClean="0">
                <a:solidFill>
                  <a:srgbClr val="103766"/>
                </a:solidFill>
              </a:rPr>
              <a:t>launch</a:t>
            </a:r>
            <a:r>
              <a:rPr lang="fr-BE" sz="2800" b="1" dirty="0" smtClean="0">
                <a:solidFill>
                  <a:srgbClr val="103766"/>
                </a:solidFill>
              </a:rPr>
              <a:t> the test phase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6982" y="1565998"/>
            <a:ext cx="465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i="1" dirty="0" err="1" smtClean="0">
                <a:solidFill>
                  <a:srgbClr val="103766"/>
                </a:solidFill>
              </a:rPr>
              <a:t>Who</a:t>
            </a:r>
            <a:r>
              <a:rPr lang="fr-BE" sz="2800" b="1" i="1" dirty="0" smtClean="0">
                <a:solidFill>
                  <a:srgbClr val="103766"/>
                </a:solidFill>
              </a:rPr>
              <a:t> </a:t>
            </a:r>
            <a:r>
              <a:rPr lang="fr-BE" sz="2800" b="1" i="1" dirty="0" err="1" smtClean="0">
                <a:solidFill>
                  <a:srgbClr val="103766"/>
                </a:solidFill>
              </a:rPr>
              <a:t>is</a:t>
            </a:r>
            <a:r>
              <a:rPr lang="fr-BE" sz="2800" b="1" i="1" dirty="0" smtClean="0">
                <a:solidFill>
                  <a:srgbClr val="103766"/>
                </a:solidFill>
              </a:rPr>
              <a:t> running the </a:t>
            </a:r>
            <a:r>
              <a:rPr lang="fr-BE" sz="2800" b="1" i="1" dirty="0" err="1" smtClean="0">
                <a:solidFill>
                  <a:srgbClr val="103766"/>
                </a:solidFill>
              </a:rPr>
              <a:t>webinar</a:t>
            </a:r>
            <a:r>
              <a:rPr lang="fr-BE" sz="2800" b="1" i="1" dirty="0" smtClean="0">
                <a:solidFill>
                  <a:srgbClr val="103766"/>
                </a:solidFill>
              </a:rPr>
              <a:t> ? </a:t>
            </a:r>
            <a:endParaRPr lang="en-GB" sz="2800" b="1" i="1" dirty="0">
              <a:solidFill>
                <a:srgbClr val="1037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368" y="2544723"/>
            <a:ext cx="146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103766"/>
                </a:solidFill>
              </a:rPr>
              <a:t>Michal </a:t>
            </a:r>
            <a:r>
              <a:rPr lang="fr-BE" dirty="0" err="1" smtClean="0">
                <a:solidFill>
                  <a:srgbClr val="103766"/>
                </a:solidFill>
              </a:rPr>
              <a:t>Krejza</a:t>
            </a:r>
            <a:endParaRPr lang="en-GB" dirty="0">
              <a:solidFill>
                <a:srgbClr val="1037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6119" y="2544723"/>
            <a:ext cx="186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103766"/>
                </a:solidFill>
              </a:rPr>
              <a:t>Lucile Petitpierre</a:t>
            </a:r>
            <a:endParaRPr lang="en-GB" dirty="0">
              <a:solidFill>
                <a:srgbClr val="103766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78" y="2968902"/>
            <a:ext cx="948499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</a:t>
            </a:fld>
            <a:endParaRPr lang="en-US"/>
          </a:p>
        </p:txBody>
      </p: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10" y="2996830"/>
            <a:ext cx="89052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r="13915"/>
          <a:stretch/>
        </p:blipFill>
        <p:spPr>
          <a:xfrm rot="5400000">
            <a:off x="10513137" y="3086830"/>
            <a:ext cx="1073663" cy="900000"/>
          </a:xfrm>
          <a:prstGeom prst="rect">
            <a:avLst/>
          </a:prstGeom>
          <a:ln w="3175"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7704165" y="2551676"/>
            <a:ext cx="186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103766"/>
                </a:solidFill>
              </a:rPr>
              <a:t>Véronique Lena</a:t>
            </a:r>
            <a:endParaRPr lang="en-GB" dirty="0">
              <a:solidFill>
                <a:srgbClr val="1037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17960" y="2551676"/>
            <a:ext cx="186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103766"/>
                </a:solidFill>
              </a:rPr>
              <a:t>Guido </a:t>
            </a:r>
            <a:r>
              <a:rPr lang="fr-BE" dirty="0" err="1" smtClean="0">
                <a:solidFill>
                  <a:srgbClr val="103766"/>
                </a:solidFill>
              </a:rPr>
              <a:t>Bilanceri</a:t>
            </a:r>
            <a:endParaRPr lang="en-GB" dirty="0">
              <a:solidFill>
                <a:srgbClr val="1037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15" y="3019304"/>
            <a:ext cx="1036759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5" y="2961758"/>
            <a:ext cx="857250" cy="1143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764935" y="2544723"/>
            <a:ext cx="193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103766"/>
                </a:solidFill>
              </a:rPr>
              <a:t>Tomasz </a:t>
            </a:r>
            <a:r>
              <a:rPr lang="fr-BE" dirty="0" err="1" smtClean="0">
                <a:solidFill>
                  <a:srgbClr val="103766"/>
                </a:solidFill>
              </a:rPr>
              <a:t>Kaminski</a:t>
            </a:r>
            <a:endParaRPr lang="en-GB" dirty="0">
              <a:solidFill>
                <a:srgbClr val="1037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420" y="1404814"/>
            <a:ext cx="1044933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dirty="0" smtClean="0">
                <a:solidFill>
                  <a:srgbClr val="103766"/>
                </a:solidFill>
              </a:rPr>
              <a:t>Question: </a:t>
            </a:r>
            <a:endParaRPr lang="fr-BE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3200" i="1" dirty="0" smtClean="0">
                <a:solidFill>
                  <a:srgbClr val="103766"/>
                </a:solidFill>
              </a:rPr>
              <a:t>How would you rate the quality of your </a:t>
            </a:r>
            <a:r>
              <a:rPr lang="en-GB" sz="3200" i="1" dirty="0" err="1" smtClean="0">
                <a:solidFill>
                  <a:srgbClr val="103766"/>
                </a:solidFill>
              </a:rPr>
              <a:t>logframes</a:t>
            </a:r>
            <a:r>
              <a:rPr lang="en-GB" sz="3200" i="1" dirty="0" smtClean="0">
                <a:solidFill>
                  <a:srgbClr val="103766"/>
                </a:solidFill>
              </a:rPr>
              <a:t> today?</a:t>
            </a:r>
            <a:endParaRPr lang="en-GB" sz="3200" i="1" dirty="0">
              <a:solidFill>
                <a:srgbClr val="103766"/>
              </a:solidFill>
            </a:endParaRPr>
          </a:p>
          <a:p>
            <a:r>
              <a:rPr lang="en-GB" sz="3200" i="1" dirty="0" smtClean="0">
                <a:solidFill>
                  <a:srgbClr val="103766"/>
                </a:solidFill>
              </a:rPr>
              <a:t>	a. Very good</a:t>
            </a:r>
            <a:endParaRPr lang="en-GB" sz="3200" i="1" dirty="0">
              <a:solidFill>
                <a:srgbClr val="103766"/>
              </a:solidFill>
            </a:endParaRPr>
          </a:p>
          <a:p>
            <a:r>
              <a:rPr lang="en-GB" sz="3200" i="1" dirty="0" smtClean="0">
                <a:solidFill>
                  <a:srgbClr val="103766"/>
                </a:solidFill>
              </a:rPr>
              <a:t>	b. Good</a:t>
            </a:r>
            <a:endParaRPr lang="en-GB" sz="3200" i="1" dirty="0">
              <a:solidFill>
                <a:srgbClr val="103766"/>
              </a:solidFill>
            </a:endParaRPr>
          </a:p>
          <a:p>
            <a:r>
              <a:rPr lang="en-GB" sz="3200" i="1" dirty="0" smtClean="0">
                <a:solidFill>
                  <a:srgbClr val="103766"/>
                </a:solidFill>
              </a:rPr>
              <a:t>	c. Average</a:t>
            </a:r>
            <a:endParaRPr lang="en-GB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3200" i="1" dirty="0" smtClean="0">
                <a:solidFill>
                  <a:srgbClr val="103766"/>
                </a:solidFill>
              </a:rPr>
              <a:t>	d. Poor</a:t>
            </a:r>
            <a:endParaRPr lang="en-GB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endParaRPr lang="fr-BE" sz="3200" b="1" i="1" dirty="0" smtClean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3200" b="1" i="1" dirty="0" err="1" smtClean="0">
                <a:solidFill>
                  <a:srgbClr val="103766"/>
                </a:solidFill>
              </a:rPr>
              <a:t>Choose</a:t>
            </a:r>
            <a:r>
              <a:rPr lang="fr-BE" sz="3200" b="1" i="1" dirty="0" smtClean="0">
                <a:solidFill>
                  <a:srgbClr val="103766"/>
                </a:solidFill>
              </a:rPr>
              <a:t> A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B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C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D</a:t>
            </a:r>
            <a:r>
              <a:rPr lang="fr-BE" sz="3200" i="1" dirty="0" smtClean="0">
                <a:solidFill>
                  <a:srgbClr val="103766"/>
                </a:solidFill>
              </a:rPr>
              <a:t>	</a:t>
            </a:r>
          </a:p>
          <a:p>
            <a:endParaRPr lang="fr-BE" sz="3200" i="1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20</a:t>
            </a:fld>
            <a:endParaRPr lang="en-US"/>
          </a:p>
        </p:txBody>
      </p:sp>
      <p:sp>
        <p:nvSpPr>
          <p:cNvPr id="7" name="Folded Corner 6"/>
          <p:cNvSpPr/>
          <p:nvPr/>
        </p:nvSpPr>
        <p:spPr>
          <a:xfrm rot="19992912">
            <a:off x="6801791" y="3366562"/>
            <a:ext cx="2700000" cy="2268000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Remember to use the polling tool and </a:t>
            </a:r>
            <a:r>
              <a:rPr lang="en-GB" sz="3200" b="1" dirty="0" smtClean="0">
                <a:solidFill>
                  <a:schemeClr val="tx1"/>
                </a:solidFill>
              </a:rPr>
              <a:t>not</a:t>
            </a:r>
            <a:r>
              <a:rPr lang="en-GB" sz="3200" b="1" dirty="0" smtClean="0"/>
              <a:t> the chat box!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053" y="4500562"/>
            <a:ext cx="1762125" cy="10763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420" y="1404814"/>
            <a:ext cx="104493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dirty="0" smtClean="0">
                <a:solidFill>
                  <a:srgbClr val="103766"/>
                </a:solidFill>
              </a:rPr>
              <a:t>Question: </a:t>
            </a:r>
            <a:endParaRPr lang="fr-BE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3200" i="1" dirty="0" smtClean="0">
                <a:solidFill>
                  <a:srgbClr val="103766"/>
                </a:solidFill>
              </a:rPr>
              <a:t>How often do you update your </a:t>
            </a:r>
            <a:r>
              <a:rPr lang="en-GB" sz="3200" i="1" dirty="0" err="1" smtClean="0">
                <a:solidFill>
                  <a:srgbClr val="103766"/>
                </a:solidFill>
              </a:rPr>
              <a:t>logframe</a:t>
            </a:r>
            <a:r>
              <a:rPr lang="en-GB" sz="3200" i="1" dirty="0" smtClean="0">
                <a:solidFill>
                  <a:srgbClr val="103766"/>
                </a:solidFill>
              </a:rPr>
              <a:t> during the project implementation?</a:t>
            </a:r>
            <a:endParaRPr lang="en-GB" sz="3200" i="1" dirty="0">
              <a:solidFill>
                <a:srgbClr val="103766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GB" sz="3200" i="1" dirty="0" smtClean="0">
                <a:solidFill>
                  <a:srgbClr val="103766"/>
                </a:solidFill>
              </a:rPr>
              <a:t>Never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3200" i="1" dirty="0" smtClean="0">
                <a:solidFill>
                  <a:srgbClr val="103766"/>
                </a:solidFill>
              </a:rPr>
              <a:t>At each progress reports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3200" i="1" dirty="0" smtClean="0">
                <a:solidFill>
                  <a:srgbClr val="103766"/>
                </a:solidFill>
              </a:rPr>
              <a:t>Ad hoc for key events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3200" i="1" dirty="0" smtClean="0">
                <a:solidFill>
                  <a:srgbClr val="103766"/>
                </a:solidFill>
              </a:rPr>
              <a:t>At the end of project</a:t>
            </a:r>
            <a:endParaRPr lang="en-GB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endParaRPr lang="fr-BE" sz="3200" b="1" i="1" dirty="0" smtClean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3200" b="1" i="1" dirty="0" err="1" smtClean="0">
                <a:solidFill>
                  <a:srgbClr val="103766"/>
                </a:solidFill>
              </a:rPr>
              <a:t>Choose</a:t>
            </a:r>
            <a:r>
              <a:rPr lang="fr-BE" sz="3200" b="1" i="1" dirty="0" smtClean="0">
                <a:solidFill>
                  <a:srgbClr val="103766"/>
                </a:solidFill>
              </a:rPr>
              <a:t> A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B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C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D</a:t>
            </a:r>
            <a:endParaRPr lang="fr-BE" sz="3200" i="1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21</a:t>
            </a:fld>
            <a:endParaRPr lang="en-US"/>
          </a:p>
        </p:txBody>
      </p:sp>
      <p:sp>
        <p:nvSpPr>
          <p:cNvPr id="7" name="Folded Corner 6"/>
          <p:cNvSpPr/>
          <p:nvPr/>
        </p:nvSpPr>
        <p:spPr>
          <a:xfrm rot="19992912">
            <a:off x="6801791" y="3366562"/>
            <a:ext cx="2700000" cy="2268000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Remember to use the polling tool and </a:t>
            </a:r>
            <a:r>
              <a:rPr lang="en-GB" sz="3200" b="1" dirty="0" smtClean="0">
                <a:solidFill>
                  <a:schemeClr val="tx1"/>
                </a:solidFill>
              </a:rPr>
              <a:t>not</a:t>
            </a:r>
            <a:r>
              <a:rPr lang="en-GB" sz="3200" b="1" dirty="0" smtClean="0"/>
              <a:t> the chat box!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053" y="4500562"/>
            <a:ext cx="1762125" cy="10763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420" y="1404814"/>
            <a:ext cx="104493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dirty="0" smtClean="0">
                <a:solidFill>
                  <a:srgbClr val="103766"/>
                </a:solidFill>
              </a:rPr>
              <a:t>Question: </a:t>
            </a:r>
            <a:endParaRPr lang="fr-BE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3200" i="1" dirty="0" smtClean="0">
                <a:solidFill>
                  <a:srgbClr val="103766"/>
                </a:solidFill>
              </a:rPr>
              <a:t>Do you include your </a:t>
            </a:r>
            <a:r>
              <a:rPr lang="en-GB" sz="3200" i="1" dirty="0" err="1" smtClean="0">
                <a:solidFill>
                  <a:srgbClr val="103766"/>
                </a:solidFill>
              </a:rPr>
              <a:t>lograme</a:t>
            </a:r>
            <a:r>
              <a:rPr lang="en-GB" sz="3200" i="1" dirty="0" smtClean="0">
                <a:solidFill>
                  <a:srgbClr val="103766"/>
                </a:solidFill>
              </a:rPr>
              <a:t> in the progress reports?</a:t>
            </a:r>
          </a:p>
          <a:p>
            <a:pPr>
              <a:spcAft>
                <a:spcPts val="1200"/>
              </a:spcAft>
            </a:pPr>
            <a:endParaRPr lang="en-GB" sz="3200" i="1" dirty="0">
              <a:solidFill>
                <a:srgbClr val="103766"/>
              </a:solidFill>
            </a:endParaRPr>
          </a:p>
          <a:p>
            <a:r>
              <a:rPr lang="en-GB" sz="3200" i="1" dirty="0" smtClean="0">
                <a:solidFill>
                  <a:srgbClr val="103766"/>
                </a:solidFill>
              </a:rPr>
              <a:t>	</a:t>
            </a:r>
            <a:r>
              <a:rPr lang="en-GB" sz="3200" dirty="0">
                <a:solidFill>
                  <a:schemeClr val="accent6"/>
                </a:solidFill>
                <a:sym typeface="Wingdings"/>
              </a:rPr>
              <a:t></a:t>
            </a:r>
            <a:r>
              <a:rPr lang="en-GB" sz="3200" i="1" dirty="0" smtClean="0">
                <a:solidFill>
                  <a:srgbClr val="103766"/>
                </a:solidFill>
              </a:rPr>
              <a:t>Yes</a:t>
            </a:r>
            <a:endParaRPr lang="en-GB" sz="3200" i="1" dirty="0">
              <a:solidFill>
                <a:srgbClr val="103766"/>
              </a:solidFill>
            </a:endParaRPr>
          </a:p>
          <a:p>
            <a:r>
              <a:rPr lang="en-GB" sz="3200" i="1" dirty="0" smtClean="0">
                <a:solidFill>
                  <a:srgbClr val="103766"/>
                </a:solidFill>
              </a:rPr>
              <a:t>	</a:t>
            </a:r>
            <a:r>
              <a:rPr lang="en-GB" sz="3200" b="1" dirty="0" smtClean="0">
                <a:solidFill>
                  <a:srgbClr val="FF0000"/>
                </a:solidFill>
              </a:rPr>
              <a:t>x</a:t>
            </a:r>
            <a:r>
              <a:rPr lang="en-GB" sz="3200" i="1" dirty="0" smtClean="0">
                <a:solidFill>
                  <a:srgbClr val="103766"/>
                </a:solidFill>
              </a:rPr>
              <a:t>  No</a:t>
            </a:r>
            <a:endParaRPr lang="en-GB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endParaRPr lang="en-GB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3200" b="1" i="1" dirty="0" err="1" smtClean="0">
                <a:solidFill>
                  <a:srgbClr val="103766"/>
                </a:solidFill>
              </a:rPr>
              <a:t>Choose</a:t>
            </a:r>
            <a:r>
              <a:rPr lang="fr-BE" sz="3200" b="1" i="1" dirty="0" smtClean="0">
                <a:solidFill>
                  <a:srgbClr val="103766"/>
                </a:solidFill>
              </a:rPr>
              <a:t>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Yes</a:t>
            </a:r>
            <a:r>
              <a:rPr lang="fr-BE" sz="3200" b="1" i="1" dirty="0" smtClean="0">
                <a:solidFill>
                  <a:srgbClr val="103766"/>
                </a:solidFill>
              </a:rPr>
              <a:t> or No</a:t>
            </a:r>
            <a:r>
              <a:rPr lang="fr-BE" sz="3200" i="1" dirty="0" smtClean="0">
                <a:solidFill>
                  <a:srgbClr val="103766"/>
                </a:solidFill>
              </a:rPr>
              <a:t>	</a:t>
            </a:r>
          </a:p>
          <a:p>
            <a:endParaRPr lang="fr-BE" sz="3200" i="1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22</a:t>
            </a:fld>
            <a:endParaRPr lang="en-US"/>
          </a:p>
        </p:txBody>
      </p:sp>
      <p:sp>
        <p:nvSpPr>
          <p:cNvPr id="7" name="Folded Corner 6"/>
          <p:cNvSpPr/>
          <p:nvPr/>
        </p:nvSpPr>
        <p:spPr>
          <a:xfrm rot="19992912">
            <a:off x="6801791" y="3366562"/>
            <a:ext cx="2700000" cy="2268000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Remember to use the polling tool and </a:t>
            </a:r>
            <a:r>
              <a:rPr lang="en-GB" sz="3200" b="1" dirty="0" smtClean="0">
                <a:solidFill>
                  <a:schemeClr val="tx1"/>
                </a:solidFill>
              </a:rPr>
              <a:t>not</a:t>
            </a:r>
            <a:r>
              <a:rPr lang="en-GB" sz="3200" b="1" dirty="0" smtClean="0"/>
              <a:t> the chat box!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053" y="4500562"/>
            <a:ext cx="1762125" cy="10763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419" y="1404814"/>
            <a:ext cx="1083960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dirty="0" smtClean="0">
                <a:solidFill>
                  <a:srgbClr val="103766"/>
                </a:solidFill>
              </a:rPr>
              <a:t>Question: </a:t>
            </a:r>
            <a:endParaRPr lang="fr-BE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3200" i="1" dirty="0" smtClean="0">
                <a:solidFill>
                  <a:srgbClr val="103766"/>
                </a:solidFill>
              </a:rPr>
              <a:t>How do you communicate the progress on your key indicators?</a:t>
            </a:r>
          </a:p>
          <a:p>
            <a:pPr>
              <a:spcAft>
                <a:spcPts val="1200"/>
              </a:spcAft>
            </a:pPr>
            <a:endParaRPr lang="en-GB" sz="3200" i="1" dirty="0">
              <a:solidFill>
                <a:srgbClr val="103766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GB" sz="3200" i="1" dirty="0" smtClean="0">
                <a:solidFill>
                  <a:srgbClr val="103766"/>
                </a:solidFill>
              </a:rPr>
              <a:t>Informally to the OM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3200" i="1" dirty="0" smtClean="0">
                <a:solidFill>
                  <a:srgbClr val="103766"/>
                </a:solidFill>
              </a:rPr>
              <a:t>Only through the progress reports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fr-BE" sz="3200" i="1" dirty="0" err="1" smtClean="0">
                <a:solidFill>
                  <a:srgbClr val="103766"/>
                </a:solidFill>
              </a:rPr>
              <a:t>Don't</a:t>
            </a:r>
            <a:r>
              <a:rPr lang="fr-BE" sz="3200" i="1" dirty="0" smtClean="0">
                <a:solidFill>
                  <a:srgbClr val="103766"/>
                </a:solidFill>
              </a:rPr>
              <a:t> report on key </a:t>
            </a:r>
            <a:r>
              <a:rPr lang="fr-BE" sz="3200" i="1" dirty="0" err="1" smtClean="0">
                <a:solidFill>
                  <a:srgbClr val="103766"/>
                </a:solidFill>
              </a:rPr>
              <a:t>indicators</a:t>
            </a:r>
            <a:endParaRPr lang="fr-BE" sz="3200" i="1" dirty="0" smtClean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endParaRPr lang="fr-BE" sz="3200" b="1" i="1" dirty="0" smtClean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3200" b="1" i="1" dirty="0" err="1" smtClean="0">
                <a:solidFill>
                  <a:srgbClr val="103766"/>
                </a:solidFill>
              </a:rPr>
              <a:t>Choose</a:t>
            </a:r>
            <a:r>
              <a:rPr lang="fr-BE" sz="3200" b="1" i="1" dirty="0" smtClean="0">
                <a:solidFill>
                  <a:srgbClr val="103766"/>
                </a:solidFill>
              </a:rPr>
              <a:t> A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B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C</a:t>
            </a:r>
            <a:endParaRPr lang="fr-BE" sz="3200" i="1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23</a:t>
            </a:fld>
            <a:endParaRPr lang="en-US"/>
          </a:p>
        </p:txBody>
      </p:sp>
      <p:sp>
        <p:nvSpPr>
          <p:cNvPr id="7" name="Folded Corner 6"/>
          <p:cNvSpPr/>
          <p:nvPr/>
        </p:nvSpPr>
        <p:spPr>
          <a:xfrm rot="21391503">
            <a:off x="8801770" y="4192722"/>
            <a:ext cx="2700000" cy="2268000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Remember to use the polling tool and </a:t>
            </a:r>
            <a:r>
              <a:rPr lang="en-GB" sz="3200" b="1" dirty="0" smtClean="0">
                <a:solidFill>
                  <a:schemeClr val="tx1"/>
                </a:solidFill>
              </a:rPr>
              <a:t>not</a:t>
            </a:r>
            <a:r>
              <a:rPr lang="en-GB" sz="3200" b="1" dirty="0" smtClean="0"/>
              <a:t> the chat box!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930" y="2575258"/>
            <a:ext cx="1762125" cy="10763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420" y="1404814"/>
            <a:ext cx="104493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dirty="0" smtClean="0">
                <a:solidFill>
                  <a:srgbClr val="103766"/>
                </a:solidFill>
              </a:rPr>
              <a:t>Question: </a:t>
            </a:r>
            <a:endParaRPr lang="fr-BE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3200" i="1" dirty="0" smtClean="0">
                <a:solidFill>
                  <a:srgbClr val="103766"/>
                </a:solidFill>
              </a:rPr>
              <a:t>Who is in charge of updating the </a:t>
            </a:r>
            <a:r>
              <a:rPr lang="en-GB" sz="3200" i="1" dirty="0" err="1" smtClean="0">
                <a:solidFill>
                  <a:srgbClr val="103766"/>
                </a:solidFill>
              </a:rPr>
              <a:t>logframe</a:t>
            </a:r>
            <a:r>
              <a:rPr lang="en-GB" sz="3200" i="1" dirty="0" smtClean="0">
                <a:solidFill>
                  <a:srgbClr val="103766"/>
                </a:solidFill>
              </a:rPr>
              <a:t>?</a:t>
            </a:r>
            <a:endParaRPr lang="en-GB" sz="3200" i="1" dirty="0">
              <a:solidFill>
                <a:srgbClr val="103766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GB" sz="3200" i="1" dirty="0" smtClean="0">
                <a:solidFill>
                  <a:srgbClr val="103766"/>
                </a:solidFill>
              </a:rPr>
              <a:t>The backstopping team of the consulting company / NGO central office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3200" i="1" dirty="0" smtClean="0">
                <a:solidFill>
                  <a:srgbClr val="103766"/>
                </a:solidFill>
              </a:rPr>
              <a:t>The team leader and/or the experts in the field</a:t>
            </a:r>
          </a:p>
          <a:p>
            <a:pPr>
              <a:spcAft>
                <a:spcPts val="1200"/>
              </a:spcAft>
            </a:pPr>
            <a:endParaRPr lang="fr-BE" sz="2400" i="1" dirty="0" smtClean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2400" i="1" dirty="0" smtClean="0">
                <a:solidFill>
                  <a:srgbClr val="103766"/>
                </a:solidFill>
              </a:rPr>
              <a:t>This </a:t>
            </a:r>
            <a:r>
              <a:rPr lang="fr-BE" sz="2400" i="1" dirty="0" err="1" smtClean="0">
                <a:solidFill>
                  <a:srgbClr val="103766"/>
                </a:solidFill>
              </a:rPr>
              <a:t>is</a:t>
            </a:r>
            <a:r>
              <a:rPr lang="fr-BE" sz="2400" i="1" dirty="0" smtClean="0">
                <a:solidFill>
                  <a:srgbClr val="103766"/>
                </a:solidFill>
              </a:rPr>
              <a:t> key to </a:t>
            </a:r>
            <a:r>
              <a:rPr lang="fr-BE" sz="2400" i="1" dirty="0" err="1" smtClean="0">
                <a:solidFill>
                  <a:srgbClr val="103766"/>
                </a:solidFill>
              </a:rPr>
              <a:t>provide</a:t>
            </a:r>
            <a:r>
              <a:rPr lang="fr-BE" sz="2400" i="1" dirty="0" smtClean="0">
                <a:solidFill>
                  <a:srgbClr val="103766"/>
                </a:solidFill>
              </a:rPr>
              <a:t> </a:t>
            </a:r>
            <a:r>
              <a:rPr lang="fr-BE" sz="2400" i="1" dirty="0" err="1" smtClean="0">
                <a:solidFill>
                  <a:srgbClr val="103766"/>
                </a:solidFill>
              </a:rPr>
              <a:t>credentials</a:t>
            </a:r>
            <a:r>
              <a:rPr lang="fr-BE" sz="2400" i="1" dirty="0" smtClean="0">
                <a:solidFill>
                  <a:srgbClr val="103766"/>
                </a:solidFill>
              </a:rPr>
              <a:t> to </a:t>
            </a:r>
            <a:r>
              <a:rPr lang="fr-BE" sz="2400" i="1" dirty="0" err="1" smtClean="0">
                <a:solidFill>
                  <a:srgbClr val="103766"/>
                </a:solidFill>
              </a:rPr>
              <a:t>external</a:t>
            </a:r>
            <a:r>
              <a:rPr lang="fr-BE" sz="2400" i="1" dirty="0" smtClean="0">
                <a:solidFill>
                  <a:srgbClr val="103766"/>
                </a:solidFill>
              </a:rPr>
              <a:t> </a:t>
            </a:r>
            <a:r>
              <a:rPr lang="fr-BE" sz="2400" i="1" dirty="0" err="1" smtClean="0">
                <a:solidFill>
                  <a:srgbClr val="103766"/>
                </a:solidFill>
              </a:rPr>
              <a:t>users</a:t>
            </a:r>
            <a:endParaRPr lang="fr-BE" sz="3200" b="1" i="1" dirty="0" smtClean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3200" b="1" i="1" dirty="0" err="1" smtClean="0">
                <a:solidFill>
                  <a:srgbClr val="103766"/>
                </a:solidFill>
              </a:rPr>
              <a:t>Choose</a:t>
            </a:r>
            <a:r>
              <a:rPr lang="fr-BE" sz="3200" b="1" i="1" dirty="0" smtClean="0">
                <a:solidFill>
                  <a:srgbClr val="103766"/>
                </a:solidFill>
              </a:rPr>
              <a:t> A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B and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elaborate</a:t>
            </a:r>
            <a:r>
              <a:rPr lang="fr-BE" sz="3200" b="1" i="1" dirty="0" smtClean="0">
                <a:solidFill>
                  <a:srgbClr val="103766"/>
                </a:solidFill>
              </a:rPr>
              <a:t> in chat box</a:t>
            </a:r>
            <a:endParaRPr lang="fr-BE" sz="3200" i="1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053" y="4500562"/>
            <a:ext cx="1762125" cy="10763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420" y="1404814"/>
            <a:ext cx="104493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dirty="0" smtClean="0">
                <a:solidFill>
                  <a:srgbClr val="103766"/>
                </a:solidFill>
              </a:rPr>
              <a:t>Question: </a:t>
            </a:r>
            <a:endParaRPr lang="fr-BE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3200" i="1" dirty="0" smtClean="0">
                <a:solidFill>
                  <a:srgbClr val="103766"/>
                </a:solidFill>
              </a:rPr>
              <a:t>Who should submit the </a:t>
            </a:r>
            <a:r>
              <a:rPr lang="en-GB" sz="3200" i="1" dirty="0" err="1" smtClean="0">
                <a:solidFill>
                  <a:srgbClr val="103766"/>
                </a:solidFill>
              </a:rPr>
              <a:t>logframe</a:t>
            </a:r>
            <a:r>
              <a:rPr lang="en-GB" sz="3200" i="1" dirty="0" smtClean="0">
                <a:solidFill>
                  <a:srgbClr val="103766"/>
                </a:solidFill>
              </a:rPr>
              <a:t> in OPSYS for approval by the OM?</a:t>
            </a:r>
            <a:endParaRPr lang="en-GB" sz="3200" i="1" dirty="0">
              <a:solidFill>
                <a:srgbClr val="103766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GB" sz="3200" i="1" dirty="0">
                <a:solidFill>
                  <a:srgbClr val="103766"/>
                </a:solidFill>
              </a:rPr>
              <a:t>The backstopping team of the consulting company / NGO central office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3200" i="1" dirty="0">
                <a:solidFill>
                  <a:srgbClr val="103766"/>
                </a:solidFill>
              </a:rPr>
              <a:t>The team leader and/or the experts in the field</a:t>
            </a:r>
          </a:p>
          <a:p>
            <a:pPr>
              <a:spcAft>
                <a:spcPts val="1200"/>
              </a:spcAft>
            </a:pPr>
            <a:endParaRPr lang="fr-BE" sz="3200" b="1" i="1" dirty="0" smtClean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2400" i="1" dirty="0">
                <a:solidFill>
                  <a:srgbClr val="103766"/>
                </a:solidFill>
              </a:rPr>
              <a:t>This </a:t>
            </a:r>
            <a:r>
              <a:rPr lang="fr-BE" sz="2400" i="1" dirty="0" err="1">
                <a:solidFill>
                  <a:srgbClr val="103766"/>
                </a:solidFill>
              </a:rPr>
              <a:t>is</a:t>
            </a:r>
            <a:r>
              <a:rPr lang="fr-BE" sz="2400" i="1" dirty="0">
                <a:solidFill>
                  <a:srgbClr val="103766"/>
                </a:solidFill>
              </a:rPr>
              <a:t> key to </a:t>
            </a:r>
            <a:r>
              <a:rPr lang="fr-BE" sz="2400" i="1" dirty="0" err="1">
                <a:solidFill>
                  <a:srgbClr val="103766"/>
                </a:solidFill>
              </a:rPr>
              <a:t>provide</a:t>
            </a:r>
            <a:r>
              <a:rPr lang="fr-BE" sz="2400" i="1" dirty="0">
                <a:solidFill>
                  <a:srgbClr val="103766"/>
                </a:solidFill>
              </a:rPr>
              <a:t> </a:t>
            </a:r>
            <a:r>
              <a:rPr lang="fr-BE" sz="2400" i="1" dirty="0" err="1">
                <a:solidFill>
                  <a:srgbClr val="103766"/>
                </a:solidFill>
              </a:rPr>
              <a:t>credentials</a:t>
            </a:r>
            <a:r>
              <a:rPr lang="fr-BE" sz="2400" i="1" dirty="0">
                <a:solidFill>
                  <a:srgbClr val="103766"/>
                </a:solidFill>
              </a:rPr>
              <a:t> to </a:t>
            </a:r>
            <a:r>
              <a:rPr lang="fr-BE" sz="2400" i="1" dirty="0" err="1">
                <a:solidFill>
                  <a:srgbClr val="103766"/>
                </a:solidFill>
              </a:rPr>
              <a:t>external</a:t>
            </a:r>
            <a:r>
              <a:rPr lang="fr-BE" sz="2400" i="1" dirty="0">
                <a:solidFill>
                  <a:srgbClr val="103766"/>
                </a:solidFill>
              </a:rPr>
              <a:t> </a:t>
            </a:r>
            <a:r>
              <a:rPr lang="fr-BE" sz="2400" i="1" dirty="0" err="1">
                <a:solidFill>
                  <a:srgbClr val="103766"/>
                </a:solidFill>
              </a:rPr>
              <a:t>users</a:t>
            </a:r>
            <a:endParaRPr lang="fr-BE" sz="3200" b="1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4000" b="1" i="1" dirty="0" err="1">
                <a:solidFill>
                  <a:srgbClr val="103766"/>
                </a:solidFill>
              </a:rPr>
              <a:t>Choose</a:t>
            </a:r>
            <a:r>
              <a:rPr lang="fr-BE" sz="4000" b="1" i="1" dirty="0">
                <a:solidFill>
                  <a:srgbClr val="103766"/>
                </a:solidFill>
              </a:rPr>
              <a:t> </a:t>
            </a:r>
            <a:r>
              <a:rPr lang="fr-BE" sz="4000" b="1" i="1" dirty="0" smtClean="0">
                <a:solidFill>
                  <a:srgbClr val="103766"/>
                </a:solidFill>
              </a:rPr>
              <a:t>A </a:t>
            </a:r>
            <a:r>
              <a:rPr lang="fr-BE" sz="4000" b="1" i="1" dirty="0" err="1">
                <a:solidFill>
                  <a:srgbClr val="103766"/>
                </a:solidFill>
              </a:rPr>
              <a:t>or</a:t>
            </a:r>
            <a:r>
              <a:rPr lang="fr-BE" sz="4000" b="1" i="1" dirty="0">
                <a:solidFill>
                  <a:srgbClr val="103766"/>
                </a:solidFill>
              </a:rPr>
              <a:t> </a:t>
            </a:r>
            <a:r>
              <a:rPr lang="fr-BE" sz="4000" b="1" i="1" dirty="0" smtClean="0">
                <a:solidFill>
                  <a:srgbClr val="103766"/>
                </a:solidFill>
              </a:rPr>
              <a:t>B </a:t>
            </a:r>
            <a:r>
              <a:rPr lang="fr-BE" sz="4000" b="1" i="1" dirty="0">
                <a:solidFill>
                  <a:srgbClr val="103766"/>
                </a:solidFill>
              </a:rPr>
              <a:t>and </a:t>
            </a:r>
            <a:r>
              <a:rPr lang="fr-BE" sz="4000" b="1" i="1" dirty="0" err="1">
                <a:solidFill>
                  <a:srgbClr val="103766"/>
                </a:solidFill>
              </a:rPr>
              <a:t>elaborate</a:t>
            </a:r>
            <a:r>
              <a:rPr lang="fr-BE" sz="4000" b="1" i="1" dirty="0">
                <a:solidFill>
                  <a:srgbClr val="103766"/>
                </a:solidFill>
              </a:rPr>
              <a:t> in chat </a:t>
            </a:r>
            <a:r>
              <a:rPr lang="fr-BE" sz="4000" b="1" i="1" dirty="0" smtClean="0">
                <a:solidFill>
                  <a:srgbClr val="103766"/>
                </a:solidFill>
              </a:rPr>
              <a:t>box</a:t>
            </a:r>
            <a:endParaRPr lang="fr-BE" sz="3200" i="1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053" y="4500562"/>
            <a:ext cx="1762125" cy="10763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420" y="1404814"/>
            <a:ext cx="104493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dirty="0" smtClean="0">
                <a:solidFill>
                  <a:srgbClr val="103766"/>
                </a:solidFill>
              </a:rPr>
              <a:t>Question: </a:t>
            </a:r>
            <a:endParaRPr lang="fr-BE" sz="3200" i="1" dirty="0">
              <a:solidFill>
                <a:srgbClr val="103766"/>
              </a:solidFill>
            </a:endParaRPr>
          </a:p>
          <a:p>
            <a:pPr marL="0" lvl="1">
              <a:spcAft>
                <a:spcPts val="1200"/>
              </a:spcAft>
            </a:pPr>
            <a:r>
              <a:rPr lang="en-GB" sz="3200" i="1" dirty="0" smtClean="0">
                <a:solidFill>
                  <a:srgbClr val="103766"/>
                </a:solidFill>
              </a:rPr>
              <a:t>Which steps should mostly be improved in your 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>
                <a:solidFill>
                  <a:srgbClr val="103766"/>
                </a:solidFill>
              </a:rPr>
              <a:t>Collaboration/communication </a:t>
            </a:r>
            <a:r>
              <a:rPr lang="fr-BE" sz="3200" i="1" dirty="0" err="1">
                <a:solidFill>
                  <a:srgbClr val="103766"/>
                </a:solidFill>
              </a:rPr>
              <a:t>with</a:t>
            </a:r>
            <a:r>
              <a:rPr lang="fr-BE" sz="3200" i="1" dirty="0">
                <a:solidFill>
                  <a:srgbClr val="103766"/>
                </a:solidFill>
              </a:rPr>
              <a:t> EC </a:t>
            </a:r>
            <a:r>
              <a:rPr lang="fr-BE" sz="3200" i="1" dirty="0" smtClean="0">
                <a:solidFill>
                  <a:srgbClr val="103766"/>
                </a:solidFill>
              </a:rPr>
              <a:t>staff</a:t>
            </a:r>
            <a:r>
              <a:rPr lang="en-GB" sz="3200" i="1" dirty="0" smtClean="0">
                <a:solidFill>
                  <a:srgbClr val="103766"/>
                </a:solidFill>
              </a:rPr>
              <a:t>?</a:t>
            </a:r>
            <a:endParaRPr lang="en-GB" sz="3200" i="1" dirty="0">
              <a:solidFill>
                <a:srgbClr val="103766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fr-BE" sz="3200" i="1" dirty="0" err="1" smtClean="0">
                <a:solidFill>
                  <a:srgbClr val="103766"/>
                </a:solidFill>
              </a:rPr>
              <a:t>Tendering</a:t>
            </a:r>
            <a:r>
              <a:rPr lang="fr-BE" sz="3200" i="1" dirty="0" smtClean="0">
                <a:solidFill>
                  <a:srgbClr val="103766"/>
                </a:solidFill>
              </a:rPr>
              <a:t>/call for </a:t>
            </a:r>
            <a:r>
              <a:rPr lang="fr-BE" sz="3200" i="1" dirty="0" err="1" smtClean="0">
                <a:solidFill>
                  <a:srgbClr val="103766"/>
                </a:solidFill>
              </a:rPr>
              <a:t>proposals</a:t>
            </a:r>
            <a:endParaRPr lang="fr-BE" sz="3200" i="1" dirty="0" smtClean="0">
              <a:solidFill>
                <a:srgbClr val="103766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fr-BE" sz="3200" i="1" dirty="0" err="1" smtClean="0">
                <a:solidFill>
                  <a:srgbClr val="103766"/>
                </a:solidFill>
              </a:rPr>
              <a:t>Reporting</a:t>
            </a:r>
            <a:r>
              <a:rPr lang="fr-BE" sz="3200" i="1" dirty="0" smtClean="0">
                <a:solidFill>
                  <a:srgbClr val="103766"/>
                </a:solidFill>
              </a:rPr>
              <a:t> and </a:t>
            </a:r>
            <a:r>
              <a:rPr lang="fr-BE" sz="3200" i="1" dirty="0" err="1" smtClean="0">
                <a:solidFill>
                  <a:srgbClr val="103766"/>
                </a:solidFill>
              </a:rPr>
              <a:t>invoicing</a:t>
            </a:r>
            <a:endParaRPr lang="fr-BE" sz="3200" i="1" dirty="0" smtClean="0">
              <a:solidFill>
                <a:srgbClr val="103766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fr-BE" sz="3200" i="1" dirty="0" err="1" smtClean="0">
                <a:solidFill>
                  <a:srgbClr val="103766"/>
                </a:solidFill>
              </a:rPr>
              <a:t>Other</a:t>
            </a:r>
            <a:endParaRPr lang="fr-BE" sz="3200" i="1" dirty="0" smtClean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endParaRPr lang="fr-BE" sz="3200" b="1" i="1" dirty="0" smtClean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3200" b="1" i="1" dirty="0" err="1" smtClean="0">
                <a:solidFill>
                  <a:srgbClr val="103766"/>
                </a:solidFill>
              </a:rPr>
              <a:t>Choose</a:t>
            </a:r>
            <a:r>
              <a:rPr lang="fr-BE" sz="3200" b="1" i="1" dirty="0" smtClean="0">
                <a:solidFill>
                  <a:srgbClr val="103766"/>
                </a:solidFill>
              </a:rPr>
              <a:t> A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B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C and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elaborate</a:t>
            </a:r>
            <a:r>
              <a:rPr lang="fr-BE" sz="3200" b="1" i="1" dirty="0" smtClean="0">
                <a:solidFill>
                  <a:srgbClr val="103766"/>
                </a:solidFill>
              </a:rPr>
              <a:t> in the chat room</a:t>
            </a:r>
            <a:endParaRPr lang="fr-BE" sz="3200" i="1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053" y="4500562"/>
            <a:ext cx="1762125" cy="10763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7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420" y="1404814"/>
            <a:ext cx="104493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i="1" dirty="0" smtClean="0">
                <a:solidFill>
                  <a:srgbClr val="103766"/>
                </a:solidFill>
              </a:rPr>
              <a:t>Question: </a:t>
            </a:r>
            <a:endParaRPr lang="fr-BE" sz="3200" i="1" dirty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3200" i="1" dirty="0" smtClean="0">
                <a:solidFill>
                  <a:srgbClr val="103766"/>
                </a:solidFill>
              </a:rPr>
              <a:t>Have you already used e-procurement (online submission of calls or tenders)?</a:t>
            </a:r>
            <a:endParaRPr lang="en-GB" sz="3200" i="1" dirty="0">
              <a:solidFill>
                <a:srgbClr val="103766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GB" sz="3200" i="1" dirty="0" smtClean="0">
                <a:solidFill>
                  <a:srgbClr val="103766"/>
                </a:solidFill>
              </a:rPr>
              <a:t>Yes, with other DG of the European Commission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3200" i="1" dirty="0" smtClean="0">
                <a:solidFill>
                  <a:srgbClr val="103766"/>
                </a:solidFill>
              </a:rPr>
              <a:t>Yes, with PROSPECT (DG DEVCO)</a:t>
            </a:r>
          </a:p>
          <a:p>
            <a:pPr marL="971550" lvl="1" indent="-514350">
              <a:buFont typeface="+mj-lt"/>
              <a:buAutoNum type="alphaLcPeriod"/>
            </a:pPr>
            <a:r>
              <a:rPr lang="fr-BE" sz="3200" i="1" dirty="0" err="1" smtClean="0">
                <a:solidFill>
                  <a:srgbClr val="103766"/>
                </a:solidFill>
              </a:rPr>
              <a:t>Yes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with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other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donors</a:t>
            </a:r>
            <a:endParaRPr lang="fr-BE" sz="3200" i="1" dirty="0" smtClean="0">
              <a:solidFill>
                <a:srgbClr val="103766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fr-BE" sz="3200" i="1" dirty="0" smtClean="0">
                <a:solidFill>
                  <a:srgbClr val="103766"/>
                </a:solidFill>
              </a:rPr>
              <a:t>Never</a:t>
            </a:r>
          </a:p>
          <a:p>
            <a:pPr>
              <a:spcAft>
                <a:spcPts val="1200"/>
              </a:spcAft>
            </a:pPr>
            <a:endParaRPr lang="fr-BE" sz="3200" b="1" i="1" dirty="0" smtClean="0">
              <a:solidFill>
                <a:srgbClr val="103766"/>
              </a:solidFill>
            </a:endParaRPr>
          </a:p>
          <a:p>
            <a:pPr>
              <a:spcAft>
                <a:spcPts val="1200"/>
              </a:spcAft>
            </a:pPr>
            <a:r>
              <a:rPr lang="fr-BE" sz="3200" b="1" i="1" dirty="0" err="1" smtClean="0">
                <a:solidFill>
                  <a:srgbClr val="103766"/>
                </a:solidFill>
              </a:rPr>
              <a:t>Choose</a:t>
            </a:r>
            <a:r>
              <a:rPr lang="fr-BE" sz="3200" b="1" i="1" dirty="0" smtClean="0">
                <a:solidFill>
                  <a:srgbClr val="103766"/>
                </a:solidFill>
              </a:rPr>
              <a:t> A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B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C </a:t>
            </a:r>
            <a:r>
              <a:rPr lang="fr-BE" sz="3200" b="1" i="1" dirty="0" err="1" smtClean="0">
                <a:solidFill>
                  <a:srgbClr val="103766"/>
                </a:solidFill>
              </a:rPr>
              <a:t>or</a:t>
            </a:r>
            <a:r>
              <a:rPr lang="fr-BE" sz="3200" b="1" i="1" dirty="0" smtClean="0">
                <a:solidFill>
                  <a:srgbClr val="103766"/>
                </a:solidFill>
              </a:rPr>
              <a:t> D</a:t>
            </a:r>
            <a:endParaRPr lang="fr-BE" sz="3200" i="1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27</a:t>
            </a:fld>
            <a:endParaRPr lang="en-US"/>
          </a:p>
        </p:txBody>
      </p:sp>
      <p:sp>
        <p:nvSpPr>
          <p:cNvPr id="7" name="Folded Corner 6"/>
          <p:cNvSpPr/>
          <p:nvPr/>
        </p:nvSpPr>
        <p:spPr>
          <a:xfrm rot="20728220">
            <a:off x="6879429" y="4180263"/>
            <a:ext cx="2700000" cy="2268000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Remember to use the polling tool and </a:t>
            </a:r>
            <a:r>
              <a:rPr lang="en-GB" sz="3200" b="1" dirty="0" smtClean="0">
                <a:solidFill>
                  <a:schemeClr val="tx1"/>
                </a:solidFill>
              </a:rPr>
              <a:t>not</a:t>
            </a:r>
            <a:r>
              <a:rPr lang="en-GB" sz="3200" b="1" dirty="0" smtClean="0"/>
              <a:t> the chat box!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053" y="4500562"/>
            <a:ext cx="1762125" cy="10763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184105" y="2652611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Presentation 3: How </a:t>
            </a:r>
            <a:r>
              <a:rPr lang="en-GB" sz="2000" b="1" dirty="0"/>
              <a:t>does </a:t>
            </a:r>
            <a:r>
              <a:rPr lang="en-GB" sz="2000" b="1" dirty="0" smtClean="0"/>
              <a:t>OPSYS </a:t>
            </a:r>
            <a:r>
              <a:rPr lang="en-GB" sz="2000" b="1" dirty="0"/>
              <a:t>fit in the big picture?</a:t>
            </a:r>
          </a:p>
          <a:p>
            <a:pPr marL="0" indent="0">
              <a:buNone/>
            </a:pPr>
            <a:endParaRPr lang="fr-BE" sz="2000" b="1" dirty="0"/>
          </a:p>
          <a:p>
            <a:pPr marL="0" indent="0">
              <a:buNone/>
            </a:pPr>
            <a:r>
              <a:rPr lang="en-GB" sz="1800" b="1" dirty="0" smtClean="0"/>
              <a:t>Tomasz KAMINSKI</a:t>
            </a:r>
            <a:r>
              <a:rPr lang="en-GB" sz="1800" dirty="0" smtClean="0"/>
              <a:t>, </a:t>
            </a:r>
            <a:r>
              <a:rPr lang="en-GB" sz="1800" dirty="0"/>
              <a:t>DIGIT</a:t>
            </a:r>
          </a:p>
          <a:p>
            <a:pPr marL="0" indent="0">
              <a:buNone/>
            </a:pPr>
            <a:endParaRPr lang="es-ES_tradnl" sz="2000" b="1" i="1" dirty="0">
              <a:solidFill>
                <a:schemeClr val="tx1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6538" y="-19050"/>
            <a:ext cx="10895462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OPSYS is part of EC Corporate strategy for a modern </a:t>
            </a:r>
            <a:r>
              <a:rPr lang="en-GB" sz="2800" b="1" dirty="0" err="1" smtClean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eGoverment</a:t>
            </a:r>
            <a:r>
              <a:rPr lang="en-GB" sz="2800" b="1" dirty="0" smtClean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 service</a:t>
            </a:r>
            <a:endParaRPr lang="en-GB" sz="2800" b="1" dirty="0">
              <a:solidFill>
                <a:srgbClr val="1037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02256" y="1690777"/>
            <a:ext cx="10964173" cy="412499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Art. 95.2 of the </a:t>
            </a:r>
            <a:r>
              <a:rPr lang="en-GB" dirty="0" smtClean="0">
                <a:hlinkClick r:id="rId2"/>
              </a:rPr>
              <a:t>F</a:t>
            </a:r>
            <a:r>
              <a:rPr lang="pl-PL" dirty="0" err="1" smtClean="0">
                <a:hlinkClick r:id="rId2"/>
              </a:rPr>
              <a:t>inancial</a:t>
            </a:r>
            <a:r>
              <a:rPr lang="pl-PL" dirty="0" smtClean="0">
                <a:hlinkClick r:id="rId2"/>
              </a:rPr>
              <a:t> </a:t>
            </a:r>
            <a:r>
              <a:rPr lang="en-GB" dirty="0" smtClean="0">
                <a:hlinkClick r:id="rId2"/>
              </a:rPr>
              <a:t>R</a:t>
            </a:r>
            <a:r>
              <a:rPr lang="pl-PL" dirty="0" err="1" smtClean="0">
                <a:hlinkClick r:id="rId2"/>
              </a:rPr>
              <a:t>egulation</a:t>
            </a:r>
            <a:r>
              <a:rPr lang="en-GB" dirty="0" smtClean="0">
                <a:hlinkClick r:id="rId2"/>
              </a:rPr>
              <a:t> </a:t>
            </a:r>
            <a:r>
              <a:rPr lang="en-GB" dirty="0"/>
              <a:t>commits the Commission (even more widely, the institutions) to the design and implementation of </a:t>
            </a:r>
            <a:r>
              <a:rPr lang="en-GB" b="1" dirty="0"/>
              <a:t>"solutions for the submission, storage and processing of data submitted in grant and procurement procedures"</a:t>
            </a:r>
            <a:r>
              <a:rPr lang="en-GB" dirty="0"/>
              <a:t>. To this end, </a:t>
            </a:r>
            <a:r>
              <a:rPr lang="en-GB" b="1" dirty="0"/>
              <a:t>"a </a:t>
            </a:r>
            <a:r>
              <a:rPr lang="en-GB" b="1" dirty="0" smtClean="0"/>
              <a:t>Single </a:t>
            </a:r>
            <a:r>
              <a:rPr lang="en-GB" b="1" dirty="0"/>
              <a:t>E</a:t>
            </a:r>
            <a:r>
              <a:rPr lang="en-GB" b="1" dirty="0" smtClean="0"/>
              <a:t>lectronic </a:t>
            </a:r>
            <a:r>
              <a:rPr lang="en-GB" b="1" dirty="0"/>
              <a:t>D</a:t>
            </a:r>
            <a:r>
              <a:rPr lang="en-GB" b="1" dirty="0" smtClean="0"/>
              <a:t>ata </a:t>
            </a:r>
            <a:r>
              <a:rPr lang="en-GB" b="1" dirty="0"/>
              <a:t>I</a:t>
            </a:r>
            <a:r>
              <a:rPr lang="en-GB" b="1" dirty="0" smtClean="0"/>
              <a:t>nterchange </a:t>
            </a:r>
            <a:r>
              <a:rPr lang="en-GB" b="1" dirty="0"/>
              <a:t>A</a:t>
            </a:r>
            <a:r>
              <a:rPr lang="en-GB" b="1" dirty="0" smtClean="0"/>
              <a:t>rea </a:t>
            </a:r>
            <a:r>
              <a:rPr lang="en-GB" dirty="0"/>
              <a:t>[SEDIA]</a:t>
            </a:r>
            <a:r>
              <a:rPr lang="en-GB" b="1" dirty="0"/>
              <a:t> for applicants, candidates and tenderers"</a:t>
            </a:r>
            <a:r>
              <a:rPr lang="en-GB" dirty="0"/>
              <a:t> shall be put in place</a:t>
            </a:r>
          </a:p>
        </p:txBody>
      </p:sp>
    </p:spTree>
    <p:extLst>
      <p:ext uri="{BB962C8B-B14F-4D97-AF65-F5344CB8AC3E}">
        <p14:creationId xmlns:p14="http://schemas.microsoft.com/office/powerpoint/2010/main" val="17958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17971" y="2567945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err="1" smtClean="0">
                <a:sym typeface="Wingdings" panose="05000000000000000000" pitchFamily="2" charset="2"/>
              </a:rPr>
              <a:t>Presentation</a:t>
            </a:r>
            <a:r>
              <a:rPr lang="fr-FR" sz="2000" b="1" dirty="0" smtClean="0">
                <a:sym typeface="Wingdings" panose="05000000000000000000" pitchFamily="2" charset="2"/>
              </a:rPr>
              <a:t> 1: </a:t>
            </a:r>
            <a:r>
              <a:rPr lang="fr-FR" sz="2000" b="1" dirty="0" err="1" smtClean="0">
                <a:sym typeface="Wingdings" panose="05000000000000000000" pitchFamily="2" charset="2"/>
              </a:rPr>
              <a:t>What</a:t>
            </a:r>
            <a:r>
              <a:rPr lang="fr-FR" sz="2000" b="1" dirty="0" smtClean="0"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ym typeface="Wingdings" panose="05000000000000000000" pitchFamily="2" charset="2"/>
              </a:rPr>
              <a:t>is</a:t>
            </a:r>
            <a:r>
              <a:rPr lang="fr-FR" sz="2000" b="1" dirty="0">
                <a:sym typeface="Wingdings" panose="05000000000000000000" pitchFamily="2" charset="2"/>
              </a:rPr>
              <a:t> </a:t>
            </a:r>
            <a:r>
              <a:rPr lang="fr-FR" sz="2000" b="1" dirty="0" smtClean="0">
                <a:sym typeface="Wingdings" panose="05000000000000000000" pitchFamily="2" charset="2"/>
              </a:rPr>
              <a:t>OPSYS </a:t>
            </a:r>
            <a:r>
              <a:rPr lang="fr-FR" sz="2000" b="1" dirty="0">
                <a:sym typeface="Wingdings" panose="05000000000000000000" pitchFamily="2" charset="2"/>
              </a:rPr>
              <a:t>and </a:t>
            </a:r>
            <a:r>
              <a:rPr lang="fr-FR" sz="2000" b="1" dirty="0" err="1">
                <a:sym typeface="Wingdings" panose="05000000000000000000" pitchFamily="2" charset="2"/>
              </a:rPr>
              <a:t>what</a:t>
            </a:r>
            <a:r>
              <a:rPr lang="fr-FR" sz="2000" b="1" dirty="0"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ym typeface="Wingdings" panose="05000000000000000000" pitchFamily="2" charset="2"/>
              </a:rPr>
              <a:t>benefits</a:t>
            </a:r>
            <a:r>
              <a:rPr lang="fr-FR" sz="2000" b="1" dirty="0"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ym typeface="Wingdings" panose="05000000000000000000" pitchFamily="2" charset="2"/>
              </a:rPr>
              <a:t>will</a:t>
            </a:r>
            <a:r>
              <a:rPr lang="fr-FR" sz="2000" b="1" dirty="0"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ym typeface="Wingdings" panose="05000000000000000000" pitchFamily="2" charset="2"/>
              </a:rPr>
              <a:t>it</a:t>
            </a:r>
            <a:r>
              <a:rPr lang="fr-FR" sz="2000" b="1" dirty="0"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ym typeface="Wingdings" panose="05000000000000000000" pitchFamily="2" charset="2"/>
              </a:rPr>
              <a:t>bring</a:t>
            </a:r>
            <a:r>
              <a:rPr lang="fr-FR" sz="2000" b="1" dirty="0"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sym typeface="Wingdings" panose="05000000000000000000" pitchFamily="2" charset="2"/>
              </a:rPr>
              <a:t>you</a:t>
            </a:r>
            <a:r>
              <a:rPr lang="fr-FR" sz="2000" b="1" dirty="0">
                <a:sym typeface="Wingdings" panose="05000000000000000000" pitchFamily="2" charset="2"/>
              </a:rPr>
              <a:t>? Quick </a:t>
            </a:r>
            <a:r>
              <a:rPr lang="fr-FR" sz="2000" b="1" dirty="0" err="1">
                <a:sym typeface="Wingdings" panose="05000000000000000000" pitchFamily="2" charset="2"/>
              </a:rPr>
              <a:t>overview</a:t>
            </a:r>
            <a:r>
              <a:rPr lang="fr-FR" sz="2000" b="1" dirty="0">
                <a:sym typeface="Wingdings" panose="05000000000000000000" pitchFamily="2" charset="2"/>
              </a:rPr>
              <a:t> on </a:t>
            </a:r>
            <a:r>
              <a:rPr lang="fr-FR" sz="2000" b="1" dirty="0" err="1">
                <a:sym typeface="Wingdings" panose="05000000000000000000" pitchFamily="2" charset="2"/>
              </a:rPr>
              <a:t>governance</a:t>
            </a:r>
            <a:r>
              <a:rPr lang="fr-FR" sz="2000" b="1" dirty="0">
                <a:sym typeface="Wingdings" panose="05000000000000000000" pitchFamily="2" charset="2"/>
              </a:rPr>
              <a:t> and key </a:t>
            </a:r>
            <a:r>
              <a:rPr lang="fr-FR" sz="2000" b="1" dirty="0" err="1" smtClean="0">
                <a:sym typeface="Wingdings" panose="05000000000000000000" pitchFamily="2" charset="2"/>
              </a:rPr>
              <a:t>benefits</a:t>
            </a:r>
            <a:endParaRPr lang="fr-FR" sz="20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sz="2000" b="1" dirty="0"/>
          </a:p>
          <a:p>
            <a:pPr marL="0" indent="0">
              <a:buNone/>
            </a:pPr>
            <a:r>
              <a:rPr lang="en-GB" sz="1800" b="1" dirty="0"/>
              <a:t>Michal </a:t>
            </a:r>
            <a:r>
              <a:rPr lang="en-GB" sz="1800" b="1" dirty="0" err="1"/>
              <a:t>Krejza</a:t>
            </a:r>
            <a:r>
              <a:rPr lang="en-GB" sz="1800" dirty="0"/>
              <a:t>, Head of Unit, Results and Business Processes, DEVCO</a:t>
            </a:r>
          </a:p>
          <a:p>
            <a:pPr marL="0" indent="0">
              <a:buNone/>
            </a:pPr>
            <a:r>
              <a:rPr lang="fr-BE" sz="20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s-ES_tradnl" sz="2000" b="1" i="1" dirty="0">
              <a:solidFill>
                <a:schemeClr val="tx1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www.cliparthut.com/clip-arts/375/earth-graphic-375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58" y="1108676"/>
            <a:ext cx="1306824" cy="152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296538" y="-19050"/>
            <a:ext cx="10895462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OPSYS is part of EC Corporate strategy for a modern </a:t>
            </a:r>
            <a:r>
              <a:rPr lang="en-GB" sz="2800" b="1" dirty="0" err="1" smtClean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eGoverment</a:t>
            </a:r>
            <a:r>
              <a:rPr lang="en-GB" sz="2800" b="1" dirty="0" smtClean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 service</a:t>
            </a:r>
            <a:endParaRPr lang="en-GB" sz="2800" b="1" dirty="0">
              <a:solidFill>
                <a:srgbClr val="103766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32766" y="3744658"/>
            <a:ext cx="9376012" cy="2365910"/>
            <a:chOff x="1132766" y="3949378"/>
            <a:chExt cx="9376012" cy="23659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766" y="3949378"/>
              <a:ext cx="9376012" cy="2365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173707" y="3971499"/>
              <a:ext cx="4995081" cy="4640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15" y="1176916"/>
            <a:ext cx="1028205" cy="118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47162" y="5923128"/>
            <a:ext cx="7219666" cy="75062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40239" y="5841242"/>
            <a:ext cx="194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Corporate Services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2552131" y="6182435"/>
            <a:ext cx="941695" cy="42535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ABAC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728113" y="6182435"/>
            <a:ext cx="941695" cy="42535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ARES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82770" y="6182435"/>
            <a:ext cx="1223749" cy="42535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eSignature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002137" y="6182435"/>
            <a:ext cx="941695" cy="42535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….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6" name="Curved Connector 25"/>
          <p:cNvCxnSpPr/>
          <p:nvPr/>
        </p:nvCxnSpPr>
        <p:spPr>
          <a:xfrm>
            <a:off x="3603008" y="3338468"/>
            <a:ext cx="504968" cy="135636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>
            <a:off x="3603008" y="3338468"/>
            <a:ext cx="3626467" cy="8906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0800000" flipV="1">
            <a:off x="4648201" y="3373797"/>
            <a:ext cx="3868005" cy="1341078"/>
          </a:xfrm>
          <a:prstGeom prst="curvedConnector3">
            <a:avLst>
              <a:gd name="adj1" fmla="val 9998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0800000" flipV="1">
            <a:off x="5857875" y="3373797"/>
            <a:ext cx="2658330" cy="1417278"/>
          </a:xfrm>
          <a:prstGeom prst="curvedConnector3">
            <a:avLst>
              <a:gd name="adj1" fmla="val 10016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rot="10800000" flipV="1">
            <a:off x="8325135" y="3373796"/>
            <a:ext cx="191071" cy="1211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6603" y="1951629"/>
            <a:ext cx="149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External users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9883254" y="1858369"/>
            <a:ext cx="101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EC  users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30</a:t>
            </a:fld>
            <a:endParaRPr lang="en-US"/>
          </a:p>
        </p:txBody>
      </p:sp>
      <p:pic>
        <p:nvPicPr>
          <p:cNvPr id="3074" name="Picture 2" descr="\\NET1.cec.eu.int\homes\071\kaminto\Desktop\MyP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7" y="2489526"/>
            <a:ext cx="3037034" cy="17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NET1.cec.eu.int\homes\071\kaminto\Desktop\MyW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303" y="2522999"/>
            <a:ext cx="2667902" cy="15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671247" y="1259132"/>
            <a:ext cx="45849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 smtClean="0"/>
              <a:t>Process driven – Adaptable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 smtClean="0"/>
              <a:t>100% Paperless – 100% Mobile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 smtClean="0"/>
              <a:t>User centric -  User Friendly -  Secure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 smtClean="0"/>
              <a:t>Quick information access – Real time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 smtClean="0"/>
              <a:t>Automated  checks –  No clerical tasks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dirty="0" smtClean="0"/>
              <a:t>Transparency – Collaboration -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6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6538" y="-19051"/>
            <a:ext cx="10895462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One stop shop </a:t>
            </a:r>
            <a:r>
              <a:rPr lang="pl-PL" sz="2800" b="1" dirty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GB" sz="2800" b="1" dirty="0" smtClean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implementing partners</a:t>
            </a:r>
            <a:endParaRPr lang="en-GB" sz="2800" b="1" dirty="0">
              <a:solidFill>
                <a:srgbClr val="1037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691666-A3C8-4B8C-905D-A09820ECD42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61" y="819467"/>
            <a:ext cx="10318626" cy="600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818681" y="1371600"/>
            <a:ext cx="2562044" cy="31055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rgbClr val="7030A0"/>
                </a:solidFill>
              </a:rPr>
              <a:t>Manage</a:t>
            </a:r>
            <a:r>
              <a:rPr lang="pl-PL" dirty="0" smtClean="0">
                <a:solidFill>
                  <a:srgbClr val="7030A0"/>
                </a:solidFill>
              </a:rPr>
              <a:t> </a:t>
            </a:r>
            <a:r>
              <a:rPr lang="pl-PL" dirty="0" err="1" smtClean="0">
                <a:solidFill>
                  <a:srgbClr val="7030A0"/>
                </a:solidFill>
              </a:rPr>
              <a:t>Legal</a:t>
            </a:r>
            <a:r>
              <a:rPr lang="pl-PL" dirty="0" smtClean="0">
                <a:solidFill>
                  <a:srgbClr val="7030A0"/>
                </a:solidFill>
              </a:rPr>
              <a:t> </a:t>
            </a:r>
            <a:r>
              <a:rPr lang="pl-PL" dirty="0" err="1" smtClean="0">
                <a:solidFill>
                  <a:srgbClr val="7030A0"/>
                </a:solidFill>
              </a:rPr>
              <a:t>Entities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99837" y="1903561"/>
            <a:ext cx="2380888" cy="6268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rgbClr val="7030A0"/>
                </a:solidFill>
              </a:rPr>
              <a:t>Create</a:t>
            </a:r>
            <a:r>
              <a:rPr lang="pl-PL" dirty="0">
                <a:solidFill>
                  <a:srgbClr val="7030A0"/>
                </a:solidFill>
              </a:rPr>
              <a:t> and </a:t>
            </a:r>
            <a:r>
              <a:rPr lang="pl-PL" dirty="0" err="1">
                <a:solidFill>
                  <a:srgbClr val="7030A0"/>
                </a:solidFill>
              </a:rPr>
              <a:t>manage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proposals</a:t>
            </a:r>
            <a:r>
              <a:rPr lang="pl-PL" dirty="0">
                <a:solidFill>
                  <a:srgbClr val="7030A0"/>
                </a:solidFill>
              </a:rPr>
              <a:t> and </a:t>
            </a:r>
            <a:r>
              <a:rPr lang="pl-PL" dirty="0" err="1">
                <a:solidFill>
                  <a:srgbClr val="7030A0"/>
                </a:solidFill>
              </a:rPr>
              <a:t>tenders</a:t>
            </a:r>
            <a:r>
              <a:rPr lang="pl-PL" dirty="0">
                <a:solidFill>
                  <a:srgbClr val="7030A0"/>
                </a:solidFill>
              </a:rPr>
              <a:t>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09183" y="3042236"/>
            <a:ext cx="2380888" cy="6268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rgbClr val="7030A0"/>
                </a:solidFill>
              </a:rPr>
              <a:t>Manage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awarded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contracts</a:t>
            </a:r>
            <a:r>
              <a:rPr lang="pl-PL" dirty="0">
                <a:solidFill>
                  <a:srgbClr val="7030A0"/>
                </a:solidFill>
              </a:rPr>
              <a:t> and </a:t>
            </a:r>
            <a:r>
              <a:rPr lang="pl-PL" dirty="0" err="1">
                <a:solidFill>
                  <a:srgbClr val="7030A0"/>
                </a:solidFill>
              </a:rPr>
              <a:t>projects</a:t>
            </a:r>
            <a:r>
              <a:rPr lang="pl-PL" dirty="0">
                <a:solidFill>
                  <a:srgbClr val="7030A0"/>
                </a:solidFill>
              </a:rPr>
              <a:t>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87561" y="4072739"/>
            <a:ext cx="1662022" cy="3536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rgbClr val="7030A0"/>
                </a:solidFill>
              </a:rPr>
              <a:t>Manage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results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27563" y="4873924"/>
            <a:ext cx="2782018" cy="8367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rgbClr val="7030A0"/>
                </a:solidFill>
              </a:rPr>
              <a:t>Consult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tasks</a:t>
            </a:r>
            <a:r>
              <a:rPr lang="pl-PL" dirty="0">
                <a:solidFill>
                  <a:srgbClr val="7030A0"/>
                </a:solidFill>
              </a:rPr>
              <a:t>, </a:t>
            </a:r>
            <a:r>
              <a:rPr lang="pl-PL" dirty="0" err="1">
                <a:solidFill>
                  <a:srgbClr val="7030A0"/>
                </a:solidFill>
              </a:rPr>
              <a:t>notifications</a:t>
            </a:r>
            <a:r>
              <a:rPr lang="pl-PL" dirty="0">
                <a:solidFill>
                  <a:srgbClr val="7030A0"/>
                </a:solidFill>
              </a:rPr>
              <a:t> &amp; </a:t>
            </a:r>
            <a:r>
              <a:rPr lang="pl-PL" dirty="0" err="1">
                <a:solidFill>
                  <a:srgbClr val="7030A0"/>
                </a:solidFill>
              </a:rPr>
              <a:t>formal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notifications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09414" y="6212517"/>
            <a:ext cx="2193265" cy="5089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rgbClr val="7030A0"/>
                </a:solidFill>
              </a:rPr>
              <a:t>Work</a:t>
            </a:r>
            <a:r>
              <a:rPr lang="pl-PL" dirty="0">
                <a:solidFill>
                  <a:srgbClr val="7030A0"/>
                </a:solidFill>
              </a:rPr>
              <a:t> as </a:t>
            </a:r>
            <a:r>
              <a:rPr lang="pl-PL" dirty="0" smtClean="0">
                <a:solidFill>
                  <a:srgbClr val="7030A0"/>
                </a:solidFill>
              </a:rPr>
              <a:t>a</a:t>
            </a:r>
            <a:r>
              <a:rPr lang="it-IT" dirty="0" smtClean="0">
                <a:solidFill>
                  <a:srgbClr val="7030A0"/>
                </a:solidFill>
              </a:rPr>
              <a:t>n</a:t>
            </a:r>
            <a:r>
              <a:rPr lang="pl-PL" dirty="0" smtClean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expert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 flipV="1">
            <a:off x="2099993" y="2858265"/>
            <a:ext cx="909190" cy="49739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</p:cNvCxnSpPr>
          <p:nvPr/>
        </p:nvCxnSpPr>
        <p:spPr>
          <a:xfrm flipH="1">
            <a:off x="2099992" y="2216988"/>
            <a:ext cx="899845" cy="31342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</p:cNvCxnSpPr>
          <p:nvPr/>
        </p:nvCxnSpPr>
        <p:spPr>
          <a:xfrm flipH="1">
            <a:off x="2029544" y="1526876"/>
            <a:ext cx="789137" cy="56934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1903741" y="3338399"/>
            <a:ext cx="125803" cy="1088024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>
            <a:stCxn id="14" idx="1"/>
          </p:cNvCxnSpPr>
          <p:nvPr/>
        </p:nvCxnSpPr>
        <p:spPr>
          <a:xfrm flipH="1" flipV="1">
            <a:off x="2099993" y="3959525"/>
            <a:ext cx="627570" cy="133278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903741" y="4684143"/>
            <a:ext cx="823822" cy="183742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3" idx="1"/>
          </p:cNvCxnSpPr>
          <p:nvPr/>
        </p:nvCxnSpPr>
        <p:spPr>
          <a:xfrm rot="10800000">
            <a:off x="1707671" y="3218741"/>
            <a:ext cx="1579890" cy="1030841"/>
          </a:xfrm>
          <a:prstGeom prst="bentConnector3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5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963038" y="2652611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Presentation 4: OPSYS </a:t>
            </a:r>
            <a:r>
              <a:rPr lang="en-GB" sz="2000" b="1" dirty="0"/>
              <a:t>- Results and </a:t>
            </a:r>
            <a:r>
              <a:rPr lang="en-GB" sz="2000" b="1" dirty="0" smtClean="0"/>
              <a:t>Monitoring</a:t>
            </a:r>
          </a:p>
          <a:p>
            <a:pPr marL="0" indent="0">
              <a:buNone/>
            </a:pPr>
            <a:r>
              <a:rPr lang="en-GB" sz="2000" dirty="0" smtClean="0"/>
              <a:t>- Results portal</a:t>
            </a:r>
          </a:p>
          <a:p>
            <a:pPr marL="0" indent="0">
              <a:buNone/>
            </a:pPr>
            <a:r>
              <a:rPr lang="en-GB" sz="2000" dirty="0" smtClean="0"/>
              <a:t>- Create and manage a </a:t>
            </a:r>
            <a:r>
              <a:rPr lang="en-GB" sz="2000" dirty="0" err="1" smtClean="0"/>
              <a:t>logframe</a:t>
            </a:r>
            <a:endParaRPr lang="en-GB" sz="2000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b="1" dirty="0" smtClean="0"/>
              <a:t>Lucile </a:t>
            </a:r>
            <a:r>
              <a:rPr lang="en-GB" sz="1800" b="1" dirty="0" err="1" smtClean="0"/>
              <a:t>Petitpierre</a:t>
            </a:r>
            <a:r>
              <a:rPr lang="en-GB" sz="1800" dirty="0" smtClean="0"/>
              <a:t>, </a:t>
            </a:r>
            <a:r>
              <a:rPr lang="en-GB" sz="1800" dirty="0"/>
              <a:t>Results and Business Processes, </a:t>
            </a:r>
            <a:r>
              <a:rPr lang="en-GB" sz="1800" dirty="0" smtClean="0"/>
              <a:t>DEVCO</a:t>
            </a:r>
            <a:endParaRPr lang="en-GB" sz="1800" dirty="0"/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2"/>
          <p:cNvSpPr txBox="1">
            <a:spLocks/>
          </p:cNvSpPr>
          <p:nvPr/>
        </p:nvSpPr>
        <p:spPr bwMode="auto">
          <a:xfrm>
            <a:off x="302694" y="1414731"/>
            <a:ext cx="11586612" cy="420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03766"/>
                </a:solidFill>
                <a:latin typeface="+mn-lt"/>
              </a:rPr>
              <a:t>Plan, monitor and report on your interventions: create and submit the </a:t>
            </a:r>
            <a:r>
              <a:rPr lang="en-GB" sz="2800" dirty="0" err="1" smtClean="0">
                <a:solidFill>
                  <a:srgbClr val="103766"/>
                </a:solidFill>
                <a:latin typeface="+mn-lt"/>
              </a:rPr>
              <a:t>logframe</a:t>
            </a:r>
            <a:r>
              <a:rPr lang="en-GB" sz="2800" dirty="0" smtClean="0">
                <a:solidFill>
                  <a:srgbClr val="103766"/>
                </a:solidFill>
                <a:latin typeface="+mn-lt"/>
              </a:rPr>
              <a:t>, encode results, export the </a:t>
            </a:r>
            <a:r>
              <a:rPr lang="en-GB" sz="2800" dirty="0" err="1" smtClean="0">
                <a:solidFill>
                  <a:srgbClr val="103766"/>
                </a:solidFill>
                <a:latin typeface="+mn-lt"/>
              </a:rPr>
              <a:t>logframe</a:t>
            </a:r>
            <a:endParaRPr lang="en-GB" sz="2800" dirty="0" smtClean="0">
              <a:solidFill>
                <a:srgbClr val="103766"/>
              </a:solidFill>
              <a:latin typeface="+mn-lt"/>
            </a:endParaRP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03766"/>
                </a:solidFill>
                <a:latin typeface="+mn-lt"/>
              </a:rPr>
              <a:t>Store </a:t>
            </a:r>
            <a:r>
              <a:rPr lang="en-GB" sz="2800" dirty="0">
                <a:solidFill>
                  <a:srgbClr val="103766"/>
                </a:solidFill>
                <a:latin typeface="+mn-lt"/>
              </a:rPr>
              <a:t>and </a:t>
            </a:r>
            <a:r>
              <a:rPr lang="en-GB" sz="2800" dirty="0" smtClean="0">
                <a:solidFill>
                  <a:srgbClr val="103766"/>
                </a:solidFill>
                <a:latin typeface="+mn-lt"/>
              </a:rPr>
              <a:t>consolidate the results of your interventions</a:t>
            </a: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03766"/>
                </a:solidFill>
                <a:latin typeface="+mn-lt"/>
              </a:rPr>
              <a:t>Manage and follow up on your activities, key events and milestones</a:t>
            </a:r>
            <a:endParaRPr lang="en-GB" sz="2800" dirty="0">
              <a:solidFill>
                <a:srgbClr val="103766"/>
              </a:solidFill>
              <a:latin typeface="+mn-lt"/>
            </a:endParaRP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03766"/>
                </a:solidFill>
                <a:latin typeface="+mn-lt"/>
              </a:rPr>
              <a:t>Collaborate directly with EC staff and receive faster approvals</a:t>
            </a: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03766"/>
                </a:solidFill>
                <a:latin typeface="+mn-lt"/>
              </a:rPr>
              <a:t>Submit progress reports and upload relevant documents</a:t>
            </a: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03766"/>
                </a:solidFill>
                <a:latin typeface="+mn-lt"/>
              </a:rPr>
              <a:t>Coordinate easily with your consortium and partners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8663" y="145911"/>
            <a:ext cx="9646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 smtClean="0">
                <a:solidFill>
                  <a:srgbClr val="103766"/>
                </a:solidFill>
              </a:rPr>
              <a:t>Results</a:t>
            </a:r>
            <a:r>
              <a:rPr lang="fr-BE" sz="2800" b="1" dirty="0" smtClean="0">
                <a:solidFill>
                  <a:srgbClr val="103766"/>
                </a:solidFill>
              </a:rPr>
              <a:t> and monitoring in OPSYS: </a:t>
            </a:r>
            <a:r>
              <a:rPr lang="fr-BE" sz="2800" b="1" dirty="0" err="1" smtClean="0">
                <a:solidFill>
                  <a:srgbClr val="103766"/>
                </a:solidFill>
              </a:rPr>
              <a:t>what</a:t>
            </a:r>
            <a:r>
              <a:rPr lang="fr-BE" sz="2800" b="1" dirty="0" smtClean="0">
                <a:solidFill>
                  <a:srgbClr val="103766"/>
                </a:solidFill>
              </a:rPr>
              <a:t> </a:t>
            </a:r>
            <a:r>
              <a:rPr lang="fr-BE" sz="2800" b="1" dirty="0" err="1" smtClean="0">
                <a:solidFill>
                  <a:srgbClr val="103766"/>
                </a:solidFill>
              </a:rPr>
              <a:t>will</a:t>
            </a:r>
            <a:r>
              <a:rPr lang="fr-BE" sz="2800" b="1" dirty="0" smtClean="0">
                <a:solidFill>
                  <a:srgbClr val="103766"/>
                </a:solidFill>
              </a:rPr>
              <a:t> </a:t>
            </a:r>
            <a:r>
              <a:rPr lang="fr-BE" sz="2800" b="1" dirty="0" err="1" smtClean="0">
                <a:solidFill>
                  <a:srgbClr val="103766"/>
                </a:solidFill>
              </a:rPr>
              <a:t>you</a:t>
            </a:r>
            <a:r>
              <a:rPr lang="fr-BE" sz="2800" b="1" dirty="0" smtClean="0">
                <a:solidFill>
                  <a:srgbClr val="103766"/>
                </a:solidFill>
              </a:rPr>
              <a:t> </a:t>
            </a:r>
            <a:r>
              <a:rPr lang="fr-BE" sz="2800" b="1" dirty="0" err="1" smtClean="0">
                <a:solidFill>
                  <a:srgbClr val="103766"/>
                </a:solidFill>
              </a:rPr>
              <a:t>be</a:t>
            </a:r>
            <a:r>
              <a:rPr lang="fr-BE" sz="2800" b="1" dirty="0" smtClean="0">
                <a:solidFill>
                  <a:srgbClr val="103766"/>
                </a:solidFill>
              </a:rPr>
              <a:t> able to do?</a:t>
            </a:r>
            <a:endParaRPr lang="fr-BE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2"/>
          <p:cNvSpPr txBox="1">
            <a:spLocks/>
          </p:cNvSpPr>
          <p:nvPr/>
        </p:nvSpPr>
        <p:spPr bwMode="auto">
          <a:xfrm>
            <a:off x="302694" y="1414731"/>
            <a:ext cx="11586612" cy="475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03766"/>
                </a:solidFill>
                <a:latin typeface="+mn-lt"/>
              </a:rPr>
              <a:t>Be </a:t>
            </a:r>
            <a:r>
              <a:rPr lang="en-GB" sz="2800" dirty="0">
                <a:solidFill>
                  <a:srgbClr val="103766"/>
                </a:solidFill>
                <a:latin typeface="+mn-lt"/>
              </a:rPr>
              <a:t>accredited by your Operational manager</a:t>
            </a: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03766"/>
                </a:solidFill>
                <a:latin typeface="+mn-lt"/>
              </a:rPr>
              <a:t>Access </a:t>
            </a:r>
            <a:r>
              <a:rPr lang="en-GB" sz="2800" dirty="0" smtClean="0">
                <a:solidFill>
                  <a:srgbClr val="103766"/>
                </a:solidFill>
                <a:latin typeface="+mn-lt"/>
              </a:rPr>
              <a:t>OPSYS </a:t>
            </a: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03766"/>
                </a:solidFill>
                <a:latin typeface="+mn-lt"/>
              </a:rPr>
              <a:t>Access </a:t>
            </a:r>
            <a:r>
              <a:rPr lang="en-GB" sz="2800" dirty="0">
                <a:solidFill>
                  <a:srgbClr val="103766"/>
                </a:solidFill>
                <a:latin typeface="+mn-lt"/>
              </a:rPr>
              <a:t>interventions you are in charge of</a:t>
            </a: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03766"/>
                </a:solidFill>
                <a:latin typeface="+mn-lt"/>
              </a:rPr>
              <a:t>Access </a:t>
            </a:r>
            <a:r>
              <a:rPr lang="en-GB" sz="2800" dirty="0" err="1" smtClean="0">
                <a:solidFill>
                  <a:srgbClr val="103766"/>
                </a:solidFill>
                <a:latin typeface="+mn-lt"/>
              </a:rPr>
              <a:t>logframe</a:t>
            </a:r>
            <a:r>
              <a:rPr lang="en-GB" sz="2800" dirty="0" smtClean="0">
                <a:solidFill>
                  <a:srgbClr val="103766"/>
                </a:solidFill>
                <a:latin typeface="+mn-lt"/>
              </a:rPr>
              <a:t> </a:t>
            </a:r>
            <a:r>
              <a:rPr lang="en-GB" sz="2800" dirty="0">
                <a:solidFill>
                  <a:srgbClr val="103766"/>
                </a:solidFill>
                <a:latin typeface="+mn-lt"/>
              </a:rPr>
              <a:t>and submit them for approval</a:t>
            </a: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03766"/>
                </a:solidFill>
                <a:latin typeface="+mn-lt"/>
              </a:rPr>
              <a:t>Report on indicator progress and submit for </a:t>
            </a:r>
            <a:r>
              <a:rPr lang="en-GB" sz="2800" dirty="0" smtClean="0">
                <a:solidFill>
                  <a:srgbClr val="103766"/>
                </a:solidFill>
                <a:latin typeface="+mn-lt"/>
              </a:rPr>
              <a:t>approval</a:t>
            </a: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03766"/>
              </a:solidFill>
              <a:latin typeface="+mn-lt"/>
            </a:endParaRPr>
          </a:p>
          <a:p>
            <a:pPr marL="0" lvl="2" algn="ctr">
              <a:spcBef>
                <a:spcPts val="0"/>
              </a:spcBef>
              <a:spcAft>
                <a:spcPts val="1200"/>
              </a:spcAft>
            </a:pPr>
            <a:r>
              <a:rPr lang="en-GB" sz="2800" b="1" dirty="0" smtClean="0">
                <a:solidFill>
                  <a:srgbClr val="103766"/>
                </a:solidFill>
                <a:latin typeface="+mn-lt"/>
              </a:rPr>
              <a:t>This is what you will test!</a:t>
            </a: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103766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8663" y="145911"/>
            <a:ext cx="756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What can you do as </a:t>
            </a:r>
            <a:r>
              <a:rPr lang="en-GB" sz="2800" b="1" dirty="0" smtClean="0">
                <a:solidFill>
                  <a:srgbClr val="103766"/>
                </a:solidFill>
              </a:rPr>
              <a:t>(Lead) IP at this stage?</a:t>
            </a:r>
            <a:endParaRPr lang="fr-BE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82" y="4128598"/>
            <a:ext cx="8820000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401" y="0"/>
            <a:ext cx="10972800" cy="93662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Operational Manager assigns you as Lead-IP</a:t>
            </a:r>
          </a:p>
        </p:txBody>
      </p:sp>
      <p:cxnSp>
        <p:nvCxnSpPr>
          <p:cNvPr id="8" name="Straight Arrow Connector 7"/>
          <p:cNvCxnSpPr>
            <a:stCxn id="20" idx="5"/>
          </p:cNvCxnSpPr>
          <p:nvPr/>
        </p:nvCxnSpPr>
        <p:spPr bwMode="auto">
          <a:xfrm>
            <a:off x="8987971" y="4728673"/>
            <a:ext cx="1061930" cy="359002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02" y="1002332"/>
            <a:ext cx="8992361" cy="29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cxnSpLocks/>
            <a:stCxn id="22" idx="2"/>
          </p:cNvCxnSpPr>
          <p:nvPr/>
        </p:nvCxnSpPr>
        <p:spPr bwMode="auto">
          <a:xfrm flipH="1">
            <a:off x="2861691" y="5424742"/>
            <a:ext cx="760521" cy="459359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 flipH="1">
            <a:off x="9113432" y="937461"/>
            <a:ext cx="147351" cy="491289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>
          <a:xfrm>
            <a:off x="8972751" y="546386"/>
            <a:ext cx="576064" cy="3910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1</a:t>
            </a:r>
            <a:endParaRPr lang="en-GB" sz="1800" b="0" dirty="0"/>
          </a:p>
        </p:txBody>
      </p:sp>
      <p:sp>
        <p:nvSpPr>
          <p:cNvPr id="22" name="Oval 21"/>
          <p:cNvSpPr/>
          <p:nvPr/>
        </p:nvSpPr>
        <p:spPr>
          <a:xfrm>
            <a:off x="3622212" y="5229204"/>
            <a:ext cx="576064" cy="3910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3</a:t>
            </a:r>
            <a:endParaRPr lang="en-GB" sz="1800" b="0" dirty="0"/>
          </a:p>
        </p:txBody>
      </p:sp>
      <p:sp>
        <p:nvSpPr>
          <p:cNvPr id="20" name="Oval 19"/>
          <p:cNvSpPr/>
          <p:nvPr/>
        </p:nvSpPr>
        <p:spPr>
          <a:xfrm>
            <a:off x="8496267" y="4394869"/>
            <a:ext cx="576064" cy="3910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2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35774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337" y="0"/>
            <a:ext cx="7643763" cy="93662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Lead-Implementing partner accesses Result portal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6659" y="1124745"/>
            <a:ext cx="8220002" cy="5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912" y="94735"/>
            <a:ext cx="9272538" cy="66726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Access personal dashboard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6698" y="3913686"/>
            <a:ext cx="8948394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572" y="928911"/>
            <a:ext cx="10179218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 flipH="1">
            <a:off x="2662912" y="2788579"/>
            <a:ext cx="456757" cy="336708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6072517" y="5583577"/>
            <a:ext cx="456757" cy="336708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62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75685"/>
            <a:ext cx="10353973" cy="93662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Access intervention and create logframe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883" y="1095030"/>
            <a:ext cx="11788641" cy="55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8340602" y="888576"/>
            <a:ext cx="456757" cy="336708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482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675" y="75685"/>
            <a:ext cx="10553998" cy="93662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Create logframe: add results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2" t="6640" r="24240" b="4478"/>
          <a:stretch/>
        </p:blipFill>
        <p:spPr bwMode="auto">
          <a:xfrm>
            <a:off x="1353787" y="898450"/>
            <a:ext cx="9654640" cy="5799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103766"/>
                </a:solidFill>
              </a:rPr>
              <a:t>Agenda of the webinar</a:t>
            </a:r>
            <a:endParaRPr lang="en-GB" sz="2800" b="1" dirty="0">
              <a:solidFill>
                <a:srgbClr val="103766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137166"/>
              </p:ext>
            </p:extLst>
          </p:nvPr>
        </p:nvGraphicFramePr>
        <p:xfrm>
          <a:off x="1422594" y="1337095"/>
          <a:ext cx="9343377" cy="52779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43377"/>
              </a:tblGrid>
              <a:tr h="5168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1" noProof="0" dirty="0" smtClean="0">
                          <a:solidFill>
                            <a:srgbClr val="103766"/>
                          </a:solidFill>
                        </a:rPr>
                        <a:t>Agenda</a:t>
                      </a:r>
                      <a:endParaRPr lang="en-GB" sz="2400" b="1" noProof="0" dirty="0" smtClean="0">
                        <a:solidFill>
                          <a:srgbClr val="103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6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noProof="0" dirty="0" smtClean="0">
                          <a:solidFill>
                            <a:srgbClr val="103766"/>
                          </a:solidFill>
                          <a:sym typeface="Wingdings" panose="05000000000000000000" pitchFamily="2" charset="2"/>
                        </a:rPr>
                        <a:t>Presentation 1</a:t>
                      </a:r>
                      <a:r>
                        <a:rPr lang="en-GB" sz="1600" b="0" noProof="0" dirty="0" smtClean="0">
                          <a:solidFill>
                            <a:srgbClr val="103766"/>
                          </a:solidFill>
                          <a:sym typeface="Wingdings" panose="05000000000000000000" pitchFamily="2" charset="2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dirty="0" smtClean="0">
                          <a:solidFill>
                            <a:srgbClr val="103766"/>
                          </a:solidFill>
                          <a:sym typeface="Wingdings" panose="05000000000000000000" pitchFamily="2" charset="2"/>
                        </a:rPr>
                        <a:t>What is OPSYS and what benefits will it bring you? Quick overview on governance and key benefits. </a:t>
                      </a:r>
                      <a:endParaRPr lang="en-GB" sz="1600" b="0" noProof="0" dirty="0" smtClean="0">
                        <a:solidFill>
                          <a:srgbClr val="103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852">
                <a:tc>
                  <a:txBody>
                    <a:bodyPr/>
                    <a:lstStyle/>
                    <a:p>
                      <a:r>
                        <a:rPr lang="en-GB" sz="1600" i="1" noProof="0" dirty="0" smtClean="0">
                          <a:solidFill>
                            <a:srgbClr val="103766"/>
                          </a:solidFill>
                        </a:rPr>
                        <a:t>Presentation 2</a:t>
                      </a:r>
                      <a:endParaRPr lang="en-GB" sz="1600" i="0" noProof="0" dirty="0" smtClean="0">
                        <a:solidFill>
                          <a:srgbClr val="103766"/>
                        </a:solidFill>
                      </a:endParaRPr>
                    </a:p>
                    <a:p>
                      <a:r>
                        <a:rPr lang="en-GB" sz="1600" noProof="0" dirty="0" smtClean="0">
                          <a:solidFill>
                            <a:srgbClr val="103766"/>
                          </a:solidFill>
                        </a:rPr>
                        <a:t>OPSYS: the overall picture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</a:tr>
              <a:tr h="555852">
                <a:tc>
                  <a:txBody>
                    <a:bodyPr/>
                    <a:lstStyle/>
                    <a:p>
                      <a:r>
                        <a:rPr lang="en-GB" sz="1600" i="1" noProof="0" dirty="0" smtClean="0">
                          <a:solidFill>
                            <a:srgbClr val="103766"/>
                          </a:solidFill>
                        </a:rPr>
                        <a:t>Presentation 3</a:t>
                      </a:r>
                      <a:endParaRPr lang="en-GB" sz="1600" i="0" noProof="0" dirty="0" smtClean="0">
                        <a:solidFill>
                          <a:srgbClr val="103766"/>
                        </a:solidFill>
                      </a:endParaRPr>
                    </a:p>
                    <a:p>
                      <a:r>
                        <a:rPr lang="en-GB" sz="1600" noProof="0" dirty="0" smtClean="0">
                          <a:solidFill>
                            <a:srgbClr val="103766"/>
                          </a:solidFill>
                        </a:rPr>
                        <a:t>How does OPSYS fit in the big picture for implementing partners?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17261">
                <a:tc>
                  <a:txBody>
                    <a:bodyPr/>
                    <a:lstStyle/>
                    <a:p>
                      <a:r>
                        <a:rPr lang="en-GB" sz="1600" i="1" noProof="0" dirty="0" smtClean="0">
                          <a:solidFill>
                            <a:srgbClr val="103766"/>
                          </a:solidFill>
                        </a:rPr>
                        <a:t>Presentation </a:t>
                      </a:r>
                      <a:r>
                        <a:rPr lang="en-GB" sz="1600" i="1" baseline="0" noProof="0" dirty="0" smtClean="0">
                          <a:solidFill>
                            <a:srgbClr val="103766"/>
                          </a:solidFill>
                        </a:rPr>
                        <a:t>4</a:t>
                      </a:r>
                      <a:endParaRPr lang="en-GB" sz="1600" i="0" baseline="0" noProof="0" dirty="0" smtClean="0">
                        <a:solidFill>
                          <a:srgbClr val="103766"/>
                        </a:solidFill>
                      </a:endParaRPr>
                    </a:p>
                    <a:p>
                      <a:r>
                        <a:rPr lang="en-GB" sz="1600" baseline="0" noProof="0" dirty="0" smtClean="0">
                          <a:solidFill>
                            <a:srgbClr val="103766"/>
                          </a:solidFill>
                        </a:rPr>
                        <a:t>OPSYS - Results and Monitoring: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baseline="0" noProof="0" dirty="0" smtClean="0">
                          <a:solidFill>
                            <a:srgbClr val="103766"/>
                          </a:solidFill>
                        </a:rPr>
                        <a:t>Results portal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baseline="0" noProof="0" dirty="0" smtClean="0">
                          <a:solidFill>
                            <a:srgbClr val="103766"/>
                          </a:solidFill>
                        </a:rPr>
                        <a:t>Create and manage a </a:t>
                      </a:r>
                      <a:r>
                        <a:rPr lang="en-GB" sz="1600" kern="1200" baseline="0" noProof="0" dirty="0" err="1" smtClean="0">
                          <a:solidFill>
                            <a:srgbClr val="103766"/>
                          </a:solidFill>
                        </a:rPr>
                        <a:t>logframe</a:t>
                      </a:r>
                      <a:endParaRPr lang="en-GB" sz="1600" kern="1200" baseline="0" noProof="0" dirty="0" smtClean="0">
                        <a:solidFill>
                          <a:srgbClr val="1037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75821">
                <a:tc>
                  <a:txBody>
                    <a:bodyPr/>
                    <a:lstStyle/>
                    <a:p>
                      <a:r>
                        <a:rPr lang="en-GB" sz="1600" i="1" noProof="0" smtClean="0">
                          <a:solidFill>
                            <a:srgbClr val="103766"/>
                          </a:solidFill>
                        </a:rPr>
                        <a:t>Presentation </a:t>
                      </a:r>
                      <a:r>
                        <a:rPr lang="en-GB" sz="1600" i="1" u="none" noProof="0" dirty="0" smtClean="0">
                          <a:solidFill>
                            <a:srgbClr val="103766"/>
                          </a:solidFill>
                        </a:rPr>
                        <a:t>5</a:t>
                      </a:r>
                      <a:endParaRPr lang="en-GB" sz="1600" i="0" u="none" noProof="0" dirty="0" smtClean="0">
                        <a:solidFill>
                          <a:srgbClr val="103766"/>
                        </a:solidFill>
                      </a:endParaRPr>
                    </a:p>
                    <a:p>
                      <a:r>
                        <a:rPr lang="en-GB" sz="1600" u="none" noProof="0" dirty="0" smtClean="0">
                          <a:solidFill>
                            <a:srgbClr val="103766"/>
                          </a:solidFill>
                        </a:rPr>
                        <a:t>Communication and</a:t>
                      </a:r>
                      <a:r>
                        <a:rPr lang="en-GB" sz="1600" u="none" baseline="0" noProof="0" dirty="0" smtClean="0">
                          <a:solidFill>
                            <a:srgbClr val="103766"/>
                          </a:solidFill>
                        </a:rPr>
                        <a:t> user support</a:t>
                      </a:r>
                      <a:r>
                        <a:rPr lang="en-GB" sz="1600" u="none" noProof="0" dirty="0" smtClean="0">
                          <a:solidFill>
                            <a:srgbClr val="103766"/>
                          </a:solidFill>
                        </a:rPr>
                        <a:t> :</a:t>
                      </a:r>
                      <a:endParaRPr lang="en-GB" sz="1600" u="none" baseline="0" noProof="0" dirty="0" smtClean="0">
                        <a:solidFill>
                          <a:srgbClr val="103766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BE" sz="1600" u="none" baseline="0" noProof="0" dirty="0" smtClean="0">
                          <a:solidFill>
                            <a:srgbClr val="103766"/>
                          </a:solidFill>
                        </a:rPr>
                        <a:t>Key </a:t>
                      </a:r>
                      <a:r>
                        <a:rPr lang="fr-BE" sz="1600" u="none" baseline="0" noProof="0" dirty="0" err="1" smtClean="0">
                          <a:solidFill>
                            <a:srgbClr val="103766"/>
                          </a:solidFill>
                        </a:rPr>
                        <a:t>principles</a:t>
                      </a:r>
                      <a:r>
                        <a:rPr lang="fr-BE" sz="1600" u="none" baseline="0" noProof="0" dirty="0" smtClean="0">
                          <a:solidFill>
                            <a:srgbClr val="103766"/>
                          </a:solidFill>
                        </a:rPr>
                        <a:t> and </a:t>
                      </a:r>
                      <a:r>
                        <a:rPr lang="fr-BE" sz="1600" u="none" baseline="0" noProof="0" dirty="0" err="1" smtClean="0">
                          <a:solidFill>
                            <a:srgbClr val="103766"/>
                          </a:solidFill>
                        </a:rPr>
                        <a:t>timeline</a:t>
                      </a:r>
                      <a:endParaRPr lang="en-GB" sz="1600" u="none" baseline="0" noProof="0" dirty="0" smtClean="0">
                        <a:solidFill>
                          <a:srgbClr val="103766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600" u="none" baseline="0" noProof="0" dirty="0" smtClean="0">
                          <a:solidFill>
                            <a:srgbClr val="103766"/>
                          </a:solidFill>
                        </a:rPr>
                        <a:t>Testing: Objective, how to proceed with colleagues in EUDs, webinar sessions, on-line feedback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55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BE" sz="1600" b="1" kern="1200" baseline="0" noProof="0" dirty="0" smtClean="0">
                          <a:solidFill>
                            <a:srgbClr val="103766"/>
                          </a:solidFill>
                          <a:latin typeface="+mn-lt"/>
                          <a:ea typeface="+mn-ea"/>
                          <a:cs typeface="+mn-cs"/>
                        </a:rPr>
                        <a:t>Questions &amp; </a:t>
                      </a:r>
                      <a:r>
                        <a:rPr lang="en-GB" sz="1600" b="1" kern="1200" baseline="0" noProof="0" dirty="0" smtClean="0">
                          <a:solidFill>
                            <a:srgbClr val="103766"/>
                          </a:solidFill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097" y="-44059"/>
            <a:ext cx="8736971" cy="93662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Create logframe: add indicators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138" y="892566"/>
            <a:ext cx="8247145" cy="58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7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153" y="-99912"/>
            <a:ext cx="6912768" cy="93662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Save logframe and submit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51" y="836713"/>
            <a:ext cx="11081576" cy="54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1561" y="5981676"/>
            <a:ext cx="3000375" cy="70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10876723" y="5702094"/>
            <a:ext cx="456757" cy="336708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90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-18752"/>
            <a:ext cx="9409045" cy="936625"/>
          </a:xfrm>
        </p:spPr>
        <p:txBody>
          <a:bodyPr/>
          <a:lstStyle/>
          <a:p>
            <a:r>
              <a:rPr lang="en-GB" sz="2800" b="1" dirty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Once</a:t>
            </a:r>
            <a:r>
              <a:rPr lang="en-GB" sz="2400" dirty="0"/>
              <a:t> </a:t>
            </a:r>
            <a:r>
              <a:rPr lang="en-GB" sz="2800" b="1" dirty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logframe validated, add value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9907" y="834877"/>
            <a:ext cx="8972550" cy="577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410" y="0"/>
            <a:ext cx="11568608" cy="93662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Access Indicator page: </a:t>
            </a:r>
            <a:r>
              <a:rPr lang="en-GB" sz="2800" b="1" dirty="0" smtClean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visualise </a:t>
            </a:r>
            <a:r>
              <a:rPr lang="en-GB" sz="2800" b="1" dirty="0">
                <a:solidFill>
                  <a:srgbClr val="103766"/>
                </a:solidFill>
                <a:latin typeface="+mn-lt"/>
                <a:ea typeface="+mn-ea"/>
                <a:cs typeface="+mn-cs"/>
              </a:rPr>
              <a:t>indicator trend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008" y="1208187"/>
            <a:ext cx="10944482" cy="54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2"/>
          <p:cNvSpPr txBox="1">
            <a:spLocks/>
          </p:cNvSpPr>
          <p:nvPr/>
        </p:nvSpPr>
        <p:spPr bwMode="auto">
          <a:xfrm>
            <a:off x="302694" y="1414731"/>
            <a:ext cx="11586612" cy="420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lvl="2">
              <a:spcBef>
                <a:spcPts val="0"/>
              </a:spcBef>
              <a:spcAft>
                <a:spcPts val="1200"/>
              </a:spcAft>
            </a:pPr>
            <a:r>
              <a:rPr lang="en-GB" sz="2400" b="1" dirty="0" smtClean="0">
                <a:solidFill>
                  <a:srgbClr val="103766"/>
                </a:solidFill>
                <a:latin typeface="+mn-lt"/>
              </a:rPr>
              <a:t>Short-term (2018)</a:t>
            </a:r>
            <a:endParaRPr lang="en-GB" sz="2400" b="1" dirty="0">
              <a:solidFill>
                <a:srgbClr val="103766"/>
              </a:solidFill>
              <a:latin typeface="+mn-lt"/>
            </a:endParaRP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03766"/>
                </a:solidFill>
                <a:latin typeface="+mn-lt"/>
              </a:rPr>
              <a:t>Assign Implementing partners under your responsibility</a:t>
            </a: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03766"/>
                </a:solidFill>
                <a:latin typeface="+mn-lt"/>
              </a:rPr>
              <a:t>Receive comments and feedback from your OM on </a:t>
            </a:r>
            <a:r>
              <a:rPr lang="en-GB" sz="2400" dirty="0" err="1">
                <a:solidFill>
                  <a:srgbClr val="103766"/>
                </a:solidFill>
                <a:latin typeface="+mn-lt"/>
              </a:rPr>
              <a:t>logframe</a:t>
            </a:r>
            <a:r>
              <a:rPr lang="en-GB" sz="2400" dirty="0">
                <a:solidFill>
                  <a:srgbClr val="103766"/>
                </a:solidFill>
                <a:latin typeface="+mn-lt"/>
              </a:rPr>
              <a:t> and indicators values (</a:t>
            </a:r>
            <a:r>
              <a:rPr lang="en-GB" sz="2400" i="1" dirty="0">
                <a:solidFill>
                  <a:srgbClr val="103766"/>
                </a:solidFill>
                <a:latin typeface="+mn-lt"/>
              </a:rPr>
              <a:t>review mode</a:t>
            </a:r>
            <a:r>
              <a:rPr lang="en-GB" sz="2400" dirty="0">
                <a:solidFill>
                  <a:srgbClr val="103766"/>
                </a:solidFill>
                <a:latin typeface="+mn-lt"/>
              </a:rPr>
              <a:t>)</a:t>
            </a: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03766"/>
                </a:solidFill>
                <a:latin typeface="+mn-lt"/>
              </a:rPr>
              <a:t>Export your </a:t>
            </a:r>
            <a:r>
              <a:rPr lang="en-GB" sz="2400" dirty="0" err="1">
                <a:solidFill>
                  <a:srgbClr val="103766"/>
                </a:solidFill>
                <a:latin typeface="+mn-lt"/>
              </a:rPr>
              <a:t>logframe</a:t>
            </a:r>
            <a:endParaRPr lang="en-GB" sz="2400" dirty="0">
              <a:solidFill>
                <a:srgbClr val="103766"/>
              </a:solidFill>
              <a:latin typeface="+mn-lt"/>
            </a:endParaRPr>
          </a:p>
          <a:p>
            <a:pPr marL="0" lvl="2">
              <a:spcBef>
                <a:spcPts val="0"/>
              </a:spcBef>
              <a:spcAft>
                <a:spcPts val="1200"/>
              </a:spcAft>
            </a:pPr>
            <a:endParaRPr lang="en-GB" sz="2400" dirty="0">
              <a:solidFill>
                <a:srgbClr val="103766"/>
              </a:solidFill>
              <a:latin typeface="+mn-lt"/>
            </a:endParaRPr>
          </a:p>
          <a:p>
            <a:pPr marL="0" lvl="2">
              <a:spcBef>
                <a:spcPts val="0"/>
              </a:spcBef>
              <a:spcAft>
                <a:spcPts val="1200"/>
              </a:spcAft>
            </a:pPr>
            <a:r>
              <a:rPr lang="en-GB" sz="2400" b="1" dirty="0" smtClean="0">
                <a:solidFill>
                  <a:srgbClr val="103766"/>
                </a:solidFill>
                <a:latin typeface="+mn-lt"/>
              </a:rPr>
              <a:t>Medium-Long term (2019)</a:t>
            </a:r>
            <a:endParaRPr lang="en-GB" sz="2400" b="1" dirty="0">
              <a:solidFill>
                <a:srgbClr val="103766"/>
              </a:solidFill>
              <a:latin typeface="+mn-lt"/>
            </a:endParaRP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03766"/>
                </a:solidFill>
                <a:latin typeface="+mn-lt"/>
              </a:rPr>
              <a:t>Monitor progress (activities)</a:t>
            </a: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03766"/>
                </a:solidFill>
                <a:latin typeface="+mn-lt"/>
              </a:rPr>
              <a:t>Upload key documents</a:t>
            </a: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03766"/>
                </a:solidFill>
                <a:latin typeface="+mn-lt"/>
              </a:rPr>
              <a:t>Complete and submit progress </a:t>
            </a:r>
            <a:r>
              <a:rPr lang="en-GB" sz="2400" dirty="0" smtClean="0">
                <a:solidFill>
                  <a:srgbClr val="103766"/>
                </a:solidFill>
                <a:latin typeface="+mn-lt"/>
              </a:rPr>
              <a:t>reports (with the updated </a:t>
            </a:r>
            <a:r>
              <a:rPr lang="en-GB" sz="2400" dirty="0" err="1" smtClean="0">
                <a:solidFill>
                  <a:srgbClr val="103766"/>
                </a:solidFill>
                <a:latin typeface="+mn-lt"/>
              </a:rPr>
              <a:t>logframe</a:t>
            </a:r>
            <a:r>
              <a:rPr lang="en-GB" sz="2400" dirty="0" smtClean="0">
                <a:solidFill>
                  <a:srgbClr val="103766"/>
                </a:solidFill>
                <a:latin typeface="+mn-lt"/>
              </a:rPr>
              <a:t>)</a:t>
            </a:r>
            <a:endParaRPr lang="en-GB" sz="2400" dirty="0">
              <a:solidFill>
                <a:srgbClr val="103766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8663" y="145911"/>
            <a:ext cx="756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103766"/>
                </a:solidFill>
              </a:rPr>
              <a:t>Next steps: upcoming features</a:t>
            </a:r>
            <a:endParaRPr lang="fr-BE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5629275"/>
            <a:ext cx="6440488" cy="6080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GB" altLang="fr-FR" sz="2000" b="1" i="1" dirty="0" smtClean="0">
                <a:solidFill>
                  <a:srgbClr val="D0D961"/>
                </a:solidFill>
              </a:rPr>
              <a:t>October 17</a:t>
            </a:r>
            <a:r>
              <a:rPr lang="en-GB" altLang="fr-FR" sz="2000" b="1" i="1" baseline="30000" dirty="0" smtClean="0">
                <a:solidFill>
                  <a:srgbClr val="D0D961"/>
                </a:solidFill>
              </a:rPr>
              <a:t>th</a:t>
            </a:r>
            <a:r>
              <a:rPr lang="en-GB" altLang="fr-FR" sz="2000" b="1" i="1" dirty="0" smtClean="0">
                <a:solidFill>
                  <a:srgbClr val="D0D961"/>
                </a:solidFill>
              </a:rPr>
              <a:t>, 2017</a:t>
            </a:r>
            <a:endParaRPr lang="es-ES_tradnl" sz="2000" b="1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963038" y="2652611"/>
            <a:ext cx="6577013" cy="1952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Presentation </a:t>
            </a:r>
            <a:r>
              <a:rPr lang="en-GB" sz="2000" b="1" dirty="0"/>
              <a:t>5</a:t>
            </a:r>
            <a:r>
              <a:rPr lang="en-GB" sz="2000" b="1" dirty="0" smtClean="0"/>
              <a:t>: Communication, user support and testing</a:t>
            </a:r>
          </a:p>
          <a:p>
            <a:pPr marL="0" indent="0">
              <a:buNone/>
            </a:pPr>
            <a:endParaRPr lang="fr-BE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b="1" dirty="0" err="1" smtClean="0"/>
              <a:t>Véronique</a:t>
            </a:r>
            <a:r>
              <a:rPr lang="en-GB" sz="1800" b="1" dirty="0" smtClean="0"/>
              <a:t> </a:t>
            </a:r>
            <a:r>
              <a:rPr lang="en-GB" sz="1800" b="1" dirty="0"/>
              <a:t>Lena</a:t>
            </a:r>
            <a:r>
              <a:rPr lang="en-GB" sz="1800" dirty="0"/>
              <a:t>, Team Leader Change Management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571438" y="1612363"/>
            <a:ext cx="677500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2"/>
          <p:cNvSpPr txBox="1">
            <a:spLocks/>
          </p:cNvSpPr>
          <p:nvPr/>
        </p:nvSpPr>
        <p:spPr bwMode="auto">
          <a:xfrm>
            <a:off x="302694" y="1932291"/>
            <a:ext cx="11586612" cy="420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179388" lvl="2" indent="-179388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103766"/>
                </a:solidFill>
                <a:latin typeface="+mn-lt"/>
              </a:rPr>
              <a:t>Strong </a:t>
            </a:r>
            <a:r>
              <a:rPr lang="en-GB" sz="3600" dirty="0">
                <a:solidFill>
                  <a:srgbClr val="103766"/>
                </a:solidFill>
                <a:latin typeface="+mn-lt"/>
              </a:rPr>
              <a:t>coordination of testing and </a:t>
            </a:r>
            <a:r>
              <a:rPr lang="en-GB" sz="3600" dirty="0" smtClean="0">
                <a:solidFill>
                  <a:srgbClr val="103766"/>
                </a:solidFill>
                <a:latin typeface="+mn-lt"/>
              </a:rPr>
              <a:t>feedback </a:t>
            </a:r>
            <a:r>
              <a:rPr lang="en-GB" sz="3600" dirty="0">
                <a:solidFill>
                  <a:srgbClr val="103766"/>
                </a:solidFill>
                <a:latin typeface="+mn-lt"/>
              </a:rPr>
              <a:t>activities across </a:t>
            </a:r>
            <a:r>
              <a:rPr lang="en-GB" sz="3600" dirty="0" smtClean="0">
                <a:solidFill>
                  <a:srgbClr val="103766"/>
                </a:solidFill>
                <a:latin typeface="+mn-lt"/>
              </a:rPr>
              <a:t>tracks</a:t>
            </a:r>
            <a:endParaRPr lang="en-GB" sz="3600" dirty="0">
              <a:solidFill>
                <a:srgbClr val="103766"/>
              </a:solidFill>
              <a:latin typeface="+mn-lt"/>
            </a:endParaRPr>
          </a:p>
          <a:p>
            <a:pPr marL="179388" lvl="2" indent="-179388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103766"/>
                </a:solidFill>
                <a:latin typeface="+mn-lt"/>
              </a:rPr>
              <a:t>Regular </a:t>
            </a:r>
            <a:r>
              <a:rPr lang="en-GB" sz="3600" dirty="0">
                <a:solidFill>
                  <a:srgbClr val="103766"/>
                </a:solidFill>
                <a:latin typeface="+mn-lt"/>
              </a:rPr>
              <a:t>communication to stakeholders on the progress of the OPSYS </a:t>
            </a:r>
            <a:r>
              <a:rPr lang="en-GB" sz="3600" dirty="0" smtClean="0">
                <a:solidFill>
                  <a:srgbClr val="103766"/>
                </a:solidFill>
                <a:latin typeface="+mn-lt"/>
              </a:rPr>
              <a:t>Programme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8663" y="145911"/>
            <a:ext cx="756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Communication and user support: </a:t>
            </a:r>
            <a:r>
              <a:rPr lang="fr-BE" sz="2800" b="1" dirty="0">
                <a:solidFill>
                  <a:srgbClr val="103766"/>
                </a:solidFill>
              </a:rPr>
              <a:t>key </a:t>
            </a:r>
            <a:r>
              <a:rPr lang="fr-BE" sz="2800" b="1" dirty="0" err="1">
                <a:solidFill>
                  <a:srgbClr val="103766"/>
                </a:solidFill>
              </a:rPr>
              <a:t>principles</a:t>
            </a:r>
            <a:endParaRPr lang="fr-BE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35" y="1388157"/>
            <a:ext cx="11283351" cy="49662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3600" dirty="0" smtClean="0">
                <a:solidFill>
                  <a:srgbClr val="103766"/>
                </a:solidFill>
              </a:rPr>
              <a:t>The test phase will start on </a:t>
            </a:r>
            <a:r>
              <a:rPr lang="en-GB" sz="3600" b="1" dirty="0" smtClean="0">
                <a:solidFill>
                  <a:srgbClr val="103766"/>
                </a:solidFill>
              </a:rPr>
              <a:t>19 February 2018</a:t>
            </a:r>
            <a:endParaRPr lang="en-GB" b="1" dirty="0" smtClean="0">
              <a:solidFill>
                <a:srgbClr val="103766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3600" dirty="0" smtClean="0">
                <a:solidFill>
                  <a:srgbClr val="103766"/>
                </a:solidFill>
              </a:rPr>
              <a:t>For the test, you will have at your disposal a testing scenario with some methodological guidance: results, indicators, targets, baselines, values, etc.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3600" dirty="0" smtClean="0">
                <a:solidFill>
                  <a:srgbClr val="103766"/>
                </a:solidFill>
              </a:rPr>
              <a:t>During the test phase, you can provide feedback: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3200" dirty="0" smtClean="0">
                <a:solidFill>
                  <a:srgbClr val="103766"/>
                </a:solidFill>
              </a:rPr>
              <a:t>Replying to an online questionnaire for the methodological elements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3200" dirty="0" smtClean="0">
                <a:solidFill>
                  <a:srgbClr val="103766"/>
                </a:solidFill>
              </a:rPr>
              <a:t>Sending us an email</a:t>
            </a:r>
          </a:p>
          <a:p>
            <a:pPr lvl="1"/>
            <a:endParaRPr lang="en-GB" dirty="0" smtClean="0">
              <a:solidFill>
                <a:srgbClr val="103766"/>
              </a:solidFill>
            </a:endParaRPr>
          </a:p>
          <a:p>
            <a:pPr lvl="1"/>
            <a:endParaRPr lang="en-GB" dirty="0" smtClean="0">
              <a:solidFill>
                <a:srgbClr val="103766"/>
              </a:solidFill>
            </a:endParaRPr>
          </a:p>
          <a:p>
            <a:pPr lvl="1"/>
            <a:endParaRPr lang="en-GB" dirty="0">
              <a:solidFill>
                <a:srgbClr val="1037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026" y="165367"/>
            <a:ext cx="1084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Test phase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3005"/>
            <a:ext cx="10515600" cy="437312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GB" dirty="0">
                <a:solidFill>
                  <a:srgbClr val="103766"/>
                </a:solidFill>
              </a:rPr>
              <a:t>Ad hoc support will be provided during the test </a:t>
            </a:r>
            <a:r>
              <a:rPr lang="en-GB" dirty="0" smtClean="0">
                <a:solidFill>
                  <a:srgbClr val="103766"/>
                </a:solidFill>
              </a:rPr>
              <a:t>phase</a:t>
            </a:r>
            <a:r>
              <a:rPr lang="en-GB" dirty="0">
                <a:solidFill>
                  <a:srgbClr val="103766"/>
                </a:solidFill>
              </a:rPr>
              <a:t> </a:t>
            </a:r>
            <a:r>
              <a:rPr lang="en-GB" dirty="0" smtClean="0">
                <a:solidFill>
                  <a:srgbClr val="103766"/>
                </a:solidFill>
              </a:rPr>
              <a:t>and during the overall development of OPSYS.</a:t>
            </a:r>
            <a:endParaRPr lang="fr-BE" dirty="0">
              <a:solidFill>
                <a:srgbClr val="103766"/>
              </a:solidFill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GB" sz="2800" dirty="0" smtClean="0">
                <a:solidFill>
                  <a:srgbClr val="103766"/>
                </a:solidFill>
              </a:rPr>
              <a:t>Please do not hesitate to contact us at the address : </a:t>
            </a:r>
            <a:r>
              <a:rPr lang="en-GB" sz="2800" u="sng" dirty="0" smtClean="0">
                <a:hlinkClick r:id="rId2"/>
              </a:rPr>
              <a:t>EuropeAid-OPSYS-USER-SUPPORT-COMMUNICATION@ec.europa.eu</a:t>
            </a:r>
            <a:endParaRPr lang="en-GB" u="sng" dirty="0"/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fr-BE" sz="2800" dirty="0" smtClean="0">
                <a:solidFill>
                  <a:srgbClr val="103766"/>
                </a:solidFill>
              </a:rPr>
              <a:t>If </a:t>
            </a:r>
            <a:r>
              <a:rPr lang="fr-BE" sz="2800" dirty="0" err="1" smtClean="0">
                <a:solidFill>
                  <a:srgbClr val="103766"/>
                </a:solidFill>
              </a:rPr>
              <a:t>you</a:t>
            </a:r>
            <a:r>
              <a:rPr lang="fr-BE" sz="2800" dirty="0" smtClean="0">
                <a:solidFill>
                  <a:srgbClr val="103766"/>
                </a:solidFill>
              </a:rPr>
              <a:t> </a:t>
            </a:r>
            <a:r>
              <a:rPr lang="fr-BE" sz="2800" dirty="0" err="1" smtClean="0">
                <a:solidFill>
                  <a:srgbClr val="103766"/>
                </a:solidFill>
              </a:rPr>
              <a:t>want</a:t>
            </a:r>
            <a:r>
              <a:rPr lang="fr-BE" sz="2800" dirty="0" smtClean="0">
                <a:solidFill>
                  <a:srgbClr val="103766"/>
                </a:solidFill>
              </a:rPr>
              <a:t> to </a:t>
            </a:r>
            <a:r>
              <a:rPr lang="fr-BE" sz="2800" dirty="0" err="1" smtClean="0">
                <a:solidFill>
                  <a:srgbClr val="103766"/>
                </a:solidFill>
              </a:rPr>
              <a:t>be</a:t>
            </a:r>
            <a:r>
              <a:rPr lang="fr-BE" sz="2800" dirty="0" smtClean="0">
                <a:solidFill>
                  <a:srgbClr val="103766"/>
                </a:solidFill>
              </a:rPr>
              <a:t> </a:t>
            </a:r>
            <a:r>
              <a:rPr lang="fr-BE" sz="2800" dirty="0" err="1" smtClean="0">
                <a:solidFill>
                  <a:srgbClr val="103766"/>
                </a:solidFill>
              </a:rPr>
              <a:t>kept</a:t>
            </a:r>
            <a:r>
              <a:rPr lang="fr-BE" sz="2800" dirty="0" smtClean="0">
                <a:solidFill>
                  <a:srgbClr val="103766"/>
                </a:solidFill>
              </a:rPr>
              <a:t> </a:t>
            </a:r>
            <a:r>
              <a:rPr lang="fr-BE" sz="2800" dirty="0" err="1" smtClean="0">
                <a:solidFill>
                  <a:srgbClr val="103766"/>
                </a:solidFill>
              </a:rPr>
              <a:t>updated</a:t>
            </a:r>
            <a:r>
              <a:rPr lang="fr-BE" sz="2800" dirty="0" smtClean="0">
                <a:solidFill>
                  <a:srgbClr val="103766"/>
                </a:solidFill>
              </a:rPr>
              <a:t>, </a:t>
            </a:r>
            <a:r>
              <a:rPr lang="fr-BE" sz="2800" dirty="0" err="1" smtClean="0">
                <a:solidFill>
                  <a:srgbClr val="103766"/>
                </a:solidFill>
              </a:rPr>
              <a:t>feel</a:t>
            </a:r>
            <a:r>
              <a:rPr lang="fr-BE" sz="2800" dirty="0" smtClean="0">
                <a:solidFill>
                  <a:srgbClr val="103766"/>
                </a:solidFill>
              </a:rPr>
              <a:t> free to </a:t>
            </a:r>
            <a:r>
              <a:rPr lang="fr-BE" sz="2800" dirty="0" err="1" smtClean="0">
                <a:solidFill>
                  <a:srgbClr val="103766"/>
                </a:solidFill>
              </a:rPr>
              <a:t>join</a:t>
            </a:r>
            <a:r>
              <a:rPr lang="fr-BE" sz="2800" dirty="0" smtClean="0">
                <a:solidFill>
                  <a:srgbClr val="103766"/>
                </a:solidFill>
              </a:rPr>
              <a:t> us </a:t>
            </a:r>
            <a:r>
              <a:rPr lang="fr-BE" sz="2800" dirty="0">
                <a:solidFill>
                  <a:srgbClr val="103766"/>
                </a:solidFill>
              </a:rPr>
              <a:t>on </a:t>
            </a:r>
            <a:r>
              <a:rPr lang="fr-BE" sz="2800" dirty="0" smtClean="0">
                <a:solidFill>
                  <a:srgbClr val="103766"/>
                </a:solidFill>
              </a:rPr>
              <a:t>capacity4Dev group: </a:t>
            </a:r>
            <a:r>
              <a:rPr lang="fr-BE" dirty="0">
                <a:solidFill>
                  <a:srgbClr val="103766"/>
                </a:solidFill>
                <a:hlinkClick r:id="rId3"/>
              </a:rPr>
              <a:t>https://europa.eu/capacity4dev/implemeting-partners---</a:t>
            </a:r>
            <a:r>
              <a:rPr lang="fr-BE" dirty="0" smtClean="0">
                <a:solidFill>
                  <a:srgbClr val="103766"/>
                </a:solidFill>
                <a:hlinkClick r:id="rId3"/>
              </a:rPr>
              <a:t>opsys</a:t>
            </a:r>
            <a:r>
              <a:rPr lang="fr-BE" dirty="0" smtClean="0">
                <a:solidFill>
                  <a:srgbClr val="103766"/>
                </a:solidFill>
              </a:rPr>
              <a:t>  </a:t>
            </a:r>
            <a:endParaRPr lang="fr-BE" sz="2800" dirty="0" smtClean="0">
              <a:solidFill>
                <a:srgbClr val="1037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026" y="165367"/>
            <a:ext cx="1084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 smtClean="0">
                <a:solidFill>
                  <a:srgbClr val="103766"/>
                </a:solidFill>
              </a:rPr>
              <a:t>Get</a:t>
            </a:r>
            <a:r>
              <a:rPr lang="fr-BE" sz="2800" b="1" dirty="0" smtClean="0">
                <a:solidFill>
                  <a:srgbClr val="103766"/>
                </a:solidFill>
              </a:rPr>
              <a:t> the </a:t>
            </a:r>
            <a:r>
              <a:rPr lang="fr-BE" sz="2800" b="1" dirty="0" err="1" smtClean="0">
                <a:solidFill>
                  <a:srgbClr val="103766"/>
                </a:solidFill>
              </a:rPr>
              <a:t>latest</a:t>
            </a:r>
            <a:r>
              <a:rPr lang="fr-BE" sz="2800" b="1" dirty="0" smtClean="0">
                <a:solidFill>
                  <a:srgbClr val="103766"/>
                </a:solidFill>
              </a:rPr>
              <a:t> news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3766"/>
                </a:solidFill>
              </a:rPr>
              <a:t>Your input is welcome!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222" y="2590416"/>
            <a:ext cx="104493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i="1" dirty="0" err="1" smtClean="0">
                <a:solidFill>
                  <a:srgbClr val="103766"/>
                </a:solidFill>
              </a:rPr>
              <a:t>Any</a:t>
            </a:r>
            <a:r>
              <a:rPr lang="fr-BE" sz="3200" i="1" dirty="0" smtClean="0">
                <a:solidFill>
                  <a:srgbClr val="103766"/>
                </a:solidFill>
              </a:rPr>
              <a:t> questions? </a:t>
            </a:r>
          </a:p>
          <a:p>
            <a:endParaRPr lang="fr-BE" sz="3200" i="1" dirty="0" smtClean="0">
              <a:solidFill>
                <a:srgbClr val="103766"/>
              </a:solidFill>
            </a:endParaRPr>
          </a:p>
          <a:p>
            <a:pPr algn="ctr"/>
            <a:r>
              <a:rPr lang="fr-BE" sz="3200" i="1" dirty="0" err="1" smtClean="0">
                <a:solidFill>
                  <a:srgbClr val="103766"/>
                </a:solidFill>
              </a:rPr>
              <a:t>Please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share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them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with</a:t>
            </a:r>
            <a:r>
              <a:rPr lang="fr-BE" sz="3200" i="1" dirty="0" smtClean="0">
                <a:solidFill>
                  <a:srgbClr val="103766"/>
                </a:solidFill>
              </a:rPr>
              <a:t> </a:t>
            </a:r>
            <a:r>
              <a:rPr lang="fr-BE" sz="3200" i="1" dirty="0" err="1" smtClean="0">
                <a:solidFill>
                  <a:srgbClr val="103766"/>
                </a:solidFill>
              </a:rPr>
              <a:t>everybody</a:t>
            </a:r>
            <a:r>
              <a:rPr lang="fr-BE" sz="3200" i="1" dirty="0" smtClean="0">
                <a:solidFill>
                  <a:srgbClr val="103766"/>
                </a:solidFill>
              </a:rPr>
              <a:t> via the chat box.</a:t>
            </a:r>
          </a:p>
          <a:p>
            <a:endParaRPr lang="fr-BE" sz="3200" i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 smtClean="0">
                <a:solidFill>
                  <a:srgbClr val="103766"/>
                </a:solidFill>
              </a:rPr>
              <a:t>Aims</a:t>
            </a:r>
            <a:r>
              <a:rPr lang="fr-BE" sz="2800" b="1" dirty="0" smtClean="0">
                <a:solidFill>
                  <a:srgbClr val="103766"/>
                </a:solidFill>
              </a:rPr>
              <a:t> </a:t>
            </a:r>
            <a:r>
              <a:rPr lang="fr-BE" sz="2800" b="1" dirty="0">
                <a:solidFill>
                  <a:srgbClr val="103766"/>
                </a:solidFill>
              </a:rPr>
              <a:t>of the </a:t>
            </a:r>
            <a:r>
              <a:rPr lang="fr-BE" sz="2800" b="1" dirty="0" err="1">
                <a:solidFill>
                  <a:srgbClr val="103766"/>
                </a:solidFill>
              </a:rPr>
              <a:t>webinar</a:t>
            </a:r>
            <a:endParaRPr lang="fr-BE" sz="2800" b="1" dirty="0">
              <a:solidFill>
                <a:srgbClr val="1037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20" y="1699939"/>
            <a:ext cx="105600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03766"/>
                </a:solidFill>
              </a:rPr>
              <a:t>I</a:t>
            </a:r>
            <a:r>
              <a:rPr lang="en-GB" sz="3200" dirty="0" smtClean="0">
                <a:solidFill>
                  <a:srgbClr val="103766"/>
                </a:solidFill>
              </a:rPr>
              <a:t>ntroduce OPSYS to external stakeholders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103766"/>
                </a:solidFill>
              </a:rPr>
              <a:t>Share with you some insights on functionalities developed so far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103766"/>
                </a:solidFill>
              </a:rPr>
              <a:t>Present the governance of the overall programme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103766"/>
                </a:solidFill>
              </a:rPr>
              <a:t>Inform you of what you could expect and by when in terms of functionalities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103766"/>
                </a:solidFill>
              </a:rPr>
              <a:t>To </a:t>
            </a:r>
            <a:r>
              <a:rPr lang="en-GB" sz="3200" dirty="0">
                <a:solidFill>
                  <a:srgbClr val="103766"/>
                </a:solidFill>
              </a:rPr>
              <a:t>explain </a:t>
            </a:r>
            <a:r>
              <a:rPr lang="en-GB" sz="3200" dirty="0" smtClean="0">
                <a:solidFill>
                  <a:srgbClr val="103766"/>
                </a:solidFill>
              </a:rPr>
              <a:t>how you can </a:t>
            </a:r>
            <a:r>
              <a:rPr lang="en-GB" sz="3200" dirty="0">
                <a:solidFill>
                  <a:srgbClr val="103766"/>
                </a:solidFill>
              </a:rPr>
              <a:t>participate in the </a:t>
            </a:r>
            <a:r>
              <a:rPr lang="en-GB" sz="3200" dirty="0" smtClean="0">
                <a:solidFill>
                  <a:srgbClr val="103766"/>
                </a:solidFill>
              </a:rPr>
              <a:t>testing </a:t>
            </a:r>
            <a:r>
              <a:rPr lang="en-GB" sz="3200" dirty="0">
                <a:solidFill>
                  <a:srgbClr val="103766"/>
                </a:solidFill>
              </a:rPr>
              <a:t>exercise</a:t>
            </a:r>
            <a:endParaRPr lang="fr-BE" sz="3200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Quick </a:t>
            </a:r>
            <a:r>
              <a:rPr lang="fr-BE" sz="2800" b="1" dirty="0" err="1" smtClean="0">
                <a:solidFill>
                  <a:srgbClr val="103766"/>
                </a:solidFill>
              </a:rPr>
              <a:t>reminder</a:t>
            </a:r>
            <a:r>
              <a:rPr lang="fr-BE" sz="2800" b="1" dirty="0" smtClean="0">
                <a:solidFill>
                  <a:srgbClr val="103766"/>
                </a:solidFill>
              </a:rPr>
              <a:t>: </a:t>
            </a:r>
            <a:r>
              <a:rPr lang="fr-BE" sz="2800" b="1" dirty="0" err="1" smtClean="0">
                <a:solidFill>
                  <a:srgbClr val="103766"/>
                </a:solidFill>
              </a:rPr>
              <a:t>What</a:t>
            </a:r>
            <a:r>
              <a:rPr lang="fr-BE" sz="2800" b="1" dirty="0" smtClean="0">
                <a:solidFill>
                  <a:srgbClr val="103766"/>
                </a:solidFill>
              </a:rPr>
              <a:t> </a:t>
            </a:r>
            <a:r>
              <a:rPr lang="fr-BE" sz="2800" b="1" dirty="0" err="1" smtClean="0">
                <a:solidFill>
                  <a:srgbClr val="103766"/>
                </a:solidFill>
              </a:rPr>
              <a:t>is</a:t>
            </a:r>
            <a:r>
              <a:rPr lang="fr-BE" sz="2800" b="1" dirty="0" smtClean="0">
                <a:solidFill>
                  <a:srgbClr val="103766"/>
                </a:solidFill>
              </a:rPr>
              <a:t> OPSYS? </a:t>
            </a:r>
            <a:endParaRPr lang="fr-BE" sz="2800" b="1" dirty="0">
              <a:solidFill>
                <a:srgbClr val="1037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20" y="1699939"/>
            <a:ext cx="105600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103766"/>
                </a:solidFill>
              </a:rPr>
              <a:t>An integrated IT system, i.e. "one stop shop"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103766"/>
                </a:solidFill>
              </a:rPr>
              <a:t>Covering the entire project lifecycle from the political decision until the final evaluation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3200" dirty="0" smtClean="0">
                <a:solidFill>
                  <a:srgbClr val="103766"/>
                </a:solidFill>
              </a:rPr>
              <a:t>An instrument </a:t>
            </a:r>
            <a:r>
              <a:rPr lang="fr-BE" sz="3200" dirty="0" err="1" smtClean="0">
                <a:solidFill>
                  <a:srgbClr val="103766"/>
                </a:solidFill>
              </a:rPr>
              <a:t>supporting</a:t>
            </a:r>
            <a:r>
              <a:rPr lang="fr-BE" sz="3200" dirty="0" smtClean="0">
                <a:solidFill>
                  <a:srgbClr val="103766"/>
                </a:solidFill>
              </a:rPr>
              <a:t> a new, more collaborative </a:t>
            </a:r>
            <a:r>
              <a:rPr lang="fr-BE" sz="3200" dirty="0" err="1" smtClean="0">
                <a:solidFill>
                  <a:srgbClr val="103766"/>
                </a:solidFill>
              </a:rPr>
              <a:t>way</a:t>
            </a:r>
            <a:r>
              <a:rPr lang="fr-BE" sz="3200" dirty="0" smtClean="0">
                <a:solidFill>
                  <a:srgbClr val="103766"/>
                </a:solidFill>
              </a:rPr>
              <a:t> of </a:t>
            </a:r>
            <a:r>
              <a:rPr lang="fr-BE" sz="3200" dirty="0" err="1" smtClean="0">
                <a:solidFill>
                  <a:srgbClr val="103766"/>
                </a:solidFill>
              </a:rPr>
              <a:t>working</a:t>
            </a:r>
            <a:r>
              <a:rPr lang="fr-BE" sz="3200" dirty="0" smtClean="0">
                <a:solidFill>
                  <a:srgbClr val="103766"/>
                </a:solidFill>
              </a:rPr>
              <a:t> </a:t>
            </a:r>
            <a:r>
              <a:rPr lang="fr-BE" sz="3200" dirty="0" err="1" smtClean="0">
                <a:solidFill>
                  <a:srgbClr val="103766"/>
                </a:solidFill>
              </a:rPr>
              <a:t>among</a:t>
            </a:r>
            <a:r>
              <a:rPr lang="fr-BE" sz="3200" dirty="0" smtClean="0">
                <a:solidFill>
                  <a:srgbClr val="103766"/>
                </a:solidFill>
              </a:rPr>
              <a:t> </a:t>
            </a:r>
            <a:r>
              <a:rPr lang="fr-BE" sz="3200" dirty="0" err="1" smtClean="0">
                <a:solidFill>
                  <a:srgbClr val="103766"/>
                </a:solidFill>
              </a:rPr>
              <a:t>various</a:t>
            </a:r>
            <a:r>
              <a:rPr lang="fr-BE" sz="3200" dirty="0" smtClean="0">
                <a:solidFill>
                  <a:srgbClr val="103766"/>
                </a:solidFill>
              </a:rPr>
              <a:t> </a:t>
            </a:r>
            <a:r>
              <a:rPr lang="fr-BE" sz="3200" dirty="0" err="1" smtClean="0">
                <a:solidFill>
                  <a:srgbClr val="103766"/>
                </a:solidFill>
              </a:rPr>
              <a:t>stakeholders</a:t>
            </a:r>
            <a:endParaRPr lang="fr-BE" sz="3200" dirty="0" smtClean="0">
              <a:solidFill>
                <a:srgbClr val="103766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3200" dirty="0" smtClean="0">
                <a:solidFill>
                  <a:srgbClr val="103766"/>
                </a:solidFill>
              </a:rPr>
              <a:t>An </a:t>
            </a:r>
            <a:r>
              <a:rPr lang="fr-BE" sz="3200" dirty="0" err="1" smtClean="0">
                <a:solidFill>
                  <a:srgbClr val="103766"/>
                </a:solidFill>
              </a:rPr>
              <a:t>ambitious</a:t>
            </a:r>
            <a:r>
              <a:rPr lang="fr-BE" sz="3200" dirty="0" smtClean="0">
                <a:solidFill>
                  <a:srgbClr val="103766"/>
                </a:solidFill>
              </a:rPr>
              <a:t> collective effort</a:t>
            </a:r>
            <a:endParaRPr lang="en-GB" sz="3200" dirty="0" smtClean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3026" y="165367"/>
            <a:ext cx="1084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 smtClean="0">
                <a:solidFill>
                  <a:srgbClr val="103766"/>
                </a:solidFill>
              </a:rPr>
              <a:t>Why</a:t>
            </a:r>
            <a:r>
              <a:rPr lang="fr-BE" sz="2800" b="1" dirty="0" smtClean="0">
                <a:solidFill>
                  <a:srgbClr val="103766"/>
                </a:solidFill>
              </a:rPr>
              <a:t> do </a:t>
            </a:r>
            <a:r>
              <a:rPr lang="fr-BE" sz="2800" b="1" dirty="0" err="1" smtClean="0">
                <a:solidFill>
                  <a:srgbClr val="103766"/>
                </a:solidFill>
              </a:rPr>
              <a:t>we</a:t>
            </a:r>
            <a:r>
              <a:rPr lang="fr-BE" sz="2800" b="1" dirty="0" smtClean="0">
                <a:solidFill>
                  <a:srgbClr val="103766"/>
                </a:solidFill>
              </a:rPr>
              <a:t> </a:t>
            </a:r>
            <a:r>
              <a:rPr lang="fr-BE" sz="2800" b="1" dirty="0" err="1" smtClean="0">
                <a:solidFill>
                  <a:srgbClr val="103766"/>
                </a:solidFill>
              </a:rPr>
              <a:t>want</a:t>
            </a:r>
            <a:r>
              <a:rPr lang="fr-BE" sz="2800" b="1" dirty="0" smtClean="0">
                <a:solidFill>
                  <a:srgbClr val="103766"/>
                </a:solidFill>
              </a:rPr>
              <a:t> OPSYS?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6571" y="1894116"/>
            <a:ext cx="4201887" cy="31024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rgbClr val="002060"/>
                </a:solidFill>
              </a:rPr>
              <a:t>User </a:t>
            </a:r>
            <a:r>
              <a:rPr lang="en-GB" b="1" dirty="0">
                <a:solidFill>
                  <a:srgbClr val="002060"/>
                </a:solidFill>
              </a:rPr>
              <a:t>centricity: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- User centred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- User </a:t>
            </a:r>
            <a:r>
              <a:rPr lang="en-GB" dirty="0">
                <a:solidFill>
                  <a:srgbClr val="002060"/>
                </a:solidFill>
              </a:rPr>
              <a:t>friendly look and feel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- Accessible </a:t>
            </a:r>
            <a:r>
              <a:rPr lang="en-GB" dirty="0">
                <a:solidFill>
                  <a:srgbClr val="002060"/>
                </a:solidFill>
              </a:rPr>
              <a:t>through all </a:t>
            </a:r>
            <a:r>
              <a:rPr lang="en-GB" dirty="0" smtClean="0">
                <a:solidFill>
                  <a:srgbClr val="002060"/>
                </a:solidFill>
              </a:rPr>
              <a:t>types </a:t>
            </a:r>
            <a:r>
              <a:rPr lang="en-GB" dirty="0">
                <a:solidFill>
                  <a:srgbClr val="002060"/>
                </a:solidFill>
              </a:rPr>
              <a:t>of devices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03028" y="1523826"/>
            <a:ext cx="3614058" cy="29935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  <a:p>
            <a:r>
              <a:rPr lang="en-GB" b="1" dirty="0">
                <a:solidFill>
                  <a:srgbClr val="002060"/>
                </a:solidFill>
              </a:rPr>
              <a:t>Ease of use</a:t>
            </a:r>
            <a:r>
              <a:rPr lang="en-GB" dirty="0">
                <a:solidFill>
                  <a:srgbClr val="002060"/>
                </a:solidFill>
              </a:rPr>
              <a:t>:</a:t>
            </a:r>
          </a:p>
          <a:p>
            <a:r>
              <a:rPr lang="en-GB" dirty="0">
                <a:solidFill>
                  <a:srgbClr val="002060"/>
                </a:solidFill>
              </a:rPr>
              <a:t>-</a:t>
            </a:r>
            <a:r>
              <a:rPr lang="en-GB" dirty="0" smtClean="0">
                <a:solidFill>
                  <a:srgbClr val="002060"/>
                </a:solidFill>
              </a:rPr>
              <a:t> Single </a:t>
            </a:r>
            <a:r>
              <a:rPr lang="en-GB" dirty="0">
                <a:solidFill>
                  <a:srgbClr val="002060"/>
                </a:solidFill>
              </a:rPr>
              <a:t>interface covering all the </a:t>
            </a:r>
            <a:r>
              <a:rPr lang="en-GB" dirty="0" smtClean="0">
                <a:solidFill>
                  <a:srgbClr val="002060"/>
                </a:solidFill>
              </a:rPr>
              <a:t>workflows </a:t>
            </a:r>
            <a:r>
              <a:rPr lang="en-GB" dirty="0">
                <a:solidFill>
                  <a:srgbClr val="002060"/>
                </a:solidFill>
              </a:rPr>
              <a:t>of the project cycle</a:t>
            </a:r>
          </a:p>
          <a:p>
            <a:r>
              <a:rPr lang="en-GB" dirty="0">
                <a:solidFill>
                  <a:srgbClr val="002060"/>
                </a:solidFill>
              </a:rPr>
              <a:t>-</a:t>
            </a:r>
            <a:r>
              <a:rPr lang="en-GB" dirty="0" smtClean="0">
                <a:solidFill>
                  <a:srgbClr val="002060"/>
                </a:solidFill>
              </a:rPr>
              <a:t> No </a:t>
            </a:r>
            <a:r>
              <a:rPr lang="en-GB" dirty="0">
                <a:solidFill>
                  <a:srgbClr val="002060"/>
                </a:solidFill>
              </a:rPr>
              <a:t>re-encoding</a:t>
            </a:r>
          </a:p>
          <a:p>
            <a:r>
              <a:rPr lang="en-GB" dirty="0">
                <a:solidFill>
                  <a:srgbClr val="002060"/>
                </a:solidFill>
              </a:rPr>
              <a:t>-</a:t>
            </a:r>
            <a:r>
              <a:rPr lang="en-GB" dirty="0" smtClean="0">
                <a:solidFill>
                  <a:srgbClr val="002060"/>
                </a:solidFill>
              </a:rPr>
              <a:t> Will allow </a:t>
            </a:r>
            <a:r>
              <a:rPr lang="en-GB" dirty="0">
                <a:solidFill>
                  <a:srgbClr val="002060"/>
                </a:solidFill>
              </a:rPr>
              <a:t>progress and completion reports </a:t>
            </a:r>
            <a:r>
              <a:rPr lang="en-GB" dirty="0" smtClean="0">
                <a:solidFill>
                  <a:srgbClr val="002060"/>
                </a:solidFill>
              </a:rPr>
              <a:t>to be drafted and approved online; </a:t>
            </a:r>
            <a:r>
              <a:rPr lang="en-GB" dirty="0">
                <a:solidFill>
                  <a:srgbClr val="002060"/>
                </a:solidFill>
              </a:rPr>
              <a:t>faster approval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88802" y="4735286"/>
            <a:ext cx="3461656" cy="16872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  <a:p>
            <a:r>
              <a:rPr lang="en-GB" b="1" dirty="0">
                <a:solidFill>
                  <a:srgbClr val="002060"/>
                </a:solidFill>
              </a:rPr>
              <a:t>Velocity and trustworthiness: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- Faster </a:t>
            </a:r>
            <a:r>
              <a:rPr lang="en-GB" dirty="0">
                <a:solidFill>
                  <a:srgbClr val="002060"/>
                </a:solidFill>
              </a:rPr>
              <a:t>link between progress reports and </a:t>
            </a:r>
            <a:r>
              <a:rPr lang="en-GB" dirty="0" smtClean="0">
                <a:solidFill>
                  <a:srgbClr val="002060"/>
                </a:solidFill>
              </a:rPr>
              <a:t>invoices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-</a:t>
            </a:r>
            <a:r>
              <a:rPr lang="en-GB" dirty="0" smtClean="0">
                <a:solidFill>
                  <a:srgbClr val="002060"/>
                </a:solidFill>
              </a:rPr>
              <a:t> Cheaper</a:t>
            </a:r>
            <a:r>
              <a:rPr lang="en-GB" dirty="0">
                <a:solidFill>
                  <a:srgbClr val="002060"/>
                </a:solidFill>
              </a:rPr>
              <a:t>, easier and safer </a:t>
            </a:r>
            <a:r>
              <a:rPr lang="en-GB" dirty="0" smtClean="0">
                <a:solidFill>
                  <a:srgbClr val="002060"/>
                </a:solidFill>
              </a:rPr>
              <a:t>tendering and grant procedures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calfaro\Desktop\photo odoar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045" y="2372744"/>
            <a:ext cx="1295739" cy="12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361045" y="3657595"/>
            <a:ext cx="1317171" cy="435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YOU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8601"/>
            <a:ext cx="10515600" cy="4351338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103766"/>
                </a:solidFill>
              </a:rPr>
              <a:t>Parallel </a:t>
            </a:r>
            <a:r>
              <a:rPr lang="en-GB" sz="2800" dirty="0">
                <a:solidFill>
                  <a:srgbClr val="103766"/>
                </a:solidFill>
              </a:rPr>
              <a:t>development on 3 complementary aspects of the </a:t>
            </a:r>
            <a:r>
              <a:rPr lang="en-GB" sz="2800" dirty="0" smtClean="0">
                <a:solidFill>
                  <a:srgbClr val="103766"/>
                </a:solidFill>
              </a:rPr>
              <a:t>project </a:t>
            </a:r>
            <a:r>
              <a:rPr lang="en-GB" sz="2800" dirty="0">
                <a:solidFill>
                  <a:srgbClr val="103766"/>
                </a:solidFill>
              </a:rPr>
              <a:t>lifecycle</a:t>
            </a:r>
          </a:p>
          <a:p>
            <a:pPr marL="1257300" lvl="2" indent="-342900">
              <a:spcBef>
                <a:spcPts val="1000"/>
              </a:spcBef>
            </a:pPr>
            <a:r>
              <a:rPr lang="en-US" dirty="0" smtClean="0">
                <a:solidFill>
                  <a:srgbClr val="103766"/>
                </a:solidFill>
              </a:rPr>
              <a:t>Track 1</a:t>
            </a:r>
            <a:r>
              <a:rPr lang="en-US" dirty="0">
                <a:solidFill>
                  <a:srgbClr val="103766"/>
                </a:solidFill>
              </a:rPr>
              <a:t>: Results and monitoring</a:t>
            </a:r>
          </a:p>
          <a:p>
            <a:pPr marL="1257300" lvl="2" indent="-342900">
              <a:spcBef>
                <a:spcPts val="600"/>
              </a:spcBef>
            </a:pPr>
            <a:r>
              <a:rPr lang="en-US" dirty="0" smtClean="0">
                <a:solidFill>
                  <a:srgbClr val="103766"/>
                </a:solidFill>
              </a:rPr>
              <a:t>Track 2</a:t>
            </a:r>
            <a:r>
              <a:rPr lang="en-US" dirty="0">
                <a:solidFill>
                  <a:srgbClr val="103766"/>
                </a:solidFill>
              </a:rPr>
              <a:t>: Contracts and procurement</a:t>
            </a:r>
          </a:p>
          <a:p>
            <a:pPr marL="1257300" lvl="2" indent="-342900">
              <a:spcBef>
                <a:spcPts val="600"/>
              </a:spcBef>
            </a:pPr>
            <a:r>
              <a:rPr lang="en-US" dirty="0" smtClean="0">
                <a:solidFill>
                  <a:srgbClr val="103766"/>
                </a:solidFill>
              </a:rPr>
              <a:t>Track 3</a:t>
            </a:r>
            <a:r>
              <a:rPr lang="en-US" dirty="0">
                <a:solidFill>
                  <a:srgbClr val="103766"/>
                </a:solidFill>
              </a:rPr>
              <a:t>: </a:t>
            </a:r>
            <a:r>
              <a:rPr lang="en-US" dirty="0" smtClean="0">
                <a:solidFill>
                  <a:srgbClr val="103766"/>
                </a:solidFill>
              </a:rPr>
              <a:t>Programming, </a:t>
            </a:r>
            <a:r>
              <a:rPr lang="en-US" dirty="0">
                <a:solidFill>
                  <a:srgbClr val="103766"/>
                </a:solidFill>
              </a:rPr>
              <a:t>actions and </a:t>
            </a:r>
            <a:r>
              <a:rPr lang="en-US" dirty="0" smtClean="0">
                <a:solidFill>
                  <a:srgbClr val="103766"/>
                </a:solidFill>
              </a:rPr>
              <a:t>decisions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>
              <a:solidFill>
                <a:srgbClr val="103766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BE" sz="2800" dirty="0" smtClean="0">
                <a:solidFill>
                  <a:srgbClr val="103766"/>
                </a:solidFill>
              </a:rPr>
              <a:t>Start </a:t>
            </a:r>
            <a:r>
              <a:rPr lang="fr-BE" sz="2800" dirty="0" err="1" smtClean="0">
                <a:solidFill>
                  <a:srgbClr val="103766"/>
                </a:solidFill>
              </a:rPr>
              <a:t>testing</a:t>
            </a:r>
            <a:r>
              <a:rPr lang="fr-BE" sz="2800" dirty="0" smtClean="0">
                <a:solidFill>
                  <a:srgbClr val="103766"/>
                </a:solidFill>
              </a:rPr>
              <a:t>: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BE" dirty="0" smtClean="0">
                <a:solidFill>
                  <a:srgbClr val="103766"/>
                </a:solidFill>
              </a:rPr>
              <a:t>1st </a:t>
            </a:r>
            <a:r>
              <a:rPr lang="fr-BE" dirty="0" err="1" smtClean="0">
                <a:solidFill>
                  <a:srgbClr val="103766"/>
                </a:solidFill>
              </a:rPr>
              <a:t>testing</a:t>
            </a:r>
            <a:r>
              <a:rPr lang="fr-BE" dirty="0" smtClean="0">
                <a:solidFill>
                  <a:srgbClr val="103766"/>
                </a:solidFill>
              </a:rPr>
              <a:t> </a:t>
            </a:r>
            <a:r>
              <a:rPr lang="fr-BE" dirty="0" err="1" smtClean="0">
                <a:solidFill>
                  <a:srgbClr val="103766"/>
                </a:solidFill>
              </a:rPr>
              <a:t>with</a:t>
            </a:r>
            <a:r>
              <a:rPr lang="fr-BE" dirty="0" smtClean="0">
                <a:solidFill>
                  <a:srgbClr val="103766"/>
                </a:solidFill>
              </a:rPr>
              <a:t> European Commission </a:t>
            </a:r>
            <a:r>
              <a:rPr lang="fr-BE" dirty="0" err="1" smtClean="0">
                <a:solidFill>
                  <a:srgbClr val="103766"/>
                </a:solidFill>
              </a:rPr>
              <a:t>users</a:t>
            </a:r>
            <a:r>
              <a:rPr lang="fr-BE" dirty="0" smtClean="0">
                <a:solidFill>
                  <a:srgbClr val="103766"/>
                </a:solidFill>
              </a:rPr>
              <a:t> in </a:t>
            </a:r>
            <a:r>
              <a:rPr lang="fr-BE" dirty="0" err="1" smtClean="0">
                <a:solidFill>
                  <a:srgbClr val="103766"/>
                </a:solidFill>
              </a:rPr>
              <a:t>November</a:t>
            </a:r>
            <a:r>
              <a:rPr lang="fr-BE" dirty="0" smtClean="0">
                <a:solidFill>
                  <a:srgbClr val="103766"/>
                </a:solidFill>
              </a:rPr>
              <a:t> 2017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BE" dirty="0" smtClean="0">
                <a:solidFill>
                  <a:srgbClr val="103766"/>
                </a:solidFill>
              </a:rPr>
              <a:t>1st </a:t>
            </a:r>
            <a:r>
              <a:rPr lang="fr-BE" dirty="0" err="1" smtClean="0">
                <a:solidFill>
                  <a:srgbClr val="103766"/>
                </a:solidFill>
              </a:rPr>
              <a:t>testing</a:t>
            </a:r>
            <a:r>
              <a:rPr lang="fr-BE" dirty="0" smtClean="0">
                <a:solidFill>
                  <a:srgbClr val="103766"/>
                </a:solidFill>
              </a:rPr>
              <a:t> </a:t>
            </a:r>
            <a:r>
              <a:rPr lang="fr-BE" dirty="0" err="1" smtClean="0">
                <a:solidFill>
                  <a:srgbClr val="103766"/>
                </a:solidFill>
              </a:rPr>
              <a:t>with</a:t>
            </a:r>
            <a:r>
              <a:rPr lang="fr-BE" dirty="0" smtClean="0">
                <a:solidFill>
                  <a:srgbClr val="103766"/>
                </a:solidFill>
              </a:rPr>
              <a:t> </a:t>
            </a:r>
            <a:r>
              <a:rPr lang="fr-BE" dirty="0" err="1" smtClean="0">
                <a:solidFill>
                  <a:srgbClr val="103766"/>
                </a:solidFill>
              </a:rPr>
              <a:t>external</a:t>
            </a:r>
            <a:r>
              <a:rPr lang="fr-BE" dirty="0" smtClean="0">
                <a:solidFill>
                  <a:srgbClr val="103766"/>
                </a:solidFill>
              </a:rPr>
              <a:t> </a:t>
            </a:r>
            <a:r>
              <a:rPr lang="fr-BE" dirty="0" err="1" smtClean="0">
                <a:solidFill>
                  <a:srgbClr val="103766"/>
                </a:solidFill>
              </a:rPr>
              <a:t>stakeholders</a:t>
            </a:r>
            <a:r>
              <a:rPr lang="fr-BE" dirty="0" smtClean="0">
                <a:solidFill>
                  <a:srgbClr val="103766"/>
                </a:solidFill>
              </a:rPr>
              <a:t> in </a:t>
            </a:r>
            <a:r>
              <a:rPr lang="fr-BE" dirty="0" err="1" smtClean="0">
                <a:solidFill>
                  <a:srgbClr val="103766"/>
                </a:solidFill>
              </a:rPr>
              <a:t>February</a:t>
            </a:r>
            <a:r>
              <a:rPr lang="fr-BE" dirty="0" smtClean="0">
                <a:solidFill>
                  <a:srgbClr val="103766"/>
                </a:solidFill>
              </a:rPr>
              <a:t>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3026" y="165367"/>
            <a:ext cx="1084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 smtClean="0">
                <a:solidFill>
                  <a:srgbClr val="103766"/>
                </a:solidFill>
              </a:rPr>
              <a:t>Where</a:t>
            </a:r>
            <a:r>
              <a:rPr lang="fr-BE" sz="2800" b="1" dirty="0" smtClean="0">
                <a:solidFill>
                  <a:srgbClr val="103766"/>
                </a:solidFill>
              </a:rPr>
              <a:t> do </a:t>
            </a:r>
            <a:r>
              <a:rPr lang="fr-BE" sz="2800" b="1" dirty="0" err="1" smtClean="0">
                <a:solidFill>
                  <a:srgbClr val="103766"/>
                </a:solidFill>
              </a:rPr>
              <a:t>we</a:t>
            </a:r>
            <a:r>
              <a:rPr lang="fr-BE" sz="2800" b="1" dirty="0" smtClean="0">
                <a:solidFill>
                  <a:srgbClr val="103766"/>
                </a:solidFill>
              </a:rPr>
              <a:t> stand </a:t>
            </a:r>
            <a:r>
              <a:rPr lang="fr-BE" sz="2800" b="1" dirty="0" err="1" smtClean="0">
                <a:solidFill>
                  <a:srgbClr val="103766"/>
                </a:solidFill>
              </a:rPr>
              <a:t>now</a:t>
            </a:r>
            <a:r>
              <a:rPr lang="fr-BE" sz="2800" b="1" dirty="0" smtClean="0">
                <a:solidFill>
                  <a:srgbClr val="103766"/>
                </a:solidFill>
              </a:rPr>
              <a:t>?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791" y="1653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103766"/>
                </a:solidFill>
              </a:rPr>
              <a:t>OPSYS: structure and management</a:t>
            </a:r>
            <a:endParaRPr lang="en-GB" sz="2800" b="1" dirty="0">
              <a:solidFill>
                <a:srgbClr val="103766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85823" y="1367369"/>
            <a:ext cx="10903405" cy="4309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srgbClr val="103766"/>
                </a:solidFill>
              </a:rPr>
              <a:t>The </a:t>
            </a:r>
            <a:r>
              <a:rPr lang="en-US" sz="2400" dirty="0">
                <a:solidFill>
                  <a:srgbClr val="103766"/>
                </a:solidFill>
              </a:rPr>
              <a:t>programme is structured by </a:t>
            </a:r>
            <a:r>
              <a:rPr lang="en-US" sz="2400" dirty="0" smtClean="0">
                <a:solidFill>
                  <a:srgbClr val="103766"/>
                </a:solidFill>
              </a:rPr>
              <a:t>tracks: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103766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 smtClean="0">
              <a:solidFill>
                <a:srgbClr val="103766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 smtClean="0">
              <a:solidFill>
                <a:srgbClr val="103766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rgbClr val="103766"/>
                </a:solidFill>
              </a:rPr>
              <a:t>A </a:t>
            </a:r>
            <a:r>
              <a:rPr lang="fr-BE" sz="2400" dirty="0" err="1" smtClean="0">
                <a:solidFill>
                  <a:srgbClr val="103766"/>
                </a:solidFill>
              </a:rPr>
              <a:t>shared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  <a:r>
              <a:rPr lang="fr-BE" sz="2400" dirty="0" err="1" smtClean="0">
                <a:solidFill>
                  <a:srgbClr val="103766"/>
                </a:solidFill>
              </a:rPr>
              <a:t>governance</a:t>
            </a:r>
            <a:r>
              <a:rPr lang="fr-BE" sz="2400" dirty="0" smtClean="0">
                <a:solidFill>
                  <a:srgbClr val="103766"/>
                </a:solidFill>
              </a:rPr>
              <a:t> </a:t>
            </a:r>
            <a:r>
              <a:rPr lang="fr-BE" sz="2400" dirty="0" err="1" smtClean="0">
                <a:solidFill>
                  <a:srgbClr val="103766"/>
                </a:solidFill>
              </a:rPr>
              <a:t>between</a:t>
            </a:r>
            <a:r>
              <a:rPr lang="fr-BE" sz="2400" dirty="0" smtClean="0">
                <a:solidFill>
                  <a:srgbClr val="103766"/>
                </a:solidFill>
              </a:rPr>
              <a:t> DEVCO, NEAR, FPI and DIGIT: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103766"/>
                </a:solidFill>
              </a:rPr>
              <a:t>Every 6 weeks </a:t>
            </a:r>
            <a:r>
              <a:rPr lang="en-GB" sz="2400" dirty="0">
                <a:solidFill>
                  <a:srgbClr val="103766"/>
                </a:solidFill>
              </a:rPr>
              <a:t>OPSYS Management </a:t>
            </a:r>
            <a:r>
              <a:rPr lang="en-GB" sz="2400" dirty="0" smtClean="0">
                <a:solidFill>
                  <a:srgbClr val="103766"/>
                </a:solidFill>
              </a:rPr>
              <a:t>Board</a:t>
            </a:r>
            <a:r>
              <a:rPr lang="en-GB" sz="2400" dirty="0">
                <a:solidFill>
                  <a:srgbClr val="103766"/>
                </a:solidFill>
              </a:rPr>
              <a:t> </a:t>
            </a:r>
            <a:r>
              <a:rPr lang="en-GB" sz="2400" dirty="0" smtClean="0">
                <a:solidFill>
                  <a:srgbClr val="103766"/>
                </a:solidFill>
              </a:rPr>
              <a:t>meeting chaired by DEVCO DDG and vice-chaired by DIGIT DDG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03766"/>
                </a:solidFill>
              </a:rPr>
              <a:t>Monthly Project Steering Committee meetings for each track chaired by Director </a:t>
            </a:r>
            <a:r>
              <a:rPr lang="en-US" sz="2400" dirty="0">
                <a:solidFill>
                  <a:srgbClr val="103766"/>
                </a:solidFill>
              </a:rPr>
              <a:t>DEVCO</a:t>
            </a:r>
            <a:r>
              <a:rPr lang="en-US" sz="2400" dirty="0" smtClean="0">
                <a:solidFill>
                  <a:srgbClr val="103766"/>
                </a:solidFill>
              </a:rPr>
              <a:t> F for T1,  by Director </a:t>
            </a:r>
            <a:r>
              <a:rPr lang="en-US" sz="2400" dirty="0">
                <a:solidFill>
                  <a:srgbClr val="103766"/>
                </a:solidFill>
              </a:rPr>
              <a:t>DEVCO</a:t>
            </a:r>
            <a:r>
              <a:rPr lang="en-US" sz="2400" dirty="0" smtClean="0">
                <a:solidFill>
                  <a:srgbClr val="103766"/>
                </a:solidFill>
              </a:rPr>
              <a:t> R for T2, by Director NEAR C for T3</a:t>
            </a:r>
            <a:endParaRPr lang="en-US" sz="2400" dirty="0">
              <a:solidFill>
                <a:srgbClr val="103766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03766"/>
                </a:solidFill>
              </a:rPr>
              <a:t>Monthly Domain Users Group (main consultative body) meetings </a:t>
            </a:r>
            <a:r>
              <a:rPr lang="en-US" sz="2400" dirty="0">
                <a:solidFill>
                  <a:srgbClr val="103766"/>
                </a:solidFill>
              </a:rPr>
              <a:t>on </a:t>
            </a:r>
            <a:r>
              <a:rPr lang="en-US" sz="2400" dirty="0" smtClean="0">
                <a:solidFill>
                  <a:srgbClr val="103766"/>
                </a:solidFill>
              </a:rPr>
              <a:t>business priorities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39585" y="1860097"/>
            <a:ext cx="3107872" cy="7837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T1: </a:t>
            </a:r>
            <a:r>
              <a:rPr lang="fr-BE" b="1" dirty="0" err="1" smtClean="0"/>
              <a:t>Results</a:t>
            </a:r>
            <a:r>
              <a:rPr lang="fr-BE" b="1" dirty="0" smtClean="0"/>
              <a:t> and monitoring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461404" y="1860097"/>
            <a:ext cx="3071509" cy="75111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T2: </a:t>
            </a:r>
            <a:r>
              <a:rPr lang="fr-BE" b="1" dirty="0" err="1" smtClean="0"/>
              <a:t>Contracts</a:t>
            </a:r>
            <a:r>
              <a:rPr lang="fr-BE" b="1" dirty="0" smtClean="0"/>
              <a:t> and </a:t>
            </a:r>
            <a:r>
              <a:rPr lang="fr-BE" b="1" dirty="0" err="1" smtClean="0"/>
              <a:t>procurement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164285" y="1860097"/>
            <a:ext cx="2993572" cy="75111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T3: </a:t>
            </a:r>
            <a:r>
              <a:rPr lang="fr-BE" b="1" dirty="0" err="1" smtClean="0"/>
              <a:t>Programming</a:t>
            </a:r>
            <a:r>
              <a:rPr lang="fr-BE" b="1" dirty="0" smtClean="0"/>
              <a:t>, actions </a:t>
            </a:r>
          </a:p>
          <a:p>
            <a:pPr algn="ctr"/>
            <a:r>
              <a:rPr lang="fr-BE" b="1" dirty="0" smtClean="0"/>
              <a:t>and </a:t>
            </a:r>
            <a:r>
              <a:rPr lang="fr-BE" b="1" dirty="0" err="1" smtClean="0"/>
              <a:t>decisions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666-A3C8-4B8C-905D-A09820ECD4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aflet colours">
    <a:dk1>
      <a:sysClr val="windowText" lastClr="000000"/>
    </a:dk1>
    <a:lt1>
      <a:sysClr val="window" lastClr="FFFFFF"/>
    </a:lt1>
    <a:dk2>
      <a:srgbClr val="0F3766"/>
    </a:dk2>
    <a:lt2>
      <a:srgbClr val="FFFFFF"/>
    </a:lt2>
    <a:accent1>
      <a:srgbClr val="38BCEA"/>
    </a:accent1>
    <a:accent2>
      <a:srgbClr val="F78A6C"/>
    </a:accent2>
    <a:accent3>
      <a:srgbClr val="4DC8B9"/>
    </a:accent3>
    <a:accent4>
      <a:srgbClr val="8064A2"/>
    </a:accent4>
    <a:accent5>
      <a:srgbClr val="92D050"/>
    </a:accent5>
    <a:accent6>
      <a:srgbClr val="F79646"/>
    </a:accent6>
    <a:hlink>
      <a:srgbClr val="0000FF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33624</TotalTime>
  <Words>2002</Words>
  <Application>Microsoft Office PowerPoint</Application>
  <PresentationFormat>Custom</PresentationFormat>
  <Paragraphs>387</Paragraphs>
  <Slides>49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February 8th,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focus = SIEA FWC : 9 business phases and 97 functionalities</vt:lpstr>
      <vt:lpstr>97 functionalities (10 of which are big and not detailed)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Operational Manager assigns you as Lead-IP</vt:lpstr>
      <vt:lpstr>Lead-Implementing partner accesses Result portal</vt:lpstr>
      <vt:lpstr>Access personal dashboard</vt:lpstr>
      <vt:lpstr>Access intervention and create logframe</vt:lpstr>
      <vt:lpstr>Create logframe: add results</vt:lpstr>
      <vt:lpstr>Create logframe: add indicators</vt:lpstr>
      <vt:lpstr>Save logframe and submit</vt:lpstr>
      <vt:lpstr>Once logframe validated, add value</vt:lpstr>
      <vt:lpstr>Access Indicator page: visualise indicator trend</vt:lpstr>
      <vt:lpstr>PowerPoint Presentation</vt:lpstr>
      <vt:lpstr>October 17th, 2017</vt:lpstr>
      <vt:lpstr>PowerPoint Presentation</vt:lpstr>
      <vt:lpstr>PowerPoint Presentation</vt:lpstr>
      <vt:lpstr>PowerPoint Presentation</vt:lpstr>
      <vt:lpstr>PowerPoint Presentation</vt:lpstr>
    </vt:vector>
  </TitlesOfParts>
  <Company>everis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Arnaud Berghmans</dc:creator>
  <cp:lastModifiedBy>GRUBISIC Matthew (DEVCO-EXT)</cp:lastModifiedBy>
  <cp:revision>467</cp:revision>
  <cp:lastPrinted>2018-02-08T10:50:03Z</cp:lastPrinted>
  <dcterms:created xsi:type="dcterms:W3CDTF">2016-12-15T15:43:02Z</dcterms:created>
  <dcterms:modified xsi:type="dcterms:W3CDTF">2018-02-08T16:45:59Z</dcterms:modified>
</cp:coreProperties>
</file>