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58" r:id="rId5"/>
    <p:sldId id="272" r:id="rId6"/>
    <p:sldId id="259" r:id="rId7"/>
    <p:sldId id="266" r:id="rId8"/>
    <p:sldId id="260" r:id="rId9"/>
    <p:sldId id="261" r:id="rId10"/>
    <p:sldId id="262" r:id="rId11"/>
    <p:sldId id="264" r:id="rId12"/>
    <p:sldId id="275" r:id="rId13"/>
    <p:sldId id="276" r:id="rId14"/>
    <p:sldId id="273" r:id="rId15"/>
    <p:sldId id="263" r:id="rId16"/>
    <p:sldId id="277" r:id="rId17"/>
    <p:sldId id="267" r:id="rId18"/>
    <p:sldId id="268" r:id="rId19"/>
    <p:sldId id="278" r:id="rId20"/>
    <p:sldId id="287" r:id="rId21"/>
    <p:sldId id="270" r:id="rId22"/>
    <p:sldId id="288" r:id="rId23"/>
    <p:sldId id="271" r:id="rId24"/>
    <p:sldId id="285" r:id="rId25"/>
    <p:sldId id="279" r:id="rId26"/>
    <p:sldId id="289" r:id="rId27"/>
    <p:sldId id="280" r:id="rId28"/>
    <p:sldId id="283" r:id="rId29"/>
    <p:sldId id="281" r:id="rId30"/>
    <p:sldId id="282" r:id="rId31"/>
    <p:sldId id="290" r:id="rId32"/>
    <p:sldId id="265" r:id="rId33"/>
    <p:sldId id="284" r:id="rId34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9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F0C5D3-70CE-43E7-9131-03846B0D75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DBBC8-12E6-45BC-BAB9-0A4ED75D7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53927A1-F255-4294-BB12-F5DC9A275BAF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686F6-2D94-40A1-B5AE-8BEFB0BBAE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465A9-21C6-4539-BCDE-3D49CCF99B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1CC5A36-957C-4ADC-9926-643FA82DB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5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3EDCB97-83C0-4E65-90C1-AE4DFA566AC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1EA3857-BE45-4697-97AF-FAC31DD73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1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5716-5543-4B26-A749-76E79B2879B2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B604-52E3-4970-A444-A526EE100C3B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2DAE-02ED-4F94-88AD-E71BAC2F6A3C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F86-8BA2-41C2-A110-FC6DF8480021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91A9-576C-40B6-8380-4F8757C51CE4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65FA-540E-4A17-8678-0DDAC65C3A53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D059-E067-4EB1-87B9-10976BB87706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1A0-0C35-45A8-BDEF-FB9914E5D8B7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92BF8DC-0240-42CA-846E-CC6C8E16B684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F5F1-1923-4762-8080-D42918662B62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23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1515-C336-46F3-8555-FCCCFD6E8C18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6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EB7C-BA55-40A5-BCEC-3159721163EA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ACD5-5312-4EA2-B863-CC0285231B83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49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1486-DABE-4184-A823-6D4242D0A19C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4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9E1-1A33-4505-BC14-5120B16937CF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91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2271-17A7-44FC-BDF1-BF3DE43D6A29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47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A266-171D-48DA-84BC-F5E0EED42E70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4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F3B7-02E2-42D3-95A0-547CCBD5CF0B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31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D5E9-5395-4D7D-B8D7-206985881192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48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765C-EF73-446B-AACE-FF59B13A5C0C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3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88A5-D672-41D4-9271-449B34A03BFE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9B6B-12C6-4EAA-B9BC-73599FB6ED01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33C-88FB-48AF-A3AE-3161E4F360ED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4F72-E13A-4742-A93A-D180B0B4E515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BCE9-60B3-4AC5-8D80-31EF3C683CEF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D7DB-74A1-46C6-9D07-2186A31797E8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216-2622-4140-832D-0A96DACD9157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E33C-13E0-4A69-B452-4705C9A6C1E7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F6C3A-F754-4C58-8B88-BA94D74C227C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44AF235-1CFE-46DF-B263-BD10AE396926}" type="datetime1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521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C987-2E5D-46B2-A920-F854DEFBF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Inception Seminar 2018	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15578-2BA0-41A0-82D2-FC2D47A7D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Brussels, 13</a:t>
            </a:r>
            <a:r>
              <a:rPr lang="en-GB" baseline="30000" dirty="0"/>
              <a:t>th</a:t>
            </a:r>
            <a:r>
              <a:rPr lang="en-GB" dirty="0"/>
              <a:t> and 14</a:t>
            </a:r>
            <a:r>
              <a:rPr lang="en-GB" baseline="30000" dirty="0"/>
              <a:t>th</a:t>
            </a:r>
            <a:r>
              <a:rPr lang="en-GB" dirty="0"/>
              <a:t> March 2018</a:t>
            </a:r>
          </a:p>
          <a:p>
            <a:endParaRPr lang="en-GB" dirty="0"/>
          </a:p>
          <a:p>
            <a:r>
              <a:rPr lang="en-GB" dirty="0"/>
              <a:t>www.capacity4dev.eu/dear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672AD-C613-4E15-BE93-939325D4C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680322" y="5112451"/>
            <a:ext cx="2795069" cy="1373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DC820-9C17-4F81-9033-FF7E750F20D4}"/>
              </a:ext>
            </a:extLst>
          </p:cNvPr>
          <p:cNvPicPr/>
          <p:nvPr/>
        </p:nvPicPr>
        <p:blipFill rotWithShape="1">
          <a:blip r:embed="rId3"/>
          <a:srcRect l="11466" t="21748" r="66249" b="21705"/>
          <a:stretch/>
        </p:blipFill>
        <p:spPr bwMode="auto">
          <a:xfrm>
            <a:off x="7393577" y="396712"/>
            <a:ext cx="3979818" cy="1614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58419-A8BF-49E0-805C-0E890E70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0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Learning from past DEAR</a:t>
            </a:r>
            <a:br>
              <a:rPr lang="en-GB" dirty="0"/>
            </a:br>
            <a:r>
              <a:rPr lang="en-GB" dirty="0"/>
              <a:t>projects: the importance of M&amp;E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7678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/>
              <a:t>Monitoring</a:t>
            </a:r>
            <a:r>
              <a:rPr lang="en-GB" dirty="0"/>
              <a:t> = the activities and the costs that help you to achieve your outcomes (What? How much? How many?)</a:t>
            </a:r>
          </a:p>
          <a:p>
            <a:pPr marL="0" indent="0">
              <a:buNone/>
            </a:pPr>
            <a:r>
              <a:rPr lang="en-GB" b="1" i="1" dirty="0"/>
              <a:t>Evaluation</a:t>
            </a:r>
            <a:r>
              <a:rPr lang="en-GB" dirty="0"/>
              <a:t> = the quality, effectiveness, relevance, sustainability, impact, efficiency of your project</a:t>
            </a:r>
          </a:p>
          <a:p>
            <a:pPr marL="0" indent="0">
              <a:buNone/>
            </a:pPr>
            <a:r>
              <a:rPr lang="en-GB" b="1" i="1" dirty="0"/>
              <a:t>Learning</a:t>
            </a:r>
            <a:r>
              <a:rPr lang="en-GB" dirty="0"/>
              <a:t> = using your experiences and evidence to plan future work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i="1" dirty="0"/>
              <a:t>Inputs</a:t>
            </a:r>
            <a:r>
              <a:rPr lang="en-GB" dirty="0"/>
              <a:t>:</a:t>
            </a:r>
          </a:p>
          <a:p>
            <a:r>
              <a:rPr lang="en-GB" dirty="0"/>
              <a:t>M&amp;E experiences of previous DEAR projects:</a:t>
            </a:r>
          </a:p>
          <a:p>
            <a:pPr lvl="1"/>
            <a:r>
              <a:rPr lang="en-GB" b="1" dirty="0"/>
              <a:t>Tereza Cajkova</a:t>
            </a:r>
            <a:r>
              <a:rPr lang="en-GB" dirty="0"/>
              <a:t>, ‘Eat Responsibly’ project</a:t>
            </a:r>
          </a:p>
          <a:p>
            <a:pPr lvl="1"/>
            <a:r>
              <a:rPr lang="en-GB" b="1" dirty="0"/>
              <a:t>Mirjam Hägele</a:t>
            </a:r>
            <a:r>
              <a:rPr lang="en-GB" dirty="0"/>
              <a:t>, ‘Make Fruit Fair’ project</a:t>
            </a:r>
          </a:p>
          <a:p>
            <a:pPr lvl="1"/>
            <a:r>
              <a:rPr lang="en-GB" b="1" dirty="0"/>
              <a:t>Harm-Jan Fricke</a:t>
            </a:r>
            <a:r>
              <a:rPr lang="en-GB" dirty="0"/>
              <a:t>: key suggestions from previous projects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4AC6E-8D19-4E3E-87A5-ADC40EB7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47C3-A6ED-4487-8AAC-349E5D6D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94548"/>
            <a:ext cx="8314619" cy="1077229"/>
          </a:xfrm>
        </p:spPr>
        <p:txBody>
          <a:bodyPr>
            <a:normAutofit/>
          </a:bodyPr>
          <a:lstStyle/>
          <a:p>
            <a:r>
              <a:rPr lang="en-GB" dirty="0"/>
              <a:t>M&amp;E suggestions from previous DEAR projects (</a:t>
            </a:r>
            <a:r>
              <a:rPr lang="en-GB" dirty="0" err="1"/>
              <a:t>cont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1B50B-0C4D-403E-BAE7-07AD6F5C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98765"/>
            <a:ext cx="7796540" cy="3526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/>
              <a:t>Also see:</a:t>
            </a:r>
          </a:p>
          <a:p>
            <a:pPr marL="342900" indent="-342900"/>
            <a:br>
              <a:rPr lang="en-GB" b="1" i="1" dirty="0"/>
            </a:br>
            <a:r>
              <a:rPr lang="en-GB" b="1" dirty="0"/>
              <a:t>Reports from two previous M&amp;E workshops with DEAR projects (on the www.capacity4dev.eu/dear website)</a:t>
            </a:r>
          </a:p>
          <a:p>
            <a:pPr marL="0" indent="0">
              <a:buNone/>
            </a:pPr>
            <a:r>
              <a:rPr lang="en-GB" b="1" i="1" dirty="0"/>
              <a:t>and</a:t>
            </a:r>
          </a:p>
          <a:p>
            <a:pPr marL="342900" indent="-342900"/>
            <a:r>
              <a:rPr lang="en-GB" b="1" dirty="0"/>
              <a:t>‘Planning &amp; Implementing EU DEAR projects’ (in your pack and on the website)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99504-895F-4049-A204-E94FB221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8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DA51-AD72-4AA3-83B1-9F8F44EE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M&amp;E (&amp;L):</a:t>
            </a:r>
            <a:br>
              <a:rPr lang="en-GB" dirty="0"/>
            </a:br>
            <a:r>
              <a:rPr lang="en-GB" dirty="0"/>
              <a:t>Focus on outcomes and </a:t>
            </a:r>
            <a:r>
              <a:rPr lang="en-GB" i="1" dirty="0"/>
              <a:t>not</a:t>
            </a:r>
            <a:r>
              <a:rPr lang="en-GB" dirty="0"/>
              <a:t> 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698E-5534-44D5-A6F2-1842B3849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Together with an external Evaluator/Critical Friend, develop a Monitoring, Evaluation &amp; Learning plan at the beginning of your project</a:t>
            </a:r>
          </a:p>
          <a:p>
            <a:r>
              <a:rPr lang="en-GB" dirty="0"/>
              <a:t>Decide on what you are going to measure – and why?  Don’t collect information on ‘everything’!</a:t>
            </a:r>
          </a:p>
          <a:p>
            <a:r>
              <a:rPr lang="en-GB" dirty="0"/>
              <a:t>Integrate ME&amp;L activities in implementation plans – and not as an additional thing to do </a:t>
            </a:r>
          </a:p>
          <a:p>
            <a:r>
              <a:rPr lang="en-GB" dirty="0"/>
              <a:t>Include a budget for ME&amp;L – for ongoing monitoring, for regular evaluation, for ongoing learning</a:t>
            </a:r>
          </a:p>
          <a:p>
            <a:r>
              <a:rPr lang="en-GB" dirty="0"/>
              <a:t>Allocate plenty of time for ME&amp;L: learning takes time but is time well spent and adjust your plans in the light of your learning</a:t>
            </a:r>
          </a:p>
          <a:p>
            <a:r>
              <a:rPr lang="en-GB" dirty="0"/>
              <a:t>Keep it simple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2ABA8-EC57-48FC-8146-0AAB7FCE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9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Learning from past DEAR</a:t>
            </a:r>
            <a:br>
              <a:rPr lang="en-GB" dirty="0"/>
            </a:br>
            <a:r>
              <a:rPr lang="en-GB" dirty="0"/>
              <a:t>projects: the importance of M&amp;E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In groups of 3 or 4 (please sit with people who are </a:t>
            </a:r>
            <a:r>
              <a:rPr lang="en-GB" i="1" dirty="0"/>
              <a:t>not</a:t>
            </a:r>
            <a:r>
              <a:rPr lang="en-GB" dirty="0"/>
              <a:t> part of your project): </a:t>
            </a:r>
          </a:p>
          <a:p>
            <a:pPr lvl="1"/>
            <a:r>
              <a:rPr lang="en-GB" dirty="0"/>
              <a:t>Exchange initial ideas on how your project plans to develop its M&amp;E set-up</a:t>
            </a:r>
          </a:p>
          <a:p>
            <a:pPr lvl="1"/>
            <a:r>
              <a:rPr lang="en-GB" dirty="0"/>
              <a:t>Which questions have you got relating to setting up and implementing an M&amp;E system?  How are you planning to solve those questions?</a:t>
            </a:r>
          </a:p>
          <a:p>
            <a:endParaRPr lang="en-GB" dirty="0"/>
          </a:p>
          <a:p>
            <a:r>
              <a:rPr lang="en-GB" dirty="0"/>
              <a:t>In plenary:</a:t>
            </a:r>
          </a:p>
          <a:p>
            <a:pPr lvl="1"/>
            <a:r>
              <a:rPr lang="en-GB" dirty="0"/>
              <a:t>Questions (and answers) about M&amp;E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B3140-6F36-4520-9787-57FFCBE5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9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Inputs:</a:t>
            </a:r>
          </a:p>
          <a:p>
            <a:r>
              <a:rPr lang="en-GB" dirty="0"/>
              <a:t>The EU DEAR Programme and projects: </a:t>
            </a:r>
            <a:br>
              <a:rPr lang="en-GB" dirty="0"/>
            </a:br>
            <a:r>
              <a:rPr lang="en-GB" b="1" dirty="0"/>
              <a:t>Sarah Harris</a:t>
            </a:r>
            <a:r>
              <a:rPr lang="en-GB" dirty="0"/>
              <a:t>: www.capacity4dev.eu/dear and www.dear-programme.eu</a:t>
            </a:r>
          </a:p>
          <a:p>
            <a:r>
              <a:rPr lang="en-GB" dirty="0"/>
              <a:t>Developing communications plans: </a:t>
            </a:r>
            <a:br>
              <a:rPr lang="en-GB" dirty="0"/>
            </a:br>
            <a:r>
              <a:rPr lang="en-GB" dirty="0"/>
              <a:t>the experience of former projects: </a:t>
            </a:r>
            <a:r>
              <a:rPr lang="en-GB" b="1" dirty="0"/>
              <a:t>Mirjam Hägele </a:t>
            </a:r>
            <a:r>
              <a:rPr lang="en-GB" dirty="0"/>
              <a:t>(‘Make Fruit Fair’), </a:t>
            </a:r>
            <a:r>
              <a:rPr lang="en-GB" b="1" dirty="0"/>
              <a:t>Elaine Mahon </a:t>
            </a:r>
            <a:r>
              <a:rPr lang="en-GB" dirty="0"/>
              <a:t>(‘Challenging the Crisis’)</a:t>
            </a:r>
          </a:p>
          <a:p>
            <a:r>
              <a:rPr lang="en-GB" dirty="0"/>
              <a:t>Communication strategy tips, EU visibility guidelines: </a:t>
            </a:r>
            <a:r>
              <a:rPr lang="en-GB" b="1" dirty="0"/>
              <a:t>Richard Hands</a:t>
            </a:r>
            <a:r>
              <a:rPr lang="en-GB" dirty="0"/>
              <a:t>, OUTREACH and Partnerships, DEVCO.02 – Communication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CCA46-0809-40DC-BED4-3839CC92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8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Thoughts and questions: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pairs: what for you are some of the key issues and questions about developing a communication plan and EU visibility in your communications? [5 mins]</a:t>
            </a:r>
          </a:p>
          <a:p>
            <a:endParaRPr lang="en-GB" dirty="0"/>
          </a:p>
          <a:p>
            <a:r>
              <a:rPr lang="en-GB" dirty="0"/>
              <a:t>In plenary: finding answers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8A83D-2C5B-44AF-B4EA-4FC465E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3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Parallel group work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Choose one of the following group work sessions:</a:t>
            </a:r>
          </a:p>
          <a:p>
            <a:r>
              <a:rPr lang="en-GB" dirty="0"/>
              <a:t>Setting up and using internal information systems (room A, with </a:t>
            </a:r>
            <a:r>
              <a:rPr lang="en-GB" b="1" dirty="0"/>
              <a:t>Mirjam Hägele </a:t>
            </a:r>
            <a:r>
              <a:rPr lang="en-GB" dirty="0"/>
              <a:t>and </a:t>
            </a:r>
            <a:r>
              <a:rPr lang="en-GB" b="1" dirty="0"/>
              <a:t>Jady Wang</a:t>
            </a:r>
            <a:r>
              <a:rPr lang="en-GB" dirty="0"/>
              <a:t>)</a:t>
            </a:r>
          </a:p>
          <a:p>
            <a:r>
              <a:rPr lang="en-GB" dirty="0"/>
              <a:t>Managing sub-granting (room B, with </a:t>
            </a:r>
            <a:r>
              <a:rPr lang="en-GB" b="1" dirty="0"/>
              <a:t>Sofia Caiolo </a:t>
            </a:r>
            <a:r>
              <a:rPr lang="en-GB" dirty="0"/>
              <a:t>and </a:t>
            </a:r>
            <a:r>
              <a:rPr lang="en-GB" b="1" dirty="0"/>
              <a:t>Sandra Oliveira</a:t>
            </a:r>
            <a:r>
              <a:rPr lang="en-GB" dirty="0"/>
              <a:t>)</a:t>
            </a:r>
          </a:p>
          <a:p>
            <a:r>
              <a:rPr lang="en-GB" dirty="0"/>
              <a:t>Developing and working with change agents (plenary room, with </a:t>
            </a:r>
            <a:r>
              <a:rPr lang="en-GB" b="1" dirty="0"/>
              <a:t>Tereza Cajkova</a:t>
            </a:r>
            <a:r>
              <a:rPr lang="en-GB" dirty="0"/>
              <a:t>, </a:t>
            </a:r>
            <a:r>
              <a:rPr lang="en-GB" b="1" dirty="0"/>
              <a:t>Elaine Mahon </a:t>
            </a:r>
            <a:r>
              <a:rPr lang="en-GB" dirty="0"/>
              <a:t>and </a:t>
            </a:r>
            <a:r>
              <a:rPr lang="en-GB" b="1" dirty="0"/>
              <a:t>Harm-Jan Fricke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Each session will be introduced by a former DEAR Coordinator</a:t>
            </a:r>
          </a:p>
          <a:p>
            <a:pPr marL="0" indent="0">
              <a:buNone/>
            </a:pPr>
            <a:r>
              <a:rPr lang="en-GB" dirty="0"/>
              <a:t>Followed by: exchanges on how your project is planning to deal with the theme of your group work and discussing the issues that this raises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EF326-ABEE-46E3-A22A-481A1E2B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Report back from the parallel</a:t>
            </a:r>
            <a:br>
              <a:rPr lang="en-GB" dirty="0"/>
            </a:br>
            <a:r>
              <a:rPr lang="en-GB" dirty="0"/>
              <a:t>group work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were the key issues that came up in each session?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38E6D-8F91-4B5F-9720-53C3538E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93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Wrap-up of 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Joseph Schermesser</a:t>
            </a:r>
            <a:r>
              <a:rPr lang="en-GB" dirty="0"/>
              <a:t>, European Commission Head of DEAR Sector</a:t>
            </a:r>
          </a:p>
          <a:p>
            <a:endParaRPr lang="en-GB" dirty="0"/>
          </a:p>
          <a:p>
            <a:r>
              <a:rPr lang="en-GB" dirty="0"/>
              <a:t>Refreshments and nibbles are available … See you tomorrow at 9.30 … Have a good evening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049BE-72C2-479B-93CC-55F81D31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C987-2E5D-46B2-A920-F854DEFBF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Inception Seminar 2018	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15578-2BA0-41A0-82D2-FC2D47A7D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Brussels, 14</a:t>
            </a:r>
            <a:r>
              <a:rPr lang="en-GB" baseline="30000" dirty="0"/>
              <a:t>th</a:t>
            </a:r>
            <a:r>
              <a:rPr lang="en-GB" dirty="0"/>
              <a:t> March 2018</a:t>
            </a:r>
          </a:p>
          <a:p>
            <a:endParaRPr lang="en-GB" dirty="0"/>
          </a:p>
          <a:p>
            <a:r>
              <a:rPr lang="en-GB" dirty="0"/>
              <a:t>www.capacity4dev.eu/dear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672AD-C613-4E15-BE93-939325D4C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680322" y="5112451"/>
            <a:ext cx="2795069" cy="1373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DC820-9C17-4F81-9033-FF7E750F20D4}"/>
              </a:ext>
            </a:extLst>
          </p:cNvPr>
          <p:cNvPicPr/>
          <p:nvPr/>
        </p:nvPicPr>
        <p:blipFill rotWithShape="1">
          <a:blip r:embed="rId3"/>
          <a:srcRect l="11466" t="21748" r="66249" b="21705"/>
          <a:stretch/>
        </p:blipFill>
        <p:spPr bwMode="auto">
          <a:xfrm>
            <a:off x="7393577" y="396712"/>
            <a:ext cx="3979818" cy="1614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58419-A8BF-49E0-805C-0E890E70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6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Welcome and 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b="1" dirty="0"/>
              <a:t>Ms Fabienne Van Den </a:t>
            </a:r>
            <a:r>
              <a:rPr lang="en-GB" sz="4000" b="1" dirty="0" err="1"/>
              <a:t>Eede</a:t>
            </a:r>
            <a:br>
              <a:rPr lang="en-GB" sz="4000" b="1" dirty="0"/>
            </a:br>
            <a:endParaRPr lang="en-GB" sz="4000" b="1" dirty="0"/>
          </a:p>
          <a:p>
            <a:pPr marL="0" indent="0">
              <a:buNone/>
            </a:pPr>
            <a:r>
              <a:rPr lang="en-GB" b="1" dirty="0"/>
              <a:t>European Commission Acting Head of Unit DEVCO B1:</a:t>
            </a:r>
            <a:br>
              <a:rPr lang="en-GB" b="1" dirty="0"/>
            </a:br>
            <a:r>
              <a:rPr lang="en-GB" b="1" dirty="0"/>
              <a:t>Gender Equality, Human Rights and Democratic Governance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87357-CC24-458F-889F-8E4D36FD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7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Inception Seminar day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sit again in a semi-circle together with your Task Manager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Themes for today:</a:t>
            </a:r>
          </a:p>
          <a:p>
            <a:pPr lvl="1"/>
            <a:r>
              <a:rPr lang="en-GB" dirty="0"/>
              <a:t>Budgets, changing your plans or finances, amending your contracts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Working in large partnerships</a:t>
            </a:r>
          </a:p>
          <a:p>
            <a:pPr lvl="1"/>
            <a:r>
              <a:rPr lang="en-GB" dirty="0"/>
              <a:t>More finance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Meeting your Task Manager again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E9E88-4636-4D03-81A1-EBA8E72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27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the end of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7263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If there is still an issue that you want to see addressed:</a:t>
            </a:r>
          </a:p>
          <a:p>
            <a:pPr lvl="1"/>
            <a:r>
              <a:rPr lang="en-GB" dirty="0"/>
              <a:t>Write it down on a post-it/sticky note</a:t>
            </a:r>
          </a:p>
          <a:p>
            <a:pPr lvl="1"/>
            <a:r>
              <a:rPr lang="en-GB" dirty="0"/>
              <a:t>Place your post-it/sticky note on the relevant flipchart to do with:</a:t>
            </a:r>
          </a:p>
          <a:p>
            <a:pPr lvl="2"/>
            <a:r>
              <a:rPr lang="en-GB" dirty="0"/>
              <a:t>Sub-granting issues; Budget issues; Contractual issues; Planning issues; M&amp;E issues; Communication issues; Partnership issues; How to relate to your TM issues; </a:t>
            </a:r>
            <a:br>
              <a:rPr lang="en-GB" dirty="0"/>
            </a:br>
            <a:r>
              <a:rPr lang="en-GB" dirty="0"/>
              <a:t>Other issues </a:t>
            </a:r>
          </a:p>
          <a:p>
            <a:pPr lvl="1"/>
            <a:endParaRPr lang="en-GB" dirty="0"/>
          </a:p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request to project lead coordinators: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post-it:</a:t>
            </a:r>
          </a:p>
          <a:p>
            <a:pPr lvl="2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name of your project</a:t>
            </a:r>
          </a:p>
          <a:p>
            <a:pPr lvl="2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 and e-mail of the project’s lead contact</a:t>
            </a:r>
          </a:p>
          <a:p>
            <a:pPr lvl="2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 and e-mail of the project’s second contact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 your post-it on the relevant flipchart (‘Contacts’)</a:t>
            </a:r>
          </a:p>
          <a:p>
            <a:pPr lvl="1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name of your project on the EU map and let Sarah know if it needs changing</a:t>
            </a:r>
          </a:p>
          <a:p>
            <a:pPr marL="457200" lvl="1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thanks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0C825-2D52-40AD-B863-E7355E53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46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10. Implementing DEAR projects:</a:t>
            </a:r>
            <a:br>
              <a:rPr lang="en-GB" dirty="0"/>
            </a:br>
            <a:r>
              <a:rPr lang="en-GB" dirty="0"/>
              <a:t>procedures, eligibility, changing </a:t>
            </a:r>
            <a:br>
              <a:rPr lang="en-GB" dirty="0"/>
            </a:br>
            <a:r>
              <a:rPr lang="en-GB" dirty="0"/>
              <a:t>budgets, contracts,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theme:</a:t>
            </a:r>
          </a:p>
          <a:p>
            <a:pPr lvl="1"/>
            <a:r>
              <a:rPr lang="en-GB" dirty="0"/>
              <a:t>Key financial and contractual issues</a:t>
            </a:r>
          </a:p>
          <a:p>
            <a:endParaRPr lang="en-GB" dirty="0"/>
          </a:p>
          <a:p>
            <a:r>
              <a:rPr lang="en-GB" dirty="0"/>
              <a:t>Introduction by </a:t>
            </a:r>
            <a:r>
              <a:rPr lang="en-GB" b="1" dirty="0"/>
              <a:t>Markus Pirchner</a:t>
            </a:r>
            <a:r>
              <a:rPr lang="en-GB" dirty="0"/>
              <a:t>, DEAR Sector Task Manager</a:t>
            </a:r>
            <a:br>
              <a:rPr lang="en-GB" dirty="0"/>
            </a:br>
            <a:endParaRPr lang="en-GB" dirty="0"/>
          </a:p>
          <a:p>
            <a:r>
              <a:rPr lang="en-GB" dirty="0"/>
              <a:t>Support from DEVCO B6 – Finance and Contracts staff:</a:t>
            </a:r>
          </a:p>
          <a:p>
            <a:pPr lvl="1"/>
            <a:r>
              <a:rPr lang="en-GB" b="1" dirty="0"/>
              <a:t>Dominique </a:t>
            </a:r>
            <a:r>
              <a:rPr lang="en-GB" b="1" dirty="0" err="1"/>
              <a:t>Biard</a:t>
            </a:r>
            <a:endParaRPr lang="en-GB" b="1" dirty="0"/>
          </a:p>
          <a:p>
            <a:pPr lvl="1"/>
            <a:r>
              <a:rPr lang="en-GB" b="1" dirty="0" err="1"/>
              <a:t>Vanicha</a:t>
            </a:r>
            <a:r>
              <a:rPr lang="en-GB" b="1" dirty="0"/>
              <a:t> </a:t>
            </a:r>
            <a:r>
              <a:rPr lang="en-GB" b="1" dirty="0" err="1"/>
              <a:t>Padmadevi</a:t>
            </a:r>
            <a:r>
              <a:rPr lang="en-GB" b="1" dirty="0"/>
              <a:t> </a:t>
            </a:r>
            <a:r>
              <a:rPr lang="en-GB" b="1" dirty="0" err="1"/>
              <a:t>Legros</a:t>
            </a:r>
            <a:endParaRPr lang="en-GB" b="1" dirty="0"/>
          </a:p>
          <a:p>
            <a:pPr lvl="1"/>
            <a:r>
              <a:rPr lang="en-GB" b="1" dirty="0"/>
              <a:t>Patrick </a:t>
            </a:r>
            <a:r>
              <a:rPr lang="en-GB" b="1" dirty="0" err="1"/>
              <a:t>Lesoil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9F393-DC83-451F-88D4-7E1EFD67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04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10. Implementing DEAR projects:</a:t>
            </a:r>
            <a:br>
              <a:rPr lang="en-GB" dirty="0"/>
            </a:br>
            <a:r>
              <a:rPr lang="en-GB" dirty="0"/>
              <a:t>procedures, eligibility, changing </a:t>
            </a:r>
            <a:br>
              <a:rPr lang="en-GB" dirty="0"/>
            </a:br>
            <a:r>
              <a:rPr lang="en-GB" dirty="0"/>
              <a:t>budgets, contracts,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Themes of the questions you asked, include:</a:t>
            </a:r>
          </a:p>
          <a:p>
            <a:r>
              <a:rPr lang="en-GB" dirty="0"/>
              <a:t>Re-allocating spending between different budget lines/ Transferring budgets between partners</a:t>
            </a:r>
          </a:p>
          <a:p>
            <a:r>
              <a:rPr lang="en-GB" dirty="0"/>
              <a:t>Additional salaries not shown in the budget/Creating new budget lines</a:t>
            </a:r>
          </a:p>
          <a:p>
            <a:r>
              <a:rPr lang="en-GB" dirty="0"/>
              <a:t>Procurement rules</a:t>
            </a:r>
          </a:p>
          <a:p>
            <a:r>
              <a:rPr lang="en-GB" dirty="0"/>
              <a:t>Costs relating to the project but made before the project started</a:t>
            </a:r>
          </a:p>
          <a:p>
            <a:r>
              <a:rPr lang="en-GB" dirty="0"/>
              <a:t>Changing activities or the timing of activities/Introducing new activities/Scrapping activities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9F393-DC83-451F-88D4-7E1EFD67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10. Implementing DEAR projects:</a:t>
            </a:r>
            <a:br>
              <a:rPr lang="en-GB" dirty="0"/>
            </a:br>
            <a:r>
              <a:rPr lang="en-GB" dirty="0"/>
              <a:t>procedures, eligibility, changing </a:t>
            </a:r>
            <a:br>
              <a:rPr lang="en-GB" dirty="0"/>
            </a:br>
            <a:r>
              <a:rPr lang="en-GB" dirty="0"/>
              <a:t>budgets, contracts,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In groups of 3 participants each:</a:t>
            </a:r>
          </a:p>
          <a:p>
            <a:pPr lvl="1"/>
            <a:r>
              <a:rPr lang="en-GB" dirty="0"/>
              <a:t>What are the KEY questions and issues you want to raise about financial and contractual arrangements and reporting.  How would </a:t>
            </a:r>
            <a:r>
              <a:rPr lang="en-GB" i="1" dirty="0"/>
              <a:t>you</a:t>
            </a:r>
            <a:r>
              <a:rPr lang="en-GB" dirty="0"/>
              <a:t> solve them? Where can you find the answer? [15 mins]</a:t>
            </a:r>
          </a:p>
          <a:p>
            <a:endParaRPr lang="en-GB" dirty="0"/>
          </a:p>
          <a:p>
            <a:r>
              <a:rPr lang="en-GB" dirty="0"/>
              <a:t>In the group with your task manager:</a:t>
            </a:r>
          </a:p>
          <a:p>
            <a:pPr lvl="1"/>
            <a:r>
              <a:rPr lang="en-GB" dirty="0"/>
              <a:t>Discuss key questions/issues raised by the smaller group in turn [40 mins]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N.B. There will be a further opportunity to discuss finances later in the day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AD742-BA26-456A-BEB7-6B9376B6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5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Coffee, tea, </a:t>
            </a:r>
            <a:r>
              <a:rPr lang="en-GB" dirty="0" err="1"/>
              <a:t>etc</a:t>
            </a:r>
            <a:r>
              <a:rPr lang="en-GB" dirty="0"/>
              <a:t>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Available now.</a:t>
            </a:r>
          </a:p>
          <a:p>
            <a:endParaRPr lang="en-GB" dirty="0"/>
          </a:p>
          <a:p>
            <a:r>
              <a:rPr lang="en-GB" dirty="0"/>
              <a:t>Back here again please at 11.30 to get a sense of the issues you discussed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B88A7-8DC8-42DE-90D1-AC73529D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8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11. Implementing DEAR projects:</a:t>
            </a:r>
            <a:br>
              <a:rPr lang="en-GB" dirty="0"/>
            </a:br>
            <a:r>
              <a:rPr lang="en-GB" dirty="0"/>
              <a:t>procedures, eligibility, changing </a:t>
            </a:r>
            <a:br>
              <a:rPr lang="en-GB" dirty="0"/>
            </a:br>
            <a:r>
              <a:rPr lang="en-GB" dirty="0"/>
              <a:t>budgets, contracts, etc.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Report back from each Task Manager facilitated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B88A7-8DC8-42DE-90D1-AC73529D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 Parallel group work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Choose one of the following group work sessions:</a:t>
            </a:r>
          </a:p>
          <a:p>
            <a:r>
              <a:rPr lang="en-GB" dirty="0"/>
              <a:t>Working in large partnerships (room A, with </a:t>
            </a:r>
            <a:r>
              <a:rPr lang="en-GB" b="1" dirty="0"/>
              <a:t>Tereza Cajkova</a:t>
            </a:r>
            <a:r>
              <a:rPr lang="en-GB" dirty="0"/>
              <a:t>, </a:t>
            </a:r>
            <a:r>
              <a:rPr lang="en-GB" b="1" dirty="0"/>
              <a:t>Miriam Hägele </a:t>
            </a:r>
            <a:r>
              <a:rPr lang="en-GB" dirty="0"/>
              <a:t>and </a:t>
            </a:r>
            <a:r>
              <a:rPr lang="en-GB" b="1" dirty="0"/>
              <a:t>Sandra Oliveira</a:t>
            </a:r>
            <a:r>
              <a:rPr lang="en-GB" dirty="0"/>
              <a:t>)</a:t>
            </a:r>
          </a:p>
          <a:p>
            <a:r>
              <a:rPr lang="en-GB" dirty="0"/>
              <a:t>Making the project finances work (plenary room, with </a:t>
            </a:r>
            <a:r>
              <a:rPr lang="en-GB" b="1" dirty="0"/>
              <a:t>Sofia Caiolo</a:t>
            </a:r>
            <a:r>
              <a:rPr lang="en-GB" dirty="0"/>
              <a:t>, </a:t>
            </a:r>
            <a:r>
              <a:rPr lang="en-GB" b="1" dirty="0"/>
              <a:t>Elaine Mahon, Dominique </a:t>
            </a:r>
            <a:r>
              <a:rPr lang="en-GB" b="1" dirty="0" err="1"/>
              <a:t>Biard</a:t>
            </a:r>
            <a:r>
              <a:rPr lang="en-GB" dirty="0"/>
              <a:t> and </a:t>
            </a:r>
            <a:r>
              <a:rPr lang="en-GB" b="1" dirty="0"/>
              <a:t>Harm-Jan Fricke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Each session will be introduced by a former DEAR Coordinator</a:t>
            </a:r>
          </a:p>
          <a:p>
            <a:pPr marL="0" indent="0">
              <a:buNone/>
            </a:pPr>
            <a:r>
              <a:rPr lang="en-GB" dirty="0"/>
              <a:t>Followed by: exchanges on how projects are planning to do this aspect of work and discussing the issues that this raises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B58FC-C636-406A-A2A8-716272A9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GB" dirty="0"/>
              <a:t>13. Parallel sessions: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were the issues that came up in each session?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A1502-3F81-409F-939D-F71D375D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80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 Projects and their Task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further opportunity to exchange and discuss issues with your project’s Task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AA962-001C-4BCA-9FA5-B4DED1EA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5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Who is 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51018"/>
            <a:ext cx="9613861" cy="4345576"/>
          </a:xfrm>
        </p:spPr>
        <p:txBody>
          <a:bodyPr>
            <a:normAutofit fontScale="92500"/>
          </a:bodyPr>
          <a:lstStyle/>
          <a:p>
            <a:r>
              <a:rPr lang="en-GB" dirty="0"/>
              <a:t>Representatives of 23 projects awarded grants following the 2016 DEAR Call for Proposals</a:t>
            </a:r>
            <a:br>
              <a:rPr lang="en-GB" dirty="0"/>
            </a:br>
            <a:endParaRPr lang="en-GB" dirty="0"/>
          </a:p>
          <a:p>
            <a:r>
              <a:rPr lang="en-GB" dirty="0"/>
              <a:t>European Commission DEAR Task Managers –DEVCO Unit B1 DEAR Sector :</a:t>
            </a:r>
          </a:p>
          <a:p>
            <a:pPr lvl="1"/>
            <a:r>
              <a:rPr lang="en-GB" dirty="0"/>
              <a:t>Alfredo </a:t>
            </a:r>
            <a:r>
              <a:rPr lang="en-GB" dirty="0" err="1"/>
              <a:t>Janampa</a:t>
            </a:r>
            <a:r>
              <a:rPr lang="en-GB" dirty="0"/>
              <a:t> Ramos, Anne-Marie </a:t>
            </a:r>
            <a:r>
              <a:rPr lang="en-GB" dirty="0" err="1"/>
              <a:t>Vermunt</a:t>
            </a:r>
            <a:r>
              <a:rPr lang="en-GB" dirty="0"/>
              <a:t>, David Flynn, Joseph Schermesser, Markus Pirchner and Zhengyu (Jady) Wang</a:t>
            </a:r>
            <a:br>
              <a:rPr lang="en-GB" dirty="0"/>
            </a:br>
            <a:endParaRPr lang="en-GB" dirty="0"/>
          </a:p>
          <a:p>
            <a:r>
              <a:rPr lang="en-GB" dirty="0"/>
              <a:t>Four former Coordinators of 2013 Call for Proposals awarded projects :</a:t>
            </a:r>
          </a:p>
          <a:p>
            <a:pPr lvl="1"/>
            <a:r>
              <a:rPr lang="en-GB" dirty="0"/>
              <a:t>Elaine Mahon (‘Challenging the Crisis’), Mirjam Hägele (‘Make Fruit Fair’), Tereza Cajkova (‘Eat Responsibly’), Sofia Caiolo (‘LADDER’) </a:t>
            </a:r>
            <a:br>
              <a:rPr lang="en-GB" dirty="0"/>
            </a:br>
            <a:endParaRPr lang="en-GB" dirty="0"/>
          </a:p>
          <a:p>
            <a:r>
              <a:rPr lang="en-GB" dirty="0"/>
              <a:t>DEAR Support Team staff and others responsible for the DEAR Support Team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7FDC0-4C11-439F-B76D-D7013690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15. Summary and further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72636"/>
          </a:xfrm>
        </p:spPr>
        <p:txBody>
          <a:bodyPr>
            <a:normAutofit lnSpcReduction="1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conclusion: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have a question to ask your Task Manager then ask it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always give the answer that you suggest you will apply (ideally with reference to the relevant PRAG and/or contract paragraph(s))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communicating with the EC always give your contract number and not just the title of your project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0C825-2D52-40AD-B863-E7355E53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63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15. Summary and further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7263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If there is still an issue that you want to see addressed:</a:t>
            </a:r>
          </a:p>
          <a:p>
            <a:pPr lvl="1"/>
            <a:r>
              <a:rPr lang="en-GB" dirty="0"/>
              <a:t>Write it down on a post-it/sticky note</a:t>
            </a:r>
          </a:p>
          <a:p>
            <a:pPr lvl="1"/>
            <a:r>
              <a:rPr lang="en-GB" dirty="0"/>
              <a:t>Place your post-it/sticky note on the relevant flipchart to do with:</a:t>
            </a:r>
          </a:p>
          <a:p>
            <a:pPr lvl="2"/>
            <a:r>
              <a:rPr lang="en-GB" dirty="0"/>
              <a:t>Sub-granting issues; Budget issues; Contractual issues; Planning issues; M&amp;E issues; Communication issues; Partnership issues; How to relate to your TM issues; </a:t>
            </a:r>
            <a:br>
              <a:rPr lang="en-GB" dirty="0"/>
            </a:br>
            <a:r>
              <a:rPr lang="en-GB" dirty="0"/>
              <a:t>Other issues </a:t>
            </a:r>
          </a:p>
          <a:p>
            <a:pPr lvl="1"/>
            <a:endParaRPr lang="en-GB" dirty="0"/>
          </a:p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request to project lead coordinators: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post-it:</a:t>
            </a:r>
          </a:p>
          <a:p>
            <a:pPr lvl="2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name of your project</a:t>
            </a:r>
          </a:p>
          <a:p>
            <a:pPr lvl="2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 and e-mail of the project’s lead contact</a:t>
            </a:r>
          </a:p>
          <a:p>
            <a:pPr lvl="2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 and e-mail of the project’s second contact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 your post-it on the relevant flipchart (‘Contacts’)</a:t>
            </a:r>
          </a:p>
          <a:p>
            <a:pPr lvl="1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name of your project on the EU map and let Sarah know if it needs changing</a:t>
            </a:r>
          </a:p>
          <a:p>
            <a:pPr marL="457200" lvl="1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thanks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0C825-2D52-40AD-B863-E7355E53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4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16.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Joseph Schermesser</a:t>
            </a:r>
            <a:r>
              <a:rPr lang="en-GB" dirty="0"/>
              <a:t>, Head of DEAR Sector: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Evaluation survey (soon)</a:t>
            </a:r>
          </a:p>
          <a:p>
            <a:r>
              <a:rPr lang="en-GB" dirty="0"/>
              <a:t>Inception Seminar report (end of April)</a:t>
            </a:r>
          </a:p>
          <a:p>
            <a:r>
              <a:rPr lang="en-GB" dirty="0"/>
              <a:t>EU DEAR Multi-Stakeholder Group meeting (April)</a:t>
            </a:r>
          </a:p>
          <a:p>
            <a:r>
              <a:rPr lang="en-GB" dirty="0"/>
              <a:t>Exchange Hub for project lead coordinators (September)</a:t>
            </a:r>
          </a:p>
          <a:p>
            <a:r>
              <a:rPr lang="en-GB" dirty="0"/>
              <a:t>DEAR Fair (date </a:t>
            </a:r>
            <a:r>
              <a:rPr lang="en-GB" dirty="0" err="1"/>
              <a:t>t.b.a</a:t>
            </a:r>
            <a:r>
              <a:rPr lang="en-GB" dirty="0"/>
              <a:t>.: early 2019?)</a:t>
            </a:r>
          </a:p>
          <a:p>
            <a:r>
              <a:rPr lang="en-GB" dirty="0"/>
              <a:t>Learning &amp; Development Hubs on specific issues/themes (</a:t>
            </a:r>
            <a:r>
              <a:rPr lang="en-GB" dirty="0" err="1"/>
              <a:t>t.b.a</a:t>
            </a:r>
            <a:r>
              <a:rPr lang="en-GB" dirty="0"/>
              <a:t>. 2019)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3D685-1734-4159-9E29-0D38414C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Who is who? – </a:t>
            </a:r>
            <a:br>
              <a:rPr lang="en-GB" dirty="0"/>
            </a:br>
            <a:r>
              <a:rPr lang="en-GB" dirty="0"/>
              <a:t>DEAR Support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59726"/>
            <a:ext cx="9613861" cy="431945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DEAR Support Team is a project supporting the European Commission’s implementation of the DEAR Programme, including through:</a:t>
            </a:r>
          </a:p>
          <a:p>
            <a:pPr lvl="1"/>
            <a:r>
              <a:rPr lang="en-GB" dirty="0"/>
              <a:t>Workshop and seminar facilitation</a:t>
            </a:r>
          </a:p>
          <a:p>
            <a:pPr lvl="1"/>
            <a:r>
              <a:rPr lang="en-GB" dirty="0"/>
              <a:t>Communications about the DEAR Programme and the EU DEAR projects</a:t>
            </a:r>
          </a:p>
          <a:p>
            <a:pPr lvl="1"/>
            <a:r>
              <a:rPr lang="en-GB" dirty="0"/>
              <a:t>DEAR Fair organisation</a:t>
            </a:r>
          </a:p>
          <a:p>
            <a:pPr lvl="1"/>
            <a:r>
              <a:rPr lang="en-GB" dirty="0"/>
              <a:t>Studies and reports</a:t>
            </a:r>
          </a:p>
          <a:p>
            <a:pPr lvl="1"/>
            <a:endParaRPr lang="en-GB" dirty="0"/>
          </a:p>
          <a:p>
            <a:r>
              <a:rPr lang="en-GB" dirty="0"/>
              <a:t>Organised by a consortium of companies and organisations: EPRD, LDK, </a:t>
            </a:r>
            <a:r>
              <a:rPr lang="en-GB" dirty="0" err="1"/>
              <a:t>Cideal</a:t>
            </a:r>
            <a:r>
              <a:rPr lang="en-GB" dirty="0"/>
              <a:t>, TCIC, Fundacion Cultura de Paz</a:t>
            </a:r>
          </a:p>
          <a:p>
            <a:endParaRPr lang="en-GB" dirty="0"/>
          </a:p>
          <a:p>
            <a:r>
              <a:rPr lang="en-GB" dirty="0"/>
              <a:t>DEAR Support Team staff: </a:t>
            </a:r>
          </a:p>
          <a:p>
            <a:pPr lvl="1"/>
            <a:r>
              <a:rPr lang="en-GB" dirty="0"/>
              <a:t>Caroline Vilos (FR/EL)</a:t>
            </a:r>
          </a:p>
          <a:p>
            <a:pPr lvl="1"/>
            <a:r>
              <a:rPr lang="en-GB" dirty="0"/>
              <a:t>Harm-Jan Fricke (NL/UK)</a:t>
            </a:r>
          </a:p>
          <a:p>
            <a:pPr lvl="1"/>
            <a:r>
              <a:rPr lang="en-GB" dirty="0"/>
              <a:t>Sandra Oliveira (PT)</a:t>
            </a:r>
          </a:p>
          <a:p>
            <a:pPr lvl="1"/>
            <a:r>
              <a:rPr lang="en-GB" dirty="0"/>
              <a:t>Sarah Harris (UK/FR)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87CA3-C655-4D26-A22B-5D805CC2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7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The Inception Seminar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5972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Getting to know your European Commission Task Manager</a:t>
            </a:r>
            <a:br>
              <a:rPr lang="en-GB" dirty="0"/>
            </a:br>
            <a:endParaRPr lang="en-GB" dirty="0"/>
          </a:p>
          <a:p>
            <a:r>
              <a:rPr lang="en-GB" dirty="0"/>
              <a:t>Information about technical aspects of project planning, financing and reporting</a:t>
            </a:r>
            <a:br>
              <a:rPr lang="en-GB" dirty="0"/>
            </a:br>
            <a:endParaRPr lang="en-GB" dirty="0"/>
          </a:p>
          <a:p>
            <a:r>
              <a:rPr lang="en-GB" dirty="0"/>
              <a:t>Discussing issues about the implementation of DEAR projects</a:t>
            </a:r>
            <a:br>
              <a:rPr lang="en-GB" dirty="0"/>
            </a:br>
            <a:endParaRPr lang="en-GB" dirty="0"/>
          </a:p>
          <a:p>
            <a:r>
              <a:rPr lang="en-GB" dirty="0"/>
              <a:t>Where to find answers to questions to do with implementation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i="1" dirty="0"/>
              <a:t>A report about the Seminar will be produced and will be circulated towards the end of April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16DCA-8EB0-46BB-8F8C-E3062E86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The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Short inputs provided by various Commission staff members and former DEAR Coordinators</a:t>
            </a:r>
          </a:p>
          <a:p>
            <a:r>
              <a:rPr lang="en-GB" dirty="0"/>
              <a:t>Group work providing information and opportunities to discuss relevant issues</a:t>
            </a:r>
          </a:p>
          <a:p>
            <a:r>
              <a:rPr lang="en-GB" dirty="0"/>
              <a:t>Plenary sessions to summarise proceedings and to identify further issues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promise: 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experiences of previous Seminars, it is highly 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unlikely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ALL of your questions and issues will be answered!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(a) you should leave with a good sense of where answers to questions you may have can be found and (b) there will be a written follow up after the Seminar to issues that need further attention.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9F4A7-DE0B-4356-B1B2-FB1024C1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Your Seminar ‘pack’ includes: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programme</a:t>
            </a:r>
            <a:br>
              <a:rPr lang="en-GB" dirty="0"/>
            </a:br>
            <a:endParaRPr lang="en-GB" dirty="0"/>
          </a:p>
          <a:p>
            <a:r>
              <a:rPr lang="en-GB" dirty="0"/>
              <a:t>List of participants</a:t>
            </a:r>
            <a:br>
              <a:rPr lang="en-GB" dirty="0"/>
            </a:br>
            <a:endParaRPr lang="en-GB" dirty="0"/>
          </a:p>
          <a:p>
            <a:r>
              <a:rPr lang="en-GB" dirty="0"/>
              <a:t>‘Planning and Implementing EU DEAR projects’</a:t>
            </a:r>
            <a:br>
              <a:rPr lang="en-GB" dirty="0"/>
            </a:br>
            <a:endParaRPr lang="en-GB" dirty="0"/>
          </a:p>
          <a:p>
            <a:r>
              <a:rPr lang="en-GB" dirty="0"/>
              <a:t>Summary descriptions of projects represented here</a:t>
            </a:r>
            <a:br>
              <a:rPr lang="en-GB" dirty="0"/>
            </a:br>
            <a:endParaRPr lang="en-GB" dirty="0"/>
          </a:p>
          <a:p>
            <a:r>
              <a:rPr lang="en-GB" dirty="0"/>
              <a:t>A leaflet providing information about some DEAR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42F66-2CF7-41CF-B3AB-A3D8544F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0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3. Project implementation and </a:t>
            </a:r>
            <a:br>
              <a:rPr lang="en-GB" dirty="0"/>
            </a:br>
            <a:r>
              <a:rPr lang="en-GB" dirty="0"/>
              <a:t>reporting: </a:t>
            </a:r>
            <a:br>
              <a:rPr lang="en-GB" dirty="0"/>
            </a:br>
            <a:r>
              <a:rPr lang="en-GB" dirty="0"/>
              <a:t>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Joseph Schermesser</a:t>
            </a:r>
            <a:r>
              <a:rPr lang="en-GB" dirty="0"/>
              <a:t>, European Commission Head of DEAR Sector </a:t>
            </a:r>
            <a:br>
              <a:rPr lang="en-GB" dirty="0"/>
            </a:br>
            <a:r>
              <a:rPr lang="en-GB" dirty="0"/>
              <a:t>&amp;</a:t>
            </a:r>
            <a:br>
              <a:rPr lang="en-GB" dirty="0"/>
            </a:br>
            <a:r>
              <a:rPr lang="en-GB" b="1" dirty="0"/>
              <a:t>Markus Pirchner</a:t>
            </a:r>
            <a:r>
              <a:rPr lang="en-GB" dirty="0"/>
              <a:t>, European Commission DEAR Task Manager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to keep in mind when reporting your successes and learning from what has been done?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7DBD2-3FEB-420F-AC80-200469BB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3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9E-C47D-4AE5-86B2-4F74D61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Projects and their Task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159-CADF-4106-990A-DD9DB622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1197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You should be sitting in a group which includes your project’s Task Manager</a:t>
            </a:r>
          </a:p>
          <a:p>
            <a:endParaRPr lang="en-GB" dirty="0"/>
          </a:p>
          <a:p>
            <a:r>
              <a:rPr lang="en-GB" dirty="0"/>
              <a:t>The Task Manager will introduce her/himself and explain about their role in the European Commission and in your project</a:t>
            </a:r>
          </a:p>
          <a:p>
            <a:endParaRPr lang="en-GB" dirty="0"/>
          </a:p>
          <a:p>
            <a:r>
              <a:rPr lang="en-GB" dirty="0"/>
              <a:t>Following that, please introduce yourself by * name, * the name of your project, * the name of your organisation/local authority, * the country where you are based</a:t>
            </a:r>
          </a:p>
          <a:p>
            <a:endParaRPr lang="en-GB" dirty="0"/>
          </a:p>
          <a:p>
            <a:r>
              <a:rPr lang="en-GB" dirty="0"/>
              <a:t>Finally, for the lead coordinator of each project is asked to give a one-minute summary of their project: * title, * what it tries to achieve, and * who its main audiences 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E83B-D71E-4006-8A2E-A8FF4A08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3669" r="10275" b="4119"/>
          <a:stretch/>
        </p:blipFill>
        <p:spPr>
          <a:xfrm>
            <a:off x="8139623" y="753228"/>
            <a:ext cx="2154559" cy="10809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58FF6-E5A0-496B-A93E-199807A2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0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2405</TotalTime>
  <Words>1566</Words>
  <Application>Microsoft Office PowerPoint</Application>
  <PresentationFormat>Widescreen</PresentationFormat>
  <Paragraphs>258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MS Shell Dlg 2</vt:lpstr>
      <vt:lpstr>Trebuchet MS</vt:lpstr>
      <vt:lpstr>Wingdings</vt:lpstr>
      <vt:lpstr>Wingdings 3</vt:lpstr>
      <vt:lpstr>Berlin</vt:lpstr>
      <vt:lpstr>Madison</vt:lpstr>
      <vt:lpstr>Inception Seminar 2018          </vt:lpstr>
      <vt:lpstr>1. Welcome and opening</vt:lpstr>
      <vt:lpstr>2. Who is who?</vt:lpstr>
      <vt:lpstr>2. Who is who? –  DEAR Support Team</vt:lpstr>
      <vt:lpstr>2. The Inception Seminar</vt:lpstr>
      <vt:lpstr>2. The programme</vt:lpstr>
      <vt:lpstr>2. Your Seminar ‘pack’ includes:</vt:lpstr>
      <vt:lpstr>3. Project implementation and  reporting:  challenges and opportunities</vt:lpstr>
      <vt:lpstr>4. Projects and their Task Managers</vt:lpstr>
      <vt:lpstr>5. Learning from past DEAR projects: the importance of M&amp;E</vt:lpstr>
      <vt:lpstr>M&amp;E suggestions from previous DEAR projects (cont)</vt:lpstr>
      <vt:lpstr>M&amp;E (&amp;L): Focus on outcomes and not on activities</vt:lpstr>
      <vt:lpstr>5. Learning from past DEAR projects: the importance of M&amp;E</vt:lpstr>
      <vt:lpstr>6. Communications</vt:lpstr>
      <vt:lpstr>6.  Communications</vt:lpstr>
      <vt:lpstr>7. Parallel group work sessions</vt:lpstr>
      <vt:lpstr>8. Report back from the parallel group work sessions</vt:lpstr>
      <vt:lpstr>8. Wrap-up of day 1</vt:lpstr>
      <vt:lpstr>Inception Seminar 2018          </vt:lpstr>
      <vt:lpstr>9. Inception Seminar day 2</vt:lpstr>
      <vt:lpstr>At the end of the day</vt:lpstr>
      <vt:lpstr>10. Implementing DEAR projects: procedures, eligibility, changing  budgets, contracts, etc.</vt:lpstr>
      <vt:lpstr>10. Implementing DEAR projects: procedures, eligibility, changing  budgets, contracts, etc.</vt:lpstr>
      <vt:lpstr>10. Implementing DEAR projects: procedures, eligibility, changing  budgets, contracts, etc.</vt:lpstr>
      <vt:lpstr>Coffee, tea, etc: </vt:lpstr>
      <vt:lpstr>11. Implementing DEAR projects: procedures, eligibility, changing  budgets, contracts, etc. </vt:lpstr>
      <vt:lpstr>12. Parallel group work sessions</vt:lpstr>
      <vt:lpstr>13. Parallel sessions: reports</vt:lpstr>
      <vt:lpstr>14. Projects and their Task Manager</vt:lpstr>
      <vt:lpstr>15. Summary and further questions</vt:lpstr>
      <vt:lpstr>15. Summary and further questions</vt:lpstr>
      <vt:lpstr>16.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 Seminar 2018</dc:title>
  <dc:creator>Harm-Jan Fricke</dc:creator>
  <cp:lastModifiedBy>Harm-Jan Fricke</cp:lastModifiedBy>
  <cp:revision>50</cp:revision>
  <cp:lastPrinted>2018-03-09T16:42:45Z</cp:lastPrinted>
  <dcterms:created xsi:type="dcterms:W3CDTF">2018-02-13T17:23:12Z</dcterms:created>
  <dcterms:modified xsi:type="dcterms:W3CDTF">2018-03-15T07:32:21Z</dcterms:modified>
</cp:coreProperties>
</file>