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65" r:id="rId5"/>
    <p:sldId id="266" r:id="rId6"/>
    <p:sldId id="267" r:id="rId7"/>
    <p:sldId id="268" r:id="rId8"/>
    <p:sldId id="258" r:id="rId9"/>
    <p:sldId id="269" r:id="rId10"/>
    <p:sldId id="270" r:id="rId11"/>
    <p:sldId id="271" r:id="rId12"/>
    <p:sldId id="272" r:id="rId13"/>
    <p:sldId id="273" r:id="rId14"/>
    <p:sldId id="259" r:id="rId15"/>
    <p:sldId id="26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8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9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8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8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2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4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C74C4FE-8B19-49A0-A6C2-59A135656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DD86391-776A-4966-A793-32892FED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8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://www.ladder-project.eu/" TargetMode="External"/><Relationship Id="rId7" Type="http://schemas.openxmlformats.org/officeDocument/2006/relationships/image" Target="../media/image19.jpg"/><Relationship Id="rId2" Type="http://schemas.openxmlformats.org/officeDocument/2006/relationships/hyperlink" Target="http://www.alda-europ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4EA0-1E1D-4938-98A7-D85035965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9" y="1432223"/>
            <a:ext cx="9966960" cy="3035808"/>
          </a:xfrm>
        </p:spPr>
        <p:txBody>
          <a:bodyPr/>
          <a:lstStyle/>
          <a:p>
            <a:r>
              <a:rPr lang="it-IT" dirty="0">
                <a:cs typeface="Courier New" panose="02070309020205020404" pitchFamily="49" charset="0"/>
              </a:rPr>
              <a:t>Making the finances work</a:t>
            </a:r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9F66E-0AF4-4734-AD52-E2CB7FE36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4468031"/>
            <a:ext cx="2792828" cy="126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9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883CDD-2455-4986-907D-5E42F6EC0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829"/>
            <a:ext cx="12177839" cy="51482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4BF34E6-2480-47FA-B477-88129BD4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7" y="171626"/>
            <a:ext cx="10058400" cy="514174"/>
          </a:xfrm>
        </p:spPr>
        <p:txBody>
          <a:bodyPr>
            <a:normAutofit/>
          </a:bodyPr>
          <a:lstStyle/>
          <a:p>
            <a:r>
              <a:rPr lang="it-IT" sz="2500" dirty="0"/>
              <a:t>ANNEX 2: LADDER Budget of the partner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76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BF34E6-2480-47FA-B477-88129BD4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7" y="171626"/>
            <a:ext cx="10058400" cy="514174"/>
          </a:xfrm>
        </p:spPr>
        <p:txBody>
          <a:bodyPr>
            <a:normAutofit/>
          </a:bodyPr>
          <a:lstStyle/>
          <a:p>
            <a:r>
              <a:rPr lang="it-IT" sz="2500" dirty="0"/>
              <a:t>ANNEX 2: LADDER Budget of the partner</a:t>
            </a:r>
            <a:endParaRPr lang="en-US" sz="2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B162FB-D5B5-45EA-97C9-CE391786A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1183815" cy="54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1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BF34E6-2480-47FA-B477-88129BD4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7" y="171626"/>
            <a:ext cx="5996823" cy="514174"/>
          </a:xfrm>
        </p:spPr>
        <p:txBody>
          <a:bodyPr>
            <a:normAutofit fontScale="90000"/>
          </a:bodyPr>
          <a:lstStyle/>
          <a:p>
            <a:r>
              <a:rPr lang="en-US" sz="2500" dirty="0"/>
              <a:t>Annex 9 - Template of declaration of honor - invoices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41EF4-B9FE-418F-9255-BA72FD20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7" y="901650"/>
            <a:ext cx="5303520" cy="56823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5CC54CF-A60D-4B7D-B516-7755948BF3E0}"/>
              </a:ext>
            </a:extLst>
          </p:cNvPr>
          <p:cNvSpPr txBox="1">
            <a:spLocks/>
          </p:cNvSpPr>
          <p:nvPr/>
        </p:nvSpPr>
        <p:spPr>
          <a:xfrm>
            <a:off x="5970206" y="-11125"/>
            <a:ext cx="5996823" cy="5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/>
              <a:t>Annex 13 - Declaration of honor - co-funding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557DC-B889-44A8-93A6-0BE11A3BF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708" y="801458"/>
            <a:ext cx="4582206" cy="58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BF34E6-2480-47FA-B477-88129BD4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7" y="171626"/>
            <a:ext cx="10058400" cy="514174"/>
          </a:xfrm>
        </p:spPr>
        <p:txBody>
          <a:bodyPr>
            <a:normAutofit/>
          </a:bodyPr>
          <a:lstStyle/>
          <a:p>
            <a:r>
              <a:rPr lang="it-IT" sz="2500" dirty="0"/>
              <a:t>ANNEX 19: Template of timesheet</a:t>
            </a:r>
            <a:endParaRPr lang="en-US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F7BD2-B5F1-4814-BE49-40C6FAC71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220670" cy="5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6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FDC9-9204-48D9-94B9-90E34458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Monitor the actions &amp; the costs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44F7A-8805-4D0F-84EA-09F145D5C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3200" dirty="0"/>
              <a:t>The Lead partner should closely monitor all the co-applicants in the implementation of their activities. </a:t>
            </a:r>
          </a:p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r>
              <a:rPr lang="it-IT" sz="3200" dirty="0"/>
              <a:t>During the LADDER Project the PM was constanstly monitoring the partners’ activities in order to ensure the fulfilment of the actions and costs. </a:t>
            </a:r>
          </a:p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r>
              <a:rPr lang="it-IT" sz="3200" dirty="0"/>
              <a:t>Additionally, a request for the «Financial point» of each partner was requested each 6 months and – in the last year – each 3 months.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E345F-33CE-4498-A625-FC8292C8C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91" y="161244"/>
            <a:ext cx="1779954" cy="8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57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FDC9-9204-48D9-94B9-90E34458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 Reallocate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44F7A-8805-4D0F-84EA-09F145D5C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3200" dirty="0"/>
              <a:t>In case of leftover or extra costs within some of the activities, an amendment of the budget should be submitted to the EC. </a:t>
            </a:r>
          </a:p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r>
              <a:rPr lang="it-IT" sz="3200" dirty="0"/>
              <a:t>This is aimed to bring an added value to the project thus relevant actions should be produced.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2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LADDER Project example: SDGs Workshop + Example from the Staff</a:t>
            </a:r>
            <a:endParaRPr lang="en-US" sz="25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E345F-33CE-4498-A625-FC8292C8C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281171"/>
            <a:ext cx="1779954" cy="8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4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6789-7BFE-4862-9A9E-9C24B2F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59" y="988526"/>
            <a:ext cx="10058400" cy="995825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Rockwell Nova Cond Light" panose="02060306020205020403" pitchFamily="18" charset="0"/>
              </a:rPr>
              <a:t>GOOD LUCK &amp; THANKS FOR YOUR ATTENTION!</a:t>
            </a:r>
            <a:endParaRPr lang="en-US" dirty="0">
              <a:latin typeface="Rockwell Nova Cond Light" panose="02060306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CDCA-8C80-4144-AFAB-3F07F275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332" y="1486438"/>
            <a:ext cx="5161000" cy="2604408"/>
          </a:xfrm>
        </p:spPr>
        <p:txBody>
          <a:bodyPr>
            <a:noAutofit/>
          </a:bodyPr>
          <a:lstStyle/>
          <a:p>
            <a:pPr marL="514350" lvl="0" indent="-514350" algn="ctr">
              <a:spcBef>
                <a:spcPts val="0"/>
              </a:spcBef>
              <a:buAutoNum type="arabicPeriod"/>
            </a:pPr>
            <a:endParaRPr lang="en-GB" sz="3000" dirty="0">
              <a:latin typeface="Rockwell Nova Cond" panose="02060506020205020403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GB" sz="3000" dirty="0">
                <a:latin typeface="Rockwell Nova Cond" panose="02060506020205020403" pitchFamily="18" charset="0"/>
              </a:rPr>
              <a:t>Sofia </a:t>
            </a:r>
            <a:r>
              <a:rPr lang="en-GB" sz="3000" dirty="0" err="1">
                <a:latin typeface="Rockwell Nova Cond" panose="02060506020205020403" pitchFamily="18" charset="0"/>
              </a:rPr>
              <a:t>Caiolo</a:t>
            </a:r>
            <a:r>
              <a:rPr lang="en-GB" sz="3000" dirty="0">
                <a:latin typeface="Rockwell Nova Cond" panose="02060506020205020403" pitchFamily="18" charset="0"/>
              </a:rPr>
              <a:t> (ALDA) – LADDER Project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GB" sz="3000" dirty="0">
                <a:solidFill>
                  <a:srgbClr val="C00000"/>
                </a:solidFill>
                <a:latin typeface="Rockwell Nova Cond" panose="02060506020205020403" pitchFamily="18" charset="0"/>
              </a:rPr>
              <a:t>sofia.caiolo@aldaintranet.org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GB" sz="3000" dirty="0">
                <a:solidFill>
                  <a:srgbClr val="C00000"/>
                </a:solidFill>
                <a:latin typeface="Rockwell Nova Cond" panose="02060506020205020403" pitchFamily="18" charset="0"/>
                <a:hlinkClick r:id="rId2"/>
              </a:rPr>
              <a:t>http://www.alda-europe.eu</a:t>
            </a:r>
            <a:r>
              <a:rPr lang="en-GB" sz="3000" dirty="0">
                <a:solidFill>
                  <a:srgbClr val="C00000"/>
                </a:solidFill>
                <a:latin typeface="Rockwell Nova Cond" panose="02060506020205020403" pitchFamily="18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GB" sz="3000" dirty="0">
                <a:solidFill>
                  <a:srgbClr val="C00000"/>
                </a:solidFill>
                <a:latin typeface="Rockwell Nova Cond" panose="02060506020205020403" pitchFamily="18" charset="0"/>
                <a:hlinkClick r:id="rId3"/>
              </a:rPr>
              <a:t>http://www.ladder-project.eu/</a:t>
            </a:r>
            <a:r>
              <a:rPr lang="en-GB" sz="3000" dirty="0">
                <a:solidFill>
                  <a:srgbClr val="C00000"/>
                </a:solidFill>
                <a:latin typeface="Rockwell Nova Cond" panose="02060506020205020403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F83AE-F897-449F-AD04-B45F71ED5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82" y="172938"/>
            <a:ext cx="1779954" cy="809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9D8E46-C478-4C2E-82A2-8E787096B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49" y="4179286"/>
            <a:ext cx="4762158" cy="2678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21E24-93ED-4F31-B17E-A3618DC4E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319" y="4179286"/>
            <a:ext cx="3569996" cy="2678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D3E4EE-650D-4D02-93F0-CD44551F9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76" y="4179853"/>
            <a:ext cx="4278335" cy="2852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932F6-AF11-4E0E-B4CC-189741430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36" y="4179286"/>
            <a:ext cx="4099185" cy="27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7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2F0D-FCD3-4CD2-868D-106EF4F83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25639"/>
            <a:ext cx="10058400" cy="1609344"/>
          </a:xfrm>
        </p:spPr>
        <p:txBody>
          <a:bodyPr/>
          <a:lstStyle/>
          <a:p>
            <a:r>
              <a:rPr lang="it-IT" dirty="0"/>
              <a:t>THE LADDER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CD9E6-546E-4DBC-B331-DF6D0FE06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150" y="2885636"/>
            <a:ext cx="5710311" cy="3874763"/>
          </a:xfrm>
        </p:spPr>
        <p:txBody>
          <a:bodyPr>
            <a:normAutofit/>
          </a:bodyPr>
          <a:lstStyle/>
          <a:p>
            <a:r>
              <a:rPr lang="it-IT" sz="4000" dirty="0"/>
              <a:t>3.8 Million</a:t>
            </a:r>
          </a:p>
          <a:p>
            <a:r>
              <a:rPr lang="it-IT" sz="4000" dirty="0"/>
              <a:t>27 partners</a:t>
            </a:r>
          </a:p>
          <a:p>
            <a:r>
              <a:rPr lang="it-IT" sz="4000" dirty="0"/>
              <a:t>ALDA lead partner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9DB1F-F6B2-46FF-8BBA-2908B57DE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54" y="281171"/>
            <a:ext cx="3280225" cy="1491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66C47-EA28-479A-91F9-01C7126AC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741"/>
            <a:ext cx="5192151" cy="51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7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FDC9-9204-48D9-94B9-90E34458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Provide 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44F7A-8805-4D0F-84EA-09F145D5C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/>
              <a:t>The Lead partner should provide clear instructions to all the partners. </a:t>
            </a:r>
          </a:p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r>
              <a:rPr lang="it-IT" sz="3200" dirty="0"/>
              <a:t>During the LADDER Project some guidelines were created by ALDA and shared with the co-applicants. These were inserted within the Individual Convention of each partner.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en-US" sz="25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E345F-33CE-4498-A625-FC8292C8C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625" y="281171"/>
            <a:ext cx="1779954" cy="8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348933-B5EB-4976-A8BE-6F8C2C76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083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7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1F143B-AB2B-4CFB-8282-7B63FA179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76" y="0"/>
            <a:ext cx="11421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212E98-0E14-40CC-9164-646703296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6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9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3E4E3D-3856-4C12-B08E-8F1EB3A7F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07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0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FDC9-9204-48D9-94B9-90E34458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UNIFORM The NECESSARY INFOS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44F7A-8805-4D0F-84EA-09F145D5C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200" dirty="0"/>
              <a:t>The Lead partner should provide clear instructions on how to report the costs implemented by each co-applicant.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During the LADDER Project some templates were created by ALDA and shared with the co-applicants. These were inserted within the Individual Convention of each partner.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2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SEE Excel Table Financial Report – Declaration of honour / co-funding – Template of Timesheets</a:t>
            </a:r>
            <a:endParaRPr lang="en-US" sz="27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E345F-33CE-4498-A625-FC8292C8C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625" y="281171"/>
            <a:ext cx="1779954" cy="8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7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0931-4EE9-4532-BA8F-6BB1C951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7" y="171626"/>
            <a:ext cx="10058400" cy="514174"/>
          </a:xfrm>
        </p:spPr>
        <p:txBody>
          <a:bodyPr>
            <a:normAutofit/>
          </a:bodyPr>
          <a:lstStyle/>
          <a:p>
            <a:r>
              <a:rPr lang="it-IT" sz="2500" dirty="0"/>
              <a:t>ANNEX 6: Template of financial report</a:t>
            </a:r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A391B-AB04-4642-9A4E-3FA52B297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799"/>
            <a:ext cx="10381254" cy="4639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0A7363-62CB-42AF-9516-388ADF1C44B0}"/>
              </a:ext>
            </a:extLst>
          </p:cNvPr>
          <p:cNvSpPr txBox="1"/>
          <p:nvPr/>
        </p:nvSpPr>
        <p:spPr>
          <a:xfrm>
            <a:off x="2504049" y="4977191"/>
            <a:ext cx="3784209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General Information</a:t>
            </a:r>
          </a:p>
          <a:p>
            <a:pPr marL="285750" indent="-285750">
              <a:buFontTx/>
              <a:buChar char="-"/>
            </a:pPr>
            <a:r>
              <a:rPr lang="it-IT" dirty="0"/>
              <a:t>Forecast budget &amp; Follow up</a:t>
            </a:r>
          </a:p>
          <a:p>
            <a:pPr marL="285750" indent="-285750">
              <a:buFontTx/>
              <a:buChar char="-"/>
            </a:pPr>
            <a:r>
              <a:rPr lang="it-IT" dirty="0"/>
              <a:t>Addenda</a:t>
            </a:r>
          </a:p>
          <a:p>
            <a:pPr marL="285750" indent="-285750">
              <a:buFontTx/>
              <a:buChar char="-"/>
            </a:pPr>
            <a:r>
              <a:rPr lang="it-IT" dirty="0"/>
              <a:t>Interim report</a:t>
            </a:r>
          </a:p>
          <a:p>
            <a:pPr marL="285750" indent="-285750">
              <a:buFontTx/>
              <a:buChar char="-"/>
            </a:pPr>
            <a:r>
              <a:rPr lang="it-IT" dirty="0"/>
              <a:t>Final report</a:t>
            </a:r>
          </a:p>
          <a:p>
            <a:pPr marL="285750" indent="-285750">
              <a:buFontTx/>
              <a:buChar char="-"/>
            </a:pPr>
            <a:r>
              <a:rPr lang="it-IT" dirty="0"/>
              <a:t>Final sources of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98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432</TotalTime>
  <Words>359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Courier New</vt:lpstr>
      <vt:lpstr>Rockwell</vt:lpstr>
      <vt:lpstr>Rockwell Condensed</vt:lpstr>
      <vt:lpstr>Rockwell Nova Cond</vt:lpstr>
      <vt:lpstr>Rockwell Nova Cond Light</vt:lpstr>
      <vt:lpstr>Wingdings</vt:lpstr>
      <vt:lpstr>Wood Type</vt:lpstr>
      <vt:lpstr>Making the finances work</vt:lpstr>
      <vt:lpstr>THE LADDER Project</vt:lpstr>
      <vt:lpstr>1. Provide guidelines</vt:lpstr>
      <vt:lpstr>PowerPoint Presentation</vt:lpstr>
      <vt:lpstr>PowerPoint Presentation</vt:lpstr>
      <vt:lpstr>PowerPoint Presentation</vt:lpstr>
      <vt:lpstr>PowerPoint Presentation</vt:lpstr>
      <vt:lpstr>2. UNIFORM The NECESSARY INFOS</vt:lpstr>
      <vt:lpstr>ANNEX 6: Template of financial report</vt:lpstr>
      <vt:lpstr>ANNEX 2: LADDER Budget of the partner</vt:lpstr>
      <vt:lpstr>ANNEX 2: LADDER Budget of the partner</vt:lpstr>
      <vt:lpstr>Annex 9 - Template of declaration of honor - invoices</vt:lpstr>
      <vt:lpstr>ANNEX 19: Template of timesheet</vt:lpstr>
      <vt:lpstr>3. Monitor the actions &amp; the costs </vt:lpstr>
      <vt:lpstr>4. Reallocate</vt:lpstr>
      <vt:lpstr>GOOD LUCK &amp; 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finances work</dc:title>
  <dc:creator>Intern3</dc:creator>
  <cp:lastModifiedBy>Intern3</cp:lastModifiedBy>
  <cp:revision>19</cp:revision>
  <dcterms:created xsi:type="dcterms:W3CDTF">2018-03-10T15:56:09Z</dcterms:created>
  <dcterms:modified xsi:type="dcterms:W3CDTF">2018-03-14T10:50:05Z</dcterms:modified>
</cp:coreProperties>
</file>