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7"/>
  </p:notesMasterIdLst>
  <p:handoutMasterIdLst>
    <p:handoutMasterId r:id="rId38"/>
  </p:handoutMasterIdLst>
  <p:sldIdLst>
    <p:sldId id="490" r:id="rId2"/>
    <p:sldId id="489" r:id="rId3"/>
    <p:sldId id="492" r:id="rId4"/>
    <p:sldId id="493" r:id="rId5"/>
    <p:sldId id="494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03" r:id="rId15"/>
    <p:sldId id="504" r:id="rId16"/>
    <p:sldId id="491" r:id="rId17"/>
    <p:sldId id="505" r:id="rId18"/>
    <p:sldId id="506" r:id="rId19"/>
    <p:sldId id="487" r:id="rId20"/>
    <p:sldId id="482" r:id="rId21"/>
    <p:sldId id="462" r:id="rId22"/>
    <p:sldId id="466" r:id="rId23"/>
    <p:sldId id="464" r:id="rId24"/>
    <p:sldId id="470" r:id="rId25"/>
    <p:sldId id="471" r:id="rId26"/>
    <p:sldId id="472" r:id="rId27"/>
    <p:sldId id="481" r:id="rId28"/>
    <p:sldId id="473" r:id="rId29"/>
    <p:sldId id="474" r:id="rId30"/>
    <p:sldId id="478" r:id="rId31"/>
    <p:sldId id="479" r:id="rId32"/>
    <p:sldId id="480" r:id="rId33"/>
    <p:sldId id="433" r:id="rId34"/>
    <p:sldId id="450" r:id="rId35"/>
    <p:sldId id="451" r:id="rId36"/>
  </p:sldIdLst>
  <p:sldSz cx="9144000" cy="6858000" type="screen4x3"/>
  <p:notesSz cx="6805613" cy="9944100"/>
  <p:custDataLst>
    <p:tags r:id="rId40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61">
          <p15:clr>
            <a:srgbClr val="A4A3A4"/>
          </p15:clr>
        </p15:guide>
        <p15:guide id="2" pos="265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D5EC1"/>
    <a:srgbClr val="379B43"/>
    <a:srgbClr val="164194"/>
    <a:srgbClr val="000090"/>
    <a:srgbClr val="33ACE3"/>
    <a:srgbClr val="3166CF"/>
    <a:srgbClr val="3E6FD2"/>
    <a:srgbClr val="BDDE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2000" autoAdjust="0"/>
  </p:normalViewPr>
  <p:slideViewPr>
    <p:cSldViewPr showGuides="1">
      <p:cViewPr varScale="1">
        <p:scale>
          <a:sx n="86" d="100"/>
          <a:sy n="86" d="100"/>
        </p:scale>
        <p:origin x="-1744" y="-104"/>
      </p:cViewPr>
      <p:guideLst>
        <p:guide orient="horz" pos="1161"/>
        <p:guide pos="26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0" y="-78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tags" Target="tags/tag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Relationship Id="rId4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FED45814-836F-4D02-9B3F-C8895E04523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6458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3170"/>
            <a:ext cx="5445126" cy="447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220961ED-B8B5-4C64-9727-6F12A830C91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32761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961ED-B8B5-4C64-9727-6F12A830C91B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205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 noChangeArrowheads="1"/>
          </p:cNvSpPr>
          <p:nvPr>
            <p:ph type="ctrTitle"/>
          </p:nvPr>
        </p:nvSpPr>
        <p:spPr>
          <a:xfrm>
            <a:off x="4068530" y="3140968"/>
            <a:ext cx="4751943" cy="1296144"/>
          </a:xfrm>
          <a:prstGeom prst="rect">
            <a:avLst/>
          </a:prstGeom>
        </p:spPr>
        <p:txBody>
          <a:bodyPr lIns="0" tIns="0" rIns="0" bIns="0"/>
          <a:lstStyle>
            <a:lvl1pPr marL="0" algn="r">
              <a:lnSpc>
                <a:spcPct val="110000"/>
              </a:lnSpc>
              <a:defRPr sz="3000" b="1">
                <a:solidFill>
                  <a:srgbClr val="164194"/>
                </a:solidFill>
                <a:latin typeface="Verdana"/>
                <a:cs typeface="Verdana"/>
              </a:defRPr>
            </a:lvl1pPr>
          </a:lstStyle>
          <a:p>
            <a:pPr lvl="0"/>
            <a:endParaRPr lang="en-GB" altLang="en-US" noProof="0" dirty="0"/>
          </a:p>
        </p:txBody>
      </p:sp>
      <p:sp>
        <p:nvSpPr>
          <p:cNvPr id="8" name="Subtitle 5"/>
          <p:cNvSpPr>
            <a:spLocks noGrp="1" noChangeArrowheads="1"/>
          </p:cNvSpPr>
          <p:nvPr>
            <p:ph type="subTitle" idx="1"/>
          </p:nvPr>
        </p:nvSpPr>
        <p:spPr>
          <a:xfrm>
            <a:off x="4067945" y="4509121"/>
            <a:ext cx="4752547" cy="936104"/>
          </a:xfrm>
          <a:prstGeom prst="rect">
            <a:avLst/>
          </a:prstGeom>
        </p:spPr>
        <p:txBody>
          <a:bodyPr lIns="0" t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buFontTx/>
              <a:buNone/>
              <a:defRPr sz="2400" b="1" i="0">
                <a:solidFill>
                  <a:srgbClr val="164194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067945" y="5517232"/>
            <a:ext cx="4752547" cy="648072"/>
          </a:xfrm>
          <a:prstGeom prst="rect">
            <a:avLst/>
          </a:prstGeom>
        </p:spPr>
        <p:txBody>
          <a:bodyPr lIns="0" rIns="0" bIns="360000" anchor="b"/>
          <a:lstStyle>
            <a:lvl1pPr marL="0" indent="0" algn="r">
              <a:buClr>
                <a:srgbClr val="1E4494"/>
              </a:buClr>
              <a:buFont typeface="Arial" panose="020B0604020202020204" pitchFamily="34" charset="0"/>
              <a:buNone/>
              <a:defRPr sz="1600" b="1">
                <a:solidFill>
                  <a:srgbClr val="164194"/>
                </a:solidFill>
              </a:defRPr>
            </a:lvl1pPr>
            <a:lvl2pPr marL="2286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 sz="1600"/>
            </a:lvl2pPr>
            <a:lvl3pPr marL="4572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3pPr>
            <a:lvl4pPr marL="6858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4pPr>
            <a:lvl5pPr marL="9144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37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20/03/18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6" y="3050"/>
            <a:ext cx="9135871" cy="685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 userDrawn="1"/>
        </p:nvSpPr>
        <p:spPr bwMode="auto">
          <a:xfrm>
            <a:off x="8172400" y="2132857"/>
            <a:ext cx="864096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 noChangeArrowheads="1"/>
          </p:cNvSpPr>
          <p:nvPr>
            <p:ph type="ctrTitle"/>
          </p:nvPr>
        </p:nvSpPr>
        <p:spPr>
          <a:xfrm>
            <a:off x="4068530" y="3140968"/>
            <a:ext cx="4751943" cy="1296144"/>
          </a:xfrm>
          <a:prstGeom prst="rect">
            <a:avLst/>
          </a:prstGeom>
        </p:spPr>
        <p:txBody>
          <a:bodyPr lIns="0" tIns="0" rIns="0" bIns="0"/>
          <a:lstStyle>
            <a:lvl1pPr marL="0" algn="r">
              <a:lnSpc>
                <a:spcPct val="110000"/>
              </a:lnSpc>
              <a:defRPr sz="3000">
                <a:solidFill>
                  <a:srgbClr val="164194"/>
                </a:solidFill>
              </a:defRPr>
            </a:lvl1pPr>
          </a:lstStyle>
          <a:p>
            <a:pPr lvl="0"/>
            <a:endParaRPr lang="en-GB" altLang="en-US" noProof="0" dirty="0"/>
          </a:p>
        </p:txBody>
      </p:sp>
      <p:sp>
        <p:nvSpPr>
          <p:cNvPr id="6" name="Subtitle 5"/>
          <p:cNvSpPr>
            <a:spLocks noGrp="1" noChangeArrowheads="1"/>
          </p:cNvSpPr>
          <p:nvPr>
            <p:ph type="subTitle" idx="1"/>
          </p:nvPr>
        </p:nvSpPr>
        <p:spPr>
          <a:xfrm>
            <a:off x="4067945" y="4509121"/>
            <a:ext cx="4752547" cy="936104"/>
          </a:xfrm>
          <a:prstGeom prst="rect">
            <a:avLst/>
          </a:prstGeom>
        </p:spPr>
        <p:txBody>
          <a:bodyPr lIns="0" t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buFontTx/>
              <a:buNone/>
              <a:defRPr sz="2400" b="1" i="0">
                <a:solidFill>
                  <a:srgbClr val="164194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67945" y="5517232"/>
            <a:ext cx="4752547" cy="648072"/>
          </a:xfrm>
          <a:prstGeom prst="rect">
            <a:avLst/>
          </a:prstGeom>
        </p:spPr>
        <p:txBody>
          <a:bodyPr lIns="0" rIns="0" bIns="360000" anchor="b"/>
          <a:lstStyle>
            <a:lvl1pPr marL="0" indent="0" algn="r">
              <a:buClr>
                <a:srgbClr val="1E4494"/>
              </a:buClr>
              <a:buFont typeface="Arial" panose="020B0604020202020204" pitchFamily="34" charset="0"/>
              <a:buNone/>
              <a:defRPr sz="1600" b="1"/>
            </a:lvl1pPr>
            <a:lvl2pPr marL="2286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 sz="1600"/>
            </a:lvl2pPr>
            <a:lvl3pPr marL="4572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3pPr>
            <a:lvl4pPr marL="6858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4pPr>
            <a:lvl5pPr marL="9144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rgbClr val="33AC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439884"/>
            <a:ext cx="630000" cy="41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3549"/>
            <a:ext cx="1440000" cy="10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4860032" y="1412777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51522" y="1412776"/>
            <a:ext cx="8568631" cy="1584176"/>
          </a:xfrm>
          <a:prstGeom prst="rect">
            <a:avLst/>
          </a:prstGeom>
        </p:spPr>
        <p:txBody>
          <a:bodyPr lIns="0" tIns="46800" r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GB" sz="2400" kern="0" baseline="0" dirty="0"/>
              <a:t>The European Commission’s</a:t>
            </a:r>
          </a:p>
          <a:p>
            <a:pPr>
              <a:lnSpc>
                <a:spcPts val="3400"/>
              </a:lnSpc>
            </a:pPr>
            <a:r>
              <a:rPr lang="en-GB" sz="2400" kern="0" baseline="0" dirty="0"/>
              <a:t>science and knowledge service</a:t>
            </a:r>
          </a:p>
          <a:p>
            <a:pPr>
              <a:lnSpc>
                <a:spcPct val="200000"/>
              </a:lnSpc>
            </a:pPr>
            <a:r>
              <a:rPr lang="en-US" sz="2000" b="0" kern="0" dirty="0"/>
              <a:t>Joint Research</a:t>
            </a:r>
            <a:r>
              <a:rPr lang="en-US" sz="2000" b="0" kern="0" baseline="0" dirty="0"/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6539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67544" y="2203451"/>
            <a:ext cx="3960440" cy="4105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4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16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/>
          </p:nvPr>
        </p:nvSpPr>
        <p:spPr>
          <a:xfrm>
            <a:off x="4643239" y="2203451"/>
            <a:ext cx="4032448" cy="4105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4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16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6725" y="1484784"/>
            <a:ext cx="8208963" cy="6480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5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67544" y="2564904"/>
            <a:ext cx="3959995" cy="37422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4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16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6726" y="1484785"/>
            <a:ext cx="4033268" cy="93610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60032" y="980728"/>
            <a:ext cx="4320480" cy="5877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64194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21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43239" y="2564904"/>
            <a:ext cx="4032448" cy="37422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4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16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44009" y="1484785"/>
            <a:ext cx="4033268" cy="93610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7827" y="980728"/>
            <a:ext cx="4229788" cy="58772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64194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6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725" y="1484784"/>
            <a:ext cx="8208963" cy="64807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0401" y="3225801"/>
            <a:ext cx="190500" cy="4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0401" y="3225801"/>
            <a:ext cx="190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8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13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7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8" r:id="rId2"/>
    <p:sldLayoutId id="2147483661" r:id="rId3"/>
    <p:sldLayoutId id="2147483652" r:id="rId4"/>
    <p:sldLayoutId id="2147483655" r:id="rId5"/>
    <p:sldLayoutId id="2147483656" r:id="rId6"/>
    <p:sldLayoutId id="2147483654" r:id="rId7"/>
    <p:sldLayoutId id="2147483660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hyperlink" Target="mailto:richard.hands@ec.europa.e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image" Target="../media/image20.jp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916832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8800" dirty="0" err="1">
                <a:solidFill>
                  <a:schemeClr val="tx2"/>
                </a:solidFill>
              </a:rPr>
              <a:t>Why</a:t>
            </a:r>
            <a:r>
              <a:rPr lang="fr-BE" sz="8800" dirty="0">
                <a:solidFill>
                  <a:schemeClr val="tx2"/>
                </a:solidFill>
              </a:rPr>
              <a:t> ?</a:t>
            </a:r>
            <a:endParaRPr lang="en-GB" sz="8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200" b="0" dirty="0" err="1">
                <a:solidFill>
                  <a:schemeClr val="tx2"/>
                </a:solidFill>
              </a:rPr>
              <a:t>Why</a:t>
            </a:r>
            <a:r>
              <a:rPr lang="fr-BE" sz="3200" b="0" dirty="0">
                <a:solidFill>
                  <a:schemeClr val="tx2"/>
                </a:solidFill>
              </a:rPr>
              <a:t> '</a:t>
            </a:r>
            <a:r>
              <a:rPr lang="fr-BE" sz="3200" b="0" dirty="0" err="1">
                <a:solidFill>
                  <a:schemeClr val="tx2"/>
                </a:solidFill>
              </a:rPr>
              <a:t>Requirements</a:t>
            </a:r>
            <a:r>
              <a:rPr lang="fr-BE" sz="3200" b="0" dirty="0">
                <a:solidFill>
                  <a:schemeClr val="tx2"/>
                </a:solidFill>
              </a:rPr>
              <a:t>'?</a:t>
            </a:r>
            <a:endParaRPr lang="en-GB" sz="3200" b="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780928"/>
            <a:ext cx="691276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>
                <a:solidFill>
                  <a:srgbClr val="164194"/>
                </a:solidFill>
              </a:rPr>
              <a:t>NOT a "how-to" guide</a:t>
            </a: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619028"/>
            <a:ext cx="691276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>
                <a:solidFill>
                  <a:srgbClr val="164194"/>
                </a:solidFill>
              </a:rPr>
              <a:t>NOT a </a:t>
            </a:r>
            <a:r>
              <a:rPr lang="fr-BE" sz="2400" dirty="0" err="1">
                <a:solidFill>
                  <a:srgbClr val="164194"/>
                </a:solidFill>
              </a:rPr>
              <a:t>manual</a:t>
            </a:r>
            <a:r>
              <a:rPr lang="fr-BE" sz="2400" dirty="0">
                <a:solidFill>
                  <a:srgbClr val="164194"/>
                </a:solidFill>
              </a:rPr>
              <a:t> of best practice</a:t>
            </a: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4941168"/>
            <a:ext cx="8496944" cy="634020"/>
          </a:xfrm>
          <a:prstGeom prst="rect">
            <a:avLst/>
          </a:prstGeom>
          <a:solidFill>
            <a:srgbClr val="2D5EC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>
                <a:solidFill>
                  <a:srgbClr val="FFFF00"/>
                </a:solidFill>
              </a:rPr>
              <a:t>But </a:t>
            </a:r>
            <a:r>
              <a:rPr lang="fr-BE" sz="2400" dirty="0" err="1" smtClean="0">
                <a:solidFill>
                  <a:srgbClr val="FFFF00"/>
                </a:solidFill>
              </a:rPr>
              <a:t>it</a:t>
            </a:r>
            <a:r>
              <a:rPr lang="fr-BE" sz="2400" dirty="0" smtClean="0">
                <a:solidFill>
                  <a:srgbClr val="FFFF00"/>
                </a:solidFill>
              </a:rPr>
              <a:t> </a:t>
            </a:r>
            <a:r>
              <a:rPr lang="fr-BE" sz="3200" i="1" dirty="0" err="1" smtClean="0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fr-BE" sz="3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sz="2400" dirty="0" err="1" smtClean="0">
                <a:solidFill>
                  <a:srgbClr val="FFFF00"/>
                </a:solidFill>
              </a:rPr>
              <a:t>pretty</a:t>
            </a:r>
            <a:r>
              <a:rPr lang="fr-BE" sz="2400" dirty="0" smtClean="0">
                <a:solidFill>
                  <a:srgbClr val="FFFF00"/>
                </a:solidFill>
              </a:rPr>
              <a:t> </a:t>
            </a:r>
            <a:r>
              <a:rPr lang="fr-BE" sz="2400" dirty="0">
                <a:solidFill>
                  <a:srgbClr val="FFFF00"/>
                </a:solidFill>
              </a:rPr>
              <a:t>short, </a:t>
            </a:r>
            <a:r>
              <a:rPr lang="fr-BE" sz="2400" dirty="0" err="1">
                <a:solidFill>
                  <a:srgbClr val="FFFF00"/>
                </a:solidFill>
              </a:rPr>
              <a:t>because</a:t>
            </a:r>
            <a:r>
              <a:rPr lang="fr-BE" sz="2400" dirty="0">
                <a:solidFill>
                  <a:srgbClr val="FFFF00"/>
                </a:solidFill>
              </a:rPr>
              <a:t> </a:t>
            </a:r>
            <a:r>
              <a:rPr lang="fr-BE" sz="2400" dirty="0" err="1" smtClean="0">
                <a:solidFill>
                  <a:srgbClr val="FFFF00"/>
                </a:solidFill>
              </a:rPr>
              <a:t>it's</a:t>
            </a:r>
            <a:r>
              <a:rPr lang="fr-BE" sz="2400" dirty="0" smtClean="0">
                <a:solidFill>
                  <a:srgbClr val="FFFF00"/>
                </a:solidFill>
              </a:rPr>
              <a:t> </a:t>
            </a:r>
            <a:r>
              <a:rPr lang="fr-BE" sz="2400" dirty="0" err="1" smtClean="0">
                <a:solidFill>
                  <a:srgbClr val="FFFF00"/>
                </a:solidFill>
              </a:rPr>
              <a:t>focused</a:t>
            </a:r>
            <a:r>
              <a:rPr lang="fr-BE" sz="2400" dirty="0" smtClean="0">
                <a:solidFill>
                  <a:srgbClr val="FFFF00"/>
                </a:solidFill>
              </a:rPr>
              <a:t> </a:t>
            </a:r>
            <a:r>
              <a:rPr lang="fr-BE" sz="2400" dirty="0">
                <a:solidFill>
                  <a:srgbClr val="FFFF00"/>
                </a:solidFill>
              </a:rPr>
              <a:t>on…. </a:t>
            </a:r>
            <a:endParaRPr lang="en-GB" sz="2400" dirty="0" err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9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385" y="73001"/>
            <a:ext cx="8208963" cy="648072"/>
          </a:xfrm>
        </p:spPr>
        <p:txBody>
          <a:bodyPr>
            <a:normAutofit fontScale="90000"/>
          </a:bodyPr>
          <a:lstStyle/>
          <a:p>
            <a:pPr algn="l"/>
            <a:r>
              <a:rPr lang="fr-BE" dirty="0">
                <a:solidFill>
                  <a:schemeClr val="tx2"/>
                </a:solidFill>
              </a:rPr>
              <a:t>The Law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980729"/>
            <a:ext cx="60483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1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496944" cy="648072"/>
          </a:xfrm>
        </p:spPr>
        <p:txBody>
          <a:bodyPr>
            <a:normAutofit fontScale="90000"/>
          </a:bodyPr>
          <a:lstStyle/>
          <a:p>
            <a:r>
              <a:rPr lang="fr-BE" b="0" dirty="0">
                <a:solidFill>
                  <a:schemeClr val="tx2"/>
                </a:solidFill>
              </a:rPr>
              <a:t>The </a:t>
            </a:r>
            <a:r>
              <a:rPr lang="fr-BE" b="0" dirty="0" err="1">
                <a:solidFill>
                  <a:schemeClr val="tx2"/>
                </a:solidFill>
              </a:rPr>
              <a:t>emblem</a:t>
            </a:r>
            <a:r>
              <a:rPr lang="fr-BE" b="0" dirty="0">
                <a:solidFill>
                  <a:schemeClr val="tx2"/>
                </a:solidFill>
              </a:rPr>
              <a:t>, logos and </a:t>
            </a:r>
            <a:r>
              <a:rPr lang="fr-BE" b="0" dirty="0" err="1">
                <a:solidFill>
                  <a:schemeClr val="tx2"/>
                </a:solidFill>
              </a:rPr>
              <a:t>other</a:t>
            </a:r>
            <a:r>
              <a:rPr lang="fr-BE" b="0" dirty="0">
                <a:solidFill>
                  <a:schemeClr val="tx2"/>
                </a:solidFill>
              </a:rPr>
              <a:t> </a:t>
            </a:r>
            <a:r>
              <a:rPr lang="fr-BE" b="0" dirty="0" err="1">
                <a:solidFill>
                  <a:schemeClr val="tx2"/>
                </a:solidFill>
              </a:rPr>
              <a:t>animals</a:t>
            </a:r>
            <a:r>
              <a:rPr lang="fr-BE" b="0" dirty="0"/>
              <a:t/>
            </a:r>
            <a:br>
              <a:rPr lang="fr-BE" b="0" dirty="0"/>
            </a:br>
            <a:r>
              <a:rPr lang="fr-BE" b="0" dirty="0"/>
              <a:t/>
            </a:r>
            <a:br>
              <a:rPr lang="fr-BE" b="0" dirty="0"/>
            </a:br>
            <a:endParaRPr lang="en-GB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67433" y="1844824"/>
            <a:ext cx="727280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/>
              <a:t>You </a:t>
            </a:r>
            <a:r>
              <a:rPr lang="fr-BE" sz="2400" u="sng" dirty="0"/>
              <a:t>must</a:t>
            </a:r>
            <a:r>
              <a:rPr lang="fr-BE" sz="2400" dirty="0"/>
              <a:t> </a:t>
            </a:r>
            <a:r>
              <a:rPr lang="fr-BE" sz="2400" dirty="0" err="1"/>
              <a:t>advertise</a:t>
            </a:r>
            <a:r>
              <a:rPr lang="fr-BE" sz="2400" dirty="0"/>
              <a:t> the </a:t>
            </a:r>
            <a:r>
              <a:rPr lang="fr-BE" sz="2400" dirty="0" err="1"/>
              <a:t>EU's</a:t>
            </a:r>
            <a:r>
              <a:rPr lang="fr-BE" sz="2400" dirty="0"/>
              <a:t> support for </a:t>
            </a:r>
            <a:r>
              <a:rPr lang="fr-BE" sz="2400" dirty="0" err="1"/>
              <a:t>your</a:t>
            </a:r>
            <a:r>
              <a:rPr lang="fr-BE" sz="2400" dirty="0"/>
              <a:t> programme, and to do </a:t>
            </a:r>
            <a:r>
              <a:rPr lang="fr-BE" sz="2400" dirty="0" err="1"/>
              <a:t>that</a:t>
            </a:r>
            <a:r>
              <a:rPr lang="fr-BE" sz="2400" dirty="0"/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39" y="3069604"/>
            <a:ext cx="72728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/>
              <a:t>You </a:t>
            </a:r>
            <a:r>
              <a:rPr lang="fr-BE" sz="2400" i="1" dirty="0"/>
              <a:t>must </a:t>
            </a:r>
            <a:r>
              <a:rPr lang="fr-BE" sz="2400" dirty="0"/>
              <a:t>use </a:t>
            </a:r>
            <a:r>
              <a:rPr lang="fr-BE" sz="2400" dirty="0" err="1"/>
              <a:t>this</a:t>
            </a:r>
            <a:r>
              <a:rPr lang="fr-BE" sz="2400" dirty="0"/>
              <a:t>, and </a:t>
            </a:r>
            <a:r>
              <a:rPr lang="fr-BE" sz="2400" i="1" dirty="0" err="1"/>
              <a:t>only</a:t>
            </a:r>
            <a:r>
              <a:rPr lang="fr-BE" sz="2400" i="1" dirty="0"/>
              <a:t> </a:t>
            </a:r>
            <a:r>
              <a:rPr lang="fr-BE" sz="2400" dirty="0" err="1"/>
              <a:t>this</a:t>
            </a:r>
            <a:r>
              <a:rPr lang="fr-BE" sz="2400" dirty="0"/>
              <a:t> 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68" y="4149080"/>
            <a:ext cx="25971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19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1"/>
            <a:ext cx="1944216" cy="189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58" y="2420888"/>
            <a:ext cx="1916832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3747712"/>
            <a:ext cx="3370305" cy="1894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71" y="692696"/>
            <a:ext cx="2957400" cy="19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36" y="4581129"/>
            <a:ext cx="2339595" cy="1754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5"/>
            <a:ext cx="2483768" cy="165584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332657"/>
            <a:ext cx="2952836" cy="166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75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496944" cy="648072"/>
          </a:xfrm>
        </p:spPr>
        <p:txBody>
          <a:bodyPr>
            <a:normAutofit fontScale="90000"/>
          </a:bodyPr>
          <a:lstStyle/>
          <a:p>
            <a:r>
              <a:rPr lang="fr-BE" sz="3600" b="0" dirty="0">
                <a:solidFill>
                  <a:schemeClr val="tx2"/>
                </a:solidFill>
              </a:rPr>
              <a:t>But…</a:t>
            </a:r>
            <a:r>
              <a:rPr lang="fr-BE" sz="3600" b="0" dirty="0" err="1">
                <a:solidFill>
                  <a:schemeClr val="tx2"/>
                </a:solidFill>
              </a:rPr>
              <a:t>can</a:t>
            </a:r>
            <a:r>
              <a:rPr lang="fr-BE" sz="3600" b="0" dirty="0">
                <a:solidFill>
                  <a:schemeClr val="tx2"/>
                </a:solidFill>
              </a:rPr>
              <a:t> </a:t>
            </a:r>
            <a:r>
              <a:rPr lang="fr-BE" sz="3600" b="0" dirty="0" err="1">
                <a:solidFill>
                  <a:schemeClr val="tx2"/>
                </a:solidFill>
              </a:rPr>
              <a:t>partners</a:t>
            </a:r>
            <a:r>
              <a:rPr lang="fr-BE" sz="3600" b="0" dirty="0">
                <a:solidFill>
                  <a:schemeClr val="tx2"/>
                </a:solidFill>
              </a:rPr>
              <a:t> </a:t>
            </a:r>
            <a:r>
              <a:rPr lang="fr-BE" sz="3600" b="0" dirty="0" err="1">
                <a:solidFill>
                  <a:schemeClr val="tx2"/>
                </a:solidFill>
              </a:rPr>
              <a:t>still</a:t>
            </a:r>
            <a:r>
              <a:rPr lang="fr-BE" sz="3600" b="0" dirty="0">
                <a:solidFill>
                  <a:schemeClr val="tx2"/>
                </a:solidFill>
              </a:rPr>
              <a:t> use programme logos?</a:t>
            </a:r>
            <a:r>
              <a:rPr lang="fr-BE" b="0" dirty="0"/>
              <a:t/>
            </a:r>
            <a:br>
              <a:rPr lang="fr-BE" b="0" dirty="0"/>
            </a:br>
            <a:r>
              <a:rPr lang="fr-BE" b="0" dirty="0"/>
              <a:t/>
            </a:r>
            <a:br>
              <a:rPr lang="fr-BE" b="0" dirty="0"/>
            </a:br>
            <a:endParaRPr lang="en-GB" b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7" y="2228615"/>
            <a:ext cx="4139108" cy="10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27" y="3779364"/>
            <a:ext cx="4883763" cy="87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45225"/>
            <a:ext cx="4934963" cy="100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08" y="1413429"/>
            <a:ext cx="1800200" cy="135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573016"/>
            <a:ext cx="3162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059832" y="3140969"/>
            <a:ext cx="2592288" cy="1584177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968177" y="1610598"/>
            <a:ext cx="727280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800" dirty="0"/>
              <a:t>Just as long as </a:t>
            </a:r>
            <a:r>
              <a:rPr lang="fr-BE" sz="2800" dirty="0" err="1" smtClean="0"/>
              <a:t>you</a:t>
            </a:r>
            <a:r>
              <a:rPr lang="fr-BE" sz="2800" dirty="0" smtClean="0"/>
              <a:t> </a:t>
            </a:r>
            <a:r>
              <a:rPr lang="fr-BE" sz="2800" dirty="0"/>
              <a:t>do not mess </a:t>
            </a:r>
            <a:r>
              <a:rPr lang="fr-BE" sz="2800" dirty="0" err="1"/>
              <a:t>with</a:t>
            </a:r>
            <a:r>
              <a:rPr lang="fr-BE" sz="2800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73380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496944" cy="648072"/>
          </a:xfrm>
        </p:spPr>
        <p:txBody>
          <a:bodyPr>
            <a:normAutofit fontScale="90000"/>
          </a:bodyPr>
          <a:lstStyle/>
          <a:p>
            <a:pPr algn="l"/>
            <a:r>
              <a:rPr lang="fr-BE" sz="3600" b="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Planning C&amp;V</a:t>
            </a:r>
            <a:r>
              <a:rPr lang="fr-BE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BE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BE" b="0" dirty="0"/>
              <a:t/>
            </a:r>
            <a:br>
              <a:rPr lang="fr-BE" b="0" dirty="0"/>
            </a:br>
            <a:endParaRPr lang="en-GB" b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520" y="1772816"/>
            <a:ext cx="8496944" cy="4392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7188" indent="-357188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BE" sz="3300" dirty="0" smtClean="0">
              <a:solidFill>
                <a:schemeClr val="tx2"/>
              </a:solidFill>
            </a:endParaRPr>
          </a:p>
          <a:p>
            <a:pPr marL="357188" indent="-357188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3300" dirty="0" smtClean="0">
                <a:solidFill>
                  <a:schemeClr val="tx2"/>
                </a:solidFill>
              </a:rPr>
              <a:t>C&amp;V </a:t>
            </a:r>
            <a:r>
              <a:rPr lang="fr-BE" sz="3300" dirty="0" err="1" smtClean="0">
                <a:solidFill>
                  <a:schemeClr val="tx2"/>
                </a:solidFill>
              </a:rPr>
              <a:t>planned</a:t>
            </a:r>
            <a:r>
              <a:rPr lang="fr-BE" sz="3300" dirty="0" smtClean="0">
                <a:solidFill>
                  <a:schemeClr val="tx2"/>
                </a:solidFill>
              </a:rPr>
              <a:t> </a:t>
            </a:r>
            <a:r>
              <a:rPr lang="fr-BE" sz="3300" dirty="0" err="1" smtClean="0">
                <a:solidFill>
                  <a:schemeClr val="tx2"/>
                </a:solidFill>
              </a:rPr>
              <a:t>from</a:t>
            </a:r>
            <a:r>
              <a:rPr lang="fr-BE" sz="3300" dirty="0" smtClean="0">
                <a:solidFill>
                  <a:schemeClr val="tx2"/>
                </a:solidFill>
              </a:rPr>
              <a:t> the </a:t>
            </a:r>
            <a:r>
              <a:rPr lang="fr-BE" sz="3300" dirty="0" err="1" smtClean="0">
                <a:solidFill>
                  <a:schemeClr val="tx2"/>
                </a:solidFill>
              </a:rPr>
              <a:t>start</a:t>
            </a:r>
            <a:r>
              <a:rPr lang="fr-BE" sz="3300" dirty="0" smtClean="0">
                <a:solidFill>
                  <a:schemeClr val="tx2"/>
                </a:solidFill>
              </a:rPr>
              <a:t> of the </a:t>
            </a:r>
            <a:r>
              <a:rPr lang="fr-BE" sz="3300" dirty="0" err="1" smtClean="0">
                <a:solidFill>
                  <a:schemeClr val="tx2"/>
                </a:solidFill>
              </a:rPr>
              <a:t>project</a:t>
            </a:r>
            <a:r>
              <a:rPr lang="fr-BE" sz="3300" dirty="0" smtClean="0">
                <a:solidFill>
                  <a:schemeClr val="tx2"/>
                </a:solidFill>
              </a:rPr>
              <a:t>, </a:t>
            </a:r>
            <a:r>
              <a:rPr lang="fr-BE" sz="3300" dirty="0" err="1" smtClean="0">
                <a:solidFill>
                  <a:schemeClr val="tx2"/>
                </a:solidFill>
              </a:rPr>
              <a:t>like</a:t>
            </a:r>
            <a:r>
              <a:rPr lang="fr-BE" sz="3300" dirty="0" smtClean="0">
                <a:solidFill>
                  <a:schemeClr val="tx2"/>
                </a:solidFill>
              </a:rPr>
              <a:t> </a:t>
            </a:r>
            <a:r>
              <a:rPr lang="fr-BE" sz="3300" dirty="0" err="1" smtClean="0">
                <a:solidFill>
                  <a:schemeClr val="tx2"/>
                </a:solidFill>
              </a:rPr>
              <a:t>any</a:t>
            </a:r>
            <a:r>
              <a:rPr lang="fr-BE" sz="3300" dirty="0" smtClean="0">
                <a:solidFill>
                  <a:schemeClr val="tx2"/>
                </a:solidFill>
              </a:rPr>
              <a:t> </a:t>
            </a:r>
            <a:r>
              <a:rPr lang="fr-BE" sz="3300" dirty="0" err="1" smtClean="0">
                <a:solidFill>
                  <a:schemeClr val="tx2"/>
                </a:solidFill>
              </a:rPr>
              <a:t>other</a:t>
            </a:r>
            <a:r>
              <a:rPr lang="fr-BE" sz="3300" dirty="0" smtClean="0">
                <a:solidFill>
                  <a:schemeClr val="tx2"/>
                </a:solidFill>
              </a:rPr>
              <a:t> </a:t>
            </a:r>
            <a:r>
              <a:rPr lang="fr-BE" sz="3300" dirty="0" err="1" smtClean="0">
                <a:solidFill>
                  <a:schemeClr val="tx2"/>
                </a:solidFill>
              </a:rPr>
              <a:t>activity</a:t>
            </a:r>
            <a:endParaRPr lang="fr-BE" sz="3300" dirty="0" smtClean="0">
              <a:solidFill>
                <a:schemeClr val="tx2"/>
              </a:solidFill>
            </a:endParaRPr>
          </a:p>
          <a:p>
            <a:pPr marL="357188" indent="-357188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BE" sz="3300" dirty="0">
              <a:solidFill>
                <a:schemeClr val="tx2"/>
              </a:solidFill>
            </a:endParaRPr>
          </a:p>
          <a:p>
            <a:pPr marL="357188" indent="-357188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3300" dirty="0" smtClean="0">
                <a:solidFill>
                  <a:schemeClr val="tx2"/>
                </a:solidFill>
              </a:rPr>
              <a:t>Essential </a:t>
            </a:r>
            <a:r>
              <a:rPr lang="fr-BE" sz="3300" dirty="0" err="1" smtClean="0">
                <a:solidFill>
                  <a:schemeClr val="tx2"/>
                </a:solidFill>
              </a:rPr>
              <a:t>ingredients</a:t>
            </a:r>
            <a:r>
              <a:rPr lang="fr-BE" sz="3300" dirty="0" smtClean="0">
                <a:solidFill>
                  <a:schemeClr val="tx2"/>
                </a:solidFill>
              </a:rPr>
              <a:t> of a C&amp;V plan:</a:t>
            </a:r>
          </a:p>
          <a:p>
            <a:pPr marL="357188" indent="-357188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BE" sz="3300" dirty="0" smtClean="0">
              <a:solidFill>
                <a:schemeClr val="tx2"/>
              </a:solidFill>
            </a:endParaRPr>
          </a:p>
          <a:p>
            <a:pPr algn="l" fontAlgn="auto">
              <a:spcAft>
                <a:spcPts val="0"/>
              </a:spcAft>
            </a:pP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16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sz="3200" b="0" dirty="0" err="1">
                <a:solidFill>
                  <a:schemeClr val="tx2"/>
                </a:solidFill>
              </a:rPr>
              <a:t>Creativity</a:t>
            </a:r>
            <a:r>
              <a:rPr lang="fr-BE" sz="3200" b="0" dirty="0">
                <a:solidFill>
                  <a:schemeClr val="tx2"/>
                </a:solidFill>
              </a:rPr>
              <a:t> and impact</a:t>
            </a:r>
            <a:endParaRPr lang="en-GB" sz="3200" b="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BE" dirty="0"/>
          </a:p>
          <a:p>
            <a:endParaRPr lang="fr-BE" dirty="0"/>
          </a:p>
          <a:p>
            <a:r>
              <a:rPr lang="fr-BE" dirty="0">
                <a:solidFill>
                  <a:schemeClr val="tx2"/>
                </a:solidFill>
              </a:rPr>
              <a:t>People-</a:t>
            </a:r>
            <a:r>
              <a:rPr lang="fr-BE" dirty="0" err="1">
                <a:solidFill>
                  <a:schemeClr val="tx2"/>
                </a:solidFill>
              </a:rPr>
              <a:t>focused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smtClean="0">
                <a:solidFill>
                  <a:schemeClr val="tx2"/>
                </a:solidFill>
              </a:rPr>
              <a:t>(</a:t>
            </a:r>
            <a:r>
              <a:rPr lang="fr-BE" dirty="0" err="1" smtClean="0">
                <a:solidFill>
                  <a:schemeClr val="tx2"/>
                </a:solidFill>
              </a:rPr>
              <a:t>storytelling</a:t>
            </a:r>
            <a:r>
              <a:rPr lang="fr-BE" dirty="0" smtClean="0">
                <a:solidFill>
                  <a:schemeClr val="tx2"/>
                </a:solidFill>
              </a:rPr>
              <a:t>)</a:t>
            </a:r>
            <a:endParaRPr lang="fr-BE" dirty="0">
              <a:solidFill>
                <a:schemeClr val="tx2"/>
              </a:solidFill>
            </a:endParaRPr>
          </a:p>
          <a:p>
            <a:endParaRPr lang="fr-BE" dirty="0"/>
          </a:p>
          <a:p>
            <a:r>
              <a:rPr lang="fr-BE" dirty="0">
                <a:solidFill>
                  <a:schemeClr val="tx2"/>
                </a:solidFill>
              </a:rPr>
              <a:t>Use of local </a:t>
            </a:r>
            <a:r>
              <a:rPr lang="fr-BE" dirty="0" err="1">
                <a:solidFill>
                  <a:schemeClr val="tx2"/>
                </a:solidFill>
              </a:rPr>
              <a:t>language</a:t>
            </a:r>
            <a:r>
              <a:rPr lang="fr-BE" dirty="0">
                <a:solidFill>
                  <a:schemeClr val="tx2"/>
                </a:solidFill>
              </a:rPr>
              <a:t>(s)</a:t>
            </a:r>
          </a:p>
          <a:p>
            <a:endParaRPr lang="fr-BE" dirty="0"/>
          </a:p>
          <a:p>
            <a:r>
              <a:rPr lang="fr-BE" dirty="0">
                <a:solidFill>
                  <a:schemeClr val="tx2"/>
                </a:solidFill>
              </a:rPr>
              <a:t>Focus on internet, social media, </a:t>
            </a:r>
            <a:r>
              <a:rPr lang="fr-BE" dirty="0" err="1">
                <a:solidFill>
                  <a:schemeClr val="tx2"/>
                </a:solidFill>
              </a:rPr>
              <a:t>audiovisual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material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14628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03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b="0" dirty="0">
                <a:solidFill>
                  <a:schemeClr val="tx2"/>
                </a:solidFill>
              </a:rPr>
              <a:t>Dos and </a:t>
            </a:r>
            <a:r>
              <a:rPr lang="fr-BE" sz="3600" b="0" dirty="0" err="1">
                <a:solidFill>
                  <a:schemeClr val="tx2"/>
                </a:solidFill>
              </a:rPr>
              <a:t>donts</a:t>
            </a:r>
            <a:r>
              <a:rPr lang="fr-BE" sz="3600" b="0" dirty="0">
                <a:solidFill>
                  <a:schemeClr val="tx2"/>
                </a:solidFill>
              </a:rPr>
              <a:t> </a:t>
            </a:r>
            <a:r>
              <a:rPr lang="fr-BE" sz="3600" b="0" dirty="0" err="1">
                <a:solidFill>
                  <a:schemeClr val="tx2"/>
                </a:solidFill>
              </a:rPr>
              <a:t>spelled</a:t>
            </a:r>
            <a:r>
              <a:rPr lang="fr-BE" sz="3600" b="0" dirty="0">
                <a:solidFill>
                  <a:schemeClr val="tx2"/>
                </a:solidFill>
              </a:rPr>
              <a:t> out</a:t>
            </a:r>
            <a:endParaRPr lang="en-GB" sz="3600" b="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r-BE" dirty="0"/>
          </a:p>
          <a:p>
            <a:r>
              <a:rPr lang="fr-BE" dirty="0" err="1">
                <a:solidFill>
                  <a:schemeClr val="tx2"/>
                </a:solidFill>
              </a:rPr>
              <a:t>Disclaimers</a:t>
            </a:r>
            <a:endParaRPr lang="fr-BE" dirty="0">
              <a:solidFill>
                <a:schemeClr val="tx2"/>
              </a:solidFill>
            </a:endParaRPr>
          </a:p>
          <a:p>
            <a:endParaRPr lang="fr-BE" dirty="0"/>
          </a:p>
          <a:p>
            <a:r>
              <a:rPr lang="fr-BE" dirty="0">
                <a:solidFill>
                  <a:schemeClr val="tx2"/>
                </a:solidFill>
              </a:rPr>
              <a:t>Standard </a:t>
            </a:r>
            <a:r>
              <a:rPr lang="fr-BE" dirty="0" err="1">
                <a:solidFill>
                  <a:schemeClr val="tx2"/>
                </a:solidFill>
              </a:rPr>
              <a:t>texts</a:t>
            </a:r>
            <a:r>
              <a:rPr lang="fr-BE" dirty="0">
                <a:solidFill>
                  <a:schemeClr val="tx2"/>
                </a:solidFill>
              </a:rPr>
              <a:t> for </a:t>
            </a:r>
            <a:r>
              <a:rPr lang="fr-BE" dirty="0" err="1">
                <a:solidFill>
                  <a:schemeClr val="tx2"/>
                </a:solidFill>
              </a:rPr>
              <a:t>explaining</a:t>
            </a:r>
            <a:r>
              <a:rPr lang="fr-BE" dirty="0">
                <a:solidFill>
                  <a:schemeClr val="tx2"/>
                </a:solidFill>
              </a:rPr>
              <a:t> the </a:t>
            </a:r>
            <a:r>
              <a:rPr lang="fr-BE" dirty="0" err="1">
                <a:solidFill>
                  <a:schemeClr val="tx2"/>
                </a:solidFill>
              </a:rPr>
              <a:t>EU's</a:t>
            </a:r>
            <a:r>
              <a:rPr lang="fr-BE" dirty="0">
                <a:solidFill>
                  <a:schemeClr val="tx2"/>
                </a:solidFill>
              </a:rPr>
              <a:t> support</a:t>
            </a:r>
          </a:p>
          <a:p>
            <a:endParaRPr lang="fr-BE" dirty="0"/>
          </a:p>
          <a:p>
            <a:r>
              <a:rPr lang="fr-BE" dirty="0">
                <a:solidFill>
                  <a:schemeClr val="tx2"/>
                </a:solidFill>
              </a:rPr>
              <a:t>Exceptions</a:t>
            </a:r>
          </a:p>
          <a:p>
            <a:endParaRPr lang="fr-BE" dirty="0"/>
          </a:p>
          <a:p>
            <a:r>
              <a:rPr lang="fr-BE" dirty="0" err="1">
                <a:solidFill>
                  <a:schemeClr val="tx2"/>
                </a:solidFill>
              </a:rPr>
              <a:t>Intellectual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property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rights</a:t>
            </a:r>
            <a:endParaRPr lang="fr-B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BE" dirty="0"/>
              <a:t>    </a:t>
            </a:r>
            <a:r>
              <a:rPr lang="fr-BE" sz="2100" dirty="0">
                <a:solidFill>
                  <a:schemeClr val="tx2"/>
                </a:solidFill>
              </a:rPr>
              <a:t>(</a:t>
            </a:r>
            <a:r>
              <a:rPr lang="fr-BE" sz="2000" dirty="0">
                <a:solidFill>
                  <a:schemeClr val="tx2"/>
                </a:solidFill>
              </a:rPr>
              <a:t>communications </a:t>
            </a:r>
            <a:r>
              <a:rPr lang="fr-BE" sz="2000" dirty="0" err="1">
                <a:solidFill>
                  <a:schemeClr val="tx2"/>
                </a:solidFill>
              </a:rPr>
              <a:t>products</a:t>
            </a:r>
            <a:r>
              <a:rPr lang="fr-BE" sz="2000" dirty="0">
                <a:solidFill>
                  <a:schemeClr val="tx2"/>
                </a:solidFill>
              </a:rPr>
              <a:t> </a:t>
            </a:r>
            <a:r>
              <a:rPr lang="fr-BE" sz="2000" dirty="0" err="1">
                <a:solidFill>
                  <a:schemeClr val="tx2"/>
                </a:solidFill>
              </a:rPr>
              <a:t>belong</a:t>
            </a:r>
            <a:r>
              <a:rPr lang="fr-BE" sz="2000" dirty="0">
                <a:solidFill>
                  <a:schemeClr val="tx2"/>
                </a:solidFill>
              </a:rPr>
              <a:t> to</a:t>
            </a:r>
          </a:p>
          <a:p>
            <a:pPr marL="0" indent="0">
              <a:buNone/>
            </a:pPr>
            <a:r>
              <a:rPr lang="fr-BE" sz="2000" dirty="0">
                <a:solidFill>
                  <a:schemeClr val="tx2"/>
                </a:solidFill>
              </a:rPr>
              <a:t>         </a:t>
            </a:r>
            <a:r>
              <a:rPr lang="fr-BE" sz="2000" dirty="0" err="1" smtClean="0">
                <a:solidFill>
                  <a:schemeClr val="tx2"/>
                </a:solidFill>
              </a:rPr>
              <a:t>you</a:t>
            </a:r>
            <a:r>
              <a:rPr lang="fr-BE" sz="2000" dirty="0" smtClean="0">
                <a:solidFill>
                  <a:schemeClr val="tx2"/>
                </a:solidFill>
              </a:rPr>
              <a:t>, </a:t>
            </a:r>
            <a:r>
              <a:rPr lang="fr-BE" sz="2000" dirty="0">
                <a:solidFill>
                  <a:schemeClr val="tx2"/>
                </a:solidFill>
              </a:rPr>
              <a:t>but </a:t>
            </a:r>
            <a:r>
              <a:rPr lang="fr-BE" sz="2000" dirty="0" err="1">
                <a:solidFill>
                  <a:schemeClr val="tx2"/>
                </a:solidFill>
              </a:rPr>
              <a:t>we</a:t>
            </a:r>
            <a:r>
              <a:rPr lang="fr-BE" sz="2000" dirty="0">
                <a:solidFill>
                  <a:schemeClr val="tx2"/>
                </a:solidFill>
              </a:rPr>
              <a:t> </a:t>
            </a:r>
            <a:r>
              <a:rPr lang="fr-BE" sz="2000" dirty="0" err="1">
                <a:solidFill>
                  <a:schemeClr val="tx2"/>
                </a:solidFill>
              </a:rPr>
              <a:t>can</a:t>
            </a:r>
            <a:r>
              <a:rPr lang="fr-BE" sz="2000" dirty="0">
                <a:solidFill>
                  <a:schemeClr val="tx2"/>
                </a:solidFill>
              </a:rPr>
              <a:t> use </a:t>
            </a:r>
            <a:r>
              <a:rPr lang="fr-BE" sz="2000" dirty="0" err="1">
                <a:solidFill>
                  <a:schemeClr val="tx2"/>
                </a:solidFill>
              </a:rPr>
              <a:t>them</a:t>
            </a:r>
            <a:r>
              <a:rPr lang="fr-BE" sz="2000" dirty="0">
                <a:solidFill>
                  <a:schemeClr val="tx2"/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810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4437112"/>
            <a:ext cx="3541483" cy="19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My Documents\Perso\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5455838" cy="54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6864" y="5949280"/>
            <a:ext cx="5544616" cy="80038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076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>
            <a:extLst>
              <a:ext uri="{FF2B5EF4-FFF2-40B4-BE49-F238E27FC236}">
                <a16:creationId xmlns="" xmlns:a16="http://schemas.microsoft.com/office/drawing/2014/main" id="{2FC2AD99-2C66-487B-8D2C-E126E5671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67927"/>
            <a:ext cx="7491264" cy="6238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5589240"/>
            <a:ext cx="7848872" cy="1268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83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76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061609"/>
              </p:ext>
            </p:extLst>
          </p:nvPr>
        </p:nvGraphicFramePr>
        <p:xfrm>
          <a:off x="4763" y="0"/>
          <a:ext cx="91392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resentation" r:id="rId3" imgW="4951327" imgH="3427390" progId="PowerPoint.Show.8">
                  <p:embed/>
                </p:oleObj>
              </mc:Choice>
              <mc:Fallback>
                <p:oleObj name="Presentation" r:id="rId3" imgW="4951327" imgH="3427390" progId="PowerPoint.Show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0"/>
                        <a:ext cx="91392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748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19"/>
            <a:ext cx="5688632" cy="536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55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7" y="3429000"/>
            <a:ext cx="4728527" cy="32763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3435869"/>
            <a:ext cx="3053567" cy="17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903" y="565673"/>
            <a:ext cx="3142195" cy="235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3" y="565673"/>
            <a:ext cx="2503288" cy="25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170600"/>
            <a:ext cx="308115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:\My Documents\My Pictures\Holidays\2007\2007 March Zanzibar Jeff\a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00" y="188639"/>
            <a:ext cx="2080709" cy="31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2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085230" cy="463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10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239876" cy="35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53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25944"/>
            <a:ext cx="787629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0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ng"/>
          <p:cNvPicPr/>
          <p:nvPr/>
        </p:nvPicPr>
        <p:blipFill>
          <a:blip r:embed="rId2">
            <a:extLst/>
          </a:blip>
          <a:srcRect t="12464" b="26306"/>
          <a:stretch>
            <a:fillRect/>
          </a:stretch>
        </p:blipFill>
        <p:spPr>
          <a:xfrm>
            <a:off x="5720" y="1700808"/>
            <a:ext cx="9159889" cy="42046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541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76793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Presentation" r:id="rId3" imgW="4951327" imgH="3427390" progId="PowerPoint.Show.8">
                  <p:embed/>
                </p:oleObj>
              </mc:Choice>
              <mc:Fallback>
                <p:oleObj name="Presentation" r:id="rId3" imgW="4951327" imgH="3427390" progId="PowerPoint.Show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06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8" y="2371830"/>
            <a:ext cx="4619601" cy="1834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09" y="32421"/>
            <a:ext cx="4632920" cy="2316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0" y="4293096"/>
            <a:ext cx="3240917" cy="243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457669"/>
            <a:ext cx="3217465" cy="1817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80"/>
            <a:ext cx="3232955" cy="24247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AF69A77B-91BA-4F99-AA46-4FE2BD5B0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614" y="4250738"/>
            <a:ext cx="4324910" cy="24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1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7776864" cy="1268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5877272"/>
            <a:ext cx="6984776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3" y="476672"/>
            <a:ext cx="5791373" cy="5791373"/>
          </a:xfrm>
        </p:spPr>
      </p:pic>
    </p:spTree>
    <p:extLst>
      <p:ext uri="{BB962C8B-B14F-4D97-AF65-F5344CB8AC3E}">
        <p14:creationId xmlns:p14="http://schemas.microsoft.com/office/powerpoint/2010/main" val="400536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7776864" cy="1268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5877272"/>
            <a:ext cx="6984776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4108"/>
            <a:ext cx="5863381" cy="5863381"/>
          </a:xfrm>
        </p:spPr>
      </p:pic>
    </p:spTree>
    <p:extLst>
      <p:ext uri="{BB962C8B-B14F-4D97-AF65-F5344CB8AC3E}">
        <p14:creationId xmlns:p14="http://schemas.microsoft.com/office/powerpoint/2010/main" val="72789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7776864" cy="1268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5877272"/>
            <a:ext cx="6984776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6672"/>
            <a:ext cx="5760640" cy="5760640"/>
          </a:xfrm>
        </p:spPr>
      </p:pic>
    </p:spTree>
    <p:extLst>
      <p:ext uri="{BB962C8B-B14F-4D97-AF65-F5344CB8AC3E}">
        <p14:creationId xmlns:p14="http://schemas.microsoft.com/office/powerpoint/2010/main" val="280361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7776864" cy="1268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5877272"/>
            <a:ext cx="6984776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34380"/>
            <a:ext cx="5863381" cy="5863381"/>
          </a:xfrm>
        </p:spPr>
      </p:pic>
    </p:spTree>
    <p:extLst>
      <p:ext uri="{BB962C8B-B14F-4D97-AF65-F5344CB8AC3E}">
        <p14:creationId xmlns:p14="http://schemas.microsoft.com/office/powerpoint/2010/main" val="309520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2"/>
            <a:ext cx="828092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14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993447" cy="323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653136"/>
            <a:ext cx="489654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3200" dirty="0" err="1">
                <a:solidFill>
                  <a:srgbClr val="164194"/>
                </a:solidFill>
              </a:rPr>
              <a:t>Thank</a:t>
            </a:r>
            <a:r>
              <a:rPr lang="fr-BE" sz="3200" dirty="0">
                <a:solidFill>
                  <a:srgbClr val="164194"/>
                </a:solidFill>
              </a:rPr>
              <a:t> </a:t>
            </a:r>
            <a:r>
              <a:rPr lang="fr-BE" sz="3200" dirty="0" err="1">
                <a:solidFill>
                  <a:srgbClr val="164194"/>
                </a:solidFill>
              </a:rPr>
              <a:t>you</a:t>
            </a:r>
            <a:r>
              <a:rPr lang="fr-BE" sz="3200" dirty="0">
                <a:solidFill>
                  <a:srgbClr val="164194"/>
                </a:solidFill>
              </a:rPr>
              <a:t>!</a:t>
            </a:r>
            <a:endParaRPr lang="en-GB" sz="3200" dirty="0" err="1">
              <a:solidFill>
                <a:srgbClr val="16419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408003"/>
            <a:ext cx="5832648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800" dirty="0" smtClean="0">
                <a:solidFill>
                  <a:srgbClr val="164194"/>
                </a:solidFill>
                <a:hlinkClick r:id="rId3"/>
              </a:rPr>
              <a:t>richard.hands@ec.europa.eu</a:t>
            </a:r>
            <a:endParaRPr lang="fr-BE" sz="2800" dirty="0">
              <a:solidFill>
                <a:srgbClr val="16419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056" y="6242828"/>
            <a:ext cx="8496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https://ec.europa.eu/europeaid/communication-and-visibility-manual-eu-external-actions_en</a:t>
            </a:r>
          </a:p>
        </p:txBody>
      </p:sp>
    </p:spTree>
    <p:extLst>
      <p:ext uri="{BB962C8B-B14F-4D97-AF65-F5344CB8AC3E}">
        <p14:creationId xmlns:p14="http://schemas.microsoft.com/office/powerpoint/2010/main" val="63046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>
                <a:solidFill>
                  <a:schemeClr val="tx2"/>
                </a:solidFill>
              </a:rPr>
              <a:t>As the man </a:t>
            </a:r>
            <a:r>
              <a:rPr lang="fr-BE" dirty="0" err="1" smtClean="0">
                <a:solidFill>
                  <a:schemeClr val="tx2"/>
                </a:solidFill>
              </a:rPr>
              <a:t>said</a:t>
            </a:r>
            <a:r>
              <a:rPr lang="fr-BE" dirty="0" smtClean="0">
                <a:solidFill>
                  <a:schemeClr val="tx2"/>
                </a:solidFill>
              </a:rPr>
              <a:t>…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477" y="1772816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"We are seeing with increasing frequency how rapidly and effectively messages</a:t>
            </a:r>
          </a:p>
          <a:p>
            <a:pPr algn="ctr"/>
            <a:r>
              <a:rPr lang="en-GB" sz="2400" dirty="0"/>
              <a:t>misrepresenting and undermining the aims, benefits and achievements of the European</a:t>
            </a:r>
          </a:p>
          <a:p>
            <a:pPr algn="ctr"/>
            <a:r>
              <a:rPr lang="en-GB" sz="2400" dirty="0"/>
              <a:t>Union can gain traction in public opinion"</a:t>
            </a:r>
            <a:endParaRPr lang="en-GB" sz="2400" dirty="0">
              <a:solidFill>
                <a:srgbClr val="16419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9127" y="4008381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"Good communication is not an optional extra, but a core task and a mandatory component of everything we do"</a:t>
            </a:r>
            <a:endParaRPr lang="en-GB" sz="2400" dirty="0">
              <a:solidFill>
                <a:srgbClr val="16419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2279" y="5445224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August 2017</a:t>
            </a:r>
            <a:endParaRPr lang="en-GB" sz="1600" dirty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0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37" y="2060848"/>
            <a:ext cx="5596493" cy="3744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0648"/>
            <a:ext cx="3456384" cy="11323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24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162" y="4221950"/>
            <a:ext cx="509925" cy="453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30" y="5445224"/>
            <a:ext cx="557983" cy="565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530" y="4675783"/>
            <a:ext cx="5292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4000" dirty="0">
                <a:solidFill>
                  <a:srgbClr val="379B43"/>
                </a:solidFill>
              </a:rPr>
              <a:t>The </a:t>
            </a:r>
            <a:r>
              <a:rPr lang="fr-BE" sz="4000" dirty="0" err="1">
                <a:solidFill>
                  <a:srgbClr val="379B43"/>
                </a:solidFill>
              </a:rPr>
              <a:t>Requirements</a:t>
            </a:r>
            <a:r>
              <a:rPr lang="fr-BE" sz="4000" strike="dblStrike" dirty="0"/>
              <a:t> </a:t>
            </a:r>
            <a:endParaRPr lang="en-GB" sz="4000" dirty="0" err="1">
              <a:solidFill>
                <a:srgbClr val="164194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75" y="3505286"/>
            <a:ext cx="711523" cy="711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00" y="5637613"/>
            <a:ext cx="689248" cy="689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1" y="5445224"/>
            <a:ext cx="648072" cy="6337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99045"/>
            <a:ext cx="730027" cy="8998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16877"/>
            <a:ext cx="3230795" cy="2341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392274"/>
            <a:ext cx="154817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3200" b="1" dirty="0" err="1">
                <a:solidFill>
                  <a:schemeClr val="bg1"/>
                </a:solidFill>
              </a:rPr>
              <a:t>Chill</a:t>
            </a:r>
            <a:endParaRPr lang="en-GB" sz="3200" b="1" dirty="0" err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6036" y="1268760"/>
            <a:ext cx="374797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>
                <a:solidFill>
                  <a:srgbClr val="164194"/>
                </a:solidFill>
              </a:rPr>
              <a:t>You are </a:t>
            </a:r>
            <a:r>
              <a:rPr lang="fr-BE" sz="2400" dirty="0" err="1">
                <a:solidFill>
                  <a:srgbClr val="164194"/>
                </a:solidFill>
              </a:rPr>
              <a:t>going</a:t>
            </a:r>
            <a:r>
              <a:rPr lang="fr-BE" sz="2400" dirty="0">
                <a:solidFill>
                  <a:srgbClr val="164194"/>
                </a:solidFill>
              </a:rPr>
              <a:t> to </a:t>
            </a:r>
            <a:r>
              <a:rPr lang="fr-BE" sz="3200" i="1" dirty="0">
                <a:solidFill>
                  <a:schemeClr val="accent6">
                    <a:lumMod val="75000"/>
                  </a:schemeClr>
                </a:solidFill>
              </a:rPr>
              <a:t>love</a:t>
            </a:r>
            <a:endParaRPr lang="en-GB" sz="3200" i="1" dirty="0" err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957878"/>
            <a:ext cx="2929884" cy="336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038" y="1569939"/>
            <a:ext cx="4033268" cy="648072"/>
          </a:xfrm>
        </p:spPr>
        <p:txBody>
          <a:bodyPr>
            <a:normAutofit fontScale="90000"/>
          </a:bodyPr>
          <a:lstStyle/>
          <a:p>
            <a:r>
              <a:rPr lang="fr-BE" dirty="0"/>
              <a:t>The 2010 </a:t>
            </a:r>
            <a:r>
              <a:rPr lang="fr-BE" dirty="0" err="1"/>
              <a:t>Manual</a:t>
            </a:r>
            <a:r>
              <a:rPr lang="en-GB" dirty="0"/>
              <a:t/>
            </a:r>
            <a:br>
              <a:rPr lang="en-GB" dirty="0"/>
            </a:br>
            <a:endParaRPr lang="en-GB" b="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4293097"/>
            <a:ext cx="583264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 err="1">
                <a:solidFill>
                  <a:srgbClr val="164194"/>
                </a:solidFill>
              </a:rPr>
              <a:t>Makes</a:t>
            </a:r>
            <a:r>
              <a:rPr lang="fr-BE" sz="2400" dirty="0">
                <a:solidFill>
                  <a:srgbClr val="164194"/>
                </a:solidFill>
              </a:rPr>
              <a:t> no mention of social media</a:t>
            </a: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9904" y="3717033"/>
            <a:ext cx="729984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 err="1">
                <a:solidFill>
                  <a:srgbClr val="164194"/>
                </a:solidFill>
              </a:rPr>
              <a:t>Makes</a:t>
            </a:r>
            <a:r>
              <a:rPr lang="fr-BE" sz="2400" dirty="0">
                <a:solidFill>
                  <a:srgbClr val="164194"/>
                </a:solidFill>
              </a:rPr>
              <a:t> no mention of </a:t>
            </a:r>
            <a:r>
              <a:rPr lang="fr-BE" sz="2400" dirty="0" err="1">
                <a:solidFill>
                  <a:srgbClr val="164194"/>
                </a:solidFill>
              </a:rPr>
              <a:t>storytelling</a:t>
            </a:r>
            <a:r>
              <a:rPr lang="fr-BE" sz="2400" dirty="0">
                <a:solidFill>
                  <a:srgbClr val="164194"/>
                </a:solidFill>
              </a:rPr>
              <a:t>, or people</a:t>
            </a: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2958" y="4869161"/>
            <a:ext cx="729984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 err="1">
                <a:solidFill>
                  <a:srgbClr val="164194"/>
                </a:solidFill>
              </a:rPr>
              <a:t>Makes</a:t>
            </a:r>
            <a:r>
              <a:rPr lang="fr-BE" sz="2400" dirty="0">
                <a:solidFill>
                  <a:srgbClr val="164194"/>
                </a:solidFill>
              </a:rPr>
              <a:t> no distinction </a:t>
            </a:r>
            <a:r>
              <a:rPr lang="fr-BE" sz="2400" dirty="0" err="1">
                <a:solidFill>
                  <a:srgbClr val="164194"/>
                </a:solidFill>
              </a:rPr>
              <a:t>between</a:t>
            </a:r>
            <a:r>
              <a:rPr lang="fr-BE" sz="2400" dirty="0">
                <a:solidFill>
                  <a:srgbClr val="164194"/>
                </a:solidFill>
              </a:rPr>
              <a:t> 'must' and '</a:t>
            </a:r>
            <a:r>
              <a:rPr lang="fr-BE" sz="2400" dirty="0" err="1">
                <a:solidFill>
                  <a:srgbClr val="164194"/>
                </a:solidFill>
              </a:rPr>
              <a:t>can</a:t>
            </a:r>
            <a:r>
              <a:rPr lang="fr-BE" sz="2400" dirty="0">
                <a:solidFill>
                  <a:srgbClr val="164194"/>
                </a:solidFill>
              </a:rPr>
              <a:t>'</a:t>
            </a:r>
            <a:endParaRPr lang="en-GB" sz="2400" dirty="0" err="1">
              <a:solidFill>
                <a:srgbClr val="164194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2171"/>
            <a:ext cx="2592288" cy="274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51038" y="740220"/>
            <a:ext cx="4033268" cy="458558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000" b="0" kern="0" dirty="0"/>
              <a:t>Not least because they are not</a:t>
            </a:r>
            <a:endParaRPr lang="en-GB" b="0" kern="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1038" y="2829720"/>
            <a:ext cx="4033268" cy="458558"/>
          </a:xfrm>
          <a:prstGeom prst="rect">
            <a:avLst/>
          </a:prstGeom>
        </p:spPr>
        <p:txBody>
          <a:bodyPr lIns="0" tIns="0" rIns="0" bIns="0"/>
          <a:lstStyle>
            <a:lvl1pPr mar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41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sz="2000" b="0" kern="0" dirty="0"/>
              <a:t>which:</a:t>
            </a:r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172087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6483"/>
            <a:ext cx="6768752" cy="675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7624" y="188640"/>
            <a:ext cx="5112568" cy="498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599" y="437939"/>
            <a:ext cx="5904657" cy="902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8144" y="-13880"/>
            <a:ext cx="1906810" cy="8505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599" y="6309320"/>
            <a:ext cx="6768754" cy="498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endParaRPr lang="en-GB" sz="2400" dirty="0" err="1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8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57794"/>
            <a:ext cx="2395141" cy="2395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268761"/>
            <a:ext cx="576064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>
                <a:solidFill>
                  <a:srgbClr val="164194"/>
                </a:solidFill>
              </a:rPr>
              <a:t>Five </a:t>
            </a:r>
            <a:r>
              <a:rPr lang="fr-BE" sz="2400" dirty="0" err="1">
                <a:solidFill>
                  <a:srgbClr val="164194"/>
                </a:solidFill>
              </a:rPr>
              <a:t>things</a:t>
            </a:r>
            <a:r>
              <a:rPr lang="fr-BE" sz="2400" dirty="0">
                <a:solidFill>
                  <a:srgbClr val="164194"/>
                </a:solidFill>
              </a:rPr>
              <a:t> </a:t>
            </a:r>
            <a:r>
              <a:rPr lang="fr-BE" sz="2400" dirty="0" err="1">
                <a:solidFill>
                  <a:srgbClr val="164194"/>
                </a:solidFill>
              </a:rPr>
              <a:t>you</a:t>
            </a:r>
            <a:r>
              <a:rPr lang="fr-BE" sz="2400" dirty="0">
                <a:solidFill>
                  <a:srgbClr val="164194"/>
                </a:solidFill>
              </a:rPr>
              <a:t> </a:t>
            </a:r>
            <a:r>
              <a:rPr lang="fr-BE" sz="2400" dirty="0" err="1">
                <a:solidFill>
                  <a:srgbClr val="164194"/>
                </a:solidFill>
              </a:rPr>
              <a:t>need</a:t>
            </a:r>
            <a:r>
              <a:rPr lang="fr-BE" sz="2400" dirty="0">
                <a:solidFill>
                  <a:srgbClr val="164194"/>
                </a:solidFill>
              </a:rPr>
              <a:t> to know about</a:t>
            </a:r>
          </a:p>
          <a:p>
            <a:pPr>
              <a:lnSpc>
                <a:spcPct val="110000"/>
              </a:lnSpc>
              <a:buClr>
                <a:srgbClr val="33ACE3"/>
              </a:buClr>
            </a:pPr>
            <a:r>
              <a:rPr lang="fr-BE" sz="2400" dirty="0">
                <a:solidFill>
                  <a:srgbClr val="164194"/>
                </a:solidFill>
              </a:rPr>
              <a:t>The </a:t>
            </a:r>
            <a:r>
              <a:rPr lang="fr-BE" sz="2400" dirty="0" err="1">
                <a:solidFill>
                  <a:srgbClr val="164194"/>
                </a:solidFill>
              </a:rPr>
              <a:t>Requirements</a:t>
            </a:r>
            <a:r>
              <a:rPr lang="fr-BE" sz="2400" dirty="0">
                <a:solidFill>
                  <a:srgbClr val="164194"/>
                </a:solidFill>
              </a:rPr>
              <a:t> </a:t>
            </a:r>
            <a:endParaRPr lang="en-GB" sz="2400" dirty="0" err="1">
              <a:solidFill>
                <a:srgbClr val="16419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212" y="3356992"/>
            <a:ext cx="7560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Clr>
                <a:srgbClr val="33ACE3"/>
              </a:buClr>
              <a:buAutoNum type="arabicPeriod"/>
            </a:pPr>
            <a:r>
              <a:rPr lang="fr-BE" sz="2400" dirty="0" err="1">
                <a:solidFill>
                  <a:srgbClr val="164194"/>
                </a:solidFill>
              </a:rPr>
              <a:t>Why</a:t>
            </a:r>
            <a:r>
              <a:rPr lang="fr-BE" sz="2400" dirty="0">
                <a:solidFill>
                  <a:srgbClr val="164194"/>
                </a:solidFill>
              </a:rPr>
              <a:t> are </a:t>
            </a:r>
            <a:r>
              <a:rPr lang="fr-BE" sz="2400" dirty="0" err="1">
                <a:solidFill>
                  <a:srgbClr val="164194"/>
                </a:solidFill>
              </a:rPr>
              <a:t>they</a:t>
            </a:r>
            <a:r>
              <a:rPr lang="fr-BE" sz="2400" dirty="0">
                <a:solidFill>
                  <a:srgbClr val="164194"/>
                </a:solidFill>
              </a:rPr>
              <a:t> </a:t>
            </a:r>
            <a:r>
              <a:rPr lang="fr-BE" sz="2400" dirty="0" err="1">
                <a:solidFill>
                  <a:srgbClr val="164194"/>
                </a:solidFill>
              </a:rPr>
              <a:t>called</a:t>
            </a:r>
            <a:r>
              <a:rPr lang="fr-BE" sz="2400" dirty="0">
                <a:solidFill>
                  <a:srgbClr val="164194"/>
                </a:solidFill>
              </a:rPr>
              <a:t> '</a:t>
            </a:r>
            <a:r>
              <a:rPr lang="fr-BE" sz="2400" dirty="0" err="1">
                <a:solidFill>
                  <a:srgbClr val="164194"/>
                </a:solidFill>
              </a:rPr>
              <a:t>Requirements</a:t>
            </a:r>
            <a:r>
              <a:rPr lang="fr-BE" sz="2400" dirty="0">
                <a:solidFill>
                  <a:srgbClr val="164194"/>
                </a:solidFill>
              </a:rPr>
              <a:t>'?</a:t>
            </a:r>
          </a:p>
          <a:p>
            <a:pPr marL="457200" indent="-457200">
              <a:lnSpc>
                <a:spcPct val="110000"/>
              </a:lnSpc>
              <a:buClr>
                <a:srgbClr val="33ACE3"/>
              </a:buClr>
              <a:buAutoNum type="arabicPeriod"/>
            </a:pPr>
            <a:r>
              <a:rPr lang="fr-BE" sz="2400" dirty="0">
                <a:solidFill>
                  <a:srgbClr val="164194"/>
                </a:solidFill>
              </a:rPr>
              <a:t>The </a:t>
            </a:r>
            <a:r>
              <a:rPr lang="fr-BE" sz="2400" dirty="0" err="1">
                <a:solidFill>
                  <a:srgbClr val="164194"/>
                </a:solidFill>
              </a:rPr>
              <a:t>emblem</a:t>
            </a:r>
            <a:r>
              <a:rPr lang="fr-BE" sz="2400" dirty="0">
                <a:solidFill>
                  <a:srgbClr val="164194"/>
                </a:solidFill>
              </a:rPr>
              <a:t>, logos and </a:t>
            </a:r>
            <a:r>
              <a:rPr lang="fr-BE" sz="2400" dirty="0" err="1">
                <a:solidFill>
                  <a:srgbClr val="164194"/>
                </a:solidFill>
              </a:rPr>
              <a:t>other</a:t>
            </a:r>
            <a:r>
              <a:rPr lang="fr-BE" sz="2400" dirty="0">
                <a:solidFill>
                  <a:srgbClr val="164194"/>
                </a:solidFill>
              </a:rPr>
              <a:t> </a:t>
            </a:r>
            <a:r>
              <a:rPr lang="fr-BE" sz="2400" dirty="0" err="1">
                <a:solidFill>
                  <a:srgbClr val="164194"/>
                </a:solidFill>
              </a:rPr>
              <a:t>animals</a:t>
            </a:r>
            <a:endParaRPr lang="fr-BE" sz="2400" dirty="0">
              <a:solidFill>
                <a:srgbClr val="164194"/>
              </a:solidFill>
            </a:endParaRPr>
          </a:p>
          <a:p>
            <a:pPr marL="457200" indent="-457200">
              <a:lnSpc>
                <a:spcPct val="110000"/>
              </a:lnSpc>
              <a:buClr>
                <a:srgbClr val="33ACE3"/>
              </a:buClr>
              <a:buAutoNum type="arabicPeriod"/>
            </a:pPr>
            <a:r>
              <a:rPr lang="fr-BE" sz="2400" dirty="0" smtClean="0">
                <a:solidFill>
                  <a:srgbClr val="164194"/>
                </a:solidFill>
              </a:rPr>
              <a:t>Planning C&amp;V</a:t>
            </a:r>
          </a:p>
          <a:p>
            <a:pPr marL="457200" indent="-457200">
              <a:lnSpc>
                <a:spcPct val="110000"/>
              </a:lnSpc>
              <a:buClr>
                <a:srgbClr val="33ACE3"/>
              </a:buClr>
              <a:buAutoNum type="arabicPeriod"/>
            </a:pPr>
            <a:r>
              <a:rPr lang="fr-BE" sz="2400" dirty="0" err="1" smtClean="0">
                <a:solidFill>
                  <a:srgbClr val="164194"/>
                </a:solidFill>
              </a:rPr>
              <a:t>Creativity</a:t>
            </a:r>
            <a:r>
              <a:rPr lang="fr-BE" sz="2400" dirty="0" smtClean="0">
                <a:solidFill>
                  <a:srgbClr val="164194"/>
                </a:solidFill>
              </a:rPr>
              <a:t> </a:t>
            </a:r>
            <a:r>
              <a:rPr lang="fr-BE" sz="2400" dirty="0">
                <a:solidFill>
                  <a:srgbClr val="164194"/>
                </a:solidFill>
              </a:rPr>
              <a:t>and impact</a:t>
            </a:r>
          </a:p>
          <a:p>
            <a:pPr marL="457200" indent="-457200">
              <a:lnSpc>
                <a:spcPct val="110000"/>
              </a:lnSpc>
              <a:buClr>
                <a:srgbClr val="33ACE3"/>
              </a:buClr>
              <a:buAutoNum type="arabicPeriod"/>
            </a:pPr>
            <a:r>
              <a:rPr lang="fr-BE" sz="2400" dirty="0" smtClean="0">
                <a:solidFill>
                  <a:srgbClr val="164194"/>
                </a:solidFill>
              </a:rPr>
              <a:t>Dos and </a:t>
            </a:r>
            <a:r>
              <a:rPr lang="fr-BE" sz="2400" dirty="0" err="1" smtClean="0">
                <a:solidFill>
                  <a:srgbClr val="164194"/>
                </a:solidFill>
              </a:rPr>
              <a:t>donts</a:t>
            </a:r>
            <a:endParaRPr lang="en-GB" sz="2400" dirty="0" err="1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8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337</Words>
  <Application>Microsoft Macintosh PowerPoint</Application>
  <PresentationFormat>On-screen Show (4:3)</PresentationFormat>
  <Paragraphs>63</Paragraphs>
  <Slides>35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Custom Design</vt:lpstr>
      <vt:lpstr>Presentation</vt:lpstr>
      <vt:lpstr>PowerPoint Presentation</vt:lpstr>
      <vt:lpstr>PowerPoint Presentation</vt:lpstr>
      <vt:lpstr>PowerPoint Presentation</vt:lpstr>
      <vt:lpstr>As the man said…</vt:lpstr>
      <vt:lpstr>PowerPoint Presentation</vt:lpstr>
      <vt:lpstr>PowerPoint Presentation</vt:lpstr>
      <vt:lpstr>The 2010 Manual </vt:lpstr>
      <vt:lpstr>PowerPoint Presentation</vt:lpstr>
      <vt:lpstr>PowerPoint Presentation</vt:lpstr>
      <vt:lpstr>Why 'Requirements'?</vt:lpstr>
      <vt:lpstr>The Law</vt:lpstr>
      <vt:lpstr>The emblem, logos and other animals  </vt:lpstr>
      <vt:lpstr>PowerPoint Presentation</vt:lpstr>
      <vt:lpstr>But…can partners still use programme logos?  </vt:lpstr>
      <vt:lpstr>PowerPoint Presentation</vt:lpstr>
      <vt:lpstr>Planning C&amp;V  </vt:lpstr>
      <vt:lpstr>Creativity and impact</vt:lpstr>
      <vt:lpstr>Dos and donts spelled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JRC Visitors'Centre: May – Nov 2015</dc:title>
  <dc:creator>DURA Adelaide (JRC-ISPRA)</dc:creator>
  <cp:lastModifiedBy>Sarah Harris</cp:lastModifiedBy>
  <cp:revision>250</cp:revision>
  <cp:lastPrinted>2017-05-30T08:26:30Z</cp:lastPrinted>
  <dcterms:created xsi:type="dcterms:W3CDTF">2015-11-03T14:12:48Z</dcterms:created>
  <dcterms:modified xsi:type="dcterms:W3CDTF">2018-03-20T08:26:32Z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VersionGuid">
    <vt:lpwstr>2271e73a-d016-409b-b053-4f0c67b3daca</vt:lpwstr>
  </property>
  <property fmtid="{D5CDD505-2E9C-101B-9397-08002B2CF9AE}" pid="3" name="Offisync_ProviderInitializationData">
    <vt:lpwstr>https://connected.cnect.cec.eu.int</vt:lpwstr>
  </property>
  <property fmtid="{D5CDD505-2E9C-101B-9397-08002B2CF9AE}" pid="4" name="Offisync_UpdateToken">
    <vt:lpwstr>20</vt:lpwstr>
  </property>
  <property fmtid="{D5CDD505-2E9C-101B-9397-08002B2CF9AE}" pid="5" name="Offisync_UniqueId">
    <vt:lpwstr>44390</vt:lpwstr>
  </property>
  <property fmtid="{D5CDD505-2E9C-101B-9397-08002B2CF9AE}" pid="6" name="Offisync_ServerID">
    <vt:lpwstr>0d3b22a6-6203-4efc-8e8e-b5279256493b</vt:lpwstr>
  </property>
  <property fmtid="{D5CDD505-2E9C-101B-9397-08002B2CF9AE}" pid="7" name="Jive_LatestUserAccountName">
    <vt:lpwstr>macmich</vt:lpwstr>
  </property>
  <property fmtid="{D5CDD505-2E9C-101B-9397-08002B2CF9AE}" pid="8" name="Jive_ModifiedButNotPublished">
    <vt:lpwstr>True</vt:lpwstr>
  </property>
  <property fmtid="{D5CDD505-2E9C-101B-9397-08002B2CF9AE}" pid="9" name="Jive_PrevVersionNumber">
    <vt:lpwstr/>
  </property>
  <property fmtid="{D5CDD505-2E9C-101B-9397-08002B2CF9AE}" pid="10" name="Jive_VersionGuid_v2.5">
    <vt:lpwstr/>
  </property>
  <property fmtid="{D5CDD505-2E9C-101B-9397-08002B2CF9AE}" pid="11" name="Jive_LatestFileFullName">
    <vt:lpwstr/>
  </property>
</Properties>
</file>