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60" r:id="rId2"/>
    <p:sldId id="291" r:id="rId3"/>
    <p:sldId id="375" r:id="rId4"/>
    <p:sldId id="400" r:id="rId5"/>
    <p:sldId id="399" r:id="rId6"/>
    <p:sldId id="363" r:id="rId7"/>
    <p:sldId id="381" r:id="rId8"/>
    <p:sldId id="368" r:id="rId9"/>
    <p:sldId id="389" r:id="rId10"/>
    <p:sldId id="393" r:id="rId11"/>
    <p:sldId id="361" r:id="rId12"/>
    <p:sldId id="387" r:id="rId13"/>
    <p:sldId id="350" r:id="rId14"/>
    <p:sldId id="388" r:id="rId15"/>
    <p:sldId id="392" r:id="rId16"/>
    <p:sldId id="394" r:id="rId17"/>
    <p:sldId id="395" r:id="rId18"/>
    <p:sldId id="390" r:id="rId19"/>
    <p:sldId id="304" r:id="rId20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A5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5620"/>
    <p:restoredTop sz="94660"/>
  </p:normalViewPr>
  <p:slideViewPr>
    <p:cSldViewPr>
      <p:cViewPr>
        <p:scale>
          <a:sx n="50" d="100"/>
          <a:sy n="50" d="100"/>
        </p:scale>
        <p:origin x="-2424" y="-10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254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76E53288-2EE7-4841-95B3-5412AD3E58EF}" type="datetimeFigureOut">
              <a:rPr lang="en-GB"/>
              <a:pPr>
                <a:defRPr/>
              </a:pPr>
              <a:t>13/03/2018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59561D03-8CB0-4918-860A-5B9F8442FC54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65245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561D03-8CB0-4918-860A-5B9F8442FC54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0511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5505450"/>
            <a:ext cx="893763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Rectangle 7"/>
          <p:cNvSpPr>
            <a:spLocks noGrp="1" noChangeArrowheads="1"/>
          </p:cNvSpPr>
          <p:nvPr>
            <p:ph type="ctrTitle"/>
          </p:nvPr>
        </p:nvSpPr>
        <p:spPr>
          <a:xfrm>
            <a:off x="395288" y="2852738"/>
            <a:ext cx="8466137" cy="165576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t"/>
          <a:lstStyle>
            <a:lvl1pPr>
              <a:defRPr sz="6000" b="1">
                <a:solidFill>
                  <a:schemeClr val="bg1"/>
                </a:solidFill>
                <a:latin typeface="Oxfam Global Headline Regular"/>
                <a:cs typeface="Oxfam Global Headline Regular"/>
              </a:defRPr>
            </a:lvl1pPr>
          </a:lstStyle>
          <a:p>
            <a:pPr lvl="0"/>
            <a:r>
              <a:rPr lang="de-DE" noProof="0" smtClean="0"/>
              <a:t>Titelmasterformat durch Klicken bearbeiten</a:t>
            </a:r>
            <a:endParaRPr lang="en-GB" noProof="0" dirty="0" smtClean="0"/>
          </a:p>
        </p:txBody>
      </p:sp>
      <p:sp>
        <p:nvSpPr>
          <p:cNvPr id="5128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395288" y="4737100"/>
            <a:ext cx="8380412" cy="504825"/>
          </a:xfrm>
        </p:spPr>
        <p:txBody>
          <a:bodyPr lIns="0" tIns="0" rIns="0" bIns="0"/>
          <a:lstStyle>
            <a:lvl1pPr marL="0" indent="0">
              <a:buFontTx/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 smtClean="0"/>
              <a:t>Formatvorlage des Untertitelmasters durch Klicken bearbeiten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3456147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1549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60387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60387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9503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875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3500" b="1" cap="all"/>
            </a:lvl1pPr>
          </a:lstStyle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24274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278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278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9464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1897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6736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005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012965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798261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2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1029" name="Text Box 10"/>
          <p:cNvSpPr txBox="1">
            <a:spLocks noChangeArrowheads="1"/>
          </p:cNvSpPr>
          <p:nvPr/>
        </p:nvSpPr>
        <p:spPr bwMode="auto">
          <a:xfrm>
            <a:off x="6823075" y="6453188"/>
            <a:ext cx="1227138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GB" sz="1000" dirty="0" err="1" smtClean="0"/>
              <a:t>Seite</a:t>
            </a:r>
            <a:r>
              <a:rPr lang="en-GB" sz="1000" dirty="0" smtClean="0"/>
              <a:t> </a:t>
            </a:r>
            <a:fld id="{6E54BF0B-A7E3-460B-BBCA-E8E74A5A95E3}" type="slidenum">
              <a:rPr lang="en-GB" sz="1000" smtClean="0"/>
              <a:pPr eaLnBrk="1" hangingPunct="1">
                <a:spcBef>
                  <a:spcPct val="50000"/>
                </a:spcBef>
                <a:defRPr/>
              </a:pPr>
              <a:t>‹Nr.›</a:t>
            </a:fld>
            <a:endParaRPr lang="en-GB" sz="1000" dirty="0" smtClean="0"/>
          </a:p>
        </p:txBody>
      </p:sp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3" y="6008688"/>
            <a:ext cx="595312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61A534"/>
          </a:solidFill>
          <a:latin typeface="+mj-lt"/>
          <a:ea typeface="ＭＳ Ｐゴシック" charset="0"/>
          <a:cs typeface="ＭＳ Ｐゴシック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61A534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61A534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61A534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61A534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61A534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61A534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61A534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61A534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ts val="9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cid:ii_iya8cl1t5_159cbe0fd910787e" TargetMode="Externa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6COYtDHGsDU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395288" y="6291263"/>
            <a:ext cx="358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eaLnBrk="0" hangingPunct="0">
              <a:lnSpc>
                <a:spcPct val="95000"/>
              </a:lnSpc>
              <a:defRPr/>
            </a:pPr>
            <a:r>
              <a:rPr lang="en-GB" sz="2000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Mirjam </a:t>
            </a:r>
            <a:r>
              <a:rPr lang="en-GB" sz="2000" dirty="0" err="1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Hägele</a:t>
            </a:r>
            <a:endParaRPr lang="en-GB" sz="2000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51520" y="5013176"/>
            <a:ext cx="8380412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ts val="900"/>
              </a:spcBef>
              <a:spcAft>
                <a:spcPct val="0"/>
              </a:spcAft>
              <a:buFontTx/>
              <a:buNone/>
              <a:defRPr sz="2200" b="1">
                <a:solidFill>
                  <a:schemeClr val="bg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kern="0" dirty="0" smtClean="0">
                <a:solidFill>
                  <a:schemeClr val="accent2"/>
                </a:solidFill>
              </a:rPr>
              <a:t>Campaign for fair and sustainable fruit supply chains </a:t>
            </a:r>
          </a:p>
          <a:p>
            <a:r>
              <a:rPr lang="en-US" sz="2400" kern="0" dirty="0" smtClean="0">
                <a:solidFill>
                  <a:schemeClr val="accent2"/>
                </a:solidFill>
              </a:rPr>
              <a:t>Partner meeting in Krakow, 24-27 October 2017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smtClean="0">
                <a:solidFill>
                  <a:schemeClr val="accent6"/>
                </a:solidFill>
              </a:rPr>
              <a:t>Speaker </a:t>
            </a:r>
            <a:r>
              <a:rPr lang="de-DE" sz="3200" dirty="0" err="1" smtClean="0">
                <a:solidFill>
                  <a:schemeClr val="accent6"/>
                </a:solidFill>
              </a:rPr>
              <a:t>tours</a:t>
            </a:r>
            <a:endParaRPr lang="de-DE" sz="3200" dirty="0">
              <a:solidFill>
                <a:schemeClr val="accent6"/>
              </a:solidFill>
            </a:endParaRPr>
          </a:p>
        </p:txBody>
      </p:sp>
      <p:pic>
        <p:nvPicPr>
          <p:cNvPr id="7" name="Picture 3" descr="\\OXBLNFS01\Daten\43 eV Economic Justice\4310 Öffentlich\10 Austausch\MFF\Fotos-FES-Südgäste-Juni\IMG_61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8680" y="2000826"/>
            <a:ext cx="7123925" cy="474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5" descr="https://oxfam.app.box.com/representation/file_version_75965959525/image_2048_jpg/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" name="AutoShape 7" descr="https://oxfam.app.box.com/representation/file_version_75965959525/image_2048_jpg/1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5129" name="Picture 9" descr="C:\Users\mhaegele\AppData\Local\Temp\IMG_84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06" y="7937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Grafik 16" descr="27737396891_341465f82a_z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618" y="2664542"/>
            <a:ext cx="6235700" cy="4204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394" y="-99013"/>
            <a:ext cx="4820165" cy="7075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581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138"/>
          </a:xfrm>
        </p:spPr>
        <p:txBody>
          <a:bodyPr/>
          <a:lstStyle/>
          <a:p>
            <a:r>
              <a:rPr lang="de-DE" sz="3600" dirty="0" smtClean="0">
                <a:solidFill>
                  <a:schemeClr val="accent6"/>
                </a:solidFill>
              </a:rPr>
              <a:t>Stands, </a:t>
            </a:r>
            <a:r>
              <a:rPr lang="de-DE" sz="3600" dirty="0" err="1" smtClean="0">
                <a:solidFill>
                  <a:schemeClr val="accent6"/>
                </a:solidFill>
              </a:rPr>
              <a:t>actions</a:t>
            </a:r>
            <a:r>
              <a:rPr lang="de-DE" sz="3600" dirty="0" smtClean="0">
                <a:solidFill>
                  <a:schemeClr val="accent6"/>
                </a:solidFill>
              </a:rPr>
              <a:t>, </a:t>
            </a:r>
            <a:r>
              <a:rPr lang="de-DE" sz="3600" dirty="0" err="1" smtClean="0">
                <a:solidFill>
                  <a:schemeClr val="accent6"/>
                </a:solidFill>
              </a:rPr>
              <a:t>events</a:t>
            </a:r>
            <a:r>
              <a:rPr lang="de-DE" sz="3600" dirty="0" smtClean="0">
                <a:solidFill>
                  <a:schemeClr val="accent6"/>
                </a:solidFill>
              </a:rPr>
              <a:t>, </a:t>
            </a:r>
            <a:r>
              <a:rPr lang="de-DE" sz="3600" dirty="0" err="1" smtClean="0">
                <a:solidFill>
                  <a:schemeClr val="accent6"/>
                </a:solidFill>
              </a:rPr>
              <a:t>lectures</a:t>
            </a:r>
            <a:endParaRPr lang="de-DE" sz="3600" dirty="0">
              <a:solidFill>
                <a:schemeClr val="accent6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477" y="-53614"/>
            <a:ext cx="9396536" cy="7185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439" y="-259278"/>
            <a:ext cx="9838309" cy="7786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-53614"/>
            <a:ext cx="8160494" cy="7374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Grafik 22" descr="32361450476_26a506b5d5_z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7574" y="-259278"/>
            <a:ext cx="11258577" cy="79828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463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9140"/>
            <a:ext cx="6912768" cy="5498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/>
          <p:cNvSpPr/>
          <p:nvPr/>
        </p:nvSpPr>
        <p:spPr>
          <a:xfrm>
            <a:off x="323528" y="260648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600" b="1" dirty="0" err="1" smtClean="0">
                <a:solidFill>
                  <a:schemeClr val="accent6"/>
                </a:solidFill>
              </a:rPr>
              <a:t>Petitions</a:t>
            </a:r>
            <a:endParaRPr lang="de-DE" sz="3600" b="1" dirty="0">
              <a:solidFill>
                <a:schemeClr val="accent6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286" y="1165716"/>
            <a:ext cx="6660352" cy="5715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547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accent6"/>
                </a:solidFill>
              </a:rPr>
              <a:t>Urgent Actions</a:t>
            </a:r>
            <a:endParaRPr lang="de-DE" dirty="0">
              <a:solidFill>
                <a:schemeClr val="accent6"/>
              </a:solidFill>
            </a:endParaRPr>
          </a:p>
        </p:txBody>
      </p:sp>
      <p:pic>
        <p:nvPicPr>
          <p:cNvPr id="4" name="Grafik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28" y="4128205"/>
            <a:ext cx="8410574" cy="2729795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19" y="1342813"/>
            <a:ext cx="8410575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5" descr="cid:ii_iya8cl1t5_159cbe0fd910787e"/>
          <p:cNvPicPr/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18" y="1342812"/>
            <a:ext cx="8415883" cy="55151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689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 smtClean="0">
                <a:solidFill>
                  <a:schemeClr val="accent6"/>
                </a:solidFill>
              </a:rPr>
              <a:t>Film-clips</a:t>
            </a:r>
            <a:endParaRPr lang="de-DE" sz="3600" dirty="0">
              <a:solidFill>
                <a:schemeClr val="accent6"/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16" y="1600200"/>
            <a:ext cx="8149167" cy="42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hteck 4"/>
          <p:cNvSpPr/>
          <p:nvPr/>
        </p:nvSpPr>
        <p:spPr>
          <a:xfrm>
            <a:off x="467544" y="6021288"/>
            <a:ext cx="63367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hlinkClick r:id="rId3"/>
              </a:rPr>
              <a:t>https://</a:t>
            </a:r>
            <a:r>
              <a:rPr lang="de-DE" dirty="0" smtClean="0">
                <a:hlinkClick r:id="rId3"/>
              </a:rPr>
              <a:t>www.youtube.com/watch?v=6COYtDHGsDU</a:t>
            </a:r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6" name="Picture 2" descr="C:\Users\mhaegele\AppData\Local\Microsoft\Windows\Temporary Internet Files\Content.IE5\7ZLX6WBQ\mff sp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1529"/>
            <a:ext cx="9187921" cy="6366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3741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accent6"/>
                </a:solidFill>
              </a:rPr>
              <a:t>Lidl – European Action </a:t>
            </a:r>
            <a:r>
              <a:rPr lang="de-DE" dirty="0" err="1" smtClean="0">
                <a:solidFill>
                  <a:schemeClr val="accent6"/>
                </a:solidFill>
              </a:rPr>
              <a:t>Week</a:t>
            </a:r>
            <a:endParaRPr lang="de-DE" dirty="0">
              <a:solidFill>
                <a:schemeClr val="accent6"/>
              </a:solidFill>
            </a:endParaRPr>
          </a:p>
        </p:txBody>
      </p:sp>
      <p:pic>
        <p:nvPicPr>
          <p:cNvPr id="10" name="Picture 5" descr="\\OXBLNFS01\Daten\43 eV Economic Justice\4310 Öffentlich\10 Austausch\MFF\Finale_Übergabe\banana photos Europe\img_0349_Süüdwind_Österreic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6" y="2924944"/>
            <a:ext cx="5023727" cy="334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\\OXBLNFS01\Daten\43 eV Economic Justice\4310 Öffentlich\10 Austausch\MFF\Finale_Übergabe\banana photos Europe\conv_9_TVE_Ungar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10133"/>
            <a:ext cx="8322469" cy="554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\\OXBLNFS01\ProfilesData$\mhaegele\Desktop\Mai Bine LIDL Week of Action\comunicat 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708" y="-67731"/>
            <a:ext cx="7386292" cy="5539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4321" y="1310133"/>
            <a:ext cx="10248849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\\OXBLNFS01\Daten\43 eV Economic Justice\4310 Öffentlich\10 Austausch\MFF\European Week of  LIDL Action\KKG_Malta\Lidl Qormi - MFF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238" y="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mhaegele\AppData\Local\Microsoft\Windows\Temporary Internet Files\Content.IE5\TWBTOEV3\20161015_10214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238" y="20036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C:\Users\mhaegele\AppData\Local\Temp\Zivica 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238" y="105419"/>
            <a:ext cx="5436096" cy="407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096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>
                <a:solidFill>
                  <a:schemeClr val="accent6"/>
                </a:solidFill>
              </a:rPr>
              <a:t>Social</a:t>
            </a:r>
            <a:r>
              <a:rPr lang="de-DE" dirty="0" smtClean="0">
                <a:solidFill>
                  <a:schemeClr val="accent6"/>
                </a:solidFill>
              </a:rPr>
              <a:t> Media Work</a:t>
            </a:r>
            <a:endParaRPr lang="de-DE" dirty="0">
              <a:solidFill>
                <a:schemeClr val="accent6"/>
              </a:solidFill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09" y="1229953"/>
            <a:ext cx="5457825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16868"/>
            <a:ext cx="4244708" cy="5520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524" y="1772816"/>
            <a:ext cx="4752975" cy="50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" y="-6821"/>
            <a:ext cx="5580112" cy="6881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0861"/>
            <a:ext cx="3880456" cy="438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166936"/>
            <a:ext cx="5441815" cy="571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591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accent6"/>
                </a:solidFill>
              </a:rPr>
              <a:t>Print </a:t>
            </a:r>
            <a:r>
              <a:rPr lang="de-DE" dirty="0" err="1" smtClean="0">
                <a:solidFill>
                  <a:schemeClr val="accent6"/>
                </a:solidFill>
              </a:rPr>
              <a:t>materials</a:t>
            </a:r>
            <a:endParaRPr lang="de-DE" dirty="0">
              <a:solidFill>
                <a:schemeClr val="accent6"/>
              </a:solidFill>
            </a:endParaRPr>
          </a:p>
        </p:txBody>
      </p:sp>
      <p:pic>
        <p:nvPicPr>
          <p:cNvPr id="5125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3" y="927026"/>
            <a:ext cx="3063170" cy="42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fik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475" y="3881755"/>
            <a:ext cx="4200525" cy="2976245"/>
          </a:xfrm>
          <a:prstGeom prst="rect">
            <a:avLst/>
          </a:prstGeom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613" y="1988289"/>
            <a:ext cx="5046828" cy="3786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183" y="41380"/>
            <a:ext cx="2445778" cy="6816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rafik 11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509311"/>
            <a:ext cx="1858010" cy="5181600"/>
          </a:xfrm>
          <a:prstGeom prst="rect">
            <a:avLst/>
          </a:prstGeom>
        </p:spPr>
      </p:pic>
      <p:pic>
        <p:nvPicPr>
          <p:cNvPr id="15" name="Grafik 14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7110"/>
            <a:ext cx="5246712" cy="6859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rafik 15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7" y="619066"/>
            <a:ext cx="5508103" cy="5661248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0" y="-186679"/>
            <a:ext cx="9351169" cy="7326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1523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000" dirty="0" smtClean="0">
                <a:solidFill>
                  <a:schemeClr val="accent6"/>
                </a:solidFill>
              </a:rPr>
              <a:t>11.2016: MFF </a:t>
            </a:r>
            <a:r>
              <a:rPr lang="de-DE" sz="3000" dirty="0" err="1" smtClean="0">
                <a:solidFill>
                  <a:schemeClr val="accent6"/>
                </a:solidFill>
              </a:rPr>
              <a:t>Multistakeholder</a:t>
            </a:r>
            <a:r>
              <a:rPr lang="de-DE" sz="3000" dirty="0" smtClean="0">
                <a:solidFill>
                  <a:schemeClr val="accent6"/>
                </a:solidFill>
              </a:rPr>
              <a:t> </a:t>
            </a:r>
            <a:r>
              <a:rPr lang="de-DE" sz="3000" dirty="0" err="1" smtClean="0">
                <a:solidFill>
                  <a:schemeClr val="accent6"/>
                </a:solidFill>
              </a:rPr>
              <a:t>Discussion</a:t>
            </a:r>
            <a:r>
              <a:rPr lang="de-DE" sz="3000" dirty="0" smtClean="0">
                <a:solidFill>
                  <a:schemeClr val="accent6"/>
                </a:solidFill>
              </a:rPr>
              <a:t> in </a:t>
            </a:r>
            <a:r>
              <a:rPr lang="de-DE" sz="3000" dirty="0" err="1" smtClean="0">
                <a:solidFill>
                  <a:schemeClr val="accent6"/>
                </a:solidFill>
              </a:rPr>
              <a:t>the</a:t>
            </a:r>
            <a:r>
              <a:rPr lang="de-DE" sz="3000" dirty="0" smtClean="0">
                <a:solidFill>
                  <a:schemeClr val="accent6"/>
                </a:solidFill>
              </a:rPr>
              <a:t> European </a:t>
            </a:r>
            <a:r>
              <a:rPr lang="de-DE" sz="3000" dirty="0" err="1" smtClean="0">
                <a:solidFill>
                  <a:schemeClr val="accent6"/>
                </a:solidFill>
              </a:rPr>
              <a:t>Parliament</a:t>
            </a:r>
            <a:endParaRPr lang="de-DE" sz="3000" dirty="0">
              <a:solidFill>
                <a:schemeClr val="accent6"/>
              </a:solidFill>
            </a:endParaRPr>
          </a:p>
        </p:txBody>
      </p:sp>
      <p:pic>
        <p:nvPicPr>
          <p:cNvPr id="6" name="Picture 12" descr="C:\Users\mhaegele\Desktop\pictures riot &amp; conf_BRX\Vluchtelingen_WTCIII_51__MG_5113_KristofVadin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301" y="712274"/>
            <a:ext cx="9212301" cy="6141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3" descr="C:\Users\mhaegele\Desktop\pictures riot &amp; conf_BRX\Vluchtelingen_WTCIII_52__MG_5085_KristofVadin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46473"/>
            <a:ext cx="7391969" cy="492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mhaegele\Desktop\pictures riot &amp; conf_BRX\Vluchtelingen_WTCIII_48__MG_5154_KristofVadin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583" y="0"/>
            <a:ext cx="7352417" cy="490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mhaegele\Desktop\pictures riot &amp; conf_BRX\Vluchtelingen_WTCIII_47__MG_5177_KristofVadin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99" y="-6080"/>
            <a:ext cx="3630149" cy="544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301" y="4017981"/>
            <a:ext cx="9134375" cy="284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5735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45445" y="1268760"/>
            <a:ext cx="8466137" cy="558924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/>
          <a:lstStyle/>
          <a:p>
            <a:r>
              <a:rPr lang="en-GB" sz="3500" dirty="0">
                <a:latin typeface="Oxfam Global Headline" panose="020B0604030201010201" pitchFamily="34" charset="0"/>
                <a:ea typeface="ＭＳ Ｐゴシック" pitchFamily="34" charset="-128"/>
              </a:rPr>
              <a:t> </a:t>
            </a:r>
            <a:r>
              <a:rPr lang="en-GB" sz="3500" dirty="0" smtClean="0">
                <a:latin typeface="Oxfam Global Headline" panose="020B0604030201010201" pitchFamily="34" charset="0"/>
                <a:ea typeface="ＭＳ Ｐゴシック" pitchFamily="34" charset="-128"/>
              </a:rPr>
              <a:t>   Thank You!</a:t>
            </a:r>
            <a:br>
              <a:rPr lang="en-GB" sz="3500" dirty="0" smtClean="0">
                <a:latin typeface="Oxfam Global Headline" panose="020B0604030201010201" pitchFamily="34" charset="0"/>
                <a:ea typeface="ＭＳ Ｐゴシック" pitchFamily="34" charset="-128"/>
              </a:rPr>
            </a:br>
            <a:r>
              <a:rPr lang="en-GB" sz="3500" dirty="0">
                <a:latin typeface="Oxfam Global Headline" panose="020B0604030201010201" pitchFamily="34" charset="0"/>
                <a:ea typeface="ＭＳ Ｐゴシック" pitchFamily="34" charset="-128"/>
              </a:rPr>
              <a:t/>
            </a:r>
            <a:br>
              <a:rPr lang="en-GB" sz="3500" dirty="0">
                <a:latin typeface="Oxfam Global Headline" panose="020B0604030201010201" pitchFamily="34" charset="0"/>
                <a:ea typeface="ＭＳ Ｐゴシック" pitchFamily="34" charset="-128"/>
              </a:rPr>
            </a:br>
            <a:r>
              <a:rPr lang="en-GB" sz="3500" dirty="0" smtClean="0">
                <a:latin typeface="Oxfam Global Headline" panose="020B0604030201010201" pitchFamily="34" charset="0"/>
                <a:ea typeface="ＭＳ Ｐゴシック" pitchFamily="34" charset="-128"/>
              </a:rPr>
              <a:t/>
            </a:r>
            <a:br>
              <a:rPr lang="en-GB" sz="3500" dirty="0" smtClean="0">
                <a:latin typeface="Oxfam Global Headline" panose="020B0604030201010201" pitchFamily="34" charset="0"/>
                <a:ea typeface="ＭＳ Ｐゴシック" pitchFamily="34" charset="-128"/>
              </a:rPr>
            </a:br>
            <a:r>
              <a:rPr lang="en-GB" sz="3500" dirty="0" smtClean="0">
                <a:latin typeface="Oxfam Global Headline" panose="020B0604030201010201" pitchFamily="34" charset="0"/>
                <a:ea typeface="ＭＳ Ｐゴシック" pitchFamily="34" charset="-128"/>
              </a:rPr>
              <a:t/>
            </a:r>
            <a:br>
              <a:rPr lang="en-GB" sz="3500" dirty="0" smtClean="0">
                <a:latin typeface="Oxfam Global Headline" panose="020B0604030201010201" pitchFamily="34" charset="0"/>
                <a:ea typeface="ＭＳ Ｐゴシック" pitchFamily="34" charset="-128"/>
              </a:rPr>
            </a:br>
            <a:r>
              <a:rPr lang="en-GB" sz="3500" dirty="0" smtClean="0">
                <a:latin typeface="Oxfam Global Headline" panose="020B0604030201010201" pitchFamily="34" charset="0"/>
                <a:ea typeface="ＭＳ Ｐゴシック" pitchFamily="34" charset="-128"/>
              </a:rPr>
              <a:t/>
            </a:r>
            <a:br>
              <a:rPr lang="en-GB" sz="3500" dirty="0" smtClean="0">
                <a:latin typeface="Oxfam Global Headline" panose="020B0604030201010201" pitchFamily="34" charset="0"/>
                <a:ea typeface="ＭＳ Ｐゴシック" pitchFamily="34" charset="-128"/>
              </a:rPr>
            </a:br>
            <a:endParaRPr lang="en-GB" sz="3500" dirty="0" smtClean="0">
              <a:latin typeface="Oxfam Global Headline" panose="020B0604030201010201" pitchFamily="34" charset="0"/>
              <a:ea typeface="ＭＳ Ｐゴシック" pitchFamily="34" charset="-128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332656"/>
            <a:ext cx="1508249" cy="2493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43559"/>
            <a:ext cx="859242" cy="568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\\OXBLNFS01\ProfilesData$\mhaegele\Desktop\Mirjams\desktop\MFF Vienn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72" y="2086372"/>
            <a:ext cx="6557292" cy="436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47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GB" altLang="de-DE" sz="4000" dirty="0" smtClean="0">
                <a:latin typeface="Oxfam Global Headline" panose="020B0604030201010201" pitchFamily="34" charset="0"/>
                <a:ea typeface="ＭＳ Ｐゴシック" pitchFamily="34" charset="-128"/>
                <a:cs typeface="Arial" pitchFamily="34" charset="0"/>
              </a:rPr>
              <a:t>MFF! Communication </a:t>
            </a:r>
            <a:r>
              <a:rPr lang="en-GB" altLang="de-DE" sz="330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/>
            </a:r>
            <a:br>
              <a:rPr lang="en-GB" altLang="de-DE" sz="330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</a:br>
            <a:endParaRPr lang="en-GB" altLang="de-DE" sz="3300" dirty="0" smtClean="0">
              <a:latin typeface="Arial" pitchFamily="34" charset="0"/>
              <a:ea typeface="Oxfam Global Headline Regular"/>
            </a:endParaRPr>
          </a:p>
        </p:txBody>
      </p:sp>
      <p:sp>
        <p:nvSpPr>
          <p:cNvPr id="4" name="Untertitel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902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de-DE" sz="3600" dirty="0" smtClean="0">
                <a:solidFill>
                  <a:schemeClr val="accent6"/>
                </a:solidFill>
              </a:rPr>
              <a:t>Common Communication </a:t>
            </a:r>
            <a:r>
              <a:rPr lang="de-DE" sz="3600" dirty="0" err="1" smtClean="0">
                <a:solidFill>
                  <a:schemeClr val="accent6"/>
                </a:solidFill>
              </a:rPr>
              <a:t>framework</a:t>
            </a:r>
            <a:endParaRPr lang="de-DE" sz="3600" dirty="0">
              <a:solidFill>
                <a:schemeClr val="accent6"/>
              </a:solidFill>
            </a:endParaRPr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2800" dirty="0" smtClean="0"/>
              <a:t>In </a:t>
            </a:r>
            <a:r>
              <a:rPr lang="de-DE" sz="2800" dirty="0" err="1" smtClean="0"/>
              <a:t>the</a:t>
            </a:r>
            <a:r>
              <a:rPr lang="de-DE" sz="2800" dirty="0" smtClean="0"/>
              <a:t> </a:t>
            </a:r>
            <a:r>
              <a:rPr lang="de-DE" sz="2800" dirty="0" err="1" smtClean="0"/>
              <a:t>beginning</a:t>
            </a:r>
            <a:r>
              <a:rPr lang="de-DE" sz="2800" dirty="0" smtClean="0"/>
              <a:t> of </a:t>
            </a:r>
            <a:r>
              <a:rPr lang="de-DE" sz="2800" dirty="0" err="1" smtClean="0"/>
              <a:t>the</a:t>
            </a:r>
            <a:r>
              <a:rPr lang="de-DE" sz="2800" dirty="0" smtClean="0"/>
              <a:t> </a:t>
            </a:r>
            <a:r>
              <a:rPr lang="de-DE" sz="2800" dirty="0" err="1" smtClean="0"/>
              <a:t>project</a:t>
            </a:r>
            <a:r>
              <a:rPr lang="de-DE" sz="2800" dirty="0" smtClean="0"/>
              <a:t> </a:t>
            </a:r>
            <a:r>
              <a:rPr lang="de-DE" sz="2800" dirty="0" err="1" smtClean="0"/>
              <a:t>we</a:t>
            </a:r>
            <a:r>
              <a:rPr lang="de-DE" sz="2800" dirty="0" smtClean="0"/>
              <a:t> </a:t>
            </a:r>
            <a:r>
              <a:rPr lang="de-DE" sz="2800" dirty="0" err="1" smtClean="0"/>
              <a:t>developed</a:t>
            </a:r>
            <a:r>
              <a:rPr lang="de-DE" sz="2800" dirty="0" smtClean="0"/>
              <a:t> a </a:t>
            </a:r>
            <a:r>
              <a:rPr lang="de-DE" sz="2800" dirty="0" err="1" smtClean="0"/>
              <a:t>common</a:t>
            </a:r>
            <a:r>
              <a:rPr lang="de-DE" sz="2800" dirty="0" smtClean="0"/>
              <a:t> </a:t>
            </a:r>
            <a:r>
              <a:rPr lang="de-DE" sz="2800" dirty="0" err="1" smtClean="0"/>
              <a:t>understanding</a:t>
            </a:r>
            <a:r>
              <a:rPr lang="de-DE" sz="2800" dirty="0" smtClean="0"/>
              <a:t> of </a:t>
            </a:r>
            <a:r>
              <a:rPr lang="de-DE" sz="2800" dirty="0" err="1" smtClean="0"/>
              <a:t>our</a:t>
            </a:r>
            <a:r>
              <a:rPr lang="de-DE" sz="2800" dirty="0" smtClean="0"/>
              <a:t> </a:t>
            </a:r>
            <a:r>
              <a:rPr lang="de-DE" sz="2800" dirty="0" err="1" smtClean="0"/>
              <a:t>topic</a:t>
            </a:r>
            <a:r>
              <a:rPr lang="de-DE" sz="2800" dirty="0" smtClean="0"/>
              <a:t> </a:t>
            </a:r>
            <a:r>
              <a:rPr lang="de-DE" sz="2800" dirty="0" err="1" smtClean="0"/>
              <a:t>and</a:t>
            </a:r>
            <a:r>
              <a:rPr lang="de-DE" sz="2800" dirty="0" smtClean="0"/>
              <a:t> </a:t>
            </a:r>
            <a:r>
              <a:rPr lang="de-DE" sz="2800" dirty="0" err="1" smtClean="0"/>
              <a:t>strategy</a:t>
            </a:r>
            <a:r>
              <a:rPr lang="de-DE" sz="2800" dirty="0" smtClean="0"/>
              <a:t> </a:t>
            </a:r>
            <a:r>
              <a:rPr lang="de-DE" sz="2800" dirty="0" err="1" smtClean="0"/>
              <a:t>which</a:t>
            </a:r>
            <a:r>
              <a:rPr lang="de-DE" sz="2800" dirty="0" smtClean="0"/>
              <a:t> </a:t>
            </a:r>
            <a:r>
              <a:rPr lang="de-DE" sz="2800" dirty="0" err="1" smtClean="0"/>
              <a:t>included</a:t>
            </a:r>
            <a:endParaRPr lang="de-DE" sz="2800" dirty="0" smtClean="0"/>
          </a:p>
          <a:p>
            <a:r>
              <a:rPr lang="de-DE" sz="2800" dirty="0" smtClean="0"/>
              <a:t>Common Theorie of Change</a:t>
            </a:r>
          </a:p>
          <a:p>
            <a:r>
              <a:rPr lang="de-DE" sz="2800" dirty="0" smtClean="0"/>
              <a:t>Common </a:t>
            </a:r>
            <a:r>
              <a:rPr lang="de-DE" sz="2800" dirty="0" err="1" smtClean="0"/>
              <a:t>key</a:t>
            </a:r>
            <a:r>
              <a:rPr lang="de-DE" sz="2800" dirty="0" smtClean="0"/>
              <a:t> </a:t>
            </a:r>
            <a:r>
              <a:rPr lang="de-DE" sz="2800" dirty="0" err="1" smtClean="0"/>
              <a:t>political</a:t>
            </a:r>
            <a:r>
              <a:rPr lang="de-DE" sz="2800" dirty="0" smtClean="0"/>
              <a:t> </a:t>
            </a:r>
            <a:r>
              <a:rPr lang="de-DE" sz="2800" dirty="0" err="1" smtClean="0"/>
              <a:t>asks</a:t>
            </a:r>
            <a:endParaRPr lang="de-DE" sz="2800" dirty="0" smtClean="0"/>
          </a:p>
          <a:p>
            <a:r>
              <a:rPr lang="de-DE" sz="2800" dirty="0" smtClean="0"/>
              <a:t>Common </a:t>
            </a:r>
            <a:r>
              <a:rPr lang="de-DE" sz="2800" dirty="0" err="1" smtClean="0"/>
              <a:t>communication</a:t>
            </a:r>
            <a:r>
              <a:rPr lang="de-DE" sz="2800" dirty="0" smtClean="0"/>
              <a:t> </a:t>
            </a:r>
            <a:r>
              <a:rPr lang="de-DE" sz="2800" dirty="0" err="1" smtClean="0"/>
              <a:t>guidelines</a:t>
            </a:r>
            <a:r>
              <a:rPr lang="de-DE" sz="2800" dirty="0" smtClean="0"/>
              <a:t> (e.g. </a:t>
            </a:r>
            <a:r>
              <a:rPr lang="de-DE" sz="2800" dirty="0" err="1" smtClean="0"/>
              <a:t>layout</a:t>
            </a:r>
            <a:r>
              <a:rPr lang="de-DE" sz="2800" dirty="0" smtClean="0"/>
              <a:t> etc.)</a:t>
            </a:r>
          </a:p>
          <a:p>
            <a:r>
              <a:rPr lang="de-DE" sz="2800" dirty="0" smtClean="0"/>
              <a:t>Central multilingual </a:t>
            </a:r>
            <a:r>
              <a:rPr lang="de-DE" sz="2800" dirty="0" err="1" smtClean="0"/>
              <a:t>project</a:t>
            </a:r>
            <a:r>
              <a:rPr lang="de-DE" sz="2800" dirty="0" smtClean="0"/>
              <a:t> </a:t>
            </a:r>
            <a:r>
              <a:rPr lang="de-DE" sz="2800" dirty="0" err="1" smtClean="0"/>
              <a:t>website</a:t>
            </a:r>
            <a:r>
              <a:rPr lang="de-DE" sz="2800" dirty="0" smtClean="0"/>
              <a:t> makefruitfair.org</a:t>
            </a:r>
          </a:p>
        </p:txBody>
      </p:sp>
    </p:spTree>
    <p:extLst>
      <p:ext uri="{BB962C8B-B14F-4D97-AF65-F5344CB8AC3E}">
        <p14:creationId xmlns:p14="http://schemas.microsoft.com/office/powerpoint/2010/main" val="123660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497" y="1941338"/>
            <a:ext cx="5372309" cy="489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29959" cy="466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323527" y="5421092"/>
            <a:ext cx="34759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chemeClr val="accent6"/>
                </a:solidFill>
              </a:rPr>
              <a:t>m</a:t>
            </a:r>
            <a:r>
              <a:rPr lang="de-DE" sz="3200" b="1" dirty="0" smtClean="0">
                <a:solidFill>
                  <a:schemeClr val="accent6"/>
                </a:solidFill>
              </a:rPr>
              <a:t>akefruitfair.org</a:t>
            </a:r>
            <a:endParaRPr lang="de-DE" sz="32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16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 smtClean="0">
                <a:solidFill>
                  <a:schemeClr val="accent6"/>
                </a:solidFill>
              </a:rPr>
              <a:t>R1 </a:t>
            </a:r>
            <a:r>
              <a:rPr lang="de-DE" sz="3600" dirty="0" err="1" smtClean="0">
                <a:solidFill>
                  <a:schemeClr val="accent6"/>
                </a:solidFill>
              </a:rPr>
              <a:t>Capacity</a:t>
            </a:r>
            <a:r>
              <a:rPr lang="de-DE" sz="3600" dirty="0" smtClean="0">
                <a:solidFill>
                  <a:schemeClr val="accent6"/>
                </a:solidFill>
              </a:rPr>
              <a:t> Building</a:t>
            </a:r>
            <a:endParaRPr lang="de-DE" sz="3600" dirty="0">
              <a:solidFill>
                <a:schemeClr val="accent6"/>
              </a:solidFill>
            </a:endParaRPr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800" dirty="0" smtClean="0"/>
              <a:t>Multiplier </a:t>
            </a:r>
            <a:r>
              <a:rPr lang="de-DE" sz="2800" dirty="0" err="1" smtClean="0"/>
              <a:t>trainings</a:t>
            </a:r>
            <a:r>
              <a:rPr lang="de-DE" sz="2800" dirty="0" smtClean="0"/>
              <a:t> </a:t>
            </a:r>
            <a:br>
              <a:rPr lang="de-DE" sz="2800" dirty="0" smtClean="0"/>
            </a:br>
            <a:r>
              <a:rPr lang="de-DE" sz="2800" dirty="0" err="1" smtClean="0"/>
              <a:t>Campaigns</a:t>
            </a:r>
            <a:r>
              <a:rPr lang="de-DE" sz="2800" dirty="0" smtClean="0"/>
              <a:t> </a:t>
            </a:r>
            <a:r>
              <a:rPr lang="de-DE" sz="2800" dirty="0" err="1" smtClean="0"/>
              <a:t>guide</a:t>
            </a:r>
            <a:endParaRPr lang="de-DE" sz="2800" dirty="0" smtClean="0"/>
          </a:p>
          <a:p>
            <a:r>
              <a:rPr lang="de-DE" sz="2800" dirty="0" err="1" smtClean="0"/>
              <a:t>Teachers</a:t>
            </a:r>
            <a:r>
              <a:rPr lang="de-DE" sz="2800" dirty="0" smtClean="0"/>
              <a:t> </a:t>
            </a:r>
            <a:r>
              <a:rPr lang="de-DE" sz="2800" dirty="0" err="1" smtClean="0"/>
              <a:t>manual</a:t>
            </a:r>
            <a:endParaRPr lang="de-DE" sz="2800" dirty="0" smtClean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208227"/>
            <a:ext cx="4245496" cy="5471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26" y="3231960"/>
            <a:ext cx="2502024" cy="3448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133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 smtClean="0">
                <a:solidFill>
                  <a:schemeClr val="accent6"/>
                </a:solidFill>
              </a:rPr>
              <a:t>R 2 Media</a:t>
            </a:r>
            <a:endParaRPr lang="de-DE" sz="3600" dirty="0">
              <a:solidFill>
                <a:schemeClr val="accent6"/>
              </a:solidFill>
            </a:endParaRPr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681761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 smtClean="0"/>
              <a:t>About 340 Mio. EU citizens reached by media coverage</a:t>
            </a:r>
            <a:endParaRPr lang="en-US" sz="2800" b="1" dirty="0" smtClean="0"/>
          </a:p>
          <a:p>
            <a:r>
              <a:rPr lang="en-US" sz="2800" b="1" dirty="0" smtClean="0"/>
              <a:t>Press conferences / media briefings</a:t>
            </a:r>
          </a:p>
          <a:p>
            <a:r>
              <a:rPr lang="en-US" sz="2800" b="1" dirty="0" smtClean="0"/>
              <a:t>Press releases</a:t>
            </a:r>
          </a:p>
          <a:p>
            <a:r>
              <a:rPr lang="en-US" sz="2800" b="1" dirty="0" smtClean="0"/>
              <a:t>Interviews</a:t>
            </a:r>
          </a:p>
          <a:p>
            <a:r>
              <a:rPr lang="en-US" sz="2800" b="1" dirty="0" smtClean="0"/>
              <a:t>Photo stunts</a:t>
            </a:r>
          </a:p>
          <a:p>
            <a:r>
              <a:rPr lang="en-US" sz="2800" b="1" dirty="0" smtClean="0"/>
              <a:t>Media trips to </a:t>
            </a:r>
            <a:br>
              <a:rPr lang="en-US" sz="2800" b="1" dirty="0" smtClean="0"/>
            </a:br>
            <a:r>
              <a:rPr lang="en-US" sz="2800" b="1" dirty="0" smtClean="0"/>
              <a:t>producer </a:t>
            </a:r>
            <a:br>
              <a:rPr lang="en-US" sz="2800" b="1" dirty="0" smtClean="0"/>
            </a:br>
            <a:r>
              <a:rPr lang="en-US" sz="2800" b="1" dirty="0" smtClean="0"/>
              <a:t>countries</a:t>
            </a:r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182375"/>
            <a:ext cx="5508105" cy="3662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988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accent6"/>
                </a:solidFill>
              </a:rPr>
              <a:t>Media </a:t>
            </a:r>
            <a:r>
              <a:rPr lang="de-DE" dirty="0" err="1" smtClean="0">
                <a:solidFill>
                  <a:schemeClr val="accent6"/>
                </a:solidFill>
              </a:rPr>
              <a:t>Clippings</a:t>
            </a:r>
            <a:endParaRPr lang="de-DE" dirty="0">
              <a:solidFill>
                <a:schemeClr val="accent6"/>
              </a:solidFill>
            </a:endParaRPr>
          </a:p>
        </p:txBody>
      </p:sp>
      <p:pic>
        <p:nvPicPr>
          <p:cNvPr id="6" name="Grafik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026" y="0"/>
            <a:ext cx="518457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nhaltsplatzhalter 6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780"/>
            <a:ext cx="478802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rafik 7" descr="radec - kukleny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22114"/>
            <a:ext cx="7258560" cy="4813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rafik 8" descr="C:\Users\mhaegele\AppData\Local\Microsoft\Windows\Temporary Internet Files\Content.Outlook\6CG1E2XC\Südzeit_Cover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239" y="-107598"/>
            <a:ext cx="5355282" cy="7073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499" y="9550"/>
            <a:ext cx="594676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6941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accent6"/>
                </a:solidFill>
              </a:rPr>
              <a:t>R 3 </a:t>
            </a:r>
            <a:r>
              <a:rPr lang="de-DE" dirty="0" err="1" smtClean="0">
                <a:solidFill>
                  <a:schemeClr val="accent6"/>
                </a:solidFill>
              </a:rPr>
              <a:t>Campaigns</a:t>
            </a:r>
            <a:r>
              <a:rPr lang="de-DE" dirty="0" smtClean="0">
                <a:solidFill>
                  <a:schemeClr val="accent6"/>
                </a:solidFill>
              </a:rPr>
              <a:t> </a:t>
            </a:r>
            <a:r>
              <a:rPr lang="de-DE" dirty="0" err="1" smtClean="0">
                <a:solidFill>
                  <a:schemeClr val="accent6"/>
                </a:solidFill>
              </a:rPr>
              <a:t>and</a:t>
            </a:r>
            <a:r>
              <a:rPr lang="de-DE" dirty="0" smtClean="0">
                <a:solidFill>
                  <a:schemeClr val="accent6"/>
                </a:solidFill>
              </a:rPr>
              <a:t> R4 Advocacy</a:t>
            </a:r>
            <a:endParaRPr lang="de-DE" dirty="0">
              <a:solidFill>
                <a:schemeClr val="accent6"/>
              </a:solidFill>
            </a:endParaRPr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400600"/>
          </a:xfrm>
        </p:spPr>
        <p:txBody>
          <a:bodyPr/>
          <a:lstStyle/>
          <a:p>
            <a:pPr marL="0" indent="0">
              <a:buNone/>
            </a:pPr>
            <a:r>
              <a:rPr lang="de-DE" sz="2400" b="1" dirty="0" err="1" smtClean="0"/>
              <a:t>About</a:t>
            </a:r>
            <a:r>
              <a:rPr lang="de-DE" sz="2400" b="1" dirty="0" smtClean="0"/>
              <a:t> 2.8 </a:t>
            </a:r>
            <a:r>
              <a:rPr lang="de-DE" sz="2400" b="1" dirty="0" err="1" smtClean="0"/>
              <a:t>Mio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Eu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citizens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took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acion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for</a:t>
            </a:r>
            <a:r>
              <a:rPr lang="de-DE" sz="2400" b="1" dirty="0" smtClean="0"/>
              <a:t> MFF!  </a:t>
            </a:r>
          </a:p>
          <a:p>
            <a:r>
              <a:rPr lang="de-DE" sz="2400" dirty="0" smtClean="0"/>
              <a:t>Case </a:t>
            </a:r>
            <a:r>
              <a:rPr lang="de-DE" sz="2400" dirty="0" err="1" smtClean="0"/>
              <a:t>studies</a:t>
            </a:r>
            <a:endParaRPr lang="de-DE" sz="2400" dirty="0" smtClean="0"/>
          </a:p>
          <a:p>
            <a:r>
              <a:rPr lang="de-DE" sz="2400" dirty="0" smtClean="0"/>
              <a:t>Speaker Tours</a:t>
            </a:r>
          </a:p>
          <a:p>
            <a:r>
              <a:rPr lang="de-DE" sz="2400" dirty="0" smtClean="0"/>
              <a:t>Stands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lectures</a:t>
            </a:r>
            <a:r>
              <a:rPr lang="de-DE" sz="2400" dirty="0" smtClean="0"/>
              <a:t> at </a:t>
            </a:r>
            <a:r>
              <a:rPr lang="de-DE" sz="2400" dirty="0" err="1" smtClean="0"/>
              <a:t>events</a:t>
            </a:r>
            <a:endParaRPr lang="de-DE" sz="2400" dirty="0" smtClean="0"/>
          </a:p>
          <a:p>
            <a:r>
              <a:rPr lang="de-DE" sz="2400" dirty="0" err="1" smtClean="0"/>
              <a:t>Petitions</a:t>
            </a:r>
            <a:endParaRPr lang="de-DE" sz="2400" dirty="0" smtClean="0"/>
          </a:p>
          <a:p>
            <a:r>
              <a:rPr lang="de-DE" sz="2400" dirty="0" smtClean="0"/>
              <a:t>Urgent Actions</a:t>
            </a:r>
          </a:p>
          <a:p>
            <a:r>
              <a:rPr lang="de-DE" sz="2400" dirty="0" smtClean="0"/>
              <a:t>Film </a:t>
            </a:r>
            <a:r>
              <a:rPr lang="de-DE" sz="2400" dirty="0" err="1" smtClean="0"/>
              <a:t>clips</a:t>
            </a:r>
            <a:endParaRPr lang="de-DE" sz="2400" dirty="0" smtClean="0"/>
          </a:p>
          <a:p>
            <a:r>
              <a:rPr lang="de-DE" sz="2400" dirty="0" smtClean="0"/>
              <a:t>European Day of Action</a:t>
            </a:r>
          </a:p>
          <a:p>
            <a:r>
              <a:rPr lang="de-DE" sz="2400" dirty="0" err="1" smtClean="0"/>
              <a:t>Social</a:t>
            </a:r>
            <a:r>
              <a:rPr lang="de-DE" sz="2400" dirty="0" smtClean="0"/>
              <a:t> Media Work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Social</a:t>
            </a:r>
            <a:r>
              <a:rPr lang="de-DE" sz="2400" dirty="0" smtClean="0"/>
              <a:t> </a:t>
            </a:r>
            <a:r>
              <a:rPr lang="de-DE" sz="2400" dirty="0" err="1" smtClean="0"/>
              <a:t>media</a:t>
            </a:r>
            <a:r>
              <a:rPr lang="de-DE" sz="2400" dirty="0" smtClean="0"/>
              <a:t> Events</a:t>
            </a:r>
          </a:p>
          <a:p>
            <a:r>
              <a:rPr lang="de-DE" sz="2400" dirty="0" smtClean="0"/>
              <a:t>(Print) Materials </a:t>
            </a:r>
          </a:p>
          <a:p>
            <a:r>
              <a:rPr lang="de-DE" sz="2400" dirty="0" smtClean="0"/>
              <a:t>High-level </a:t>
            </a:r>
            <a:r>
              <a:rPr lang="de-DE" sz="2400" dirty="0" err="1" smtClean="0"/>
              <a:t>multistakeholder</a:t>
            </a:r>
            <a:r>
              <a:rPr lang="de-DE" sz="2400" dirty="0" smtClean="0"/>
              <a:t> </a:t>
            </a:r>
            <a:r>
              <a:rPr lang="de-DE" sz="2400" dirty="0" err="1" smtClean="0"/>
              <a:t>event</a:t>
            </a:r>
            <a:r>
              <a:rPr lang="de-DE" sz="2400" dirty="0" smtClean="0"/>
              <a:t> in BRX</a:t>
            </a:r>
          </a:p>
          <a:p>
            <a:endParaRPr lang="de-DE" sz="2800" b="1" dirty="0" smtClean="0"/>
          </a:p>
          <a:p>
            <a:endParaRPr lang="de-DE" sz="2800" b="1" dirty="0" smtClean="0"/>
          </a:p>
          <a:p>
            <a:endParaRPr lang="de-DE" sz="2800" b="1" dirty="0" smtClean="0"/>
          </a:p>
          <a:p>
            <a:endParaRPr lang="de-DE" sz="2800" b="1" dirty="0" smtClean="0"/>
          </a:p>
          <a:p>
            <a:endParaRPr lang="de-DE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2956882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 err="1" smtClean="0">
                <a:solidFill>
                  <a:schemeClr val="accent6"/>
                </a:solidFill>
              </a:rPr>
              <a:t>Publication</a:t>
            </a:r>
            <a:r>
              <a:rPr lang="de-DE" sz="3600" dirty="0" smtClean="0">
                <a:solidFill>
                  <a:schemeClr val="accent6"/>
                </a:solidFill>
              </a:rPr>
              <a:t> of </a:t>
            </a:r>
            <a:r>
              <a:rPr lang="de-DE" sz="3600" dirty="0" err="1" smtClean="0">
                <a:solidFill>
                  <a:schemeClr val="accent6"/>
                </a:solidFill>
              </a:rPr>
              <a:t>case</a:t>
            </a:r>
            <a:r>
              <a:rPr lang="de-DE" sz="3600" dirty="0" smtClean="0">
                <a:solidFill>
                  <a:schemeClr val="accent6"/>
                </a:solidFill>
              </a:rPr>
              <a:t> </a:t>
            </a:r>
            <a:r>
              <a:rPr lang="de-DE" sz="3600" dirty="0" err="1" smtClean="0">
                <a:solidFill>
                  <a:schemeClr val="accent6"/>
                </a:solidFill>
              </a:rPr>
              <a:t>studies</a:t>
            </a:r>
            <a:endParaRPr lang="de-DE" sz="3600" dirty="0">
              <a:solidFill>
                <a:schemeClr val="accent6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71600"/>
            <a:ext cx="2633789" cy="3718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72225"/>
            <a:ext cx="2852252" cy="3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372" y="1457458"/>
            <a:ext cx="2292827" cy="3255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432" y="3372224"/>
            <a:ext cx="2467902" cy="34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388717"/>
            <a:ext cx="2439827" cy="347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080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xfamDeutschland_PPT_template">
  <a:themeElements>
    <a:clrScheme name="Oxfam Global Identity">
      <a:dk1>
        <a:srgbClr val="000000"/>
      </a:dk1>
      <a:lt1>
        <a:srgbClr val="FFFFFF"/>
      </a:lt1>
      <a:dk2>
        <a:srgbClr val="61A534"/>
      </a:dk2>
      <a:lt2>
        <a:srgbClr val="0C884A"/>
      </a:lt2>
      <a:accent1>
        <a:srgbClr val="F16422"/>
      </a:accent1>
      <a:accent2>
        <a:srgbClr val="E70052"/>
      </a:accent2>
      <a:accent3>
        <a:srgbClr val="53297D"/>
      </a:accent3>
      <a:accent4>
        <a:srgbClr val="630235"/>
      </a:accent4>
      <a:accent5>
        <a:srgbClr val="5AC6E9"/>
      </a:accent5>
      <a:accent6>
        <a:srgbClr val="E43989"/>
      </a:accent6>
      <a:hlink>
        <a:srgbClr val="44841A"/>
      </a:hlink>
      <a:folHlink>
        <a:srgbClr val="F1642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61A534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00"/>
        </a:dk1>
        <a:lt1>
          <a:srgbClr val="FFFFFF"/>
        </a:lt1>
        <a:dk2>
          <a:srgbClr val="61A534"/>
        </a:dk2>
        <a:lt2>
          <a:srgbClr val="009A4C"/>
        </a:lt2>
        <a:accent1>
          <a:srgbClr val="53297D"/>
        </a:accent1>
        <a:accent2>
          <a:srgbClr val="E43989"/>
        </a:accent2>
        <a:accent3>
          <a:srgbClr val="FFFFFF"/>
        </a:accent3>
        <a:accent4>
          <a:srgbClr val="000000"/>
        </a:accent4>
        <a:accent5>
          <a:srgbClr val="B3ACBF"/>
        </a:accent5>
        <a:accent6>
          <a:srgbClr val="CF337C"/>
        </a:accent6>
        <a:hlink>
          <a:srgbClr val="630235"/>
        </a:hlink>
        <a:folHlink>
          <a:srgbClr val="F1642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OxfamDeutschland_PPT_template</Template>
  <TotalTime>0</TotalTime>
  <Words>192</Words>
  <Application>Microsoft Office PowerPoint</Application>
  <PresentationFormat>Bildschirmpräsentation (4:3)</PresentationFormat>
  <Paragraphs>51</Paragraphs>
  <Slides>19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0" baseType="lpstr">
      <vt:lpstr>OxfamDeutschland_PPT_template</vt:lpstr>
      <vt:lpstr> </vt:lpstr>
      <vt:lpstr>MFF! Communication  </vt:lpstr>
      <vt:lpstr>Common Communication framework</vt:lpstr>
      <vt:lpstr>PowerPoint-Präsentation</vt:lpstr>
      <vt:lpstr>R1 Capacity Building</vt:lpstr>
      <vt:lpstr>R 2 Media</vt:lpstr>
      <vt:lpstr>Media Clippings</vt:lpstr>
      <vt:lpstr>R 3 Campaigns and R4 Advocacy</vt:lpstr>
      <vt:lpstr>Publication of case studies</vt:lpstr>
      <vt:lpstr>Speaker tours</vt:lpstr>
      <vt:lpstr>Stands, actions, events, lectures</vt:lpstr>
      <vt:lpstr>PowerPoint-Präsentation</vt:lpstr>
      <vt:lpstr>Urgent Actions</vt:lpstr>
      <vt:lpstr>Film-clips</vt:lpstr>
      <vt:lpstr>Lidl – European Action Week</vt:lpstr>
      <vt:lpstr>Social Media Work</vt:lpstr>
      <vt:lpstr>Print materials</vt:lpstr>
      <vt:lpstr>11.2016: MFF Multistakeholder Discussion in the European Parliament</vt:lpstr>
      <vt:lpstr>    Thank You!     </vt:lpstr>
    </vt:vector>
  </TitlesOfParts>
  <Company>Oxfam Deutschland e. V. ©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ADD TITLE IN CAPS</dc:title>
  <dc:creator>Mirjam Hägele</dc:creator>
  <cp:lastModifiedBy>Mirjam Hägele</cp:lastModifiedBy>
  <cp:revision>255</cp:revision>
  <dcterms:created xsi:type="dcterms:W3CDTF">2015-03-09T15:33:02Z</dcterms:created>
  <dcterms:modified xsi:type="dcterms:W3CDTF">2018-03-13T12:33:54Z</dcterms:modified>
</cp:coreProperties>
</file>