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67" r:id="rId3"/>
    <p:sldId id="261" r:id="rId4"/>
    <p:sldId id="260" r:id="rId5"/>
    <p:sldId id="259" r:id="rId6"/>
    <p:sldId id="257" r:id="rId7"/>
    <p:sldId id="258" r:id="rId8"/>
    <p:sldId id="262" r:id="rId9"/>
    <p:sldId id="280" r:id="rId10"/>
    <p:sldId id="265" r:id="rId11"/>
    <p:sldId id="264" r:id="rId12"/>
    <p:sldId id="266" r:id="rId13"/>
    <p:sldId id="263" r:id="rId14"/>
    <p:sldId id="288" r:id="rId15"/>
    <p:sldId id="289" r:id="rId16"/>
    <p:sldId id="281" r:id="rId17"/>
    <p:sldId id="271" r:id="rId18"/>
    <p:sldId id="273" r:id="rId19"/>
    <p:sldId id="268" r:id="rId20"/>
    <p:sldId id="283" r:id="rId21"/>
    <p:sldId id="284" r:id="rId22"/>
    <p:sldId id="285" r:id="rId23"/>
    <p:sldId id="286" r:id="rId24"/>
    <p:sldId id="28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114" d="100"/>
          <a:sy n="114" d="100"/>
        </p:scale>
        <p:origin x="46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BF6AFC-9E18-4620-8E01-7DF51EBEDC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B9BA1959-C952-4D6D-B8C1-17A194800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5580F530-773E-46C6-A298-3EED290148CA}"/>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5" name="Espace réservé du pied de page 4">
            <a:extLst>
              <a:ext uri="{FF2B5EF4-FFF2-40B4-BE49-F238E27FC236}">
                <a16:creationId xmlns:a16="http://schemas.microsoft.com/office/drawing/2014/main" id="{A62493C1-57F7-4A67-B76A-022881AFD2D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2D95487-708A-47F5-BDD8-451F74803992}"/>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169059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F5AC7A-F6AA-450D-B000-4A8AA3E0576E}"/>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74574CD2-2F79-4938-B134-450EA9479EE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262808A-9393-48A2-968A-849EEAB08041}"/>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5" name="Espace réservé du pied de page 4">
            <a:extLst>
              <a:ext uri="{FF2B5EF4-FFF2-40B4-BE49-F238E27FC236}">
                <a16:creationId xmlns:a16="http://schemas.microsoft.com/office/drawing/2014/main" id="{1F7C2E2C-DC3E-4071-BD2D-764C6E90CE5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BA9A544-4EA3-4F38-89B4-139AEAF6B5A3}"/>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36591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2F3B88-1984-4B82-9C55-90DD402CED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9867F6F8-8D74-46B4-AF34-4FE46A03C36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25EA843-EDF3-4333-9B60-5904B52B8F47}"/>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5" name="Espace réservé du pied de page 4">
            <a:extLst>
              <a:ext uri="{FF2B5EF4-FFF2-40B4-BE49-F238E27FC236}">
                <a16:creationId xmlns:a16="http://schemas.microsoft.com/office/drawing/2014/main" id="{863AB564-EF0A-4478-8009-770B664485C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EE29563-34BD-4694-9DCD-E13FBBE7A786}"/>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384251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23ED9-2781-4A0C-B9F3-476608EB1C8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74B838F2-A443-4907-B147-1989D6F3777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5DC05E5-BBAB-485D-937B-FD3D2F7556DC}"/>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5" name="Espace réservé du pied de page 4">
            <a:extLst>
              <a:ext uri="{FF2B5EF4-FFF2-40B4-BE49-F238E27FC236}">
                <a16:creationId xmlns:a16="http://schemas.microsoft.com/office/drawing/2014/main" id="{9AC6171C-344B-4C02-B4FD-6F6E7A6FB77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4EC4702-1E5C-4FC8-863B-205C72014C0A}"/>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259375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B638E3-2FDC-4800-8F58-CD5FA1F14B7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4F8CC199-116F-4939-8B61-7CBCABE9B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CB2E4F-1412-4C93-BF24-C48F714B57F1}"/>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5" name="Espace réservé du pied de page 4">
            <a:extLst>
              <a:ext uri="{FF2B5EF4-FFF2-40B4-BE49-F238E27FC236}">
                <a16:creationId xmlns:a16="http://schemas.microsoft.com/office/drawing/2014/main" id="{296E228C-93AF-4A4D-85E5-284630C460E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5006058-5193-4C86-9ED6-BF2C85ACB29B}"/>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87024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E7F274-0CA0-4754-A642-AC534161B72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A2FE439-CC3B-4CAC-A0F3-EEDA51FC6FC2}"/>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76C79CDE-EF52-4D39-91A9-7C825818998D}"/>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3992814B-E6F7-48B6-A085-6FA227DD2188}"/>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6" name="Espace réservé du pied de page 5">
            <a:extLst>
              <a:ext uri="{FF2B5EF4-FFF2-40B4-BE49-F238E27FC236}">
                <a16:creationId xmlns:a16="http://schemas.microsoft.com/office/drawing/2014/main" id="{4D039015-5772-490C-AE15-52CDE2EB7A0F}"/>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F7C44C8-A9AA-4D0B-9C19-0FFF4F010099}"/>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221251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25CE4B-D1F3-4463-BC90-91DCF6E3E31F}"/>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424BC7F7-081C-49C6-BE4C-0B94F6AE0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B45018D-A8FD-4733-922F-648E4199ADE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0C16C78C-6D2C-45AA-ABF4-8DCA28DFA0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1CD8CF2-C2CD-4F82-8F15-6737F431E19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89C95005-C1FB-4540-8689-63E2B4DCB6C5}"/>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8" name="Espace réservé du pied de page 7">
            <a:extLst>
              <a:ext uri="{FF2B5EF4-FFF2-40B4-BE49-F238E27FC236}">
                <a16:creationId xmlns:a16="http://schemas.microsoft.com/office/drawing/2014/main" id="{4279F34B-4A38-42AC-A8AA-0147B5727DF8}"/>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5257A5F8-79CF-48A4-B794-4100EDFD2690}"/>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330198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74697-FAEA-4CAF-B337-6EEBB3BC2FB6}"/>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B18F1D6B-EE96-4595-B1C3-5FA9C4C54B30}"/>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4" name="Espace réservé du pied de page 3">
            <a:extLst>
              <a:ext uri="{FF2B5EF4-FFF2-40B4-BE49-F238E27FC236}">
                <a16:creationId xmlns:a16="http://schemas.microsoft.com/office/drawing/2014/main" id="{0521253B-6F83-4170-9CCC-4748C693AF17}"/>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828B92E2-4B3C-4369-98EC-B7D3A9AB8E12}"/>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184306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8091AE-FCA8-479D-A8FE-E4422ED4D387}"/>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3" name="Espace réservé du pied de page 2">
            <a:extLst>
              <a:ext uri="{FF2B5EF4-FFF2-40B4-BE49-F238E27FC236}">
                <a16:creationId xmlns:a16="http://schemas.microsoft.com/office/drawing/2014/main" id="{6307E4B1-1898-4872-93B6-CEF93B195BD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21921A48-0E82-4006-AB88-EDCB3D932210}"/>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105117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36084-CE86-4498-82A1-19CCBD90862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5B1A9724-F402-4A7E-8C8B-B42761ADD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F46E59D7-3397-4958-A01F-ABBBDB633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0C0D303-99E4-474D-956E-B9D418614D84}"/>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6" name="Espace réservé du pied de page 5">
            <a:extLst>
              <a:ext uri="{FF2B5EF4-FFF2-40B4-BE49-F238E27FC236}">
                <a16:creationId xmlns:a16="http://schemas.microsoft.com/office/drawing/2014/main" id="{A00151B6-BE98-456B-93EC-62454E92BC1D}"/>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B896985-2E14-4A77-ADD1-AD95184E1F1D}"/>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401562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035AD-849D-472E-987F-9917D6C20A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A6115722-5A29-4F00-AC0D-8624F21D2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F94D8330-3CC4-49D7-9EA3-140B23E51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D91A7A5-2A91-435C-91F6-2D9BFC7C8781}"/>
              </a:ext>
            </a:extLst>
          </p:cNvPr>
          <p:cNvSpPr>
            <a:spLocks noGrp="1"/>
          </p:cNvSpPr>
          <p:nvPr>
            <p:ph type="dt" sz="half" idx="10"/>
          </p:nvPr>
        </p:nvSpPr>
        <p:spPr/>
        <p:txBody>
          <a:bodyPr/>
          <a:lstStyle/>
          <a:p>
            <a:fld id="{F70F18A2-3CF6-405F-AD1E-973FF76AA49F}" type="datetimeFigureOut">
              <a:rPr lang="fr-BE" smtClean="0"/>
              <a:t>13-03-18</a:t>
            </a:fld>
            <a:endParaRPr lang="fr-BE"/>
          </a:p>
        </p:txBody>
      </p:sp>
      <p:sp>
        <p:nvSpPr>
          <p:cNvPr id="6" name="Espace réservé du pied de page 5">
            <a:extLst>
              <a:ext uri="{FF2B5EF4-FFF2-40B4-BE49-F238E27FC236}">
                <a16:creationId xmlns:a16="http://schemas.microsoft.com/office/drawing/2014/main" id="{11AD761F-FA5F-40FD-8E45-8ADBCF1FFA8E}"/>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62D2280-AF0B-4350-AD9F-4A76C2756A32}"/>
              </a:ext>
            </a:extLst>
          </p:cNvPr>
          <p:cNvSpPr>
            <a:spLocks noGrp="1"/>
          </p:cNvSpPr>
          <p:nvPr>
            <p:ph type="sldNum" sz="quarter" idx="12"/>
          </p:nvPr>
        </p:nvSpPr>
        <p:spPr/>
        <p:txBody>
          <a:bodyPr/>
          <a:lstStyle/>
          <a:p>
            <a:fld id="{0A66FDA6-0596-4447-BE5F-C77C437374B0}" type="slidenum">
              <a:rPr lang="fr-BE" smtClean="0"/>
              <a:t>‹#›</a:t>
            </a:fld>
            <a:endParaRPr lang="fr-BE"/>
          </a:p>
        </p:txBody>
      </p:sp>
    </p:spTree>
    <p:extLst>
      <p:ext uri="{BB962C8B-B14F-4D97-AF65-F5344CB8AC3E}">
        <p14:creationId xmlns:p14="http://schemas.microsoft.com/office/powerpoint/2010/main" val="63533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A26D810-1E5D-4B15-BFC0-D70BB7E5D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64408A4C-9A96-42A2-AD71-B3D8CF953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6907193-074C-4142-AFDA-E04BB1CAF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F18A2-3CF6-405F-AD1E-973FF76AA49F}" type="datetimeFigureOut">
              <a:rPr lang="fr-BE" smtClean="0"/>
              <a:t>13-03-18</a:t>
            </a:fld>
            <a:endParaRPr lang="fr-BE"/>
          </a:p>
        </p:txBody>
      </p:sp>
      <p:sp>
        <p:nvSpPr>
          <p:cNvPr id="5" name="Espace réservé du pied de page 4">
            <a:extLst>
              <a:ext uri="{FF2B5EF4-FFF2-40B4-BE49-F238E27FC236}">
                <a16:creationId xmlns:a16="http://schemas.microsoft.com/office/drawing/2014/main" id="{6DE08A16-0970-4E6C-856C-56CF73A17F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9EBA3305-8B12-493E-BF51-DAC214ABD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6FDA6-0596-4447-BE5F-C77C437374B0}" type="slidenum">
              <a:rPr lang="fr-BE" smtClean="0"/>
              <a:t>‹#›</a:t>
            </a:fld>
            <a:endParaRPr lang="fr-BE"/>
          </a:p>
        </p:txBody>
      </p:sp>
    </p:spTree>
    <p:extLst>
      <p:ext uri="{BB962C8B-B14F-4D97-AF65-F5344CB8AC3E}">
        <p14:creationId xmlns:p14="http://schemas.microsoft.com/office/powerpoint/2010/main" val="144653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24720"/>
            <a:ext cx="9144000" cy="598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Tereza\Downloads\titulni stranka - planeta -pag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464" y="-229654"/>
            <a:ext cx="9577064" cy="7403070"/>
          </a:xfrm>
          <a:prstGeom prst="rect">
            <a:avLst/>
          </a:prstGeom>
          <a:noFill/>
          <a:extLst>
            <a:ext uri="{909E8E84-426E-40DD-AFC4-6F175D3DCCD1}">
              <a14:hiddenFill xmlns:a14="http://schemas.microsoft.com/office/drawing/2010/main">
                <a:solidFill>
                  <a:srgbClr val="FFFFFF"/>
                </a:solidFill>
              </a14:hiddenFill>
            </a:ext>
          </a:extLst>
        </p:spPr>
      </p:pic>
      <p:pic>
        <p:nvPicPr>
          <p:cNvPr id="8" name="Zástupný symbol pro obsah 6" descr="C:\Users\Tereza\Desktop\EU.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474916" y="6113187"/>
            <a:ext cx="1285381" cy="716598"/>
          </a:xfrm>
          <a:prstGeom prst="rect">
            <a:avLst/>
          </a:prstGeom>
          <a:noFill/>
          <a:ln>
            <a:noFill/>
          </a:ln>
        </p:spPr>
      </p:pic>
      <p:pic>
        <p:nvPicPr>
          <p:cNvPr id="10" name="Obrázek 9"/>
          <p:cNvPicPr/>
          <p:nvPr/>
        </p:nvPicPr>
        <p:blipFill>
          <a:blip r:embed="rId5" cstate="print">
            <a:extLst>
              <a:ext uri="{28A0092B-C50C-407E-A947-70E740481C1C}">
                <a14:useLocalDpi xmlns:a14="http://schemas.microsoft.com/office/drawing/2010/main" val="0"/>
              </a:ext>
            </a:extLst>
          </a:blip>
          <a:stretch>
            <a:fillRect/>
          </a:stretch>
        </p:blipFill>
        <p:spPr>
          <a:xfrm>
            <a:off x="1740025" y="6221110"/>
            <a:ext cx="1800200" cy="636890"/>
          </a:xfrm>
          <a:prstGeom prst="rect">
            <a:avLst/>
          </a:prstGeom>
        </p:spPr>
      </p:pic>
      <p:pic>
        <p:nvPicPr>
          <p:cNvPr id="2050" name="Picture 2" descr="C:\Users\Tereza\Downloads\English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2505" y="2852936"/>
            <a:ext cx="3531035" cy="144016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Výsledek obrázku pro european year for development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7" name="Picture 3" descr="C:\Users\Tereza\Desktop\eyd_motto_e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9845" y="6107601"/>
            <a:ext cx="1073517" cy="72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CD0D1-FA40-42BB-9796-F18F86E87F5C}"/>
              </a:ext>
            </a:extLst>
          </p:cNvPr>
          <p:cNvSpPr>
            <a:spLocks noGrp="1"/>
          </p:cNvSpPr>
          <p:nvPr>
            <p:ph type="title"/>
          </p:nvPr>
        </p:nvSpPr>
        <p:spPr/>
        <p:txBody>
          <a:bodyPr/>
          <a:lstStyle/>
          <a:p>
            <a:r>
              <a:rPr lang="fr-BE" dirty="0" err="1"/>
              <a:t>Result</a:t>
            </a:r>
            <a:r>
              <a:rPr lang="fr-BE" dirty="0"/>
              <a:t> </a:t>
            </a:r>
            <a:r>
              <a:rPr lang="fr-BE" dirty="0" err="1"/>
              <a:t>Orienting</a:t>
            </a:r>
            <a:r>
              <a:rPr lang="fr-BE" dirty="0"/>
              <a:t> Monitoring </a:t>
            </a:r>
            <a:r>
              <a:rPr lang="fr-BE" dirty="0" err="1"/>
              <a:t>experience</a:t>
            </a:r>
            <a:r>
              <a:rPr lang="fr-BE" dirty="0"/>
              <a:t> (ROM)</a:t>
            </a:r>
          </a:p>
        </p:txBody>
      </p:sp>
      <p:pic>
        <p:nvPicPr>
          <p:cNvPr id="5" name="Espace réservé du contenu 4">
            <a:extLst>
              <a:ext uri="{FF2B5EF4-FFF2-40B4-BE49-F238E27FC236}">
                <a16:creationId xmlns:a16="http://schemas.microsoft.com/office/drawing/2014/main" id="{9E6C368C-CD6C-4BA9-910D-3999890B4839}"/>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093577" y="1825625"/>
            <a:ext cx="6004846" cy="4351338"/>
          </a:xfrm>
        </p:spPr>
      </p:pic>
    </p:spTree>
    <p:extLst>
      <p:ext uri="{BB962C8B-B14F-4D97-AF65-F5344CB8AC3E}">
        <p14:creationId xmlns:p14="http://schemas.microsoft.com/office/powerpoint/2010/main" val="351079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0461F0-E0C0-4EA7-ABB5-5E01B45DD314}"/>
              </a:ext>
            </a:extLst>
          </p:cNvPr>
          <p:cNvSpPr>
            <a:spLocks noGrp="1"/>
          </p:cNvSpPr>
          <p:nvPr>
            <p:ph type="title"/>
          </p:nvPr>
        </p:nvSpPr>
        <p:spPr>
          <a:xfrm>
            <a:off x="1355558" y="0"/>
            <a:ext cx="10515600" cy="1325563"/>
          </a:xfrm>
        </p:spPr>
        <p:txBody>
          <a:bodyPr/>
          <a:lstStyle/>
          <a:p>
            <a:endParaRPr lang="fr-BE"/>
          </a:p>
        </p:txBody>
      </p:sp>
      <p:pic>
        <p:nvPicPr>
          <p:cNvPr id="9" name="Espace réservé du contenu 8">
            <a:extLst>
              <a:ext uri="{FF2B5EF4-FFF2-40B4-BE49-F238E27FC236}">
                <a16:creationId xmlns:a16="http://schemas.microsoft.com/office/drawing/2014/main" id="{4D89A7F3-CF25-4516-815B-8717C88949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841" y="0"/>
            <a:ext cx="12868167" cy="6858000"/>
          </a:xfrm>
        </p:spPr>
      </p:pic>
    </p:spTree>
    <p:extLst>
      <p:ext uri="{BB962C8B-B14F-4D97-AF65-F5344CB8AC3E}">
        <p14:creationId xmlns:p14="http://schemas.microsoft.com/office/powerpoint/2010/main" val="191745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9EA00-5E53-4982-839E-DDAD63DEC3FD}"/>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E104D190-504B-4151-9F39-DC980AA8B8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348" y="1690688"/>
            <a:ext cx="8164735" cy="4351338"/>
          </a:xfrm>
        </p:spPr>
      </p:pic>
    </p:spTree>
    <p:extLst>
      <p:ext uri="{BB962C8B-B14F-4D97-AF65-F5344CB8AC3E}">
        <p14:creationId xmlns:p14="http://schemas.microsoft.com/office/powerpoint/2010/main" val="2479784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796DE-4B1B-4160-A729-9C4F876650A4}"/>
              </a:ext>
            </a:extLst>
          </p:cNvPr>
          <p:cNvSpPr>
            <a:spLocks noGrp="1"/>
          </p:cNvSpPr>
          <p:nvPr>
            <p:ph type="title"/>
          </p:nvPr>
        </p:nvSpPr>
        <p:spPr/>
        <p:txBody>
          <a:bodyPr/>
          <a:lstStyle/>
          <a:p>
            <a:endParaRPr lang="fr-BE" dirty="0"/>
          </a:p>
        </p:txBody>
      </p:sp>
      <p:pic>
        <p:nvPicPr>
          <p:cNvPr id="9" name="Espace réservé du contenu 8">
            <a:extLst>
              <a:ext uri="{FF2B5EF4-FFF2-40B4-BE49-F238E27FC236}">
                <a16:creationId xmlns:a16="http://schemas.microsoft.com/office/drawing/2014/main" id="{F2D536D8-A6DB-47CF-9267-156423F276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8266" y="1385889"/>
            <a:ext cx="5011225" cy="4200900"/>
          </a:xfrm>
        </p:spPr>
      </p:pic>
      <p:pic>
        <p:nvPicPr>
          <p:cNvPr id="4" name="Image 3">
            <a:extLst>
              <a:ext uri="{FF2B5EF4-FFF2-40B4-BE49-F238E27FC236}">
                <a16:creationId xmlns:a16="http://schemas.microsoft.com/office/drawing/2014/main" id="{9834BA74-BB16-424D-8ACA-B7BFF7AEA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889"/>
            <a:ext cx="7468266" cy="4200900"/>
          </a:xfrm>
          <a:prstGeom prst="rect">
            <a:avLst/>
          </a:prstGeom>
        </p:spPr>
      </p:pic>
    </p:spTree>
    <p:extLst>
      <p:ext uri="{BB962C8B-B14F-4D97-AF65-F5344CB8AC3E}">
        <p14:creationId xmlns:p14="http://schemas.microsoft.com/office/powerpoint/2010/main" val="30548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CD0D1-FA40-42BB-9796-F18F86E87F5C}"/>
              </a:ext>
            </a:extLst>
          </p:cNvPr>
          <p:cNvSpPr>
            <a:spLocks noGrp="1"/>
          </p:cNvSpPr>
          <p:nvPr>
            <p:ph type="title"/>
          </p:nvPr>
        </p:nvSpPr>
        <p:spPr/>
        <p:txBody>
          <a:bodyPr/>
          <a:lstStyle/>
          <a:p>
            <a:pPr algn="ctr"/>
            <a:r>
              <a:rPr lang="fr-BE" dirty="0" err="1"/>
              <a:t>Mid-term</a:t>
            </a:r>
            <a:r>
              <a:rPr lang="fr-BE" dirty="0"/>
              <a:t> &amp; Final </a:t>
            </a:r>
            <a:r>
              <a:rPr lang="fr-BE" dirty="0" err="1"/>
              <a:t>evaluation</a:t>
            </a:r>
            <a:endParaRPr lang="fr-BE" dirty="0"/>
          </a:p>
        </p:txBody>
      </p:sp>
      <p:pic>
        <p:nvPicPr>
          <p:cNvPr id="5" name="Espace réservé du contenu 4">
            <a:extLst>
              <a:ext uri="{FF2B5EF4-FFF2-40B4-BE49-F238E27FC236}">
                <a16:creationId xmlns:a16="http://schemas.microsoft.com/office/drawing/2014/main" id="{9E6C368C-CD6C-4BA9-910D-3999890B4839}"/>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093577" y="1825625"/>
            <a:ext cx="6004846" cy="4351338"/>
          </a:xfrm>
        </p:spPr>
      </p:pic>
    </p:spTree>
    <p:extLst>
      <p:ext uri="{BB962C8B-B14F-4D97-AF65-F5344CB8AC3E}">
        <p14:creationId xmlns:p14="http://schemas.microsoft.com/office/powerpoint/2010/main" val="410052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C0797-20A5-4B83-91CC-3E5A1607FC08}"/>
              </a:ext>
            </a:extLst>
          </p:cNvPr>
          <p:cNvSpPr>
            <a:spLocks noGrp="1"/>
          </p:cNvSpPr>
          <p:nvPr>
            <p:ph type="title"/>
          </p:nvPr>
        </p:nvSpPr>
        <p:spPr>
          <a:xfrm>
            <a:off x="838200" y="365125"/>
            <a:ext cx="10515600" cy="720725"/>
          </a:xfrm>
        </p:spPr>
        <p:txBody>
          <a:bodyPr>
            <a:normAutofit fontScale="90000"/>
          </a:bodyPr>
          <a:lstStyle/>
          <a:p>
            <a:pPr algn="ctr"/>
            <a:r>
              <a:rPr lang="fr-BE" sz="3100" dirty="0"/>
              <a:t/>
            </a:r>
            <a:br>
              <a:rPr lang="fr-BE" sz="3100" dirty="0"/>
            </a:br>
            <a:r>
              <a:rPr lang="fr-BE" sz="3100" dirty="0"/>
              <a:t>Objectives of the </a:t>
            </a:r>
            <a:r>
              <a:rPr lang="fr-BE" sz="3100" dirty="0" err="1"/>
              <a:t>mid-term</a:t>
            </a:r>
            <a:r>
              <a:rPr lang="fr-BE" sz="3100" dirty="0"/>
              <a:t> </a:t>
            </a:r>
            <a:r>
              <a:rPr lang="fr-BE" sz="3100" dirty="0" err="1"/>
              <a:t>evaluation</a:t>
            </a:r>
            <a:r>
              <a:rPr lang="fr-BE" sz="3100" dirty="0"/>
              <a:t>:</a:t>
            </a:r>
            <a:r>
              <a:rPr lang="fr-BE" dirty="0"/>
              <a:t/>
            </a:r>
            <a:br>
              <a:rPr lang="fr-BE" dirty="0"/>
            </a:br>
            <a:endParaRPr lang="fr-BE" dirty="0"/>
          </a:p>
        </p:txBody>
      </p:sp>
      <p:sp>
        <p:nvSpPr>
          <p:cNvPr id="3" name="Espace réservé du contenu 2">
            <a:extLst>
              <a:ext uri="{FF2B5EF4-FFF2-40B4-BE49-F238E27FC236}">
                <a16:creationId xmlns:a16="http://schemas.microsoft.com/office/drawing/2014/main" id="{3AEAB7B3-E7EA-4465-8788-EB810C1D3D15}"/>
              </a:ext>
            </a:extLst>
          </p:cNvPr>
          <p:cNvSpPr>
            <a:spLocks noGrp="1"/>
          </p:cNvSpPr>
          <p:nvPr>
            <p:ph idx="1"/>
          </p:nvPr>
        </p:nvSpPr>
        <p:spPr>
          <a:xfrm>
            <a:off x="838200" y="1085850"/>
            <a:ext cx="10515600" cy="5091113"/>
          </a:xfrm>
        </p:spPr>
        <p:txBody>
          <a:bodyPr>
            <a:normAutofit/>
          </a:bodyPr>
          <a:lstStyle/>
          <a:p>
            <a:pPr algn="just"/>
            <a:r>
              <a:rPr lang="en-US" sz="2000" dirty="0"/>
              <a:t>Identification of project components that play role of factors enabling and supporting sustainability of impact and meaning of the project </a:t>
            </a:r>
            <a:r>
              <a:rPr lang="en-US" sz="2000" dirty="0" err="1"/>
              <a:t>programme</a:t>
            </a:r>
            <a:r>
              <a:rPr lang="en-US" sz="2000" dirty="0"/>
              <a:t> even after the end of the Eat Responsibly project, and qualitative analysis of contexts in which the factors can be efficient</a:t>
            </a:r>
          </a:p>
          <a:p>
            <a:pPr algn="just"/>
            <a:r>
              <a:rPr lang="en-US" sz="2000" dirty="0"/>
              <a:t> Identification of factors (good practices) that have supported project successes in the project countries, with special focus on entering of global dimension into network of environmentally oriented schools –</a:t>
            </a:r>
          </a:p>
          <a:p>
            <a:pPr algn="just"/>
            <a:r>
              <a:rPr lang="en-US" sz="2000" dirty="0"/>
              <a:t>Focus on stories of change: identification and evaluation of changes that the project has brought to the project countries in terms of </a:t>
            </a:r>
          </a:p>
          <a:p>
            <a:pPr lvl="1" algn="just"/>
            <a:r>
              <a:rPr lang="en-US" sz="1600" dirty="0"/>
              <a:t>Mind-set of the target groups representatives</a:t>
            </a:r>
          </a:p>
          <a:p>
            <a:pPr lvl="1" algn="just"/>
            <a:r>
              <a:rPr lang="en-US" sz="1600" dirty="0"/>
              <a:t>Skills and everyday </a:t>
            </a:r>
            <a:r>
              <a:rPr lang="en-US" sz="1600" dirty="0" err="1"/>
              <a:t>behaviour</a:t>
            </a:r>
            <a:r>
              <a:rPr lang="en-US" sz="1600" dirty="0"/>
              <a:t> of the target groups representatives</a:t>
            </a:r>
          </a:p>
          <a:p>
            <a:pPr lvl="1" algn="just"/>
            <a:r>
              <a:rPr lang="en-US" sz="1600" dirty="0"/>
              <a:t>Concrete structural change relevant to responsible food consumption </a:t>
            </a:r>
          </a:p>
          <a:p>
            <a:pPr algn="just"/>
            <a:r>
              <a:rPr lang="en-US" sz="2000" dirty="0"/>
              <a:t>Case studies in 2 selected countries evaluating in depth changes that the project has brought with special focus on drives of these changes and on their impact on public engagement of project target groups</a:t>
            </a:r>
            <a:endParaRPr lang="fr-BE" sz="2000" dirty="0"/>
          </a:p>
        </p:txBody>
      </p:sp>
    </p:spTree>
    <p:extLst>
      <p:ext uri="{BB962C8B-B14F-4D97-AF65-F5344CB8AC3E}">
        <p14:creationId xmlns:p14="http://schemas.microsoft.com/office/powerpoint/2010/main" val="2875480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6D1F69-3900-4AFF-997B-87FAD5FEA71D}"/>
              </a:ext>
            </a:extLst>
          </p:cNvPr>
          <p:cNvSpPr>
            <a:spLocks noGrp="1"/>
          </p:cNvSpPr>
          <p:nvPr>
            <p:ph type="title"/>
          </p:nvPr>
        </p:nvSpPr>
        <p:spPr/>
        <p:txBody>
          <a:bodyPr/>
          <a:lstStyle/>
          <a:p>
            <a:endParaRPr lang="fr-BE" dirty="0"/>
          </a:p>
        </p:txBody>
      </p:sp>
      <p:sp>
        <p:nvSpPr>
          <p:cNvPr id="3" name="Espace réservé du contenu 2">
            <a:extLst>
              <a:ext uri="{FF2B5EF4-FFF2-40B4-BE49-F238E27FC236}">
                <a16:creationId xmlns:a16="http://schemas.microsoft.com/office/drawing/2014/main" id="{C094D13B-0F7B-415A-A22A-C7FFA43BE522}"/>
              </a:ext>
            </a:extLst>
          </p:cNvPr>
          <p:cNvSpPr>
            <a:spLocks noGrp="1"/>
          </p:cNvSpPr>
          <p:nvPr>
            <p:ph idx="1"/>
          </p:nvPr>
        </p:nvSpPr>
        <p:spPr>
          <a:xfrm>
            <a:off x="838200" y="794084"/>
            <a:ext cx="10515600" cy="5382879"/>
          </a:xfrm>
        </p:spPr>
        <p:txBody>
          <a:bodyPr>
            <a:normAutofit/>
          </a:bodyPr>
          <a:lstStyle/>
          <a:p>
            <a:pPr marL="0" indent="0">
              <a:buNone/>
            </a:pPr>
            <a:r>
              <a:rPr lang="fr-BE" sz="2000" b="1" dirty="0"/>
              <a:t>Final </a:t>
            </a:r>
            <a:r>
              <a:rPr lang="fr-BE" sz="2000" b="1" dirty="0" err="1"/>
              <a:t>evaluation</a:t>
            </a:r>
            <a:r>
              <a:rPr lang="fr-BE" sz="2000" b="1" dirty="0"/>
              <a:t> - objectives: </a:t>
            </a:r>
          </a:p>
          <a:p>
            <a:pPr marL="514350" indent="-514350">
              <a:buAutoNum type="arabicParenR"/>
            </a:pPr>
            <a:r>
              <a:rPr lang="fr-BE" sz="2000" dirty="0" err="1"/>
              <a:t>Summarise</a:t>
            </a:r>
            <a:r>
              <a:rPr lang="fr-BE" sz="2000" dirty="0"/>
              <a:t> </a:t>
            </a:r>
            <a:r>
              <a:rPr lang="fr-BE" sz="2000" dirty="0" err="1"/>
              <a:t>experience</a:t>
            </a:r>
            <a:r>
              <a:rPr lang="fr-BE" sz="2000" dirty="0"/>
              <a:t> of </a:t>
            </a:r>
            <a:r>
              <a:rPr lang="fr-BE" sz="2000" dirty="0" err="1"/>
              <a:t>individual</a:t>
            </a:r>
            <a:r>
              <a:rPr lang="fr-BE" sz="2000" dirty="0"/>
              <a:t> </a:t>
            </a:r>
            <a:r>
              <a:rPr lang="fr-BE" sz="2000" dirty="0" err="1"/>
              <a:t>actors</a:t>
            </a:r>
            <a:r>
              <a:rPr lang="fr-BE" sz="2000" dirty="0"/>
              <a:t> (</a:t>
            </a:r>
            <a:r>
              <a:rPr lang="fr-BE" sz="2000" dirty="0" err="1"/>
              <a:t>coordinators</a:t>
            </a:r>
            <a:r>
              <a:rPr lang="fr-BE" sz="2000" dirty="0"/>
              <a:t> &amp; </a:t>
            </a:r>
            <a:r>
              <a:rPr lang="fr-BE" sz="2000" dirty="0" err="1"/>
              <a:t>teachers</a:t>
            </a:r>
            <a:r>
              <a:rPr lang="fr-BE" sz="2000" dirty="0"/>
              <a:t>) </a:t>
            </a:r>
          </a:p>
          <a:p>
            <a:pPr marL="514350" indent="-514350">
              <a:buAutoNum type="arabicParenR"/>
            </a:pPr>
            <a:r>
              <a:rPr lang="fr-BE" sz="2000" dirty="0" err="1"/>
              <a:t>Identify</a:t>
            </a:r>
            <a:r>
              <a:rPr lang="fr-BE" sz="2000" dirty="0"/>
              <a:t> </a:t>
            </a:r>
            <a:r>
              <a:rPr lang="fr-BE" sz="2000" dirty="0" err="1"/>
              <a:t>factors</a:t>
            </a:r>
            <a:r>
              <a:rPr lang="fr-BE" sz="2000" dirty="0"/>
              <a:t> </a:t>
            </a:r>
            <a:r>
              <a:rPr lang="fr-BE" sz="2000" dirty="0" err="1"/>
              <a:t>enabling</a:t>
            </a:r>
            <a:r>
              <a:rPr lang="fr-BE" sz="2000" dirty="0"/>
              <a:t> and </a:t>
            </a:r>
            <a:r>
              <a:rPr lang="fr-BE" sz="2000" dirty="0" err="1"/>
              <a:t>supporting</a:t>
            </a:r>
            <a:r>
              <a:rPr lang="fr-BE" sz="2000" dirty="0"/>
              <a:t> </a:t>
            </a:r>
            <a:r>
              <a:rPr lang="fr-BE" sz="2000" dirty="0" err="1"/>
              <a:t>sustainability</a:t>
            </a:r>
            <a:r>
              <a:rPr lang="fr-BE" sz="2000" dirty="0"/>
              <a:t> </a:t>
            </a:r>
          </a:p>
          <a:p>
            <a:pPr marL="514350" indent="-514350">
              <a:buAutoNum type="arabicParenR"/>
            </a:pPr>
            <a:r>
              <a:rPr lang="fr-BE" sz="2000" dirty="0"/>
              <a:t>Identification of </a:t>
            </a:r>
            <a:r>
              <a:rPr lang="fr-BE" sz="2000" dirty="0" err="1"/>
              <a:t>factors</a:t>
            </a:r>
            <a:r>
              <a:rPr lang="fr-BE" sz="2000" dirty="0"/>
              <a:t> (good practices) </a:t>
            </a:r>
            <a:r>
              <a:rPr lang="fr-BE" sz="2000" dirty="0" err="1"/>
              <a:t>that</a:t>
            </a:r>
            <a:r>
              <a:rPr lang="fr-BE" sz="2000" dirty="0"/>
              <a:t> have </a:t>
            </a:r>
            <a:r>
              <a:rPr lang="fr-BE" sz="2000" dirty="0" err="1"/>
              <a:t>supported</a:t>
            </a:r>
            <a:r>
              <a:rPr lang="fr-BE" sz="2000" dirty="0"/>
              <a:t> </a:t>
            </a:r>
            <a:r>
              <a:rPr lang="fr-BE" sz="2000" dirty="0" err="1"/>
              <a:t>project</a:t>
            </a:r>
            <a:r>
              <a:rPr lang="fr-BE" sz="2000" dirty="0"/>
              <a:t> </a:t>
            </a:r>
            <a:r>
              <a:rPr lang="fr-BE" sz="2000" dirty="0" err="1"/>
              <a:t>successes</a:t>
            </a:r>
            <a:endParaRPr lang="fr-BE" sz="2000" dirty="0"/>
          </a:p>
          <a:p>
            <a:pPr marL="514350" indent="-514350">
              <a:buAutoNum type="arabicParenR"/>
            </a:pPr>
            <a:r>
              <a:rPr lang="fr-BE" sz="2000" dirty="0" err="1"/>
              <a:t>Implementation</a:t>
            </a:r>
            <a:r>
              <a:rPr lang="fr-BE" sz="2000" dirty="0"/>
              <a:t> of global dimension </a:t>
            </a:r>
            <a:r>
              <a:rPr lang="fr-BE" sz="2000" dirty="0" err="1"/>
              <a:t>into</a:t>
            </a:r>
            <a:r>
              <a:rPr lang="fr-BE" sz="2000" dirty="0"/>
              <a:t> network of </a:t>
            </a:r>
            <a:r>
              <a:rPr lang="fr-BE" sz="2000" dirty="0" err="1"/>
              <a:t>environmentally</a:t>
            </a:r>
            <a:r>
              <a:rPr lang="fr-BE" sz="2000" dirty="0"/>
              <a:t> </a:t>
            </a:r>
            <a:r>
              <a:rPr lang="fr-BE" sz="2000" dirty="0" err="1"/>
              <a:t>oriented</a:t>
            </a:r>
            <a:r>
              <a:rPr lang="fr-BE" sz="2000" dirty="0"/>
              <a:t> </a:t>
            </a:r>
            <a:r>
              <a:rPr lang="fr-BE" sz="2000" dirty="0" err="1"/>
              <a:t>schools</a:t>
            </a:r>
            <a:endParaRPr lang="fr-BE" sz="2000" dirty="0"/>
          </a:p>
          <a:p>
            <a:pPr marL="514350" indent="-514350">
              <a:buAutoNum type="arabicParenR"/>
            </a:pPr>
            <a:r>
              <a:rPr lang="fr-BE" sz="2000" dirty="0"/>
              <a:t>Identification and </a:t>
            </a:r>
            <a:r>
              <a:rPr lang="fr-BE" sz="2000" dirty="0" err="1"/>
              <a:t>evaluation</a:t>
            </a:r>
            <a:r>
              <a:rPr lang="fr-BE" sz="2000" dirty="0"/>
              <a:t> of changes </a:t>
            </a:r>
            <a:r>
              <a:rPr lang="fr-BE" sz="2000" dirty="0" err="1"/>
              <a:t>that</a:t>
            </a:r>
            <a:r>
              <a:rPr lang="fr-BE" sz="2000" dirty="0"/>
              <a:t> </a:t>
            </a:r>
            <a:r>
              <a:rPr lang="fr-BE" sz="2000" dirty="0" err="1"/>
              <a:t>project</a:t>
            </a:r>
            <a:r>
              <a:rPr lang="fr-BE" sz="2000" dirty="0"/>
              <a:t> has </a:t>
            </a:r>
            <a:r>
              <a:rPr lang="fr-BE" sz="2000" dirty="0" err="1"/>
              <a:t>brought</a:t>
            </a:r>
            <a:r>
              <a:rPr lang="fr-BE" sz="2000" dirty="0"/>
              <a:t> </a:t>
            </a:r>
            <a:r>
              <a:rPr lang="fr-BE" sz="2000" dirty="0" err="1"/>
              <a:t>into</a:t>
            </a:r>
            <a:r>
              <a:rPr lang="fr-BE" sz="2000" dirty="0"/>
              <a:t> </a:t>
            </a:r>
            <a:r>
              <a:rPr lang="fr-BE" sz="2000" dirty="0" err="1"/>
              <a:t>everyday</a:t>
            </a:r>
            <a:r>
              <a:rPr lang="fr-BE" sz="2000" dirty="0"/>
              <a:t> life of </a:t>
            </a:r>
            <a:r>
              <a:rPr lang="fr-BE" sz="2000" dirty="0" err="1"/>
              <a:t>its</a:t>
            </a:r>
            <a:r>
              <a:rPr lang="fr-BE" sz="2000" dirty="0"/>
              <a:t> participants</a:t>
            </a:r>
          </a:p>
          <a:p>
            <a:pPr marL="514350" indent="-514350">
              <a:buAutoNum type="arabicParenR"/>
            </a:pPr>
            <a:endParaRPr lang="fr-BE" sz="2000" dirty="0"/>
          </a:p>
          <a:p>
            <a:pPr marL="0" indent="0">
              <a:buNone/>
            </a:pPr>
            <a:r>
              <a:rPr lang="fr-BE" sz="2000" b="1" dirty="0"/>
              <a:t>Methods:</a:t>
            </a:r>
          </a:p>
          <a:p>
            <a:pPr marL="342900" indent="-342900">
              <a:buAutoNum type="alphaLcParenR"/>
            </a:pPr>
            <a:r>
              <a:rPr lang="fr-BE" sz="2000" dirty="0"/>
              <a:t>Menu for Change International Forum: quantitative </a:t>
            </a:r>
            <a:r>
              <a:rPr lang="fr-BE" sz="2000" dirty="0" err="1"/>
              <a:t>evaluation</a:t>
            </a:r>
            <a:endParaRPr lang="fr-BE" sz="2000" dirty="0"/>
          </a:p>
          <a:p>
            <a:pPr marL="342900" indent="-342900">
              <a:buAutoNum type="alphaLcParenR"/>
            </a:pPr>
            <a:r>
              <a:rPr lang="fr-BE" sz="2000" dirty="0" err="1"/>
              <a:t>Coordinators</a:t>
            </a:r>
            <a:r>
              <a:rPr lang="fr-BE" sz="2000" dirty="0"/>
              <a:t>: on-line in-</a:t>
            </a:r>
            <a:r>
              <a:rPr lang="fr-BE" sz="2000" dirty="0" err="1"/>
              <a:t>depth</a:t>
            </a:r>
            <a:r>
              <a:rPr lang="fr-BE" sz="2000" dirty="0"/>
              <a:t> interviews</a:t>
            </a:r>
          </a:p>
          <a:p>
            <a:pPr marL="342900" indent="-342900">
              <a:buAutoNum type="alphaLcParenR"/>
            </a:pPr>
            <a:r>
              <a:rPr lang="fr-BE" sz="2000" dirty="0"/>
              <a:t>All </a:t>
            </a:r>
            <a:r>
              <a:rPr lang="fr-BE" sz="2000" dirty="0" err="1"/>
              <a:t>teachers</a:t>
            </a:r>
            <a:r>
              <a:rPr lang="fr-BE" sz="2000" dirty="0"/>
              <a:t>: brief quantitative questionnaire</a:t>
            </a:r>
          </a:p>
          <a:p>
            <a:pPr marL="342900" indent="-342900">
              <a:buAutoNum type="alphaLcParenR"/>
            </a:pPr>
            <a:r>
              <a:rPr lang="fr-BE" sz="2000" dirty="0" err="1"/>
              <a:t>Involved</a:t>
            </a:r>
            <a:r>
              <a:rPr lang="fr-BE" sz="2000" dirty="0"/>
              <a:t> </a:t>
            </a:r>
            <a:r>
              <a:rPr lang="fr-BE" sz="2000" dirty="0" err="1"/>
              <a:t>teachers</a:t>
            </a:r>
            <a:r>
              <a:rPr lang="fr-BE" sz="2000" dirty="0"/>
              <a:t> in-</a:t>
            </a:r>
            <a:r>
              <a:rPr lang="fr-BE" sz="2000" dirty="0" err="1"/>
              <a:t>depth</a:t>
            </a:r>
            <a:r>
              <a:rPr lang="fr-BE" sz="2000" dirty="0"/>
              <a:t>: on-line in-</a:t>
            </a:r>
            <a:r>
              <a:rPr lang="fr-BE" sz="2000" dirty="0" err="1"/>
              <a:t>depth</a:t>
            </a:r>
            <a:r>
              <a:rPr lang="fr-BE" sz="2000" dirty="0"/>
              <a:t> interviews </a:t>
            </a:r>
            <a:r>
              <a:rPr lang="fr-BE" sz="2000" dirty="0" err="1"/>
              <a:t>with</a:t>
            </a:r>
            <a:r>
              <a:rPr lang="fr-BE" sz="2000" dirty="0"/>
              <a:t> </a:t>
            </a:r>
            <a:r>
              <a:rPr lang="fr-BE" sz="2000" dirty="0" err="1"/>
              <a:t>selected</a:t>
            </a:r>
            <a:r>
              <a:rPr lang="fr-BE" sz="2000" dirty="0"/>
              <a:t> </a:t>
            </a:r>
            <a:r>
              <a:rPr lang="fr-BE" sz="2000" dirty="0" err="1"/>
              <a:t>teachers</a:t>
            </a:r>
            <a:endParaRPr lang="fr-BE" sz="2000" dirty="0"/>
          </a:p>
        </p:txBody>
      </p:sp>
    </p:spTree>
    <p:extLst>
      <p:ext uri="{BB962C8B-B14F-4D97-AF65-F5344CB8AC3E}">
        <p14:creationId xmlns:p14="http://schemas.microsoft.com/office/powerpoint/2010/main" val="294476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C:\Users\Tereza\Desktop\SDGs Ceny\SDGs12_foto_www.klapper.cz.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47634" y="12031"/>
            <a:ext cx="11161368" cy="70986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Tereza\Desktop\Winne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41432" y="12031"/>
            <a:ext cx="45505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668" y="375688"/>
            <a:ext cx="3504652" cy="347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contenu 4">
            <a:extLst>
              <a:ext uri="{FF2B5EF4-FFF2-40B4-BE49-F238E27FC236}">
                <a16:creationId xmlns:a16="http://schemas.microsoft.com/office/drawing/2014/main" id="{BECCE18A-F3E3-432A-BFC2-38B6251FD615}"/>
              </a:ext>
            </a:extLst>
          </p:cNvPr>
          <p:cNvSpPr>
            <a:spLocks noGrp="1"/>
          </p:cNvSpPr>
          <p:nvPr>
            <p:ph idx="1"/>
          </p:nvPr>
        </p:nvSpPr>
        <p:spPr/>
        <p:txBody>
          <a:bodyPr/>
          <a:lstStyle/>
          <a:p>
            <a:endParaRPr lang="fr-BE" dirty="0"/>
          </a:p>
        </p:txBody>
      </p:sp>
    </p:spTree>
    <p:extLst>
      <p:ext uri="{BB962C8B-B14F-4D97-AF65-F5344CB8AC3E}">
        <p14:creationId xmlns:p14="http://schemas.microsoft.com/office/powerpoint/2010/main" val="278376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a:xfrm>
            <a:off x="1524000" y="5157192"/>
            <a:ext cx="9324528" cy="1700808"/>
          </a:xfrm>
        </p:spPr>
        <p:txBody>
          <a:bodyPr>
            <a:normAutofit fontScale="32500" lnSpcReduction="20000"/>
          </a:bodyPr>
          <a:lstStyle/>
          <a:p>
            <a:endParaRPr lang="cs-CZ" b="1" dirty="0"/>
          </a:p>
          <a:p>
            <a:r>
              <a:rPr lang="en-US" sz="6200" i="1" dirty="0"/>
              <a:t>You cannot get through a single day without having an impact on the world around you. What you do makes a difference, and you have to decide what kind of difference you want to make.</a:t>
            </a:r>
            <a:endParaRPr lang="cs-CZ" sz="6200" i="1" dirty="0"/>
          </a:p>
          <a:p>
            <a:endParaRPr lang="cs-CZ" sz="5400" dirty="0"/>
          </a:p>
          <a:p>
            <a:r>
              <a:rPr lang="cs-CZ" sz="5100" b="1" dirty="0"/>
              <a:t>Jane </a:t>
            </a:r>
            <a:r>
              <a:rPr lang="cs-CZ" sz="5100" b="1" dirty="0" err="1"/>
              <a:t>Goodall</a:t>
            </a:r>
            <a:endParaRPr lang="cs-CZ" sz="5100" b="1" dirty="0"/>
          </a:p>
        </p:txBody>
      </p:sp>
      <p:pic>
        <p:nvPicPr>
          <p:cNvPr id="10242" name="Picture 2" descr="C:\Users\Tereza\Desktop\Bulgaria Forum\Menu pro změnu_žáci_Ma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954" y="0"/>
            <a:ext cx="9308047" cy="517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06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F08C2-DE99-44D6-BAF7-F59380C0717E}"/>
              </a:ext>
            </a:extLst>
          </p:cNvPr>
          <p:cNvSpPr>
            <a:spLocks noGrp="1"/>
          </p:cNvSpPr>
          <p:nvPr>
            <p:ph type="title"/>
          </p:nvPr>
        </p:nvSpPr>
        <p:spPr/>
        <p:txBody>
          <a:bodyPr/>
          <a:lstStyle/>
          <a:p>
            <a:endParaRPr lang="fr-BE" dirty="0"/>
          </a:p>
        </p:txBody>
      </p:sp>
      <p:sp>
        <p:nvSpPr>
          <p:cNvPr id="12" name="Rectangle 11">
            <a:extLst>
              <a:ext uri="{FF2B5EF4-FFF2-40B4-BE49-F238E27FC236}">
                <a16:creationId xmlns:a16="http://schemas.microsoft.com/office/drawing/2014/main" id="{B40CA1C9-B23E-445D-91E9-D094821D474D}"/>
              </a:ext>
            </a:extLst>
          </p:cNvPr>
          <p:cNvSpPr/>
          <p:nvPr/>
        </p:nvSpPr>
        <p:spPr>
          <a:xfrm>
            <a:off x="505326" y="3244333"/>
            <a:ext cx="8181474" cy="2954655"/>
          </a:xfrm>
          <a:prstGeom prst="rect">
            <a:avLst/>
          </a:prstGeom>
        </p:spPr>
        <p:txBody>
          <a:bodyPr wrap="square">
            <a:spAutoFit/>
          </a:bodyPr>
          <a:lstStyle/>
          <a:p>
            <a:endParaRPr lang="fr-BE" dirty="0"/>
          </a:p>
          <a:p>
            <a:endParaRPr lang="fr-BE" dirty="0"/>
          </a:p>
          <a:p>
            <a:endParaRPr lang="fr-BE" dirty="0"/>
          </a:p>
          <a:p>
            <a:endParaRPr lang="fr-BE" dirty="0"/>
          </a:p>
          <a:p>
            <a:endParaRPr lang="fr-BE" dirty="0"/>
          </a:p>
          <a:p>
            <a:endParaRPr lang="fr-BE" dirty="0"/>
          </a:p>
          <a:p>
            <a:endParaRPr lang="fr-BE" dirty="0"/>
          </a:p>
          <a:p>
            <a:r>
              <a:rPr lang="fr-BE" sz="2000" dirty="0"/>
              <a:t>                                                                </a:t>
            </a:r>
            <a:r>
              <a:rPr lang="fr-BE" sz="2000" b="1" dirty="0" err="1"/>
              <a:t>Thank</a:t>
            </a:r>
            <a:r>
              <a:rPr lang="fr-BE" sz="2000" b="1" dirty="0"/>
              <a:t> </a:t>
            </a:r>
            <a:r>
              <a:rPr lang="fr-BE" sz="2000" b="1" dirty="0" err="1"/>
              <a:t>you</a:t>
            </a:r>
            <a:r>
              <a:rPr lang="fr-BE" sz="2000" b="1" dirty="0"/>
              <a:t> for </a:t>
            </a:r>
            <a:r>
              <a:rPr lang="fr-BE" sz="2000" b="1" dirty="0" err="1"/>
              <a:t>your</a:t>
            </a:r>
            <a:r>
              <a:rPr lang="fr-BE" sz="2000" b="1" dirty="0"/>
              <a:t> attention!</a:t>
            </a:r>
          </a:p>
          <a:p>
            <a:endParaRPr lang="fr-BE" sz="2000" b="1" dirty="0"/>
          </a:p>
          <a:p>
            <a:r>
              <a:rPr lang="fr-BE" sz="2000" b="1" dirty="0"/>
              <a:t>                                                          </a:t>
            </a:r>
            <a:r>
              <a:rPr lang="fr-BE" sz="2000" b="1" dirty="0" err="1"/>
              <a:t>Tereza</a:t>
            </a:r>
            <a:r>
              <a:rPr lang="fr-BE" sz="2000" b="1" dirty="0"/>
              <a:t> </a:t>
            </a:r>
            <a:r>
              <a:rPr lang="fr-BE" sz="2000" b="1" dirty="0" err="1"/>
              <a:t>Cajkova</a:t>
            </a:r>
            <a:r>
              <a:rPr lang="fr-BE" sz="2000" b="1" dirty="0"/>
              <a:t> (cajkova@glopolis.org)</a:t>
            </a:r>
          </a:p>
        </p:txBody>
      </p:sp>
      <p:pic>
        <p:nvPicPr>
          <p:cNvPr id="16" name="Espace réservé du contenu 15">
            <a:extLst>
              <a:ext uri="{FF2B5EF4-FFF2-40B4-BE49-F238E27FC236}">
                <a16:creationId xmlns:a16="http://schemas.microsoft.com/office/drawing/2014/main" id="{F25F039B-5E40-4FDD-85FB-C720D38691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812" y="-660054"/>
            <a:ext cx="10001858" cy="5629095"/>
          </a:xfrm>
        </p:spPr>
      </p:pic>
    </p:spTree>
    <p:extLst>
      <p:ext uri="{BB962C8B-B14F-4D97-AF65-F5344CB8AC3E}">
        <p14:creationId xmlns:p14="http://schemas.microsoft.com/office/powerpoint/2010/main" val="6823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39DC7-FB3E-4549-ADA9-D90243C7DF2D}"/>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1DAED2ED-BAB4-4C5C-9A9E-DE11F9099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2262"/>
            <a:ext cx="12198276" cy="6170613"/>
          </a:xfrm>
        </p:spPr>
      </p:pic>
    </p:spTree>
    <p:extLst>
      <p:ext uri="{BB962C8B-B14F-4D97-AF65-F5344CB8AC3E}">
        <p14:creationId xmlns:p14="http://schemas.microsoft.com/office/powerpoint/2010/main" val="4215031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4162474"/>
          </a:xfrm>
        </p:spPr>
        <p:txBody>
          <a:bodyPr/>
          <a:lstStyle/>
          <a:p>
            <a:endParaRPr lang="cs-CZ" dirty="0"/>
          </a:p>
        </p:txBody>
      </p:sp>
      <p:sp>
        <p:nvSpPr>
          <p:cNvPr id="3" name="Zástupný symbol pro obsah 2"/>
          <p:cNvSpPr>
            <a:spLocks noGrp="1"/>
          </p:cNvSpPr>
          <p:nvPr>
            <p:ph idx="1"/>
          </p:nvPr>
        </p:nvSpPr>
        <p:spPr>
          <a:xfrm>
            <a:off x="1524000" y="4618930"/>
            <a:ext cx="9144000" cy="2239069"/>
          </a:xfrm>
          <a:solidFill>
            <a:schemeClr val="tx2">
              <a:lumMod val="60000"/>
              <a:lumOff val="40000"/>
            </a:schemeClr>
          </a:solidFill>
        </p:spPr>
        <p:txBody>
          <a:bodyPr>
            <a:normAutofit/>
          </a:bodyPr>
          <a:lstStyle/>
          <a:p>
            <a:pPr marL="0" indent="0" algn="ctr">
              <a:buNone/>
            </a:pPr>
            <a:endParaRPr lang="en-GB" b="1" dirty="0">
              <a:solidFill>
                <a:schemeClr val="bg1"/>
              </a:solidFill>
            </a:endParaRPr>
          </a:p>
          <a:p>
            <a:pPr marL="0" indent="0" algn="ctr">
              <a:buNone/>
            </a:pPr>
            <a:r>
              <a:rPr lang="en-GB" b="1" dirty="0">
                <a:solidFill>
                  <a:schemeClr val="bg1"/>
                </a:solidFill>
              </a:rPr>
              <a:t>550</a:t>
            </a:r>
            <a:r>
              <a:rPr lang="en-GB" b="1" dirty="0"/>
              <a:t> schools</a:t>
            </a:r>
            <a:r>
              <a:rPr lang="cs-CZ" b="1" dirty="0"/>
              <a:t> </a:t>
            </a:r>
          </a:p>
          <a:p>
            <a:pPr marL="0" indent="0" algn="ctr">
              <a:buNone/>
            </a:pPr>
            <a:r>
              <a:rPr lang="en-GB" b="1" dirty="0">
                <a:solidFill>
                  <a:schemeClr val="bg1"/>
                </a:solidFill>
              </a:rPr>
              <a:t>2107</a:t>
            </a:r>
            <a:r>
              <a:rPr lang="cs-CZ" b="1" dirty="0"/>
              <a:t> teachers trained </a:t>
            </a:r>
          </a:p>
          <a:p>
            <a:pPr marL="0" indent="0" algn="ctr">
              <a:buNone/>
            </a:pPr>
            <a:r>
              <a:rPr lang="en-GB" b="1" dirty="0">
                <a:solidFill>
                  <a:schemeClr val="bg1"/>
                </a:solidFill>
              </a:rPr>
              <a:t>14840  </a:t>
            </a:r>
            <a:r>
              <a:rPr lang="en-GB" b="1" dirty="0"/>
              <a:t>teachers </a:t>
            </a:r>
            <a:r>
              <a:rPr lang="cs-CZ" b="1" dirty="0"/>
              <a:t> involved </a:t>
            </a:r>
          </a:p>
        </p:txBody>
      </p:sp>
      <p:pic>
        <p:nvPicPr>
          <p:cNvPr id="6" name="Picture 2" descr="https://scontent-vie1-1.xx.fbcdn.net/hphotos-xpa1/v/t1.0-9/12342315_925497750831803_8655314371350525446_n.jpg?oh=4c4c33ed84d4e50664c31d6222efcddb&amp;oe=57345B4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9614" y="-1467544"/>
            <a:ext cx="9151325"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6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4162474"/>
          </a:xfrm>
        </p:spPr>
        <p:txBody>
          <a:bodyPr/>
          <a:lstStyle/>
          <a:p>
            <a:endParaRPr lang="cs-CZ" dirty="0"/>
          </a:p>
        </p:txBody>
      </p:sp>
      <p:pic>
        <p:nvPicPr>
          <p:cNvPr id="5" name="Picture 3" descr="C:\Users\Tereza\Desktop\13416748_884893281639721_4917258925499695940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09451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1524000" y="5949280"/>
            <a:ext cx="9144000" cy="908720"/>
          </a:xfrm>
          <a:solidFill>
            <a:schemeClr val="accent6">
              <a:lumMod val="75000"/>
            </a:schemeClr>
          </a:solidFill>
        </p:spPr>
        <p:txBody>
          <a:bodyPr>
            <a:normAutofit/>
          </a:bodyPr>
          <a:lstStyle/>
          <a:p>
            <a:pPr marL="0" indent="0" algn="ctr">
              <a:buNone/>
            </a:pPr>
            <a:r>
              <a:rPr lang="en-GB" b="1" dirty="0">
                <a:solidFill>
                  <a:schemeClr val="bg1"/>
                </a:solidFill>
              </a:rPr>
              <a:t>757 </a:t>
            </a:r>
            <a:r>
              <a:rPr lang="cs-CZ" b="1" dirty="0"/>
              <a:t>(</a:t>
            </a:r>
            <a:r>
              <a:rPr lang="en-GB" b="1" dirty="0"/>
              <a:t>out of</a:t>
            </a:r>
            <a:r>
              <a:rPr lang="cs-CZ" b="1" dirty="0"/>
              <a:t>)</a:t>
            </a:r>
            <a:r>
              <a:rPr lang="en-GB" b="1" dirty="0"/>
              <a:t> school actions</a:t>
            </a:r>
            <a:endParaRPr lang="cs-CZ" b="1" dirty="0"/>
          </a:p>
        </p:txBody>
      </p:sp>
    </p:spTree>
    <p:extLst>
      <p:ext uri="{BB962C8B-B14F-4D97-AF65-F5344CB8AC3E}">
        <p14:creationId xmlns:p14="http://schemas.microsoft.com/office/powerpoint/2010/main" val="361544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524000" y="4949294"/>
            <a:ext cx="9132703" cy="1908706"/>
          </a:xfrm>
          <a:solidFill>
            <a:srgbClr val="45E838"/>
          </a:solidFill>
        </p:spPr>
        <p:txBody>
          <a:bodyPr>
            <a:noAutofit/>
          </a:bodyPr>
          <a:lstStyle/>
          <a:p>
            <a:pPr marL="0" indent="0">
              <a:buNone/>
            </a:pPr>
            <a:endParaRPr lang="cs-CZ" b="1" dirty="0"/>
          </a:p>
          <a:p>
            <a:pPr marL="0" indent="0" algn="ctr">
              <a:buNone/>
            </a:pPr>
            <a:r>
              <a:rPr lang="en-GB" b="1" dirty="0">
                <a:solidFill>
                  <a:schemeClr val="bg1"/>
                </a:solidFill>
              </a:rPr>
              <a:t>111 317 </a:t>
            </a:r>
            <a:r>
              <a:rPr lang="en-GB" b="1" dirty="0"/>
              <a:t>pupils</a:t>
            </a:r>
            <a:r>
              <a:rPr lang="fr-BE" b="1" dirty="0"/>
              <a:t> and</a:t>
            </a:r>
            <a:endParaRPr lang="cs-CZ" b="1" dirty="0"/>
          </a:p>
          <a:p>
            <a:pPr marL="0" indent="0" algn="ctr">
              <a:buNone/>
            </a:pPr>
            <a:r>
              <a:rPr lang="en-GB" b="1" dirty="0">
                <a:solidFill>
                  <a:schemeClr val="bg1"/>
                </a:solidFill>
              </a:rPr>
              <a:t>67 427 </a:t>
            </a:r>
            <a:r>
              <a:rPr lang="en-GB" b="1" dirty="0"/>
              <a:t>students were active organisers of project events</a:t>
            </a:r>
            <a:endParaRPr lang="cs-CZ" b="1" dirty="0"/>
          </a:p>
        </p:txBody>
      </p:sp>
      <p:pic>
        <p:nvPicPr>
          <p:cNvPr id="5" name="Zástupný symbol pro obsah 3"/>
          <p:cNvPicPr>
            <a:picLocks noChangeAspect="1"/>
          </p:cNvPicPr>
          <p:nvPr/>
        </p:nvPicPr>
        <p:blipFill rotWithShape="1">
          <a:blip r:embed="rId2" cstate="print">
            <a:extLst>
              <a:ext uri="{28A0092B-C50C-407E-A947-70E740481C1C}">
                <a14:useLocalDpi xmlns:a14="http://schemas.microsoft.com/office/drawing/2010/main" val="0"/>
              </a:ext>
            </a:extLst>
          </a:blip>
          <a:srcRect t="14820"/>
          <a:stretch/>
        </p:blipFill>
        <p:spPr>
          <a:xfrm>
            <a:off x="1529072" y="-531440"/>
            <a:ext cx="9140619" cy="5840774"/>
          </a:xfrm>
          <a:prstGeom prst="rect">
            <a:avLst/>
          </a:prstGeom>
        </p:spPr>
      </p:pic>
    </p:spTree>
    <p:extLst>
      <p:ext uri="{BB962C8B-B14F-4D97-AF65-F5344CB8AC3E}">
        <p14:creationId xmlns:p14="http://schemas.microsoft.com/office/powerpoint/2010/main" val="3613523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Picture 2" descr="C:\Users\Tereza\Downloads\PL_Kopie souboru Fot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79512"/>
            <a:ext cx="9144000" cy="66967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1524000" y="5445224"/>
            <a:ext cx="9132703" cy="1412776"/>
          </a:xfrm>
          <a:solidFill>
            <a:schemeClr val="accent6">
              <a:lumMod val="75000"/>
            </a:schemeClr>
          </a:solidFill>
        </p:spPr>
        <p:txBody>
          <a:bodyPr>
            <a:noAutofit/>
          </a:bodyPr>
          <a:lstStyle/>
          <a:p>
            <a:pPr marL="0" indent="0" algn="ctr">
              <a:buNone/>
            </a:pPr>
            <a:r>
              <a:rPr lang="en-GB" b="1" dirty="0">
                <a:solidFill>
                  <a:schemeClr val="bg1"/>
                </a:solidFill>
              </a:rPr>
              <a:t>91 649</a:t>
            </a:r>
            <a:r>
              <a:rPr lang="cs-CZ" b="1" dirty="0">
                <a:solidFill>
                  <a:schemeClr val="bg1"/>
                </a:solidFill>
              </a:rPr>
              <a:t> </a:t>
            </a:r>
            <a:r>
              <a:rPr lang="en-GB" b="1" dirty="0"/>
              <a:t>parents involved</a:t>
            </a:r>
            <a:endParaRPr lang="cs-CZ" b="1" dirty="0"/>
          </a:p>
          <a:p>
            <a:pPr marL="0" indent="0" algn="ctr">
              <a:buNone/>
            </a:pPr>
            <a:r>
              <a:rPr lang="en-GB" b="1" dirty="0">
                <a:solidFill>
                  <a:schemeClr val="bg1"/>
                </a:solidFill>
              </a:rPr>
              <a:t>2202</a:t>
            </a:r>
            <a:r>
              <a:rPr lang="en-GB" b="1" dirty="0"/>
              <a:t> parents active part of eco-teams</a:t>
            </a:r>
            <a:endParaRPr lang="cs-CZ" b="1" dirty="0"/>
          </a:p>
        </p:txBody>
      </p:sp>
    </p:spTree>
    <p:extLst>
      <p:ext uri="{BB962C8B-B14F-4D97-AF65-F5344CB8AC3E}">
        <p14:creationId xmlns:p14="http://schemas.microsoft.com/office/powerpoint/2010/main" val="203157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1343472" y="1412777"/>
            <a:ext cx="9324528" cy="5112568"/>
          </a:xfrm>
          <a:solidFill>
            <a:srgbClr val="2EAB11"/>
          </a:solidFill>
        </p:spPr>
        <p:txBody>
          <a:bodyPr>
            <a:noAutofit/>
          </a:bodyPr>
          <a:lstStyle/>
          <a:p>
            <a:pPr marL="0" indent="0" algn="ctr">
              <a:buNone/>
            </a:pPr>
            <a:endParaRPr lang="cs-CZ"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endParaRPr lang="en-GB" b="1" dirty="0">
              <a:solidFill>
                <a:schemeClr val="bg1"/>
              </a:solidFill>
            </a:endParaRPr>
          </a:p>
          <a:p>
            <a:pPr marL="0" indent="0" algn="ctr">
              <a:buNone/>
            </a:pPr>
            <a:endParaRPr lang="en-GB" b="1" dirty="0">
              <a:solidFill>
                <a:schemeClr val="bg1"/>
              </a:solidFill>
            </a:endParaRPr>
          </a:p>
          <a:p>
            <a:pPr marL="0" indent="0" algn="ctr">
              <a:buNone/>
            </a:pPr>
            <a:r>
              <a:rPr lang="en-GB" b="1" dirty="0">
                <a:solidFill>
                  <a:schemeClr val="bg1"/>
                </a:solidFill>
              </a:rPr>
              <a:t>42 095 households </a:t>
            </a:r>
            <a:endParaRPr lang="cs-CZ" b="1" dirty="0">
              <a:solidFill>
                <a:schemeClr val="bg1"/>
              </a:solidFill>
            </a:endParaRPr>
          </a:p>
          <a:p>
            <a:pPr marL="0" indent="0" algn="ctr">
              <a:buNone/>
            </a:pPr>
            <a:r>
              <a:rPr lang="cs-CZ" dirty="0"/>
              <a:t>= </a:t>
            </a:r>
            <a:r>
              <a:rPr lang="en-GB" dirty="0"/>
              <a:t>participating</a:t>
            </a:r>
            <a:r>
              <a:rPr lang="cs-CZ" dirty="0"/>
              <a:t> in </a:t>
            </a:r>
            <a:r>
              <a:rPr lang="cs-CZ" dirty="0" err="1"/>
              <a:t>the</a:t>
            </a:r>
            <a:r>
              <a:rPr lang="cs-CZ" dirty="0"/>
              <a:t> </a:t>
            </a:r>
            <a:r>
              <a:rPr lang="en-GB" dirty="0"/>
              <a:t>food review</a:t>
            </a:r>
            <a:endParaRPr lang="cs-CZ" dirty="0"/>
          </a:p>
          <a:p>
            <a:pPr marL="0" indent="0" algn="ctr">
              <a:buNone/>
            </a:pPr>
            <a:r>
              <a:rPr lang="fr-BE" b="1" dirty="0">
                <a:solidFill>
                  <a:schemeClr val="bg1"/>
                </a:solidFill>
              </a:rPr>
              <a:t>91 649 </a:t>
            </a:r>
            <a:r>
              <a:rPr lang="en-GB" b="1" dirty="0">
                <a:solidFill>
                  <a:schemeClr val="bg1"/>
                </a:solidFill>
              </a:rPr>
              <a:t>parents</a:t>
            </a:r>
            <a:r>
              <a:rPr lang="en-GB" dirty="0">
                <a:solidFill>
                  <a:schemeClr val="bg1"/>
                </a:solidFill>
              </a:rPr>
              <a:t> </a:t>
            </a:r>
            <a:endParaRPr lang="cs-CZ" dirty="0">
              <a:solidFill>
                <a:schemeClr val="bg1"/>
              </a:solidFill>
            </a:endParaRPr>
          </a:p>
          <a:p>
            <a:pPr marL="0" indent="0" algn="ctr">
              <a:buNone/>
            </a:pPr>
            <a:r>
              <a:rPr lang="cs-CZ" dirty="0"/>
              <a:t>= </a:t>
            </a:r>
            <a:r>
              <a:rPr lang="en-GB" dirty="0"/>
              <a:t>participating on the event</a:t>
            </a:r>
            <a:r>
              <a:rPr lang="cs-CZ" dirty="0"/>
              <a:t>s</a:t>
            </a:r>
          </a:p>
          <a:p>
            <a:pPr marL="0" indent="0" algn="ctr">
              <a:buNone/>
            </a:pPr>
            <a:endParaRPr lang="cs-CZ" dirty="0"/>
          </a:p>
        </p:txBody>
      </p:sp>
      <p:pic>
        <p:nvPicPr>
          <p:cNvPr id="6" name="Picture 2" descr="C:\Users\Tereza\Downloads\English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880" y="137008"/>
            <a:ext cx="3481080" cy="141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17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232446-076D-4C3C-AA2E-C98045451ED7}"/>
              </a:ext>
            </a:extLst>
          </p:cNvPr>
          <p:cNvSpPr>
            <a:spLocks noGrp="1"/>
          </p:cNvSpPr>
          <p:nvPr>
            <p:ph type="title"/>
          </p:nvPr>
        </p:nvSpPr>
        <p:spPr/>
        <p:txBody>
          <a:bodyPr/>
          <a:lstStyle/>
          <a:p>
            <a:pPr algn="ctr"/>
            <a:r>
              <a:rPr lang="fr-BE" dirty="0"/>
              <a:t>Monitoring &amp; Evaluation </a:t>
            </a:r>
            <a:r>
              <a:rPr lang="fr-BE" dirty="0" err="1"/>
              <a:t>experience</a:t>
            </a:r>
            <a:endParaRPr lang="fr-BE" dirty="0"/>
          </a:p>
        </p:txBody>
      </p:sp>
      <p:pic>
        <p:nvPicPr>
          <p:cNvPr id="5" name="Espace réservé du contenu 4">
            <a:extLst>
              <a:ext uri="{FF2B5EF4-FFF2-40B4-BE49-F238E27FC236}">
                <a16:creationId xmlns:a16="http://schemas.microsoft.com/office/drawing/2014/main" id="{5DAFC4F7-9948-4F43-B3FB-2BC191591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0239" y="1825625"/>
            <a:ext cx="7731521" cy="4351338"/>
          </a:xfrm>
        </p:spPr>
      </p:pic>
    </p:spTree>
    <p:extLst>
      <p:ext uri="{BB962C8B-B14F-4D97-AF65-F5344CB8AC3E}">
        <p14:creationId xmlns:p14="http://schemas.microsoft.com/office/powerpoint/2010/main" val="184419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65195-C5AD-43FF-88EA-579F41B0BA3A}"/>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B99294A5-6968-4125-BE5E-3C8D79D632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44" y="-1227221"/>
            <a:ext cx="12570996" cy="8380664"/>
          </a:xfrm>
        </p:spPr>
      </p:pic>
    </p:spTree>
    <p:extLst>
      <p:ext uri="{BB962C8B-B14F-4D97-AF65-F5344CB8AC3E}">
        <p14:creationId xmlns:p14="http://schemas.microsoft.com/office/powerpoint/2010/main" val="137242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858B9-C60C-44CF-B68C-3E5C989739ED}"/>
              </a:ext>
            </a:extLst>
          </p:cNvPr>
          <p:cNvSpPr>
            <a:spLocks noGrp="1"/>
          </p:cNvSpPr>
          <p:nvPr>
            <p:ph type="title"/>
          </p:nvPr>
        </p:nvSpPr>
        <p:spPr/>
        <p:txBody>
          <a:bodyPr/>
          <a:lstStyle/>
          <a:p>
            <a:pPr algn="ctr"/>
            <a:r>
              <a:rPr lang="fr-BE" dirty="0" err="1"/>
              <a:t>Partner’s</a:t>
            </a:r>
            <a:r>
              <a:rPr lang="fr-BE" dirty="0"/>
              <a:t> </a:t>
            </a:r>
            <a:r>
              <a:rPr lang="fr-BE" dirty="0" err="1"/>
              <a:t>Quaterly</a:t>
            </a:r>
            <a:r>
              <a:rPr lang="fr-BE" dirty="0"/>
              <a:t> Monitoring</a:t>
            </a:r>
          </a:p>
        </p:txBody>
      </p:sp>
      <p:pic>
        <p:nvPicPr>
          <p:cNvPr id="5" name="Espace réservé du contenu 4">
            <a:extLst>
              <a:ext uri="{FF2B5EF4-FFF2-40B4-BE49-F238E27FC236}">
                <a16:creationId xmlns:a16="http://schemas.microsoft.com/office/drawing/2014/main" id="{7CC452D1-D5D6-43D3-993F-9B09DD2B58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305" y="1374187"/>
            <a:ext cx="9673390" cy="5118688"/>
          </a:xfrm>
        </p:spPr>
      </p:pic>
    </p:spTree>
    <p:extLst>
      <p:ext uri="{BB962C8B-B14F-4D97-AF65-F5344CB8AC3E}">
        <p14:creationId xmlns:p14="http://schemas.microsoft.com/office/powerpoint/2010/main" val="7866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049A9-F6D5-4094-87A1-D8C976C2E7BB}"/>
              </a:ext>
            </a:extLst>
          </p:cNvPr>
          <p:cNvSpPr>
            <a:spLocks noGrp="1"/>
          </p:cNvSpPr>
          <p:nvPr>
            <p:ph type="title"/>
          </p:nvPr>
        </p:nvSpPr>
        <p:spPr/>
        <p:txBody>
          <a:bodyPr>
            <a:normAutofit/>
          </a:bodyPr>
          <a:lstStyle/>
          <a:p>
            <a:pPr algn="ctr"/>
            <a:r>
              <a:rPr lang="fr-BE" sz="3200" dirty="0" err="1"/>
              <a:t>Partners</a:t>
            </a:r>
            <a:r>
              <a:rPr lang="fr-BE" sz="3200" dirty="0"/>
              <a:t> </a:t>
            </a:r>
            <a:r>
              <a:rPr lang="fr-BE" sz="3200" dirty="0" err="1"/>
              <a:t>quaterly</a:t>
            </a:r>
            <a:r>
              <a:rPr lang="fr-BE" sz="3200" dirty="0"/>
              <a:t> </a:t>
            </a:r>
            <a:r>
              <a:rPr lang="en-GB" sz="3200" dirty="0"/>
              <a:t>monitoring: Example</a:t>
            </a:r>
            <a:r>
              <a:rPr lang="fr-BE" sz="3200" dirty="0"/>
              <a:t> </a:t>
            </a:r>
            <a:r>
              <a:rPr lang="fr-BE" sz="3200" dirty="0" err="1"/>
              <a:t>from</a:t>
            </a:r>
            <a:r>
              <a:rPr lang="fr-BE" sz="3200" dirty="0"/>
              <a:t> </a:t>
            </a:r>
            <a:r>
              <a:rPr lang="fr-BE" sz="3200" dirty="0" err="1"/>
              <a:t>Latvia</a:t>
            </a:r>
            <a:endParaRPr lang="fr-BE" sz="3200" dirty="0"/>
          </a:p>
        </p:txBody>
      </p:sp>
      <p:pic>
        <p:nvPicPr>
          <p:cNvPr id="5" name="Espace réservé du contenu 4">
            <a:extLst>
              <a:ext uri="{FF2B5EF4-FFF2-40B4-BE49-F238E27FC236}">
                <a16:creationId xmlns:a16="http://schemas.microsoft.com/office/drawing/2014/main" id="{2C856663-53E4-4DFD-A94F-CF83739D01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126" y="1591756"/>
            <a:ext cx="9625263" cy="5129718"/>
          </a:xfrm>
        </p:spPr>
      </p:pic>
    </p:spTree>
    <p:extLst>
      <p:ext uri="{BB962C8B-B14F-4D97-AF65-F5344CB8AC3E}">
        <p14:creationId xmlns:p14="http://schemas.microsoft.com/office/powerpoint/2010/main" val="978548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B2A54-6B90-4139-A7B5-484F488B6692}"/>
              </a:ext>
            </a:extLst>
          </p:cNvPr>
          <p:cNvSpPr>
            <a:spLocks noGrp="1"/>
          </p:cNvSpPr>
          <p:nvPr>
            <p:ph type="title"/>
          </p:nvPr>
        </p:nvSpPr>
        <p:spPr/>
        <p:txBody>
          <a:bodyPr/>
          <a:lstStyle/>
          <a:p>
            <a:endParaRPr lang="fr-BE" dirty="0"/>
          </a:p>
        </p:txBody>
      </p:sp>
      <p:pic>
        <p:nvPicPr>
          <p:cNvPr id="5" name="Espace réservé du contenu 4">
            <a:extLst>
              <a:ext uri="{FF2B5EF4-FFF2-40B4-BE49-F238E27FC236}">
                <a16:creationId xmlns:a16="http://schemas.microsoft.com/office/drawing/2014/main" id="{8D57DE63-F994-461C-8EFA-2E2341B420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295582"/>
            <a:ext cx="11628435" cy="6197293"/>
          </a:xfrm>
        </p:spPr>
      </p:pic>
    </p:spTree>
    <p:extLst>
      <p:ext uri="{BB962C8B-B14F-4D97-AF65-F5344CB8AC3E}">
        <p14:creationId xmlns:p14="http://schemas.microsoft.com/office/powerpoint/2010/main" val="1907824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C4D8D-D58C-4CC9-AC2B-18D1B55D0B51}"/>
              </a:ext>
            </a:extLst>
          </p:cNvPr>
          <p:cNvSpPr>
            <a:spLocks noGrp="1"/>
          </p:cNvSpPr>
          <p:nvPr>
            <p:ph type="title"/>
          </p:nvPr>
        </p:nvSpPr>
        <p:spPr/>
        <p:txBody>
          <a:bodyPr/>
          <a:lstStyle/>
          <a:p>
            <a:endParaRPr lang="fr-BE"/>
          </a:p>
        </p:txBody>
      </p:sp>
      <p:pic>
        <p:nvPicPr>
          <p:cNvPr id="9" name="Espace réservé du contenu 8">
            <a:extLst>
              <a:ext uri="{FF2B5EF4-FFF2-40B4-BE49-F238E27FC236}">
                <a16:creationId xmlns:a16="http://schemas.microsoft.com/office/drawing/2014/main" id="{885EB3BB-8D32-44C6-B983-885F18B7DE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655" y="0"/>
            <a:ext cx="8180864" cy="6858000"/>
          </a:xfrm>
        </p:spPr>
      </p:pic>
    </p:spTree>
    <p:extLst>
      <p:ext uri="{BB962C8B-B14F-4D97-AF65-F5344CB8AC3E}">
        <p14:creationId xmlns:p14="http://schemas.microsoft.com/office/powerpoint/2010/main" val="190135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A97BE-3D14-4380-AC85-80549E8A1F08}"/>
              </a:ext>
            </a:extLst>
          </p:cNvPr>
          <p:cNvSpPr>
            <a:spLocks noGrp="1"/>
          </p:cNvSpPr>
          <p:nvPr>
            <p:ph type="title"/>
          </p:nvPr>
        </p:nvSpPr>
        <p:spPr/>
        <p:txBody>
          <a:bodyPr>
            <a:normAutofit/>
          </a:bodyPr>
          <a:lstStyle/>
          <a:p>
            <a:r>
              <a:rPr lang="fr-BE" dirty="0" err="1"/>
              <a:t>Outcomes</a:t>
            </a:r>
            <a:r>
              <a:rPr lang="fr-BE" dirty="0"/>
              <a:t> </a:t>
            </a:r>
            <a:r>
              <a:rPr lang="fr-BE" dirty="0" err="1"/>
              <a:t>gathering</a:t>
            </a:r>
            <a:r>
              <a:rPr lang="fr-BE" dirty="0"/>
              <a:t>: coordination calls, </a:t>
            </a:r>
            <a:r>
              <a:rPr lang="fr-BE" dirty="0" err="1"/>
              <a:t>monthly</a:t>
            </a:r>
            <a:r>
              <a:rPr lang="fr-BE" dirty="0"/>
              <a:t> reports, </a:t>
            </a:r>
            <a:r>
              <a:rPr lang="fr-BE" dirty="0" err="1"/>
              <a:t>learning</a:t>
            </a:r>
            <a:r>
              <a:rPr lang="fr-BE" dirty="0"/>
              <a:t> </a:t>
            </a:r>
            <a:r>
              <a:rPr lang="fr-BE" dirty="0" err="1"/>
              <a:t>circles</a:t>
            </a:r>
            <a:endParaRPr lang="fr-BE" dirty="0"/>
          </a:p>
        </p:txBody>
      </p:sp>
      <p:pic>
        <p:nvPicPr>
          <p:cNvPr id="4" name="Espace réservé du contenu 3">
            <a:extLst>
              <a:ext uri="{FF2B5EF4-FFF2-40B4-BE49-F238E27FC236}">
                <a16:creationId xmlns:a16="http://schemas.microsoft.com/office/drawing/2014/main" id="{B8F5FEFF-E3B8-426C-98E3-982F4604B6A1}"/>
              </a:ext>
            </a:extLst>
          </p:cNvPr>
          <p:cNvPicPr>
            <a:picLocks noGrp="1"/>
          </p:cNvPicPr>
          <p:nvPr>
            <p:ph idx="1"/>
          </p:nvPr>
        </p:nvPicPr>
        <p:blipFill>
          <a:blip r:embed="rId2">
            <a:lum/>
            <a:alphaModFix/>
          </a:blip>
          <a:srcRect/>
          <a:stretch>
            <a:fillRect/>
          </a:stretch>
        </p:blipFill>
        <p:spPr>
          <a:xfrm>
            <a:off x="8647446" y="1027906"/>
            <a:ext cx="1514475" cy="1504950"/>
          </a:xfrm>
          <a:prstGeom prst="rect">
            <a:avLst/>
          </a:prstGeom>
          <a:noFill/>
          <a:ln>
            <a:noFill/>
            <a:prstDash/>
          </a:ln>
        </p:spPr>
      </p:pic>
      <p:sp>
        <p:nvSpPr>
          <p:cNvPr id="5" name="Rectangle 4">
            <a:extLst>
              <a:ext uri="{FF2B5EF4-FFF2-40B4-BE49-F238E27FC236}">
                <a16:creationId xmlns:a16="http://schemas.microsoft.com/office/drawing/2014/main" id="{59C208F1-B86B-4DE5-B787-4A5513CC5D9B}"/>
              </a:ext>
            </a:extLst>
          </p:cNvPr>
          <p:cNvSpPr/>
          <p:nvPr/>
        </p:nvSpPr>
        <p:spPr>
          <a:xfrm flipH="1">
            <a:off x="285750" y="-1804736"/>
            <a:ext cx="11264566" cy="8240717"/>
          </a:xfrm>
          <a:prstGeom prst="rect">
            <a:avLst/>
          </a:prstGeom>
        </p:spPr>
        <p:txBody>
          <a:bodyPr wrap="square">
            <a:spAutoFit/>
          </a:bodyPr>
          <a:lstStyle/>
          <a:p>
            <a:pPr>
              <a:lnSpc>
                <a:spcPct val="115000"/>
              </a:lnSpc>
              <a:spcAft>
                <a:spcPts val="1000"/>
              </a:spcAft>
            </a:pPr>
            <a:endParaRPr lang="en-US" sz="1200"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endParaRPr lang="en-US" sz="1200" u="sng" kern="150" dirty="0">
              <a:solidFill>
                <a:srgbClr val="000000"/>
              </a:solidFill>
              <a:latin typeface="Freestyle Script" panose="030804020302050B0404" pitchFamily="66" charset="0"/>
              <a:ea typeface="Freestyle Script" panose="030804020302050B0404" pitchFamily="66" charset="0"/>
              <a:cs typeface="Freestyle Script" panose="030804020302050B0404" pitchFamily="66" charset="0"/>
            </a:endParaRPr>
          </a:p>
          <a:p>
            <a:pPr>
              <a:lnSpc>
                <a:spcPct val="115000"/>
              </a:lnSpc>
              <a:spcAft>
                <a:spcPts val="1000"/>
              </a:spcAft>
            </a:pPr>
            <a:r>
              <a:rPr lang="en-US"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rPr>
              <a:t>Why to make learning circles?</a:t>
            </a:r>
            <a:endParaRPr lang="fr-BE"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sz="1400" kern="150" dirty="0">
                <a:solidFill>
                  <a:srgbClr val="000000"/>
                </a:solidFill>
                <a:latin typeface="Calibri" panose="020F0502020204030204" pitchFamily="34" charset="0"/>
                <a:ea typeface="Calibri" panose="020F0502020204030204" pitchFamily="34" charset="0"/>
              </a:rPr>
              <a:t>To learn together! ;-) The purpose is to build and extend our knowledge about development and environmental perspective of food systems and global education methods, exchange ideas and opinions in order to build our capacity to guide teachers during the project.</a:t>
            </a:r>
            <a:endParaRPr lang="fr-BE" sz="1400"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rPr>
              <a:t>How does it work?</a:t>
            </a:r>
            <a:endParaRPr lang="fr-BE"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sz="1400" kern="150" dirty="0">
                <a:solidFill>
                  <a:srgbClr val="000000"/>
                </a:solidFill>
                <a:latin typeface="Calibri" panose="020F0502020204030204" pitchFamily="34" charset="0"/>
                <a:ea typeface="Calibri" panose="020F0502020204030204" pitchFamily="34" charset="0"/>
              </a:rPr>
              <a:t>We come together in a group  of max 7 people to exchange about inspiring project related content or methodology during a skype call of an hour.  </a:t>
            </a:r>
            <a:r>
              <a:rPr lang="en-US" sz="1400" kern="150" dirty="0" err="1">
                <a:solidFill>
                  <a:srgbClr val="000000"/>
                </a:solidFill>
                <a:latin typeface="Calibri" panose="020F0502020204030204" pitchFamily="34" charset="0"/>
                <a:ea typeface="Calibri" panose="020F0502020204030204" pitchFamily="34" charset="0"/>
              </a:rPr>
              <a:t>Everytime</a:t>
            </a:r>
            <a:r>
              <a:rPr lang="en-US" sz="1400" kern="150" dirty="0">
                <a:solidFill>
                  <a:srgbClr val="000000"/>
                </a:solidFill>
                <a:latin typeface="Calibri" panose="020F0502020204030204" pitchFamily="34" charset="0"/>
                <a:ea typeface="Calibri" panose="020F0502020204030204" pitchFamily="34" charset="0"/>
              </a:rPr>
              <a:t> one different person facilitates the discussion. We discuss what surprised us, what were the key interesting facts about the issue, how it relates to what we are working on, etc.</a:t>
            </a:r>
            <a:endParaRPr lang="fr-BE" sz="1400"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rPr>
              <a:t>For whom is it?</a:t>
            </a:r>
            <a:endParaRPr lang="fr-BE"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sz="1400" kern="150" dirty="0">
                <a:solidFill>
                  <a:srgbClr val="000000"/>
                </a:solidFill>
                <a:latin typeface="Calibri" panose="020F0502020204030204" pitchFamily="34" charset="0"/>
                <a:ea typeface="Calibri" panose="020F0502020204030204" pitchFamily="34" charset="0"/>
              </a:rPr>
              <a:t>This targets in particular the people who will be the reference people for the project content in each countries (and who play a role in the trainings for teachers). It can be the country coordinators, or colleagues, or members of working groups. At least one person per country should take part, but more are welcome.</a:t>
            </a:r>
            <a:endParaRPr lang="fr-BE" sz="1400"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u="sng" kern="150" dirty="0">
                <a:solidFill>
                  <a:srgbClr val="000000"/>
                </a:solidFill>
                <a:effectLst/>
                <a:latin typeface="Freestyle Script" panose="030804020302050B0404" pitchFamily="66" charset="0"/>
                <a:ea typeface="Freestyle Script" panose="030804020302050B0404" pitchFamily="66" charset="0"/>
                <a:cs typeface="Freestyle Script" panose="030804020302050B0404" pitchFamily="66" charset="0"/>
              </a:rPr>
              <a:t>How often does it happen?</a:t>
            </a:r>
            <a:r>
              <a:rPr lang="en-US" kern="150" dirty="0">
                <a:solidFill>
                  <a:srgbClr val="000000"/>
                </a:solidFill>
                <a:latin typeface="Calibri" panose="020F0502020204030204" pitchFamily="34" charset="0"/>
                <a:ea typeface="Calibri" panose="020F0502020204030204" pitchFamily="34" charset="0"/>
              </a:rPr>
              <a:t>  </a:t>
            </a:r>
            <a:endParaRPr lang="fr-BE" kern="15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sz="1400" kern="150" dirty="0">
                <a:solidFill>
                  <a:srgbClr val="000000"/>
                </a:solidFill>
                <a:latin typeface="Calibri" panose="020F0502020204030204" pitchFamily="34" charset="0"/>
                <a:ea typeface="Calibri" panose="020F0502020204030204" pitchFamily="34" charset="0"/>
              </a:rPr>
              <a:t>Once in two month. Two dates are proposed for the skype call. People just sign up for one of them.</a:t>
            </a:r>
            <a:endParaRPr lang="fr-BE" sz="1400" kern="15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014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Effect transition="in" filter="fade">
                                      <p:cBhvr>
                                        <p:cTn id="7" dur="500"/>
                                        <p:tgtEl>
                                          <p:spTgt spid="5">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2" end="12"/>
                                            </p:txEl>
                                          </p:spTgt>
                                        </p:tgtEl>
                                        <p:attrNameLst>
                                          <p:attrName>style.visibility</p:attrName>
                                        </p:attrNameLst>
                                      </p:cBhvr>
                                      <p:to>
                                        <p:strVal val="visible"/>
                                      </p:to>
                                    </p:set>
                                    <p:animEffect transition="in" filter="fade">
                                      <p:cBhvr>
                                        <p:cTn id="10" dur="500"/>
                                        <p:tgtEl>
                                          <p:spTgt spid="5">
                                            <p:txEl>
                                              <p:pRg st="12" end="1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animEffect transition="in" filter="fade">
                                      <p:cBhvr>
                                        <p:cTn id="13" dur="500"/>
                                        <p:tgtEl>
                                          <p:spTgt spid="5">
                                            <p:txEl>
                                              <p:pRg st="13" end="1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4" end="14"/>
                                            </p:txEl>
                                          </p:spTgt>
                                        </p:tgtEl>
                                        <p:attrNameLst>
                                          <p:attrName>style.visibility</p:attrName>
                                        </p:attrNameLst>
                                      </p:cBhvr>
                                      <p:to>
                                        <p:strVal val="visible"/>
                                      </p:to>
                                    </p:set>
                                    <p:animEffect transition="in" filter="fade">
                                      <p:cBhvr>
                                        <p:cTn id="16" dur="500"/>
                                        <p:tgtEl>
                                          <p:spTgt spid="5">
                                            <p:txEl>
                                              <p:pRg st="14" end="1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5" end="15"/>
                                            </p:txEl>
                                          </p:spTgt>
                                        </p:tgtEl>
                                        <p:attrNameLst>
                                          <p:attrName>style.visibility</p:attrName>
                                        </p:attrNameLst>
                                      </p:cBhvr>
                                      <p:to>
                                        <p:strVal val="visible"/>
                                      </p:to>
                                    </p:set>
                                    <p:animEffect transition="in" filter="fade">
                                      <p:cBhvr>
                                        <p:cTn id="19" dur="500"/>
                                        <p:tgtEl>
                                          <p:spTgt spid="5">
                                            <p:txEl>
                                              <p:pRg st="15" end="1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6" end="16"/>
                                            </p:txEl>
                                          </p:spTgt>
                                        </p:tgtEl>
                                        <p:attrNameLst>
                                          <p:attrName>style.visibility</p:attrName>
                                        </p:attrNameLst>
                                      </p:cBhvr>
                                      <p:to>
                                        <p:strVal val="visible"/>
                                      </p:to>
                                    </p:set>
                                    <p:animEffect transition="in" filter="fade">
                                      <p:cBhvr>
                                        <p:cTn id="22" dur="500"/>
                                        <p:tgtEl>
                                          <p:spTgt spid="5">
                                            <p:txEl>
                                              <p:pRg st="16" end="1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7" end="17"/>
                                            </p:txEl>
                                          </p:spTgt>
                                        </p:tgtEl>
                                        <p:attrNameLst>
                                          <p:attrName>style.visibility</p:attrName>
                                        </p:attrNameLst>
                                      </p:cBhvr>
                                      <p:to>
                                        <p:strVal val="visible"/>
                                      </p:to>
                                    </p:set>
                                    <p:animEffect transition="in" filter="fade">
                                      <p:cBhvr>
                                        <p:cTn id="25" dur="500"/>
                                        <p:tgtEl>
                                          <p:spTgt spid="5">
                                            <p:txEl>
                                              <p:pRg st="17" end="1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8" end="18"/>
                                            </p:txEl>
                                          </p:spTgt>
                                        </p:tgtEl>
                                        <p:attrNameLst>
                                          <p:attrName>style.visibility</p:attrName>
                                        </p:attrNameLst>
                                      </p:cBhvr>
                                      <p:to>
                                        <p:strVal val="visible"/>
                                      </p:to>
                                    </p:set>
                                    <p:animEffect transition="in" filter="fade">
                                      <p:cBhvr>
                                        <p:cTn id="28"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587</Words>
  <Application>Microsoft Office PowerPoint</Application>
  <PresentationFormat>Widescreen</PresentationFormat>
  <Paragraphs>76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Freestyle Script</vt:lpstr>
      <vt:lpstr>Thème Office</vt:lpstr>
      <vt:lpstr>PowerPoint Presentation</vt:lpstr>
      <vt:lpstr>PowerPoint Presentation</vt:lpstr>
      <vt:lpstr>Monitoring &amp; Evaluation experience</vt:lpstr>
      <vt:lpstr>PowerPoint Presentation</vt:lpstr>
      <vt:lpstr>Partner’s Quaterly Monitoring</vt:lpstr>
      <vt:lpstr>Partners quaterly monitoring: Example from Latvia</vt:lpstr>
      <vt:lpstr>PowerPoint Presentation</vt:lpstr>
      <vt:lpstr>PowerPoint Presentation</vt:lpstr>
      <vt:lpstr>Outcomes gathering: coordination calls, monthly reports, learning circles</vt:lpstr>
      <vt:lpstr>Result Orienting Monitoring experience (ROM)</vt:lpstr>
      <vt:lpstr>PowerPoint Presentation</vt:lpstr>
      <vt:lpstr>PowerPoint Presentation</vt:lpstr>
      <vt:lpstr>PowerPoint Presentation</vt:lpstr>
      <vt:lpstr>Mid-term &amp; Final evaluation</vt:lpstr>
      <vt:lpstr> Objectives of the mid-term evaluation: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lead a DEAR project with style?</dc:title>
  <dc:creator>Francine</dc:creator>
  <cp:lastModifiedBy>Richusr</cp:lastModifiedBy>
  <cp:revision>23</cp:revision>
  <dcterms:created xsi:type="dcterms:W3CDTF">2018-03-12T14:15:31Z</dcterms:created>
  <dcterms:modified xsi:type="dcterms:W3CDTF">2018-03-13T10:02:03Z</dcterms:modified>
</cp:coreProperties>
</file>