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416" r:id="rId3"/>
    <p:sldId id="285" r:id="rId4"/>
    <p:sldId id="443" r:id="rId5"/>
    <p:sldId id="397" r:id="rId6"/>
    <p:sldId id="435" r:id="rId7"/>
    <p:sldId id="436" r:id="rId8"/>
    <p:sldId id="438" r:id="rId9"/>
    <p:sldId id="441" r:id="rId10"/>
    <p:sldId id="437" r:id="rId11"/>
    <p:sldId id="442" r:id="rId12"/>
    <p:sldId id="440" r:id="rId13"/>
    <p:sldId id="304"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114" d="100"/>
          <a:sy n="114" d="100"/>
        </p:scale>
        <p:origin x="11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6E53288-2EE7-4841-95B3-5412AD3E58EF}" type="datetimeFigureOut">
              <a:rPr lang="en-GB"/>
              <a:pPr>
                <a:defRPr/>
              </a:pPr>
              <a:t>13/03/2018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561D03-8CB0-4918-860A-5B9F8442FC54}" type="slidenum">
              <a:rPr lang="en-GB"/>
              <a:pPr>
                <a:defRPr/>
              </a:pPr>
              <a:t>‹#›</a:t>
            </a:fld>
            <a:endParaRPr lang="en-GB"/>
          </a:p>
        </p:txBody>
      </p:sp>
    </p:spTree>
    <p:extLst>
      <p:ext uri="{BB962C8B-B14F-4D97-AF65-F5344CB8AC3E}">
        <p14:creationId xmlns:p14="http://schemas.microsoft.com/office/powerpoint/2010/main" val="3616524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9561D03-8CB0-4918-860A-5B9F8442FC54}" type="slidenum">
              <a:rPr lang="en-GB" smtClean="0"/>
              <a:pPr>
                <a:defRPr/>
              </a:pPr>
              <a:t>1</a:t>
            </a:fld>
            <a:endParaRPr lang="en-GB" dirty="0"/>
          </a:p>
        </p:txBody>
      </p:sp>
    </p:spTree>
    <p:extLst>
      <p:ext uri="{BB962C8B-B14F-4D97-AF65-F5344CB8AC3E}">
        <p14:creationId xmlns:p14="http://schemas.microsoft.com/office/powerpoint/2010/main" val="980511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53375" y="5505450"/>
            <a:ext cx="8937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288" y="2852738"/>
            <a:ext cx="8466137" cy="1655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lstStyle>
            <a:lvl1pPr>
              <a:defRPr sz="6000" b="1">
                <a:solidFill>
                  <a:schemeClr val="bg1"/>
                </a:solidFill>
                <a:latin typeface="Oxfam Global Headline Regular"/>
                <a:cs typeface="Oxfam Global Headline Regular"/>
              </a:defRPr>
            </a:lvl1pPr>
          </a:lstStyle>
          <a:p>
            <a:pPr lvl="0"/>
            <a:r>
              <a:rPr lang="de-DE" noProof="0" smtClean="0"/>
              <a:t>Titelmasterformat durch Klicken bearbeiten</a:t>
            </a:r>
            <a:endParaRPr lang="en-GB" noProof="0" dirty="0" smtClean="0"/>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pPr lvl="0"/>
            <a:r>
              <a:rPr lang="de-DE" noProof="0" smtClean="0"/>
              <a:t>Formatvorlage des Untertitelmasters durch Klicken bearbeiten</a:t>
            </a:r>
            <a:endParaRPr lang="en-GB" noProof="0" dirty="0" smtClean="0"/>
          </a:p>
        </p:txBody>
      </p:sp>
    </p:spTree>
    <p:extLst>
      <p:ext uri="{BB962C8B-B14F-4D97-AF65-F5344CB8AC3E}">
        <p14:creationId xmlns:p14="http://schemas.microsoft.com/office/powerpoint/2010/main" val="345614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163154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de-DE" smtClean="0"/>
              <a:t>Titelmasterformat durch Klicken bearbeiten</a:t>
            </a:r>
            <a:endParaRPr lang="en-GB" dirty="0"/>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195950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19487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500" b="1" cap="all"/>
            </a:lvl1pPr>
          </a:lstStyle>
          <a:p>
            <a:r>
              <a:rPr lang="de-DE" smtClean="0"/>
              <a:t>Titelmasterformat durch Klicken bearbeiten</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2427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144946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282189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Tree>
    <p:extLst>
      <p:ext uri="{BB962C8B-B14F-4D97-AF65-F5344CB8AC3E}">
        <p14:creationId xmlns:p14="http://schemas.microsoft.com/office/powerpoint/2010/main" val="130673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0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401296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79826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en-GB" dirty="0"/>
          </a:p>
        </p:txBody>
      </p:sp>
      <p:sp>
        <p:nvSpPr>
          <p:cNvPr id="1027" name="Rectangle 3"/>
          <p:cNvSpPr>
            <a:spLocks noGrp="1" noChangeArrowheads="1"/>
          </p:cNvSpPr>
          <p:nvPr>
            <p:ph type="body" idx="1"/>
          </p:nvPr>
        </p:nvSpPr>
        <p:spPr bwMode="auto">
          <a:xfrm>
            <a:off x="457200" y="1600200"/>
            <a:ext cx="82296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029" name="Text Box 10"/>
          <p:cNvSpPr txBox="1">
            <a:spLocks noChangeArrowheads="1"/>
          </p:cNvSpPr>
          <p:nvPr/>
        </p:nvSpPr>
        <p:spPr bwMode="auto">
          <a:xfrm>
            <a:off x="6823075" y="6453188"/>
            <a:ext cx="1227138"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GB" sz="1000" dirty="0" err="1" smtClean="0"/>
              <a:t>Seite</a:t>
            </a:r>
            <a:r>
              <a:rPr lang="en-GB" sz="1000" dirty="0" smtClean="0"/>
              <a:t> </a:t>
            </a:r>
            <a:fld id="{6E54BF0B-A7E3-460B-BBCA-E8E74A5A95E3}" type="slidenum">
              <a:rPr lang="en-GB" sz="1000" smtClean="0"/>
              <a:pPr eaLnBrk="1" hangingPunct="1">
                <a:spcBef>
                  <a:spcPct val="50000"/>
                </a:spcBef>
                <a:defRPr/>
              </a:pPr>
              <a:t>‹#›</a:t>
            </a:fld>
            <a:endParaRPr lang="en-GB" sz="1000" dirty="0" smtClean="0"/>
          </a:p>
        </p:txBody>
      </p:sp>
      <p:pic>
        <p:nvPicPr>
          <p:cNvPr id="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83563" y="6008688"/>
            <a:ext cx="595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fontAlgn="base" hangingPunct="1">
        <a:spcBef>
          <a:spcPct val="0"/>
        </a:spcBef>
        <a:spcAft>
          <a:spcPct val="0"/>
        </a:spcAft>
        <a:defRPr sz="3500" b="1">
          <a:solidFill>
            <a:srgbClr val="61A534"/>
          </a:solidFill>
          <a:latin typeface="+mj-lt"/>
          <a:ea typeface="ＭＳ Ｐゴシック" charset="0"/>
          <a:cs typeface="ＭＳ Ｐゴシック" charset="0"/>
        </a:defRPr>
      </a:lvl1pPr>
      <a:lvl2pPr algn="l" rtl="0" eaLnBrk="1" fontAlgn="base" hangingPunct="1">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1" fontAlgn="base" hangingPunct="1">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1" fontAlgn="base" hangingPunct="1">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1" fontAlgn="base" hangingPunct="1">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500" b="1">
          <a:solidFill>
            <a:srgbClr val="61A534"/>
          </a:solidFill>
          <a:latin typeface="Arial" charset="0"/>
        </a:defRPr>
      </a:lvl6pPr>
      <a:lvl7pPr marL="914400" algn="l" rtl="0" eaLnBrk="1" fontAlgn="base" hangingPunct="1">
        <a:spcBef>
          <a:spcPct val="0"/>
        </a:spcBef>
        <a:spcAft>
          <a:spcPct val="0"/>
        </a:spcAft>
        <a:defRPr sz="3500" b="1">
          <a:solidFill>
            <a:srgbClr val="61A534"/>
          </a:solidFill>
          <a:latin typeface="Arial" charset="0"/>
        </a:defRPr>
      </a:lvl7pPr>
      <a:lvl8pPr marL="1371600" algn="l" rtl="0" eaLnBrk="1" fontAlgn="base" hangingPunct="1">
        <a:spcBef>
          <a:spcPct val="0"/>
        </a:spcBef>
        <a:spcAft>
          <a:spcPct val="0"/>
        </a:spcAft>
        <a:defRPr sz="3500" b="1">
          <a:solidFill>
            <a:srgbClr val="61A534"/>
          </a:solidFill>
          <a:latin typeface="Arial" charset="0"/>
        </a:defRPr>
      </a:lvl8pPr>
      <a:lvl9pPr marL="1828800" algn="l" rtl="0" eaLnBrk="1" fontAlgn="base" hangingPunct="1">
        <a:spcBef>
          <a:spcPct val="0"/>
        </a:spcBef>
        <a:spcAft>
          <a:spcPct val="0"/>
        </a:spcAft>
        <a:defRPr sz="3500" b="1">
          <a:solidFill>
            <a:srgbClr val="61A534"/>
          </a:solidFill>
          <a:latin typeface="Arial" charset="0"/>
        </a:defRPr>
      </a:lvl9pPr>
    </p:titleStyle>
    <p:bodyStyle>
      <a:lvl1pPr marL="342900" indent="-342900" algn="l" rtl="0" eaLnBrk="1" fontAlgn="base" hangingPunct="1">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image" Target="../media/image6.pn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image" Target="../media/image6.pn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dirty="0" smtClean="0"/>
              <a:t/>
            </a:r>
            <a:br>
              <a:rPr lang="en-US" dirty="0" smtClean="0"/>
            </a:br>
            <a:endParaRPr lang="en-US" dirty="0" smtClean="0"/>
          </a:p>
        </p:txBody>
      </p:sp>
      <p:sp>
        <p:nvSpPr>
          <p:cNvPr id="5124" name="Rectangle 4"/>
          <p:cNvSpPr>
            <a:spLocks noChangeArrowheads="1"/>
          </p:cNvSpPr>
          <p:nvPr/>
        </p:nvSpPr>
        <p:spPr bwMode="auto">
          <a:xfrm>
            <a:off x="395288" y="6291263"/>
            <a:ext cx="358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eaLnBrk="0" hangingPunct="0">
              <a:lnSpc>
                <a:spcPct val="95000"/>
              </a:lnSpc>
              <a:defRPr/>
            </a:pPr>
            <a:r>
              <a:rPr lang="en-GB" sz="2000" dirty="0" smtClean="0">
                <a:solidFill>
                  <a:schemeClr val="bg1"/>
                </a:solidFill>
                <a:latin typeface="Arial" charset="0"/>
                <a:ea typeface="ＭＳ Ｐゴシック" charset="0"/>
                <a:cs typeface="ＭＳ Ｐゴシック" charset="0"/>
              </a:rPr>
              <a:t>Mirjam Hägele</a:t>
            </a:r>
            <a:endParaRPr lang="en-GB" sz="2000" dirty="0">
              <a:solidFill>
                <a:schemeClr val="bg1"/>
              </a:solidFill>
              <a:latin typeface="Arial" charset="0"/>
              <a:ea typeface="ＭＳ Ｐゴシック" charset="0"/>
              <a:cs typeface="ＭＳ Ｐゴシック" charset="0"/>
            </a:endParaRPr>
          </a:p>
        </p:txBody>
      </p:sp>
      <p:sp>
        <p:nvSpPr>
          <p:cNvPr id="5" name="Rectangle 3"/>
          <p:cNvSpPr txBox="1">
            <a:spLocks noChangeArrowheads="1"/>
          </p:cNvSpPr>
          <p:nvPr/>
        </p:nvSpPr>
        <p:spPr bwMode="auto">
          <a:xfrm>
            <a:off x="395288" y="5085184"/>
            <a:ext cx="8236644"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marL="0" indent="0" algn="l" rtl="0" eaLnBrk="1" fontAlgn="base" hangingPunct="1">
              <a:spcBef>
                <a:spcPts val="900"/>
              </a:spcBef>
              <a:spcAft>
                <a:spcPct val="0"/>
              </a:spcAft>
              <a:buFontTx/>
              <a:buNone/>
              <a:defRPr sz="2200" b="1">
                <a:solidFill>
                  <a:schemeClr val="bg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z="2400" kern="0" dirty="0" smtClean="0"/>
              <a:t>Campaign for fair and sustainable </a:t>
            </a:r>
            <a:r>
              <a:rPr lang="en-US" sz="2400" kern="0" dirty="0"/>
              <a:t/>
            </a:r>
            <a:br>
              <a:rPr lang="en-US" sz="2400" kern="0" dirty="0"/>
            </a:br>
            <a:r>
              <a:rPr lang="en-US" sz="2400" kern="0" dirty="0" smtClean="0"/>
              <a:t>fruit supply chains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16632"/>
            <a:ext cx="8424936" cy="936104"/>
          </a:xfrm>
        </p:spPr>
        <p:txBody>
          <a:bodyPr/>
          <a:lstStyle/>
          <a:p>
            <a:pPr marL="0" indent="0"/>
            <a:r>
              <a:rPr lang="en-GB" sz="3600" dirty="0">
                <a:solidFill>
                  <a:schemeClr val="accent2"/>
                </a:solidFill>
              </a:rPr>
              <a:t>What have we learned about M&amp;E</a:t>
            </a:r>
            <a:endParaRPr lang="de-DE" sz="3600" dirty="0">
              <a:solidFill>
                <a:schemeClr val="accent2"/>
              </a:solidFill>
            </a:endParaRPr>
          </a:p>
        </p:txBody>
      </p:sp>
      <p:sp>
        <p:nvSpPr>
          <p:cNvPr id="3" name="Inhaltsplatzhalter 2"/>
          <p:cNvSpPr>
            <a:spLocks noGrp="1"/>
          </p:cNvSpPr>
          <p:nvPr>
            <p:ph idx="1"/>
          </p:nvPr>
        </p:nvSpPr>
        <p:spPr>
          <a:xfrm>
            <a:off x="467544" y="1052736"/>
            <a:ext cx="8229600" cy="4566345"/>
          </a:xfrm>
        </p:spPr>
        <p:txBody>
          <a:bodyPr/>
          <a:lstStyle/>
          <a:p>
            <a:pPr lvl="0"/>
            <a:r>
              <a:rPr lang="en-US" sz="2100" dirty="0" smtClean="0"/>
              <a:t>The </a:t>
            </a:r>
            <a:r>
              <a:rPr lang="en-US" sz="2100" b="1" dirty="0" smtClean="0"/>
              <a:t>management and monitoring needs</a:t>
            </a:r>
            <a:r>
              <a:rPr lang="en-US" sz="2100" dirty="0" smtClean="0"/>
              <a:t> of a project of this scale is far more challenging than in smaller projects.</a:t>
            </a:r>
          </a:p>
          <a:p>
            <a:pPr lvl="0"/>
            <a:r>
              <a:rPr lang="en-US" sz="2100" dirty="0" smtClean="0"/>
              <a:t>Thus we needed </a:t>
            </a:r>
            <a:r>
              <a:rPr lang="en-US" sz="2100" b="1" dirty="0" smtClean="0"/>
              <a:t>support from an external evaluation consultancy from the very start</a:t>
            </a:r>
            <a:r>
              <a:rPr lang="en-US" sz="2100" dirty="0" smtClean="0"/>
              <a:t> on to develop a monitoring system and secure all relevant documentation for the final evaluation as well as for the EC interim and final reporting. </a:t>
            </a:r>
          </a:p>
          <a:p>
            <a:pPr lvl="0"/>
            <a:r>
              <a:rPr lang="en-US" sz="2100" dirty="0" smtClean="0"/>
              <a:t>M&amp;E has been integral part of all partner meetings and </a:t>
            </a:r>
            <a:r>
              <a:rPr lang="en-US" sz="2100" dirty="0" err="1" smtClean="0"/>
              <a:t>TelCons</a:t>
            </a:r>
            <a:r>
              <a:rPr lang="en-US" sz="2100" dirty="0" smtClean="0"/>
              <a:t>. </a:t>
            </a:r>
          </a:p>
          <a:p>
            <a:pPr lvl="0"/>
            <a:r>
              <a:rPr lang="en-US" sz="2100" dirty="0" smtClean="0"/>
              <a:t>Nevertheless, keeping the monitoring of such a big project on track has proved to be </a:t>
            </a:r>
            <a:r>
              <a:rPr lang="en-US" sz="2100" b="1" dirty="0" smtClean="0"/>
              <a:t>very time consuming and work intensive </a:t>
            </a:r>
            <a:r>
              <a:rPr lang="en-US" sz="2100" dirty="0" smtClean="0"/>
              <a:t>especially for the lead applicant but also for partners. </a:t>
            </a:r>
          </a:p>
          <a:p>
            <a:pPr lvl="0"/>
            <a:r>
              <a:rPr lang="en-US" sz="2100" b="1" dirty="0" smtClean="0"/>
              <a:t>Training </a:t>
            </a:r>
            <a:r>
              <a:rPr lang="en-US" sz="2100" dirty="0" smtClean="0"/>
              <a:t>on the M&amp;E system and continuous support for partners was essential. </a:t>
            </a:r>
          </a:p>
          <a:p>
            <a:r>
              <a:rPr lang="en-US" sz="2100" dirty="0"/>
              <a:t>The </a:t>
            </a:r>
            <a:r>
              <a:rPr lang="en-US" sz="2100" b="1" dirty="0"/>
              <a:t>budget and staff resources </a:t>
            </a:r>
            <a:r>
              <a:rPr lang="en-US" sz="2100" dirty="0"/>
              <a:t>you put in your application for such a big project should reflect the size of your project and amount of work on M&amp;E that will be necessary! </a:t>
            </a:r>
          </a:p>
        </p:txBody>
      </p:sp>
    </p:spTree>
    <p:extLst>
      <p:ext uri="{BB962C8B-B14F-4D97-AF65-F5344CB8AC3E}">
        <p14:creationId xmlns:p14="http://schemas.microsoft.com/office/powerpoint/2010/main" val="2710975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74638"/>
            <a:ext cx="8424936" cy="778098"/>
          </a:xfrm>
        </p:spPr>
        <p:txBody>
          <a:bodyPr/>
          <a:lstStyle/>
          <a:p>
            <a:pPr marL="0" indent="0"/>
            <a:r>
              <a:rPr lang="en-GB" sz="3600" dirty="0">
                <a:solidFill>
                  <a:schemeClr val="accent2"/>
                </a:solidFill>
              </a:rPr>
              <a:t>What have we learned about M&amp;E</a:t>
            </a:r>
            <a:endParaRPr lang="de-DE" sz="3600" dirty="0">
              <a:solidFill>
                <a:schemeClr val="accent2"/>
              </a:solidFill>
            </a:endParaRPr>
          </a:p>
        </p:txBody>
      </p:sp>
      <p:sp>
        <p:nvSpPr>
          <p:cNvPr id="3" name="Inhaltsplatzhalter 2"/>
          <p:cNvSpPr>
            <a:spLocks noGrp="1"/>
          </p:cNvSpPr>
          <p:nvPr>
            <p:ph idx="1"/>
          </p:nvPr>
        </p:nvSpPr>
        <p:spPr>
          <a:xfrm>
            <a:off x="467544" y="1196752"/>
            <a:ext cx="8229600" cy="4422329"/>
          </a:xfrm>
        </p:spPr>
        <p:txBody>
          <a:bodyPr/>
          <a:lstStyle/>
          <a:p>
            <a:r>
              <a:rPr lang="en-US" dirty="0" smtClean="0"/>
              <a:t>It </a:t>
            </a:r>
            <a:r>
              <a:rPr lang="en-US" dirty="0"/>
              <a:t>is crucial to </a:t>
            </a:r>
            <a:r>
              <a:rPr lang="en-US" b="1" dirty="0"/>
              <a:t>adopt the </a:t>
            </a:r>
            <a:r>
              <a:rPr lang="en-US" b="1" dirty="0" err="1"/>
              <a:t>Logframe</a:t>
            </a:r>
            <a:r>
              <a:rPr lang="en-US" b="1" dirty="0"/>
              <a:t> in the beginning </a:t>
            </a:r>
            <a:r>
              <a:rPr lang="en-US" dirty="0"/>
              <a:t>of the project when partners plan the project together as during the application process there is normally not enough time and no physical meetings to discuss </a:t>
            </a:r>
            <a:r>
              <a:rPr lang="de-DE" dirty="0"/>
              <a:t>all </a:t>
            </a:r>
            <a:r>
              <a:rPr lang="de-DE" dirty="0" err="1"/>
              <a:t>details</a:t>
            </a:r>
            <a:r>
              <a:rPr lang="de-DE" dirty="0"/>
              <a:t>.</a:t>
            </a:r>
          </a:p>
          <a:p>
            <a:pPr lvl="0"/>
            <a:r>
              <a:rPr lang="en-US" dirty="0" smtClean="0"/>
              <a:t>A </a:t>
            </a:r>
            <a:r>
              <a:rPr lang="en-US" b="1" dirty="0" smtClean="0"/>
              <a:t>sophisticated monitoring system is very helpful </a:t>
            </a:r>
            <a:r>
              <a:rPr lang="en-US" dirty="0" smtClean="0"/>
              <a:t>and effective to meet EU reporting needs because it had been aligned with EC reporting. </a:t>
            </a:r>
            <a:endParaRPr lang="de-DE" dirty="0" smtClean="0"/>
          </a:p>
          <a:p>
            <a:pPr lvl="0"/>
            <a:r>
              <a:rPr lang="en-GB" dirty="0" smtClean="0"/>
              <a:t>It is hard but essential to focus on </a:t>
            </a:r>
            <a:r>
              <a:rPr lang="en-GB" b="1" dirty="0" smtClean="0"/>
              <a:t>outcomes </a:t>
            </a:r>
            <a:r>
              <a:rPr lang="en-GB" dirty="0" smtClean="0"/>
              <a:t>(not just outputs) &amp; evidence</a:t>
            </a:r>
            <a:endParaRPr lang="de-DE" dirty="0" smtClean="0"/>
          </a:p>
          <a:p>
            <a:pPr lvl="0"/>
            <a:r>
              <a:rPr lang="en-GB" dirty="0" smtClean="0"/>
              <a:t>The </a:t>
            </a:r>
            <a:r>
              <a:rPr lang="en-GB" b="1" dirty="0" smtClean="0"/>
              <a:t>Mid-term review </a:t>
            </a:r>
            <a:r>
              <a:rPr lang="en-GB" dirty="0" smtClean="0"/>
              <a:t>was confidential and only for internal purposes. It was every helpful to get a feedback how the project and the consortium were actually running. The findings and recommendations improved the further working together. </a:t>
            </a:r>
            <a:endParaRPr lang="de-DE" dirty="0" smtClean="0"/>
          </a:p>
        </p:txBody>
      </p:sp>
    </p:spTree>
    <p:extLst>
      <p:ext uri="{BB962C8B-B14F-4D97-AF65-F5344CB8AC3E}">
        <p14:creationId xmlns:p14="http://schemas.microsoft.com/office/powerpoint/2010/main" val="2425251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74638"/>
            <a:ext cx="8424936" cy="994122"/>
          </a:xfrm>
        </p:spPr>
        <p:txBody>
          <a:bodyPr/>
          <a:lstStyle/>
          <a:p>
            <a:pPr marL="0" indent="0"/>
            <a:r>
              <a:rPr lang="en-GB" sz="3600" dirty="0" smtClean="0">
                <a:solidFill>
                  <a:schemeClr val="accent2"/>
                </a:solidFill>
              </a:rPr>
              <a:t>ROM</a:t>
            </a:r>
            <a:endParaRPr lang="de-DE" sz="3600" dirty="0">
              <a:solidFill>
                <a:schemeClr val="accent2"/>
              </a:solidFill>
            </a:endParaRPr>
          </a:p>
        </p:txBody>
      </p:sp>
      <p:sp>
        <p:nvSpPr>
          <p:cNvPr id="3" name="Inhaltsplatzhalter 2"/>
          <p:cNvSpPr>
            <a:spLocks noGrp="1"/>
          </p:cNvSpPr>
          <p:nvPr>
            <p:ph idx="1"/>
          </p:nvPr>
        </p:nvSpPr>
        <p:spPr>
          <a:xfrm>
            <a:off x="467544" y="1484784"/>
            <a:ext cx="8229600" cy="4134297"/>
          </a:xfrm>
        </p:spPr>
        <p:txBody>
          <a:bodyPr/>
          <a:lstStyle/>
          <a:p>
            <a:r>
              <a:rPr lang="en-US" sz="2400" dirty="0" smtClean="0"/>
              <a:t>Having the M&amp;E system in place made the ROM visit quite easy. </a:t>
            </a:r>
          </a:p>
          <a:p>
            <a:r>
              <a:rPr lang="en-US" sz="2400" dirty="0" smtClean="0"/>
              <a:t>But it is still essential to be well prepared and have presentations, materials and interview dates with externals well prepared.</a:t>
            </a:r>
            <a:endParaRPr lang="de-DE" sz="2400" dirty="0" smtClean="0"/>
          </a:p>
          <a:p>
            <a:r>
              <a:rPr lang="en-US" sz="2400" dirty="0" smtClean="0"/>
              <a:t>The best moment for a ROM from our point of view is not too early (so there is nothing to report on yet) and also not too late (otherwise, the ROM recommendations cannot be absorbed). The best moment in terms of timing and also for preparing the needed information that for is probably around the first or second  interim report.</a:t>
            </a:r>
            <a:endParaRPr lang="de-DE" sz="2400" dirty="0"/>
          </a:p>
        </p:txBody>
      </p:sp>
    </p:spTree>
    <p:extLst>
      <p:ext uri="{BB962C8B-B14F-4D97-AF65-F5344CB8AC3E}">
        <p14:creationId xmlns:p14="http://schemas.microsoft.com/office/powerpoint/2010/main" val="3896861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5288" y="332656"/>
            <a:ext cx="8466137" cy="6048672"/>
          </a:xfrm>
          <a:noFill/>
          <a:extLs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r>
              <a:rPr lang="en-GB" sz="4500" dirty="0" smtClean="0">
                <a:latin typeface="Oxfam Global Headline" panose="020B0604030201010201" pitchFamily="34" charset="0"/>
                <a:ea typeface="ＭＳ Ｐゴシック" pitchFamily="34" charset="-128"/>
              </a:rPr>
              <a:t>Thank You!</a:t>
            </a:r>
            <a:br>
              <a:rPr lang="en-GB" sz="4500" dirty="0" smtClean="0">
                <a:latin typeface="Oxfam Global Headline" panose="020B0604030201010201" pitchFamily="34" charset="0"/>
                <a:ea typeface="ＭＳ Ｐゴシック" pitchFamily="34" charset="-128"/>
              </a:rPr>
            </a:br>
            <a:r>
              <a:rPr lang="en-GB" sz="3500" dirty="0">
                <a:latin typeface="Oxfam Global Headline" panose="020B0604030201010201" pitchFamily="34" charset="0"/>
                <a:ea typeface="ＭＳ Ｐゴシック" pitchFamily="34" charset="-128"/>
              </a:rPr>
              <a:t/>
            </a:r>
            <a:br>
              <a:rPr lang="en-GB" sz="3500" dirty="0">
                <a:latin typeface="Oxfam Global Headline" panose="020B0604030201010201" pitchFamily="34" charset="0"/>
                <a:ea typeface="ＭＳ Ｐゴシック" pitchFamily="34" charset="-128"/>
              </a:rPr>
            </a:br>
            <a:r>
              <a:rPr lang="en-GB" sz="3500" dirty="0" smtClean="0">
                <a:latin typeface="Oxfam Global Headline" panose="020B0604030201010201" pitchFamily="34" charset="0"/>
                <a:ea typeface="ＭＳ Ｐゴシック" pitchFamily="34" charset="-128"/>
              </a:rPr>
              <a:t/>
            </a:r>
            <a:br>
              <a:rPr lang="en-GB" sz="3500" dirty="0" smtClean="0">
                <a:latin typeface="Oxfam Global Headline" panose="020B0604030201010201" pitchFamily="34" charset="0"/>
                <a:ea typeface="ＭＳ Ｐゴシック" pitchFamily="34" charset="-128"/>
              </a:rPr>
            </a:br>
            <a:r>
              <a:rPr lang="en-GB" sz="3500" dirty="0" smtClean="0">
                <a:latin typeface="Oxfam Global Headline" panose="020B0604030201010201" pitchFamily="34" charset="0"/>
                <a:ea typeface="ＭＳ Ｐゴシック" pitchFamily="34" charset="-128"/>
              </a:rPr>
              <a:t/>
            </a:r>
            <a:br>
              <a:rPr lang="en-GB" sz="3500" dirty="0" smtClean="0">
                <a:latin typeface="Oxfam Global Headline" panose="020B0604030201010201" pitchFamily="34" charset="0"/>
                <a:ea typeface="ＭＳ Ｐゴシック" pitchFamily="34" charset="-128"/>
              </a:rPr>
            </a:br>
            <a:r>
              <a:rPr lang="en-GB" sz="3500" dirty="0" smtClean="0">
                <a:latin typeface="Oxfam Global Headline" panose="020B0604030201010201" pitchFamily="34" charset="0"/>
                <a:ea typeface="ＭＳ Ｐゴシック" pitchFamily="34" charset="-128"/>
              </a:rPr>
              <a:t/>
            </a:r>
            <a:br>
              <a:rPr lang="en-GB" sz="3500" dirty="0" smtClean="0">
                <a:latin typeface="Oxfam Global Headline" panose="020B0604030201010201" pitchFamily="34" charset="0"/>
                <a:ea typeface="ＭＳ Ｐゴシック" pitchFamily="34" charset="-128"/>
              </a:rPr>
            </a:br>
            <a:endParaRPr lang="en-GB" sz="3500" dirty="0" smtClean="0">
              <a:latin typeface="Oxfam Global Headline" panose="020B0604030201010201" pitchFamily="34" charset="0"/>
              <a:ea typeface="ＭＳ Ｐゴシック" pitchFamily="34" charset="-128"/>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32656"/>
            <a:ext cx="1508249" cy="249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43559"/>
            <a:ext cx="859242" cy="56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OXBLNFS01\ProfilesData$\mhaegele\Desktop\Mirjams\desktop\MFF Vien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98" y="1606930"/>
            <a:ext cx="6901002" cy="458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5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95536" y="3356992"/>
            <a:ext cx="8466137" cy="1655762"/>
          </a:xfrm>
          <a:noFill/>
          <a:extLs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r>
              <a:rPr lang="en-GB" sz="4000" dirty="0" smtClean="0">
                <a:latin typeface="Oxfam Global Headline" panose="020B0604030201010201" pitchFamily="34" charset="0"/>
                <a:ea typeface="ＭＳ Ｐゴシック" pitchFamily="34" charset="-128"/>
                <a:cs typeface="Arial" pitchFamily="34" charset="0"/>
              </a:rPr>
              <a:t>Monitoring &amp; Evaluation </a:t>
            </a:r>
            <a:r>
              <a:rPr lang="en-GB" sz="3500" dirty="0" smtClean="0">
                <a:latin typeface="Arial" pitchFamily="34" charset="0"/>
                <a:ea typeface="ＭＳ Ｐゴシック" pitchFamily="34" charset="-128"/>
                <a:cs typeface="Arial" pitchFamily="34" charset="0"/>
              </a:rPr>
              <a:t/>
            </a:r>
            <a:br>
              <a:rPr lang="en-GB" sz="3500" dirty="0" smtClean="0">
                <a:latin typeface="Arial" pitchFamily="34" charset="0"/>
                <a:ea typeface="ＭＳ Ｐゴシック" pitchFamily="34" charset="-128"/>
                <a:cs typeface="Arial" pitchFamily="34" charset="0"/>
              </a:rPr>
            </a:br>
            <a:endParaRPr lang="en-GB" sz="3500" dirty="0" smtClean="0">
              <a:latin typeface="Arial" pitchFamily="34" charset="0"/>
              <a:ea typeface="ＭＳ Ｐゴシック" pitchFamily="34"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32656"/>
            <a:ext cx="1508249" cy="249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318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accent2"/>
                </a:solidFill>
              </a:rPr>
              <a:t>MFF </a:t>
            </a:r>
            <a:r>
              <a:rPr lang="de-DE" dirty="0" err="1" smtClean="0">
                <a:solidFill>
                  <a:schemeClr val="accent2"/>
                </a:solidFill>
              </a:rPr>
              <a:t>Consortium</a:t>
            </a:r>
            <a:endParaRPr lang="de-DE" dirty="0">
              <a:solidFill>
                <a:schemeClr val="accent2"/>
              </a:solidFill>
            </a:endParaRPr>
          </a:p>
        </p:txBody>
      </p:sp>
      <p:sp>
        <p:nvSpPr>
          <p:cNvPr id="4" name="Inhaltsplatzhalter 3"/>
          <p:cNvSpPr>
            <a:spLocks noGrp="1"/>
          </p:cNvSpPr>
          <p:nvPr>
            <p:ph idx="1"/>
          </p:nvPr>
        </p:nvSpPr>
        <p:spPr>
          <a:xfrm>
            <a:off x="457200" y="1600201"/>
            <a:ext cx="8229600" cy="964704"/>
          </a:xfrm>
        </p:spPr>
        <p:txBody>
          <a:bodyPr/>
          <a:lstStyle/>
          <a:p>
            <a:endParaRPr lang="de-DE" dirty="0"/>
          </a:p>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10" y="3059671"/>
            <a:ext cx="172819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Bildergebnis für banaf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2594" y="4260050"/>
            <a:ext cx="1011216" cy="68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77" y="2914784"/>
            <a:ext cx="712282" cy="62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356" y="5733256"/>
            <a:ext cx="817563"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441" y="2888385"/>
            <a:ext cx="1047667" cy="80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9850" y="3707360"/>
            <a:ext cx="1145512" cy="46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6"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6686" y="6244177"/>
            <a:ext cx="1170039" cy="44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7"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755" y="5007544"/>
            <a:ext cx="3009701" cy="54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912" y="3810288"/>
            <a:ext cx="1191196" cy="119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3"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3535" y="4585793"/>
            <a:ext cx="790500" cy="6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28283" y="3292341"/>
            <a:ext cx="1052514" cy="64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155575" y="1052736"/>
            <a:ext cx="8880921" cy="1862048"/>
          </a:xfrm>
          <a:prstGeom prst="rect">
            <a:avLst/>
          </a:prstGeom>
        </p:spPr>
        <p:txBody>
          <a:bodyPr wrap="square">
            <a:spAutoFit/>
          </a:bodyPr>
          <a:lstStyle/>
          <a:p>
            <a:r>
              <a:rPr lang="de-DE" sz="2300" dirty="0" smtClean="0"/>
              <a:t>27 partners (incl. sub-</a:t>
            </a:r>
            <a:r>
              <a:rPr lang="de-DE" sz="2300" dirty="0" err="1" smtClean="0"/>
              <a:t>grantees</a:t>
            </a:r>
            <a:r>
              <a:rPr lang="de-DE" sz="2300" dirty="0" smtClean="0"/>
              <a:t>) </a:t>
            </a:r>
            <a:r>
              <a:rPr lang="de-DE" sz="2300" dirty="0"/>
              <a:t>in: Austria, </a:t>
            </a:r>
            <a:r>
              <a:rPr lang="de-DE" sz="2300" dirty="0" err="1"/>
              <a:t>Belgium</a:t>
            </a:r>
            <a:r>
              <a:rPr lang="de-DE" sz="2300" dirty="0"/>
              <a:t>, </a:t>
            </a:r>
            <a:r>
              <a:rPr lang="de-DE" sz="2300" dirty="0" err="1" smtClean="0"/>
              <a:t>Bulgaria</a:t>
            </a:r>
            <a:r>
              <a:rPr lang="de-DE" sz="2300" dirty="0" smtClean="0"/>
              <a:t>, </a:t>
            </a:r>
            <a:r>
              <a:rPr lang="de-DE" sz="2300" dirty="0" err="1" smtClean="0"/>
              <a:t>Croatia</a:t>
            </a:r>
            <a:r>
              <a:rPr lang="de-DE" sz="2300" dirty="0" smtClean="0"/>
              <a:t>, </a:t>
            </a:r>
            <a:r>
              <a:rPr lang="de-DE" sz="2300" dirty="0" err="1" smtClean="0"/>
              <a:t>Cyprus</a:t>
            </a:r>
            <a:r>
              <a:rPr lang="de-DE" sz="2300" dirty="0" smtClean="0"/>
              <a:t>, Czech </a:t>
            </a:r>
            <a:r>
              <a:rPr lang="de-DE" sz="2300" dirty="0" err="1"/>
              <a:t>Republic</a:t>
            </a:r>
            <a:r>
              <a:rPr lang="de-DE" sz="2300" dirty="0"/>
              <a:t>, </a:t>
            </a:r>
            <a:r>
              <a:rPr lang="de-DE" sz="2300" dirty="0" smtClean="0"/>
              <a:t>Estonia, France</a:t>
            </a:r>
            <a:r>
              <a:rPr lang="de-DE" sz="2300" dirty="0"/>
              <a:t>, Germany, </a:t>
            </a:r>
            <a:r>
              <a:rPr lang="de-DE" sz="2300" dirty="0" err="1"/>
              <a:t>Hungary</a:t>
            </a:r>
            <a:r>
              <a:rPr lang="de-DE" sz="2300" dirty="0"/>
              <a:t>, </a:t>
            </a:r>
            <a:r>
              <a:rPr lang="de-DE" sz="2300" dirty="0" err="1"/>
              <a:t>Italy</a:t>
            </a:r>
            <a:r>
              <a:rPr lang="de-DE" sz="2300" dirty="0"/>
              <a:t>, </a:t>
            </a:r>
            <a:r>
              <a:rPr lang="de-DE" sz="2300" dirty="0" err="1"/>
              <a:t>Latvia</a:t>
            </a:r>
            <a:r>
              <a:rPr lang="de-DE" sz="2300" dirty="0"/>
              <a:t>, </a:t>
            </a:r>
            <a:r>
              <a:rPr lang="de-DE" sz="2300" dirty="0" err="1" smtClean="0"/>
              <a:t>Lithuania</a:t>
            </a:r>
            <a:r>
              <a:rPr lang="de-DE" sz="2300" dirty="0" smtClean="0"/>
              <a:t>, Malta</a:t>
            </a:r>
            <a:r>
              <a:rPr lang="de-DE" sz="2300" dirty="0"/>
              <a:t>, </a:t>
            </a:r>
            <a:r>
              <a:rPr lang="de-DE" sz="2300" dirty="0" err="1"/>
              <a:t>Poland</a:t>
            </a:r>
            <a:r>
              <a:rPr lang="de-DE" sz="2300" dirty="0"/>
              <a:t>, Portugal, Romania</a:t>
            </a:r>
            <a:r>
              <a:rPr lang="de-DE" sz="2300" dirty="0" smtClean="0"/>
              <a:t>, </a:t>
            </a:r>
            <a:r>
              <a:rPr lang="de-DE" sz="2300" dirty="0" err="1" smtClean="0"/>
              <a:t>Slovenia</a:t>
            </a:r>
            <a:r>
              <a:rPr lang="de-DE" sz="2300" dirty="0" smtClean="0"/>
              <a:t>, </a:t>
            </a:r>
            <a:r>
              <a:rPr lang="de-DE" sz="2300" dirty="0" err="1" smtClean="0"/>
              <a:t>Slowakia</a:t>
            </a:r>
            <a:r>
              <a:rPr lang="de-DE" sz="2300" dirty="0" smtClean="0"/>
              <a:t>, Spain, United </a:t>
            </a:r>
            <a:r>
              <a:rPr lang="de-DE" sz="2300" dirty="0" err="1"/>
              <a:t>Kingdom</a:t>
            </a:r>
            <a:r>
              <a:rPr lang="de-DE" sz="2300" dirty="0"/>
              <a:t>; </a:t>
            </a:r>
            <a:r>
              <a:rPr lang="de-DE" sz="2300" dirty="0" err="1"/>
              <a:t>Cameroon</a:t>
            </a:r>
            <a:r>
              <a:rPr lang="de-DE" sz="2300" dirty="0"/>
              <a:t>, </a:t>
            </a:r>
            <a:r>
              <a:rPr lang="de-DE" sz="2300" dirty="0" err="1"/>
              <a:t>Colombia</a:t>
            </a:r>
            <a:r>
              <a:rPr lang="de-DE" sz="2300" dirty="0"/>
              <a:t>, Ecuador, Saint Vincent </a:t>
            </a:r>
            <a:r>
              <a:rPr lang="de-DE" sz="2300" dirty="0" err="1"/>
              <a:t>and</a:t>
            </a:r>
            <a:r>
              <a:rPr lang="de-DE" sz="2300" dirty="0"/>
              <a:t> </a:t>
            </a:r>
            <a:r>
              <a:rPr lang="de-DE" sz="2300" dirty="0" err="1"/>
              <a:t>the</a:t>
            </a:r>
            <a:r>
              <a:rPr lang="de-DE" sz="2300" dirty="0"/>
              <a:t> </a:t>
            </a:r>
            <a:r>
              <a:rPr lang="de-DE" sz="2300" dirty="0" err="1" smtClean="0"/>
              <a:t>Grenadines</a:t>
            </a:r>
            <a:endParaRPr lang="de-DE" sz="2400" dirty="0"/>
          </a:p>
        </p:txBody>
      </p:sp>
      <p:pic>
        <p:nvPicPr>
          <p:cNvPr id="1026" name="Picture 2" descr="C:\Users\mhaegele\AppData\Local\Temp\LOGO_BIG-0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5011" y="4079486"/>
            <a:ext cx="862138" cy="8356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haegele\AppData\Local\Temp\TVE Hungary logo ENG(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41587" y="3347703"/>
            <a:ext cx="1231738" cy="750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haegele\AppData\Local\Temp\Colsiba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74917" y="2644309"/>
            <a:ext cx="2411760" cy="4881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haegele\AppData\Local\Temp\FAWU 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5575" y="3856824"/>
            <a:ext cx="1104057" cy="11134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haegele\AppData\Local\Temp\EA_logo_Small.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69706" y="4170706"/>
            <a:ext cx="1508760" cy="6797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haegele\AppData\Local\Temp\Logo Peuples Solidaires -ActionAid - usage courant.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13063" y="3242698"/>
            <a:ext cx="1361854" cy="69734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haegele\AppData\Local\Temp\Winfa 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40352" y="3418913"/>
            <a:ext cx="1403648" cy="753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haegele\AppData\Local\Temp\_logo maibine-01.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668" y="5733256"/>
            <a:ext cx="1021842" cy="1021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53007" y="6142600"/>
            <a:ext cx="1819647" cy="68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7368" y="5638536"/>
            <a:ext cx="740376" cy="68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Grafik 28" descr="logo"/>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92111" y="4817876"/>
            <a:ext cx="975658" cy="731532"/>
          </a:xfrm>
          <a:prstGeom prst="rect">
            <a:avLst/>
          </a:prstGeom>
          <a:noFill/>
          <a:ln>
            <a:noFill/>
          </a:ln>
        </p:spPr>
      </p:pic>
      <p:pic>
        <p:nvPicPr>
          <p:cNvPr id="30" name="Bild 7" descr="zali.lt"/>
          <p:cNvPicPr/>
          <p:nvPr/>
        </p:nvPicPr>
        <p:blipFill>
          <a:blip r:embed="rId24">
            <a:extLst>
              <a:ext uri="{28A0092B-C50C-407E-A947-70E740481C1C}">
                <a14:useLocalDpi xmlns:a14="http://schemas.microsoft.com/office/drawing/2010/main" val="0"/>
              </a:ext>
            </a:extLst>
          </a:blip>
          <a:srcRect/>
          <a:stretch>
            <a:fillRect/>
          </a:stretch>
        </p:blipFill>
        <p:spPr bwMode="auto">
          <a:xfrm>
            <a:off x="6901341" y="4868439"/>
            <a:ext cx="995361" cy="786071"/>
          </a:xfrm>
          <a:prstGeom prst="rect">
            <a:avLst/>
          </a:prstGeom>
          <a:noFill/>
          <a:ln>
            <a:noFill/>
          </a:ln>
        </p:spPr>
      </p:pic>
      <p:pic>
        <p:nvPicPr>
          <p:cNvPr id="31" name="Grafik 30" descr="Vaga para Administrativo – Contável (Alianza Por La Solidaridad)"/>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679234" y="5774419"/>
            <a:ext cx="1384429" cy="749054"/>
          </a:xfrm>
          <a:prstGeom prst="rect">
            <a:avLst/>
          </a:prstGeom>
          <a:noFill/>
          <a:ln>
            <a:noFill/>
          </a:ln>
        </p:spPr>
      </p:pic>
      <p:pic>
        <p:nvPicPr>
          <p:cNvPr id="9"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31478" y="5670532"/>
            <a:ext cx="1644000" cy="45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Grafik 32" descr="C:\Users\mhaegele\AppData\Local\Temp\focus_nov_velik_20090514.JPG"/>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62283" y="6050507"/>
            <a:ext cx="663797" cy="634240"/>
          </a:xfrm>
          <a:prstGeom prst="rect">
            <a:avLst/>
          </a:prstGeom>
          <a:noFill/>
          <a:ln>
            <a:noFill/>
          </a:ln>
        </p:spPr>
      </p:pic>
      <p:pic>
        <p:nvPicPr>
          <p:cNvPr id="10" name="Picture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85920" y="5005272"/>
            <a:ext cx="1159367" cy="71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074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490066"/>
          </a:xfrm>
        </p:spPr>
        <p:txBody>
          <a:bodyPr/>
          <a:lstStyle/>
          <a:p>
            <a:r>
              <a:rPr lang="de-DE" dirty="0" smtClean="0">
                <a:solidFill>
                  <a:schemeClr val="accent6"/>
                </a:solidFill>
              </a:rPr>
              <a:t>MFF </a:t>
            </a:r>
            <a:r>
              <a:rPr lang="de-DE" dirty="0" err="1" smtClean="0">
                <a:solidFill>
                  <a:schemeClr val="accent6"/>
                </a:solidFill>
              </a:rPr>
              <a:t>Consortium</a:t>
            </a:r>
            <a:r>
              <a:rPr lang="de-DE" dirty="0" smtClean="0">
                <a:solidFill>
                  <a:schemeClr val="accent6"/>
                </a:solidFill>
              </a:rPr>
              <a:t> </a:t>
            </a:r>
            <a:r>
              <a:rPr lang="de-DE" dirty="0" err="1" smtClean="0">
                <a:solidFill>
                  <a:schemeClr val="accent6"/>
                </a:solidFill>
              </a:rPr>
              <a:t>as</a:t>
            </a:r>
            <a:r>
              <a:rPr lang="de-DE" dirty="0" smtClean="0">
                <a:solidFill>
                  <a:schemeClr val="accent6"/>
                </a:solidFill>
              </a:rPr>
              <a:t> an </a:t>
            </a:r>
            <a:r>
              <a:rPr lang="de-DE" dirty="0" err="1" smtClean="0">
                <a:solidFill>
                  <a:schemeClr val="accent6"/>
                </a:solidFill>
              </a:rPr>
              <a:t>example</a:t>
            </a:r>
            <a:r>
              <a:rPr lang="de-DE" dirty="0" smtClean="0">
                <a:solidFill>
                  <a:schemeClr val="accent6"/>
                </a:solidFill>
              </a:rPr>
              <a:t> </a:t>
            </a:r>
            <a:endParaRPr lang="de-DE" dirty="0">
              <a:solidFill>
                <a:schemeClr val="accent6"/>
              </a:solidFill>
            </a:endParaRPr>
          </a:p>
        </p:txBody>
      </p:sp>
      <p:sp>
        <p:nvSpPr>
          <p:cNvPr id="4" name="Inhaltsplatzhalter 3"/>
          <p:cNvSpPr>
            <a:spLocks noGrp="1"/>
          </p:cNvSpPr>
          <p:nvPr>
            <p:ph idx="1"/>
          </p:nvPr>
        </p:nvSpPr>
        <p:spPr>
          <a:xfrm>
            <a:off x="457200" y="1600201"/>
            <a:ext cx="8229600" cy="964704"/>
          </a:xfrm>
        </p:spPr>
        <p:txBody>
          <a:bodyPr/>
          <a:lstStyle/>
          <a:p>
            <a:endParaRPr lang="de-DE" dirty="0"/>
          </a:p>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0" y="3339876"/>
            <a:ext cx="172819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Bildergebnis für banaf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2594" y="4260050"/>
            <a:ext cx="1011216" cy="68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64" y="3310436"/>
            <a:ext cx="712282" cy="62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356" y="5733256"/>
            <a:ext cx="817563"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3621" y="2995251"/>
            <a:ext cx="1047667" cy="80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3102" y="3865611"/>
            <a:ext cx="1145512" cy="46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6"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6686" y="6244177"/>
            <a:ext cx="1170039" cy="44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7"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755" y="5007544"/>
            <a:ext cx="3009701" cy="54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912" y="3810288"/>
            <a:ext cx="1191196" cy="119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3"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3535" y="4585793"/>
            <a:ext cx="790500" cy="65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03040" y="3687549"/>
            <a:ext cx="1052514" cy="64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161664" y="916470"/>
            <a:ext cx="8880921" cy="2215991"/>
          </a:xfrm>
          <a:prstGeom prst="rect">
            <a:avLst/>
          </a:prstGeom>
        </p:spPr>
        <p:txBody>
          <a:bodyPr wrap="square">
            <a:spAutoFit/>
          </a:bodyPr>
          <a:lstStyle/>
          <a:p>
            <a:r>
              <a:rPr lang="de-DE" sz="2300" dirty="0" smtClean="0"/>
              <a:t>27 partners (incl. sub-</a:t>
            </a:r>
            <a:r>
              <a:rPr lang="de-DE" sz="2300" dirty="0" err="1" smtClean="0"/>
              <a:t>grantees</a:t>
            </a:r>
            <a:r>
              <a:rPr lang="de-DE" sz="2300" dirty="0" smtClean="0"/>
              <a:t>) plus additional </a:t>
            </a:r>
            <a:r>
              <a:rPr lang="de-DE" sz="2300" dirty="0" err="1" smtClean="0"/>
              <a:t>counterparts</a:t>
            </a:r>
            <a:r>
              <a:rPr lang="de-DE" sz="2300" dirty="0" smtClean="0"/>
              <a:t> in Global South: </a:t>
            </a:r>
            <a:r>
              <a:rPr lang="de-DE" sz="2300" dirty="0"/>
              <a:t>Austria, </a:t>
            </a:r>
            <a:r>
              <a:rPr lang="de-DE" sz="2300" dirty="0" err="1"/>
              <a:t>Belgium</a:t>
            </a:r>
            <a:r>
              <a:rPr lang="de-DE" sz="2300" dirty="0"/>
              <a:t>, </a:t>
            </a:r>
            <a:r>
              <a:rPr lang="de-DE" sz="2300" dirty="0" err="1" smtClean="0"/>
              <a:t>Bulgaria</a:t>
            </a:r>
            <a:r>
              <a:rPr lang="de-DE" sz="2300" dirty="0" smtClean="0"/>
              <a:t>, </a:t>
            </a:r>
            <a:r>
              <a:rPr lang="de-DE" sz="2300" dirty="0" err="1" smtClean="0"/>
              <a:t>Croatia</a:t>
            </a:r>
            <a:r>
              <a:rPr lang="de-DE" sz="2300" dirty="0" smtClean="0"/>
              <a:t>, </a:t>
            </a:r>
            <a:r>
              <a:rPr lang="de-DE" sz="2300" dirty="0" err="1" smtClean="0"/>
              <a:t>Cyprus</a:t>
            </a:r>
            <a:r>
              <a:rPr lang="de-DE" sz="2300" dirty="0" smtClean="0"/>
              <a:t>, Czech </a:t>
            </a:r>
            <a:r>
              <a:rPr lang="de-DE" sz="2300" dirty="0" err="1"/>
              <a:t>Republic</a:t>
            </a:r>
            <a:r>
              <a:rPr lang="de-DE" sz="2300" dirty="0"/>
              <a:t>, </a:t>
            </a:r>
            <a:r>
              <a:rPr lang="de-DE" sz="2300" dirty="0" smtClean="0"/>
              <a:t>Estonia, France</a:t>
            </a:r>
            <a:r>
              <a:rPr lang="de-DE" sz="2300" dirty="0"/>
              <a:t>, Germany, </a:t>
            </a:r>
            <a:r>
              <a:rPr lang="de-DE" sz="2300" dirty="0" err="1"/>
              <a:t>Hungary</a:t>
            </a:r>
            <a:r>
              <a:rPr lang="de-DE" sz="2300" dirty="0"/>
              <a:t>, </a:t>
            </a:r>
            <a:r>
              <a:rPr lang="de-DE" sz="2300" dirty="0" err="1"/>
              <a:t>Italy</a:t>
            </a:r>
            <a:r>
              <a:rPr lang="de-DE" sz="2300" dirty="0"/>
              <a:t>, </a:t>
            </a:r>
            <a:r>
              <a:rPr lang="de-DE" sz="2300" dirty="0" err="1"/>
              <a:t>Latvia</a:t>
            </a:r>
            <a:r>
              <a:rPr lang="de-DE" sz="2300" dirty="0"/>
              <a:t>, </a:t>
            </a:r>
            <a:r>
              <a:rPr lang="de-DE" sz="2300" dirty="0" err="1" smtClean="0"/>
              <a:t>Lithuania</a:t>
            </a:r>
            <a:r>
              <a:rPr lang="de-DE" sz="2300" dirty="0" smtClean="0"/>
              <a:t>, Malta</a:t>
            </a:r>
            <a:r>
              <a:rPr lang="de-DE" sz="2300" dirty="0"/>
              <a:t>, </a:t>
            </a:r>
            <a:r>
              <a:rPr lang="de-DE" sz="2300" dirty="0" err="1"/>
              <a:t>Poland</a:t>
            </a:r>
            <a:r>
              <a:rPr lang="de-DE" sz="2300" dirty="0"/>
              <a:t>, Portugal, Romania</a:t>
            </a:r>
            <a:r>
              <a:rPr lang="de-DE" sz="2300" dirty="0" smtClean="0"/>
              <a:t>, </a:t>
            </a:r>
            <a:r>
              <a:rPr lang="de-DE" sz="2300" dirty="0" err="1" smtClean="0"/>
              <a:t>Slovenia</a:t>
            </a:r>
            <a:r>
              <a:rPr lang="de-DE" sz="2300" dirty="0" smtClean="0"/>
              <a:t>, </a:t>
            </a:r>
            <a:r>
              <a:rPr lang="de-DE" sz="2300" dirty="0" err="1" smtClean="0"/>
              <a:t>Slowakia</a:t>
            </a:r>
            <a:r>
              <a:rPr lang="de-DE" sz="2300" dirty="0" smtClean="0"/>
              <a:t>, Spain, United </a:t>
            </a:r>
            <a:r>
              <a:rPr lang="de-DE" sz="2300" dirty="0" err="1"/>
              <a:t>Kingdom</a:t>
            </a:r>
            <a:r>
              <a:rPr lang="de-DE" sz="2300" dirty="0"/>
              <a:t>; </a:t>
            </a:r>
            <a:r>
              <a:rPr lang="de-DE" sz="2300" dirty="0" err="1"/>
              <a:t>Cameroon</a:t>
            </a:r>
            <a:r>
              <a:rPr lang="de-DE" sz="2300" dirty="0"/>
              <a:t>, </a:t>
            </a:r>
            <a:r>
              <a:rPr lang="de-DE" sz="2300" dirty="0" err="1"/>
              <a:t>Colombia</a:t>
            </a:r>
            <a:r>
              <a:rPr lang="de-DE" sz="2300" dirty="0"/>
              <a:t>, </a:t>
            </a:r>
            <a:r>
              <a:rPr lang="de-DE" sz="2300" dirty="0" smtClean="0"/>
              <a:t>Costa Rica, Ecuador</a:t>
            </a:r>
            <a:r>
              <a:rPr lang="de-DE" sz="2300" dirty="0"/>
              <a:t>, </a:t>
            </a:r>
            <a:r>
              <a:rPr lang="de-DE" sz="2300" dirty="0" smtClean="0"/>
              <a:t>Ghana, Saint </a:t>
            </a:r>
            <a:r>
              <a:rPr lang="de-DE" sz="2300" dirty="0"/>
              <a:t>Vincent </a:t>
            </a:r>
            <a:r>
              <a:rPr lang="de-DE" sz="2300" dirty="0" err="1"/>
              <a:t>and</a:t>
            </a:r>
            <a:r>
              <a:rPr lang="de-DE" sz="2300" dirty="0"/>
              <a:t> </a:t>
            </a:r>
            <a:r>
              <a:rPr lang="de-DE" sz="2300" dirty="0" err="1"/>
              <a:t>the</a:t>
            </a:r>
            <a:r>
              <a:rPr lang="de-DE" sz="2300" dirty="0"/>
              <a:t> </a:t>
            </a:r>
            <a:r>
              <a:rPr lang="de-DE" sz="2300" dirty="0" err="1" smtClean="0"/>
              <a:t>Grenadines</a:t>
            </a:r>
            <a:endParaRPr lang="de-DE" sz="2400" dirty="0"/>
          </a:p>
        </p:txBody>
      </p:sp>
      <p:pic>
        <p:nvPicPr>
          <p:cNvPr id="1026" name="Picture 2" descr="C:\Users\mhaegele\AppData\Local\Temp\LOGO_BIG-0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5011" y="4079486"/>
            <a:ext cx="862138" cy="8356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haegele\AppData\Local\Temp\TVE Hungary logo ENG(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41587" y="3420523"/>
            <a:ext cx="1231738" cy="750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haegele\AppData\Local\Temp\Colsiba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30825" y="3066360"/>
            <a:ext cx="2411760" cy="4881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haegele\AppData\Local\Temp\FAWU 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7984" y="4183255"/>
            <a:ext cx="1104057" cy="11134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haegele\AppData\Local\Temp\EA_logo_Small.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74917" y="4349820"/>
            <a:ext cx="1508760" cy="6797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haegele\AppData\Local\Temp\Logo Peuples Solidaires -ActionAid - usage courant.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96473" y="3382142"/>
            <a:ext cx="1361854" cy="69734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haegele\AppData\Local\Temp\Winfa 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49241" y="3627908"/>
            <a:ext cx="1403648" cy="753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haegele\AppData\Local\Temp\_logo maibine-01.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668" y="5733256"/>
            <a:ext cx="1021842" cy="1021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53007" y="6142600"/>
            <a:ext cx="1819647" cy="68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7368" y="5638536"/>
            <a:ext cx="740376" cy="68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Grafik 28" descr="logo"/>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92111" y="4817876"/>
            <a:ext cx="975658" cy="731532"/>
          </a:xfrm>
          <a:prstGeom prst="rect">
            <a:avLst/>
          </a:prstGeom>
          <a:noFill/>
          <a:ln>
            <a:noFill/>
          </a:ln>
        </p:spPr>
      </p:pic>
      <p:pic>
        <p:nvPicPr>
          <p:cNvPr id="30" name="Bild 7" descr="zali.lt"/>
          <p:cNvPicPr/>
          <p:nvPr/>
        </p:nvPicPr>
        <p:blipFill>
          <a:blip r:embed="rId24">
            <a:extLst>
              <a:ext uri="{28A0092B-C50C-407E-A947-70E740481C1C}">
                <a14:useLocalDpi xmlns:a14="http://schemas.microsoft.com/office/drawing/2010/main" val="0"/>
              </a:ext>
            </a:extLst>
          </a:blip>
          <a:srcRect/>
          <a:stretch>
            <a:fillRect/>
          </a:stretch>
        </p:blipFill>
        <p:spPr bwMode="auto">
          <a:xfrm>
            <a:off x="6901341" y="4981631"/>
            <a:ext cx="995361" cy="786071"/>
          </a:xfrm>
          <a:prstGeom prst="rect">
            <a:avLst/>
          </a:prstGeom>
          <a:noFill/>
          <a:ln>
            <a:noFill/>
          </a:ln>
        </p:spPr>
      </p:pic>
      <p:pic>
        <p:nvPicPr>
          <p:cNvPr id="31" name="Grafik 30" descr="Vaga para Administrativo – Contável (Alianza Por La Solidaridad)"/>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679234" y="5774419"/>
            <a:ext cx="1384429" cy="749054"/>
          </a:xfrm>
          <a:prstGeom prst="rect">
            <a:avLst/>
          </a:prstGeom>
          <a:noFill/>
          <a:ln>
            <a:noFill/>
          </a:ln>
        </p:spPr>
      </p:pic>
      <p:pic>
        <p:nvPicPr>
          <p:cNvPr id="9"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31478" y="5670532"/>
            <a:ext cx="1644000" cy="45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Grafik 32" descr="C:\Users\mhaegele\AppData\Local\Temp\focus_nov_velik_20090514.JPG"/>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62283" y="6050507"/>
            <a:ext cx="663797" cy="634240"/>
          </a:xfrm>
          <a:prstGeom prst="rect">
            <a:avLst/>
          </a:prstGeom>
          <a:noFill/>
          <a:ln>
            <a:noFill/>
          </a:ln>
        </p:spPr>
      </p:pic>
      <p:pic>
        <p:nvPicPr>
          <p:cNvPr id="10" name="Picture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85920" y="5005272"/>
            <a:ext cx="1159367" cy="71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490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88640"/>
            <a:ext cx="8424936" cy="864096"/>
          </a:xfrm>
        </p:spPr>
        <p:txBody>
          <a:bodyPr/>
          <a:lstStyle/>
          <a:p>
            <a:r>
              <a:rPr lang="en-GB" sz="3600" dirty="0">
                <a:solidFill>
                  <a:schemeClr val="accent2"/>
                </a:solidFill>
              </a:rPr>
              <a:t>MFF!s M&amp;E </a:t>
            </a:r>
            <a:r>
              <a:rPr lang="en-GB" sz="3600" dirty="0" smtClean="0">
                <a:solidFill>
                  <a:schemeClr val="accent2"/>
                </a:solidFill>
              </a:rPr>
              <a:t>system</a:t>
            </a:r>
            <a:endParaRPr lang="de-DE" sz="4000" dirty="0">
              <a:solidFill>
                <a:schemeClr val="accent2"/>
              </a:solidFill>
            </a:endParaRPr>
          </a:p>
        </p:txBody>
      </p:sp>
      <p:sp>
        <p:nvSpPr>
          <p:cNvPr id="3" name="Inhaltsplatzhalter 2"/>
          <p:cNvSpPr>
            <a:spLocks noGrp="1"/>
          </p:cNvSpPr>
          <p:nvPr>
            <p:ph idx="1"/>
          </p:nvPr>
        </p:nvSpPr>
        <p:spPr>
          <a:xfrm>
            <a:off x="323528" y="1052736"/>
            <a:ext cx="8496944" cy="4566345"/>
          </a:xfrm>
        </p:spPr>
        <p:txBody>
          <a:bodyPr/>
          <a:lstStyle/>
          <a:p>
            <a:pPr>
              <a:spcBef>
                <a:spcPts val="0"/>
              </a:spcBef>
              <a:spcAft>
                <a:spcPts val="0"/>
              </a:spcAft>
            </a:pPr>
            <a:r>
              <a:rPr lang="en-GB" dirty="0" smtClean="0"/>
              <a:t>support </a:t>
            </a:r>
            <a:r>
              <a:rPr lang="en-GB" dirty="0"/>
              <a:t>from external evaluator </a:t>
            </a:r>
            <a:r>
              <a:rPr lang="en-GB" dirty="0" err="1"/>
              <a:t>dp</a:t>
            </a:r>
            <a:r>
              <a:rPr lang="en-GB" dirty="0"/>
              <a:t> evaluation from the very </a:t>
            </a:r>
            <a:r>
              <a:rPr lang="en-GB" dirty="0" smtClean="0"/>
              <a:t>start</a:t>
            </a:r>
          </a:p>
          <a:p>
            <a:pPr>
              <a:spcBef>
                <a:spcPts val="0"/>
              </a:spcBef>
              <a:spcAft>
                <a:spcPts val="0"/>
              </a:spcAft>
            </a:pPr>
            <a:r>
              <a:rPr lang="en-GB" sz="2300" dirty="0" smtClean="0"/>
              <a:t>attendance </a:t>
            </a:r>
            <a:r>
              <a:rPr lang="en-GB" sz="2300" dirty="0"/>
              <a:t>of evaluator at (kick off) meetings and events </a:t>
            </a:r>
            <a:endParaRPr lang="de-DE" sz="2300" dirty="0"/>
          </a:p>
          <a:p>
            <a:pPr>
              <a:spcBef>
                <a:spcPts val="0"/>
              </a:spcBef>
              <a:spcAft>
                <a:spcPts val="0"/>
              </a:spcAft>
            </a:pPr>
            <a:r>
              <a:rPr lang="en-GB" sz="2300" dirty="0" smtClean="0"/>
              <a:t>development </a:t>
            </a:r>
            <a:r>
              <a:rPr lang="en-GB" sz="2300" dirty="0"/>
              <a:t>of monitoring system </a:t>
            </a:r>
            <a:r>
              <a:rPr lang="en-GB" sz="2300" dirty="0" smtClean="0"/>
              <a:t>based on EC reporting needs after </a:t>
            </a:r>
            <a:r>
              <a:rPr lang="en-GB" sz="2300" dirty="0"/>
              <a:t>the kick off</a:t>
            </a:r>
            <a:endParaRPr lang="de-DE" sz="2300" dirty="0"/>
          </a:p>
          <a:p>
            <a:pPr>
              <a:spcBef>
                <a:spcPts val="0"/>
              </a:spcBef>
              <a:spcAft>
                <a:spcPts val="0"/>
              </a:spcAft>
            </a:pPr>
            <a:r>
              <a:rPr lang="en-GB" sz="2300" dirty="0" smtClean="0"/>
              <a:t>regular </a:t>
            </a:r>
            <a:r>
              <a:rPr lang="en-GB" sz="2300" dirty="0"/>
              <a:t>contact between Project Manager, internal evaluation specialist and external </a:t>
            </a:r>
            <a:r>
              <a:rPr lang="en-GB" sz="2300" dirty="0" smtClean="0"/>
              <a:t>evaluator &gt; Trust</a:t>
            </a:r>
            <a:endParaRPr lang="de-DE" sz="2300" dirty="0"/>
          </a:p>
          <a:p>
            <a:pPr marL="0" indent="0">
              <a:spcBef>
                <a:spcPts val="0"/>
              </a:spcBef>
              <a:spcAft>
                <a:spcPts val="0"/>
              </a:spcAft>
              <a:buNone/>
            </a:pPr>
            <a:endParaRPr lang="en-GB" sz="1000" b="1" dirty="0" smtClean="0"/>
          </a:p>
          <a:p>
            <a:pPr marL="0" indent="0">
              <a:spcBef>
                <a:spcPts val="0"/>
              </a:spcBef>
              <a:spcAft>
                <a:spcPts val="0"/>
              </a:spcAft>
              <a:buNone/>
            </a:pPr>
            <a:r>
              <a:rPr lang="en-GB" sz="2300" b="1" dirty="0" smtClean="0"/>
              <a:t>Mid-term </a:t>
            </a:r>
            <a:r>
              <a:rPr lang="en-GB" sz="2300" b="1" dirty="0"/>
              <a:t>Review</a:t>
            </a:r>
            <a:endParaRPr lang="de-DE" sz="2300" b="1" dirty="0"/>
          </a:p>
          <a:p>
            <a:pPr>
              <a:spcBef>
                <a:spcPts val="0"/>
              </a:spcBef>
              <a:spcAft>
                <a:spcPts val="0"/>
              </a:spcAft>
            </a:pPr>
            <a:r>
              <a:rPr lang="en-GB" sz="2300" dirty="0" smtClean="0"/>
              <a:t>learning </a:t>
            </a:r>
            <a:r>
              <a:rPr lang="en-GB" sz="2300" dirty="0"/>
              <a:t>report with findings and </a:t>
            </a:r>
            <a:r>
              <a:rPr lang="en-GB" sz="2300" dirty="0" smtClean="0"/>
              <a:t>recommendations </a:t>
            </a:r>
            <a:br>
              <a:rPr lang="en-GB" sz="2300" dirty="0" smtClean="0"/>
            </a:br>
            <a:r>
              <a:rPr lang="en-GB" sz="2300" dirty="0" smtClean="0"/>
              <a:t>     (internal </a:t>
            </a:r>
            <a:r>
              <a:rPr lang="en-GB" sz="2300" dirty="0"/>
              <a:t>use only)</a:t>
            </a:r>
            <a:endParaRPr lang="de-DE" sz="2300" dirty="0"/>
          </a:p>
          <a:p>
            <a:pPr>
              <a:spcBef>
                <a:spcPts val="0"/>
              </a:spcBef>
              <a:spcAft>
                <a:spcPts val="0"/>
              </a:spcAft>
            </a:pPr>
            <a:r>
              <a:rPr lang="en-GB" sz="2300" dirty="0" smtClean="0"/>
              <a:t>discussion </a:t>
            </a:r>
            <a:r>
              <a:rPr lang="en-GB" sz="2300" dirty="0"/>
              <a:t>of findings &amp; recommendations at </a:t>
            </a:r>
            <a:r>
              <a:rPr lang="en-GB" sz="2300" dirty="0" smtClean="0"/>
              <a:t>planning meeting</a:t>
            </a:r>
          </a:p>
          <a:p>
            <a:pPr>
              <a:spcBef>
                <a:spcPts val="0"/>
              </a:spcBef>
              <a:spcAft>
                <a:spcPts val="0"/>
              </a:spcAft>
            </a:pPr>
            <a:endParaRPr lang="de-DE" sz="1000" dirty="0"/>
          </a:p>
          <a:p>
            <a:pPr marL="0" indent="0">
              <a:spcBef>
                <a:spcPts val="0"/>
              </a:spcBef>
              <a:spcAft>
                <a:spcPts val="0"/>
              </a:spcAft>
              <a:buNone/>
            </a:pPr>
            <a:r>
              <a:rPr lang="en-GB" sz="2300" b="1" dirty="0" smtClean="0"/>
              <a:t>Final evaluation</a:t>
            </a:r>
            <a:endParaRPr lang="de-DE" sz="2300" b="1" dirty="0"/>
          </a:p>
          <a:p>
            <a:pPr>
              <a:spcBef>
                <a:spcPts val="0"/>
              </a:spcBef>
              <a:spcAft>
                <a:spcPts val="0"/>
              </a:spcAft>
            </a:pPr>
            <a:r>
              <a:rPr lang="en-GB" sz="2300" dirty="0" smtClean="0"/>
              <a:t>Final </a:t>
            </a:r>
            <a:r>
              <a:rPr lang="en-GB" sz="2300" dirty="0"/>
              <a:t>Evaluation Report (for MFF and EC) to cover outputs </a:t>
            </a:r>
            <a:r>
              <a:rPr lang="en-GB" sz="2300" dirty="0" smtClean="0"/>
              <a:t/>
            </a:r>
            <a:br>
              <a:rPr lang="en-GB" sz="2300" dirty="0" smtClean="0"/>
            </a:br>
            <a:r>
              <a:rPr lang="en-GB" sz="2300" dirty="0" smtClean="0"/>
              <a:t>     and outcomes/impact</a:t>
            </a:r>
            <a:endParaRPr lang="de-DE" sz="2300" dirty="0"/>
          </a:p>
        </p:txBody>
      </p:sp>
    </p:spTree>
    <p:extLst>
      <p:ext uri="{BB962C8B-B14F-4D97-AF65-F5344CB8AC3E}">
        <p14:creationId xmlns:p14="http://schemas.microsoft.com/office/powerpoint/2010/main" val="292378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08912" cy="1080120"/>
          </a:xfrm>
        </p:spPr>
        <p:txBody>
          <a:bodyPr/>
          <a:lstStyle/>
          <a:p>
            <a:r>
              <a:rPr lang="en-GB" sz="3200" dirty="0">
                <a:solidFill>
                  <a:schemeClr val="accent2"/>
                </a:solidFill>
              </a:rPr>
              <a:t>How we </a:t>
            </a:r>
            <a:r>
              <a:rPr lang="en-GB" sz="3200" dirty="0" smtClean="0">
                <a:solidFill>
                  <a:schemeClr val="accent2"/>
                </a:solidFill>
              </a:rPr>
              <a:t>collected </a:t>
            </a:r>
            <a:r>
              <a:rPr lang="en-GB" sz="3200" dirty="0">
                <a:solidFill>
                  <a:schemeClr val="accent2"/>
                </a:solidFill>
              </a:rPr>
              <a:t>knowledge and </a:t>
            </a:r>
            <a:r>
              <a:rPr lang="en-GB" sz="3200" dirty="0" smtClean="0">
                <a:solidFill>
                  <a:schemeClr val="accent2"/>
                </a:solidFill>
              </a:rPr>
              <a:t>evidence + main methods used</a:t>
            </a:r>
            <a:endParaRPr lang="de-DE" sz="3200" dirty="0">
              <a:solidFill>
                <a:schemeClr val="accent2"/>
              </a:solidFill>
            </a:endParaRPr>
          </a:p>
        </p:txBody>
      </p:sp>
      <p:sp>
        <p:nvSpPr>
          <p:cNvPr id="3" name="Inhaltsplatzhalter 2"/>
          <p:cNvSpPr>
            <a:spLocks noGrp="1"/>
          </p:cNvSpPr>
          <p:nvPr>
            <p:ph idx="1"/>
          </p:nvPr>
        </p:nvSpPr>
        <p:spPr>
          <a:xfrm>
            <a:off x="467544" y="1916832"/>
            <a:ext cx="8229600" cy="3702249"/>
          </a:xfrm>
        </p:spPr>
        <p:txBody>
          <a:bodyPr/>
          <a:lstStyle/>
          <a:p>
            <a:pPr marL="0" lvl="0" indent="0">
              <a:buNone/>
            </a:pPr>
            <a:r>
              <a:rPr lang="en-GB" sz="2300" b="1" dirty="0" smtClean="0"/>
              <a:t>Suite </a:t>
            </a:r>
            <a:r>
              <a:rPr lang="en-GB" sz="2300" b="1" dirty="0"/>
              <a:t>of online tools (aligned to EC reporting)</a:t>
            </a:r>
            <a:endParaRPr lang="de-DE" sz="2300" b="1" dirty="0"/>
          </a:p>
          <a:p>
            <a:r>
              <a:rPr lang="en-GB" sz="2300" b="1" u="sng" dirty="0"/>
              <a:t>BOX</a:t>
            </a:r>
            <a:r>
              <a:rPr lang="en-GB" sz="2300" dirty="0"/>
              <a:t>: data, info &amp; evidence storage system</a:t>
            </a:r>
            <a:endParaRPr lang="de-DE" sz="2300" dirty="0"/>
          </a:p>
          <a:p>
            <a:r>
              <a:rPr lang="en-GB" sz="2300" b="1" u="sng" dirty="0"/>
              <a:t>living </a:t>
            </a:r>
            <a:r>
              <a:rPr lang="en-GB" sz="2300" b="1" u="sng" dirty="0" err="1"/>
              <a:t>logframe</a:t>
            </a:r>
            <a:r>
              <a:rPr lang="en-GB" sz="2300" dirty="0"/>
              <a:t>: Excel spreadsheet based </a:t>
            </a:r>
            <a:r>
              <a:rPr lang="en-GB" sz="2300" dirty="0" smtClean="0"/>
              <a:t>closely </a:t>
            </a:r>
            <a:r>
              <a:rPr lang="en-GB" sz="2300" dirty="0"/>
              <a:t>on </a:t>
            </a:r>
            <a:r>
              <a:rPr lang="en-GB" sz="2300" dirty="0" smtClean="0"/>
              <a:t>project </a:t>
            </a:r>
            <a:r>
              <a:rPr lang="en-GB" sz="2300" dirty="0"/>
              <a:t>logical framework, with tabs for all partners to enter all quantitative data against all output/outcome </a:t>
            </a:r>
            <a:r>
              <a:rPr lang="en-GB" sz="2300" dirty="0" smtClean="0"/>
              <a:t>indicators</a:t>
            </a:r>
          </a:p>
          <a:p>
            <a:r>
              <a:rPr lang="en-GB" sz="2300" b="1" dirty="0" smtClean="0"/>
              <a:t>anecdotal </a:t>
            </a:r>
            <a:r>
              <a:rPr lang="en-GB" sz="2300" b="1" dirty="0"/>
              <a:t>evidence</a:t>
            </a:r>
            <a:r>
              <a:rPr lang="en-GB" sz="2300" dirty="0"/>
              <a:t> box (physically) and online folder</a:t>
            </a:r>
            <a:endParaRPr lang="de-DE" sz="2300" dirty="0"/>
          </a:p>
          <a:p>
            <a:r>
              <a:rPr lang="en-GB" sz="2300" b="1" dirty="0"/>
              <a:t>campaign, media, policy &amp; advocacy </a:t>
            </a:r>
            <a:r>
              <a:rPr lang="en-GB" sz="2300" b="1" u="sng" dirty="0" smtClean="0"/>
              <a:t>trackers: </a:t>
            </a:r>
            <a:r>
              <a:rPr lang="en-GB" sz="2300" dirty="0" smtClean="0"/>
              <a:t>Excel </a:t>
            </a:r>
            <a:r>
              <a:rPr lang="en-GB" sz="2300" dirty="0"/>
              <a:t>spreadsheets to enter quantitative and qualitative information in each major area of </a:t>
            </a:r>
            <a:r>
              <a:rPr lang="en-GB" sz="2300" dirty="0" smtClean="0"/>
              <a:t>work</a:t>
            </a:r>
          </a:p>
        </p:txBody>
      </p:sp>
    </p:spTree>
    <p:extLst>
      <p:ext uri="{BB962C8B-B14F-4D97-AF65-F5344CB8AC3E}">
        <p14:creationId xmlns:p14="http://schemas.microsoft.com/office/powerpoint/2010/main" val="423644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74638"/>
            <a:ext cx="8424936" cy="994122"/>
          </a:xfrm>
        </p:spPr>
        <p:txBody>
          <a:bodyPr/>
          <a:lstStyle/>
          <a:p>
            <a:pPr marL="0" indent="0"/>
            <a:r>
              <a:rPr lang="en-GB" sz="3300" dirty="0">
                <a:solidFill>
                  <a:schemeClr val="accent2"/>
                </a:solidFill>
              </a:rPr>
              <a:t>Examples of M&amp;E </a:t>
            </a:r>
            <a:r>
              <a:rPr lang="en-GB" sz="3300" dirty="0" smtClean="0">
                <a:solidFill>
                  <a:schemeClr val="accent2"/>
                </a:solidFill>
              </a:rPr>
              <a:t>tools:</a:t>
            </a:r>
            <a:br>
              <a:rPr lang="en-GB" sz="3300" dirty="0" smtClean="0">
                <a:solidFill>
                  <a:schemeClr val="accent2"/>
                </a:solidFill>
              </a:rPr>
            </a:br>
            <a:r>
              <a:rPr lang="en-GB" sz="3300" dirty="0" smtClean="0">
                <a:solidFill>
                  <a:schemeClr val="accent2"/>
                </a:solidFill>
              </a:rPr>
              <a:t>Living </a:t>
            </a:r>
            <a:r>
              <a:rPr lang="en-GB" sz="3300" dirty="0" err="1" smtClean="0">
                <a:solidFill>
                  <a:schemeClr val="accent2"/>
                </a:solidFill>
              </a:rPr>
              <a:t>Logframe</a:t>
            </a:r>
            <a:endParaRPr lang="de-DE" sz="3300" dirty="0">
              <a:solidFill>
                <a:schemeClr val="accent2"/>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39701"/>
            <a:ext cx="8467941" cy="530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116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74638"/>
            <a:ext cx="8424936" cy="994122"/>
          </a:xfrm>
        </p:spPr>
        <p:txBody>
          <a:bodyPr/>
          <a:lstStyle/>
          <a:p>
            <a:pPr marL="0" indent="0"/>
            <a:r>
              <a:rPr lang="en-GB" sz="3600" dirty="0">
                <a:solidFill>
                  <a:schemeClr val="accent2"/>
                </a:solidFill>
              </a:rPr>
              <a:t>Examples of M&amp;E tools </a:t>
            </a:r>
            <a:r>
              <a:rPr lang="en-GB" sz="3600" dirty="0" smtClean="0">
                <a:solidFill>
                  <a:schemeClr val="accent2"/>
                </a:solidFill>
              </a:rPr>
              <a:t>: trackers</a:t>
            </a:r>
            <a:endParaRPr lang="de-DE" sz="3600" dirty="0">
              <a:solidFill>
                <a:schemeClr val="accent2"/>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40812"/>
            <a:ext cx="9144000" cy="464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607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74638"/>
            <a:ext cx="8208912" cy="994122"/>
          </a:xfrm>
        </p:spPr>
        <p:txBody>
          <a:bodyPr/>
          <a:lstStyle/>
          <a:p>
            <a:r>
              <a:rPr lang="en-GB" sz="3200" dirty="0">
                <a:solidFill>
                  <a:schemeClr val="accent2"/>
                </a:solidFill>
              </a:rPr>
              <a:t>How we </a:t>
            </a:r>
            <a:r>
              <a:rPr lang="en-GB" sz="3200" dirty="0" smtClean="0">
                <a:solidFill>
                  <a:schemeClr val="accent2"/>
                </a:solidFill>
              </a:rPr>
              <a:t>collected </a:t>
            </a:r>
            <a:r>
              <a:rPr lang="en-GB" sz="3200" dirty="0">
                <a:solidFill>
                  <a:schemeClr val="accent2"/>
                </a:solidFill>
              </a:rPr>
              <a:t>knowledge and </a:t>
            </a:r>
            <a:r>
              <a:rPr lang="en-GB" sz="3200" dirty="0" smtClean="0">
                <a:solidFill>
                  <a:schemeClr val="accent2"/>
                </a:solidFill>
              </a:rPr>
              <a:t>evidence + main methods used </a:t>
            </a:r>
            <a:endParaRPr lang="de-DE" sz="3200" dirty="0">
              <a:solidFill>
                <a:schemeClr val="accent2"/>
              </a:solidFill>
            </a:endParaRPr>
          </a:p>
        </p:txBody>
      </p:sp>
      <p:sp>
        <p:nvSpPr>
          <p:cNvPr id="3" name="Inhaltsplatzhalter 2"/>
          <p:cNvSpPr>
            <a:spLocks noGrp="1"/>
          </p:cNvSpPr>
          <p:nvPr>
            <p:ph idx="1"/>
          </p:nvPr>
        </p:nvSpPr>
        <p:spPr>
          <a:xfrm>
            <a:off x="467544" y="1628800"/>
            <a:ext cx="8229600" cy="3990281"/>
          </a:xfrm>
        </p:spPr>
        <p:txBody>
          <a:bodyPr/>
          <a:lstStyle/>
          <a:p>
            <a:r>
              <a:rPr lang="en-GB" sz="2300" b="1" dirty="0" smtClean="0"/>
              <a:t>Ongoing </a:t>
            </a:r>
            <a:r>
              <a:rPr lang="en-GB" sz="2300" b="1" dirty="0"/>
              <a:t>support </a:t>
            </a:r>
            <a:r>
              <a:rPr lang="en-GB" sz="2300" b="1" dirty="0" smtClean="0"/>
              <a:t>for </a:t>
            </a:r>
            <a:r>
              <a:rPr lang="en-GB" sz="2300" b="1" dirty="0"/>
              <a:t>data gathering and use of data in reporting from Oxfam as lead organization</a:t>
            </a:r>
            <a:r>
              <a:rPr lang="en-GB" sz="2300" dirty="0"/>
              <a:t> </a:t>
            </a:r>
            <a:endParaRPr lang="en-GB" sz="2300" dirty="0" smtClean="0"/>
          </a:p>
          <a:p>
            <a:r>
              <a:rPr lang="en-GB" sz="2300" b="1" dirty="0" smtClean="0"/>
              <a:t>Evaluator </a:t>
            </a:r>
            <a:r>
              <a:rPr lang="en-GB" sz="2300" b="1" dirty="0"/>
              <a:t>observation of key </a:t>
            </a:r>
            <a:r>
              <a:rPr lang="en-GB" sz="2300" b="1" dirty="0" smtClean="0"/>
              <a:t>events and meetings</a:t>
            </a:r>
            <a:endParaRPr lang="de-DE" sz="2300" dirty="0"/>
          </a:p>
          <a:p>
            <a:pPr lvl="0"/>
            <a:r>
              <a:rPr lang="en-GB" sz="2300" b="1" dirty="0"/>
              <a:t>Mid-term Review</a:t>
            </a:r>
            <a:r>
              <a:rPr lang="en-GB" sz="2300" dirty="0"/>
              <a:t> and </a:t>
            </a:r>
            <a:r>
              <a:rPr lang="en-GB" sz="2300" b="1" dirty="0"/>
              <a:t>final evaluation through external evaluator: </a:t>
            </a:r>
            <a:r>
              <a:rPr lang="en-GB" sz="2300" dirty="0"/>
              <a:t>outcome harvesting at partner </a:t>
            </a:r>
            <a:r>
              <a:rPr lang="en-GB" sz="2300" dirty="0" smtClean="0"/>
              <a:t>meetings, </a:t>
            </a:r>
            <a:r>
              <a:rPr lang="en-GB" sz="2300" dirty="0"/>
              <a:t>in depth interviews incl. externals, review of </a:t>
            </a:r>
            <a:r>
              <a:rPr lang="en-GB" sz="2300" dirty="0" smtClean="0"/>
              <a:t>LL, </a:t>
            </a:r>
            <a:r>
              <a:rPr lang="en-GB" sz="2300" dirty="0"/>
              <a:t>trackers, materials in </a:t>
            </a:r>
            <a:r>
              <a:rPr lang="en-GB" sz="2300" dirty="0" smtClean="0"/>
              <a:t>BOX</a:t>
            </a:r>
          </a:p>
          <a:p>
            <a:pPr marL="0" lvl="0" indent="0">
              <a:buNone/>
            </a:pPr>
            <a:r>
              <a:rPr lang="en-GB" sz="2300" b="1" i="1" dirty="0" smtClean="0"/>
              <a:t>Outcome </a:t>
            </a:r>
            <a:r>
              <a:rPr lang="en-GB" sz="2300" b="1" i="1" dirty="0"/>
              <a:t>is when someone does </a:t>
            </a:r>
            <a:r>
              <a:rPr lang="en-GB" sz="2300" b="1" i="1" dirty="0" smtClean="0"/>
              <a:t>something </a:t>
            </a:r>
            <a:r>
              <a:rPr lang="en-GB" sz="2300" b="1" i="1" dirty="0"/>
              <a:t>differently – this change can be observed and “harvested</a:t>
            </a:r>
            <a:r>
              <a:rPr lang="en-GB" sz="2300" b="1" i="1" dirty="0" smtClean="0"/>
              <a:t>”.</a:t>
            </a:r>
          </a:p>
        </p:txBody>
      </p:sp>
    </p:spTree>
    <p:extLst>
      <p:ext uri="{BB962C8B-B14F-4D97-AF65-F5344CB8AC3E}">
        <p14:creationId xmlns:p14="http://schemas.microsoft.com/office/powerpoint/2010/main" val="946378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xfamDeutschland_PPT_template">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OxfamDeutschland_PPT_template</Template>
  <TotalTime>4</TotalTime>
  <Words>777</Words>
  <Application>Microsoft Office PowerPoint</Application>
  <PresentationFormat>On-screen Show (4:3)</PresentationFormat>
  <Paragraphs>51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Oxfam Global Headline</vt:lpstr>
      <vt:lpstr>Oxfam Global Headline Regular</vt:lpstr>
      <vt:lpstr>OxfamDeutschland_PPT_template</vt:lpstr>
      <vt:lpstr> </vt:lpstr>
      <vt:lpstr>Monitoring &amp; Evaluation  </vt:lpstr>
      <vt:lpstr>MFF Consortium</vt:lpstr>
      <vt:lpstr>MFF Consortium as an example </vt:lpstr>
      <vt:lpstr>MFF!s M&amp;E system</vt:lpstr>
      <vt:lpstr>How we collected knowledge and evidence + main methods used</vt:lpstr>
      <vt:lpstr>Examples of M&amp;E tools: Living Logframe</vt:lpstr>
      <vt:lpstr>Examples of M&amp;E tools : trackers</vt:lpstr>
      <vt:lpstr>How we collected knowledge and evidence + main methods used </vt:lpstr>
      <vt:lpstr>What have we learned about M&amp;E</vt:lpstr>
      <vt:lpstr>What have we learned about M&amp;E</vt:lpstr>
      <vt:lpstr>ROM</vt:lpstr>
      <vt:lpstr>Thank You!     </vt:lpstr>
    </vt:vector>
  </TitlesOfParts>
  <Company>Oxfam Deutschland e. V.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IN CAPS</dc:title>
  <dc:creator>Mirjam Hägele</dc:creator>
  <cp:lastModifiedBy>Richusr</cp:lastModifiedBy>
  <cp:revision>235</cp:revision>
  <dcterms:created xsi:type="dcterms:W3CDTF">2015-03-09T15:33:02Z</dcterms:created>
  <dcterms:modified xsi:type="dcterms:W3CDTF">2018-03-13T10:00:49Z</dcterms:modified>
</cp:coreProperties>
</file>