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f893d5bb8ebd4d7a"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31" r:id="rId3"/>
    <p:sldId id="350" r:id="rId4"/>
    <p:sldId id="351" r:id="rId5"/>
    <p:sldId id="363" r:id="rId6"/>
    <p:sldId id="352" r:id="rId7"/>
    <p:sldId id="335" r:id="rId8"/>
    <p:sldId id="357" r:id="rId9"/>
    <p:sldId id="358" r:id="rId10"/>
    <p:sldId id="359" r:id="rId11"/>
    <p:sldId id="360" r:id="rId12"/>
    <p:sldId id="361" r:id="rId13"/>
    <p:sldId id="362" r:id="rId14"/>
    <p:sldId id="348" r:id="rId15"/>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que van Drumpt" initials="FvD" lastIdx="6" clrIdx="0">
    <p:extLst/>
  </p:cmAuthor>
  <p:cmAuthor id="2" name="Mahteme Fekadu" initials="MF" lastIdx="1" clrIdx="1">
    <p:extLst>
      <p:ext uri="{19B8F6BF-5375-455C-9EA6-DF929625EA0E}">
        <p15:presenceInfo xmlns:p15="http://schemas.microsoft.com/office/powerpoint/2012/main" userId="Mahteme Fekadu" providerId="None"/>
      </p:ext>
    </p:extLst>
  </p:cmAuthor>
  <p:cmAuthor id="3" name="Mahteme Mikre" initials="MM" lastIdx="1" clrIdx="2">
    <p:extLst>
      <p:ext uri="{19B8F6BF-5375-455C-9EA6-DF929625EA0E}">
        <p15:presenceInfo xmlns:p15="http://schemas.microsoft.com/office/powerpoint/2012/main" userId="S-1-5-21-2475652060-2230166426-1465344894-1152" providerId="AD"/>
      </p:ext>
    </p:extLst>
  </p:cmAuthor>
  <p:cmAuthor id="4" name="Karen Stehouwer" initials="KS" lastIdx="1" clrIdx="3">
    <p:extLst>
      <p:ext uri="{19B8F6BF-5375-455C-9EA6-DF929625EA0E}">
        <p15:presenceInfo xmlns:p15="http://schemas.microsoft.com/office/powerpoint/2012/main" userId="80d72393b269fe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7" autoAdjust="0"/>
    <p:restoredTop sz="94622" autoAdjust="0"/>
  </p:normalViewPr>
  <p:slideViewPr>
    <p:cSldViewPr>
      <p:cViewPr varScale="1">
        <p:scale>
          <a:sx n="69" d="100"/>
          <a:sy n="69" d="100"/>
        </p:scale>
        <p:origin x="111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3633"/>
          </a:xfrm>
          <a:prstGeom prst="rect">
            <a:avLst/>
          </a:prstGeom>
        </p:spPr>
        <p:txBody>
          <a:bodyPr vert="horz" lIns="90407" tIns="45203" rIns="90407" bIns="45203" rtlCol="0"/>
          <a:lstStyle>
            <a:lvl1pPr algn="l">
              <a:defRPr sz="1200"/>
            </a:lvl1pPr>
          </a:lstStyle>
          <a:p>
            <a:endParaRPr lang="nl-NL"/>
          </a:p>
        </p:txBody>
      </p:sp>
      <p:sp>
        <p:nvSpPr>
          <p:cNvPr id="3" name="Tijdelijke aanduiding voor datum 2"/>
          <p:cNvSpPr>
            <a:spLocks noGrp="1"/>
          </p:cNvSpPr>
          <p:nvPr>
            <p:ph type="dt" sz="quarter" idx="1"/>
          </p:nvPr>
        </p:nvSpPr>
        <p:spPr>
          <a:xfrm>
            <a:off x="3777607" y="1"/>
            <a:ext cx="2889938" cy="493633"/>
          </a:xfrm>
          <a:prstGeom prst="rect">
            <a:avLst/>
          </a:prstGeom>
        </p:spPr>
        <p:txBody>
          <a:bodyPr vert="horz" lIns="90407" tIns="45203" rIns="90407" bIns="45203" rtlCol="0"/>
          <a:lstStyle>
            <a:lvl1pPr algn="r">
              <a:defRPr sz="1200"/>
            </a:lvl1pPr>
          </a:lstStyle>
          <a:p>
            <a:fld id="{CC528A4A-B74E-46AD-B75A-55C0D17CC8F7}" type="datetimeFigureOut">
              <a:rPr lang="nl-NL" smtClean="0"/>
              <a:t>20-3-2018</a:t>
            </a:fld>
            <a:endParaRPr lang="nl-NL"/>
          </a:p>
        </p:txBody>
      </p:sp>
      <p:sp>
        <p:nvSpPr>
          <p:cNvPr id="4" name="Tijdelijke aanduiding voor voettekst 3"/>
          <p:cNvSpPr>
            <a:spLocks noGrp="1"/>
          </p:cNvSpPr>
          <p:nvPr>
            <p:ph type="ftr" sz="quarter" idx="2"/>
          </p:nvPr>
        </p:nvSpPr>
        <p:spPr>
          <a:xfrm>
            <a:off x="0" y="9377318"/>
            <a:ext cx="2889938" cy="493633"/>
          </a:xfrm>
          <a:prstGeom prst="rect">
            <a:avLst/>
          </a:prstGeom>
        </p:spPr>
        <p:txBody>
          <a:bodyPr vert="horz" lIns="90407" tIns="45203" rIns="90407" bIns="45203"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8"/>
            <a:ext cx="2889938" cy="493633"/>
          </a:xfrm>
          <a:prstGeom prst="rect">
            <a:avLst/>
          </a:prstGeom>
        </p:spPr>
        <p:txBody>
          <a:bodyPr vert="horz" lIns="90407" tIns="45203" rIns="90407" bIns="45203" rtlCol="0" anchor="b"/>
          <a:lstStyle>
            <a:lvl1pPr algn="r">
              <a:defRPr sz="1200"/>
            </a:lvl1pPr>
          </a:lstStyle>
          <a:p>
            <a:fld id="{C6DB7326-99B0-41BE-9623-9C7438B76A30}" type="slidenum">
              <a:rPr lang="nl-NL" smtClean="0"/>
              <a:t>‹#›</a:t>
            </a:fld>
            <a:endParaRPr lang="nl-NL"/>
          </a:p>
        </p:txBody>
      </p:sp>
    </p:spTree>
    <p:extLst>
      <p:ext uri="{BB962C8B-B14F-4D97-AF65-F5344CB8AC3E}">
        <p14:creationId xmlns:p14="http://schemas.microsoft.com/office/powerpoint/2010/main" val="135587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3633"/>
          </a:xfrm>
          <a:prstGeom prst="rect">
            <a:avLst/>
          </a:prstGeom>
        </p:spPr>
        <p:txBody>
          <a:bodyPr vert="horz" lIns="90407" tIns="45203" rIns="90407" bIns="45203" rtlCol="0"/>
          <a:lstStyle>
            <a:lvl1pPr algn="l">
              <a:defRPr sz="1200"/>
            </a:lvl1pPr>
          </a:lstStyle>
          <a:p>
            <a:endParaRPr lang="nl-NL"/>
          </a:p>
        </p:txBody>
      </p:sp>
      <p:sp>
        <p:nvSpPr>
          <p:cNvPr id="3" name="Tijdelijke aanduiding voor datum 2"/>
          <p:cNvSpPr>
            <a:spLocks noGrp="1"/>
          </p:cNvSpPr>
          <p:nvPr>
            <p:ph type="dt" idx="1"/>
          </p:nvPr>
        </p:nvSpPr>
        <p:spPr>
          <a:xfrm>
            <a:off x="3777607" y="1"/>
            <a:ext cx="2889938" cy="493633"/>
          </a:xfrm>
          <a:prstGeom prst="rect">
            <a:avLst/>
          </a:prstGeom>
        </p:spPr>
        <p:txBody>
          <a:bodyPr vert="horz" lIns="90407" tIns="45203" rIns="90407" bIns="45203" rtlCol="0"/>
          <a:lstStyle>
            <a:lvl1pPr algn="r">
              <a:defRPr sz="1200"/>
            </a:lvl1pPr>
          </a:lstStyle>
          <a:p>
            <a:fld id="{B65A870C-8CAB-4BFF-8145-5C0058924958}" type="datetimeFigureOut">
              <a:rPr lang="nl-NL" smtClean="0"/>
              <a:t>20-3-2018</a:t>
            </a:fld>
            <a:endParaRPr lang="nl-NL"/>
          </a:p>
        </p:txBody>
      </p:sp>
      <p:sp>
        <p:nvSpPr>
          <p:cNvPr id="4" name="Tijdelijke aanduiding voor dia-afbeelding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0407" tIns="45203" rIns="90407" bIns="45203" rtlCol="0" anchor="ctr"/>
          <a:lstStyle/>
          <a:p>
            <a:endParaRPr lang="nl-NL"/>
          </a:p>
        </p:txBody>
      </p:sp>
      <p:sp>
        <p:nvSpPr>
          <p:cNvPr id="5" name="Tijdelijke aanduiding voor notities 4"/>
          <p:cNvSpPr>
            <a:spLocks noGrp="1"/>
          </p:cNvSpPr>
          <p:nvPr>
            <p:ph type="body" sz="quarter" idx="3"/>
          </p:nvPr>
        </p:nvSpPr>
        <p:spPr>
          <a:xfrm>
            <a:off x="666909" y="4689515"/>
            <a:ext cx="5335270" cy="4442699"/>
          </a:xfrm>
          <a:prstGeom prst="rect">
            <a:avLst/>
          </a:prstGeom>
        </p:spPr>
        <p:txBody>
          <a:bodyPr vert="horz" lIns="90407" tIns="45203" rIns="90407" bIns="45203"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889938" cy="493633"/>
          </a:xfrm>
          <a:prstGeom prst="rect">
            <a:avLst/>
          </a:prstGeom>
        </p:spPr>
        <p:txBody>
          <a:bodyPr vert="horz" lIns="90407" tIns="45203" rIns="90407" bIns="4520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3633"/>
          </a:xfrm>
          <a:prstGeom prst="rect">
            <a:avLst/>
          </a:prstGeom>
        </p:spPr>
        <p:txBody>
          <a:bodyPr vert="horz" lIns="90407" tIns="45203" rIns="90407" bIns="45203" rtlCol="0" anchor="b"/>
          <a:lstStyle>
            <a:lvl1pPr algn="r">
              <a:defRPr sz="1200"/>
            </a:lvl1pPr>
          </a:lstStyle>
          <a:p>
            <a:fld id="{BD77CD30-270B-4044-BB76-6946061CCD3D}" type="slidenum">
              <a:rPr lang="nl-NL" smtClean="0"/>
              <a:t>‹#›</a:t>
            </a:fld>
            <a:endParaRPr lang="nl-NL"/>
          </a:p>
        </p:txBody>
      </p:sp>
    </p:spTree>
    <p:extLst>
      <p:ext uri="{BB962C8B-B14F-4D97-AF65-F5344CB8AC3E}">
        <p14:creationId xmlns:p14="http://schemas.microsoft.com/office/powerpoint/2010/main" val="240081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1</a:t>
            </a:fld>
            <a:endParaRPr lang="nl-NL"/>
          </a:p>
        </p:txBody>
      </p:sp>
    </p:spTree>
    <p:extLst>
      <p:ext uri="{BB962C8B-B14F-4D97-AF65-F5344CB8AC3E}">
        <p14:creationId xmlns:p14="http://schemas.microsoft.com/office/powerpoint/2010/main" val="35403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2</a:t>
            </a:fld>
            <a:endParaRPr lang="nl-NL"/>
          </a:p>
        </p:txBody>
      </p:sp>
    </p:spTree>
    <p:extLst>
      <p:ext uri="{BB962C8B-B14F-4D97-AF65-F5344CB8AC3E}">
        <p14:creationId xmlns:p14="http://schemas.microsoft.com/office/powerpoint/2010/main" val="236000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3</a:t>
            </a:fld>
            <a:endParaRPr lang="nl-NL"/>
          </a:p>
        </p:txBody>
      </p:sp>
    </p:spTree>
    <p:extLst>
      <p:ext uri="{BB962C8B-B14F-4D97-AF65-F5344CB8AC3E}">
        <p14:creationId xmlns:p14="http://schemas.microsoft.com/office/powerpoint/2010/main" val="206582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465938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Title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4541"/>
          </a:xfrm>
          <a:prstGeom prst="rect">
            <a:avLst/>
          </a:prstGeom>
        </p:spPr>
      </p:pic>
      <p:sp>
        <p:nvSpPr>
          <p:cNvPr id="7" name="Rechthoek 6"/>
          <p:cNvSpPr/>
          <p:nvPr userDrawn="1"/>
        </p:nvSpPr>
        <p:spPr>
          <a:xfrm>
            <a:off x="0" y="2852936"/>
            <a:ext cx="5292080" cy="4009087"/>
          </a:xfrm>
          <a:prstGeom prst="rect">
            <a:avLst/>
          </a:prstGeom>
          <a:solidFill>
            <a:srgbClr val="EF3A4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36250" y="2971785"/>
            <a:ext cx="4911814" cy="241191"/>
          </a:xfrm>
        </p:spPr>
        <p:txBody>
          <a:bodyPr>
            <a:noAutofit/>
          </a:bodyPr>
          <a:lstStyle>
            <a:lvl1pPr marL="0" indent="0" algn="l">
              <a:buNone/>
              <a:defRPr sz="850" cap="all" baseline="0">
                <a:solidFill>
                  <a:schemeClr val="bg1"/>
                </a:solidFill>
                <a:latin typeface="Clan Offc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Add</a:t>
            </a:r>
            <a:r>
              <a:rPr lang="nl-NL" dirty="0"/>
              <a:t> </a:t>
            </a:r>
            <a:r>
              <a:rPr lang="nl-NL" dirty="0" err="1"/>
              <a:t>theme</a:t>
            </a:r>
            <a:endParaRPr lang="nl-NL" dirty="0"/>
          </a:p>
        </p:txBody>
      </p:sp>
      <p:sp>
        <p:nvSpPr>
          <p:cNvPr id="2" name="Titel 1"/>
          <p:cNvSpPr>
            <a:spLocks noGrp="1"/>
          </p:cNvSpPr>
          <p:nvPr>
            <p:ph type="ctrTitle" hasCustomPrompt="1"/>
          </p:nvPr>
        </p:nvSpPr>
        <p:spPr>
          <a:xfrm>
            <a:off x="246624" y="3254921"/>
            <a:ext cx="4901440" cy="2774756"/>
          </a:xfrm>
        </p:spPr>
        <p:txBody>
          <a:bodyPr anchor="t" anchorCtr="0">
            <a:normAutofit/>
          </a:bodyPr>
          <a:lstStyle>
            <a:lvl1pPr algn="l">
              <a:lnSpc>
                <a:spcPts val="5500"/>
              </a:lnSpc>
              <a:defRPr sz="5000" cap="all" spc="50" baseline="0">
                <a:solidFill>
                  <a:schemeClr val="bg1"/>
                </a:solidFill>
                <a:latin typeface="Clan SC Offc Black" pitchFamily="34" charset="0"/>
              </a:defRPr>
            </a:lvl1pPr>
          </a:lstStyle>
          <a:p>
            <a:r>
              <a:rPr lang="nl-NL" dirty="0" err="1"/>
              <a:t>Title</a:t>
            </a:r>
            <a:r>
              <a:rPr lang="nl-NL" dirty="0"/>
              <a:t> </a:t>
            </a:r>
          </a:p>
        </p:txBody>
      </p:sp>
      <p:sp>
        <p:nvSpPr>
          <p:cNvPr id="8" name="Tekstvak 7"/>
          <p:cNvSpPr txBox="1"/>
          <p:nvPr userDrawn="1"/>
        </p:nvSpPr>
        <p:spPr>
          <a:xfrm>
            <a:off x="243131" y="6029677"/>
            <a:ext cx="4896544" cy="369332"/>
          </a:xfrm>
          <a:prstGeom prst="rect">
            <a:avLst/>
          </a:prstGeom>
          <a:noFill/>
        </p:spPr>
        <p:txBody>
          <a:bodyPr wrap="square" rtlCol="0">
            <a:spAutoFit/>
          </a:bodyPr>
          <a:lstStyle/>
          <a:p>
            <a:r>
              <a:rPr lang="nl-NL" cap="all" spc="-10" baseline="0" noProof="1">
                <a:solidFill>
                  <a:schemeClr val="bg1"/>
                </a:solidFill>
                <a:latin typeface="Clan Offc Black" pitchFamily="34" charset="0"/>
              </a:rPr>
              <a:t>Care. ACT. SHARE.</a:t>
            </a:r>
            <a:r>
              <a:rPr lang="nl-NL" cap="all" baseline="0" noProof="1">
                <a:solidFill>
                  <a:schemeClr val="bg1"/>
                </a:solidFill>
                <a:latin typeface="Clan Offc Black" pitchFamily="34" charset="0"/>
              </a:rPr>
              <a:t> </a:t>
            </a:r>
            <a:r>
              <a:rPr lang="nl-NL" cap="all" spc="-40" baseline="0" noProof="1">
                <a:solidFill>
                  <a:schemeClr val="bg1"/>
                </a:solidFill>
              </a:rPr>
              <a:t>Like cordaid.</a:t>
            </a:r>
          </a:p>
        </p:txBody>
      </p:sp>
      <p:sp>
        <p:nvSpPr>
          <p:cNvPr id="10" name="Rechthoek 9"/>
          <p:cNvSpPr/>
          <p:nvPr userDrawn="1"/>
        </p:nvSpPr>
        <p:spPr>
          <a:xfrm>
            <a:off x="5292080" y="6214343"/>
            <a:ext cx="3851920" cy="64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LogoCordaid" descr="C:\Projecten\Cordaid\Nieuwe huisstijl 2013\2012 12 14 Logo's\Cordaid_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36096" y="6318365"/>
            <a:ext cx="3560763" cy="477838"/>
          </a:xfrm>
          <a:prstGeom prst="rect">
            <a:avLst/>
          </a:prstGeom>
          <a:noFill/>
          <a:extLst>
            <a:ext uri="{909E8E84-426E-40DD-AFC4-6F175D3DCCD1}">
              <a14:hiddenFill xmlns:a14="http://schemas.microsoft.com/office/drawing/2010/main">
                <a:solidFill>
                  <a:srgbClr val="FFFFFF"/>
                </a:solidFill>
              </a14:hiddenFill>
            </a:ext>
          </a:extLst>
        </p:spPr>
      </p:pic>
      <p:sp>
        <p:nvSpPr>
          <p:cNvPr id="9" name="RoodblokStandaard" hidden="1"/>
          <p:cNvSpPr/>
          <p:nvPr userDrawn="1"/>
        </p:nvSpPr>
        <p:spPr>
          <a:xfrm>
            <a:off x="6156176" y="2996952"/>
            <a:ext cx="2987824" cy="2016224"/>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nl-NL" sz="1500" dirty="0">
                <a:latin typeface="Clan Offc Black" pitchFamily="34" charset="0"/>
              </a:rPr>
              <a:t>Header tekst</a:t>
            </a:r>
          </a:p>
          <a:p>
            <a:endParaRPr lang="nl-NL" sz="1500" dirty="0">
              <a:latin typeface="Clan Offc Black" pitchFamily="34" charset="0"/>
            </a:endParaRPr>
          </a:p>
          <a:p>
            <a:r>
              <a:rPr lang="nl-NL" sz="1500" dirty="0"/>
              <a:t>Broodtekst te vervangen door eigen tekst.</a:t>
            </a:r>
          </a:p>
        </p:txBody>
      </p:sp>
      <p:sp>
        <p:nvSpPr>
          <p:cNvPr id="12" name="RoodblokBullet" hidden="1"/>
          <p:cNvSpPr/>
          <p:nvPr userDrawn="1"/>
        </p:nvSpPr>
        <p:spPr>
          <a:xfrm>
            <a:off x="0" y="4432448"/>
            <a:ext cx="2987824" cy="2016224"/>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spcAft>
                <a:spcPts val="600"/>
              </a:spcAft>
            </a:pPr>
            <a:r>
              <a:rPr lang="nl-NL" sz="1300" dirty="0">
                <a:latin typeface="Clan Offc Black" pitchFamily="34" charset="0"/>
              </a:rPr>
              <a:t>opsomming met </a:t>
            </a:r>
            <a:r>
              <a:rPr lang="nl-NL" sz="1300" dirty="0" err="1">
                <a:latin typeface="Clan Offc Black" pitchFamily="34" charset="0"/>
              </a:rPr>
              <a:t>bullets</a:t>
            </a:r>
            <a:endParaRPr lang="nl-NL" sz="1300" dirty="0">
              <a:latin typeface="Clan Offc Black" pitchFamily="34" charset="0"/>
            </a:endParaRPr>
          </a:p>
          <a:p>
            <a:pPr marL="200025" indent="-200025">
              <a:buFont typeface="Arial" pitchFamily="34" charset="0"/>
              <a:buChar char="•"/>
            </a:pPr>
            <a:r>
              <a:rPr lang="nl-NL" sz="1500" dirty="0"/>
              <a:t>vervang tekst</a:t>
            </a:r>
          </a:p>
          <a:p>
            <a:pPr marL="200025" indent="-200025">
              <a:buFont typeface="Arial" pitchFamily="34" charset="0"/>
              <a:buChar char="•"/>
            </a:pPr>
            <a:r>
              <a:rPr lang="nl-NL" sz="1500" dirty="0"/>
              <a:t>door</a:t>
            </a:r>
            <a:r>
              <a:rPr lang="nl-NL" sz="1500" baseline="0" dirty="0"/>
              <a:t> eigen tekst</a:t>
            </a:r>
            <a:endParaRPr lang="nl-NL" sz="1500" dirty="0"/>
          </a:p>
        </p:txBody>
      </p:sp>
    </p:spTree>
    <p:extLst>
      <p:ext uri="{BB962C8B-B14F-4D97-AF65-F5344CB8AC3E}">
        <p14:creationId xmlns:p14="http://schemas.microsoft.com/office/powerpoint/2010/main" val="370369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chapter">
    <p:spTree>
      <p:nvGrpSpPr>
        <p:cNvPr id="1" name=""/>
        <p:cNvGrpSpPr/>
        <p:nvPr/>
      </p:nvGrpSpPr>
      <p:grpSpPr>
        <a:xfrm>
          <a:off x="0" y="0"/>
          <a:ext cx="0" cy="0"/>
          <a:chOff x="0" y="0"/>
          <a:chExt cx="0" cy="0"/>
        </a:xfrm>
      </p:grpSpPr>
      <p:sp>
        <p:nvSpPr>
          <p:cNvPr id="7" name="Rechthoek 6"/>
          <p:cNvSpPr/>
          <p:nvPr userDrawn="1"/>
        </p:nvSpPr>
        <p:spPr>
          <a:xfrm>
            <a:off x="0" y="0"/>
            <a:ext cx="5292080" cy="6862023"/>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36250" y="2971785"/>
            <a:ext cx="4911814" cy="241191"/>
          </a:xfrm>
        </p:spPr>
        <p:txBody>
          <a:bodyPr>
            <a:noAutofit/>
          </a:bodyPr>
          <a:lstStyle>
            <a:lvl1pPr marL="0" indent="0" algn="l">
              <a:buNone/>
              <a:defRPr sz="850" cap="all" baseline="0">
                <a:solidFill>
                  <a:schemeClr val="bg1"/>
                </a:solidFill>
                <a:latin typeface="Clan Offc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Add</a:t>
            </a:r>
            <a:r>
              <a:rPr lang="nl-NL" dirty="0"/>
              <a:t> </a:t>
            </a:r>
            <a:r>
              <a:rPr lang="nl-NL" dirty="0" err="1"/>
              <a:t>theme</a:t>
            </a:r>
            <a:endParaRPr lang="nl-NL" dirty="0"/>
          </a:p>
        </p:txBody>
      </p:sp>
      <p:sp>
        <p:nvSpPr>
          <p:cNvPr id="2" name="Titel 1"/>
          <p:cNvSpPr>
            <a:spLocks noGrp="1"/>
          </p:cNvSpPr>
          <p:nvPr>
            <p:ph type="ctrTitle" hasCustomPrompt="1"/>
          </p:nvPr>
        </p:nvSpPr>
        <p:spPr>
          <a:xfrm>
            <a:off x="236250" y="3271699"/>
            <a:ext cx="4901440" cy="1550620"/>
          </a:xfrm>
        </p:spPr>
        <p:txBody>
          <a:bodyPr anchor="t" anchorCtr="0">
            <a:noAutofit/>
          </a:bodyPr>
          <a:lstStyle>
            <a:lvl1pPr algn="l">
              <a:lnSpc>
                <a:spcPts val="4000"/>
              </a:lnSpc>
              <a:defRPr sz="3800" cap="all" spc="50" baseline="0">
                <a:solidFill>
                  <a:schemeClr val="bg1"/>
                </a:solidFill>
                <a:latin typeface="Clan SC Offc Black" pitchFamily="34" charset="0"/>
              </a:defRPr>
            </a:lvl1pPr>
          </a:lstStyle>
          <a:p>
            <a:r>
              <a:rPr lang="nl-NL" dirty="0" err="1"/>
              <a:t>Subchapter</a:t>
            </a:r>
            <a:r>
              <a:rPr lang="nl-NL" dirty="0"/>
              <a:t> of </a:t>
            </a:r>
            <a:r>
              <a:rPr lang="nl-NL" dirty="0" err="1"/>
              <a:t>presentation</a:t>
            </a:r>
            <a:endParaRPr lang="nl-NL" dirty="0"/>
          </a:p>
        </p:txBody>
      </p:sp>
      <p:sp>
        <p:nvSpPr>
          <p:cNvPr id="8" name="Tekstvak 7"/>
          <p:cNvSpPr txBox="1"/>
          <p:nvPr userDrawn="1"/>
        </p:nvSpPr>
        <p:spPr>
          <a:xfrm>
            <a:off x="247967" y="4805541"/>
            <a:ext cx="4896544" cy="369332"/>
          </a:xfrm>
          <a:prstGeom prst="rect">
            <a:avLst/>
          </a:prstGeom>
          <a:noFill/>
        </p:spPr>
        <p:txBody>
          <a:bodyPr wrap="square" rtlCol="0">
            <a:spAutoFit/>
          </a:bodyPr>
          <a:lstStyle/>
          <a:p>
            <a:r>
              <a:rPr lang="nl-NL" cap="all" spc="-10" baseline="0" noProof="1">
                <a:solidFill>
                  <a:schemeClr val="bg1"/>
                </a:solidFill>
                <a:latin typeface="Clan Offc Black" pitchFamily="34" charset="0"/>
              </a:rPr>
              <a:t>Care. ACT. share.</a:t>
            </a:r>
            <a:r>
              <a:rPr lang="nl-NL" cap="all" baseline="0" noProof="1">
                <a:solidFill>
                  <a:schemeClr val="bg1"/>
                </a:solidFill>
                <a:latin typeface="Clan Offc Black" pitchFamily="34" charset="0"/>
              </a:rPr>
              <a:t> </a:t>
            </a:r>
            <a:r>
              <a:rPr lang="nl-NL" cap="all" spc="-40" baseline="0" noProof="1">
                <a:solidFill>
                  <a:schemeClr val="bg1"/>
                </a:solidFill>
              </a:rPr>
              <a:t>Like cordaid.</a:t>
            </a:r>
          </a:p>
        </p:txBody>
      </p:sp>
      <p:sp>
        <p:nvSpPr>
          <p:cNvPr id="13" name="Rechthoek 12"/>
          <p:cNvSpPr/>
          <p:nvPr userDrawn="1"/>
        </p:nvSpPr>
        <p:spPr>
          <a:xfrm>
            <a:off x="5292080" y="6214343"/>
            <a:ext cx="3851920" cy="64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36096" y="6318365"/>
            <a:ext cx="3560763" cy="47783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afbeelding 4"/>
          <p:cNvSpPr>
            <a:spLocks noGrp="1"/>
          </p:cNvSpPr>
          <p:nvPr>
            <p:ph type="pic" sz="quarter" idx="10"/>
          </p:nvPr>
        </p:nvSpPr>
        <p:spPr>
          <a:xfrm>
            <a:off x="5292725" y="0"/>
            <a:ext cx="3851275" cy="6214343"/>
          </a:xfrm>
        </p:spPr>
        <p:txBody>
          <a:bodyPr>
            <a:normAutofit/>
          </a:bodyPr>
          <a:lstStyle>
            <a:lvl1pPr marL="0" indent="0">
              <a:buNone/>
              <a:defRPr sz="1200"/>
            </a:lvl1pPr>
          </a:lstStyle>
          <a:p>
            <a:endParaRPr lang="nl-NL" dirty="0"/>
          </a:p>
        </p:txBody>
      </p:sp>
    </p:spTree>
    <p:extLst>
      <p:ext uri="{BB962C8B-B14F-4D97-AF65-F5344CB8AC3E}">
        <p14:creationId xmlns:p14="http://schemas.microsoft.com/office/powerpoint/2010/main" val="333664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5544616"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0" y="1734364"/>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p:cNvSpPr>
            <a:spLocks noGrp="1"/>
          </p:cNvSpPr>
          <p:nvPr>
            <p:ph type="body" sz="quarter" idx="13" hasCustomPrompt="1"/>
          </p:nvPr>
        </p:nvSpPr>
        <p:spPr>
          <a:xfrm>
            <a:off x="353591" y="1290102"/>
            <a:ext cx="8280400" cy="338698"/>
          </a:xfrm>
        </p:spPr>
        <p:txBody>
          <a:bodyPr/>
          <a:lstStyle>
            <a:lvl1pPr marL="0" indent="0">
              <a:buNone/>
              <a:defRPr sz="1400" baseline="0">
                <a:solidFill>
                  <a:srgbClr val="EF3A4F"/>
                </a:solidFill>
                <a:latin typeface="Clan Offc Black"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Subtitle</a:t>
            </a:r>
            <a:endParaRPr lang="nl-NL" dirty="0"/>
          </a:p>
        </p:txBody>
      </p: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3"/>
          <p:cNvSpPr>
            <a:spLocks noGrp="1"/>
          </p:cNvSpPr>
          <p:nvPr>
            <p:ph type="body" sz="quarter" idx="15"/>
          </p:nvPr>
        </p:nvSpPr>
        <p:spPr>
          <a:xfrm>
            <a:off x="353989" y="2205312"/>
            <a:ext cx="82800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340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5544616"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0" y="1734364"/>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p:cNvSpPr>
            <a:spLocks noGrp="1"/>
          </p:cNvSpPr>
          <p:nvPr>
            <p:ph type="body" sz="quarter" idx="13" hasCustomPrompt="1"/>
          </p:nvPr>
        </p:nvSpPr>
        <p:spPr>
          <a:xfrm>
            <a:off x="353591" y="1290102"/>
            <a:ext cx="8280400" cy="338698"/>
          </a:xfrm>
        </p:spPr>
        <p:txBody>
          <a:bodyPr/>
          <a:lstStyle>
            <a:lvl1pPr marL="0" indent="0">
              <a:buNone/>
              <a:defRPr sz="1400" baseline="0">
                <a:solidFill>
                  <a:srgbClr val="EF3A4F"/>
                </a:solidFill>
                <a:latin typeface="Clan Offc Black"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Subtitle</a:t>
            </a:r>
            <a:endParaRPr lang="nl-NL" dirty="0"/>
          </a:p>
        </p:txBody>
      </p: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p:cNvSpPr>
            <a:spLocks noGrp="1"/>
          </p:cNvSpPr>
          <p:nvPr>
            <p:ph type="body" sz="quarter" idx="15"/>
          </p:nvPr>
        </p:nvSpPr>
        <p:spPr>
          <a:xfrm>
            <a:off x="353991" y="2205312"/>
            <a:ext cx="39312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3"/>
          <p:cNvSpPr>
            <a:spLocks noGrp="1"/>
          </p:cNvSpPr>
          <p:nvPr>
            <p:ph type="body" sz="quarter" idx="16"/>
          </p:nvPr>
        </p:nvSpPr>
        <p:spPr>
          <a:xfrm>
            <a:off x="4498769" y="2204864"/>
            <a:ext cx="39312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616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4248472"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afbeelding 3"/>
          <p:cNvSpPr>
            <a:spLocks noGrp="1"/>
          </p:cNvSpPr>
          <p:nvPr>
            <p:ph type="pic" sz="quarter" idx="12"/>
          </p:nvPr>
        </p:nvSpPr>
        <p:spPr>
          <a:xfrm>
            <a:off x="4613945" y="1172722"/>
            <a:ext cx="4530056" cy="5688000"/>
          </a:xfrm>
          <a:custGeom>
            <a:avLst/>
            <a:gdLst>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5950"/>
              <a:gd name="connsiteX1" fmla="*/ 4530055 w 4530055"/>
              <a:gd name="connsiteY1" fmla="*/ 0 h 5695950"/>
              <a:gd name="connsiteX2" fmla="*/ 4530055 w 4530055"/>
              <a:gd name="connsiteY2" fmla="*/ 5694362 h 5695950"/>
              <a:gd name="connsiteX3" fmla="*/ 1532856 w 4530055"/>
              <a:gd name="connsiteY3" fmla="*/ 5695950 h 5695950"/>
              <a:gd name="connsiteX4" fmla="*/ 0 w 4530055"/>
              <a:gd name="connsiteY4" fmla="*/ 5694362 h 5695950"/>
              <a:gd name="connsiteX5" fmla="*/ 0 w 4530055"/>
              <a:gd name="connsiteY5" fmla="*/ 0 h 5695950"/>
              <a:gd name="connsiteX0" fmla="*/ 0 w 4530056"/>
              <a:gd name="connsiteY0" fmla="*/ 0 h 5695950"/>
              <a:gd name="connsiteX1" fmla="*/ 4530055 w 4530056"/>
              <a:gd name="connsiteY1" fmla="*/ 0 h 5695950"/>
              <a:gd name="connsiteX2" fmla="*/ 4530056 w 4530056"/>
              <a:gd name="connsiteY2" fmla="*/ 5257800 h 5695950"/>
              <a:gd name="connsiteX3" fmla="*/ 4530055 w 4530056"/>
              <a:gd name="connsiteY3" fmla="*/ 569436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26505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056" h="5695950">
                <a:moveTo>
                  <a:pt x="0" y="0"/>
                </a:moveTo>
                <a:lnTo>
                  <a:pt x="4530055" y="0"/>
                </a:lnTo>
                <a:cubicBezTo>
                  <a:pt x="4530055" y="1752600"/>
                  <a:pt x="4530056" y="3505200"/>
                  <a:pt x="4530056" y="5257800"/>
                </a:cubicBezTo>
                <a:lnTo>
                  <a:pt x="1526505" y="5256212"/>
                </a:lnTo>
                <a:cubicBezTo>
                  <a:pt x="1526505" y="5394325"/>
                  <a:pt x="1532856" y="5557837"/>
                  <a:pt x="1532856" y="5695950"/>
                </a:cubicBezTo>
                <a:lnTo>
                  <a:pt x="0" y="5694362"/>
                </a:lnTo>
                <a:lnTo>
                  <a:pt x="0" y="0"/>
                </a:lnTo>
                <a:close/>
              </a:path>
            </a:pathLst>
          </a:custGeom>
        </p:spPr>
        <p:txBody>
          <a:bodyPr>
            <a:normAutofit/>
          </a:bodyPr>
          <a:lstStyle>
            <a:lvl1pPr marL="0" indent="0">
              <a:buFontTx/>
              <a:buNone/>
              <a:defRPr sz="1200"/>
            </a:lvl1pPr>
          </a:lstStyle>
          <a:p>
            <a:endParaRPr lang="nl-NL" dirty="0"/>
          </a:p>
        </p:txBody>
      </p:sp>
      <p:sp>
        <p:nvSpPr>
          <p:cNvPr id="9" name="Tijdelijke aanduiding voor tekst 3"/>
          <p:cNvSpPr>
            <a:spLocks noGrp="1"/>
          </p:cNvSpPr>
          <p:nvPr>
            <p:ph type="body" sz="quarter" idx="15"/>
          </p:nvPr>
        </p:nvSpPr>
        <p:spPr>
          <a:xfrm>
            <a:off x="353990" y="1556792"/>
            <a:ext cx="4218009" cy="468052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233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4" name="Tijdelijke aanduiding voor afbeelding 3"/>
          <p:cNvSpPr>
            <a:spLocks noGrp="1"/>
          </p:cNvSpPr>
          <p:nvPr>
            <p:ph type="pic" sz="quarter" idx="12"/>
          </p:nvPr>
        </p:nvSpPr>
        <p:spPr>
          <a:xfrm>
            <a:off x="0" y="1172722"/>
            <a:ext cx="9144001" cy="5686414"/>
          </a:xfrm>
          <a:custGeom>
            <a:avLst/>
            <a:gdLst>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5950"/>
              <a:gd name="connsiteX1" fmla="*/ 4530055 w 4530055"/>
              <a:gd name="connsiteY1" fmla="*/ 0 h 5695950"/>
              <a:gd name="connsiteX2" fmla="*/ 4530055 w 4530055"/>
              <a:gd name="connsiteY2" fmla="*/ 5694362 h 5695950"/>
              <a:gd name="connsiteX3" fmla="*/ 1532856 w 4530055"/>
              <a:gd name="connsiteY3" fmla="*/ 5695950 h 5695950"/>
              <a:gd name="connsiteX4" fmla="*/ 0 w 4530055"/>
              <a:gd name="connsiteY4" fmla="*/ 5694362 h 5695950"/>
              <a:gd name="connsiteX5" fmla="*/ 0 w 4530055"/>
              <a:gd name="connsiteY5" fmla="*/ 0 h 5695950"/>
              <a:gd name="connsiteX0" fmla="*/ 0 w 4530056"/>
              <a:gd name="connsiteY0" fmla="*/ 0 h 5695950"/>
              <a:gd name="connsiteX1" fmla="*/ 4530055 w 4530056"/>
              <a:gd name="connsiteY1" fmla="*/ 0 h 5695950"/>
              <a:gd name="connsiteX2" fmla="*/ 4530056 w 4530056"/>
              <a:gd name="connsiteY2" fmla="*/ 5257800 h 5695950"/>
              <a:gd name="connsiteX3" fmla="*/ 4530055 w 4530056"/>
              <a:gd name="connsiteY3" fmla="*/ 569436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26505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3051624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0 w 4530056"/>
              <a:gd name="connsiteY5" fmla="*/ 5694362 h 5694362"/>
              <a:gd name="connsiteX6" fmla="*/ 0 w 4530056"/>
              <a:gd name="connsiteY6" fmla="*/ 0 h 5694362"/>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2876585 w 4530056"/>
              <a:gd name="connsiteY5" fmla="*/ 5685594 h 5694362"/>
              <a:gd name="connsiteX6" fmla="*/ 0 w 4530056"/>
              <a:gd name="connsiteY6" fmla="*/ 5694362 h 5694362"/>
              <a:gd name="connsiteX7" fmla="*/ 0 w 4530056"/>
              <a:gd name="connsiteY7" fmla="*/ 0 h 5694362"/>
              <a:gd name="connsiteX0" fmla="*/ 0 w 4530056"/>
              <a:gd name="connsiteY0" fmla="*/ 0 h 6111542"/>
              <a:gd name="connsiteX1" fmla="*/ 4530055 w 4530056"/>
              <a:gd name="connsiteY1" fmla="*/ 0 h 6111542"/>
              <a:gd name="connsiteX2" fmla="*/ 4530056 w 4530056"/>
              <a:gd name="connsiteY2" fmla="*/ 5257800 h 6111542"/>
              <a:gd name="connsiteX3" fmla="*/ 3051624 w 4530056"/>
              <a:gd name="connsiteY3" fmla="*/ 5256212 h 6111542"/>
              <a:gd name="connsiteX4" fmla="*/ 3054200 w 4530056"/>
              <a:gd name="connsiteY4" fmla="*/ 5688319 h 6111542"/>
              <a:gd name="connsiteX5" fmla="*/ 2876585 w 4530056"/>
              <a:gd name="connsiteY5" fmla="*/ 5685594 h 6111542"/>
              <a:gd name="connsiteX6" fmla="*/ 0 w 4530056"/>
              <a:gd name="connsiteY6" fmla="*/ 5694362 h 6111542"/>
              <a:gd name="connsiteX7" fmla="*/ 0 w 4530056"/>
              <a:gd name="connsiteY7" fmla="*/ 0 h 6111542"/>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2876585 w 4530056"/>
              <a:gd name="connsiteY5" fmla="*/ 5685594 h 5694362"/>
              <a:gd name="connsiteX6" fmla="*/ 0 w 4530056"/>
              <a:gd name="connsiteY6" fmla="*/ 5694362 h 5694362"/>
              <a:gd name="connsiteX7" fmla="*/ 0 w 4530056"/>
              <a:gd name="connsiteY7" fmla="*/ 0 h 569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0056" h="5694362">
                <a:moveTo>
                  <a:pt x="0" y="0"/>
                </a:moveTo>
                <a:lnTo>
                  <a:pt x="4530055" y="0"/>
                </a:lnTo>
                <a:cubicBezTo>
                  <a:pt x="4530055" y="1752600"/>
                  <a:pt x="4530056" y="3505200"/>
                  <a:pt x="4530056" y="5257800"/>
                </a:cubicBezTo>
                <a:lnTo>
                  <a:pt x="3051624" y="5256212"/>
                </a:lnTo>
                <a:cubicBezTo>
                  <a:pt x="3051624" y="5394325"/>
                  <a:pt x="3054200" y="5550206"/>
                  <a:pt x="3054200" y="5688319"/>
                </a:cubicBezTo>
                <a:lnTo>
                  <a:pt x="2876585" y="5685594"/>
                </a:lnTo>
                <a:lnTo>
                  <a:pt x="0" y="5694362"/>
                </a:lnTo>
                <a:lnTo>
                  <a:pt x="0" y="0"/>
                </a:lnTo>
                <a:close/>
              </a:path>
            </a:pathLst>
          </a:custGeom>
        </p:spPr>
        <p:txBody>
          <a:bodyPr>
            <a:normAutofit/>
          </a:bodyPr>
          <a:lstStyle>
            <a:lvl1pPr marL="0" indent="0">
              <a:buFontTx/>
              <a:buNone/>
              <a:defRPr sz="1200"/>
            </a:lvl1pPr>
          </a:lstStyle>
          <a:p>
            <a:endParaRPr lang="nl-NL" dirty="0"/>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voettekst 4"/>
          <p:cNvSpPr>
            <a:spLocks noGrp="1"/>
          </p:cNvSpPr>
          <p:nvPr>
            <p:ph type="ftr" sz="quarter" idx="11"/>
          </p:nvPr>
        </p:nvSpPr>
        <p:spPr>
          <a:xfrm>
            <a:off x="323528" y="6384632"/>
            <a:ext cx="4248472" cy="365125"/>
          </a:xfrm>
          <a:prstGeom prst="rect">
            <a:avLst/>
          </a:prstGeom>
        </p:spPr>
        <p:txBody>
          <a:bodyPr anchor="b" anchorCtr="0"/>
          <a:lstStyle>
            <a:lvl1pPr>
              <a:defRPr sz="850" cap="all" baseline="0"/>
            </a:lvl1pPr>
          </a:lstStyle>
          <a:p>
            <a:endParaRPr lang="nl-NL" dirty="0">
              <a:latin typeface="Clan Offc Black" pitchFamily="34" charset="0"/>
            </a:endParaRPr>
          </a:p>
        </p:txBody>
      </p:sp>
    </p:spTree>
    <p:extLst>
      <p:ext uri="{BB962C8B-B14F-4D97-AF65-F5344CB8AC3E}">
        <p14:creationId xmlns:p14="http://schemas.microsoft.com/office/powerpoint/2010/main" val="135864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kstvak 3"/>
          <p:cNvSpPr txBox="1"/>
          <p:nvPr userDrawn="1"/>
        </p:nvSpPr>
        <p:spPr>
          <a:xfrm>
            <a:off x="251520" y="2924944"/>
            <a:ext cx="8819113" cy="707886"/>
          </a:xfrm>
          <a:prstGeom prst="rect">
            <a:avLst/>
          </a:prstGeom>
          <a:noFill/>
        </p:spPr>
        <p:txBody>
          <a:bodyPr wrap="square" rtlCol="0">
            <a:spAutoFit/>
          </a:bodyPr>
          <a:lstStyle/>
          <a:p>
            <a:r>
              <a:rPr lang="nl-NL" sz="4000" cap="all" spc="-10" baseline="0" noProof="1">
                <a:solidFill>
                  <a:schemeClr val="bg1"/>
                </a:solidFill>
                <a:latin typeface="Clan Offc Black" pitchFamily="34" charset="0"/>
              </a:rPr>
              <a:t>Care. ACT. Share.</a:t>
            </a:r>
            <a:r>
              <a:rPr lang="nl-NL" sz="4000" cap="all" baseline="0" noProof="1">
                <a:solidFill>
                  <a:schemeClr val="bg1"/>
                </a:solidFill>
                <a:latin typeface="Clan Offc Black" pitchFamily="34" charset="0"/>
              </a:rPr>
              <a:t> </a:t>
            </a:r>
            <a:r>
              <a:rPr lang="nl-NL" sz="4000" cap="all" spc="-40" baseline="0" noProof="1">
                <a:solidFill>
                  <a:schemeClr val="bg1"/>
                </a:solidFill>
              </a:rPr>
              <a:t>Like cordaid.</a:t>
            </a:r>
          </a:p>
        </p:txBody>
      </p:sp>
    </p:spTree>
    <p:extLst>
      <p:ext uri="{BB962C8B-B14F-4D97-AF65-F5344CB8AC3E}">
        <p14:creationId xmlns:p14="http://schemas.microsoft.com/office/powerpoint/2010/main" val="280278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0" lvl="2" indent="0" algn="l" defTabSz="914400" rtl="0" eaLnBrk="1" latinLnBrk="0" hangingPunct="1">
              <a:spcBef>
                <a:spcPct val="20000"/>
              </a:spcBef>
              <a:buFontTx/>
              <a:buNone/>
            </a:pPr>
            <a:r>
              <a:rPr lang="nl-NL" dirty="0"/>
              <a:t>Klik om de modelstijlen te bewerken</a:t>
            </a:r>
          </a:p>
          <a:p>
            <a:pPr marL="174625" lvl="3" indent="-174625" algn="l" defTabSz="914400" rtl="0" eaLnBrk="1" latinLnBrk="0" hangingPunct="1">
              <a:spcBef>
                <a:spcPct val="20000"/>
              </a:spcBef>
              <a:buFont typeface="Arial" pitchFamily="34" charset="0"/>
              <a:buChar char="•"/>
            </a:pPr>
            <a:r>
              <a:rPr lang="nl-NL" dirty="0"/>
              <a:t>Tweede niveau</a:t>
            </a:r>
          </a:p>
          <a:p>
            <a:pPr lvl="2"/>
            <a:r>
              <a:rPr lang="nl-NL" dirty="0"/>
              <a:t>Derde niveau</a:t>
            </a:r>
          </a:p>
          <a:p>
            <a:pPr marL="0" lvl="0" indent="0" algn="l" defTabSz="914400" rtl="0" eaLnBrk="1" latinLnBrk="0" hangingPunct="1">
              <a:spcBef>
                <a:spcPct val="20000"/>
              </a:spcBef>
              <a:buFont typeface="Arial" pitchFamily="34" charset="0"/>
              <a:buNone/>
            </a:pPr>
            <a:r>
              <a:rPr lang="nl-NL" dirty="0"/>
              <a:t>Vierde niveau</a:t>
            </a:r>
          </a:p>
          <a:p>
            <a:pPr marL="3175" lvl="1" indent="0" algn="l" defTabSz="914400" rtl="0" eaLnBrk="1" latinLnBrk="0" hangingPunct="1">
              <a:spcBef>
                <a:spcPct val="20000"/>
              </a:spcBef>
              <a:buFont typeface="Arial" pitchFamily="34" charset="0"/>
              <a:buNone/>
            </a:pPr>
            <a:r>
              <a:rPr lang="nl-NL" dirty="0"/>
              <a:t>Vijfde niveau</a:t>
            </a:r>
          </a:p>
        </p:txBody>
      </p:sp>
    </p:spTree>
    <p:extLst>
      <p:ext uri="{BB962C8B-B14F-4D97-AF65-F5344CB8AC3E}">
        <p14:creationId xmlns:p14="http://schemas.microsoft.com/office/powerpoint/2010/main" val="9302660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5" r:id="rId4"/>
    <p:sldLayoutId id="2147483664" r:id="rId5"/>
    <p:sldLayoutId id="2147483666" r:id="rId6"/>
    <p:sldLayoutId id="2147483667" r:id="rId7"/>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nl-NL" sz="2100" kern="1200" dirty="0" smtClean="0">
          <a:solidFill>
            <a:schemeClr val="tx1"/>
          </a:solidFill>
          <a:latin typeface="Clan Offc Black" pitchFamily="34" charset="0"/>
          <a:ea typeface="+mn-ea"/>
          <a:cs typeface="+mn-cs"/>
        </a:defRPr>
      </a:lvl1pPr>
      <a:lvl2pPr marL="457200" indent="-457200" algn="l" defTabSz="914400" rtl="0" eaLnBrk="1" latinLnBrk="0" hangingPunct="1">
        <a:spcBef>
          <a:spcPct val="20000"/>
        </a:spcBef>
        <a:buFont typeface="Arial" pitchFamily="34" charset="0"/>
        <a:buChar char="–"/>
        <a:defRPr lang="nl-NL" sz="1500" kern="1200" dirty="0">
          <a:solidFill>
            <a:schemeClr val="tx1"/>
          </a:solidFill>
          <a:latin typeface="Clan Offc Black" pitchFamily="34" charset="0"/>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NL"/>
          </a:p>
        </p:txBody>
      </p:sp>
      <p:sp>
        <p:nvSpPr>
          <p:cNvPr id="3" name="Title 2"/>
          <p:cNvSpPr>
            <a:spLocks noGrp="1"/>
          </p:cNvSpPr>
          <p:nvPr>
            <p:ph type="ctrTitle"/>
          </p:nvPr>
        </p:nvSpPr>
        <p:spPr>
          <a:xfrm>
            <a:off x="251520" y="2276872"/>
            <a:ext cx="5400600" cy="1872208"/>
          </a:xfrm>
        </p:spPr>
        <p:txBody>
          <a:bodyPr/>
          <a:lstStyle/>
          <a:p>
            <a:r>
              <a:rPr lang="nl-NL" dirty="0"/>
              <a:t>Enhancing food security and </a:t>
            </a:r>
            <a:r>
              <a:rPr lang="nl-NL" dirty="0" smtClean="0"/>
              <a:t>Resilience </a:t>
            </a:r>
            <a:r>
              <a:rPr lang="nl-NL" dirty="0"/>
              <a:t/>
            </a:r>
            <a:br>
              <a:rPr lang="nl-NL" dirty="0"/>
            </a:br>
            <a:r>
              <a:rPr lang="nl-NL" dirty="0"/>
              <a:t>EU Pro Resilience </a:t>
            </a:r>
            <a:r>
              <a:rPr lang="nl-NL" dirty="0" smtClean="0"/>
              <a:t>project </a:t>
            </a:r>
            <a:r>
              <a:rPr lang="nl-NL" dirty="0"/>
              <a:t/>
            </a:r>
            <a:br>
              <a:rPr lang="nl-NL" dirty="0"/>
            </a:br>
            <a:endParaRPr lang="nl-NL" dirty="0"/>
          </a:p>
        </p:txBody>
      </p:sp>
      <p:pic>
        <p:nvPicPr>
          <p:cNvPr id="7" name="Picture 6">
            <a:extLst>
              <a:ext uri="{FF2B5EF4-FFF2-40B4-BE49-F238E27FC236}">
                <a16:creationId xmlns:a16="http://schemas.microsoft.com/office/drawing/2014/main" id="{6AB08B90-613C-4F74-896E-90BDA9C47509}"/>
              </a:ext>
            </a:extLst>
          </p:cNvPr>
          <p:cNvPicPr>
            <a:picLocks noChangeAspect="1"/>
          </p:cNvPicPr>
          <p:nvPr/>
        </p:nvPicPr>
        <p:blipFill>
          <a:blip r:embed="rId3"/>
          <a:stretch>
            <a:fillRect/>
          </a:stretch>
        </p:blipFill>
        <p:spPr>
          <a:xfrm>
            <a:off x="230779" y="150564"/>
            <a:ext cx="4930613" cy="873105"/>
          </a:xfrm>
          <a:prstGeom prst="rect">
            <a:avLst/>
          </a:prstGeom>
        </p:spPr>
      </p:pic>
      <p:pic>
        <p:nvPicPr>
          <p:cNvPr id="8" name="Picture 7">
            <a:extLst>
              <a:ext uri="{FF2B5EF4-FFF2-40B4-BE49-F238E27FC236}">
                <a16:creationId xmlns:a16="http://schemas.microsoft.com/office/drawing/2014/main" id="{E89787FE-2B1E-40B5-8E75-A9502D284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6309320"/>
            <a:ext cx="1872208"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Placeholder 8" descr="IMG_20170924_125627"/>
          <p:cNvPicPr>
            <a:picLocks noGrp="1"/>
          </p:cNvPicPr>
          <p:nvPr>
            <p:ph type="pic" sz="quarter" idx="10"/>
          </p:nvPr>
        </p:nvPicPr>
        <p:blipFill>
          <a:blip r:embed="rId5" cstate="print">
            <a:extLst>
              <a:ext uri="{28A0092B-C50C-407E-A947-70E740481C1C}">
                <a14:useLocalDpi xmlns:a14="http://schemas.microsoft.com/office/drawing/2010/main" val="0"/>
              </a:ext>
            </a:extLst>
          </a:blip>
          <a:srcRect l="24559" r="24559"/>
          <a:stretch>
            <a:fillRect/>
          </a:stretch>
        </p:blipFill>
        <p:spPr bwMode="auto">
          <a:xfrm>
            <a:off x="5316452" y="14777"/>
            <a:ext cx="3851275" cy="3017697"/>
          </a:xfrm>
          <a:prstGeom prst="rect">
            <a:avLst/>
          </a:prstGeom>
          <a:noFill/>
          <a:ln>
            <a:no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6452" y="2971784"/>
            <a:ext cx="3851274" cy="3265527"/>
          </a:xfrm>
          <a:prstGeom prst="rect">
            <a:avLst/>
          </a:prstGeom>
        </p:spPr>
      </p:pic>
    </p:spTree>
    <p:extLst>
      <p:ext uri="{BB962C8B-B14F-4D97-AF65-F5344CB8AC3E}">
        <p14:creationId xmlns:p14="http://schemas.microsoft.com/office/powerpoint/2010/main" val="2606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r>
              <a:rPr lang="en-GB" dirty="0"/>
              <a:t>Project Results </a:t>
            </a:r>
            <a:endParaRPr lang="nl-NL"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353591" y="1218094"/>
            <a:ext cx="8280400" cy="842754"/>
          </a:xfrm>
        </p:spPr>
        <p:txBody>
          <a:bodyPr>
            <a:normAutofit/>
          </a:bodyPr>
          <a:lstStyle/>
          <a:p>
            <a:r>
              <a:rPr lang="en-GB" dirty="0"/>
              <a:t>Result 2: Enhanced food security of 9 communities (3,000 households) through the implementation of food security and disaster resilience measures</a:t>
            </a:r>
            <a:endParaRPr lang="nl-NL"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1529905598"/>
              </p:ext>
            </p:extLst>
          </p:nvPr>
        </p:nvGraphicFramePr>
        <p:xfrm>
          <a:off x="0" y="1924795"/>
          <a:ext cx="9143999" cy="359243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83516451"/>
                    </a:ext>
                  </a:extLst>
                </a:gridCol>
                <a:gridCol w="3252192">
                  <a:extLst>
                    <a:ext uri="{9D8B030D-6E8A-4147-A177-3AD203B41FA5}">
                      <a16:colId xmlns:a16="http://schemas.microsoft.com/office/drawing/2014/main" val="1913345589"/>
                    </a:ext>
                  </a:extLst>
                </a:gridCol>
                <a:gridCol w="2843807">
                  <a:extLst>
                    <a:ext uri="{9D8B030D-6E8A-4147-A177-3AD203B41FA5}">
                      <a16:colId xmlns:a16="http://schemas.microsoft.com/office/drawing/2014/main" val="3322817638"/>
                    </a:ext>
                  </a:extLst>
                </a:gridCol>
              </a:tblGrid>
              <a:tr h="773037">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b="1" dirty="0"/>
                        <a:t>Achievement </a:t>
                      </a:r>
                      <a:endParaRPr lang="nl-NL" b="1" dirty="0"/>
                    </a:p>
                  </a:txBody>
                  <a:tcPr/>
                </a:tc>
                <a:extLst>
                  <a:ext uri="{0D108BD9-81ED-4DB2-BD59-A6C34878D82A}">
                    <a16:rowId xmlns:a16="http://schemas.microsoft.com/office/drawing/2014/main" val="197256523"/>
                  </a:ext>
                </a:extLst>
              </a:tr>
              <a:tr h="594360">
                <a:tc rowSpan="2">
                  <a:txBody>
                    <a:bodyPr/>
                    <a:lstStyle/>
                    <a:p>
                      <a:pPr marL="0" lvl="0" indent="0">
                        <a:lnSpc>
                          <a:spcPct val="115000"/>
                        </a:lnSpc>
                        <a:spcAft>
                          <a:spcPts val="0"/>
                        </a:spcAft>
                        <a:buSzPts val="800"/>
                        <a:buFont typeface="Symbol" panose="05050102010706020507" pitchFamily="18" charset="2"/>
                        <a:buNone/>
                        <a:tabLst>
                          <a:tab pos="107950" algn="l"/>
                        </a:tabLst>
                      </a:pPr>
                      <a:r>
                        <a:rPr lang="en-GB" sz="1600" b="1" dirty="0">
                          <a:effectLst/>
                          <a:latin typeface="Arial" panose="020B0604020202020204" pitchFamily="34" charset="0"/>
                          <a:ea typeface="Times New Roman" panose="02020603050405020304" pitchFamily="18" charset="0"/>
                        </a:rPr>
                        <a:t>300 persons, especially women and adolescents, have acquired skills and knowledge to successfully implement a new agri-business model</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GB" sz="1600" b="0" dirty="0"/>
                        <a:t>Training of 150 people on feasible and innovative agri-business </a:t>
                      </a:r>
                    </a:p>
                  </a:txBody>
                  <a:tcPr>
                    <a:lnB w="12700" cap="flat" cmpd="sng" algn="ctr">
                      <a:solidFill>
                        <a:schemeClr val="tx1"/>
                      </a:solidFill>
                      <a:prstDash val="solid"/>
                      <a:round/>
                      <a:headEnd type="none" w="med" len="med"/>
                      <a:tailEnd type="none" w="med" len="med"/>
                    </a:lnB>
                  </a:tcPr>
                </a:tc>
                <a:tc>
                  <a:txBody>
                    <a:bodyPr/>
                    <a:lstStyle/>
                    <a:p>
                      <a:r>
                        <a:rPr lang="en-GB" sz="1600" b="0" baseline="0" dirty="0"/>
                        <a:t>Participants to be identified from already formed 15 FFS groups in 3 counties</a:t>
                      </a:r>
                      <a:endParaRPr lang="nl-NL" sz="16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594360">
                <a:tc v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Pts val="800"/>
                        <a:buFont typeface="Symbol" panose="05050102010706020507" pitchFamily="18" charset="2"/>
                        <a:buNone/>
                        <a:tabLst>
                          <a:tab pos="107950" algn="l"/>
                        </a:tabLst>
                        <a:defRPr/>
                      </a:pPr>
                      <a:r>
                        <a:rPr lang="en-GB" sz="1600" b="0" dirty="0">
                          <a:effectLst/>
                          <a:latin typeface="Arial" panose="020B0604020202020204" pitchFamily="34" charset="0"/>
                          <a:ea typeface="Times New Roman" panose="02020603050405020304" pitchFamily="18" charset="0"/>
                          <a:cs typeface="Arial" panose="020B0604020202020204" pitchFamily="34" charset="0"/>
                        </a:rPr>
                        <a:t>300 persons are implementing the agri-business model taught</a:t>
                      </a:r>
                      <a:endParaRPr lang="nl-NL"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Ground</a:t>
                      </a:r>
                      <a:r>
                        <a:rPr lang="en-GB" sz="1600" b="0" baseline="0" dirty="0"/>
                        <a:t> working ongoing</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877069"/>
                  </a:ext>
                </a:extLst>
              </a:tr>
              <a:tr h="489827">
                <a:tc rowSpan="2">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300 persons, especially women and adolescents, successfully implement a new agri-business model</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T w="12700" cap="flat" cmpd="sng" algn="ctr">
                      <a:solidFill>
                        <a:schemeClr val="tx1"/>
                      </a:solidFill>
                      <a:prstDash val="solid"/>
                      <a:round/>
                      <a:headEnd type="none" w="med" len="med"/>
                      <a:tailEnd type="none" w="med" len="med"/>
                    </a:lnT>
                  </a:tcPr>
                </a:tc>
                <a:tc>
                  <a:txBody>
                    <a:bodyPr/>
                    <a:lstStyle/>
                    <a:p>
                      <a:pPr marL="0" lvl="0" indent="0">
                        <a:spcAft>
                          <a:spcPts val="0"/>
                        </a:spcAft>
                        <a:buSzPts val="800"/>
                        <a:buFont typeface="Symbol" panose="05050102010706020507" pitchFamily="18" charset="2"/>
                        <a:buNone/>
                        <a:tabLst>
                          <a:tab pos="107950" algn="l"/>
                        </a:tabLst>
                      </a:pPr>
                      <a:r>
                        <a:rPr lang="en-GB" sz="1600" b="0" dirty="0"/>
                        <a:t>300 people implement new agri-business model </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Ground</a:t>
                      </a:r>
                      <a:r>
                        <a:rPr lang="en-GB" sz="1600" b="0" baseline="0" dirty="0"/>
                        <a:t> working ongoing</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489827">
                <a:tc vMerge="1">
                  <a:txBody>
                    <a:bodyPr/>
                    <a:lstStyle/>
                    <a:p>
                      <a:pPr marL="0" lvl="0" indent="0">
                        <a:lnSpc>
                          <a:spcPct val="115000"/>
                        </a:lnSpc>
                        <a:spcAft>
                          <a:spcPts val="0"/>
                        </a:spcAft>
                        <a:buSzPts val="800"/>
                        <a:buFont typeface="Symbol" panose="05050102010706020507" pitchFamily="18" charset="2"/>
                        <a:buNone/>
                        <a:tabLst>
                          <a:tab pos="107950" algn="l"/>
                        </a:tabLst>
                      </a:pP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T w="12700" cap="flat" cmpd="sng" algn="ctr">
                      <a:solidFill>
                        <a:schemeClr val="tx1"/>
                      </a:solidFill>
                      <a:prstDash val="solid"/>
                      <a:round/>
                      <a:headEnd type="none" w="med" len="med"/>
                      <a:tailEnd type="none" w="med" len="med"/>
                    </a:lnT>
                  </a:tcPr>
                </a:tc>
                <a:tc>
                  <a:txBody>
                    <a:bodyPr/>
                    <a:lstStyle/>
                    <a:p>
                      <a:r>
                        <a:rPr lang="en-GB" sz="1600" b="0" kern="1200" dirty="0">
                          <a:solidFill>
                            <a:schemeClr val="dk1"/>
                          </a:solidFill>
                          <a:effectLst/>
                          <a:latin typeface="+mn-lt"/>
                          <a:ea typeface="+mn-ea"/>
                          <a:cs typeface="+mn-cs"/>
                        </a:rPr>
                        <a:t>Establishment of VSLA in each community (9 communities) </a:t>
                      </a:r>
                      <a:endParaRPr lang="nl-NL" sz="1600" b="0" dirty="0"/>
                    </a:p>
                  </a:txBody>
                  <a:tcPr>
                    <a:lnT w="12700" cap="flat" cmpd="sng" algn="ctr">
                      <a:solidFill>
                        <a:schemeClr val="tx1"/>
                      </a:solidFill>
                      <a:prstDash val="solid"/>
                      <a:round/>
                      <a:headEnd type="none" w="med" len="med"/>
                      <a:tailEnd type="none" w="med" len="med"/>
                    </a:lnT>
                  </a:tcPr>
                </a:tc>
                <a:tc>
                  <a:txBody>
                    <a:bodyPr/>
                    <a:lstStyle/>
                    <a:p>
                      <a:r>
                        <a:rPr lang="nl-NL" sz="1600" b="0" dirty="0"/>
                        <a:t>Ground working started for establishment of VSLA in 3 counties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8810145"/>
                  </a:ext>
                </a:extLst>
              </a:tr>
            </a:tbl>
          </a:graphicData>
        </a:graphic>
      </p:graphicFrame>
      <p:pic>
        <p:nvPicPr>
          <p:cNvPr id="7" name="Picture 6">
            <a:extLst>
              <a:ext uri="{FF2B5EF4-FFF2-40B4-BE49-F238E27FC236}">
                <a16:creationId xmlns:a16="http://schemas.microsoft.com/office/drawing/2014/main" id="{9EA47BFB-AC19-4F8E-A3A5-464C95C5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4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 for the remaining project period</a:t>
            </a:r>
            <a:r>
              <a:rPr lang="en-US" dirty="0"/>
              <a:t/>
            </a:r>
            <a:br>
              <a:rPr lang="en-US" dirty="0"/>
            </a:br>
            <a:endParaRPr lang="en-US" dirty="0"/>
          </a:p>
        </p:txBody>
      </p:sp>
      <p:sp>
        <p:nvSpPr>
          <p:cNvPr id="4" name="Text Placeholder 3"/>
          <p:cNvSpPr>
            <a:spLocks noGrp="1"/>
          </p:cNvSpPr>
          <p:nvPr>
            <p:ph type="body" sz="quarter" idx="13"/>
          </p:nvPr>
        </p:nvSpPr>
        <p:spPr/>
        <p:txBody>
          <a:bodyPr>
            <a:noAutofit/>
          </a:bodyPr>
          <a:lstStyle/>
          <a:p>
            <a:r>
              <a:rPr lang="en-US" sz="2000" dirty="0"/>
              <a:t>Overview plan </a:t>
            </a:r>
          </a:p>
        </p:txBody>
      </p:sp>
      <p:sp>
        <p:nvSpPr>
          <p:cNvPr id="5" name="Text Placeholder 4"/>
          <p:cNvSpPr>
            <a:spLocks noGrp="1"/>
          </p:cNvSpPr>
          <p:nvPr>
            <p:ph type="body" sz="quarter" idx="15"/>
          </p:nvPr>
        </p:nvSpPr>
        <p:spPr>
          <a:xfrm>
            <a:off x="0" y="1628800"/>
            <a:ext cx="9143999" cy="4680520"/>
          </a:xfrm>
        </p:spPr>
        <p:txBody>
          <a:bodyPr>
            <a:normAutofit fontScale="70000" lnSpcReduction="20000"/>
          </a:bodyPr>
          <a:lstStyle/>
          <a:p>
            <a:pPr marL="342900" indent="-342900">
              <a:lnSpc>
                <a:spcPct val="150000"/>
              </a:lnSpc>
              <a:buFont typeface="Wingdings" panose="05000000000000000000" pitchFamily="2" charset="2"/>
              <a:buChar char="v"/>
            </a:pPr>
            <a:r>
              <a:rPr lang="en-US" sz="2100" b="1" dirty="0"/>
              <a:t>Boost project activities implementation using window of opportunity – the relative stability &amp; return of beneficiaries to their location</a:t>
            </a:r>
          </a:p>
          <a:p>
            <a:pPr marL="342900" indent="-342900">
              <a:lnSpc>
                <a:spcPct val="150000"/>
              </a:lnSpc>
              <a:buFont typeface="Wingdings" panose="05000000000000000000" pitchFamily="2" charset="2"/>
              <a:buChar char="v"/>
            </a:pPr>
            <a:r>
              <a:rPr lang="en-US" sz="2100" b="1" dirty="0"/>
              <a:t>Support the FFS groups and establish  the remaining FFS groups in Manyo, Fashoda and Makal Counties  (2018)</a:t>
            </a:r>
          </a:p>
          <a:p>
            <a:pPr marL="342900" indent="-342900">
              <a:lnSpc>
                <a:spcPct val="150000"/>
              </a:lnSpc>
              <a:buFont typeface="Wingdings" panose="05000000000000000000" pitchFamily="2" charset="2"/>
              <a:buChar char="v"/>
            </a:pPr>
            <a:r>
              <a:rPr lang="en-US" sz="2300" b="1" dirty="0"/>
              <a:t>Establish VSLAs, training, mentoring and coaching of the groups ( April – May 2018)</a:t>
            </a:r>
          </a:p>
          <a:p>
            <a:pPr marL="342900" indent="-342900">
              <a:lnSpc>
                <a:spcPct val="150000"/>
              </a:lnSpc>
              <a:buFont typeface="Wingdings" panose="05000000000000000000" pitchFamily="2" charset="2"/>
              <a:buChar char="v"/>
            </a:pPr>
            <a:r>
              <a:rPr lang="en-US" sz="2300" b="1" dirty="0"/>
              <a:t>Rehabilitate water infrastructure based on the community prioritization </a:t>
            </a:r>
          </a:p>
          <a:p>
            <a:pPr marL="342900" indent="-342900">
              <a:lnSpc>
                <a:spcPct val="150000"/>
              </a:lnSpc>
              <a:buFont typeface="Wingdings" panose="05000000000000000000" pitchFamily="2" charset="2"/>
              <a:buChar char="v"/>
            </a:pPr>
            <a:r>
              <a:rPr lang="en-US" sz="2300" b="1" dirty="0"/>
              <a:t>Conduct annual review workshop that will focus on:</a:t>
            </a:r>
          </a:p>
          <a:p>
            <a:pPr marL="787400" lvl="2" indent="-342900">
              <a:lnSpc>
                <a:spcPct val="150000"/>
              </a:lnSpc>
              <a:buFont typeface="Wingdings" panose="05000000000000000000" pitchFamily="2" charset="2"/>
              <a:buChar char="ü"/>
            </a:pPr>
            <a:r>
              <a:rPr lang="en-US" sz="2300" b="1" dirty="0"/>
              <a:t>Project progress against planned activities and outputs</a:t>
            </a:r>
          </a:p>
          <a:p>
            <a:pPr marL="787400" lvl="2" indent="-342900">
              <a:lnSpc>
                <a:spcPct val="150000"/>
              </a:lnSpc>
              <a:buFont typeface="Wingdings" panose="05000000000000000000" pitchFamily="2" charset="2"/>
              <a:buChar char="ü"/>
            </a:pPr>
            <a:r>
              <a:rPr lang="en-US" sz="2300" b="1" dirty="0"/>
              <a:t>Mapping existing gaps and challenges and identify solutions</a:t>
            </a:r>
          </a:p>
          <a:p>
            <a:pPr marL="787400" lvl="2" indent="-342900">
              <a:lnSpc>
                <a:spcPct val="150000"/>
              </a:lnSpc>
              <a:buFont typeface="Wingdings" panose="05000000000000000000" pitchFamily="2" charset="2"/>
              <a:buChar char="ü"/>
            </a:pPr>
            <a:r>
              <a:rPr lang="en-US" sz="2300" b="1" dirty="0"/>
              <a:t>Gauge and review stakeholders (including beneficiaries) feedback</a:t>
            </a:r>
          </a:p>
          <a:p>
            <a:pPr marL="787400" lvl="2" indent="-342900">
              <a:lnSpc>
                <a:spcPct val="150000"/>
              </a:lnSpc>
              <a:buFont typeface="Wingdings" panose="05000000000000000000" pitchFamily="2" charset="2"/>
              <a:buChar char="ü"/>
            </a:pPr>
            <a:r>
              <a:rPr lang="en-US" sz="2300" b="1" dirty="0"/>
              <a:t>Identify changes to and improve modalities for successive year project implementations</a:t>
            </a:r>
          </a:p>
          <a:p>
            <a:pPr marL="342900" indent="-342900">
              <a:lnSpc>
                <a:spcPct val="150000"/>
              </a:lnSpc>
              <a:buFont typeface="Wingdings" panose="05000000000000000000" pitchFamily="2" charset="2"/>
              <a:buChar char="v"/>
            </a:pPr>
            <a:r>
              <a:rPr lang="en-US" sz="2300" b="1" dirty="0"/>
              <a:t>Conduct mid-term evaluation (2018)</a:t>
            </a:r>
          </a:p>
          <a:p>
            <a:endParaRPr lang="en-US" dirty="0"/>
          </a:p>
        </p:txBody>
      </p:sp>
      <p:pic>
        <p:nvPicPr>
          <p:cNvPr id="6" name="Picture 5">
            <a:extLst>
              <a:ext uri="{FF2B5EF4-FFF2-40B4-BE49-F238E27FC236}">
                <a16:creationId xmlns:a16="http://schemas.microsoft.com/office/drawing/2014/main" id="{F702ECD6-7A15-4EEE-87AC-D65CACCC2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1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Lessons learnt</a:t>
            </a:r>
            <a:r>
              <a:rPr lang="en-US" dirty="0"/>
              <a:t/>
            </a:r>
            <a:br>
              <a:rPr lang="en-US" dirty="0"/>
            </a:br>
            <a:r>
              <a:rPr lang="en-GB" dirty="0"/>
              <a:t> </a:t>
            </a:r>
            <a:r>
              <a:rPr lang="en-US" dirty="0"/>
              <a:t/>
            </a:r>
            <a:br>
              <a:rPr lang="en-US" dirty="0"/>
            </a:br>
            <a:endParaRPr lang="en-US" dirty="0"/>
          </a:p>
        </p:txBody>
      </p:sp>
      <p:sp>
        <p:nvSpPr>
          <p:cNvPr id="4" name="Text Placeholder 3"/>
          <p:cNvSpPr>
            <a:spLocks noGrp="1"/>
          </p:cNvSpPr>
          <p:nvPr>
            <p:ph type="body" sz="quarter" idx="13"/>
          </p:nvPr>
        </p:nvSpPr>
        <p:spPr/>
        <p:txBody>
          <a:bodyPr>
            <a:noAutofit/>
          </a:bodyPr>
          <a:lstStyle/>
          <a:p>
            <a:r>
              <a:rPr lang="en-US" sz="2000" dirty="0"/>
              <a:t>Lessons drawn </a:t>
            </a:r>
          </a:p>
        </p:txBody>
      </p:sp>
      <p:sp>
        <p:nvSpPr>
          <p:cNvPr id="5" name="Text Placeholder 4"/>
          <p:cNvSpPr>
            <a:spLocks noGrp="1"/>
          </p:cNvSpPr>
          <p:nvPr>
            <p:ph type="body" sz="quarter" idx="15"/>
          </p:nvPr>
        </p:nvSpPr>
        <p:spPr>
          <a:xfrm>
            <a:off x="353989" y="1794158"/>
            <a:ext cx="8280000" cy="4624594"/>
          </a:xfrm>
        </p:spPr>
        <p:txBody>
          <a:bodyPr>
            <a:noAutofit/>
          </a:bodyPr>
          <a:lstStyle/>
          <a:p>
            <a:pPr marL="285750" indent="-285750">
              <a:lnSpc>
                <a:spcPct val="150000"/>
              </a:lnSpc>
              <a:buFont typeface="Wingdings" panose="05000000000000000000" pitchFamily="2" charset="2"/>
              <a:buChar char="v"/>
            </a:pPr>
            <a:r>
              <a:rPr lang="en-US" sz="1600" b="1" dirty="0"/>
              <a:t>Working on resilience includes working at different time scales, which means the ability to switch between development modus and early response and emergency modus. A crisis modifier or LRRD allow for flexibility and adaptation to changing contexts. </a:t>
            </a:r>
          </a:p>
          <a:p>
            <a:pPr marL="285750" indent="-285750">
              <a:lnSpc>
                <a:spcPct val="150000"/>
              </a:lnSpc>
              <a:buFont typeface="Wingdings" panose="05000000000000000000" pitchFamily="2" charset="2"/>
              <a:buChar char="v"/>
            </a:pPr>
            <a:r>
              <a:rPr lang="en-US" sz="1600" b="1" dirty="0"/>
              <a:t>Program scaling down during crisis and scaling up when window of opportunities are available to minimize loss of investments, optimize impacts / realize outcomes</a:t>
            </a:r>
          </a:p>
          <a:p>
            <a:pPr marL="285750" indent="-285750">
              <a:lnSpc>
                <a:spcPct val="150000"/>
              </a:lnSpc>
              <a:buFont typeface="Wingdings" panose="05000000000000000000" pitchFamily="2" charset="2"/>
              <a:buChar char="v"/>
            </a:pPr>
            <a:r>
              <a:rPr lang="en-US" sz="1600" b="1" dirty="0"/>
              <a:t>Effectiveness of adaptive and innovative LRRD approach/crisis modifier</a:t>
            </a:r>
          </a:p>
          <a:p>
            <a:pPr marL="285750" indent="-285750">
              <a:lnSpc>
                <a:spcPct val="150000"/>
              </a:lnSpc>
              <a:buFont typeface="Wingdings" panose="05000000000000000000" pitchFamily="2" charset="2"/>
              <a:buChar char="v"/>
            </a:pPr>
            <a:r>
              <a:rPr lang="en-US" sz="1600" b="1" dirty="0"/>
              <a:t>Good relationship with existing structures – </a:t>
            </a:r>
          </a:p>
          <a:p>
            <a:pPr marL="285750" indent="-285750">
              <a:lnSpc>
                <a:spcPct val="150000"/>
              </a:lnSpc>
              <a:buFont typeface="Wingdings" panose="05000000000000000000" pitchFamily="2" charset="2"/>
              <a:buChar char="v"/>
            </a:pPr>
            <a:r>
              <a:rPr lang="en-GB" sz="1600" b="1" dirty="0"/>
              <a:t>Maintaining good relationships with the communities, Payam &amp; Boma Chiefs</a:t>
            </a:r>
          </a:p>
          <a:p>
            <a:pPr marL="285750" indent="-285750">
              <a:lnSpc>
                <a:spcPct val="150000"/>
              </a:lnSpc>
              <a:buFont typeface="Wingdings" panose="05000000000000000000" pitchFamily="2" charset="2"/>
              <a:buChar char="v"/>
            </a:pPr>
            <a:r>
              <a:rPr lang="en-GB" sz="1600" b="1" dirty="0"/>
              <a:t>Good coordination with clusters and stakeholders </a:t>
            </a:r>
            <a:endParaRPr lang="en-US" sz="1600" b="1" dirty="0"/>
          </a:p>
        </p:txBody>
      </p:sp>
      <p:pic>
        <p:nvPicPr>
          <p:cNvPr id="6" name="Picture 5">
            <a:extLst>
              <a:ext uri="{FF2B5EF4-FFF2-40B4-BE49-F238E27FC236}">
                <a16:creationId xmlns:a16="http://schemas.microsoft.com/office/drawing/2014/main" id="{F649B8C2-BD0E-43E5-964F-E644C538E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7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challenges </a:t>
            </a:r>
            <a:br>
              <a:rPr lang="en-US" dirty="0"/>
            </a:br>
            <a:endParaRPr lang="en-US" dirty="0"/>
          </a:p>
        </p:txBody>
      </p:sp>
      <p:sp>
        <p:nvSpPr>
          <p:cNvPr id="5" name="Text Placeholder 4"/>
          <p:cNvSpPr>
            <a:spLocks noGrp="1"/>
          </p:cNvSpPr>
          <p:nvPr>
            <p:ph type="body" sz="quarter" idx="13"/>
          </p:nvPr>
        </p:nvSpPr>
        <p:spPr/>
        <p:txBody>
          <a:bodyPr>
            <a:noAutofit/>
          </a:bodyPr>
          <a:lstStyle/>
          <a:p>
            <a:r>
              <a:rPr lang="en-US" sz="2000" dirty="0"/>
              <a:t>Challenges &amp; risks</a:t>
            </a:r>
          </a:p>
          <a:p>
            <a:endParaRPr lang="en-US" sz="1600" dirty="0"/>
          </a:p>
        </p:txBody>
      </p:sp>
      <p:sp>
        <p:nvSpPr>
          <p:cNvPr id="10" name="Tijdelijke aanduiding voor tekst 9"/>
          <p:cNvSpPr>
            <a:spLocks noGrp="1"/>
          </p:cNvSpPr>
          <p:nvPr>
            <p:ph type="body" sz="quarter" idx="15"/>
          </p:nvPr>
        </p:nvSpPr>
        <p:spPr>
          <a:xfrm>
            <a:off x="0" y="1794158"/>
            <a:ext cx="9144000" cy="4624594"/>
          </a:xfrm>
        </p:spPr>
        <p:txBody>
          <a:bodyPr/>
          <a:lstStyle/>
          <a:p>
            <a:pPr lvl="0"/>
            <a:r>
              <a:rPr lang="en-US" sz="2000" b="1" dirty="0">
                <a:solidFill>
                  <a:srgbClr val="FF0000"/>
                </a:solidFill>
              </a:rPr>
              <a:t>Challenges:</a:t>
            </a:r>
          </a:p>
          <a:p>
            <a:pPr lvl="0"/>
            <a:endParaRPr lang="en-US" dirty="0"/>
          </a:p>
          <a:p>
            <a:pPr marL="285750" lvl="0" indent="-285750">
              <a:buFont typeface="Wingdings" panose="05000000000000000000" pitchFamily="2" charset="2"/>
              <a:buChar char="v"/>
            </a:pPr>
            <a:r>
              <a:rPr lang="en-US" sz="1600" b="1" dirty="0"/>
              <a:t>Volatile security situation and access to project locations </a:t>
            </a:r>
          </a:p>
          <a:p>
            <a:pPr marL="285750" lvl="0" indent="-285750">
              <a:buFont typeface="Wingdings" panose="05000000000000000000" pitchFamily="2" charset="2"/>
              <a:buChar char="v"/>
            </a:pPr>
            <a:r>
              <a:rPr lang="en-US" sz="1600" b="1" dirty="0"/>
              <a:t>Local procedures and clearance </a:t>
            </a:r>
          </a:p>
          <a:p>
            <a:pPr marL="285750" lvl="0" indent="-285750">
              <a:buFont typeface="Wingdings" panose="05000000000000000000" pitchFamily="2" charset="2"/>
              <a:buChar char="v"/>
            </a:pPr>
            <a:r>
              <a:rPr lang="en-US" sz="1600" b="1" dirty="0"/>
              <a:t>Inflation and high costs of operation  (Boat fuel, car </a:t>
            </a:r>
            <a:r>
              <a:rPr lang="en-US" sz="1600" b="1"/>
              <a:t>rental prices) </a:t>
            </a:r>
            <a:endParaRPr lang="en-US" sz="1600" b="1" dirty="0"/>
          </a:p>
          <a:p>
            <a:pPr marL="285750" indent="-285750">
              <a:buFont typeface="Wingdings" panose="05000000000000000000" pitchFamily="2" charset="2"/>
              <a:buChar char="v"/>
            </a:pPr>
            <a:r>
              <a:rPr lang="en-US" sz="1600" b="1" dirty="0"/>
              <a:t>mines/UXO’s  in the targeted area </a:t>
            </a:r>
          </a:p>
          <a:p>
            <a:pPr marL="285750" lvl="0" indent="-285750">
              <a:buFont typeface="Wingdings" panose="05000000000000000000" pitchFamily="2" charset="2"/>
              <a:buChar char="v"/>
            </a:pPr>
            <a:r>
              <a:rPr lang="en-US" sz="1600" b="1" dirty="0"/>
              <a:t>People leaving in IDPs / host communities are forced to move to PoCs </a:t>
            </a:r>
          </a:p>
          <a:p>
            <a:pPr marL="285750" lvl="0" indent="-285750">
              <a:buFont typeface="Wingdings" panose="05000000000000000000" pitchFamily="2" charset="2"/>
              <a:buChar char="v"/>
            </a:pPr>
            <a:r>
              <a:rPr lang="en-US" sz="1600" b="1" dirty="0"/>
              <a:t>Relations between different ethnic communities and their political affiliations. </a:t>
            </a:r>
          </a:p>
          <a:p>
            <a:pPr marL="285750" lvl="0" indent="-285750">
              <a:buFont typeface="Wingdings" panose="05000000000000000000" pitchFamily="2" charset="2"/>
              <a:buChar char="v"/>
            </a:pPr>
            <a:r>
              <a:rPr lang="en-US" sz="1600" b="1" dirty="0"/>
              <a:t>Unpredictable rainfall patterns leading to high flooding </a:t>
            </a:r>
          </a:p>
          <a:p>
            <a:pPr marL="285750" lvl="0" indent="-285750">
              <a:buFont typeface="Wingdings" panose="05000000000000000000" pitchFamily="2" charset="2"/>
              <a:buChar char="v"/>
            </a:pPr>
            <a:r>
              <a:rPr lang="en-US" sz="1600" b="1" dirty="0"/>
              <a:t>Communities priority need </a:t>
            </a:r>
          </a:p>
          <a:p>
            <a:pPr marL="285750" lvl="0" indent="-285750">
              <a:buFont typeface="Wingdings" panose="05000000000000000000" pitchFamily="2" charset="2"/>
              <a:buChar char="v"/>
            </a:pPr>
            <a:r>
              <a:rPr lang="en-US" sz="1600" b="1" dirty="0"/>
              <a:t>Vegetable pests and diseases affecting  demonstration gardens</a:t>
            </a:r>
          </a:p>
          <a:p>
            <a:pPr lvl="0"/>
            <a:endParaRPr lang="en-US" sz="1600" b="1" dirty="0"/>
          </a:p>
          <a:p>
            <a:r>
              <a:rPr lang="en-US" sz="2000" b="1" dirty="0">
                <a:solidFill>
                  <a:srgbClr val="FF0000"/>
                </a:solidFill>
              </a:rPr>
              <a:t>Risks:</a:t>
            </a:r>
          </a:p>
          <a:p>
            <a:pPr marL="285750" lvl="0" indent="-285750">
              <a:buFont typeface="Wingdings" panose="05000000000000000000" pitchFamily="2" charset="2"/>
              <a:buChar char="v"/>
            </a:pPr>
            <a:r>
              <a:rPr lang="en-US" sz="1600" b="1" dirty="0"/>
              <a:t>Security threats </a:t>
            </a:r>
          </a:p>
          <a:p>
            <a:pPr marL="285750" lvl="0" indent="-285750">
              <a:buFont typeface="Wingdings" panose="05000000000000000000" pitchFamily="2" charset="2"/>
              <a:buChar char="v"/>
            </a:pPr>
            <a:r>
              <a:rPr lang="en-US" sz="1600" b="1" dirty="0"/>
              <a:t>Conflict and displacement </a:t>
            </a:r>
          </a:p>
          <a:p>
            <a:endParaRPr lang="nl-NL" sz="1600" dirty="0"/>
          </a:p>
        </p:txBody>
      </p:sp>
      <p:sp>
        <p:nvSpPr>
          <p:cNvPr id="15" name="Tijdelijke aanduiding voor tekst 14"/>
          <p:cNvSpPr>
            <a:spLocks noGrp="1"/>
          </p:cNvSpPr>
          <p:nvPr>
            <p:ph type="body" sz="quarter" idx="16"/>
          </p:nvPr>
        </p:nvSpPr>
        <p:spPr>
          <a:xfrm>
            <a:off x="6012159" y="2204864"/>
            <a:ext cx="2777851" cy="3363034"/>
          </a:xfrm>
        </p:spPr>
        <p:txBody>
          <a:bodyPr>
            <a:normAutofit/>
          </a:bodyPr>
          <a:lstStyle/>
          <a:p>
            <a:endParaRPr lang="en-US" sz="1600" b="1" dirty="0"/>
          </a:p>
          <a:p>
            <a:endParaRPr lang="en-US" sz="1600" b="1" dirty="0"/>
          </a:p>
        </p:txBody>
      </p:sp>
      <p:pic>
        <p:nvPicPr>
          <p:cNvPr id="7" name="Picture 6">
            <a:extLst>
              <a:ext uri="{FF2B5EF4-FFF2-40B4-BE49-F238E27FC236}">
                <a16:creationId xmlns:a16="http://schemas.microsoft.com/office/drawing/2014/main" id="{40F23941-B97F-4618-BF43-014E6C982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2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CF8D3D-5E7C-4843-8124-A59960B94D3C}"/>
              </a:ext>
            </a:extLst>
          </p:cNvPr>
          <p:cNvSpPr>
            <a:spLocks noGrp="1"/>
          </p:cNvSpPr>
          <p:nvPr>
            <p:ph type="body" sz="quarter" idx="15"/>
          </p:nvPr>
        </p:nvSpPr>
        <p:spPr/>
        <p:txBody>
          <a:bodyPr/>
          <a:lstStyle/>
          <a:p>
            <a:endParaRPr lang="en-GB" dirty="0"/>
          </a:p>
          <a:p>
            <a:pPr algn="ctr"/>
            <a:endParaRPr lang="en-GB" sz="2000" dirty="0"/>
          </a:p>
          <a:p>
            <a:r>
              <a:rPr lang="en-GB" sz="1600" b="1" dirty="0"/>
              <a:t>                                                                  Any questions?</a:t>
            </a:r>
          </a:p>
          <a:p>
            <a:endParaRPr lang="en-GB" sz="1600" b="1" dirty="0"/>
          </a:p>
          <a:p>
            <a:endParaRPr lang="en-GB" sz="1600" b="1" dirty="0"/>
          </a:p>
          <a:p>
            <a:r>
              <a:rPr lang="en-GB" sz="1600" b="1" dirty="0"/>
              <a:t>                                                                  Thank you</a:t>
            </a:r>
            <a:endParaRPr lang="nl-NL" sz="1600" b="1" dirty="0"/>
          </a:p>
        </p:txBody>
      </p:sp>
      <p:pic>
        <p:nvPicPr>
          <p:cNvPr id="4" name="Picture 3">
            <a:extLst>
              <a:ext uri="{FF2B5EF4-FFF2-40B4-BE49-F238E27FC236}">
                <a16:creationId xmlns:a16="http://schemas.microsoft.com/office/drawing/2014/main" id="{14D3310B-1BC0-48C3-84AB-8D60C9EA4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25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80000" cy="622905"/>
          </a:xfrm>
        </p:spPr>
        <p:txBody>
          <a:bodyPr>
            <a:normAutofit/>
          </a:bodyPr>
          <a:lstStyle/>
          <a:p>
            <a:r>
              <a:rPr lang="en-US" dirty="0"/>
              <a:t>context</a:t>
            </a:r>
            <a:endParaRPr lang="nl-NL" dirty="0"/>
          </a:p>
        </p:txBody>
      </p:sp>
      <p:sp>
        <p:nvSpPr>
          <p:cNvPr id="7" name="Text Placeholder 3"/>
          <p:cNvSpPr>
            <a:spLocks noGrp="1"/>
          </p:cNvSpPr>
          <p:nvPr>
            <p:ph type="body" sz="quarter" idx="13"/>
          </p:nvPr>
        </p:nvSpPr>
        <p:spPr>
          <a:xfrm>
            <a:off x="354013" y="1244601"/>
            <a:ext cx="8280400" cy="384200"/>
          </a:xfrm>
        </p:spPr>
        <p:txBody>
          <a:bodyPr>
            <a:normAutofit lnSpcReduction="10000"/>
          </a:bodyPr>
          <a:lstStyle/>
          <a:p>
            <a:r>
              <a:rPr lang="en-GB" sz="2000" dirty="0">
                <a:solidFill>
                  <a:schemeClr val="tx1"/>
                </a:solidFill>
              </a:rPr>
              <a:t>U</a:t>
            </a:r>
            <a:r>
              <a:rPr lang="nl-NL" sz="2000" dirty="0">
                <a:solidFill>
                  <a:schemeClr val="tx1"/>
                </a:solidFill>
              </a:rPr>
              <a:t>pper Nile State</a:t>
            </a:r>
            <a:endParaRPr lang="en-US" dirty="0">
              <a:solidFill>
                <a:schemeClr val="tx1"/>
              </a:solidFill>
            </a:endParaRPr>
          </a:p>
        </p:txBody>
      </p:sp>
      <p:sp>
        <p:nvSpPr>
          <p:cNvPr id="8" name="Text Placeholder 4"/>
          <p:cNvSpPr txBox="1">
            <a:spLocks/>
          </p:cNvSpPr>
          <p:nvPr/>
        </p:nvSpPr>
        <p:spPr>
          <a:xfrm>
            <a:off x="248903" y="1801091"/>
            <a:ext cx="8787593" cy="4948666"/>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lang="nl-NL" sz="1400" kern="1200" smtClean="0">
                <a:solidFill>
                  <a:schemeClr val="tx1"/>
                </a:solidFill>
                <a:latin typeface="+mn-lt"/>
                <a:ea typeface="+mn-ea"/>
                <a:cs typeface="+mn-cs"/>
              </a:defRPr>
            </a:lvl1pPr>
            <a:lvl2pPr marL="180975" indent="-180975"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0" indent="0" algn="l" defTabSz="914400" rtl="0" eaLnBrk="1" latinLnBrk="0" hangingPunct="1">
              <a:spcBef>
                <a:spcPct val="20000"/>
              </a:spcBef>
              <a:buFont typeface="Arial" pitchFamily="34" charset="0"/>
              <a:buNone/>
              <a:defRPr lang="nl-NL" sz="2100" kern="1200" dirty="0" smtClean="0">
                <a:solidFill>
                  <a:schemeClr val="tx1"/>
                </a:solidFill>
                <a:latin typeface="Clan Offc Black" pitchFamily="34" charset="0"/>
                <a:ea typeface="+mn-ea"/>
                <a:cs typeface="+mn-cs"/>
              </a:defRPr>
            </a:lvl4pPr>
            <a:lvl5pPr marL="0" indent="0" algn="l" defTabSz="914400" rtl="0" eaLnBrk="1" latinLnBrk="0" hangingPunct="1">
              <a:spcBef>
                <a:spcPct val="20000"/>
              </a:spcBef>
              <a:buFontTx/>
              <a:buNone/>
              <a:defRPr lang="nl-NL" sz="1500" kern="1200" dirty="0">
                <a:solidFill>
                  <a:schemeClr val="tx1"/>
                </a:solidFill>
                <a:latin typeface="Clan Offc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07000"/>
              </a:lnSpc>
              <a:spcBef>
                <a:spcPts val="0"/>
              </a:spcBef>
              <a:buFont typeface="Symbol" panose="05050102010706020507" pitchFamily="18" charset="2"/>
              <a:buChar char=""/>
            </a:pPr>
            <a:r>
              <a:rPr lang="nl-NL" sz="1900" b="1" dirty="0"/>
              <a:t>Upper Nile experiences  both natural hazards and conflict.</a:t>
            </a:r>
          </a:p>
          <a:p>
            <a:pPr marL="342900" indent="-342900" algn="just">
              <a:lnSpc>
                <a:spcPct val="107000"/>
              </a:lnSpc>
              <a:spcBef>
                <a:spcPts val="0"/>
              </a:spcBef>
              <a:buFont typeface="Symbol" panose="05050102010706020507" pitchFamily="18" charset="2"/>
              <a:buChar char=""/>
            </a:pPr>
            <a:r>
              <a:rPr lang="en-US" sz="1900" b="1" dirty="0"/>
              <a:t>The security situation in the Western Bank of River Nile, the project site, deteriorated from late </a:t>
            </a:r>
            <a:r>
              <a:rPr lang="en-GB" sz="1900" b="1" dirty="0"/>
              <a:t>C</a:t>
            </a:r>
            <a:r>
              <a:rPr lang="nl-NL" sz="1900" b="1" dirty="0"/>
              <a:t>onflict continued in 2017 that affected project implemention. For example: </a:t>
            </a:r>
            <a:endParaRPr lang="en-GB" sz="2000" b="1" dirty="0"/>
          </a:p>
          <a:p>
            <a:pPr marL="787400" lvl="2" indent="-342900" algn="just">
              <a:buFont typeface="Wingdings" panose="05000000000000000000" pitchFamily="2" charset="2"/>
              <a:buChar char="Ø"/>
            </a:pPr>
            <a:r>
              <a:rPr lang="en-GB" sz="2000" b="1" dirty="0" smtClean="0"/>
              <a:t>Feb 2016, July </a:t>
            </a:r>
            <a:r>
              <a:rPr lang="en-GB" sz="2000" b="1" dirty="0"/>
              <a:t>2016, January / February 2017,  March 2017, Panyikang attacked: People displaced and insecurity increased hampering any movement in the area.</a:t>
            </a:r>
          </a:p>
          <a:p>
            <a:pPr marL="787400" lvl="2" indent="-342900" algn="just">
              <a:buFont typeface="Wingdings" panose="05000000000000000000" pitchFamily="2" charset="2"/>
              <a:buChar char="Ø"/>
            </a:pPr>
            <a:r>
              <a:rPr lang="en-GB" sz="2000" b="1" dirty="0"/>
              <a:t>April 2017, Kodok (Fashoda) attacked displacing population further to Abrouc and Sudan. </a:t>
            </a:r>
          </a:p>
          <a:p>
            <a:pPr marL="342900" indent="-342900" algn="just">
              <a:buFont typeface="Arial" panose="020B0604020202020204" pitchFamily="34" charset="0"/>
              <a:buChar char="•"/>
            </a:pPr>
            <a:r>
              <a:rPr lang="en-US" sz="2000" b="1" dirty="0"/>
              <a:t>Clashes between opposition forces, influx of small arms, has worsened the food security and increased vulnerability while slowing down PRO-ACT activities at some point.</a:t>
            </a:r>
            <a:endParaRPr lang="en-GB" sz="2000" b="1" dirty="0"/>
          </a:p>
          <a:p>
            <a:pPr marL="342900" lvl="0" indent="-342900" algn="just">
              <a:lnSpc>
                <a:spcPct val="107000"/>
              </a:lnSpc>
              <a:spcBef>
                <a:spcPts val="0"/>
              </a:spcBef>
              <a:buFont typeface="Symbol" panose="05050102010706020507" pitchFamily="18" charset="2"/>
              <a:buChar char=""/>
            </a:pPr>
            <a:r>
              <a:rPr lang="en-US" sz="1900" b="1" dirty="0"/>
              <a:t>The volatile situation has put humanitarian interventions on constant emergency mode. However, </a:t>
            </a:r>
            <a:r>
              <a:rPr lang="en-US" sz="1900" b="1" dirty="0"/>
              <a:t>t</a:t>
            </a:r>
            <a:r>
              <a:rPr lang="en-US" sz="1900" b="1" dirty="0"/>
              <a:t>he </a:t>
            </a:r>
            <a:r>
              <a:rPr lang="en-US" sz="1900" b="1" dirty="0"/>
              <a:t>overall security situation has drastically improved on the 2nd half of 2017 and early 2018</a:t>
            </a:r>
          </a:p>
          <a:p>
            <a:pPr marL="342900" indent="-342900" algn="just">
              <a:lnSpc>
                <a:spcPct val="107000"/>
              </a:lnSpc>
              <a:spcBef>
                <a:spcPts val="0"/>
              </a:spcBef>
              <a:buFont typeface="Symbol" panose="05050102010706020507" pitchFamily="18" charset="2"/>
              <a:buChar char=""/>
            </a:pPr>
            <a:r>
              <a:rPr lang="en-US" sz="1900" b="1" dirty="0"/>
              <a:t>As a result the implementation of the planned activities has not been on schedule </a:t>
            </a:r>
          </a:p>
          <a:p>
            <a:pPr marL="342900" indent="-342900" algn="just">
              <a:lnSpc>
                <a:spcPct val="107000"/>
              </a:lnSpc>
              <a:spcBef>
                <a:spcPts val="0"/>
              </a:spcBef>
              <a:buFont typeface="Symbol" panose="05050102010706020507" pitchFamily="18" charset="2"/>
              <a:buChar char=""/>
            </a:pPr>
            <a:endParaRPr lang="en-US" sz="1900" b="1" dirty="0"/>
          </a:p>
        </p:txBody>
      </p:sp>
      <p:pic>
        <p:nvPicPr>
          <p:cNvPr id="9" name="Picture 8">
            <a:extLst>
              <a:ext uri="{FF2B5EF4-FFF2-40B4-BE49-F238E27FC236}">
                <a16:creationId xmlns:a16="http://schemas.microsoft.com/office/drawing/2014/main" id="{760E4021-6710-42E2-B76B-AADECC424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453336"/>
            <a:ext cx="1303779" cy="29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37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622905"/>
          </a:xfrm>
        </p:spPr>
        <p:txBody>
          <a:bodyPr>
            <a:normAutofit fontScale="90000"/>
          </a:bodyPr>
          <a:lstStyle/>
          <a:p>
            <a:r>
              <a:rPr lang="en-GB"/>
              <a:t>Basic Project information  </a:t>
            </a:r>
            <a:r>
              <a:rPr lang="nl-NL"/>
              <a:t/>
            </a:r>
            <a:br>
              <a:rPr lang="nl-NL"/>
            </a:br>
            <a:endParaRPr lang="nl-NL" dirty="0"/>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t>Basic project data</a:t>
            </a:r>
            <a:endParaRPr lang="nl-NL" sz="2000" dirty="0"/>
          </a:p>
        </p:txBody>
      </p:sp>
      <p:sp>
        <p:nvSpPr>
          <p:cNvPr id="5" name="Text Placeholder 4"/>
          <p:cNvSpPr>
            <a:spLocks noGrp="1"/>
          </p:cNvSpPr>
          <p:nvPr>
            <p:ph type="body" sz="quarter" idx="15"/>
          </p:nvPr>
        </p:nvSpPr>
        <p:spPr>
          <a:xfrm>
            <a:off x="257155" y="1904083"/>
            <a:ext cx="8496943" cy="4349283"/>
          </a:xfrm>
          <a:ln>
            <a:solidFill>
              <a:schemeClr val="bg1"/>
            </a:solidFill>
          </a:ln>
        </p:spPr>
        <p:txBody>
          <a:bodyPr>
            <a:normAutofit fontScale="62500" lnSpcReduction="20000"/>
          </a:bodyPr>
          <a:lstStyle/>
          <a:p>
            <a:pPr marL="285750" indent="-285750">
              <a:lnSpc>
                <a:spcPct val="200000"/>
              </a:lnSpc>
              <a:buFont typeface="Arial" panose="020B0604020202020204" pitchFamily="34" charset="0"/>
              <a:buChar char="•"/>
            </a:pPr>
            <a:r>
              <a:rPr lang="en-GB" sz="2600" b="1" dirty="0"/>
              <a:t>Contract beneficiaries: Cordaid and co-applicant SSUDA</a:t>
            </a:r>
          </a:p>
          <a:p>
            <a:pPr marL="285750" indent="-285750">
              <a:lnSpc>
                <a:spcPct val="200000"/>
              </a:lnSpc>
              <a:buFont typeface="Arial" panose="020B0604020202020204" pitchFamily="34" charset="0"/>
              <a:buChar char="•"/>
            </a:pPr>
            <a:r>
              <a:rPr lang="en-GB" sz="2600" b="1" dirty="0"/>
              <a:t>Project title: Enhancing the Food Security and Resilience of Vulnerable communities in Upper Nile state, South Sudan</a:t>
            </a:r>
          </a:p>
          <a:p>
            <a:pPr marL="285750" indent="-285750">
              <a:lnSpc>
                <a:spcPct val="200000"/>
              </a:lnSpc>
              <a:buFont typeface="Arial" panose="020B0604020202020204" pitchFamily="34" charset="0"/>
              <a:buChar char="•"/>
            </a:pPr>
            <a:r>
              <a:rPr lang="en-GB" sz="2600" b="1" dirty="0"/>
              <a:t>Project ref. EUROPEAID/136723/DD/ACT/SS</a:t>
            </a:r>
          </a:p>
          <a:p>
            <a:pPr marL="285750" indent="-285750" fontAlgn="ctr">
              <a:lnSpc>
                <a:spcPct val="200000"/>
              </a:lnSpc>
              <a:spcBef>
                <a:spcPts val="0"/>
              </a:spcBef>
              <a:buFont typeface="Arial" panose="020B0604020202020204" pitchFamily="34" charset="0"/>
              <a:buChar char="•"/>
              <a:tabLst>
                <a:tab pos="449580" algn="l"/>
              </a:tabLst>
            </a:pPr>
            <a:r>
              <a:rPr lang="en-GB" sz="2600" b="1" dirty="0"/>
              <a:t>Project locations: </a:t>
            </a:r>
            <a:r>
              <a:rPr lang="en-GB"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Upper Nile State - 3 Counties Fashoda, Malakal, Manyo - 9 Communities / </a:t>
            </a:r>
            <a:r>
              <a:rPr lang="en-GB" sz="26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Payams </a:t>
            </a:r>
          </a:p>
          <a:p>
            <a:pPr marL="285750" indent="-285750" fontAlgn="ctr">
              <a:lnSpc>
                <a:spcPct val="200000"/>
              </a:lnSpc>
              <a:spcBef>
                <a:spcPts val="0"/>
              </a:spcBef>
              <a:buFont typeface="Arial" panose="020B0604020202020204" pitchFamily="34" charset="0"/>
              <a:buChar char="•"/>
              <a:tabLst>
                <a:tab pos="449580" algn="l"/>
              </a:tabLst>
            </a:pPr>
            <a:r>
              <a:rPr lang="en-GB" sz="2600" b="1" dirty="0">
                <a:solidFill>
                  <a:srgbClr val="000000"/>
                </a:solidFill>
                <a:latin typeface="Arial" panose="020B0604020202020204" pitchFamily="34" charset="0"/>
                <a:cs typeface="Arial" panose="020B0604020202020204" pitchFamily="34" charset="0"/>
              </a:rPr>
              <a:t>Project period: 09/12/2015-08/12/2018</a:t>
            </a:r>
          </a:p>
          <a:p>
            <a:pPr marL="285750" indent="-285750" fontAlgn="ctr">
              <a:lnSpc>
                <a:spcPct val="200000"/>
              </a:lnSpc>
              <a:spcBef>
                <a:spcPts val="0"/>
              </a:spcBef>
              <a:buFont typeface="Arial" panose="020B0604020202020204" pitchFamily="34" charset="0"/>
              <a:buChar char="•"/>
              <a:tabLst>
                <a:tab pos="449580" algn="l"/>
              </a:tabLst>
            </a:pPr>
            <a:r>
              <a:rPr lang="en-GB" sz="2600" b="1" dirty="0">
                <a:solidFill>
                  <a:srgbClr val="000000"/>
                </a:solidFill>
                <a:latin typeface="Arial" panose="020B0604020202020204" pitchFamily="34" charset="0"/>
                <a:cs typeface="Arial" panose="020B0604020202020204" pitchFamily="34" charset="0"/>
              </a:rPr>
              <a:t>Project budget: 2,654,379 EUR</a:t>
            </a:r>
          </a:p>
          <a:p>
            <a:pPr marL="285750" indent="-285750" fontAlgn="ctr">
              <a:lnSpc>
                <a:spcPct val="200000"/>
              </a:lnSpc>
              <a:spcBef>
                <a:spcPts val="0"/>
              </a:spcBef>
              <a:buFont typeface="Arial" panose="020B0604020202020204" pitchFamily="34" charset="0"/>
              <a:buChar char="•"/>
              <a:tabLst>
                <a:tab pos="449580" algn="l"/>
              </a:tabLst>
            </a:pPr>
            <a:r>
              <a:rPr lang="en-GB" sz="2600" b="1" dirty="0">
                <a:solidFill>
                  <a:srgbClr val="000000"/>
                </a:solidFill>
                <a:latin typeface="Arial" panose="020B0604020202020204" pitchFamily="34" charset="0"/>
                <a:cs typeface="Arial" panose="020B0604020202020204" pitchFamily="34" charset="0"/>
              </a:rPr>
              <a:t>Project utilization rate as </a:t>
            </a:r>
            <a:r>
              <a:rPr lang="en-GB" sz="2600" b="1" dirty="0">
                <a:solidFill>
                  <a:srgbClr val="FF0000"/>
                </a:solidFill>
                <a:latin typeface="Arial" panose="020B0604020202020204" pitchFamily="34" charset="0"/>
                <a:cs typeface="Arial" panose="020B0604020202020204" pitchFamily="34" charset="0"/>
              </a:rPr>
              <a:t>Dec 2017: 45%</a:t>
            </a:r>
            <a:endParaRPr lang="en-GB" sz="2600" b="1" dirty="0">
              <a:solidFill>
                <a:srgbClr val="FF0000"/>
              </a:solidFill>
            </a:endParaRPr>
          </a:p>
          <a:p>
            <a:pPr marL="285750" indent="-285750">
              <a:buFont typeface="Arial" panose="020B0604020202020204" pitchFamily="34" charset="0"/>
              <a:buChar char="•"/>
            </a:pPr>
            <a:endParaRPr lang="en-GB" sz="1600" dirty="0"/>
          </a:p>
          <a:p>
            <a:endParaRPr lang="en-GB" sz="1600" dirty="0"/>
          </a:p>
        </p:txBody>
      </p:sp>
      <p:pic>
        <p:nvPicPr>
          <p:cNvPr id="6" name="Picture 5">
            <a:extLst>
              <a:ext uri="{FF2B5EF4-FFF2-40B4-BE49-F238E27FC236}">
                <a16:creationId xmlns:a16="http://schemas.microsoft.com/office/drawing/2014/main" id="{96F1C936-D6E0-43A2-895C-1E6C3821B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43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622905"/>
          </a:xfrm>
          <a:pattFill prst="lgGrid">
            <a:fgClr>
              <a:srgbClr val="FFFF00"/>
            </a:fgClr>
            <a:bgClr>
              <a:schemeClr val="bg1"/>
            </a:bgClr>
          </a:pattFill>
        </p:spPr>
        <p:txBody>
          <a:bodyPr>
            <a:normAutofit fontScale="90000"/>
          </a:bodyPr>
          <a:lstStyle/>
          <a:p>
            <a:r>
              <a:rPr lang="en-GB" dirty="0"/>
              <a:t>Project objective   </a:t>
            </a:r>
            <a:r>
              <a:rPr lang="nl-NL" dirty="0"/>
              <a:t/>
            </a:r>
            <a:br>
              <a:rPr lang="nl-NL" dirty="0"/>
            </a:br>
            <a:endParaRPr lang="nl-NL" dirty="0"/>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solidFill>
                  <a:srgbClr val="FF0000"/>
                </a:solidFill>
              </a:rPr>
              <a:t>Project objective and results </a:t>
            </a:r>
            <a:endParaRPr lang="nl-NL" sz="2000" dirty="0">
              <a:solidFill>
                <a:srgbClr val="FF0000"/>
              </a:solidFill>
            </a:endParaRPr>
          </a:p>
        </p:txBody>
      </p:sp>
      <p:sp>
        <p:nvSpPr>
          <p:cNvPr id="5" name="Text Placeholder 4"/>
          <p:cNvSpPr>
            <a:spLocks noGrp="1"/>
          </p:cNvSpPr>
          <p:nvPr>
            <p:ph type="body" sz="quarter" idx="15"/>
          </p:nvPr>
        </p:nvSpPr>
        <p:spPr>
          <a:xfrm>
            <a:off x="257155" y="1904083"/>
            <a:ext cx="8496943" cy="4349283"/>
          </a:xfrm>
          <a:pattFill prst="lgGrid">
            <a:fgClr>
              <a:srgbClr val="FFFF00"/>
            </a:fgClr>
            <a:bgClr>
              <a:schemeClr val="bg1"/>
            </a:bgClr>
          </a:pattFill>
        </p:spPr>
        <p:txBody>
          <a:bodyPr>
            <a:noAutofit/>
          </a:bodyPr>
          <a:lstStyle/>
          <a:p>
            <a:pPr lvl="0" algn="just">
              <a:lnSpc>
                <a:spcPct val="150000"/>
              </a:lnSpc>
            </a:pPr>
            <a:r>
              <a:rPr lang="en-US" sz="1600" b="1" dirty="0">
                <a:solidFill>
                  <a:srgbClr val="FF0000"/>
                </a:solidFill>
              </a:rPr>
              <a:t>Overall Objective</a:t>
            </a:r>
            <a:r>
              <a:rPr lang="en-US" sz="1600" b="1" dirty="0">
                <a:solidFill>
                  <a:srgbClr val="C00000"/>
                </a:solidFill>
              </a:rPr>
              <a:t>:  </a:t>
            </a:r>
          </a:p>
          <a:p>
            <a:pPr marL="285750" lvl="0" indent="-285750" algn="just">
              <a:lnSpc>
                <a:spcPct val="150000"/>
              </a:lnSpc>
              <a:buFont typeface="Wingdings" panose="05000000000000000000" pitchFamily="2" charset="2"/>
              <a:buChar char="Ø"/>
            </a:pPr>
            <a:r>
              <a:rPr lang="en-US" sz="1600" b="1" dirty="0">
                <a:solidFill>
                  <a:prstClr val="black"/>
                </a:solidFill>
              </a:rPr>
              <a:t>Enhancing Food Security and Disaster Resilience of Vulnerable Communities Selected Payams  Fashoda, Makal West and Manyo Counties (Upper Nile State)   </a:t>
            </a:r>
          </a:p>
          <a:p>
            <a:pPr lvl="0" algn="just">
              <a:lnSpc>
                <a:spcPct val="150000"/>
              </a:lnSpc>
            </a:pPr>
            <a:r>
              <a:rPr lang="en-US" sz="1600" b="1" dirty="0">
                <a:solidFill>
                  <a:srgbClr val="FF0000"/>
                </a:solidFill>
              </a:rPr>
              <a:t>Expected Key-Results </a:t>
            </a:r>
          </a:p>
          <a:p>
            <a:pPr marL="285750" lvl="0" indent="-285750" algn="just">
              <a:lnSpc>
                <a:spcPct val="150000"/>
              </a:lnSpc>
              <a:buFont typeface="Wingdings" panose="05000000000000000000" pitchFamily="2" charset="2"/>
              <a:buChar char="Ø"/>
            </a:pPr>
            <a:r>
              <a:rPr lang="en-US" sz="1600" b="1" dirty="0">
                <a:solidFill>
                  <a:prstClr val="black"/>
                </a:solidFill>
              </a:rPr>
              <a:t>Improved knowledge and capacity of 9 Payams, 4 county government departments and 3 local NGO’s to </a:t>
            </a:r>
            <a:r>
              <a:rPr lang="en-US" sz="1600" b="1" dirty="0">
                <a:solidFill>
                  <a:srgbClr val="FF0000"/>
                </a:solidFill>
              </a:rPr>
              <a:t>enhance food security and disaster resilience in an integrated manner </a:t>
            </a:r>
            <a:r>
              <a:rPr lang="en-US" sz="1600" b="1" dirty="0">
                <a:solidFill>
                  <a:prstClr val="black"/>
                </a:solidFill>
              </a:rPr>
              <a:t>(incl. peace building and disaster prevention and mitigation);</a:t>
            </a:r>
          </a:p>
          <a:p>
            <a:pPr marL="285750" lvl="0" indent="-285750" algn="just">
              <a:lnSpc>
                <a:spcPct val="150000"/>
              </a:lnSpc>
              <a:buFont typeface="Wingdings" panose="05000000000000000000" pitchFamily="2" charset="2"/>
              <a:buChar char="Ø"/>
            </a:pPr>
            <a:r>
              <a:rPr lang="en-US" sz="1600" b="1" dirty="0">
                <a:solidFill>
                  <a:prstClr val="black"/>
                </a:solidFill>
              </a:rPr>
              <a:t>Enhanced food security of 9 Payams (3,000 Households) through </a:t>
            </a:r>
            <a:r>
              <a:rPr lang="en-US" sz="1600" b="1" dirty="0">
                <a:solidFill>
                  <a:srgbClr val="FF0000"/>
                </a:solidFill>
              </a:rPr>
              <a:t>the implementation of food security disaster resilience measures, including improved agricultural income generation, natural resource management, access to clean water and peace building.  </a:t>
            </a:r>
            <a:endParaRPr lang="en-GB" sz="1800" b="1" dirty="0">
              <a:solidFill>
                <a:srgbClr val="FF0000"/>
              </a:solidFill>
            </a:endParaRPr>
          </a:p>
        </p:txBody>
      </p:sp>
      <p:pic>
        <p:nvPicPr>
          <p:cNvPr id="6" name="Picture 5">
            <a:extLst>
              <a:ext uri="{FF2B5EF4-FFF2-40B4-BE49-F238E27FC236}">
                <a16:creationId xmlns:a16="http://schemas.microsoft.com/office/drawing/2014/main" id="{2CC4BDA2-1A49-4626-B507-E6FD878E5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4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D715-813E-4713-8178-5679A063BC5B}"/>
              </a:ext>
            </a:extLst>
          </p:cNvPr>
          <p:cNvSpPr>
            <a:spLocks noGrp="1"/>
          </p:cNvSpPr>
          <p:nvPr>
            <p:ph type="title"/>
          </p:nvPr>
        </p:nvSpPr>
        <p:spPr>
          <a:xfrm>
            <a:off x="353591" y="141799"/>
            <a:ext cx="8280000" cy="694913"/>
          </a:xfrm>
        </p:spPr>
        <p:txBody>
          <a:bodyPr/>
          <a:lstStyle/>
          <a:p>
            <a:r>
              <a:rPr lang="en-GB" dirty="0">
                <a:solidFill>
                  <a:schemeClr val="tx2"/>
                </a:solidFill>
              </a:rPr>
              <a:t>Implementation approaches </a:t>
            </a:r>
            <a:endParaRPr lang="nl-NL" dirty="0">
              <a:solidFill>
                <a:schemeClr val="tx2"/>
              </a:solidFill>
            </a:endParaRPr>
          </a:p>
        </p:txBody>
      </p:sp>
      <p:sp>
        <p:nvSpPr>
          <p:cNvPr id="3" name="Footer Placeholder 2">
            <a:extLst>
              <a:ext uri="{FF2B5EF4-FFF2-40B4-BE49-F238E27FC236}">
                <a16:creationId xmlns:a16="http://schemas.microsoft.com/office/drawing/2014/main" id="{5F046250-DBE3-403F-B062-0EC27C7CEA40}"/>
              </a:ext>
            </a:extLst>
          </p:cNvPr>
          <p:cNvSpPr>
            <a:spLocks noGrp="1"/>
          </p:cNvSpPr>
          <p:nvPr>
            <p:ph type="ftr" sz="quarter" idx="11"/>
          </p:nvPr>
        </p:nvSpPr>
        <p:spPr/>
        <p:txBody>
          <a:bodyPr/>
          <a:lstStyle/>
          <a:p>
            <a:endParaRPr lang="nl-NL" dirty="0">
              <a:latin typeface="Clan Offc Black" pitchFamily="34" charset="0"/>
            </a:endParaRPr>
          </a:p>
        </p:txBody>
      </p:sp>
      <p:sp>
        <p:nvSpPr>
          <p:cNvPr id="4" name="Text Placeholder 3">
            <a:extLst>
              <a:ext uri="{FF2B5EF4-FFF2-40B4-BE49-F238E27FC236}">
                <a16:creationId xmlns:a16="http://schemas.microsoft.com/office/drawing/2014/main" id="{B0AED435-E08F-49FE-8A3B-66E62832FAF2}"/>
              </a:ext>
            </a:extLst>
          </p:cNvPr>
          <p:cNvSpPr>
            <a:spLocks noGrp="1"/>
          </p:cNvSpPr>
          <p:nvPr>
            <p:ph type="body" sz="quarter" idx="13"/>
          </p:nvPr>
        </p:nvSpPr>
        <p:spPr>
          <a:xfrm>
            <a:off x="353591" y="1196752"/>
            <a:ext cx="8280400" cy="432048"/>
          </a:xfrm>
        </p:spPr>
        <p:txBody>
          <a:bodyPr>
            <a:noAutofit/>
          </a:bodyPr>
          <a:lstStyle/>
          <a:p>
            <a:pPr algn="ctr"/>
            <a:r>
              <a:rPr lang="en-GB" sz="2000" dirty="0"/>
              <a:t>Project Implementation Methodologies </a:t>
            </a:r>
            <a:endParaRPr lang="nl-NL" sz="2000" dirty="0"/>
          </a:p>
        </p:txBody>
      </p:sp>
      <p:sp>
        <p:nvSpPr>
          <p:cNvPr id="5" name="Text Placeholder 4">
            <a:extLst>
              <a:ext uri="{FF2B5EF4-FFF2-40B4-BE49-F238E27FC236}">
                <a16:creationId xmlns:a16="http://schemas.microsoft.com/office/drawing/2014/main" id="{452B49A9-C4CE-49CF-8C7E-881FBD239859}"/>
              </a:ext>
            </a:extLst>
          </p:cNvPr>
          <p:cNvSpPr>
            <a:spLocks noGrp="1"/>
          </p:cNvSpPr>
          <p:nvPr>
            <p:ph type="body" sz="quarter" idx="15"/>
          </p:nvPr>
        </p:nvSpPr>
        <p:spPr>
          <a:xfrm>
            <a:off x="353989" y="1772816"/>
            <a:ext cx="8280000" cy="4464496"/>
          </a:xfrm>
        </p:spPr>
        <p:txBody>
          <a:bodyPr>
            <a:noAutofit/>
          </a:bodyPr>
          <a:lstStyle/>
          <a:p>
            <a:pPr marL="285750" indent="-285750">
              <a:lnSpc>
                <a:spcPct val="150000"/>
              </a:lnSpc>
              <a:buFont typeface="Arial" panose="020B0604020202020204" pitchFamily="34" charset="0"/>
              <a:buChar char="•"/>
            </a:pPr>
            <a:r>
              <a:rPr lang="en-US" b="1" dirty="0">
                <a:solidFill>
                  <a:srgbClr val="FF0000"/>
                </a:solidFill>
              </a:rPr>
              <a:t>Capacity building training of partners staff, local authorities  and facilitators in CMDRR;</a:t>
            </a:r>
          </a:p>
          <a:p>
            <a:pPr marL="285750" indent="-285750">
              <a:lnSpc>
                <a:spcPct val="150000"/>
              </a:lnSpc>
              <a:buFont typeface="Arial" panose="020B0604020202020204" pitchFamily="34" charset="0"/>
              <a:buChar char="•"/>
            </a:pPr>
            <a:r>
              <a:rPr lang="en-US" b="1" dirty="0">
                <a:solidFill>
                  <a:srgbClr val="FF0000"/>
                </a:solidFill>
              </a:rPr>
              <a:t>Community Managed Disaster Risk Assessment and Analysis </a:t>
            </a:r>
            <a:r>
              <a:rPr lang="en-US" b="1" dirty="0"/>
              <a:t>– (Using different tools to analyze hazards, vulnerabilities and capacities of people);</a:t>
            </a:r>
          </a:p>
          <a:p>
            <a:pPr marL="285750" indent="-285750">
              <a:lnSpc>
                <a:spcPct val="150000"/>
              </a:lnSpc>
              <a:buFont typeface="Arial" panose="020B0604020202020204" pitchFamily="34" charset="0"/>
              <a:buChar char="•"/>
            </a:pPr>
            <a:r>
              <a:rPr lang="en-US" b="1" dirty="0">
                <a:solidFill>
                  <a:srgbClr val="FF0000"/>
                </a:solidFill>
              </a:rPr>
              <a:t>Community Level Action Plans </a:t>
            </a:r>
            <a:r>
              <a:rPr lang="en-US" b="1" dirty="0"/>
              <a:t>– (Prioritizing identified capacity gaps, development of contingencies (disaster preparedness) plans, and development of (disaster risk reduction) plans and based on plans, providing scenario on how to act in cases of disasters; </a:t>
            </a:r>
          </a:p>
          <a:p>
            <a:pPr marL="285750" indent="-285750">
              <a:lnSpc>
                <a:spcPct val="150000"/>
              </a:lnSpc>
              <a:buFont typeface="Arial" panose="020B0604020202020204" pitchFamily="34" charset="0"/>
              <a:buChar char="•"/>
            </a:pPr>
            <a:r>
              <a:rPr lang="en-US" b="1" dirty="0">
                <a:solidFill>
                  <a:srgbClr val="FF0000"/>
                </a:solidFill>
              </a:rPr>
              <a:t>Agriculture extensions: </a:t>
            </a:r>
            <a:r>
              <a:rPr lang="en-US" b="1" dirty="0"/>
              <a:t>Farmers Field School Approach  (FFS)-lead farmers approach  and peace building   </a:t>
            </a:r>
          </a:p>
          <a:p>
            <a:pPr marL="285750" indent="-285750">
              <a:lnSpc>
                <a:spcPct val="150000"/>
              </a:lnSpc>
              <a:buFont typeface="Arial" panose="020B0604020202020204" pitchFamily="34" charset="0"/>
              <a:buChar char="•"/>
            </a:pPr>
            <a:r>
              <a:rPr lang="en-US" b="1" dirty="0">
                <a:solidFill>
                  <a:srgbClr val="FF0000"/>
                </a:solidFill>
              </a:rPr>
              <a:t>People’s organization – </a:t>
            </a:r>
            <a:r>
              <a:rPr lang="en-US" b="1" dirty="0"/>
              <a:t>Through formation of DRR Forums or DRR Committees – (Committee are responsible for joint planning, implementation and monitoring of the DRR action plans</a:t>
            </a:r>
          </a:p>
          <a:p>
            <a:pPr marL="285750" indent="-285750">
              <a:lnSpc>
                <a:spcPct val="150000"/>
              </a:lnSpc>
              <a:buFont typeface="Arial" panose="020B0604020202020204" pitchFamily="34" charset="0"/>
              <a:buChar char="•"/>
            </a:pPr>
            <a:r>
              <a:rPr lang="en-US" b="1" dirty="0">
                <a:solidFill>
                  <a:srgbClr val="FF0000"/>
                </a:solidFill>
              </a:rPr>
              <a:t>Participatory Monitoring, Evaluation and Learning System (MEALS) </a:t>
            </a:r>
            <a:r>
              <a:rPr lang="en-US" b="1" dirty="0"/>
              <a:t>– Ability to learn from events and activities can further enhance resilience</a:t>
            </a:r>
            <a:endParaRPr lang="nl-NL" sz="1600" b="1" dirty="0"/>
          </a:p>
        </p:txBody>
      </p:sp>
      <p:pic>
        <p:nvPicPr>
          <p:cNvPr id="6" name="Picture 5">
            <a:extLst>
              <a:ext uri="{FF2B5EF4-FFF2-40B4-BE49-F238E27FC236}">
                <a16:creationId xmlns:a16="http://schemas.microsoft.com/office/drawing/2014/main" id="{B230F3C2-37C3-4E64-90C0-652974919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38463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52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000" cy="622905"/>
          </a:xfrm>
        </p:spPr>
        <p:txBody>
          <a:bodyPr>
            <a:normAutofit fontScale="90000"/>
          </a:bodyPr>
          <a:lstStyle/>
          <a:p>
            <a:r>
              <a:rPr lang="en-US" dirty="0"/>
              <a:t>Linking Relief Rehabilitation and Development </a:t>
            </a:r>
          </a:p>
        </p:txBody>
      </p:sp>
      <p:sp>
        <p:nvSpPr>
          <p:cNvPr id="4" name="Text Placeholder 3"/>
          <p:cNvSpPr>
            <a:spLocks noGrp="1"/>
          </p:cNvSpPr>
          <p:nvPr>
            <p:ph type="body" sz="quarter" idx="13"/>
          </p:nvPr>
        </p:nvSpPr>
        <p:spPr>
          <a:xfrm rot="10800000" flipV="1">
            <a:off x="481086" y="1271895"/>
            <a:ext cx="8287109" cy="500922"/>
          </a:xfrm>
        </p:spPr>
        <p:txBody>
          <a:bodyPr>
            <a:normAutofit fontScale="92500" lnSpcReduction="20000"/>
          </a:bodyPr>
          <a:lstStyle/>
          <a:p>
            <a:r>
              <a:rPr lang="en-GB" sz="3200" dirty="0"/>
              <a:t>Interventions</a:t>
            </a:r>
            <a:r>
              <a:rPr lang="en-GB" sz="2400" dirty="0"/>
              <a:t> </a:t>
            </a:r>
            <a:endParaRPr lang="nl-NL" sz="2400" dirty="0"/>
          </a:p>
        </p:txBody>
      </p:sp>
      <p:sp>
        <p:nvSpPr>
          <p:cNvPr id="5" name="Text Placeholder 4"/>
          <p:cNvSpPr>
            <a:spLocks noGrp="1"/>
          </p:cNvSpPr>
          <p:nvPr>
            <p:ph type="body" sz="quarter" idx="15"/>
          </p:nvPr>
        </p:nvSpPr>
        <p:spPr>
          <a:xfrm>
            <a:off x="271252" y="1904083"/>
            <a:ext cx="8496943" cy="4480549"/>
          </a:xfrm>
        </p:spPr>
        <p:txBody>
          <a:bodyPr>
            <a:normAutofit lnSpcReduction="10000"/>
          </a:bodyPr>
          <a:lstStyle/>
          <a:p>
            <a:pPr marL="285750" indent="-285750">
              <a:lnSpc>
                <a:spcPct val="110000"/>
              </a:lnSpc>
              <a:buFont typeface="Wingdings" panose="05000000000000000000" pitchFamily="2" charset="2"/>
              <a:buChar char="v"/>
            </a:pPr>
            <a:r>
              <a:rPr lang="en-GB" sz="2000" b="1" dirty="0"/>
              <a:t>Construction of market structures is on going in Fashoda and </a:t>
            </a:r>
            <a:r>
              <a:rPr lang="en-GB" sz="2000" b="1" dirty="0" err="1"/>
              <a:t>Makal</a:t>
            </a:r>
            <a:r>
              <a:rPr lang="en-GB" sz="2000" b="1" dirty="0"/>
              <a:t> Counties. It serves FFS groups to sell their harvests.</a:t>
            </a:r>
            <a:endParaRPr lang="en-GB" sz="2000" dirty="0"/>
          </a:p>
          <a:p>
            <a:pPr marL="285750" indent="-285750">
              <a:lnSpc>
                <a:spcPct val="110000"/>
              </a:lnSpc>
              <a:buFont typeface="Wingdings" panose="05000000000000000000" pitchFamily="2" charset="2"/>
              <a:buChar char="v"/>
            </a:pPr>
            <a:r>
              <a:rPr lang="en-US" sz="2000" b="1" dirty="0"/>
              <a:t>Provision of unconditional cash to 600 vulnerable households</a:t>
            </a:r>
          </a:p>
          <a:p>
            <a:pPr marL="285750" indent="-285750">
              <a:lnSpc>
                <a:spcPct val="110000"/>
              </a:lnSpc>
              <a:buFont typeface="Wingdings" panose="05000000000000000000" pitchFamily="2" charset="2"/>
              <a:buChar char="v"/>
            </a:pPr>
            <a:r>
              <a:rPr lang="en-US" sz="2000" b="1" dirty="0"/>
              <a:t>Provision of conditional cash (Cash for Work) for 600 individuals </a:t>
            </a:r>
          </a:p>
          <a:p>
            <a:pPr marL="285750" indent="-285750">
              <a:lnSpc>
                <a:spcPct val="110000"/>
              </a:lnSpc>
              <a:buFont typeface="Wingdings" panose="05000000000000000000" pitchFamily="2" charset="2"/>
              <a:buChar char="v"/>
            </a:pPr>
            <a:r>
              <a:rPr lang="en-US" sz="2000" b="1" dirty="0"/>
              <a:t>Distribution of 1000 tools and seeds kits in Malakal, </a:t>
            </a:r>
            <a:r>
              <a:rPr lang="en-US" sz="2000" b="1" dirty="0" err="1"/>
              <a:t>Fashoda</a:t>
            </a:r>
            <a:r>
              <a:rPr lang="en-US" sz="2000" b="1" dirty="0"/>
              <a:t> and </a:t>
            </a:r>
            <a:r>
              <a:rPr lang="en-US" sz="2000" b="1" dirty="0" err="1"/>
              <a:t>Manyo</a:t>
            </a:r>
            <a:r>
              <a:rPr lang="en-US" sz="2000" b="1" dirty="0"/>
              <a:t> Counties </a:t>
            </a:r>
          </a:p>
          <a:p>
            <a:pPr marL="285750" indent="-285750">
              <a:lnSpc>
                <a:spcPct val="110000"/>
              </a:lnSpc>
              <a:buFont typeface="Wingdings" panose="05000000000000000000" pitchFamily="2" charset="2"/>
              <a:buChar char="v"/>
            </a:pPr>
            <a:r>
              <a:rPr lang="en-US" sz="2000" b="1" dirty="0"/>
              <a:t>Capacity building of local farmers on basic modern farming methods in Upper Nile </a:t>
            </a:r>
          </a:p>
          <a:p>
            <a:pPr marL="342900" indent="-342900">
              <a:lnSpc>
                <a:spcPct val="110000"/>
              </a:lnSpc>
              <a:buFont typeface="Wingdings" panose="05000000000000000000" pitchFamily="2" charset="2"/>
              <a:buChar char="ü"/>
            </a:pPr>
            <a:r>
              <a:rPr lang="en-GB" sz="2000" b="1" dirty="0"/>
              <a:t>Cond100 farmers (69 female and 31 male) have been trained on crop production and good agricultural practices for 8 days in Fashoda and Malakal Counties.</a:t>
            </a:r>
          </a:p>
          <a:p>
            <a:pPr marL="342900" indent="-342900">
              <a:lnSpc>
                <a:spcPct val="110000"/>
              </a:lnSpc>
              <a:buFont typeface="Wingdings" panose="05000000000000000000" pitchFamily="2" charset="2"/>
              <a:buChar char="ü"/>
            </a:pPr>
            <a:r>
              <a:rPr lang="en-GB" sz="2000" b="1" dirty="0"/>
              <a:t>Trained 100 (71 female and 19 male) farmers on post-harvest management.  </a:t>
            </a:r>
          </a:p>
          <a:p>
            <a:pPr algn="just">
              <a:lnSpc>
                <a:spcPct val="150000"/>
              </a:lnSpc>
            </a:pPr>
            <a:endParaRPr lang="en-GB" sz="2000" b="1" dirty="0"/>
          </a:p>
          <a:p>
            <a:pPr algn="just">
              <a:lnSpc>
                <a:spcPct val="150000"/>
              </a:lnSpc>
            </a:pPr>
            <a:endParaRPr lang="en-GB" sz="1100" b="1" dirty="0"/>
          </a:p>
        </p:txBody>
      </p:sp>
      <p:pic>
        <p:nvPicPr>
          <p:cNvPr id="6" name="Picture 5">
            <a:extLst>
              <a:ext uri="{FF2B5EF4-FFF2-40B4-BE49-F238E27FC236}">
                <a16:creationId xmlns:a16="http://schemas.microsoft.com/office/drawing/2014/main" id="{B230F3C2-37C3-4E64-90C0-652974919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38463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1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progress </a:t>
            </a:r>
            <a:endParaRPr lang="nl-NL" dirty="0"/>
          </a:p>
        </p:txBody>
      </p:sp>
      <p:sp>
        <p:nvSpPr>
          <p:cNvPr id="9" name="Text Placeholder 4"/>
          <p:cNvSpPr txBox="1">
            <a:spLocks/>
          </p:cNvSpPr>
          <p:nvPr/>
        </p:nvSpPr>
        <p:spPr>
          <a:xfrm>
            <a:off x="395537" y="2852936"/>
            <a:ext cx="8280920" cy="34563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nl-NL" sz="1400" kern="1200" smtClean="0">
                <a:solidFill>
                  <a:schemeClr val="tx1"/>
                </a:solidFill>
                <a:latin typeface="+mn-lt"/>
                <a:ea typeface="+mn-ea"/>
                <a:cs typeface="+mn-cs"/>
              </a:defRPr>
            </a:lvl1pPr>
            <a:lvl2pPr marL="180975" indent="-180975"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0" indent="0" algn="l" defTabSz="914400" rtl="0" eaLnBrk="1" latinLnBrk="0" hangingPunct="1">
              <a:spcBef>
                <a:spcPct val="20000"/>
              </a:spcBef>
              <a:buFont typeface="Arial" pitchFamily="34" charset="0"/>
              <a:buNone/>
              <a:defRPr lang="nl-NL" sz="2100" kern="1200" dirty="0" smtClean="0">
                <a:solidFill>
                  <a:schemeClr val="tx1"/>
                </a:solidFill>
                <a:latin typeface="Clan Offc Black" pitchFamily="34" charset="0"/>
                <a:ea typeface="+mn-ea"/>
                <a:cs typeface="+mn-cs"/>
              </a:defRPr>
            </a:lvl4pPr>
            <a:lvl5pPr marL="0" indent="0" algn="l" defTabSz="914400" rtl="0" eaLnBrk="1" latinLnBrk="0" hangingPunct="1">
              <a:spcBef>
                <a:spcPct val="20000"/>
              </a:spcBef>
              <a:buFontTx/>
              <a:buNone/>
              <a:defRPr lang="nl-NL" sz="1500" kern="1200" dirty="0">
                <a:solidFill>
                  <a:schemeClr val="tx1"/>
                </a:solidFill>
                <a:latin typeface="Clan Offc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6" name="Text Placeholder 5"/>
          <p:cNvSpPr>
            <a:spLocks noGrp="1"/>
          </p:cNvSpPr>
          <p:nvPr>
            <p:ph type="body" sz="quarter" idx="13"/>
          </p:nvPr>
        </p:nvSpPr>
        <p:spPr/>
        <p:txBody>
          <a:bodyPr>
            <a:noAutofit/>
          </a:bodyPr>
          <a:lstStyle/>
          <a:p>
            <a:r>
              <a:rPr lang="nl-NL" altLang="nl-NL" sz="2000" dirty="0"/>
              <a:t>The Interventions</a:t>
            </a:r>
            <a:r>
              <a:rPr lang="nl-NL" sz="2000" dirty="0"/>
              <a:t>  </a:t>
            </a:r>
          </a:p>
        </p:txBody>
      </p:sp>
      <p:sp>
        <p:nvSpPr>
          <p:cNvPr id="10" name="Content Placeholder 1"/>
          <p:cNvSpPr>
            <a:spLocks noGrp="1"/>
          </p:cNvSpPr>
          <p:nvPr>
            <p:ph type="body" sz="quarter" idx="15"/>
          </p:nvPr>
        </p:nvSpPr>
        <p:spPr>
          <a:xfrm>
            <a:off x="353591" y="1794158"/>
            <a:ext cx="4578449" cy="4803194"/>
          </a:xfrm>
        </p:spPr>
        <p:txBody>
          <a:bodyPr>
            <a:noAutofit/>
          </a:bodyPr>
          <a:lstStyle/>
          <a:p>
            <a:pPr marL="285750" indent="-285750" algn="just">
              <a:buFont typeface="Wingdings" panose="05000000000000000000" pitchFamily="2" charset="2"/>
              <a:buChar char="v"/>
            </a:pPr>
            <a:r>
              <a:rPr lang="en-US" sz="1600" b="1" dirty="0"/>
              <a:t>Overall 2.682 individual beneficiaries (1.245 female and 1.437 male) out of the planned 3.000 beneficiaries were reached </a:t>
            </a:r>
          </a:p>
          <a:p>
            <a:pPr marL="285750" indent="-285750" algn="just">
              <a:buFont typeface="Wingdings" panose="05000000000000000000" pitchFamily="2" charset="2"/>
              <a:buChar char="v"/>
            </a:pPr>
            <a:r>
              <a:rPr lang="en-US" sz="1600" b="1" dirty="0"/>
              <a:t>43 Farmers Field School facilitators are trained on agriculture extension and facilitation of FFS/lead farmers  </a:t>
            </a:r>
            <a:endParaRPr lang="en-GB" sz="1600" b="1" dirty="0"/>
          </a:p>
          <a:p>
            <a:pPr marL="285750" indent="-285750" algn="just">
              <a:buFont typeface="Wingdings" panose="05000000000000000000" pitchFamily="2" charset="2"/>
              <a:buChar char="v"/>
            </a:pPr>
            <a:r>
              <a:rPr lang="en-US" sz="1600" b="1" dirty="0"/>
              <a:t>Formed 15 farmers groups comprising of 450 members in total and provided them with agricultural inputs and extension services</a:t>
            </a:r>
          </a:p>
          <a:p>
            <a:pPr marL="285750" indent="-285750" algn="just">
              <a:buFont typeface="Wingdings" panose="05000000000000000000" pitchFamily="2" charset="2"/>
              <a:buChar char="v"/>
            </a:pPr>
            <a:r>
              <a:rPr lang="en-US" sz="1600" b="1" dirty="0"/>
              <a:t>Result oriented monitoring (ROM) conducted by EU ROM expert in Nov 2017</a:t>
            </a:r>
          </a:p>
          <a:p>
            <a:pPr marL="285750" indent="-285750" algn="just">
              <a:buFont typeface="Wingdings" panose="05000000000000000000" pitchFamily="2" charset="2"/>
              <a:buChar char="v"/>
            </a:pPr>
            <a:r>
              <a:rPr lang="en-US" sz="1600" b="1" dirty="0"/>
              <a:t>Monitoring mission conducted by EU TA M&amp;E expert in February 2018</a:t>
            </a:r>
          </a:p>
          <a:p>
            <a:pPr marL="285750" indent="-285750" algn="just">
              <a:buFont typeface="Wingdings" panose="05000000000000000000" pitchFamily="2" charset="2"/>
              <a:buChar char="v"/>
            </a:pPr>
            <a:r>
              <a:rPr lang="en-US" sz="1600" b="1" dirty="0"/>
              <a:t>Baseline survey conducted on 2017</a:t>
            </a:r>
          </a:p>
          <a:p>
            <a:pPr marL="285750" indent="-285750" algn="just">
              <a:buFont typeface="Wingdings" panose="05000000000000000000" pitchFamily="2" charset="2"/>
              <a:buChar char="v"/>
            </a:pPr>
            <a:r>
              <a:rPr lang="en-US" sz="1600" b="1" dirty="0"/>
              <a:t>Project </a:t>
            </a:r>
            <a:r>
              <a:rPr lang="en-US" sz="1600" b="1" dirty="0" err="1"/>
              <a:t>logframe</a:t>
            </a:r>
            <a:r>
              <a:rPr lang="en-US" sz="1600" b="1" dirty="0"/>
              <a:t> targets are revised and submitted to EU based on ROM and TA recommendations. </a:t>
            </a:r>
          </a:p>
          <a:p>
            <a:pPr marL="285750" indent="-285750" algn="just">
              <a:buFont typeface="Wingdings" panose="05000000000000000000" pitchFamily="2" charset="2"/>
              <a:buChar char="v"/>
            </a:pPr>
            <a:endParaRPr lang="en-GB" sz="2000" b="1" dirty="0"/>
          </a:p>
          <a:p>
            <a:endParaRPr lang="en-US" sz="1600" dirty="0">
              <a:highlight>
                <a:srgbClr val="FFFF00"/>
              </a:highlight>
              <a:latin typeface="Arial" panose="020B0604020202020204" pitchFamily="34" charset="0"/>
            </a:endParaRPr>
          </a:p>
          <a:p>
            <a:endParaRPr lang="nl-NL" sz="1400" dirty="0"/>
          </a:p>
        </p:txBody>
      </p:sp>
      <p:pic>
        <p:nvPicPr>
          <p:cNvPr id="13" name="Picture 12" descr="C:\Users\pbe.CORDAID\Desktop\Camera\IMG_20180222_1414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296" y="3844861"/>
            <a:ext cx="3886704" cy="2608475"/>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296" y="1291202"/>
            <a:ext cx="3886704" cy="2553659"/>
          </a:xfrm>
          <a:prstGeom prst="rect">
            <a:avLst/>
          </a:prstGeom>
        </p:spPr>
      </p:pic>
    </p:spTree>
    <p:extLst>
      <p:ext uri="{BB962C8B-B14F-4D97-AF65-F5344CB8AC3E}">
        <p14:creationId xmlns:p14="http://schemas.microsoft.com/office/powerpoint/2010/main" val="417154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pPr lvl="0"/>
            <a:r>
              <a:rPr lang="en-GB" dirty="0"/>
              <a:t>Project Results</a:t>
            </a:r>
            <a:endParaRPr lang="en-US"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0" y="1170665"/>
            <a:ext cx="9144000" cy="864097"/>
          </a:xfrm>
        </p:spPr>
        <p:txBody>
          <a:bodyPr>
            <a:noAutofit/>
          </a:bodyPr>
          <a:lstStyle/>
          <a:p>
            <a:r>
              <a:rPr lang="en-GB" sz="1600" dirty="0"/>
              <a:t>Result 1: Improved knowledge and capacity of 9 communities, 4 county government departments and 3 local NGO’s to enhance food security and disaster resilience in an integrated manner</a:t>
            </a:r>
            <a:endParaRPr lang="nl-NL" sz="1600"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4193764256"/>
              </p:ext>
            </p:extLst>
          </p:nvPr>
        </p:nvGraphicFramePr>
        <p:xfrm>
          <a:off x="72006" y="2080683"/>
          <a:ext cx="8964490" cy="6766751"/>
        </p:xfrm>
        <a:graphic>
          <a:graphicData uri="http://schemas.openxmlformats.org/drawingml/2006/table">
            <a:tbl>
              <a:tblPr firstRow="1" bandRow="1">
                <a:tableStyleId>{5C22544A-7EE6-4342-B048-85BDC9FD1C3A}</a:tableStyleId>
              </a:tblPr>
              <a:tblGrid>
                <a:gridCol w="3563890">
                  <a:extLst>
                    <a:ext uri="{9D8B030D-6E8A-4147-A177-3AD203B41FA5}">
                      <a16:colId xmlns:a16="http://schemas.microsoft.com/office/drawing/2014/main" val="2683516451"/>
                    </a:ext>
                  </a:extLst>
                </a:gridCol>
                <a:gridCol w="2160240">
                  <a:extLst>
                    <a:ext uri="{9D8B030D-6E8A-4147-A177-3AD203B41FA5}">
                      <a16:colId xmlns:a16="http://schemas.microsoft.com/office/drawing/2014/main" val="1913345589"/>
                    </a:ext>
                  </a:extLst>
                </a:gridCol>
                <a:gridCol w="3240360">
                  <a:extLst>
                    <a:ext uri="{9D8B030D-6E8A-4147-A177-3AD203B41FA5}">
                      <a16:colId xmlns:a16="http://schemas.microsoft.com/office/drawing/2014/main" val="3322817638"/>
                    </a:ext>
                  </a:extLst>
                </a:gridCol>
              </a:tblGrid>
              <a:tr h="360546">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dirty="0"/>
                        <a:t>Achievement </a:t>
                      </a:r>
                      <a:endParaRPr lang="nl-NL" dirty="0"/>
                    </a:p>
                  </a:txBody>
                  <a:tcPr/>
                </a:tc>
                <a:extLst>
                  <a:ext uri="{0D108BD9-81ED-4DB2-BD59-A6C34878D82A}">
                    <a16:rowId xmlns:a16="http://schemas.microsoft.com/office/drawing/2014/main" val="197256523"/>
                  </a:ext>
                </a:extLst>
              </a:tr>
              <a:tr h="328499">
                <a:tc rowSpan="2">
                  <a:txBody>
                    <a:bodyPr/>
                    <a:lstStyle/>
                    <a:p>
                      <a:r>
                        <a:rPr lang="en-GB" sz="1600" b="1" kern="1200" dirty="0">
                          <a:solidFill>
                            <a:schemeClr val="dk1"/>
                          </a:solidFill>
                          <a:effectLst/>
                          <a:latin typeface="+mn-lt"/>
                          <a:ea typeface="+mn-ea"/>
                          <a:cs typeface="+mn-cs"/>
                        </a:rPr>
                        <a:t>Training of local authorities and community members in CMDRR &amp; PDRA</a:t>
                      </a:r>
                      <a:endParaRPr lang="nl-NL" sz="1600" b="1" dirty="0"/>
                    </a:p>
                  </a:txBody>
                  <a:tcPr>
                    <a:lnB w="12700" cap="flat" cmpd="sng" algn="ctr">
                      <a:solidFill>
                        <a:schemeClr val="tx1"/>
                      </a:solidFill>
                      <a:prstDash val="solid"/>
                      <a:round/>
                      <a:headEnd type="none" w="med" len="med"/>
                      <a:tailEnd type="none" w="med" len="med"/>
                    </a:lnB>
                  </a:tcPr>
                </a:tc>
                <a:tc>
                  <a:txBody>
                    <a:bodyPr/>
                    <a:lstStyle/>
                    <a:p>
                      <a:r>
                        <a:rPr lang="en-GB" sz="1600" b="0" dirty="0"/>
                        <a:t>50 trainers (ToT) </a:t>
                      </a:r>
                      <a:endParaRPr lang="nl-NL" sz="1600" b="0" dirty="0"/>
                    </a:p>
                  </a:txBody>
                  <a:tcPr>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32 participants out of 50 targeted received CMDRR </a:t>
                      </a:r>
                      <a:r>
                        <a:rPr lang="en-US" sz="1800" b="0" i="0" u="none" strike="noStrike" kern="1200" baseline="0" dirty="0" err="1">
                          <a:solidFill>
                            <a:schemeClr val="dk1"/>
                          </a:solidFill>
                          <a:latin typeface="+mn-lt"/>
                          <a:ea typeface="+mn-ea"/>
                          <a:cs typeface="+mn-cs"/>
                        </a:rPr>
                        <a:t>ToT</a:t>
                      </a:r>
                      <a:r>
                        <a:rPr lang="en-US" sz="1800" b="0" i="0" u="none" strike="noStrike" kern="1200" baseline="0" dirty="0">
                          <a:solidFill>
                            <a:schemeClr val="dk1"/>
                          </a:solidFill>
                          <a:latin typeface="+mn-lt"/>
                          <a:ea typeface="+mn-ea"/>
                          <a:cs typeface="+mn-cs"/>
                        </a:rPr>
                        <a:t>. The remaining 18 will be trained in year 3. </a:t>
                      </a:r>
                    </a:p>
                    <a:p>
                      <a:r>
                        <a:rPr lang="en-US" sz="1800" b="0" i="0" u="none" strike="noStrike" kern="1200" baseline="0" dirty="0">
                          <a:solidFill>
                            <a:schemeClr val="dk1"/>
                          </a:solidFill>
                          <a:latin typeface="+mn-lt"/>
                          <a:ea typeface="+mn-ea"/>
                          <a:cs typeface="+mn-cs"/>
                        </a:rPr>
                        <a:t>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376952">
                <a:tc vMerge="1">
                  <a:txBody>
                    <a:bodyPr/>
                    <a:lstStyle/>
                    <a:p>
                      <a:endParaRPr lang="nl-NL"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270 communities </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271 (last year 122 + this year 149) community members participated in PDRA exercise and training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591296">
                <a:tc>
                  <a:txBody>
                    <a:bodyPr/>
                    <a:lstStyle/>
                    <a:p>
                      <a:r>
                        <a:rPr lang="en-GB" sz="1600" b="1" kern="1200" dirty="0">
                          <a:solidFill>
                            <a:schemeClr val="dk1"/>
                          </a:solidFill>
                          <a:effectLst/>
                          <a:latin typeface="+mn-lt"/>
                          <a:ea typeface="+mn-ea"/>
                          <a:cs typeface="+mn-cs"/>
                        </a:rPr>
                        <a:t>Training on and support on peace building &amp; reconciliation processes</a:t>
                      </a:r>
                      <a:endParaRPr lang="nl-NL" sz="1600" b="1" dirty="0"/>
                    </a:p>
                  </a:txBody>
                  <a:tcPr>
                    <a:lnT w="12700" cap="flat" cmpd="sng" algn="ctr">
                      <a:solidFill>
                        <a:schemeClr val="tx1"/>
                      </a:solidFill>
                      <a:prstDash val="solid"/>
                      <a:round/>
                      <a:headEnd type="none" w="med" len="med"/>
                      <a:tailEnd type="none" w="med" len="med"/>
                    </a:lnT>
                  </a:tcPr>
                </a:tc>
                <a:tc>
                  <a:txBody>
                    <a:bodyPr/>
                    <a:lstStyle/>
                    <a:p>
                      <a:r>
                        <a:rPr lang="en-GB" sz="1600" b="0" dirty="0"/>
                        <a:t>150 selected person</a:t>
                      </a:r>
                      <a:endParaRPr lang="nl-NL" sz="1600" b="0" dirty="0"/>
                    </a:p>
                  </a:txBody>
                  <a:tcPr>
                    <a:lnT w="12700" cap="flat" cmpd="sng" algn="ctr">
                      <a:solidFill>
                        <a:schemeClr val="tx1"/>
                      </a:solidFill>
                      <a:prstDash val="solid"/>
                      <a:round/>
                      <a:headEnd type="none" w="med" len="med"/>
                      <a:tailEnd type="none" w="med" len="med"/>
                    </a:lnT>
                  </a:tcPr>
                </a:tc>
                <a:tc>
                  <a:txBody>
                    <a:bodyPr/>
                    <a:lstStyle/>
                    <a:p>
                      <a:r>
                        <a:rPr lang="en-US" sz="1800" b="0" i="0" u="none" strike="noStrike" kern="1200" baseline="0" dirty="0">
                          <a:solidFill>
                            <a:schemeClr val="dk1"/>
                          </a:solidFill>
                          <a:latin typeface="+mn-lt"/>
                          <a:ea typeface="+mn-ea"/>
                          <a:cs typeface="+mn-cs"/>
                        </a:rPr>
                        <a:t>6 peace building committees are formed with 2 in Malakal, 2 in </a:t>
                      </a:r>
                      <a:r>
                        <a:rPr lang="en-US" sz="1800" b="0" i="0" u="none" strike="noStrike" kern="1200" baseline="0" dirty="0" err="1">
                          <a:solidFill>
                            <a:schemeClr val="dk1"/>
                          </a:solidFill>
                          <a:latin typeface="+mn-lt"/>
                          <a:ea typeface="+mn-ea"/>
                          <a:cs typeface="+mn-cs"/>
                        </a:rPr>
                        <a:t>Manyo</a:t>
                      </a:r>
                      <a:r>
                        <a:rPr lang="en-US" sz="1800" b="0" i="0" u="none" strike="noStrike" kern="1200" baseline="0" dirty="0">
                          <a:solidFill>
                            <a:schemeClr val="dk1"/>
                          </a:solidFill>
                          <a:latin typeface="+mn-lt"/>
                          <a:ea typeface="+mn-ea"/>
                          <a:cs typeface="+mn-cs"/>
                        </a:rPr>
                        <a:t> and 2 in </a:t>
                      </a:r>
                      <a:r>
                        <a:rPr lang="en-US" sz="1800" b="0" i="0" u="none" strike="noStrike" kern="1200" baseline="0" dirty="0" err="1">
                          <a:solidFill>
                            <a:schemeClr val="dk1"/>
                          </a:solidFill>
                          <a:latin typeface="+mn-lt"/>
                          <a:ea typeface="+mn-ea"/>
                          <a:cs typeface="+mn-cs"/>
                        </a:rPr>
                        <a:t>Fashoda</a:t>
                      </a:r>
                      <a:r>
                        <a:rPr lang="en-US" sz="1800" b="0" i="0" u="none" strike="noStrike" kern="1200" baseline="0" dirty="0">
                          <a:solidFill>
                            <a:schemeClr val="dk1"/>
                          </a:solidFill>
                          <a:latin typeface="+mn-lt"/>
                          <a:ea typeface="+mn-ea"/>
                          <a:cs typeface="+mn-cs"/>
                        </a:rPr>
                        <a:t>. 50 key community members have been identified and registered for training on peace building.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8670514"/>
                  </a:ext>
                </a:extLst>
              </a:tr>
              <a:tr h="869233">
                <a:tc>
                  <a:txBody>
                    <a:bodyPr/>
                    <a:lstStyle/>
                    <a:p>
                      <a:r>
                        <a:rPr lang="en-GB" sz="1600" b="1" dirty="0"/>
                        <a:t>Establish 100FFS groups representing 3000 communities</a:t>
                      </a:r>
                      <a:endParaRPr lang="nl-NL" sz="1600" b="1" dirty="0"/>
                    </a:p>
                  </a:txBody>
                  <a:tcPr/>
                </a:tc>
                <a:tc>
                  <a:txBody>
                    <a:bodyPr/>
                    <a:lstStyle/>
                    <a:p>
                      <a:r>
                        <a:rPr lang="en-GB" sz="1600" b="0" dirty="0"/>
                        <a:t>100 FFS (30 member each)</a:t>
                      </a:r>
                      <a:endParaRPr lang="nl-NL" sz="1600" b="0" dirty="0"/>
                    </a:p>
                  </a:txBody>
                  <a:tcPr/>
                </a:tc>
                <a:tc>
                  <a:txBody>
                    <a:bodyPr/>
                    <a:lstStyle/>
                    <a:p>
                      <a:r>
                        <a:rPr lang="en-US" sz="1800" b="0" i="0" u="none" strike="noStrike" kern="1200" baseline="0" dirty="0">
                          <a:solidFill>
                            <a:schemeClr val="dk1"/>
                          </a:solidFill>
                          <a:latin typeface="+mn-lt"/>
                          <a:ea typeface="+mn-ea"/>
                          <a:cs typeface="+mn-cs"/>
                        </a:rPr>
                        <a:t>34 FFS facilitators were trained in November 2017 and 15 FFS groups enrolled on the cycle in 3 counties	</a:t>
                      </a:r>
                    </a:p>
                  </a:txBody>
                  <a:tcPr/>
                </a:tc>
                <a:extLst>
                  <a:ext uri="{0D108BD9-81ED-4DB2-BD59-A6C34878D82A}">
                    <a16:rowId xmlns:a16="http://schemas.microsoft.com/office/drawing/2014/main" val="2219521402"/>
                  </a:ext>
                </a:extLst>
              </a:tr>
              <a:tr h="360546">
                <a:tc>
                  <a:txBody>
                    <a:bodyPr/>
                    <a:lstStyle/>
                    <a:p>
                      <a:pPr marL="0" lvl="0" indent="0">
                        <a:lnSpc>
                          <a:spcPct val="115000"/>
                        </a:lnSpc>
                        <a:spcAft>
                          <a:spcPts val="0"/>
                        </a:spcAft>
                        <a:buSzPts val="800"/>
                        <a:buFont typeface="Symbol" panose="05050102010706020507" pitchFamily="18" charset="2"/>
                        <a:buNone/>
                        <a:tabLst>
                          <a:tab pos="107950" algn="l"/>
                        </a:tabLst>
                      </a:pPr>
                      <a:r>
                        <a:rPr lang="en-GB" sz="1600" b="1" dirty="0">
                          <a:effectLst/>
                          <a:latin typeface="Arial" panose="020B0604020202020204" pitchFamily="34" charset="0"/>
                          <a:ea typeface="Calibri" panose="020F0502020204030204" pitchFamily="34" charset="0"/>
                          <a:cs typeface="Times New Roman" panose="02020603050405020304" pitchFamily="18" charset="0"/>
                        </a:rPr>
                        <a:t>Number of feasible and promising agri-business opportunities developed</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tc>
                <a:tc>
                  <a:txBody>
                    <a:bodyPr/>
                    <a:lstStyle/>
                    <a:p>
                      <a:r>
                        <a:rPr lang="en-GB" sz="1600" b="0" dirty="0"/>
                        <a:t>9 communities </a:t>
                      </a:r>
                      <a:endParaRPr lang="nl-NL" sz="1600" b="0" dirty="0"/>
                    </a:p>
                  </a:txBody>
                  <a:tcPr/>
                </a:tc>
                <a:tc>
                  <a:txBody>
                    <a:bodyPr/>
                    <a:lstStyle/>
                    <a:p>
                      <a:r>
                        <a:rPr lang="en-GB" sz="1600" dirty="0"/>
                        <a:t>Y3 and</a:t>
                      </a:r>
                      <a:r>
                        <a:rPr lang="en-GB" sz="1600" baseline="0" dirty="0"/>
                        <a:t> </a:t>
                      </a:r>
                      <a:r>
                        <a:rPr lang="en-US" sz="1800" b="0" i="0" u="none" strike="noStrike" kern="1200" baseline="0" dirty="0">
                          <a:solidFill>
                            <a:schemeClr val="dk1"/>
                          </a:solidFill>
                          <a:latin typeface="+mn-lt"/>
                          <a:ea typeface="+mn-ea"/>
                          <a:cs typeface="+mn-cs"/>
                        </a:rPr>
                        <a:t>developed fragility and food security assessment tools </a:t>
                      </a:r>
                      <a:endParaRPr lang="nl-NL" sz="1600" dirty="0"/>
                    </a:p>
                  </a:txBody>
                  <a:tcPr/>
                </a:tc>
                <a:extLst>
                  <a:ext uri="{0D108BD9-81ED-4DB2-BD59-A6C34878D82A}">
                    <a16:rowId xmlns:a16="http://schemas.microsoft.com/office/drawing/2014/main" val="1659807902"/>
                  </a:ext>
                </a:extLst>
              </a:tr>
            </a:tbl>
          </a:graphicData>
        </a:graphic>
      </p:graphicFrame>
    </p:spTree>
    <p:extLst>
      <p:ext uri="{BB962C8B-B14F-4D97-AF65-F5344CB8AC3E}">
        <p14:creationId xmlns:p14="http://schemas.microsoft.com/office/powerpoint/2010/main" val="210114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r>
              <a:rPr lang="en-GB" dirty="0"/>
              <a:t>Project Results</a:t>
            </a:r>
            <a:endParaRPr lang="nl-NL"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353591" y="1196752"/>
            <a:ext cx="8280400" cy="842754"/>
          </a:xfrm>
        </p:spPr>
        <p:txBody>
          <a:bodyPr>
            <a:normAutofit/>
          </a:bodyPr>
          <a:lstStyle/>
          <a:p>
            <a:r>
              <a:rPr lang="en-GB" dirty="0"/>
              <a:t>Result 2: Enhanced food security of 9 communities (3,000 households) through the implementation of food security and disaster resilience measures</a:t>
            </a:r>
            <a:endParaRPr lang="nl-NL"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1422177283"/>
              </p:ext>
            </p:extLst>
          </p:nvPr>
        </p:nvGraphicFramePr>
        <p:xfrm>
          <a:off x="35496" y="1769806"/>
          <a:ext cx="9073007" cy="5277057"/>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683516451"/>
                    </a:ext>
                  </a:extLst>
                </a:gridCol>
                <a:gridCol w="3829678">
                  <a:extLst>
                    <a:ext uri="{9D8B030D-6E8A-4147-A177-3AD203B41FA5}">
                      <a16:colId xmlns:a16="http://schemas.microsoft.com/office/drawing/2014/main" val="1913345589"/>
                    </a:ext>
                  </a:extLst>
                </a:gridCol>
                <a:gridCol w="2218993">
                  <a:extLst>
                    <a:ext uri="{9D8B030D-6E8A-4147-A177-3AD203B41FA5}">
                      <a16:colId xmlns:a16="http://schemas.microsoft.com/office/drawing/2014/main" val="3322817638"/>
                    </a:ext>
                  </a:extLst>
                </a:gridCol>
              </a:tblGrid>
              <a:tr h="575537">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dirty="0"/>
                        <a:t>Achievement </a:t>
                      </a:r>
                      <a:endParaRPr lang="nl-NL" dirty="0"/>
                    </a:p>
                  </a:txBody>
                  <a:tcPr/>
                </a:tc>
                <a:extLst>
                  <a:ext uri="{0D108BD9-81ED-4DB2-BD59-A6C34878D82A}">
                    <a16:rowId xmlns:a16="http://schemas.microsoft.com/office/drawing/2014/main" val="197256523"/>
                  </a:ext>
                </a:extLst>
              </a:tr>
              <a:tr h="1803737">
                <a:tc>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All 9 communities have taken action in reducing flood risks</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Conduct survey in 9 communities to </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Flood Risk reduction plans developed in each of the 9 communities</a:t>
                      </a:r>
                      <a:endParaRPr lang="nl-NL"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kern="1200" dirty="0">
                          <a:solidFill>
                            <a:schemeClr val="dk1"/>
                          </a:solidFill>
                          <a:effectLst/>
                          <a:latin typeface="+mn-lt"/>
                          <a:ea typeface="+mn-ea"/>
                          <a:cs typeface="+mn-cs"/>
                        </a:rPr>
                        <a:t>Construction of dykes, check dams, reinforcement of river banks by planting trees</a:t>
                      </a:r>
                      <a:endParaRPr lang="nl-NL" sz="1600" b="1" dirty="0"/>
                    </a:p>
                  </a:txBody>
                  <a:tcPr>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nl-NL" sz="1600" dirty="0"/>
                        <a:t>PDRA undetaken</a:t>
                      </a:r>
                      <a:r>
                        <a:rPr lang="nl-NL" sz="1600" baseline="0" dirty="0"/>
                        <a:t> in 5 communities in two counties</a:t>
                      </a:r>
                    </a:p>
                    <a:p>
                      <a:pPr marL="285750" indent="-285750" algn="l" defTabSz="914400" rtl="0" eaLnBrk="1" latinLnBrk="0" hangingPunct="1">
                        <a:buFontTx/>
                        <a:buChar char="-"/>
                      </a:pPr>
                      <a:r>
                        <a:rPr lang="en-US" sz="1600" kern="1200" dirty="0">
                          <a:solidFill>
                            <a:schemeClr val="dk1"/>
                          </a:solidFill>
                          <a:latin typeface="+mn-lt"/>
                          <a:ea typeface="+mn-ea"/>
                          <a:cs typeface="+mn-cs"/>
                        </a:rPr>
                        <a:t>Conducted an assessment and consulted target communities to determine the level of flood risk and risk mitigation structures </a:t>
                      </a:r>
                      <a:endParaRPr lang="nl-NL" sz="16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792088">
                <a:tc rowSpan="2">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All 9 communities have access to clean drinking water </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T w="12700" cap="flat" cmpd="sng" algn="ctr">
                      <a:solidFill>
                        <a:schemeClr val="tx1"/>
                      </a:solidFill>
                      <a:prstDash val="solid"/>
                      <a:round/>
                      <a:headEnd type="none" w="med" len="med"/>
                      <a:tailEnd type="none" w="med" len="med"/>
                    </a:lnT>
                  </a:tcPr>
                </a:tc>
                <a:tc>
                  <a:txBody>
                    <a:bodyPr/>
                    <a:lstStyle/>
                    <a:p>
                      <a:pPr marL="342900" lvl="0" indent="-342900">
                        <a:spcAft>
                          <a:spcPts val="0"/>
                        </a:spcAft>
                        <a:buSzPts val="800"/>
                        <a:buFont typeface="Symbol" panose="05050102010706020507" pitchFamily="18" charset="2"/>
                        <a:buChar char=""/>
                        <a:tabLst>
                          <a:tab pos="10795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A survey in each of the 9 communities to assess the drinking water situation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buFontTx/>
                        <a:buNone/>
                      </a:pPr>
                      <a:r>
                        <a:rPr lang="en-US" sz="1600" kern="1200" baseline="0" dirty="0">
                          <a:solidFill>
                            <a:schemeClr val="dk1"/>
                          </a:solidFill>
                          <a:latin typeface="+mn-lt"/>
                          <a:ea typeface="+mn-ea"/>
                          <a:cs typeface="+mn-cs"/>
                        </a:rPr>
                        <a:t>Identified non-functional boreholes and hand dug wells to</a:t>
                      </a:r>
                    </a:p>
                    <a:p>
                      <a:pPr marL="0" indent="0" algn="l" defTabSz="914400" rtl="0" eaLnBrk="1" latinLnBrk="0" hangingPunct="1">
                        <a:buFontTx/>
                        <a:buNone/>
                      </a:pPr>
                      <a:r>
                        <a:rPr lang="en-US" sz="1600" kern="1200" baseline="0" dirty="0">
                          <a:solidFill>
                            <a:schemeClr val="dk1"/>
                          </a:solidFill>
                          <a:latin typeface="+mn-lt"/>
                          <a:ea typeface="+mn-ea"/>
                          <a:cs typeface="+mn-cs"/>
                        </a:rPr>
                        <a:t>rehabilitate and construct in year 3 of the project. </a:t>
                      </a:r>
                      <a:endParaRPr lang="nl-NL" sz="1600" kern="1200" baseline="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617200">
                <a:tc vMerge="1">
                  <a:txBody>
                    <a:bodyPr/>
                    <a:lstStyle/>
                    <a:p>
                      <a:pPr marL="0" lvl="0" indent="0">
                        <a:lnSpc>
                          <a:spcPct val="115000"/>
                        </a:lnSpc>
                        <a:spcAft>
                          <a:spcPts val="0"/>
                        </a:spcAft>
                        <a:buSzPts val="800"/>
                        <a:buFont typeface="Symbol" panose="05050102010706020507" pitchFamily="18" charset="2"/>
                        <a:buNone/>
                        <a:tabLst>
                          <a:tab pos="107950" algn="l"/>
                        </a:tabLst>
                      </a:pP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Tx/>
                        <a:buSzPts val="800"/>
                        <a:buFont typeface="Symbol" panose="05050102010706020507" pitchFamily="18" charset="2"/>
                        <a:buChar char=""/>
                        <a:tabLst>
                          <a:tab pos="107950" algn="l"/>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Construction./rehabilitation of water sources in 9 communities </a:t>
                      </a:r>
                    </a:p>
                  </a:txBody>
                  <a:tcPr>
                    <a:lnT w="12700" cap="flat" cmpd="sng" algn="ctr">
                      <a:solidFill>
                        <a:schemeClr val="tx1"/>
                      </a:solidFill>
                      <a:prstDash val="solid"/>
                      <a:round/>
                      <a:headEnd type="none" w="med" len="med"/>
                      <a:tailEnd type="none" w="med" len="med"/>
                    </a:lnT>
                  </a:tcPr>
                </a:tc>
                <a:tc>
                  <a:txBody>
                    <a:bodyPr/>
                    <a:lstStyle/>
                    <a:p>
                      <a:pPr marL="0" indent="0">
                        <a:buFontTx/>
                        <a:buNone/>
                      </a:pPr>
                      <a:r>
                        <a:rPr lang="en-GB" sz="1600" baseline="0" dirty="0"/>
                        <a:t>Feasibility study on going </a:t>
                      </a:r>
                      <a:endParaRPr lang="nl-NL" sz="1600" baseline="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8810145"/>
                  </a:ext>
                </a:extLst>
              </a:tr>
            </a:tbl>
          </a:graphicData>
        </a:graphic>
      </p:graphicFrame>
    </p:spTree>
    <p:extLst>
      <p:ext uri="{BB962C8B-B14F-4D97-AF65-F5344CB8AC3E}">
        <p14:creationId xmlns:p14="http://schemas.microsoft.com/office/powerpoint/2010/main" val="3504481578"/>
      </p:ext>
    </p:extLst>
  </p:cSld>
  <p:clrMapOvr>
    <a:masterClrMapping/>
  </p:clrMapOvr>
</p:sld>
</file>

<file path=ppt/theme/theme1.xml><?xml version="1.0" encoding="utf-8"?>
<a:theme xmlns:a="http://schemas.openxmlformats.org/drawingml/2006/main" name="Cordaid">
  <a:themeElements>
    <a:clrScheme name="Cordaid">
      <a:dk1>
        <a:sysClr val="windowText" lastClr="000000"/>
      </a:dk1>
      <a:lt1>
        <a:sysClr val="window" lastClr="FFFFFF"/>
      </a:lt1>
      <a:dk2>
        <a:srgbClr val="EF3A4F"/>
      </a:dk2>
      <a:lt2>
        <a:srgbClr val="EEECE1"/>
      </a:lt2>
      <a:accent1>
        <a:srgbClr val="EF3A4F"/>
      </a:accent1>
      <a:accent2>
        <a:srgbClr val="FFD600"/>
      </a:accent2>
      <a:accent3>
        <a:srgbClr val="B1A797"/>
      </a:accent3>
      <a:accent4>
        <a:srgbClr val="6D6E71"/>
      </a:accent4>
      <a:accent5>
        <a:srgbClr val="B72126"/>
      </a:accent5>
      <a:accent6>
        <a:srgbClr val="E8E6D4"/>
      </a:accent6>
      <a:hlink>
        <a:srgbClr val="0000FF"/>
      </a:hlink>
      <a:folHlink>
        <a:srgbClr val="800080"/>
      </a:folHlink>
    </a:clrScheme>
    <a:fontScheme name="Cordaid">
      <a:majorFont>
        <a:latin typeface="Clan Offc"/>
        <a:ea typeface=""/>
        <a:cs typeface=""/>
      </a:majorFont>
      <a:minorFont>
        <a:latin typeface="Clan Off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customUI xmlns="http://schemas.microsoft.com/office/2009/07/customui">
  <commands>
    <command idMso="GroupFont" enabled="false"/>
    <command idMso="FontSize" enabled="false"/>
    <command idMso="Font" enabled="false"/>
  </commands>
  <ribbon>
    <tabs>
      <tab idMso="TabDesign">
        <group idMso="GroupSlideThemes" visible="false"/>
      </tab>
    </tabs>
  </ribbon>
</customUI>
</file>

<file path=docProps/app.xml><?xml version="1.0" encoding="utf-8"?>
<Properties xmlns="http://schemas.openxmlformats.org/officeDocument/2006/extended-properties" xmlns:vt="http://schemas.openxmlformats.org/officeDocument/2006/docPropsVTypes">
  <Template/>
  <TotalTime>5086</TotalTime>
  <Words>1501</Words>
  <Application>Microsoft Office PowerPoint</Application>
  <PresentationFormat>On-screen Show (4:3)</PresentationFormat>
  <Paragraphs>155</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Clan Offc</vt:lpstr>
      <vt:lpstr>Clan Offc Black</vt:lpstr>
      <vt:lpstr>Clan SC Offc</vt:lpstr>
      <vt:lpstr>Clan SC Offc Black</vt:lpstr>
      <vt:lpstr>Symbol</vt:lpstr>
      <vt:lpstr>Times New Roman</vt:lpstr>
      <vt:lpstr>Wingdings</vt:lpstr>
      <vt:lpstr>Cordaid</vt:lpstr>
      <vt:lpstr>Enhancing food security and Resilience  EU Pro Resilience project  </vt:lpstr>
      <vt:lpstr>context</vt:lpstr>
      <vt:lpstr>Basic Project information   </vt:lpstr>
      <vt:lpstr>Project objective    </vt:lpstr>
      <vt:lpstr>Implementation approaches </vt:lpstr>
      <vt:lpstr>Linking Relief Rehabilitation and Development </vt:lpstr>
      <vt:lpstr>Project progress </vt:lpstr>
      <vt:lpstr>Project Results</vt:lpstr>
      <vt:lpstr>Project Results</vt:lpstr>
      <vt:lpstr>Project Results </vt:lpstr>
      <vt:lpstr>Plan for the remaining project period </vt:lpstr>
      <vt:lpstr>Lessons learnt   </vt:lpstr>
      <vt:lpstr>Key challenges  </vt:lpstr>
      <vt:lpstr>PowerPoint Presentation</vt:lpstr>
    </vt:vector>
  </TitlesOfParts>
  <Company>Cordaid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KeyScript / Ingeborg de Lange</dc:creator>
  <cp:lastModifiedBy>Lemessa Demessie</cp:lastModifiedBy>
  <cp:revision>385</cp:revision>
  <cp:lastPrinted>2016-11-25T07:02:05Z</cp:lastPrinted>
  <dcterms:created xsi:type="dcterms:W3CDTF">2013-02-25T10:16:00Z</dcterms:created>
  <dcterms:modified xsi:type="dcterms:W3CDTF">2018-03-21T04:02:56Z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jabloonVersieDatum">
    <vt:filetime>2013-05-15T22:00:00Z</vt:filetime>
  </property>
  <property fmtid="{D5CDD505-2E9C-101B-9397-08002B2CF9AE}" pid="3" name="Organisatie">
    <vt:lpwstr>Cordaid</vt:lpwstr>
  </property>
  <property fmtid="{D5CDD505-2E9C-101B-9397-08002B2CF9AE}" pid="4" name="lstTitlePicture">
    <vt:lpwstr>corporate beeld.jpg</vt:lpwstr>
  </property>
  <property fmtid="{D5CDD505-2E9C-101B-9397-08002B2CF9AE}" pid="5" name="lstUnit">
    <vt:lpwstr>Cordaid</vt:lpwstr>
  </property>
  <property fmtid="{D5CDD505-2E9C-101B-9397-08002B2CF9AE}" pid="6" name="txtSpecificDate">
    <vt:lpwstr/>
  </property>
  <property fmtid="{D5CDD505-2E9C-101B-9397-08002B2CF9AE}" pid="7" name="txtFooter1">
    <vt:lpwstr/>
  </property>
  <property fmtid="{D5CDD505-2E9C-101B-9397-08002B2CF9AE}" pid="8" name="optSystemDate">
    <vt:lpwstr>checked</vt:lpwstr>
  </property>
  <property fmtid="{D5CDD505-2E9C-101B-9397-08002B2CF9AE}" pid="9" name="optNoDate">
    <vt:lpwstr>unchecked</vt:lpwstr>
  </property>
  <property fmtid="{D5CDD505-2E9C-101B-9397-08002B2CF9AE}" pid="10" name="optSpecificDate">
    <vt:lpwstr>unchecked</vt:lpwstr>
  </property>
  <property fmtid="{D5CDD505-2E9C-101B-9397-08002B2CF9AE}" pid="11" name="txtFooterTitle">
    <vt:lpwstr/>
  </property>
</Properties>
</file>