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80" r:id="rId3"/>
    <p:sldId id="401" r:id="rId4"/>
    <p:sldId id="396" r:id="rId5"/>
    <p:sldId id="397" r:id="rId6"/>
    <p:sldId id="398" r:id="rId7"/>
    <p:sldId id="402" r:id="rId8"/>
    <p:sldId id="399" r:id="rId9"/>
    <p:sldId id="400" r:id="rId10"/>
    <p:sldId id="403" r:id="rId11"/>
    <p:sldId id="404" r:id="rId12"/>
    <p:sldId id="392" r:id="rId13"/>
    <p:sldId id="395" r:id="rId14"/>
    <p:sldId id="405" r:id="rId1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838" autoAdjust="0"/>
    <p:restoredTop sz="97853" autoAdjust="0"/>
  </p:normalViewPr>
  <p:slideViewPr>
    <p:cSldViewPr>
      <p:cViewPr varScale="1">
        <p:scale>
          <a:sx n="69" d="100"/>
          <a:sy n="69" d="100"/>
        </p:scale>
        <p:origin x="774" y="48"/>
      </p:cViewPr>
      <p:guideLst>
        <p:guide orient="horz" pos="2160"/>
        <p:guide pos="2880"/>
      </p:guideLst>
    </p:cSldViewPr>
  </p:slideViewPr>
  <p:outlineViewPr>
    <p:cViewPr>
      <p:scale>
        <a:sx n="33" d="100"/>
        <a:sy n="33" d="100"/>
      </p:scale>
      <p:origin x="0" y="121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841FE-91E9-41BD-AED0-4C6863BE1BB9}" type="datetimeFigureOut">
              <a:rPr lang="en-US" smtClean="0"/>
              <a:t>3/21/2018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DDDA0-0774-4DFF-B97F-66F83DB9C9B3}" type="slidenum">
              <a:rPr lang="en-US" smtClean="0"/>
              <a:t>‹#›</a:t>
            </a:fld>
            <a:endParaRPr lang="en-US"/>
          </a:p>
        </p:txBody>
      </p:sp>
    </p:spTree>
    <p:extLst>
      <p:ext uri="{BB962C8B-B14F-4D97-AF65-F5344CB8AC3E}">
        <p14:creationId xmlns:p14="http://schemas.microsoft.com/office/powerpoint/2010/main" val="236538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7038C9-B482-4A13-AA5F-551AE12787E4}" type="slidenum">
              <a:rPr lang="nb-NO" altLang="en-US" smtClean="0"/>
              <a:pPr eaLnBrk="1" hangingPunct="1"/>
              <a:t>2</a:t>
            </a:fld>
            <a:endParaRPr lang="nb-NO"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5980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7038C9-B482-4A13-AA5F-551AE12787E4}" type="slidenum">
              <a:rPr lang="nb-NO" altLang="en-US" smtClean="0"/>
              <a:pPr eaLnBrk="1" hangingPunct="1"/>
              <a:t>12</a:t>
            </a:fld>
            <a:endParaRPr lang="nb-NO"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71498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7038C9-B482-4A13-AA5F-551AE12787E4}" type="slidenum">
              <a:rPr lang="nb-NO" altLang="en-US" smtClean="0"/>
              <a:pPr eaLnBrk="1" hangingPunct="1"/>
              <a:t>13</a:t>
            </a:fld>
            <a:endParaRPr lang="nb-NO"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5239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7038C9-B482-4A13-AA5F-551AE12787E4}" type="slidenum">
              <a:rPr lang="nb-NO" altLang="en-US" smtClean="0"/>
              <a:pPr eaLnBrk="1" hangingPunct="1"/>
              <a:t>4</a:t>
            </a:fld>
            <a:endParaRPr lang="nb-NO"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0851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7038C9-B482-4A13-AA5F-551AE12787E4}" type="slidenum">
              <a:rPr lang="nb-NO" altLang="en-US" smtClean="0"/>
              <a:pPr eaLnBrk="1" hangingPunct="1"/>
              <a:t>5</a:t>
            </a:fld>
            <a:endParaRPr lang="nb-NO"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2446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7038C9-B482-4A13-AA5F-551AE12787E4}" type="slidenum">
              <a:rPr lang="nb-NO" altLang="en-US" smtClean="0"/>
              <a:pPr eaLnBrk="1" hangingPunct="1"/>
              <a:t>6</a:t>
            </a:fld>
            <a:endParaRPr lang="nb-NO"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3781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7038C9-B482-4A13-AA5F-551AE12787E4}" type="slidenum">
              <a:rPr lang="nb-NO" altLang="en-US" smtClean="0"/>
              <a:pPr eaLnBrk="1" hangingPunct="1"/>
              <a:t>7</a:t>
            </a:fld>
            <a:endParaRPr lang="nb-NO"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7190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7038C9-B482-4A13-AA5F-551AE12787E4}" type="slidenum">
              <a:rPr lang="nb-NO" altLang="en-US" smtClean="0"/>
              <a:pPr eaLnBrk="1" hangingPunct="1"/>
              <a:t>8</a:t>
            </a:fld>
            <a:endParaRPr lang="nb-NO"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4729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7038C9-B482-4A13-AA5F-551AE12787E4}" type="slidenum">
              <a:rPr lang="nb-NO" altLang="en-US" smtClean="0"/>
              <a:pPr eaLnBrk="1" hangingPunct="1"/>
              <a:t>9</a:t>
            </a:fld>
            <a:endParaRPr lang="nb-NO"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4810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7038C9-B482-4A13-AA5F-551AE12787E4}" type="slidenum">
              <a:rPr lang="nb-NO" altLang="en-US" smtClean="0"/>
              <a:pPr eaLnBrk="1" hangingPunct="1"/>
              <a:t>10</a:t>
            </a:fld>
            <a:endParaRPr lang="nb-NO"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8066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7038C9-B482-4A13-AA5F-551AE12787E4}" type="slidenum">
              <a:rPr lang="nb-NO" altLang="en-US" smtClean="0"/>
              <a:pPr eaLnBrk="1" hangingPunct="1"/>
              <a:t>11</a:t>
            </a:fld>
            <a:endParaRPr lang="nb-NO"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69207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A11D2121-3DAD-4F3E-BF99-55806D44FB86}" type="datetimeFigureOut">
              <a:rPr lang="nb-NO" smtClean="0"/>
              <a:t>21.03.2018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450F5BB-3B67-423B-84BC-31E56A0E5C67}" type="slidenum">
              <a:rPr lang="nb-NO" smtClean="0"/>
              <a:t>‹#›</a:t>
            </a:fld>
            <a:endParaRPr lang="nb-NO"/>
          </a:p>
        </p:txBody>
      </p:sp>
    </p:spTree>
    <p:extLst>
      <p:ext uri="{BB962C8B-B14F-4D97-AF65-F5344CB8AC3E}">
        <p14:creationId xmlns:p14="http://schemas.microsoft.com/office/powerpoint/2010/main" val="194105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A11D2121-3DAD-4F3E-BF99-55806D44FB86}" type="datetimeFigureOut">
              <a:rPr lang="nb-NO" smtClean="0"/>
              <a:t>21.03.2018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450F5BB-3B67-423B-84BC-31E56A0E5C67}" type="slidenum">
              <a:rPr lang="nb-NO" smtClean="0"/>
              <a:t>‹#›</a:t>
            </a:fld>
            <a:endParaRPr lang="nb-NO"/>
          </a:p>
        </p:txBody>
      </p:sp>
    </p:spTree>
    <p:extLst>
      <p:ext uri="{BB962C8B-B14F-4D97-AF65-F5344CB8AC3E}">
        <p14:creationId xmlns:p14="http://schemas.microsoft.com/office/powerpoint/2010/main" val="13061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A11D2121-3DAD-4F3E-BF99-55806D44FB86}" type="datetimeFigureOut">
              <a:rPr lang="nb-NO" smtClean="0"/>
              <a:t>21.03.2018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450F5BB-3B67-423B-84BC-31E56A0E5C67}" type="slidenum">
              <a:rPr lang="nb-NO" smtClean="0"/>
              <a:t>‹#›</a:t>
            </a:fld>
            <a:endParaRPr lang="nb-NO"/>
          </a:p>
        </p:txBody>
      </p:sp>
    </p:spTree>
    <p:extLst>
      <p:ext uri="{BB962C8B-B14F-4D97-AF65-F5344CB8AC3E}">
        <p14:creationId xmlns:p14="http://schemas.microsoft.com/office/powerpoint/2010/main" val="69958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A11D2121-3DAD-4F3E-BF99-55806D44FB86}" type="datetimeFigureOut">
              <a:rPr lang="nb-NO" smtClean="0"/>
              <a:t>21.03.2018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450F5BB-3B67-423B-84BC-31E56A0E5C67}" type="slidenum">
              <a:rPr lang="nb-NO" smtClean="0"/>
              <a:t>‹#›</a:t>
            </a:fld>
            <a:endParaRPr lang="nb-NO"/>
          </a:p>
        </p:txBody>
      </p:sp>
    </p:spTree>
    <p:extLst>
      <p:ext uri="{BB962C8B-B14F-4D97-AF65-F5344CB8AC3E}">
        <p14:creationId xmlns:p14="http://schemas.microsoft.com/office/powerpoint/2010/main" val="233710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D2121-3DAD-4F3E-BF99-55806D44FB86}" type="datetimeFigureOut">
              <a:rPr lang="nb-NO" smtClean="0"/>
              <a:t>21.03.2018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450F5BB-3B67-423B-84BC-31E56A0E5C67}" type="slidenum">
              <a:rPr lang="nb-NO" smtClean="0"/>
              <a:t>‹#›</a:t>
            </a:fld>
            <a:endParaRPr lang="nb-NO"/>
          </a:p>
        </p:txBody>
      </p:sp>
    </p:spTree>
    <p:extLst>
      <p:ext uri="{BB962C8B-B14F-4D97-AF65-F5344CB8AC3E}">
        <p14:creationId xmlns:p14="http://schemas.microsoft.com/office/powerpoint/2010/main" val="53715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A11D2121-3DAD-4F3E-BF99-55806D44FB86}" type="datetimeFigureOut">
              <a:rPr lang="nb-NO" smtClean="0"/>
              <a:t>21.03.2018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450F5BB-3B67-423B-84BC-31E56A0E5C67}" type="slidenum">
              <a:rPr lang="nb-NO" smtClean="0"/>
              <a:t>‹#›</a:t>
            </a:fld>
            <a:endParaRPr lang="nb-NO"/>
          </a:p>
        </p:txBody>
      </p:sp>
    </p:spTree>
    <p:extLst>
      <p:ext uri="{BB962C8B-B14F-4D97-AF65-F5344CB8AC3E}">
        <p14:creationId xmlns:p14="http://schemas.microsoft.com/office/powerpoint/2010/main" val="152247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A11D2121-3DAD-4F3E-BF99-55806D44FB86}" type="datetimeFigureOut">
              <a:rPr lang="nb-NO" smtClean="0"/>
              <a:t>21.03.2018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450F5BB-3B67-423B-84BC-31E56A0E5C67}" type="slidenum">
              <a:rPr lang="nb-NO" smtClean="0"/>
              <a:t>‹#›</a:t>
            </a:fld>
            <a:endParaRPr lang="nb-NO"/>
          </a:p>
        </p:txBody>
      </p:sp>
    </p:spTree>
    <p:extLst>
      <p:ext uri="{BB962C8B-B14F-4D97-AF65-F5344CB8AC3E}">
        <p14:creationId xmlns:p14="http://schemas.microsoft.com/office/powerpoint/2010/main" val="416833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A11D2121-3DAD-4F3E-BF99-55806D44FB86}" type="datetimeFigureOut">
              <a:rPr lang="nb-NO" smtClean="0"/>
              <a:t>21.03.2018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450F5BB-3B67-423B-84BC-31E56A0E5C67}" type="slidenum">
              <a:rPr lang="nb-NO" smtClean="0"/>
              <a:t>‹#›</a:t>
            </a:fld>
            <a:endParaRPr lang="nb-NO"/>
          </a:p>
        </p:txBody>
      </p:sp>
    </p:spTree>
    <p:extLst>
      <p:ext uri="{BB962C8B-B14F-4D97-AF65-F5344CB8AC3E}">
        <p14:creationId xmlns:p14="http://schemas.microsoft.com/office/powerpoint/2010/main" val="131748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D2121-3DAD-4F3E-BF99-55806D44FB86}" type="datetimeFigureOut">
              <a:rPr lang="nb-NO" smtClean="0"/>
              <a:t>21.03.2018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450F5BB-3B67-423B-84BC-31E56A0E5C67}" type="slidenum">
              <a:rPr lang="nb-NO" smtClean="0"/>
              <a:t>‹#›</a:t>
            </a:fld>
            <a:endParaRPr lang="nb-NO"/>
          </a:p>
        </p:txBody>
      </p:sp>
    </p:spTree>
    <p:extLst>
      <p:ext uri="{BB962C8B-B14F-4D97-AF65-F5344CB8AC3E}">
        <p14:creationId xmlns:p14="http://schemas.microsoft.com/office/powerpoint/2010/main" val="144068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D2121-3DAD-4F3E-BF99-55806D44FB86}" type="datetimeFigureOut">
              <a:rPr lang="nb-NO" smtClean="0"/>
              <a:t>21.03.2018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450F5BB-3B67-423B-84BC-31E56A0E5C67}" type="slidenum">
              <a:rPr lang="nb-NO" smtClean="0"/>
              <a:t>‹#›</a:t>
            </a:fld>
            <a:endParaRPr lang="nb-NO"/>
          </a:p>
        </p:txBody>
      </p:sp>
    </p:spTree>
    <p:extLst>
      <p:ext uri="{BB962C8B-B14F-4D97-AF65-F5344CB8AC3E}">
        <p14:creationId xmlns:p14="http://schemas.microsoft.com/office/powerpoint/2010/main" val="269078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D2121-3DAD-4F3E-BF99-55806D44FB86}" type="datetimeFigureOut">
              <a:rPr lang="nb-NO" smtClean="0"/>
              <a:t>21.03.2018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450F5BB-3B67-423B-84BC-31E56A0E5C67}" type="slidenum">
              <a:rPr lang="nb-NO" smtClean="0"/>
              <a:t>‹#›</a:t>
            </a:fld>
            <a:endParaRPr lang="nb-NO"/>
          </a:p>
        </p:txBody>
      </p:sp>
    </p:spTree>
    <p:extLst>
      <p:ext uri="{BB962C8B-B14F-4D97-AF65-F5344CB8AC3E}">
        <p14:creationId xmlns:p14="http://schemas.microsoft.com/office/powerpoint/2010/main" val="218315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D2121-3DAD-4F3E-BF99-55806D44FB86}" type="datetimeFigureOut">
              <a:rPr lang="nb-NO" smtClean="0"/>
              <a:t>21.03.2018</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0F5BB-3B67-423B-84BC-31E56A0E5C67}" type="slidenum">
              <a:rPr lang="nb-NO" smtClean="0"/>
              <a:t>‹#›</a:t>
            </a:fld>
            <a:endParaRPr lang="nb-NO"/>
          </a:p>
        </p:txBody>
      </p:sp>
    </p:spTree>
    <p:extLst>
      <p:ext uri="{BB962C8B-B14F-4D97-AF65-F5344CB8AC3E}">
        <p14:creationId xmlns:p14="http://schemas.microsoft.com/office/powerpoint/2010/main" val="1051196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829" y="2564904"/>
            <a:ext cx="7772400" cy="1470025"/>
          </a:xfrm>
        </p:spPr>
        <p:txBody>
          <a:bodyPr>
            <a:normAutofit fontScale="90000"/>
          </a:bodyPr>
          <a:lstStyle/>
          <a:p>
            <a:r>
              <a:rPr lang="en-US" b="1" dirty="0"/>
              <a:t>European Union’s Partners’ Quarterly Review Meeting (QRM 8</a:t>
            </a:r>
            <a:r>
              <a:rPr lang="en-US" b="1" dirty="0" smtClean="0"/>
              <a:t>)</a:t>
            </a:r>
            <a:br>
              <a:rPr lang="en-US" b="1" dirty="0" smtClean="0"/>
            </a:br>
            <a:r>
              <a:rPr lang="en-US" sz="2200" dirty="0"/>
              <a:t>Zonal Effort for Agricultural Transformation: Bahr-el-Ghazal Effort for Agricultural Development</a:t>
            </a:r>
            <a:r>
              <a:rPr lang="en-US" b="1" dirty="0"/>
              <a:t/>
            </a:r>
            <a:br>
              <a:rPr lang="en-US" b="1" dirty="0"/>
            </a:br>
            <a:endParaRPr lang="en-US" b="1" dirty="0"/>
          </a:p>
        </p:txBody>
      </p:sp>
      <p:sp>
        <p:nvSpPr>
          <p:cNvPr id="3" name="Subtitle 2"/>
          <p:cNvSpPr>
            <a:spLocks noGrp="1"/>
          </p:cNvSpPr>
          <p:nvPr>
            <p:ph type="subTitle" idx="1"/>
          </p:nvPr>
        </p:nvSpPr>
        <p:spPr>
          <a:xfrm>
            <a:off x="1371600" y="4509120"/>
            <a:ext cx="6400800" cy="1440160"/>
          </a:xfrm>
        </p:spPr>
        <p:txBody>
          <a:bodyPr>
            <a:normAutofit/>
          </a:bodyPr>
          <a:lstStyle/>
          <a:p>
            <a:r>
              <a:rPr lang="en-US" sz="2400" b="1" dirty="0"/>
              <a:t>21 - 22 March 2018 | Delegation of the European Union Conference Hall | Juba, South Sudan</a:t>
            </a:r>
            <a:endParaRPr lang="en-GB"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516" y="692696"/>
            <a:ext cx="1777027" cy="159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405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23575" y="116632"/>
            <a:ext cx="7704906" cy="1224136"/>
          </a:xfrm>
        </p:spPr>
        <p:txBody>
          <a:bodyPr>
            <a:normAutofit/>
          </a:bodyPr>
          <a:lstStyle/>
          <a:p>
            <a:pPr algn="l"/>
            <a:r>
              <a:rPr lang="en-US" altLang="en-US" sz="3200" b="1" dirty="0" smtClean="0">
                <a:solidFill>
                  <a:schemeClr val="accent6">
                    <a:lumMod val="75000"/>
                  </a:schemeClr>
                </a:solidFill>
                <a:latin typeface="+mn-lt"/>
              </a:rPr>
              <a:t>Activities and Achievements </a:t>
            </a:r>
            <a:endParaRPr lang="en-GB" altLang="en-US" sz="3200" b="1" dirty="0" smtClean="0">
              <a:solidFill>
                <a:schemeClr val="accent6">
                  <a:lumMod val="75000"/>
                </a:schemeClr>
              </a:solidFill>
              <a:latin typeface="+mn-lt"/>
            </a:endParaRPr>
          </a:p>
        </p:txBody>
      </p:sp>
      <p:graphicFrame>
        <p:nvGraphicFramePr>
          <p:cNvPr id="81924" name="Group 4"/>
          <p:cNvGraphicFramePr>
            <a:graphicFrameLocks noGrp="1"/>
          </p:cNvGraphicFramePr>
          <p:nvPr>
            <p:ph idx="4294967295"/>
          </p:nvPr>
        </p:nvGraphicFramePr>
        <p:xfrm>
          <a:off x="0" y="6561138"/>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116632"/>
            <a:ext cx="1959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8918" y="1196752"/>
            <a:ext cx="7704906" cy="6463308"/>
          </a:xfrm>
          <a:prstGeom prst="rect">
            <a:avLst/>
          </a:prstGeom>
        </p:spPr>
        <p:txBody>
          <a:bodyPr wrap="square">
            <a:spAutoFit/>
          </a:bodyPr>
          <a:lstStyle/>
          <a:p>
            <a:r>
              <a:rPr lang="en-GB" dirty="0"/>
              <a:t> </a:t>
            </a:r>
            <a:endParaRPr lang="en-US" dirty="0"/>
          </a:p>
          <a:p>
            <a:r>
              <a:rPr lang="en-GB" u="sng" dirty="0"/>
              <a:t>Activity 2.5 </a:t>
            </a:r>
            <a:r>
              <a:rPr lang="en-GB" i="1" dirty="0"/>
              <a:t>Conduct sessions in gender, protection, conflict resolution and peace building for 160 people</a:t>
            </a:r>
            <a:endParaRPr lang="en-US" dirty="0"/>
          </a:p>
          <a:p>
            <a:r>
              <a:rPr lang="en-GB" i="1" dirty="0"/>
              <a:t> </a:t>
            </a:r>
            <a:endParaRPr lang="en-US" dirty="0"/>
          </a:p>
          <a:p>
            <a:pPr marL="285750" indent="-285750">
              <a:buFont typeface="Arial" panose="020B0604020202020204" pitchFamily="34" charset="0"/>
              <a:buChar char="•"/>
            </a:pPr>
            <a:r>
              <a:rPr lang="en-GB" dirty="0"/>
              <a:t>Gender equity trainings were </a:t>
            </a:r>
            <a:r>
              <a:rPr lang="en-GB" dirty="0" smtClean="0"/>
              <a:t>conducted. </a:t>
            </a:r>
            <a:r>
              <a:rPr lang="en-GB" dirty="0"/>
              <a:t>In </a:t>
            </a:r>
            <a:r>
              <a:rPr lang="en-GB" dirty="0" err="1"/>
              <a:t>Ayien</a:t>
            </a:r>
            <a:r>
              <a:rPr lang="en-GB" dirty="0"/>
              <a:t> section, this activity was done in March and June 2016 but for the road extension in </a:t>
            </a:r>
            <a:r>
              <a:rPr lang="en-GB" dirty="0" err="1"/>
              <a:t>Panliet</a:t>
            </a:r>
            <a:r>
              <a:rPr lang="en-GB" dirty="0"/>
              <a:t>, it was concluded in October-November 2016. </a:t>
            </a:r>
            <a:endParaRPr lang="en-GB" dirty="0" smtClean="0"/>
          </a:p>
          <a:p>
            <a:pPr marL="285750" indent="-285750">
              <a:buFont typeface="Arial" panose="020B0604020202020204" pitchFamily="34" charset="0"/>
              <a:buChar char="•"/>
            </a:pPr>
            <a:r>
              <a:rPr lang="en-GB" dirty="0" smtClean="0"/>
              <a:t>A </a:t>
            </a:r>
            <a:r>
              <a:rPr lang="en-GB" dirty="0"/>
              <a:t>total of 100 CBO members benefited from this training (93 males, 7 females). The public at large approximately 900 community members were part of the awareness sessions and thus benefited from this message</a:t>
            </a:r>
            <a:r>
              <a:rPr lang="en-GB" dirty="0" smtClean="0"/>
              <a:t>.</a:t>
            </a:r>
          </a:p>
          <a:p>
            <a:pPr marL="285750" indent="-285750">
              <a:buFont typeface="Arial" panose="020B0604020202020204" pitchFamily="34" charset="0"/>
              <a:buChar char="•"/>
            </a:pPr>
            <a:endParaRPr lang="en-GB" dirty="0"/>
          </a:p>
          <a:p>
            <a:r>
              <a:rPr lang="en-GB" u="sng" dirty="0"/>
              <a:t>Activity 2.6</a:t>
            </a:r>
            <a:r>
              <a:rPr lang="en-GB" i="1" dirty="0"/>
              <a:t> Conduct HIV and AIDS awareness sessions for 900 people</a:t>
            </a:r>
            <a:endParaRPr lang="en-US" dirty="0"/>
          </a:p>
          <a:p>
            <a:pPr marL="285750" indent="-285750">
              <a:buFont typeface="Arial" panose="020B0604020202020204" pitchFamily="34" charset="0"/>
              <a:buChar char="•"/>
            </a:pPr>
            <a:r>
              <a:rPr lang="en-GB" dirty="0"/>
              <a:t>900 community members (540 males, 360 females) also benefited from this activity. </a:t>
            </a:r>
            <a:endParaRPr lang="en-GB" dirty="0" smtClean="0"/>
          </a:p>
          <a:p>
            <a:pPr marL="285750" indent="-285750">
              <a:buFont typeface="Arial" panose="020B0604020202020204" pitchFamily="34" charset="0"/>
              <a:buChar char="•"/>
            </a:pPr>
            <a:r>
              <a:rPr lang="en-GB" dirty="0" smtClean="0"/>
              <a:t>A </a:t>
            </a:r>
            <a:r>
              <a:rPr lang="en-GB" dirty="0"/>
              <a:t>public gathering was sensitized about HIV/AIDS; first through training to 100 CBO members and later through drama sessions in which members of the public became part of this sessions. Training to members was done between April and May but in November-December 2016, drama sessions were carried out in the local communities as an awareness approach.</a:t>
            </a:r>
            <a:endParaRPr lang="en-US" dirty="0"/>
          </a:p>
          <a:p>
            <a:r>
              <a:rPr lang="en-GB" dirty="0"/>
              <a:t> </a:t>
            </a:r>
            <a:endParaRPr lang="en-US" dirty="0"/>
          </a:p>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2896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23575" y="116632"/>
            <a:ext cx="7704906" cy="1224136"/>
          </a:xfrm>
        </p:spPr>
        <p:txBody>
          <a:bodyPr>
            <a:normAutofit/>
          </a:bodyPr>
          <a:lstStyle/>
          <a:p>
            <a:pPr algn="l"/>
            <a:r>
              <a:rPr lang="en-US" altLang="en-US" sz="3200" b="1" dirty="0" smtClean="0">
                <a:solidFill>
                  <a:schemeClr val="accent6">
                    <a:lumMod val="75000"/>
                  </a:schemeClr>
                </a:solidFill>
                <a:latin typeface="+mn-lt"/>
              </a:rPr>
              <a:t>Activities and Achievements </a:t>
            </a:r>
            <a:endParaRPr lang="en-GB" altLang="en-US" sz="3200" b="1" dirty="0" smtClean="0">
              <a:solidFill>
                <a:schemeClr val="accent6">
                  <a:lumMod val="75000"/>
                </a:schemeClr>
              </a:solidFill>
              <a:latin typeface="+mn-lt"/>
            </a:endParaRPr>
          </a:p>
        </p:txBody>
      </p:sp>
      <p:graphicFrame>
        <p:nvGraphicFramePr>
          <p:cNvPr id="81924" name="Group 4"/>
          <p:cNvGraphicFramePr>
            <a:graphicFrameLocks noGrp="1"/>
          </p:cNvGraphicFramePr>
          <p:nvPr>
            <p:ph idx="4294967295"/>
          </p:nvPr>
        </p:nvGraphicFramePr>
        <p:xfrm>
          <a:off x="0" y="6561138"/>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116632"/>
            <a:ext cx="1959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753281"/>
            <a:ext cx="7704906" cy="6186309"/>
          </a:xfrm>
          <a:prstGeom prst="rect">
            <a:avLst/>
          </a:prstGeom>
        </p:spPr>
        <p:txBody>
          <a:bodyPr wrap="square">
            <a:spAutoFit/>
          </a:bodyPr>
          <a:lstStyle/>
          <a:p>
            <a:r>
              <a:rPr lang="en-GB" dirty="0"/>
              <a:t> </a:t>
            </a:r>
            <a:endParaRPr lang="en-US" dirty="0"/>
          </a:p>
          <a:p>
            <a:r>
              <a:rPr lang="en-GB" b="1" dirty="0"/>
              <a:t>R3 – Local communities utilizing opportunities created by the feeder road construction and maintenance activities to diversify their livelihoods.</a:t>
            </a:r>
            <a:endParaRPr lang="en-US" b="1" dirty="0"/>
          </a:p>
          <a:p>
            <a:r>
              <a:rPr lang="en-GB" dirty="0"/>
              <a:t> </a:t>
            </a:r>
            <a:endParaRPr lang="en-US" dirty="0"/>
          </a:p>
          <a:p>
            <a:r>
              <a:rPr lang="en-GB" u="sng" dirty="0"/>
              <a:t>Activity 3.1</a:t>
            </a:r>
            <a:r>
              <a:rPr lang="en-GB" dirty="0"/>
              <a:t> </a:t>
            </a:r>
            <a:r>
              <a:rPr lang="en-GB" i="1" dirty="0"/>
              <a:t>Engage with CBOs to identify income generation opportunities presented by the road construction and maintenance activities.</a:t>
            </a:r>
            <a:endParaRPr lang="en-US" dirty="0"/>
          </a:p>
          <a:p>
            <a:r>
              <a:rPr lang="en-GB" dirty="0"/>
              <a:t> </a:t>
            </a:r>
            <a:endParaRPr lang="en-US" dirty="0"/>
          </a:p>
          <a:p>
            <a:pPr marL="285750" indent="-285750">
              <a:buFont typeface="Arial" panose="020B0604020202020204" pitchFamily="34" charset="0"/>
              <a:buChar char="•"/>
            </a:pPr>
            <a:r>
              <a:rPr lang="en-GB" dirty="0"/>
              <a:t>Throughout the time of contact with the communities, the CBO members have been sensitized on opportunities that are brought about by the road. </a:t>
            </a:r>
            <a:endParaRPr lang="en-GB" dirty="0" smtClean="0"/>
          </a:p>
          <a:p>
            <a:pPr marL="285750" indent="-285750">
              <a:buFont typeface="Arial" panose="020B0604020202020204" pitchFamily="34" charset="0"/>
              <a:buChar char="•"/>
            </a:pPr>
            <a:r>
              <a:rPr lang="en-GB" dirty="0" smtClean="0"/>
              <a:t>An </a:t>
            </a:r>
            <a:r>
              <a:rPr lang="en-GB" dirty="0"/>
              <a:t>emphasis was put on business opportunities as the local farmers can easily transport their produce to the nearby markets for sale and they can also access other goods and services in the local markets.</a:t>
            </a:r>
            <a:endParaRPr lang="en-US" dirty="0"/>
          </a:p>
          <a:p>
            <a:r>
              <a:rPr lang="en-GB" dirty="0"/>
              <a:t> </a:t>
            </a:r>
            <a:endParaRPr lang="en-US" dirty="0"/>
          </a:p>
          <a:p>
            <a:r>
              <a:rPr lang="en-GB" u="sng" dirty="0"/>
              <a:t>Activity 3.2</a:t>
            </a:r>
            <a:r>
              <a:rPr lang="en-GB" dirty="0"/>
              <a:t> </a:t>
            </a:r>
            <a:r>
              <a:rPr lang="en-GB" i="1" dirty="0"/>
              <a:t>Conduct training in Basic Business Management skills for CBO leadership.</a:t>
            </a:r>
            <a:endParaRPr lang="en-US" dirty="0"/>
          </a:p>
          <a:p>
            <a:pPr marL="285750" indent="-285750">
              <a:buFont typeface="Arial" panose="020B0604020202020204" pitchFamily="34" charset="0"/>
              <a:buChar char="•"/>
            </a:pPr>
            <a:r>
              <a:rPr lang="en-GB" dirty="0"/>
              <a:t> </a:t>
            </a:r>
            <a:r>
              <a:rPr lang="en-US" dirty="0" smtClean="0"/>
              <a:t>The </a:t>
            </a:r>
            <a:r>
              <a:rPr lang="en-US" dirty="0"/>
              <a:t>training was delivered at different locations and dates and was conducted by NRC project officers from 26</a:t>
            </a:r>
            <a:r>
              <a:rPr lang="en-US" baseline="30000" dirty="0"/>
              <a:t>th</a:t>
            </a:r>
            <a:r>
              <a:rPr lang="en-US" dirty="0"/>
              <a:t> January 2016 to June and later concluded in October 2016 in </a:t>
            </a:r>
            <a:r>
              <a:rPr lang="en-US" dirty="0" err="1"/>
              <a:t>Gogrial</a:t>
            </a:r>
            <a:r>
              <a:rPr lang="en-US" dirty="0"/>
              <a:t> and </a:t>
            </a:r>
            <a:r>
              <a:rPr lang="en-US" dirty="0" err="1"/>
              <a:t>Twic</a:t>
            </a:r>
            <a:r>
              <a:rPr lang="en-US" dirty="0"/>
              <a:t> States (former </a:t>
            </a:r>
            <a:r>
              <a:rPr lang="en-US" dirty="0" err="1"/>
              <a:t>Warrap</a:t>
            </a:r>
            <a:r>
              <a:rPr lang="en-US" dirty="0"/>
              <a:t> State). </a:t>
            </a:r>
            <a:endParaRPr lang="en-US" dirty="0" smtClean="0"/>
          </a:p>
          <a:p>
            <a:pPr marL="285750" indent="-285750">
              <a:buFont typeface="Arial" panose="020B0604020202020204" pitchFamily="34" charset="0"/>
              <a:buChar char="•"/>
            </a:pPr>
            <a:r>
              <a:rPr lang="en-US" dirty="0" smtClean="0"/>
              <a:t>Up </a:t>
            </a:r>
            <a:r>
              <a:rPr lang="en-US" dirty="0"/>
              <a:t>to 100 participants (93 males and 7 females) took part in these sessions. A total of 10 groups were trained over the stated time period. </a:t>
            </a:r>
          </a:p>
          <a:p>
            <a:pPr marL="285750" indent="-285750" algn="just">
              <a:buFont typeface="Arial" panose="020B0604020202020204" pitchFamily="34" charset="0"/>
              <a:buChar char="•"/>
            </a:pPr>
            <a:endParaRPr lang="en-US" dirty="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1235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38918" y="133513"/>
            <a:ext cx="7704906" cy="1063923"/>
          </a:xfrm>
        </p:spPr>
        <p:txBody>
          <a:bodyPr>
            <a:normAutofit/>
          </a:bodyPr>
          <a:lstStyle/>
          <a:p>
            <a:pPr algn="l"/>
            <a:r>
              <a:rPr lang="en-US" altLang="en-US" sz="3200" b="1" dirty="0" smtClean="0">
                <a:solidFill>
                  <a:schemeClr val="accent6">
                    <a:lumMod val="75000"/>
                  </a:schemeClr>
                </a:solidFill>
                <a:latin typeface="+mn-lt"/>
              </a:rPr>
              <a:t>Emerging Issues</a:t>
            </a:r>
            <a:endParaRPr lang="en-GB" altLang="en-US" sz="3200" b="1" dirty="0" smtClean="0">
              <a:solidFill>
                <a:schemeClr val="accent6">
                  <a:lumMod val="75000"/>
                </a:schemeClr>
              </a:solidFill>
              <a:latin typeface="+mn-lt"/>
            </a:endParaRPr>
          </a:p>
        </p:txBody>
      </p:sp>
      <p:graphicFrame>
        <p:nvGraphicFramePr>
          <p:cNvPr id="81924" name="Group 4"/>
          <p:cNvGraphicFramePr>
            <a:graphicFrameLocks noGrp="1"/>
          </p:cNvGraphicFramePr>
          <p:nvPr>
            <p:ph idx="4294967295"/>
          </p:nvPr>
        </p:nvGraphicFramePr>
        <p:xfrm>
          <a:off x="0" y="6561138"/>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116632"/>
            <a:ext cx="1959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0"/>
          <p:cNvSpPr txBox="1">
            <a:spLocks noChangeArrowheads="1"/>
          </p:cNvSpPr>
          <p:nvPr/>
        </p:nvSpPr>
        <p:spPr bwMode="auto">
          <a:xfrm>
            <a:off x="136079" y="1242634"/>
            <a:ext cx="887184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buFont typeface="Arial" panose="020B0604020202020204" pitchFamily="34" charset="0"/>
              <a:buChar char="•"/>
            </a:pPr>
            <a:r>
              <a:rPr lang="en-US" dirty="0"/>
              <a:t>The project was initially planned to take place from July 2015 - June 2016 (12 months) but following the endorsement by the Minister of Physical Infrastructure </a:t>
            </a:r>
            <a:r>
              <a:rPr lang="en-US" dirty="0" err="1"/>
              <a:t>Twic</a:t>
            </a:r>
            <a:r>
              <a:rPr lang="en-US" dirty="0"/>
              <a:t> State, the extension of the road from </a:t>
            </a:r>
            <a:r>
              <a:rPr lang="en-US" dirty="0" err="1"/>
              <a:t>Ayien</a:t>
            </a:r>
            <a:r>
              <a:rPr lang="en-US" dirty="0"/>
              <a:t> Market to </a:t>
            </a:r>
            <a:r>
              <a:rPr lang="en-US" dirty="0" err="1"/>
              <a:t>Panliet</a:t>
            </a:r>
            <a:r>
              <a:rPr lang="en-US" dirty="0"/>
              <a:t> became part of the action. </a:t>
            </a:r>
            <a:endParaRPr lang="en-US" dirty="0" smtClean="0"/>
          </a:p>
          <a:p>
            <a:pPr marL="285750" indent="-285750">
              <a:buFont typeface="Arial" panose="020B0604020202020204" pitchFamily="34" charset="0"/>
              <a:buChar char="•"/>
            </a:pPr>
            <a:r>
              <a:rPr lang="en-US" dirty="0" smtClean="0"/>
              <a:t>Due </a:t>
            </a:r>
            <a:r>
              <a:rPr lang="en-US" dirty="0"/>
              <a:t>to this extension, the project timeline was pushed to 5</a:t>
            </a:r>
            <a:r>
              <a:rPr lang="en-US" baseline="30000" dirty="0"/>
              <a:t>th</a:t>
            </a:r>
            <a:r>
              <a:rPr lang="en-US" dirty="0"/>
              <a:t> August 2016 but this was also followed with No-Cost-Extension period which took the action up to 5</a:t>
            </a:r>
            <a:r>
              <a:rPr lang="en-US" baseline="30000" dirty="0"/>
              <a:t>th</a:t>
            </a:r>
            <a:r>
              <a:rPr lang="en-US" dirty="0"/>
              <a:t> December </a:t>
            </a:r>
            <a:r>
              <a:rPr lang="en-US" dirty="0" smtClean="0"/>
              <a:t>2016.</a:t>
            </a:r>
          </a:p>
          <a:p>
            <a:pPr marL="285750" indent="-285750">
              <a:buFont typeface="Arial" panose="020B0604020202020204" pitchFamily="34" charset="0"/>
              <a:buChar char="•"/>
            </a:pPr>
            <a:r>
              <a:rPr lang="en-AU" dirty="0" smtClean="0"/>
              <a:t>The </a:t>
            </a:r>
            <a:r>
              <a:rPr lang="en-AU" dirty="0"/>
              <a:t>main risk in the areas where the trainings were conducted was </a:t>
            </a:r>
            <a:r>
              <a:rPr lang="en-AU" dirty="0" smtClean="0"/>
              <a:t>inter-communal </a:t>
            </a:r>
            <a:r>
              <a:rPr lang="en-AU" dirty="0"/>
              <a:t>fighting </a:t>
            </a:r>
            <a:r>
              <a:rPr lang="en-AU" dirty="0" smtClean="0"/>
              <a:t>between </a:t>
            </a:r>
            <a:r>
              <a:rPr lang="en-AU" dirty="0" err="1"/>
              <a:t>Aguok</a:t>
            </a:r>
            <a:r>
              <a:rPr lang="en-AU" dirty="0"/>
              <a:t> and </a:t>
            </a:r>
            <a:r>
              <a:rPr lang="en-AU" dirty="0" err="1"/>
              <a:t>Apuk</a:t>
            </a:r>
            <a:r>
              <a:rPr lang="en-AU" dirty="0"/>
              <a:t> communities. </a:t>
            </a:r>
            <a:endParaRPr lang="en-AU" dirty="0" smtClean="0"/>
          </a:p>
          <a:p>
            <a:pPr marL="285750" indent="-285750">
              <a:buFont typeface="Arial" panose="020B0604020202020204" pitchFamily="34" charset="0"/>
              <a:buChar char="•"/>
            </a:pPr>
            <a:r>
              <a:rPr lang="en-AU" dirty="0" smtClean="0"/>
              <a:t>Another </a:t>
            </a:r>
            <a:r>
              <a:rPr lang="en-AU" dirty="0"/>
              <a:t>risk is that people whose properties were affected along the road were not willing to relocate. This delayed </a:t>
            </a:r>
            <a:r>
              <a:rPr lang="en-AU" dirty="0" smtClean="0"/>
              <a:t>work.</a:t>
            </a:r>
            <a:r>
              <a:rPr lang="en-US" dirty="0"/>
              <a:t> Community in </a:t>
            </a:r>
            <a:r>
              <a:rPr lang="en-US" dirty="0" err="1"/>
              <a:t>Ayien</a:t>
            </a:r>
            <a:r>
              <a:rPr lang="en-US" dirty="0"/>
              <a:t> (</a:t>
            </a:r>
            <a:r>
              <a:rPr lang="en-US" dirty="0" err="1"/>
              <a:t>Twic</a:t>
            </a:r>
            <a:r>
              <a:rPr lang="en-US" dirty="0"/>
              <a:t> County) </a:t>
            </a:r>
            <a:r>
              <a:rPr lang="en-US" dirty="0" smtClean="0"/>
              <a:t>rejected </a:t>
            </a:r>
            <a:r>
              <a:rPr lang="en-US" dirty="0"/>
              <a:t>the road extension but accepted it later; this delayed the implementation. </a:t>
            </a:r>
          </a:p>
          <a:p>
            <a:endParaRPr lang="en-US" dirty="0" smtClean="0"/>
          </a:p>
          <a:p>
            <a:endParaRPr lang="en-US" dirty="0"/>
          </a:p>
          <a:p>
            <a:endParaRPr lang="en-US" dirty="0"/>
          </a:p>
        </p:txBody>
      </p:sp>
    </p:spTree>
    <p:extLst>
      <p:ext uri="{BB962C8B-B14F-4D97-AF65-F5344CB8AC3E}">
        <p14:creationId xmlns:p14="http://schemas.microsoft.com/office/powerpoint/2010/main" val="4096418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38918" y="133513"/>
            <a:ext cx="7704906" cy="1063923"/>
          </a:xfrm>
        </p:spPr>
        <p:txBody>
          <a:bodyPr>
            <a:normAutofit/>
          </a:bodyPr>
          <a:lstStyle/>
          <a:p>
            <a:pPr algn="l"/>
            <a:r>
              <a:rPr lang="en-US" altLang="en-US" sz="3200" b="1" dirty="0" smtClean="0">
                <a:solidFill>
                  <a:schemeClr val="accent6">
                    <a:lumMod val="75000"/>
                  </a:schemeClr>
                </a:solidFill>
                <a:latin typeface="+mn-lt"/>
              </a:rPr>
              <a:t>Lessons Learnt</a:t>
            </a:r>
            <a:endParaRPr lang="en-GB" altLang="en-US" sz="3200" b="1" dirty="0" smtClean="0">
              <a:solidFill>
                <a:schemeClr val="accent6">
                  <a:lumMod val="75000"/>
                </a:schemeClr>
              </a:solidFill>
              <a:latin typeface="+mn-lt"/>
            </a:endParaRPr>
          </a:p>
        </p:txBody>
      </p:sp>
      <p:graphicFrame>
        <p:nvGraphicFramePr>
          <p:cNvPr id="81924" name="Group 4"/>
          <p:cNvGraphicFramePr>
            <a:graphicFrameLocks noGrp="1"/>
          </p:cNvGraphicFramePr>
          <p:nvPr>
            <p:ph idx="4294967295"/>
          </p:nvPr>
        </p:nvGraphicFramePr>
        <p:xfrm>
          <a:off x="0" y="6561138"/>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116632"/>
            <a:ext cx="1959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0"/>
          <p:cNvSpPr txBox="1">
            <a:spLocks noChangeArrowheads="1"/>
          </p:cNvSpPr>
          <p:nvPr/>
        </p:nvSpPr>
        <p:spPr bwMode="auto">
          <a:xfrm>
            <a:off x="136079" y="1014262"/>
            <a:ext cx="88718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t> </a:t>
            </a:r>
            <a:endParaRPr lang="en-US" dirty="0"/>
          </a:p>
          <a:p>
            <a:endParaRPr lang="en-US" dirty="0"/>
          </a:p>
        </p:txBody>
      </p:sp>
      <p:sp>
        <p:nvSpPr>
          <p:cNvPr id="2" name="Rectangle 1"/>
          <p:cNvSpPr/>
          <p:nvPr/>
        </p:nvSpPr>
        <p:spPr>
          <a:xfrm>
            <a:off x="438918" y="1166604"/>
            <a:ext cx="8136904" cy="4858702"/>
          </a:xfrm>
          <a:prstGeom prst="rect">
            <a:avLst/>
          </a:prstGeom>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400" dirty="0">
                <a:ea typeface="Calibri" panose="020F0502020204030204" pitchFamily="34" charset="0"/>
                <a:cs typeface="Arial" panose="020B0604020202020204" pitchFamily="34" charset="0"/>
              </a:rPr>
              <a:t>Higher level </a:t>
            </a:r>
            <a:r>
              <a:rPr lang="en-US" sz="2400" dirty="0" smtClean="0">
                <a:ea typeface="Calibri" panose="020F0502020204030204" pitchFamily="34" charset="0"/>
                <a:cs typeface="Arial" panose="020B0604020202020204" pitchFamily="34" charset="0"/>
              </a:rPr>
              <a:t>government </a:t>
            </a:r>
            <a:r>
              <a:rPr lang="en-US" sz="2400" dirty="0">
                <a:ea typeface="Calibri" panose="020F0502020204030204" pitchFamily="34" charset="0"/>
                <a:cs typeface="Arial" panose="020B0604020202020204" pitchFamily="34" charset="0"/>
              </a:rPr>
              <a:t>support is very paramount for the success of the road construction project and as well as for addressing some of the issues arising from the road construction from the communities affected.</a:t>
            </a:r>
            <a:endParaRPr lang="en-US" sz="24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E" sz="2400" dirty="0">
                <a:cs typeface="Arial" panose="020B0604020202020204" pitchFamily="34" charset="0"/>
              </a:rPr>
              <a:t>Drama should be an integral component of the awareness project as drama sessions at last emerged as the most appreciated tool for awareness creation.</a:t>
            </a:r>
            <a:endParaRPr lang="en-US" sz="2400" dirty="0"/>
          </a:p>
          <a:p>
            <a:pPr marL="342900" lvl="0" indent="-342900" algn="just">
              <a:lnSpc>
                <a:spcPct val="107000"/>
              </a:lnSpc>
              <a:spcAft>
                <a:spcPts val="800"/>
              </a:spcAft>
              <a:buFont typeface="Symbol" panose="05050102010706020507" pitchFamily="18" charset="2"/>
              <a:buChar char=""/>
            </a:pPr>
            <a:r>
              <a:rPr lang="en-IE" sz="2400" dirty="0">
                <a:cs typeface="Arial" panose="020B0604020202020204" pitchFamily="34" charset="0"/>
              </a:rPr>
              <a:t>CBO registration process at the state level takes a lot of time; this activity needs to be allocated more time in the future.</a:t>
            </a:r>
            <a:endParaRPr lang="en-US" sz="2400" dirty="0"/>
          </a:p>
          <a:p>
            <a:pPr marL="342900" marR="0" lvl="0" indent="-342900" algn="just">
              <a:spcBef>
                <a:spcPts val="0"/>
              </a:spcBef>
              <a:spcAft>
                <a:spcPts val="0"/>
              </a:spcAft>
              <a:buFont typeface="Symbol" panose="05050102010706020507" pitchFamily="18" charset="2"/>
              <a:buChar char=""/>
            </a:pPr>
            <a:r>
              <a:rPr lang="en-US" sz="2400" dirty="0">
                <a:ea typeface="Calibri" panose="020F0502020204030204" pitchFamily="34" charset="0"/>
                <a:cs typeface="Arial" panose="020B0604020202020204" pitchFamily="34" charset="0"/>
              </a:rPr>
              <a:t>It is important that concerns presented by the community are taken seriously and resolutions made with the support of the local authorities.</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25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_20161202_1235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4999286" cy="49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4941168"/>
            <a:ext cx="4788024" cy="646331"/>
          </a:xfrm>
          <a:prstGeom prst="rect">
            <a:avLst/>
          </a:prstGeom>
        </p:spPr>
        <p:txBody>
          <a:bodyPr wrap="square">
            <a:spAutoFit/>
          </a:bodyPr>
          <a:lstStyle/>
          <a:p>
            <a:pPr indent="228600"/>
            <a:r>
              <a:rPr lang="en-US" sz="1200" dirty="0">
                <a:latin typeface="Calibri" panose="020F0502020204030204" pitchFamily="34" charset="0"/>
                <a:ea typeface="Times New Roman" panose="02020603050405020304" pitchFamily="18" charset="0"/>
                <a:cs typeface="Times New Roman" panose="02020603050405020304" pitchFamily="18" charset="0"/>
              </a:rPr>
              <a:t>Figure </a:t>
            </a:r>
            <a:r>
              <a:rPr lang="en-US" sz="1200" dirty="0" smtClean="0">
                <a:latin typeface="Calibri" panose="020F0502020204030204" pitchFamily="34" charset="0"/>
                <a:ea typeface="Times New Roman" panose="02020603050405020304" pitchFamily="18" charset="0"/>
                <a:cs typeface="Times New Roman" panose="02020603050405020304" pitchFamily="18" charset="0"/>
              </a:rPr>
              <a:t>1: </a:t>
            </a:r>
            <a:r>
              <a:rPr lang="en-US" sz="1200" dirty="0">
                <a:latin typeface="Calibri" panose="020F0502020204030204" pitchFamily="34" charset="0"/>
                <a:ea typeface="Times New Roman" panose="02020603050405020304" pitchFamily="18" charset="0"/>
                <a:cs typeface="Times New Roman" panose="02020603050405020304" pitchFamily="18" charset="0"/>
              </a:rPr>
              <a:t>Members of the community attending an </a:t>
            </a:r>
            <a:endParaRPr lang="en-US" sz="1200" dirty="0" smtClean="0">
              <a:latin typeface="Calibri" panose="020F0502020204030204" pitchFamily="34" charset="0"/>
              <a:ea typeface="Times New Roman" panose="02020603050405020304" pitchFamily="18" charset="0"/>
              <a:cs typeface="Times New Roman" panose="02020603050405020304" pitchFamily="18" charset="0"/>
            </a:endParaRPr>
          </a:p>
          <a:p>
            <a:pPr indent="228600"/>
            <a:r>
              <a:rPr lang="en-US" sz="1200" dirty="0" smtClean="0">
                <a:latin typeface="Calibri" panose="020F0502020204030204" pitchFamily="34" charset="0"/>
                <a:ea typeface="Times New Roman" panose="02020603050405020304" pitchFamily="18" charset="0"/>
                <a:cs typeface="Times New Roman" panose="02020603050405020304" pitchFamily="18" charset="0"/>
              </a:rPr>
              <a:t>awareness </a:t>
            </a:r>
            <a:r>
              <a:rPr lang="en-US" sz="1200" dirty="0">
                <a:latin typeface="Calibri" panose="020F0502020204030204" pitchFamily="34" charset="0"/>
                <a:ea typeface="Times New Roman" panose="02020603050405020304" pitchFamily="18" charset="0"/>
                <a:cs typeface="Times New Roman" panose="02020603050405020304" pitchFamily="18" charset="0"/>
              </a:rPr>
              <a:t>session in </a:t>
            </a:r>
            <a:r>
              <a:rPr lang="en-US" sz="1200" dirty="0" err="1">
                <a:latin typeface="Calibri" panose="020F0502020204030204" pitchFamily="34" charset="0"/>
                <a:ea typeface="Times New Roman" panose="02020603050405020304" pitchFamily="18" charset="0"/>
                <a:cs typeface="Times New Roman" panose="02020603050405020304" pitchFamily="18" charset="0"/>
              </a:rPr>
              <a:t>Mayom</a:t>
            </a:r>
            <a:r>
              <a:rPr lang="en-US" sz="1200" dirty="0">
                <a:latin typeface="Calibri" panose="020F0502020204030204" pitchFamily="34" charset="0"/>
                <a:ea typeface="Times New Roman" panose="02020603050405020304" pitchFamily="18" charset="0"/>
                <a:cs typeface="Times New Roman" panose="02020603050405020304" pitchFamily="18" charset="0"/>
              </a:rPr>
              <a:t> </a:t>
            </a:r>
            <a:r>
              <a:rPr lang="en-US" sz="1200" dirty="0" err="1" smtClean="0">
                <a:latin typeface="Calibri" panose="020F0502020204030204" pitchFamily="34" charset="0"/>
                <a:ea typeface="Times New Roman" panose="02020603050405020304" pitchFamily="18" charset="0"/>
                <a:cs typeface="Times New Roman" panose="02020603050405020304" pitchFamily="18" charset="0"/>
              </a:rPr>
              <a:t>Totin</a:t>
            </a:r>
            <a:r>
              <a:rPr lang="en-US" sz="1200" dirty="0" smtClean="0">
                <a:latin typeface="Calibri" panose="020F0502020204030204" pitchFamily="34" charset="0"/>
                <a:ea typeface="Times New Roman" panose="02020603050405020304" pitchFamily="18" charset="0"/>
                <a:cs typeface="Times New Roman" panose="02020603050405020304" pitchFamily="18" charset="0"/>
              </a:rPr>
              <a:t>. November 2016: Photo </a:t>
            </a:r>
            <a:r>
              <a:rPr lang="en-US" sz="1200" dirty="0">
                <a:latin typeface="Calibri" panose="020F0502020204030204" pitchFamily="34" charset="0"/>
                <a:ea typeface="Times New Roman" panose="02020603050405020304" pitchFamily="18" charset="0"/>
                <a:cs typeface="Times New Roman" panose="02020603050405020304" pitchFamily="18" charset="0"/>
              </a:rPr>
              <a:t>by </a:t>
            </a:r>
            <a:r>
              <a:rPr lang="en-US" sz="1200" dirty="0" err="1">
                <a:latin typeface="Calibri" panose="020F0502020204030204" pitchFamily="34" charset="0"/>
                <a:ea typeface="Times New Roman" panose="02020603050405020304" pitchFamily="18" charset="0"/>
                <a:cs typeface="Times New Roman" panose="02020603050405020304" pitchFamily="18" charset="0"/>
              </a:rPr>
              <a:t>Yai</a:t>
            </a:r>
            <a:r>
              <a:rPr lang="en-US" sz="1200" dirty="0">
                <a:latin typeface="Calibri" panose="020F0502020204030204" pitchFamily="34" charset="0"/>
                <a:ea typeface="Times New Roman" panose="02020603050405020304" pitchFamily="18" charset="0"/>
                <a:cs typeface="Times New Roman" panose="02020603050405020304" pitchFamily="18" charset="0"/>
              </a:rPr>
              <a:t> Majok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7" name="Picture 1" descr="C:\Users\w7\Desktop\IMG_20161027_1103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948" y="0"/>
            <a:ext cx="4122051"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88024" y="4960881"/>
            <a:ext cx="4158225" cy="646331"/>
          </a:xfrm>
          <a:prstGeom prst="rect">
            <a:avLst/>
          </a:prstGeom>
        </p:spPr>
        <p:txBody>
          <a:bodyPr wrap="square">
            <a:spAutoFit/>
          </a:bodyPr>
          <a:lstStyle/>
          <a:p>
            <a:pPr indent="228600"/>
            <a:r>
              <a:rPr lang="en-US" sz="1200" dirty="0">
                <a:ea typeface="Times New Roman" panose="02020603050405020304" pitchFamily="18" charset="0"/>
                <a:cs typeface="Times New Roman" panose="02020603050405020304" pitchFamily="18" charset="0"/>
              </a:rPr>
              <a:t>Figure </a:t>
            </a:r>
            <a:r>
              <a:rPr lang="en-US" sz="1200" dirty="0" smtClean="0">
                <a:ea typeface="Times New Roman" panose="02020603050405020304" pitchFamily="18" charset="0"/>
                <a:cs typeface="Times New Roman" panose="02020603050405020304" pitchFamily="18" charset="0"/>
              </a:rPr>
              <a:t>2: </a:t>
            </a:r>
            <a:r>
              <a:rPr lang="en-US" sz="1200" dirty="0"/>
              <a:t>Gender awareness session in </a:t>
            </a:r>
            <a:r>
              <a:rPr lang="en-US" sz="1200" dirty="0" err="1"/>
              <a:t>Agumut</a:t>
            </a:r>
            <a:r>
              <a:rPr lang="en-US" sz="1200" dirty="0"/>
              <a:t>. Photo by Mario. </a:t>
            </a:r>
            <a:r>
              <a:rPr lang="en-US" sz="1200" dirty="0" smtClean="0"/>
              <a:t>24th </a:t>
            </a:r>
            <a:r>
              <a:rPr lang="en-US" sz="1200" dirty="0"/>
              <a:t>October </a:t>
            </a:r>
            <a:r>
              <a:rPr lang="en-US" sz="1200" dirty="0" smtClean="0"/>
              <a:t>2016: </a:t>
            </a:r>
            <a:r>
              <a:rPr lang="en-US" sz="1200" dirty="0">
                <a:latin typeface="Calibri" panose="020F0502020204030204" pitchFamily="34" charset="0"/>
                <a:ea typeface="Times New Roman" panose="02020603050405020304" pitchFamily="18" charset="0"/>
                <a:cs typeface="Times New Roman" panose="02020603050405020304" pitchFamily="18" charset="0"/>
              </a:rPr>
              <a:t>Photo by </a:t>
            </a:r>
            <a:r>
              <a:rPr lang="en-US" sz="1200" dirty="0" err="1">
                <a:latin typeface="Calibri" panose="020F0502020204030204" pitchFamily="34" charset="0"/>
                <a:ea typeface="Times New Roman" panose="02020603050405020304" pitchFamily="18" charset="0"/>
                <a:cs typeface="Times New Roman" panose="02020603050405020304" pitchFamily="18" charset="0"/>
              </a:rPr>
              <a:t>Yai</a:t>
            </a:r>
            <a:r>
              <a:rPr lang="en-US" sz="1200" dirty="0">
                <a:latin typeface="Calibri" panose="020F0502020204030204" pitchFamily="34" charset="0"/>
                <a:ea typeface="Times New Roman" panose="02020603050405020304" pitchFamily="18" charset="0"/>
                <a:cs typeface="Times New Roman" panose="02020603050405020304" pitchFamily="18" charset="0"/>
              </a:rPr>
              <a:t> Majok</a:t>
            </a:r>
          </a:p>
          <a:p>
            <a:pPr indent="228600"/>
            <a:endParaRPr lang="en-US"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02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38918" y="133513"/>
            <a:ext cx="7704906" cy="1063923"/>
          </a:xfrm>
        </p:spPr>
        <p:txBody>
          <a:bodyPr>
            <a:normAutofit/>
          </a:bodyPr>
          <a:lstStyle/>
          <a:p>
            <a:pPr algn="l"/>
            <a:r>
              <a:rPr lang="en-GB" altLang="en-US" sz="3200" b="1" dirty="0" smtClean="0">
                <a:solidFill>
                  <a:schemeClr val="accent6">
                    <a:lumMod val="75000"/>
                  </a:schemeClr>
                </a:solidFill>
                <a:latin typeface="+mn-lt"/>
              </a:rPr>
              <a:t>Project Overview </a:t>
            </a:r>
          </a:p>
        </p:txBody>
      </p:sp>
      <p:graphicFrame>
        <p:nvGraphicFramePr>
          <p:cNvPr id="81924" name="Group 4"/>
          <p:cNvGraphicFramePr>
            <a:graphicFrameLocks noGrp="1"/>
          </p:cNvGraphicFramePr>
          <p:nvPr>
            <p:ph idx="4294967295"/>
          </p:nvPr>
        </p:nvGraphicFramePr>
        <p:xfrm>
          <a:off x="0" y="6561138"/>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116632"/>
            <a:ext cx="1959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0"/>
          <p:cNvSpPr txBox="1">
            <a:spLocks noChangeArrowheads="1"/>
          </p:cNvSpPr>
          <p:nvPr/>
        </p:nvSpPr>
        <p:spPr bwMode="auto">
          <a:xfrm>
            <a:off x="232729" y="1412776"/>
            <a:ext cx="887184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en-GB" altLang="en-US" sz="2000" b="1" dirty="0" smtClean="0">
                <a:latin typeface="+mn-lt"/>
              </a:rPr>
              <a:t>Project Name</a:t>
            </a:r>
            <a:r>
              <a:rPr lang="en-GB" altLang="en-US" sz="2000" dirty="0" smtClean="0">
                <a:latin typeface="+mn-lt"/>
              </a:rPr>
              <a:t>: ZEAT BEAD Feeder Roads Project</a:t>
            </a:r>
          </a:p>
          <a:p>
            <a:pPr lvl="0"/>
            <a:endParaRPr lang="en-GB" altLang="en-US" sz="2000" dirty="0" smtClean="0">
              <a:latin typeface="+mn-lt"/>
            </a:endParaRPr>
          </a:p>
          <a:p>
            <a:pPr lvl="0"/>
            <a:r>
              <a:rPr lang="en-GB" altLang="en-US" sz="2000" b="1" dirty="0" smtClean="0">
                <a:latin typeface="+mn-lt"/>
              </a:rPr>
              <a:t>Project Number</a:t>
            </a:r>
            <a:r>
              <a:rPr lang="en-GB" altLang="en-US" sz="2000" dirty="0" smtClean="0">
                <a:latin typeface="+mn-lt"/>
              </a:rPr>
              <a:t>:88050</a:t>
            </a:r>
          </a:p>
          <a:p>
            <a:pPr lvl="0"/>
            <a:endParaRPr lang="en-GB" altLang="en-US" sz="2000" dirty="0" smtClean="0">
              <a:latin typeface="+mn-lt"/>
            </a:endParaRPr>
          </a:p>
          <a:p>
            <a:pPr lvl="0"/>
            <a:r>
              <a:rPr lang="en-GB" altLang="en-US" sz="2000" b="1" dirty="0" smtClean="0">
                <a:latin typeface="+mn-lt"/>
              </a:rPr>
              <a:t>Project Description</a:t>
            </a:r>
            <a:r>
              <a:rPr lang="en-GB" altLang="en-US" sz="2000" dirty="0" smtClean="0">
                <a:latin typeface="+mn-lt"/>
              </a:rPr>
              <a:t>: Implementation of Community Sensitization Mobilisation and Capacity Building Activities for </a:t>
            </a:r>
            <a:r>
              <a:rPr lang="en-GB" altLang="en-US" sz="2000" dirty="0" err="1" smtClean="0">
                <a:latin typeface="+mn-lt"/>
              </a:rPr>
              <a:t>Achol</a:t>
            </a:r>
            <a:r>
              <a:rPr lang="en-GB" altLang="en-US" sz="2000" dirty="0" smtClean="0">
                <a:latin typeface="+mn-lt"/>
              </a:rPr>
              <a:t> </a:t>
            </a:r>
            <a:r>
              <a:rPr lang="en-GB" altLang="en-US" sz="2000" dirty="0" err="1" smtClean="0">
                <a:latin typeface="+mn-lt"/>
              </a:rPr>
              <a:t>Pagong-Ayein</a:t>
            </a:r>
            <a:r>
              <a:rPr lang="en-GB" altLang="en-US" sz="2000" dirty="0" smtClean="0">
                <a:latin typeface="+mn-lt"/>
              </a:rPr>
              <a:t> Market feeder road in </a:t>
            </a:r>
            <a:r>
              <a:rPr lang="en-GB" altLang="en-US" sz="2000" dirty="0" err="1" smtClean="0">
                <a:latin typeface="+mn-lt"/>
              </a:rPr>
              <a:t>Warrap</a:t>
            </a:r>
            <a:r>
              <a:rPr lang="en-GB" altLang="en-US" sz="2000" dirty="0" smtClean="0">
                <a:latin typeface="+mn-lt"/>
              </a:rPr>
              <a:t> State South Sudan. </a:t>
            </a:r>
            <a:r>
              <a:rPr lang="en-US" sz="2000" dirty="0">
                <a:latin typeface="+mn-lt"/>
              </a:rPr>
              <a:t>This project was implemented by The Norwegian Refugee Council (NRC) in close collaboration with State Ministry of Agriculture and Rural Development and Ministry of Physical Infrastructure (</a:t>
            </a:r>
            <a:r>
              <a:rPr lang="en-US" sz="2000" dirty="0" err="1">
                <a:latin typeface="+mn-lt"/>
              </a:rPr>
              <a:t>Warrap</a:t>
            </a:r>
            <a:r>
              <a:rPr lang="en-US" sz="2000" dirty="0">
                <a:latin typeface="+mn-lt"/>
              </a:rPr>
              <a:t> state) and United Nations Office of Project Services (UNOPS</a:t>
            </a:r>
            <a:r>
              <a:rPr lang="en-US" sz="2000" dirty="0" smtClean="0">
                <a:latin typeface="+mn-lt"/>
              </a:rPr>
              <a:t>)</a:t>
            </a:r>
          </a:p>
          <a:p>
            <a:pPr lvl="0"/>
            <a:endParaRPr lang="en-GB" altLang="en-US" sz="2000" dirty="0">
              <a:latin typeface="+mn-lt"/>
            </a:endParaRPr>
          </a:p>
          <a:p>
            <a:r>
              <a:rPr lang="en-GB" altLang="en-US" sz="2000" b="1" dirty="0" smtClean="0">
                <a:latin typeface="+mn-lt"/>
              </a:rPr>
              <a:t>Duration</a:t>
            </a:r>
            <a:r>
              <a:rPr lang="en-GB" altLang="en-US" sz="2000" dirty="0" smtClean="0">
                <a:latin typeface="+mn-lt"/>
              </a:rPr>
              <a:t>: </a:t>
            </a:r>
            <a:r>
              <a:rPr lang="en-US" sz="2000" dirty="0">
                <a:latin typeface="+mn-lt"/>
              </a:rPr>
              <a:t>15</a:t>
            </a:r>
            <a:r>
              <a:rPr lang="en-US" sz="2000" baseline="30000" dirty="0">
                <a:latin typeface="+mn-lt"/>
              </a:rPr>
              <a:t>th</a:t>
            </a:r>
            <a:r>
              <a:rPr lang="en-US" sz="2000" dirty="0">
                <a:latin typeface="+mn-lt"/>
              </a:rPr>
              <a:t> July 2015 to 5</a:t>
            </a:r>
            <a:r>
              <a:rPr lang="en-US" sz="2000" baseline="30000" dirty="0">
                <a:latin typeface="+mn-lt"/>
              </a:rPr>
              <a:t>th</a:t>
            </a:r>
            <a:r>
              <a:rPr lang="en-US" sz="2000" dirty="0">
                <a:latin typeface="+mn-lt"/>
              </a:rPr>
              <a:t> December 2016 </a:t>
            </a:r>
          </a:p>
          <a:p>
            <a:pPr lvl="0"/>
            <a:endParaRPr lang="en-GB" altLang="en-US" sz="2000" dirty="0">
              <a:latin typeface="+mn-lt"/>
            </a:endParaRPr>
          </a:p>
          <a:p>
            <a:pPr lvl="0"/>
            <a:r>
              <a:rPr lang="en-GB" altLang="en-US" sz="2000" b="1" dirty="0" smtClean="0">
                <a:latin typeface="+mn-lt"/>
              </a:rPr>
              <a:t>Amendment</a:t>
            </a:r>
            <a:r>
              <a:rPr lang="en-GB" altLang="en-US" sz="2000" dirty="0" smtClean="0">
                <a:latin typeface="+mn-lt"/>
              </a:rPr>
              <a:t>: April 2016</a:t>
            </a:r>
          </a:p>
          <a:p>
            <a:pPr lvl="0"/>
            <a:endParaRPr lang="en-GB" altLang="en-US" sz="2000" dirty="0">
              <a:latin typeface="+mn-lt"/>
            </a:endParaRPr>
          </a:p>
          <a:p>
            <a:pPr lvl="0"/>
            <a:r>
              <a:rPr lang="en-GB" altLang="en-US" sz="2000" b="1" dirty="0" smtClean="0">
                <a:latin typeface="+mn-lt"/>
              </a:rPr>
              <a:t>Budget</a:t>
            </a:r>
            <a:r>
              <a:rPr lang="en-GB" altLang="en-US" sz="2000" dirty="0" smtClean="0">
                <a:latin typeface="+mn-lt"/>
              </a:rPr>
              <a:t>: 176,666 USD</a:t>
            </a:r>
            <a:endParaRPr lang="en-GB" altLang="en-US" sz="2000" dirty="0">
              <a:latin typeface="+mn-lt"/>
            </a:endParaRPr>
          </a:p>
          <a:p>
            <a:pPr lvl="0"/>
            <a:endParaRPr lang="en-GB" altLang="en-US" sz="2000" dirty="0" smtClean="0">
              <a:latin typeface="+mn-lt"/>
            </a:endParaRPr>
          </a:p>
        </p:txBody>
      </p:sp>
    </p:spTree>
    <p:extLst>
      <p:ext uri="{BB962C8B-B14F-4D97-AF65-F5344CB8AC3E}">
        <p14:creationId xmlns:p14="http://schemas.microsoft.com/office/powerpoint/2010/main" val="366808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274638"/>
            <a:ext cx="8229600" cy="6394722"/>
          </a:xfrm>
          <a:prstGeom prst="rect">
            <a:avLst/>
          </a:prstGeom>
        </p:spPr>
      </p:pic>
    </p:spTree>
    <p:extLst>
      <p:ext uri="{BB962C8B-B14F-4D97-AF65-F5344CB8AC3E}">
        <p14:creationId xmlns:p14="http://schemas.microsoft.com/office/powerpoint/2010/main" val="3634663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38918" y="133513"/>
            <a:ext cx="7704906" cy="1063923"/>
          </a:xfrm>
        </p:spPr>
        <p:txBody>
          <a:bodyPr>
            <a:normAutofit/>
          </a:bodyPr>
          <a:lstStyle/>
          <a:p>
            <a:pPr algn="l"/>
            <a:r>
              <a:rPr lang="en-US" altLang="en-US" sz="3200" b="1" dirty="0" smtClean="0">
                <a:solidFill>
                  <a:schemeClr val="accent6">
                    <a:lumMod val="75000"/>
                  </a:schemeClr>
                </a:solidFill>
                <a:latin typeface="+mn-lt"/>
              </a:rPr>
              <a:t>Objective</a:t>
            </a:r>
            <a:endParaRPr lang="en-GB" altLang="en-US" sz="3200" b="1" dirty="0" smtClean="0">
              <a:solidFill>
                <a:schemeClr val="accent6">
                  <a:lumMod val="75000"/>
                </a:schemeClr>
              </a:solidFill>
              <a:latin typeface="+mn-lt"/>
            </a:endParaRPr>
          </a:p>
        </p:txBody>
      </p:sp>
      <p:graphicFrame>
        <p:nvGraphicFramePr>
          <p:cNvPr id="81924" name="Group 4"/>
          <p:cNvGraphicFramePr>
            <a:graphicFrameLocks noGrp="1"/>
          </p:cNvGraphicFramePr>
          <p:nvPr>
            <p:ph idx="4294967295"/>
          </p:nvPr>
        </p:nvGraphicFramePr>
        <p:xfrm>
          <a:off x="0" y="6561138"/>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116632"/>
            <a:ext cx="1959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0"/>
          <p:cNvSpPr txBox="1">
            <a:spLocks noChangeArrowheads="1"/>
          </p:cNvSpPr>
          <p:nvPr/>
        </p:nvSpPr>
        <p:spPr bwMode="auto">
          <a:xfrm>
            <a:off x="136079" y="1242634"/>
            <a:ext cx="8871842"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dirty="0" smtClean="0">
                <a:latin typeface="+mn-lt"/>
              </a:rPr>
              <a:t>The </a:t>
            </a:r>
            <a:r>
              <a:rPr lang="en-US" sz="2800" b="1" dirty="0">
                <a:latin typeface="+mn-lt"/>
              </a:rPr>
              <a:t>o</a:t>
            </a:r>
            <a:r>
              <a:rPr lang="en-US" sz="2800" b="1" dirty="0" smtClean="0">
                <a:latin typeface="+mn-lt"/>
              </a:rPr>
              <a:t>verall </a:t>
            </a:r>
            <a:r>
              <a:rPr lang="en-US" sz="2800" b="1" dirty="0">
                <a:latin typeface="+mn-lt"/>
              </a:rPr>
              <a:t>objective </a:t>
            </a:r>
            <a:r>
              <a:rPr lang="en-US" sz="2800" dirty="0">
                <a:latin typeface="+mn-lt"/>
              </a:rPr>
              <a:t>of the intervention was: To contribute to improved livelihoods of rural households in </a:t>
            </a:r>
            <a:r>
              <a:rPr lang="en-US" sz="2800" dirty="0" err="1">
                <a:latin typeface="+mn-lt"/>
              </a:rPr>
              <a:t>Gogrial</a:t>
            </a:r>
            <a:r>
              <a:rPr lang="en-US" sz="2800" dirty="0">
                <a:latin typeface="+mn-lt"/>
              </a:rPr>
              <a:t> and </a:t>
            </a:r>
            <a:r>
              <a:rPr lang="en-US" sz="2800" dirty="0" err="1">
                <a:latin typeface="+mn-lt"/>
              </a:rPr>
              <a:t>Twic</a:t>
            </a:r>
            <a:r>
              <a:rPr lang="en-US" sz="2800" dirty="0">
                <a:latin typeface="+mn-lt"/>
              </a:rPr>
              <a:t> Counties in South Sudan and Specifically:  To Strengthen local capacities in construction and maintenance of </a:t>
            </a:r>
            <a:r>
              <a:rPr lang="en-US" sz="2800" dirty="0" err="1">
                <a:latin typeface="+mn-lt"/>
              </a:rPr>
              <a:t>Achol</a:t>
            </a:r>
            <a:r>
              <a:rPr lang="en-US" sz="2800" dirty="0">
                <a:latin typeface="+mn-lt"/>
              </a:rPr>
              <a:t> </a:t>
            </a:r>
            <a:r>
              <a:rPr lang="en-US" sz="2800" dirty="0" err="1">
                <a:latin typeface="+mn-lt"/>
              </a:rPr>
              <a:t>Pagong</a:t>
            </a:r>
            <a:r>
              <a:rPr lang="en-US" sz="2800" dirty="0">
                <a:latin typeface="+mn-lt"/>
              </a:rPr>
              <a:t> – </a:t>
            </a:r>
            <a:r>
              <a:rPr lang="en-US" sz="2800" dirty="0" err="1">
                <a:latin typeface="+mn-lt"/>
              </a:rPr>
              <a:t>Ayien</a:t>
            </a:r>
            <a:r>
              <a:rPr lang="en-US" sz="2800" dirty="0">
                <a:latin typeface="+mn-lt"/>
              </a:rPr>
              <a:t> Market and </a:t>
            </a:r>
            <a:r>
              <a:rPr lang="en-US" sz="2800" dirty="0" err="1">
                <a:latin typeface="+mn-lt"/>
              </a:rPr>
              <a:t>Ayien</a:t>
            </a:r>
            <a:r>
              <a:rPr lang="en-US" sz="2800" dirty="0">
                <a:latin typeface="+mn-lt"/>
              </a:rPr>
              <a:t> Market - </a:t>
            </a:r>
            <a:r>
              <a:rPr lang="en-US" sz="2800" dirty="0" err="1">
                <a:latin typeface="+mn-lt"/>
              </a:rPr>
              <a:t>Panliet</a:t>
            </a:r>
            <a:r>
              <a:rPr lang="en-US" sz="2800" dirty="0">
                <a:latin typeface="+mn-lt"/>
              </a:rPr>
              <a:t> feeder road in </a:t>
            </a:r>
            <a:r>
              <a:rPr lang="en-US" sz="2800" dirty="0" err="1">
                <a:latin typeface="+mn-lt"/>
              </a:rPr>
              <a:t>Gogrial</a:t>
            </a:r>
            <a:r>
              <a:rPr lang="en-US" sz="2800" dirty="0">
                <a:latin typeface="+mn-lt"/>
              </a:rPr>
              <a:t> West and </a:t>
            </a:r>
            <a:r>
              <a:rPr lang="en-US" sz="2800" dirty="0" err="1">
                <a:latin typeface="+mn-lt"/>
              </a:rPr>
              <a:t>Twic</a:t>
            </a:r>
            <a:r>
              <a:rPr lang="en-US" sz="2800" dirty="0">
                <a:latin typeface="+mn-lt"/>
              </a:rPr>
              <a:t> Counties </a:t>
            </a:r>
          </a:p>
          <a:p>
            <a:endParaRPr lang="en-US" sz="2800" dirty="0" smtClean="0">
              <a:latin typeface="+mn-lt"/>
            </a:endParaRPr>
          </a:p>
          <a:p>
            <a:r>
              <a:rPr lang="en-US" sz="2800" dirty="0" smtClean="0">
                <a:latin typeface="+mn-lt"/>
              </a:rPr>
              <a:t>This </a:t>
            </a:r>
            <a:r>
              <a:rPr lang="en-US" sz="2800" dirty="0">
                <a:latin typeface="+mn-lt"/>
              </a:rPr>
              <a:t>objective is in line with the over-arching objective of the SORUDEV / ZEAT BEAD program which is to contribute to increased food security, reduced vulnerability and enhanced livelihoods of rural households in South Sudan. </a:t>
            </a:r>
            <a:endParaRPr lang="en-US" sz="2800" dirty="0" smtClean="0">
              <a:latin typeface="+mn-lt"/>
            </a:endParaRPr>
          </a:p>
          <a:p>
            <a:endParaRPr lang="en-US" dirty="0"/>
          </a:p>
        </p:txBody>
      </p:sp>
    </p:spTree>
    <p:extLst>
      <p:ext uri="{BB962C8B-B14F-4D97-AF65-F5344CB8AC3E}">
        <p14:creationId xmlns:p14="http://schemas.microsoft.com/office/powerpoint/2010/main" val="1700821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23575" y="116632"/>
            <a:ext cx="7704906" cy="1224136"/>
          </a:xfrm>
        </p:spPr>
        <p:txBody>
          <a:bodyPr>
            <a:normAutofit/>
          </a:bodyPr>
          <a:lstStyle/>
          <a:p>
            <a:pPr algn="l"/>
            <a:r>
              <a:rPr lang="en-US" altLang="en-US" sz="3200" b="1" dirty="0" smtClean="0">
                <a:solidFill>
                  <a:schemeClr val="accent6">
                    <a:lumMod val="75000"/>
                  </a:schemeClr>
                </a:solidFill>
                <a:latin typeface="+mn-lt"/>
              </a:rPr>
              <a:t>Activities and Achievements </a:t>
            </a:r>
            <a:endParaRPr lang="en-GB" altLang="en-US" sz="3200" b="1" dirty="0" smtClean="0">
              <a:solidFill>
                <a:schemeClr val="accent6">
                  <a:lumMod val="75000"/>
                </a:schemeClr>
              </a:solidFill>
              <a:latin typeface="+mn-lt"/>
            </a:endParaRPr>
          </a:p>
        </p:txBody>
      </p:sp>
      <p:graphicFrame>
        <p:nvGraphicFramePr>
          <p:cNvPr id="81924" name="Group 4"/>
          <p:cNvGraphicFramePr>
            <a:graphicFrameLocks noGrp="1"/>
          </p:cNvGraphicFramePr>
          <p:nvPr>
            <p:ph idx="4294967295"/>
          </p:nvPr>
        </p:nvGraphicFramePr>
        <p:xfrm>
          <a:off x="0" y="6561138"/>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116632"/>
            <a:ext cx="1959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9552" y="1210459"/>
            <a:ext cx="7704906" cy="4095993"/>
          </a:xfrm>
          <a:prstGeom prst="rect">
            <a:avLst/>
          </a:prstGeom>
        </p:spPr>
        <p:txBody>
          <a:bodyPr wrap="square">
            <a:spAutoFit/>
          </a:bodyPr>
          <a:lstStyle/>
          <a:p>
            <a:pPr>
              <a:spcBef>
                <a:spcPts val="1000"/>
              </a:spcBef>
              <a:spcAft>
                <a:spcPts val="500"/>
              </a:spcAft>
            </a:pPr>
            <a:r>
              <a:rPr lang="en-GB" sz="2000" b="1" kern="1100" dirty="0">
                <a:latin typeface="Arial" panose="020B0604020202020204" pitchFamily="34" charset="0"/>
                <a:ea typeface="Calibri" panose="020F0502020204030204" pitchFamily="34" charset="0"/>
                <a:cs typeface="Times New Roman" panose="02020603050405020304" pitchFamily="18" charset="0"/>
              </a:rPr>
              <a:t>Result 1: Local communities demonstrate willingness to participate in road construction and maintenance activities.</a:t>
            </a:r>
            <a:endParaRPr lang="en-US" sz="2000" b="1" kern="1100" dirty="0">
              <a:latin typeface="Arial" panose="020B0604020202020204" pitchFamily="34" charset="0"/>
              <a:ea typeface="Calibri" panose="020F0502020204030204" pitchFamily="34" charset="0"/>
              <a:cs typeface="Times New Roman" panose="02020603050405020304" pitchFamily="18" charset="0"/>
            </a:endParaRPr>
          </a:p>
          <a:p>
            <a:r>
              <a:rPr lang="en-GB" dirty="0">
                <a:latin typeface="Gill Sans MT" panose="020B0502020104020203" pitchFamily="34" charset="0"/>
                <a:ea typeface="Calibri" panose="020F0502020204030204" pitchFamily="34" charset="0"/>
                <a:cs typeface="Arial" panose="020B0604020202020204" pitchFamily="34" charset="0"/>
              </a:rPr>
              <a:t>All the activities under this result area were achieved as follows: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Gill Sans MT" panose="020B0502020104020203"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GB" i="1" u="sng" dirty="0">
                <a:latin typeface="Gill Sans MT" panose="020B0502020104020203" pitchFamily="34" charset="0"/>
                <a:ea typeface="Calibri" panose="020F0502020204030204" pitchFamily="34" charset="0"/>
                <a:cs typeface="Arial" panose="020B0604020202020204" pitchFamily="34" charset="0"/>
              </a:rPr>
              <a:t>Activity 1.1: </a:t>
            </a:r>
            <a:r>
              <a:rPr lang="en-GB" i="1" dirty="0">
                <a:latin typeface="Gill Sans MT" panose="020B0502020104020203" pitchFamily="34" charset="0"/>
                <a:ea typeface="Calibri" panose="020F0502020204030204" pitchFamily="34" charset="0"/>
                <a:cs typeface="Arial" panose="020B0604020202020204" pitchFamily="34" charset="0"/>
              </a:rPr>
              <a:t>Sensitization and mobilization of local community leadership and government and private stakeholders about the road construction and maintenance project</a:t>
            </a:r>
            <a:r>
              <a:rPr lang="en-GB" i="1" dirty="0" smtClean="0">
                <a:latin typeface="Gill Sans MT" panose="020B0502020104020203" pitchFamily="34" charset="0"/>
                <a:ea typeface="Calibri" panose="020F0502020204030204" pitchFamily="34" charset="0"/>
                <a:cs typeface="Arial" panose="020B0604020202020204" pitchFamily="34" charset="0"/>
              </a:rPr>
              <a:t>.</a:t>
            </a:r>
          </a:p>
          <a:p>
            <a:endParaRPr lang="en-GB" i="1" dirty="0">
              <a:latin typeface="Gill Sans MT" panose="020B0502020104020203"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smtClean="0"/>
              <a:t>Sensitisation of communities </a:t>
            </a:r>
            <a:r>
              <a:rPr lang="en-GB" dirty="0"/>
              <a:t>along the areas where the road passed </a:t>
            </a:r>
            <a:r>
              <a:rPr lang="en-GB" dirty="0" smtClean="0"/>
              <a:t>were</a:t>
            </a:r>
          </a:p>
          <a:p>
            <a:pPr marL="285750" indent="-285750">
              <a:buFont typeface="Arial" panose="020B0604020202020204" pitchFamily="34" charset="0"/>
              <a:buChar char="•"/>
            </a:pPr>
            <a:r>
              <a:rPr lang="en-GB" dirty="0"/>
              <a:t>S</a:t>
            </a:r>
            <a:r>
              <a:rPr lang="en-GB" dirty="0" smtClean="0"/>
              <a:t>ensitization </a:t>
            </a:r>
            <a:r>
              <a:rPr lang="en-GB" dirty="0"/>
              <a:t>was done at different levels: first the line ministries of Agriculture and Physical </a:t>
            </a:r>
            <a:r>
              <a:rPr lang="en-GB" dirty="0" smtClean="0"/>
              <a:t>Infrastructure and the </a:t>
            </a:r>
            <a:r>
              <a:rPr lang="en-GB" dirty="0"/>
              <a:t>county commissioners</a:t>
            </a:r>
            <a:r>
              <a:rPr lang="en-GB" dirty="0" smtClean="0"/>
              <a:t> </a:t>
            </a:r>
            <a:r>
              <a:rPr lang="en-GB" dirty="0"/>
              <a:t>were properly sensitized about the road </a:t>
            </a:r>
            <a:r>
              <a:rPr lang="en-GB" dirty="0" smtClean="0"/>
              <a:t>construction</a:t>
            </a:r>
          </a:p>
          <a:p>
            <a:pPr marL="285750" indent="-285750">
              <a:buFont typeface="Arial" panose="020B0604020202020204" pitchFamily="34" charset="0"/>
              <a:buChar char="•"/>
            </a:pPr>
            <a:r>
              <a:rPr lang="en-GB" dirty="0" smtClean="0"/>
              <a:t>At </a:t>
            </a:r>
            <a:r>
              <a:rPr lang="en-GB" dirty="0"/>
              <a:t>the community level, chiefs and community elders were directly involved in the </a:t>
            </a:r>
            <a:r>
              <a:rPr lang="en-GB" dirty="0" smtClean="0"/>
              <a:t>project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393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23575" y="116632"/>
            <a:ext cx="7704906" cy="1224136"/>
          </a:xfrm>
        </p:spPr>
        <p:txBody>
          <a:bodyPr>
            <a:normAutofit/>
          </a:bodyPr>
          <a:lstStyle/>
          <a:p>
            <a:pPr algn="l"/>
            <a:r>
              <a:rPr lang="en-US" altLang="en-US" sz="3200" b="1" dirty="0" smtClean="0">
                <a:solidFill>
                  <a:schemeClr val="accent6">
                    <a:lumMod val="75000"/>
                  </a:schemeClr>
                </a:solidFill>
                <a:latin typeface="+mn-lt"/>
              </a:rPr>
              <a:t>Activities and Achievements </a:t>
            </a:r>
            <a:endParaRPr lang="en-GB" altLang="en-US" sz="3200" b="1" dirty="0" smtClean="0">
              <a:solidFill>
                <a:schemeClr val="accent6">
                  <a:lumMod val="75000"/>
                </a:schemeClr>
              </a:solidFill>
              <a:latin typeface="+mn-lt"/>
            </a:endParaRPr>
          </a:p>
        </p:txBody>
      </p:sp>
      <p:graphicFrame>
        <p:nvGraphicFramePr>
          <p:cNvPr id="81924" name="Group 4"/>
          <p:cNvGraphicFramePr>
            <a:graphicFrameLocks noGrp="1"/>
          </p:cNvGraphicFramePr>
          <p:nvPr>
            <p:ph idx="4294967295"/>
          </p:nvPr>
        </p:nvGraphicFramePr>
        <p:xfrm>
          <a:off x="0" y="6561138"/>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116632"/>
            <a:ext cx="1959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8918" y="1124744"/>
            <a:ext cx="7704906" cy="5909310"/>
          </a:xfrm>
          <a:prstGeom prst="rect">
            <a:avLst/>
          </a:prstGeom>
        </p:spPr>
        <p:txBody>
          <a:bodyPr wrap="square">
            <a:spAutoFit/>
          </a:bodyPr>
          <a:lstStyle/>
          <a:p>
            <a:r>
              <a:rPr lang="en-GB" u="sng" dirty="0" smtClean="0"/>
              <a:t>Activity1.2</a:t>
            </a:r>
            <a:r>
              <a:rPr lang="en-GB" dirty="0" smtClean="0"/>
              <a:t> </a:t>
            </a:r>
            <a:r>
              <a:rPr lang="en-GB" i="1" dirty="0"/>
              <a:t>Sensitization and mobilization of the local community about the objectives and scope of the road construction and maintenance activities – including community mapping and road alignment negotiations</a:t>
            </a:r>
            <a:r>
              <a:rPr lang="en-GB" i="1" dirty="0" smtClean="0"/>
              <a:t>.</a:t>
            </a:r>
            <a:endParaRPr lang="en-US" dirty="0"/>
          </a:p>
          <a:p>
            <a:pPr marL="285750" indent="-285750">
              <a:buFont typeface="Arial" panose="020B0604020202020204" pitchFamily="34" charset="0"/>
              <a:buChar char="•"/>
            </a:pPr>
            <a:r>
              <a:rPr lang="en-GB" dirty="0"/>
              <a:t>Several community meetings were </a:t>
            </a:r>
            <a:r>
              <a:rPr lang="en-GB" dirty="0" smtClean="0"/>
              <a:t>organized in each of the 10 </a:t>
            </a:r>
            <a:r>
              <a:rPr lang="en-GB" dirty="0" err="1" smtClean="0"/>
              <a:t>Bomas</a:t>
            </a:r>
            <a:r>
              <a:rPr lang="en-GB" dirty="0" smtClean="0"/>
              <a:t> that are along the constructed feeder road</a:t>
            </a:r>
          </a:p>
          <a:p>
            <a:pPr marL="285750" indent="-285750">
              <a:buFont typeface="Arial" panose="020B0604020202020204" pitchFamily="34" charset="0"/>
              <a:buChar char="•"/>
            </a:pPr>
            <a:r>
              <a:rPr lang="en-GB" dirty="0" smtClean="0"/>
              <a:t>Dissemination </a:t>
            </a:r>
            <a:r>
              <a:rPr lang="en-GB" dirty="0"/>
              <a:t>of </a:t>
            </a:r>
            <a:r>
              <a:rPr lang="en-GB" dirty="0" smtClean="0"/>
              <a:t>information </a:t>
            </a:r>
            <a:r>
              <a:rPr lang="en-GB" dirty="0"/>
              <a:t>on community mapping </a:t>
            </a:r>
            <a:r>
              <a:rPr lang="en-GB" dirty="0" smtClean="0"/>
              <a:t>and </a:t>
            </a:r>
            <a:r>
              <a:rPr lang="en-GB" dirty="0"/>
              <a:t>road alignment negotiations</a:t>
            </a:r>
            <a:r>
              <a:rPr lang="en-GB" dirty="0" smtClean="0"/>
              <a:t>.</a:t>
            </a:r>
          </a:p>
          <a:p>
            <a:endParaRPr lang="en-GB" dirty="0" smtClean="0"/>
          </a:p>
          <a:p>
            <a:r>
              <a:rPr lang="en-GB" u="sng" dirty="0"/>
              <a:t>Activity 1.3:</a:t>
            </a:r>
            <a:r>
              <a:rPr lang="en-GB" i="1" dirty="0"/>
              <a:t>  Engage Baseline and M&amp;E expert to conduct Baseline and develop M &amp; E framework </a:t>
            </a:r>
            <a:endParaRPr lang="en-US" dirty="0"/>
          </a:p>
          <a:p>
            <a:r>
              <a:rPr lang="en-GB" dirty="0"/>
              <a:t> </a:t>
            </a:r>
            <a:r>
              <a:rPr lang="en-GB" dirty="0" smtClean="0"/>
              <a:t>M&amp;E </a:t>
            </a:r>
            <a:r>
              <a:rPr lang="en-GB" dirty="0"/>
              <a:t>framework </a:t>
            </a:r>
            <a:r>
              <a:rPr lang="en-GB" dirty="0" smtClean="0"/>
              <a:t>was conducted </a:t>
            </a:r>
            <a:r>
              <a:rPr lang="en-GB" dirty="0"/>
              <a:t>the report is shared with UNOPS</a:t>
            </a:r>
            <a:endParaRPr lang="en-US" dirty="0"/>
          </a:p>
          <a:p>
            <a:r>
              <a:rPr lang="en-GB" dirty="0"/>
              <a:t> </a:t>
            </a:r>
            <a:endParaRPr lang="en-US" dirty="0"/>
          </a:p>
          <a:p>
            <a:r>
              <a:rPr lang="en-GB" u="sng" dirty="0"/>
              <a:t>Activity 1.4</a:t>
            </a:r>
            <a:r>
              <a:rPr lang="en-GB" i="1" dirty="0"/>
              <a:t> Prepare a plan to engage the local communities to participate in the road construction and maintenance activities.</a:t>
            </a:r>
            <a:r>
              <a:rPr lang="en-GB" dirty="0"/>
              <a:t> </a:t>
            </a:r>
            <a:endParaRPr lang="en-US" dirty="0"/>
          </a:p>
          <a:p>
            <a:pPr marL="285750" indent="-285750">
              <a:buFont typeface="Arial" panose="020B0604020202020204" pitchFamily="34" charset="0"/>
              <a:buChar char="•"/>
            </a:pPr>
            <a:r>
              <a:rPr lang="en-GB" dirty="0"/>
              <a:t> </a:t>
            </a:r>
            <a:r>
              <a:rPr lang="en-GB" dirty="0" smtClean="0"/>
              <a:t>NRC </a:t>
            </a:r>
            <a:r>
              <a:rPr lang="en-GB" dirty="0"/>
              <a:t>together with the local community representatives developed a work plan that was followed for community engagement </a:t>
            </a:r>
            <a:r>
              <a:rPr lang="en-GB" dirty="0" smtClean="0"/>
              <a:t>activities</a:t>
            </a:r>
          </a:p>
          <a:p>
            <a:pPr marL="285750" indent="-285750">
              <a:buFont typeface="Arial" panose="020B0604020202020204" pitchFamily="34" charset="0"/>
              <a:buChar char="•"/>
            </a:pPr>
            <a:r>
              <a:rPr lang="en-GB" dirty="0" smtClean="0"/>
              <a:t>The </a:t>
            </a:r>
            <a:r>
              <a:rPr lang="en-GB" dirty="0"/>
              <a:t>plan highlighted how and when the CBOs were formed, the sequence of the 7 awareness sessions (trainings) and the role of the community leaders in the road alignment negotiations.</a:t>
            </a:r>
            <a:endParaRPr lang="en-US" dirty="0"/>
          </a:p>
          <a:p>
            <a:r>
              <a:rPr lang="en-GB" dirty="0"/>
              <a:t> </a:t>
            </a:r>
            <a:endParaRPr lang="en-US" dirty="0"/>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857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23575" y="116632"/>
            <a:ext cx="7704906" cy="1224136"/>
          </a:xfrm>
        </p:spPr>
        <p:txBody>
          <a:bodyPr>
            <a:normAutofit/>
          </a:bodyPr>
          <a:lstStyle/>
          <a:p>
            <a:pPr algn="l"/>
            <a:r>
              <a:rPr lang="en-US" altLang="en-US" sz="3200" b="1" dirty="0" smtClean="0">
                <a:solidFill>
                  <a:schemeClr val="accent6">
                    <a:lumMod val="75000"/>
                  </a:schemeClr>
                </a:solidFill>
                <a:latin typeface="+mn-lt"/>
              </a:rPr>
              <a:t>Activities and Achievements </a:t>
            </a:r>
            <a:endParaRPr lang="en-GB" altLang="en-US" sz="3200" b="1" dirty="0" smtClean="0">
              <a:solidFill>
                <a:schemeClr val="accent6">
                  <a:lumMod val="75000"/>
                </a:schemeClr>
              </a:solidFill>
              <a:latin typeface="+mn-lt"/>
            </a:endParaRPr>
          </a:p>
        </p:txBody>
      </p:sp>
      <p:graphicFrame>
        <p:nvGraphicFramePr>
          <p:cNvPr id="81924" name="Group 4"/>
          <p:cNvGraphicFramePr>
            <a:graphicFrameLocks noGrp="1"/>
          </p:cNvGraphicFramePr>
          <p:nvPr>
            <p:ph idx="4294967295"/>
          </p:nvPr>
        </p:nvGraphicFramePr>
        <p:xfrm>
          <a:off x="0" y="6561138"/>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116632"/>
            <a:ext cx="1959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7524" y="1124744"/>
            <a:ext cx="8568952" cy="3416320"/>
          </a:xfrm>
          <a:prstGeom prst="rect">
            <a:avLst/>
          </a:prstGeom>
        </p:spPr>
        <p:txBody>
          <a:bodyPr wrap="square">
            <a:spAutoFit/>
          </a:bodyPr>
          <a:lstStyle/>
          <a:p>
            <a:r>
              <a:rPr lang="en-GB" u="sng" dirty="0"/>
              <a:t>Activity 1.5:</a:t>
            </a:r>
            <a:r>
              <a:rPr lang="en-GB" i="1" dirty="0"/>
              <a:t> Develop a standard procedure for the formation of CBOs. </a:t>
            </a:r>
            <a:endParaRPr lang="en-US" dirty="0"/>
          </a:p>
          <a:p>
            <a:r>
              <a:rPr lang="en-GB" i="1" dirty="0"/>
              <a:t> </a:t>
            </a:r>
            <a:endParaRPr lang="en-US" dirty="0"/>
          </a:p>
          <a:p>
            <a:pPr marL="285750" indent="-285750">
              <a:buFont typeface="Arial" panose="020B0604020202020204" pitchFamily="34" charset="0"/>
              <a:buChar char="•"/>
            </a:pPr>
            <a:r>
              <a:rPr lang="en-GB" dirty="0"/>
              <a:t>A common structure in terms of leadership and CBO constitution was developed with support from UNOPS and it is on this basis that the CBOs were formally structured.</a:t>
            </a:r>
            <a:endParaRPr lang="en-US" dirty="0"/>
          </a:p>
          <a:p>
            <a:r>
              <a:rPr lang="en-GB" dirty="0"/>
              <a:t> </a:t>
            </a:r>
            <a:endParaRPr lang="en-US" dirty="0"/>
          </a:p>
          <a:p>
            <a:r>
              <a:rPr lang="en-GB" u="sng" dirty="0"/>
              <a:t>Activity 1.6: Community mapping</a:t>
            </a:r>
            <a:endParaRPr lang="en-US" dirty="0"/>
          </a:p>
          <a:p>
            <a:pPr marL="285750" indent="-285750">
              <a:buFont typeface="Arial" panose="020B0604020202020204" pitchFamily="34" charset="0"/>
              <a:buChar char="•"/>
            </a:pPr>
            <a:r>
              <a:rPr lang="en-GB" dirty="0"/>
              <a:t>Community mapping </a:t>
            </a:r>
            <a:r>
              <a:rPr lang="en-GB" dirty="0" smtClean="0"/>
              <a:t>was done </a:t>
            </a:r>
            <a:r>
              <a:rPr lang="en-GB" dirty="0"/>
              <a:t>for </a:t>
            </a:r>
            <a:r>
              <a:rPr lang="en-GB" dirty="0" err="1"/>
              <a:t>Ayien</a:t>
            </a:r>
            <a:r>
              <a:rPr lang="en-GB" dirty="0"/>
              <a:t> and </a:t>
            </a:r>
            <a:r>
              <a:rPr lang="en-GB" dirty="0" err="1"/>
              <a:t>Panliet</a:t>
            </a:r>
            <a:r>
              <a:rPr lang="en-GB" dirty="0"/>
              <a:t> </a:t>
            </a:r>
            <a:r>
              <a:rPr lang="en-GB" dirty="0" err="1"/>
              <a:t>bomas</a:t>
            </a:r>
            <a:r>
              <a:rPr lang="en-GB" dirty="0"/>
              <a:t>. These are the two main locations connecting the feeder road which has been constructed. </a:t>
            </a:r>
          </a:p>
          <a:p>
            <a:pPr marL="285750" indent="-285750">
              <a:buFont typeface="Arial" panose="020B0604020202020204" pitchFamily="34" charset="0"/>
              <a:buChar char="•"/>
            </a:pPr>
            <a:r>
              <a:rPr lang="en-GB" dirty="0" smtClean="0"/>
              <a:t>In </a:t>
            </a:r>
            <a:r>
              <a:rPr lang="en-GB" dirty="0"/>
              <a:t>the community mapping report the following items are highlighted: community demographics, functioning facilities, water sources, markets, and a community SWOT analysis is also done</a:t>
            </a:r>
            <a:r>
              <a:rPr lang="en-GB" dirty="0" smtClean="0"/>
              <a:t>.</a:t>
            </a:r>
            <a:endParaRPr lang="en-US" dirty="0"/>
          </a:p>
          <a:p>
            <a:endParaRPr lang="en-US" dirty="0"/>
          </a:p>
        </p:txBody>
      </p:sp>
    </p:spTree>
    <p:extLst>
      <p:ext uri="{BB962C8B-B14F-4D97-AF65-F5344CB8AC3E}">
        <p14:creationId xmlns:p14="http://schemas.microsoft.com/office/powerpoint/2010/main" val="2282760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23575" y="116632"/>
            <a:ext cx="7704906" cy="1224136"/>
          </a:xfrm>
        </p:spPr>
        <p:txBody>
          <a:bodyPr>
            <a:normAutofit/>
          </a:bodyPr>
          <a:lstStyle/>
          <a:p>
            <a:pPr algn="l"/>
            <a:r>
              <a:rPr lang="en-US" altLang="en-US" sz="3200" b="1" dirty="0" smtClean="0">
                <a:solidFill>
                  <a:schemeClr val="accent6">
                    <a:lumMod val="75000"/>
                  </a:schemeClr>
                </a:solidFill>
                <a:latin typeface="+mn-lt"/>
              </a:rPr>
              <a:t>Activities and Achievements </a:t>
            </a:r>
            <a:endParaRPr lang="en-GB" altLang="en-US" sz="3200" b="1" dirty="0" smtClean="0">
              <a:solidFill>
                <a:schemeClr val="accent6">
                  <a:lumMod val="75000"/>
                </a:schemeClr>
              </a:solidFill>
              <a:latin typeface="+mn-lt"/>
            </a:endParaRPr>
          </a:p>
        </p:txBody>
      </p:sp>
      <p:graphicFrame>
        <p:nvGraphicFramePr>
          <p:cNvPr id="81924" name="Group 4"/>
          <p:cNvGraphicFramePr>
            <a:graphicFrameLocks noGrp="1"/>
          </p:cNvGraphicFramePr>
          <p:nvPr>
            <p:ph idx="4294967295"/>
          </p:nvPr>
        </p:nvGraphicFramePr>
        <p:xfrm>
          <a:off x="0" y="6561138"/>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116632"/>
            <a:ext cx="1959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5042" y="1196752"/>
            <a:ext cx="7920880" cy="5427127"/>
          </a:xfrm>
          <a:prstGeom prst="rect">
            <a:avLst/>
          </a:prstGeom>
        </p:spPr>
        <p:txBody>
          <a:bodyPr wrap="square">
            <a:spAutoFit/>
          </a:bodyPr>
          <a:lstStyle/>
          <a:p>
            <a:pPr>
              <a:spcBef>
                <a:spcPts val="1000"/>
              </a:spcBef>
              <a:spcAft>
                <a:spcPts val="500"/>
              </a:spcAft>
            </a:pPr>
            <a:r>
              <a:rPr lang="en-GB" sz="2000" b="1" kern="1100" dirty="0">
                <a:ea typeface="Calibri" panose="020F0502020204030204" pitchFamily="34" charset="0"/>
                <a:cs typeface="Times New Roman" panose="02020603050405020304" pitchFamily="18" charset="0"/>
              </a:rPr>
              <a:t>Result 2: Local communities have improved knowledge and skills in implementing and managing road construction and maintenance activities.</a:t>
            </a:r>
            <a:endParaRPr lang="en-US" sz="2000" b="1" kern="1100" dirty="0">
              <a:ea typeface="Calibri" panose="020F0502020204030204" pitchFamily="34" charset="0"/>
              <a:cs typeface="Times New Roman" panose="02020603050405020304" pitchFamily="18" charset="0"/>
            </a:endParaRPr>
          </a:p>
          <a:p>
            <a:pPr algn="just"/>
            <a:r>
              <a:rPr lang="en-GB" dirty="0">
                <a:ea typeface="Calibri" panose="020F0502020204030204" pitchFamily="34" charset="0"/>
                <a:cs typeface="Arial" panose="020B0604020202020204" pitchFamily="34" charset="0"/>
              </a:rPr>
              <a:t> </a:t>
            </a:r>
            <a:r>
              <a:rPr lang="en-GB" u="sng" dirty="0" smtClean="0">
                <a:ea typeface="Calibri" panose="020F0502020204030204" pitchFamily="34" charset="0"/>
                <a:cs typeface="Arial" panose="020B0604020202020204" pitchFamily="34" charset="0"/>
              </a:rPr>
              <a:t>Activity </a:t>
            </a:r>
            <a:r>
              <a:rPr lang="en-GB" u="sng" dirty="0">
                <a:ea typeface="Calibri" panose="020F0502020204030204" pitchFamily="34" charset="0"/>
                <a:cs typeface="Arial" panose="020B0604020202020204" pitchFamily="34" charset="0"/>
              </a:rPr>
              <a:t>2.1</a:t>
            </a:r>
            <a:r>
              <a:rPr lang="en-GB" i="1" dirty="0">
                <a:ea typeface="Calibri" panose="020F0502020204030204" pitchFamily="34" charset="0"/>
                <a:cs typeface="Arial" panose="020B0604020202020204" pitchFamily="34" charset="0"/>
              </a:rPr>
              <a:t>: Facilitate organization of 10 CBOs and a Central Management Committee. </a:t>
            </a:r>
            <a:endParaRPr lang="en-US" dirty="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dirty="0">
                <a:ea typeface="Calibri" panose="020F0502020204030204" pitchFamily="34" charset="0"/>
                <a:cs typeface="Arial" panose="020B0604020202020204" pitchFamily="34" charset="0"/>
              </a:rPr>
              <a:t> </a:t>
            </a:r>
            <a:r>
              <a:rPr lang="en-GB" dirty="0" smtClean="0">
                <a:ea typeface="Calibri" panose="020F0502020204030204" pitchFamily="34" charset="0"/>
                <a:cs typeface="Arial" panose="020B0604020202020204" pitchFamily="34" charset="0"/>
              </a:rPr>
              <a:t>10 </a:t>
            </a:r>
            <a:r>
              <a:rPr lang="en-GB" dirty="0">
                <a:ea typeface="Calibri" panose="020F0502020204030204" pitchFamily="34" charset="0"/>
                <a:cs typeface="Arial" panose="020B0604020202020204" pitchFamily="34" charset="0"/>
              </a:rPr>
              <a:t>CBOs </a:t>
            </a:r>
            <a:r>
              <a:rPr lang="en-GB" dirty="0" smtClean="0">
                <a:ea typeface="Calibri" panose="020F0502020204030204" pitchFamily="34" charset="0"/>
                <a:cs typeface="Arial" panose="020B0604020202020204" pitchFamily="34" charset="0"/>
              </a:rPr>
              <a:t>were formed and 2 </a:t>
            </a:r>
            <a:r>
              <a:rPr lang="en-GB" dirty="0">
                <a:ea typeface="Calibri" panose="020F0502020204030204" pitchFamily="34" charset="0"/>
                <a:cs typeface="Arial" panose="020B0604020202020204" pitchFamily="34" charset="0"/>
              </a:rPr>
              <a:t>Central Management Committees were selected and registered with RRC as the main CBOs. Each Central Management Committee </a:t>
            </a:r>
            <a:r>
              <a:rPr lang="en-GB" dirty="0" smtClean="0">
                <a:ea typeface="Calibri" panose="020F0502020204030204" pitchFamily="34" charset="0"/>
                <a:cs typeface="Arial" panose="020B0604020202020204" pitchFamily="34" charset="0"/>
              </a:rPr>
              <a:t>was </a:t>
            </a:r>
            <a:r>
              <a:rPr lang="en-GB" dirty="0">
                <a:ea typeface="Calibri" panose="020F0502020204030204" pitchFamily="34" charset="0"/>
                <a:cs typeface="Arial" panose="020B0604020202020204" pitchFamily="34" charset="0"/>
              </a:rPr>
              <a:t>composed of 7 </a:t>
            </a:r>
            <a:r>
              <a:rPr lang="en-GB" dirty="0" smtClean="0">
                <a:ea typeface="Calibri" panose="020F0502020204030204" pitchFamily="34" charset="0"/>
                <a:cs typeface="Arial" panose="020B0604020202020204" pitchFamily="34" charset="0"/>
              </a:rPr>
              <a:t>members</a:t>
            </a:r>
          </a:p>
          <a:p>
            <a:pPr marL="285750" indent="-285750" algn="just">
              <a:buFont typeface="Arial" panose="020B0604020202020204" pitchFamily="34" charset="0"/>
              <a:buChar char="•"/>
            </a:pPr>
            <a:r>
              <a:rPr lang="en-GB" dirty="0" smtClean="0">
                <a:ea typeface="Calibri" panose="020F0502020204030204" pitchFamily="34" charset="0"/>
                <a:cs typeface="Arial" panose="020B0604020202020204" pitchFamily="34" charset="0"/>
              </a:rPr>
              <a:t>NRC registered </a:t>
            </a:r>
            <a:r>
              <a:rPr lang="en-GB" dirty="0">
                <a:ea typeface="Calibri" panose="020F0502020204030204" pitchFamily="34" charset="0"/>
                <a:cs typeface="Arial" panose="020B0604020202020204" pitchFamily="34" charset="0"/>
              </a:rPr>
              <a:t>2 main CBOs; one for </a:t>
            </a:r>
            <a:r>
              <a:rPr lang="en-GB" dirty="0" err="1">
                <a:ea typeface="Calibri" panose="020F0502020204030204" pitchFamily="34" charset="0"/>
                <a:cs typeface="Arial" panose="020B0604020202020204" pitchFamily="34" charset="0"/>
              </a:rPr>
              <a:t>Ayien</a:t>
            </a:r>
            <a:r>
              <a:rPr lang="en-GB" dirty="0">
                <a:ea typeface="Calibri" panose="020F0502020204030204" pitchFamily="34" charset="0"/>
                <a:cs typeface="Arial" panose="020B0604020202020204" pitchFamily="34" charset="0"/>
              </a:rPr>
              <a:t> Section and the other for </a:t>
            </a:r>
            <a:r>
              <a:rPr lang="en-GB" dirty="0" err="1">
                <a:ea typeface="Calibri" panose="020F0502020204030204" pitchFamily="34" charset="0"/>
                <a:cs typeface="Arial" panose="020B0604020202020204" pitchFamily="34" charset="0"/>
              </a:rPr>
              <a:t>Panliet</a:t>
            </a:r>
            <a:r>
              <a:rPr lang="en-GB" dirty="0">
                <a:ea typeface="Calibri" panose="020F0502020204030204" pitchFamily="34" charset="0"/>
                <a:cs typeface="Arial" panose="020B0604020202020204" pitchFamily="34" charset="0"/>
              </a:rPr>
              <a:t> (</a:t>
            </a:r>
            <a:r>
              <a:rPr lang="en-GB" dirty="0" err="1">
                <a:ea typeface="Calibri" panose="020F0502020204030204" pitchFamily="34" charset="0"/>
                <a:cs typeface="Arial" panose="020B0604020202020204" pitchFamily="34" charset="0"/>
              </a:rPr>
              <a:t>Gogrial</a:t>
            </a:r>
            <a:r>
              <a:rPr lang="en-GB" dirty="0">
                <a:ea typeface="Calibri" panose="020F0502020204030204" pitchFamily="34" charset="0"/>
                <a:cs typeface="Arial" panose="020B0604020202020204" pitchFamily="34" charset="0"/>
              </a:rPr>
              <a:t> </a:t>
            </a:r>
            <a:r>
              <a:rPr lang="en-GB" dirty="0" smtClean="0">
                <a:ea typeface="Calibri" panose="020F0502020204030204" pitchFamily="34" charset="0"/>
                <a:cs typeface="Arial" panose="020B0604020202020204" pitchFamily="34" charset="0"/>
              </a:rPr>
              <a:t>West legally registered with </a:t>
            </a:r>
            <a:r>
              <a:rPr lang="en-GB" dirty="0">
                <a:ea typeface="Calibri" panose="020F0502020204030204" pitchFamily="34" charset="0"/>
                <a:cs typeface="Arial" panose="020B0604020202020204" pitchFamily="34" charset="0"/>
              </a:rPr>
              <a:t>the Relief and Rehabilitation Commission (RRC) in their respective </a:t>
            </a:r>
            <a:r>
              <a:rPr lang="en-GB" dirty="0" smtClean="0">
                <a:ea typeface="Calibri" panose="020F0502020204030204" pitchFamily="34" charset="0"/>
                <a:cs typeface="Arial" panose="020B0604020202020204" pitchFamily="34" charset="0"/>
              </a:rPr>
              <a:t>counties</a:t>
            </a:r>
            <a:endParaRPr lang="en-US" dirty="0">
              <a:ea typeface="Calibri" panose="020F0502020204030204" pitchFamily="34" charset="0"/>
              <a:cs typeface="Times New Roman" panose="02020603050405020304" pitchFamily="18" charset="0"/>
            </a:endParaRPr>
          </a:p>
          <a:p>
            <a:pPr>
              <a:spcBef>
                <a:spcPts val="1000"/>
              </a:spcBef>
              <a:spcAft>
                <a:spcPts val="500"/>
              </a:spcAft>
            </a:pPr>
            <a:r>
              <a:rPr lang="en-US" u="sng" kern="1100" dirty="0">
                <a:ea typeface="Calibri" panose="020F0502020204030204" pitchFamily="34" charset="0"/>
                <a:cs typeface="Times New Roman" panose="02020603050405020304" pitchFamily="18" charset="0"/>
              </a:rPr>
              <a:t>Activity 2.2 </a:t>
            </a:r>
            <a:r>
              <a:rPr lang="en-US" kern="1100" dirty="0">
                <a:ea typeface="Calibri" panose="020F0502020204030204" pitchFamily="34" charset="0"/>
                <a:cs typeface="Times New Roman" panose="02020603050405020304" pitchFamily="18" charset="0"/>
              </a:rPr>
              <a:t>Training the CBO Committee in leadership skills.</a:t>
            </a:r>
          </a:p>
          <a:p>
            <a:pPr marL="285750" indent="-285750" algn="just">
              <a:buFont typeface="Arial" panose="020B0604020202020204" pitchFamily="34" charset="0"/>
              <a:buChar char="•"/>
            </a:pPr>
            <a:r>
              <a:rPr lang="en-GB" i="1" dirty="0">
                <a:ea typeface="Calibri" panose="020F0502020204030204" pitchFamily="34" charset="0"/>
                <a:cs typeface="Arial" panose="020B0604020202020204" pitchFamily="34" charset="0"/>
              </a:rPr>
              <a:t> </a:t>
            </a:r>
            <a:r>
              <a:rPr lang="en-GB" dirty="0" smtClean="0">
                <a:ea typeface="Calibri" panose="020F0502020204030204" pitchFamily="34" charset="0"/>
                <a:cs typeface="Arial" panose="020B0604020202020204" pitchFamily="34" charset="0"/>
              </a:rPr>
              <a:t>100 </a:t>
            </a:r>
            <a:r>
              <a:rPr lang="en-GB" dirty="0">
                <a:ea typeface="Calibri" panose="020F0502020204030204" pitchFamily="34" charset="0"/>
                <a:cs typeface="Arial" panose="020B0604020202020204" pitchFamily="34" charset="0"/>
              </a:rPr>
              <a:t>CBO members have been trained on leadership skills, 10 members from each CBO. </a:t>
            </a:r>
            <a:endParaRPr lang="en-GB" dirty="0" smtClean="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GB" dirty="0" smtClean="0">
                <a:ea typeface="Calibri" panose="020F0502020204030204" pitchFamily="34" charset="0"/>
                <a:cs typeface="Arial" panose="020B0604020202020204" pitchFamily="34" charset="0"/>
              </a:rPr>
              <a:t>Out </a:t>
            </a:r>
            <a:r>
              <a:rPr lang="en-GB" dirty="0">
                <a:ea typeface="Calibri" panose="020F0502020204030204" pitchFamily="34" charset="0"/>
                <a:cs typeface="Arial" panose="020B0604020202020204" pitchFamily="34" charset="0"/>
              </a:rPr>
              <a:t>of the 100 members trained, 93 are males and 7 females. The training was conducted in January 2016 (</a:t>
            </a:r>
            <a:r>
              <a:rPr lang="en-GB" dirty="0" err="1">
                <a:ea typeface="Calibri" panose="020F0502020204030204" pitchFamily="34" charset="0"/>
                <a:cs typeface="Arial" panose="020B0604020202020204" pitchFamily="34" charset="0"/>
              </a:rPr>
              <a:t>Achol-pagong</a:t>
            </a:r>
            <a:r>
              <a:rPr lang="en-GB" dirty="0">
                <a:ea typeface="Calibri" panose="020F0502020204030204" pitchFamily="34" charset="0"/>
                <a:cs typeface="Arial" panose="020B0604020202020204" pitchFamily="34" charset="0"/>
              </a:rPr>
              <a:t>), April 2016 (</a:t>
            </a:r>
            <a:r>
              <a:rPr lang="en-GB" dirty="0" err="1">
                <a:ea typeface="Calibri" panose="020F0502020204030204" pitchFamily="34" charset="0"/>
                <a:cs typeface="Arial" panose="020B0604020202020204" pitchFamily="34" charset="0"/>
              </a:rPr>
              <a:t>Ayien-Amuol</a:t>
            </a:r>
            <a:r>
              <a:rPr lang="en-GB" dirty="0">
                <a:ea typeface="Calibri" panose="020F0502020204030204" pitchFamily="34" charset="0"/>
                <a:cs typeface="Arial" panose="020B0604020202020204" pitchFamily="34" charset="0"/>
              </a:rPr>
              <a:t>) and October 2016 (</a:t>
            </a:r>
            <a:r>
              <a:rPr lang="en-GB" dirty="0" err="1">
                <a:ea typeface="Calibri" panose="020F0502020204030204" pitchFamily="34" charset="0"/>
                <a:cs typeface="Arial" panose="020B0604020202020204" pitchFamily="34" charset="0"/>
              </a:rPr>
              <a:t>Panliet</a:t>
            </a:r>
            <a:r>
              <a:rPr lang="en-GB" dirty="0">
                <a:ea typeface="Calibri" panose="020F0502020204030204" pitchFamily="34" charset="0"/>
                <a:cs typeface="Arial" panose="020B0604020202020204" pitchFamily="34" charset="0"/>
              </a:rPr>
              <a:t>).</a:t>
            </a:r>
            <a:endParaRPr lang="en-US" dirty="0">
              <a:ea typeface="Calibri" panose="020F0502020204030204" pitchFamily="34" charset="0"/>
              <a:cs typeface="Times New Roman" panose="02020603050405020304" pitchFamily="18" charset="0"/>
            </a:endParaRPr>
          </a:p>
          <a:p>
            <a:pPr algn="just"/>
            <a:r>
              <a:rPr lang="en-GB" dirty="0">
                <a:ea typeface="Calibri" panose="020F0502020204030204" pitchFamily="34" charset="0"/>
                <a:cs typeface="Arial" panose="020B0604020202020204" pitchFamily="34" charset="0"/>
              </a:rPr>
              <a:t> </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5121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23575" y="116632"/>
            <a:ext cx="7704906" cy="1224136"/>
          </a:xfrm>
        </p:spPr>
        <p:txBody>
          <a:bodyPr>
            <a:normAutofit/>
          </a:bodyPr>
          <a:lstStyle/>
          <a:p>
            <a:pPr algn="l"/>
            <a:r>
              <a:rPr lang="en-US" altLang="en-US" sz="3200" b="1" dirty="0" smtClean="0">
                <a:solidFill>
                  <a:schemeClr val="accent6">
                    <a:lumMod val="75000"/>
                  </a:schemeClr>
                </a:solidFill>
                <a:latin typeface="+mn-lt"/>
              </a:rPr>
              <a:t>Activities and Achievements </a:t>
            </a:r>
            <a:endParaRPr lang="en-GB" altLang="en-US" sz="3200" b="1" dirty="0" smtClean="0">
              <a:solidFill>
                <a:schemeClr val="accent6">
                  <a:lumMod val="75000"/>
                </a:schemeClr>
              </a:solidFill>
              <a:latin typeface="+mn-lt"/>
            </a:endParaRPr>
          </a:p>
        </p:txBody>
      </p:sp>
      <p:graphicFrame>
        <p:nvGraphicFramePr>
          <p:cNvPr id="81924" name="Group 4"/>
          <p:cNvGraphicFramePr>
            <a:graphicFrameLocks noGrp="1"/>
          </p:cNvGraphicFramePr>
          <p:nvPr>
            <p:ph idx="4294967295"/>
          </p:nvPr>
        </p:nvGraphicFramePr>
        <p:xfrm>
          <a:off x="0" y="6561138"/>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116632"/>
            <a:ext cx="1959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8918" y="1196752"/>
            <a:ext cx="7704906" cy="5078313"/>
          </a:xfrm>
          <a:prstGeom prst="rect">
            <a:avLst/>
          </a:prstGeom>
        </p:spPr>
        <p:txBody>
          <a:bodyPr wrap="square">
            <a:spAutoFit/>
          </a:bodyPr>
          <a:lstStyle/>
          <a:p>
            <a:pPr algn="just"/>
            <a:r>
              <a:rPr lang="en-GB" u="sng" dirty="0">
                <a:ea typeface="Calibri" panose="020F0502020204030204" pitchFamily="34" charset="0"/>
                <a:cs typeface="Arial" panose="020B0604020202020204" pitchFamily="34" charset="0"/>
              </a:rPr>
              <a:t>Activity 2.3: </a:t>
            </a:r>
            <a:r>
              <a:rPr lang="en-GB" i="1" dirty="0">
                <a:ea typeface="Calibri" panose="020F0502020204030204" pitchFamily="34" charset="0"/>
                <a:cs typeface="Arial" panose="020B0604020202020204" pitchFamily="34" charset="0"/>
              </a:rPr>
              <a:t>Public Private Partnership development.</a:t>
            </a:r>
            <a:endParaRPr lang="en-US" dirty="0">
              <a:ea typeface="Calibri" panose="020F0502020204030204" pitchFamily="34" charset="0"/>
              <a:cs typeface="Times New Roman" panose="02020603050405020304" pitchFamily="18" charset="0"/>
            </a:endParaRPr>
          </a:p>
          <a:p>
            <a:pPr algn="just"/>
            <a:r>
              <a:rPr lang="en-GB" dirty="0">
                <a:ea typeface="Calibri" panose="020F0502020204030204" pitchFamily="34" charset="0"/>
                <a:cs typeface="Arial" panose="020B0604020202020204" pitchFamily="34" charset="0"/>
              </a:rPr>
              <a:t> </a:t>
            </a:r>
            <a:endParaRPr lang="en-US" dirty="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dirty="0">
                <a:ea typeface="Calibri" panose="020F0502020204030204" pitchFamily="34" charset="0"/>
                <a:cs typeface="Arial" panose="020B0604020202020204" pitchFamily="34" charset="0"/>
              </a:rPr>
              <a:t>PPP activities were concluded in all locations in October 2016 involving all the 100 CBO members (93 males, 7 females). A memorandum of understanding was signed by each community to acknowledge their support in this initiative</a:t>
            </a:r>
            <a:r>
              <a:rPr lang="en-GB" dirty="0" smtClean="0">
                <a:ea typeface="Calibri" panose="020F0502020204030204" pitchFamily="34" charset="0"/>
                <a:cs typeface="Arial" panose="020B0604020202020204" pitchFamily="34" charset="0"/>
              </a:rPr>
              <a:t>.</a:t>
            </a:r>
          </a:p>
          <a:p>
            <a:pPr marL="285750" indent="-285750" algn="just">
              <a:buFont typeface="Arial" panose="020B0604020202020204" pitchFamily="34" charset="0"/>
              <a:buChar char="•"/>
            </a:pPr>
            <a:endParaRPr lang="en-GB" dirty="0">
              <a:ea typeface="Calibri" panose="020F0502020204030204" pitchFamily="34" charset="0"/>
              <a:cs typeface="Arial" panose="020B0604020202020204" pitchFamily="34" charset="0"/>
            </a:endParaRPr>
          </a:p>
          <a:p>
            <a:r>
              <a:rPr lang="en-GB" u="sng" dirty="0"/>
              <a:t>Activity 2.4 </a:t>
            </a:r>
            <a:r>
              <a:rPr lang="en-GB" i="1" dirty="0"/>
              <a:t>Preparation and execution of community conversations</a:t>
            </a:r>
            <a:endParaRPr lang="en-US" dirty="0"/>
          </a:p>
          <a:p>
            <a:r>
              <a:rPr lang="en-GB" dirty="0"/>
              <a:t> </a:t>
            </a:r>
            <a:endParaRPr lang="en-US" dirty="0"/>
          </a:p>
          <a:p>
            <a:pPr marL="285750" indent="-285750">
              <a:buFont typeface="Arial" panose="020B0604020202020204" pitchFamily="34" charset="0"/>
              <a:buChar char="•"/>
            </a:pPr>
            <a:r>
              <a:rPr lang="en-GB" dirty="0"/>
              <a:t>This activity was conducted in all the communities in which the feeder road passes. Community members were brought together to discuss issues affecting them like peace and conflict resolutions, use of common resources, and identification of community needs. </a:t>
            </a:r>
            <a:endParaRPr lang="en-GB" dirty="0" smtClean="0"/>
          </a:p>
          <a:p>
            <a:pPr marL="285750" indent="-285750">
              <a:buFont typeface="Arial" panose="020B0604020202020204" pitchFamily="34" charset="0"/>
              <a:buChar char="•"/>
            </a:pPr>
            <a:r>
              <a:rPr lang="en-GB" dirty="0" smtClean="0"/>
              <a:t>This </a:t>
            </a:r>
            <a:r>
              <a:rPr lang="en-GB" dirty="0"/>
              <a:t>activity was done in February 2016 for </a:t>
            </a:r>
            <a:r>
              <a:rPr lang="en-GB" dirty="0" err="1"/>
              <a:t>Ayien</a:t>
            </a:r>
            <a:r>
              <a:rPr lang="en-GB" dirty="0"/>
              <a:t> section and in October-November 2016 for road extension in </a:t>
            </a:r>
            <a:r>
              <a:rPr lang="en-GB" dirty="0" err="1"/>
              <a:t>Panliet</a:t>
            </a:r>
            <a:r>
              <a:rPr lang="en-GB" dirty="0"/>
              <a:t>. 100 CBO members were actively involved in this activity. </a:t>
            </a:r>
            <a:endParaRPr lang="en-US" dirty="0"/>
          </a:p>
          <a:p>
            <a:r>
              <a:rPr lang="en-GB" dirty="0"/>
              <a:t> </a:t>
            </a:r>
            <a:endParaRPr lang="en-US" dirty="0"/>
          </a:p>
          <a:p>
            <a:pPr marL="285750" indent="-285750" algn="just">
              <a:buFont typeface="Arial" panose="020B0604020202020204" pitchFamily="34" charset="0"/>
              <a:buChar char="•"/>
            </a:pPr>
            <a:endParaRPr lang="en-US" dirty="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7099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11503</TotalTime>
  <Words>690</Words>
  <Application>Microsoft Office PowerPoint</Application>
  <PresentationFormat>On-screen Show (4:3)</PresentationFormat>
  <Paragraphs>116</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Symbol</vt:lpstr>
      <vt:lpstr>Times New Roman</vt:lpstr>
      <vt:lpstr>Office Theme</vt:lpstr>
      <vt:lpstr>European Union’s Partners’ Quarterly Review Meeting (QRM 8) Zonal Effort for Agricultural Transformation: Bahr-el-Ghazal Effort for Agricultural Development </vt:lpstr>
      <vt:lpstr>Project Overview </vt:lpstr>
      <vt:lpstr>PowerPoint Presentation</vt:lpstr>
      <vt:lpstr>Objective</vt:lpstr>
      <vt:lpstr>Activities and Achievements </vt:lpstr>
      <vt:lpstr>Activities and Achievements </vt:lpstr>
      <vt:lpstr>Activities and Achievements </vt:lpstr>
      <vt:lpstr>Activities and Achievements </vt:lpstr>
      <vt:lpstr>Activities and Achievements </vt:lpstr>
      <vt:lpstr>Activities and Achievements </vt:lpstr>
      <vt:lpstr>Activities and Achievements </vt:lpstr>
      <vt:lpstr>Emerging Issues</vt:lpstr>
      <vt:lpstr>Lessons Learnt</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NRC</dc:creator>
  <cp:lastModifiedBy>makata</cp:lastModifiedBy>
  <cp:revision>374</cp:revision>
  <dcterms:created xsi:type="dcterms:W3CDTF">2013-09-30T12:58:01Z</dcterms:created>
  <dcterms:modified xsi:type="dcterms:W3CDTF">2018-03-21T05:46:00Z</dcterms:modified>
</cp:coreProperties>
</file>