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420" r:id="rId3"/>
    <p:sldId id="422" r:id="rId4"/>
    <p:sldId id="423" r:id="rId5"/>
    <p:sldId id="424" r:id="rId6"/>
    <p:sldId id="426" r:id="rId7"/>
    <p:sldId id="425" r:id="rId8"/>
    <p:sldId id="38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U" initials="E" lastIdx="1" clrIdx="0">
    <p:extLst/>
  </p:cmAuthor>
  <p:cmAuthor id="2" name="Berhanu Wolde" initials="BW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8DC62-C62D-4E6A-B2A1-F300ADA6AFD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3FFFA-F720-499E-BFB5-06597B5E2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9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14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70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027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981200"/>
            <a:ext cx="38481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73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5411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9251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2151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FA039-7F0E-43CE-8973-0D911AAC7E0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23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7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19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2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12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53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86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8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7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40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4495800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World Vision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rgbClr val="C00000"/>
                </a:solidFill>
              </a:rPr>
              <a:t>Ongoing experience on Seed System Development and Seed Security</a:t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Presentation on 8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QRM of </a:t>
            </a:r>
            <a:br>
              <a:rPr lang="en-US" sz="2800" b="1" dirty="0" smtClean="0"/>
            </a:br>
            <a:r>
              <a:rPr lang="en-US" sz="2800" b="1" dirty="0" smtClean="0"/>
              <a:t>EU Partners in South Sudan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GB" sz="3200" b="1" dirty="0" smtClean="0">
                <a:solidFill>
                  <a:srgbClr val="0070C0"/>
                </a:solidFill>
              </a:rPr>
              <a:t>				</a:t>
            </a:r>
            <a:r>
              <a:rPr lang="en-US" sz="1800" b="1" dirty="0" smtClean="0">
                <a:ea typeface="+mn-ea"/>
                <a:cs typeface="+mn-cs"/>
              </a:rPr>
              <a:t>March 2018,  Juba	                                                 </a:t>
            </a:r>
            <a:endParaRPr lang="en-US" sz="18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9494"/>
            <a:ext cx="3407391" cy="1168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1177111"/>
            <a:ext cx="5562600" cy="757501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Ongoing experience: Seed Security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939556"/>
            <a:ext cx="8382000" cy="4613643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endParaRPr lang="en-US" sz="1800" u="sng" dirty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000" dirty="0">
                <a:latin typeface="+mj-lt"/>
              </a:rPr>
              <a:t>Seed security conceptual framework </a:t>
            </a:r>
            <a:r>
              <a:rPr lang="en-US" sz="2000" dirty="0" smtClean="0">
                <a:latin typeface="+mj-lt"/>
              </a:rPr>
              <a:t>includes; </a:t>
            </a:r>
            <a:r>
              <a:rPr lang="en-US" sz="2000" b="1" dirty="0" smtClean="0">
                <a:latin typeface="+mj-lt"/>
              </a:rPr>
              <a:t>Seed </a:t>
            </a:r>
            <a:r>
              <a:rPr lang="en-US" sz="2000" b="1" dirty="0">
                <a:latin typeface="+mj-lt"/>
              </a:rPr>
              <a:t>Availability, </a:t>
            </a:r>
            <a:r>
              <a:rPr lang="en-US" sz="2000" b="1" dirty="0" smtClean="0">
                <a:latin typeface="+mj-lt"/>
              </a:rPr>
              <a:t>Seed </a:t>
            </a:r>
            <a:r>
              <a:rPr lang="en-US" sz="2000" b="1" dirty="0">
                <a:latin typeface="+mj-lt"/>
              </a:rPr>
              <a:t>Access, </a:t>
            </a:r>
            <a:r>
              <a:rPr lang="en-US" sz="2000" b="1" dirty="0" smtClean="0">
                <a:latin typeface="+mj-lt"/>
              </a:rPr>
              <a:t>Seed </a:t>
            </a:r>
            <a:r>
              <a:rPr lang="en-US" sz="2000" b="1" dirty="0">
                <a:latin typeface="+mj-lt"/>
              </a:rPr>
              <a:t>Quality  </a:t>
            </a:r>
            <a:r>
              <a:rPr lang="en-US" sz="2000" b="1" dirty="0" smtClean="0">
                <a:latin typeface="+mj-lt"/>
              </a:rPr>
              <a:t>,Seed </a:t>
            </a:r>
            <a:r>
              <a:rPr lang="en-US" sz="2000" b="1" dirty="0">
                <a:latin typeface="+mj-lt"/>
              </a:rPr>
              <a:t>Varietal </a:t>
            </a:r>
            <a:r>
              <a:rPr lang="en-US" sz="2000" b="1" dirty="0" smtClean="0">
                <a:latin typeface="+mj-lt"/>
              </a:rPr>
              <a:t>Suitability &amp; Seed </a:t>
            </a:r>
            <a:r>
              <a:rPr lang="en-US" sz="2000" b="1" dirty="0">
                <a:latin typeface="+mj-lt"/>
              </a:rPr>
              <a:t>Security Resilience</a:t>
            </a:r>
            <a:r>
              <a:rPr lang="en-US" sz="2000" b="1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2000" b="1" dirty="0"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latin typeface="+mj-lt"/>
              </a:rPr>
              <a:t>WV overall objectives of working on seed security is the following;</a:t>
            </a: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pPr algn="just">
              <a:buAutoNum type="arabicPeriod"/>
            </a:pPr>
            <a:r>
              <a:rPr lang="en-US" sz="2000" dirty="0" smtClean="0">
                <a:latin typeface="+mj-lt"/>
              </a:rPr>
              <a:t>To improve seed availability and access for the farming community</a:t>
            </a:r>
          </a:p>
          <a:p>
            <a:pPr algn="just">
              <a:buAutoNum type="arabicPeriod"/>
            </a:pPr>
            <a:r>
              <a:rPr lang="en-US" sz="2000" dirty="0" smtClean="0">
                <a:latin typeface="+mj-lt"/>
              </a:rPr>
              <a:t>To increase the choice of seed in </a:t>
            </a:r>
            <a:r>
              <a:rPr lang="en-US" sz="2000" dirty="0" err="1" smtClean="0">
                <a:latin typeface="+mj-lt"/>
              </a:rPr>
              <a:t>Rajaf</a:t>
            </a:r>
            <a:r>
              <a:rPr lang="en-US" sz="2000" dirty="0" smtClean="0">
                <a:latin typeface="+mj-lt"/>
              </a:rPr>
              <a:t> and </a:t>
            </a:r>
            <a:r>
              <a:rPr lang="en-US" sz="2000" dirty="0" err="1" smtClean="0">
                <a:latin typeface="+mj-lt"/>
              </a:rPr>
              <a:t>Warrap</a:t>
            </a:r>
            <a:r>
              <a:rPr lang="en-US" sz="2000" dirty="0" smtClean="0">
                <a:latin typeface="+mj-lt"/>
              </a:rPr>
              <a:t> by conducting adaptability test and promoting the introduction.</a:t>
            </a:r>
          </a:p>
          <a:p>
            <a:pPr algn="just">
              <a:buAutoNum type="arabicPeriod"/>
            </a:pPr>
            <a:r>
              <a:rPr lang="en-US" sz="2000" dirty="0" smtClean="0">
                <a:latin typeface="+mj-lt"/>
              </a:rPr>
              <a:t>To create demand driven seed supply system though engagement of private public partnership</a:t>
            </a:r>
          </a:p>
          <a:p>
            <a:pPr>
              <a:buAutoNum type="arabicPeriod"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86DC13-469D-487E-B838-B135369F10B1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053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1177111"/>
            <a:ext cx="5562600" cy="757501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Ongoing experience: Seed Security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939557"/>
            <a:ext cx="8382000" cy="41564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/>
              <a:t>WV Conducted </a:t>
            </a:r>
            <a:r>
              <a:rPr lang="en-US" sz="2400" b="1" dirty="0" smtClean="0"/>
              <a:t>seed security assessment </a:t>
            </a:r>
            <a:r>
              <a:rPr lang="en-US" sz="2400" dirty="0" smtClean="0"/>
              <a:t>covering five former States ( </a:t>
            </a:r>
            <a:r>
              <a:rPr lang="en-US" sz="2400" dirty="0" err="1" smtClean="0"/>
              <a:t>Warrap</a:t>
            </a:r>
            <a:r>
              <a:rPr lang="en-US" sz="2400" dirty="0" smtClean="0"/>
              <a:t>, </a:t>
            </a:r>
            <a:r>
              <a:rPr lang="en-US" sz="2400" dirty="0" err="1" smtClean="0"/>
              <a:t>NeBG</a:t>
            </a:r>
            <a:r>
              <a:rPr lang="en-US" sz="2400" dirty="0" smtClean="0"/>
              <a:t>, Lake, WEQ , CEQ &amp; EEQ) with special focus to FEED project operation area.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/>
              <a:t>The study recommended short, medium and long term solution for improving seed security. Just one example from each;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GB" sz="2400" b="1" dirty="0" smtClean="0"/>
              <a:t>Short</a:t>
            </a:r>
            <a:r>
              <a:rPr lang="en-GB" sz="2400" dirty="0" smtClean="0"/>
              <a:t>: Farmers </a:t>
            </a:r>
            <a:r>
              <a:rPr lang="en-GB" sz="2400" dirty="0"/>
              <a:t>should be encouraged to organize and participate in seed </a:t>
            </a:r>
            <a:r>
              <a:rPr lang="en-GB" sz="2400" dirty="0" smtClean="0"/>
              <a:t>production and sale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GB" sz="2400" b="1" dirty="0" smtClean="0"/>
              <a:t>Medium</a:t>
            </a:r>
            <a:r>
              <a:rPr lang="en-GB" sz="2400" dirty="0" smtClean="0"/>
              <a:t>: </a:t>
            </a:r>
            <a:r>
              <a:rPr lang="en-GB" sz="2400" dirty="0"/>
              <a:t>Introduction of modern seed varieties that mature early and are high yielding </a:t>
            </a:r>
            <a:endParaRPr lang="en-GB" sz="2400" dirty="0" smtClean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GB" sz="2400" b="1" dirty="0" smtClean="0"/>
              <a:t>Long: </a:t>
            </a:r>
            <a:r>
              <a:rPr lang="en-GB" sz="2400" dirty="0"/>
              <a:t>Introduce Market oriented agriculture </a:t>
            </a:r>
            <a:endParaRPr lang="en-US" sz="2400" dirty="0" smtClean="0"/>
          </a:p>
          <a:p>
            <a:pPr lvl="1" algn="just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0" lvl="0" indent="0" algn="just">
              <a:buNone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86DC13-469D-487E-B838-B135369F10B1}" type="slidenum">
              <a:rPr lang="en-US" smtClean="0"/>
              <a:pPr/>
              <a:t>3</a:t>
            </a:fld>
            <a:endParaRPr lang="en-US" dirty="0" smtClean="0"/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06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1177111"/>
            <a:ext cx="5562600" cy="57548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Seed Multiplication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510539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Approach;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Used farmers group approach. Open to work with individuals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One strong group per </a:t>
            </a:r>
            <a:r>
              <a:rPr lang="en-US" sz="1600" dirty="0" err="1" smtClean="0"/>
              <a:t>Payam</a:t>
            </a:r>
            <a:endParaRPr lang="en-US" sz="1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Project Support</a:t>
            </a:r>
            <a:r>
              <a:rPr lang="en-US" sz="2000" dirty="0" smtClean="0"/>
              <a:t>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Training on seed multiplication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Training on VSLA and farming as a business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Training on post harvest management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Two Ox-plough per group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Seed provision: Foundation seed </a:t>
            </a:r>
            <a:endParaRPr lang="en-US" sz="16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Integration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Establishment of VSLA and preparation of business plan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Construction of improved granary for the group with cost sharing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Community level seed quality grading  &amp; labeling –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Market linkage for seed producer.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Facilitating provision of one shop in the market stall that will be constructed by this  project </a:t>
            </a:r>
          </a:p>
          <a:p>
            <a:pPr lvl="1" algn="just">
              <a:buFont typeface="Wingdings" panose="05000000000000000000" pitchFamily="2" charset="2"/>
              <a:buChar char="q"/>
            </a:pPr>
            <a:endParaRPr lang="en-US" sz="1600" dirty="0" smtClean="0"/>
          </a:p>
          <a:p>
            <a:pPr lvl="1" algn="just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0" lvl="0" indent="0" algn="just">
              <a:buNone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49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1177111"/>
            <a:ext cx="5562600" cy="57548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Adaptive Trials on Sorghum &amp; Millet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534400" cy="4876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Objective;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To test the overall performance of different sorghum and millet Varity and select and promote the best performing variety.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Wider the Varity choice for the farmers in both </a:t>
            </a:r>
            <a:r>
              <a:rPr lang="en-US" sz="1600" dirty="0" err="1" smtClean="0"/>
              <a:t>Warrap</a:t>
            </a:r>
            <a:r>
              <a:rPr lang="en-US" sz="1600" dirty="0" smtClean="0"/>
              <a:t> &amp; </a:t>
            </a:r>
            <a:r>
              <a:rPr lang="en-US" sz="1600" dirty="0" err="1" smtClean="0"/>
              <a:t>Rajaf</a:t>
            </a:r>
            <a:endParaRPr lang="en-US" sz="1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Plan;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Establish adaptive trail site ( One in </a:t>
            </a:r>
            <a:r>
              <a:rPr lang="en-US" sz="1600" dirty="0" err="1" smtClean="0"/>
              <a:t>Rajaf</a:t>
            </a:r>
            <a:r>
              <a:rPr lang="en-US" sz="1600" dirty="0" smtClean="0"/>
              <a:t> &amp; One in </a:t>
            </a:r>
            <a:r>
              <a:rPr lang="en-US" sz="1600" dirty="0" err="1" smtClean="0"/>
              <a:t>WarraP</a:t>
            </a:r>
            <a:r>
              <a:rPr lang="en-US" sz="16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/>
              <a:t>Sorghum : 48 improved Varity tested with two local variety &amp; Plot size of 7m by 7m , complete randomized block with three replication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Millet; Six </a:t>
            </a:r>
            <a:r>
              <a:rPr lang="en-US" sz="1600" dirty="0"/>
              <a:t>improved variety tested together with one local variety &amp; Plot size of </a:t>
            </a:r>
            <a:r>
              <a:rPr lang="en-US" sz="1600" dirty="0" smtClean="0"/>
              <a:t>6m </a:t>
            </a:r>
            <a:r>
              <a:rPr lang="en-US" sz="1600" dirty="0"/>
              <a:t>by </a:t>
            </a:r>
            <a:r>
              <a:rPr lang="en-US" sz="1600" dirty="0" smtClean="0"/>
              <a:t>5m </a:t>
            </a:r>
            <a:r>
              <a:rPr lang="en-US" sz="1600" dirty="0"/>
              <a:t>, complete randomized block with three replication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Partner working on this trails</a:t>
            </a:r>
            <a:r>
              <a:rPr lang="en-US" sz="2000" dirty="0" smtClean="0"/>
              <a:t>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State and County </a:t>
            </a:r>
            <a:r>
              <a:rPr lang="en-US" sz="1600" dirty="0" err="1" smtClean="0"/>
              <a:t>MoA</a:t>
            </a:r>
            <a:r>
              <a:rPr lang="en-US" sz="1600" dirty="0" smtClean="0"/>
              <a:t> , Agricultural Research, ICRISAT East Africa Office,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WV Australia ( Guidance assigning sorghum breeder)</a:t>
            </a:r>
          </a:p>
          <a:p>
            <a:pPr marL="457200" lvl="1" indent="0" algn="just">
              <a:buNone/>
            </a:pPr>
            <a:endParaRPr lang="en-US" sz="1600" dirty="0"/>
          </a:p>
          <a:p>
            <a:pPr marL="0" lvl="0" indent="0" algn="just">
              <a:buNone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43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1177111"/>
            <a:ext cx="5562600" cy="57548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Sorghum breeding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534400" cy="464819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1800" b="1" dirty="0" smtClean="0"/>
              <a:t>The overall objective of </a:t>
            </a:r>
            <a:r>
              <a:rPr lang="en-AU" sz="1800" b="1" dirty="0" smtClean="0"/>
              <a:t>sorghum </a:t>
            </a:r>
            <a:r>
              <a:rPr lang="en-AU" sz="1800" b="1" dirty="0"/>
              <a:t>breeding program would be:</a:t>
            </a:r>
            <a:endParaRPr lang="en-US" sz="1800" b="1" dirty="0"/>
          </a:p>
          <a:p>
            <a:pPr lvl="0"/>
            <a:r>
              <a:rPr lang="en-AU" sz="1800" dirty="0"/>
              <a:t>Substantial yield improvement over local varieties tested across several sites</a:t>
            </a:r>
            <a:endParaRPr lang="en-US" sz="1800" dirty="0"/>
          </a:p>
          <a:p>
            <a:pPr lvl="0"/>
            <a:r>
              <a:rPr lang="en-AU" sz="1800" dirty="0"/>
              <a:t>Adaptation to the prevailing variable rainfall patterns in the region</a:t>
            </a:r>
            <a:endParaRPr lang="en-US" sz="1800" dirty="0"/>
          </a:p>
          <a:p>
            <a:pPr lvl="0"/>
            <a:r>
              <a:rPr lang="en-AU" sz="1800" dirty="0" smtClean="0"/>
              <a:t>Developing varieties which are resistance </a:t>
            </a:r>
            <a:r>
              <a:rPr lang="en-AU" sz="1800" dirty="0"/>
              <a:t>to </a:t>
            </a:r>
            <a:r>
              <a:rPr lang="en-AU" sz="1800" i="1" dirty="0" err="1"/>
              <a:t>Striga</a:t>
            </a:r>
            <a:r>
              <a:rPr lang="en-AU" sz="1800" i="1" dirty="0"/>
              <a:t>  </a:t>
            </a:r>
            <a:endParaRPr lang="en-US" sz="18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Year – One Plan;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Establish two breeding site ( One in </a:t>
            </a:r>
            <a:r>
              <a:rPr lang="en-US" sz="1600" dirty="0" err="1" smtClean="0"/>
              <a:t>Rajaf</a:t>
            </a:r>
            <a:r>
              <a:rPr lang="en-US" sz="1600" dirty="0" smtClean="0"/>
              <a:t> &amp; One in </a:t>
            </a:r>
            <a:r>
              <a:rPr lang="en-US" sz="1600" dirty="0" err="1" smtClean="0"/>
              <a:t>WarraP</a:t>
            </a:r>
            <a:r>
              <a:rPr lang="en-US" sz="16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dirty="0" smtClean="0"/>
              <a:t>Local sorghum assessment to know the areas of improvement and select the best local variety for breeding.  This is Done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AU" sz="1600" dirty="0"/>
              <a:t>About  60 seeds (2g) of 2 </a:t>
            </a:r>
            <a:r>
              <a:rPr lang="en-AU" sz="1600" dirty="0" err="1"/>
              <a:t>staygreen</a:t>
            </a:r>
            <a:r>
              <a:rPr lang="en-AU" sz="1600" dirty="0"/>
              <a:t> sorghum, </a:t>
            </a:r>
            <a:r>
              <a:rPr lang="en-AU" sz="1600" dirty="0" err="1"/>
              <a:t>macia</a:t>
            </a:r>
            <a:r>
              <a:rPr lang="en-AU" sz="1600" dirty="0"/>
              <a:t> and 3 local varieties will be used </a:t>
            </a:r>
            <a:endParaRPr lang="en-US" sz="1600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AU" sz="1600" dirty="0" smtClean="0"/>
              <a:t>Make </a:t>
            </a:r>
            <a:r>
              <a:rPr lang="en-AU" sz="1600" dirty="0"/>
              <a:t>3-4 emasculated crosses between planted rows of elite local </a:t>
            </a:r>
            <a:r>
              <a:rPr lang="en-AU" sz="1600" dirty="0" smtClean="0"/>
              <a:t>Open Pollinated </a:t>
            </a:r>
            <a:r>
              <a:rPr lang="en-AU" sz="1600" dirty="0"/>
              <a:t>varieties and introduced varieties and ‘</a:t>
            </a:r>
            <a:r>
              <a:rPr lang="en-AU" sz="1600" dirty="0" err="1"/>
              <a:t>staygreen</a:t>
            </a:r>
            <a:r>
              <a:rPr lang="en-AU" sz="1600" dirty="0"/>
              <a:t> lines’ </a:t>
            </a:r>
            <a:r>
              <a:rPr lang="en-AU" sz="1600" dirty="0" smtClean="0"/>
              <a:t>( from ICRISAT )</a:t>
            </a:r>
            <a:endParaRPr lang="en-US" sz="1600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1600" b="1" dirty="0" smtClean="0">
                <a:solidFill>
                  <a:srgbClr val="FF0000"/>
                </a:solidFill>
              </a:rPr>
              <a:t>Result</a:t>
            </a:r>
            <a:r>
              <a:rPr lang="en-US" sz="1600" b="1" dirty="0" smtClean="0"/>
              <a:t>: </a:t>
            </a:r>
            <a:r>
              <a:rPr lang="en-AU" sz="1600" dirty="0"/>
              <a:t>At least 3 crossed panicle branches </a:t>
            </a:r>
            <a:r>
              <a:rPr lang="en-AU" sz="1600" dirty="0" smtClean="0"/>
              <a:t> </a:t>
            </a:r>
            <a:r>
              <a:rPr lang="en-AU" sz="1600" dirty="0"/>
              <a:t>of each variety with 80 viable seeds</a:t>
            </a:r>
            <a:endParaRPr lang="en-US" sz="16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b="1" dirty="0" smtClean="0"/>
              <a:t>Partner working on this trails</a:t>
            </a:r>
            <a:r>
              <a:rPr lang="en-US" sz="2000" dirty="0" smtClean="0"/>
              <a:t>; </a:t>
            </a:r>
            <a:r>
              <a:rPr lang="en-US" sz="1600" dirty="0" smtClean="0"/>
              <a:t>State and County </a:t>
            </a:r>
            <a:r>
              <a:rPr lang="en-US" sz="1600" dirty="0" err="1" smtClean="0"/>
              <a:t>MoA</a:t>
            </a:r>
            <a:r>
              <a:rPr lang="en-US" sz="1600" dirty="0" smtClean="0"/>
              <a:t> , Agricultural Research, ICRISAT East Africa Office , WV Australia ( Guidance assigning sorghum breeder)</a:t>
            </a:r>
          </a:p>
          <a:p>
            <a:pPr marL="457200" lvl="1" indent="0" algn="just">
              <a:buNone/>
            </a:pPr>
            <a:endParaRPr lang="en-US" sz="1600" dirty="0"/>
          </a:p>
          <a:p>
            <a:pPr marL="0" lvl="0" indent="0" algn="just">
              <a:buNone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100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295401" y="1221546"/>
            <a:ext cx="6248399" cy="753193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Baskerville Old Face" pitchFamily="18" charset="0"/>
              </a:rPr>
              <a:t>Sorghum &amp; Iron Rich Millet </a:t>
            </a:r>
            <a:br>
              <a:rPr lang="en-US" sz="2400" b="1" dirty="0" smtClean="0">
                <a:solidFill>
                  <a:srgbClr val="FF0000"/>
                </a:solidFill>
                <a:latin typeface="Baskerville Old Face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Baskerville Old Face" pitchFamily="18" charset="0"/>
              </a:rPr>
              <a:t>for adaptive trial &amp; breeding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534400" cy="4876800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endParaRPr lang="en-US" sz="1600" dirty="0" smtClean="0"/>
          </a:p>
          <a:p>
            <a:pPr lvl="1" algn="just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0" lvl="0" indent="0" algn="just">
              <a:buNone/>
            </a:pPr>
            <a:endParaRPr lang="en-US" sz="1600" b="1" dirty="0"/>
          </a:p>
          <a:p>
            <a:pPr marL="0" lvl="0" indent="0" algn="just">
              <a:buNone/>
            </a:pPr>
            <a:endParaRPr lang="en-GB" sz="2000" dirty="0" smtClean="0">
              <a:solidFill>
                <a:prstClr val="black"/>
              </a:solidFill>
              <a:latin typeface="Gill Sans MT" panose="020B0502020104020203"/>
            </a:endParaRPr>
          </a:p>
        </p:txBody>
      </p:sp>
      <p:pic>
        <p:nvPicPr>
          <p:cNvPr id="10" name="Picture 9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973977"/>
              </p:ext>
            </p:extLst>
          </p:nvPr>
        </p:nvGraphicFramePr>
        <p:xfrm>
          <a:off x="1295401" y="2362203"/>
          <a:ext cx="6400798" cy="3133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957"/>
                <a:gridCol w="2577158"/>
                <a:gridCol w="299483"/>
                <a:gridCol w="3124200"/>
              </a:tblGrid>
              <a:tr h="69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S/N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     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Sorghum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S/N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High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Iron Millet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94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Marcia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1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 err="1">
                          <a:effectLst/>
                        </a:rPr>
                        <a:t>Chakti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94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KARI </a:t>
                      </a:r>
                      <a:r>
                        <a:rPr lang="en-US" sz="1800" dirty="0" err="1">
                          <a:effectLst/>
                        </a:rPr>
                        <a:t>Mtama</a:t>
                      </a:r>
                      <a:r>
                        <a:rPr lang="en-US" sz="1800" dirty="0">
                          <a:effectLst/>
                        </a:rPr>
                        <a:t> 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2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ICMV 167001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94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B-35 ( Stay green)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3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ICMV 167006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94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B-36-1 ( Stay green)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4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ICMH 177111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702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ICRISAT recommended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48 variety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list for adaptive trials attached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ICMH IS 14006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940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200" b="1" dirty="0">
                          <a:effectLst/>
                        </a:rPr>
                        <a:t>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0" algn="l"/>
                        </a:tabLst>
                      </a:pPr>
                      <a:r>
                        <a:rPr lang="en-US" sz="1800" dirty="0">
                          <a:effectLst/>
                        </a:rPr>
                        <a:t>SOSAT – C88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83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D1415-D081-48CC-A0CD-F1CB458E8B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24000"/>
            <a:ext cx="7848600" cy="43434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sz="20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pPr marL="0" lvl="0" indent="0">
              <a:buNone/>
            </a:pPr>
            <a:r>
              <a:rPr lang="en-US" sz="2900" b="1" dirty="0">
                <a:solidFill>
                  <a:prstClr val="black"/>
                </a:solidFill>
                <a:latin typeface="Baskerville Old Face" pitchFamily="18" charset="0"/>
              </a:rPr>
              <a:t>	</a:t>
            </a:r>
            <a:endParaRPr lang="en-US" sz="2900" dirty="0" smtClean="0">
              <a:solidFill>
                <a:prstClr val="black"/>
              </a:solidFill>
              <a:latin typeface="Baskerville Old Face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prstClr val="black"/>
              </a:solidFill>
              <a:latin typeface="Baskerville Old Face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800" b="1" dirty="0">
              <a:solidFill>
                <a:prstClr val="black"/>
              </a:solidFill>
              <a:latin typeface="Baskerville Old Face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000" dirty="0">
              <a:latin typeface="Baskerville Old Face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428750" y="1676400"/>
            <a:ext cx="649605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100" b="1" dirty="0" smtClean="0">
                <a:solidFill>
                  <a:srgbClr val="FF0000"/>
                </a:solidFill>
                <a:latin typeface="Baskerville Old Face" pitchFamily="18" charset="0"/>
              </a:rPr>
              <a:t>Thank You!</a:t>
            </a:r>
          </a:p>
          <a:p>
            <a:endParaRPr lang="en-US" sz="41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r>
              <a:rPr lang="en-US" sz="4100" b="1" dirty="0" smtClean="0">
                <a:latin typeface="Baskerville Old Face" pitchFamily="18" charset="0"/>
              </a:rPr>
              <a:t>Welcome with your comment and suggestion.</a:t>
            </a:r>
          </a:p>
        </p:txBody>
      </p:sp>
      <p:pic>
        <p:nvPicPr>
          <p:cNvPr id="11" name="Picture 10" descr="C:\Users\Lisi_Alex.WVSDNO\Desktop\down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9495"/>
            <a:ext cx="3178791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173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1901</TotalTime>
  <Words>638</Words>
  <Application>Microsoft Office PowerPoint</Application>
  <PresentationFormat>On-screen Show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 World Vision Ongoing experience on Seed System Development and Seed Security Presentation on 8th QRM of  EU Partners in South Sudan      March 2018,  Juba                                                  </vt:lpstr>
      <vt:lpstr>Ongoing experience: Seed Security</vt:lpstr>
      <vt:lpstr>Ongoing experience: Seed Security</vt:lpstr>
      <vt:lpstr>Seed Multiplication</vt:lpstr>
      <vt:lpstr>Adaptive Trials on Sorghum &amp; Millet</vt:lpstr>
      <vt:lpstr>Sorghum breeding</vt:lpstr>
      <vt:lpstr>Sorghum &amp; Iron Rich Millet  for adaptive trial &amp; breeding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food and nutrition security for vulnerable groups in Warrap State through the adoption of more productive ,sustainable and resilient agricultural livelihood strategies</dc:title>
  <dc:creator>Berhanu Jore</dc:creator>
  <cp:lastModifiedBy>Hailu Tolasa</cp:lastModifiedBy>
  <cp:revision>838</cp:revision>
  <dcterms:created xsi:type="dcterms:W3CDTF">2006-08-16T00:00:00Z</dcterms:created>
  <dcterms:modified xsi:type="dcterms:W3CDTF">2018-03-21T06:19:10Z</dcterms:modified>
</cp:coreProperties>
</file>