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97A33-659B-4C12-B5E6-F97FE804B803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FB88-DA11-495C-ADC4-CC58A09B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4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3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4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9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9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7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5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73AF-9CDE-45E5-BF29-C5D5AF0958D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E0D24A-9F43-4E03-98E4-4A540641C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8246-7E03-4FAA-87EC-26887F5E3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VSF GERMANY QRM 8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37F16-3F78-46AF-8A70-F9EE11F68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Privatized extension services provision</a:t>
            </a:r>
          </a:p>
        </p:txBody>
      </p:sp>
      <p:pic>
        <p:nvPicPr>
          <p:cNvPr id="4" name="Picture 3" descr="VSF logo">
            <a:extLst>
              <a:ext uri="{FF2B5EF4-FFF2-40B4-BE49-F238E27FC236}">
                <a16:creationId xmlns:a16="http://schemas.microsoft.com/office/drawing/2014/main" id="{C7F4AA83-96D1-4C63-B826-C549CB5F814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86" y="0"/>
            <a:ext cx="1226848" cy="98285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12786-551F-4EF6-9744-C24A61B4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03" y="-58157"/>
            <a:ext cx="8686800" cy="12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3A4D-BA71-47B1-9FB3-671F2C08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</a:t>
            </a:r>
            <a:br>
              <a:rPr lang="en-US" dirty="0"/>
            </a:br>
            <a:r>
              <a:rPr lang="en-US" sz="2400" dirty="0"/>
              <a:t>Cost-Based Extension service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C659-4491-44E4-89A7-324A6E1C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R1-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 Increased agriculture production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productivity through 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strengthened extension services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innovative farming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Extension Agents:</a:t>
            </a:r>
          </a:p>
          <a:p>
            <a:r>
              <a:rPr lang="en-US" dirty="0"/>
              <a:t>COTS –Community Ox-plough Trainers</a:t>
            </a:r>
          </a:p>
          <a:p>
            <a:r>
              <a:rPr lang="en-US" dirty="0"/>
              <a:t>CAHWS-Community Animal Health Workers</a:t>
            </a:r>
          </a:p>
          <a:p>
            <a:r>
              <a:rPr lang="en-US" dirty="0"/>
              <a:t>POULTRY AUXILLARIES</a:t>
            </a:r>
          </a:p>
          <a:p>
            <a:r>
              <a:rPr lang="en-US" dirty="0"/>
              <a:t>PRIVATE AGRIC EXTENSION OFFICERS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6E2F-1CCE-4028-886F-63433819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6B9F-E574-4966-8380-256EA0E7C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Viability and sustainability of cost-based extension service delivery depends on three critical components:</a:t>
            </a:r>
          </a:p>
          <a:p>
            <a:pPr marL="0" indent="0">
              <a:buNone/>
            </a:pPr>
            <a:r>
              <a:rPr lang="en-US" dirty="0"/>
              <a:t>1)Ability of the community to pay for the services</a:t>
            </a:r>
          </a:p>
          <a:p>
            <a:pPr marL="0" indent="0">
              <a:buNone/>
            </a:pPr>
            <a:r>
              <a:rPr lang="en-US" dirty="0"/>
              <a:t>2)Need and or market driven service provision</a:t>
            </a:r>
          </a:p>
          <a:p>
            <a:pPr marL="0" indent="0">
              <a:buNone/>
            </a:pPr>
            <a:r>
              <a:rPr lang="en-US" dirty="0"/>
              <a:t>3)Strengthened value chain systems(linkages to value chain systems)</a:t>
            </a:r>
          </a:p>
        </p:txBody>
      </p:sp>
    </p:spTree>
    <p:extLst>
      <p:ext uri="{BB962C8B-B14F-4D97-AF65-F5344CB8AC3E}">
        <p14:creationId xmlns:p14="http://schemas.microsoft.com/office/powerpoint/2010/main" val="117272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0CB4-1017-4462-AD36-E93EC41D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COTS</a:t>
            </a:r>
          </a:p>
        </p:txBody>
      </p:sp>
      <p:pic>
        <p:nvPicPr>
          <p:cNvPr id="4" name="Content Placeholder 3" descr="F:\Desktop\Entertainments\COTS PICTURES GW\DSC01803.JPG">
            <a:extLst>
              <a:ext uri="{FF2B5EF4-FFF2-40B4-BE49-F238E27FC236}">
                <a16:creationId xmlns:a16="http://schemas.microsoft.com/office/drawing/2014/main" id="{233C0CC4-7FE7-4966-8881-520D453ECA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699" y="1252025"/>
            <a:ext cx="6967814" cy="48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A302C-1C6B-4609-9B09-6B6D70E7B92C}"/>
              </a:ext>
            </a:extLst>
          </p:cNvPr>
          <p:cNvSpPr txBox="1"/>
          <p:nvPr/>
        </p:nvSpPr>
        <p:spPr>
          <a:xfrm>
            <a:off x="6738425" y="1853754"/>
            <a:ext cx="5453575" cy="422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C66C2B-D3FA-4FEA-A0E1-70ADA1D7C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40040"/>
              </p:ext>
            </p:extLst>
          </p:nvPr>
        </p:nvGraphicFramePr>
        <p:xfrm>
          <a:off x="7657513" y="1252025"/>
          <a:ext cx="4328160" cy="4825217"/>
        </p:xfrm>
        <a:graphic>
          <a:graphicData uri="http://schemas.openxmlformats.org/drawingml/2006/table">
            <a:tbl>
              <a:tblPr/>
              <a:tblGrid>
                <a:gridCol w="4328160">
                  <a:extLst>
                    <a:ext uri="{9D8B030D-6E8A-4147-A177-3AD203B41FA5}">
                      <a16:colId xmlns:a16="http://schemas.microsoft.com/office/drawing/2014/main" val="2803765111"/>
                    </a:ext>
                  </a:extLst>
                </a:gridCol>
              </a:tblGrid>
              <a:tr h="4825217">
                <a:tc>
                  <a:txBody>
                    <a:bodyPr/>
                    <a:lstStyle/>
                    <a:p>
                      <a:endParaRPr lang="en-US" u="sng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u="none" dirty="0"/>
                        <a:t>As it is need based, this has been the most sustainable extension outreach method in our target </a:t>
                      </a:r>
                      <a:r>
                        <a:rPr lang="en-US" u="none" dirty="0" err="1"/>
                        <a:t>payams</a:t>
                      </a:r>
                      <a:endParaRPr lang="en-US" u="non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u="none" dirty="0"/>
                        <a:t>COTs train households on bull training, ox-plough use and maintenance.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u="none" dirty="0"/>
                        <a:t>Immediate self-sufficiency within the first year of the project implementation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u="none" dirty="0"/>
                        <a:t>COTs associations spread risk, share costs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u="none" dirty="0"/>
                        <a:t>Linkages to value chain actors such as ox-plough suppliers and blacksmiths (for fabrication of spare parts) has been critical in ensuring sustainability.</a:t>
                      </a:r>
                    </a:p>
                    <a:p>
                      <a:endParaRPr lang="en-US" u="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54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2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079A-D5F9-4022-8A16-EDA72DE0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CAHWS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093AA0-2BC3-40BA-9C8C-F9ABF4956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1" y="1329135"/>
            <a:ext cx="6358214" cy="47686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C14B1-4B26-4DB8-9E1E-E8B2F16EDD55}"/>
              </a:ext>
            </a:extLst>
          </p:cNvPr>
          <p:cNvSpPr txBox="1"/>
          <p:nvPr/>
        </p:nvSpPr>
        <p:spPr>
          <a:xfrm>
            <a:off x="7568419" y="1853754"/>
            <a:ext cx="462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 employed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781B5B-A838-4F6D-9218-291007FA5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50882"/>
              </p:ext>
            </p:extLst>
          </p:nvPr>
        </p:nvGraphicFramePr>
        <p:xfrm>
          <a:off x="7610623" y="1927274"/>
          <a:ext cx="4581378" cy="4170522"/>
        </p:xfrm>
        <a:graphic>
          <a:graphicData uri="http://schemas.openxmlformats.org/drawingml/2006/table">
            <a:tbl>
              <a:tblPr/>
              <a:tblGrid>
                <a:gridCol w="4581378">
                  <a:extLst>
                    <a:ext uri="{9D8B030D-6E8A-4147-A177-3AD203B41FA5}">
                      <a16:colId xmlns:a16="http://schemas.microsoft.com/office/drawing/2014/main" val="2950798785"/>
                    </a:ext>
                  </a:extLst>
                </a:gridCol>
              </a:tblGrid>
              <a:tr h="417052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Shifting from direct provision of veterinary starter kits to vet drug voucher system has aided in sustainability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Community sensitization has been critical-especially in paying for vaccination services.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Coordination with the relevant line ministries has been critical-to date in </a:t>
                      </a:r>
                      <a:r>
                        <a:rPr lang="en-US" dirty="0" err="1"/>
                        <a:t>Gogrial</a:t>
                      </a:r>
                      <a:r>
                        <a:rPr lang="en-US" dirty="0"/>
                        <a:t> State, vaccination campaigns are now exclusively run by the ministry with communities paying for the services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23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4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7DC3-8A48-437C-893D-BBEE9ED8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Poultry Auxiliaries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80A3F-4779-4E99-B9B9-56430129B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0" y="1329136"/>
            <a:ext cx="6274538" cy="4705904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5E4448-CF6E-4105-A019-D4B7C86EA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09409"/>
              </p:ext>
            </p:extLst>
          </p:nvPr>
        </p:nvGraphicFramePr>
        <p:xfrm>
          <a:off x="7076050" y="1477108"/>
          <a:ext cx="4248442" cy="4375052"/>
        </p:xfrm>
        <a:graphic>
          <a:graphicData uri="http://schemas.openxmlformats.org/drawingml/2006/table">
            <a:tbl>
              <a:tblPr/>
              <a:tblGrid>
                <a:gridCol w="4248442">
                  <a:extLst>
                    <a:ext uri="{9D8B030D-6E8A-4147-A177-3AD203B41FA5}">
                      <a16:colId xmlns:a16="http://schemas.microsoft.com/office/drawing/2014/main" val="246425832"/>
                    </a:ext>
                  </a:extLst>
                </a:gridCol>
              </a:tblGrid>
              <a:tr h="4375052"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Need based-due to the introduction of the improved poultry breeds in the target location there has been increased demand of poultry specific extension service provision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Gender inclusive-as a component area heavily dominated by women, the poultry </a:t>
                      </a:r>
                      <a:r>
                        <a:rPr lang="en-US" dirty="0" err="1"/>
                        <a:t>auxillaries</a:t>
                      </a:r>
                      <a:r>
                        <a:rPr lang="en-US" dirty="0"/>
                        <a:t> (being women themselves) has increased reach beyond target areas.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48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2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D50D-A0A7-48F5-932C-CCB1938F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1090-F7A8-44A3-A5A9-4D924892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Excludes the poor end farmers who cannot afford to pay for the basic services</a:t>
            </a:r>
          </a:p>
          <a:p>
            <a:r>
              <a:rPr lang="en-US" dirty="0"/>
              <a:t>Often specialized ,specific stream lined trainings,(a farmer has to pay more for varied services)</a:t>
            </a:r>
          </a:p>
          <a:p>
            <a:r>
              <a:rPr lang="en-US" dirty="0">
                <a:solidFill>
                  <a:schemeClr val="accent1"/>
                </a:solidFill>
              </a:rPr>
              <a:t>Actors lack harmonization of approaches</a:t>
            </a:r>
          </a:p>
          <a:p>
            <a:r>
              <a:rPr lang="en-US" dirty="0">
                <a:solidFill>
                  <a:schemeClr val="accent1"/>
                </a:solidFill>
              </a:rPr>
              <a:t>South Sudan’s complex context due to initial </a:t>
            </a:r>
            <a:r>
              <a:rPr lang="en-US" dirty="0" err="1">
                <a:solidFill>
                  <a:schemeClr val="accent1"/>
                </a:solidFill>
              </a:rPr>
              <a:t>responces</a:t>
            </a:r>
            <a:r>
              <a:rPr lang="en-US" dirty="0">
                <a:solidFill>
                  <a:schemeClr val="accent1"/>
                </a:solidFill>
              </a:rPr>
              <a:t> being predominantly emergency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12140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CEEF-1D0D-448D-AEE4-17CA854F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9DB4-6C55-40BB-B580-69CC63A72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Harmonisation</a:t>
            </a:r>
            <a:r>
              <a:rPr lang="en-US" dirty="0"/>
              <a:t> of approaches with other actors-particularly livestock actors with regards to CAHWs </a:t>
            </a:r>
            <a:r>
              <a:rPr lang="en-US" dirty="0">
                <a:solidFill>
                  <a:schemeClr val="accent1"/>
                </a:solidFill>
              </a:rPr>
              <a:t>&amp; cost recovery approach</a:t>
            </a:r>
          </a:p>
          <a:p>
            <a:r>
              <a:rPr lang="en-US" dirty="0"/>
              <a:t>Sensitization of the extension actors on the importance of capacity building in light with ever changing context.</a:t>
            </a:r>
          </a:p>
          <a:p>
            <a:r>
              <a:rPr lang="en-US" dirty="0"/>
              <a:t>Integration of the different agent components </a:t>
            </a:r>
            <a:r>
              <a:rPr lang="en-US" dirty="0" err="1"/>
              <a:t>ie</a:t>
            </a:r>
            <a:r>
              <a:rPr lang="en-US" dirty="0"/>
              <a:t> COT’s being trained in </a:t>
            </a:r>
            <a:r>
              <a:rPr lang="en-US" dirty="0" err="1"/>
              <a:t>agric</a:t>
            </a:r>
            <a:r>
              <a:rPr lang="en-US" dirty="0"/>
              <a:t> extension in addition to their primary roles.</a:t>
            </a:r>
          </a:p>
          <a:p>
            <a:r>
              <a:rPr lang="en-US" dirty="0">
                <a:solidFill>
                  <a:schemeClr val="accent1"/>
                </a:solidFill>
              </a:rPr>
              <a:t>Literacy &amp; numeracy skills enhancement e.g. CAHWs</a:t>
            </a:r>
          </a:p>
        </p:txBody>
      </p:sp>
    </p:spTree>
    <p:extLst>
      <p:ext uri="{BB962C8B-B14F-4D97-AF65-F5344CB8AC3E}">
        <p14:creationId xmlns:p14="http://schemas.microsoft.com/office/powerpoint/2010/main" val="4120548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614</TotalTime>
  <Words>394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Gallery</vt:lpstr>
      <vt:lpstr>VSF GERMANY QRM 8 PRESENTATION</vt:lpstr>
      <vt:lpstr>Approach Cost-Based Extension service provision</vt:lpstr>
      <vt:lpstr>Key Lessons learnt</vt:lpstr>
      <vt:lpstr>COTS</vt:lpstr>
      <vt:lpstr>CAHWS</vt:lpstr>
      <vt:lpstr>Poultry Auxiliaries</vt:lpstr>
      <vt:lpstr>Challenges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Rumbidzai Sakwa</dc:creator>
  <cp:lastModifiedBy>Rumbidzai Sakwa</cp:lastModifiedBy>
  <cp:revision>19</cp:revision>
  <dcterms:created xsi:type="dcterms:W3CDTF">2018-03-21T01:01:56Z</dcterms:created>
  <dcterms:modified xsi:type="dcterms:W3CDTF">2018-03-21T11:16:35Z</dcterms:modified>
</cp:coreProperties>
</file>