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64" r:id="rId8"/>
    <p:sldId id="265" r:id="rId9"/>
    <p:sldId id="266" r:id="rId10"/>
    <p:sldId id="267" r:id="rId11"/>
    <p:sldId id="268" r:id="rId1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0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93036B-48D2-4E12-9907-020F20B02E5C}" type="datetimeFigureOut">
              <a:rPr lang="en-GB" smtClean="0"/>
              <a:t>01/01/1980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338313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3036B-48D2-4E12-9907-020F20B02E5C}" type="datetimeFigureOut">
              <a:rPr lang="en-GB" smtClean="0"/>
              <a:t>01/01/1980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375273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3036B-48D2-4E12-9907-020F20B02E5C}" type="datetimeFigureOut">
              <a:rPr lang="en-GB" smtClean="0"/>
              <a:t>01/01/1980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852D-D271-4CCB-A344-FC48FADF4F74}"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8271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3036B-48D2-4E12-9907-020F20B02E5C}" type="datetimeFigureOut">
              <a:rPr lang="en-GB" smtClean="0"/>
              <a:t>01/01/1980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384892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3036B-48D2-4E12-9907-020F20B02E5C}" type="datetimeFigureOut">
              <a:rPr lang="en-GB" smtClean="0"/>
              <a:t>01/01/1980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852D-D271-4CCB-A344-FC48FADF4F7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4340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3036B-48D2-4E12-9907-020F20B02E5C}" type="datetimeFigureOut">
              <a:rPr lang="en-GB" smtClean="0"/>
              <a:t>01/01/1980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301184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93036B-48D2-4E12-9907-020F20B02E5C}" type="datetimeFigureOut">
              <a:rPr lang="en-GB" smtClean="0"/>
              <a:t>01/01/1980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378539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93036B-48D2-4E12-9907-020F20B02E5C}" type="datetimeFigureOut">
              <a:rPr lang="en-GB" smtClean="0"/>
              <a:t>01/01/1980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244880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93036B-48D2-4E12-9907-020F20B02E5C}" type="datetimeFigureOut">
              <a:rPr lang="en-GB" smtClean="0"/>
              <a:t>01/01/1980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260801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3036B-48D2-4E12-9907-020F20B02E5C}" type="datetimeFigureOut">
              <a:rPr lang="en-GB" smtClean="0"/>
              <a:t>01/01/1980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348677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93036B-48D2-4E12-9907-020F20B02E5C}" type="datetimeFigureOut">
              <a:rPr lang="en-GB" smtClean="0"/>
              <a:t>01/01/1980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251087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93036B-48D2-4E12-9907-020F20B02E5C}" type="datetimeFigureOut">
              <a:rPr lang="en-GB" smtClean="0"/>
              <a:t>01/01/1980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249257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93036B-48D2-4E12-9907-020F20B02E5C}" type="datetimeFigureOut">
              <a:rPr lang="en-GB" smtClean="0"/>
              <a:t>01/01/1980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154637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3036B-48D2-4E12-9907-020F20B02E5C}" type="datetimeFigureOut">
              <a:rPr lang="en-GB" smtClean="0"/>
              <a:t>01/01/1980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189003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93036B-48D2-4E12-9907-020F20B02E5C}" type="datetimeFigureOut">
              <a:rPr lang="en-GB" smtClean="0"/>
              <a:t>01/01/1980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113076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93036B-48D2-4E12-9907-020F20B02E5C}" type="datetimeFigureOut">
              <a:rPr lang="en-GB" smtClean="0"/>
              <a:t>01/01/1980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DE852D-D271-4CCB-A344-FC48FADF4F74}" type="slidenum">
              <a:rPr lang="en-GB" smtClean="0"/>
              <a:t>‹#›</a:t>
            </a:fld>
            <a:endParaRPr lang="en-GB"/>
          </a:p>
        </p:txBody>
      </p:sp>
    </p:spTree>
    <p:extLst>
      <p:ext uri="{BB962C8B-B14F-4D97-AF65-F5344CB8AC3E}">
        <p14:creationId xmlns:p14="http://schemas.microsoft.com/office/powerpoint/2010/main" val="38553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93036B-48D2-4E12-9907-020F20B02E5C}" type="datetimeFigureOut">
              <a:rPr lang="en-GB" smtClean="0"/>
              <a:t>01/01/1980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FDE852D-D271-4CCB-A344-FC48FADF4F74}" type="slidenum">
              <a:rPr lang="en-GB" smtClean="0"/>
              <a:t>‹#›</a:t>
            </a:fld>
            <a:endParaRPr lang="en-GB"/>
          </a:p>
        </p:txBody>
      </p:sp>
    </p:spTree>
    <p:extLst>
      <p:ext uri="{BB962C8B-B14F-4D97-AF65-F5344CB8AC3E}">
        <p14:creationId xmlns:p14="http://schemas.microsoft.com/office/powerpoint/2010/main" val="2040972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73A66F-63B8-4D5D-9B03-D0D2DD6BC5AF}"/>
              </a:ext>
            </a:extLst>
          </p:cNvPr>
          <p:cNvSpPr>
            <a:spLocks noGrp="1"/>
          </p:cNvSpPr>
          <p:nvPr>
            <p:ph type="ctrTitle"/>
          </p:nvPr>
        </p:nvSpPr>
        <p:spPr/>
        <p:txBody>
          <a:bodyPr anchor="ctr"/>
          <a:lstStyle/>
          <a:p>
            <a:r>
              <a:rPr lang="en-US" sz="2400" dirty="0"/>
              <a:t>“Resilience Recovery for Food and Nutrition Security (RRFNS) in Jonglei State, including Greater Pibor Administrative Area”. </a:t>
            </a:r>
            <a:r>
              <a:rPr lang="en-GB" sz="2400" dirty="0"/>
              <a:t> </a:t>
            </a:r>
          </a:p>
        </p:txBody>
      </p:sp>
      <p:sp>
        <p:nvSpPr>
          <p:cNvPr id="3" name="Subtitle 2">
            <a:extLst>
              <a:ext uri="{FF2B5EF4-FFF2-40B4-BE49-F238E27FC236}">
                <a16:creationId xmlns:a16="http://schemas.microsoft.com/office/drawing/2014/main" xmlns="" id="{781E0035-C8FE-4315-B0BA-837EE2103323}"/>
              </a:ext>
            </a:extLst>
          </p:cNvPr>
          <p:cNvSpPr>
            <a:spLocks noGrp="1"/>
          </p:cNvSpPr>
          <p:nvPr>
            <p:ph type="subTitle" idx="1"/>
          </p:nvPr>
        </p:nvSpPr>
        <p:spPr>
          <a:xfrm>
            <a:off x="1507067" y="4050833"/>
            <a:ext cx="7766936" cy="1674106"/>
          </a:xfrm>
        </p:spPr>
        <p:txBody>
          <a:bodyPr>
            <a:noAutofit/>
          </a:bodyPr>
          <a:lstStyle/>
          <a:p>
            <a:r>
              <a:rPr lang="en-GB" sz="2000" dirty="0">
                <a:solidFill>
                  <a:schemeClr val="accent1"/>
                </a:solidFill>
              </a:rPr>
              <a:t>Counties:</a:t>
            </a:r>
          </a:p>
          <a:p>
            <a:r>
              <a:rPr lang="en-GB" sz="2000" dirty="0">
                <a:solidFill>
                  <a:schemeClr val="accent1"/>
                </a:solidFill>
              </a:rPr>
              <a:t>Bor South</a:t>
            </a:r>
          </a:p>
          <a:p>
            <a:r>
              <a:rPr lang="en-GB" sz="2000" dirty="0">
                <a:solidFill>
                  <a:schemeClr val="accent1"/>
                </a:solidFill>
              </a:rPr>
              <a:t>Pibor, Gumuruk &amp; Lekwangole </a:t>
            </a:r>
          </a:p>
          <a:p>
            <a:r>
              <a:rPr lang="en-GB" sz="2000" dirty="0">
                <a:solidFill>
                  <a:schemeClr val="accent1"/>
                </a:solidFill>
              </a:rPr>
              <a:t>Akobo  </a:t>
            </a:r>
          </a:p>
        </p:txBody>
      </p:sp>
      <p:pic>
        <p:nvPicPr>
          <p:cNvPr id="4" name="Picture 3">
            <a:extLst>
              <a:ext uri="{FF2B5EF4-FFF2-40B4-BE49-F238E27FC236}">
                <a16:creationId xmlns:a16="http://schemas.microsoft.com/office/drawing/2014/main" xmlns="" id="{9604BCFF-71ED-4178-8574-89198D7260E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727058" y="462437"/>
            <a:ext cx="1201660" cy="734064"/>
          </a:xfrm>
          <a:prstGeom prst="rect">
            <a:avLst/>
          </a:prstGeom>
        </p:spPr>
      </p:pic>
      <p:pic>
        <p:nvPicPr>
          <p:cNvPr id="6" name="Picture 5">
            <a:extLst>
              <a:ext uri="{FF2B5EF4-FFF2-40B4-BE49-F238E27FC236}">
                <a16:creationId xmlns:a16="http://schemas.microsoft.com/office/drawing/2014/main" xmlns="" id="{2F6C7EDC-0A61-4CA3-880F-13F5F803D5EF}"/>
              </a:ext>
            </a:extLst>
          </p:cNvPr>
          <p:cNvPicPr>
            <a:picLocks noChangeAspect="1"/>
          </p:cNvPicPr>
          <p:nvPr/>
        </p:nvPicPr>
        <p:blipFill>
          <a:blip r:embed="rId3"/>
          <a:stretch>
            <a:fillRect/>
          </a:stretch>
        </p:blipFill>
        <p:spPr>
          <a:xfrm>
            <a:off x="766883" y="212312"/>
            <a:ext cx="1194920" cy="743776"/>
          </a:xfrm>
          <a:prstGeom prst="rect">
            <a:avLst/>
          </a:prstGeom>
        </p:spPr>
      </p:pic>
    </p:spTree>
    <p:extLst>
      <p:ext uri="{BB962C8B-B14F-4D97-AF65-F5344CB8AC3E}">
        <p14:creationId xmlns:p14="http://schemas.microsoft.com/office/powerpoint/2010/main" val="104381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C2E5F-2C34-4AB6-9E45-0D89C076332C}"/>
              </a:ext>
            </a:extLst>
          </p:cNvPr>
          <p:cNvSpPr>
            <a:spLocks noGrp="1"/>
          </p:cNvSpPr>
          <p:nvPr>
            <p:ph type="title"/>
          </p:nvPr>
        </p:nvSpPr>
        <p:spPr/>
        <p:txBody>
          <a:bodyPr/>
          <a:lstStyle/>
          <a:p>
            <a:pPr algn="ctr"/>
            <a:r>
              <a:rPr lang="en-US" dirty="0"/>
              <a:t>CHALLENGES</a:t>
            </a:r>
            <a:endParaRPr lang="x-none" dirty="0"/>
          </a:p>
        </p:txBody>
      </p:sp>
      <p:sp>
        <p:nvSpPr>
          <p:cNvPr id="3" name="Content Placeholder 2">
            <a:extLst>
              <a:ext uri="{FF2B5EF4-FFF2-40B4-BE49-F238E27FC236}">
                <a16:creationId xmlns:a16="http://schemas.microsoft.com/office/drawing/2014/main" xmlns="" id="{7E23B2EC-B201-4DDE-90CB-40F903A97E98}"/>
              </a:ext>
            </a:extLst>
          </p:cNvPr>
          <p:cNvSpPr>
            <a:spLocks noGrp="1"/>
          </p:cNvSpPr>
          <p:nvPr>
            <p:ph idx="1"/>
          </p:nvPr>
        </p:nvSpPr>
        <p:spPr/>
        <p:txBody>
          <a:bodyPr>
            <a:normAutofit lnSpcReduction="10000"/>
          </a:bodyPr>
          <a:lstStyle/>
          <a:p>
            <a:r>
              <a:rPr lang="en-US" dirty="0"/>
              <a:t>•	</a:t>
            </a:r>
            <a:r>
              <a:rPr lang="en-US" sz="2000" dirty="0">
                <a:solidFill>
                  <a:schemeClr val="accent1"/>
                </a:solidFill>
              </a:rPr>
              <a:t>Tribal, clan, cultural (cattle raiding) and age-set fighting and constant threats of possible attack exist across the regions. With Pibor being the most affected region.</a:t>
            </a:r>
          </a:p>
          <a:p>
            <a:r>
              <a:rPr lang="en-US" sz="2000" dirty="0">
                <a:solidFill>
                  <a:schemeClr val="accent1"/>
                </a:solidFill>
              </a:rPr>
              <a:t>•	Erratic rainfall leading to crop failures either due to delayed rain fall and floods that destroyed crops hence poor harvests leading to famine.</a:t>
            </a:r>
          </a:p>
          <a:p>
            <a:r>
              <a:rPr lang="en-US" sz="2000" dirty="0">
                <a:solidFill>
                  <a:schemeClr val="accent1"/>
                </a:solidFill>
              </a:rPr>
              <a:t>•	The economic meltdown leading to high rate of inflation and SSP devaluation. This has increased risks for local traders involved in local trading. This has made setting up of inputs supply chain a high risk venture</a:t>
            </a:r>
          </a:p>
          <a:p>
            <a:r>
              <a:rPr lang="en-US" sz="2000" dirty="0">
                <a:solidFill>
                  <a:schemeClr val="accent1"/>
                </a:solidFill>
              </a:rPr>
              <a:t>•	Absence of function local businesses dealing </a:t>
            </a:r>
            <a:r>
              <a:rPr lang="en-US" sz="2000" dirty="0" err="1">
                <a:solidFill>
                  <a:schemeClr val="accent1"/>
                </a:solidFill>
              </a:rPr>
              <a:t>agro</a:t>
            </a:r>
            <a:r>
              <a:rPr lang="en-US" sz="2000" dirty="0">
                <a:solidFill>
                  <a:schemeClr val="accent1"/>
                </a:solidFill>
              </a:rPr>
              <a:t> products in all the project areas.</a:t>
            </a:r>
          </a:p>
          <a:p>
            <a:endParaRPr lang="x-none" dirty="0"/>
          </a:p>
        </p:txBody>
      </p:sp>
    </p:spTree>
    <p:extLst>
      <p:ext uri="{BB962C8B-B14F-4D97-AF65-F5344CB8AC3E}">
        <p14:creationId xmlns:p14="http://schemas.microsoft.com/office/powerpoint/2010/main" val="3073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9E390F2-BF45-40DA-8A2D-B55BB1BBD000}"/>
              </a:ext>
            </a:extLst>
          </p:cNvPr>
          <p:cNvSpPr>
            <a:spLocks noGrp="1"/>
          </p:cNvSpPr>
          <p:nvPr>
            <p:ph idx="1"/>
          </p:nvPr>
        </p:nvSpPr>
        <p:spPr/>
        <p:txBody>
          <a:bodyPr/>
          <a:lstStyle/>
          <a:p>
            <a:endParaRPr lang="en-US" dirty="0"/>
          </a:p>
          <a:p>
            <a:pPr algn="ctr"/>
            <a:r>
              <a:rPr lang="en-US" sz="4000" dirty="0">
                <a:solidFill>
                  <a:schemeClr val="accent1"/>
                </a:solidFill>
              </a:rPr>
              <a:t>Thank you</a:t>
            </a:r>
            <a:endParaRPr lang="x-none" sz="4000" dirty="0">
              <a:solidFill>
                <a:schemeClr val="accent1"/>
              </a:solidFill>
            </a:endParaRPr>
          </a:p>
        </p:txBody>
      </p:sp>
    </p:spTree>
    <p:extLst>
      <p:ext uri="{BB962C8B-B14F-4D97-AF65-F5344CB8AC3E}">
        <p14:creationId xmlns:p14="http://schemas.microsoft.com/office/powerpoint/2010/main" val="348938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3457E-4D75-46BD-A0A8-E71CC937AA66}"/>
              </a:ext>
            </a:extLst>
          </p:cNvPr>
          <p:cNvSpPr>
            <a:spLocks noGrp="1"/>
          </p:cNvSpPr>
          <p:nvPr>
            <p:ph type="title"/>
          </p:nvPr>
        </p:nvSpPr>
        <p:spPr/>
        <p:txBody>
          <a:bodyPr/>
          <a:lstStyle/>
          <a:p>
            <a:pPr algn="ctr"/>
            <a:r>
              <a:rPr lang="en-US" dirty="0"/>
              <a:t>EXPECTED RESULTS.</a:t>
            </a:r>
            <a:endParaRPr lang="x-none" dirty="0"/>
          </a:p>
        </p:txBody>
      </p:sp>
      <p:sp>
        <p:nvSpPr>
          <p:cNvPr id="3" name="Content Placeholder 2">
            <a:extLst>
              <a:ext uri="{FF2B5EF4-FFF2-40B4-BE49-F238E27FC236}">
                <a16:creationId xmlns:a16="http://schemas.microsoft.com/office/drawing/2014/main" xmlns="" id="{E86E4133-7764-4C4F-8E75-A113DD3DA48E}"/>
              </a:ext>
            </a:extLst>
          </p:cNvPr>
          <p:cNvSpPr>
            <a:spLocks noGrp="1"/>
          </p:cNvSpPr>
          <p:nvPr>
            <p:ph idx="1"/>
          </p:nvPr>
        </p:nvSpPr>
        <p:spPr/>
        <p:txBody>
          <a:bodyPr/>
          <a:lstStyle/>
          <a:p>
            <a:r>
              <a:rPr lang="en-US" sz="2400" dirty="0">
                <a:solidFill>
                  <a:schemeClr val="accent1"/>
                </a:solidFill>
              </a:rPr>
              <a:t>a. Ability to produce sufficient staple food for own household restored.</a:t>
            </a:r>
          </a:p>
          <a:p>
            <a:r>
              <a:rPr lang="en-US" sz="2400" dirty="0">
                <a:solidFill>
                  <a:schemeClr val="accent1"/>
                </a:solidFill>
              </a:rPr>
              <a:t>b. Resilience against climate related crop-failures built-up.</a:t>
            </a:r>
          </a:p>
          <a:p>
            <a:r>
              <a:rPr lang="en-US" sz="2400" dirty="0">
                <a:solidFill>
                  <a:schemeClr val="accent1"/>
                </a:solidFill>
              </a:rPr>
              <a:t>c. Access to healthy and diverse types of food increased.</a:t>
            </a:r>
          </a:p>
          <a:p>
            <a:r>
              <a:rPr lang="en-US" sz="2400" dirty="0">
                <a:solidFill>
                  <a:schemeClr val="accent1"/>
                </a:solidFill>
              </a:rPr>
              <a:t>d. Access to farm-input supply systems for seeds, tools and fertilizers obtained</a:t>
            </a:r>
          </a:p>
          <a:p>
            <a:endParaRPr lang="en-US" dirty="0"/>
          </a:p>
          <a:p>
            <a:endParaRPr lang="x-none" dirty="0"/>
          </a:p>
        </p:txBody>
      </p:sp>
    </p:spTree>
    <p:extLst>
      <p:ext uri="{BB962C8B-B14F-4D97-AF65-F5344CB8AC3E}">
        <p14:creationId xmlns:p14="http://schemas.microsoft.com/office/powerpoint/2010/main" val="59385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91259-F3F2-4C63-A924-E5504EC7AEEA}"/>
              </a:ext>
            </a:extLst>
          </p:cNvPr>
          <p:cNvSpPr>
            <a:spLocks noGrp="1"/>
          </p:cNvSpPr>
          <p:nvPr>
            <p:ph type="title"/>
          </p:nvPr>
        </p:nvSpPr>
        <p:spPr>
          <a:xfrm>
            <a:off x="737295" y="144905"/>
            <a:ext cx="8596668" cy="1320800"/>
          </a:xfrm>
        </p:spPr>
        <p:txBody>
          <a:bodyPr/>
          <a:lstStyle/>
          <a:p>
            <a:pPr algn="ctr"/>
            <a:r>
              <a:rPr lang="en-US" dirty="0"/>
              <a:t>Ability to produce sufficient staple food for own household restored.</a:t>
            </a:r>
            <a:endParaRPr lang="x-none" dirty="0"/>
          </a:p>
        </p:txBody>
      </p:sp>
      <p:sp>
        <p:nvSpPr>
          <p:cNvPr id="3" name="Content Placeholder 2">
            <a:extLst>
              <a:ext uri="{FF2B5EF4-FFF2-40B4-BE49-F238E27FC236}">
                <a16:creationId xmlns:a16="http://schemas.microsoft.com/office/drawing/2014/main" xmlns="" id="{F669DDEC-62CD-4B3B-A662-6C887F4D6561}"/>
              </a:ext>
            </a:extLst>
          </p:cNvPr>
          <p:cNvSpPr>
            <a:spLocks noGrp="1"/>
          </p:cNvSpPr>
          <p:nvPr>
            <p:ph idx="1"/>
          </p:nvPr>
        </p:nvSpPr>
        <p:spPr>
          <a:xfrm>
            <a:off x="677333" y="1753849"/>
            <a:ext cx="9471007" cy="5104151"/>
          </a:xfrm>
        </p:spPr>
        <p:txBody>
          <a:bodyPr>
            <a:normAutofit lnSpcReduction="10000"/>
          </a:bodyPr>
          <a:lstStyle/>
          <a:p>
            <a:r>
              <a:rPr lang="en-US" dirty="0" err="1">
                <a:solidFill>
                  <a:schemeClr val="accent1"/>
                </a:solidFill>
              </a:rPr>
              <a:t>i</a:t>
            </a:r>
            <a:r>
              <a:rPr lang="en-US" dirty="0">
                <a:solidFill>
                  <a:schemeClr val="accent1"/>
                </a:solidFill>
              </a:rPr>
              <a:t>.	</a:t>
            </a:r>
            <a:r>
              <a:rPr lang="en-US" sz="2000" dirty="0">
                <a:solidFill>
                  <a:schemeClr val="accent1"/>
                </a:solidFill>
              </a:rPr>
              <a:t>No land access challenges were reported, but rather demarcation and protection of crop gardens from grazing areas. Efforts have been made but crop destruction by animals still remains a big challenge in all project areas. Yet, community expectations on how to protect their gardens still remains problematic, there is thus need for continued dialogue to come up with local solutions that are affordable and sustainable.</a:t>
            </a:r>
          </a:p>
          <a:p>
            <a:r>
              <a:rPr lang="en-US" sz="2000" dirty="0">
                <a:solidFill>
                  <a:schemeClr val="accent1"/>
                </a:solidFill>
              </a:rPr>
              <a:t>ii.	Target number producer groups, 60 (1500hh) have been formed, trained and supported with farm inputs, for  production of staple food (Sorghum and maize).</a:t>
            </a:r>
          </a:p>
          <a:p>
            <a:r>
              <a:rPr lang="en-US" sz="2000" dirty="0">
                <a:solidFill>
                  <a:schemeClr val="accent1"/>
                </a:solidFill>
              </a:rPr>
              <a:t>iii.	The process of facilitating formation of producer associations has been initiated. Bor has already established a functional Producer association. Not possible in Pibor and Akobo due to poor production.</a:t>
            </a:r>
          </a:p>
          <a:p>
            <a:r>
              <a:rPr lang="en-US" sz="2000" dirty="0">
                <a:solidFill>
                  <a:schemeClr val="accent1"/>
                </a:solidFill>
              </a:rPr>
              <a:t>iv.	Extension staff, 10, have been seconded by local government at state level and continue to receive on-job and formal training and are being facilitated by ZOA to offer regular on-site support to producer groups and VSLA members. </a:t>
            </a:r>
          </a:p>
          <a:p>
            <a:endParaRPr lang="en-US" sz="2000" dirty="0">
              <a:solidFill>
                <a:schemeClr val="accent1"/>
              </a:solidFill>
            </a:endParaRPr>
          </a:p>
          <a:p>
            <a:endParaRPr lang="x-none" dirty="0"/>
          </a:p>
        </p:txBody>
      </p:sp>
    </p:spTree>
    <p:extLst>
      <p:ext uri="{BB962C8B-B14F-4D97-AF65-F5344CB8AC3E}">
        <p14:creationId xmlns:p14="http://schemas.microsoft.com/office/powerpoint/2010/main" val="3787814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B8CB9F7B-BC99-40D4-81F8-97D4E87DBD21}"/>
              </a:ext>
            </a:extLst>
          </p:cNvPr>
          <p:cNvPicPr>
            <a:picLocks noGrp="1" noChangeAspect="1"/>
          </p:cNvPicPr>
          <p:nvPr>
            <p:ph idx="1"/>
          </p:nvPr>
        </p:nvPicPr>
        <p:blipFill>
          <a:blip r:embed="rId2"/>
          <a:stretch>
            <a:fillRect/>
          </a:stretch>
        </p:blipFill>
        <p:spPr>
          <a:xfrm>
            <a:off x="677334" y="2431749"/>
            <a:ext cx="3807580" cy="3199793"/>
          </a:xfrm>
          <a:prstGeom prst="rect">
            <a:avLst/>
          </a:prstGeom>
        </p:spPr>
      </p:pic>
      <p:pic>
        <p:nvPicPr>
          <p:cNvPr id="5" name="Picture 4">
            <a:extLst>
              <a:ext uri="{FF2B5EF4-FFF2-40B4-BE49-F238E27FC236}">
                <a16:creationId xmlns:a16="http://schemas.microsoft.com/office/drawing/2014/main" xmlns="" id="{4C6D4773-7C4A-4EC0-8138-034BC4139C75}"/>
              </a:ext>
            </a:extLst>
          </p:cNvPr>
          <p:cNvPicPr>
            <a:picLocks noChangeAspect="1"/>
          </p:cNvPicPr>
          <p:nvPr/>
        </p:nvPicPr>
        <p:blipFill>
          <a:blip r:embed="rId3"/>
          <a:stretch>
            <a:fillRect/>
          </a:stretch>
        </p:blipFill>
        <p:spPr>
          <a:xfrm>
            <a:off x="5290171" y="2431749"/>
            <a:ext cx="3983831" cy="3025621"/>
          </a:xfrm>
          <a:prstGeom prst="rect">
            <a:avLst/>
          </a:prstGeom>
        </p:spPr>
      </p:pic>
    </p:spTree>
    <p:extLst>
      <p:ext uri="{BB962C8B-B14F-4D97-AF65-F5344CB8AC3E}">
        <p14:creationId xmlns:p14="http://schemas.microsoft.com/office/powerpoint/2010/main" val="184137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FA194-DB84-438E-9609-E523195B708D}"/>
              </a:ext>
            </a:extLst>
          </p:cNvPr>
          <p:cNvSpPr>
            <a:spLocks noGrp="1"/>
          </p:cNvSpPr>
          <p:nvPr>
            <p:ph type="title"/>
          </p:nvPr>
        </p:nvSpPr>
        <p:spPr/>
        <p:txBody>
          <a:bodyPr/>
          <a:lstStyle/>
          <a:p>
            <a:r>
              <a:rPr lang="en-US" dirty="0"/>
              <a:t>Resilience against climate related crop-failures built-up.</a:t>
            </a:r>
            <a:endParaRPr lang="x-none" dirty="0"/>
          </a:p>
        </p:txBody>
      </p:sp>
      <p:sp>
        <p:nvSpPr>
          <p:cNvPr id="3" name="Content Placeholder 2">
            <a:extLst>
              <a:ext uri="{FF2B5EF4-FFF2-40B4-BE49-F238E27FC236}">
                <a16:creationId xmlns:a16="http://schemas.microsoft.com/office/drawing/2014/main" xmlns="" id="{7646C74F-8DAA-40FB-B824-E0532A825DCB}"/>
              </a:ext>
            </a:extLst>
          </p:cNvPr>
          <p:cNvSpPr>
            <a:spLocks noGrp="1"/>
          </p:cNvSpPr>
          <p:nvPr>
            <p:ph idx="1"/>
          </p:nvPr>
        </p:nvSpPr>
        <p:spPr/>
        <p:txBody>
          <a:bodyPr/>
          <a:lstStyle/>
          <a:p>
            <a:r>
              <a:rPr lang="en-US" dirty="0" err="1"/>
              <a:t>i</a:t>
            </a:r>
            <a:r>
              <a:rPr lang="en-US" dirty="0"/>
              <a:t>.	</a:t>
            </a:r>
            <a:r>
              <a:rPr lang="en-US" sz="2000" dirty="0">
                <a:solidFill>
                  <a:schemeClr val="accent1"/>
                </a:solidFill>
              </a:rPr>
              <a:t>Training and construction of household granaries continues and hermetic bags were distributed. These bags have been effectively used in Bor as shown on the photos.</a:t>
            </a:r>
          </a:p>
          <a:p>
            <a:r>
              <a:rPr lang="en-US" sz="2000" dirty="0">
                <a:solidFill>
                  <a:schemeClr val="accent1"/>
                </a:solidFill>
              </a:rPr>
              <a:t>ii.	Local markets reinstitution – given the reality in the project areas this activity has seemed not to be feasible for two reason. The budget allocation was quiet insufficient and reinstruction of markets where insecurity is rampant has proved to be hard..</a:t>
            </a:r>
          </a:p>
          <a:p>
            <a:r>
              <a:rPr lang="en-US" sz="2000" dirty="0">
                <a:solidFill>
                  <a:schemeClr val="accent1"/>
                </a:solidFill>
              </a:rPr>
              <a:t>iii.	Support (re)introduction of small livestock at </a:t>
            </a:r>
            <a:r>
              <a:rPr lang="en-US" sz="2000" dirty="0" err="1">
                <a:solidFill>
                  <a:schemeClr val="accent1"/>
                </a:solidFill>
              </a:rPr>
              <a:t>Hh</a:t>
            </a:r>
            <a:r>
              <a:rPr lang="en-US" sz="2000" dirty="0">
                <a:solidFill>
                  <a:schemeClr val="accent1"/>
                </a:solidFill>
              </a:rPr>
              <a:t> level is ongoing in Bor and Pibor </a:t>
            </a:r>
          </a:p>
          <a:p>
            <a:endParaRPr lang="x-none" dirty="0"/>
          </a:p>
        </p:txBody>
      </p:sp>
    </p:spTree>
    <p:extLst>
      <p:ext uri="{BB962C8B-B14F-4D97-AF65-F5344CB8AC3E}">
        <p14:creationId xmlns:p14="http://schemas.microsoft.com/office/powerpoint/2010/main" val="226262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35F06-2584-4611-9C62-C86579BD3C3A}"/>
              </a:ext>
            </a:extLst>
          </p:cNvPr>
          <p:cNvSpPr>
            <a:spLocks noGrp="1"/>
          </p:cNvSpPr>
          <p:nvPr>
            <p:ph type="title"/>
          </p:nvPr>
        </p:nvSpPr>
        <p:spPr/>
        <p:txBody>
          <a:bodyPr/>
          <a:lstStyle/>
          <a:p>
            <a:r>
              <a:rPr lang="en-US" dirty="0"/>
              <a:t>Access to healthy and diverse types of food increased.</a:t>
            </a:r>
            <a:endParaRPr lang="x-none" dirty="0"/>
          </a:p>
        </p:txBody>
      </p:sp>
      <p:sp>
        <p:nvSpPr>
          <p:cNvPr id="3" name="Content Placeholder 2">
            <a:extLst>
              <a:ext uri="{FF2B5EF4-FFF2-40B4-BE49-F238E27FC236}">
                <a16:creationId xmlns:a16="http://schemas.microsoft.com/office/drawing/2014/main" xmlns="" id="{D09E1C63-35D5-42F2-AFA2-41D03299100A}"/>
              </a:ext>
            </a:extLst>
          </p:cNvPr>
          <p:cNvSpPr>
            <a:spLocks noGrp="1"/>
          </p:cNvSpPr>
          <p:nvPr>
            <p:ph idx="1"/>
          </p:nvPr>
        </p:nvSpPr>
        <p:spPr/>
        <p:txBody>
          <a:bodyPr/>
          <a:lstStyle/>
          <a:p>
            <a:r>
              <a:rPr lang="en-US" dirty="0" err="1"/>
              <a:t>i</a:t>
            </a:r>
            <a:r>
              <a:rPr lang="en-US" dirty="0"/>
              <a:t>.	</a:t>
            </a:r>
            <a:r>
              <a:rPr lang="en-US" sz="2000" dirty="0">
                <a:solidFill>
                  <a:schemeClr val="accent1"/>
                </a:solidFill>
              </a:rPr>
              <a:t>The process of facilitating formation of vegetable producer groups is completed and 12 (300HH)are formed. They’re in the process of receiving vegetable growing training and support and training on use of treadle pumps for irrigation has been is also ongoing. </a:t>
            </a:r>
          </a:p>
          <a:p>
            <a:r>
              <a:rPr lang="en-US" sz="2000" dirty="0">
                <a:solidFill>
                  <a:schemeClr val="accent1"/>
                </a:solidFill>
              </a:rPr>
              <a:t>ii.	12 Fishing groups (300HH) has been established and their capacity building is work in progress.</a:t>
            </a:r>
          </a:p>
          <a:p>
            <a:r>
              <a:rPr lang="en-US" sz="2000" dirty="0">
                <a:solidFill>
                  <a:schemeClr val="accent1"/>
                </a:solidFill>
              </a:rPr>
              <a:t>iii.	Food Nutrition and hygiene training and campaigns is work in progress. It integrated in all the trainings sessions. To further strengthen this activity, we are in the process of establishing lead mothers food hygiene and nutrition promoters. </a:t>
            </a:r>
            <a:endParaRPr lang="x-none" sz="2000" dirty="0">
              <a:solidFill>
                <a:schemeClr val="accent1"/>
              </a:solidFill>
            </a:endParaRPr>
          </a:p>
        </p:txBody>
      </p:sp>
    </p:spTree>
    <p:extLst>
      <p:ext uri="{BB962C8B-B14F-4D97-AF65-F5344CB8AC3E}">
        <p14:creationId xmlns:p14="http://schemas.microsoft.com/office/powerpoint/2010/main" val="105885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7842D6FF-76AA-4327-B129-89464627BED9}"/>
              </a:ext>
            </a:extLst>
          </p:cNvPr>
          <p:cNvPicPr>
            <a:picLocks noGrp="1" noChangeAspect="1"/>
          </p:cNvPicPr>
          <p:nvPr>
            <p:ph idx="1"/>
          </p:nvPr>
        </p:nvPicPr>
        <p:blipFill>
          <a:blip r:embed="rId2"/>
          <a:stretch>
            <a:fillRect/>
          </a:stretch>
        </p:blipFill>
        <p:spPr>
          <a:xfrm>
            <a:off x="952521" y="1026760"/>
            <a:ext cx="3996850" cy="3733926"/>
          </a:xfrm>
          <a:prstGeom prst="rect">
            <a:avLst/>
          </a:prstGeom>
        </p:spPr>
      </p:pic>
      <p:pic>
        <p:nvPicPr>
          <p:cNvPr id="5" name="Picture 4">
            <a:extLst>
              <a:ext uri="{FF2B5EF4-FFF2-40B4-BE49-F238E27FC236}">
                <a16:creationId xmlns:a16="http://schemas.microsoft.com/office/drawing/2014/main" xmlns="" id="{50AA7103-1573-4188-9F35-21C6BB6DA4DF}"/>
              </a:ext>
            </a:extLst>
          </p:cNvPr>
          <p:cNvPicPr>
            <a:picLocks noChangeAspect="1"/>
          </p:cNvPicPr>
          <p:nvPr/>
        </p:nvPicPr>
        <p:blipFill>
          <a:blip r:embed="rId3"/>
          <a:stretch>
            <a:fillRect/>
          </a:stretch>
        </p:blipFill>
        <p:spPr>
          <a:xfrm>
            <a:off x="5763913" y="1026760"/>
            <a:ext cx="3670373" cy="3733926"/>
          </a:xfrm>
          <a:prstGeom prst="rect">
            <a:avLst/>
          </a:prstGeom>
        </p:spPr>
      </p:pic>
    </p:spTree>
    <p:extLst>
      <p:ext uri="{BB962C8B-B14F-4D97-AF65-F5344CB8AC3E}">
        <p14:creationId xmlns:p14="http://schemas.microsoft.com/office/powerpoint/2010/main" val="224896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8A93C0-3EC3-4D03-AA27-16B2136ACD71}"/>
              </a:ext>
            </a:extLst>
          </p:cNvPr>
          <p:cNvSpPr>
            <a:spLocks noGrp="1"/>
          </p:cNvSpPr>
          <p:nvPr>
            <p:ph type="title"/>
          </p:nvPr>
        </p:nvSpPr>
        <p:spPr/>
        <p:txBody>
          <a:bodyPr/>
          <a:lstStyle/>
          <a:p>
            <a:r>
              <a:rPr lang="en-US" dirty="0"/>
              <a:t>Access to farm-input supply systems for seeds, tools and fertilizers obtained.</a:t>
            </a:r>
            <a:endParaRPr lang="x-none" dirty="0"/>
          </a:p>
        </p:txBody>
      </p:sp>
      <p:sp>
        <p:nvSpPr>
          <p:cNvPr id="3" name="Content Placeholder 2">
            <a:extLst>
              <a:ext uri="{FF2B5EF4-FFF2-40B4-BE49-F238E27FC236}">
                <a16:creationId xmlns:a16="http://schemas.microsoft.com/office/drawing/2014/main" xmlns="" id="{49AFF1E7-59E3-475D-8783-EA6F9B5E4DC7}"/>
              </a:ext>
            </a:extLst>
          </p:cNvPr>
          <p:cNvSpPr>
            <a:spLocks noGrp="1"/>
          </p:cNvSpPr>
          <p:nvPr>
            <p:ph idx="1"/>
          </p:nvPr>
        </p:nvSpPr>
        <p:spPr/>
        <p:txBody>
          <a:bodyPr/>
          <a:lstStyle/>
          <a:p>
            <a:r>
              <a:rPr lang="en-US" dirty="0" err="1"/>
              <a:t>i</a:t>
            </a:r>
            <a:r>
              <a:rPr lang="en-US" dirty="0"/>
              <a:t>.	Local supply chain and private sector promotion – yet to be done. No longer relevant and is being reviewed.</a:t>
            </a:r>
          </a:p>
          <a:p>
            <a:r>
              <a:rPr lang="en-US" dirty="0"/>
              <a:t>ii.	Rebuilding seed system with local private actors – yet to be done. This action will be intensified in two (Bor and Akobo) regions. This is because Pibor region has shown it requires more relief and emergency actions than developmental. </a:t>
            </a:r>
          </a:p>
          <a:p>
            <a:r>
              <a:rPr lang="en-US" dirty="0"/>
              <a:t>iii.	21VSLA groups have been formed as a result of graduating form the producer groups. These groups are regularly saving. As at last year, they had a total of</a:t>
            </a:r>
          </a:p>
          <a:p>
            <a:r>
              <a:rPr lang="en-US" dirty="0"/>
              <a:t>The concept of savings and borrowing is slowly being appreciated but faced with numerous challenges ranging from high inflation rate, illiteracy, hunger and limited opportunities/sources to access regular incomes.</a:t>
            </a:r>
            <a:endParaRPr lang="x-none" dirty="0"/>
          </a:p>
        </p:txBody>
      </p:sp>
    </p:spTree>
    <p:extLst>
      <p:ext uri="{BB962C8B-B14F-4D97-AF65-F5344CB8AC3E}">
        <p14:creationId xmlns:p14="http://schemas.microsoft.com/office/powerpoint/2010/main" val="81017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416A6DC1-6117-44BB-8A6E-35FFF01156BC}"/>
              </a:ext>
            </a:extLst>
          </p:cNvPr>
          <p:cNvPicPr>
            <a:picLocks noGrp="1" noChangeAspect="1"/>
          </p:cNvPicPr>
          <p:nvPr>
            <p:ph idx="1"/>
          </p:nvPr>
        </p:nvPicPr>
        <p:blipFill>
          <a:blip r:embed="rId2"/>
          <a:stretch>
            <a:fillRect/>
          </a:stretch>
        </p:blipFill>
        <p:spPr>
          <a:xfrm>
            <a:off x="677334" y="2323608"/>
            <a:ext cx="3576011" cy="3264392"/>
          </a:xfrm>
          <a:prstGeom prst="rect">
            <a:avLst/>
          </a:prstGeom>
        </p:spPr>
      </p:pic>
      <p:pic>
        <p:nvPicPr>
          <p:cNvPr id="6" name="Picture 5">
            <a:extLst>
              <a:ext uri="{FF2B5EF4-FFF2-40B4-BE49-F238E27FC236}">
                <a16:creationId xmlns:a16="http://schemas.microsoft.com/office/drawing/2014/main" xmlns="" id="{B984D958-5598-4FCA-BDC0-0F0997AF7004}"/>
              </a:ext>
            </a:extLst>
          </p:cNvPr>
          <p:cNvPicPr>
            <a:picLocks noChangeAspect="1"/>
          </p:cNvPicPr>
          <p:nvPr/>
        </p:nvPicPr>
        <p:blipFill>
          <a:blip r:embed="rId3"/>
          <a:stretch>
            <a:fillRect/>
          </a:stretch>
        </p:blipFill>
        <p:spPr>
          <a:xfrm>
            <a:off x="5414590" y="2323608"/>
            <a:ext cx="3497181" cy="3264392"/>
          </a:xfrm>
          <a:prstGeom prst="rect">
            <a:avLst/>
          </a:prstGeom>
        </p:spPr>
      </p:pic>
    </p:spTree>
    <p:extLst>
      <p:ext uri="{BB962C8B-B14F-4D97-AF65-F5344CB8AC3E}">
        <p14:creationId xmlns:p14="http://schemas.microsoft.com/office/powerpoint/2010/main" val="1346356547"/>
      </p:ext>
    </p:extLst>
  </p:cSld>
  <p:clrMapOvr>
    <a:masterClrMapping/>
  </p:clrMapOvr>
</p:sld>
</file>

<file path=ppt/theme/theme1.xml><?xml version="1.0" encoding="utf-8"?>
<a:theme xmlns:a="http://schemas.openxmlformats.org/drawingml/2006/main" name="Face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29</TotalTime>
  <Words>135</Words>
  <Application>Microsoft Office PowerPoint</Application>
  <PresentationFormat>Custom</PresentationFormat>
  <Paragraphs>35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Facet</vt:lpstr>
      <vt:lpstr>“Resilience Recovery for Food and Nutrition Security (RRFNS) in Jonglei State, including Greater Pibor Administrative Area”.  </vt:lpstr>
      <vt:lpstr>EXPECTED RESULTS.</vt:lpstr>
      <vt:lpstr>Ability to produce sufficient staple food for own household restored.</vt:lpstr>
      <vt:lpstr>PowerPoint Presentation</vt:lpstr>
      <vt:lpstr>Resilience against climate related crop-failures built-up.</vt:lpstr>
      <vt:lpstr>Access to healthy and diverse types of food increased.</vt:lpstr>
      <vt:lpstr>PowerPoint Presentation</vt:lpstr>
      <vt:lpstr>Access to farm-input supply systems for seeds, tools and fertilizers obtained.</vt:lpstr>
      <vt:lpstr>PowerPoint Presentation</vt:lpstr>
      <vt:lpstr>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Samuel - SSD</dc:creator>
  <cp:lastModifiedBy>Voyager</cp:lastModifiedBy>
  <cp:revision>11</cp:revision>
  <dcterms:created xsi:type="dcterms:W3CDTF">2018-03-21T07:17:37Z</dcterms:created>
  <dcterms:modified xsi:type="dcterms:W3CDTF">1979-12-31T23:49:15Z</dcterms:modified>
</cp:coreProperties>
</file>