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317" r:id="rId3"/>
    <p:sldId id="335" r:id="rId4"/>
    <p:sldId id="336" r:id="rId5"/>
    <p:sldId id="337" r:id="rId6"/>
    <p:sldId id="339" r:id="rId7"/>
    <p:sldId id="340" r:id="rId8"/>
    <p:sldId id="341" r:id="rId9"/>
    <p:sldId id="342" r:id="rId10"/>
    <p:sldId id="359" r:id="rId11"/>
    <p:sldId id="360" r:id="rId12"/>
    <p:sldId id="344" r:id="rId13"/>
    <p:sldId id="345" r:id="rId14"/>
    <p:sldId id="346" r:id="rId15"/>
    <p:sldId id="347" r:id="rId16"/>
    <p:sldId id="361" r:id="rId17"/>
    <p:sldId id="354" r:id="rId18"/>
    <p:sldId id="355" r:id="rId19"/>
    <p:sldId id="356" r:id="rId20"/>
    <p:sldId id="357" r:id="rId21"/>
    <p:sldId id="358" r:id="rId22"/>
    <p:sldId id="334" r:id="rId2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E0E"/>
    <a:srgbClr val="A41F35"/>
    <a:srgbClr val="53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343" autoAdjust="0"/>
  </p:normalViewPr>
  <p:slideViewPr>
    <p:cSldViewPr snapToGrid="0">
      <p:cViewPr varScale="1">
        <p:scale>
          <a:sx n="81" d="100"/>
          <a:sy n="81" d="100"/>
        </p:scale>
        <p:origin x="2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2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E9B10-FBEF-4028-B5ED-99EC2FD9501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13073-F6AF-4DC4-A534-F233FF93E48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Result 1</a:t>
          </a:r>
          <a:endParaRPr lang="en-US" dirty="0"/>
        </a:p>
      </dgm:t>
    </dgm:pt>
    <dgm:pt modelId="{6F2AA101-1533-4F1A-BCE4-424ABF5F74D3}" type="parTrans" cxnId="{4915E9AE-D4B0-4F0E-A7C7-30A3462C6DA0}">
      <dgm:prSet/>
      <dgm:spPr/>
      <dgm:t>
        <a:bodyPr/>
        <a:lstStyle/>
        <a:p>
          <a:endParaRPr lang="en-US"/>
        </a:p>
      </dgm:t>
    </dgm:pt>
    <dgm:pt modelId="{6E8DB630-3E13-42F2-A9B3-B55AA64F8F7E}" type="sibTrans" cxnId="{4915E9AE-D4B0-4F0E-A7C7-30A3462C6DA0}">
      <dgm:prSet/>
      <dgm:spPr/>
      <dgm:t>
        <a:bodyPr/>
        <a:lstStyle/>
        <a:p>
          <a:endParaRPr lang="en-US"/>
        </a:p>
      </dgm:t>
    </dgm:pt>
    <dgm:pt modelId="{D6B068CC-A571-4FC4-8E1E-C82DBC87D1C1}">
      <dgm:prSet phldrT="[Text]" custT="1"/>
      <dgm:spPr/>
      <dgm:t>
        <a:bodyPr/>
        <a:lstStyle/>
        <a:p>
          <a:r>
            <a:rPr lang="en-US" sz="1200" b="1" dirty="0" smtClean="0"/>
            <a:t>Food security and nutrition and early warning systems are strengthened to improve regional and national policy and response capacity </a:t>
          </a:r>
          <a:endParaRPr lang="en-US" sz="1200" b="1" dirty="0"/>
        </a:p>
      </dgm:t>
    </dgm:pt>
    <dgm:pt modelId="{4BF76906-F491-4EAD-AF4F-D75F769E6DA8}" type="parTrans" cxnId="{96CD35EA-EB21-4315-A876-E81BB4C323AA}">
      <dgm:prSet/>
      <dgm:spPr/>
      <dgm:t>
        <a:bodyPr/>
        <a:lstStyle/>
        <a:p>
          <a:endParaRPr lang="en-US"/>
        </a:p>
      </dgm:t>
    </dgm:pt>
    <dgm:pt modelId="{A2C0F017-EE42-419E-9959-E5F7584B66A0}" type="sibTrans" cxnId="{96CD35EA-EB21-4315-A876-E81BB4C323AA}">
      <dgm:prSet/>
      <dgm:spPr/>
      <dgm:t>
        <a:bodyPr/>
        <a:lstStyle/>
        <a:p>
          <a:endParaRPr lang="en-US"/>
        </a:p>
      </dgm:t>
    </dgm:pt>
    <dgm:pt modelId="{46D0C903-1A68-441E-BB1F-3A4A7E2DD34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Result 2</a:t>
          </a:r>
          <a:endParaRPr lang="en-US" dirty="0"/>
        </a:p>
      </dgm:t>
    </dgm:pt>
    <dgm:pt modelId="{A5D78BB4-9AFA-4694-8DC3-70DADD6057F9}" type="parTrans" cxnId="{512DA980-03D9-4C8D-93E3-7F7C0D4E2BC4}">
      <dgm:prSet/>
      <dgm:spPr/>
      <dgm:t>
        <a:bodyPr/>
        <a:lstStyle/>
        <a:p>
          <a:endParaRPr lang="en-US"/>
        </a:p>
      </dgm:t>
    </dgm:pt>
    <dgm:pt modelId="{E31E2D8E-EE83-4B74-98CC-F2A5367241D4}" type="sibTrans" cxnId="{512DA980-03D9-4C8D-93E3-7F7C0D4E2BC4}">
      <dgm:prSet/>
      <dgm:spPr/>
      <dgm:t>
        <a:bodyPr/>
        <a:lstStyle/>
        <a:p>
          <a:endParaRPr lang="en-US"/>
        </a:p>
      </dgm:t>
    </dgm:pt>
    <dgm:pt modelId="{ED6C3591-306C-4173-8F97-DF130EEB9F40}">
      <dgm:prSet phldrT="[Text]"/>
      <dgm:spPr/>
      <dgm:t>
        <a:bodyPr/>
        <a:lstStyle/>
        <a:p>
          <a:r>
            <a:rPr lang="en-US" b="1" dirty="0" smtClean="0"/>
            <a:t>Transboundary animal diseases, prevention, detection and control measures are strengthened and harmonized</a:t>
          </a:r>
          <a:r>
            <a:rPr lang="en-US" dirty="0" smtClean="0"/>
            <a:t>	</a:t>
          </a:r>
          <a:endParaRPr lang="en-US" dirty="0"/>
        </a:p>
      </dgm:t>
    </dgm:pt>
    <dgm:pt modelId="{DABCCCE4-4D0E-4D76-90DD-3E67E2F4E6F9}" type="parTrans" cxnId="{1B8FCDA2-0EF6-44A8-98B2-8B28F12DA682}">
      <dgm:prSet/>
      <dgm:spPr/>
      <dgm:t>
        <a:bodyPr/>
        <a:lstStyle/>
        <a:p>
          <a:endParaRPr lang="en-US"/>
        </a:p>
      </dgm:t>
    </dgm:pt>
    <dgm:pt modelId="{508CF36F-2816-4696-983A-47C975926BF3}" type="sibTrans" cxnId="{1B8FCDA2-0EF6-44A8-98B2-8B28F12DA682}">
      <dgm:prSet/>
      <dgm:spPr/>
      <dgm:t>
        <a:bodyPr/>
        <a:lstStyle/>
        <a:p>
          <a:endParaRPr lang="en-US"/>
        </a:p>
      </dgm:t>
    </dgm:pt>
    <dgm:pt modelId="{6CE764AC-97D8-42A9-8277-A85A81F0B93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Result 3 </a:t>
          </a:r>
          <a:endParaRPr lang="en-US" dirty="0"/>
        </a:p>
      </dgm:t>
    </dgm:pt>
    <dgm:pt modelId="{37902138-C613-4981-A4A8-1C47E0872789}" type="parTrans" cxnId="{46514002-5B7F-45A5-B81B-E614E5C2DE40}">
      <dgm:prSet/>
      <dgm:spPr/>
      <dgm:t>
        <a:bodyPr/>
        <a:lstStyle/>
        <a:p>
          <a:endParaRPr lang="en-US"/>
        </a:p>
      </dgm:t>
    </dgm:pt>
    <dgm:pt modelId="{99C97725-76E2-40A5-9106-2DBEB744608E}" type="sibTrans" cxnId="{46514002-5B7F-45A5-B81B-E614E5C2DE40}">
      <dgm:prSet/>
      <dgm:spPr/>
      <dgm:t>
        <a:bodyPr/>
        <a:lstStyle/>
        <a:p>
          <a:endParaRPr lang="en-US"/>
        </a:p>
      </dgm:t>
    </dgm:pt>
    <dgm:pt modelId="{60871BBF-096C-4B64-B1A0-8AF5488367C0}">
      <dgm:prSet phldrT="[Text]"/>
      <dgm:spPr/>
      <dgm:t>
        <a:bodyPr/>
        <a:lstStyle/>
        <a:p>
          <a:r>
            <a:rPr lang="en-US" b="1" dirty="0" smtClean="0"/>
            <a:t>Crop production, livelihood diversification and cross-border market access enhanced </a:t>
          </a:r>
          <a:endParaRPr lang="en-US" b="1" dirty="0"/>
        </a:p>
      </dgm:t>
    </dgm:pt>
    <dgm:pt modelId="{DCF77104-7E8F-4441-974C-BF3507D4E7BC}" type="parTrans" cxnId="{E336AF93-D53C-4E02-A6F3-F3E77CD13B08}">
      <dgm:prSet/>
      <dgm:spPr/>
      <dgm:t>
        <a:bodyPr/>
        <a:lstStyle/>
        <a:p>
          <a:endParaRPr lang="en-US"/>
        </a:p>
      </dgm:t>
    </dgm:pt>
    <dgm:pt modelId="{BBF1BB2E-9A9F-4B43-B796-4B116A5C3105}" type="sibTrans" cxnId="{E336AF93-D53C-4E02-A6F3-F3E77CD13B08}">
      <dgm:prSet/>
      <dgm:spPr/>
      <dgm:t>
        <a:bodyPr/>
        <a:lstStyle/>
        <a:p>
          <a:endParaRPr lang="en-US"/>
        </a:p>
      </dgm:t>
    </dgm:pt>
    <dgm:pt modelId="{5AB84BEF-30A0-4C1A-A94B-3EFD24DACEB9}">
      <dgm:prSet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Result 4</a:t>
          </a:r>
          <a:endParaRPr lang="en-US" dirty="0"/>
        </a:p>
      </dgm:t>
    </dgm:pt>
    <dgm:pt modelId="{65B789FC-83DB-4FD8-B660-BA194C23AF8F}" type="parTrans" cxnId="{F6BB5FCF-09DF-4B70-8491-DAB0300AF564}">
      <dgm:prSet/>
      <dgm:spPr/>
      <dgm:t>
        <a:bodyPr/>
        <a:lstStyle/>
        <a:p>
          <a:endParaRPr lang="en-US"/>
        </a:p>
      </dgm:t>
    </dgm:pt>
    <dgm:pt modelId="{3ACA7885-19F0-4D67-9E26-D6C6714BE6A9}" type="sibTrans" cxnId="{F6BB5FCF-09DF-4B70-8491-DAB0300AF564}">
      <dgm:prSet/>
      <dgm:spPr/>
      <dgm:t>
        <a:bodyPr/>
        <a:lstStyle/>
        <a:p>
          <a:endParaRPr lang="en-US"/>
        </a:p>
      </dgm:t>
    </dgm:pt>
    <dgm:pt modelId="{E1BA158E-AF6C-418B-9F00-8901E73C1731}">
      <dgm:prSet/>
      <dgm:spPr/>
      <dgm:t>
        <a:bodyPr/>
        <a:lstStyle/>
        <a:p>
          <a:r>
            <a:rPr lang="en-US" b="1" dirty="0" smtClean="0"/>
            <a:t>Natural resource management in cross-border regions is improved</a:t>
          </a:r>
          <a:endParaRPr lang="en-US" b="1" dirty="0"/>
        </a:p>
      </dgm:t>
    </dgm:pt>
    <dgm:pt modelId="{97466747-30B4-4F0C-B52B-960D5A6A511B}" type="parTrans" cxnId="{795D91BD-376A-4800-BEE9-964E3333194A}">
      <dgm:prSet/>
      <dgm:spPr/>
      <dgm:t>
        <a:bodyPr/>
        <a:lstStyle/>
        <a:p>
          <a:endParaRPr lang="en-US"/>
        </a:p>
      </dgm:t>
    </dgm:pt>
    <dgm:pt modelId="{0DDACC7C-4193-4BB2-9B3D-3AACD70370DA}" type="sibTrans" cxnId="{795D91BD-376A-4800-BEE9-964E3333194A}">
      <dgm:prSet/>
      <dgm:spPr/>
      <dgm:t>
        <a:bodyPr/>
        <a:lstStyle/>
        <a:p>
          <a:endParaRPr lang="en-US"/>
        </a:p>
      </dgm:t>
    </dgm:pt>
    <dgm:pt modelId="{993865D2-A0BB-4EAB-B28C-E077BD770E11}" type="pres">
      <dgm:prSet presAssocID="{302E9B10-FBEF-4028-B5ED-99EC2FD9501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E0B1C05-FA6E-4B45-9058-EC3593ADBA4C}" type="pres">
      <dgm:prSet presAssocID="{2A413073-F6AF-4DC4-A534-F233FF93E489}" presName="posSpace" presStyleCnt="0"/>
      <dgm:spPr/>
    </dgm:pt>
    <dgm:pt modelId="{136EA3F0-9C21-4672-BDDA-CCDC9E2002F7}" type="pres">
      <dgm:prSet presAssocID="{2A413073-F6AF-4DC4-A534-F233FF93E489}" presName="vertFlow" presStyleCnt="0"/>
      <dgm:spPr/>
    </dgm:pt>
    <dgm:pt modelId="{19848EB5-D144-4FFF-8AAC-F5996795774C}" type="pres">
      <dgm:prSet presAssocID="{2A413073-F6AF-4DC4-A534-F233FF93E489}" presName="topSpace" presStyleCnt="0"/>
      <dgm:spPr/>
    </dgm:pt>
    <dgm:pt modelId="{85F0BCF8-2D22-4D27-8BE7-FD4F66EE3A74}" type="pres">
      <dgm:prSet presAssocID="{2A413073-F6AF-4DC4-A534-F233FF93E489}" presName="firstComp" presStyleCnt="0"/>
      <dgm:spPr/>
    </dgm:pt>
    <dgm:pt modelId="{30B1EDC2-6DD4-403F-A44E-06ED2ACF5D97}" type="pres">
      <dgm:prSet presAssocID="{2A413073-F6AF-4DC4-A534-F233FF93E489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5B60BD34-CF62-4ACD-8984-976A633A091E}" type="pres">
      <dgm:prSet presAssocID="{2A413073-F6AF-4DC4-A534-F233FF93E48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4B6A8-7E5D-4681-B185-935551079778}" type="pres">
      <dgm:prSet presAssocID="{2A413073-F6AF-4DC4-A534-F233FF93E489}" presName="negSpace" presStyleCnt="0"/>
      <dgm:spPr/>
    </dgm:pt>
    <dgm:pt modelId="{21A69919-6933-4592-A364-43F4C34D7F69}" type="pres">
      <dgm:prSet presAssocID="{2A413073-F6AF-4DC4-A534-F233FF93E489}" presName="circle" presStyleLbl="node1" presStyleIdx="0" presStyleCnt="4"/>
      <dgm:spPr/>
      <dgm:t>
        <a:bodyPr/>
        <a:lstStyle/>
        <a:p>
          <a:endParaRPr lang="en-US"/>
        </a:p>
      </dgm:t>
    </dgm:pt>
    <dgm:pt modelId="{79DBC833-DEDD-4F5A-A3E9-D89FF9561C75}" type="pres">
      <dgm:prSet presAssocID="{6E8DB630-3E13-42F2-A9B3-B55AA64F8F7E}" presName="transSpace" presStyleCnt="0"/>
      <dgm:spPr/>
    </dgm:pt>
    <dgm:pt modelId="{E8B41111-50A1-4D95-B15B-449AC99770F9}" type="pres">
      <dgm:prSet presAssocID="{46D0C903-1A68-441E-BB1F-3A4A7E2DD349}" presName="posSpace" presStyleCnt="0"/>
      <dgm:spPr/>
    </dgm:pt>
    <dgm:pt modelId="{599ACB11-942D-4C82-AC8B-F022CB59D426}" type="pres">
      <dgm:prSet presAssocID="{46D0C903-1A68-441E-BB1F-3A4A7E2DD349}" presName="vertFlow" presStyleCnt="0"/>
      <dgm:spPr/>
    </dgm:pt>
    <dgm:pt modelId="{DC0BF495-67D6-4AC0-99A3-D6EB15987DA7}" type="pres">
      <dgm:prSet presAssocID="{46D0C903-1A68-441E-BB1F-3A4A7E2DD349}" presName="topSpace" presStyleCnt="0"/>
      <dgm:spPr/>
    </dgm:pt>
    <dgm:pt modelId="{F6C9D664-04BE-4F41-8946-B37C3774AAD1}" type="pres">
      <dgm:prSet presAssocID="{46D0C903-1A68-441E-BB1F-3A4A7E2DD349}" presName="firstComp" presStyleCnt="0"/>
      <dgm:spPr/>
    </dgm:pt>
    <dgm:pt modelId="{2DF6FB95-4589-4B60-BD88-D98B76CD8150}" type="pres">
      <dgm:prSet presAssocID="{46D0C903-1A68-441E-BB1F-3A4A7E2DD349}" presName="firstChild" presStyleLbl="bgAccFollowNode1" presStyleIdx="1" presStyleCnt="4"/>
      <dgm:spPr/>
      <dgm:t>
        <a:bodyPr/>
        <a:lstStyle/>
        <a:p>
          <a:endParaRPr lang="en-US"/>
        </a:p>
      </dgm:t>
    </dgm:pt>
    <dgm:pt modelId="{D2A89301-F756-4FBC-9691-794E4EA0F64C}" type="pres">
      <dgm:prSet presAssocID="{46D0C903-1A68-441E-BB1F-3A4A7E2DD349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5E96-B73A-4164-A9C3-74E542175C7C}" type="pres">
      <dgm:prSet presAssocID="{46D0C903-1A68-441E-BB1F-3A4A7E2DD349}" presName="negSpace" presStyleCnt="0"/>
      <dgm:spPr/>
    </dgm:pt>
    <dgm:pt modelId="{FCAF738A-5DF1-4DA1-9C60-B65B11DD6A91}" type="pres">
      <dgm:prSet presAssocID="{46D0C903-1A68-441E-BB1F-3A4A7E2DD349}" presName="circle" presStyleLbl="node1" presStyleIdx="1" presStyleCnt="4"/>
      <dgm:spPr/>
      <dgm:t>
        <a:bodyPr/>
        <a:lstStyle/>
        <a:p>
          <a:endParaRPr lang="en-US"/>
        </a:p>
      </dgm:t>
    </dgm:pt>
    <dgm:pt modelId="{D2CB861C-1047-4079-9077-23821F5ADF60}" type="pres">
      <dgm:prSet presAssocID="{E31E2D8E-EE83-4B74-98CC-F2A5367241D4}" presName="transSpace" presStyleCnt="0"/>
      <dgm:spPr/>
    </dgm:pt>
    <dgm:pt modelId="{9DD321A7-49BC-40FE-A66C-129AF56F5643}" type="pres">
      <dgm:prSet presAssocID="{6CE764AC-97D8-42A9-8277-A85A81F0B93C}" presName="posSpace" presStyleCnt="0"/>
      <dgm:spPr/>
    </dgm:pt>
    <dgm:pt modelId="{A78844A0-1A64-425C-AD7E-37A5D7666DC2}" type="pres">
      <dgm:prSet presAssocID="{6CE764AC-97D8-42A9-8277-A85A81F0B93C}" presName="vertFlow" presStyleCnt="0"/>
      <dgm:spPr/>
    </dgm:pt>
    <dgm:pt modelId="{2BB12083-DF02-4218-A209-4F791F4346FC}" type="pres">
      <dgm:prSet presAssocID="{6CE764AC-97D8-42A9-8277-A85A81F0B93C}" presName="topSpace" presStyleCnt="0"/>
      <dgm:spPr/>
    </dgm:pt>
    <dgm:pt modelId="{D7F11F53-DBAA-4265-92F4-5941783EE540}" type="pres">
      <dgm:prSet presAssocID="{6CE764AC-97D8-42A9-8277-A85A81F0B93C}" presName="firstComp" presStyleCnt="0"/>
      <dgm:spPr/>
    </dgm:pt>
    <dgm:pt modelId="{86FF8400-B9B7-4703-9EA8-8C33FAA7D92A}" type="pres">
      <dgm:prSet presAssocID="{6CE764AC-97D8-42A9-8277-A85A81F0B93C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D4163FB4-EC95-478E-9820-D0FCE0D8CEA5}" type="pres">
      <dgm:prSet presAssocID="{6CE764AC-97D8-42A9-8277-A85A81F0B93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AE4DF-9867-43BA-BFD8-09BC0C9CD453}" type="pres">
      <dgm:prSet presAssocID="{6CE764AC-97D8-42A9-8277-A85A81F0B93C}" presName="negSpace" presStyleCnt="0"/>
      <dgm:spPr/>
    </dgm:pt>
    <dgm:pt modelId="{85C1625A-9776-4517-9C84-DB2AC3BE80B1}" type="pres">
      <dgm:prSet presAssocID="{6CE764AC-97D8-42A9-8277-A85A81F0B93C}" presName="circle" presStyleLbl="node1" presStyleIdx="2" presStyleCnt="4"/>
      <dgm:spPr/>
      <dgm:t>
        <a:bodyPr/>
        <a:lstStyle/>
        <a:p>
          <a:endParaRPr lang="en-US"/>
        </a:p>
      </dgm:t>
    </dgm:pt>
    <dgm:pt modelId="{3EA27E23-D05B-47E7-897D-2E3EEAB91128}" type="pres">
      <dgm:prSet presAssocID="{99C97725-76E2-40A5-9106-2DBEB744608E}" presName="transSpace" presStyleCnt="0"/>
      <dgm:spPr/>
    </dgm:pt>
    <dgm:pt modelId="{4EA84FAC-5C37-4A65-B86D-4253CB8DFB81}" type="pres">
      <dgm:prSet presAssocID="{5AB84BEF-30A0-4C1A-A94B-3EFD24DACEB9}" presName="posSpace" presStyleCnt="0"/>
      <dgm:spPr/>
    </dgm:pt>
    <dgm:pt modelId="{8E36F1B3-7F45-43F9-8F55-94D23E144C81}" type="pres">
      <dgm:prSet presAssocID="{5AB84BEF-30A0-4C1A-A94B-3EFD24DACEB9}" presName="vertFlow" presStyleCnt="0"/>
      <dgm:spPr/>
    </dgm:pt>
    <dgm:pt modelId="{3587B86F-4FD1-4387-BC33-F9BE89A99D5E}" type="pres">
      <dgm:prSet presAssocID="{5AB84BEF-30A0-4C1A-A94B-3EFD24DACEB9}" presName="topSpace" presStyleCnt="0"/>
      <dgm:spPr/>
    </dgm:pt>
    <dgm:pt modelId="{5B747FC1-EDF7-4E14-B592-538CEEF680B3}" type="pres">
      <dgm:prSet presAssocID="{5AB84BEF-30A0-4C1A-A94B-3EFD24DACEB9}" presName="firstComp" presStyleCnt="0"/>
      <dgm:spPr/>
    </dgm:pt>
    <dgm:pt modelId="{838E7BE3-FADB-4B22-8CBD-83167AC54238}" type="pres">
      <dgm:prSet presAssocID="{5AB84BEF-30A0-4C1A-A94B-3EFD24DACEB9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CEC9C3E0-E314-4055-8206-9F6A414897C3}" type="pres">
      <dgm:prSet presAssocID="{5AB84BEF-30A0-4C1A-A94B-3EFD24DACEB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1EEF-4A77-4091-AE80-2C4FCB894F1B}" type="pres">
      <dgm:prSet presAssocID="{5AB84BEF-30A0-4C1A-A94B-3EFD24DACEB9}" presName="negSpace" presStyleCnt="0"/>
      <dgm:spPr/>
    </dgm:pt>
    <dgm:pt modelId="{A28ACF1C-0995-4A9A-BCED-A5EB8984979A}" type="pres">
      <dgm:prSet presAssocID="{5AB84BEF-30A0-4C1A-A94B-3EFD24DACEB9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8BE6A63-46DC-4343-91D4-439DD94AF2EA}" type="presOf" srcId="{6CE764AC-97D8-42A9-8277-A85A81F0B93C}" destId="{85C1625A-9776-4517-9C84-DB2AC3BE80B1}" srcOrd="0" destOrd="0" presId="urn:microsoft.com/office/officeart/2005/8/layout/hList9"/>
    <dgm:cxn modelId="{1B8FCDA2-0EF6-44A8-98B2-8B28F12DA682}" srcId="{46D0C903-1A68-441E-BB1F-3A4A7E2DD349}" destId="{ED6C3591-306C-4173-8F97-DF130EEB9F40}" srcOrd="0" destOrd="0" parTransId="{DABCCCE4-4D0E-4D76-90DD-3E67E2F4E6F9}" sibTransId="{508CF36F-2816-4696-983A-47C975926BF3}"/>
    <dgm:cxn modelId="{B5620FD4-B284-47F3-BA3E-E563BAFD5E60}" type="presOf" srcId="{60871BBF-096C-4B64-B1A0-8AF5488367C0}" destId="{D4163FB4-EC95-478E-9820-D0FCE0D8CEA5}" srcOrd="1" destOrd="0" presId="urn:microsoft.com/office/officeart/2005/8/layout/hList9"/>
    <dgm:cxn modelId="{B4DE69B3-4022-4D90-ADC8-86042E338DEC}" type="presOf" srcId="{ED6C3591-306C-4173-8F97-DF130EEB9F40}" destId="{D2A89301-F756-4FBC-9691-794E4EA0F64C}" srcOrd="1" destOrd="0" presId="urn:microsoft.com/office/officeart/2005/8/layout/hList9"/>
    <dgm:cxn modelId="{DB41B0CC-B836-49CD-9A65-0BE44EF6EA1F}" type="presOf" srcId="{2A413073-F6AF-4DC4-A534-F233FF93E489}" destId="{21A69919-6933-4592-A364-43F4C34D7F69}" srcOrd="0" destOrd="0" presId="urn:microsoft.com/office/officeart/2005/8/layout/hList9"/>
    <dgm:cxn modelId="{46514002-5B7F-45A5-B81B-E614E5C2DE40}" srcId="{302E9B10-FBEF-4028-B5ED-99EC2FD9501D}" destId="{6CE764AC-97D8-42A9-8277-A85A81F0B93C}" srcOrd="2" destOrd="0" parTransId="{37902138-C613-4981-A4A8-1C47E0872789}" sibTransId="{99C97725-76E2-40A5-9106-2DBEB744608E}"/>
    <dgm:cxn modelId="{E0C5C5BA-F4FE-4703-88D0-CDE473250F42}" type="presOf" srcId="{46D0C903-1A68-441E-BB1F-3A4A7E2DD349}" destId="{FCAF738A-5DF1-4DA1-9C60-B65B11DD6A91}" srcOrd="0" destOrd="0" presId="urn:microsoft.com/office/officeart/2005/8/layout/hList9"/>
    <dgm:cxn modelId="{C43F4751-F543-481F-8B4A-8E6C868FF81A}" type="presOf" srcId="{60871BBF-096C-4B64-B1A0-8AF5488367C0}" destId="{86FF8400-B9B7-4703-9EA8-8C33FAA7D92A}" srcOrd="0" destOrd="0" presId="urn:microsoft.com/office/officeart/2005/8/layout/hList9"/>
    <dgm:cxn modelId="{4915E9AE-D4B0-4F0E-A7C7-30A3462C6DA0}" srcId="{302E9B10-FBEF-4028-B5ED-99EC2FD9501D}" destId="{2A413073-F6AF-4DC4-A534-F233FF93E489}" srcOrd="0" destOrd="0" parTransId="{6F2AA101-1533-4F1A-BCE4-424ABF5F74D3}" sibTransId="{6E8DB630-3E13-42F2-A9B3-B55AA64F8F7E}"/>
    <dgm:cxn modelId="{46320A45-9A59-4666-8CE7-F8F465B1B073}" type="presOf" srcId="{E1BA158E-AF6C-418B-9F00-8901E73C1731}" destId="{CEC9C3E0-E314-4055-8206-9F6A414897C3}" srcOrd="1" destOrd="0" presId="urn:microsoft.com/office/officeart/2005/8/layout/hList9"/>
    <dgm:cxn modelId="{B47DD67F-80F9-460C-BAED-F792CDC5781E}" type="presOf" srcId="{D6B068CC-A571-4FC4-8E1E-C82DBC87D1C1}" destId="{5B60BD34-CF62-4ACD-8984-976A633A091E}" srcOrd="1" destOrd="0" presId="urn:microsoft.com/office/officeart/2005/8/layout/hList9"/>
    <dgm:cxn modelId="{F6BB5FCF-09DF-4B70-8491-DAB0300AF564}" srcId="{302E9B10-FBEF-4028-B5ED-99EC2FD9501D}" destId="{5AB84BEF-30A0-4C1A-A94B-3EFD24DACEB9}" srcOrd="3" destOrd="0" parTransId="{65B789FC-83DB-4FD8-B660-BA194C23AF8F}" sibTransId="{3ACA7885-19F0-4D67-9E26-D6C6714BE6A9}"/>
    <dgm:cxn modelId="{E336AF93-D53C-4E02-A6F3-F3E77CD13B08}" srcId="{6CE764AC-97D8-42A9-8277-A85A81F0B93C}" destId="{60871BBF-096C-4B64-B1A0-8AF5488367C0}" srcOrd="0" destOrd="0" parTransId="{DCF77104-7E8F-4441-974C-BF3507D4E7BC}" sibTransId="{BBF1BB2E-9A9F-4B43-B796-4B116A5C3105}"/>
    <dgm:cxn modelId="{512DA980-03D9-4C8D-93E3-7F7C0D4E2BC4}" srcId="{302E9B10-FBEF-4028-B5ED-99EC2FD9501D}" destId="{46D0C903-1A68-441E-BB1F-3A4A7E2DD349}" srcOrd="1" destOrd="0" parTransId="{A5D78BB4-9AFA-4694-8DC3-70DADD6057F9}" sibTransId="{E31E2D8E-EE83-4B74-98CC-F2A5367241D4}"/>
    <dgm:cxn modelId="{365CEB63-16D9-4987-AE1D-5DD98E6519B6}" type="presOf" srcId="{D6B068CC-A571-4FC4-8E1E-C82DBC87D1C1}" destId="{30B1EDC2-6DD4-403F-A44E-06ED2ACF5D97}" srcOrd="0" destOrd="0" presId="urn:microsoft.com/office/officeart/2005/8/layout/hList9"/>
    <dgm:cxn modelId="{F8203758-9BC6-46A0-BE4F-32518AA01329}" type="presOf" srcId="{E1BA158E-AF6C-418B-9F00-8901E73C1731}" destId="{838E7BE3-FADB-4B22-8CBD-83167AC54238}" srcOrd="0" destOrd="0" presId="urn:microsoft.com/office/officeart/2005/8/layout/hList9"/>
    <dgm:cxn modelId="{1E7FC1FF-F14E-4CD5-A126-6DDF32177C72}" type="presOf" srcId="{5AB84BEF-30A0-4C1A-A94B-3EFD24DACEB9}" destId="{A28ACF1C-0995-4A9A-BCED-A5EB8984979A}" srcOrd="0" destOrd="0" presId="urn:microsoft.com/office/officeart/2005/8/layout/hList9"/>
    <dgm:cxn modelId="{795D91BD-376A-4800-BEE9-964E3333194A}" srcId="{5AB84BEF-30A0-4C1A-A94B-3EFD24DACEB9}" destId="{E1BA158E-AF6C-418B-9F00-8901E73C1731}" srcOrd="0" destOrd="0" parTransId="{97466747-30B4-4F0C-B52B-960D5A6A511B}" sibTransId="{0DDACC7C-4193-4BB2-9B3D-3AACD70370DA}"/>
    <dgm:cxn modelId="{8F2BD79B-7093-4A39-9DE6-3E4548610629}" type="presOf" srcId="{302E9B10-FBEF-4028-B5ED-99EC2FD9501D}" destId="{993865D2-A0BB-4EAB-B28C-E077BD770E11}" srcOrd="0" destOrd="0" presId="urn:microsoft.com/office/officeart/2005/8/layout/hList9"/>
    <dgm:cxn modelId="{26572B39-DA6C-4F6E-9794-7F0E658208D2}" type="presOf" srcId="{ED6C3591-306C-4173-8F97-DF130EEB9F40}" destId="{2DF6FB95-4589-4B60-BD88-D98B76CD8150}" srcOrd="0" destOrd="0" presId="urn:microsoft.com/office/officeart/2005/8/layout/hList9"/>
    <dgm:cxn modelId="{96CD35EA-EB21-4315-A876-E81BB4C323AA}" srcId="{2A413073-F6AF-4DC4-A534-F233FF93E489}" destId="{D6B068CC-A571-4FC4-8E1E-C82DBC87D1C1}" srcOrd="0" destOrd="0" parTransId="{4BF76906-F491-4EAD-AF4F-D75F769E6DA8}" sibTransId="{A2C0F017-EE42-419E-9959-E5F7584B66A0}"/>
    <dgm:cxn modelId="{B56C2F30-E707-4146-AB40-595541E35F78}" type="presParOf" srcId="{993865D2-A0BB-4EAB-B28C-E077BD770E11}" destId="{6E0B1C05-FA6E-4B45-9058-EC3593ADBA4C}" srcOrd="0" destOrd="0" presId="urn:microsoft.com/office/officeart/2005/8/layout/hList9"/>
    <dgm:cxn modelId="{C312867A-0A8F-4400-A88E-5D94CBD57048}" type="presParOf" srcId="{993865D2-A0BB-4EAB-B28C-E077BD770E11}" destId="{136EA3F0-9C21-4672-BDDA-CCDC9E2002F7}" srcOrd="1" destOrd="0" presId="urn:microsoft.com/office/officeart/2005/8/layout/hList9"/>
    <dgm:cxn modelId="{DC71FAEC-5D7B-4141-B20A-53899603E97E}" type="presParOf" srcId="{136EA3F0-9C21-4672-BDDA-CCDC9E2002F7}" destId="{19848EB5-D144-4FFF-8AAC-F5996795774C}" srcOrd="0" destOrd="0" presId="urn:microsoft.com/office/officeart/2005/8/layout/hList9"/>
    <dgm:cxn modelId="{3EC0D1A3-167B-445F-9B37-80D546AE15F0}" type="presParOf" srcId="{136EA3F0-9C21-4672-BDDA-CCDC9E2002F7}" destId="{85F0BCF8-2D22-4D27-8BE7-FD4F66EE3A74}" srcOrd="1" destOrd="0" presId="urn:microsoft.com/office/officeart/2005/8/layout/hList9"/>
    <dgm:cxn modelId="{56D1A7D8-3339-4652-9DD2-4419696A01A2}" type="presParOf" srcId="{85F0BCF8-2D22-4D27-8BE7-FD4F66EE3A74}" destId="{30B1EDC2-6DD4-403F-A44E-06ED2ACF5D97}" srcOrd="0" destOrd="0" presId="urn:microsoft.com/office/officeart/2005/8/layout/hList9"/>
    <dgm:cxn modelId="{699C8918-3B43-4D1E-A444-8B2DACFFC1EF}" type="presParOf" srcId="{85F0BCF8-2D22-4D27-8BE7-FD4F66EE3A74}" destId="{5B60BD34-CF62-4ACD-8984-976A633A091E}" srcOrd="1" destOrd="0" presId="urn:microsoft.com/office/officeart/2005/8/layout/hList9"/>
    <dgm:cxn modelId="{753D958C-8EA5-45CB-ACD0-BFC44BB50ACD}" type="presParOf" srcId="{993865D2-A0BB-4EAB-B28C-E077BD770E11}" destId="{4F64B6A8-7E5D-4681-B185-935551079778}" srcOrd="2" destOrd="0" presId="urn:microsoft.com/office/officeart/2005/8/layout/hList9"/>
    <dgm:cxn modelId="{EEF12ECD-B63B-4764-BE99-791EDFE44009}" type="presParOf" srcId="{993865D2-A0BB-4EAB-B28C-E077BD770E11}" destId="{21A69919-6933-4592-A364-43F4C34D7F69}" srcOrd="3" destOrd="0" presId="urn:microsoft.com/office/officeart/2005/8/layout/hList9"/>
    <dgm:cxn modelId="{4C8ADE64-E60B-4DD2-9387-CB4E80F54832}" type="presParOf" srcId="{993865D2-A0BB-4EAB-B28C-E077BD770E11}" destId="{79DBC833-DEDD-4F5A-A3E9-D89FF9561C75}" srcOrd="4" destOrd="0" presId="urn:microsoft.com/office/officeart/2005/8/layout/hList9"/>
    <dgm:cxn modelId="{9A0ADA0A-2E74-4F6B-9010-0D4B60B1631E}" type="presParOf" srcId="{993865D2-A0BB-4EAB-B28C-E077BD770E11}" destId="{E8B41111-50A1-4D95-B15B-449AC99770F9}" srcOrd="5" destOrd="0" presId="urn:microsoft.com/office/officeart/2005/8/layout/hList9"/>
    <dgm:cxn modelId="{18ABE500-E9C3-4C3D-9DBC-3841E8A91540}" type="presParOf" srcId="{993865D2-A0BB-4EAB-B28C-E077BD770E11}" destId="{599ACB11-942D-4C82-AC8B-F022CB59D426}" srcOrd="6" destOrd="0" presId="urn:microsoft.com/office/officeart/2005/8/layout/hList9"/>
    <dgm:cxn modelId="{C0D6F1C9-F31A-4443-B7BB-AB8F6A2AEF94}" type="presParOf" srcId="{599ACB11-942D-4C82-AC8B-F022CB59D426}" destId="{DC0BF495-67D6-4AC0-99A3-D6EB15987DA7}" srcOrd="0" destOrd="0" presId="urn:microsoft.com/office/officeart/2005/8/layout/hList9"/>
    <dgm:cxn modelId="{39BE194C-78ED-4534-818B-A4D11DAC7A46}" type="presParOf" srcId="{599ACB11-942D-4C82-AC8B-F022CB59D426}" destId="{F6C9D664-04BE-4F41-8946-B37C3774AAD1}" srcOrd="1" destOrd="0" presId="urn:microsoft.com/office/officeart/2005/8/layout/hList9"/>
    <dgm:cxn modelId="{6B64BFBB-1AE4-4B30-87F6-7CE416089C44}" type="presParOf" srcId="{F6C9D664-04BE-4F41-8946-B37C3774AAD1}" destId="{2DF6FB95-4589-4B60-BD88-D98B76CD8150}" srcOrd="0" destOrd="0" presId="urn:microsoft.com/office/officeart/2005/8/layout/hList9"/>
    <dgm:cxn modelId="{A602E20D-7B77-44C1-8EB6-C47EEEC18CBE}" type="presParOf" srcId="{F6C9D664-04BE-4F41-8946-B37C3774AAD1}" destId="{D2A89301-F756-4FBC-9691-794E4EA0F64C}" srcOrd="1" destOrd="0" presId="urn:microsoft.com/office/officeart/2005/8/layout/hList9"/>
    <dgm:cxn modelId="{735687F0-7FA8-4368-8570-107E65938D29}" type="presParOf" srcId="{993865D2-A0BB-4EAB-B28C-E077BD770E11}" destId="{8D265E96-B73A-4164-A9C3-74E542175C7C}" srcOrd="7" destOrd="0" presId="urn:microsoft.com/office/officeart/2005/8/layout/hList9"/>
    <dgm:cxn modelId="{FF0FAF14-3474-4663-8FE9-AA571D395E1F}" type="presParOf" srcId="{993865D2-A0BB-4EAB-B28C-E077BD770E11}" destId="{FCAF738A-5DF1-4DA1-9C60-B65B11DD6A91}" srcOrd="8" destOrd="0" presId="urn:microsoft.com/office/officeart/2005/8/layout/hList9"/>
    <dgm:cxn modelId="{28D1C78A-E7BE-48B4-AC5E-4B63463AB1DA}" type="presParOf" srcId="{993865D2-A0BB-4EAB-B28C-E077BD770E11}" destId="{D2CB861C-1047-4079-9077-23821F5ADF60}" srcOrd="9" destOrd="0" presId="urn:microsoft.com/office/officeart/2005/8/layout/hList9"/>
    <dgm:cxn modelId="{D4C2C488-027A-4852-B349-CF69E7734DD3}" type="presParOf" srcId="{993865D2-A0BB-4EAB-B28C-E077BD770E11}" destId="{9DD321A7-49BC-40FE-A66C-129AF56F5643}" srcOrd="10" destOrd="0" presId="urn:microsoft.com/office/officeart/2005/8/layout/hList9"/>
    <dgm:cxn modelId="{A1953168-40BC-4E37-BBD8-66EEF1B8F2E2}" type="presParOf" srcId="{993865D2-A0BB-4EAB-B28C-E077BD770E11}" destId="{A78844A0-1A64-425C-AD7E-37A5D7666DC2}" srcOrd="11" destOrd="0" presId="urn:microsoft.com/office/officeart/2005/8/layout/hList9"/>
    <dgm:cxn modelId="{AF336C41-CABF-4E52-84A1-DF51A9540873}" type="presParOf" srcId="{A78844A0-1A64-425C-AD7E-37A5D7666DC2}" destId="{2BB12083-DF02-4218-A209-4F791F4346FC}" srcOrd="0" destOrd="0" presId="urn:microsoft.com/office/officeart/2005/8/layout/hList9"/>
    <dgm:cxn modelId="{D31A977C-4A2E-4FC3-BD4C-BB3C0F112E1E}" type="presParOf" srcId="{A78844A0-1A64-425C-AD7E-37A5D7666DC2}" destId="{D7F11F53-DBAA-4265-92F4-5941783EE540}" srcOrd="1" destOrd="0" presId="urn:microsoft.com/office/officeart/2005/8/layout/hList9"/>
    <dgm:cxn modelId="{977834F1-2786-4E93-8324-E12CC0BD21E0}" type="presParOf" srcId="{D7F11F53-DBAA-4265-92F4-5941783EE540}" destId="{86FF8400-B9B7-4703-9EA8-8C33FAA7D92A}" srcOrd="0" destOrd="0" presId="urn:microsoft.com/office/officeart/2005/8/layout/hList9"/>
    <dgm:cxn modelId="{49313CF1-16AC-4D62-A1E5-D18E2C3098ED}" type="presParOf" srcId="{D7F11F53-DBAA-4265-92F4-5941783EE540}" destId="{D4163FB4-EC95-478E-9820-D0FCE0D8CEA5}" srcOrd="1" destOrd="0" presId="urn:microsoft.com/office/officeart/2005/8/layout/hList9"/>
    <dgm:cxn modelId="{C540B179-A72C-4F62-8720-C95EA45617B3}" type="presParOf" srcId="{993865D2-A0BB-4EAB-B28C-E077BD770E11}" destId="{31EAE4DF-9867-43BA-BFD8-09BC0C9CD453}" srcOrd="12" destOrd="0" presId="urn:microsoft.com/office/officeart/2005/8/layout/hList9"/>
    <dgm:cxn modelId="{90CFF436-518A-474F-8AFD-3B9919E5199E}" type="presParOf" srcId="{993865D2-A0BB-4EAB-B28C-E077BD770E11}" destId="{85C1625A-9776-4517-9C84-DB2AC3BE80B1}" srcOrd="13" destOrd="0" presId="urn:microsoft.com/office/officeart/2005/8/layout/hList9"/>
    <dgm:cxn modelId="{C53C816B-C3E7-4669-ACBB-5E9542D467B2}" type="presParOf" srcId="{993865D2-A0BB-4EAB-B28C-E077BD770E11}" destId="{3EA27E23-D05B-47E7-897D-2E3EEAB91128}" srcOrd="14" destOrd="0" presId="urn:microsoft.com/office/officeart/2005/8/layout/hList9"/>
    <dgm:cxn modelId="{9F9B732A-ECB3-4BF7-8FFD-CCB53CA753F1}" type="presParOf" srcId="{993865D2-A0BB-4EAB-B28C-E077BD770E11}" destId="{4EA84FAC-5C37-4A65-B86D-4253CB8DFB81}" srcOrd="15" destOrd="0" presId="urn:microsoft.com/office/officeart/2005/8/layout/hList9"/>
    <dgm:cxn modelId="{3B714041-90BD-4E5B-85E0-B7F50F352E22}" type="presParOf" srcId="{993865D2-A0BB-4EAB-B28C-E077BD770E11}" destId="{8E36F1B3-7F45-43F9-8F55-94D23E144C81}" srcOrd="16" destOrd="0" presId="urn:microsoft.com/office/officeart/2005/8/layout/hList9"/>
    <dgm:cxn modelId="{394D4C8E-EEC8-42DE-BF61-7CE8F41DB8B6}" type="presParOf" srcId="{8E36F1B3-7F45-43F9-8F55-94D23E144C81}" destId="{3587B86F-4FD1-4387-BC33-F9BE89A99D5E}" srcOrd="0" destOrd="0" presId="urn:microsoft.com/office/officeart/2005/8/layout/hList9"/>
    <dgm:cxn modelId="{7C80FDB9-771F-4236-8E71-34D856F4F7E9}" type="presParOf" srcId="{8E36F1B3-7F45-43F9-8F55-94D23E144C81}" destId="{5B747FC1-EDF7-4E14-B592-538CEEF680B3}" srcOrd="1" destOrd="0" presId="urn:microsoft.com/office/officeart/2005/8/layout/hList9"/>
    <dgm:cxn modelId="{68A4DF97-9752-4D57-99FE-B385847A1134}" type="presParOf" srcId="{5B747FC1-EDF7-4E14-B592-538CEEF680B3}" destId="{838E7BE3-FADB-4B22-8CBD-83167AC54238}" srcOrd="0" destOrd="0" presId="urn:microsoft.com/office/officeart/2005/8/layout/hList9"/>
    <dgm:cxn modelId="{D0E8E057-F41A-4A3E-8064-6630D1FC5377}" type="presParOf" srcId="{5B747FC1-EDF7-4E14-B592-538CEEF680B3}" destId="{CEC9C3E0-E314-4055-8206-9F6A414897C3}" srcOrd="1" destOrd="0" presId="urn:microsoft.com/office/officeart/2005/8/layout/hList9"/>
    <dgm:cxn modelId="{02CE79EA-4E67-4EE1-B271-9D72ABBC2EEB}" type="presParOf" srcId="{993865D2-A0BB-4EAB-B28C-E077BD770E11}" destId="{4EF61EEF-4A77-4091-AE80-2C4FCB894F1B}" srcOrd="17" destOrd="0" presId="urn:microsoft.com/office/officeart/2005/8/layout/hList9"/>
    <dgm:cxn modelId="{57331F84-C59E-46D1-AD1B-57109CC0875C}" type="presParOf" srcId="{993865D2-A0BB-4EAB-B28C-E077BD770E11}" destId="{A28ACF1C-0995-4A9A-BCED-A5EB8984979A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1EDC2-6DD4-403F-A44E-06ED2ACF5D97}">
      <dsp:nvSpPr>
        <dsp:cNvPr id="0" name=""/>
        <dsp:cNvSpPr/>
      </dsp:nvSpPr>
      <dsp:spPr>
        <a:xfrm>
          <a:off x="968504" y="2036203"/>
          <a:ext cx="1803793" cy="1203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Food security and nutrition and early warning systems are strengthened to improve regional and national policy and response capacity </a:t>
          </a:r>
          <a:endParaRPr lang="en-US" sz="1200" b="1" kern="1200" dirty="0"/>
        </a:p>
      </dsp:txBody>
      <dsp:txXfrm>
        <a:off x="1257111" y="2036203"/>
        <a:ext cx="1515186" cy="1203130"/>
      </dsp:txXfrm>
    </dsp:sp>
    <dsp:sp modelId="{21A69919-6933-4592-A364-43F4C34D7F69}">
      <dsp:nvSpPr>
        <dsp:cNvPr id="0" name=""/>
        <dsp:cNvSpPr/>
      </dsp:nvSpPr>
      <dsp:spPr>
        <a:xfrm>
          <a:off x="6480" y="1555191"/>
          <a:ext cx="1202529" cy="12025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Result 1</a:t>
          </a:r>
          <a:endParaRPr lang="en-US" sz="2600" kern="1200" dirty="0"/>
        </a:p>
      </dsp:txBody>
      <dsp:txXfrm>
        <a:off x="182586" y="1731297"/>
        <a:ext cx="850317" cy="850317"/>
      </dsp:txXfrm>
    </dsp:sp>
    <dsp:sp modelId="{2DF6FB95-4589-4B60-BD88-D98B76CD8150}">
      <dsp:nvSpPr>
        <dsp:cNvPr id="0" name=""/>
        <dsp:cNvSpPr/>
      </dsp:nvSpPr>
      <dsp:spPr>
        <a:xfrm>
          <a:off x="3974827" y="2036203"/>
          <a:ext cx="1803793" cy="1203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Transboundary animal diseases, prevention, detection and control measures are strengthened and harmonized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4263434" y="2036203"/>
        <a:ext cx="1515186" cy="1203130"/>
      </dsp:txXfrm>
    </dsp:sp>
    <dsp:sp modelId="{FCAF738A-5DF1-4DA1-9C60-B65B11DD6A91}">
      <dsp:nvSpPr>
        <dsp:cNvPr id="0" name=""/>
        <dsp:cNvSpPr/>
      </dsp:nvSpPr>
      <dsp:spPr>
        <a:xfrm>
          <a:off x="3012803" y="1555191"/>
          <a:ext cx="1202529" cy="12025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Result 2</a:t>
          </a:r>
          <a:endParaRPr lang="en-US" sz="2600" kern="1200" dirty="0"/>
        </a:p>
      </dsp:txBody>
      <dsp:txXfrm>
        <a:off x="3188909" y="1731297"/>
        <a:ext cx="850317" cy="850317"/>
      </dsp:txXfrm>
    </dsp:sp>
    <dsp:sp modelId="{86FF8400-B9B7-4703-9EA8-8C33FAA7D92A}">
      <dsp:nvSpPr>
        <dsp:cNvPr id="0" name=""/>
        <dsp:cNvSpPr/>
      </dsp:nvSpPr>
      <dsp:spPr>
        <a:xfrm>
          <a:off x="6981150" y="2036203"/>
          <a:ext cx="1803793" cy="1203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Crop production, livelihood diversification and cross-border market access enhanced </a:t>
          </a:r>
          <a:endParaRPr lang="en-US" sz="1200" b="1" kern="1200" dirty="0"/>
        </a:p>
      </dsp:txBody>
      <dsp:txXfrm>
        <a:off x="7269757" y="2036203"/>
        <a:ext cx="1515186" cy="1203130"/>
      </dsp:txXfrm>
    </dsp:sp>
    <dsp:sp modelId="{85C1625A-9776-4517-9C84-DB2AC3BE80B1}">
      <dsp:nvSpPr>
        <dsp:cNvPr id="0" name=""/>
        <dsp:cNvSpPr/>
      </dsp:nvSpPr>
      <dsp:spPr>
        <a:xfrm>
          <a:off x="6019126" y="1555191"/>
          <a:ext cx="1202529" cy="12025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Result 3 </a:t>
          </a:r>
          <a:endParaRPr lang="en-US" sz="2600" kern="1200" dirty="0"/>
        </a:p>
      </dsp:txBody>
      <dsp:txXfrm>
        <a:off x="6195232" y="1731297"/>
        <a:ext cx="850317" cy="850317"/>
      </dsp:txXfrm>
    </dsp:sp>
    <dsp:sp modelId="{838E7BE3-FADB-4B22-8CBD-83167AC54238}">
      <dsp:nvSpPr>
        <dsp:cNvPr id="0" name=""/>
        <dsp:cNvSpPr/>
      </dsp:nvSpPr>
      <dsp:spPr>
        <a:xfrm>
          <a:off x="9987473" y="2036203"/>
          <a:ext cx="1803793" cy="1203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Natural resource management in cross-border regions is improved</a:t>
          </a:r>
          <a:endParaRPr lang="en-US" sz="1200" b="1" kern="1200" dirty="0"/>
        </a:p>
      </dsp:txBody>
      <dsp:txXfrm>
        <a:off x="10276080" y="2036203"/>
        <a:ext cx="1515186" cy="1203130"/>
      </dsp:txXfrm>
    </dsp:sp>
    <dsp:sp modelId="{A28ACF1C-0995-4A9A-BCED-A5EB8984979A}">
      <dsp:nvSpPr>
        <dsp:cNvPr id="0" name=""/>
        <dsp:cNvSpPr/>
      </dsp:nvSpPr>
      <dsp:spPr>
        <a:xfrm>
          <a:off x="9025450" y="1555191"/>
          <a:ext cx="1202529" cy="12025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Result 4</a:t>
          </a:r>
          <a:endParaRPr lang="en-US" sz="2600" kern="1200" dirty="0"/>
        </a:p>
      </dsp:txBody>
      <dsp:txXfrm>
        <a:off x="9201556" y="1731297"/>
        <a:ext cx="850317" cy="85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85C7-9E27-47FD-A43D-AD9F26B12E5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EF7B-7D00-4B9B-B952-AC667D68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B85F7-2E30-42CC-8D24-EE34F36EDB0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AC42C-8DD0-40A4-A042-BA80F6BF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 smtClean="0"/>
              <a:t>B1-Focus on understanding the underlying causes of food insecurity and the impact this may have on the pastoral and agro-pastoral communities. Currently the situation worsening.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chemeClr val="accent6">
                    <a:lumMod val="75000"/>
                  </a:schemeClr>
                </a:solidFill>
              </a:rPr>
              <a:t>B2-FSIS flagship products are the IPC (Integrated Food Security Phase Classification) and CFSAM, based on a solid partnerships platform with WFP, UNICEF, OCHA, NGOs and GRSS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 smtClean="0">
                <a:solidFill>
                  <a:schemeClr val="accent6">
                    <a:lumMod val="75000"/>
                  </a:schemeClr>
                </a:solidFill>
              </a:rPr>
              <a:t>B2- IPC and CFSAM used in SSD by both government and development partners to determine the scale of needs and geographic targeting.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 smtClean="0">
                <a:solidFill>
                  <a:schemeClr val="accent6">
                    <a:lumMod val="75000"/>
                  </a:schemeClr>
                </a:solidFill>
              </a:rPr>
              <a:t>B3-The livestock sector and its real impact on food security remains poorly understood, and as such remains a major gap in overall food security assessments, including the work done currently on the IPC, which is underpinning much of the current humanitarian response. The development of a robust livestock information system should address this gap, and add value to an effective early warning system for pastoral and agro-pastoral communities.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 smtClean="0">
                <a:solidFill>
                  <a:schemeClr val="accent6">
                    <a:lumMod val="75000"/>
                  </a:schemeClr>
                </a:solidFill>
              </a:rPr>
              <a:t>Similarly, recent efforts to better align humanitarian and development efforts within a resilience context analysis framework have brought out the need to better understand the risks that are facing these vulnerable groups. A better profiling of livelihood change and vulnerability would help to improve the targeting of the humanitarian and development response strategies.</a:t>
            </a:r>
            <a:endParaRPr lang="en-US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0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Technical Advisory Committee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42335"/>
            <a:ext cx="12192000" cy="1122363"/>
          </a:xfrm>
          <a:prstGeom prst="rect">
            <a:avLst/>
          </a:prstGeom>
          <a:solidFill>
            <a:srgbClr val="A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497" y="247129"/>
            <a:ext cx="1963987" cy="5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2072210" y="3541184"/>
            <a:ext cx="4298956" cy="2605616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fr-F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56000" y="1412949"/>
            <a:ext cx="4680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20809" y="1705463"/>
            <a:ext cx="8384017" cy="1136619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742913" indent="-285737">
              <a:buFont typeface="Wingdings" panose="05000000000000000000" pitchFamily="2" charset="2"/>
              <a:buChar char="§"/>
              <a:defRPr sz="1867"/>
            </a:lvl2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  <a:endParaRPr lang="fr-FR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9099" y="1693406"/>
            <a:ext cx="2368551" cy="11365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65727" y="3530801"/>
            <a:ext cx="2368551" cy="11365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667501" y="3564467"/>
            <a:ext cx="4948767" cy="2533651"/>
          </a:xfrm>
        </p:spPr>
        <p:txBody>
          <a:bodyPr/>
          <a:lstStyle>
            <a:lvl1pPr marL="342882" indent="-342882">
              <a:buFont typeface="Wingdings" panose="05000000000000000000" pitchFamily="2" charset="2"/>
              <a:buChar char="§"/>
              <a:defRPr/>
            </a:lvl1pPr>
            <a:lvl2pPr marL="742913" indent="-285737">
              <a:buFont typeface="Wingdings" panose="05000000000000000000" pitchFamily="2" charset="2"/>
              <a:buChar char="§"/>
              <a:defRPr/>
            </a:lvl2pPr>
            <a:lvl3pPr marL="1142942" indent="-228589">
              <a:buFont typeface="Wingdings" panose="05000000000000000000" pitchFamily="2" charset="2"/>
              <a:buChar char="§"/>
              <a:defRPr/>
            </a:lvl3pPr>
            <a:lvl4pPr marL="1600120" indent="-228589">
              <a:buFont typeface="Wingdings" panose="05000000000000000000" pitchFamily="2" charset="2"/>
              <a:buChar char="§"/>
              <a:defRPr/>
            </a:lvl4pPr>
            <a:lvl5pPr marL="2057298" indent="-228589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01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6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1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930" y="365125"/>
            <a:ext cx="928986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A41F3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0"/>
            <a:ext cx="1943100" cy="16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A41F3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6288" t="13301" b="42023"/>
          <a:stretch/>
        </p:blipFill>
        <p:spPr>
          <a:xfrm>
            <a:off x="0" y="-1"/>
            <a:ext cx="665750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A41F3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4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1F3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A41F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A41F35"/>
              </a:buClr>
              <a:defRPr/>
            </a:lvl1pPr>
            <a:lvl2pPr>
              <a:buClr>
                <a:srgbClr val="A41F35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41F35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A41F3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14" y="9361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314" y="936173"/>
            <a:ext cx="6172200" cy="5403850"/>
          </a:xfrm>
        </p:spPr>
        <p:txBody>
          <a:bodyPr/>
          <a:lstStyle>
            <a:lvl1pPr>
              <a:buClr>
                <a:srgbClr val="A41F35"/>
              </a:buClr>
              <a:defRPr sz="3200"/>
            </a:lvl1pPr>
            <a:lvl2pPr>
              <a:buClr>
                <a:srgbClr val="A41F35"/>
              </a:buClr>
              <a:defRPr sz="2800"/>
            </a:lvl2pPr>
            <a:lvl3pPr>
              <a:buClr>
                <a:srgbClr val="A41F35"/>
              </a:buClr>
              <a:defRPr sz="2400"/>
            </a:lvl3pPr>
            <a:lvl4pPr>
              <a:buClr>
                <a:srgbClr val="A41F35"/>
              </a:buClr>
              <a:defRPr sz="2000"/>
            </a:lvl4pPr>
            <a:lvl5pPr>
              <a:buClr>
                <a:srgbClr val="A41F3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914" y="253637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9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3374"/>
            <a:ext cx="12192000" cy="624626"/>
          </a:xfrm>
          <a:prstGeom prst="rect">
            <a:avLst/>
          </a:prstGeom>
          <a:solidFill>
            <a:srgbClr val="A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41F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DB8E-DD28-4E37-B6B1-78BC4E7402D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33553" y="5589281"/>
            <a:ext cx="189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BA1E0E"/>
                </a:solidFill>
                <a:latin typeface="+mj-lt"/>
              </a:rPr>
              <a:t>Juba, SS</a:t>
            </a:r>
          </a:p>
          <a:p>
            <a:r>
              <a:rPr lang="en-US" sz="1600" b="1" dirty="0" smtClean="0">
                <a:solidFill>
                  <a:srgbClr val="BA1E0E"/>
                </a:solidFill>
                <a:latin typeface="+mj-lt"/>
              </a:rPr>
              <a:t>March </a:t>
            </a:r>
            <a:r>
              <a:rPr lang="en-US" sz="1600" b="1" dirty="0">
                <a:solidFill>
                  <a:srgbClr val="BA1E0E"/>
                </a:solidFill>
                <a:latin typeface="+mj-lt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0265" y="4384921"/>
            <a:ext cx="67005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BA1E0E"/>
                </a:solidFill>
                <a:latin typeface="+mj-lt"/>
              </a:rPr>
              <a:t>Alemu A. Manni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BA1E0E"/>
                </a:solidFill>
                <a:latin typeface="+mj-lt"/>
              </a:rPr>
              <a:t>Project Manager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BA1E0E"/>
                </a:solidFill>
                <a:latin typeface="+mj-lt"/>
              </a:rPr>
              <a:t>EU Cross Border Project</a:t>
            </a:r>
            <a:endParaRPr lang="en-US" sz="1600" dirty="0">
              <a:solidFill>
                <a:srgbClr val="BA1E0E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51081-686B-48B8-B664-640028928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33"/>
          <a:stretch/>
        </p:blipFill>
        <p:spPr>
          <a:xfrm>
            <a:off x="0" y="1155420"/>
            <a:ext cx="4729655" cy="5082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5734" y="6409444"/>
            <a:ext cx="360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FUNDING FROM THE EUROPEAN UNION 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17" y="6237889"/>
            <a:ext cx="973471" cy="620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9794" y="2444974"/>
            <a:ext cx="6587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BA1E0E"/>
                </a:solidFill>
              </a:rPr>
              <a:t>Strengthening </a:t>
            </a:r>
            <a:r>
              <a:rPr lang="en-US" sz="2400" dirty="0">
                <a:solidFill>
                  <a:srgbClr val="BA1E0E"/>
                </a:solidFill>
              </a:rPr>
              <a:t>the resilience of pastoral &amp; agro-pastoral communities in South Sudan’s cross border areas with Sudan, Ethiopia, Kenya </a:t>
            </a:r>
            <a:r>
              <a:rPr lang="en-US" sz="2400" dirty="0" smtClean="0">
                <a:solidFill>
                  <a:srgbClr val="BA1E0E"/>
                </a:solidFill>
              </a:rPr>
              <a:t>and </a:t>
            </a:r>
            <a:r>
              <a:rPr lang="en-US" sz="2400" dirty="0">
                <a:solidFill>
                  <a:srgbClr val="BA1E0E"/>
                </a:solidFill>
              </a:rPr>
              <a:t>Uganda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0405" y="1725151"/>
            <a:ext cx="6834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A1E0E"/>
                </a:solidFill>
              </a:rPr>
              <a:t>Technical Advisory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1274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Inception </a:t>
            </a:r>
            <a:r>
              <a:rPr lang="en-US" sz="3600" b="1" dirty="0" smtClean="0"/>
              <a:t>Phase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Major Technical Activities (Result 1 – 4)</a:t>
            </a:r>
          </a:p>
          <a:p>
            <a:r>
              <a:rPr lang="en-US" sz="2400" dirty="0"/>
              <a:t>NRM Strategy Prepared - LS and LL strategies in process</a:t>
            </a:r>
          </a:p>
          <a:p>
            <a:pPr lvl="0"/>
            <a:r>
              <a:rPr lang="en-US" sz="2400" dirty="0"/>
              <a:t>Various assessments and Baseline works conducted</a:t>
            </a:r>
          </a:p>
          <a:p>
            <a:pPr lvl="0"/>
            <a:r>
              <a:rPr lang="en-US" sz="2400" dirty="0"/>
              <a:t>CFSAM, FSNMS, and IPC products released – </a:t>
            </a:r>
            <a:r>
              <a:rPr lang="en-US" sz="2400" dirty="0" err="1"/>
              <a:t>CLiMIS</a:t>
            </a:r>
            <a:r>
              <a:rPr lang="en-US" sz="2400" dirty="0"/>
              <a:t> portal ongoing</a:t>
            </a:r>
          </a:p>
          <a:p>
            <a:pPr lvl="0"/>
            <a:r>
              <a:rPr lang="en-US" sz="2400" dirty="0"/>
              <a:t>Livestock Vaccination campaign facilitated </a:t>
            </a:r>
          </a:p>
          <a:p>
            <a:pPr lvl="0"/>
            <a:r>
              <a:rPr lang="en-US" sz="2400" dirty="0"/>
              <a:t>Pre-migration and conflict mitigation meetings facilitated and attended</a:t>
            </a:r>
          </a:p>
          <a:p>
            <a:pPr lvl="0"/>
            <a:r>
              <a:rPr lang="en-US" sz="2400" dirty="0"/>
              <a:t>Community Animal Health Worker training conducted</a:t>
            </a:r>
          </a:p>
          <a:p>
            <a:r>
              <a:rPr lang="en-US" sz="2400" dirty="0" err="1"/>
              <a:t>Landcover</a:t>
            </a:r>
            <a:r>
              <a:rPr lang="en-US" sz="2400" dirty="0"/>
              <a:t> update work started</a:t>
            </a:r>
          </a:p>
        </p:txBody>
      </p:sp>
    </p:spTree>
    <p:extLst>
      <p:ext uri="{BB962C8B-B14F-4D97-AF65-F5344CB8AC3E}">
        <p14:creationId xmlns:p14="http://schemas.microsoft.com/office/powerpoint/2010/main" val="680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172" y="638258"/>
            <a:ext cx="9289869" cy="1325563"/>
          </a:xfrm>
        </p:spPr>
        <p:txBody>
          <a:bodyPr/>
          <a:lstStyle/>
          <a:p>
            <a:r>
              <a:rPr lang="en-US" sz="3600" b="1" dirty="0" smtClean="0"/>
              <a:t>Project Implementation Modalities</a:t>
            </a:r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7" y="231251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Direct </a:t>
            </a:r>
            <a:r>
              <a:rPr lang="en-US" sz="2400" dirty="0"/>
              <a:t>i</a:t>
            </a:r>
            <a:r>
              <a:rPr lang="en-US" sz="2400" dirty="0" smtClean="0"/>
              <a:t>mplementation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Implementation through partners (Letter of Agreement)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Collaboration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Ministries; I/NGOs; UN Agencies, Funds and </a:t>
            </a:r>
            <a:r>
              <a:rPr lang="en-US" dirty="0" err="1" smtClean="0"/>
              <a:t>Programmes</a:t>
            </a:r>
            <a:r>
              <a:rPr lang="en-US" dirty="0" smtClean="0"/>
              <a:t>; UNMISS; IGAD; </a:t>
            </a:r>
            <a:r>
              <a:rPr lang="en-US" dirty="0" smtClean="0"/>
              <a:t>Donors</a:t>
            </a:r>
            <a:r>
              <a:rPr lang="en-US" dirty="0" smtClean="0"/>
              <a:t>; FAO offices (including RTEA and ECTAD); and private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Project Strategy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Demand driven interventions </a:t>
            </a:r>
          </a:p>
          <a:p>
            <a:r>
              <a:rPr lang="en-US" sz="2400" dirty="0" smtClean="0"/>
              <a:t>Strategic peace-building and conflict sensitivity programming </a:t>
            </a:r>
          </a:p>
          <a:p>
            <a:r>
              <a:rPr lang="en-US" sz="2400" dirty="0" smtClean="0"/>
              <a:t>Communication for development </a:t>
            </a:r>
          </a:p>
          <a:p>
            <a:r>
              <a:rPr lang="en-US" sz="2400" dirty="0" smtClean="0"/>
              <a:t>Support communities to connect to humanitarian and resilience opportunities </a:t>
            </a:r>
          </a:p>
          <a:p>
            <a:r>
              <a:rPr lang="en-US" sz="2400" dirty="0" smtClean="0"/>
              <a:t>Regional approach and cross-border coordination </a:t>
            </a:r>
          </a:p>
          <a:p>
            <a:r>
              <a:rPr lang="en-US" sz="2400" dirty="0" smtClean="0"/>
              <a:t>Partnership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23" y="673884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Project Impact </a:t>
            </a:r>
            <a:r>
              <a:rPr lang="en-US" sz="3600" b="1" dirty="0"/>
              <a:t>E</a:t>
            </a:r>
            <a:r>
              <a:rPr lang="en-US" sz="3600" b="1" dirty="0" smtClean="0"/>
              <a:t>valuation </a:t>
            </a:r>
            <a:r>
              <a:rPr lang="en-US" sz="3600" b="1" dirty="0"/>
              <a:t>S</a:t>
            </a:r>
            <a:r>
              <a:rPr lang="en-US" sz="3600" b="1" dirty="0" smtClean="0"/>
              <a:t>trategy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00" y="2222789"/>
            <a:ext cx="10753725" cy="412686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Baseline study </a:t>
            </a:r>
          </a:p>
          <a:p>
            <a:r>
              <a:rPr lang="en-US" sz="2400" dirty="0" smtClean="0"/>
              <a:t>QRM Updates – and Major Timeline Descriptions</a:t>
            </a:r>
          </a:p>
          <a:p>
            <a:r>
              <a:rPr lang="en-US" sz="2400" dirty="0" smtClean="0"/>
              <a:t>Annual Reporting and reviews</a:t>
            </a:r>
          </a:p>
          <a:p>
            <a:r>
              <a:rPr lang="en-US" sz="2400" b="1" dirty="0" smtClean="0"/>
              <a:t>Mid-term evaluations and reviews</a:t>
            </a:r>
          </a:p>
          <a:p>
            <a:r>
              <a:rPr lang="en-US" sz="2400" b="1" dirty="0" smtClean="0"/>
              <a:t>Final evaluation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83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4" y="0"/>
            <a:ext cx="11383555" cy="68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0"/>
            <a:ext cx="8882743" cy="62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23" y="673884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2018/19 Implementation Plan </a:t>
            </a:r>
            <a:br>
              <a:rPr lang="en-US" sz="3600" b="1" dirty="0" smtClean="0"/>
            </a:br>
            <a:r>
              <a:rPr lang="en-US" sz="3600" b="1" dirty="0" smtClean="0"/>
              <a:t>– Major Deliverables</a:t>
            </a:r>
            <a:endParaRPr lang="en-US" sz="36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93528" y="1998423"/>
            <a:ext cx="4663440" cy="72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Program Management Unit</a:t>
            </a:r>
            <a:endParaRPr lang="en-US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007606" y="1857224"/>
            <a:ext cx="4663440" cy="722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Technical team (Result 1)</a:t>
            </a:r>
            <a:endParaRPr lang="en-US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476518" y="2683130"/>
            <a:ext cx="5531088" cy="3200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Facilitate </a:t>
            </a:r>
            <a:r>
              <a:rPr lang="en-US" dirty="0"/>
              <a:t>the signing agreements with </a:t>
            </a:r>
            <a:r>
              <a:rPr lang="en-US" dirty="0" err="1" smtClean="0"/>
              <a:t>Ips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Technical </a:t>
            </a:r>
            <a:r>
              <a:rPr lang="en-US" dirty="0"/>
              <a:t>Advisory </a:t>
            </a:r>
            <a:r>
              <a:rPr lang="en-US" dirty="0" smtClean="0"/>
              <a:t>Committee </a:t>
            </a:r>
            <a:r>
              <a:rPr lang="en-US" dirty="0"/>
              <a:t>Meeting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Finalize </a:t>
            </a:r>
            <a:r>
              <a:rPr lang="en-US" dirty="0"/>
              <a:t>recruitment </a:t>
            </a:r>
            <a:r>
              <a:rPr lang="en-US" dirty="0" smtClean="0"/>
              <a:t>&amp; </a:t>
            </a:r>
            <a:r>
              <a:rPr lang="en-US" dirty="0"/>
              <a:t>update procurement plan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Annual Report Submission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Facilitate </a:t>
            </a:r>
            <a:r>
              <a:rPr lang="en-US" dirty="0"/>
              <a:t>all other admin tasks,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Monitor </a:t>
            </a:r>
            <a:r>
              <a:rPr lang="en-US" dirty="0" err="1"/>
              <a:t>workplan</a:t>
            </a:r>
            <a:r>
              <a:rPr lang="en-US" dirty="0"/>
              <a:t>, </a:t>
            </a:r>
            <a:r>
              <a:rPr lang="en-US" dirty="0" err="1"/>
              <a:t>logframe</a:t>
            </a:r>
            <a:r>
              <a:rPr lang="en-US" dirty="0"/>
              <a:t>, budget, procurement, logistics, signing of </a:t>
            </a:r>
            <a:r>
              <a:rPr lang="en-US" dirty="0" err="1"/>
              <a:t>LoA</a:t>
            </a:r>
            <a:r>
              <a:rPr lang="en-US" dirty="0"/>
              <a:t>, </a:t>
            </a:r>
            <a:r>
              <a:rPr lang="en-US" dirty="0" err="1"/>
              <a:t>MoU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Construction of </a:t>
            </a:r>
            <a:r>
              <a:rPr lang="en-US" dirty="0" err="1" smtClean="0"/>
              <a:t>Maban</a:t>
            </a:r>
            <a:r>
              <a:rPr lang="en-US" dirty="0" smtClean="0"/>
              <a:t> office and Budget Revision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07606" y="2438401"/>
            <a:ext cx="5763684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the Value Chain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Start </a:t>
            </a:r>
            <a:r>
              <a:rPr lang="en-US" sz="2400" dirty="0"/>
              <a:t>Predictive Early Warning System (PLEWS)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Resilience </a:t>
            </a:r>
            <a:r>
              <a:rPr lang="en-US" sz="2400" dirty="0"/>
              <a:t>Index Measurement </a:t>
            </a:r>
            <a:r>
              <a:rPr lang="en-US" sz="2400" dirty="0" smtClean="0"/>
              <a:t>&amp; </a:t>
            </a:r>
            <a:r>
              <a:rPr lang="en-US" sz="2400" dirty="0"/>
              <a:t>Analysis (RIMA)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Conduct </a:t>
            </a:r>
            <a:r>
              <a:rPr lang="en-US" sz="2400" dirty="0"/>
              <a:t>Special Market Assessment (Study)</a:t>
            </a:r>
          </a:p>
        </p:txBody>
      </p:sp>
    </p:spTree>
    <p:extLst>
      <p:ext uri="{BB962C8B-B14F-4D97-AF65-F5344CB8AC3E}">
        <p14:creationId xmlns:p14="http://schemas.microsoft.com/office/powerpoint/2010/main" val="12083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23" y="673884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2018/19 Implementation Plan </a:t>
            </a:r>
            <a:br>
              <a:rPr lang="en-US" sz="3600" b="1" dirty="0" smtClean="0"/>
            </a:br>
            <a:r>
              <a:rPr lang="en-US" sz="3600" b="1" dirty="0" smtClean="0"/>
              <a:t>– Major Deliverables</a:t>
            </a:r>
            <a:endParaRPr lang="en-US" sz="36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84769" y="1818085"/>
            <a:ext cx="4663440" cy="72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Technical Team (Result 2)</a:t>
            </a:r>
            <a:endParaRPr lang="en-US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007606" y="1857224"/>
            <a:ext cx="4663440" cy="722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Technical team (Result 3)</a:t>
            </a:r>
            <a:endParaRPr lang="en-US" b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196487" y="2360123"/>
            <a:ext cx="5704045" cy="3890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Conduct </a:t>
            </a:r>
            <a:r>
              <a:rPr lang="en-US" sz="2200" dirty="0"/>
              <a:t>surveillance, </a:t>
            </a:r>
            <a:r>
              <a:rPr lang="en-US" sz="2200" dirty="0" smtClean="0"/>
              <a:t>to control </a:t>
            </a:r>
            <a:r>
              <a:rPr lang="en-US" sz="2200" dirty="0"/>
              <a:t>disease outbreaks </a:t>
            </a:r>
            <a:endParaRPr lang="en-US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Organize </a:t>
            </a:r>
            <a:r>
              <a:rPr lang="en-US" sz="2200" dirty="0"/>
              <a:t>cross-border annual </a:t>
            </a:r>
            <a:r>
              <a:rPr lang="en-US" sz="2200" dirty="0" smtClean="0"/>
              <a:t>meetings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Pilot </a:t>
            </a:r>
            <a:r>
              <a:rPr lang="en-US" sz="2200" dirty="0"/>
              <a:t>Livestock Identification </a:t>
            </a:r>
            <a:r>
              <a:rPr lang="en-US" sz="2200" dirty="0" smtClean="0"/>
              <a:t>&amp; </a:t>
            </a:r>
            <a:r>
              <a:rPr lang="en-US" sz="2200" dirty="0"/>
              <a:t>Traceability strategy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Establish </a:t>
            </a:r>
            <a:r>
              <a:rPr lang="en-US" sz="2200" dirty="0"/>
              <a:t>network of community-based </a:t>
            </a:r>
            <a:r>
              <a:rPr lang="en-US" sz="2200" dirty="0" smtClean="0"/>
              <a:t>LS </a:t>
            </a:r>
            <a:r>
              <a:rPr lang="en-US" sz="2200" dirty="0"/>
              <a:t>extension </a:t>
            </a:r>
            <a:endParaRPr lang="en-US" sz="2200" dirty="0" smtClean="0"/>
          </a:p>
          <a:p>
            <a:pPr lvl="0"/>
            <a:r>
              <a:rPr lang="en-US" sz="2200" dirty="0" smtClean="0"/>
              <a:t>Finalize </a:t>
            </a:r>
            <a:r>
              <a:rPr lang="en-US" sz="2200" dirty="0"/>
              <a:t>SS </a:t>
            </a:r>
            <a:r>
              <a:rPr lang="en-US" sz="2200" dirty="0" smtClean="0"/>
              <a:t>Strategy </a:t>
            </a:r>
            <a:r>
              <a:rPr lang="en-US" sz="2200" dirty="0"/>
              <a:t>and </a:t>
            </a:r>
            <a:r>
              <a:rPr lang="en-US" sz="2200" dirty="0" smtClean="0"/>
              <a:t>Plan</a:t>
            </a:r>
          </a:p>
          <a:p>
            <a:pPr lvl="0"/>
            <a:r>
              <a:rPr lang="en-US" sz="2400" dirty="0" smtClean="0"/>
              <a:t>Form </a:t>
            </a:r>
            <a:r>
              <a:rPr lang="en-US" sz="2400" dirty="0"/>
              <a:t>a South Sudan National Livestock Council (SSNLC) 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961114" y="2536491"/>
            <a:ext cx="6046918" cy="36539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Conduct </a:t>
            </a:r>
            <a:r>
              <a:rPr lang="en-US" sz="2200" dirty="0"/>
              <a:t>value chain analysis </a:t>
            </a:r>
            <a:r>
              <a:rPr lang="en-US" sz="2200" dirty="0" smtClean="0"/>
              <a:t>&amp; </a:t>
            </a:r>
            <a:r>
              <a:rPr lang="en-US" sz="2200" dirty="0"/>
              <a:t>socio-economic </a:t>
            </a:r>
            <a:r>
              <a:rPr lang="en-US" sz="2200" dirty="0" smtClean="0"/>
              <a:t>study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Facilitate </a:t>
            </a:r>
            <a:r>
              <a:rPr lang="en-US" sz="2200" dirty="0"/>
              <a:t>the signature of </a:t>
            </a:r>
            <a:r>
              <a:rPr lang="en-US" sz="2200" dirty="0" err="1"/>
              <a:t>MoU</a:t>
            </a:r>
            <a:r>
              <a:rPr lang="en-US" sz="2200" dirty="0"/>
              <a:t> for cross border trade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Form </a:t>
            </a:r>
            <a:r>
              <a:rPr lang="en-US" sz="2200" dirty="0" smtClean="0"/>
              <a:t>(support) new/old </a:t>
            </a:r>
            <a:r>
              <a:rPr lang="en-US" sz="2200" dirty="0"/>
              <a:t>small-scale artisan </a:t>
            </a:r>
            <a:r>
              <a:rPr lang="en-US" sz="2200" dirty="0" smtClean="0"/>
              <a:t>groups</a:t>
            </a: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Train </a:t>
            </a:r>
            <a:r>
              <a:rPr lang="en-US" sz="2200" dirty="0"/>
              <a:t>and provide inputs </a:t>
            </a:r>
            <a:r>
              <a:rPr lang="en-US" sz="2200" dirty="0" smtClean="0"/>
              <a:t>to </a:t>
            </a:r>
            <a:r>
              <a:rPr lang="en-US" sz="2200" dirty="0"/>
              <a:t>women and youth groups </a:t>
            </a:r>
            <a:endParaRPr lang="en-US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Training </a:t>
            </a:r>
            <a:r>
              <a:rPr lang="en-US" sz="2200" dirty="0"/>
              <a:t>and provision of small grants for  blacksmith and carpentry (for canoes)</a:t>
            </a:r>
          </a:p>
        </p:txBody>
      </p:sp>
    </p:spTree>
    <p:extLst>
      <p:ext uri="{BB962C8B-B14F-4D97-AF65-F5344CB8AC3E}">
        <p14:creationId xmlns:p14="http://schemas.microsoft.com/office/powerpoint/2010/main" val="31666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23" y="673884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2018/19 Implementation Plan </a:t>
            </a:r>
            <a:br>
              <a:rPr lang="en-US" sz="3600" b="1" dirty="0" smtClean="0"/>
            </a:br>
            <a:r>
              <a:rPr lang="en-US" sz="3600" b="1" dirty="0" smtClean="0"/>
              <a:t>– Major Deliverables</a:t>
            </a:r>
            <a:endParaRPr lang="en-US" sz="36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1028" y="1864482"/>
            <a:ext cx="4663440" cy="72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Technical Team (Result 4)</a:t>
            </a:r>
            <a:endParaRPr lang="en-US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771658" y="2452917"/>
            <a:ext cx="10545526" cy="317598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 err="1" smtClean="0"/>
              <a:t>Analyse</a:t>
            </a:r>
            <a:r>
              <a:rPr lang="en-US" sz="2200" dirty="0" smtClean="0"/>
              <a:t> </a:t>
            </a:r>
            <a:r>
              <a:rPr lang="en-US" sz="2200" dirty="0"/>
              <a:t>the NRM institutional frameworks, related conflict drivers and community mitigation </a:t>
            </a:r>
            <a:r>
              <a:rPr lang="en-US" sz="2200" dirty="0" smtClean="0"/>
              <a:t>mechanisms</a:t>
            </a: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Develop </a:t>
            </a:r>
            <a:r>
              <a:rPr lang="en-US" sz="2200" dirty="0"/>
              <a:t>geo-spatial tools (e.g. remote sensing and GIS) for planning and monitoring </a:t>
            </a:r>
            <a:r>
              <a:rPr lang="en-US" sz="2200" dirty="0" smtClean="0"/>
              <a:t>purpose</a:t>
            </a: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Support/Establish </a:t>
            </a:r>
            <a:r>
              <a:rPr lang="en-US" sz="2200" dirty="0"/>
              <a:t>Natural Resource Management Committees (NRMCs</a:t>
            </a:r>
            <a:r>
              <a:rPr lang="en-US" sz="2200" dirty="0" smtClean="0"/>
              <a:t>)</a:t>
            </a:r>
            <a:endParaRPr lang="en-US" sz="2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/>
              <a:t>Facilitate </a:t>
            </a:r>
            <a:r>
              <a:rPr lang="en-US" sz="2200" dirty="0"/>
              <a:t>seasonal migration conferences and workshops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Support/Establish </a:t>
            </a:r>
            <a:r>
              <a:rPr lang="en-US" sz="2200" dirty="0"/>
              <a:t>Water Management Committees (WMCs) </a:t>
            </a:r>
            <a:r>
              <a:rPr lang="en-US" sz="2200" dirty="0" smtClean="0"/>
              <a:t>including </a:t>
            </a:r>
            <a:r>
              <a:rPr lang="en-US" sz="2200" dirty="0"/>
              <a:t>scoping of responsibility, training needs, capacity </a:t>
            </a:r>
            <a:r>
              <a:rPr lang="en-US" sz="2200" dirty="0" smtClean="0"/>
              <a:t>building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17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049" y="163245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Challenges and Mitigating Measures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60714"/>
              </p:ext>
            </p:extLst>
          </p:nvPr>
        </p:nvGraphicFramePr>
        <p:xfrm>
          <a:off x="1862049" y="1246909"/>
          <a:ext cx="7982595" cy="4821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4410"/>
                <a:gridCol w="4398185"/>
              </a:tblGrid>
              <a:tr h="26151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200" b="1" u="none" strike="noStrike" dirty="0" smtClean="0">
                          <a:effectLst/>
                        </a:rPr>
                        <a:t>Challenges/Risks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200" b="1" u="none" strike="noStrike" dirty="0" smtClean="0">
                          <a:effectLst/>
                        </a:rPr>
                        <a:t>Mitigating </a:t>
                      </a:r>
                      <a:r>
                        <a:rPr lang="en-US" sz="2200" b="1" u="none" strike="noStrike" dirty="0">
                          <a:effectLst/>
                        </a:rPr>
                        <a:t>Measures 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  <a:tr h="899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</a:rPr>
                        <a:t>Disrupted peace and security -  Political instability and unrest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2000" b="0" u="none" strike="noStrike" dirty="0">
                          <a:effectLst/>
                        </a:rPr>
                        <a:t>Situation monitoring to provide early warning of potential </a:t>
                      </a:r>
                      <a:r>
                        <a:rPr lang="en-GB" sz="2000" b="0" u="none" strike="noStrike" dirty="0" smtClean="0">
                          <a:effectLst/>
                        </a:rPr>
                        <a:t>interruptions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  <a:tr h="102426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Macro-economic deterioration Unstable World Markets, rising food &amp; oil prices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Diversification of banking channels and money vendors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  <a:tr h="770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Insufficient state level implementing partners’ presence and </a:t>
                      </a:r>
                      <a:r>
                        <a:rPr lang="en-US" sz="2000" u="none" strike="noStrike" dirty="0" smtClean="0">
                          <a:effectLst/>
                        </a:rPr>
                        <a:t>capacity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Monitor situation to have flexible implementation modalities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  <a:tr h="1634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Limited institutional and human capacity of partners (including the Government) in the target clusters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Strong </a:t>
                      </a:r>
                      <a:r>
                        <a:rPr lang="en-US" sz="2000" u="none" strike="noStrike" dirty="0" smtClean="0">
                          <a:effectLst/>
                        </a:rPr>
                        <a:t>collaboration and support </a:t>
                      </a:r>
                      <a:r>
                        <a:rPr lang="en-US" sz="2000" u="none" strike="noStrike" dirty="0">
                          <a:effectLst/>
                        </a:rPr>
                        <a:t>from FAO and core </a:t>
                      </a:r>
                      <a:r>
                        <a:rPr lang="en-US" sz="2000" u="none" strike="noStrike" dirty="0" smtClean="0">
                          <a:effectLst/>
                        </a:rPr>
                        <a:t>UN and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Devt</a:t>
                      </a:r>
                      <a:r>
                        <a:rPr lang="en-US" sz="2000" u="none" strike="noStrike" dirty="0" smtClean="0">
                          <a:effectLst/>
                        </a:rPr>
                        <a:t> partners; </a:t>
                      </a:r>
                    </a:p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Capacity </a:t>
                      </a:r>
                      <a:r>
                        <a:rPr lang="en-US" sz="2000" u="none" strike="noStrike" dirty="0">
                          <a:effectLst/>
                        </a:rPr>
                        <a:t>building and </a:t>
                      </a:r>
                      <a:r>
                        <a:rPr lang="en-US" sz="2000" u="none" strike="noStrike" dirty="0" smtClean="0">
                          <a:effectLst/>
                        </a:rPr>
                        <a:t>Communication </a:t>
                      </a:r>
                      <a:r>
                        <a:rPr lang="en-US" sz="2000" u="none" strike="noStrike" dirty="0">
                          <a:effectLst/>
                        </a:rPr>
                        <a:t>for Development (</a:t>
                      </a:r>
                      <a:r>
                        <a:rPr lang="en-US" sz="2000" u="none" strike="noStrike" dirty="0" err="1">
                          <a:effectLst/>
                        </a:rPr>
                        <a:t>ComDev</a:t>
                      </a:r>
                      <a:r>
                        <a:rPr lang="en-US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4" t="7582" b="20079"/>
          <a:stretch/>
        </p:blipFill>
        <p:spPr>
          <a:xfrm>
            <a:off x="5417575" y="2341610"/>
            <a:ext cx="6389126" cy="2698940"/>
          </a:xfrm>
          <a:prstGeom prst="rect">
            <a:avLst/>
          </a:prstGeom>
        </p:spPr>
      </p:pic>
      <p:pic>
        <p:nvPicPr>
          <p:cNvPr id="10" name="Picture 2" descr="http://i1.wp.com/www.un.org/sustainabledevelopment/wp-content/uploads/2015/08/UNSustainableDevelopmentGoals_Brand-01.png?resize=2550%2C5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22178" r="8491" b="17570"/>
          <a:stretch/>
        </p:blipFill>
        <p:spPr bwMode="auto">
          <a:xfrm>
            <a:off x="5320534" y="5132438"/>
            <a:ext cx="6486167" cy="98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61" y="2341610"/>
            <a:ext cx="4039295" cy="26119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FAO’s mandate</a:t>
            </a:r>
          </a:p>
        </p:txBody>
      </p:sp>
    </p:spTree>
    <p:extLst>
      <p:ext uri="{BB962C8B-B14F-4D97-AF65-F5344CB8AC3E}">
        <p14:creationId xmlns:p14="http://schemas.microsoft.com/office/powerpoint/2010/main" val="5043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049" y="163245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Challenges and Mitigating Measures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07498"/>
              </p:ext>
            </p:extLst>
          </p:nvPr>
        </p:nvGraphicFramePr>
        <p:xfrm>
          <a:off x="1698171" y="1246910"/>
          <a:ext cx="8514608" cy="4677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8863"/>
                <a:gridCol w="4405745"/>
              </a:tblGrid>
              <a:tr h="32309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200" b="1" u="none" strike="noStrike" dirty="0" smtClean="0">
                          <a:effectLst/>
                        </a:rPr>
                        <a:t>Challenge/Risk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200" b="1" u="none" strike="noStrike" dirty="0" smtClean="0">
                          <a:effectLst/>
                        </a:rPr>
                        <a:t>Mitigating </a:t>
                      </a:r>
                      <a:r>
                        <a:rPr lang="en-US" sz="2200" b="1" u="none" strike="noStrike" dirty="0">
                          <a:effectLst/>
                        </a:rPr>
                        <a:t>Measures 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ctr"/>
                </a:tc>
              </a:tr>
              <a:tr h="719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utilization of all info system outputs/reports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Advocacy and active dissemination and regular user survey</a:t>
                      </a:r>
                    </a:p>
                  </a:txBody>
                  <a:tcPr marL="9525" marR="9525" marT="9525" marB="0" anchor="ctr"/>
                </a:tc>
              </a:tr>
              <a:tr h="845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government absorption capacity to run the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values  and ensuring on job training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4507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Conflicts in scheduling of cross-border joint action with other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Awareness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raising at all levels on IGAD and its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1565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Intertribal conflicts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institutions, UNMISS/UNISFA and other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0681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Influx of new Returnees/IDPs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Vulnerable groups will be engaged in the project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751365" y="1788607"/>
            <a:ext cx="10602434" cy="42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1F3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A41F35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A41F3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647" y="2391121"/>
            <a:ext cx="2388567" cy="1522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687" y="4446512"/>
            <a:ext cx="472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A1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FUNDING FROM THE EUROPEAN UNION </a:t>
            </a:r>
            <a:endParaRPr lang="en-US" sz="2400" dirty="0">
              <a:solidFill>
                <a:srgbClr val="BA1E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2766" y="650133"/>
            <a:ext cx="267432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THANK YOU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42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FAO’s priorities</a:t>
            </a:r>
          </a:p>
        </p:txBody>
      </p:sp>
      <p:sp>
        <p:nvSpPr>
          <p:cNvPr id="3" name="Pentagon 2"/>
          <p:cNvSpPr/>
          <p:nvPr/>
        </p:nvSpPr>
        <p:spPr>
          <a:xfrm rot="5400000">
            <a:off x="139617" y="2945314"/>
            <a:ext cx="3706323" cy="15544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1. Eradicate hunger and malnutrition</a:t>
            </a:r>
          </a:p>
        </p:txBody>
      </p:sp>
      <p:sp>
        <p:nvSpPr>
          <p:cNvPr id="9" name="Pentagon 8"/>
          <p:cNvSpPr/>
          <p:nvPr/>
        </p:nvSpPr>
        <p:spPr>
          <a:xfrm rot="5400000">
            <a:off x="2243481" y="2945314"/>
            <a:ext cx="3706322" cy="15544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2. Make agriculture, forestry and fisheries more productive and sustainable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4347343" y="2945313"/>
            <a:ext cx="3706323" cy="15544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3. Reduce rural poverty</a:t>
            </a:r>
          </a:p>
        </p:txBody>
      </p:sp>
      <p:sp>
        <p:nvSpPr>
          <p:cNvPr id="11" name="Pentagon 10"/>
          <p:cNvSpPr/>
          <p:nvPr/>
        </p:nvSpPr>
        <p:spPr>
          <a:xfrm rot="5400000">
            <a:off x="6451207" y="2945313"/>
            <a:ext cx="3706323" cy="15544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4. Enable inclusive and efficient agricultural and food systems</a:t>
            </a:r>
          </a:p>
          <a:p>
            <a:pPr algn="ctr"/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 rot="5400000">
            <a:off x="8555069" y="2945315"/>
            <a:ext cx="3706324" cy="15544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5. Increase the resilience of livelihoods to threats and crises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20" y="2029429"/>
            <a:ext cx="1041764" cy="1005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09" y="2032601"/>
            <a:ext cx="1005840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5" y="2032601"/>
            <a:ext cx="1005840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48" y="2032601"/>
            <a:ext cx="100584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10" y="2032601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930" y="381750"/>
            <a:ext cx="9289869" cy="1325563"/>
          </a:xfrm>
        </p:spPr>
        <p:txBody>
          <a:bodyPr/>
          <a:lstStyle/>
          <a:p>
            <a:r>
              <a:rPr lang="en-US" sz="3600" b="1" dirty="0" smtClean="0"/>
              <a:t>Project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European Union Funded </a:t>
            </a:r>
            <a:r>
              <a:rPr lang="en-US" dirty="0" smtClean="0"/>
              <a:t>Project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August </a:t>
            </a:r>
            <a:r>
              <a:rPr lang="en-US" dirty="0"/>
              <a:t>2017 – July 2020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Project overall </a:t>
            </a:r>
            <a:r>
              <a:rPr lang="en-US" b="1" dirty="0" smtClean="0"/>
              <a:t>objective: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to </a:t>
            </a:r>
            <a:r>
              <a:rPr lang="en-US" dirty="0"/>
              <a:t>improve governance and conflict prevention to </a:t>
            </a:r>
            <a:r>
              <a:rPr lang="en-US" b="1" dirty="0"/>
              <a:t>reduce forced </a:t>
            </a:r>
            <a:r>
              <a:rPr lang="en-US" b="1" dirty="0" smtClean="0"/>
              <a:t>	displacement </a:t>
            </a:r>
            <a:r>
              <a:rPr lang="en-US" b="1" dirty="0"/>
              <a:t>and irregular migration </a:t>
            </a:r>
            <a:r>
              <a:rPr lang="en-US" dirty="0"/>
              <a:t>in cross-border areas of </a:t>
            </a:r>
            <a:r>
              <a:rPr lang="en-US" dirty="0" smtClean="0"/>
              <a:t>	South Sudan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Project Thematic Results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7670961"/>
              </p:ext>
            </p:extLst>
          </p:nvPr>
        </p:nvGraphicFramePr>
        <p:xfrm>
          <a:off x="69574" y="1188831"/>
          <a:ext cx="11797748" cy="479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286143" y="1650999"/>
            <a:ext cx="9591654" cy="564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on communities in South Sudan’s cross-border areas with Sudan, Ethiopia, Kenya and Uganda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6143" y="4451201"/>
            <a:ext cx="1310483" cy="82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34%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34777" y="4451201"/>
            <a:ext cx="1473996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21%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51980" y="4459191"/>
            <a:ext cx="1473996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29%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294916" y="4451201"/>
            <a:ext cx="1473996" cy="97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16%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931" y="-213694"/>
            <a:ext cx="9289869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Implementation Areas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1" y="873952"/>
            <a:ext cx="7974681" cy="53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Project Status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822450"/>
            <a:ext cx="10753725" cy="4126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Project builds on the activities already initiated and implemented through actions previously funded by the European Union; and Other Donor Agencies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including Agriculture and Food Security Information System and livestock activities in the </a:t>
            </a:r>
            <a:r>
              <a:rPr lang="en-US" dirty="0" err="1" smtClean="0"/>
              <a:t>Abyei</a:t>
            </a:r>
            <a:r>
              <a:rPr lang="en-US" dirty="0" smtClean="0"/>
              <a:t> Administrative Area, and alternative livelihood options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Inception phase </a:t>
            </a:r>
            <a:r>
              <a:rPr lang="en-US" dirty="0" smtClean="0"/>
              <a:t>until end of January 2018</a:t>
            </a:r>
          </a:p>
        </p:txBody>
      </p:sp>
    </p:spTree>
    <p:extLst>
      <p:ext uri="{BB962C8B-B14F-4D97-AF65-F5344CB8AC3E}">
        <p14:creationId xmlns:p14="http://schemas.microsoft.com/office/powerpoint/2010/main" val="4342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Inception </a:t>
            </a:r>
            <a:r>
              <a:rPr lang="en-US" sz="3600" b="1" dirty="0" smtClean="0"/>
              <a:t>Phase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Operational Aspects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Project Start up and determine the operational counties within the Cluster Areas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Prepared a </a:t>
            </a:r>
            <a:r>
              <a:rPr lang="en-US" sz="2400" dirty="0" smtClean="0"/>
              <a:t>Procurement, HR </a:t>
            </a:r>
            <a:r>
              <a:rPr lang="en-US" sz="2400" dirty="0"/>
              <a:t>and Distribution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Ongoing procurement of required project items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Finalizing </a:t>
            </a:r>
            <a:r>
              <a:rPr lang="en-US" sz="2400" dirty="0"/>
              <a:t>Recruitment of Project team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Revise the </a:t>
            </a:r>
            <a:r>
              <a:rPr lang="en-US" sz="2400" dirty="0" err="1" smtClean="0"/>
              <a:t>logframe</a:t>
            </a:r>
            <a:r>
              <a:rPr lang="en-US" sz="2400" dirty="0" smtClean="0"/>
              <a:t> and risk log and adjust </a:t>
            </a:r>
            <a:r>
              <a:rPr lang="en-US" sz="2400" dirty="0"/>
              <a:t>the work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Prepare monitoring </a:t>
            </a:r>
            <a:r>
              <a:rPr lang="en-GB" sz="2400" dirty="0"/>
              <a:t>and e</a:t>
            </a:r>
            <a:r>
              <a:rPr lang="en-GB" sz="2400" dirty="0" smtClean="0"/>
              <a:t>valuation and communication and visibility plan 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Identification of implementing partners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Establishment of FAO field office in Maban (within the UNHCR compound)</a:t>
            </a:r>
          </a:p>
        </p:txBody>
      </p:sp>
    </p:spTree>
    <p:extLst>
      <p:ext uri="{BB962C8B-B14F-4D97-AF65-F5344CB8AC3E}">
        <p14:creationId xmlns:p14="http://schemas.microsoft.com/office/powerpoint/2010/main" val="1895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Inception </a:t>
            </a:r>
            <a:r>
              <a:rPr lang="en-US" sz="3600" b="1" dirty="0" smtClean="0"/>
              <a:t>Phase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8213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/>
              <a:t>Program Aspects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/>
              <a:t>Baseline studies to refine log frame, indicators and targets conducted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/>
              <a:t>An Inception Report – with 12 Annexes prepared and submitted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/>
              <a:t>Technical Advisory Committee (TAC) members identified and initial discussions conducted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/>
              <a:t>More than 30 field missions facilitated and various technical support mobilized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/>
              <a:t>Engagement with core implementing partners started: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FAO/RTEA, ECTAD (</a:t>
            </a:r>
            <a:r>
              <a:rPr lang="en-GB" sz="3400" dirty="0"/>
              <a:t>Emergency </a:t>
            </a:r>
            <a:r>
              <a:rPr lang="en-GB" sz="3400" dirty="0" err="1"/>
              <a:t>Center</a:t>
            </a:r>
            <a:r>
              <a:rPr lang="en-GB" sz="3400" dirty="0"/>
              <a:t> for </a:t>
            </a:r>
            <a:r>
              <a:rPr lang="en-GB" sz="3400" dirty="0" err="1"/>
              <a:t>Transboundary</a:t>
            </a:r>
            <a:r>
              <a:rPr lang="en-GB" sz="3400" dirty="0"/>
              <a:t> Animal Diseases)  a</a:t>
            </a:r>
            <a:r>
              <a:rPr lang="en-US" sz="3400" dirty="0" err="1"/>
              <a:t>nd</a:t>
            </a:r>
            <a:r>
              <a:rPr lang="en-US" sz="3400" dirty="0"/>
              <a:t> IGAD  - introduction meeting in Nairobi</a:t>
            </a:r>
          </a:p>
          <a:p>
            <a:pPr lvl="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Background on FS Info Sys conducted - </a:t>
            </a:r>
            <a:r>
              <a:rPr lang="en-US" sz="3400" dirty="0" err="1"/>
              <a:t>Govt</a:t>
            </a:r>
            <a:r>
              <a:rPr lang="en-US" sz="3400" dirty="0"/>
              <a:t> and International Institutions assessed</a:t>
            </a:r>
          </a:p>
          <a:p>
            <a:pPr lvl="0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Coordination Platforms and Policies assessed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Food Security Analysis Framework formulated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Coordination with Ongoing Projects assessed and synced</a:t>
            </a:r>
          </a:p>
        </p:txBody>
      </p:sp>
    </p:spTree>
    <p:extLst>
      <p:ext uri="{BB962C8B-B14F-4D97-AF65-F5344CB8AC3E}">
        <p14:creationId xmlns:p14="http://schemas.microsoft.com/office/powerpoint/2010/main" val="30628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13408</TotalTime>
  <Words>1250</Words>
  <Application>Microsoft Office PowerPoint</Application>
  <PresentationFormat>Widescreen</PresentationFormat>
  <Paragraphs>184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FAO’s mandate</vt:lpstr>
      <vt:lpstr>FAO’s priorities</vt:lpstr>
      <vt:lpstr>Project Overview</vt:lpstr>
      <vt:lpstr>Project Thematic Results </vt:lpstr>
      <vt:lpstr>Implementation Areas</vt:lpstr>
      <vt:lpstr>Project Status </vt:lpstr>
      <vt:lpstr>Inception Phase</vt:lpstr>
      <vt:lpstr>Inception Phase</vt:lpstr>
      <vt:lpstr>Inception Phase</vt:lpstr>
      <vt:lpstr>Project Implementation Modalities  </vt:lpstr>
      <vt:lpstr>Project Strategy</vt:lpstr>
      <vt:lpstr>Project Impact Evaluation Strategy</vt:lpstr>
      <vt:lpstr>PowerPoint Presentation</vt:lpstr>
      <vt:lpstr>PowerPoint Presentation</vt:lpstr>
      <vt:lpstr>2018/19 Implementation Plan  – Major Deliverables</vt:lpstr>
      <vt:lpstr>2018/19 Implementation Plan  – Major Deliverables</vt:lpstr>
      <vt:lpstr>2018/19 Implementation Plan  – Major Deliverables</vt:lpstr>
      <vt:lpstr>Challenges and Mitigating Measures</vt:lpstr>
      <vt:lpstr>Challenges and Mitigating Measures</vt:lpstr>
      <vt:lpstr>THANK YOU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diane.prince@fao.org</dc:creator>
  <cp:lastModifiedBy>TOSHIBA</cp:lastModifiedBy>
  <cp:revision>346</cp:revision>
  <cp:lastPrinted>2018-02-14T09:49:18Z</cp:lastPrinted>
  <dcterms:created xsi:type="dcterms:W3CDTF">2017-11-23T21:07:48Z</dcterms:created>
  <dcterms:modified xsi:type="dcterms:W3CDTF">2018-03-19T17:54:37Z</dcterms:modified>
</cp:coreProperties>
</file>