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e Lamoureux" initials="" lastIdx="3" clrIdx="0"/>
  <p:cmAuthor id="1" name="Ivan Kuli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6400" cy="4968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4" name="Shape 4"/>
          <p:cNvSpPr txBox="1">
            <a:spLocks noGrp="1"/>
          </p:cNvSpPr>
          <p:nvPr>
            <p:ph type="dt" idx="10"/>
          </p:nvPr>
        </p:nvSpPr>
        <p:spPr>
          <a:xfrm>
            <a:off x="3849688" y="0"/>
            <a:ext cx="2946400" cy="4968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5" name="Shape 5"/>
          <p:cNvSpPr>
            <a:spLocks noGrp="1" noRot="1" noChangeAspect="1"/>
          </p:cNvSpPr>
          <p:nvPr>
            <p:ph type="sldImg" idx="3"/>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679450" y="4714875"/>
            <a:ext cx="5438775" cy="4467225"/>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163"/>
            <a:ext cx="2946400" cy="4968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8" name="Shape 8"/>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B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454609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lc.worldbank.org/wbg-connec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fao.org/fsnforu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92" name="Shape 9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0236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58" name="Shape 15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00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sz="1000">
                <a:solidFill>
                  <a:srgbClr val="000000"/>
                </a:solidFill>
              </a:rPr>
              <a:t>CoPs can be benefitial on personal and organisational level. We list here some generic main benefits that can apply to many communities:</a:t>
            </a:r>
            <a:endParaRPr sz="1000">
              <a:solidFill>
                <a:srgbClr val="000000"/>
              </a:solidFill>
            </a:endParaRPr>
          </a:p>
          <a:p>
            <a:pPr marL="0" lvl="0" indent="0">
              <a:spcBef>
                <a:spcPts val="360"/>
              </a:spcBef>
              <a:spcAft>
                <a:spcPts val="0"/>
              </a:spcAft>
              <a:buNone/>
            </a:pPr>
            <a:endParaRPr sz="1000">
              <a:solidFill>
                <a:srgbClr val="000000"/>
              </a:solidFill>
            </a:endParaRPr>
          </a:p>
          <a:p>
            <a:pPr marL="457200" lvl="0" indent="-292100" rtl="0">
              <a:spcBef>
                <a:spcPts val="480"/>
              </a:spcBef>
              <a:spcAft>
                <a:spcPts val="0"/>
              </a:spcAft>
              <a:buSzPts val="1000"/>
              <a:buChar char="●"/>
            </a:pPr>
            <a:r>
              <a:rPr lang="fr-BE" sz="1000">
                <a:solidFill>
                  <a:srgbClr val="000000"/>
                </a:solidFill>
              </a:rPr>
              <a:t>Keeping up to date with current thinking:</a:t>
            </a:r>
            <a:r>
              <a:rPr lang="fr-BE" sz="1000"/>
              <a:t> The conversations that can take place within communities bring experiences and knowledge to the surface. One of the best ways to surface these experiences is through asking questions and answering others questions, this is often the motor of community discussions. This allows members to be up-to-date in their field and even perhaps learn specific things that improve not just your knowledge but their capacities as well.</a:t>
            </a:r>
            <a:endParaRPr sz="1000">
              <a:solidFill>
                <a:srgbClr val="000000"/>
              </a:solidFill>
            </a:endParaRPr>
          </a:p>
          <a:p>
            <a:pPr marL="457200" lvl="0" indent="-292100" rtl="0">
              <a:spcBef>
                <a:spcPts val="0"/>
              </a:spcBef>
              <a:spcAft>
                <a:spcPts val="0"/>
              </a:spcAft>
              <a:buSzPts val="1000"/>
              <a:buChar char="●"/>
            </a:pPr>
            <a:r>
              <a:rPr lang="fr-BE" sz="1000">
                <a:solidFill>
                  <a:srgbClr val="000000"/>
                </a:solidFill>
              </a:rPr>
              <a:t>Developing ideas together: peers can cooperate to </a:t>
            </a:r>
            <a:r>
              <a:rPr lang="fr-BE" sz="1000"/>
              <a:t>develop new ideas and knowledge . This can take different forms according to the type of community. Some communities develop their own knowledge base, a repository for their collective knowledge. Others work collaboratively on projects or research, and can also work collectively on contributions to inform policy development.</a:t>
            </a:r>
            <a:endParaRPr sz="1000">
              <a:solidFill>
                <a:srgbClr val="000000"/>
              </a:solidFill>
            </a:endParaRPr>
          </a:p>
          <a:p>
            <a:pPr marL="457200" lvl="0" indent="-292100" rtl="0">
              <a:spcBef>
                <a:spcPts val="0"/>
              </a:spcBef>
              <a:spcAft>
                <a:spcPts val="0"/>
              </a:spcAft>
              <a:buSzPts val="1000"/>
              <a:buChar char="●"/>
            </a:pPr>
            <a:r>
              <a:rPr lang="fr-BE" sz="1000">
                <a:solidFill>
                  <a:srgbClr val="000000"/>
                </a:solidFill>
              </a:rPr>
              <a:t>Reputation: CoP gives experts a possibility to profile yourself. </a:t>
            </a:r>
            <a:r>
              <a:rPr lang="fr-BE" sz="1000"/>
              <a:t>Being active in a community can also help to establish your reputation in the field or identity as a practitioner, so on a personal level, communities can provide a strategic advantage as well.</a:t>
            </a:r>
            <a:endParaRPr sz="1000">
              <a:solidFill>
                <a:srgbClr val="000000"/>
              </a:solidFill>
            </a:endParaRPr>
          </a:p>
          <a:p>
            <a:pPr marL="457200" lvl="0" indent="-292100" rtl="0">
              <a:spcBef>
                <a:spcPts val="0"/>
              </a:spcBef>
              <a:spcAft>
                <a:spcPts val="0"/>
              </a:spcAft>
              <a:buSzPts val="1000"/>
              <a:buChar char="●"/>
            </a:pPr>
            <a:r>
              <a:rPr lang="fr-BE" sz="1000">
                <a:solidFill>
                  <a:srgbClr val="000000"/>
                </a:solidFill>
              </a:rPr>
              <a:t>Networking and relationship building: </a:t>
            </a:r>
            <a:r>
              <a:rPr lang="fr-BE" sz="1000"/>
              <a:t>building relationships with your fellow practitioners or peers, discovering new partners from similar or different settings, with whom you have shared interest. Often just finding out who knows what in your field can be useful and communities can also be helpful to ensure newcomers find their way within the field. </a:t>
            </a:r>
            <a:endParaRPr sz="1000"/>
          </a:p>
          <a:p>
            <a:pPr marL="457200" lvl="0" indent="-292100" rtl="0">
              <a:spcBef>
                <a:spcPts val="0"/>
              </a:spcBef>
              <a:spcAft>
                <a:spcPts val="0"/>
              </a:spcAft>
              <a:buSzPts val="1000"/>
              <a:buChar char="●"/>
            </a:pPr>
            <a:r>
              <a:rPr lang="fr-BE" sz="1000">
                <a:solidFill>
                  <a:srgbClr val="000000"/>
                </a:solidFill>
              </a:rPr>
              <a:t>Trust and confidence in the peers: Develeoping a sense of trust and camaraderie is fundamental to sharing openly -- for example problems with a project  -- and asking difficult questions. Regular exchanges through a CoP help build reciprocal trust and hence create community fertile ground.</a:t>
            </a:r>
            <a:endParaRPr sz="1000">
              <a:solidFill>
                <a:srgbClr val="000000"/>
              </a:solidFill>
            </a:endParaRPr>
          </a:p>
        </p:txBody>
      </p:sp>
      <p:sp>
        <p:nvSpPr>
          <p:cNvPr id="166" name="Shape 166"/>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11</a:t>
            </a:fld>
            <a:endParaRPr/>
          </a:p>
        </p:txBody>
      </p:sp>
    </p:spTree>
    <p:extLst>
      <p:ext uri="{BB962C8B-B14F-4D97-AF65-F5344CB8AC3E}">
        <p14:creationId xmlns:p14="http://schemas.microsoft.com/office/powerpoint/2010/main" val="339286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a:t>KS space: </a:t>
            </a:r>
            <a:r>
              <a:rPr lang="fr-BE" sz="1000">
                <a:solidFill>
                  <a:srgbClr val="333333"/>
                </a:solidFill>
                <a:highlight>
                  <a:srgbClr val="FFFFFF"/>
                </a:highlight>
              </a:rPr>
              <a:t>Cross-learning among practitioners from EC, EEAS, MS, Donors, International Organisations, private sector, CSOs, Governments, Academia…Also: Consolidate multiple tools and communities of practice around a common environment</a:t>
            </a:r>
            <a:endParaRPr/>
          </a:p>
          <a:p>
            <a:pPr marL="0" lvl="0" indent="0">
              <a:spcBef>
                <a:spcPts val="360"/>
              </a:spcBef>
              <a:spcAft>
                <a:spcPts val="0"/>
              </a:spcAft>
              <a:buNone/>
            </a:pPr>
            <a:endParaRPr/>
          </a:p>
          <a:p>
            <a:pPr marL="0" lvl="0" indent="0">
              <a:spcBef>
                <a:spcPts val="360"/>
              </a:spcBef>
              <a:spcAft>
                <a:spcPts val="0"/>
              </a:spcAft>
              <a:buNone/>
            </a:pPr>
            <a:r>
              <a:rPr lang="fr-BE"/>
              <a:t>Increased efficiency: </a:t>
            </a:r>
            <a:r>
              <a:rPr lang="fr-BE" sz="1000">
                <a:solidFill>
                  <a:srgbClr val="333333"/>
                </a:solidFill>
                <a:highlight>
                  <a:srgbClr val="FFFFFF"/>
                </a:highlight>
              </a:rPr>
              <a:t>Support Thematic Expertise, Support good practice and innovation exchange / help identify specialists, bridge the silos – horizontal awareness. </a:t>
            </a:r>
            <a:endParaRPr sz="1000">
              <a:solidFill>
                <a:srgbClr val="333333"/>
              </a:solidFill>
              <a:highlight>
                <a:srgbClr val="FFFFFF"/>
              </a:highlight>
            </a:endParaRPr>
          </a:p>
          <a:p>
            <a:pPr marL="0" lvl="0" indent="0">
              <a:spcBef>
                <a:spcPts val="360"/>
              </a:spcBef>
              <a:spcAft>
                <a:spcPts val="0"/>
              </a:spcAft>
              <a:buNone/>
            </a:pPr>
            <a:r>
              <a:rPr lang="fr-BE" sz="1000">
                <a:solidFill>
                  <a:srgbClr val="333333"/>
                </a:solidFill>
                <a:highlight>
                  <a:srgbClr val="FFFFFF"/>
                </a:highlight>
              </a:rPr>
              <a:t>A particular remark is needed regarding the efficiency claim. Are we really making DEVCO more efficient if there is a proliferation of groups? The point behind this entire list of potential benefits is not that each group will deliver each benefit. Some groups will indeed make operations more efficient. Others will connect members over a short period of time to discuss a project. This will depend of the purpose of each group, and we will look into that in our next section.</a:t>
            </a:r>
            <a:endParaRPr sz="1000">
              <a:solidFill>
                <a:srgbClr val="333333"/>
              </a:solidFill>
              <a:highlight>
                <a:srgbClr val="FFFFFF"/>
              </a:highlight>
            </a:endParaRPr>
          </a:p>
          <a:p>
            <a:pPr marL="0" lvl="0" indent="0">
              <a:spcBef>
                <a:spcPts val="360"/>
              </a:spcBef>
              <a:spcAft>
                <a:spcPts val="0"/>
              </a:spcAft>
              <a:buNone/>
            </a:pPr>
            <a:r>
              <a:rPr lang="fr-BE" sz="1000">
                <a:solidFill>
                  <a:srgbClr val="333333"/>
                </a:solidFill>
                <a:highlight>
                  <a:srgbClr val="FFFFFF"/>
                </a:highlight>
              </a:rPr>
              <a:t>Inversely, creating a group without a clear purpose and understanding of the benefit will make the organisation less efficient, and the groups will not become integral part of work.</a:t>
            </a:r>
            <a:endParaRPr sz="1000">
              <a:solidFill>
                <a:srgbClr val="333333"/>
              </a:solidFill>
              <a:highlight>
                <a:srgbClr val="FFFFFF"/>
              </a:highlight>
            </a:endParaRPr>
          </a:p>
          <a:p>
            <a:pPr marL="0" lvl="0" indent="0">
              <a:spcBef>
                <a:spcPts val="360"/>
              </a:spcBef>
              <a:spcAft>
                <a:spcPts val="0"/>
              </a:spcAft>
              <a:buNone/>
            </a:pPr>
            <a:endParaRPr sz="1000">
              <a:solidFill>
                <a:srgbClr val="333333"/>
              </a:solidFill>
              <a:highlight>
                <a:srgbClr val="FFFFFF"/>
              </a:highlight>
            </a:endParaRPr>
          </a:p>
          <a:p>
            <a:pPr marL="0" lvl="0" indent="0">
              <a:spcBef>
                <a:spcPts val="360"/>
              </a:spcBef>
              <a:spcAft>
                <a:spcPts val="0"/>
              </a:spcAft>
              <a:buNone/>
            </a:pPr>
            <a:r>
              <a:rPr lang="fr-BE" sz="1000">
                <a:solidFill>
                  <a:srgbClr val="333333"/>
                </a:solidFill>
                <a:highlight>
                  <a:srgbClr val="FFFFFF"/>
                </a:highlight>
              </a:rPr>
              <a:t>Also, </a:t>
            </a:r>
            <a:r>
              <a:rPr lang="fr-BE"/>
              <a:t>consolidated knowledge nad institutional memory: </a:t>
            </a:r>
            <a:r>
              <a:rPr lang="fr-BE" sz="1000">
                <a:solidFill>
                  <a:srgbClr val="333333"/>
                </a:solidFill>
                <a:highlight>
                  <a:srgbClr val="FFFFFF"/>
                </a:highlight>
              </a:rPr>
              <a:t>high staff turnaround, short term contracts, increasingly outsourcing, mainly email. Also: Project sites : Capitalise on the huge knowledge and expertise that stems from the implementation of thousands of projects : today stays mostly with the consultants and NGOs implementing our programmes</a:t>
            </a:r>
            <a:endParaRPr sz="1000">
              <a:solidFill>
                <a:srgbClr val="333333"/>
              </a:solidFill>
              <a:highlight>
                <a:srgbClr val="FFFFFF"/>
              </a:highlight>
            </a:endParaRPr>
          </a:p>
          <a:p>
            <a:pPr marL="0" lvl="0" indent="0">
              <a:spcBef>
                <a:spcPts val="360"/>
              </a:spcBef>
              <a:spcAft>
                <a:spcPts val="0"/>
              </a:spcAft>
              <a:buNone/>
            </a:pPr>
            <a:endParaRPr sz="1000">
              <a:solidFill>
                <a:srgbClr val="333333"/>
              </a:solidFill>
              <a:highlight>
                <a:srgbClr val="FFFFFF"/>
              </a:highlight>
            </a:endParaRPr>
          </a:p>
          <a:p>
            <a:pPr marL="0" lvl="0" indent="0">
              <a:spcBef>
                <a:spcPts val="360"/>
              </a:spcBef>
              <a:spcAft>
                <a:spcPts val="0"/>
              </a:spcAft>
              <a:buNone/>
            </a:pPr>
            <a:r>
              <a:rPr lang="fr-BE" sz="1000">
                <a:solidFill>
                  <a:srgbClr val="333333"/>
                </a:solidFill>
                <a:highlight>
                  <a:srgbClr val="FFFFFF"/>
                </a:highlight>
              </a:rPr>
              <a:t>Evidence: evidence-based policies. Also: Support Thematic Expertise, Support good practice and innovation exchange / help identify specialists, bridge the silos – horizontal awareness</a:t>
            </a:r>
            <a:endParaRPr sz="1000">
              <a:solidFill>
                <a:srgbClr val="333333"/>
              </a:solidFill>
              <a:highlight>
                <a:srgbClr val="FFFFFF"/>
              </a:highlight>
            </a:endParaRPr>
          </a:p>
          <a:p>
            <a:pPr marL="0" lvl="0" indent="0" rtl="0">
              <a:spcBef>
                <a:spcPts val="360"/>
              </a:spcBef>
              <a:spcAft>
                <a:spcPts val="0"/>
              </a:spcAft>
              <a:buNone/>
            </a:pPr>
            <a:endParaRPr sz="1000">
              <a:solidFill>
                <a:srgbClr val="333333"/>
              </a:solidFill>
              <a:highlight>
                <a:srgbClr val="FFFFFF"/>
              </a:highlight>
            </a:endParaRPr>
          </a:p>
        </p:txBody>
      </p:sp>
      <p:sp>
        <p:nvSpPr>
          <p:cNvPr id="174" name="Shape 174"/>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fr-BE"/>
              <a:t>12</a:t>
            </a:fld>
            <a:endParaRPr/>
          </a:p>
        </p:txBody>
      </p:sp>
    </p:spTree>
    <p:extLst>
      <p:ext uri="{BB962C8B-B14F-4D97-AF65-F5344CB8AC3E}">
        <p14:creationId xmlns:p14="http://schemas.microsoft.com/office/powerpoint/2010/main" val="23965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fr-BE"/>
              <a:t>10 mins exercise, 5 mins discussion, 5 minutes sharing in plenary.</a:t>
            </a:r>
            <a:endParaRPr/>
          </a:p>
        </p:txBody>
      </p:sp>
      <p:sp>
        <p:nvSpPr>
          <p:cNvPr id="182" name="Shape 182"/>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fr-BE"/>
              <a:t>13</a:t>
            </a:fld>
            <a:endParaRPr/>
          </a:p>
        </p:txBody>
      </p:sp>
    </p:spTree>
    <p:extLst>
      <p:ext uri="{BB962C8B-B14F-4D97-AF65-F5344CB8AC3E}">
        <p14:creationId xmlns:p14="http://schemas.microsoft.com/office/powerpoint/2010/main" val="314353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sz="1050">
                <a:solidFill>
                  <a:srgbClr val="666666"/>
                </a:solidFill>
                <a:highlight>
                  <a:srgbClr val="FFFFFF"/>
                </a:highlight>
              </a:rPr>
              <a:t>(Finalise)</a:t>
            </a:r>
            <a:endParaRPr sz="1050">
              <a:solidFill>
                <a:srgbClr val="666666"/>
              </a:solidFill>
              <a:highlight>
                <a:srgbClr val="FFFFFF"/>
              </a:highlight>
            </a:endParaRPr>
          </a:p>
          <a:p>
            <a:pPr marL="0" lvl="0" indent="0">
              <a:spcBef>
                <a:spcPts val="360"/>
              </a:spcBef>
              <a:spcAft>
                <a:spcPts val="0"/>
              </a:spcAft>
              <a:buNone/>
            </a:pPr>
            <a:r>
              <a:rPr lang="fr-BE"/>
              <a:t>Motivation: t</a:t>
            </a:r>
            <a:r>
              <a:rPr lang="fr-BE" sz="1050">
                <a:solidFill>
                  <a:srgbClr val="666666"/>
                </a:solidFill>
                <a:highlight>
                  <a:srgbClr val="FFFFFF"/>
                </a:highlight>
              </a:rPr>
              <a:t>here are many other reasons why people may not participate. The domain must be relevant and a priority to members. The value of participation usually needs to be recognized by the organization otherwise members will not bother. Members need to see results of their participation and have a sense that they are getting something out of it. </a:t>
            </a:r>
            <a:endParaRPr sz="1050">
              <a:solidFill>
                <a:srgbClr val="666666"/>
              </a:solidFill>
              <a:highlight>
                <a:srgbClr val="FFFFFF"/>
              </a:highlight>
            </a:endParaRPr>
          </a:p>
          <a:p>
            <a:pPr marL="0" lvl="0" indent="0">
              <a:spcBef>
                <a:spcPts val="360"/>
              </a:spcBef>
              <a:spcAft>
                <a:spcPts val="0"/>
              </a:spcAft>
              <a:buNone/>
            </a:pPr>
            <a:endParaRPr sz="1050">
              <a:solidFill>
                <a:srgbClr val="666666"/>
              </a:solidFill>
              <a:highlight>
                <a:srgbClr val="FFFFFF"/>
              </a:highlight>
            </a:endParaRPr>
          </a:p>
          <a:p>
            <a:pPr marL="0" lvl="0" indent="0">
              <a:spcBef>
                <a:spcPts val="360"/>
              </a:spcBef>
              <a:spcAft>
                <a:spcPts val="0"/>
              </a:spcAft>
              <a:buNone/>
            </a:pPr>
            <a:r>
              <a:rPr lang="fr-BE" sz="1050">
                <a:solidFill>
                  <a:srgbClr val="666666"/>
                </a:solidFill>
                <a:highlight>
                  <a:srgbClr val="FFFFFF"/>
                </a:highlight>
              </a:rPr>
              <a:t>Ability: technology is not so important. A tool or technology is as good as it is useful to the people who use it. And a forum is simply a forum until it becomes occupied by a community of practice.</a:t>
            </a:r>
            <a:endParaRPr sz="1050">
              <a:solidFill>
                <a:srgbClr val="666666"/>
              </a:solidFill>
              <a:highlight>
                <a:srgbClr val="FFFFFF"/>
              </a:highlight>
            </a:endParaRPr>
          </a:p>
          <a:p>
            <a:pPr marL="0" lvl="0" indent="0">
              <a:spcBef>
                <a:spcPts val="360"/>
              </a:spcBef>
              <a:spcAft>
                <a:spcPts val="0"/>
              </a:spcAft>
              <a:buNone/>
            </a:pPr>
            <a:endParaRPr sz="1050">
              <a:solidFill>
                <a:srgbClr val="666666"/>
              </a:solidFill>
              <a:highlight>
                <a:srgbClr val="FFFFFF"/>
              </a:highlight>
            </a:endParaRPr>
          </a:p>
        </p:txBody>
      </p:sp>
      <p:sp>
        <p:nvSpPr>
          <p:cNvPr id="190" name="Shape 190"/>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14</a:t>
            </a:fld>
            <a:endParaRPr/>
          </a:p>
        </p:txBody>
      </p:sp>
    </p:spTree>
    <p:extLst>
      <p:ext uri="{BB962C8B-B14F-4D97-AF65-F5344CB8AC3E}">
        <p14:creationId xmlns:p14="http://schemas.microsoft.com/office/powerpoint/2010/main" val="197311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97" name="Shape 197"/>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15</a:t>
            </a:fld>
            <a:endParaRPr/>
          </a:p>
        </p:txBody>
      </p:sp>
    </p:spTree>
    <p:extLst>
      <p:ext uri="{BB962C8B-B14F-4D97-AF65-F5344CB8AC3E}">
        <p14:creationId xmlns:p14="http://schemas.microsoft.com/office/powerpoint/2010/main" val="278123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03" name="Shape 20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120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10" name="Shape 21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7598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457200" lvl="0" indent="-317500" rtl="0">
              <a:spcBef>
                <a:spcPts val="360"/>
              </a:spcBef>
              <a:spcAft>
                <a:spcPts val="0"/>
              </a:spcAft>
              <a:buSzPts val="1400"/>
              <a:buChar char="●"/>
            </a:pPr>
            <a:r>
              <a:rPr lang="fr-BE"/>
              <a:t>Explain the horizontal elements: areas of intervention that we will explore today.</a:t>
            </a:r>
            <a:endParaRPr/>
          </a:p>
          <a:p>
            <a:pPr marL="457200" lvl="0" indent="-317500" rtl="0">
              <a:spcBef>
                <a:spcPts val="0"/>
              </a:spcBef>
              <a:spcAft>
                <a:spcPts val="0"/>
              </a:spcAft>
              <a:buSzPts val="1400"/>
              <a:buChar char="●"/>
            </a:pPr>
            <a:r>
              <a:rPr lang="fr-BE"/>
              <a:t>Groups are not the same as CoPs: almost each CoP starts as a group managed by a strong centralised effort.</a:t>
            </a:r>
            <a:endParaRPr/>
          </a:p>
          <a:p>
            <a:pPr marL="457200" lvl="0" indent="-317500" rtl="0">
              <a:spcBef>
                <a:spcPts val="0"/>
              </a:spcBef>
              <a:spcAft>
                <a:spcPts val="0"/>
              </a:spcAft>
              <a:buSzPts val="1400"/>
              <a:buChar char="●"/>
            </a:pPr>
            <a:r>
              <a:rPr lang="fr-BE"/>
              <a:t>Each stage calls for a specific intervention. There is a sequence of interventions</a:t>
            </a:r>
            <a:endParaRPr/>
          </a:p>
          <a:p>
            <a:pPr marL="457200" lvl="0" indent="-317500" rtl="0">
              <a:spcBef>
                <a:spcPts val="0"/>
              </a:spcBef>
              <a:spcAft>
                <a:spcPts val="0"/>
              </a:spcAft>
              <a:buSzPts val="1400"/>
              <a:buChar char="●"/>
            </a:pPr>
            <a:r>
              <a:rPr lang="fr-BE"/>
              <a:t>Today we ocus of the training are the first two pillars</a:t>
            </a:r>
            <a:endParaRPr/>
          </a:p>
        </p:txBody>
      </p:sp>
      <p:sp>
        <p:nvSpPr>
          <p:cNvPr id="216" name="Shape 21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566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23" name="Shape 22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8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fr-BE" sz="1000"/>
              <a:t>Today we will cover several aspects of CoP management. </a:t>
            </a:r>
            <a:endParaRPr sz="1000"/>
          </a:p>
          <a:p>
            <a:pPr marL="457200" lvl="0" indent="-292100" rtl="0">
              <a:spcBef>
                <a:spcPts val="360"/>
              </a:spcBef>
              <a:spcAft>
                <a:spcPts val="0"/>
              </a:spcAft>
              <a:buSzPts val="1000"/>
              <a:buChar char="●"/>
            </a:pPr>
            <a:r>
              <a:rPr lang="fr-BE" sz="1000"/>
              <a:t>we will start from more theoretical perspective and will clarify CoP definition and list key CoP benefits adn barriers. However, we will immediately start identifying the value of CoPs in the DEVCO context.</a:t>
            </a:r>
            <a:endParaRPr sz="1000"/>
          </a:p>
          <a:p>
            <a:pPr marL="457200" lvl="0" indent="-292100" rtl="0">
              <a:spcBef>
                <a:spcPts val="0"/>
              </a:spcBef>
              <a:spcAft>
                <a:spcPts val="0"/>
              </a:spcAft>
              <a:buSzPts val="1000"/>
              <a:buChar char="●"/>
            </a:pPr>
            <a:r>
              <a:rPr lang="fr-BE" sz="1000"/>
              <a:t>we will then introduce a conceptual framework that will allow us to identify components that you, as C4d group owners can manage and steer. </a:t>
            </a:r>
            <a:endParaRPr sz="1000"/>
          </a:p>
          <a:p>
            <a:pPr marL="457200" lvl="0" indent="-292100" rtl="0">
              <a:spcBef>
                <a:spcPts val="0"/>
              </a:spcBef>
              <a:spcAft>
                <a:spcPts val="0"/>
              </a:spcAft>
              <a:buSzPts val="1000"/>
              <a:buChar char="●"/>
            </a:pPr>
            <a:r>
              <a:rPr lang="fr-BE" sz="1000"/>
              <a:t>We then zoom into the practical part of the training. We take look at each individual component of our conceptual framework and present possible interventions.</a:t>
            </a:r>
            <a:endParaRPr sz="1000"/>
          </a:p>
          <a:p>
            <a:pPr marL="457200" lvl="0" indent="-292100" rtl="0">
              <a:spcBef>
                <a:spcPts val="0"/>
              </a:spcBef>
              <a:spcAft>
                <a:spcPts val="0"/>
              </a:spcAft>
              <a:buSzPts val="1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endParaRPr sz="1000"/>
          </a:p>
          <a:p>
            <a:pPr marL="457200" lvl="0" indent="-292100" rtl="0">
              <a:spcBef>
                <a:spcPts val="0"/>
              </a:spcBef>
              <a:spcAft>
                <a:spcPts val="0"/>
              </a:spcAft>
              <a:buSzPts val="1000"/>
              <a:buChar char="●"/>
            </a:pPr>
            <a:r>
              <a:rPr lang="fr-BE" sz="1000"/>
              <a:t>At the end we will discuss how this group can move forward. We hope this training is not a one-off, but a start of a joint travel down the CoP road.</a:t>
            </a:r>
            <a:endParaRPr sz="1000"/>
          </a:p>
        </p:txBody>
      </p:sp>
      <p:sp>
        <p:nvSpPr>
          <p:cNvPr id="99" name="Shape 99"/>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4499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30" name="Shape 23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82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latin typeface="Calibri"/>
              <a:ea typeface="Calibri"/>
              <a:cs typeface="Calibri"/>
              <a:sym typeface="Calibri"/>
            </a:endParaRPr>
          </a:p>
        </p:txBody>
      </p:sp>
      <p:sp>
        <p:nvSpPr>
          <p:cNvPr id="237" name="Shape 237"/>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0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latin typeface="Calibri"/>
              <a:ea typeface="Calibri"/>
              <a:cs typeface="Calibri"/>
              <a:sym typeface="Calibri"/>
            </a:endParaRPr>
          </a:p>
        </p:txBody>
      </p:sp>
      <p:sp>
        <p:nvSpPr>
          <p:cNvPr id="243" name="Shape 243"/>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20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latin typeface="Calibri"/>
              <a:ea typeface="Calibri"/>
              <a:cs typeface="Calibri"/>
              <a:sym typeface="Calibri"/>
            </a:endParaRPr>
          </a:p>
        </p:txBody>
      </p:sp>
      <p:sp>
        <p:nvSpPr>
          <p:cNvPr id="249" name="Shape 249"/>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997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a:latin typeface="Calibri"/>
              <a:ea typeface="Calibri"/>
              <a:cs typeface="Calibri"/>
              <a:sym typeface="Calibri"/>
            </a:endParaRPr>
          </a:p>
        </p:txBody>
      </p:sp>
      <p:sp>
        <p:nvSpPr>
          <p:cNvPr id="255" name="Shape 255"/>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8251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fr-BE">
                <a:latin typeface="Calibri"/>
                <a:ea typeface="Calibri"/>
                <a:cs typeface="Calibri"/>
                <a:sym typeface="Calibri"/>
              </a:rPr>
              <a:t>The first community enabler we’ll look into in more detail is purpose. It should be driving the design and planning of your community. Your community needs to add value to the work of its members, they need to know why they are there, how they can contribute, and what they can expect from the community. So the purpose not only needs to be clear but articulated and shared with members. And successful communities state and restate their purpose through different ways, for e.g. they clearly state the purpose of the online community on the Capacity4Dev; they articulate the ways in which the discussions, resources, activities, etc. of the community will serve the overall purpose of the community; they highlight unique ways in which participation in the community will inform practice.</a:t>
            </a:r>
            <a:endParaRPr>
              <a:latin typeface="Calibri"/>
              <a:ea typeface="Calibri"/>
              <a:cs typeface="Calibri"/>
              <a:sym typeface="Calibri"/>
            </a:endParaRPr>
          </a:p>
          <a:p>
            <a:pPr marL="0" lvl="0" indent="0" rtl="0">
              <a:lnSpc>
                <a:spcPct val="115000"/>
              </a:lnSpc>
              <a:spcBef>
                <a:spcPts val="0"/>
              </a:spcBef>
              <a:spcAft>
                <a:spcPts val="0"/>
              </a:spcAft>
              <a:buNone/>
            </a:pPr>
            <a:r>
              <a:rPr lang="fr-BE">
                <a:latin typeface="Calibri"/>
                <a:ea typeface="Calibri"/>
                <a:cs typeface="Calibri"/>
                <a:sym typeface="Calibri"/>
              </a:rPr>
              <a:t>An example: a FAO staff member was tasked back in 2006 to create a community on food security. She started going through three different iterations before actually settling on what the purpose should be, what type of members should participate, what they would get out of it, etc. This is now one of the most active of the network created by FAO, the FSN Forum. </a:t>
            </a:r>
            <a:endParaRPr>
              <a:latin typeface="Calibri"/>
              <a:ea typeface="Calibri"/>
              <a:cs typeface="Calibri"/>
              <a:sym typeface="Calibri"/>
            </a:endParaRPr>
          </a:p>
        </p:txBody>
      </p:sp>
      <p:sp>
        <p:nvSpPr>
          <p:cNvPr id="261" name="Shape 26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0419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69" name="Shape 269"/>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60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76" name="Shape 276"/>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999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2" name="Shape 28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1732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88" name="Shape 28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54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fr-BE" sz="1000"/>
              <a:t>Today we will cover several aspects of CoP management. </a:t>
            </a:r>
            <a:endParaRPr sz="1000"/>
          </a:p>
          <a:p>
            <a:pPr marL="457200" lvl="0" indent="-292100" rtl="0">
              <a:spcBef>
                <a:spcPts val="360"/>
              </a:spcBef>
              <a:spcAft>
                <a:spcPts val="0"/>
              </a:spcAft>
              <a:buSzPts val="1000"/>
              <a:buChar char="●"/>
            </a:pPr>
            <a:r>
              <a:rPr lang="fr-BE" sz="1000"/>
              <a:t>we will start from more theoretical perspective and will clarify CoP definition and list key CoP benefits adn barriers. However, we will immediately start identifying the value of CoPs in the DEVCO context.</a:t>
            </a:r>
            <a:endParaRPr sz="1000"/>
          </a:p>
          <a:p>
            <a:pPr marL="457200" lvl="0" indent="-292100" rtl="0">
              <a:spcBef>
                <a:spcPts val="0"/>
              </a:spcBef>
              <a:spcAft>
                <a:spcPts val="0"/>
              </a:spcAft>
              <a:buSzPts val="1000"/>
              <a:buChar char="●"/>
            </a:pPr>
            <a:r>
              <a:rPr lang="fr-BE" sz="1000"/>
              <a:t>we will then introduce a conceptual framework that will allow us to identify components that you, as C4d group owners can manage and steer. </a:t>
            </a:r>
            <a:endParaRPr sz="1000"/>
          </a:p>
          <a:p>
            <a:pPr marL="457200" lvl="0" indent="-292100" rtl="0">
              <a:spcBef>
                <a:spcPts val="0"/>
              </a:spcBef>
              <a:spcAft>
                <a:spcPts val="0"/>
              </a:spcAft>
              <a:buSzPts val="1000"/>
              <a:buChar char="●"/>
            </a:pPr>
            <a:r>
              <a:rPr lang="fr-BE" sz="1000"/>
              <a:t>We then zoom into the practical part of the training. We take look at each individual component of our conceptual framework and present possible interventions.</a:t>
            </a:r>
            <a:endParaRPr sz="1000"/>
          </a:p>
          <a:p>
            <a:pPr marL="457200" lvl="0" indent="-292100" rtl="0">
              <a:spcBef>
                <a:spcPts val="0"/>
              </a:spcBef>
              <a:spcAft>
                <a:spcPts val="0"/>
              </a:spcAft>
              <a:buSzPts val="1000"/>
              <a:buChar char="●"/>
            </a:pPr>
            <a:r>
              <a:rPr lang="fr-BE" sz="1000"/>
              <a:t>We made the course applicable to your group. We have prepared a set of exercise that will allow you to develop a community management plan for your group. As we discuss various elements and interventions, you will have the opportunity to see how they could fit your group. At the end of the course you will have a first draft -- a skeleton if you oie -- of yout community management plan.</a:t>
            </a:r>
            <a:endParaRPr sz="1000"/>
          </a:p>
          <a:p>
            <a:pPr marL="457200" lvl="0" indent="-292100" rtl="0">
              <a:spcBef>
                <a:spcPts val="0"/>
              </a:spcBef>
              <a:spcAft>
                <a:spcPts val="0"/>
              </a:spcAft>
              <a:buSzPts val="1000"/>
              <a:buChar char="●"/>
            </a:pPr>
            <a:r>
              <a:rPr lang="fr-BE" sz="1000"/>
              <a:t>At the end we will discuss how this group can move forward. We hope this training is not a one-off, but a start of a joint travel down the CoP road.</a:t>
            </a:r>
            <a:endParaRPr sz="1000"/>
          </a:p>
        </p:txBody>
      </p:sp>
      <p:sp>
        <p:nvSpPr>
          <p:cNvPr id="106" name="Shape 106"/>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605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294" name="Shape 294"/>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748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00" name="Shape 30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161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06" name="Shape 306"/>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6881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13" name="Shape 313"/>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611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20" name="Shape 32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815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a:latin typeface="Calibri"/>
                <a:ea typeface="Calibri"/>
                <a:cs typeface="Calibri"/>
                <a:sym typeface="Calibri"/>
              </a:rPr>
              <a:t>that facilitation was an important enabler for communities. We also know that solely creating an online space like a C4d group it doesn’t mean that people will participate. This is where facilitation comes in by providing structure and process to help accomplish objectives and achieve the community’s purpose. Another important role of facilitation is to make sure that online interactions are done in a respectful way though healthy community dynamics.</a:t>
            </a:r>
            <a:endParaRPr/>
          </a:p>
        </p:txBody>
      </p:sp>
      <p:sp>
        <p:nvSpPr>
          <p:cNvPr id="327" name="Shape 32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703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35" name="Shape 335"/>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84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41" name="Shape 341"/>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897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47" name="Shape 34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032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54" name="Shape 354"/>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427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a:t>10 mins exercise, 5 mins discussion, 5 minutes sharing in plenary.</a:t>
            </a:r>
            <a:endParaRPr/>
          </a:p>
        </p:txBody>
      </p:sp>
      <p:sp>
        <p:nvSpPr>
          <p:cNvPr id="114" name="Shape 114"/>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4</a:t>
            </a:fld>
            <a:endParaRPr/>
          </a:p>
        </p:txBody>
      </p:sp>
    </p:spTree>
    <p:extLst>
      <p:ext uri="{BB962C8B-B14F-4D97-AF65-F5344CB8AC3E}">
        <p14:creationId xmlns:p14="http://schemas.microsoft.com/office/powerpoint/2010/main" val="19698337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60" name="Shape 36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840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66" name="Shape 36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2190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73" name="Shape 373"/>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404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a:t>Content is everything online - papers, images, videos. Also, your members struggle with the information overload → provide meaningful content that will enable members to </a:t>
            </a:r>
            <a:r>
              <a:rPr lang="fr-BE">
                <a:solidFill>
                  <a:srgbClr val="333333"/>
                </a:solidFill>
                <a:highlight>
                  <a:srgbClr val="FFFFFF"/>
                </a:highlight>
              </a:rPr>
              <a:t>better understand the context of their work, reflect on what they do, innovate, learn, etc.</a:t>
            </a:r>
            <a:endParaRPr/>
          </a:p>
          <a:p>
            <a:pPr marL="0" lvl="0" indent="0">
              <a:spcBef>
                <a:spcPts val="360"/>
              </a:spcBef>
              <a:spcAft>
                <a:spcPts val="0"/>
              </a:spcAft>
              <a:buNone/>
            </a:pPr>
            <a:r>
              <a:rPr lang="fr-BE"/>
              <a:t> </a:t>
            </a:r>
            <a:endParaRPr/>
          </a:p>
          <a:p>
            <a:pPr marL="0" lvl="0" indent="0">
              <a:spcBef>
                <a:spcPts val="360"/>
              </a:spcBef>
              <a:spcAft>
                <a:spcPts val="0"/>
              </a:spcAft>
              <a:buNone/>
            </a:pPr>
            <a:r>
              <a:rPr lang="fr-BE"/>
              <a:t>Providing content in CoP is not about providing</a:t>
            </a:r>
            <a:r>
              <a:rPr lang="fr-BE" i="1"/>
              <a:t> a lot</a:t>
            </a:r>
            <a:r>
              <a:rPr lang="fr-BE"/>
              <a:t> of content. News sites produce lot of content, but don’t build communities and relationship. When posting something, ask yourself: what is the value?</a:t>
            </a:r>
            <a:endParaRPr/>
          </a:p>
          <a:p>
            <a:pPr marL="0" lvl="0" indent="0" rtl="0">
              <a:spcBef>
                <a:spcPts val="360"/>
              </a:spcBef>
              <a:spcAft>
                <a:spcPts val="0"/>
              </a:spcAft>
              <a:buNone/>
            </a:pPr>
            <a:r>
              <a:rPr lang="fr-BE"/>
              <a:t>One way to think about the content is to image you are editing a local newspaper.</a:t>
            </a:r>
            <a:endParaRPr/>
          </a:p>
          <a:p>
            <a:pPr marL="457200" lvl="0" indent="-317500" rtl="0">
              <a:spcBef>
                <a:spcPts val="360"/>
              </a:spcBef>
              <a:spcAft>
                <a:spcPts val="0"/>
              </a:spcAft>
              <a:buSzPts val="1400"/>
              <a:buChar char="-"/>
            </a:pPr>
            <a:r>
              <a:rPr lang="fr-BE"/>
              <a:t>provide sense of belonging and attachment to a group of like-minded people. </a:t>
            </a:r>
            <a:endParaRPr/>
          </a:p>
          <a:p>
            <a:pPr marL="457200" lvl="0" indent="-317500" rtl="0">
              <a:spcBef>
                <a:spcPts val="0"/>
              </a:spcBef>
              <a:spcAft>
                <a:spcPts val="0"/>
              </a:spcAft>
              <a:buSzPts val="1400"/>
              <a:buChar char="-"/>
            </a:pPr>
            <a:r>
              <a:rPr lang="fr-BE"/>
              <a:t>break down the global impact for their local members. </a:t>
            </a:r>
            <a:endParaRPr/>
          </a:p>
          <a:p>
            <a:pPr marL="457200" lvl="0" indent="-317500" rtl="0">
              <a:spcBef>
                <a:spcPts val="0"/>
              </a:spcBef>
              <a:spcAft>
                <a:spcPts val="0"/>
              </a:spcAft>
              <a:buSzPts val="1400"/>
              <a:buChar char="-"/>
            </a:pPr>
            <a:r>
              <a:rPr lang="fr-BE"/>
              <a:t>promote local people. </a:t>
            </a:r>
            <a:endParaRPr/>
          </a:p>
          <a:p>
            <a:pPr marL="457200" lvl="0" indent="-317500" rtl="0">
              <a:spcBef>
                <a:spcPts val="0"/>
              </a:spcBef>
              <a:spcAft>
                <a:spcPts val="0"/>
              </a:spcAft>
              <a:buSzPts val="1400"/>
              <a:buChar char="-"/>
            </a:pPr>
            <a:r>
              <a:rPr lang="fr-BE"/>
              <a:t>build a social point of view → emotional bond.</a:t>
            </a:r>
            <a:endParaRPr/>
          </a:p>
        </p:txBody>
      </p:sp>
      <p:sp>
        <p:nvSpPr>
          <p:cNvPr id="380" name="Shape 380"/>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3152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86" name="Shape 386"/>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02724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392" name="Shape 392"/>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236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342900" lvl="0" indent="-254000">
              <a:spcBef>
                <a:spcPts val="0"/>
              </a:spcBef>
              <a:spcAft>
                <a:spcPts val="0"/>
              </a:spcAft>
              <a:buClr>
                <a:schemeClr val="lt1"/>
              </a:buClr>
              <a:buSzPts val="1000"/>
              <a:buFont typeface="Verdana"/>
              <a:buChar char="•"/>
            </a:pPr>
            <a:r>
              <a:rPr lang="fr-BE" sz="1000" b="1" i="1">
                <a:solidFill>
                  <a:srgbClr val="0F5494"/>
                </a:solidFill>
                <a:latin typeface="Verdana"/>
                <a:ea typeface="Verdana"/>
                <a:cs typeface="Verdana"/>
                <a:sym typeface="Verdana"/>
              </a:rPr>
              <a:t>Goal: </a:t>
            </a:r>
            <a:r>
              <a:rPr lang="fr-BE" sz="1000" i="1">
                <a:solidFill>
                  <a:srgbClr val="0F5494"/>
                </a:solidFill>
                <a:latin typeface="Verdana"/>
                <a:ea typeface="Verdana"/>
                <a:cs typeface="Verdana"/>
                <a:sym typeface="Verdana"/>
              </a:rPr>
              <a:t>finding relevant content and presenting it in a meaningful way</a:t>
            </a:r>
            <a:endParaRPr sz="1000"/>
          </a:p>
        </p:txBody>
      </p:sp>
      <p:sp>
        <p:nvSpPr>
          <p:cNvPr id="398" name="Shape 39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6006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0"/>
              </a:spcBef>
              <a:spcAft>
                <a:spcPts val="0"/>
              </a:spcAft>
              <a:buClr>
                <a:schemeClr val="lt1"/>
              </a:buClr>
              <a:buSzPts val="1000"/>
              <a:buFont typeface="Verdana"/>
              <a:buChar char="•"/>
            </a:pPr>
            <a:r>
              <a:rPr lang="fr-BE" sz="1000" b="1" i="1">
                <a:solidFill>
                  <a:srgbClr val="0F5494"/>
                </a:solidFill>
                <a:latin typeface="Verdana"/>
                <a:ea typeface="Verdana"/>
                <a:cs typeface="Verdana"/>
                <a:sym typeface="Verdana"/>
              </a:rPr>
              <a:t>Goal:</a:t>
            </a:r>
            <a:r>
              <a:rPr lang="fr-BE" sz="1000" i="1">
                <a:solidFill>
                  <a:srgbClr val="0F5494"/>
                </a:solidFill>
                <a:latin typeface="Verdana"/>
                <a:ea typeface="Verdana"/>
                <a:cs typeface="Verdana"/>
                <a:sym typeface="Verdana"/>
              </a:rPr>
              <a:t> connecting your members to the relevant events</a:t>
            </a:r>
            <a:br>
              <a:rPr lang="fr-BE" sz="1000" i="1">
                <a:solidFill>
                  <a:srgbClr val="0F5494"/>
                </a:solidFill>
                <a:latin typeface="Verdana"/>
                <a:ea typeface="Verdana"/>
                <a:cs typeface="Verdana"/>
                <a:sym typeface="Verdana"/>
              </a:rPr>
            </a:br>
            <a:r>
              <a:rPr lang="fr-BE" sz="1000" i="1">
                <a:solidFill>
                  <a:srgbClr val="0F5494"/>
                </a:solidFill>
                <a:latin typeface="Verdana"/>
                <a:ea typeface="Verdana"/>
                <a:cs typeface="Verdana"/>
                <a:sym typeface="Verdana"/>
              </a:rPr>
              <a:t/>
            </a:r>
            <a:br>
              <a:rPr lang="fr-BE" sz="1000" i="1">
                <a:solidFill>
                  <a:srgbClr val="0F5494"/>
                </a:solidFill>
                <a:latin typeface="Verdana"/>
                <a:ea typeface="Verdana"/>
                <a:cs typeface="Verdana"/>
                <a:sym typeface="Verdana"/>
              </a:rPr>
            </a:br>
            <a:r>
              <a:rPr lang="fr-BE" sz="1000" i="1">
                <a:solidFill>
                  <a:srgbClr val="0F5494"/>
                </a:solidFill>
                <a:latin typeface="Verdana"/>
                <a:ea typeface="Verdana"/>
                <a:cs typeface="Verdana"/>
                <a:sym typeface="Verdana"/>
              </a:rPr>
              <a:t>How: via </a:t>
            </a:r>
            <a:r>
              <a:rPr lang="fr-BE" sz="1000" b="1" i="1">
                <a:solidFill>
                  <a:srgbClr val="0F5494"/>
                </a:solidFill>
                <a:latin typeface="Verdana"/>
                <a:ea typeface="Verdana"/>
                <a:cs typeface="Verdana"/>
                <a:sym typeface="Verdana"/>
              </a:rPr>
              <a:t>Events</a:t>
            </a:r>
            <a:r>
              <a:rPr lang="fr-BE" sz="1000" i="1">
                <a:solidFill>
                  <a:srgbClr val="0F5494"/>
                </a:solidFill>
                <a:latin typeface="Verdana"/>
                <a:ea typeface="Verdana"/>
                <a:cs typeface="Verdana"/>
                <a:sym typeface="Verdana"/>
              </a:rPr>
              <a:t> section</a:t>
            </a:r>
            <a:endParaRPr sz="1000"/>
          </a:p>
        </p:txBody>
      </p:sp>
      <p:sp>
        <p:nvSpPr>
          <p:cNvPr id="404" name="Shape 404"/>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148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480"/>
              </a:spcBef>
              <a:spcAft>
                <a:spcPts val="0"/>
              </a:spcAft>
              <a:buClr>
                <a:schemeClr val="dk1"/>
              </a:buClr>
              <a:buSzPts val="1100"/>
              <a:buFont typeface="Arial"/>
              <a:buNone/>
            </a:pPr>
            <a:r>
              <a:rPr lang="fr-BE" sz="1000" i="1">
                <a:solidFill>
                  <a:srgbClr val="0F5494"/>
                </a:solidFill>
                <a:latin typeface="Verdana"/>
                <a:ea typeface="Verdana"/>
                <a:cs typeface="Verdana"/>
                <a:sym typeface="Verdana"/>
              </a:rPr>
              <a:t>Goal: space for posting announcements and organising dialogue</a:t>
            </a:r>
            <a:endParaRPr sz="1000"/>
          </a:p>
        </p:txBody>
      </p:sp>
      <p:sp>
        <p:nvSpPr>
          <p:cNvPr id="410" name="Shape 41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51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480"/>
              </a:spcBef>
              <a:spcAft>
                <a:spcPts val="0"/>
              </a:spcAft>
              <a:buClr>
                <a:schemeClr val="lt1"/>
              </a:buClr>
              <a:buSzPts val="1000"/>
              <a:buFont typeface="Verdana"/>
              <a:buChar char="•"/>
            </a:pPr>
            <a:r>
              <a:rPr lang="fr-BE" sz="1000" i="1">
                <a:solidFill>
                  <a:srgbClr val="0F5494"/>
                </a:solidFill>
                <a:latin typeface="Verdana"/>
                <a:ea typeface="Verdana"/>
                <a:cs typeface="Verdana"/>
                <a:sym typeface="Verdana"/>
              </a:rPr>
              <a:t>Goal: profile community activities and/or curate key information</a:t>
            </a:r>
            <a:endParaRPr sz="1000"/>
          </a:p>
        </p:txBody>
      </p:sp>
      <p:sp>
        <p:nvSpPr>
          <p:cNvPr id="416" name="Shape 416"/>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3306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121" name="Shape 12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774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457200" lvl="0" indent="0" rtl="0">
              <a:spcBef>
                <a:spcPts val="400"/>
              </a:spcBef>
              <a:spcAft>
                <a:spcPts val="0"/>
              </a:spcAft>
              <a:buNone/>
            </a:pPr>
            <a:r>
              <a:rPr lang="fr-BE" sz="1000" i="1">
                <a:solidFill>
                  <a:srgbClr val="0F5494"/>
                </a:solidFill>
                <a:latin typeface="Verdana"/>
                <a:ea typeface="Verdana"/>
                <a:cs typeface="Verdana"/>
                <a:sym typeface="Verdana"/>
              </a:rPr>
              <a:t>Ask a few key members to check what you plan to share. They might have extra ideas and share themselves!</a:t>
            </a:r>
            <a:endParaRPr sz="1000" i="1">
              <a:solidFill>
                <a:srgbClr val="0F5494"/>
              </a:solidFill>
              <a:latin typeface="Verdana"/>
              <a:ea typeface="Verdana"/>
              <a:cs typeface="Verdana"/>
              <a:sym typeface="Verdana"/>
            </a:endParaRPr>
          </a:p>
          <a:p>
            <a:pPr marL="457200" lvl="0" indent="0">
              <a:spcBef>
                <a:spcPts val="400"/>
              </a:spcBef>
              <a:spcAft>
                <a:spcPts val="0"/>
              </a:spcAft>
              <a:buClr>
                <a:schemeClr val="dk1"/>
              </a:buClr>
              <a:buSzPts val="1100"/>
              <a:buFont typeface="Arial"/>
              <a:buNone/>
            </a:pPr>
            <a:r>
              <a:rPr lang="fr-BE" sz="1000" i="1">
                <a:solidFill>
                  <a:srgbClr val="0F5494"/>
                </a:solidFill>
                <a:latin typeface="Verdana"/>
                <a:ea typeface="Verdana"/>
                <a:cs typeface="Verdana"/>
                <a:sym typeface="Verdana"/>
              </a:rPr>
              <a:t>Consistency: think journal, always same section at the same page → consistency and reliability</a:t>
            </a:r>
            <a:endParaRPr sz="1000" i="1">
              <a:solidFill>
                <a:srgbClr val="0F5494"/>
              </a:solidFill>
              <a:latin typeface="Verdana"/>
              <a:ea typeface="Verdana"/>
              <a:cs typeface="Verdana"/>
              <a:sym typeface="Verdana"/>
            </a:endParaRPr>
          </a:p>
        </p:txBody>
      </p:sp>
      <p:sp>
        <p:nvSpPr>
          <p:cNvPr id="422" name="Shape 422"/>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761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428" name="Shape 428"/>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3885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35" name="Shape 435"/>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2343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457200" lvl="0" indent="0" rtl="0">
              <a:spcBef>
                <a:spcPts val="400"/>
              </a:spcBef>
              <a:spcAft>
                <a:spcPts val="0"/>
              </a:spcAft>
              <a:buClr>
                <a:schemeClr val="dk1"/>
              </a:buClr>
              <a:buSzPts val="1100"/>
              <a:buFont typeface="Arial"/>
              <a:buNone/>
            </a:pPr>
            <a:endParaRPr sz="1000" i="1">
              <a:solidFill>
                <a:srgbClr val="0F5494"/>
              </a:solidFill>
              <a:latin typeface="Verdana"/>
              <a:ea typeface="Verdana"/>
              <a:cs typeface="Verdana"/>
              <a:sym typeface="Verdana"/>
            </a:endParaRPr>
          </a:p>
        </p:txBody>
      </p:sp>
      <p:sp>
        <p:nvSpPr>
          <p:cNvPr id="441" name="Shape 441"/>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753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457200" lvl="0" indent="0" rtl="0">
              <a:spcBef>
                <a:spcPts val="400"/>
              </a:spcBef>
              <a:spcAft>
                <a:spcPts val="0"/>
              </a:spcAft>
              <a:buNone/>
            </a:pPr>
            <a:r>
              <a:rPr lang="fr-BE" sz="1000" i="1">
                <a:solidFill>
                  <a:srgbClr val="0F5494"/>
                </a:solidFill>
                <a:latin typeface="Verdana"/>
                <a:ea typeface="Verdana"/>
                <a:cs typeface="Verdana"/>
                <a:sym typeface="Verdana"/>
              </a:rPr>
              <a:t>Ask a few key members to check what you plan to share. They might have extra ideas and share themselves!</a:t>
            </a:r>
            <a:endParaRPr sz="1000" i="1">
              <a:solidFill>
                <a:srgbClr val="0F5494"/>
              </a:solidFill>
              <a:latin typeface="Verdana"/>
              <a:ea typeface="Verdana"/>
              <a:cs typeface="Verdana"/>
              <a:sym typeface="Verdana"/>
            </a:endParaRPr>
          </a:p>
          <a:p>
            <a:pPr marL="457200" lvl="0" indent="0" rtl="0">
              <a:spcBef>
                <a:spcPts val="400"/>
              </a:spcBef>
              <a:spcAft>
                <a:spcPts val="0"/>
              </a:spcAft>
              <a:buClr>
                <a:schemeClr val="dk1"/>
              </a:buClr>
              <a:buSzPts val="1100"/>
              <a:buFont typeface="Arial"/>
              <a:buNone/>
            </a:pPr>
            <a:r>
              <a:rPr lang="fr-BE" sz="1000" i="1">
                <a:solidFill>
                  <a:srgbClr val="0F5494"/>
                </a:solidFill>
                <a:latin typeface="Verdana"/>
                <a:ea typeface="Verdana"/>
                <a:cs typeface="Verdana"/>
                <a:sym typeface="Verdana"/>
              </a:rPr>
              <a:t>Consistency: think journal, always same section at the same page → consistency and reliability</a:t>
            </a:r>
            <a:endParaRPr sz="1000" i="1">
              <a:solidFill>
                <a:srgbClr val="0F5494"/>
              </a:solidFill>
              <a:latin typeface="Verdana"/>
              <a:ea typeface="Verdana"/>
              <a:cs typeface="Verdana"/>
              <a:sym typeface="Verdana"/>
            </a:endParaRPr>
          </a:p>
        </p:txBody>
      </p:sp>
      <p:sp>
        <p:nvSpPr>
          <p:cNvPr id="447" name="Shape 447"/>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10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53" name="Shape 453"/>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86709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60" name="Shape 46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4802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0"/>
              </a:spcBef>
              <a:spcAft>
                <a:spcPts val="0"/>
              </a:spcAft>
              <a:buClr>
                <a:schemeClr val="lt1"/>
              </a:buClr>
              <a:buSzPts val="1000"/>
              <a:buFont typeface="Verdana"/>
              <a:buChar char="•"/>
            </a:pPr>
            <a:endParaRPr sz="1000"/>
          </a:p>
        </p:txBody>
      </p:sp>
      <p:sp>
        <p:nvSpPr>
          <p:cNvPr id="466" name="Shape 466"/>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1075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0"/>
              </a:spcBef>
              <a:spcAft>
                <a:spcPts val="0"/>
              </a:spcAft>
              <a:buClr>
                <a:schemeClr val="lt1"/>
              </a:buClr>
              <a:buSzPts val="1000"/>
              <a:buFont typeface="Verdana"/>
              <a:buChar char="•"/>
            </a:pPr>
            <a:endParaRPr sz="1000"/>
          </a:p>
        </p:txBody>
      </p:sp>
      <p:sp>
        <p:nvSpPr>
          <p:cNvPr id="472" name="Shape 472"/>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7703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0"/>
              </a:spcBef>
              <a:spcAft>
                <a:spcPts val="0"/>
              </a:spcAft>
              <a:buClr>
                <a:schemeClr val="lt1"/>
              </a:buClr>
              <a:buSzPts val="1000"/>
              <a:buFont typeface="Verdana"/>
              <a:buChar char="•"/>
            </a:pPr>
            <a:endParaRPr sz="1000"/>
          </a:p>
        </p:txBody>
      </p:sp>
      <p:sp>
        <p:nvSpPr>
          <p:cNvPr id="478" name="Shape 478"/>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46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sz="1050">
                <a:solidFill>
                  <a:srgbClr val="252525"/>
                </a:solidFill>
                <a:highlight>
                  <a:srgbClr val="FFFFFF"/>
                </a:highlight>
              </a:rPr>
              <a:t>Communities of practice are not new phenomena: this type of learning practice has existed for as long as people have been learning and sharing their experiences. The term CoPs were used first time by Lave and Wenger in 1991 when they were researching situated learning. They originally used the term for mode of learning based on what might broadly be termed an apprenticeship model. They saw the acquisition of knowledge as a social process in which people participated in communal learning at different levels depending on their authority in a group.</a:t>
            </a:r>
            <a:endParaRPr sz="1050">
              <a:solidFill>
                <a:srgbClr val="252525"/>
              </a:solidFill>
              <a:highlight>
                <a:srgbClr val="FFFFFF"/>
              </a:highlight>
            </a:endParaRPr>
          </a:p>
          <a:p>
            <a:pPr marL="0" lvl="0" indent="0">
              <a:spcBef>
                <a:spcPts val="360"/>
              </a:spcBef>
              <a:spcAft>
                <a:spcPts val="0"/>
              </a:spcAft>
              <a:buNone/>
            </a:pPr>
            <a:r>
              <a:rPr lang="fr-BE" sz="1050">
                <a:solidFill>
                  <a:srgbClr val="252525"/>
                </a:solidFill>
                <a:highlight>
                  <a:srgbClr val="FFFFFF"/>
                </a:highlight>
              </a:rPr>
              <a:t>The main surge in interest in CoPs and business came in 1998, when Wenger published the results of a ground breaking ethnographic study of a claims processing unit of a large insurance company. A CoP could now be defined in terms of three things. </a:t>
            </a:r>
            <a:endParaRPr sz="1050">
              <a:solidFill>
                <a:srgbClr val="252525"/>
              </a:solidFill>
              <a:highlight>
                <a:srgbClr val="FFFFFF"/>
              </a:highlight>
            </a:endParaRPr>
          </a:p>
          <a:p>
            <a:pPr marL="457200" lvl="0" indent="-295275" rtl="0">
              <a:spcBef>
                <a:spcPts val="360"/>
              </a:spcBef>
              <a:spcAft>
                <a:spcPts val="0"/>
              </a:spcAft>
              <a:buClr>
                <a:srgbClr val="252525"/>
              </a:buClr>
              <a:buSzPts val="1050"/>
              <a:buAutoNum type="arabicPeriod"/>
            </a:pPr>
            <a:r>
              <a:rPr lang="fr-BE" sz="1050">
                <a:solidFill>
                  <a:srgbClr val="252525"/>
                </a:solidFill>
                <a:highlight>
                  <a:srgbClr val="FFFFFF"/>
                </a:highlight>
              </a:rPr>
              <a:t>Domain, or ”what it is about”: the focus of the CoP is a particular area of activity or body of knowledge around which it has organized itself. This is a joint enterprise in as much as it is based on a common or shared understanding that is continually renegotiated by its members. </a:t>
            </a:r>
            <a:endParaRPr sz="1050">
              <a:solidFill>
                <a:srgbClr val="252525"/>
              </a:solidFill>
              <a:highlight>
                <a:srgbClr val="FFFFFF"/>
              </a:highlight>
            </a:endParaRPr>
          </a:p>
          <a:p>
            <a:pPr marL="457200" lvl="0" indent="-295275" rtl="0">
              <a:spcBef>
                <a:spcPts val="0"/>
              </a:spcBef>
              <a:spcAft>
                <a:spcPts val="0"/>
              </a:spcAft>
              <a:buClr>
                <a:srgbClr val="252525"/>
              </a:buClr>
              <a:buSzPts val="1050"/>
              <a:buAutoNum type="arabicPeriod"/>
            </a:pPr>
            <a:r>
              <a:rPr lang="fr-BE" sz="1050">
                <a:solidFill>
                  <a:srgbClr val="252525"/>
                </a:solidFill>
                <a:highlight>
                  <a:srgbClr val="FFFFFF"/>
                </a:highlight>
              </a:rPr>
              <a:t>Community, or “how it functions”: members are linked to each other through their involvement in common activities. It is this mutual engagement that binds the members of a CoP together in a single social entity.</a:t>
            </a:r>
            <a:endParaRPr sz="1050">
              <a:solidFill>
                <a:srgbClr val="252525"/>
              </a:solidFill>
              <a:highlight>
                <a:srgbClr val="FFFFFF"/>
              </a:highlight>
            </a:endParaRPr>
          </a:p>
          <a:p>
            <a:pPr marL="457200" lvl="0" indent="-295275">
              <a:spcBef>
                <a:spcPts val="0"/>
              </a:spcBef>
              <a:spcAft>
                <a:spcPts val="0"/>
              </a:spcAft>
              <a:buClr>
                <a:srgbClr val="252525"/>
              </a:buClr>
              <a:buSzPts val="1050"/>
              <a:buAutoNum type="arabicPeriod"/>
            </a:pPr>
            <a:r>
              <a:rPr lang="fr-BE" sz="1050">
                <a:solidFill>
                  <a:srgbClr val="252525"/>
                </a:solidFill>
                <a:highlight>
                  <a:srgbClr val="FFFFFF"/>
                </a:highlight>
              </a:rPr>
              <a:t>Practice, or “what is produces”: The members of a CoP build up a "shared repertoire" of communal resources over time. Written files are tangible example of this although less tangible examples such as procedures, policies, rituals and idioms may also form part of the repertoire. They all together form a community practice.</a:t>
            </a:r>
            <a:endParaRPr sz="1050">
              <a:solidFill>
                <a:srgbClr val="252525"/>
              </a:solidFill>
              <a:highlight>
                <a:srgbClr val="FFFFFF"/>
              </a:highlight>
            </a:endParaRPr>
          </a:p>
        </p:txBody>
      </p:sp>
      <p:sp>
        <p:nvSpPr>
          <p:cNvPr id="127" name="Shape 127"/>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0916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342900" lvl="0" indent="-254000" rtl="0">
              <a:spcBef>
                <a:spcPts val="0"/>
              </a:spcBef>
              <a:spcAft>
                <a:spcPts val="0"/>
              </a:spcAft>
              <a:buClr>
                <a:schemeClr val="lt1"/>
              </a:buClr>
              <a:buSzPts val="1000"/>
              <a:buFont typeface="Verdana"/>
              <a:buChar char="•"/>
            </a:pPr>
            <a:endParaRPr sz="1000"/>
          </a:p>
        </p:txBody>
      </p:sp>
      <p:sp>
        <p:nvSpPr>
          <p:cNvPr id="484" name="Shape 484"/>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3304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90" name="Shape 490"/>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504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497" name="Shape 497"/>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5624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endParaRPr/>
          </a:p>
        </p:txBody>
      </p:sp>
      <p:sp>
        <p:nvSpPr>
          <p:cNvPr id="503" name="Shape 503"/>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5941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0" name="Shape 51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511" name="Shape 511"/>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64</a:t>
            </a:fld>
            <a:endParaRPr/>
          </a:p>
        </p:txBody>
      </p:sp>
    </p:spTree>
    <p:extLst>
      <p:ext uri="{BB962C8B-B14F-4D97-AF65-F5344CB8AC3E}">
        <p14:creationId xmlns:p14="http://schemas.microsoft.com/office/powerpoint/2010/main" val="42394375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0" name="Shape 520"/>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521" name="Shape 521"/>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65</a:t>
            </a:fld>
            <a:endParaRPr/>
          </a:p>
        </p:txBody>
      </p:sp>
    </p:spTree>
    <p:extLst>
      <p:ext uri="{BB962C8B-B14F-4D97-AF65-F5344CB8AC3E}">
        <p14:creationId xmlns:p14="http://schemas.microsoft.com/office/powerpoint/2010/main" val="158925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917575" y="744538"/>
            <a:ext cx="4964100" cy="37227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79450" y="4714875"/>
            <a:ext cx="5438700" cy="44673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sz="1000">
                <a:solidFill>
                  <a:srgbClr val="000000"/>
                </a:solidFill>
              </a:rPr>
              <a:t>Internet-based technologies provide convenient platforms for CoPs. However, it is important to remember that the term CoP refers to a set of connections among people, whether or not these connections are mediated by technological networks. Members use their connections and relationships as a resource in order to quickly solve problems and, share knowledge. This can happen in the same building, be fully virtual -- or be a hybrid where relationships develop both through a digital platform and in the physical environment, such as face-to-face meetings.</a:t>
            </a:r>
            <a:endParaRPr sz="1000">
              <a:solidFill>
                <a:srgbClr val="000000"/>
              </a:solidFill>
            </a:endParaRPr>
          </a:p>
          <a:p>
            <a:pPr marL="0" lvl="0" indent="0">
              <a:spcBef>
                <a:spcPts val="360"/>
              </a:spcBef>
              <a:spcAft>
                <a:spcPts val="0"/>
              </a:spcAft>
              <a:buNone/>
            </a:pPr>
            <a:r>
              <a:rPr lang="fr-BE" sz="1000">
                <a:solidFill>
                  <a:srgbClr val="000000"/>
                </a:solidFill>
              </a:rPr>
              <a:t>CoPs can be internal or external: they can be internal to an organisation and connect practitioners in a certain domain. In the case of C4d, these would be your internal or private groups. They connect only EC staff, or EC staff and stakeholders of a specific EC project (for example: Fisheries group in Cambodia). We also see internal EC groups that go beyond a specific project -- for example, Joint Programming group.</a:t>
            </a:r>
            <a:endParaRPr sz="1000">
              <a:solidFill>
                <a:srgbClr val="000000"/>
              </a:solidFill>
            </a:endParaRPr>
          </a:p>
          <a:p>
            <a:pPr marL="0" lvl="0" indent="0">
              <a:spcBef>
                <a:spcPts val="360"/>
              </a:spcBef>
              <a:spcAft>
                <a:spcPts val="0"/>
              </a:spcAft>
              <a:buNone/>
            </a:pPr>
            <a:r>
              <a:rPr lang="fr-BE" sz="1000">
                <a:solidFill>
                  <a:srgbClr val="000000"/>
                </a:solidFill>
              </a:rPr>
              <a:t>The groups can also be open to the external stakeholders. In some groups you want to engage with the experts in other organisations, such as other international agencies or civil society. This is the case in the majority of public groups.</a:t>
            </a:r>
            <a:endParaRPr sz="1000">
              <a:solidFill>
                <a:srgbClr val="000000"/>
              </a:solidFill>
            </a:endParaRPr>
          </a:p>
          <a:p>
            <a:pPr marL="0" lvl="0" indent="0">
              <a:spcBef>
                <a:spcPts val="360"/>
              </a:spcBef>
              <a:spcAft>
                <a:spcPts val="0"/>
              </a:spcAft>
              <a:buNone/>
            </a:pPr>
            <a:r>
              <a:rPr lang="fr-BE" sz="1000">
                <a:solidFill>
                  <a:srgbClr val="000000"/>
                </a:solidFill>
              </a:rPr>
              <a:t>Final point on difference with networks and teams. Team is a group of people brought together in a top-down way by an organisation. It exists primarily to deliver on a certain task or organisational goal. CoPs are self-steering. The CoP drive is the shared interests that can be unrelated to the organisational goals.</a:t>
            </a:r>
            <a:endParaRPr sz="1000">
              <a:solidFill>
                <a:srgbClr val="000000"/>
              </a:solidFill>
            </a:endParaRPr>
          </a:p>
          <a:p>
            <a:pPr marL="0" lvl="0" indent="0" rtl="0">
              <a:spcBef>
                <a:spcPts val="360"/>
              </a:spcBef>
              <a:spcAft>
                <a:spcPts val="0"/>
              </a:spcAft>
              <a:buNone/>
            </a:pPr>
            <a:r>
              <a:rPr lang="fr-BE" sz="1000">
                <a:solidFill>
                  <a:srgbClr val="000000"/>
                </a:solidFill>
                <a:highlight>
                  <a:srgbClr val="FFFFFF"/>
                </a:highlight>
              </a:rPr>
              <a:t>All communities of practice are networks in the sense that they involve connections among members. But not all networks are communities of practice. </a:t>
            </a:r>
            <a:r>
              <a:rPr lang="fr-BE" sz="1000">
                <a:solidFill>
                  <a:srgbClr val="000000"/>
                </a:solidFill>
              </a:rPr>
              <a:t>Networks are primarily viewed as sets of relationships and connections among participants. They primarily catalyse information flows and helpful linkages. CoPs involve developing a shared identity around an area of expertise.</a:t>
            </a:r>
            <a:endParaRPr sz="1050">
              <a:solidFill>
                <a:srgbClr val="666666"/>
              </a:solidFill>
              <a:highlight>
                <a:srgbClr val="FFFFFF"/>
              </a:highlight>
            </a:endParaRPr>
          </a:p>
        </p:txBody>
      </p:sp>
      <p:sp>
        <p:nvSpPr>
          <p:cNvPr id="135" name="Shape 135"/>
          <p:cNvSpPr txBox="1">
            <a:spLocks noGrp="1"/>
          </p:cNvSpPr>
          <p:nvPr>
            <p:ph type="sldNum" idx="12"/>
          </p:nvPr>
        </p:nvSpPr>
        <p:spPr>
          <a:xfrm>
            <a:off x="3849688" y="9428163"/>
            <a:ext cx="2946300" cy="49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fr-BE"/>
              <a:t>7</a:t>
            </a:fld>
            <a:endParaRPr/>
          </a:p>
        </p:txBody>
      </p:sp>
    </p:spTree>
    <p:extLst>
      <p:ext uri="{BB962C8B-B14F-4D97-AF65-F5344CB8AC3E}">
        <p14:creationId xmlns:p14="http://schemas.microsoft.com/office/powerpoint/2010/main" val="1767629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rtl="0">
              <a:spcBef>
                <a:spcPts val="360"/>
              </a:spcBef>
              <a:spcAft>
                <a:spcPts val="0"/>
              </a:spcAft>
              <a:buNone/>
            </a:pPr>
            <a:r>
              <a:rPr lang="fr-BE"/>
              <a:t>Show: </a:t>
            </a:r>
            <a:endParaRPr/>
          </a:p>
          <a:p>
            <a:pPr marL="0" lvl="0" indent="0">
              <a:spcBef>
                <a:spcPts val="360"/>
              </a:spcBef>
              <a:spcAft>
                <a:spcPts val="0"/>
              </a:spcAft>
              <a:buClr>
                <a:schemeClr val="dk1"/>
              </a:buClr>
              <a:buSzPts val="1100"/>
              <a:buFont typeface="Arial"/>
              <a:buNone/>
            </a:pPr>
            <a:r>
              <a:rPr lang="fr-BE"/>
              <a:t>World Bank: WBG Connect -- </a:t>
            </a:r>
            <a:r>
              <a:rPr lang="fr-BE" u="sng">
                <a:solidFill>
                  <a:schemeClr val="hlink"/>
                </a:solidFill>
                <a:hlinkClick r:id="rId3"/>
              </a:rPr>
              <a:t>https://olc.worldbank.org/wbg-connect</a:t>
            </a:r>
            <a:r>
              <a:rPr lang="fr-BE"/>
              <a:t> </a:t>
            </a:r>
            <a:endParaRPr/>
          </a:p>
          <a:p>
            <a:pPr marL="0" lvl="0" indent="0">
              <a:spcBef>
                <a:spcPts val="360"/>
              </a:spcBef>
              <a:spcAft>
                <a:spcPts val="0"/>
              </a:spcAft>
              <a:buNone/>
            </a:pPr>
            <a:r>
              <a:rPr lang="fr-BE"/>
              <a:t>FAO: FSN Forum -- </a:t>
            </a:r>
            <a:r>
              <a:rPr lang="fr-BE" u="sng">
                <a:solidFill>
                  <a:schemeClr val="hlink"/>
                </a:solidFill>
                <a:hlinkClick r:id="rId4"/>
              </a:rPr>
              <a:t>http://www.fao.org/fsnforum/</a:t>
            </a:r>
            <a:r>
              <a:rPr lang="fr-BE"/>
              <a:t> </a:t>
            </a:r>
            <a:endParaRPr/>
          </a:p>
          <a:p>
            <a:pPr marL="0" lvl="0" indent="0" rtl="0">
              <a:spcBef>
                <a:spcPts val="360"/>
              </a:spcBef>
              <a:spcAft>
                <a:spcPts val="0"/>
              </a:spcAft>
              <a:buNone/>
            </a:pPr>
            <a:r>
              <a:rPr lang="fr-BE"/>
              <a:t>UNDP: Global networks set up to serve as a bridge between bridge between HQ and the field. Knowledge Networks become institutionalized as part of the become institutionalized as part of the UNDP business plan in 2002. News updates, e-discussions, policy/practice guidance, practice workshops, responses to queries. </a:t>
            </a:r>
            <a:endParaRPr/>
          </a:p>
          <a:p>
            <a:pPr marL="0" lvl="0" indent="0" rtl="0">
              <a:spcBef>
                <a:spcPts val="360"/>
              </a:spcBef>
              <a:spcAft>
                <a:spcPts val="0"/>
              </a:spcAft>
              <a:buNone/>
            </a:pPr>
            <a:r>
              <a:rPr lang="fr-BE"/>
              <a:t>KM4Dev: group of KM practitioners in the development arena. Cross-institutional.</a:t>
            </a:r>
            <a:endParaRPr/>
          </a:p>
          <a:p>
            <a:pPr marL="0" lvl="0" indent="0">
              <a:spcBef>
                <a:spcPts val="360"/>
              </a:spcBef>
              <a:spcAft>
                <a:spcPts val="0"/>
              </a:spcAft>
              <a:buNone/>
            </a:pPr>
            <a:endParaRPr/>
          </a:p>
        </p:txBody>
      </p:sp>
      <p:sp>
        <p:nvSpPr>
          <p:cNvPr id="141" name="Shape 14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72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79450" y="4714875"/>
            <a:ext cx="5438775" cy="4467225"/>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fr-BE"/>
              <a:t>CoPs are often an integral part of the knowledge management strategies and interventions. There are many ways to look at the KM, but one traditional distinction is between explicit and tacit knowledge. The KM interventions can be focused on “hard” aspects -- such as IT systems -- and “soft aspects. The CoPs are one of the key instruments to share the soft knowldge, the tacit knowledge that is in people’s head. A quote from LKDS demonstrates that this is exactly DEVCO thinking.</a:t>
            </a:r>
            <a:endParaRPr/>
          </a:p>
          <a:p>
            <a:pPr marL="0" lvl="0" indent="0">
              <a:spcBef>
                <a:spcPts val="360"/>
              </a:spcBef>
              <a:spcAft>
                <a:spcPts val="0"/>
              </a:spcAft>
              <a:buNone/>
            </a:pPr>
            <a:r>
              <a:rPr lang="fr-BE"/>
              <a:t>This strategic framework is a top-line DEVCO guideline that frames everything. It is then to each unit and project to translate it in its own objectives and to find the way in which it will make a meaningful contribution to the unit or project efforts.</a:t>
            </a:r>
            <a:endParaRPr/>
          </a:p>
        </p:txBody>
      </p:sp>
      <p:sp>
        <p:nvSpPr>
          <p:cNvPr id="151" name="Shape 151"/>
          <p:cNvSpPr>
            <a:spLocks noGrp="1" noRot="1" noChangeAspect="1"/>
          </p:cNvSpPr>
          <p:nvPr>
            <p:ph type="sldImg" idx="2"/>
          </p:nvPr>
        </p:nvSpPr>
        <p:spPr>
          <a:xfrm>
            <a:off x="917575" y="744538"/>
            <a:ext cx="4964113" cy="37226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11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8"/>
        <p:cNvGrpSpPr/>
        <p:nvPr/>
      </p:nvGrpSpPr>
      <p:grpSpPr>
        <a:xfrm>
          <a:off x="0" y="0"/>
          <a:ext cx="0" cy="0"/>
          <a:chOff x="0" y="0"/>
          <a:chExt cx="0" cy="0"/>
        </a:xfrm>
      </p:grpSpPr>
      <p:sp>
        <p:nvSpPr>
          <p:cNvPr id="19" name="Shape 19"/>
          <p:cNvSpPr/>
          <p:nvPr/>
        </p:nvSpPr>
        <p:spPr>
          <a:xfrm>
            <a:off x="0" y="981075"/>
            <a:ext cx="9180513" cy="5876925"/>
          </a:xfrm>
          <a:prstGeom prst="rect">
            <a:avLst/>
          </a:prstGeom>
          <a:solidFill>
            <a:srgbClr val="0F5494"/>
          </a:solidFill>
          <a:ln w="25400" cap="flat" cmpd="sng">
            <a:solidFill>
              <a:srgbClr val="0F5494"/>
            </a:solidFill>
            <a:prstDash val="solid"/>
            <a:miter lim="8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0" name="Shape 20" descr="LOGO CE-EN-quadri.eps"/>
          <p:cNvPicPr preferRelativeResize="0"/>
          <p:nvPr/>
        </p:nvPicPr>
        <p:blipFill rotWithShape="1">
          <a:blip r:embed="rId2">
            <a:alphaModFix/>
          </a:blip>
          <a:srcRect/>
          <a:stretch/>
        </p:blipFill>
        <p:spPr>
          <a:xfrm>
            <a:off x="3957638" y="258763"/>
            <a:ext cx="1436687" cy="998537"/>
          </a:xfrm>
          <a:prstGeom prst="rect">
            <a:avLst/>
          </a:prstGeom>
          <a:noFill/>
          <a:ln>
            <a:noFill/>
          </a:ln>
        </p:spPr>
      </p:pic>
      <p:sp>
        <p:nvSpPr>
          <p:cNvPr id="21" name="Shape 21"/>
          <p:cNvSpPr/>
          <p:nvPr/>
        </p:nvSpPr>
        <p:spPr>
          <a:xfrm>
            <a:off x="4267200" y="6659563"/>
            <a:ext cx="611188" cy="215900"/>
          </a:xfrm>
          <a:prstGeom prst="rect">
            <a:avLst/>
          </a:prstGeom>
          <a:solidFill>
            <a:srgbClr val="133176"/>
          </a:solidFill>
          <a:ln w="9525" cap="flat" cmpd="sng">
            <a:solidFill>
              <a:srgbClr val="133176"/>
            </a:solidFill>
            <a:prstDash val="solid"/>
            <a:miter lim="8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2" name="Shape 22"/>
          <p:cNvSpPr txBox="1">
            <a:spLocks noGrp="1"/>
          </p:cNvSpPr>
          <p:nvPr>
            <p:ph type="ctrTitle"/>
          </p:nvPr>
        </p:nvSpPr>
        <p:spPr>
          <a:xfrm>
            <a:off x="3995738" y="2565400"/>
            <a:ext cx="5040312" cy="790575"/>
          </a:xfrm>
          <a:prstGeom prst="rect">
            <a:avLst/>
          </a:prstGeom>
          <a:noFill/>
          <a:ln>
            <a:noFill/>
          </a:ln>
        </p:spPr>
        <p:txBody>
          <a:bodyPr spcFirstLastPara="1" wrap="square" lIns="91425" tIns="91425" rIns="91425" bIns="91425" anchor="ctr" anchorCtr="0"/>
          <a:lstStyle>
            <a:lvl1pPr marL="3175" marR="0" lvl="0" indent="-3175" algn="l" rtl="0">
              <a:spcBef>
                <a:spcPts val="0"/>
              </a:spcBef>
              <a:spcAft>
                <a:spcPts val="0"/>
              </a:spcAft>
              <a:buSzPts val="1400"/>
              <a:buNone/>
              <a:defRPr sz="7600" b="1" i="0" u="none" strike="noStrike" cap="none">
                <a:solidFill>
                  <a:srgbClr val="FFD62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23" name="Shape 23"/>
          <p:cNvSpPr txBox="1">
            <a:spLocks noGrp="1"/>
          </p:cNvSpPr>
          <p:nvPr>
            <p:ph type="subTitle" idx="1"/>
          </p:nvPr>
        </p:nvSpPr>
        <p:spPr>
          <a:xfrm>
            <a:off x="611188" y="3716338"/>
            <a:ext cx="8532812" cy="1728787"/>
          </a:xfrm>
          <a:prstGeom prst="rect">
            <a:avLst/>
          </a:prstGeom>
          <a:noFill/>
          <a:ln>
            <a:noFill/>
          </a:ln>
        </p:spPr>
        <p:txBody>
          <a:bodyPr spcFirstLastPara="1" wrap="square" lIns="91425" tIns="91425" rIns="91425" bIns="91425" anchor="t" anchorCtr="0"/>
          <a:lstStyle>
            <a:lvl1pPr marL="0" marR="0" lvl="0" indent="0" algn="l" rtl="0">
              <a:spcBef>
                <a:spcPts val="600"/>
              </a:spcBef>
              <a:spcAft>
                <a:spcPts val="0"/>
              </a:spcAft>
              <a:buClr>
                <a:schemeClr val="lt1"/>
              </a:buClr>
              <a:buSzPts val="2400"/>
              <a:buFont typeface="Verdana"/>
              <a:buNone/>
              <a:defRPr sz="3000" b="1" i="0" u="none" strike="noStrike" cap="none">
                <a:solidFill>
                  <a:schemeClr val="lt1"/>
                </a:solidFill>
                <a:latin typeface="Verdana"/>
                <a:ea typeface="Verdana"/>
                <a:cs typeface="Verdana"/>
                <a:sym typeface="Verdana"/>
              </a:defRPr>
            </a:lvl1pPr>
            <a:lvl2pPr marL="742950" marR="0" lvl="1" indent="-28575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1430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1"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25" name="Shape 2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26" name="Shape 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lt1"/>
                </a:solidFill>
                <a:latin typeface="Verdana"/>
                <a:ea typeface="Verdana"/>
                <a:cs typeface="Verdana"/>
                <a:sym typeface="Verdana"/>
              </a:defRPr>
            </a:lvl1pPr>
            <a:lvl2pPr marL="0" marR="0" lvl="1" indent="0" algn="r" rtl="0">
              <a:spcBef>
                <a:spcPts val="0"/>
              </a:spcBef>
              <a:spcAft>
                <a:spcPts val="0"/>
              </a:spcAft>
              <a:buNone/>
              <a:defRPr sz="1400" b="0" i="0" u="none" strike="noStrike" cap="none">
                <a:solidFill>
                  <a:schemeClr val="lt1"/>
                </a:solidFill>
                <a:latin typeface="Verdana"/>
                <a:ea typeface="Verdana"/>
                <a:cs typeface="Verdana"/>
                <a:sym typeface="Verdana"/>
              </a:defRPr>
            </a:lvl2pPr>
            <a:lvl3pPr marL="0" marR="0" lvl="2" indent="0" algn="r" rtl="0">
              <a:spcBef>
                <a:spcPts val="0"/>
              </a:spcBef>
              <a:spcAft>
                <a:spcPts val="0"/>
              </a:spcAft>
              <a:buNone/>
              <a:defRPr sz="1400" b="0" i="0" u="none" strike="noStrike" cap="none">
                <a:solidFill>
                  <a:schemeClr val="lt1"/>
                </a:solidFill>
                <a:latin typeface="Verdana"/>
                <a:ea typeface="Verdana"/>
                <a:cs typeface="Verdana"/>
                <a:sym typeface="Verdana"/>
              </a:defRPr>
            </a:lvl3pPr>
            <a:lvl4pPr marL="0" marR="0" lvl="3" indent="0" algn="r" rtl="0">
              <a:spcBef>
                <a:spcPts val="0"/>
              </a:spcBef>
              <a:spcAft>
                <a:spcPts val="0"/>
              </a:spcAft>
              <a:buNone/>
              <a:defRPr sz="1400" b="0" i="0" u="none" strike="noStrike" cap="none">
                <a:solidFill>
                  <a:schemeClr val="lt1"/>
                </a:solidFill>
                <a:latin typeface="Verdana"/>
                <a:ea typeface="Verdana"/>
                <a:cs typeface="Verdana"/>
                <a:sym typeface="Verdana"/>
              </a:defRPr>
            </a:lvl4pPr>
            <a:lvl5pPr marL="0" marR="0" lvl="4" indent="0" algn="r" rtl="0">
              <a:spcBef>
                <a:spcPts val="0"/>
              </a:spcBef>
              <a:spcAft>
                <a:spcPts val="0"/>
              </a:spcAft>
              <a:buNone/>
              <a:defRPr sz="1400" b="0" i="0" u="none" strike="noStrike" cap="none">
                <a:solidFill>
                  <a:schemeClr val="lt1"/>
                </a:solidFill>
                <a:latin typeface="Verdana"/>
                <a:ea typeface="Verdana"/>
                <a:cs typeface="Verdana"/>
                <a:sym typeface="Verdana"/>
              </a:defRPr>
            </a:lvl5pPr>
            <a:lvl6pPr marL="0" marR="0" lvl="5" indent="0" algn="r" rtl="0">
              <a:spcBef>
                <a:spcPts val="0"/>
              </a:spcBef>
              <a:spcAft>
                <a:spcPts val="0"/>
              </a:spcAft>
              <a:buNone/>
              <a:defRPr sz="1400" b="0" i="0" u="none" strike="noStrike" cap="none">
                <a:solidFill>
                  <a:schemeClr val="lt1"/>
                </a:solidFill>
                <a:latin typeface="Verdana"/>
                <a:ea typeface="Verdana"/>
                <a:cs typeface="Verdana"/>
                <a:sym typeface="Verdana"/>
              </a:defRPr>
            </a:lvl6pPr>
            <a:lvl7pPr marL="0" marR="0" lvl="6" indent="0" algn="r" rtl="0">
              <a:spcBef>
                <a:spcPts val="0"/>
              </a:spcBef>
              <a:spcAft>
                <a:spcPts val="0"/>
              </a:spcAft>
              <a:buNone/>
              <a:defRPr sz="1400" b="0" i="0" u="none" strike="noStrike" cap="none">
                <a:solidFill>
                  <a:schemeClr val="lt1"/>
                </a:solidFill>
                <a:latin typeface="Verdana"/>
                <a:ea typeface="Verdana"/>
                <a:cs typeface="Verdana"/>
                <a:sym typeface="Verdana"/>
              </a:defRPr>
            </a:lvl7pPr>
            <a:lvl8pPr marL="0" marR="0" lvl="7" indent="0" algn="r" rtl="0">
              <a:spcBef>
                <a:spcPts val="0"/>
              </a:spcBef>
              <a:spcAft>
                <a:spcPts val="0"/>
              </a:spcAft>
              <a:buNone/>
              <a:defRPr sz="1400" b="0" i="0" u="none" strike="noStrike" cap="none">
                <a:solidFill>
                  <a:schemeClr val="lt1"/>
                </a:solidFill>
                <a:latin typeface="Verdana"/>
                <a:ea typeface="Verdana"/>
                <a:cs typeface="Verdana"/>
                <a:sym typeface="Verdana"/>
              </a:defRPr>
            </a:lvl8pPr>
            <a:lvl9pPr marL="0" marR="0" lvl="8" indent="0" algn="r" rtl="0">
              <a:spcBef>
                <a:spcPts val="0"/>
              </a:spcBef>
              <a:spcAft>
                <a:spcPts val="0"/>
              </a:spcAft>
              <a:buNone/>
              <a:defRPr sz="1400" b="0" i="0" u="none" strike="noStrike" cap="none">
                <a:solidFill>
                  <a:schemeClr val="lt1"/>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95288" y="1339850"/>
            <a:ext cx="8229600" cy="936625"/>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80" name="Shape 80"/>
          <p:cNvSpPr txBox="1">
            <a:spLocks noGrp="1"/>
          </p:cNvSpPr>
          <p:nvPr>
            <p:ph type="body" idx="1"/>
          </p:nvPr>
        </p:nvSpPr>
        <p:spPr>
          <a:xfrm rot="5400000">
            <a:off x="2807493" y="142081"/>
            <a:ext cx="3529013" cy="82296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82" name="Shape 8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83" name="Shape 8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5310188" y="2644776"/>
            <a:ext cx="4681538" cy="2071687"/>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86" name="Shape 86"/>
          <p:cNvSpPr txBox="1">
            <a:spLocks noGrp="1"/>
          </p:cNvSpPr>
          <p:nvPr>
            <p:ph type="body" idx="1"/>
          </p:nvPr>
        </p:nvSpPr>
        <p:spPr>
          <a:xfrm rot="5400000">
            <a:off x="1088231" y="646906"/>
            <a:ext cx="4681538" cy="6067425"/>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88" name="Shape 8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89" name="Shape 8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29" name="Shape 2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30" name="Shape 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95288" y="1339850"/>
            <a:ext cx="8229600" cy="936625"/>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33" name="Shape 33"/>
          <p:cNvSpPr txBox="1">
            <a:spLocks noGrp="1"/>
          </p:cNvSpPr>
          <p:nvPr>
            <p:ph type="body" idx="1"/>
          </p:nvPr>
        </p:nvSpPr>
        <p:spPr>
          <a:xfrm>
            <a:off x="457200" y="2492375"/>
            <a:ext cx="8229600" cy="352901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35" name="Shape 35"/>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36" name="Shape 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358775" marR="0" lvl="0" indent="-358775" algn="l" rtl="0">
              <a:spcBef>
                <a:spcPts val="0"/>
              </a:spcBef>
              <a:spcAft>
                <a:spcPts val="0"/>
              </a:spcAft>
              <a:buSzPts val="1400"/>
              <a:buNone/>
              <a:defRPr sz="4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39" name="Shape 39"/>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2400"/>
              <a:buFont typeface="Verdana"/>
              <a:buNone/>
              <a:defRPr sz="2000" b="0" i="1" u="none" strike="noStrike" cap="none">
                <a:solidFill>
                  <a:srgbClr val="0F5494"/>
                </a:solidFill>
                <a:latin typeface="Verdana"/>
                <a:ea typeface="Verdana"/>
                <a:cs typeface="Verdana"/>
                <a:sym typeface="Verdana"/>
              </a:defRPr>
            </a:lvl1pPr>
            <a:lvl2pPr marL="914400" marR="0" lvl="1" indent="-228600" algn="l" rtl="0">
              <a:spcBef>
                <a:spcPts val="360"/>
              </a:spcBef>
              <a:spcAft>
                <a:spcPts val="0"/>
              </a:spcAft>
              <a:buClr>
                <a:srgbClr val="009FBA"/>
              </a:buClr>
              <a:buSzPts val="2000"/>
              <a:buFont typeface="Verdana"/>
              <a:buNone/>
              <a:defRPr sz="1800" b="1" i="0" u="none" strike="noStrike" cap="none">
                <a:solidFill>
                  <a:srgbClr val="0F5494"/>
                </a:solidFill>
                <a:latin typeface="Verdana"/>
                <a:ea typeface="Verdana"/>
                <a:cs typeface="Verdana"/>
                <a:sym typeface="Verdana"/>
              </a:defRPr>
            </a:lvl2pPr>
            <a:lvl3pPr marL="1371600" marR="0" lvl="2" indent="-228600" algn="l" rtl="0">
              <a:spcBef>
                <a:spcPts val="320"/>
              </a:spcBef>
              <a:spcAft>
                <a:spcPts val="0"/>
              </a:spcAft>
              <a:buClr>
                <a:srgbClr val="0F5494"/>
              </a:buClr>
              <a:buSzPts val="1400"/>
              <a:buFont typeface="Verdana"/>
              <a:buNone/>
              <a:defRPr sz="1600" b="0" i="0" u="none" strike="noStrike" cap="none">
                <a:solidFill>
                  <a:srgbClr val="0F5494"/>
                </a:solidFill>
                <a:latin typeface="Verdana"/>
                <a:ea typeface="Verdana"/>
                <a:cs typeface="Verdana"/>
                <a:sym typeface="Verdana"/>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41" name="Shape 4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42" name="Shape 4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95288" y="1339850"/>
            <a:ext cx="8229600" cy="936625"/>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2492375"/>
            <a:ext cx="4038600" cy="352901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body" idx="2"/>
          </p:nvPr>
        </p:nvSpPr>
        <p:spPr>
          <a:xfrm>
            <a:off x="4648200" y="2492375"/>
            <a:ext cx="4038600" cy="352901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lt1"/>
              </a:buClr>
              <a:buSzPts val="2800"/>
              <a:buFont typeface="Verdana"/>
              <a:buChar char="•"/>
              <a:defRPr sz="2800" b="0" i="1" u="none" strike="noStrike" cap="none">
                <a:solidFill>
                  <a:srgbClr val="0F5494"/>
                </a:solidFill>
                <a:latin typeface="Verdana"/>
                <a:ea typeface="Verdana"/>
                <a:cs typeface="Verdana"/>
                <a:sym typeface="Verdana"/>
              </a:defRPr>
            </a:lvl1pPr>
            <a:lvl2pPr marL="914400" marR="0" lvl="1" indent="-381000" algn="l" rtl="0">
              <a:spcBef>
                <a:spcPts val="480"/>
              </a:spcBef>
              <a:spcAft>
                <a:spcPts val="0"/>
              </a:spcAft>
              <a:buClr>
                <a:srgbClr val="009FBA"/>
              </a:buClr>
              <a:buSzPts val="2400"/>
              <a:buFont typeface="Verdana"/>
              <a:buChar char="•"/>
              <a:defRPr sz="2400" b="1" i="0" u="none" strike="noStrike" cap="none">
                <a:solidFill>
                  <a:srgbClr val="0F5494"/>
                </a:solidFill>
                <a:latin typeface="Verdana"/>
                <a:ea typeface="Verdana"/>
                <a:cs typeface="Verdana"/>
                <a:sym typeface="Verdana"/>
              </a:defRPr>
            </a:lvl2pPr>
            <a:lvl3pPr marL="1371600" marR="0" lvl="2" indent="-228600" algn="l" rtl="0">
              <a:spcBef>
                <a:spcPts val="400"/>
              </a:spcBef>
              <a:spcAft>
                <a:spcPts val="0"/>
              </a:spcAft>
              <a:buSzPts val="1400"/>
              <a:buNone/>
              <a:defRPr sz="2000" b="0" i="0" u="none" strike="noStrike" cap="none">
                <a:solidFill>
                  <a:srgbClr val="0F5494"/>
                </a:solidFill>
                <a:latin typeface="Verdana"/>
                <a:ea typeface="Verdana"/>
                <a:cs typeface="Verdana"/>
                <a:sym typeface="Verdan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48" name="Shape 48"/>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49" name="Shape 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52" name="Shape 52"/>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4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Verdana"/>
              <a:buNone/>
              <a:defRPr sz="2400" b="1" i="1" u="none" strike="noStrike" cap="none">
                <a:solidFill>
                  <a:srgbClr val="0F5494"/>
                </a:solidFill>
                <a:latin typeface="Verdana"/>
                <a:ea typeface="Verdana"/>
                <a:cs typeface="Verdana"/>
                <a:sym typeface="Verdana"/>
              </a:defRPr>
            </a:lvl1pPr>
            <a:lvl2pPr marL="914400" marR="0" lvl="1" indent="-228600" algn="l" rtl="0">
              <a:spcBef>
                <a:spcPts val="400"/>
              </a:spcBef>
              <a:spcAft>
                <a:spcPts val="0"/>
              </a:spcAft>
              <a:buClr>
                <a:srgbClr val="009FBA"/>
              </a:buClr>
              <a:buSzPts val="2000"/>
              <a:buFont typeface="Verdana"/>
              <a:buNone/>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Clr>
                <a:srgbClr val="0F5494"/>
              </a:buClr>
              <a:buSzPts val="1400"/>
              <a:buFont typeface="Verdana"/>
              <a:buNone/>
              <a:defRPr sz="1800" b="1" i="0" u="none" strike="noStrike" cap="none">
                <a:solidFill>
                  <a:srgbClr val="0F5494"/>
                </a:solidFill>
                <a:latin typeface="Verdana"/>
                <a:ea typeface="Verdana"/>
                <a:cs typeface="Verdana"/>
                <a:sym typeface="Verdana"/>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360"/>
              </a:spcBef>
              <a:spcAft>
                <a:spcPts val="0"/>
              </a:spcAft>
              <a:buSzPts val="1400"/>
              <a:buNone/>
              <a:defRPr sz="1800" b="0" i="0" u="none" strike="noStrike" cap="none">
                <a:solidFill>
                  <a:srgbClr val="0F5494"/>
                </a:solidFill>
                <a:latin typeface="Verdana"/>
                <a:ea typeface="Verdana"/>
                <a:cs typeface="Verdana"/>
                <a:sym typeface="Verdan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57" name="Shape 57"/>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58" name="Shape 5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95288" y="1339850"/>
            <a:ext cx="8229600" cy="936625"/>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62" name="Shape 6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63" name="Shape 6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358775" marR="0" lvl="0" indent="-358775"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66" name="Shape 66"/>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Verdana"/>
              <a:buChar char="•"/>
              <a:defRPr sz="3200" b="0" i="1" u="none" strike="noStrike" cap="none">
                <a:solidFill>
                  <a:srgbClr val="0F5494"/>
                </a:solidFill>
                <a:latin typeface="Verdana"/>
                <a:ea typeface="Verdana"/>
                <a:cs typeface="Verdana"/>
                <a:sym typeface="Verdana"/>
              </a:defRPr>
            </a:lvl1pPr>
            <a:lvl2pPr marL="914400" marR="0" lvl="1" indent="-406400" algn="l" rtl="0">
              <a:spcBef>
                <a:spcPts val="560"/>
              </a:spcBef>
              <a:spcAft>
                <a:spcPts val="0"/>
              </a:spcAft>
              <a:buClr>
                <a:srgbClr val="009FBA"/>
              </a:buClr>
              <a:buSzPts val="2800"/>
              <a:buFont typeface="Verdana"/>
              <a:buChar char="•"/>
              <a:defRPr sz="2800" b="1" i="0" u="none" strike="noStrike" cap="none">
                <a:solidFill>
                  <a:srgbClr val="0F5494"/>
                </a:solidFill>
                <a:latin typeface="Verdana"/>
                <a:ea typeface="Verdana"/>
                <a:cs typeface="Verdana"/>
                <a:sym typeface="Verdana"/>
              </a:defRPr>
            </a:lvl2pPr>
            <a:lvl3pPr marL="1371600" marR="0" lvl="2" indent="-228600" algn="l" rtl="0">
              <a:spcBef>
                <a:spcPts val="480"/>
              </a:spcBef>
              <a:spcAft>
                <a:spcPts val="0"/>
              </a:spcAft>
              <a:buSzPts val="1400"/>
              <a:buNone/>
              <a:defRPr sz="2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2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20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4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69" name="Shape 69"/>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70" name="Shape 7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358775" marR="0" lvl="0" indent="-358775" algn="l" rtl="0">
              <a:spcBef>
                <a:spcPts val="0"/>
              </a:spcBef>
              <a:spcAft>
                <a:spcPts val="0"/>
              </a:spcAft>
              <a:buSzPts val="1400"/>
              <a:buNone/>
              <a:defRPr sz="2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73" name="Shape 73"/>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lt1"/>
              </a:buClr>
              <a:buSzPts val="1400"/>
              <a:buFont typeface="Verdana"/>
              <a:buNone/>
              <a:defRPr sz="3200" b="0" i="1" u="none" strike="noStrike" cap="none">
                <a:solidFill>
                  <a:srgbClr val="0F5494"/>
                </a:solidFill>
                <a:latin typeface="Verdana"/>
                <a:ea typeface="Verdana"/>
                <a:cs typeface="Verdana"/>
                <a:sym typeface="Verdana"/>
              </a:defRPr>
            </a:lvl1pPr>
            <a:lvl2pPr marL="457200" marR="0" lvl="1" indent="0" algn="l" rtl="0">
              <a:spcBef>
                <a:spcPts val="560"/>
              </a:spcBef>
              <a:spcAft>
                <a:spcPts val="0"/>
              </a:spcAft>
              <a:buClr>
                <a:srgbClr val="009FBA"/>
              </a:buClr>
              <a:buSzPts val="1400"/>
              <a:buFont typeface="Verdana"/>
              <a:buNone/>
              <a:defRPr sz="2800" b="1" i="0" u="none" strike="noStrike" cap="none">
                <a:solidFill>
                  <a:srgbClr val="0F5494"/>
                </a:solidFill>
                <a:latin typeface="Verdana"/>
                <a:ea typeface="Verdana"/>
                <a:cs typeface="Verdana"/>
                <a:sym typeface="Verdana"/>
              </a:defRPr>
            </a:lvl2pPr>
            <a:lvl3pPr marL="914400" marR="0" lvl="2" indent="0" algn="l" rtl="0">
              <a:spcBef>
                <a:spcPts val="480"/>
              </a:spcBef>
              <a:spcAft>
                <a:spcPts val="0"/>
              </a:spcAft>
              <a:buClr>
                <a:srgbClr val="0F5494"/>
              </a:buClr>
              <a:buSzPts val="1400"/>
              <a:buFont typeface="Verdana"/>
              <a:buNone/>
              <a:defRPr sz="2400" b="0" i="0" u="none" strike="noStrike" cap="none">
                <a:solidFill>
                  <a:srgbClr val="0F5494"/>
                </a:solidFill>
                <a:latin typeface="Verdana"/>
                <a:ea typeface="Verdana"/>
                <a:cs typeface="Verdana"/>
                <a:sym typeface="Verdana"/>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2400"/>
              <a:buFont typeface="Verdana"/>
              <a:buNone/>
              <a:defRPr sz="1400" b="0" i="1" u="none" strike="noStrike" cap="none">
                <a:solidFill>
                  <a:srgbClr val="0F5494"/>
                </a:solidFill>
                <a:latin typeface="Verdana"/>
                <a:ea typeface="Verdana"/>
                <a:cs typeface="Verdana"/>
                <a:sym typeface="Verdana"/>
              </a:defRPr>
            </a:lvl1pPr>
            <a:lvl2pPr marL="914400" marR="0" lvl="1" indent="-228600" algn="l" rtl="0">
              <a:spcBef>
                <a:spcPts val="240"/>
              </a:spcBef>
              <a:spcAft>
                <a:spcPts val="0"/>
              </a:spcAft>
              <a:buClr>
                <a:srgbClr val="009FBA"/>
              </a:buClr>
              <a:buSzPts val="2000"/>
              <a:buFont typeface="Verdana"/>
              <a:buNone/>
              <a:defRPr sz="1200" b="1" i="0" u="none" strike="noStrike" cap="none">
                <a:solidFill>
                  <a:srgbClr val="0F5494"/>
                </a:solidFill>
                <a:latin typeface="Verdana"/>
                <a:ea typeface="Verdana"/>
                <a:cs typeface="Verdana"/>
                <a:sym typeface="Verdana"/>
              </a:defRPr>
            </a:lvl2pPr>
            <a:lvl3pPr marL="1371600" marR="0" lvl="2" indent="-228600" algn="l" rtl="0">
              <a:spcBef>
                <a:spcPts val="200"/>
              </a:spcBef>
              <a:spcAft>
                <a:spcPts val="0"/>
              </a:spcAft>
              <a:buClr>
                <a:srgbClr val="0F5494"/>
              </a:buClr>
              <a:buSzPts val="1400"/>
              <a:buFont typeface="Verdana"/>
              <a:buNone/>
              <a:defRPr sz="1000" b="0" i="0" u="none" strike="noStrike" cap="none">
                <a:solidFill>
                  <a:srgbClr val="0F5494"/>
                </a:solidFill>
                <a:latin typeface="Verdana"/>
                <a:ea typeface="Verdana"/>
                <a:cs typeface="Verdana"/>
                <a:sym typeface="Verdana"/>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76" name="Shape 76"/>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77" name="Shape 7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95288" y="1339850"/>
            <a:ext cx="8229600" cy="936625"/>
          </a:xfrm>
          <a:prstGeom prst="rect">
            <a:avLst/>
          </a:prstGeom>
          <a:noFill/>
          <a:ln>
            <a:noFill/>
          </a:ln>
        </p:spPr>
        <p:txBody>
          <a:bodyPr spcFirstLastPara="1" wrap="square" lIns="91425" tIns="91425" rIns="91425" bIns="91425" anchor="ctr" anchorCtr="0"/>
          <a:lstStyle>
            <a:lvl1pPr marL="358775" marR="0" lvl="0"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1pPr>
            <a:lvl2pPr marL="358775" marR="0" lvl="1"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2pPr>
            <a:lvl3pPr marL="358775" marR="0" lvl="2"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3pPr>
            <a:lvl4pPr marL="358775" marR="0" lvl="3"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4pPr>
            <a:lvl5pPr marL="358775" marR="0" lvl="4" indent="-3587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5pPr>
            <a:lvl6pPr marL="815975" marR="0" lvl="5"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6pPr>
            <a:lvl7pPr marL="1273175" marR="0" lvl="6"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7pPr>
            <a:lvl8pPr marL="1730375" marR="0" lvl="7"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8pPr>
            <a:lvl9pPr marL="2187575" marR="0" lvl="8" indent="-3175" algn="l" rtl="0">
              <a:spcBef>
                <a:spcPts val="0"/>
              </a:spcBef>
              <a:spcAft>
                <a:spcPts val="0"/>
              </a:spcAft>
              <a:buSzPts val="1400"/>
              <a:buNone/>
              <a:defRPr sz="3000" b="1" i="0" u="none" strike="noStrike" cap="none">
                <a:solidFill>
                  <a:srgbClr val="0F5494"/>
                </a:solidFill>
                <a:latin typeface="Verdana"/>
                <a:ea typeface="Verdana"/>
                <a:cs typeface="Verdana"/>
                <a:sym typeface="Verdana"/>
              </a:defRPr>
            </a:lvl9pPr>
          </a:lstStyle>
          <a:p>
            <a:endParaRPr/>
          </a:p>
        </p:txBody>
      </p:sp>
      <p:sp>
        <p:nvSpPr>
          <p:cNvPr id="11" name="Shape 11"/>
          <p:cNvSpPr txBox="1">
            <a:spLocks noGrp="1"/>
          </p:cNvSpPr>
          <p:nvPr>
            <p:ph type="body" idx="1"/>
          </p:nvPr>
        </p:nvSpPr>
        <p:spPr>
          <a:xfrm>
            <a:off x="457200" y="2492375"/>
            <a:ext cx="8229600" cy="3529013"/>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Verdana"/>
              <a:buChar char="•"/>
              <a:defRPr sz="2400" b="0" i="1" u="none" strike="noStrike" cap="none">
                <a:solidFill>
                  <a:srgbClr val="0F5494"/>
                </a:solidFill>
                <a:latin typeface="Verdana"/>
                <a:ea typeface="Verdana"/>
                <a:cs typeface="Verdana"/>
                <a:sym typeface="Verdana"/>
              </a:defRPr>
            </a:lvl1pPr>
            <a:lvl2pPr marL="914400" marR="0" lvl="1" indent="-355600" algn="l" rtl="0">
              <a:spcBef>
                <a:spcPts val="400"/>
              </a:spcBef>
              <a:spcAft>
                <a:spcPts val="0"/>
              </a:spcAft>
              <a:buClr>
                <a:srgbClr val="009FBA"/>
              </a:buClr>
              <a:buSzPts val="2000"/>
              <a:buFont typeface="Verdana"/>
              <a:buChar char="•"/>
              <a:defRPr sz="2000" b="1" i="0" u="none" strike="noStrike" cap="none">
                <a:solidFill>
                  <a:srgbClr val="0F5494"/>
                </a:solidFill>
                <a:latin typeface="Verdana"/>
                <a:ea typeface="Verdana"/>
                <a:cs typeface="Verdana"/>
                <a:sym typeface="Verdana"/>
              </a:defRPr>
            </a:lvl2pPr>
            <a:lvl3pPr marL="1371600" marR="0" lvl="2" indent="-228600" algn="l" rtl="0">
              <a:spcBef>
                <a:spcPts val="280"/>
              </a:spcBef>
              <a:spcAft>
                <a:spcPts val="0"/>
              </a:spcAft>
              <a:buSzPts val="1400"/>
              <a:buNone/>
              <a:defRPr sz="1400" b="0" i="0" u="none" strike="noStrike" cap="none">
                <a:solidFill>
                  <a:srgbClr val="0F5494"/>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13" name="Shape 13"/>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2pPr>
            <a:lvl3pPr marL="914400" marR="0" lvl="2"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3pPr>
            <a:lvl4pPr marL="1371600" marR="0" lvl="3"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4pPr>
            <a:lvl5pPr marL="1828800" marR="0" lvl="4"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5pPr>
            <a:lvl6pPr marL="2286000" marR="0" lvl="5"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6pPr>
            <a:lvl7pPr marL="2743200" marR="0" lvl="6"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7pPr>
            <a:lvl8pPr marL="3200400" marR="0" lvl="7"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8pPr>
            <a:lvl9pPr marL="3657600" marR="0" lvl="8" indent="0" algn="l" rtl="0">
              <a:spcBef>
                <a:spcPts val="0"/>
              </a:spcBef>
              <a:spcAft>
                <a:spcPts val="0"/>
              </a:spcAft>
              <a:buSzPts val="1400"/>
              <a:buNone/>
              <a:defRPr sz="1200" b="0" i="0" u="none" strike="noStrike" cap="none">
                <a:solidFill>
                  <a:srgbClr val="0F5494"/>
                </a:solidFill>
                <a:latin typeface="Verdana"/>
                <a:ea typeface="Verdana"/>
                <a:cs typeface="Verdana"/>
                <a:sym typeface="Verdana"/>
              </a:defRPr>
            </a:lvl9pPr>
          </a:lstStyle>
          <a:p>
            <a:endParaRPr/>
          </a:p>
        </p:txBody>
      </p:sp>
      <p:sp>
        <p:nvSpPr>
          <p:cNvPr id="14" name="Shape 1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fr-BE"/>
              <a:t>‹#›</a:t>
            </a:fld>
            <a:endParaRPr/>
          </a:p>
        </p:txBody>
      </p:sp>
      <p:sp>
        <p:nvSpPr>
          <p:cNvPr id="15" name="Shape 15"/>
          <p:cNvSpPr/>
          <p:nvPr/>
        </p:nvSpPr>
        <p:spPr>
          <a:xfrm>
            <a:off x="0" y="0"/>
            <a:ext cx="9144000" cy="957263"/>
          </a:xfrm>
          <a:prstGeom prst="rect">
            <a:avLst/>
          </a:prstGeom>
          <a:solidFill>
            <a:srgbClr val="0F5494"/>
          </a:solidFill>
          <a:ln w="9525" cap="flat" cmpd="sng">
            <a:solidFill>
              <a:srgbClr val="0F5494"/>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 name="Shape 16"/>
          <p:cNvSpPr/>
          <p:nvPr/>
        </p:nvSpPr>
        <p:spPr>
          <a:xfrm>
            <a:off x="4262438" y="6659563"/>
            <a:ext cx="611187" cy="198437"/>
          </a:xfrm>
          <a:prstGeom prst="rect">
            <a:avLst/>
          </a:prstGeom>
          <a:solidFill>
            <a:srgbClr val="133176"/>
          </a:solidFill>
          <a:ln w="9525" cap="flat" cmpd="sng">
            <a:solidFill>
              <a:srgbClr val="133176"/>
            </a:solidFill>
            <a:prstDash val="solid"/>
            <a:miter lim="8000"/>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7" name="Shape 17" descr="LOGO CE_Vertical_EN_NEG_quadri_HR"/>
          <p:cNvPicPr preferRelativeResize="0"/>
          <p:nvPr/>
        </p:nvPicPr>
        <p:blipFill rotWithShape="1">
          <a:blip r:embed="rId13">
            <a:alphaModFix/>
          </a:blip>
          <a:srcRect/>
          <a:stretch/>
        </p:blipFill>
        <p:spPr>
          <a:xfrm>
            <a:off x="3957638" y="258763"/>
            <a:ext cx="1436687" cy="10048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www.communityroundtable.com/research/community-maturity-mode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capacity4dev.ec.europa.eu/hunger-foodsecurity-nutrition/minisite/about-rosa-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freepik.com/free-vector/goal-concept-with-mountains_756785.htm" TargetMode="External"/><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flickr.com/photos/eeas/15414693521/in/album-72157648266727031/"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flickr.com/photos/alphachimpstudio/280753579/in/photolist-qNWfX-EMSwG-8xBeaJ-7GWBMC-7GWB33-qSSUu-9TNHiH-8s4yG5-qXYiJ-4WHZu5-8s1zeB-8s1wq2-8s1xHF-7GWB8h-8s4zSA-8iDQHR-7GWC87-8s1uMr-8s1sYX-4WDGRD-5C18p-5BZo6-5BZj9-8xBfgu-8s1v64-7oKvPW-7GWBSY-qXYiD-7GWBGA-8s1w7R-eH4Fs4-8s1vPD-7oKvQL-7GWBpu-qNX4m-8xybHV-8s4AB9-aggacZ-4WHZAS-bEoKe6-4WDGSe-8s4wrA-eH4EbV-eHaEkh-agiMQG-8s4x4C-5C1k6-8s4wyW-eHaJe9-8s4AJ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flickr.com/photos/elefevre/2744403927/in/photolist-5bvMF6-9cAG4P-jy1et-8U7i22-68AvrA-8PsJLd-8PpSKX-8PpYvB-hCsoD5-3bWedS-8PpHcD-5qjehG-8PpAXH-nogjJR-muGhJX-89L26o-47GQ6s-7Vx6Xs-qzvwE-89JDAs-muFthV-89JEg5-muGF7T-bDwV8M-89L14d-AGEMSp-8ni9Mm-6dZSfK-muGBdF-muGvbR-89L2DA-muGxvk-f1afhH-6dZSzT-6e53PU-wDnwU-6e53v9-muGK5c-dnsDft-89FxMt-ddFehV-4FphnL-89FzTk-muFAkn-ddFf5v-6e53Qu-6iMrSS-muFRkv-muFJbx-ddFgi6"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capacity4dev.ec.europa.eu/policy-forum-development/documen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capacity4dev.ec.europa.eu/innov-aid/document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lickr.com/photos/30108209@N02/11399475875/in/photolist-inki2v-4ER7NR-6y8hbt-6dTUAq-jzxKRM-6HxucD-4ER7bv-4G4tNQ-8YevVj-7fSUJD-4EV277-4GaBwr-3nZqs8-PZxsQ-aciPtq-bhBfpa-6dPNbr-eKQgMP-6dJjvr-4EQy8g-bf3Wwx-9RUdww-fcFbts-4EURwy-fzXJ2-4ERbCt-efa4p-5aqagR-5KWrM7-aiYsNW-51UjdY-fB5Pq-5Lhy6V-dgvK7u-rbzUwh-7fEDG7-6dLqv3-8rdnUY-jCmyR-jVTxct-5Rk88o-fB5P5-npYioW-irFSRD-efeJU-fcFbYE-izkPZj-7GSxpE-iJUSa2-4EQxzH"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capacity4dev.ec.europa.eu/eyd2015/minisite/how-group-works-stay-updated-and-get-involved"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hyperlink" Target="http://capacity4dev.ec.europa.eu/b4life/blog/listen-unep-cop21-and-understand-why-we-all-depend-healthy-ecosystems-ensure-our-development-su" TargetMode="External"/><Relationship Id="rId4" Type="http://schemas.openxmlformats.org/officeDocument/2006/relationships/hyperlink" Target="http://capacity4dev.ec.europa.eu/iesf/blog/welcome-our-team-experts-eric-hub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capacity4dev.ec.europa.eu/iesf/blog/question-time-which-picture-perfectly-represents-your-project"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hyperlink" Target="http://capacity4dev.ec.europa.eu/iesf/blog/%C3%A9crivez-un-article-avec-nous" TargetMode="External"/><Relationship Id="rId5" Type="http://schemas.openxmlformats.org/officeDocument/2006/relationships/hyperlink" Target="http://capacity4dev.ec.europa.eu/iesf/blog/good-practice-strengthening-civil-registration-system-informal-economy-operators-ghana" TargetMode="External"/><Relationship Id="rId4" Type="http://schemas.openxmlformats.org/officeDocument/2006/relationships/hyperlink" Target="http://capacity4dev.ec.europa.eu/iesf/blog/speakers-corner-participation-young-people-civil-society-which-level-engagement"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freepik.com/index.php?goto=41&amp;idd=364604&amp;url=aHR0cDovL3d3dy5zeGMuaHUvcGhvdG8vNDEyMjEz"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capacity4dev.ec.europa.eu/iesf/blog/news-activities-and-upcoming-events-help-u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capacity4dev.ec.europa.eu/innov-aid/documents"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capacity4dev.ec.europa.eu/hunger-foodsecurity-nutrition/event/seminar-hot-topics-sustainable-agriculture-and-land"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europa.eu/capacity4dev/b4life/searchgroup?text=Larger%20than%20Elephants&amp;page=1"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capacity4dev.ec.europa.eu/hunger-foodsecurity-nutrition/document/rosa-news-no-51-en"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capacity4dev.ec.europa.eu/policy-forum-development/minisite/media/pfd-newslet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mailto:Cecile.MABILOTTE@ec.europa.eu" TargetMode="External"/><Relationship Id="rId7"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hyperlink" Target="mailto:ik@ecdpm.org" TargetMode="External"/><Relationship Id="rId4" Type="http://schemas.openxmlformats.org/officeDocument/2006/relationships/hyperlink" Target="mailto:lucie.lamoureux@mksp.eu"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www.communityroundtable.com/research/community-maturity-model/" TargetMode="External"/><Relationship Id="rId7" Type="http://schemas.openxmlformats.org/officeDocument/2006/relationships/hyperlink" Target="http://wenger-trayner.com/introduction-to-communities-of-practice/"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hyperlink" Target="http://www.behaviormodel.org/" TargetMode="External"/><Relationship Id="rId5" Type="http://schemas.openxmlformats.org/officeDocument/2006/relationships/hyperlink" Target="https://www.feverbee.com/product/the-proven-path/" TargetMode="External"/><Relationship Id="rId4" Type="http://schemas.openxmlformats.org/officeDocument/2006/relationships/hyperlink" Target="http://www.fao.org/elearning/course/fk/en/pdf/trainerresources/pg_cop.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323528" y="1772816"/>
            <a:ext cx="8496600" cy="790500"/>
          </a:xfrm>
          <a:prstGeom prst="rect">
            <a:avLst/>
          </a:prstGeom>
          <a:noFill/>
          <a:ln>
            <a:noFill/>
          </a:ln>
        </p:spPr>
        <p:txBody>
          <a:bodyPr spcFirstLastPara="1" wrap="square" lIns="91425" tIns="45700" rIns="91425" bIns="45700" anchor="ctr" anchorCtr="0">
            <a:noAutofit/>
          </a:bodyPr>
          <a:lstStyle/>
          <a:p>
            <a:pPr marL="3175" marR="0" lvl="0" indent="-3175" algn="ctr" rtl="0">
              <a:spcBef>
                <a:spcPts val="0"/>
              </a:spcBef>
              <a:spcAft>
                <a:spcPts val="0"/>
              </a:spcAft>
              <a:buNone/>
            </a:pPr>
            <a:r>
              <a:rPr lang="fr-BE" sz="4400" b="1" i="0" u="none" strike="noStrike" cap="none">
                <a:solidFill>
                  <a:srgbClr val="FFD624"/>
                </a:solidFill>
                <a:latin typeface="Verdana"/>
                <a:ea typeface="Verdana"/>
                <a:cs typeface="Verdana"/>
                <a:sym typeface="Verdana"/>
              </a:rPr>
              <a:t>Managing Communities of Practice (CoPs) online</a:t>
            </a:r>
            <a:endParaRPr sz="4400" b="1" i="0" u="none" strike="noStrike" cap="none">
              <a:solidFill>
                <a:srgbClr val="FFD624"/>
              </a:solidFill>
              <a:latin typeface="Verdana"/>
              <a:ea typeface="Verdana"/>
              <a:cs typeface="Verdana"/>
              <a:sym typeface="Verdana"/>
            </a:endParaRPr>
          </a:p>
        </p:txBody>
      </p:sp>
      <p:sp>
        <p:nvSpPr>
          <p:cNvPr id="95" name="Shape 95"/>
          <p:cNvSpPr txBox="1">
            <a:spLocks noGrp="1"/>
          </p:cNvSpPr>
          <p:nvPr>
            <p:ph type="subTitle" idx="1"/>
          </p:nvPr>
        </p:nvSpPr>
        <p:spPr>
          <a:xfrm>
            <a:off x="287660" y="5877272"/>
            <a:ext cx="8532900" cy="136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Font typeface="Verdana"/>
              <a:buNone/>
            </a:pPr>
            <a:r>
              <a:rPr lang="fr-BE" sz="2800" b="1" i="0" u="none" strike="noStrike" cap="none">
                <a:solidFill>
                  <a:schemeClr val="lt1"/>
                </a:solidFill>
                <a:latin typeface="Verdana"/>
                <a:ea typeface="Verdana"/>
                <a:cs typeface="Verdana"/>
                <a:sym typeface="Verdana"/>
              </a:rPr>
              <a:t>Making the best of </a:t>
            </a:r>
            <a:r>
              <a:rPr lang="fr-BE" sz="2800"/>
              <a:t>C</a:t>
            </a:r>
            <a:r>
              <a:rPr lang="fr-BE" sz="2800" b="1" i="0" u="none" strike="noStrike" cap="none">
                <a:solidFill>
                  <a:schemeClr val="lt1"/>
                </a:solidFill>
                <a:latin typeface="Verdana"/>
                <a:ea typeface="Verdana"/>
                <a:cs typeface="Verdana"/>
                <a:sym typeface="Verdana"/>
              </a:rPr>
              <a:t>apacity4dev</a:t>
            </a:r>
            <a:endParaRPr/>
          </a:p>
        </p:txBody>
      </p:sp>
      <p:pic>
        <p:nvPicPr>
          <p:cNvPr id="96" name="Shape 96"/>
          <p:cNvPicPr preferRelativeResize="0"/>
          <p:nvPr/>
        </p:nvPicPr>
        <p:blipFill>
          <a:blip r:embed="rId3">
            <a:alphaModFix/>
          </a:blip>
          <a:stretch>
            <a:fillRect/>
          </a:stretch>
        </p:blipFill>
        <p:spPr>
          <a:xfrm>
            <a:off x="2496375" y="3247625"/>
            <a:ext cx="4120225" cy="23851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C</a:t>
            </a:r>
            <a:r>
              <a:rPr lang="fr-BE" sz="3000" b="1" i="0" u="none" strike="noStrike" cap="none">
                <a:solidFill>
                  <a:srgbClr val="0F5494"/>
                </a:solidFill>
                <a:latin typeface="Verdana"/>
                <a:ea typeface="Verdana"/>
                <a:cs typeface="Verdana"/>
                <a:sym typeface="Verdana"/>
              </a:rPr>
              <a:t>apacity4dev </a:t>
            </a:r>
            <a:r>
              <a:rPr lang="fr-BE"/>
              <a:t>G</a:t>
            </a:r>
            <a:r>
              <a:rPr lang="fr-BE" sz="3000" b="1" i="0" u="none" strike="noStrike" cap="none">
                <a:solidFill>
                  <a:srgbClr val="0F5494"/>
                </a:solidFill>
                <a:latin typeface="Verdana"/>
                <a:ea typeface="Verdana"/>
                <a:cs typeface="Verdana"/>
                <a:sym typeface="Verdana"/>
              </a:rPr>
              <a:t>roups </a:t>
            </a:r>
            <a:r>
              <a:rPr lang="fr-BE"/>
              <a:t>support</a:t>
            </a:r>
            <a:endParaRPr sz="3000" b="1" i="0" u="none" strike="noStrike" cap="none">
              <a:solidFill>
                <a:srgbClr val="0F5494"/>
              </a:solidFill>
              <a:latin typeface="Verdana"/>
              <a:ea typeface="Verdana"/>
              <a:cs typeface="Verdana"/>
              <a:sym typeface="Verdana"/>
            </a:endParaRPr>
          </a:p>
        </p:txBody>
      </p:sp>
      <p:sp>
        <p:nvSpPr>
          <p:cNvPr id="161" name="Shape 161"/>
          <p:cNvSpPr txBox="1">
            <a:spLocks noGrp="1"/>
          </p:cNvSpPr>
          <p:nvPr>
            <p:ph type="body" idx="1"/>
          </p:nvPr>
        </p:nvSpPr>
        <p:spPr>
          <a:xfrm>
            <a:off x="457200" y="2168950"/>
            <a:ext cx="8229600" cy="4217400"/>
          </a:xfrm>
          <a:prstGeom prst="rect">
            <a:avLst/>
          </a:prstGeom>
          <a:noFill/>
          <a:ln>
            <a:noFill/>
          </a:ln>
        </p:spPr>
        <p:txBody>
          <a:bodyPr spcFirstLastPara="1" wrap="square" lIns="91425" tIns="45700" rIns="91425" bIns="45700" anchor="t" anchorCtr="0">
            <a:noAutofit/>
          </a:bodyPr>
          <a:lstStyle/>
          <a:p>
            <a:pPr marL="342900" lvl="0" indent="-342900" rtl="0">
              <a:spcBef>
                <a:spcPts val="480"/>
              </a:spcBef>
              <a:spcAft>
                <a:spcPts val="0"/>
              </a:spcAft>
              <a:buSzPts val="2400"/>
              <a:buChar char="•"/>
            </a:pPr>
            <a:r>
              <a:rPr lang="fr-BE"/>
              <a:t>Three levels</a:t>
            </a:r>
            <a:endParaRPr sz="2400" b="0" i="1" u="none" strike="noStrike" cap="none">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ts val="2000"/>
              <a:buFont typeface="Verdana"/>
              <a:buChar char="•"/>
            </a:pPr>
            <a:r>
              <a:rPr lang="fr-BE"/>
              <a:t>Basic: technical orientation, </a:t>
            </a:r>
            <a:endParaRPr sz="2400"/>
          </a:p>
          <a:p>
            <a:pPr marL="457200" marR="0" lvl="0" indent="0" algn="l" rtl="0">
              <a:spcBef>
                <a:spcPts val="400"/>
              </a:spcBef>
              <a:spcAft>
                <a:spcPts val="0"/>
              </a:spcAft>
              <a:buNone/>
            </a:pPr>
            <a:r>
              <a:rPr lang="fr-BE" sz="2000" b="1" i="0"/>
              <a:t>help guide</a:t>
            </a:r>
            <a:endParaRPr sz="2000" b="1" i="0"/>
          </a:p>
          <a:p>
            <a:pPr marL="457200" marR="0" lvl="0" indent="0" algn="l" rtl="0">
              <a:spcBef>
                <a:spcPts val="400"/>
              </a:spcBef>
              <a:spcAft>
                <a:spcPts val="0"/>
              </a:spcAft>
              <a:buNone/>
            </a:pPr>
            <a:endParaRPr sz="2000" b="1" i="0"/>
          </a:p>
          <a:p>
            <a:pPr marL="742950" marR="0" lvl="1" indent="-285750" algn="l" rtl="0">
              <a:spcBef>
                <a:spcPts val="400"/>
              </a:spcBef>
              <a:spcAft>
                <a:spcPts val="0"/>
              </a:spcAft>
              <a:buClr>
                <a:srgbClr val="009FBA"/>
              </a:buClr>
              <a:buSzPts val="2000"/>
              <a:buFont typeface="Verdana"/>
              <a:buChar char="•"/>
            </a:pPr>
            <a:r>
              <a:rPr lang="fr-BE"/>
              <a:t>Intermediate: tools for activating</a:t>
            </a:r>
            <a:endParaRPr/>
          </a:p>
          <a:p>
            <a:pPr marL="457200" marR="0" lvl="0" indent="0" algn="l" rtl="0">
              <a:spcBef>
                <a:spcPts val="400"/>
              </a:spcBef>
              <a:spcAft>
                <a:spcPts val="0"/>
              </a:spcAft>
              <a:buNone/>
            </a:pPr>
            <a:r>
              <a:rPr lang="fr-BE" sz="2000" b="1" i="0"/>
              <a:t>(e.g. template e-mails), content structure advice</a:t>
            </a:r>
            <a:endParaRPr sz="2000" b="1" i="0"/>
          </a:p>
          <a:p>
            <a:pPr marL="0" marR="0" lvl="0" indent="0" algn="l" rtl="0">
              <a:spcBef>
                <a:spcPts val="400"/>
              </a:spcBef>
              <a:spcAft>
                <a:spcPts val="0"/>
              </a:spcAft>
              <a:buNone/>
            </a:pPr>
            <a:endParaRPr i="0"/>
          </a:p>
          <a:p>
            <a:pPr marL="742950" marR="0" lvl="1" indent="-285750" algn="l" rtl="0">
              <a:spcBef>
                <a:spcPts val="400"/>
              </a:spcBef>
              <a:spcAft>
                <a:spcPts val="0"/>
              </a:spcAft>
              <a:buClr>
                <a:srgbClr val="009FBA"/>
              </a:buClr>
              <a:buSzPts val="2000"/>
              <a:buFont typeface="Verdana"/>
              <a:buChar char="•"/>
            </a:pPr>
            <a:r>
              <a:rPr lang="fr-BE"/>
              <a:t>Advanced: CoP strategy development, c</a:t>
            </a:r>
            <a:r>
              <a:rPr lang="fr-BE" sz="2000" b="1" i="0" u="none" strike="noStrike" cap="none">
                <a:solidFill>
                  <a:srgbClr val="0F5494"/>
                </a:solidFill>
                <a:latin typeface="Verdana"/>
                <a:ea typeface="Verdana"/>
                <a:cs typeface="Verdana"/>
                <a:sym typeface="Verdana"/>
              </a:rPr>
              <a:t>oaching</a:t>
            </a:r>
            <a:endParaRPr/>
          </a:p>
          <a:p>
            <a:pPr marL="457200" marR="0" lvl="0" indent="0" algn="l" rtl="0">
              <a:spcBef>
                <a:spcPts val="400"/>
              </a:spcBef>
              <a:spcAft>
                <a:spcPts val="0"/>
              </a:spcAft>
              <a:buNone/>
            </a:pPr>
            <a:endParaRPr sz="1400"/>
          </a:p>
          <a:p>
            <a:pPr marL="0" marR="0" lvl="0" indent="457200" algn="l" rtl="0">
              <a:spcBef>
                <a:spcPts val="400"/>
              </a:spcBef>
              <a:spcAft>
                <a:spcPts val="0"/>
              </a:spcAft>
              <a:buNone/>
            </a:pPr>
            <a:r>
              <a:rPr lang="fr-BE">
                <a:solidFill>
                  <a:srgbClr val="0F5494"/>
                </a:solidFill>
              </a:rPr>
              <a:t>Support from </a:t>
            </a:r>
            <a:endParaRPr/>
          </a:p>
          <a:p>
            <a:pPr marL="742950" marR="0" lvl="1" indent="-285750" algn="l" rtl="0">
              <a:spcBef>
                <a:spcPts val="400"/>
              </a:spcBef>
              <a:spcAft>
                <a:spcPts val="0"/>
              </a:spcAft>
              <a:buClr>
                <a:srgbClr val="009FBA"/>
              </a:buClr>
              <a:buSzPts val="2000"/>
              <a:buFont typeface="Verdana"/>
              <a:buChar char="•"/>
            </a:pPr>
            <a:r>
              <a:rPr lang="fr-BE"/>
              <a:t>MKS Programme team and CoP expert (Unit 05)</a:t>
            </a:r>
            <a:endParaRPr/>
          </a:p>
          <a:p>
            <a:pPr marL="457200" marR="0" lvl="0" indent="0" algn="l" rtl="0">
              <a:spcBef>
                <a:spcPts val="400"/>
              </a:spcBef>
              <a:spcAft>
                <a:spcPts val="0"/>
              </a:spcAft>
              <a:buNone/>
            </a:pPr>
            <a:endParaRPr sz="2000" b="1" i="0" u="none" strike="noStrike" cap="none">
              <a:solidFill>
                <a:srgbClr val="0F5494"/>
              </a:solidFill>
              <a:latin typeface="Verdana"/>
              <a:ea typeface="Verdana"/>
              <a:cs typeface="Verdana"/>
              <a:sym typeface="Verdana"/>
            </a:endParaRPr>
          </a:p>
        </p:txBody>
      </p:sp>
      <p:pic>
        <p:nvPicPr>
          <p:cNvPr id="162" name="Shape 162"/>
          <p:cNvPicPr preferRelativeResize="0"/>
          <p:nvPr/>
        </p:nvPicPr>
        <p:blipFill>
          <a:blip r:embed="rId3">
            <a:alphaModFix/>
          </a:blip>
          <a:stretch>
            <a:fillRect/>
          </a:stretch>
        </p:blipFill>
        <p:spPr>
          <a:xfrm>
            <a:off x="6389450" y="2276475"/>
            <a:ext cx="1832150" cy="15101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Individual CoP benefits</a:t>
            </a:r>
            <a:endParaRPr/>
          </a:p>
        </p:txBody>
      </p:sp>
      <p:sp>
        <p:nvSpPr>
          <p:cNvPr id="169" name="Shape 169"/>
          <p:cNvSpPr txBox="1">
            <a:spLocks noGrp="1"/>
          </p:cNvSpPr>
          <p:nvPr>
            <p:ph type="body" idx="1"/>
          </p:nvPr>
        </p:nvSpPr>
        <p:spPr>
          <a:xfrm>
            <a:off x="457200" y="2581250"/>
            <a:ext cx="4759800" cy="37449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r>
              <a:rPr lang="fr-BE"/>
              <a:t>Keeping up to date with current thinking</a:t>
            </a:r>
            <a:endParaRPr/>
          </a:p>
          <a:p>
            <a:pPr marL="342900" lvl="0" indent="-190500" rtl="0">
              <a:spcBef>
                <a:spcPts val="480"/>
              </a:spcBef>
              <a:spcAft>
                <a:spcPts val="0"/>
              </a:spcAft>
              <a:buNone/>
            </a:pPr>
            <a:endParaRPr sz="1200"/>
          </a:p>
          <a:p>
            <a:pPr marL="342900" lvl="0" indent="-190500" rtl="0">
              <a:spcBef>
                <a:spcPts val="480"/>
              </a:spcBef>
              <a:spcAft>
                <a:spcPts val="0"/>
              </a:spcAft>
              <a:buNone/>
            </a:pPr>
            <a:r>
              <a:rPr lang="fr-BE"/>
              <a:t>Developing ideas together</a:t>
            </a:r>
            <a:endParaRPr/>
          </a:p>
          <a:p>
            <a:pPr marL="0" lvl="0" indent="0" rtl="0">
              <a:spcBef>
                <a:spcPts val="480"/>
              </a:spcBef>
              <a:spcAft>
                <a:spcPts val="0"/>
              </a:spcAft>
              <a:buNone/>
            </a:pPr>
            <a:endParaRPr sz="1200"/>
          </a:p>
          <a:p>
            <a:pPr marL="342900" lvl="0" indent="-190500" rtl="0">
              <a:spcBef>
                <a:spcPts val="480"/>
              </a:spcBef>
              <a:spcAft>
                <a:spcPts val="0"/>
              </a:spcAft>
              <a:buNone/>
            </a:pPr>
            <a:r>
              <a:rPr lang="fr-BE"/>
              <a:t>Reputation</a:t>
            </a:r>
            <a:endParaRPr/>
          </a:p>
          <a:p>
            <a:pPr marL="342900" lvl="0" indent="-190500" rtl="0">
              <a:spcBef>
                <a:spcPts val="480"/>
              </a:spcBef>
              <a:spcAft>
                <a:spcPts val="0"/>
              </a:spcAft>
              <a:buNone/>
            </a:pPr>
            <a:endParaRPr sz="1200"/>
          </a:p>
          <a:p>
            <a:pPr marL="342900" lvl="0" indent="-190500" rtl="0">
              <a:spcBef>
                <a:spcPts val="480"/>
              </a:spcBef>
              <a:spcAft>
                <a:spcPts val="0"/>
              </a:spcAft>
              <a:buNone/>
            </a:pPr>
            <a:r>
              <a:rPr lang="fr-BE"/>
              <a:t>Networking and relationship building</a:t>
            </a:r>
            <a:endParaRPr/>
          </a:p>
          <a:p>
            <a:pPr marL="0" lvl="0" indent="0">
              <a:spcBef>
                <a:spcPts val="480"/>
              </a:spcBef>
              <a:spcAft>
                <a:spcPts val="0"/>
              </a:spcAft>
              <a:buNone/>
            </a:pPr>
            <a:endParaRPr/>
          </a:p>
        </p:txBody>
      </p:sp>
      <p:pic>
        <p:nvPicPr>
          <p:cNvPr id="170" name="Shape 170"/>
          <p:cNvPicPr preferRelativeResize="0"/>
          <p:nvPr/>
        </p:nvPicPr>
        <p:blipFill>
          <a:blip r:embed="rId3">
            <a:alphaModFix/>
          </a:blip>
          <a:stretch>
            <a:fillRect/>
          </a:stretch>
        </p:blipFill>
        <p:spPr>
          <a:xfrm>
            <a:off x="5898196" y="2047900"/>
            <a:ext cx="2908572" cy="420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97550" y="1339850"/>
            <a:ext cx="8626800" cy="936600"/>
          </a:xfrm>
          <a:prstGeom prst="rect">
            <a:avLst/>
          </a:prstGeom>
        </p:spPr>
        <p:txBody>
          <a:bodyPr spcFirstLastPara="1" wrap="square" lIns="91425" tIns="91425" rIns="91425" bIns="91425" anchor="ctr" anchorCtr="0">
            <a:noAutofit/>
          </a:bodyPr>
          <a:lstStyle/>
          <a:p>
            <a:pPr marL="358775" lvl="0" indent="-358775" rtl="0">
              <a:spcBef>
                <a:spcPts val="0"/>
              </a:spcBef>
              <a:spcAft>
                <a:spcPts val="0"/>
              </a:spcAft>
              <a:buNone/>
            </a:pPr>
            <a:r>
              <a:rPr lang="fr-BE"/>
              <a:t>DEVCO and EC organisational benefits</a:t>
            </a:r>
            <a:endParaRPr/>
          </a:p>
        </p:txBody>
      </p:sp>
      <p:sp>
        <p:nvSpPr>
          <p:cNvPr id="177" name="Shape 177"/>
          <p:cNvSpPr txBox="1">
            <a:spLocks noGrp="1"/>
          </p:cNvSpPr>
          <p:nvPr>
            <p:ph type="body" idx="1"/>
          </p:nvPr>
        </p:nvSpPr>
        <p:spPr>
          <a:xfrm>
            <a:off x="384000" y="2276450"/>
            <a:ext cx="6165300" cy="3918300"/>
          </a:xfrm>
          <a:prstGeom prst="rect">
            <a:avLst/>
          </a:prstGeom>
        </p:spPr>
        <p:txBody>
          <a:bodyPr spcFirstLastPara="1" wrap="square" lIns="91425" tIns="91425" rIns="91425" bIns="91425" anchor="t" anchorCtr="0">
            <a:noAutofit/>
          </a:bodyPr>
          <a:lstStyle/>
          <a:p>
            <a:pPr marL="0" lvl="0" indent="0" rtl="0">
              <a:lnSpc>
                <a:spcPct val="120000"/>
              </a:lnSpc>
              <a:spcBef>
                <a:spcPts val="500"/>
              </a:spcBef>
              <a:spcAft>
                <a:spcPts val="0"/>
              </a:spcAft>
              <a:buNone/>
            </a:pPr>
            <a:r>
              <a:rPr lang="fr-BE" sz="2000"/>
              <a:t>KS space between DEVCO HQ, EUDs, other services and external partners </a:t>
            </a:r>
            <a:endParaRPr sz="2000"/>
          </a:p>
          <a:p>
            <a:pPr marL="0" lvl="0" indent="0" rtl="0">
              <a:lnSpc>
                <a:spcPct val="120000"/>
              </a:lnSpc>
              <a:spcBef>
                <a:spcPts val="500"/>
              </a:spcBef>
              <a:spcAft>
                <a:spcPts val="0"/>
              </a:spcAft>
              <a:buNone/>
            </a:pPr>
            <a:endParaRPr sz="800"/>
          </a:p>
          <a:p>
            <a:pPr marL="0" lvl="0" indent="0" rtl="0">
              <a:lnSpc>
                <a:spcPct val="120000"/>
              </a:lnSpc>
              <a:spcBef>
                <a:spcPts val="500"/>
              </a:spcBef>
              <a:spcAft>
                <a:spcPts val="0"/>
              </a:spcAft>
              <a:buNone/>
            </a:pPr>
            <a:r>
              <a:rPr lang="fr-BE" sz="2000"/>
              <a:t>Increased efficiency</a:t>
            </a:r>
            <a:endParaRPr sz="2000">
              <a:solidFill>
                <a:srgbClr val="0F5494"/>
              </a:solidFill>
            </a:endParaRPr>
          </a:p>
          <a:p>
            <a:pPr marL="0" lvl="0" indent="0" rtl="0">
              <a:lnSpc>
                <a:spcPct val="120000"/>
              </a:lnSpc>
              <a:spcBef>
                <a:spcPts val="500"/>
              </a:spcBef>
              <a:spcAft>
                <a:spcPts val="0"/>
              </a:spcAft>
              <a:buNone/>
            </a:pPr>
            <a:endParaRPr sz="800">
              <a:solidFill>
                <a:srgbClr val="0F5494"/>
              </a:solidFill>
            </a:endParaRPr>
          </a:p>
          <a:p>
            <a:pPr marL="0" lvl="0" indent="0" rtl="0">
              <a:lnSpc>
                <a:spcPct val="120000"/>
              </a:lnSpc>
              <a:spcBef>
                <a:spcPts val="500"/>
              </a:spcBef>
              <a:spcAft>
                <a:spcPts val="0"/>
              </a:spcAft>
              <a:buNone/>
            </a:pPr>
            <a:r>
              <a:rPr lang="fr-BE" sz="2000"/>
              <a:t>Evidence and knowledge lead to </a:t>
            </a:r>
            <a:br>
              <a:rPr lang="fr-BE" sz="2000"/>
            </a:br>
            <a:r>
              <a:rPr lang="fr-BE" sz="2000"/>
              <a:t>better decision-making</a:t>
            </a:r>
            <a:endParaRPr sz="2000"/>
          </a:p>
          <a:p>
            <a:pPr marL="0" lvl="0" indent="0" rtl="0">
              <a:lnSpc>
                <a:spcPct val="120000"/>
              </a:lnSpc>
              <a:spcBef>
                <a:spcPts val="500"/>
              </a:spcBef>
              <a:spcAft>
                <a:spcPts val="0"/>
              </a:spcAft>
              <a:buNone/>
            </a:pPr>
            <a:endParaRPr sz="800"/>
          </a:p>
          <a:p>
            <a:pPr marL="0" lvl="0" indent="0" rtl="0">
              <a:lnSpc>
                <a:spcPct val="120000"/>
              </a:lnSpc>
              <a:spcBef>
                <a:spcPts val="500"/>
              </a:spcBef>
              <a:spcAft>
                <a:spcPts val="0"/>
              </a:spcAft>
              <a:buNone/>
            </a:pPr>
            <a:r>
              <a:rPr lang="fr-BE" sz="2000"/>
              <a:t>Empowered staff in HQ and EUDs</a:t>
            </a:r>
            <a:endParaRPr sz="2000"/>
          </a:p>
          <a:p>
            <a:pPr marL="0" lvl="0" indent="0" rtl="0">
              <a:lnSpc>
                <a:spcPct val="120000"/>
              </a:lnSpc>
              <a:spcBef>
                <a:spcPts val="500"/>
              </a:spcBef>
              <a:spcAft>
                <a:spcPts val="0"/>
              </a:spcAft>
              <a:buNone/>
            </a:pPr>
            <a:endParaRPr sz="800"/>
          </a:p>
          <a:p>
            <a:pPr marL="0" lvl="0" indent="0" rtl="0">
              <a:lnSpc>
                <a:spcPct val="120000"/>
              </a:lnSpc>
              <a:spcBef>
                <a:spcPts val="500"/>
              </a:spcBef>
              <a:spcAft>
                <a:spcPts val="0"/>
              </a:spcAft>
              <a:buNone/>
            </a:pPr>
            <a:r>
              <a:rPr lang="fr-BE" sz="2000"/>
              <a:t>DEVCO and EC reputation vis-a-vis </a:t>
            </a:r>
            <a:br>
              <a:rPr lang="fr-BE" sz="2000"/>
            </a:br>
            <a:r>
              <a:rPr lang="fr-BE" sz="2000"/>
              <a:t>other global actors</a:t>
            </a:r>
            <a:endParaRPr sz="2000"/>
          </a:p>
          <a:p>
            <a:pPr marL="0" lvl="0" indent="0" rtl="0">
              <a:lnSpc>
                <a:spcPct val="120000"/>
              </a:lnSpc>
              <a:spcBef>
                <a:spcPts val="500"/>
              </a:spcBef>
              <a:spcAft>
                <a:spcPts val="0"/>
              </a:spcAft>
              <a:buNone/>
            </a:pPr>
            <a:endParaRPr sz="1800"/>
          </a:p>
          <a:p>
            <a:pPr marL="0" lvl="0" indent="0" rtl="0">
              <a:lnSpc>
                <a:spcPct val="120000"/>
              </a:lnSpc>
              <a:spcBef>
                <a:spcPts val="500"/>
              </a:spcBef>
              <a:spcAft>
                <a:spcPts val="0"/>
              </a:spcAft>
              <a:buNone/>
            </a:pPr>
            <a:endParaRPr/>
          </a:p>
        </p:txBody>
      </p:sp>
      <p:pic>
        <p:nvPicPr>
          <p:cNvPr id="178" name="Shape 178"/>
          <p:cNvPicPr preferRelativeResize="0"/>
          <p:nvPr/>
        </p:nvPicPr>
        <p:blipFill>
          <a:blip r:embed="rId3">
            <a:alphaModFix/>
          </a:blip>
          <a:stretch>
            <a:fillRect/>
          </a:stretch>
        </p:blipFill>
        <p:spPr>
          <a:xfrm>
            <a:off x="5226100" y="3320400"/>
            <a:ext cx="3472200" cy="2413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rtl="0">
              <a:spcBef>
                <a:spcPts val="0"/>
              </a:spcBef>
              <a:spcAft>
                <a:spcPts val="0"/>
              </a:spcAft>
              <a:buNone/>
            </a:pPr>
            <a:r>
              <a:rPr lang="fr-BE"/>
              <a:t>Exercise: CoP benefits</a:t>
            </a:r>
            <a:endParaRPr/>
          </a:p>
        </p:txBody>
      </p:sp>
      <p:sp>
        <p:nvSpPr>
          <p:cNvPr id="185" name="Shape 185"/>
          <p:cNvSpPr txBox="1">
            <a:spLocks noGrp="1"/>
          </p:cNvSpPr>
          <p:nvPr>
            <p:ph type="body" idx="1"/>
          </p:nvPr>
        </p:nvSpPr>
        <p:spPr>
          <a:xfrm>
            <a:off x="3281750" y="2492375"/>
            <a:ext cx="5404800" cy="35289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endParaRPr/>
          </a:p>
          <a:p>
            <a:pPr marL="342900" lvl="0" indent="-190500" rtl="0">
              <a:spcBef>
                <a:spcPts val="480"/>
              </a:spcBef>
              <a:spcAft>
                <a:spcPts val="0"/>
              </a:spcAft>
              <a:buNone/>
            </a:pPr>
            <a:r>
              <a:rPr lang="fr-BE"/>
              <a:t>Can you identify additional personal and organisational benefits specific to DEVCO or your DG?</a:t>
            </a:r>
            <a:endParaRPr/>
          </a:p>
          <a:p>
            <a:pPr marL="342900" lvl="0" indent="-190500" rtl="0">
              <a:spcBef>
                <a:spcPts val="480"/>
              </a:spcBef>
              <a:spcAft>
                <a:spcPts val="0"/>
              </a:spcAft>
              <a:buNone/>
            </a:pPr>
            <a:endParaRPr/>
          </a:p>
          <a:p>
            <a:pPr marL="342900" lvl="0" indent="-190500" rtl="0">
              <a:spcBef>
                <a:spcPts val="480"/>
              </a:spcBef>
              <a:spcAft>
                <a:spcPts val="0"/>
              </a:spcAft>
              <a:buNone/>
            </a:pPr>
            <a:r>
              <a:rPr lang="fr-BE"/>
              <a:t>Discuss in pairs.</a:t>
            </a:r>
            <a:endParaRPr/>
          </a:p>
        </p:txBody>
      </p:sp>
      <p:pic>
        <p:nvPicPr>
          <p:cNvPr id="186" name="Shape 186"/>
          <p:cNvPicPr preferRelativeResize="0"/>
          <p:nvPr/>
        </p:nvPicPr>
        <p:blipFill>
          <a:blip r:embed="rId3">
            <a:alphaModFix/>
          </a:blip>
          <a:stretch>
            <a:fillRect/>
          </a:stretch>
        </p:blipFill>
        <p:spPr>
          <a:xfrm>
            <a:off x="395300" y="2716751"/>
            <a:ext cx="2774251" cy="27742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Way to look at the CoP dynamics: Fogg behavioral model</a:t>
            </a:r>
            <a:endParaRPr/>
          </a:p>
        </p:txBody>
      </p:sp>
      <p:pic>
        <p:nvPicPr>
          <p:cNvPr id="193" name="Shape 193"/>
          <p:cNvPicPr preferRelativeResize="0"/>
          <p:nvPr/>
        </p:nvPicPr>
        <p:blipFill>
          <a:blip r:embed="rId3">
            <a:alphaModFix/>
          </a:blip>
          <a:stretch>
            <a:fillRect/>
          </a:stretch>
        </p:blipFill>
        <p:spPr>
          <a:xfrm>
            <a:off x="1414350" y="2295575"/>
            <a:ext cx="6184501" cy="4565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Key barriers to engaging in an online CoP</a:t>
            </a:r>
            <a:endParaRPr/>
          </a:p>
        </p:txBody>
      </p:sp>
      <p:sp>
        <p:nvSpPr>
          <p:cNvPr id="200" name="Shape 200"/>
          <p:cNvSpPr txBox="1">
            <a:spLocks noGrp="1"/>
          </p:cNvSpPr>
          <p:nvPr>
            <p:ph type="body" idx="1"/>
          </p:nvPr>
        </p:nvSpPr>
        <p:spPr>
          <a:xfrm>
            <a:off x="329575" y="2339975"/>
            <a:ext cx="8357100" cy="41715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fr-BE"/>
              <a:t>Motivation</a:t>
            </a:r>
            <a:endParaRPr/>
          </a:p>
          <a:p>
            <a:pPr marL="342900" lvl="0" indent="-190500" rtl="0">
              <a:spcBef>
                <a:spcPts val="480"/>
              </a:spcBef>
              <a:spcAft>
                <a:spcPts val="0"/>
              </a:spcAft>
              <a:buNone/>
            </a:pPr>
            <a:endParaRPr/>
          </a:p>
          <a:p>
            <a:pPr marL="742950" lvl="1" indent="-285750" rtl="0">
              <a:spcBef>
                <a:spcPts val="400"/>
              </a:spcBef>
              <a:spcAft>
                <a:spcPts val="0"/>
              </a:spcAft>
              <a:buSzPts val="2000"/>
              <a:buChar char="•"/>
            </a:pPr>
            <a:r>
              <a:rPr lang="fr-BE"/>
              <a:t>No explicit understanding of CoP’s value added</a:t>
            </a:r>
            <a:endParaRPr/>
          </a:p>
          <a:p>
            <a:pPr marL="742950" lvl="1" indent="-285750" rtl="0">
              <a:spcBef>
                <a:spcPts val="400"/>
              </a:spcBef>
              <a:spcAft>
                <a:spcPts val="0"/>
              </a:spcAft>
              <a:buSzPts val="2000"/>
              <a:buChar char="•"/>
            </a:pPr>
            <a:r>
              <a:rPr lang="fr-BE"/>
              <a:t>“Communication apprehension” – it is difficult to ask question and share in public</a:t>
            </a:r>
            <a:endParaRPr/>
          </a:p>
          <a:p>
            <a:pPr marL="742950" lvl="1" indent="-285750">
              <a:spcBef>
                <a:spcPts val="400"/>
              </a:spcBef>
              <a:spcAft>
                <a:spcPts val="0"/>
              </a:spcAft>
              <a:buSzPts val="2000"/>
              <a:buChar char="•"/>
            </a:pPr>
            <a:r>
              <a:rPr lang="fr-BE"/>
              <a:t>Shifting membership (state of “flux”)</a:t>
            </a:r>
            <a:endParaRPr/>
          </a:p>
          <a:p>
            <a:pPr marL="742950" lvl="1" indent="-285750" rtl="0">
              <a:lnSpc>
                <a:spcPct val="115000"/>
              </a:lnSpc>
              <a:spcBef>
                <a:spcPts val="0"/>
              </a:spcBef>
              <a:spcAft>
                <a:spcPts val="0"/>
              </a:spcAft>
              <a:buSzPts val="2000"/>
              <a:buChar char="•"/>
            </a:pPr>
            <a:r>
              <a:rPr lang="fr-BE"/>
              <a:t>High workload and low prioritisation for knowledge sharing and Capacity4dev groups </a:t>
            </a:r>
            <a:endParaRPr/>
          </a:p>
          <a:p>
            <a:pPr marL="742950" lvl="1" indent="-285750" rtl="0">
              <a:lnSpc>
                <a:spcPct val="115000"/>
              </a:lnSpc>
              <a:spcBef>
                <a:spcPts val="0"/>
              </a:spcBef>
              <a:spcAft>
                <a:spcPts val="0"/>
              </a:spcAft>
              <a:buSzPts val="2000"/>
              <a:buChar char="•"/>
            </a:pPr>
            <a:r>
              <a:rPr lang="fr-BE"/>
              <a:t>No corporate incentives</a:t>
            </a:r>
            <a:br>
              <a:rPr lang="fr-BE"/>
            </a:br>
            <a:endParaRPr sz="2000" b="1" i="0">
              <a:solidFill>
                <a:srgbClr val="0F5494"/>
              </a:solidFill>
            </a:endParaRPr>
          </a:p>
          <a:p>
            <a:pPr marL="342900" lvl="0" indent="-190500">
              <a:spcBef>
                <a:spcPts val="480"/>
              </a:spcBef>
              <a:spcAft>
                <a:spcPts val="0"/>
              </a:spcAft>
              <a:buNone/>
            </a:pPr>
            <a:endParaRPr sz="2000" b="1" i="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Exercise: CoPs</a:t>
            </a:r>
            <a:r>
              <a:rPr lang="fr-BE"/>
              <a:t> barriers</a:t>
            </a:r>
            <a:endParaRPr sz="3000" b="1" i="0" u="none" strike="noStrike" cap="none">
              <a:solidFill>
                <a:srgbClr val="0F5494"/>
              </a:solidFill>
              <a:latin typeface="Verdana"/>
              <a:ea typeface="Verdana"/>
              <a:cs typeface="Verdana"/>
              <a:sym typeface="Verdana"/>
            </a:endParaRPr>
          </a:p>
        </p:txBody>
      </p:sp>
      <p:sp>
        <p:nvSpPr>
          <p:cNvPr id="206" name="Shape 206"/>
          <p:cNvSpPr txBox="1">
            <a:spLocks noGrp="1"/>
          </p:cNvSpPr>
          <p:nvPr>
            <p:ph type="body" idx="1"/>
          </p:nvPr>
        </p:nvSpPr>
        <p:spPr>
          <a:xfrm>
            <a:off x="3249600" y="2367575"/>
            <a:ext cx="5629500" cy="356220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None/>
            </a:pPr>
            <a:r>
              <a:rPr lang="fr-BE"/>
              <a:t>Are you a member or do you manage a</a:t>
            </a:r>
            <a:r>
              <a:rPr lang="fr-BE" sz="2400" b="0" i="1" u="none" strike="noStrike" cap="none">
                <a:solidFill>
                  <a:srgbClr val="0F5494"/>
                </a:solidFill>
                <a:latin typeface="Verdana"/>
                <a:ea typeface="Verdana"/>
                <a:cs typeface="Verdana"/>
                <a:sym typeface="Verdana"/>
              </a:rPr>
              <a:t> </a:t>
            </a:r>
            <a:r>
              <a:rPr lang="fr-BE"/>
              <a:t>CoP</a:t>
            </a:r>
            <a:r>
              <a:rPr lang="fr-BE" sz="2400" b="0" i="1" u="none" strike="noStrike" cap="none">
                <a:solidFill>
                  <a:srgbClr val="0F5494"/>
                </a:solidFill>
                <a:latin typeface="Verdana"/>
                <a:ea typeface="Verdana"/>
                <a:cs typeface="Verdana"/>
                <a:sym typeface="Verdana"/>
              </a:rPr>
              <a:t> (including on </a:t>
            </a:r>
            <a:r>
              <a:rPr lang="fr-BE"/>
              <a:t>C</a:t>
            </a:r>
            <a:r>
              <a:rPr lang="fr-BE" sz="2400" b="0" i="1" u="none" strike="noStrike" cap="none">
                <a:solidFill>
                  <a:srgbClr val="0F5494"/>
                </a:solidFill>
                <a:latin typeface="Verdana"/>
                <a:ea typeface="Verdana"/>
                <a:cs typeface="Verdana"/>
                <a:sym typeface="Verdana"/>
              </a:rPr>
              <a:t>apacity4dev) that </a:t>
            </a:r>
            <a:r>
              <a:rPr lang="fr-BE"/>
              <a:t>is</a:t>
            </a:r>
            <a:r>
              <a:rPr lang="fr-BE" sz="2400" b="0" i="1" u="none" strike="noStrike" cap="none">
                <a:solidFill>
                  <a:srgbClr val="0F5494"/>
                </a:solidFill>
                <a:latin typeface="Verdana"/>
                <a:ea typeface="Verdana"/>
                <a:cs typeface="Verdana"/>
                <a:sym typeface="Verdana"/>
              </a:rPr>
              <a:t> a “ghost town”?</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0" marR="0" lvl="0" indent="0" algn="l" rtl="0">
              <a:spcBef>
                <a:spcPts val="480"/>
              </a:spcBef>
              <a:spcAft>
                <a:spcPts val="0"/>
              </a:spcAft>
              <a:buNone/>
            </a:pPr>
            <a:r>
              <a:rPr lang="fr-BE"/>
              <a:t>W</a:t>
            </a:r>
            <a:r>
              <a:rPr lang="fr-BE" sz="2400" b="0" i="1" u="none" strike="noStrike" cap="none">
                <a:solidFill>
                  <a:srgbClr val="0F5494"/>
                </a:solidFill>
                <a:latin typeface="Verdana"/>
                <a:ea typeface="Verdana"/>
                <a:cs typeface="Verdana"/>
                <a:sym typeface="Verdana"/>
              </a:rPr>
              <a:t>hat barriers have you identified, in addition to the ones we listed?</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Discuss in pairs.</a:t>
            </a:r>
            <a:endParaRPr sz="2400" b="0" i="1" u="none" strike="noStrike" cap="none">
              <a:solidFill>
                <a:srgbClr val="0F5494"/>
              </a:solidFill>
              <a:latin typeface="Verdana"/>
              <a:ea typeface="Verdana"/>
              <a:cs typeface="Verdana"/>
              <a:sym typeface="Verdana"/>
            </a:endParaRPr>
          </a:p>
        </p:txBody>
      </p:sp>
      <p:pic>
        <p:nvPicPr>
          <p:cNvPr id="207" name="Shape 207"/>
          <p:cNvPicPr preferRelativeResize="0"/>
          <p:nvPr/>
        </p:nvPicPr>
        <p:blipFill>
          <a:blip r:embed="rId3">
            <a:alphaModFix/>
          </a:blip>
          <a:stretch>
            <a:fillRect/>
          </a:stretch>
        </p:blipFill>
        <p:spPr>
          <a:xfrm>
            <a:off x="283100" y="2788726"/>
            <a:ext cx="2774251" cy="27742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2: Community maturity</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Community maturity concept</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Identify maturity stages of your community</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213" name="Shape 213"/>
          <p:cNvPicPr preferRelativeResize="0"/>
          <p:nvPr/>
        </p:nvPicPr>
        <p:blipFill>
          <a:blip r:embed="rId3">
            <a:alphaModFix/>
          </a:blip>
          <a:stretch>
            <a:fillRect/>
          </a:stretch>
        </p:blipFill>
        <p:spPr>
          <a:xfrm>
            <a:off x="2713800" y="953650"/>
            <a:ext cx="3842751" cy="38427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188" y="1106825"/>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Community maturity </a:t>
            </a:r>
            <a:r>
              <a:rPr lang="fr-BE"/>
              <a:t>stages</a:t>
            </a:r>
            <a:endParaRPr sz="3000" b="1" i="0" u="none" strike="noStrike" cap="none">
              <a:solidFill>
                <a:srgbClr val="0F5494"/>
              </a:solidFill>
              <a:latin typeface="Verdana"/>
              <a:ea typeface="Verdana"/>
              <a:cs typeface="Verdana"/>
              <a:sym typeface="Verdana"/>
            </a:endParaRPr>
          </a:p>
        </p:txBody>
      </p:sp>
      <p:pic>
        <p:nvPicPr>
          <p:cNvPr id="219" name="Shape 219"/>
          <p:cNvPicPr preferRelativeResize="0"/>
          <p:nvPr/>
        </p:nvPicPr>
        <p:blipFill>
          <a:blip r:embed="rId3">
            <a:alphaModFix/>
          </a:blip>
          <a:stretch>
            <a:fillRect/>
          </a:stretch>
        </p:blipFill>
        <p:spPr>
          <a:xfrm>
            <a:off x="841550" y="1649450"/>
            <a:ext cx="7489500" cy="5005973"/>
          </a:xfrm>
          <a:prstGeom prst="rect">
            <a:avLst/>
          </a:prstGeom>
          <a:noFill/>
          <a:ln>
            <a:noFill/>
          </a:ln>
        </p:spPr>
      </p:pic>
      <p:sp>
        <p:nvSpPr>
          <p:cNvPr id="220" name="Shape 220"/>
          <p:cNvSpPr txBox="1"/>
          <p:nvPr/>
        </p:nvSpPr>
        <p:spPr>
          <a:xfrm>
            <a:off x="5069900" y="6315825"/>
            <a:ext cx="3795300" cy="2634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fr-BE"/>
              <a:t>Based on: Community Roundatble </a:t>
            </a:r>
            <a:r>
              <a:rPr lang="fr-BE" u="sng">
                <a:solidFill>
                  <a:schemeClr val="hlink"/>
                </a:solidFill>
                <a:hlinkClick r:id="rId4"/>
              </a:rPr>
              <a:t>community maturity model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Exercise: identify stage for your group</a:t>
            </a:r>
            <a:endParaRPr sz="3000" b="1" i="0" u="none" strike="noStrike" cap="none">
              <a:solidFill>
                <a:srgbClr val="0F5494"/>
              </a:solidFill>
              <a:latin typeface="Verdana"/>
              <a:ea typeface="Verdana"/>
              <a:cs typeface="Verdana"/>
              <a:sym typeface="Verdana"/>
            </a:endParaRPr>
          </a:p>
        </p:txBody>
      </p:sp>
      <p:sp>
        <p:nvSpPr>
          <p:cNvPr id="226" name="Shape 226"/>
          <p:cNvSpPr txBox="1">
            <a:spLocks noGrp="1"/>
          </p:cNvSpPr>
          <p:nvPr>
            <p:ph type="body" idx="1"/>
          </p:nvPr>
        </p:nvSpPr>
        <p:spPr>
          <a:xfrm>
            <a:off x="3464050" y="3435750"/>
            <a:ext cx="5250900" cy="178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Verdana"/>
              <a:buNone/>
            </a:pPr>
            <a:r>
              <a:rPr lang="fr-BE" sz="2400" b="0" i="1" u="none" strike="noStrike" cap="none">
                <a:solidFill>
                  <a:srgbClr val="0F5494"/>
                </a:solidFill>
                <a:latin typeface="Verdana"/>
                <a:ea typeface="Verdana"/>
                <a:cs typeface="Verdana"/>
                <a:sym typeface="Verdana"/>
              </a:rPr>
              <a:t>Take a sticky dot, write your group name and </a:t>
            </a:r>
            <a:r>
              <a:rPr lang="fr-BE"/>
              <a:t>identify the current stage for your group on the big poster.</a:t>
            </a:r>
            <a:endParaRPr/>
          </a:p>
        </p:txBody>
      </p:sp>
      <p:pic>
        <p:nvPicPr>
          <p:cNvPr id="227" name="Shape 227"/>
          <p:cNvPicPr preferRelativeResize="0"/>
          <p:nvPr/>
        </p:nvPicPr>
        <p:blipFill>
          <a:blip r:embed="rId3">
            <a:alphaModFix/>
          </a:blip>
          <a:stretch>
            <a:fillRect/>
          </a:stretch>
        </p:blipFill>
        <p:spPr>
          <a:xfrm>
            <a:off x="435500" y="2864926"/>
            <a:ext cx="2774251" cy="2774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1520" y="1124744"/>
            <a:ext cx="33123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Agenda</a:t>
            </a:r>
            <a:endParaRPr sz="3000" b="1" i="0" u="none" strike="noStrike" cap="none">
              <a:solidFill>
                <a:srgbClr val="0F5494"/>
              </a:solidFill>
              <a:latin typeface="Verdana"/>
              <a:ea typeface="Verdana"/>
              <a:cs typeface="Verdana"/>
              <a:sym typeface="Verdana"/>
            </a:endParaRPr>
          </a:p>
        </p:txBody>
      </p:sp>
      <p:sp>
        <p:nvSpPr>
          <p:cNvPr id="102" name="Shape 102"/>
          <p:cNvSpPr txBox="1">
            <a:spLocks noGrp="1"/>
          </p:cNvSpPr>
          <p:nvPr>
            <p:ph type="body" idx="1"/>
          </p:nvPr>
        </p:nvSpPr>
        <p:spPr>
          <a:xfrm>
            <a:off x="2864350" y="1319851"/>
            <a:ext cx="6223800" cy="53145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20000"/>
              </a:lnSpc>
              <a:spcBef>
                <a:spcPts val="0"/>
              </a:spcBef>
              <a:spcAft>
                <a:spcPts val="0"/>
              </a:spcAft>
              <a:buClr>
                <a:schemeClr val="lt1"/>
              </a:buClr>
              <a:buSzPts val="1800"/>
              <a:buFont typeface="Verdana"/>
              <a:buChar char="•"/>
            </a:pPr>
            <a:endParaRPr sz="1800"/>
          </a:p>
          <a:p>
            <a:pPr marL="342900" marR="0" lvl="0" indent="-304800" algn="l" rtl="0">
              <a:lnSpc>
                <a:spcPct val="120000"/>
              </a:lnSpc>
              <a:spcBef>
                <a:spcPts val="0"/>
              </a:spcBef>
              <a:spcAft>
                <a:spcPts val="0"/>
              </a:spcAft>
              <a:buClr>
                <a:schemeClr val="lt1"/>
              </a:buClr>
              <a:buSzPts val="1800"/>
              <a:buFont typeface="Verdana"/>
              <a:buChar char="•"/>
            </a:pPr>
            <a:r>
              <a:rPr lang="fr-BE" sz="1800" b="1"/>
              <a:t>9.30-10.00 Welcome and introductions</a:t>
            </a:r>
            <a:endParaRPr sz="1800" b="1"/>
          </a:p>
          <a:p>
            <a:pPr marL="342900" marR="0" lvl="0" indent="-254000" algn="l" rtl="0">
              <a:lnSpc>
                <a:spcPct val="120000"/>
              </a:lnSpc>
              <a:spcBef>
                <a:spcPts val="0"/>
              </a:spcBef>
              <a:spcAft>
                <a:spcPts val="0"/>
              </a:spcAft>
              <a:buClr>
                <a:schemeClr val="lt1"/>
              </a:buClr>
              <a:buSzPts val="1000"/>
              <a:buFont typeface="Verdana"/>
              <a:buChar char="•"/>
            </a:pPr>
            <a:endParaRPr sz="1000" b="1"/>
          </a:p>
          <a:p>
            <a:pPr marL="342900" marR="0" lvl="0" indent="-304800" algn="l" rtl="0">
              <a:lnSpc>
                <a:spcPct val="120000"/>
              </a:lnSpc>
              <a:spcBef>
                <a:spcPts val="0"/>
              </a:spcBef>
              <a:spcAft>
                <a:spcPts val="0"/>
              </a:spcAft>
              <a:buClr>
                <a:schemeClr val="lt1"/>
              </a:buClr>
              <a:buSzPts val="1800"/>
              <a:buFont typeface="Verdana"/>
              <a:buChar char="•"/>
            </a:pPr>
            <a:r>
              <a:rPr lang="fr-BE" sz="1800" b="1"/>
              <a:t>10.00 -10.45 CoP foundations</a:t>
            </a:r>
            <a:endParaRPr sz="1800" b="1"/>
          </a:p>
          <a:p>
            <a:pPr marL="342900" lvl="0" indent="-304800" rtl="0">
              <a:lnSpc>
                <a:spcPct val="120000"/>
              </a:lnSpc>
              <a:spcBef>
                <a:spcPts val="0"/>
              </a:spcBef>
              <a:spcAft>
                <a:spcPts val="0"/>
              </a:spcAft>
              <a:buClr>
                <a:schemeClr val="lt1"/>
              </a:buClr>
              <a:buSzPts val="1800"/>
              <a:buFont typeface="Verdana"/>
              <a:buChar char="•"/>
            </a:pPr>
            <a:r>
              <a:rPr lang="fr-BE" sz="1800"/>
              <a:t>- Developing a common understanding of CoPs</a:t>
            </a:r>
            <a:br>
              <a:rPr lang="fr-BE" sz="1800"/>
            </a:br>
            <a:r>
              <a:rPr lang="fr-BE" sz="1800"/>
              <a:t>- Exploring CoP benefits and barriers </a:t>
            </a:r>
            <a:br>
              <a:rPr lang="fr-BE" sz="1800"/>
            </a:br>
            <a:r>
              <a:rPr lang="fr-BE" sz="1800"/>
              <a:t>- Describing community maturity stages</a:t>
            </a:r>
            <a:br>
              <a:rPr lang="fr-BE" sz="1800"/>
            </a:br>
            <a:endParaRPr sz="1000"/>
          </a:p>
          <a:p>
            <a:pPr marL="342900" marR="0" lvl="0" indent="-304800" algn="l" rtl="0">
              <a:lnSpc>
                <a:spcPct val="120000"/>
              </a:lnSpc>
              <a:spcBef>
                <a:spcPts val="480"/>
              </a:spcBef>
              <a:spcAft>
                <a:spcPts val="0"/>
              </a:spcAft>
              <a:buClr>
                <a:schemeClr val="lt1"/>
              </a:buClr>
              <a:buSzPts val="1800"/>
              <a:buFont typeface="Verdana"/>
              <a:buChar char="•"/>
            </a:pPr>
            <a:r>
              <a:rPr lang="fr-BE" sz="1800" b="1"/>
              <a:t>10.45-11.15 Break</a:t>
            </a:r>
            <a:endParaRPr sz="1800" b="1"/>
          </a:p>
          <a:p>
            <a:pPr marL="0" marR="0" lvl="0" indent="0" algn="l" rtl="0">
              <a:lnSpc>
                <a:spcPct val="120000"/>
              </a:lnSpc>
              <a:spcBef>
                <a:spcPts val="480"/>
              </a:spcBef>
              <a:spcAft>
                <a:spcPts val="0"/>
              </a:spcAft>
              <a:buNone/>
            </a:pPr>
            <a:endParaRPr sz="1000"/>
          </a:p>
          <a:p>
            <a:pPr marL="342900" marR="0" lvl="0" indent="-304800" algn="l" rtl="0">
              <a:lnSpc>
                <a:spcPct val="120000"/>
              </a:lnSpc>
              <a:spcBef>
                <a:spcPts val="480"/>
              </a:spcBef>
              <a:spcAft>
                <a:spcPts val="0"/>
              </a:spcAft>
              <a:buClr>
                <a:schemeClr val="lt1"/>
              </a:buClr>
              <a:buSzPts val="1800"/>
              <a:buFont typeface="Verdana"/>
              <a:buChar char="•"/>
            </a:pPr>
            <a:r>
              <a:rPr lang="fr-BE" sz="1800" b="1"/>
              <a:t>11.15-12.00 CoP strategic fit and purpose</a:t>
            </a:r>
            <a:endParaRPr sz="1800" b="1"/>
          </a:p>
          <a:p>
            <a:pPr marL="0" marR="0" lvl="0" indent="0" algn="l" rtl="0">
              <a:lnSpc>
                <a:spcPct val="120000"/>
              </a:lnSpc>
              <a:spcBef>
                <a:spcPts val="480"/>
              </a:spcBef>
              <a:spcAft>
                <a:spcPts val="0"/>
              </a:spcAft>
              <a:buNone/>
            </a:pPr>
            <a:endParaRPr sz="1000" b="0" i="1" u="none" strike="noStrike" cap="none">
              <a:solidFill>
                <a:srgbClr val="0F5494"/>
              </a:solidFill>
              <a:latin typeface="Verdana"/>
              <a:ea typeface="Verdana"/>
              <a:cs typeface="Verdana"/>
              <a:sym typeface="Verdana"/>
            </a:endParaRPr>
          </a:p>
          <a:p>
            <a:pPr marL="342900" marR="0" lvl="0" indent="-304800" algn="l" rtl="0">
              <a:lnSpc>
                <a:spcPct val="120000"/>
              </a:lnSpc>
              <a:spcBef>
                <a:spcPts val="480"/>
              </a:spcBef>
              <a:spcAft>
                <a:spcPts val="0"/>
              </a:spcAft>
              <a:buClr>
                <a:schemeClr val="lt1"/>
              </a:buClr>
              <a:buSzPts val="1800"/>
              <a:buFont typeface="Verdana"/>
              <a:buChar char="•"/>
            </a:pPr>
            <a:r>
              <a:rPr lang="fr-BE" sz="1800" b="1"/>
              <a:t>12.00-13.00</a:t>
            </a:r>
            <a:r>
              <a:rPr lang="fr-BE" sz="1800" b="1" i="1" u="none" strike="noStrike" cap="none">
                <a:solidFill>
                  <a:srgbClr val="0F5494"/>
                </a:solidFill>
                <a:latin typeface="Verdana"/>
                <a:ea typeface="Verdana"/>
                <a:cs typeface="Verdana"/>
                <a:sym typeface="Verdana"/>
              </a:rPr>
              <a:t> </a:t>
            </a:r>
            <a:r>
              <a:rPr lang="fr-BE" sz="1800" b="1"/>
              <a:t>Community Tactics</a:t>
            </a:r>
            <a:endParaRPr sz="1800" b="1"/>
          </a:p>
          <a:p>
            <a:pPr marL="342900" lvl="0" indent="-304800" rtl="0">
              <a:lnSpc>
                <a:spcPct val="120000"/>
              </a:lnSpc>
              <a:spcBef>
                <a:spcPts val="0"/>
              </a:spcBef>
              <a:spcAft>
                <a:spcPts val="0"/>
              </a:spcAft>
              <a:buClr>
                <a:schemeClr val="lt1"/>
              </a:buClr>
              <a:buSzPts val="1800"/>
              <a:buFont typeface="Verdana"/>
              <a:buChar char="•"/>
            </a:pPr>
            <a:r>
              <a:rPr lang="fr-BE" sz="1800"/>
              <a:t>- Growth &amp; Facilitation</a:t>
            </a:r>
            <a:endParaRPr sz="1800"/>
          </a:p>
          <a:p>
            <a:pPr marL="342900" lvl="0" indent="-254000" rtl="0">
              <a:lnSpc>
                <a:spcPct val="120000"/>
              </a:lnSpc>
              <a:spcBef>
                <a:spcPts val="0"/>
              </a:spcBef>
              <a:spcAft>
                <a:spcPts val="0"/>
              </a:spcAft>
              <a:buClr>
                <a:schemeClr val="lt1"/>
              </a:buClr>
              <a:buSzPts val="1000"/>
              <a:buFont typeface="Verdana"/>
              <a:buChar char="•"/>
            </a:pPr>
            <a:endParaRPr sz="1000"/>
          </a:p>
          <a:p>
            <a:pPr marL="342900" lvl="0" indent="-304800" rtl="0">
              <a:lnSpc>
                <a:spcPct val="120000"/>
              </a:lnSpc>
              <a:spcBef>
                <a:spcPts val="480"/>
              </a:spcBef>
              <a:spcAft>
                <a:spcPts val="0"/>
              </a:spcAft>
              <a:buClr>
                <a:schemeClr val="lt1"/>
              </a:buClr>
              <a:buSzPts val="1800"/>
              <a:buFont typeface="Verdana"/>
              <a:buChar char="•"/>
            </a:pPr>
            <a:r>
              <a:rPr lang="fr-BE" sz="1800" b="1"/>
              <a:t>13.00-14.30 Lunch break</a:t>
            </a:r>
            <a:endParaRPr sz="1800"/>
          </a:p>
          <a:p>
            <a:pPr marL="342900" lvl="0" indent="-304800" rtl="0">
              <a:lnSpc>
                <a:spcPct val="120000"/>
              </a:lnSpc>
              <a:spcBef>
                <a:spcPts val="0"/>
              </a:spcBef>
              <a:spcAft>
                <a:spcPts val="0"/>
              </a:spcAft>
              <a:buClr>
                <a:schemeClr val="lt1"/>
              </a:buClr>
              <a:buSzPts val="1800"/>
              <a:buFont typeface="Verdana"/>
              <a:buChar char="•"/>
            </a:pPr>
            <a:endParaRPr sz="1800"/>
          </a:p>
          <a:p>
            <a:pPr marL="0" marR="0" lvl="0" indent="0" algn="l" rtl="0">
              <a:spcBef>
                <a:spcPts val="480"/>
              </a:spcBef>
              <a:spcAft>
                <a:spcPts val="0"/>
              </a:spcAft>
              <a:buClr>
                <a:schemeClr val="lt1"/>
              </a:buClr>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p:txBody>
      </p:sp>
      <p:pic>
        <p:nvPicPr>
          <p:cNvPr id="103" name="Shape 103" descr="Screen Shot 2016-03-25 at 14.14.01.png"/>
          <p:cNvPicPr preferRelativeResize="0"/>
          <p:nvPr/>
        </p:nvPicPr>
        <p:blipFill rotWithShape="1">
          <a:blip r:embed="rId3">
            <a:alphaModFix/>
          </a:blip>
          <a:srcRect/>
          <a:stretch/>
        </p:blipFill>
        <p:spPr>
          <a:xfrm>
            <a:off x="395536" y="2857128"/>
            <a:ext cx="2346300" cy="226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1"/>
        <p:cNvGrpSpPr/>
        <p:nvPr/>
      </p:nvGrpSpPr>
      <p:grpSpPr>
        <a:xfrm>
          <a:off x="0" y="0"/>
          <a:ext cx="0" cy="0"/>
          <a:chOff x="0" y="0"/>
          <a:chExt cx="0" cy="0"/>
        </a:xfrm>
      </p:grpSpPr>
      <p:sp>
        <p:nvSpPr>
          <p:cNvPr id="232" name="Shape 23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3: Strategic fit and </a:t>
            </a:r>
            <a:r>
              <a:rPr lang="fr-BE" sz="3600">
                <a:solidFill>
                  <a:schemeClr val="lt1"/>
                </a:solidFill>
                <a:latin typeface="Verdana"/>
                <a:ea typeface="Verdana"/>
                <a:cs typeface="Verdana"/>
                <a:sym typeface="Verdana"/>
              </a:rPr>
              <a:t>purpose</a:t>
            </a:r>
            <a:r>
              <a:rPr lang="fr-BE" sz="3600">
                <a:solidFill>
                  <a:srgbClr val="FFFFFF"/>
                </a:solidFill>
                <a:latin typeface="Verdana"/>
                <a:ea typeface="Verdana"/>
                <a:cs typeface="Verdana"/>
                <a:sym typeface="Verdana"/>
              </a:rPr>
              <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chemeClr val="lt1"/>
                </a:solidFill>
                <a:latin typeface="Verdana"/>
                <a:ea typeface="Verdana"/>
                <a:cs typeface="Verdana"/>
                <a:sym typeface="Verdana"/>
              </a:rPr>
              <a:t>Ensuring strategic fit</a:t>
            </a:r>
            <a:endParaRPr sz="2000">
              <a:solidFill>
                <a:schemeClr val="lt1"/>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Purpose is the key success factor</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Spell out the purpose of your community</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233" name="Shape 233"/>
          <p:cNvPicPr preferRelativeResize="0"/>
          <p:nvPr/>
        </p:nvPicPr>
        <p:blipFill>
          <a:blip r:embed="rId3">
            <a:alphaModFix/>
          </a:blip>
          <a:stretch>
            <a:fillRect/>
          </a:stretch>
        </p:blipFill>
        <p:spPr>
          <a:xfrm>
            <a:off x="847625" y="939650"/>
            <a:ext cx="3794573" cy="3856748"/>
          </a:xfrm>
          <a:prstGeom prst="rect">
            <a:avLst/>
          </a:prstGeom>
          <a:noFill/>
          <a:ln>
            <a:noFill/>
          </a:ln>
        </p:spPr>
      </p:pic>
      <p:pic>
        <p:nvPicPr>
          <p:cNvPr id="234" name="Shape 234"/>
          <p:cNvPicPr preferRelativeResize="0"/>
          <p:nvPr/>
        </p:nvPicPr>
        <p:blipFill>
          <a:blip r:embed="rId3">
            <a:alphaModFix/>
          </a:blip>
          <a:stretch>
            <a:fillRect/>
          </a:stretch>
        </p:blipFill>
        <p:spPr>
          <a:xfrm>
            <a:off x="4628175" y="939650"/>
            <a:ext cx="3794573" cy="38567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Strategic fit: development goals</a:t>
            </a:r>
            <a:endParaRPr sz="3000" b="1" i="0" u="none" strike="noStrike" cap="none">
              <a:solidFill>
                <a:srgbClr val="0F5494"/>
              </a:solidFill>
              <a:latin typeface="Verdana"/>
              <a:ea typeface="Verdana"/>
              <a:cs typeface="Verdana"/>
              <a:sym typeface="Verdana"/>
            </a:endParaRPr>
          </a:p>
        </p:txBody>
      </p:sp>
      <p:sp>
        <p:nvSpPr>
          <p:cNvPr id="240" name="Shape 240"/>
          <p:cNvSpPr txBox="1">
            <a:spLocks noGrp="1"/>
          </p:cNvSpPr>
          <p:nvPr>
            <p:ph type="body" idx="1"/>
          </p:nvPr>
        </p:nvSpPr>
        <p:spPr>
          <a:xfrm>
            <a:off x="113150" y="2399500"/>
            <a:ext cx="8793900" cy="3744900"/>
          </a:xfrm>
          <a:prstGeom prst="rect">
            <a:avLst/>
          </a:prstGeom>
          <a:noFill/>
          <a:ln>
            <a:noFill/>
          </a:ln>
        </p:spPr>
        <p:txBody>
          <a:bodyPr spcFirstLastPara="1" wrap="square" lIns="91425" tIns="45700" rIns="91425" bIns="45700" anchor="t" anchorCtr="0">
            <a:noAutofit/>
          </a:bodyPr>
          <a:lstStyle/>
          <a:p>
            <a:pPr marL="342900" lvl="0" indent="-342900" rtl="0">
              <a:lnSpc>
                <a:spcPct val="116666"/>
              </a:lnSpc>
              <a:spcBef>
                <a:spcPts val="0"/>
              </a:spcBef>
              <a:spcAft>
                <a:spcPts val="0"/>
              </a:spcAft>
              <a:buClr>
                <a:srgbClr val="0F5494"/>
              </a:buClr>
              <a:buSzPts val="2400"/>
              <a:buFont typeface="Verdana"/>
              <a:buChar char="•"/>
            </a:pPr>
            <a:r>
              <a:rPr lang="fr-BE">
                <a:solidFill>
                  <a:srgbClr val="0F5494"/>
                </a:solidFill>
              </a:rPr>
              <a:t>If not identified: you </a:t>
            </a:r>
            <a:r>
              <a:rPr lang="fr-BE"/>
              <a:t>risk</a:t>
            </a:r>
            <a:r>
              <a:rPr lang="fr-BE">
                <a:solidFill>
                  <a:srgbClr val="0F5494"/>
                </a:solidFill>
              </a:rPr>
              <a:t> working alone</a:t>
            </a:r>
            <a:r>
              <a:rPr lang="fr-BE"/>
              <a:t> and DEVCO might </a:t>
            </a:r>
            <a:r>
              <a:rPr lang="fr-BE">
                <a:solidFill>
                  <a:srgbClr val="0F5494"/>
                </a:solidFill>
              </a:rPr>
              <a:t>not </a:t>
            </a:r>
            <a:r>
              <a:rPr lang="fr-BE"/>
              <a:t>understand the value of</a:t>
            </a:r>
            <a:r>
              <a:rPr lang="fr-BE">
                <a:solidFill>
                  <a:srgbClr val="0F5494"/>
                </a:solidFill>
              </a:rPr>
              <a:t> your </a:t>
            </a:r>
            <a:r>
              <a:rPr lang="fr-BE"/>
              <a:t>group</a:t>
            </a:r>
            <a:r>
              <a:rPr lang="fr-BE">
                <a:solidFill>
                  <a:srgbClr val="0F5494"/>
                </a:solidFill>
              </a:rPr>
              <a:t/>
            </a:r>
            <a:br>
              <a:rPr lang="fr-BE">
                <a:solidFill>
                  <a:srgbClr val="0F5494"/>
                </a:solidFill>
              </a:rPr>
            </a:br>
            <a:endParaRPr>
              <a:solidFill>
                <a:srgbClr val="0F5494"/>
              </a:solidFill>
            </a:endParaRPr>
          </a:p>
          <a:p>
            <a:pPr marL="342900" lvl="0" indent="-342900" rtl="0">
              <a:lnSpc>
                <a:spcPct val="116666"/>
              </a:lnSpc>
              <a:spcBef>
                <a:spcPts val="0"/>
              </a:spcBef>
              <a:spcAft>
                <a:spcPts val="0"/>
              </a:spcAft>
              <a:buClr>
                <a:srgbClr val="0F5494"/>
              </a:buClr>
              <a:buSzPts val="2400"/>
              <a:buFont typeface="Verdana"/>
              <a:buChar char="•"/>
            </a:pPr>
            <a:r>
              <a:rPr lang="fr-BE"/>
              <a:t>Development goals and/or sector</a:t>
            </a:r>
            <a:r>
              <a:rPr lang="fr-BE">
                <a:solidFill>
                  <a:srgbClr val="0F5494"/>
                </a:solidFill>
              </a:rPr>
              <a:t> fit: how does the group </a:t>
            </a:r>
            <a:r>
              <a:rPr lang="fr-BE"/>
              <a:t>helps your unit or DEVCO </a:t>
            </a:r>
            <a:endParaRPr/>
          </a:p>
          <a:p>
            <a:pPr marL="742950" lvl="1" indent="-285750" rtl="0">
              <a:lnSpc>
                <a:spcPct val="116666"/>
              </a:lnSpc>
              <a:spcBef>
                <a:spcPts val="0"/>
              </a:spcBef>
              <a:spcAft>
                <a:spcPts val="0"/>
              </a:spcAft>
              <a:buClr>
                <a:srgbClr val="0F5494"/>
              </a:buClr>
              <a:buSzPts val="2000"/>
              <a:buChar char="•"/>
            </a:pPr>
            <a:r>
              <a:rPr lang="fr-BE"/>
              <a:t>advance towards DEVCO goals (New Consensus, etc.)</a:t>
            </a:r>
            <a:endParaRPr/>
          </a:p>
          <a:p>
            <a:pPr marL="742950" lvl="1" indent="-285750" rtl="0">
              <a:lnSpc>
                <a:spcPct val="116666"/>
              </a:lnSpc>
              <a:spcBef>
                <a:spcPts val="0"/>
              </a:spcBef>
              <a:spcAft>
                <a:spcPts val="0"/>
              </a:spcAft>
              <a:buSzPts val="2000"/>
              <a:buChar char="•"/>
            </a:pPr>
            <a:r>
              <a:rPr lang="fr-BE"/>
              <a:t>contribute to the sector</a:t>
            </a:r>
            <a:endParaRPr/>
          </a:p>
          <a:p>
            <a:pPr marL="742950" lvl="1" indent="-285750" rtl="0">
              <a:lnSpc>
                <a:spcPct val="116666"/>
              </a:lnSpc>
              <a:spcBef>
                <a:spcPts val="0"/>
              </a:spcBef>
              <a:spcAft>
                <a:spcPts val="0"/>
              </a:spcAft>
              <a:buSzPts val="2000"/>
              <a:buChar char="•"/>
            </a:pPr>
            <a:r>
              <a:rPr lang="fr-BE"/>
              <a:t>strengthen the overall impact</a:t>
            </a:r>
            <a:endParaRPr/>
          </a:p>
          <a:p>
            <a:pPr marL="0" lvl="0" indent="0" rtl="0">
              <a:lnSpc>
                <a:spcPct val="116666"/>
              </a:lnSpc>
              <a:spcBef>
                <a:spcPts val="0"/>
              </a:spcBef>
              <a:spcAft>
                <a:spcPts val="0"/>
              </a:spcAft>
              <a:buNone/>
            </a:pPr>
            <a:endParaRPr>
              <a:solidFill>
                <a:srgbClr val="0F5494"/>
              </a:solidFill>
            </a:endParaRPr>
          </a:p>
          <a:p>
            <a:pPr marL="0" marR="0" lvl="0" indent="0" algn="l" rtl="0">
              <a:spcBef>
                <a:spcPts val="48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Strategic fit: organisation</a:t>
            </a:r>
            <a:endParaRPr sz="3000" b="1" i="0" u="none" strike="noStrike" cap="none">
              <a:solidFill>
                <a:srgbClr val="0F5494"/>
              </a:solidFill>
              <a:latin typeface="Verdana"/>
              <a:ea typeface="Verdana"/>
              <a:cs typeface="Verdana"/>
              <a:sym typeface="Verdana"/>
            </a:endParaRPr>
          </a:p>
        </p:txBody>
      </p:sp>
      <p:sp>
        <p:nvSpPr>
          <p:cNvPr id="246" name="Shape 246"/>
          <p:cNvSpPr txBox="1">
            <a:spLocks noGrp="1"/>
          </p:cNvSpPr>
          <p:nvPr>
            <p:ph type="body" idx="1"/>
          </p:nvPr>
        </p:nvSpPr>
        <p:spPr>
          <a:xfrm>
            <a:off x="113150" y="2170900"/>
            <a:ext cx="8793900" cy="3744900"/>
          </a:xfrm>
          <a:prstGeom prst="rect">
            <a:avLst/>
          </a:prstGeom>
          <a:noFill/>
          <a:ln>
            <a:noFill/>
          </a:ln>
        </p:spPr>
        <p:txBody>
          <a:bodyPr spcFirstLastPara="1" wrap="square" lIns="91425" tIns="45700" rIns="91425" bIns="45700" anchor="t" anchorCtr="0">
            <a:noAutofit/>
          </a:bodyPr>
          <a:lstStyle/>
          <a:p>
            <a:pPr marL="342900" lvl="0" indent="-342900" rtl="0">
              <a:lnSpc>
                <a:spcPct val="116666"/>
              </a:lnSpc>
              <a:spcBef>
                <a:spcPts val="0"/>
              </a:spcBef>
              <a:spcAft>
                <a:spcPts val="0"/>
              </a:spcAft>
              <a:buClr>
                <a:srgbClr val="0F5494"/>
              </a:buClr>
              <a:buSzPts val="2400"/>
              <a:buFont typeface="Verdana"/>
              <a:buChar char="•"/>
            </a:pPr>
            <a:r>
              <a:rPr lang="fr-BE">
                <a:solidFill>
                  <a:srgbClr val="0F5494"/>
                </a:solidFill>
              </a:rPr>
              <a:t>Possible questions:</a:t>
            </a:r>
            <a:br>
              <a:rPr lang="fr-BE">
                <a:solidFill>
                  <a:srgbClr val="0F5494"/>
                </a:solidFill>
              </a:rPr>
            </a:br>
            <a:endParaRPr sz="1000">
              <a:solidFill>
                <a:srgbClr val="0F5494"/>
              </a:solidFill>
            </a:endParaRPr>
          </a:p>
          <a:p>
            <a:pPr marL="742950" lvl="1" indent="-285750" rtl="0">
              <a:lnSpc>
                <a:spcPct val="116666"/>
              </a:lnSpc>
              <a:spcBef>
                <a:spcPts val="0"/>
              </a:spcBef>
              <a:spcAft>
                <a:spcPts val="0"/>
              </a:spcAft>
              <a:buClr>
                <a:srgbClr val="0B5394"/>
              </a:buClr>
              <a:buSzPts val="2000"/>
              <a:buChar char="•"/>
            </a:pPr>
            <a:r>
              <a:rPr lang="fr-BE">
                <a:solidFill>
                  <a:srgbClr val="0B5394"/>
                </a:solidFill>
                <a:highlight>
                  <a:srgbClr val="FFFFFF"/>
                </a:highlight>
              </a:rPr>
              <a:t>How does this community correspond to DEVCO development goals and what DEVCO is trying to do?</a:t>
            </a:r>
            <a:endParaRPr>
              <a:solidFill>
                <a:srgbClr val="0B5394"/>
              </a:solidFill>
              <a:highlight>
                <a:srgbClr val="FFFFFF"/>
              </a:highlight>
            </a:endParaRPr>
          </a:p>
          <a:p>
            <a:pPr marL="457200" lvl="0" indent="0" rtl="0">
              <a:lnSpc>
                <a:spcPct val="116666"/>
              </a:lnSpc>
              <a:spcBef>
                <a:spcPts val="0"/>
              </a:spcBef>
              <a:spcAft>
                <a:spcPts val="0"/>
              </a:spcAft>
              <a:buNone/>
            </a:pPr>
            <a:endParaRPr>
              <a:solidFill>
                <a:srgbClr val="0B5394"/>
              </a:solidFill>
              <a:highlight>
                <a:srgbClr val="FFFFFF"/>
              </a:highlight>
            </a:endParaRPr>
          </a:p>
          <a:p>
            <a:pPr marL="742950" lvl="1" indent="-285750" rtl="0">
              <a:lnSpc>
                <a:spcPct val="116666"/>
              </a:lnSpc>
              <a:spcBef>
                <a:spcPts val="0"/>
              </a:spcBef>
              <a:spcAft>
                <a:spcPts val="0"/>
              </a:spcAft>
              <a:buClr>
                <a:srgbClr val="0F5494"/>
              </a:buClr>
              <a:buSzPts val="2000"/>
              <a:buChar char="•"/>
            </a:pPr>
            <a:r>
              <a:rPr lang="fr-BE">
                <a:solidFill>
                  <a:srgbClr val="0F5494"/>
                </a:solidFill>
              </a:rPr>
              <a:t>What would success look like?</a:t>
            </a:r>
            <a:br>
              <a:rPr lang="fr-BE">
                <a:solidFill>
                  <a:srgbClr val="0F5494"/>
                </a:solidFill>
              </a:rPr>
            </a:br>
            <a:r>
              <a:rPr lang="fr-BE" b="0">
                <a:solidFill>
                  <a:srgbClr val="0F5494"/>
                </a:solidFill>
              </a:rPr>
              <a:t>→ understand expectations</a:t>
            </a:r>
            <a:br>
              <a:rPr lang="fr-BE" b="0">
                <a:solidFill>
                  <a:srgbClr val="0F5494"/>
                </a:solidFill>
              </a:rPr>
            </a:br>
            <a:endParaRPr sz="1000" b="0">
              <a:solidFill>
                <a:srgbClr val="0F5494"/>
              </a:solidFill>
            </a:endParaRPr>
          </a:p>
          <a:p>
            <a:pPr marL="0" lvl="0" indent="0" rtl="0">
              <a:lnSpc>
                <a:spcPct val="116666"/>
              </a:lnSpc>
              <a:spcBef>
                <a:spcPts val="0"/>
              </a:spcBef>
              <a:spcAft>
                <a:spcPts val="0"/>
              </a:spcAft>
              <a:buNone/>
            </a:pPr>
            <a:endParaRPr sz="1000" b="0" i="1">
              <a:solidFill>
                <a:srgbClr val="0F5494"/>
              </a:solidFill>
            </a:endParaRPr>
          </a:p>
          <a:p>
            <a:pPr marL="742950" lvl="1" indent="-285750" rtl="0">
              <a:lnSpc>
                <a:spcPct val="116666"/>
              </a:lnSpc>
              <a:spcBef>
                <a:spcPts val="0"/>
              </a:spcBef>
              <a:spcAft>
                <a:spcPts val="0"/>
              </a:spcAft>
              <a:buClr>
                <a:srgbClr val="0F5494"/>
              </a:buClr>
              <a:buSzPts val="2000"/>
              <a:buChar char="•"/>
            </a:pPr>
            <a:r>
              <a:rPr lang="fr-BE">
                <a:solidFill>
                  <a:srgbClr val="0F5494"/>
                </a:solidFill>
              </a:rPr>
              <a:t>What do </a:t>
            </a:r>
            <a:r>
              <a:rPr lang="fr-BE"/>
              <a:t>we</a:t>
            </a:r>
            <a:r>
              <a:rPr lang="fr-BE">
                <a:solidFill>
                  <a:srgbClr val="0F5494"/>
                </a:solidFill>
              </a:rPr>
              <a:t> need from the group to deliver on </a:t>
            </a:r>
            <a:r>
              <a:rPr lang="fr-BE"/>
              <a:t>DEVCO’s</a:t>
            </a:r>
            <a:r>
              <a:rPr lang="fr-BE">
                <a:solidFill>
                  <a:srgbClr val="0F5494"/>
                </a:solidFill>
              </a:rPr>
              <a:t> key challenges and most promising opportunities?</a:t>
            </a:r>
            <a:br>
              <a:rPr lang="fr-BE">
                <a:solidFill>
                  <a:srgbClr val="0F5494"/>
                </a:solidFill>
              </a:rPr>
            </a:br>
            <a:r>
              <a:rPr lang="fr-BE" b="0">
                <a:solidFill>
                  <a:srgbClr val="0F5494"/>
                </a:solidFill>
              </a:rPr>
              <a:t>→ understand </a:t>
            </a:r>
            <a:r>
              <a:rPr lang="fr-BE" b="0" i="1">
                <a:solidFill>
                  <a:srgbClr val="0F5494"/>
                </a:solidFill>
              </a:rPr>
              <a:t>assumptions</a:t>
            </a:r>
            <a:r>
              <a:rPr lang="fr-BE" b="0">
                <a:solidFill>
                  <a:srgbClr val="0F5494"/>
                </a:solidFill>
              </a:rPr>
              <a:t> about knowledge in the long-term. </a:t>
            </a:r>
            <a:endParaRPr b="0" i="1">
              <a:solidFill>
                <a:srgbClr val="0F5494"/>
              </a:solidFill>
            </a:endParaRPr>
          </a:p>
          <a:p>
            <a:pPr marL="0" marR="0" lvl="0" indent="0" algn="l" rtl="0">
              <a:spcBef>
                <a:spcPts val="48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BE"/>
              <a:t>Involve members as well!</a:t>
            </a:r>
            <a:endParaRPr sz="3000" b="1" i="0" u="none" strike="noStrike" cap="none">
              <a:solidFill>
                <a:srgbClr val="0F5494"/>
              </a:solidFill>
              <a:latin typeface="Verdana"/>
              <a:ea typeface="Verdana"/>
              <a:cs typeface="Verdana"/>
              <a:sym typeface="Verdana"/>
            </a:endParaRPr>
          </a:p>
        </p:txBody>
      </p:sp>
      <p:sp>
        <p:nvSpPr>
          <p:cNvPr id="252" name="Shape 252"/>
          <p:cNvSpPr txBox="1">
            <a:spLocks noGrp="1"/>
          </p:cNvSpPr>
          <p:nvPr>
            <p:ph type="body" idx="1"/>
          </p:nvPr>
        </p:nvSpPr>
        <p:spPr>
          <a:xfrm>
            <a:off x="113150" y="2399500"/>
            <a:ext cx="8793900" cy="3744900"/>
          </a:xfrm>
          <a:prstGeom prst="rect">
            <a:avLst/>
          </a:prstGeom>
          <a:noFill/>
          <a:ln>
            <a:noFill/>
          </a:ln>
        </p:spPr>
        <p:txBody>
          <a:bodyPr spcFirstLastPara="1" wrap="square" lIns="91425" tIns="45700" rIns="91425" bIns="45700" anchor="t" anchorCtr="0">
            <a:noAutofit/>
          </a:bodyPr>
          <a:lstStyle/>
          <a:p>
            <a:pPr marL="342900" lvl="0" indent="-342900" rtl="0">
              <a:lnSpc>
                <a:spcPct val="116666"/>
              </a:lnSpc>
              <a:spcBef>
                <a:spcPts val="0"/>
              </a:spcBef>
              <a:spcAft>
                <a:spcPts val="0"/>
              </a:spcAft>
              <a:buClr>
                <a:srgbClr val="0F5494"/>
              </a:buClr>
              <a:buSzPts val="2400"/>
              <a:buFont typeface="Verdana"/>
              <a:buChar char="•"/>
            </a:pPr>
            <a:r>
              <a:rPr lang="fr-BE">
                <a:solidFill>
                  <a:srgbClr val="0F5494"/>
                </a:solidFill>
              </a:rPr>
              <a:t>If not identified: members will not see what’s in it for them</a:t>
            </a:r>
            <a:endParaRPr>
              <a:solidFill>
                <a:srgbClr val="0F5494"/>
              </a:solidFill>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lvl="0" indent="-342900" rtl="0">
              <a:lnSpc>
                <a:spcPct val="116666"/>
              </a:lnSpc>
              <a:spcBef>
                <a:spcPts val="0"/>
              </a:spcBef>
              <a:spcAft>
                <a:spcPts val="0"/>
              </a:spcAft>
              <a:buClr>
                <a:srgbClr val="0F5494"/>
              </a:buClr>
              <a:buSzPts val="2400"/>
              <a:buFont typeface="Verdana"/>
              <a:buChar char="•"/>
            </a:pPr>
            <a:r>
              <a:rPr lang="fr-BE"/>
              <a:t>U</a:t>
            </a:r>
            <a:r>
              <a:rPr lang="fr-BE">
                <a:solidFill>
                  <a:srgbClr val="0F5494"/>
                </a:solidFill>
              </a:rPr>
              <a:t>nderstand how the </a:t>
            </a:r>
            <a:r>
              <a:rPr lang="fr-BE"/>
              <a:t>members</a:t>
            </a:r>
            <a:r>
              <a:rPr lang="fr-BE">
                <a:solidFill>
                  <a:srgbClr val="0F5494"/>
                </a:solidFill>
              </a:rPr>
              <a:t> define the goal of the community</a:t>
            </a:r>
            <a:endParaRPr>
              <a:solidFill>
                <a:srgbClr val="0F5494"/>
              </a:solidFill>
            </a:endParaRPr>
          </a:p>
          <a:p>
            <a:pPr marL="0" marR="0" lvl="0" indent="0" algn="l" rtl="0">
              <a:spcBef>
                <a:spcPts val="48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How to elicit value for the members</a:t>
            </a:r>
            <a:endParaRPr sz="3000" b="1" i="0" u="none" strike="noStrike" cap="none">
              <a:solidFill>
                <a:srgbClr val="0F5494"/>
              </a:solidFill>
              <a:latin typeface="Verdana"/>
              <a:ea typeface="Verdana"/>
              <a:cs typeface="Verdana"/>
              <a:sym typeface="Verdana"/>
            </a:endParaRPr>
          </a:p>
        </p:txBody>
      </p:sp>
      <p:sp>
        <p:nvSpPr>
          <p:cNvPr id="258" name="Shape 258"/>
          <p:cNvSpPr txBox="1">
            <a:spLocks noGrp="1"/>
          </p:cNvSpPr>
          <p:nvPr>
            <p:ph type="body" idx="1"/>
          </p:nvPr>
        </p:nvSpPr>
        <p:spPr>
          <a:xfrm>
            <a:off x="113150" y="2399500"/>
            <a:ext cx="8793900" cy="3744900"/>
          </a:xfrm>
          <a:prstGeom prst="rect">
            <a:avLst/>
          </a:prstGeom>
          <a:noFill/>
          <a:ln>
            <a:noFill/>
          </a:ln>
        </p:spPr>
        <p:txBody>
          <a:bodyPr spcFirstLastPara="1" wrap="square" lIns="91425" tIns="45700" rIns="91425" bIns="45700" anchor="t" anchorCtr="0">
            <a:noAutofit/>
          </a:bodyPr>
          <a:lstStyle/>
          <a:p>
            <a:pPr marL="342900" lvl="0" indent="-342900" rtl="0">
              <a:lnSpc>
                <a:spcPct val="116666"/>
              </a:lnSpc>
              <a:spcBef>
                <a:spcPts val="0"/>
              </a:spcBef>
              <a:spcAft>
                <a:spcPts val="0"/>
              </a:spcAft>
              <a:buClr>
                <a:srgbClr val="0F5494"/>
              </a:buClr>
              <a:buSzPts val="2400"/>
              <a:buFont typeface="Verdana"/>
              <a:buChar char="•"/>
            </a:pPr>
            <a:r>
              <a:rPr lang="fr-BE">
                <a:solidFill>
                  <a:srgbClr val="0F5494"/>
                </a:solidFill>
              </a:rPr>
              <a:t>Possible questions:</a:t>
            </a:r>
            <a:br>
              <a:rPr lang="fr-BE">
                <a:solidFill>
                  <a:srgbClr val="0F5494"/>
                </a:solidFill>
              </a:rPr>
            </a:br>
            <a:endParaRPr sz="1000">
              <a:solidFill>
                <a:srgbClr val="0F5494"/>
              </a:solidFill>
            </a:endParaRPr>
          </a:p>
          <a:p>
            <a:pPr marL="742950" lvl="1" indent="-285750" rtl="0">
              <a:lnSpc>
                <a:spcPct val="116666"/>
              </a:lnSpc>
              <a:spcBef>
                <a:spcPts val="0"/>
              </a:spcBef>
              <a:spcAft>
                <a:spcPts val="0"/>
              </a:spcAft>
              <a:buClr>
                <a:srgbClr val="0F5494"/>
              </a:buClr>
              <a:buSzPts val="2000"/>
              <a:buChar char="•"/>
            </a:pPr>
            <a:r>
              <a:rPr lang="fr-BE">
                <a:solidFill>
                  <a:srgbClr val="0F5494"/>
                </a:solidFill>
              </a:rPr>
              <a:t>Why did you join this group?</a:t>
            </a:r>
            <a:br>
              <a:rPr lang="fr-BE">
                <a:solidFill>
                  <a:srgbClr val="0F5494"/>
                </a:solidFill>
              </a:rPr>
            </a:br>
            <a:r>
              <a:rPr lang="fr-BE" b="0">
                <a:solidFill>
                  <a:srgbClr val="0F5494"/>
                </a:solidFill>
              </a:rPr>
              <a:t>→ understand </a:t>
            </a:r>
            <a:r>
              <a:rPr lang="fr-BE" b="0" i="1">
                <a:solidFill>
                  <a:srgbClr val="0F5494"/>
                </a:solidFill>
              </a:rPr>
              <a:t>value for the members</a:t>
            </a:r>
            <a:r>
              <a:rPr lang="fr-BE" b="0">
                <a:solidFill>
                  <a:srgbClr val="0F5494"/>
                </a:solidFill>
              </a:rPr>
              <a:t/>
            </a:r>
            <a:br>
              <a:rPr lang="fr-BE" b="0">
                <a:solidFill>
                  <a:srgbClr val="0F5494"/>
                </a:solidFill>
              </a:rPr>
            </a:br>
            <a:endParaRPr sz="1000" b="0">
              <a:solidFill>
                <a:srgbClr val="0F5494"/>
              </a:solidFill>
            </a:endParaRPr>
          </a:p>
          <a:p>
            <a:pPr marL="742950" lvl="1" indent="-285750" rtl="0">
              <a:lnSpc>
                <a:spcPct val="116666"/>
              </a:lnSpc>
              <a:spcBef>
                <a:spcPts val="0"/>
              </a:spcBef>
              <a:spcAft>
                <a:spcPts val="0"/>
              </a:spcAft>
              <a:buClr>
                <a:srgbClr val="0F5494"/>
              </a:buClr>
              <a:buSzPts val="2000"/>
              <a:buChar char="•"/>
            </a:pPr>
            <a:r>
              <a:rPr lang="fr-BE">
                <a:solidFill>
                  <a:srgbClr val="0F5494"/>
                </a:solidFill>
              </a:rPr>
              <a:t>What would you like to see from the group, and why?</a:t>
            </a:r>
            <a:r>
              <a:rPr lang="fr-BE" b="0" i="1">
                <a:solidFill>
                  <a:srgbClr val="0F5494"/>
                </a:solidFill>
              </a:rPr>
              <a:t/>
            </a:r>
            <a:br>
              <a:rPr lang="fr-BE" b="0" i="1">
                <a:solidFill>
                  <a:srgbClr val="0F5494"/>
                </a:solidFill>
              </a:rPr>
            </a:br>
            <a:endParaRPr sz="1000" b="0" i="1">
              <a:solidFill>
                <a:srgbClr val="0F5494"/>
              </a:solidFill>
            </a:endParaRPr>
          </a:p>
          <a:p>
            <a:pPr marL="742950" lvl="1" indent="-285750" rtl="0">
              <a:lnSpc>
                <a:spcPct val="116666"/>
              </a:lnSpc>
              <a:spcBef>
                <a:spcPts val="0"/>
              </a:spcBef>
              <a:spcAft>
                <a:spcPts val="0"/>
              </a:spcAft>
              <a:buClr>
                <a:srgbClr val="0F5494"/>
              </a:buClr>
              <a:buSzPts val="2000"/>
              <a:buChar char="•"/>
            </a:pPr>
            <a:r>
              <a:rPr lang="fr-BE">
                <a:solidFill>
                  <a:srgbClr val="0F5494"/>
                </a:solidFill>
              </a:rPr>
              <a:t>Who should be the key members of the community, and why?</a:t>
            </a:r>
            <a:endParaRPr b="0" i="1">
              <a:solidFill>
                <a:srgbClr val="0F5494"/>
              </a:solidFill>
            </a:endParaRPr>
          </a:p>
          <a:p>
            <a:pPr marL="0" marR="0" lvl="0" indent="0" algn="l" rtl="0">
              <a:spcBef>
                <a:spcPts val="48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Purpose</a:t>
            </a:r>
            <a:endParaRPr sz="3000" b="1" i="0" u="none" strike="noStrike" cap="none">
              <a:solidFill>
                <a:srgbClr val="0F5494"/>
              </a:solidFill>
              <a:latin typeface="Verdana"/>
              <a:ea typeface="Verdana"/>
              <a:cs typeface="Verdana"/>
              <a:sym typeface="Verdana"/>
            </a:endParaRPr>
          </a:p>
        </p:txBody>
      </p:sp>
      <p:sp>
        <p:nvSpPr>
          <p:cNvPr id="264" name="Shape 264"/>
          <p:cNvSpPr txBox="1">
            <a:spLocks noGrp="1"/>
          </p:cNvSpPr>
          <p:nvPr>
            <p:ph type="body" idx="1"/>
          </p:nvPr>
        </p:nvSpPr>
        <p:spPr>
          <a:xfrm>
            <a:off x="98175" y="2250300"/>
            <a:ext cx="4642200" cy="3744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a:t>Inputs from DEVCO and members allow you to articulate p</a:t>
            </a:r>
            <a:r>
              <a:rPr lang="fr-BE" sz="2400" b="0" i="1" u="none" strike="noStrike" cap="none">
                <a:solidFill>
                  <a:srgbClr val="0F5494"/>
                </a:solidFill>
                <a:latin typeface="Verdana"/>
                <a:ea typeface="Verdana"/>
                <a:cs typeface="Verdana"/>
                <a:sym typeface="Verdana"/>
              </a:rPr>
              <a:t>urpose</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Needs to be clearly </a:t>
            </a:r>
            <a:r>
              <a:rPr lang="fr-BE" sz="2400" b="1" i="1" u="none" strike="noStrike" cap="none">
                <a:solidFill>
                  <a:srgbClr val="0F5494"/>
                </a:solidFill>
                <a:latin typeface="Verdana"/>
                <a:ea typeface="Verdana"/>
                <a:cs typeface="Verdana"/>
                <a:sym typeface="Verdana"/>
              </a:rPr>
              <a:t>stated</a:t>
            </a:r>
            <a:r>
              <a:rPr lang="fr-BE" sz="2400" b="0" i="1" u="none" strike="noStrike" cap="none">
                <a:solidFill>
                  <a:srgbClr val="0F5494"/>
                </a:solidFill>
                <a:latin typeface="Verdana"/>
                <a:ea typeface="Verdana"/>
                <a:cs typeface="Verdana"/>
                <a:sym typeface="Verdana"/>
              </a:rPr>
              <a:t> and </a:t>
            </a:r>
            <a:r>
              <a:rPr lang="fr-BE" sz="2400" b="1" i="1" u="none" strike="noStrike" cap="none">
                <a:solidFill>
                  <a:srgbClr val="0F5494"/>
                </a:solidFill>
                <a:latin typeface="Verdana"/>
                <a:ea typeface="Verdana"/>
                <a:cs typeface="Verdana"/>
                <a:sym typeface="Verdana"/>
              </a:rPr>
              <a:t>shared</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Can be reiterated and </a:t>
            </a:r>
            <a:r>
              <a:rPr lang="fr-BE" sz="2400" b="1" i="1" u="none" strike="noStrike" cap="none">
                <a:solidFill>
                  <a:srgbClr val="0F5494"/>
                </a:solidFill>
                <a:latin typeface="Verdana"/>
                <a:ea typeface="Verdana"/>
                <a:cs typeface="Verdana"/>
                <a:sym typeface="Verdana"/>
              </a:rPr>
              <a:t>validated</a:t>
            </a:r>
            <a:r>
              <a:rPr lang="fr-BE" sz="2400" b="0" i="1" u="none" strike="noStrike" cap="none">
                <a:solidFill>
                  <a:srgbClr val="0F5494"/>
                </a:solidFill>
                <a:latin typeface="Verdana"/>
                <a:ea typeface="Verdana"/>
                <a:cs typeface="Verdana"/>
                <a:sym typeface="Verdana"/>
              </a:rPr>
              <a:t> periodically</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Example: </a:t>
            </a:r>
            <a:r>
              <a:rPr lang="fr-BE" sz="2400" b="0" i="1" u="sng" strike="noStrike" cap="none">
                <a:solidFill>
                  <a:schemeClr val="hlink"/>
                </a:solidFill>
                <a:latin typeface="Verdana"/>
                <a:ea typeface="Verdana"/>
                <a:cs typeface="Verdana"/>
                <a:sym typeface="Verdana"/>
                <a:hlinkClick r:id="rId3"/>
              </a:rPr>
              <a:t>ROSA</a:t>
            </a:r>
            <a:endParaRPr sz="2400" b="0" i="1" u="none" strike="noStrike" cap="none">
              <a:solidFill>
                <a:srgbClr val="0F5494"/>
              </a:solidFill>
              <a:latin typeface="Verdana"/>
              <a:ea typeface="Verdana"/>
              <a:cs typeface="Verdana"/>
              <a:sym typeface="Verdana"/>
            </a:endParaRPr>
          </a:p>
          <a:p>
            <a:pPr marL="0" marR="0" lvl="0" indent="0" algn="l" rtl="0">
              <a:spcBef>
                <a:spcPts val="480"/>
              </a:spcBef>
              <a:spcAft>
                <a:spcPts val="0"/>
              </a:spcAft>
              <a:buNone/>
            </a:pPr>
            <a:endParaRPr/>
          </a:p>
        </p:txBody>
      </p:sp>
      <p:pic>
        <p:nvPicPr>
          <p:cNvPr id="265" name="Shape 265"/>
          <p:cNvPicPr preferRelativeResize="0"/>
          <p:nvPr/>
        </p:nvPicPr>
        <p:blipFill>
          <a:blip r:embed="rId4">
            <a:alphaModFix/>
          </a:blip>
          <a:stretch>
            <a:fillRect/>
          </a:stretch>
        </p:blipFill>
        <p:spPr>
          <a:xfrm>
            <a:off x="5118625" y="2164275"/>
            <a:ext cx="3585773" cy="3585773"/>
          </a:xfrm>
          <a:prstGeom prst="rect">
            <a:avLst/>
          </a:prstGeom>
          <a:noFill/>
          <a:ln>
            <a:noFill/>
          </a:ln>
        </p:spPr>
      </p:pic>
      <p:sp>
        <p:nvSpPr>
          <p:cNvPr id="266" name="Shape 266"/>
          <p:cNvSpPr txBox="1"/>
          <p:nvPr/>
        </p:nvSpPr>
        <p:spPr>
          <a:xfrm>
            <a:off x="7664825" y="5693952"/>
            <a:ext cx="1206000" cy="42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fr-BE" sz="800" u="sng">
                <a:solidFill>
                  <a:schemeClr val="hlink"/>
                </a:solidFill>
                <a:hlinkClick r:id="rId5"/>
              </a:rPr>
              <a:t>Designed by Freepik</a:t>
            </a: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Purpose: exercise</a:t>
            </a:r>
            <a:endParaRPr sz="3000" b="1" i="0" u="none" strike="noStrike" cap="none">
              <a:solidFill>
                <a:srgbClr val="0F5494"/>
              </a:solidFill>
              <a:latin typeface="Verdana"/>
              <a:ea typeface="Verdana"/>
              <a:cs typeface="Verdana"/>
              <a:sym typeface="Verdana"/>
            </a:endParaRPr>
          </a:p>
        </p:txBody>
      </p:sp>
      <p:sp>
        <p:nvSpPr>
          <p:cNvPr id="272" name="Shape 272"/>
          <p:cNvSpPr txBox="1">
            <a:spLocks noGrp="1"/>
          </p:cNvSpPr>
          <p:nvPr>
            <p:ph type="body" idx="1"/>
          </p:nvPr>
        </p:nvSpPr>
        <p:spPr>
          <a:xfrm>
            <a:off x="3884800" y="3488100"/>
            <a:ext cx="4802100" cy="156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a:t>Community management plan: W</a:t>
            </a:r>
            <a:r>
              <a:rPr lang="fr-BE" sz="2400" b="0" i="1" u="none" strike="noStrike" cap="none">
                <a:solidFill>
                  <a:srgbClr val="0F5494"/>
                </a:solidFill>
                <a:latin typeface="Verdana"/>
                <a:ea typeface="Verdana"/>
                <a:cs typeface="Verdana"/>
                <a:sym typeface="Verdana"/>
              </a:rPr>
              <a:t>rite down your group purpose and discuss in pairs.</a:t>
            </a:r>
            <a:endParaRPr/>
          </a:p>
        </p:txBody>
      </p:sp>
      <p:pic>
        <p:nvPicPr>
          <p:cNvPr id="273" name="Shape 273"/>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4: Growth</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Growth principles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Growth strategies</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279" name="Shape 279"/>
          <p:cNvPicPr preferRelativeResize="0"/>
          <p:nvPr/>
        </p:nvPicPr>
        <p:blipFill>
          <a:blip r:embed="rId3">
            <a:alphaModFix/>
          </a:blip>
          <a:stretch>
            <a:fillRect/>
          </a:stretch>
        </p:blipFill>
        <p:spPr>
          <a:xfrm>
            <a:off x="2739900" y="953650"/>
            <a:ext cx="3842752" cy="3842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Growth is</a:t>
            </a:r>
            <a:endParaRPr sz="3000" b="1" i="0" u="none" strike="noStrike" cap="none">
              <a:solidFill>
                <a:srgbClr val="0F5494"/>
              </a:solidFill>
              <a:latin typeface="Verdana"/>
              <a:ea typeface="Verdana"/>
              <a:cs typeface="Verdana"/>
              <a:sym typeface="Verdana"/>
            </a:endParaRPr>
          </a:p>
        </p:txBody>
      </p:sp>
      <p:sp>
        <p:nvSpPr>
          <p:cNvPr id="285" name="Shape 285"/>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Adding members </a:t>
            </a: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1" i="1" u="none" strike="noStrike" cap="none">
                <a:solidFill>
                  <a:srgbClr val="0F5494"/>
                </a:solidFill>
                <a:latin typeface="Verdana"/>
                <a:ea typeface="Verdana"/>
                <a:cs typeface="Verdana"/>
                <a:sym typeface="Verdana"/>
              </a:rPr>
              <a:t>AND</a:t>
            </a: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Getting people involved</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It is </a:t>
            </a:r>
            <a:r>
              <a:rPr lang="fr-BE" sz="2400" b="1" i="1" u="none" strike="noStrike" cap="none">
                <a:solidFill>
                  <a:srgbClr val="0F5494"/>
                </a:solidFill>
                <a:latin typeface="Verdana"/>
                <a:ea typeface="Verdana"/>
                <a:cs typeface="Verdana"/>
                <a:sym typeface="Verdana"/>
              </a:rPr>
              <a:t>not</a:t>
            </a:r>
            <a:r>
              <a:rPr lang="fr-BE" sz="2400" b="0" i="1" u="none" strike="noStrike" cap="none">
                <a:solidFill>
                  <a:srgbClr val="0F5494"/>
                </a:solidFill>
                <a:latin typeface="Verdana"/>
                <a:ea typeface="Verdana"/>
                <a:cs typeface="Verdana"/>
                <a:sym typeface="Verdana"/>
              </a:rPr>
              <a:t> abou</a:t>
            </a:r>
            <a:r>
              <a:rPr lang="fr-BE"/>
              <a:t>t </a:t>
            </a:r>
            <a:r>
              <a:rPr lang="fr-BE" sz="2400" b="0" i="1" u="none" strike="noStrike" cap="none">
                <a:solidFill>
                  <a:srgbClr val="0F5494"/>
                </a:solidFill>
                <a:latin typeface="Verdana"/>
                <a:ea typeface="Verdana"/>
                <a:cs typeface="Verdana"/>
                <a:sym typeface="Verdana"/>
              </a:rPr>
              <a:t>adding members just to bump the numbers</a:t>
            </a:r>
            <a:endParaRPr sz="2400" b="0" i="1" u="none" strike="noStrike" cap="none">
              <a:solidFill>
                <a:srgbClr val="0F5494"/>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Growth strategies</a:t>
            </a:r>
            <a:endParaRPr sz="3000" b="1" i="0" u="none" strike="noStrike" cap="none">
              <a:solidFill>
                <a:srgbClr val="0F5494"/>
              </a:solidFill>
              <a:latin typeface="Verdana"/>
              <a:ea typeface="Verdana"/>
              <a:cs typeface="Verdana"/>
              <a:sym typeface="Verdana"/>
            </a:endParaRPr>
          </a:p>
        </p:txBody>
      </p:sp>
      <p:sp>
        <p:nvSpPr>
          <p:cNvPr id="291" name="Shape 291"/>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1. Targeted</a:t>
            </a:r>
            <a:endParaRPr/>
          </a:p>
          <a:p>
            <a:pPr marL="0" marR="0" lvl="0" indent="0" algn="l" rtl="0">
              <a:spcBef>
                <a:spcPts val="480"/>
              </a:spcBef>
              <a:spcAft>
                <a:spcPts val="0"/>
              </a:spcAft>
              <a:buClr>
                <a:schemeClr val="lt1"/>
              </a:buClr>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2. Peer referral </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3. PR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251520" y="1124744"/>
            <a:ext cx="33123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Agenda</a:t>
            </a:r>
            <a:endParaRPr sz="3000" b="1" i="0" u="none" strike="noStrike" cap="none">
              <a:solidFill>
                <a:srgbClr val="0F5494"/>
              </a:solidFill>
              <a:latin typeface="Verdana"/>
              <a:ea typeface="Verdana"/>
              <a:cs typeface="Verdana"/>
              <a:sym typeface="Verdana"/>
            </a:endParaRPr>
          </a:p>
        </p:txBody>
      </p:sp>
      <p:sp>
        <p:nvSpPr>
          <p:cNvPr id="109" name="Shape 109"/>
          <p:cNvSpPr txBox="1">
            <a:spLocks noGrp="1"/>
          </p:cNvSpPr>
          <p:nvPr>
            <p:ph type="body" idx="1"/>
          </p:nvPr>
        </p:nvSpPr>
        <p:spPr>
          <a:xfrm>
            <a:off x="2864350" y="2081851"/>
            <a:ext cx="6223800" cy="4363800"/>
          </a:xfrm>
          <a:prstGeom prst="rect">
            <a:avLst/>
          </a:prstGeom>
          <a:noFill/>
          <a:ln>
            <a:noFill/>
          </a:ln>
        </p:spPr>
        <p:txBody>
          <a:bodyPr spcFirstLastPara="1" wrap="square" lIns="91425" tIns="45700" rIns="91425" bIns="45700" anchor="t" anchorCtr="0">
            <a:noAutofit/>
          </a:bodyPr>
          <a:lstStyle/>
          <a:p>
            <a:pPr marL="342900" marR="0" lvl="0" indent="-304800" algn="l" rtl="0">
              <a:lnSpc>
                <a:spcPct val="120000"/>
              </a:lnSpc>
              <a:spcBef>
                <a:spcPts val="0"/>
              </a:spcBef>
              <a:spcAft>
                <a:spcPts val="0"/>
              </a:spcAft>
              <a:buClr>
                <a:schemeClr val="lt1"/>
              </a:buClr>
              <a:buSzPts val="1800"/>
              <a:buFont typeface="Verdana"/>
              <a:buChar char="•"/>
            </a:pPr>
            <a:endParaRPr sz="1800"/>
          </a:p>
          <a:p>
            <a:pPr marL="342900" lvl="0" indent="-304800" rtl="0">
              <a:lnSpc>
                <a:spcPct val="120000"/>
              </a:lnSpc>
              <a:spcBef>
                <a:spcPts val="480"/>
              </a:spcBef>
              <a:spcAft>
                <a:spcPts val="0"/>
              </a:spcAft>
              <a:buClr>
                <a:schemeClr val="lt1"/>
              </a:buClr>
              <a:buSzPts val="1800"/>
              <a:buFont typeface="Verdana"/>
              <a:buChar char="•"/>
            </a:pPr>
            <a:r>
              <a:rPr lang="fr-BE" sz="1800" b="1"/>
              <a:t>14.30-15.15 Community Tactics</a:t>
            </a:r>
            <a:endParaRPr sz="1800" b="1"/>
          </a:p>
          <a:p>
            <a:pPr marL="342900" marR="0" lvl="0" indent="-304800" algn="l" rtl="0">
              <a:lnSpc>
                <a:spcPct val="120000"/>
              </a:lnSpc>
              <a:spcBef>
                <a:spcPts val="0"/>
              </a:spcBef>
              <a:spcAft>
                <a:spcPts val="0"/>
              </a:spcAft>
              <a:buClr>
                <a:schemeClr val="lt1"/>
              </a:buClr>
              <a:buSzPts val="1800"/>
              <a:buFont typeface="Verdana"/>
              <a:buChar char="•"/>
            </a:pPr>
            <a:r>
              <a:rPr lang="fr-BE" sz="1800"/>
              <a:t>- Content</a:t>
            </a:r>
            <a:endParaRPr sz="1800"/>
          </a:p>
          <a:p>
            <a:pPr marL="342900" marR="0" lvl="0" indent="-304800" algn="l" rtl="0">
              <a:lnSpc>
                <a:spcPct val="120000"/>
              </a:lnSpc>
              <a:spcBef>
                <a:spcPts val="0"/>
              </a:spcBef>
              <a:spcAft>
                <a:spcPts val="0"/>
              </a:spcAft>
              <a:buClr>
                <a:schemeClr val="lt1"/>
              </a:buClr>
              <a:buSzPts val="1800"/>
              <a:buFont typeface="Verdana"/>
              <a:buChar char="•"/>
            </a:pPr>
            <a:endParaRPr sz="1800" b="1"/>
          </a:p>
          <a:p>
            <a:pPr marL="342900" marR="0" lvl="0" indent="-304800" algn="l" rtl="0">
              <a:lnSpc>
                <a:spcPct val="120000"/>
              </a:lnSpc>
              <a:spcBef>
                <a:spcPts val="0"/>
              </a:spcBef>
              <a:spcAft>
                <a:spcPts val="0"/>
              </a:spcAft>
              <a:buClr>
                <a:schemeClr val="lt1"/>
              </a:buClr>
              <a:buSzPts val="1800"/>
              <a:buFont typeface="Verdana"/>
              <a:buChar char="•"/>
            </a:pPr>
            <a:r>
              <a:rPr lang="fr-BE" sz="1800" b="1"/>
              <a:t>15.15-16.00 Focus and plan</a:t>
            </a:r>
            <a:r>
              <a:rPr lang="fr-BE" sz="1800"/>
              <a:t/>
            </a:r>
            <a:br>
              <a:rPr lang="fr-BE" sz="1800"/>
            </a:br>
            <a:r>
              <a:rPr lang="fr-BE" sz="1800" b="1"/>
              <a:t/>
            </a:r>
            <a:br>
              <a:rPr lang="fr-BE" sz="1800" b="1"/>
            </a:br>
            <a:r>
              <a:rPr lang="fr-BE" sz="1800" b="1"/>
              <a:t>16.00-16.15 Coffee break</a:t>
            </a:r>
            <a:endParaRPr sz="1800" b="1"/>
          </a:p>
          <a:p>
            <a:pPr marL="0" marR="0" lvl="0" indent="0" algn="l" rtl="0">
              <a:lnSpc>
                <a:spcPct val="120000"/>
              </a:lnSpc>
              <a:spcBef>
                <a:spcPts val="480"/>
              </a:spcBef>
              <a:spcAft>
                <a:spcPts val="0"/>
              </a:spcAft>
              <a:buNone/>
            </a:pPr>
            <a:endParaRPr sz="1800"/>
          </a:p>
          <a:p>
            <a:pPr marL="342900" marR="0" lvl="0" indent="-304800" algn="l" rtl="0">
              <a:lnSpc>
                <a:spcPct val="120000"/>
              </a:lnSpc>
              <a:spcBef>
                <a:spcPts val="480"/>
              </a:spcBef>
              <a:spcAft>
                <a:spcPts val="0"/>
              </a:spcAft>
              <a:buClr>
                <a:schemeClr val="lt1"/>
              </a:buClr>
              <a:buSzPts val="1800"/>
              <a:buFont typeface="Verdana"/>
              <a:buChar char="•"/>
            </a:pPr>
            <a:r>
              <a:rPr lang="fr-BE" sz="1800" b="1"/>
              <a:t>16.15-16.45 Metrics</a:t>
            </a:r>
            <a:endParaRPr sz="1800" b="1"/>
          </a:p>
          <a:p>
            <a:pPr marL="0" marR="0" lvl="0" indent="0" algn="l" rtl="0">
              <a:lnSpc>
                <a:spcPct val="120000"/>
              </a:lnSpc>
              <a:spcBef>
                <a:spcPts val="480"/>
              </a:spcBef>
              <a:spcAft>
                <a:spcPts val="0"/>
              </a:spcAft>
              <a:buNone/>
            </a:pPr>
            <a:endParaRPr sz="1800" b="0" i="1" u="none" strike="noStrike" cap="none">
              <a:solidFill>
                <a:srgbClr val="0F5494"/>
              </a:solidFill>
              <a:latin typeface="Verdana"/>
              <a:ea typeface="Verdana"/>
              <a:cs typeface="Verdana"/>
              <a:sym typeface="Verdana"/>
            </a:endParaRPr>
          </a:p>
          <a:p>
            <a:pPr marL="342900" marR="0" lvl="0" indent="-304800" algn="l" rtl="0">
              <a:lnSpc>
                <a:spcPct val="120000"/>
              </a:lnSpc>
              <a:spcBef>
                <a:spcPts val="480"/>
              </a:spcBef>
              <a:spcAft>
                <a:spcPts val="0"/>
              </a:spcAft>
              <a:buClr>
                <a:schemeClr val="lt1"/>
              </a:buClr>
              <a:buSzPts val="1800"/>
              <a:buFont typeface="Verdana"/>
              <a:buChar char="•"/>
            </a:pPr>
            <a:r>
              <a:rPr lang="fr-BE" sz="1800" b="1"/>
              <a:t>16.45-17.00</a:t>
            </a:r>
            <a:r>
              <a:rPr lang="fr-BE" sz="1800" b="1" i="1" u="none" strike="noStrike" cap="none">
                <a:solidFill>
                  <a:srgbClr val="0F5494"/>
                </a:solidFill>
                <a:latin typeface="Verdana"/>
                <a:ea typeface="Verdana"/>
                <a:cs typeface="Verdana"/>
                <a:sym typeface="Verdana"/>
              </a:rPr>
              <a:t> </a:t>
            </a:r>
            <a:r>
              <a:rPr lang="fr-BE" sz="1800" b="1"/>
              <a:t>Way forward</a:t>
            </a:r>
            <a:endParaRPr sz="1800" b="1"/>
          </a:p>
          <a:p>
            <a:pPr marL="342900" lvl="0" indent="-304800" rtl="0">
              <a:lnSpc>
                <a:spcPct val="120000"/>
              </a:lnSpc>
              <a:spcBef>
                <a:spcPts val="0"/>
              </a:spcBef>
              <a:spcAft>
                <a:spcPts val="0"/>
              </a:spcAft>
              <a:buClr>
                <a:schemeClr val="lt1"/>
              </a:buClr>
              <a:buSzPts val="1800"/>
              <a:buFont typeface="Verdana"/>
              <a:buChar char="•"/>
            </a:pPr>
            <a:endParaRPr sz="1800"/>
          </a:p>
          <a:p>
            <a:pPr marL="0" marR="0" lvl="0" indent="0" algn="l" rtl="0">
              <a:spcBef>
                <a:spcPts val="480"/>
              </a:spcBef>
              <a:spcAft>
                <a:spcPts val="0"/>
              </a:spcAft>
              <a:buClr>
                <a:schemeClr val="lt1"/>
              </a:buClr>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p:txBody>
      </p:sp>
      <p:pic>
        <p:nvPicPr>
          <p:cNvPr id="110" name="Shape 110" descr="Screen Shot 2016-03-25 at 14.14.01.png"/>
          <p:cNvPicPr preferRelativeResize="0"/>
          <p:nvPr/>
        </p:nvPicPr>
        <p:blipFill rotWithShape="1">
          <a:blip r:embed="rId3">
            <a:alphaModFix/>
          </a:blip>
          <a:srcRect/>
          <a:stretch/>
        </p:blipFill>
        <p:spPr>
          <a:xfrm>
            <a:off x="395536" y="2857128"/>
            <a:ext cx="2346300" cy="226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175" algn="l" rtl="0">
              <a:spcBef>
                <a:spcPts val="0"/>
              </a:spcBef>
              <a:spcAft>
                <a:spcPts val="0"/>
              </a:spcAft>
              <a:buNone/>
            </a:pPr>
            <a:r>
              <a:rPr lang="fr-BE" sz="3000" b="1" i="0" u="none" strike="noStrike" cap="none">
                <a:solidFill>
                  <a:srgbClr val="0F5494"/>
                </a:solidFill>
                <a:latin typeface="Verdana"/>
                <a:ea typeface="Verdana"/>
                <a:cs typeface="Verdana"/>
                <a:sym typeface="Verdana"/>
              </a:rPr>
              <a:t>Targeted growth -- </a:t>
            </a:r>
            <a:r>
              <a:rPr lang="fr-BE"/>
              <a:t>tip</a:t>
            </a:r>
            <a:r>
              <a:rPr lang="fr-BE" sz="3000" b="1" i="0" u="none" strike="noStrike" cap="none">
                <a:solidFill>
                  <a:srgbClr val="0F5494"/>
                </a:solidFill>
                <a:latin typeface="Verdana"/>
                <a:ea typeface="Verdana"/>
                <a:cs typeface="Verdana"/>
                <a:sym typeface="Verdana"/>
              </a:rPr>
              <a:t>s </a:t>
            </a:r>
            <a:r>
              <a:rPr lang="fr-BE"/>
              <a:t>(1)</a:t>
            </a:r>
            <a:endParaRPr/>
          </a:p>
        </p:txBody>
      </p:sp>
      <p:sp>
        <p:nvSpPr>
          <p:cNvPr id="297" name="Shape 297"/>
          <p:cNvSpPr txBox="1">
            <a:spLocks noGrp="1"/>
          </p:cNvSpPr>
          <p:nvPr>
            <p:ph type="body" idx="1"/>
          </p:nvPr>
        </p:nvSpPr>
        <p:spPr>
          <a:xfrm>
            <a:off x="457200" y="2416175"/>
            <a:ext cx="8229600" cy="3528900"/>
          </a:xfrm>
          <a:prstGeom prst="rect">
            <a:avLst/>
          </a:prstGeom>
          <a:noFill/>
          <a:ln>
            <a:noFill/>
          </a:ln>
        </p:spPr>
        <p:txBody>
          <a:bodyPr spcFirstLastPara="1" wrap="square" lIns="91425" tIns="45700" rIns="91425" bIns="45700" anchor="t" anchorCtr="0">
            <a:noAutofit/>
          </a:bodyPr>
          <a:lstStyle/>
          <a:p>
            <a:pPr marL="0" marR="0" lvl="0" indent="0" algn="l" rtl="0">
              <a:spcBef>
                <a:spcPts val="480"/>
              </a:spcBef>
              <a:spcAft>
                <a:spcPts val="0"/>
              </a:spcAft>
              <a:buNone/>
            </a:pPr>
            <a:r>
              <a:rPr lang="fr-BE" b="1"/>
              <a:t>Tip</a:t>
            </a:r>
            <a:r>
              <a:rPr lang="fr-BE" sz="2400" b="0" i="1" u="none" strike="noStrike" cap="none">
                <a:solidFill>
                  <a:srgbClr val="0F5494"/>
                </a:solidFill>
                <a:latin typeface="Verdana"/>
                <a:ea typeface="Verdana"/>
                <a:cs typeface="Verdana"/>
                <a:sym typeface="Verdana"/>
              </a:rPr>
              <a:t>: Identify </a:t>
            </a:r>
            <a:r>
              <a:rPr lang="fr-BE"/>
              <a:t>your core CoP members and build relationship. </a:t>
            </a:r>
            <a:br>
              <a:rPr lang="fr-BE"/>
            </a:br>
            <a:endParaRPr/>
          </a:p>
          <a:p>
            <a:pPr marL="0" marR="0" lvl="0" indent="0" algn="l" rtl="0">
              <a:spcBef>
                <a:spcPts val="480"/>
              </a:spcBef>
              <a:spcAft>
                <a:spcPts val="0"/>
              </a:spcAft>
              <a:buNone/>
            </a:pPr>
            <a:r>
              <a:rPr lang="fr-BE"/>
              <a:t>Candidates:</a:t>
            </a:r>
            <a:endParaRPr sz="1200"/>
          </a:p>
          <a:p>
            <a:pPr marL="742950" marR="0" lvl="1" indent="-285750" algn="l" rtl="0">
              <a:spcBef>
                <a:spcPts val="400"/>
              </a:spcBef>
              <a:spcAft>
                <a:spcPts val="0"/>
              </a:spcAft>
              <a:buClr>
                <a:srgbClr val="009FBA"/>
              </a:buClr>
              <a:buSzPts val="2000"/>
              <a:buFont typeface="Verdana"/>
              <a:buChar char="•"/>
            </a:pPr>
            <a:r>
              <a:rPr lang="fr-BE"/>
              <a:t>EUDs: check focal EUD points. Anticipate moves.</a:t>
            </a:r>
            <a:br>
              <a:rPr lang="fr-BE"/>
            </a:br>
            <a:r>
              <a:rPr lang="fr-BE" b="0" i="1"/>
              <a:t>Example: Water and Sanitation group checks every 6 months its EUD contacts</a:t>
            </a:r>
            <a:endParaRPr b="0" i="1"/>
          </a:p>
          <a:p>
            <a:pPr marL="742950" marR="0" lvl="1" indent="-285750" algn="l" rtl="0">
              <a:spcBef>
                <a:spcPts val="400"/>
              </a:spcBef>
              <a:spcAft>
                <a:spcPts val="0"/>
              </a:spcAft>
              <a:buClr>
                <a:srgbClr val="009FBA"/>
              </a:buClr>
              <a:buSzPts val="2000"/>
              <a:buFont typeface="Verdana"/>
              <a:buChar char="•"/>
            </a:pPr>
            <a:r>
              <a:rPr lang="fr-BE"/>
              <a:t>Topic experts (internal or external)</a:t>
            </a:r>
            <a:br>
              <a:rPr lang="fr-BE"/>
            </a:br>
            <a:r>
              <a:rPr lang="fr-BE" b="0" i="1"/>
              <a:t>Example: when going public, IESF group identified key experts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175" algn="l" rtl="0">
              <a:spcBef>
                <a:spcPts val="0"/>
              </a:spcBef>
              <a:spcAft>
                <a:spcPts val="0"/>
              </a:spcAft>
              <a:buNone/>
            </a:pPr>
            <a:r>
              <a:rPr lang="fr-BE" sz="3000" b="1" i="0" u="none" strike="noStrike" cap="none">
                <a:solidFill>
                  <a:srgbClr val="0F5494"/>
                </a:solidFill>
                <a:latin typeface="Verdana"/>
                <a:ea typeface="Verdana"/>
                <a:cs typeface="Verdana"/>
                <a:sym typeface="Verdana"/>
              </a:rPr>
              <a:t>Targeted growth -- </a:t>
            </a:r>
            <a:r>
              <a:rPr lang="fr-BE"/>
              <a:t>tip</a:t>
            </a:r>
            <a:r>
              <a:rPr lang="fr-BE" sz="3000" b="1" i="0" u="none" strike="noStrike" cap="none">
                <a:solidFill>
                  <a:srgbClr val="0F5494"/>
                </a:solidFill>
                <a:latin typeface="Verdana"/>
                <a:ea typeface="Verdana"/>
                <a:cs typeface="Verdana"/>
                <a:sym typeface="Verdana"/>
              </a:rPr>
              <a:t>s (</a:t>
            </a:r>
            <a:r>
              <a:rPr lang="fr-BE"/>
              <a:t>2</a:t>
            </a:r>
            <a:r>
              <a:rPr lang="fr-BE" sz="3000" b="1" i="0" u="none" strike="noStrike" cap="none">
                <a:solidFill>
                  <a:srgbClr val="0F5494"/>
                </a:solidFill>
                <a:latin typeface="Verdana"/>
                <a:ea typeface="Verdana"/>
                <a:cs typeface="Verdana"/>
                <a:sym typeface="Verdana"/>
              </a:rPr>
              <a:t>)</a:t>
            </a:r>
            <a:endParaRPr/>
          </a:p>
        </p:txBody>
      </p:sp>
      <p:sp>
        <p:nvSpPr>
          <p:cNvPr id="303" name="Shape 303"/>
          <p:cNvSpPr txBox="1">
            <a:spLocks noGrp="1"/>
          </p:cNvSpPr>
          <p:nvPr>
            <p:ph type="body" idx="1"/>
          </p:nvPr>
        </p:nvSpPr>
        <p:spPr>
          <a:xfrm>
            <a:off x="457200" y="2044700"/>
            <a:ext cx="8229600" cy="40323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480"/>
              </a:spcBef>
              <a:spcAft>
                <a:spcPts val="0"/>
              </a:spcAft>
              <a:buClr>
                <a:schemeClr val="lt1"/>
              </a:buClr>
              <a:buSzPts val="2400"/>
              <a:buFont typeface="Verdana"/>
              <a:buChar char="•"/>
            </a:pPr>
            <a:r>
              <a:rPr lang="fr-BE" sz="600"/>
              <a:t/>
            </a:r>
            <a:br>
              <a:rPr lang="fr-BE" sz="600"/>
            </a:br>
            <a:r>
              <a:rPr lang="fr-BE" b="1"/>
              <a:t>Tip</a:t>
            </a:r>
            <a:r>
              <a:rPr lang="fr-BE"/>
              <a:t>: include C4D group link and purpose in the signature.</a:t>
            </a:r>
            <a:br>
              <a:rPr lang="fr-BE"/>
            </a:br>
            <a:r>
              <a:rPr lang="fr-BE"/>
              <a:t>Example: Water and sanitation group</a:t>
            </a:r>
            <a:endParaRPr/>
          </a:p>
          <a:p>
            <a:pPr marL="342900" marR="0" lvl="0" indent="-342900" algn="l" rtl="0">
              <a:spcBef>
                <a:spcPts val="480"/>
              </a:spcBef>
              <a:spcAft>
                <a:spcPts val="0"/>
              </a:spcAft>
              <a:buClr>
                <a:schemeClr val="lt1"/>
              </a:buClr>
              <a:buSzPts val="2400"/>
              <a:buFont typeface="Verdana"/>
              <a:buChar char="•"/>
            </a:pPr>
            <a:r>
              <a:rPr lang="fr-BE"/>
              <a:t/>
            </a:r>
            <a:br>
              <a:rPr lang="fr-BE"/>
            </a:br>
            <a:r>
              <a:rPr lang="fr-BE" b="1"/>
              <a:t>Tip</a:t>
            </a:r>
            <a:r>
              <a:rPr lang="fr-BE"/>
              <a:t>: streamline all info sharing via C4d. </a:t>
            </a:r>
            <a:br>
              <a:rPr lang="fr-BE"/>
            </a:br>
            <a:r>
              <a:rPr lang="fr-BE"/>
              <a:t>Example: Water and sanitation group</a:t>
            </a:r>
            <a:endParaRPr/>
          </a:p>
          <a:p>
            <a:pPr marL="342900" marR="0" lvl="0" indent="-342900" algn="l" rtl="0">
              <a:spcBef>
                <a:spcPts val="480"/>
              </a:spcBef>
              <a:spcAft>
                <a:spcPts val="0"/>
              </a:spcAft>
              <a:buClr>
                <a:schemeClr val="lt1"/>
              </a:buClr>
              <a:buSzPts val="2400"/>
              <a:buFont typeface="Verdana"/>
              <a:buChar char="•"/>
            </a:pPr>
            <a:endParaRPr b="1"/>
          </a:p>
          <a:p>
            <a:pPr marL="342900" marR="0" lvl="0" indent="-342900" algn="l" rtl="0">
              <a:spcBef>
                <a:spcPts val="480"/>
              </a:spcBef>
              <a:spcAft>
                <a:spcPts val="0"/>
              </a:spcAft>
              <a:buClr>
                <a:schemeClr val="lt1"/>
              </a:buClr>
              <a:buSzPts val="2400"/>
              <a:buFont typeface="Verdana"/>
              <a:buChar char="•"/>
            </a:pPr>
            <a:r>
              <a:rPr lang="fr-BE" b="1"/>
              <a:t>Tip</a:t>
            </a:r>
            <a:r>
              <a:rPr lang="fr-BE" sz="2400" b="1" i="1" u="none" strike="noStrike" cap="none">
                <a:solidFill>
                  <a:srgbClr val="0F5494"/>
                </a:solidFill>
                <a:latin typeface="Verdana"/>
                <a:ea typeface="Verdana"/>
                <a:cs typeface="Verdana"/>
                <a:sym typeface="Verdana"/>
              </a:rPr>
              <a:t>:</a:t>
            </a:r>
            <a:r>
              <a:rPr lang="fr-BE" sz="2400" b="0" i="1" u="none" strike="noStrike" cap="none">
                <a:solidFill>
                  <a:srgbClr val="0F5494"/>
                </a:solidFill>
                <a:latin typeface="Verdana"/>
                <a:ea typeface="Verdana"/>
                <a:cs typeface="Verdana"/>
                <a:sym typeface="Verdana"/>
              </a:rPr>
              <a:t> extra mail when they join</a:t>
            </a:r>
            <a:r>
              <a:rPr lang="fr-BE"/>
              <a:t>.</a:t>
            </a:r>
            <a:endParaRPr/>
          </a:p>
          <a:p>
            <a:pPr marL="342900" marR="0" lvl="0" indent="-342900" algn="l" rtl="0">
              <a:spcBef>
                <a:spcPts val="480"/>
              </a:spcBef>
              <a:spcAft>
                <a:spcPts val="0"/>
              </a:spcAft>
              <a:buClr>
                <a:schemeClr val="lt1"/>
              </a:buClr>
              <a:buSzPts val="2400"/>
              <a:buFont typeface="Verdana"/>
              <a:buChar char="•"/>
            </a:pPr>
            <a:r>
              <a:rPr lang="fr-BE"/>
              <a:t>Example: KM correspondent welcome mail.</a:t>
            </a:r>
            <a:endParaRPr/>
          </a:p>
          <a:p>
            <a:pPr marL="342900" marR="0" lvl="0" indent="-342900" algn="l" rtl="0">
              <a:spcBef>
                <a:spcPts val="480"/>
              </a:spcBef>
              <a:spcAft>
                <a:spcPts val="0"/>
              </a:spcAft>
              <a:buClr>
                <a:schemeClr val="lt1"/>
              </a:buClr>
              <a:buSzPts val="2400"/>
              <a:buFont typeface="Verdana"/>
              <a:buChar char="•"/>
            </a:pPr>
            <a:r>
              <a:rPr lang="fr-BE" sz="1000"/>
              <a:t/>
            </a:r>
            <a:br>
              <a:rPr lang="fr-BE" sz="1000"/>
            </a:b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395288" y="1268413"/>
            <a:ext cx="8229600" cy="936600"/>
          </a:xfrm>
          <a:prstGeom prst="rect">
            <a:avLst/>
          </a:prstGeom>
          <a:noFill/>
          <a:ln>
            <a:noFill/>
          </a:ln>
        </p:spPr>
        <p:txBody>
          <a:bodyPr spcFirstLastPara="1" wrap="square" lIns="91425" tIns="45700" rIns="91425" bIns="45700" anchor="ctr" anchorCtr="0">
            <a:noAutofit/>
          </a:bodyPr>
          <a:lstStyle/>
          <a:p>
            <a:pPr marL="358775" marR="0" lvl="0" indent="-3175" algn="l" rtl="0">
              <a:spcBef>
                <a:spcPts val="0"/>
              </a:spcBef>
              <a:spcAft>
                <a:spcPts val="0"/>
              </a:spcAft>
              <a:buNone/>
            </a:pPr>
            <a:r>
              <a:rPr lang="fr-BE" sz="3000" b="1" i="0" u="none" strike="noStrike" cap="none">
                <a:solidFill>
                  <a:srgbClr val="0F5494"/>
                </a:solidFill>
                <a:latin typeface="Verdana"/>
                <a:ea typeface="Verdana"/>
                <a:cs typeface="Verdana"/>
                <a:sym typeface="Verdana"/>
              </a:rPr>
              <a:t>Peer referral and PR -- tips</a:t>
            </a:r>
            <a:endParaRPr/>
          </a:p>
        </p:txBody>
      </p:sp>
      <p:sp>
        <p:nvSpPr>
          <p:cNvPr id="309" name="Shape 309"/>
          <p:cNvSpPr txBox="1">
            <a:spLocks noGrp="1"/>
          </p:cNvSpPr>
          <p:nvPr>
            <p:ph type="body" idx="1"/>
          </p:nvPr>
        </p:nvSpPr>
        <p:spPr>
          <a:xfrm>
            <a:off x="468313" y="2586038"/>
            <a:ext cx="8229600" cy="3528900"/>
          </a:xfrm>
          <a:prstGeom prst="rect">
            <a:avLst/>
          </a:prstGeom>
          <a:noFill/>
          <a:ln>
            <a:noFill/>
          </a:ln>
        </p:spPr>
        <p:txBody>
          <a:bodyPr spcFirstLastPara="1" wrap="square" lIns="91425" tIns="45700" rIns="91425" bIns="45700" anchor="t" anchorCtr="0">
            <a:noAutofit/>
          </a:bodyPr>
          <a:lstStyle/>
          <a:p>
            <a:pPr marL="342900" lvl="0" indent="-342900" rtl="0">
              <a:spcBef>
                <a:spcPts val="400"/>
              </a:spcBef>
              <a:spcAft>
                <a:spcPts val="0"/>
              </a:spcAft>
              <a:buClr>
                <a:schemeClr val="lt1"/>
              </a:buClr>
              <a:buSzPts val="2400"/>
              <a:buFont typeface="Verdana"/>
              <a:buChar char="•"/>
            </a:pPr>
            <a:r>
              <a:rPr lang="fr-BE" b="1"/>
              <a:t>Tip</a:t>
            </a:r>
            <a:r>
              <a:rPr lang="fr-BE"/>
              <a:t>: ask core members to identify and invite people</a:t>
            </a:r>
            <a:endParaRPr/>
          </a:p>
          <a:p>
            <a:pPr marL="342900" lvl="0" indent="-342900" rtl="0">
              <a:spcBef>
                <a:spcPts val="400"/>
              </a:spcBef>
              <a:spcAft>
                <a:spcPts val="0"/>
              </a:spcAft>
              <a:buClr>
                <a:schemeClr val="lt1"/>
              </a:buClr>
              <a:buSzPts val="2400"/>
              <a:buFont typeface="Verdana"/>
              <a:buChar char="•"/>
            </a:pPr>
            <a:endParaRPr/>
          </a:p>
          <a:p>
            <a:pPr marL="342900" lvl="0" indent="-342900" rtl="0">
              <a:spcBef>
                <a:spcPts val="400"/>
              </a:spcBef>
              <a:spcAft>
                <a:spcPts val="0"/>
              </a:spcAft>
              <a:buClr>
                <a:schemeClr val="lt1"/>
              </a:buClr>
              <a:buSzPts val="2400"/>
              <a:buFont typeface="Verdana"/>
              <a:buChar char="•"/>
            </a:pPr>
            <a:r>
              <a:rPr lang="fr-BE" b="1"/>
              <a:t>Tip</a:t>
            </a:r>
            <a:r>
              <a:rPr lang="fr-BE"/>
              <a:t>: profile group champions and “VIPs” (posting video interview)</a:t>
            </a:r>
            <a:endParaRPr/>
          </a:p>
          <a:p>
            <a:pPr marL="342900" lvl="0" indent="-342900" rtl="0">
              <a:spcBef>
                <a:spcPts val="400"/>
              </a:spcBef>
              <a:spcAft>
                <a:spcPts val="0"/>
              </a:spcAft>
              <a:buClr>
                <a:schemeClr val="lt1"/>
              </a:buClr>
              <a:buSzPts val="2400"/>
              <a:buFont typeface="Verdana"/>
              <a:buChar char="•"/>
            </a:pPr>
            <a:endParaRPr/>
          </a:p>
          <a:p>
            <a:pPr marL="342900" lvl="0" indent="-368300" rtl="0">
              <a:spcBef>
                <a:spcPts val="400"/>
              </a:spcBef>
              <a:spcAft>
                <a:spcPts val="0"/>
              </a:spcAft>
              <a:buSzPts val="2400"/>
              <a:buChar char="•"/>
            </a:pPr>
            <a:r>
              <a:rPr lang="fr-BE" b="1"/>
              <a:t>Tip</a:t>
            </a:r>
            <a:r>
              <a:rPr lang="fr-BE"/>
              <a:t>: communication campaigns on DEVCO channels, Capacity4Dev and social media.</a:t>
            </a:r>
            <a:endParaRPr/>
          </a:p>
          <a:p>
            <a:pPr marL="342900" marR="0" lvl="0" indent="-342900" algn="l" rtl="0">
              <a:spcBef>
                <a:spcPts val="0"/>
              </a:spcBef>
              <a:spcAft>
                <a:spcPts val="0"/>
              </a:spcAft>
              <a:buClr>
                <a:schemeClr val="lt1"/>
              </a:buClr>
              <a:buSzPts val="2400"/>
              <a:buFont typeface="Verdana"/>
              <a:buChar char="•"/>
            </a:pPr>
            <a:endParaRPr/>
          </a:p>
          <a:p>
            <a:pPr marL="342900" marR="0" lvl="0" indent="-342900" algn="l" rtl="0">
              <a:spcBef>
                <a:spcPts val="400"/>
              </a:spcBef>
              <a:spcAft>
                <a:spcPts val="0"/>
              </a:spcAft>
              <a:buClr>
                <a:schemeClr val="lt1"/>
              </a:buClr>
              <a:buSzPts val="2000"/>
              <a:buFont typeface="Verdana"/>
              <a:buChar char="•"/>
            </a:pPr>
            <a:endParaRPr/>
          </a:p>
        </p:txBody>
      </p:sp>
      <p:sp>
        <p:nvSpPr>
          <p:cNvPr id="310" name="Shape 310"/>
          <p:cNvSpPr txBox="1"/>
          <p:nvPr/>
        </p:nvSpPr>
        <p:spPr>
          <a:xfrm>
            <a:off x="6287126" y="6165975"/>
            <a:ext cx="1725000" cy="30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BE" sz="800" u="sng">
                <a:solidFill>
                  <a:srgbClr val="FFFFFF"/>
                </a:solidFill>
                <a:hlinkClick r:id="rId3"/>
              </a:rPr>
              <a:t>EEAS</a:t>
            </a:r>
            <a:r>
              <a:rPr lang="fr-BE" sz="800">
                <a:solidFill>
                  <a:srgbClr val="FFFFFF"/>
                </a:solidFill>
              </a:rPr>
              <a:t> (CC BY-NC-ND 2.0)</a:t>
            </a:r>
            <a:endParaRPr sz="800">
              <a:solidFill>
                <a:srgbClr val="FFFFFF"/>
              </a:solidFill>
            </a:endParaRPr>
          </a:p>
          <a:p>
            <a:pPr marL="0" lvl="0" indent="0" rtl="0">
              <a:spcBef>
                <a:spcPts val="0"/>
              </a:spcBef>
              <a:spcAft>
                <a:spcPts val="0"/>
              </a:spcAft>
              <a:buNone/>
            </a:pPr>
            <a:endParaRPr sz="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175" algn="l" rtl="0">
              <a:spcBef>
                <a:spcPts val="0"/>
              </a:spcBef>
              <a:spcAft>
                <a:spcPts val="0"/>
              </a:spcAft>
              <a:buNone/>
            </a:pPr>
            <a:r>
              <a:rPr lang="fr-BE" sz="3000" b="1" i="0" u="none" strike="noStrike" cap="none">
                <a:solidFill>
                  <a:srgbClr val="0F5494"/>
                </a:solidFill>
                <a:latin typeface="Verdana"/>
                <a:ea typeface="Verdana"/>
                <a:cs typeface="Verdana"/>
                <a:sym typeface="Verdana"/>
              </a:rPr>
              <a:t>Growth – exercise</a:t>
            </a:r>
            <a:endParaRPr/>
          </a:p>
        </p:txBody>
      </p:sp>
      <p:sp>
        <p:nvSpPr>
          <p:cNvPr id="316" name="Shape 316"/>
          <p:cNvSpPr txBox="1">
            <a:spLocks noGrp="1"/>
          </p:cNvSpPr>
          <p:nvPr>
            <p:ph type="body" idx="1"/>
          </p:nvPr>
        </p:nvSpPr>
        <p:spPr>
          <a:xfrm>
            <a:off x="4025050" y="2720975"/>
            <a:ext cx="4662000" cy="35289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1"/>
              </a:buClr>
              <a:buSzPts val="2400"/>
              <a:buFont typeface="Verdana"/>
              <a:buNone/>
            </a:pPr>
            <a:endParaRPr sz="18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Community management plan</a:t>
            </a:r>
            <a:endParaRPr/>
          </a:p>
        </p:txBody>
      </p:sp>
      <p:pic>
        <p:nvPicPr>
          <p:cNvPr id="317" name="Shape 317"/>
          <p:cNvPicPr preferRelativeResize="0"/>
          <p:nvPr/>
        </p:nvPicPr>
        <p:blipFill>
          <a:blip r:embed="rId3">
            <a:alphaModFix/>
          </a:blip>
          <a:stretch>
            <a:fillRect/>
          </a:stretch>
        </p:blipFill>
        <p:spPr>
          <a:xfrm>
            <a:off x="727400" y="3027425"/>
            <a:ext cx="2771775" cy="27717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5: Facilitation</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Facilitation functions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Facilitation strategies</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323" name="Shape 323"/>
          <p:cNvPicPr preferRelativeResize="0"/>
          <p:nvPr/>
        </p:nvPicPr>
        <p:blipFill>
          <a:blip r:embed="rId3">
            <a:alphaModFix/>
          </a:blip>
          <a:stretch>
            <a:fillRect/>
          </a:stretch>
        </p:blipFill>
        <p:spPr>
          <a:xfrm>
            <a:off x="0" y="1684150"/>
            <a:ext cx="9144000" cy="2309800"/>
          </a:xfrm>
          <a:prstGeom prst="rect">
            <a:avLst/>
          </a:prstGeom>
          <a:noFill/>
          <a:ln>
            <a:noFill/>
          </a:ln>
        </p:spPr>
      </p:pic>
      <p:sp>
        <p:nvSpPr>
          <p:cNvPr id="324" name="Shape 324"/>
          <p:cNvSpPr txBox="1"/>
          <p:nvPr/>
        </p:nvSpPr>
        <p:spPr>
          <a:xfrm>
            <a:off x="-76125" y="3735050"/>
            <a:ext cx="2454300" cy="335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fr-BE" sz="800" u="sng">
                <a:solidFill>
                  <a:srgbClr val="FFFFFF"/>
                </a:solidFill>
                <a:hlinkClick r:id="rId4"/>
              </a:rPr>
              <a:t>Peter Durand </a:t>
            </a:r>
            <a:r>
              <a:rPr lang="fr-BE" sz="800">
                <a:solidFill>
                  <a:srgbClr val="FFFFFF"/>
                </a:solidFill>
              </a:rPr>
              <a:t>CC BY-NC-ND 2.0</a:t>
            </a:r>
            <a:endParaRPr sz="800" b="1">
              <a:solidFill>
                <a:srgbClr val="FFFFFF"/>
              </a:solidFill>
              <a:highlight>
                <a:srgbClr val="424242"/>
              </a:highlight>
            </a:endParaRPr>
          </a:p>
          <a:p>
            <a:pPr marL="0" lvl="0" indent="0">
              <a:spcBef>
                <a:spcPts val="0"/>
              </a:spcBef>
              <a:spcAft>
                <a:spcPts val="0"/>
              </a:spcAft>
              <a:buNone/>
            </a:pP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Why facilitation?</a:t>
            </a:r>
            <a:endParaRPr sz="3000" b="1" i="0" u="none" strike="noStrike" cap="none">
              <a:solidFill>
                <a:srgbClr val="0F5494"/>
              </a:solidFill>
              <a:latin typeface="Verdana"/>
              <a:ea typeface="Verdana"/>
              <a:cs typeface="Verdana"/>
              <a:sym typeface="Verdana"/>
            </a:endParaRPr>
          </a:p>
        </p:txBody>
      </p:sp>
      <p:sp>
        <p:nvSpPr>
          <p:cNvPr id="330" name="Shape 330"/>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Online spaces do not guarantee people will contribute or collaborate.</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Facilitation adds</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Structure</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Process 	</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Community dynamics</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p:txBody>
      </p:sp>
      <p:pic>
        <p:nvPicPr>
          <p:cNvPr id="331" name="Shape 331"/>
          <p:cNvPicPr preferRelativeResize="0"/>
          <p:nvPr/>
        </p:nvPicPr>
        <p:blipFill>
          <a:blip r:embed="rId3">
            <a:alphaModFix/>
          </a:blip>
          <a:stretch>
            <a:fillRect/>
          </a:stretch>
        </p:blipFill>
        <p:spPr>
          <a:xfrm>
            <a:off x="5090900" y="3464050"/>
            <a:ext cx="3777275" cy="2832950"/>
          </a:xfrm>
          <a:prstGeom prst="rect">
            <a:avLst/>
          </a:prstGeom>
          <a:noFill/>
          <a:ln>
            <a:noFill/>
          </a:ln>
        </p:spPr>
      </p:pic>
      <p:sp>
        <p:nvSpPr>
          <p:cNvPr id="332" name="Shape 332"/>
          <p:cNvSpPr txBox="1"/>
          <p:nvPr/>
        </p:nvSpPr>
        <p:spPr>
          <a:xfrm>
            <a:off x="5056774" y="6037800"/>
            <a:ext cx="2244000" cy="41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fr-BE" sz="800" u="sng">
                <a:solidFill>
                  <a:srgbClr val="FFFFFF"/>
                </a:solidFill>
                <a:hlinkClick r:id="rId4"/>
              </a:rPr>
              <a:t>Eric Lefevre-Ardant</a:t>
            </a:r>
            <a:r>
              <a:rPr lang="fr-BE" sz="800">
                <a:solidFill>
                  <a:srgbClr val="FFFFFF"/>
                </a:solidFill>
              </a:rPr>
              <a:t> (CC BY-SA 2.0)</a:t>
            </a:r>
            <a:endParaRPr sz="800" b="1">
              <a:solidFill>
                <a:srgbClr val="FFFFFF"/>
              </a:solidFill>
              <a:highlight>
                <a:srgbClr val="424242"/>
              </a:highlight>
            </a:endParaRPr>
          </a:p>
          <a:p>
            <a:pPr marL="0" lvl="0" indent="0">
              <a:spcBef>
                <a:spcPts val="0"/>
              </a:spcBef>
              <a:spcAft>
                <a:spcPts val="0"/>
              </a:spcAft>
              <a:buNone/>
            </a:pP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Facilitation strategies</a:t>
            </a:r>
            <a:endParaRPr sz="3000" b="1" i="0" u="none" strike="noStrike" cap="none">
              <a:solidFill>
                <a:srgbClr val="0F5494"/>
              </a:solidFill>
              <a:latin typeface="Verdana"/>
              <a:ea typeface="Verdana"/>
              <a:cs typeface="Verdana"/>
              <a:sym typeface="Verdana"/>
            </a:endParaRPr>
          </a:p>
        </p:txBody>
      </p:sp>
      <p:sp>
        <p:nvSpPr>
          <p:cNvPr id="338" name="Shape 338"/>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1. Reinforcing the purpose</a:t>
            </a:r>
            <a:endParaRPr sz="2400" b="0" i="1" u="none" strike="noStrike" cap="none">
              <a:solidFill>
                <a:srgbClr val="0F5494"/>
              </a:solidFill>
              <a:latin typeface="Verdana"/>
              <a:ea typeface="Verdana"/>
              <a:cs typeface="Verdana"/>
              <a:sym typeface="Verdana"/>
            </a:endParaRPr>
          </a:p>
          <a:p>
            <a:pPr marL="342900" marR="0" lvl="0" indent="-342900" algn="l" rtl="0">
              <a:spcBef>
                <a:spcPts val="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2. Assessing members needs</a:t>
            </a: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3. Guid</a:t>
            </a:r>
            <a:r>
              <a:rPr lang="fr-BE"/>
              <a:t>ing and profiling members</a:t>
            </a: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4. Encouraging participation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Reinforcing the purpose -- t</a:t>
            </a:r>
            <a:r>
              <a:rPr lang="fr-BE"/>
              <a:t>ips</a:t>
            </a:r>
            <a:endParaRPr sz="3000" b="1" i="0" u="none" strike="noStrike" cap="none">
              <a:solidFill>
                <a:srgbClr val="0F5494"/>
              </a:solidFill>
              <a:latin typeface="Verdana"/>
              <a:ea typeface="Verdana"/>
              <a:cs typeface="Verdana"/>
              <a:sym typeface="Verdana"/>
            </a:endParaRPr>
          </a:p>
        </p:txBody>
      </p:sp>
      <p:sp>
        <p:nvSpPr>
          <p:cNvPr id="344" name="Shape 344"/>
          <p:cNvSpPr txBox="1">
            <a:spLocks noGrp="1"/>
          </p:cNvSpPr>
          <p:nvPr>
            <p:ph type="body" idx="1"/>
          </p:nvPr>
        </p:nvSpPr>
        <p:spPr>
          <a:xfrm>
            <a:off x="609600" y="2568575"/>
            <a:ext cx="8229600" cy="3528900"/>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Clr>
                <a:schemeClr val="lt1"/>
              </a:buClr>
              <a:buSzPts val="2000"/>
              <a:buFont typeface="Verdana"/>
              <a:buNone/>
            </a:pPr>
            <a:endParaRPr sz="1200" b="0" i="1" u="none" strike="noStrike" cap="none">
              <a:solidFill>
                <a:srgbClr val="0F5494"/>
              </a:solidFill>
              <a:latin typeface="Verdana"/>
              <a:ea typeface="Verdana"/>
              <a:cs typeface="Verdana"/>
              <a:sym typeface="Verdana"/>
            </a:endParaRPr>
          </a:p>
          <a:p>
            <a:pPr marL="342900" marR="0" lvl="0" indent="-368300" algn="l" rtl="0">
              <a:spcBef>
                <a:spcPts val="400"/>
              </a:spcBef>
              <a:spcAft>
                <a:spcPts val="0"/>
              </a:spcAft>
              <a:buClr>
                <a:schemeClr val="lt1"/>
              </a:buClr>
              <a:buSzPts val="2400"/>
              <a:buFont typeface="Verdana"/>
              <a:buChar char="•"/>
            </a:pPr>
            <a:r>
              <a:rPr lang="fr-BE" b="1"/>
              <a:t>Tip</a:t>
            </a:r>
            <a:r>
              <a:rPr lang="fr-BE" b="0" i="1" u="none" strike="noStrike" cap="none">
                <a:solidFill>
                  <a:srgbClr val="0F5494"/>
                </a:solidFill>
                <a:latin typeface="Verdana"/>
                <a:ea typeface="Verdana"/>
                <a:cs typeface="Verdana"/>
                <a:sym typeface="Verdana"/>
              </a:rPr>
              <a:t>: </a:t>
            </a:r>
            <a:r>
              <a:rPr lang="fr-BE"/>
              <a:t>Restate</a:t>
            </a:r>
            <a:r>
              <a:rPr lang="fr-BE" b="0" i="1" u="none" strike="noStrike" cap="none">
                <a:solidFill>
                  <a:srgbClr val="0F5494"/>
                </a:solidFill>
                <a:latin typeface="Verdana"/>
                <a:ea typeface="Verdana"/>
                <a:cs typeface="Verdana"/>
                <a:sym typeface="Verdana"/>
              </a:rPr>
              <a:t> purpose regularl</a:t>
            </a:r>
            <a:r>
              <a:rPr lang="fr-BE"/>
              <a:t>y</a:t>
            </a:r>
            <a:endParaRPr/>
          </a:p>
          <a:p>
            <a:pPr marL="742950" marR="0" lvl="1" indent="-285750" algn="l" rtl="0">
              <a:spcBef>
                <a:spcPts val="400"/>
              </a:spcBef>
              <a:spcAft>
                <a:spcPts val="0"/>
              </a:spcAft>
              <a:buClr>
                <a:schemeClr val="lt1"/>
              </a:buClr>
              <a:buSzPts val="1600"/>
              <a:buFont typeface="Verdana"/>
              <a:buChar char="•"/>
            </a:pPr>
            <a:r>
              <a:rPr lang="fr-BE" sz="1600"/>
              <a:t>Possibly go beyond the “home page” -- include in signature, newsletter, “remind” the CoP every 2-3 months via  blog post</a:t>
            </a:r>
            <a:endParaRPr sz="1600"/>
          </a:p>
          <a:p>
            <a:pPr marL="457200" marR="0" lvl="1" indent="0" algn="l" rtl="0">
              <a:spcBef>
                <a:spcPts val="400"/>
              </a:spcBef>
              <a:spcAft>
                <a:spcPts val="0"/>
              </a:spcAft>
              <a:buClr>
                <a:srgbClr val="009FBA"/>
              </a:buClr>
              <a:buFont typeface="Verdana"/>
              <a:buNone/>
            </a:pPr>
            <a:endParaRPr sz="2000" b="1" i="0" u="none" strike="noStrike" cap="none">
              <a:solidFill>
                <a:srgbClr val="0F5494"/>
              </a:solidFill>
              <a:latin typeface="Verdana"/>
              <a:ea typeface="Verdana"/>
              <a:cs typeface="Verdana"/>
              <a:sym typeface="Verdana"/>
            </a:endParaRPr>
          </a:p>
          <a:p>
            <a:pPr marL="342900" marR="0" lvl="0" indent="-368300" algn="l" rtl="0">
              <a:spcBef>
                <a:spcPts val="400"/>
              </a:spcBef>
              <a:spcAft>
                <a:spcPts val="0"/>
              </a:spcAft>
              <a:buClr>
                <a:schemeClr val="lt1"/>
              </a:buClr>
              <a:buSzPts val="2400"/>
              <a:buFont typeface="Verdana"/>
              <a:buChar char="•"/>
            </a:pPr>
            <a:r>
              <a:rPr lang="fr-BE" b="1"/>
              <a:t>Tip</a:t>
            </a:r>
            <a:r>
              <a:rPr lang="fr-BE" b="0" i="1" u="none" strike="noStrike" cap="none">
                <a:solidFill>
                  <a:srgbClr val="0F5494"/>
                </a:solidFill>
                <a:latin typeface="Verdana"/>
                <a:ea typeface="Verdana"/>
                <a:cs typeface="Verdana"/>
                <a:sym typeface="Verdana"/>
              </a:rPr>
              <a:t>: concentrate activity (pages)</a:t>
            </a:r>
            <a:endParaRPr/>
          </a:p>
          <a:p>
            <a:pPr marL="742950" marR="0" lvl="1" indent="-285750" algn="l" rtl="0">
              <a:spcBef>
                <a:spcPts val="320"/>
              </a:spcBef>
              <a:spcAft>
                <a:spcPts val="0"/>
              </a:spcAft>
              <a:buClr>
                <a:srgbClr val="009FBA"/>
              </a:buClr>
              <a:buSzPts val="1600"/>
              <a:buFont typeface="Verdana"/>
              <a:buChar char="•"/>
            </a:pPr>
            <a:r>
              <a:rPr lang="fr-BE" sz="1600"/>
              <a:t>Merge groups</a:t>
            </a:r>
            <a:endParaRPr sz="1600"/>
          </a:p>
          <a:p>
            <a:pPr marL="742950" marR="0" lvl="1" indent="-285750" algn="l" rtl="0">
              <a:spcBef>
                <a:spcPts val="320"/>
              </a:spcBef>
              <a:spcAft>
                <a:spcPts val="0"/>
              </a:spcAft>
              <a:buClr>
                <a:srgbClr val="009FBA"/>
              </a:buClr>
              <a:buSzPts val="1600"/>
              <a:buFont typeface="Verdana"/>
              <a:buChar char="•"/>
            </a:pPr>
            <a:r>
              <a:rPr lang="fr-BE" sz="1600" b="1" i="0" u="none" strike="noStrike" cap="none">
                <a:solidFill>
                  <a:srgbClr val="0F5494"/>
                </a:solidFill>
                <a:latin typeface="Verdana"/>
                <a:ea typeface="Verdana"/>
                <a:cs typeface="Verdana"/>
                <a:sym typeface="Verdana"/>
              </a:rPr>
              <a:t>Show only </a:t>
            </a:r>
            <a:r>
              <a:rPr lang="fr-BE" sz="1600"/>
              <a:t>few</a:t>
            </a:r>
            <a:r>
              <a:rPr lang="fr-BE" sz="1600" b="1" i="0" u="none" strike="noStrike" cap="none">
                <a:solidFill>
                  <a:srgbClr val="0F5494"/>
                </a:solidFill>
                <a:latin typeface="Verdana"/>
                <a:ea typeface="Verdana"/>
                <a:cs typeface="Verdana"/>
                <a:sym typeface="Verdana"/>
              </a:rPr>
              <a:t> sections in the menu</a:t>
            </a:r>
            <a:endParaRPr/>
          </a:p>
          <a:p>
            <a:pPr marL="742950" marR="0" lvl="1" indent="-285750" algn="l" rtl="0">
              <a:spcBef>
                <a:spcPts val="320"/>
              </a:spcBef>
              <a:spcAft>
                <a:spcPts val="0"/>
              </a:spcAft>
              <a:buClr>
                <a:srgbClr val="009FBA"/>
              </a:buClr>
              <a:buSzPts val="1600"/>
              <a:buFont typeface="Verdana"/>
              <a:buChar char="•"/>
            </a:pPr>
            <a:r>
              <a:rPr lang="fr-BE" sz="1600"/>
              <a:t>Have a clear and logical structure of pages and library tags</a:t>
            </a:r>
            <a:endParaRPr sz="1600"/>
          </a:p>
          <a:p>
            <a:pPr marL="742950" lvl="1" indent="-285750" rtl="0">
              <a:spcBef>
                <a:spcPts val="0"/>
              </a:spcBef>
              <a:spcAft>
                <a:spcPts val="0"/>
              </a:spcAft>
              <a:buClr>
                <a:srgbClr val="009FBA"/>
              </a:buClr>
              <a:buSzPts val="1600"/>
              <a:buFont typeface="Verdana"/>
              <a:buChar char="•"/>
            </a:pPr>
            <a:r>
              <a:rPr lang="fr-BE" sz="1600" b="0" i="1"/>
              <a:t>Example</a:t>
            </a:r>
            <a:r>
              <a:rPr lang="fr-BE" sz="1600"/>
              <a:t>: </a:t>
            </a:r>
            <a:r>
              <a:rPr lang="fr-BE" sz="1600" b="0" i="1" u="sng">
                <a:solidFill>
                  <a:schemeClr val="hlink"/>
                </a:solidFill>
                <a:hlinkClick r:id="rId3"/>
              </a:rPr>
              <a:t>Policy Forum on Development</a:t>
            </a:r>
            <a:r>
              <a:rPr lang="fr-BE" sz="1600" b="0" i="1"/>
              <a:t/>
            </a:r>
            <a:br>
              <a:rPr lang="fr-BE" sz="1600" b="0" i="1"/>
            </a:br>
            <a:r>
              <a:rPr lang="fr-BE" sz="1600" b="0" i="1"/>
              <a:t>Example: </a:t>
            </a:r>
            <a:r>
              <a:rPr lang="fr-BE" sz="1600" b="0" i="1" u="sng">
                <a:solidFill>
                  <a:schemeClr val="hlink"/>
                </a:solidFill>
                <a:hlinkClick r:id="rId4"/>
              </a:rPr>
              <a:t>innov-aid</a:t>
            </a:r>
            <a:endParaRPr sz="1600"/>
          </a:p>
          <a:p>
            <a:pPr marL="457200" marR="0" lvl="1" indent="0" algn="l" rtl="0">
              <a:spcBef>
                <a:spcPts val="400"/>
              </a:spcBef>
              <a:spcAft>
                <a:spcPts val="0"/>
              </a:spcAft>
              <a:buClr>
                <a:srgbClr val="009FBA"/>
              </a:buClr>
              <a:buFont typeface="Verdana"/>
              <a:buNone/>
            </a:pP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Assessing members’ needs - tips</a:t>
            </a:r>
            <a:endParaRPr sz="3000" b="1" i="0" u="none" strike="noStrike" cap="none">
              <a:solidFill>
                <a:srgbClr val="0F5494"/>
              </a:solidFill>
              <a:latin typeface="Verdana"/>
              <a:ea typeface="Verdana"/>
              <a:cs typeface="Verdana"/>
              <a:sym typeface="Verdana"/>
            </a:endParaRPr>
          </a:p>
        </p:txBody>
      </p:sp>
      <p:sp>
        <p:nvSpPr>
          <p:cNvPr id="350" name="Shape 350"/>
          <p:cNvSpPr txBox="1"/>
          <p:nvPr/>
        </p:nvSpPr>
        <p:spPr>
          <a:xfrm>
            <a:off x="5190475" y="6125649"/>
            <a:ext cx="1795200" cy="350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fr-BE" sz="800" u="sng">
                <a:solidFill>
                  <a:srgbClr val="FFFFFF"/>
                </a:solidFill>
                <a:hlinkClick r:id="rId3"/>
              </a:rPr>
              <a:t>Carlo Scherer</a:t>
            </a:r>
            <a:r>
              <a:rPr lang="fr-BE" sz="800">
                <a:solidFill>
                  <a:srgbClr val="FFFFFF"/>
                </a:solidFill>
              </a:rPr>
              <a:t> CC BY-NC-ND 2.0)</a:t>
            </a:r>
            <a:endParaRPr sz="800">
              <a:solidFill>
                <a:srgbClr val="FFFFFF"/>
              </a:solidFill>
            </a:endParaRPr>
          </a:p>
          <a:p>
            <a:pPr marL="0" lvl="0" indent="0">
              <a:spcBef>
                <a:spcPts val="0"/>
              </a:spcBef>
              <a:spcAft>
                <a:spcPts val="0"/>
              </a:spcAft>
              <a:buNone/>
            </a:pPr>
            <a:endParaRPr>
              <a:solidFill>
                <a:srgbClr val="FFFFFF"/>
              </a:solidFill>
            </a:endParaRPr>
          </a:p>
        </p:txBody>
      </p:sp>
      <p:sp>
        <p:nvSpPr>
          <p:cNvPr id="351" name="Shape 351"/>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a:t>
            </a:r>
            <a:r>
              <a:rPr lang="fr-BE"/>
              <a:t>Check regularly your member base and new members. New challenges? New projects? </a:t>
            </a:r>
            <a:endParaRPr sz="900"/>
          </a:p>
          <a:p>
            <a:pPr marL="0" marR="0" lvl="0" indent="0" algn="l" rtl="0">
              <a:spcBef>
                <a:spcPts val="480"/>
              </a:spcBef>
              <a:spcAft>
                <a:spcPts val="0"/>
              </a:spcAft>
              <a:buNone/>
            </a:pPr>
            <a:r>
              <a:rPr lang="fr-BE" sz="900"/>
              <a:t/>
            </a:r>
            <a:br>
              <a:rPr lang="fr-BE" sz="900"/>
            </a:br>
            <a:r>
              <a:rPr lang="fr-BE" sz="900"/>
              <a:t>	</a:t>
            </a:r>
            <a:r>
              <a:rPr lang="fr-BE" sz="1600" b="1" i="0"/>
              <a:t>Surveys or bilateral mails with key members. Share findings via </a:t>
            </a:r>
            <a:endParaRPr sz="1600" b="1" i="0"/>
          </a:p>
          <a:p>
            <a:pPr marL="0" marR="0" lvl="0" indent="457200" algn="l" rtl="0">
              <a:spcBef>
                <a:spcPts val="480"/>
              </a:spcBef>
              <a:spcAft>
                <a:spcPts val="0"/>
              </a:spcAft>
              <a:buNone/>
            </a:pPr>
            <a:r>
              <a:rPr lang="fr-BE" sz="1600" b="1" i="0"/>
              <a:t>blog posts.</a:t>
            </a:r>
            <a:endParaRPr sz="1600" b="1" i="0" u="none" strike="noStrike" cap="none">
              <a:solidFill>
                <a:srgbClr val="0F5494"/>
              </a:solidFill>
              <a:latin typeface="Verdana"/>
              <a:ea typeface="Verdana"/>
              <a:cs typeface="Verdana"/>
              <a:sym typeface="Verdan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395288" y="12636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Guiding and profiling members </a:t>
            </a:r>
            <a:r>
              <a:rPr lang="fr-BE" sz="3000" b="1" i="0" u="none" strike="noStrike" cap="none">
                <a:solidFill>
                  <a:srgbClr val="0F5494"/>
                </a:solidFill>
                <a:latin typeface="Verdana"/>
                <a:ea typeface="Verdana"/>
                <a:cs typeface="Verdana"/>
                <a:sym typeface="Verdana"/>
              </a:rPr>
              <a:t>- tips</a:t>
            </a:r>
            <a:endParaRPr sz="3000" b="1" i="0" u="none" strike="noStrike" cap="none">
              <a:solidFill>
                <a:srgbClr val="0F5494"/>
              </a:solidFill>
              <a:latin typeface="Verdana"/>
              <a:ea typeface="Verdana"/>
              <a:cs typeface="Verdana"/>
              <a:sym typeface="Verdana"/>
            </a:endParaRPr>
          </a:p>
        </p:txBody>
      </p:sp>
      <p:sp>
        <p:nvSpPr>
          <p:cNvPr id="357" name="Shape 357"/>
          <p:cNvSpPr txBox="1">
            <a:spLocks noGrp="1"/>
          </p:cNvSpPr>
          <p:nvPr>
            <p:ph type="body" idx="1"/>
          </p:nvPr>
        </p:nvSpPr>
        <p:spPr>
          <a:xfrm>
            <a:off x="550550" y="2017221"/>
            <a:ext cx="7919100" cy="3287700"/>
          </a:xfrm>
          <a:prstGeom prst="rect">
            <a:avLst/>
          </a:prstGeom>
          <a:noFill/>
          <a:ln>
            <a:noFill/>
          </a:ln>
        </p:spPr>
        <p:txBody>
          <a:bodyPr spcFirstLastPara="1" wrap="square" lIns="91425" tIns="45700" rIns="91425" bIns="45700" anchor="t" anchorCtr="0">
            <a:noAutofit/>
          </a:bodyPr>
          <a:lstStyle/>
          <a:p>
            <a:pPr marL="342900" marR="0" lvl="0" indent="-228600" algn="l" rtl="0">
              <a:spcBef>
                <a:spcPts val="0"/>
              </a:spcBef>
              <a:spcAft>
                <a:spcPts val="0"/>
              </a:spcAft>
              <a:buClr>
                <a:schemeClr val="lt1"/>
              </a:buClr>
              <a:buSzPts val="600"/>
              <a:buFont typeface="Verdana"/>
              <a:buChar char="•"/>
            </a:pPr>
            <a:endParaRPr sz="600"/>
          </a:p>
          <a:p>
            <a:pPr marL="342900" marR="0" lvl="0" indent="-330200" algn="l" rtl="0">
              <a:spcBef>
                <a:spcPts val="480"/>
              </a:spcBef>
              <a:spcAft>
                <a:spcPts val="0"/>
              </a:spcAft>
              <a:buClr>
                <a:schemeClr val="lt1"/>
              </a:buClr>
              <a:buSzPts val="2200"/>
              <a:buFont typeface="Verdana"/>
              <a:buChar char="•"/>
            </a:pPr>
            <a:r>
              <a:rPr lang="fr-BE" sz="2200" b="1"/>
              <a:t>Tip</a:t>
            </a:r>
            <a:r>
              <a:rPr lang="fr-BE" sz="2200" b="0" i="1" u="none" strike="noStrike" cap="none">
                <a:solidFill>
                  <a:srgbClr val="0F5494"/>
                </a:solidFill>
                <a:latin typeface="Verdana"/>
                <a:ea typeface="Verdana"/>
                <a:cs typeface="Verdana"/>
                <a:sym typeface="Verdana"/>
              </a:rPr>
              <a:t>: “How to use this group” page. </a:t>
            </a:r>
            <a:endParaRPr sz="2200" b="0" i="1" u="none" strike="noStrike" cap="none">
              <a:solidFill>
                <a:srgbClr val="0F5494"/>
              </a:solidFill>
              <a:latin typeface="Verdana"/>
              <a:ea typeface="Verdana"/>
              <a:cs typeface="Verdana"/>
              <a:sym typeface="Verdana"/>
            </a:endParaRPr>
          </a:p>
          <a:p>
            <a:pPr marL="342900" marR="0" lvl="0" indent="-330200" algn="l" rtl="0">
              <a:spcBef>
                <a:spcPts val="480"/>
              </a:spcBef>
              <a:spcAft>
                <a:spcPts val="0"/>
              </a:spcAft>
              <a:buClr>
                <a:schemeClr val="lt1"/>
              </a:buClr>
              <a:buSzPts val="2200"/>
              <a:buFont typeface="Verdana"/>
              <a:buChar char="•"/>
            </a:pPr>
            <a:r>
              <a:rPr lang="fr-BE" sz="2200" b="0" i="1" u="none" strike="noStrike" cap="none">
                <a:solidFill>
                  <a:srgbClr val="0F5494"/>
                </a:solidFill>
                <a:latin typeface="Verdana"/>
                <a:ea typeface="Verdana"/>
                <a:cs typeface="Verdana"/>
                <a:sym typeface="Verdana"/>
              </a:rPr>
              <a:t>Example: </a:t>
            </a:r>
            <a:r>
              <a:rPr lang="fr-BE" sz="2200" b="0" i="1" u="sng" strike="noStrike" cap="none">
                <a:solidFill>
                  <a:schemeClr val="hlink"/>
                </a:solidFill>
                <a:latin typeface="Verdana"/>
                <a:ea typeface="Verdana"/>
                <a:cs typeface="Verdana"/>
                <a:sym typeface="Verdana"/>
                <a:hlinkClick r:id="rId3"/>
              </a:rPr>
              <a:t>EYD2015</a:t>
            </a:r>
            <a:r>
              <a:rPr lang="fr-BE" sz="2200" b="0" i="1" u="none" strike="noStrike" cap="none">
                <a:solidFill>
                  <a:srgbClr val="0F5494"/>
                </a:solidFill>
                <a:latin typeface="Verdana"/>
                <a:ea typeface="Verdana"/>
                <a:cs typeface="Verdana"/>
                <a:sym typeface="Verdana"/>
              </a:rPr>
              <a:t/>
            </a:r>
            <a:br>
              <a:rPr lang="fr-BE" sz="2200" b="0" i="1" u="none" strike="noStrike" cap="none">
                <a:solidFill>
                  <a:srgbClr val="0F5494"/>
                </a:solidFill>
                <a:latin typeface="Verdana"/>
                <a:ea typeface="Verdana"/>
                <a:cs typeface="Verdana"/>
                <a:sym typeface="Verdana"/>
              </a:rPr>
            </a:br>
            <a:endParaRPr sz="2200" b="0" i="1" u="none" strike="noStrike" cap="none">
              <a:solidFill>
                <a:srgbClr val="0F5494"/>
              </a:solidFill>
              <a:latin typeface="Verdana"/>
              <a:ea typeface="Verdana"/>
              <a:cs typeface="Verdana"/>
              <a:sym typeface="Verdana"/>
            </a:endParaRPr>
          </a:p>
          <a:p>
            <a:pPr marL="342900" marR="0" lvl="0" indent="-330200" algn="l" rtl="0">
              <a:spcBef>
                <a:spcPts val="480"/>
              </a:spcBef>
              <a:spcAft>
                <a:spcPts val="0"/>
              </a:spcAft>
              <a:buClr>
                <a:schemeClr val="lt1"/>
              </a:buClr>
              <a:buSzPts val="2200"/>
              <a:buFont typeface="Verdana"/>
              <a:buChar char="•"/>
            </a:pPr>
            <a:r>
              <a:rPr lang="fr-BE" sz="2200" b="1"/>
              <a:t>Tip</a:t>
            </a:r>
            <a:r>
              <a:rPr lang="fr-BE" sz="2200" b="0" i="1" u="none" strike="noStrike" cap="none">
                <a:solidFill>
                  <a:srgbClr val="0F5494"/>
                </a:solidFill>
                <a:latin typeface="Verdana"/>
                <a:ea typeface="Verdana"/>
                <a:cs typeface="Verdana"/>
                <a:sym typeface="Verdana"/>
              </a:rPr>
              <a:t>: spotlight</a:t>
            </a:r>
            <a:endParaRPr sz="2200" b="0" i="1" u="none" strike="noStrike" cap="none">
              <a:solidFill>
                <a:srgbClr val="0F5494"/>
              </a:solidFill>
              <a:latin typeface="Verdana"/>
              <a:ea typeface="Verdana"/>
              <a:cs typeface="Verdana"/>
              <a:sym typeface="Verdana"/>
            </a:endParaRPr>
          </a:p>
          <a:p>
            <a:pPr marL="342900" marR="0" lvl="0" indent="-292100" algn="l" rtl="0">
              <a:spcBef>
                <a:spcPts val="480"/>
              </a:spcBef>
              <a:spcAft>
                <a:spcPts val="0"/>
              </a:spcAft>
              <a:buClr>
                <a:schemeClr val="lt1"/>
              </a:buClr>
              <a:buSzPts val="1600"/>
              <a:buFont typeface="Verdana"/>
              <a:buChar char="•"/>
            </a:pPr>
            <a:r>
              <a:rPr lang="fr-BE" sz="1600" b="1"/>
              <a:t>- </a:t>
            </a:r>
            <a:r>
              <a:rPr lang="fr-BE" sz="1600" b="1" i="1" u="none" strike="noStrike" cap="none">
                <a:solidFill>
                  <a:srgbClr val="0F5494"/>
                </a:solidFill>
                <a:latin typeface="Verdana"/>
                <a:ea typeface="Verdana"/>
                <a:cs typeface="Verdana"/>
                <a:sym typeface="Verdana"/>
              </a:rPr>
              <a:t>new members and experts</a:t>
            </a:r>
            <a:endParaRPr sz="2200"/>
          </a:p>
          <a:p>
            <a:pPr marL="342900" marR="0" lvl="0" indent="-330200" algn="l" rtl="0">
              <a:spcBef>
                <a:spcPts val="480"/>
              </a:spcBef>
              <a:spcAft>
                <a:spcPts val="0"/>
              </a:spcAft>
              <a:buClr>
                <a:schemeClr val="lt1"/>
              </a:buClr>
              <a:buSzPts val="2200"/>
              <a:buFont typeface="Verdana"/>
              <a:buChar char="•"/>
            </a:pPr>
            <a:r>
              <a:rPr lang="fr-BE" sz="2200"/>
              <a:t>Example: </a:t>
            </a:r>
            <a:r>
              <a:rPr lang="fr-BE" sz="2200" u="sng">
                <a:solidFill>
                  <a:schemeClr val="hlink"/>
                </a:solidFill>
                <a:hlinkClick r:id="rId4"/>
              </a:rPr>
              <a:t>IESF</a:t>
            </a:r>
            <a:r>
              <a:rPr lang="fr-BE" sz="2200"/>
              <a:t> and </a:t>
            </a:r>
            <a:r>
              <a:rPr lang="fr-BE" u="sng">
                <a:solidFill>
                  <a:schemeClr val="hlink"/>
                </a:solidFill>
                <a:hlinkClick r:id="rId5"/>
              </a:rPr>
              <a:t>UNEP interview</a:t>
            </a:r>
            <a:r>
              <a:rPr lang="fr-BE">
                <a:solidFill>
                  <a:srgbClr val="0F5494"/>
                </a:solidFill>
              </a:rPr>
              <a:t> in Biodiversity group</a:t>
            </a:r>
            <a:endParaRPr>
              <a:solidFill>
                <a:srgbClr val="0F5494"/>
              </a:solidFill>
            </a:endParaRPr>
          </a:p>
          <a:p>
            <a:pPr marL="0" marR="0" lvl="0" indent="0" algn="l" rtl="0">
              <a:spcBef>
                <a:spcPts val="480"/>
              </a:spcBef>
              <a:spcAft>
                <a:spcPts val="0"/>
              </a:spcAft>
              <a:buNone/>
            </a:pPr>
            <a:endParaRPr sz="1200">
              <a:solidFill>
                <a:srgbClr val="0F5494"/>
              </a:solidFill>
            </a:endParaRPr>
          </a:p>
          <a:p>
            <a:pPr marL="0" marR="0" lvl="0" indent="0" algn="l" rtl="0">
              <a:spcBef>
                <a:spcPts val="480"/>
              </a:spcBef>
              <a:spcAft>
                <a:spcPts val="0"/>
              </a:spcAft>
              <a:buNone/>
            </a:pPr>
            <a:r>
              <a:rPr lang="fr-BE">
                <a:solidFill>
                  <a:srgbClr val="0F5494"/>
                </a:solidFill>
              </a:rPr>
              <a:t>⇒ we can support with the video interviews!</a:t>
            </a:r>
            <a:endParaRPr>
              <a:solidFill>
                <a:srgbClr val="0F549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Exercise: Participant introduction</a:t>
            </a:r>
            <a:endParaRPr/>
          </a:p>
        </p:txBody>
      </p:sp>
      <p:sp>
        <p:nvSpPr>
          <p:cNvPr id="117" name="Shape 117"/>
          <p:cNvSpPr txBox="1">
            <a:spLocks noGrp="1"/>
          </p:cNvSpPr>
          <p:nvPr>
            <p:ph type="body" idx="1"/>
          </p:nvPr>
        </p:nvSpPr>
        <p:spPr>
          <a:xfrm>
            <a:off x="3281750" y="2492375"/>
            <a:ext cx="5404800" cy="35289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endParaRPr/>
          </a:p>
          <a:p>
            <a:pPr marL="342900" lvl="0" indent="-190500" rtl="0">
              <a:spcBef>
                <a:spcPts val="480"/>
              </a:spcBef>
              <a:spcAft>
                <a:spcPts val="0"/>
              </a:spcAft>
              <a:buNone/>
            </a:pPr>
            <a:r>
              <a:rPr lang="fr-BE"/>
              <a:t>Introduce yourself to your pair</a:t>
            </a:r>
            <a:endParaRPr/>
          </a:p>
          <a:p>
            <a:pPr marL="342900" lvl="0" indent="-190500" rtl="0">
              <a:spcBef>
                <a:spcPts val="480"/>
              </a:spcBef>
              <a:spcAft>
                <a:spcPts val="0"/>
              </a:spcAft>
              <a:buNone/>
            </a:pPr>
            <a:endParaRPr/>
          </a:p>
          <a:p>
            <a:pPr marL="342900" lvl="0" indent="-190500">
              <a:spcBef>
                <a:spcPts val="480"/>
              </a:spcBef>
              <a:spcAft>
                <a:spcPts val="0"/>
              </a:spcAft>
              <a:buNone/>
            </a:pPr>
            <a:r>
              <a:rPr lang="fr-BE"/>
              <a:t>- Your name and where you are from</a:t>
            </a:r>
            <a:endParaRPr/>
          </a:p>
          <a:p>
            <a:pPr marL="342900" lvl="0" indent="-190500" rtl="0">
              <a:spcBef>
                <a:spcPts val="480"/>
              </a:spcBef>
              <a:spcAft>
                <a:spcPts val="0"/>
              </a:spcAft>
              <a:buNone/>
            </a:pPr>
            <a:r>
              <a:rPr lang="fr-BE"/>
              <a:t>- Your interest in this training</a:t>
            </a:r>
            <a:endParaRPr/>
          </a:p>
          <a:p>
            <a:pPr marL="342900" lvl="0" indent="-190500">
              <a:spcBef>
                <a:spcPts val="480"/>
              </a:spcBef>
              <a:spcAft>
                <a:spcPts val="0"/>
              </a:spcAft>
              <a:buNone/>
            </a:pPr>
            <a:r>
              <a:rPr lang="fr-BE"/>
              <a:t>- Your experience with online communities and groups</a:t>
            </a:r>
            <a:endParaRPr/>
          </a:p>
        </p:txBody>
      </p:sp>
      <p:pic>
        <p:nvPicPr>
          <p:cNvPr id="118" name="Shape 118"/>
          <p:cNvPicPr preferRelativeResize="0"/>
          <p:nvPr/>
        </p:nvPicPr>
        <p:blipFill>
          <a:blip r:embed="rId3">
            <a:alphaModFix/>
          </a:blip>
          <a:stretch>
            <a:fillRect/>
          </a:stretch>
        </p:blipFill>
        <p:spPr>
          <a:xfrm>
            <a:off x="395300" y="2716751"/>
            <a:ext cx="2774251" cy="277425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Encouraging participation </a:t>
            </a:r>
            <a:r>
              <a:rPr lang="fr-BE"/>
              <a:t>-- tip</a:t>
            </a:r>
            <a:r>
              <a:rPr lang="fr-BE" sz="3000" b="1" i="0" u="none" strike="noStrike" cap="none">
                <a:solidFill>
                  <a:srgbClr val="0F5494"/>
                </a:solidFill>
                <a:latin typeface="Verdana"/>
                <a:ea typeface="Verdana"/>
                <a:cs typeface="Verdana"/>
                <a:sym typeface="Verdana"/>
              </a:rPr>
              <a:t>s</a:t>
            </a:r>
            <a:endParaRPr sz="3000" b="1" i="0" u="none" strike="noStrike" cap="none">
              <a:solidFill>
                <a:srgbClr val="0F5494"/>
              </a:solidFill>
              <a:latin typeface="Verdana"/>
              <a:ea typeface="Verdana"/>
              <a:cs typeface="Verdana"/>
              <a:sym typeface="Verdana"/>
            </a:endParaRPr>
          </a:p>
        </p:txBody>
      </p:sp>
      <p:sp>
        <p:nvSpPr>
          <p:cNvPr id="363" name="Shape 363"/>
          <p:cNvSpPr txBox="1">
            <a:spLocks noGrp="1"/>
          </p:cNvSpPr>
          <p:nvPr>
            <p:ph type="body" idx="1"/>
          </p:nvPr>
        </p:nvSpPr>
        <p:spPr>
          <a:xfrm>
            <a:off x="457200" y="2187575"/>
            <a:ext cx="8229600" cy="352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0" u="none" strike="noStrike" cap="none">
              <a:solidFill>
                <a:srgbClr val="0F5494"/>
              </a:solidFill>
              <a:latin typeface="Verdana"/>
              <a:ea typeface="Verdana"/>
              <a:cs typeface="Verdana"/>
              <a:sym typeface="Verdana"/>
            </a:endParaRPr>
          </a:p>
          <a:p>
            <a:pPr marL="0" marR="0" lvl="0" indent="0" algn="l" rtl="0">
              <a:lnSpc>
                <a:spcPct val="100000"/>
              </a:lnSpc>
              <a:spcBef>
                <a:spcPts val="320"/>
              </a:spcBef>
              <a:spcAft>
                <a:spcPts val="0"/>
              </a:spcAft>
              <a:buNone/>
            </a:pPr>
            <a:endParaRPr sz="2200"/>
          </a:p>
          <a:p>
            <a:pPr marL="342900" marR="0" lvl="0" indent="-355600" algn="l" rtl="0">
              <a:spcBef>
                <a:spcPts val="400"/>
              </a:spcBef>
              <a:spcAft>
                <a:spcPts val="0"/>
              </a:spcAft>
              <a:buClr>
                <a:schemeClr val="lt1"/>
              </a:buClr>
              <a:buSzPts val="2200"/>
              <a:buFont typeface="Verdana"/>
              <a:buChar char="•"/>
            </a:pPr>
            <a:r>
              <a:rPr lang="fr-BE" sz="2200" b="1"/>
              <a:t>Tip</a:t>
            </a:r>
            <a:r>
              <a:rPr lang="fr-BE" sz="2200" b="0" i="1" u="none" strike="noStrike" cap="none">
                <a:solidFill>
                  <a:srgbClr val="0F5494"/>
                </a:solidFill>
                <a:latin typeface="Verdana"/>
                <a:ea typeface="Verdana"/>
                <a:cs typeface="Verdana"/>
                <a:sym typeface="Verdana"/>
              </a:rPr>
              <a:t>: </a:t>
            </a:r>
            <a:r>
              <a:rPr lang="fr-BE" sz="2200"/>
              <a:t>highlight</a:t>
            </a:r>
            <a:r>
              <a:rPr lang="fr-BE" sz="2200" b="0" i="1" u="none" strike="noStrike" cap="none">
                <a:solidFill>
                  <a:srgbClr val="0F5494"/>
                </a:solidFill>
                <a:latin typeface="Verdana"/>
                <a:ea typeface="Verdana"/>
                <a:cs typeface="Verdana"/>
                <a:sym typeface="Verdana"/>
              </a:rPr>
              <a:t> discussion a</a:t>
            </a:r>
            <a:r>
              <a:rPr lang="fr-BE" sz="2200"/>
              <a:t>nd involve people</a:t>
            </a:r>
            <a:endParaRPr sz="2200" b="0" i="1" u="none" strike="noStrike" cap="none">
              <a:solidFill>
                <a:srgbClr val="0F5494"/>
              </a:solidFill>
              <a:latin typeface="Verdana"/>
              <a:ea typeface="Verdana"/>
              <a:cs typeface="Verdana"/>
              <a:sym typeface="Verdana"/>
            </a:endParaRPr>
          </a:p>
          <a:p>
            <a:pPr marL="742950" marR="0" lvl="1" indent="-285750" algn="l" rtl="0">
              <a:spcBef>
                <a:spcPts val="320"/>
              </a:spcBef>
              <a:spcAft>
                <a:spcPts val="0"/>
              </a:spcAft>
              <a:buClr>
                <a:srgbClr val="009FBA"/>
              </a:buClr>
              <a:buSzPts val="1600"/>
              <a:buFont typeface="Verdana"/>
              <a:buChar char="•"/>
            </a:pPr>
            <a:r>
              <a:rPr lang="fr-BE" sz="1600"/>
              <a:t>Prompt people individually if you think they can contribute to a discussion</a:t>
            </a:r>
            <a:endParaRPr sz="1600"/>
          </a:p>
          <a:p>
            <a:pPr marL="742950" marR="0" lvl="1" indent="-285750" algn="l" rtl="0">
              <a:spcBef>
                <a:spcPts val="320"/>
              </a:spcBef>
              <a:spcAft>
                <a:spcPts val="0"/>
              </a:spcAft>
              <a:buClr>
                <a:srgbClr val="009FBA"/>
              </a:buClr>
              <a:buSzPts val="1600"/>
              <a:buFont typeface="Verdana"/>
              <a:buChar char="•"/>
            </a:pPr>
            <a:r>
              <a:rPr lang="fr-BE" sz="1600" b="1" i="0" u="none" strike="noStrike" cap="none">
                <a:solidFill>
                  <a:srgbClr val="0F5494"/>
                </a:solidFill>
                <a:latin typeface="Verdana"/>
                <a:ea typeface="Verdana"/>
                <a:cs typeface="Verdana"/>
                <a:sym typeface="Verdana"/>
              </a:rPr>
              <a:t>“</a:t>
            </a:r>
            <a:r>
              <a:rPr lang="fr-BE" sz="1600" b="1" i="0" u="sng" strike="noStrike" cap="none">
                <a:solidFill>
                  <a:schemeClr val="hlink"/>
                </a:solidFill>
                <a:latin typeface="Verdana"/>
                <a:ea typeface="Verdana"/>
                <a:cs typeface="Verdana"/>
                <a:sym typeface="Verdana"/>
                <a:hlinkClick r:id="rId3"/>
              </a:rPr>
              <a:t>Question time</a:t>
            </a:r>
            <a:r>
              <a:rPr lang="fr-BE" sz="1600" b="1" i="0" u="none" strike="noStrike" cap="none">
                <a:solidFill>
                  <a:srgbClr val="0F5494"/>
                </a:solidFill>
                <a:latin typeface="Verdana"/>
                <a:ea typeface="Verdana"/>
                <a:cs typeface="Verdana"/>
                <a:sym typeface="Verdana"/>
              </a:rPr>
              <a:t>”, “</a:t>
            </a:r>
            <a:r>
              <a:rPr lang="fr-BE" sz="1600" u="sng">
                <a:solidFill>
                  <a:schemeClr val="hlink"/>
                </a:solidFill>
                <a:hlinkClick r:id="rId4"/>
              </a:rPr>
              <a:t>S</a:t>
            </a:r>
            <a:r>
              <a:rPr lang="fr-BE" sz="1600" b="1" i="0" u="sng" strike="noStrike" cap="none">
                <a:solidFill>
                  <a:schemeClr val="hlink"/>
                </a:solidFill>
                <a:latin typeface="Verdana"/>
                <a:ea typeface="Verdana"/>
                <a:cs typeface="Verdana"/>
                <a:sym typeface="Verdana"/>
                <a:hlinkClick r:id="rId4"/>
              </a:rPr>
              <a:t>peakers corner</a:t>
            </a:r>
            <a:r>
              <a:rPr lang="fr-BE" sz="1600" b="1" i="0" u="none" strike="noStrike" cap="none">
                <a:solidFill>
                  <a:srgbClr val="0F5494"/>
                </a:solidFill>
                <a:latin typeface="Verdana"/>
                <a:ea typeface="Verdana"/>
                <a:cs typeface="Verdana"/>
                <a:sym typeface="Verdana"/>
              </a:rPr>
              <a:t>”, </a:t>
            </a:r>
            <a:r>
              <a:rPr lang="fr-BE" sz="1600"/>
              <a:t>“</a:t>
            </a:r>
            <a:r>
              <a:rPr lang="fr-BE" sz="1600" u="sng">
                <a:solidFill>
                  <a:schemeClr val="hlink"/>
                </a:solidFill>
                <a:hlinkClick r:id="rId5"/>
              </a:rPr>
              <a:t>Good practice</a:t>
            </a:r>
            <a:r>
              <a:rPr lang="fr-BE" sz="1600"/>
              <a:t>”</a:t>
            </a:r>
            <a:r>
              <a:rPr lang="fr-BE" sz="1600" b="1" i="0" u="none" strike="noStrike" cap="none">
                <a:solidFill>
                  <a:srgbClr val="0F5494"/>
                </a:solidFill>
                <a:latin typeface="Verdana"/>
                <a:ea typeface="Verdana"/>
                <a:cs typeface="Verdana"/>
                <a:sym typeface="Verdana"/>
              </a:rPr>
              <a:t> (IESF)</a:t>
            </a:r>
            <a:endParaRPr sz="1600"/>
          </a:p>
          <a:p>
            <a:pPr marL="457200" marR="0" lvl="0" indent="0" algn="l" rtl="0">
              <a:spcBef>
                <a:spcPts val="320"/>
              </a:spcBef>
              <a:spcAft>
                <a:spcPts val="0"/>
              </a:spcAft>
              <a:buNone/>
            </a:pPr>
            <a:endParaRPr sz="1000"/>
          </a:p>
          <a:p>
            <a:pPr marL="342900" lvl="0" indent="-330200" rtl="0">
              <a:spcBef>
                <a:spcPts val="400"/>
              </a:spcBef>
              <a:spcAft>
                <a:spcPts val="0"/>
              </a:spcAft>
              <a:buClr>
                <a:schemeClr val="lt1"/>
              </a:buClr>
              <a:buSzPts val="2200"/>
              <a:buFont typeface="Verdana"/>
              <a:buChar char="•"/>
            </a:pPr>
            <a:r>
              <a:rPr lang="fr-BE" sz="2200" b="1"/>
              <a:t>Tip</a:t>
            </a:r>
            <a:r>
              <a:rPr lang="fr-BE" sz="2200"/>
              <a:t>: distribute tasks and leadership</a:t>
            </a:r>
            <a:endParaRPr sz="2200"/>
          </a:p>
          <a:p>
            <a:pPr marL="342900" lvl="0" indent="-317500" rtl="0">
              <a:spcBef>
                <a:spcPts val="320"/>
              </a:spcBef>
              <a:spcAft>
                <a:spcPts val="0"/>
              </a:spcAft>
              <a:buClr>
                <a:schemeClr val="lt1"/>
              </a:buClr>
              <a:buSzPts val="2000"/>
              <a:buFont typeface="Verdana"/>
              <a:buChar char="•"/>
            </a:pPr>
            <a:r>
              <a:rPr lang="fr-BE" sz="1600" b="1" i="0"/>
              <a:t>Check if any member wants to lead (</a:t>
            </a:r>
            <a:r>
              <a:rPr lang="fr-BE" sz="1600" b="1" i="0" u="sng">
                <a:solidFill>
                  <a:schemeClr val="hlink"/>
                </a:solidFill>
                <a:hlinkClick r:id="rId6"/>
              </a:rPr>
              <a:t>IESF</a:t>
            </a:r>
            <a:r>
              <a:rPr lang="fr-BE" sz="1600" b="1" i="0"/>
              <a:t>)</a:t>
            </a:r>
            <a:endParaRPr sz="2400" b="0" i="1" u="none" strike="noStrike" cap="none">
              <a:solidFill>
                <a:srgbClr val="0F5494"/>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Facilitation: exercise</a:t>
            </a:r>
            <a:endParaRPr sz="3000" b="1" i="0" u="none" strike="noStrike" cap="none">
              <a:solidFill>
                <a:srgbClr val="0F5494"/>
              </a:solidFill>
              <a:latin typeface="Verdana"/>
              <a:ea typeface="Verdana"/>
              <a:cs typeface="Verdana"/>
              <a:sym typeface="Verdana"/>
            </a:endParaRPr>
          </a:p>
        </p:txBody>
      </p:sp>
      <p:sp>
        <p:nvSpPr>
          <p:cNvPr id="369" name="Shape 369"/>
          <p:cNvSpPr txBox="1">
            <a:spLocks noGrp="1"/>
          </p:cNvSpPr>
          <p:nvPr>
            <p:ph type="body" idx="1"/>
          </p:nvPr>
        </p:nvSpPr>
        <p:spPr>
          <a:xfrm>
            <a:off x="4089500" y="3021550"/>
            <a:ext cx="4535400" cy="2771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Community management plan</a:t>
            </a: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p:txBody>
      </p:sp>
      <p:pic>
        <p:nvPicPr>
          <p:cNvPr id="370" name="Shape 370"/>
          <p:cNvPicPr preferRelativeResize="0"/>
          <p:nvPr/>
        </p:nvPicPr>
        <p:blipFill>
          <a:blip r:embed="rId3">
            <a:alphaModFix/>
          </a:blip>
          <a:stretch>
            <a:fillRect/>
          </a:stretch>
        </p:blipFill>
        <p:spPr>
          <a:xfrm>
            <a:off x="879800" y="2846976"/>
            <a:ext cx="2771775" cy="27717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p:nvPr/>
        </p:nvSpPr>
        <p:spPr>
          <a:xfrm>
            <a:off x="75" y="4740300"/>
            <a:ext cx="9144000" cy="21180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6: Content</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How is content adding value?</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Understanding content needs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Using different content types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Content planning</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sp>
        <p:nvSpPr>
          <p:cNvPr id="376" name="Shape 376"/>
          <p:cNvSpPr txBox="1"/>
          <p:nvPr/>
        </p:nvSpPr>
        <p:spPr>
          <a:xfrm>
            <a:off x="5419125" y="4465800"/>
            <a:ext cx="1739100" cy="350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fr-BE" sz="800">
                <a:solidFill>
                  <a:srgbClr val="FFFFFF"/>
                </a:solidFill>
              </a:rPr>
              <a:t>reeImages.com/</a:t>
            </a:r>
            <a:r>
              <a:rPr lang="fr-BE" sz="800" u="sng">
                <a:solidFill>
                  <a:srgbClr val="FFFFFF"/>
                </a:solidFill>
                <a:hlinkClick r:id="rId3"/>
              </a:rPr>
              <a:t>harald wittmaack</a:t>
            </a:r>
            <a:endParaRPr sz="800">
              <a:solidFill>
                <a:srgbClr val="FFFFFF"/>
              </a:solidFill>
            </a:endParaRPr>
          </a:p>
        </p:txBody>
      </p:sp>
      <p:pic>
        <p:nvPicPr>
          <p:cNvPr id="377" name="Shape 377"/>
          <p:cNvPicPr preferRelativeResize="0"/>
          <p:nvPr/>
        </p:nvPicPr>
        <p:blipFill>
          <a:blip r:embed="rId4">
            <a:alphaModFix/>
          </a:blip>
          <a:stretch>
            <a:fillRect/>
          </a:stretch>
        </p:blipFill>
        <p:spPr>
          <a:xfrm>
            <a:off x="1822038" y="956250"/>
            <a:ext cx="5500073" cy="37840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Why is content important</a:t>
            </a:r>
            <a:r>
              <a:rPr lang="fr-BE" sz="3000" b="1" i="0" u="none" strike="noStrike" cap="none">
                <a:solidFill>
                  <a:srgbClr val="0F5494"/>
                </a:solidFill>
                <a:latin typeface="Verdana"/>
                <a:ea typeface="Verdana"/>
                <a:cs typeface="Verdana"/>
                <a:sym typeface="Verdana"/>
              </a:rPr>
              <a:t>?</a:t>
            </a:r>
            <a:endParaRPr sz="3000" b="1" i="0" u="none" strike="noStrike" cap="none">
              <a:solidFill>
                <a:srgbClr val="0F5494"/>
              </a:solidFill>
              <a:latin typeface="Verdana"/>
              <a:ea typeface="Verdana"/>
              <a:cs typeface="Verdana"/>
              <a:sym typeface="Verdana"/>
            </a:endParaRPr>
          </a:p>
        </p:txBody>
      </p:sp>
      <p:sp>
        <p:nvSpPr>
          <p:cNvPr id="383" name="Shape 383"/>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Clr>
                <a:schemeClr val="lt1"/>
              </a:buClr>
              <a:buSzPts val="2400"/>
              <a:buFont typeface="Verdana"/>
              <a:buChar char="•"/>
            </a:pPr>
            <a:r>
              <a:rPr lang="fr-BE"/>
              <a:t>Content can serve different objectives: </a:t>
            </a:r>
            <a:endParaRPr/>
          </a:p>
          <a:p>
            <a:pPr marL="342900" lvl="0" indent="-342900" rtl="0">
              <a:spcBef>
                <a:spcPts val="0"/>
              </a:spcBef>
              <a:spcAft>
                <a:spcPts val="0"/>
              </a:spcAft>
              <a:buClr>
                <a:schemeClr val="lt1"/>
              </a:buClr>
              <a:buSzPts val="2400"/>
              <a:buFont typeface="Verdana"/>
              <a:buChar char="•"/>
            </a:pPr>
            <a:endParaRPr/>
          </a:p>
          <a:p>
            <a:pPr marL="342900" lvl="0" indent="-342900" rtl="0">
              <a:spcBef>
                <a:spcPts val="0"/>
              </a:spcBef>
              <a:spcAft>
                <a:spcPts val="0"/>
              </a:spcAft>
              <a:buClr>
                <a:schemeClr val="lt1"/>
              </a:buClr>
              <a:buSzPts val="2400"/>
              <a:buFont typeface="Verdana"/>
              <a:buChar char="•"/>
            </a:pPr>
            <a:r>
              <a:rPr lang="fr-BE"/>
              <a:t>i. Bridge community domain and other domains</a:t>
            </a:r>
            <a:endParaRPr/>
          </a:p>
          <a:p>
            <a:pPr marL="342900" lvl="0" indent="-342900" rtl="0">
              <a:spcBef>
                <a:spcPts val="0"/>
              </a:spcBef>
              <a:spcAft>
                <a:spcPts val="0"/>
              </a:spcAft>
              <a:buClr>
                <a:schemeClr val="lt1"/>
              </a:buClr>
              <a:buSzPts val="2400"/>
              <a:buFont typeface="Verdana"/>
              <a:buChar char="•"/>
            </a:pPr>
            <a:r>
              <a:rPr lang="fr-BE"/>
              <a:t>ii. Support community narrative and dynamics</a:t>
            </a:r>
            <a:endParaRPr/>
          </a:p>
          <a:p>
            <a:pPr marL="342900" lvl="0" indent="-342900" rtl="0">
              <a:spcBef>
                <a:spcPts val="480"/>
              </a:spcBef>
              <a:spcAft>
                <a:spcPts val="0"/>
              </a:spcAft>
              <a:buClr>
                <a:schemeClr val="lt1"/>
              </a:buClr>
              <a:buSzPts val="2400"/>
              <a:buFont typeface="Verdana"/>
              <a:buChar char="•"/>
            </a:pPr>
            <a:endParaRPr/>
          </a:p>
          <a:p>
            <a:pPr marL="342900" marR="0" lvl="0" indent="-342900" algn="l" rtl="0">
              <a:spcBef>
                <a:spcPts val="0"/>
              </a:spcBef>
              <a:spcAft>
                <a:spcPts val="0"/>
              </a:spcAft>
              <a:buClr>
                <a:schemeClr val="lt1"/>
              </a:buClr>
              <a:buSzPts val="2400"/>
              <a:buFont typeface="Verdana"/>
              <a:buChar char="•"/>
            </a:pPr>
            <a:r>
              <a:rPr lang="fr-BE"/>
              <a:t>You need to create content that is </a:t>
            </a:r>
            <a:r>
              <a:rPr lang="fr-BE" b="1"/>
              <a:t>valuable</a:t>
            </a:r>
            <a:r>
              <a:rPr lang="fr-BE"/>
              <a:t> for your community</a:t>
            </a:r>
            <a:endParaRPr/>
          </a:p>
          <a:p>
            <a:pPr marL="342900" marR="0" lvl="0" indent="-330200" algn="l" rtl="0">
              <a:spcBef>
                <a:spcPts val="0"/>
              </a:spcBef>
              <a:spcAft>
                <a:spcPts val="0"/>
              </a:spcAft>
              <a:buClr>
                <a:schemeClr val="lt1"/>
              </a:buClr>
              <a:buSzPts val="2200"/>
              <a:buFont typeface="Verdana"/>
              <a:buChar char="•"/>
            </a:pPr>
            <a:endParaRPr sz="2200"/>
          </a:p>
          <a:p>
            <a:pPr marL="342900" lvl="0" indent="-342900" rtl="0">
              <a:spcBef>
                <a:spcPts val="480"/>
              </a:spcBef>
              <a:spcAft>
                <a:spcPts val="0"/>
              </a:spcAft>
              <a:buClr>
                <a:schemeClr val="lt1"/>
              </a:buClr>
              <a:buSzPts val="2400"/>
              <a:buFont typeface="Verdana"/>
              <a:buChar char="•"/>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Strategies for</a:t>
            </a:r>
            <a:r>
              <a:rPr lang="fr-BE"/>
              <a:t> </a:t>
            </a:r>
            <a:r>
              <a:rPr lang="fr-BE" sz="3000" b="1" i="0" u="none" strike="noStrike" cap="none">
                <a:solidFill>
                  <a:srgbClr val="0F5494"/>
                </a:solidFill>
                <a:latin typeface="Verdana"/>
                <a:ea typeface="Verdana"/>
                <a:cs typeface="Verdana"/>
                <a:sym typeface="Verdana"/>
              </a:rPr>
              <a:t>content provision</a:t>
            </a:r>
            <a:endParaRPr sz="3000" b="1" i="0" u="none" strike="noStrike" cap="none">
              <a:solidFill>
                <a:srgbClr val="0F5494"/>
              </a:solidFill>
              <a:latin typeface="Verdana"/>
              <a:ea typeface="Verdana"/>
              <a:cs typeface="Verdana"/>
              <a:sym typeface="Verdana"/>
            </a:endParaRPr>
          </a:p>
        </p:txBody>
      </p:sp>
      <p:sp>
        <p:nvSpPr>
          <p:cNvPr id="389" name="Shape 389"/>
          <p:cNvSpPr txBox="1">
            <a:spLocks noGrp="1"/>
          </p:cNvSpPr>
          <p:nvPr>
            <p:ph type="body" idx="1"/>
          </p:nvPr>
        </p:nvSpPr>
        <p:spPr>
          <a:xfrm>
            <a:off x="457200" y="27209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1. Understand content needs and habits</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2. </a:t>
            </a:r>
            <a:r>
              <a:rPr lang="fr-BE"/>
              <a:t>Provide meaningful content</a:t>
            </a:r>
            <a:endParaRPr sz="2400" b="0" i="1" u="none" strike="noStrike" cap="none">
              <a:solidFill>
                <a:srgbClr val="0F5494"/>
              </a:solidFill>
              <a:latin typeface="Verdana"/>
              <a:ea typeface="Verdana"/>
              <a:cs typeface="Verdana"/>
              <a:sym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C</a:t>
            </a:r>
            <a:r>
              <a:rPr lang="fr-BE" sz="3000" b="1" i="0" u="none" strike="noStrike" cap="none">
                <a:solidFill>
                  <a:srgbClr val="0F5494"/>
                </a:solidFill>
                <a:latin typeface="Verdana"/>
                <a:ea typeface="Verdana"/>
                <a:cs typeface="Verdana"/>
                <a:sym typeface="Verdana"/>
              </a:rPr>
              <a:t>ontent needs </a:t>
            </a:r>
            <a:r>
              <a:rPr lang="fr-BE"/>
              <a:t>- tip</a:t>
            </a:r>
            <a:r>
              <a:rPr lang="fr-BE" sz="3000" b="1" i="0" u="none" strike="noStrike" cap="none">
                <a:solidFill>
                  <a:srgbClr val="0F5494"/>
                </a:solidFill>
                <a:latin typeface="Verdana"/>
                <a:ea typeface="Verdana"/>
                <a:cs typeface="Verdana"/>
                <a:sym typeface="Verdana"/>
              </a:rPr>
              <a:t>s</a:t>
            </a:r>
            <a:endParaRPr sz="3000" b="1" i="0" u="none" strike="noStrike" cap="none">
              <a:solidFill>
                <a:srgbClr val="0F5494"/>
              </a:solidFill>
              <a:latin typeface="Verdana"/>
              <a:ea typeface="Verdana"/>
              <a:cs typeface="Verdana"/>
              <a:sym typeface="Verdana"/>
            </a:endParaRPr>
          </a:p>
        </p:txBody>
      </p:sp>
      <p:sp>
        <p:nvSpPr>
          <p:cNvPr id="395" name="Shape 395"/>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ask members directly what content they need, and where they get it. </a:t>
            </a:r>
            <a:r>
              <a:rPr lang="fr-BE"/>
              <a:t>Validate.</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r>
              <a:rPr lang="fr-BE"/>
              <a:t>Example: </a:t>
            </a:r>
            <a:r>
              <a:rPr lang="fr-BE" u="sng">
                <a:solidFill>
                  <a:schemeClr val="hlink"/>
                </a:solidFill>
                <a:hlinkClick r:id="rId3"/>
              </a:rPr>
              <a:t>IESF</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Library</a:t>
            </a:r>
            <a:r>
              <a:rPr lang="fr-BE" sz="3000" b="1" i="0" u="none" strike="noStrike" cap="none">
                <a:solidFill>
                  <a:srgbClr val="0F5494"/>
                </a:solidFill>
                <a:latin typeface="Verdana"/>
                <a:ea typeface="Verdana"/>
                <a:cs typeface="Verdana"/>
                <a:sym typeface="Verdana"/>
              </a:rPr>
              <a:t> </a:t>
            </a:r>
            <a:r>
              <a:rPr lang="fr-BE"/>
              <a:t>-</a:t>
            </a:r>
            <a:r>
              <a:rPr lang="fr-BE" sz="3000" b="1" i="0" u="none" strike="noStrike" cap="none">
                <a:solidFill>
                  <a:srgbClr val="0F5494"/>
                </a:solidFill>
                <a:latin typeface="Verdana"/>
                <a:ea typeface="Verdana"/>
                <a:cs typeface="Verdana"/>
                <a:sym typeface="Verdana"/>
              </a:rPr>
              <a:t> t</a:t>
            </a:r>
            <a:r>
              <a:rPr lang="fr-BE"/>
              <a:t>ips</a:t>
            </a:r>
            <a:endParaRPr sz="3000" b="1" i="0" u="none" strike="noStrike" cap="none">
              <a:solidFill>
                <a:srgbClr val="0F5494"/>
              </a:solidFill>
              <a:latin typeface="Verdana"/>
              <a:ea typeface="Verdana"/>
              <a:cs typeface="Verdana"/>
              <a:sym typeface="Verdana"/>
            </a:endParaRPr>
          </a:p>
        </p:txBody>
      </p:sp>
      <p:sp>
        <p:nvSpPr>
          <p:cNvPr id="401" name="Shape 401"/>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b="1"/>
              <a:t>Tip</a:t>
            </a:r>
            <a:r>
              <a:rPr lang="fr-BE"/>
              <a:t>: Organise your content provision.</a:t>
            </a:r>
            <a:r>
              <a:rPr lang="fr-BE" sz="2400" b="1" i="1" u="none" strike="noStrike" cap="none">
                <a:solidFill>
                  <a:srgbClr val="0F5494"/>
                </a:solidFill>
                <a:latin typeface="Verdana"/>
                <a:ea typeface="Verdana"/>
                <a:cs typeface="Verdana"/>
                <a:sym typeface="Verdana"/>
              </a:rPr>
              <a:t> </a:t>
            </a:r>
            <a:r>
              <a:rPr lang="fr-BE" sz="2400" b="0" i="1" u="none" strike="noStrike" cap="none">
                <a:solidFill>
                  <a:srgbClr val="0F5494"/>
                </a:solidFill>
                <a:latin typeface="Verdana"/>
                <a:ea typeface="Verdana"/>
                <a:cs typeface="Verdana"/>
                <a:sym typeface="Verdana"/>
              </a:rPr>
              <a:t>Could include:</a:t>
            </a:r>
            <a:br>
              <a:rPr lang="fr-BE" sz="2400" b="0" i="1" u="none" strike="noStrike" cap="none">
                <a:solidFill>
                  <a:srgbClr val="0F5494"/>
                </a:solidFill>
                <a:latin typeface="Verdana"/>
                <a:ea typeface="Verdana"/>
                <a:cs typeface="Verdana"/>
                <a:sym typeface="Verdana"/>
              </a:rPr>
            </a:br>
            <a:endParaRPr sz="1200"/>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Key EU documentation on a topic</a:t>
            </a:r>
            <a:endParaRPr/>
          </a:p>
          <a:p>
            <a:pPr marL="742950" marR="0" lvl="1" indent="-285750" algn="l" rtl="0">
              <a:spcBef>
                <a:spcPts val="400"/>
              </a:spcBef>
              <a:spcAft>
                <a:spcPts val="0"/>
              </a:spcAft>
              <a:buClr>
                <a:srgbClr val="009FBA"/>
              </a:buClr>
              <a:buSzPts val="2000"/>
              <a:buFont typeface="Verdana"/>
              <a:buChar char="•"/>
            </a:pPr>
            <a:r>
              <a:rPr lang="fr-BE"/>
              <a:t>List of</a:t>
            </a:r>
            <a:r>
              <a:rPr lang="fr-BE" sz="2000" b="1" i="0" u="none" strike="noStrike" cap="none">
                <a:solidFill>
                  <a:srgbClr val="0F5494"/>
                </a:solidFill>
                <a:latin typeface="Verdana"/>
                <a:ea typeface="Verdana"/>
                <a:cs typeface="Verdana"/>
                <a:sym typeface="Verdana"/>
              </a:rPr>
              <a:t> calls for the next 6 months</a:t>
            </a:r>
            <a:endParaRPr/>
          </a:p>
          <a:p>
            <a:pPr marL="742950" marR="0" lvl="1" indent="-285750" algn="l" rtl="0">
              <a:spcBef>
                <a:spcPts val="400"/>
              </a:spcBef>
              <a:spcAft>
                <a:spcPts val="0"/>
              </a:spcAft>
              <a:buClr>
                <a:srgbClr val="009FBA"/>
              </a:buClr>
              <a:buSzPts val="2000"/>
              <a:buFont typeface="Verdana"/>
              <a:buChar char="•"/>
            </a:pPr>
            <a:r>
              <a:rPr lang="fr-BE"/>
              <a:t>P</a:t>
            </a:r>
            <a:r>
              <a:rPr lang="fr-BE" sz="2000" b="1" i="0" u="none" strike="noStrike" cap="none">
                <a:solidFill>
                  <a:srgbClr val="0F5494"/>
                </a:solidFill>
                <a:latin typeface="Verdana"/>
                <a:ea typeface="Verdana"/>
                <a:cs typeface="Verdana"/>
                <a:sym typeface="Verdana"/>
              </a:rPr>
              <a:t>roject documentation</a:t>
            </a:r>
            <a:endParaRPr/>
          </a:p>
          <a:p>
            <a:pPr marL="742950" marR="0" lvl="1" indent="-285750" algn="l" rtl="0">
              <a:spcBef>
                <a:spcPts val="400"/>
              </a:spcBef>
              <a:spcAft>
                <a:spcPts val="0"/>
              </a:spcAft>
              <a:buClr>
                <a:srgbClr val="009FBA"/>
              </a:buClr>
              <a:buSzPts val="2000"/>
              <a:buFont typeface="Verdana"/>
              <a:buChar char="•"/>
            </a:pPr>
            <a:r>
              <a:rPr lang="fr-BE"/>
              <a:t>Research papers</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Reports from meetings</a:t>
            </a:r>
            <a:br>
              <a:rPr lang="fr-BE" sz="2000" b="1" i="0" u="none" strike="noStrike" cap="none">
                <a:solidFill>
                  <a:srgbClr val="0F5494"/>
                </a:solidFill>
                <a:latin typeface="Verdana"/>
                <a:ea typeface="Verdana"/>
                <a:cs typeface="Verdana"/>
                <a:sym typeface="Verdana"/>
              </a:rPr>
            </a:br>
            <a:endParaRPr sz="2000" b="1" i="0" u="none" strike="noStrike" cap="none">
              <a:solidFill>
                <a:srgbClr val="0F5494"/>
              </a:solidFill>
              <a:latin typeface="Verdana"/>
              <a:ea typeface="Verdana"/>
              <a:cs typeface="Verdana"/>
              <a:sym typeface="Verdana"/>
            </a:endParaRPr>
          </a:p>
          <a:p>
            <a:pPr marL="0" marR="0" lvl="0" indent="0" algn="l" rtl="0">
              <a:spcBef>
                <a:spcPts val="400"/>
              </a:spcBef>
              <a:spcAft>
                <a:spcPts val="0"/>
              </a:spcAft>
              <a:buNone/>
            </a:pPr>
            <a:r>
              <a:rPr lang="fr-BE"/>
              <a:t>Example: </a:t>
            </a:r>
            <a:r>
              <a:rPr lang="fr-BE" u="sng">
                <a:solidFill>
                  <a:schemeClr val="hlink"/>
                </a:solidFill>
                <a:hlinkClick r:id="rId3"/>
              </a:rPr>
              <a:t>innov-aid</a:t>
            </a:r>
            <a:endParaRPr/>
          </a:p>
          <a:p>
            <a:pPr marL="742950" marR="0" lvl="1" indent="-158750" algn="l" rtl="0">
              <a:spcBef>
                <a:spcPts val="400"/>
              </a:spcBef>
              <a:spcAft>
                <a:spcPts val="0"/>
              </a:spcAft>
              <a:buClr>
                <a:srgbClr val="009FBA"/>
              </a:buClr>
              <a:buSzPts val="2000"/>
              <a:buFont typeface="Verdana"/>
              <a:buNone/>
            </a:pP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E</a:t>
            </a:r>
            <a:r>
              <a:rPr lang="fr-BE" sz="3000" b="1" i="0" u="none" strike="noStrike" cap="none">
                <a:solidFill>
                  <a:srgbClr val="0F5494"/>
                </a:solidFill>
                <a:latin typeface="Verdana"/>
                <a:ea typeface="Verdana"/>
                <a:cs typeface="Verdana"/>
                <a:sym typeface="Verdana"/>
              </a:rPr>
              <a:t>vents </a:t>
            </a:r>
            <a:r>
              <a:rPr lang="fr-BE"/>
              <a:t>- tip</a:t>
            </a:r>
            <a:r>
              <a:rPr lang="fr-BE" sz="3000" b="1" i="0" u="none" strike="noStrike" cap="none">
                <a:solidFill>
                  <a:srgbClr val="0F5494"/>
                </a:solidFill>
                <a:latin typeface="Verdana"/>
                <a:ea typeface="Verdana"/>
                <a:cs typeface="Verdana"/>
                <a:sym typeface="Verdana"/>
              </a:rPr>
              <a:t>s</a:t>
            </a:r>
            <a:endParaRPr sz="3000" b="1" i="0" u="none" strike="noStrike" cap="none">
              <a:solidFill>
                <a:srgbClr val="0F5494"/>
              </a:solidFill>
              <a:latin typeface="Verdana"/>
              <a:ea typeface="Verdana"/>
              <a:cs typeface="Verdana"/>
              <a:sym typeface="Verdana"/>
            </a:endParaRPr>
          </a:p>
        </p:txBody>
      </p:sp>
      <p:sp>
        <p:nvSpPr>
          <p:cNvPr id="407" name="Shape 407"/>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overview of upcoming events</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think “event cycle”</a:t>
            </a:r>
            <a:r>
              <a:rPr lang="fr-BE"/>
              <a:t>. Example: </a:t>
            </a:r>
            <a:r>
              <a:rPr lang="fr-BE" u="sng">
                <a:solidFill>
                  <a:schemeClr val="hlink"/>
                </a:solidFill>
                <a:hlinkClick r:id="rId3"/>
              </a:rPr>
              <a:t>ROSA</a:t>
            </a:r>
            <a:r>
              <a:rPr lang="fr-BE"/>
              <a:t/>
            </a:r>
            <a:br>
              <a:rPr lang="fr-BE"/>
            </a:br>
            <a:endParaRPr sz="1200"/>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Pre-event: </a:t>
            </a:r>
            <a:r>
              <a:rPr lang="fr-BE" sz="2000" b="0" i="0" u="none" strike="noStrike" cap="none">
                <a:solidFill>
                  <a:srgbClr val="0F5494"/>
                </a:solidFill>
                <a:latin typeface="Verdana"/>
                <a:ea typeface="Verdana"/>
                <a:cs typeface="Verdana"/>
                <a:sym typeface="Verdana"/>
              </a:rPr>
              <a:t>share logistical info, agenda, participants list and key background </a:t>
            </a:r>
            <a:r>
              <a:rPr lang="fr-BE" b="0"/>
              <a:t>materials</a:t>
            </a:r>
            <a:endParaRPr/>
          </a:p>
          <a:p>
            <a:pPr marL="742950" marR="0" lvl="1" indent="-285750" algn="l" rtl="0">
              <a:spcBef>
                <a:spcPts val="400"/>
              </a:spcBef>
              <a:spcAft>
                <a:spcPts val="0"/>
              </a:spcAft>
              <a:buClr>
                <a:srgbClr val="009FBA"/>
              </a:buClr>
              <a:buSzPts val="2000"/>
              <a:buFont typeface="Verdana"/>
              <a:buChar char="•"/>
            </a:pPr>
            <a:r>
              <a:rPr lang="fr-BE"/>
              <a:t>During</a:t>
            </a:r>
            <a:r>
              <a:rPr lang="fr-BE" b="0"/>
              <a:t> the event: if any </a:t>
            </a:r>
            <a:r>
              <a:rPr lang="fr-BE" sz="2000" b="0" i="0" u="none" strike="noStrike" cap="none">
                <a:solidFill>
                  <a:srgbClr val="0F5494"/>
                </a:solidFill>
                <a:latin typeface="Verdana"/>
                <a:ea typeface="Verdana"/>
                <a:cs typeface="Verdana"/>
                <a:sym typeface="Verdana"/>
              </a:rPr>
              <a:t>live </a:t>
            </a:r>
            <a:r>
              <a:rPr lang="fr-BE" b="0"/>
              <a:t>coverage</a:t>
            </a:r>
            <a:r>
              <a:rPr lang="fr-BE" sz="2000" b="0" i="0" u="none" strike="noStrike" cap="none">
                <a:solidFill>
                  <a:srgbClr val="0F5494"/>
                </a:solidFill>
                <a:latin typeface="Verdana"/>
                <a:ea typeface="Verdana"/>
                <a:cs typeface="Verdana"/>
                <a:sym typeface="Verdana"/>
              </a:rPr>
              <a:t> </a:t>
            </a:r>
            <a:r>
              <a:rPr lang="fr-BE" sz="2000" b="1" i="0" u="none" strike="noStrike" cap="none">
                <a:solidFill>
                  <a:srgbClr val="0F5494"/>
                </a:solidFill>
                <a:latin typeface="Verdana"/>
                <a:ea typeface="Verdana"/>
                <a:cs typeface="Verdana"/>
                <a:sym typeface="Verdana"/>
              </a:rPr>
              <a:t>during</a:t>
            </a:r>
            <a:r>
              <a:rPr lang="fr-BE" sz="2000" b="0" i="0" u="none" strike="noStrike" cap="none">
                <a:solidFill>
                  <a:srgbClr val="0F5494"/>
                </a:solidFill>
                <a:latin typeface="Verdana"/>
                <a:ea typeface="Verdana"/>
                <a:cs typeface="Verdana"/>
                <a:sym typeface="Verdana"/>
              </a:rPr>
              <a:t> the event, share l</a:t>
            </a:r>
            <a:r>
              <a:rPr lang="fr-BE" b="0"/>
              <a:t>inks</a:t>
            </a:r>
            <a:r>
              <a:rPr lang="fr-BE" sz="2000" b="0" i="0" u="none" strike="noStrike" cap="none">
                <a:solidFill>
                  <a:srgbClr val="0F5494"/>
                </a:solidFill>
                <a:latin typeface="Verdana"/>
                <a:ea typeface="Verdana"/>
                <a:cs typeface="Verdana"/>
                <a:sym typeface="Verdana"/>
              </a:rPr>
              <a:t>. If you are there, ask people </a:t>
            </a:r>
            <a:r>
              <a:rPr lang="fr-BE" b="0"/>
              <a:t>to input to the community (eg. short interview or blog post)</a:t>
            </a:r>
            <a:endParaRPr/>
          </a:p>
          <a:p>
            <a:pPr marL="742950" marR="0" lvl="1" indent="-285750" algn="l" rtl="0">
              <a:spcBef>
                <a:spcPts val="400"/>
              </a:spcBef>
              <a:spcAft>
                <a:spcPts val="0"/>
              </a:spcAft>
              <a:buClr>
                <a:srgbClr val="009FBA"/>
              </a:buClr>
              <a:buSzPts val="2000"/>
              <a:buFont typeface="Verdana"/>
              <a:buChar char="•"/>
            </a:pPr>
            <a:r>
              <a:rPr lang="fr-BE"/>
              <a:t>Post-event</a:t>
            </a:r>
            <a:r>
              <a:rPr lang="fr-BE" b="0"/>
              <a:t>: </a:t>
            </a:r>
            <a:r>
              <a:rPr lang="fr-BE" sz="2000" b="0" i="0" u="none" strike="noStrike" cap="none">
                <a:solidFill>
                  <a:srgbClr val="0F5494"/>
                </a:solidFill>
                <a:latin typeface="Verdana"/>
                <a:ea typeface="Verdana"/>
                <a:cs typeface="Verdana"/>
                <a:sym typeface="Verdana"/>
              </a:rPr>
              <a:t>short summary + share PPTs</a:t>
            </a:r>
            <a:endParaRPr sz="2000" b="0" i="0" u="none" strike="noStrike" cap="none">
              <a:solidFill>
                <a:srgbClr val="0F5494"/>
              </a:solidFill>
              <a:latin typeface="Verdana"/>
              <a:ea typeface="Verdana"/>
              <a:cs typeface="Verdana"/>
              <a:sym typeface="Verdan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Discussions</a:t>
            </a:r>
            <a:r>
              <a:rPr lang="fr-BE" sz="3000" b="1" i="0" u="none" strike="noStrike" cap="none">
                <a:solidFill>
                  <a:srgbClr val="0F5494"/>
                </a:solidFill>
                <a:latin typeface="Verdana"/>
                <a:ea typeface="Verdana"/>
                <a:cs typeface="Verdana"/>
                <a:sym typeface="Verdana"/>
              </a:rPr>
              <a:t> - t</a:t>
            </a:r>
            <a:r>
              <a:rPr lang="fr-BE"/>
              <a:t>ip</a:t>
            </a:r>
            <a:r>
              <a:rPr lang="fr-BE" sz="3000" b="1" i="0" u="none" strike="noStrike" cap="none">
                <a:solidFill>
                  <a:srgbClr val="0F5494"/>
                </a:solidFill>
                <a:latin typeface="Verdana"/>
                <a:ea typeface="Verdana"/>
                <a:cs typeface="Verdana"/>
                <a:sym typeface="Verdana"/>
              </a:rPr>
              <a:t>s</a:t>
            </a:r>
            <a:endParaRPr sz="3000" b="1" i="0" u="none" strike="noStrike" cap="none">
              <a:solidFill>
                <a:srgbClr val="0F5494"/>
              </a:solidFill>
              <a:latin typeface="Verdana"/>
              <a:ea typeface="Verdana"/>
              <a:cs typeface="Verdana"/>
              <a:sym typeface="Verdana"/>
            </a:endParaRPr>
          </a:p>
        </p:txBody>
      </p:sp>
      <p:sp>
        <p:nvSpPr>
          <p:cNvPr id="413" name="Shape 413"/>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post </a:t>
            </a:r>
            <a:r>
              <a:rPr lang="fr-BE" b="1"/>
              <a:t>relevant</a:t>
            </a:r>
            <a:r>
              <a:rPr lang="fr-BE" sz="2400" b="0" i="1" u="none" strike="noStrike" cap="none">
                <a:solidFill>
                  <a:srgbClr val="0F5494"/>
                </a:solidFill>
                <a:latin typeface="Verdana"/>
                <a:ea typeface="Verdana"/>
                <a:cs typeface="Verdana"/>
                <a:sym typeface="Verdana"/>
              </a:rPr>
              <a:t> announcements, news and</a:t>
            </a:r>
            <a:r>
              <a:rPr lang="fr-BE"/>
              <a:t> analysis</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r>
              <a:rPr lang="fr-BE" sz="2400" b="0" i="1" u="none" strike="noStrike" cap="none">
                <a:solidFill>
                  <a:srgbClr val="0F5494"/>
                </a:solidFill>
                <a:latin typeface="Verdana"/>
                <a:ea typeface="Verdana"/>
                <a:cs typeface="Verdana"/>
                <a:sym typeface="Verdana"/>
              </a:rPr>
              <a:t>Example: </a:t>
            </a:r>
            <a:r>
              <a:rPr lang="fr-BE" sz="2400" b="0" i="1" u="sng" strike="noStrike" cap="none">
                <a:solidFill>
                  <a:schemeClr val="hlink"/>
                </a:solidFill>
                <a:latin typeface="Verdana"/>
                <a:ea typeface="Verdana"/>
                <a:cs typeface="Verdana"/>
                <a:sym typeface="Verdana"/>
                <a:hlinkClick r:id="rId3"/>
              </a:rPr>
              <a:t>Biodiversity group</a:t>
            </a:r>
            <a:r>
              <a:rPr lang="fr-BE" sz="2400" b="0" i="1" u="none" strike="noStrike" cap="none">
                <a:solidFill>
                  <a:srgbClr val="0F5494"/>
                </a:solidFill>
                <a:latin typeface="Verdana"/>
                <a:ea typeface="Verdana"/>
                <a:cs typeface="Verdana"/>
                <a:sym typeface="Verdana"/>
              </a:rPr>
              <a:t> and </a:t>
            </a:r>
            <a:r>
              <a:rPr lang="fr-BE"/>
              <a:t>“</a:t>
            </a:r>
            <a:r>
              <a:rPr lang="fr-BE" sz="2400" b="0" i="1" u="none" strike="noStrike" cap="none">
                <a:solidFill>
                  <a:srgbClr val="0F5494"/>
                </a:solidFill>
                <a:latin typeface="Verdana"/>
                <a:ea typeface="Verdana"/>
                <a:cs typeface="Verdana"/>
                <a:sym typeface="Verdana"/>
              </a:rPr>
              <a:t>Larger than Elephants</a:t>
            </a:r>
            <a:r>
              <a:rPr lang="fr-BE"/>
              <a:t>”</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spcBef>
                <a:spcPts val="0"/>
              </a:spcBef>
              <a:spcAft>
                <a:spcPts val="0"/>
              </a:spcAft>
              <a:buClr>
                <a:schemeClr val="lt1"/>
              </a:buClr>
              <a:buSzPts val="2400"/>
              <a:buFont typeface="Verdana"/>
              <a:buChar char="•"/>
            </a:pPr>
            <a:r>
              <a:rPr lang="fr-BE"/>
              <a:t>If you want people to comment on your posts, say it at the beginning.</a:t>
            </a:r>
            <a:endParaRPr/>
          </a:p>
          <a:p>
            <a:pPr marL="0" marR="0" lvl="0" indent="0" algn="l" rtl="0">
              <a:spcBef>
                <a:spcPts val="48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N</a:t>
            </a:r>
            <a:r>
              <a:rPr lang="fr-BE" sz="3000" b="1" i="0" u="none" strike="noStrike" cap="none">
                <a:solidFill>
                  <a:srgbClr val="0F5494"/>
                </a:solidFill>
                <a:latin typeface="Verdana"/>
                <a:ea typeface="Verdana"/>
                <a:cs typeface="Verdana"/>
                <a:sym typeface="Verdana"/>
              </a:rPr>
              <a:t>ewsletter </a:t>
            </a:r>
            <a:r>
              <a:rPr lang="fr-BE"/>
              <a:t>-- tip</a:t>
            </a:r>
            <a:r>
              <a:rPr lang="fr-BE" sz="3000" b="1" i="0" u="none" strike="noStrike" cap="none">
                <a:solidFill>
                  <a:srgbClr val="0F5494"/>
                </a:solidFill>
                <a:latin typeface="Verdana"/>
                <a:ea typeface="Verdana"/>
                <a:cs typeface="Verdana"/>
                <a:sym typeface="Verdana"/>
              </a:rPr>
              <a:t>s</a:t>
            </a:r>
            <a:endParaRPr sz="3000" b="1" i="0" u="none" strike="noStrike" cap="none">
              <a:solidFill>
                <a:srgbClr val="0F5494"/>
              </a:solidFill>
              <a:latin typeface="Verdana"/>
              <a:ea typeface="Verdana"/>
              <a:cs typeface="Verdana"/>
              <a:sym typeface="Verdana"/>
            </a:endParaRPr>
          </a:p>
        </p:txBody>
      </p:sp>
      <p:sp>
        <p:nvSpPr>
          <p:cNvPr id="419" name="Shape 419"/>
          <p:cNvSpPr txBox="1">
            <a:spLocks noGrp="1"/>
          </p:cNvSpPr>
          <p:nvPr>
            <p:ph type="body" idx="1"/>
          </p:nvPr>
        </p:nvSpPr>
        <p:spPr>
          <a:xfrm>
            <a:off x="457200" y="24161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b="1"/>
              <a:t>Tip</a:t>
            </a:r>
            <a:r>
              <a:rPr lang="fr-BE" sz="2400" b="0" i="1" u="none" strike="noStrike" cap="none">
                <a:solidFill>
                  <a:srgbClr val="0F5494"/>
                </a:solidFill>
                <a:latin typeface="Verdana"/>
                <a:ea typeface="Verdana"/>
                <a:cs typeface="Verdana"/>
                <a:sym typeface="Verdana"/>
              </a:rPr>
              <a:t>: develop a newsletter with the community updates. Ask members to </a:t>
            </a:r>
            <a:r>
              <a:rPr lang="fr-BE"/>
              <a:t>provide inputs!</a:t>
            </a:r>
            <a:endParaRPr sz="2400" b="0" i="1" u="none" strike="noStrike" cap="none">
              <a:solidFill>
                <a:srgbClr val="0F5494"/>
              </a:solidFill>
              <a:latin typeface="Verdana"/>
              <a:ea typeface="Verdana"/>
              <a:cs typeface="Verdana"/>
              <a:sym typeface="Verdana"/>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Examples: </a:t>
            </a:r>
            <a:r>
              <a:rPr lang="fr-BE" sz="2400" b="0" i="1" u="sng" strike="noStrike" cap="none">
                <a:solidFill>
                  <a:schemeClr val="hlink"/>
                </a:solidFill>
                <a:latin typeface="Verdana"/>
                <a:ea typeface="Verdana"/>
                <a:cs typeface="Verdana"/>
                <a:sym typeface="Verdana"/>
                <a:hlinkClick r:id="rId3"/>
              </a:rPr>
              <a:t>ROSA</a:t>
            </a:r>
            <a:r>
              <a:rPr lang="fr-BE"/>
              <a:t> (focus on content curation)</a:t>
            </a:r>
            <a:r>
              <a:rPr lang="fr-BE" sz="2400" b="0" i="1" u="none" strike="noStrike" cap="none">
                <a:solidFill>
                  <a:srgbClr val="0F5494"/>
                </a:solidFill>
                <a:latin typeface="Verdana"/>
                <a:ea typeface="Verdana"/>
                <a:cs typeface="Verdana"/>
                <a:sym typeface="Verdana"/>
              </a:rPr>
              <a:t>, </a:t>
            </a:r>
            <a:r>
              <a:rPr lang="fr-BE" sz="2400" b="0" i="1" u="sng" strike="noStrike" cap="none">
                <a:solidFill>
                  <a:schemeClr val="hlink"/>
                </a:solidFill>
                <a:latin typeface="Verdana"/>
                <a:ea typeface="Verdana"/>
                <a:cs typeface="Verdana"/>
                <a:sym typeface="Verdana"/>
                <a:hlinkClick r:id="rId4"/>
              </a:rPr>
              <a:t>Policy Forum on Development</a:t>
            </a:r>
            <a:r>
              <a:rPr lang="fr-BE" sz="2400" b="0" i="1" u="none" strike="noStrike" cap="none">
                <a:solidFill>
                  <a:srgbClr val="0F5494"/>
                </a:solidFill>
                <a:latin typeface="Verdana"/>
                <a:ea typeface="Verdana"/>
                <a:cs typeface="Verdana"/>
                <a:sym typeface="Verdana"/>
              </a:rPr>
              <a:t> (promoting mem</a:t>
            </a:r>
            <a:r>
              <a:rPr lang="fr-BE"/>
              <a:t>bers),</a:t>
            </a:r>
            <a:r>
              <a:rPr lang="fr-BE" sz="2400" b="0" i="1" u="none" strike="noStrike" cap="none">
                <a:solidFill>
                  <a:srgbClr val="0F5494"/>
                </a:solidFill>
                <a:latin typeface="Verdana"/>
                <a:ea typeface="Verdana"/>
                <a:cs typeface="Verdana"/>
                <a:sym typeface="Verdana"/>
              </a:rPr>
              <a:t> IEFS (project updates from partners, written by the partners)</a:t>
            </a:r>
            <a:r>
              <a:rPr lang="fr-BE"/>
              <a:t/>
            </a:r>
            <a:br>
              <a:rPr lang="fr-BE"/>
            </a:br>
            <a:r>
              <a:rPr lang="fr-BE"/>
              <a:t/>
            </a:r>
            <a:br>
              <a:rPr lang="fr-BE"/>
            </a:br>
            <a:r>
              <a:rPr lang="fr-BE"/>
              <a:t>At the same time, newsletters require effort to produce and read, and need to have a clear value added.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1: Introducing CoPs</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CoP definition and examples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CoPs within DEVCO</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Key benefits and challenges</a:t>
            </a:r>
            <a:endParaRPr sz="2000">
              <a:solidFill>
                <a:srgbClr val="FFFFFF"/>
              </a:solidFill>
              <a:latin typeface="Verdana"/>
              <a:ea typeface="Verdana"/>
              <a:cs typeface="Verdana"/>
              <a:sym typeface="Verdana"/>
            </a:endParaRPr>
          </a:p>
          <a:p>
            <a:pPr marL="0" lvl="0" indent="0">
              <a:spcBef>
                <a:spcPts val="0"/>
              </a:spcBef>
              <a:spcAft>
                <a:spcPts val="0"/>
              </a:spcAft>
              <a:buNone/>
            </a:pPr>
            <a:endParaRPr sz="3600">
              <a:solidFill>
                <a:srgbClr val="FFFFFF"/>
              </a:solidFill>
            </a:endParaRPr>
          </a:p>
        </p:txBody>
      </p:sp>
      <p:pic>
        <p:nvPicPr>
          <p:cNvPr id="124" name="Shape 124" descr="free-vector-colorful-reaching-hands.eps"/>
          <p:cNvPicPr preferRelativeResize="0"/>
          <p:nvPr/>
        </p:nvPicPr>
        <p:blipFill rotWithShape="1">
          <a:blip r:embed="rId3">
            <a:alphaModFix/>
          </a:blip>
          <a:srcRect/>
          <a:stretch/>
        </p:blipFill>
        <p:spPr>
          <a:xfrm>
            <a:off x="75" y="981725"/>
            <a:ext cx="9144000" cy="3814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Content types -- final tips</a:t>
            </a:r>
            <a:endParaRPr sz="3000" b="1" i="0" u="none" strike="noStrike" cap="none">
              <a:solidFill>
                <a:srgbClr val="0F5494"/>
              </a:solidFill>
              <a:latin typeface="Verdana"/>
              <a:ea typeface="Verdana"/>
              <a:cs typeface="Verdana"/>
              <a:sym typeface="Verdana"/>
            </a:endParaRPr>
          </a:p>
        </p:txBody>
      </p:sp>
      <p:sp>
        <p:nvSpPr>
          <p:cNvPr id="425" name="Shape 425"/>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457200" marR="0" lvl="0" indent="0" algn="l" rtl="0">
              <a:spcBef>
                <a:spcPts val="400"/>
              </a:spcBef>
              <a:spcAft>
                <a:spcPts val="0"/>
              </a:spcAft>
              <a:buNone/>
            </a:pPr>
            <a:r>
              <a:rPr lang="fr-BE"/>
              <a:t>Check the content you are providing with</a:t>
            </a:r>
            <a:r>
              <a:rPr lang="fr-BE" sz="2400" i="1"/>
              <a:t> members</a:t>
            </a:r>
            <a:r>
              <a:rPr lang="fr-BE" sz="2400" i="1" u="none" strike="noStrike" cap="none">
                <a:solidFill>
                  <a:srgbClr val="0F5494"/>
                </a:solidFill>
                <a:latin typeface="Verdana"/>
                <a:ea typeface="Verdana"/>
                <a:cs typeface="Verdana"/>
                <a:sym typeface="Verdana"/>
              </a:rPr>
              <a:t/>
            </a:r>
            <a:br>
              <a:rPr lang="fr-BE" sz="2400" i="1" u="none" strike="noStrike" cap="none">
                <a:solidFill>
                  <a:srgbClr val="0F5494"/>
                </a:solidFill>
                <a:latin typeface="Verdana"/>
                <a:ea typeface="Verdana"/>
                <a:cs typeface="Verdana"/>
                <a:sym typeface="Verdana"/>
              </a:rPr>
            </a:br>
            <a:endParaRPr sz="2400" i="1" u="none" strike="noStrike" cap="none">
              <a:solidFill>
                <a:srgbClr val="0F5494"/>
              </a:solidFill>
              <a:latin typeface="Verdana"/>
              <a:ea typeface="Verdana"/>
              <a:cs typeface="Verdana"/>
              <a:sym typeface="Verdana"/>
            </a:endParaRPr>
          </a:p>
          <a:p>
            <a:pPr marL="457200" marR="0" lvl="0" indent="0" algn="l" rtl="0">
              <a:spcBef>
                <a:spcPts val="400"/>
              </a:spcBef>
              <a:spcAft>
                <a:spcPts val="0"/>
              </a:spcAft>
              <a:buNone/>
            </a:pPr>
            <a:r>
              <a:rPr lang="fr-BE"/>
              <a:t>B</a:t>
            </a:r>
            <a:r>
              <a:rPr lang="fr-BE" sz="2400" i="1"/>
              <a:t>e consistent, as it builds trust</a:t>
            </a: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Content – exercise</a:t>
            </a:r>
            <a:endParaRPr sz="3000" b="1" i="0" u="none" strike="noStrike" cap="none">
              <a:solidFill>
                <a:srgbClr val="0F5494"/>
              </a:solidFill>
              <a:latin typeface="Verdana"/>
              <a:ea typeface="Verdana"/>
              <a:cs typeface="Verdana"/>
              <a:sym typeface="Verdana"/>
            </a:endParaRPr>
          </a:p>
        </p:txBody>
      </p:sp>
      <p:sp>
        <p:nvSpPr>
          <p:cNvPr id="431" name="Shape 431"/>
          <p:cNvSpPr txBox="1">
            <a:spLocks noGrp="1"/>
          </p:cNvSpPr>
          <p:nvPr>
            <p:ph type="body" idx="1"/>
          </p:nvPr>
        </p:nvSpPr>
        <p:spPr>
          <a:xfrm>
            <a:off x="4067125" y="2179425"/>
            <a:ext cx="4619700" cy="33849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Community management plan</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p:txBody>
      </p:sp>
      <p:pic>
        <p:nvPicPr>
          <p:cNvPr id="432" name="Shape 432"/>
          <p:cNvPicPr preferRelativeResize="0"/>
          <p:nvPr/>
        </p:nvPicPr>
        <p:blipFill>
          <a:blip r:embed="rId3">
            <a:alphaModFix/>
          </a:blip>
          <a:stretch>
            <a:fillRect/>
          </a:stretch>
        </p:blipFill>
        <p:spPr>
          <a:xfrm>
            <a:off x="879800" y="2846976"/>
            <a:ext cx="2771775" cy="2771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7: Focus and plan</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Focusing and planning your interventions</a:t>
            </a:r>
            <a:endParaRPr sz="2000">
              <a:solidFill>
                <a:srgbClr val="FFFFFF"/>
              </a:solidFill>
              <a:latin typeface="Verdana"/>
              <a:ea typeface="Verdana"/>
              <a:cs typeface="Verdana"/>
              <a:sym typeface="Verdana"/>
            </a:endParaRPr>
          </a:p>
          <a:p>
            <a:pPr marL="0" lvl="0" indent="0" rtl="0">
              <a:spcBef>
                <a:spcPts val="400"/>
              </a:spcBef>
              <a:spcAft>
                <a:spcPts val="0"/>
              </a:spcAft>
              <a:buNone/>
            </a:pP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438" name="Shape 438"/>
          <p:cNvPicPr preferRelativeResize="0"/>
          <p:nvPr/>
        </p:nvPicPr>
        <p:blipFill>
          <a:blip r:embed="rId3">
            <a:alphaModFix/>
          </a:blip>
          <a:stretch>
            <a:fillRect/>
          </a:stretch>
        </p:blipFill>
        <p:spPr>
          <a:xfrm>
            <a:off x="2692050" y="975375"/>
            <a:ext cx="3821025" cy="38210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Focusing and planning</a:t>
            </a:r>
            <a:endParaRPr sz="3000" b="1" i="0" u="none" strike="noStrike" cap="none">
              <a:solidFill>
                <a:srgbClr val="0F5494"/>
              </a:solidFill>
              <a:latin typeface="Verdana"/>
              <a:ea typeface="Verdana"/>
              <a:cs typeface="Verdana"/>
              <a:sym typeface="Verdana"/>
            </a:endParaRPr>
          </a:p>
        </p:txBody>
      </p:sp>
      <p:sp>
        <p:nvSpPr>
          <p:cNvPr id="444" name="Shape 444"/>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None/>
            </a:pPr>
            <a:endParaRPr/>
          </a:p>
          <a:p>
            <a:pPr marL="0" marR="0" lvl="0" indent="457200" algn="l" rtl="0">
              <a:spcBef>
                <a:spcPts val="400"/>
              </a:spcBef>
              <a:spcAft>
                <a:spcPts val="0"/>
              </a:spcAft>
              <a:buNone/>
            </a:pPr>
            <a:endParaRPr/>
          </a:p>
          <a:p>
            <a:pPr marL="457200" marR="0" lvl="0" indent="457200" algn="l" rtl="0">
              <a:spcBef>
                <a:spcPts val="400"/>
              </a:spcBef>
              <a:spcAft>
                <a:spcPts val="0"/>
              </a:spcAft>
              <a:buNone/>
            </a:pPr>
            <a:r>
              <a:rPr lang="fr-BE" b="1"/>
              <a:t>What could you realistically do in the next 12 weeks?</a:t>
            </a:r>
            <a:endParaRPr b="1"/>
          </a:p>
          <a:p>
            <a:pPr marL="457200" marR="0" lvl="0" indent="457200" algn="l" rtl="0">
              <a:spcBef>
                <a:spcPts val="400"/>
              </a:spcBef>
              <a:spcAft>
                <a:spcPts val="0"/>
              </a:spcAft>
              <a:buNone/>
            </a:pPr>
            <a:endParaRPr b="1"/>
          </a:p>
          <a:p>
            <a:pPr marL="457200" marR="0" lvl="0" indent="457200" algn="l" rtl="0">
              <a:spcBef>
                <a:spcPts val="400"/>
              </a:spcBef>
              <a:spcAft>
                <a:spcPts val="0"/>
              </a:spcAft>
              <a:buNone/>
            </a:pP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Focusing and planning</a:t>
            </a:r>
            <a:endParaRPr sz="3000" b="1" i="0" u="none" strike="noStrike" cap="none">
              <a:solidFill>
                <a:srgbClr val="0F5494"/>
              </a:solidFill>
              <a:latin typeface="Verdana"/>
              <a:ea typeface="Verdana"/>
              <a:cs typeface="Verdana"/>
              <a:sym typeface="Verdana"/>
            </a:endParaRPr>
          </a:p>
        </p:txBody>
      </p:sp>
      <p:sp>
        <p:nvSpPr>
          <p:cNvPr id="450" name="Shape 450"/>
          <p:cNvSpPr txBox="1">
            <a:spLocks noGrp="1"/>
          </p:cNvSpPr>
          <p:nvPr>
            <p:ph type="body" idx="1"/>
          </p:nvPr>
        </p:nvSpPr>
        <p:spPr>
          <a:xfrm>
            <a:off x="457200" y="2263775"/>
            <a:ext cx="8229600" cy="3528900"/>
          </a:xfrm>
          <a:prstGeom prst="rect">
            <a:avLst/>
          </a:prstGeom>
          <a:noFill/>
          <a:ln>
            <a:noFill/>
          </a:ln>
        </p:spPr>
        <p:txBody>
          <a:bodyPr spcFirstLastPara="1" wrap="square" lIns="91425" tIns="45700" rIns="91425" bIns="45700" anchor="t" anchorCtr="0">
            <a:noAutofit/>
          </a:bodyPr>
          <a:lstStyle/>
          <a:p>
            <a:pPr marL="0" marR="0" lvl="0" indent="457200" algn="l" rtl="0">
              <a:spcBef>
                <a:spcPts val="400"/>
              </a:spcBef>
              <a:spcAft>
                <a:spcPts val="0"/>
              </a:spcAft>
              <a:buNone/>
            </a:pPr>
            <a:endParaRPr sz="800"/>
          </a:p>
          <a:p>
            <a:pPr marL="0" marR="0" lvl="0" indent="0" algn="l" rtl="0">
              <a:spcBef>
                <a:spcPts val="400"/>
              </a:spcBef>
              <a:spcAft>
                <a:spcPts val="0"/>
              </a:spcAft>
              <a:buNone/>
            </a:pPr>
            <a:r>
              <a:rPr lang="fr-BE"/>
              <a:t>In your community management plan you</a:t>
            </a:r>
            <a:endParaRPr/>
          </a:p>
          <a:p>
            <a:pPr marL="0" marR="0" lvl="0" indent="0" algn="l" rtl="0">
              <a:spcBef>
                <a:spcPts val="400"/>
              </a:spcBef>
              <a:spcAft>
                <a:spcPts val="0"/>
              </a:spcAft>
              <a:buNone/>
            </a:pPr>
            <a:r>
              <a:rPr lang="fr-BE"/>
              <a:t>captured your purpose and identified possible tips.</a:t>
            </a:r>
            <a:endParaRPr/>
          </a:p>
          <a:p>
            <a:pPr marL="0" marR="0" lvl="0" indent="0" algn="l" rtl="0">
              <a:spcBef>
                <a:spcPts val="400"/>
              </a:spcBef>
              <a:spcAft>
                <a:spcPts val="0"/>
              </a:spcAft>
              <a:buNone/>
            </a:pPr>
            <a:endParaRPr/>
          </a:p>
          <a:p>
            <a:pPr marL="0" marR="0" lvl="0" indent="0" algn="ctr" rtl="0">
              <a:spcBef>
                <a:spcPts val="400"/>
              </a:spcBef>
              <a:spcAft>
                <a:spcPts val="0"/>
              </a:spcAft>
              <a:buNone/>
            </a:pPr>
            <a:r>
              <a:rPr lang="fr-BE" b="1"/>
              <a:t>Let’s focus and plan</a:t>
            </a:r>
            <a:endParaRPr b="1"/>
          </a:p>
          <a:p>
            <a:pPr marL="0" marR="0" lvl="0" indent="457200" algn="l" rtl="0">
              <a:spcBef>
                <a:spcPts val="400"/>
              </a:spcBef>
              <a:spcAft>
                <a:spcPts val="0"/>
              </a:spcAft>
              <a:buNone/>
            </a:pPr>
            <a:endParaRPr/>
          </a:p>
          <a:p>
            <a:pPr marL="0" marR="0" lvl="0" indent="457200" algn="l" rtl="0">
              <a:spcBef>
                <a:spcPts val="400"/>
              </a:spcBef>
              <a:spcAft>
                <a:spcPts val="0"/>
              </a:spcAft>
              <a:buNone/>
            </a:pPr>
            <a:r>
              <a:rPr lang="fr-BE"/>
              <a:t>Step 1: taking into account limited time and resources, on which tips do you want to focus?</a:t>
            </a:r>
            <a:endParaRPr/>
          </a:p>
          <a:p>
            <a:pPr marL="0" marR="0" lvl="0" indent="457200" algn="l" rtl="0">
              <a:spcBef>
                <a:spcPts val="400"/>
              </a:spcBef>
              <a:spcAft>
                <a:spcPts val="0"/>
              </a:spcAft>
              <a:buNone/>
            </a:pPr>
            <a:endParaRPr/>
          </a:p>
          <a:p>
            <a:pPr marL="0" marR="0" lvl="0" indent="457200" algn="l" rtl="0">
              <a:spcBef>
                <a:spcPts val="400"/>
              </a:spcBef>
              <a:spcAft>
                <a:spcPts val="0"/>
              </a:spcAft>
              <a:buNone/>
            </a:pPr>
            <a:r>
              <a:rPr lang="fr-BE"/>
              <a:t>Step 2: plan your next 12 weeks</a:t>
            </a:r>
            <a:br>
              <a:rPr lang="fr-BE"/>
            </a:br>
            <a:endParaRPr b="1"/>
          </a:p>
          <a:p>
            <a:pPr marL="457200" marR="0" lvl="0" indent="457200" algn="l" rtl="0">
              <a:spcBef>
                <a:spcPts val="400"/>
              </a:spcBef>
              <a:spcAft>
                <a:spcPts val="0"/>
              </a:spcAft>
              <a:buNone/>
            </a:pPr>
            <a:r>
              <a:rPr lang="fr-BE" sz="2400" b="1" i="1" u="none" strike="noStrike" cap="none">
                <a:solidFill>
                  <a:srgbClr val="0F5494"/>
                </a:solidFill>
                <a:latin typeface="Verdana"/>
                <a:ea typeface="Verdana"/>
                <a:cs typeface="Verdana"/>
                <a:sym typeface="Verdana"/>
              </a:rPr>
              <a:t/>
            </a:r>
            <a:br>
              <a:rPr lang="fr-BE" sz="2400" b="1" i="1" u="none" strike="noStrike" cap="none">
                <a:solidFill>
                  <a:srgbClr val="0F5494"/>
                </a:solidFill>
                <a:latin typeface="Verdana"/>
                <a:ea typeface="Verdana"/>
                <a:cs typeface="Verdana"/>
                <a:sym typeface="Verdana"/>
              </a:rPr>
            </a:br>
            <a:endParaRPr sz="2000" b="1" i="0" u="none" strike="noStrike" cap="none">
              <a:solidFill>
                <a:srgbClr val="0F5494"/>
              </a:solidFill>
              <a:latin typeface="Verdana"/>
              <a:ea typeface="Verdana"/>
              <a:cs typeface="Verdana"/>
              <a:sym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Where do you want to be and how you plan to get there</a:t>
            </a:r>
            <a:endParaRPr sz="3000" b="1" i="0" u="none" strike="noStrike" cap="none">
              <a:solidFill>
                <a:srgbClr val="0F5494"/>
              </a:solidFill>
              <a:latin typeface="Verdana"/>
              <a:ea typeface="Verdana"/>
              <a:cs typeface="Verdana"/>
              <a:sym typeface="Verdana"/>
            </a:endParaRPr>
          </a:p>
        </p:txBody>
      </p:sp>
      <p:sp>
        <p:nvSpPr>
          <p:cNvPr id="456" name="Shape 456"/>
          <p:cNvSpPr txBox="1">
            <a:spLocks noGrp="1"/>
          </p:cNvSpPr>
          <p:nvPr>
            <p:ph type="body" idx="1"/>
          </p:nvPr>
        </p:nvSpPr>
        <p:spPr>
          <a:xfrm>
            <a:off x="3968950" y="2339975"/>
            <a:ext cx="4717800" cy="35289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ts val="2000"/>
              <a:buFont typeface="Verdana"/>
              <a:buChar char="•"/>
            </a:pPr>
            <a:r>
              <a:rPr lang="fr-BE" sz="2400" b="0" i="1"/>
              <a:t>Community management plan</a:t>
            </a:r>
            <a:br>
              <a:rPr lang="fr-BE" sz="2400" b="0" i="1"/>
            </a:br>
            <a:endParaRPr sz="2400" b="0" i="1"/>
          </a:p>
          <a:p>
            <a:pPr marL="742950" marR="0" lvl="1" indent="-311150" algn="l" rtl="0">
              <a:spcBef>
                <a:spcPts val="400"/>
              </a:spcBef>
              <a:spcAft>
                <a:spcPts val="0"/>
              </a:spcAft>
              <a:buClr>
                <a:srgbClr val="009FBA"/>
              </a:buClr>
              <a:buSzPts val="2400"/>
              <a:buFont typeface="Verdana"/>
              <a:buChar char="•"/>
            </a:pPr>
            <a:r>
              <a:rPr lang="fr-BE" sz="2400" b="0" i="1"/>
              <a:t>Present and discuss 1-2 plans in plenary</a:t>
            </a:r>
            <a:r>
              <a:rPr lang="fr-BE" sz="2400" b="1" i="0" u="none" strike="noStrike" cap="none">
                <a:solidFill>
                  <a:srgbClr val="0F5494"/>
                </a:solidFill>
                <a:latin typeface="Verdana"/>
                <a:ea typeface="Verdana"/>
                <a:cs typeface="Verdana"/>
                <a:sym typeface="Verdana"/>
              </a:rPr>
              <a:t/>
            </a:r>
            <a:br>
              <a:rPr lang="fr-BE" sz="2400" b="1" i="0" u="none" strike="noStrike" cap="none">
                <a:solidFill>
                  <a:srgbClr val="0F5494"/>
                </a:solidFill>
                <a:latin typeface="Verdana"/>
                <a:ea typeface="Verdana"/>
                <a:cs typeface="Verdana"/>
                <a:sym typeface="Verdana"/>
              </a:rPr>
            </a:br>
            <a:endParaRPr sz="2400"/>
          </a:p>
        </p:txBody>
      </p:sp>
      <p:pic>
        <p:nvPicPr>
          <p:cNvPr id="457" name="Shape 457"/>
          <p:cNvPicPr preferRelativeResize="0"/>
          <p:nvPr/>
        </p:nvPicPr>
        <p:blipFill>
          <a:blip r:embed="rId3">
            <a:alphaModFix/>
          </a:blip>
          <a:stretch>
            <a:fillRect/>
          </a:stretch>
        </p:blipFill>
        <p:spPr>
          <a:xfrm>
            <a:off x="879800" y="2923176"/>
            <a:ext cx="2771775" cy="277177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8: Metrics</a:t>
            </a:r>
            <a:br>
              <a:rPr lang="fr-BE" sz="3600">
                <a:solidFill>
                  <a:srgbClr val="FFFFFF"/>
                </a:solidFill>
                <a:latin typeface="Verdana"/>
                <a:ea typeface="Verdana"/>
                <a:cs typeface="Verdana"/>
                <a:sym typeface="Verdana"/>
              </a:rPr>
            </a:br>
            <a:endParaRPr sz="1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types of metrics</a:t>
            </a: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key engagement and strategic relevance metrics </a:t>
            </a:r>
            <a:endParaRPr sz="2000">
              <a:solidFill>
                <a:srgbClr val="FFFFFF"/>
              </a:solidFill>
              <a:latin typeface="Verdana"/>
              <a:ea typeface="Verdana"/>
              <a:cs typeface="Verdana"/>
              <a:sym typeface="Verdana"/>
            </a:endParaRPr>
          </a:p>
          <a:p>
            <a:pPr marL="0" lvl="0" indent="0" rtl="0">
              <a:spcBef>
                <a:spcPts val="400"/>
              </a:spcBef>
              <a:spcAft>
                <a:spcPts val="0"/>
              </a:spcAft>
              <a:buNone/>
            </a:pP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463" name="Shape 463"/>
          <p:cNvPicPr preferRelativeResize="0"/>
          <p:nvPr/>
        </p:nvPicPr>
        <p:blipFill>
          <a:blip r:embed="rId3">
            <a:alphaModFix/>
          </a:blip>
          <a:stretch>
            <a:fillRect/>
          </a:stretch>
        </p:blipFill>
        <p:spPr>
          <a:xfrm>
            <a:off x="2210100" y="960125"/>
            <a:ext cx="4678749" cy="383627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Two types of metrics</a:t>
            </a:r>
            <a:endParaRPr sz="3000" b="1" i="0" u="none" strike="noStrike" cap="none">
              <a:solidFill>
                <a:srgbClr val="0F5494"/>
              </a:solidFill>
              <a:latin typeface="Verdana"/>
              <a:ea typeface="Verdana"/>
              <a:cs typeface="Verdana"/>
              <a:sym typeface="Verdana"/>
            </a:endParaRPr>
          </a:p>
        </p:txBody>
      </p:sp>
      <p:sp>
        <p:nvSpPr>
          <p:cNvPr id="469" name="Shape 469"/>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b="1"/>
              <a:t>Metrics is</a:t>
            </a:r>
            <a:r>
              <a:rPr lang="fr-BE"/>
              <a:t>: using data and feedback to measure health and progress of our group.</a:t>
            </a:r>
            <a:br>
              <a:rPr lang="fr-BE"/>
            </a:br>
            <a:endParaRPr/>
          </a:p>
          <a:p>
            <a:pPr marL="342900" marR="0" lvl="0" indent="-342900" algn="l" rtl="0">
              <a:spcBef>
                <a:spcPts val="0"/>
              </a:spcBef>
              <a:spcAft>
                <a:spcPts val="0"/>
              </a:spcAft>
              <a:buClr>
                <a:schemeClr val="lt1"/>
              </a:buClr>
              <a:buSzPts val="2400"/>
              <a:buFont typeface="Verdana"/>
              <a:buChar char="•"/>
            </a:pPr>
            <a:r>
              <a:rPr lang="fr-BE"/>
              <a:t>Engagement metrics </a:t>
            </a:r>
            <a:endParaRPr/>
          </a:p>
          <a:p>
            <a:pPr marL="742950" marR="0" lvl="1" indent="-311150" algn="l" rtl="0">
              <a:spcBef>
                <a:spcPts val="0"/>
              </a:spcBef>
              <a:spcAft>
                <a:spcPts val="0"/>
              </a:spcAft>
              <a:buClr>
                <a:schemeClr val="lt1"/>
              </a:buClr>
              <a:buSzPts val="2400"/>
              <a:buFont typeface="Verdana"/>
              <a:buChar char="•"/>
            </a:pPr>
            <a:r>
              <a:rPr lang="fr-BE" b="1"/>
              <a:t>-&gt; what is t</a:t>
            </a:r>
            <a:r>
              <a:rPr lang="fr-BE"/>
              <a:t>he </a:t>
            </a:r>
            <a:r>
              <a:rPr lang="fr-BE" b="1"/>
              <a:t>activity and growth?</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a:t>Strategic relevance and usefulness </a:t>
            </a:r>
            <a:endParaRPr/>
          </a:p>
          <a:p>
            <a:pPr marL="742950" marR="0" lvl="1" indent="-311150" algn="l" rtl="0">
              <a:spcBef>
                <a:spcPts val="480"/>
              </a:spcBef>
              <a:spcAft>
                <a:spcPts val="0"/>
              </a:spcAft>
              <a:buClr>
                <a:schemeClr val="lt1"/>
              </a:buClr>
              <a:buSzPts val="2400"/>
              <a:buFont typeface="Verdana"/>
              <a:buChar char="•"/>
            </a:pPr>
            <a:r>
              <a:rPr lang="fr-BE"/>
              <a:t>-&gt; </a:t>
            </a:r>
            <a:r>
              <a:rPr lang="fr-BE" b="1"/>
              <a:t>how is community supporting overall  </a:t>
            </a:r>
            <a:r>
              <a:rPr lang="fr-BE"/>
              <a:t>development</a:t>
            </a:r>
            <a:r>
              <a:rPr lang="fr-BE" b="1"/>
              <a:t> goals?</a:t>
            </a:r>
            <a:endParaRPr b="1"/>
          </a:p>
          <a:p>
            <a:pPr marL="742950" marR="0" lvl="1" indent="-311150" algn="l" rtl="0">
              <a:spcBef>
                <a:spcPts val="480"/>
              </a:spcBef>
              <a:spcAft>
                <a:spcPts val="0"/>
              </a:spcAft>
              <a:buClr>
                <a:schemeClr val="lt1"/>
              </a:buClr>
              <a:buSzPts val="2400"/>
              <a:buFont typeface="Verdana"/>
              <a:buChar char="•"/>
            </a:pPr>
            <a:r>
              <a:rPr lang="fr-BE"/>
              <a:t>-&gt; how relevant is the community for the members?</a:t>
            </a:r>
            <a:r>
              <a:rPr lang="fr-BE" b="1"/>
              <a:t/>
            </a:r>
            <a:br>
              <a:rPr lang="fr-BE" b="1"/>
            </a:b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Key engagement metrics</a:t>
            </a:r>
            <a:endParaRPr sz="3000" b="1" i="0" u="none" strike="noStrike" cap="none">
              <a:solidFill>
                <a:srgbClr val="0F5494"/>
              </a:solidFill>
              <a:latin typeface="Verdana"/>
              <a:ea typeface="Verdana"/>
              <a:cs typeface="Verdana"/>
              <a:sym typeface="Verdana"/>
            </a:endParaRPr>
          </a:p>
        </p:txBody>
      </p:sp>
      <p:sp>
        <p:nvSpPr>
          <p:cNvPr id="475" name="Shape 475"/>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a:t>Growth: </a:t>
            </a:r>
            <a:endParaRPr/>
          </a:p>
          <a:p>
            <a:pPr marL="742950" marR="0" lvl="1" indent="-311150" algn="l" rtl="0">
              <a:spcBef>
                <a:spcPts val="0"/>
              </a:spcBef>
              <a:spcAft>
                <a:spcPts val="0"/>
              </a:spcAft>
              <a:buClr>
                <a:schemeClr val="lt1"/>
              </a:buClr>
              <a:buSzPts val="2400"/>
              <a:buFont typeface="Verdana"/>
              <a:buChar char="•"/>
            </a:pPr>
            <a:r>
              <a:rPr lang="fr-BE" b="0"/>
              <a:t>number of members who made </a:t>
            </a:r>
            <a:r>
              <a:rPr lang="fr-BE" b="1"/>
              <a:t>contribution </a:t>
            </a:r>
            <a:r>
              <a:rPr lang="fr-BE" b="0"/>
              <a:t>in the</a:t>
            </a:r>
            <a:r>
              <a:rPr lang="fr-BE" b="1"/>
              <a:t> </a:t>
            </a:r>
            <a:r>
              <a:rPr lang="fr-BE" b="0"/>
              <a:t>last</a:t>
            </a:r>
            <a:r>
              <a:rPr lang="fr-BE" b="1"/>
              <a:t> 30 days </a:t>
            </a:r>
            <a:r>
              <a:rPr lang="fr-BE" b="0"/>
              <a:t>(active groups)</a:t>
            </a:r>
            <a:endParaRPr b="0"/>
          </a:p>
          <a:p>
            <a:pPr marL="742950" marR="0" lvl="1" indent="-311150" algn="l" rtl="0">
              <a:spcBef>
                <a:spcPts val="0"/>
              </a:spcBef>
              <a:spcAft>
                <a:spcPts val="0"/>
              </a:spcAft>
              <a:buClr>
                <a:schemeClr val="lt1"/>
              </a:buClr>
              <a:buSzPts val="2400"/>
              <a:buFont typeface="Verdana"/>
              <a:buChar char="•"/>
            </a:pPr>
            <a:r>
              <a:rPr lang="fr-BE" b="0"/>
              <a:t>number of </a:t>
            </a:r>
            <a:r>
              <a:rPr lang="fr-BE"/>
              <a:t>new members </a:t>
            </a:r>
            <a:r>
              <a:rPr lang="fr-BE" b="0"/>
              <a:t>in the last</a:t>
            </a:r>
            <a:r>
              <a:rPr lang="fr-BE"/>
              <a:t> 30 days </a:t>
            </a:r>
            <a:r>
              <a:rPr lang="fr-BE" b="0"/>
              <a:t>(static groups)</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1"/>
              </a:buClr>
              <a:buSzPts val="2400"/>
              <a:buFont typeface="Verdana"/>
              <a:buChar char="•"/>
            </a:pPr>
            <a:r>
              <a:rPr lang="fr-BE"/>
              <a:t>Activity: </a:t>
            </a:r>
            <a:endParaRPr/>
          </a:p>
          <a:p>
            <a:pPr marL="742950" lvl="1" indent="-285750" rtl="0">
              <a:spcBef>
                <a:spcPts val="0"/>
              </a:spcBef>
              <a:spcAft>
                <a:spcPts val="0"/>
              </a:spcAft>
              <a:buClr>
                <a:srgbClr val="009FBA"/>
              </a:buClr>
              <a:buSzPts val="2000"/>
              <a:buFont typeface="Verdana"/>
              <a:buChar char="•"/>
            </a:pPr>
            <a:r>
              <a:rPr lang="fr-BE" b="0"/>
              <a:t>total number of </a:t>
            </a:r>
            <a:r>
              <a:rPr lang="fr-BE"/>
              <a:t>posts </a:t>
            </a:r>
            <a:r>
              <a:rPr lang="fr-BE" b="0"/>
              <a:t>in the last </a:t>
            </a:r>
            <a:r>
              <a:rPr lang="fr-BE"/>
              <a:t>30 days </a:t>
            </a:r>
            <a:r>
              <a:rPr lang="fr-BE" sz="2000" b="0" i="0"/>
              <a:t>(active groups)</a:t>
            </a:r>
            <a:endParaRPr sz="2000" b="0" i="0"/>
          </a:p>
          <a:p>
            <a:pPr marL="742950" lvl="1" indent="-285750" rtl="0">
              <a:spcBef>
                <a:spcPts val="0"/>
              </a:spcBef>
              <a:spcAft>
                <a:spcPts val="0"/>
              </a:spcAft>
              <a:buClr>
                <a:srgbClr val="009FBA"/>
              </a:buClr>
              <a:buSzPts val="2000"/>
              <a:buFont typeface="Verdana"/>
              <a:buChar char="•"/>
            </a:pPr>
            <a:r>
              <a:rPr lang="fr-BE" b="0"/>
              <a:t>number of </a:t>
            </a:r>
            <a:r>
              <a:rPr lang="fr-BE"/>
              <a:t>resources </a:t>
            </a:r>
            <a:r>
              <a:rPr lang="fr-BE" b="0"/>
              <a:t>uploaded in the last </a:t>
            </a:r>
            <a:r>
              <a:rPr lang="fr-BE"/>
              <a:t>30 days </a:t>
            </a:r>
            <a:r>
              <a:rPr lang="fr-BE" b="0"/>
              <a:t>(static groups)</a:t>
            </a:r>
            <a:endParaRPr b="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fr-BE"/>
              <a:t>Strategic relevance and usefulness</a:t>
            </a:r>
            <a:endParaRPr sz="3000" b="1" i="0" u="none" strike="noStrike" cap="none">
              <a:solidFill>
                <a:srgbClr val="0F5494"/>
              </a:solidFill>
              <a:latin typeface="Verdana"/>
              <a:ea typeface="Verdana"/>
              <a:cs typeface="Verdana"/>
              <a:sym typeface="Verdana"/>
            </a:endParaRPr>
          </a:p>
        </p:txBody>
      </p:sp>
      <p:sp>
        <p:nvSpPr>
          <p:cNvPr id="481" name="Shape 481"/>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endParaRPr/>
          </a:p>
          <a:p>
            <a:pPr marL="342900" marR="0" lvl="0" indent="-342900" algn="l" rtl="0">
              <a:spcBef>
                <a:spcPts val="0"/>
              </a:spcBef>
              <a:spcAft>
                <a:spcPts val="0"/>
              </a:spcAft>
              <a:buClr>
                <a:schemeClr val="lt1"/>
              </a:buClr>
              <a:buSzPts val="2400"/>
              <a:buFont typeface="Verdana"/>
              <a:buChar char="•"/>
            </a:pPr>
            <a:endParaRPr/>
          </a:p>
          <a:p>
            <a:pPr marL="342900" marR="0" lvl="0" indent="-342900" algn="l" rtl="0">
              <a:spcBef>
                <a:spcPts val="0"/>
              </a:spcBef>
              <a:spcAft>
                <a:spcPts val="0"/>
              </a:spcAft>
              <a:buClr>
                <a:schemeClr val="lt1"/>
              </a:buClr>
              <a:buSzPts val="2400"/>
              <a:buFont typeface="Verdana"/>
              <a:buChar char="•"/>
            </a:pPr>
            <a:r>
              <a:rPr lang="fr-BE"/>
              <a:t>Allows you to:</a:t>
            </a:r>
            <a:endParaRPr/>
          </a:p>
          <a:p>
            <a:pPr marL="342900" marR="0" lvl="0" indent="-342900" algn="l" rtl="0">
              <a:spcBef>
                <a:spcPts val="0"/>
              </a:spcBef>
              <a:spcAft>
                <a:spcPts val="0"/>
              </a:spcAft>
              <a:buClr>
                <a:schemeClr val="lt1"/>
              </a:buClr>
              <a:buSzPts val="2400"/>
              <a:buFont typeface="Verdana"/>
              <a:buChar char="•"/>
            </a:pPr>
            <a:r>
              <a:rPr lang="fr-BE"/>
              <a:t>i. collect qualitative evidence</a:t>
            </a:r>
            <a:endParaRPr/>
          </a:p>
          <a:p>
            <a:pPr marL="342900" marR="0" lvl="0" indent="-342900" algn="l" rtl="0">
              <a:spcBef>
                <a:spcPts val="0"/>
              </a:spcBef>
              <a:spcAft>
                <a:spcPts val="0"/>
              </a:spcAft>
              <a:buClr>
                <a:schemeClr val="lt1"/>
              </a:buClr>
              <a:buSzPts val="2400"/>
              <a:buFont typeface="Verdana"/>
              <a:buChar char="•"/>
            </a:pPr>
            <a:r>
              <a:rPr lang="fr-BE"/>
              <a:t>ii. connect with the purpose</a:t>
            </a:r>
            <a:r>
              <a:rPr lang="fr-BE" sz="2400" b="0" i="1" u="none" strike="noStrike" cap="none">
                <a:solidFill>
                  <a:srgbClr val="0F5494"/>
                </a:solidFill>
                <a:latin typeface="Verdana"/>
                <a:ea typeface="Verdana"/>
                <a:cs typeface="Verdana"/>
                <a:sym typeface="Verdana"/>
              </a:rPr>
              <a:t/>
            </a:r>
            <a:br>
              <a:rPr lang="fr-BE" sz="2400" b="0" i="1" u="none" strike="noStrike" cap="none">
                <a:solidFill>
                  <a:srgbClr val="0F5494"/>
                </a:solidFill>
                <a:latin typeface="Verdana"/>
                <a:ea typeface="Verdana"/>
                <a:cs typeface="Verdana"/>
                <a:sym typeface="Verdana"/>
              </a:rPr>
            </a:b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b="1"/>
              <a:t>Will be different for each group! </a:t>
            </a:r>
            <a:r>
              <a:rPr lang="fr-BE"/>
              <a:t/>
            </a:r>
            <a:br>
              <a:rPr lang="fr-BE"/>
            </a:br>
            <a:endParaRPr sz="2000" b="0" i="0" u="none" strike="noStrike" cap="none">
              <a:solidFill>
                <a:srgbClr val="0F5494"/>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What are CoPs?</a:t>
            </a:r>
            <a:endParaRPr sz="3000" b="1" i="0" u="none" strike="noStrike" cap="none">
              <a:solidFill>
                <a:srgbClr val="0F5494"/>
              </a:solidFill>
              <a:latin typeface="Verdana"/>
              <a:ea typeface="Verdana"/>
              <a:cs typeface="Verdana"/>
              <a:sym typeface="Verdana"/>
            </a:endParaRPr>
          </a:p>
        </p:txBody>
      </p:sp>
      <p:sp>
        <p:nvSpPr>
          <p:cNvPr id="130" name="Shape 130"/>
          <p:cNvSpPr txBox="1">
            <a:spLocks noGrp="1"/>
          </p:cNvSpPr>
          <p:nvPr>
            <p:ph type="body" idx="1"/>
          </p:nvPr>
        </p:nvSpPr>
        <p:spPr>
          <a:xfrm>
            <a:off x="457200" y="24161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000"/>
              <a:buFont typeface="Verdana"/>
              <a:buChar char="•"/>
            </a:pPr>
            <a:r>
              <a:rPr lang="fr-BE" sz="2000" b="0" i="1" u="none" strike="noStrike" cap="none">
                <a:solidFill>
                  <a:srgbClr val="0F5494"/>
                </a:solidFill>
                <a:latin typeface="Verdana"/>
                <a:ea typeface="Verdana"/>
                <a:cs typeface="Verdana"/>
                <a:sym typeface="Verdana"/>
              </a:rPr>
              <a:t>“Groups of people who share a concern or passion for something they do and learn how to do it better as they interact regularly”</a:t>
            </a:r>
            <a:endParaRPr sz="1000"/>
          </a:p>
          <a:p>
            <a:pPr marL="342900" marR="0" lvl="0" indent="-342900" algn="l" rtl="0">
              <a:spcBef>
                <a:spcPts val="400"/>
              </a:spcBef>
              <a:spcAft>
                <a:spcPts val="0"/>
              </a:spcAft>
              <a:buClr>
                <a:schemeClr val="lt1"/>
              </a:buClr>
              <a:buSzPts val="2000"/>
              <a:buFont typeface="Verdana"/>
              <a:buChar char="•"/>
            </a:pPr>
            <a:r>
              <a:rPr lang="fr-BE" sz="2000" b="0" i="1" u="none" strike="noStrike" cap="none">
                <a:solidFill>
                  <a:srgbClr val="0F5494"/>
                </a:solidFill>
                <a:latin typeface="Verdana"/>
                <a:ea typeface="Verdana"/>
                <a:cs typeface="Verdana"/>
                <a:sym typeface="Verdana"/>
              </a:rPr>
              <a:t>(Wenge</a:t>
            </a:r>
            <a:r>
              <a:rPr lang="fr-BE" sz="2000"/>
              <a:t>r</a:t>
            </a:r>
            <a:r>
              <a:rPr lang="fr-BE" sz="2000" b="0" i="1" u="none" strike="noStrike" cap="none">
                <a:solidFill>
                  <a:srgbClr val="0F5494"/>
                </a:solidFill>
                <a:latin typeface="Verdana"/>
                <a:ea typeface="Verdana"/>
                <a:cs typeface="Verdana"/>
                <a:sym typeface="Verdana"/>
              </a:rPr>
              <a:t>)</a:t>
            </a:r>
            <a:endParaRPr sz="2000"/>
          </a:p>
          <a:p>
            <a:pPr marL="342900" marR="0" lvl="0" indent="-190500" algn="l" rtl="0">
              <a:spcBef>
                <a:spcPts val="480"/>
              </a:spcBef>
              <a:spcAft>
                <a:spcPts val="0"/>
              </a:spcAft>
              <a:buClr>
                <a:schemeClr val="lt1"/>
              </a:buClr>
              <a:buSzPts val="2400"/>
              <a:buFont typeface="Verdana"/>
              <a:buNone/>
            </a:pPr>
            <a:endParaRPr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Characteristics:</a:t>
            </a:r>
            <a:endParaRPr/>
          </a:p>
          <a:p>
            <a:pPr marL="0" marR="0" lvl="0" indent="0" algn="l" rtl="0">
              <a:spcBef>
                <a:spcPts val="400"/>
              </a:spcBef>
              <a:spcAft>
                <a:spcPts val="0"/>
              </a:spcAft>
              <a:buNone/>
            </a:pP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Domain</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Community</a:t>
            </a:r>
            <a:endParaRPr/>
          </a:p>
          <a:p>
            <a:pPr marL="742950" marR="0" lvl="1" indent="-285750" algn="l" rtl="0">
              <a:spcBef>
                <a:spcPts val="400"/>
              </a:spcBef>
              <a:spcAft>
                <a:spcPts val="0"/>
              </a:spcAft>
              <a:buClr>
                <a:srgbClr val="009FBA"/>
              </a:buClr>
              <a:buSzPts val="2000"/>
              <a:buFont typeface="Verdana"/>
              <a:buChar char="•"/>
            </a:pPr>
            <a:r>
              <a:rPr lang="fr-BE" sz="2000" b="1" i="0" u="none" strike="noStrike" cap="none">
                <a:solidFill>
                  <a:srgbClr val="0F5494"/>
                </a:solidFill>
                <a:latin typeface="Verdana"/>
                <a:ea typeface="Verdana"/>
                <a:cs typeface="Verdana"/>
                <a:sym typeface="Verdana"/>
              </a:rPr>
              <a:t>Practice</a:t>
            </a:r>
            <a:endParaRPr sz="2000" b="1" i="0" u="none" strike="noStrike" cap="none">
              <a:solidFill>
                <a:srgbClr val="0F5494"/>
              </a:solidFill>
              <a:latin typeface="Verdana"/>
              <a:ea typeface="Verdana"/>
              <a:cs typeface="Verdana"/>
              <a:sym typeface="Verdana"/>
            </a:endParaRPr>
          </a:p>
          <a:p>
            <a:pPr marL="0" lvl="0" indent="0" rtl="0">
              <a:spcBef>
                <a:spcPts val="480"/>
              </a:spcBef>
              <a:spcAft>
                <a:spcPts val="0"/>
              </a:spcAft>
              <a:buNone/>
            </a:pPr>
            <a:endParaRPr/>
          </a:p>
        </p:txBody>
      </p:sp>
      <p:pic>
        <p:nvPicPr>
          <p:cNvPr id="131" name="Shape 131" descr="14920-NPZFIK.jpg"/>
          <p:cNvPicPr preferRelativeResize="0"/>
          <p:nvPr/>
        </p:nvPicPr>
        <p:blipFill>
          <a:blip r:embed="rId3">
            <a:alphaModFix/>
          </a:blip>
          <a:stretch>
            <a:fillRect/>
          </a:stretch>
        </p:blipFill>
        <p:spPr>
          <a:xfrm>
            <a:off x="5227400" y="3347650"/>
            <a:ext cx="2861026" cy="286102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fr-BE"/>
              <a:t>Strategic relevance and usefulness</a:t>
            </a:r>
            <a:endParaRPr/>
          </a:p>
        </p:txBody>
      </p:sp>
      <p:sp>
        <p:nvSpPr>
          <p:cNvPr id="487" name="Shape 487"/>
          <p:cNvSpPr txBox="1">
            <a:spLocks noGrp="1"/>
          </p:cNvSpPr>
          <p:nvPr>
            <p:ph type="body" idx="1"/>
          </p:nvPr>
        </p:nvSpPr>
        <p:spPr>
          <a:xfrm>
            <a:off x="457200" y="2492375"/>
            <a:ext cx="8229600" cy="3528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400"/>
              <a:buFont typeface="Verdana"/>
              <a:buChar char="•"/>
            </a:pPr>
            <a:r>
              <a:rPr lang="fr-BE"/>
              <a:t>Possible open questions</a:t>
            </a:r>
            <a:endParaRPr/>
          </a:p>
          <a:p>
            <a:pPr marL="742950" lvl="1" indent="-285750" rtl="0">
              <a:spcBef>
                <a:spcPts val="0"/>
              </a:spcBef>
              <a:spcAft>
                <a:spcPts val="0"/>
              </a:spcAft>
              <a:buClr>
                <a:srgbClr val="0B5394"/>
              </a:buClr>
              <a:buSzPts val="2000"/>
              <a:buFont typeface="Verdana"/>
              <a:buChar char="•"/>
            </a:pPr>
            <a:r>
              <a:rPr lang="fr-BE">
                <a:solidFill>
                  <a:srgbClr val="0B5394"/>
                </a:solidFill>
                <a:highlight>
                  <a:srgbClr val="FFFFFF"/>
                </a:highlight>
              </a:rPr>
              <a:t>how useful is what you are getting from the CoP? </a:t>
            </a:r>
            <a:endParaRPr>
              <a:solidFill>
                <a:srgbClr val="0B5394"/>
              </a:solidFill>
              <a:highlight>
                <a:srgbClr val="FFFFFF"/>
              </a:highlight>
            </a:endParaRPr>
          </a:p>
          <a:p>
            <a:pPr marL="742950" lvl="1" indent="-285750" rtl="0">
              <a:spcBef>
                <a:spcPts val="0"/>
              </a:spcBef>
              <a:spcAft>
                <a:spcPts val="0"/>
              </a:spcAft>
              <a:buClr>
                <a:srgbClr val="0B5394"/>
              </a:buClr>
              <a:buSzPts val="2000"/>
              <a:buFont typeface="Verdana"/>
              <a:buChar char="•"/>
            </a:pPr>
            <a:r>
              <a:rPr lang="fr-BE">
                <a:solidFill>
                  <a:srgbClr val="0B5394"/>
                </a:solidFill>
                <a:highlight>
                  <a:srgbClr val="FFFFFF"/>
                </a:highlight>
              </a:rPr>
              <a:t>can you give us one example of when the CoP was particularly useful and why?</a:t>
            </a:r>
            <a:endParaRPr>
              <a:solidFill>
                <a:srgbClr val="0B5394"/>
              </a:solidFill>
              <a:highlight>
                <a:srgbClr val="FFFFFF"/>
              </a:highlight>
            </a:endParaRPr>
          </a:p>
          <a:p>
            <a:pPr marL="457200" lvl="0" indent="0" rtl="0">
              <a:spcBef>
                <a:spcPts val="0"/>
              </a:spcBef>
              <a:spcAft>
                <a:spcPts val="0"/>
              </a:spcAft>
              <a:buNone/>
            </a:pPr>
            <a:r>
              <a:rPr lang="fr-BE">
                <a:solidFill>
                  <a:srgbClr val="0B5394"/>
                </a:solidFill>
                <a:highlight>
                  <a:srgbClr val="FFFFFF"/>
                </a:highlight>
              </a:rPr>
              <a:t>⇒ can be asked via survey, or one-on-one interviews</a:t>
            </a:r>
            <a:br>
              <a:rPr lang="fr-BE">
                <a:solidFill>
                  <a:srgbClr val="0B5394"/>
                </a:solidFill>
                <a:highlight>
                  <a:srgbClr val="FFFFFF"/>
                </a:highlight>
              </a:rPr>
            </a:br>
            <a:endParaRPr>
              <a:solidFill>
                <a:srgbClr val="0B5394"/>
              </a:solidFill>
              <a:highlight>
                <a:srgbClr val="FFFFFF"/>
              </a:highlight>
            </a:endParaRPr>
          </a:p>
          <a:p>
            <a:pPr marL="0" lvl="0" indent="457200" rtl="0">
              <a:spcBef>
                <a:spcPts val="0"/>
              </a:spcBef>
              <a:spcAft>
                <a:spcPts val="0"/>
              </a:spcAft>
              <a:buNone/>
            </a:pPr>
            <a:r>
              <a:rPr lang="fr-BE">
                <a:solidFill>
                  <a:srgbClr val="0B5394"/>
                </a:solidFill>
                <a:highlight>
                  <a:srgbClr val="FFFFFF"/>
                </a:highlight>
              </a:rPr>
              <a:t>Possible rating scale questions around key </a:t>
            </a:r>
            <a:endParaRPr>
              <a:solidFill>
                <a:srgbClr val="0B5394"/>
              </a:solidFill>
              <a:highlight>
                <a:srgbClr val="FFFFFF"/>
              </a:highlight>
            </a:endParaRPr>
          </a:p>
          <a:p>
            <a:pPr marL="0" lvl="0" indent="457200" rtl="0">
              <a:spcBef>
                <a:spcPts val="0"/>
              </a:spcBef>
              <a:spcAft>
                <a:spcPts val="0"/>
              </a:spcAft>
              <a:buNone/>
            </a:pPr>
            <a:r>
              <a:rPr lang="fr-BE">
                <a:solidFill>
                  <a:srgbClr val="0B5394"/>
                </a:solidFill>
                <a:highlight>
                  <a:srgbClr val="FFFFFF"/>
                </a:highlight>
              </a:rPr>
              <a:t>aspects, such as:</a:t>
            </a:r>
            <a:endParaRPr>
              <a:solidFill>
                <a:srgbClr val="0B5394"/>
              </a:solidFill>
              <a:highlight>
                <a:srgbClr val="FFFFFF"/>
              </a:highlight>
            </a:endParaRPr>
          </a:p>
          <a:p>
            <a:pPr marL="742950" lvl="1" indent="-285750" rtl="0">
              <a:spcBef>
                <a:spcPts val="0"/>
              </a:spcBef>
              <a:spcAft>
                <a:spcPts val="0"/>
              </a:spcAft>
              <a:buClr>
                <a:srgbClr val="009FBA"/>
              </a:buClr>
              <a:buSzPts val="2000"/>
              <a:buFont typeface="Verdana"/>
              <a:buChar char="•"/>
            </a:pPr>
            <a:r>
              <a:rPr lang="fr-BE"/>
              <a:t>CoP timeliness, applicability, accuracy, etc.</a:t>
            </a:r>
            <a:endParaRPr/>
          </a:p>
          <a:p>
            <a:pPr marL="457200" marR="0" lvl="0" indent="0" algn="l" rtl="0">
              <a:lnSpc>
                <a:spcPct val="100000"/>
              </a:lnSpc>
              <a:spcBef>
                <a:spcPts val="0"/>
              </a:spcBef>
              <a:spcAft>
                <a:spcPts val="0"/>
              </a:spcAft>
              <a:buNone/>
            </a:pPr>
            <a:r>
              <a:rPr lang="fr-BE"/>
              <a:t>⇒ can be sent via survey</a:t>
            </a:r>
            <a:endParaRPr/>
          </a:p>
          <a:p>
            <a:pPr marL="0" marR="0" lvl="0" indent="0" algn="l" rtl="0">
              <a:lnSpc>
                <a:spcPct val="100000"/>
              </a:lnSpc>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a:t>Metrics</a:t>
            </a:r>
            <a:endParaRPr sz="3000" b="1" i="0" u="none" strike="noStrike" cap="none">
              <a:solidFill>
                <a:srgbClr val="0F5494"/>
              </a:solidFill>
              <a:latin typeface="Verdana"/>
              <a:ea typeface="Verdana"/>
              <a:cs typeface="Verdana"/>
              <a:sym typeface="Verdana"/>
            </a:endParaRPr>
          </a:p>
        </p:txBody>
      </p:sp>
      <p:sp>
        <p:nvSpPr>
          <p:cNvPr id="493" name="Shape 493"/>
          <p:cNvSpPr txBox="1">
            <a:spLocks noGrp="1"/>
          </p:cNvSpPr>
          <p:nvPr>
            <p:ph type="body" idx="1"/>
          </p:nvPr>
        </p:nvSpPr>
        <p:spPr>
          <a:xfrm>
            <a:off x="3990700" y="3489163"/>
            <a:ext cx="4717800" cy="16398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742950" marR="0" lvl="1" indent="-285750" algn="l" rtl="0">
              <a:spcBef>
                <a:spcPts val="400"/>
              </a:spcBef>
              <a:spcAft>
                <a:spcPts val="0"/>
              </a:spcAft>
              <a:buClr>
                <a:srgbClr val="009FBA"/>
              </a:buClr>
              <a:buSzPts val="2000"/>
              <a:buFont typeface="Verdana"/>
              <a:buChar char="•"/>
            </a:pPr>
            <a:r>
              <a:rPr lang="fr-BE"/>
              <a:t>Think of one strategic relevance metric for your community</a:t>
            </a:r>
            <a:br>
              <a:rPr lang="fr-BE"/>
            </a:br>
            <a:r>
              <a:rPr lang="fr-BE" sz="2000" b="1" i="0" u="none" strike="noStrike" cap="none">
                <a:solidFill>
                  <a:srgbClr val="0F5494"/>
                </a:solidFill>
                <a:latin typeface="Verdana"/>
                <a:ea typeface="Verdana"/>
                <a:cs typeface="Verdana"/>
                <a:sym typeface="Verdana"/>
              </a:rPr>
              <a:t/>
            </a:r>
            <a:br>
              <a:rPr lang="fr-BE" sz="2000" b="1" i="0" u="none" strike="noStrike" cap="none">
                <a:solidFill>
                  <a:srgbClr val="0F5494"/>
                </a:solidFill>
                <a:latin typeface="Verdana"/>
                <a:ea typeface="Verdana"/>
                <a:cs typeface="Verdana"/>
                <a:sym typeface="Verdana"/>
              </a:rPr>
            </a:br>
            <a:endParaRPr/>
          </a:p>
        </p:txBody>
      </p:sp>
      <p:pic>
        <p:nvPicPr>
          <p:cNvPr id="494" name="Shape 494"/>
          <p:cNvPicPr preferRelativeResize="0"/>
          <p:nvPr/>
        </p:nvPicPr>
        <p:blipFill>
          <a:blip r:embed="rId3">
            <a:alphaModFix/>
          </a:blip>
          <a:stretch>
            <a:fillRect/>
          </a:stretch>
        </p:blipFill>
        <p:spPr>
          <a:xfrm>
            <a:off x="879800" y="2923176"/>
            <a:ext cx="2771775" cy="2771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p:nvPr/>
        </p:nvSpPr>
        <p:spPr>
          <a:xfrm>
            <a:off x="75" y="4796400"/>
            <a:ext cx="9144000" cy="2061900"/>
          </a:xfrm>
          <a:prstGeom prst="rect">
            <a:avLst/>
          </a:prstGeom>
          <a:solidFill>
            <a:srgbClr val="0F549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endParaRPr sz="3600">
              <a:solidFill>
                <a:srgbClr val="FFFFFF"/>
              </a:solidFill>
              <a:latin typeface="Verdana"/>
              <a:ea typeface="Verdana"/>
              <a:cs typeface="Verdana"/>
              <a:sym typeface="Verdana"/>
            </a:endParaRPr>
          </a:p>
          <a:p>
            <a:pPr marL="0" lvl="0" indent="0" rtl="0">
              <a:spcBef>
                <a:spcPts val="0"/>
              </a:spcBef>
              <a:spcAft>
                <a:spcPts val="0"/>
              </a:spcAft>
              <a:buNone/>
            </a:pPr>
            <a:r>
              <a:rPr lang="fr-BE" sz="3600">
                <a:solidFill>
                  <a:srgbClr val="FFFFFF"/>
                </a:solidFill>
                <a:latin typeface="Verdana"/>
                <a:ea typeface="Verdana"/>
                <a:cs typeface="Verdana"/>
                <a:sym typeface="Verdana"/>
              </a:rPr>
              <a:t>Part 9: Moving ahead</a:t>
            </a:r>
            <a:br>
              <a:rPr lang="fr-BE" sz="3600">
                <a:solidFill>
                  <a:srgbClr val="FFFFFF"/>
                </a:solidFill>
                <a:latin typeface="Verdana"/>
                <a:ea typeface="Verdana"/>
                <a:cs typeface="Verdana"/>
                <a:sym typeface="Verdana"/>
              </a:rPr>
            </a:br>
            <a:endParaRPr sz="2000">
              <a:solidFill>
                <a:srgbClr val="FFFFFF"/>
              </a:solidFill>
              <a:latin typeface="Verdana"/>
              <a:ea typeface="Verdana"/>
              <a:cs typeface="Verdana"/>
              <a:sym typeface="Verdana"/>
            </a:endParaRPr>
          </a:p>
          <a:p>
            <a:pPr marL="742950" lvl="1" indent="-285750" rtl="0">
              <a:spcBef>
                <a:spcPts val="400"/>
              </a:spcBef>
              <a:spcAft>
                <a:spcPts val="0"/>
              </a:spcAft>
              <a:buClr>
                <a:srgbClr val="FFFFFF"/>
              </a:buClr>
              <a:buSzPts val="2000"/>
              <a:buFont typeface="Verdana"/>
              <a:buChar char="•"/>
            </a:pPr>
            <a:r>
              <a:rPr lang="fr-BE" sz="2000">
                <a:solidFill>
                  <a:srgbClr val="FFFFFF"/>
                </a:solidFill>
                <a:latin typeface="Verdana"/>
                <a:ea typeface="Verdana"/>
                <a:cs typeface="Verdana"/>
                <a:sym typeface="Verdana"/>
              </a:rPr>
              <a:t>Discussing the way forward</a:t>
            </a:r>
            <a:endParaRPr sz="2000">
              <a:solidFill>
                <a:srgbClr val="FFFFFF"/>
              </a:solidFill>
              <a:latin typeface="Verdana"/>
              <a:ea typeface="Verdana"/>
              <a:cs typeface="Verdana"/>
              <a:sym typeface="Verdana"/>
            </a:endParaRPr>
          </a:p>
          <a:p>
            <a:pPr marL="0" lvl="0" indent="0" rtl="0">
              <a:spcBef>
                <a:spcPts val="0"/>
              </a:spcBef>
              <a:spcAft>
                <a:spcPts val="0"/>
              </a:spcAft>
              <a:buNone/>
            </a:pPr>
            <a:endParaRPr sz="3600">
              <a:solidFill>
                <a:srgbClr val="FFFFFF"/>
              </a:solidFill>
            </a:endParaRPr>
          </a:p>
        </p:txBody>
      </p:sp>
      <p:pic>
        <p:nvPicPr>
          <p:cNvPr id="500" name="Shape 500"/>
          <p:cNvPicPr preferRelativeResize="0"/>
          <p:nvPr/>
        </p:nvPicPr>
        <p:blipFill>
          <a:blip r:embed="rId3">
            <a:alphaModFix/>
          </a:blip>
          <a:stretch>
            <a:fillRect/>
          </a:stretch>
        </p:blipFill>
        <p:spPr>
          <a:xfrm>
            <a:off x="2664750" y="967700"/>
            <a:ext cx="3828674" cy="38286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395288" y="1339850"/>
            <a:ext cx="8229600" cy="936600"/>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Moving forward</a:t>
            </a:r>
            <a:endParaRPr sz="3000" b="1" i="0" u="none" strike="noStrike" cap="none">
              <a:solidFill>
                <a:srgbClr val="0F5494"/>
              </a:solidFill>
              <a:latin typeface="Verdana"/>
              <a:ea typeface="Verdana"/>
              <a:cs typeface="Verdana"/>
              <a:sym typeface="Verdana"/>
            </a:endParaRPr>
          </a:p>
        </p:txBody>
      </p:sp>
      <p:sp>
        <p:nvSpPr>
          <p:cNvPr id="506" name="Shape 506"/>
          <p:cNvSpPr txBox="1">
            <a:spLocks noGrp="1"/>
          </p:cNvSpPr>
          <p:nvPr>
            <p:ph type="body" idx="1"/>
          </p:nvPr>
        </p:nvSpPr>
        <p:spPr>
          <a:xfrm>
            <a:off x="3702500" y="3389950"/>
            <a:ext cx="4605600" cy="2921100"/>
          </a:xfrm>
          <a:prstGeom prst="rect">
            <a:avLst/>
          </a:prstGeom>
          <a:noFill/>
          <a:ln>
            <a:noFill/>
          </a:ln>
        </p:spPr>
        <p:txBody>
          <a:bodyPr spcFirstLastPara="1" wrap="square" lIns="91425" tIns="45700" rIns="91425" bIns="45700" anchor="t" anchorCtr="0">
            <a:noAutofit/>
          </a:bodyPr>
          <a:lstStyle/>
          <a:p>
            <a:pPr marL="0" marR="0" lvl="0" indent="0" algn="l" rtl="0">
              <a:spcBef>
                <a:spcPts val="400"/>
              </a:spcBef>
              <a:spcAft>
                <a:spcPts val="0"/>
              </a:spcAft>
              <a:buNone/>
            </a:pPr>
            <a:r>
              <a:rPr lang="fr-BE"/>
              <a:t>How can we move forward together?</a:t>
            </a:r>
            <a:endParaRPr sz="2000" b="1" i="0"/>
          </a:p>
          <a:p>
            <a:pPr marL="0" marR="0" lvl="0" indent="0" algn="l" rtl="0">
              <a:spcBef>
                <a:spcPts val="400"/>
              </a:spcBef>
              <a:spcAft>
                <a:spcPts val="0"/>
              </a:spcAft>
              <a:buNone/>
            </a:pPr>
            <a:endParaRPr sz="2000" b="1" i="0"/>
          </a:p>
          <a:p>
            <a:pPr marL="0" marR="0" lvl="0" indent="0" algn="l" rtl="0">
              <a:spcBef>
                <a:spcPts val="400"/>
              </a:spcBef>
              <a:spcAft>
                <a:spcPts val="0"/>
              </a:spcAft>
              <a:buNone/>
            </a:pPr>
            <a:r>
              <a:rPr lang="fr-BE" sz="2000" b="1" i="0"/>
              <a:t>- CoP of C4D owners</a:t>
            </a:r>
            <a:endParaRPr sz="2000" b="1" i="0"/>
          </a:p>
          <a:p>
            <a:pPr marL="0" marR="0" lvl="0" indent="0" algn="l" rtl="0">
              <a:spcBef>
                <a:spcPts val="400"/>
              </a:spcBef>
              <a:spcAft>
                <a:spcPts val="0"/>
              </a:spcAft>
              <a:buNone/>
            </a:pPr>
            <a:r>
              <a:rPr lang="fr-BE" sz="2000" b="1" i="0"/>
              <a:t>- Coaching / advanced support</a:t>
            </a:r>
            <a:endParaRPr sz="2000" b="1" i="0"/>
          </a:p>
          <a:p>
            <a:pPr marL="0" marR="0" lvl="0" indent="0" algn="l" rtl="0">
              <a:spcBef>
                <a:spcPts val="400"/>
              </a:spcBef>
              <a:spcAft>
                <a:spcPts val="0"/>
              </a:spcAft>
              <a:buNone/>
            </a:pPr>
            <a:endParaRPr sz="2000" b="1" i="0"/>
          </a:p>
        </p:txBody>
      </p:sp>
      <p:pic>
        <p:nvPicPr>
          <p:cNvPr id="507" name="Shape 507" descr="Screen Shot 2016-03-25 at 14.14.01.png"/>
          <p:cNvPicPr preferRelativeResize="0"/>
          <p:nvPr/>
        </p:nvPicPr>
        <p:blipFill rotWithShape="1">
          <a:blip r:embed="rId3">
            <a:alphaModFix/>
          </a:blip>
          <a:srcRect/>
          <a:stretch/>
        </p:blipFill>
        <p:spPr>
          <a:xfrm>
            <a:off x="814411" y="3009528"/>
            <a:ext cx="2346300" cy="22632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101975" lvl="0" indent="-358775">
              <a:spcBef>
                <a:spcPts val="0"/>
              </a:spcBef>
              <a:spcAft>
                <a:spcPts val="0"/>
              </a:spcAft>
              <a:buNone/>
            </a:pPr>
            <a:r>
              <a:rPr lang="fr-BE"/>
              <a:t>Thank you!</a:t>
            </a:r>
            <a:endParaRPr/>
          </a:p>
        </p:txBody>
      </p:sp>
      <p:sp>
        <p:nvSpPr>
          <p:cNvPr id="514" name="Shape 514"/>
          <p:cNvSpPr txBox="1">
            <a:spLocks noGrp="1"/>
          </p:cNvSpPr>
          <p:nvPr>
            <p:ph type="body" idx="1"/>
          </p:nvPr>
        </p:nvSpPr>
        <p:spPr>
          <a:xfrm>
            <a:off x="1845500" y="2276450"/>
            <a:ext cx="7172400" cy="35289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r>
              <a:rPr lang="fr-BE"/>
              <a:t>Follow-up info:</a:t>
            </a:r>
            <a:endParaRPr/>
          </a:p>
          <a:p>
            <a:pPr marL="342900" lvl="0" indent="-190500" rtl="0">
              <a:spcBef>
                <a:spcPts val="480"/>
              </a:spcBef>
              <a:spcAft>
                <a:spcPts val="0"/>
              </a:spcAft>
              <a:buNone/>
            </a:pPr>
            <a:endParaRPr/>
          </a:p>
          <a:p>
            <a:pPr marL="0" lvl="0" indent="0" rtl="0">
              <a:spcBef>
                <a:spcPts val="480"/>
              </a:spcBef>
              <a:spcAft>
                <a:spcPts val="0"/>
              </a:spcAft>
              <a:buNone/>
            </a:pPr>
            <a:r>
              <a:rPr lang="fr-BE"/>
              <a:t>Cecile Mabilotte - </a:t>
            </a:r>
            <a:r>
              <a:rPr lang="fr-BE" u="sng">
                <a:solidFill>
                  <a:schemeClr val="hlink"/>
                </a:solidFill>
                <a:hlinkClick r:id="rId3"/>
              </a:rPr>
              <a:t>Cecile.MABILOTTE@ec.europa.eu</a:t>
            </a:r>
            <a:r>
              <a:rPr lang="fr-BE"/>
              <a:t> </a:t>
            </a:r>
            <a:endParaRPr/>
          </a:p>
          <a:p>
            <a:pPr marL="0" lvl="0" indent="0" rtl="0">
              <a:spcBef>
                <a:spcPts val="480"/>
              </a:spcBef>
              <a:spcAft>
                <a:spcPts val="0"/>
              </a:spcAft>
              <a:buNone/>
            </a:pPr>
            <a:endParaRPr/>
          </a:p>
          <a:p>
            <a:pPr marL="0" lvl="0" indent="0" rtl="0">
              <a:spcBef>
                <a:spcPts val="480"/>
              </a:spcBef>
              <a:spcAft>
                <a:spcPts val="0"/>
              </a:spcAft>
              <a:buNone/>
            </a:pPr>
            <a:endParaRPr sz="700"/>
          </a:p>
          <a:p>
            <a:pPr marL="0" lvl="0" indent="0" rtl="0">
              <a:spcBef>
                <a:spcPts val="480"/>
              </a:spcBef>
              <a:spcAft>
                <a:spcPts val="0"/>
              </a:spcAft>
              <a:buNone/>
            </a:pPr>
            <a:r>
              <a:rPr lang="fr-BE"/>
              <a:t>Lucie Lamoureux - </a:t>
            </a:r>
            <a:r>
              <a:rPr lang="fr-BE" u="sng">
                <a:solidFill>
                  <a:schemeClr val="hlink"/>
                </a:solidFill>
                <a:hlinkClick r:id="rId4"/>
              </a:rPr>
              <a:t>lucie.lamoureux@mksp.eu</a:t>
            </a:r>
            <a:r>
              <a:rPr lang="fr-BE"/>
              <a:t> </a:t>
            </a:r>
            <a:endParaRPr/>
          </a:p>
          <a:p>
            <a:pPr marL="0" lvl="0" indent="0" rtl="0">
              <a:spcBef>
                <a:spcPts val="480"/>
              </a:spcBef>
              <a:spcAft>
                <a:spcPts val="0"/>
              </a:spcAft>
              <a:buNone/>
            </a:pPr>
            <a:endParaRPr/>
          </a:p>
          <a:p>
            <a:pPr marL="0" lvl="0" indent="0" rtl="0">
              <a:spcBef>
                <a:spcPts val="480"/>
              </a:spcBef>
              <a:spcAft>
                <a:spcPts val="0"/>
              </a:spcAft>
              <a:buNone/>
            </a:pPr>
            <a:endParaRPr sz="1200"/>
          </a:p>
          <a:p>
            <a:pPr marL="0" lvl="0" indent="0" rtl="0">
              <a:spcBef>
                <a:spcPts val="480"/>
              </a:spcBef>
              <a:spcAft>
                <a:spcPts val="0"/>
              </a:spcAft>
              <a:buNone/>
            </a:pPr>
            <a:r>
              <a:rPr lang="fr-BE"/>
              <a:t>Ivan Kulis - </a:t>
            </a:r>
            <a:r>
              <a:rPr lang="fr-BE" u="sng">
                <a:solidFill>
                  <a:schemeClr val="hlink"/>
                </a:solidFill>
                <a:hlinkClick r:id="rId5"/>
              </a:rPr>
              <a:t>ik@ecdpm.org</a:t>
            </a:r>
            <a:r>
              <a:rPr lang="fr-BE"/>
              <a:t> </a:t>
            </a:r>
            <a:endParaRPr/>
          </a:p>
        </p:txBody>
      </p:sp>
      <p:pic>
        <p:nvPicPr>
          <p:cNvPr id="515" name="Shape 515"/>
          <p:cNvPicPr preferRelativeResize="0"/>
          <p:nvPr/>
        </p:nvPicPr>
        <p:blipFill>
          <a:blip r:embed="rId6">
            <a:alphaModFix/>
          </a:blip>
          <a:stretch>
            <a:fillRect/>
          </a:stretch>
        </p:blipFill>
        <p:spPr>
          <a:xfrm>
            <a:off x="457201" y="4284998"/>
            <a:ext cx="1019900" cy="1015202"/>
          </a:xfrm>
          <a:prstGeom prst="rect">
            <a:avLst/>
          </a:prstGeom>
          <a:noFill/>
          <a:ln>
            <a:noFill/>
          </a:ln>
        </p:spPr>
      </p:pic>
      <p:pic>
        <p:nvPicPr>
          <p:cNvPr id="516" name="Shape 516"/>
          <p:cNvPicPr preferRelativeResize="0"/>
          <p:nvPr/>
        </p:nvPicPr>
        <p:blipFill>
          <a:blip r:embed="rId7">
            <a:alphaModFix/>
          </a:blip>
          <a:stretch>
            <a:fillRect/>
          </a:stretch>
        </p:blipFill>
        <p:spPr>
          <a:xfrm>
            <a:off x="457200" y="5412410"/>
            <a:ext cx="1019900" cy="1074865"/>
          </a:xfrm>
          <a:prstGeom prst="rect">
            <a:avLst/>
          </a:prstGeom>
          <a:noFill/>
          <a:ln>
            <a:noFill/>
          </a:ln>
        </p:spPr>
      </p:pic>
      <p:pic>
        <p:nvPicPr>
          <p:cNvPr id="517" name="Shape 517"/>
          <p:cNvPicPr preferRelativeResize="0"/>
          <p:nvPr/>
        </p:nvPicPr>
        <p:blipFill>
          <a:blip r:embed="rId8">
            <a:alphaModFix/>
          </a:blip>
          <a:stretch>
            <a:fillRect/>
          </a:stretch>
        </p:blipFill>
        <p:spPr>
          <a:xfrm>
            <a:off x="457200" y="3120475"/>
            <a:ext cx="1019900" cy="10199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References</a:t>
            </a:r>
            <a:endParaRPr/>
          </a:p>
        </p:txBody>
      </p:sp>
      <p:sp>
        <p:nvSpPr>
          <p:cNvPr id="524" name="Shape 524"/>
          <p:cNvSpPr txBox="1">
            <a:spLocks noGrp="1"/>
          </p:cNvSpPr>
          <p:nvPr>
            <p:ph type="body" idx="1"/>
          </p:nvPr>
        </p:nvSpPr>
        <p:spPr>
          <a:xfrm>
            <a:off x="457200" y="2492375"/>
            <a:ext cx="8229600" cy="35289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fr-BE" sz="1400" i="0">
                <a:solidFill>
                  <a:schemeClr val="dk1"/>
                </a:solidFill>
                <a:latin typeface="Arial"/>
                <a:ea typeface="Arial"/>
                <a:cs typeface="Arial"/>
                <a:sym typeface="Arial"/>
              </a:rPr>
              <a:t>   Community Roundatble, </a:t>
            </a:r>
            <a:r>
              <a:rPr lang="fr-BE" sz="1400" u="sng">
                <a:solidFill>
                  <a:schemeClr val="hlink"/>
                </a:solidFill>
                <a:latin typeface="Arial"/>
                <a:ea typeface="Arial"/>
                <a:cs typeface="Arial"/>
                <a:sym typeface="Arial"/>
                <a:hlinkClick r:id="rId3"/>
              </a:rPr>
              <a:t>Community maturity model</a:t>
            </a:r>
            <a:endParaRPr sz="1400">
              <a:solidFill>
                <a:schemeClr val="dk1"/>
              </a:solidFill>
              <a:latin typeface="Arial"/>
              <a:ea typeface="Arial"/>
              <a:cs typeface="Arial"/>
              <a:sym typeface="Arial"/>
            </a:endParaRPr>
          </a:p>
          <a:p>
            <a:pPr marL="342900" lvl="0" indent="-190500">
              <a:spcBef>
                <a:spcPts val="480"/>
              </a:spcBef>
              <a:spcAft>
                <a:spcPts val="0"/>
              </a:spcAft>
              <a:buNone/>
            </a:pPr>
            <a:endParaRPr sz="1200"/>
          </a:p>
          <a:p>
            <a:pPr marL="342900" lvl="0" indent="-190500">
              <a:spcBef>
                <a:spcPts val="480"/>
              </a:spcBef>
              <a:spcAft>
                <a:spcPts val="0"/>
              </a:spcAft>
              <a:buClr>
                <a:schemeClr val="dk1"/>
              </a:buClr>
              <a:buSzPts val="1100"/>
              <a:buFont typeface="Arial"/>
              <a:buNone/>
            </a:pPr>
            <a:r>
              <a:rPr lang="fr-BE" sz="1200" i="0">
                <a:solidFill>
                  <a:srgbClr val="000000"/>
                </a:solidFill>
              </a:rPr>
              <a:t>DEVCO (2014)</a:t>
            </a:r>
            <a:r>
              <a:rPr lang="fr-BE" sz="1200">
                <a:solidFill>
                  <a:srgbClr val="000000"/>
                </a:solidFill>
              </a:rPr>
              <a:t> Learning and Knowledge Development Strategy</a:t>
            </a:r>
            <a:endParaRPr sz="1200" i="0">
              <a:solidFill>
                <a:srgbClr val="000000"/>
              </a:solidFill>
            </a:endParaRPr>
          </a:p>
          <a:p>
            <a:pPr marL="342900" lvl="0" indent="-190500">
              <a:spcBef>
                <a:spcPts val="480"/>
              </a:spcBef>
              <a:spcAft>
                <a:spcPts val="0"/>
              </a:spcAft>
              <a:buNone/>
            </a:pPr>
            <a:endParaRPr sz="1200"/>
          </a:p>
          <a:p>
            <a:pPr marL="342900" lvl="0" indent="-190500" rtl="0">
              <a:spcBef>
                <a:spcPts val="480"/>
              </a:spcBef>
              <a:spcAft>
                <a:spcPts val="0"/>
              </a:spcAft>
              <a:buNone/>
            </a:pPr>
            <a:r>
              <a:rPr lang="fr-BE" sz="1200" i="0">
                <a:solidFill>
                  <a:srgbClr val="000000"/>
                </a:solidFill>
              </a:rPr>
              <a:t>FAO,</a:t>
            </a:r>
            <a:r>
              <a:rPr lang="fr-BE" sz="1200"/>
              <a:t> </a:t>
            </a:r>
            <a:r>
              <a:rPr lang="fr-BE" sz="1200" u="sng">
                <a:solidFill>
                  <a:schemeClr val="hlink"/>
                </a:solidFill>
                <a:hlinkClick r:id="rId4"/>
              </a:rPr>
              <a:t>Community Design Aid</a:t>
            </a:r>
            <a:endParaRPr sz="1200"/>
          </a:p>
          <a:p>
            <a:pPr marL="342900" lvl="0" indent="-190500">
              <a:spcBef>
                <a:spcPts val="480"/>
              </a:spcBef>
              <a:spcAft>
                <a:spcPts val="0"/>
              </a:spcAft>
              <a:buNone/>
            </a:pPr>
            <a:endParaRPr sz="1200"/>
          </a:p>
          <a:p>
            <a:pPr marL="342900" lvl="0" indent="-190500">
              <a:spcBef>
                <a:spcPts val="480"/>
              </a:spcBef>
              <a:spcAft>
                <a:spcPts val="0"/>
              </a:spcAft>
              <a:buNone/>
            </a:pPr>
            <a:r>
              <a:rPr lang="fr-BE" sz="1200" i="0">
                <a:solidFill>
                  <a:srgbClr val="000000"/>
                </a:solidFill>
              </a:rPr>
              <a:t>Feverbee, </a:t>
            </a:r>
            <a:r>
              <a:rPr lang="fr-BE" sz="1200" u="sng">
                <a:solidFill>
                  <a:schemeClr val="hlink"/>
                </a:solidFill>
                <a:hlinkClick r:id="rId5"/>
              </a:rPr>
              <a:t>The Proven Path</a:t>
            </a:r>
            <a:endParaRPr sz="1200"/>
          </a:p>
          <a:p>
            <a:pPr marL="0" lvl="0" indent="0">
              <a:spcBef>
                <a:spcPts val="480"/>
              </a:spcBef>
              <a:spcAft>
                <a:spcPts val="0"/>
              </a:spcAft>
              <a:buNone/>
            </a:pPr>
            <a:endParaRPr sz="1200"/>
          </a:p>
          <a:p>
            <a:pPr marL="342900" lvl="0" indent="-190500">
              <a:spcBef>
                <a:spcPts val="480"/>
              </a:spcBef>
              <a:spcAft>
                <a:spcPts val="0"/>
              </a:spcAft>
              <a:buNone/>
            </a:pPr>
            <a:r>
              <a:rPr lang="fr-BE" sz="1200" i="0">
                <a:solidFill>
                  <a:srgbClr val="000000"/>
                </a:solidFill>
              </a:rPr>
              <a:t>Fogg, BJ.,</a:t>
            </a:r>
            <a:r>
              <a:rPr lang="fr-BE" sz="1200">
                <a:solidFill>
                  <a:srgbClr val="000000"/>
                </a:solidFill>
              </a:rPr>
              <a:t> </a:t>
            </a:r>
            <a:r>
              <a:rPr lang="fr-BE" sz="1200" u="sng">
                <a:solidFill>
                  <a:schemeClr val="hlink"/>
                </a:solidFill>
                <a:hlinkClick r:id="rId6"/>
              </a:rPr>
              <a:t>Behavior model</a:t>
            </a:r>
            <a:endParaRPr sz="1200"/>
          </a:p>
          <a:p>
            <a:pPr marL="342900" lvl="0" indent="-190500">
              <a:spcBef>
                <a:spcPts val="480"/>
              </a:spcBef>
              <a:spcAft>
                <a:spcPts val="0"/>
              </a:spcAft>
              <a:buNone/>
            </a:pPr>
            <a:endParaRPr sz="1200"/>
          </a:p>
          <a:p>
            <a:pPr marL="342900" lvl="0" indent="-190500">
              <a:spcBef>
                <a:spcPts val="480"/>
              </a:spcBef>
              <a:spcAft>
                <a:spcPts val="0"/>
              </a:spcAft>
              <a:buNone/>
            </a:pPr>
            <a:r>
              <a:rPr lang="fr-BE" sz="1200" i="0">
                <a:solidFill>
                  <a:srgbClr val="000000"/>
                </a:solidFill>
              </a:rPr>
              <a:t>Millington, R. (2012) </a:t>
            </a:r>
            <a:r>
              <a:rPr lang="fr-BE" sz="1200">
                <a:solidFill>
                  <a:srgbClr val="000000"/>
                </a:solidFill>
              </a:rPr>
              <a:t>Buzzing Communities, FeverBee</a:t>
            </a:r>
            <a:endParaRPr sz="1200">
              <a:solidFill>
                <a:srgbClr val="000000"/>
              </a:solidFill>
            </a:endParaRPr>
          </a:p>
          <a:p>
            <a:pPr marL="342900" lvl="0" indent="-190500">
              <a:spcBef>
                <a:spcPts val="480"/>
              </a:spcBef>
              <a:spcAft>
                <a:spcPts val="0"/>
              </a:spcAft>
              <a:buNone/>
            </a:pPr>
            <a:endParaRPr sz="1200">
              <a:solidFill>
                <a:srgbClr val="000000"/>
              </a:solidFill>
            </a:endParaRPr>
          </a:p>
          <a:p>
            <a:pPr marL="342900" lvl="0" indent="-190500">
              <a:spcBef>
                <a:spcPts val="480"/>
              </a:spcBef>
              <a:spcAft>
                <a:spcPts val="0"/>
              </a:spcAft>
              <a:buNone/>
            </a:pPr>
            <a:r>
              <a:rPr lang="fr-BE" sz="1200" i="0">
                <a:solidFill>
                  <a:srgbClr val="000000"/>
                </a:solidFill>
              </a:rPr>
              <a:t>Wenger, E. (2002)</a:t>
            </a:r>
            <a:r>
              <a:rPr lang="fr-BE" sz="1200">
                <a:solidFill>
                  <a:srgbClr val="000000"/>
                </a:solidFill>
              </a:rPr>
              <a:t> Cultivating Communities Practice, Cambridge, MA: Harvard University</a:t>
            </a:r>
            <a:endParaRPr sz="1200">
              <a:solidFill>
                <a:srgbClr val="000000"/>
              </a:solidFill>
            </a:endParaRPr>
          </a:p>
          <a:p>
            <a:pPr marL="342900" lvl="0" indent="-190500">
              <a:spcBef>
                <a:spcPts val="480"/>
              </a:spcBef>
              <a:spcAft>
                <a:spcPts val="0"/>
              </a:spcAft>
              <a:buNone/>
            </a:pPr>
            <a:endParaRPr sz="1200"/>
          </a:p>
          <a:p>
            <a:pPr marL="342900" lvl="0" indent="-190500">
              <a:spcBef>
                <a:spcPts val="480"/>
              </a:spcBef>
              <a:spcAft>
                <a:spcPts val="0"/>
              </a:spcAft>
              <a:buClr>
                <a:schemeClr val="dk1"/>
              </a:buClr>
              <a:buSzPts val="1100"/>
              <a:buFont typeface="Arial"/>
              <a:buNone/>
            </a:pPr>
            <a:r>
              <a:rPr lang="fr-BE" sz="1200" i="0">
                <a:solidFill>
                  <a:srgbClr val="000000"/>
                </a:solidFill>
              </a:rPr>
              <a:t>Wenger-Trayner: </a:t>
            </a:r>
            <a:r>
              <a:rPr lang="fr-BE" sz="1200" u="sng">
                <a:solidFill>
                  <a:schemeClr val="hlink"/>
                </a:solidFill>
                <a:hlinkClick r:id="rId7"/>
              </a:rPr>
              <a:t>Introduction to Community of Practice</a:t>
            </a:r>
            <a:r>
              <a:rPr lang="fr-BE" sz="1200"/>
              <a:t>.</a:t>
            </a:r>
            <a:endParaRPr sz="1200"/>
          </a:p>
          <a:p>
            <a:pPr marL="342900" lvl="0" indent="-190500">
              <a:spcBef>
                <a:spcPts val="480"/>
              </a:spcBef>
              <a:spcAft>
                <a:spcPts val="0"/>
              </a:spcAft>
              <a:buNone/>
            </a:pPr>
            <a:endParaRPr/>
          </a:p>
          <a:p>
            <a:pPr marL="342900" lvl="0" indent="-190500">
              <a:spcBef>
                <a:spcPts val="48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95288" y="1339850"/>
            <a:ext cx="8229600" cy="936600"/>
          </a:xfrm>
          <a:prstGeom prst="rect">
            <a:avLst/>
          </a:prstGeom>
        </p:spPr>
        <p:txBody>
          <a:bodyPr spcFirstLastPara="1" wrap="square" lIns="91425" tIns="91425" rIns="91425" bIns="91425" anchor="ctr" anchorCtr="0">
            <a:noAutofit/>
          </a:bodyPr>
          <a:lstStyle/>
          <a:p>
            <a:pPr marL="358775" lvl="0" indent="-358775">
              <a:spcBef>
                <a:spcPts val="0"/>
              </a:spcBef>
              <a:spcAft>
                <a:spcPts val="0"/>
              </a:spcAft>
              <a:buNone/>
            </a:pPr>
            <a:r>
              <a:rPr lang="fr-BE"/>
              <a:t>What are CoPs (2) </a:t>
            </a:r>
            <a:endParaRPr/>
          </a:p>
        </p:txBody>
      </p:sp>
      <p:sp>
        <p:nvSpPr>
          <p:cNvPr id="138" name="Shape 138"/>
          <p:cNvSpPr txBox="1">
            <a:spLocks noGrp="1"/>
          </p:cNvSpPr>
          <p:nvPr>
            <p:ph type="body" idx="1"/>
          </p:nvPr>
        </p:nvSpPr>
        <p:spPr>
          <a:xfrm>
            <a:off x="457200" y="2492375"/>
            <a:ext cx="8229600" cy="35289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r>
              <a:rPr lang="fr-BE"/>
              <a:t>CoPs can be diverse:</a:t>
            </a:r>
            <a:endParaRPr/>
          </a:p>
          <a:p>
            <a:pPr marL="342900" lvl="0" indent="-190500" rtl="0">
              <a:spcBef>
                <a:spcPts val="480"/>
              </a:spcBef>
              <a:spcAft>
                <a:spcPts val="0"/>
              </a:spcAft>
              <a:buNone/>
            </a:pPr>
            <a:endParaRPr/>
          </a:p>
          <a:p>
            <a:pPr marL="152400" lvl="0" indent="0" rtl="0">
              <a:spcBef>
                <a:spcPts val="480"/>
              </a:spcBef>
              <a:spcAft>
                <a:spcPts val="0"/>
              </a:spcAft>
              <a:buNone/>
            </a:pPr>
            <a:r>
              <a:rPr lang="fr-BE"/>
              <a:t>	Online and/or offline</a:t>
            </a:r>
            <a:endParaRPr/>
          </a:p>
          <a:p>
            <a:pPr marL="152400" lvl="0" indent="0" rtl="0">
              <a:spcBef>
                <a:spcPts val="480"/>
              </a:spcBef>
              <a:spcAft>
                <a:spcPts val="0"/>
              </a:spcAft>
              <a:buNone/>
            </a:pPr>
            <a:r>
              <a:rPr lang="fr-BE"/>
              <a:t>	Internal and/or external</a:t>
            </a:r>
            <a:endParaRPr/>
          </a:p>
          <a:p>
            <a:pPr marL="152400" lvl="0" indent="0" rtl="0">
              <a:spcBef>
                <a:spcPts val="480"/>
              </a:spcBef>
              <a:spcAft>
                <a:spcPts val="0"/>
              </a:spcAft>
              <a:buNone/>
            </a:pPr>
            <a:endParaRPr/>
          </a:p>
          <a:p>
            <a:pPr marL="152400" lvl="0" indent="0" rtl="0">
              <a:spcBef>
                <a:spcPts val="480"/>
              </a:spcBef>
              <a:spcAft>
                <a:spcPts val="0"/>
              </a:spcAft>
              <a:buNone/>
            </a:pPr>
            <a:r>
              <a:rPr lang="fr-BE"/>
              <a:t>CoPs are different from networks and work teams</a:t>
            </a:r>
            <a:endParaRPr/>
          </a:p>
          <a:p>
            <a:pPr marL="152400" lvl="0" indent="0" rtl="0">
              <a:spcBef>
                <a:spcPts val="480"/>
              </a:spcBef>
              <a:spcAft>
                <a:spcPts val="0"/>
              </a:spcAft>
              <a:buNone/>
            </a:pPr>
            <a:r>
              <a:rPr lang="fr-BE"/>
              <a:t>	</a:t>
            </a:r>
            <a:endParaRPr/>
          </a:p>
          <a:p>
            <a:pPr marL="152400" lvl="0" indent="0" rtl="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CoPs in development cooperation</a:t>
            </a:r>
            <a:endParaRPr sz="3000" b="1" i="0" u="none" strike="noStrike" cap="none">
              <a:solidFill>
                <a:srgbClr val="0F5494"/>
              </a:solidFill>
              <a:latin typeface="Verdana"/>
              <a:ea typeface="Verdana"/>
              <a:cs typeface="Verdana"/>
              <a:sym typeface="Verdana"/>
            </a:endParaRPr>
          </a:p>
        </p:txBody>
      </p:sp>
      <p:sp>
        <p:nvSpPr>
          <p:cNvPr id="144" name="Shape 144"/>
          <p:cNvSpPr txBox="1">
            <a:spLocks noGrp="1"/>
          </p:cNvSpPr>
          <p:nvPr>
            <p:ph type="body" idx="1"/>
          </p:nvPr>
        </p:nvSpPr>
        <p:spPr>
          <a:xfrm>
            <a:off x="457200" y="2492375"/>
            <a:ext cx="8229600" cy="352901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Organisational (both internal and external)</a:t>
            </a:r>
            <a:endParaRPr sz="2400" b="0" i="1" u="none" strike="noStrike" cap="none">
              <a:solidFill>
                <a:srgbClr val="0F5494"/>
              </a:solidFill>
              <a:latin typeface="Verdana"/>
              <a:ea typeface="Verdana"/>
              <a:cs typeface="Verdana"/>
              <a:sym typeface="Verdana"/>
            </a:endParaRPr>
          </a:p>
          <a:p>
            <a:pPr marL="457200" marR="0" lvl="0" indent="0" algn="l" rtl="0">
              <a:spcBef>
                <a:spcPts val="400"/>
              </a:spcBef>
              <a:spcAft>
                <a:spcPts val="0"/>
              </a:spcAft>
              <a:buNone/>
            </a:pPr>
            <a:endParaRPr/>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Outside of organisations</a:t>
            </a:r>
            <a:endParaRPr/>
          </a:p>
        </p:txBody>
      </p:sp>
      <p:pic>
        <p:nvPicPr>
          <p:cNvPr id="145" name="Shape 145"/>
          <p:cNvPicPr preferRelativeResize="0"/>
          <p:nvPr/>
        </p:nvPicPr>
        <p:blipFill>
          <a:blip r:embed="rId3">
            <a:alphaModFix/>
          </a:blip>
          <a:stretch>
            <a:fillRect/>
          </a:stretch>
        </p:blipFill>
        <p:spPr>
          <a:xfrm>
            <a:off x="982238" y="3273498"/>
            <a:ext cx="1767513" cy="1550550"/>
          </a:xfrm>
          <a:prstGeom prst="rect">
            <a:avLst/>
          </a:prstGeom>
          <a:noFill/>
          <a:ln>
            <a:noFill/>
          </a:ln>
        </p:spPr>
      </p:pic>
      <p:pic>
        <p:nvPicPr>
          <p:cNvPr id="146" name="Shape 146"/>
          <p:cNvPicPr preferRelativeResize="0"/>
          <p:nvPr/>
        </p:nvPicPr>
        <p:blipFill>
          <a:blip r:embed="rId4">
            <a:alphaModFix/>
          </a:blip>
          <a:stretch>
            <a:fillRect/>
          </a:stretch>
        </p:blipFill>
        <p:spPr>
          <a:xfrm>
            <a:off x="3882449" y="3273500"/>
            <a:ext cx="764176" cy="1550551"/>
          </a:xfrm>
          <a:prstGeom prst="rect">
            <a:avLst/>
          </a:prstGeom>
          <a:noFill/>
          <a:ln>
            <a:noFill/>
          </a:ln>
        </p:spPr>
      </p:pic>
      <p:pic>
        <p:nvPicPr>
          <p:cNvPr id="147" name="Shape 147"/>
          <p:cNvPicPr preferRelativeResize="0"/>
          <p:nvPr/>
        </p:nvPicPr>
        <p:blipFill>
          <a:blip r:embed="rId5">
            <a:alphaModFix/>
          </a:blip>
          <a:stretch>
            <a:fillRect/>
          </a:stretch>
        </p:blipFill>
        <p:spPr>
          <a:xfrm>
            <a:off x="5527100" y="3273497"/>
            <a:ext cx="1550550" cy="1550550"/>
          </a:xfrm>
          <a:prstGeom prst="rect">
            <a:avLst/>
          </a:prstGeom>
          <a:noFill/>
          <a:ln>
            <a:noFill/>
          </a:ln>
        </p:spPr>
      </p:pic>
      <p:pic>
        <p:nvPicPr>
          <p:cNvPr id="148" name="Shape 148"/>
          <p:cNvPicPr preferRelativeResize="0"/>
          <p:nvPr/>
        </p:nvPicPr>
        <p:blipFill>
          <a:blip r:embed="rId6">
            <a:alphaModFix/>
          </a:blip>
          <a:stretch>
            <a:fillRect/>
          </a:stretch>
        </p:blipFill>
        <p:spPr>
          <a:xfrm>
            <a:off x="5659800" y="5256575"/>
            <a:ext cx="1417850" cy="1343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95288" y="1339850"/>
            <a:ext cx="8229600" cy="936625"/>
          </a:xfrm>
          <a:prstGeom prst="rect">
            <a:avLst/>
          </a:prstGeom>
          <a:noFill/>
          <a:ln>
            <a:noFill/>
          </a:ln>
        </p:spPr>
        <p:txBody>
          <a:bodyPr spcFirstLastPara="1" wrap="square" lIns="91425" tIns="45700" rIns="91425" bIns="45700" anchor="ctr" anchorCtr="0">
            <a:noAutofit/>
          </a:bodyPr>
          <a:lstStyle/>
          <a:p>
            <a:pPr marL="358775" marR="0" lvl="0" indent="-358775" algn="l" rtl="0">
              <a:spcBef>
                <a:spcPts val="0"/>
              </a:spcBef>
              <a:spcAft>
                <a:spcPts val="0"/>
              </a:spcAft>
              <a:buNone/>
            </a:pPr>
            <a:r>
              <a:rPr lang="fr-BE" sz="3000" b="1" i="0" u="none" strike="noStrike" cap="none">
                <a:solidFill>
                  <a:srgbClr val="0F5494"/>
                </a:solidFill>
                <a:latin typeface="Verdana"/>
                <a:ea typeface="Verdana"/>
                <a:cs typeface="Verdana"/>
                <a:sym typeface="Verdana"/>
              </a:rPr>
              <a:t>Capacity4</a:t>
            </a:r>
            <a:r>
              <a:rPr lang="fr-BE"/>
              <a:t>d</a:t>
            </a:r>
            <a:r>
              <a:rPr lang="fr-BE" sz="3000" b="1" i="0" u="none" strike="noStrike" cap="none">
                <a:solidFill>
                  <a:srgbClr val="0F5494"/>
                </a:solidFill>
                <a:latin typeface="Verdana"/>
                <a:ea typeface="Verdana"/>
                <a:cs typeface="Verdana"/>
                <a:sym typeface="Verdana"/>
              </a:rPr>
              <a:t>ev </a:t>
            </a:r>
            <a:r>
              <a:rPr lang="fr-BE"/>
              <a:t>G</a:t>
            </a:r>
            <a:r>
              <a:rPr lang="fr-BE" sz="3000" b="1" i="0" u="none" strike="noStrike" cap="none">
                <a:solidFill>
                  <a:srgbClr val="0F5494"/>
                </a:solidFill>
                <a:latin typeface="Verdana"/>
                <a:ea typeface="Verdana"/>
                <a:cs typeface="Verdana"/>
                <a:sym typeface="Verdana"/>
              </a:rPr>
              <a:t>roups and LKDS</a:t>
            </a:r>
            <a:endParaRPr sz="3000" b="1" i="0" u="none" strike="noStrike" cap="none">
              <a:solidFill>
                <a:srgbClr val="0F5494"/>
              </a:solidFill>
              <a:latin typeface="Verdana"/>
              <a:ea typeface="Verdana"/>
              <a:cs typeface="Verdana"/>
              <a:sym typeface="Verdana"/>
            </a:endParaRPr>
          </a:p>
        </p:txBody>
      </p:sp>
      <p:sp>
        <p:nvSpPr>
          <p:cNvPr id="154" name="Shape 154"/>
          <p:cNvSpPr txBox="1">
            <a:spLocks noGrp="1"/>
          </p:cNvSpPr>
          <p:nvPr>
            <p:ph type="body" idx="1"/>
          </p:nvPr>
        </p:nvSpPr>
        <p:spPr>
          <a:xfrm>
            <a:off x="218725" y="2517891"/>
            <a:ext cx="5841600" cy="2565300"/>
          </a:xfrm>
          <a:prstGeom prst="rect">
            <a:avLst/>
          </a:prstGeom>
          <a:noFill/>
          <a:ln>
            <a:noFill/>
          </a:ln>
        </p:spPr>
        <p:txBody>
          <a:bodyPr spcFirstLastPara="1" wrap="square" lIns="91425" tIns="45700" rIns="91425" bIns="45700" anchor="t" anchorCtr="0">
            <a:noAutofit/>
          </a:bodyPr>
          <a:lstStyle/>
          <a:p>
            <a:pPr marL="152400" lvl="0" indent="0" rtl="0">
              <a:spcBef>
                <a:spcPts val="480"/>
              </a:spcBef>
              <a:spcAft>
                <a:spcPts val="0"/>
              </a:spcAft>
              <a:buClr>
                <a:schemeClr val="lt1"/>
              </a:buClr>
              <a:buSzPts val="2400"/>
              <a:buFont typeface="Verdana"/>
              <a:buNone/>
            </a:pPr>
            <a:r>
              <a:rPr lang="fr-BE" sz="1800"/>
              <a:t>“The </a:t>
            </a:r>
            <a:r>
              <a:rPr lang="fr-BE" sz="1800">
                <a:highlight>
                  <a:srgbClr val="FF9900"/>
                </a:highlight>
              </a:rPr>
              <a:t>implicit</a:t>
            </a:r>
            <a:r>
              <a:rPr lang="fr-BE" sz="1800"/>
              <a:t> and in particular the </a:t>
            </a:r>
            <a:r>
              <a:rPr lang="fr-BE" sz="1800">
                <a:highlight>
                  <a:srgbClr val="FF9900"/>
                </a:highlight>
              </a:rPr>
              <a:t>tacit</a:t>
            </a:r>
            <a:r>
              <a:rPr lang="fr-BE" sz="1800"/>
              <a:t> knowledge of the staff, its </a:t>
            </a:r>
            <a:r>
              <a:rPr lang="fr-BE" sz="1800">
                <a:highlight>
                  <a:srgbClr val="FF9900"/>
                </a:highlight>
              </a:rPr>
              <a:t>wisdom</a:t>
            </a:r>
            <a:r>
              <a:rPr lang="fr-BE" sz="1800"/>
              <a:t> and experience and on the other hand its capacity to learn and apply their knowledge according to the </a:t>
            </a:r>
            <a:r>
              <a:rPr lang="fr-BE" sz="1800">
                <a:highlight>
                  <a:srgbClr val="FFFFFF"/>
                </a:highlight>
              </a:rPr>
              <a:t>context</a:t>
            </a:r>
            <a:r>
              <a:rPr lang="fr-BE" sz="1800"/>
              <a:t> that are the most important. This implies the importance of collaborative culture, </a:t>
            </a:r>
            <a:r>
              <a:rPr lang="fr-BE" sz="1800">
                <a:highlight>
                  <a:srgbClr val="FFFFFF"/>
                </a:highlight>
              </a:rPr>
              <a:t>knowledge sharing </a:t>
            </a:r>
            <a:r>
              <a:rPr lang="fr-BE" sz="1800"/>
              <a:t>and transfer mechanisms including </a:t>
            </a:r>
            <a:r>
              <a:rPr lang="fr-BE" sz="1800">
                <a:highlight>
                  <a:srgbClr val="FF9900"/>
                </a:highlight>
              </a:rPr>
              <a:t>Communities of Practice (CoPs)</a:t>
            </a:r>
            <a:r>
              <a:rPr lang="fr-BE" sz="1800"/>
              <a:t>.</a:t>
            </a:r>
            <a:br>
              <a:rPr lang="fr-BE" sz="1800"/>
            </a:br>
            <a:r>
              <a:rPr lang="fr-BE" sz="1800"/>
              <a:t>(DEVCO LKDS)</a:t>
            </a:r>
            <a:endParaRPr sz="1800"/>
          </a:p>
          <a:p>
            <a:pPr marL="342900" marR="0" lvl="0" indent="-190500" algn="l" rtl="0">
              <a:spcBef>
                <a:spcPts val="480"/>
              </a:spcBef>
              <a:spcAft>
                <a:spcPts val="0"/>
              </a:spcAft>
              <a:buClr>
                <a:schemeClr val="lt1"/>
              </a:buClr>
              <a:buSzPts val="2400"/>
              <a:buFont typeface="Verdana"/>
              <a:buNone/>
            </a:pP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 Capacity4dev </a:t>
            </a:r>
            <a:r>
              <a:rPr lang="fr-BE"/>
              <a:t>G</a:t>
            </a:r>
            <a:r>
              <a:rPr lang="fr-BE" sz="2400" b="0" i="1" u="none" strike="noStrike" cap="none">
                <a:solidFill>
                  <a:srgbClr val="0F5494"/>
                </a:solidFill>
                <a:latin typeface="Verdana"/>
                <a:ea typeface="Verdana"/>
                <a:cs typeface="Verdana"/>
                <a:sym typeface="Verdana"/>
              </a:rPr>
              <a:t>roups can be </a:t>
            </a:r>
            <a:endParaRPr sz="2400" b="0" i="1" u="none" strike="noStrike" cap="none">
              <a:solidFill>
                <a:srgbClr val="0F5494"/>
              </a:solidFill>
              <a:latin typeface="Verdana"/>
              <a:ea typeface="Verdana"/>
              <a:cs typeface="Verdana"/>
              <a:sym typeface="Verdana"/>
            </a:endParaRPr>
          </a:p>
          <a:p>
            <a:pPr marL="342900" marR="0" lvl="0" indent="-342900" algn="l" rtl="0">
              <a:spcBef>
                <a:spcPts val="480"/>
              </a:spcBef>
              <a:spcAft>
                <a:spcPts val="0"/>
              </a:spcAft>
              <a:buClr>
                <a:schemeClr val="lt1"/>
              </a:buClr>
              <a:buSzPts val="2400"/>
              <a:buFont typeface="Verdana"/>
              <a:buChar char="•"/>
            </a:pPr>
            <a:r>
              <a:rPr lang="fr-BE" sz="2400" b="0" i="1" u="none" strike="noStrike" cap="none">
                <a:solidFill>
                  <a:srgbClr val="0F5494"/>
                </a:solidFill>
                <a:latin typeface="Verdana"/>
                <a:ea typeface="Verdana"/>
                <a:cs typeface="Verdana"/>
                <a:sym typeface="Verdana"/>
              </a:rPr>
              <a:t>an online space for your CoPs.</a:t>
            </a:r>
            <a:endParaRPr/>
          </a:p>
        </p:txBody>
      </p:sp>
      <p:pic>
        <p:nvPicPr>
          <p:cNvPr id="155" name="Shape 155"/>
          <p:cNvPicPr preferRelativeResize="0"/>
          <p:nvPr/>
        </p:nvPicPr>
        <p:blipFill>
          <a:blip r:embed="rId3">
            <a:alphaModFix/>
          </a:blip>
          <a:stretch>
            <a:fillRect/>
          </a:stretch>
        </p:blipFill>
        <p:spPr>
          <a:xfrm>
            <a:off x="6282390" y="2595152"/>
            <a:ext cx="2257187" cy="3529026"/>
          </a:xfrm>
          <a:prstGeom prst="rect">
            <a:avLst/>
          </a:prstGeom>
          <a:noFill/>
          <a:ln>
            <a:noFill/>
          </a:ln>
        </p:spPr>
      </p:pic>
    </p:spTree>
  </p:cSld>
  <p:clrMapOvr>
    <a:masterClrMapping/>
  </p:clrMapOvr>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4045</Words>
  <Application>Microsoft Office PowerPoint</Application>
  <PresentationFormat>On-screen Show (4:3)</PresentationFormat>
  <Paragraphs>485</Paragraphs>
  <Slides>65</Slides>
  <Notes>65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Verdana</vt:lpstr>
      <vt:lpstr>Slide_Master</vt:lpstr>
      <vt:lpstr>Managing Communities of Practice (CoPs) online</vt:lpstr>
      <vt:lpstr>Agenda</vt:lpstr>
      <vt:lpstr>Agenda</vt:lpstr>
      <vt:lpstr>Exercise: Participant introduction</vt:lpstr>
      <vt:lpstr>PowerPoint Presentation</vt:lpstr>
      <vt:lpstr>What are CoPs?</vt:lpstr>
      <vt:lpstr>What are CoPs (2) </vt:lpstr>
      <vt:lpstr>CoPs in development cooperation</vt:lpstr>
      <vt:lpstr>Capacity4dev Groups and LKDS</vt:lpstr>
      <vt:lpstr>Capacity4dev Groups support</vt:lpstr>
      <vt:lpstr>Individual CoP benefits</vt:lpstr>
      <vt:lpstr>DEVCO and EC organisational benefits</vt:lpstr>
      <vt:lpstr>Exercise: CoP benefits</vt:lpstr>
      <vt:lpstr>Way to look at the CoP dynamics: Fogg behavioral model</vt:lpstr>
      <vt:lpstr>Key barriers to engaging in an online CoP</vt:lpstr>
      <vt:lpstr>Exercise: CoPs barriers</vt:lpstr>
      <vt:lpstr>PowerPoint Presentation</vt:lpstr>
      <vt:lpstr>Community maturity stages</vt:lpstr>
      <vt:lpstr>Exercise: identify stage for your group</vt:lpstr>
      <vt:lpstr>PowerPoint Presentation</vt:lpstr>
      <vt:lpstr>Strategic fit: development goals</vt:lpstr>
      <vt:lpstr>Strategic fit: organisation</vt:lpstr>
      <vt:lpstr>Involve members as well!</vt:lpstr>
      <vt:lpstr>How to elicit value for the members</vt:lpstr>
      <vt:lpstr>Purpose</vt:lpstr>
      <vt:lpstr>Purpose: exercise</vt:lpstr>
      <vt:lpstr>PowerPoint Presentation</vt:lpstr>
      <vt:lpstr>Growth is</vt:lpstr>
      <vt:lpstr>Growth strategies</vt:lpstr>
      <vt:lpstr>Targeted growth -- tips (1)</vt:lpstr>
      <vt:lpstr>Targeted growth -- tips (2)</vt:lpstr>
      <vt:lpstr>Peer referral and PR -- tips</vt:lpstr>
      <vt:lpstr>Growth – exercise</vt:lpstr>
      <vt:lpstr>PowerPoint Presentation</vt:lpstr>
      <vt:lpstr>Why facilitation?</vt:lpstr>
      <vt:lpstr>Facilitation strategies</vt:lpstr>
      <vt:lpstr>Reinforcing the purpose -- tips</vt:lpstr>
      <vt:lpstr>Assessing members’ needs - tips</vt:lpstr>
      <vt:lpstr>Guiding and profiling members - tips</vt:lpstr>
      <vt:lpstr>Encouraging participation -- tips</vt:lpstr>
      <vt:lpstr>Facilitation: exercise</vt:lpstr>
      <vt:lpstr>PowerPoint Presentation</vt:lpstr>
      <vt:lpstr>Why is content important?</vt:lpstr>
      <vt:lpstr>Strategies for content provision</vt:lpstr>
      <vt:lpstr>Content needs - tips</vt:lpstr>
      <vt:lpstr>Library - tips</vt:lpstr>
      <vt:lpstr>Events - tips</vt:lpstr>
      <vt:lpstr>Discussions - tips</vt:lpstr>
      <vt:lpstr>Newsletter -- tips</vt:lpstr>
      <vt:lpstr>Content types -- final tips</vt:lpstr>
      <vt:lpstr>Content – exercise</vt:lpstr>
      <vt:lpstr>PowerPoint Presentation</vt:lpstr>
      <vt:lpstr>Focusing and planning</vt:lpstr>
      <vt:lpstr>Focusing and planning</vt:lpstr>
      <vt:lpstr>Where do you want to be and how you plan to get there</vt:lpstr>
      <vt:lpstr>PowerPoint Presentation</vt:lpstr>
      <vt:lpstr>Two types of metrics</vt:lpstr>
      <vt:lpstr>Key engagement metrics</vt:lpstr>
      <vt:lpstr>Strategic relevance and usefulness</vt:lpstr>
      <vt:lpstr>Strategic relevance and usefulness</vt:lpstr>
      <vt:lpstr>Metrics</vt:lpstr>
      <vt:lpstr>PowerPoint Presentation</vt:lpstr>
      <vt:lpstr>Moving forward</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Communities of Practice (CoPs) online</dc:title>
  <dc:creator>Lucie Lamoureux</dc:creator>
  <cp:lastModifiedBy>Lucie Lamoureux</cp:lastModifiedBy>
  <cp:revision>1</cp:revision>
  <dcterms:modified xsi:type="dcterms:W3CDTF">2018-02-01T13:52:44Z</dcterms:modified>
</cp:coreProperties>
</file>