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16" r:id="rId2"/>
    <p:sldId id="317" r:id="rId3"/>
    <p:sldId id="318" r:id="rId4"/>
    <p:sldId id="319" r:id="rId5"/>
    <p:sldId id="320" r:id="rId6"/>
    <p:sldId id="321" r:id="rId7"/>
    <p:sldId id="322" r:id="rId8"/>
    <p:sldId id="261" r:id="rId9"/>
    <p:sldId id="309" r:id="rId10"/>
    <p:sldId id="292" r:id="rId11"/>
    <p:sldId id="285" r:id="rId12"/>
    <p:sldId id="331" r:id="rId13"/>
    <p:sldId id="328" r:id="rId14"/>
    <p:sldId id="310" r:id="rId15"/>
    <p:sldId id="330" r:id="rId16"/>
    <p:sldId id="304" r:id="rId17"/>
    <p:sldId id="305" r:id="rId18"/>
    <p:sldId id="270" r:id="rId19"/>
    <p:sldId id="271" r:id="rId20"/>
    <p:sldId id="274" r:id="rId21"/>
    <p:sldId id="313" r:id="rId22"/>
    <p:sldId id="332" r:id="rId23"/>
    <p:sldId id="282" r:id="rId24"/>
    <p:sldId id="291" r:id="rId25"/>
    <p:sldId id="284" r:id="rId26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FFD624"/>
    <a:srgbClr val="2D5EC1"/>
    <a:srgbClr val="3166CF"/>
    <a:srgbClr val="3E6FD2"/>
    <a:srgbClr val="BDDEFF"/>
    <a:srgbClr val="99CC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90" autoAdjust="0"/>
  </p:normalViewPr>
  <p:slideViewPr>
    <p:cSldViewPr>
      <p:cViewPr varScale="1">
        <p:scale>
          <a:sx n="79" d="100"/>
          <a:sy n="79" d="100"/>
        </p:scale>
        <p:origin x="1085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412CCD08-04C5-425E-99A9-B83F1CDA79D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3373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20F5E0DB-6CB2-47B8-BCE7-94664D89B20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4062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B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753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601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361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992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641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537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6561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484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B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211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B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20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B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852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B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977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941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905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924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856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>
            <a:solidFill>
              <a:srgbClr val="0F549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sz="1800">
              <a:solidFill>
                <a:srgbClr val="FFFFFF"/>
              </a:solidFill>
              <a:ea typeface="+mn-ea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r>
              <a:rPr lang="fr-BE"/>
              <a:t>Title</a:t>
            </a: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r>
              <a:rPr lang="fr-BE"/>
              <a:t>Subtitle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FAD04B0F-0635-4657-8D9C-013E314C809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CC2DB4-0F6F-4CB4-BE6B-1E75F63F04A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2A7F3A-9D4E-4FAA-9B9C-EFBD8DDEDE2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BA312B-9014-4109-BA56-74BC4DA4413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E6C50-3A8C-4788-B54B-72CDBC9C66A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634468-A80D-4B3E-AAC6-CFDEA9F111D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51B40D-F788-4064-B429-B064EAA7593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66AB4-2396-4D9A-A88A-DE004643483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2B5A0-8DC5-4656-9482-17EBDA80D96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04982-4C34-44DA-A7FB-4695390AE8B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18EB6C-170A-4025-9B15-7D8B234680C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/>
              <a:t>Second level</a:t>
            </a:r>
            <a:endParaRPr lang="en-GB"/>
          </a:p>
          <a:p>
            <a:pPr lvl="1"/>
            <a:r>
              <a:rPr lang="en-GB"/>
              <a:t>Third level</a:t>
            </a:r>
          </a:p>
          <a:p>
            <a:pPr lvl="2"/>
            <a:r>
              <a:rPr lang="en-GB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E2D0DE0B-9B6E-4D1F-88E1-9ADBB6A91E5F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33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MS PGothic" pitchFamily="34" charset="-128"/>
          <a:cs typeface="MS PGothic" charset="0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MS PGothic" pitchFamily="34" charset="-128"/>
          <a:cs typeface="MS PGothic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MS PGothic" pitchFamily="34" charset="-128"/>
          <a:cs typeface="MS PGothic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MS PGothic" pitchFamily="34" charset="-128"/>
          <a:cs typeface="MS PGothic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MS PGothic" pitchFamily="34" charset="-128"/>
          <a:cs typeface="MS PGothic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5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1785938"/>
            <a:ext cx="7772400" cy="938212"/>
          </a:xfrm>
        </p:spPr>
        <p:txBody>
          <a:bodyPr/>
          <a:lstStyle/>
          <a:p>
            <a:pPr marL="0" indent="1588" algn="ctr" eaLnBrk="1" hangingPunct="1"/>
            <a:r>
              <a:rPr lang="en-GB" sz="2800" dirty="0">
                <a:solidFill>
                  <a:srgbClr val="FFC000"/>
                </a:solidFill>
              </a:rPr>
              <a:t>INTRODUCTION TO </a:t>
            </a:r>
            <a:br>
              <a:rPr lang="en-GB" sz="2800" dirty="0">
                <a:solidFill>
                  <a:srgbClr val="FFC000"/>
                </a:solidFill>
              </a:rPr>
            </a:br>
            <a:r>
              <a:rPr lang="en-GB" sz="2800" dirty="0">
                <a:solidFill>
                  <a:srgbClr val="FFC000"/>
                </a:solidFill>
              </a:rPr>
              <a:t>PUBLIC FINANCE MANAGEMENT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624" y="3643313"/>
            <a:ext cx="6624735" cy="865807"/>
          </a:xfrm>
        </p:spPr>
        <p:txBody>
          <a:bodyPr/>
          <a:lstStyle/>
          <a:p>
            <a:pPr algn="ctr" eaLnBrk="1" hangingPunct="1"/>
            <a:r>
              <a:rPr lang="en-GB" sz="2800" dirty="0"/>
              <a:t>Module 1.1. : Introduction &amp; key 	concepts</a:t>
            </a:r>
            <a:endParaRPr lang="fr-FR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Espace réservé du contenu 1"/>
          <p:cNvSpPr>
            <a:spLocks noGrp="1"/>
          </p:cNvSpPr>
          <p:nvPr>
            <p:ph idx="1"/>
          </p:nvPr>
        </p:nvSpPr>
        <p:spPr>
          <a:xfrm>
            <a:off x="251520" y="2276872"/>
            <a:ext cx="8254404" cy="3528392"/>
          </a:xfrm>
        </p:spPr>
        <p:txBody>
          <a:bodyPr/>
          <a:lstStyle/>
          <a:p>
            <a:pPr marL="457200" lvl="1" indent="0" eaLnBrk="1" hangingPunct="1">
              <a:buFontTx/>
              <a:buNone/>
            </a:pPr>
            <a:r>
              <a:rPr lang="en-GB" sz="2400" i="1" dirty="0">
                <a:solidFill>
                  <a:srgbClr val="FF0000"/>
                </a:solidFill>
              </a:rPr>
              <a:t>OECD DAC 2009 Definition: </a:t>
            </a:r>
          </a:p>
          <a:p>
            <a:pPr marL="457200" lvl="1" indent="0" eaLnBrk="1" hangingPunct="1">
              <a:buFontTx/>
              <a:buNone/>
            </a:pPr>
            <a:r>
              <a:rPr lang="ja-JP" altLang="en-GB" sz="2600" b="0" i="1" dirty="0"/>
              <a:t>“</a:t>
            </a:r>
            <a:r>
              <a:rPr lang="en-GB" altLang="ja-JP" sz="2600" b="0" i="1" dirty="0"/>
              <a:t> It </a:t>
            </a:r>
            <a:r>
              <a:rPr lang="en-US" altLang="ja-JP" sz="2600" b="0" i="1" dirty="0"/>
              <a:t>includes all components of a country</a:t>
            </a:r>
            <a:r>
              <a:rPr lang="en-US" altLang="en-US" sz="2600" b="0" i="1" dirty="0"/>
              <a:t>’</a:t>
            </a:r>
            <a:r>
              <a:rPr lang="en-US" altLang="ja-JP" sz="2600" b="0" i="1" dirty="0"/>
              <a:t>s budget process… including strategic planning, medium-term expenditure framework, annual budgeting and also revenue management, procurement, control, accounting, reporting, monitoring and evaluation, audit and oversight.</a:t>
            </a:r>
            <a:r>
              <a:rPr lang="en-US" altLang="en-US" sz="2600" b="0" i="1" dirty="0"/>
              <a:t>“</a:t>
            </a:r>
            <a:endParaRPr lang="fr-FR" dirty="0"/>
          </a:p>
          <a:p>
            <a:pPr eaLnBrk="1" hangingPunct="1"/>
            <a:endParaRPr lang="fr-FR" dirty="0"/>
          </a:p>
        </p:txBody>
      </p:sp>
      <p:sp>
        <p:nvSpPr>
          <p:cNvPr id="5" name="titeltekst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95288" y="1340545"/>
            <a:ext cx="8229600" cy="648295"/>
          </a:xfrm>
        </p:spPr>
        <p:txBody>
          <a:bodyPr/>
          <a:lstStyle/>
          <a:p>
            <a:pPr algn="ctr" eaLnBrk="1" hangingPunct="1"/>
            <a:r>
              <a:rPr lang="en-US" sz="3200" dirty="0"/>
              <a:t>What is PFM?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312B-9014-4109-BA56-74BC4DA44138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2"/>
          <p:cNvSpPr>
            <a:spLocks noGrp="1"/>
          </p:cNvSpPr>
          <p:nvPr>
            <p:ph type="title"/>
          </p:nvPr>
        </p:nvSpPr>
        <p:spPr>
          <a:xfrm>
            <a:off x="0" y="1196752"/>
            <a:ext cx="9144000" cy="800100"/>
          </a:xfrm>
        </p:spPr>
        <p:txBody>
          <a:bodyPr/>
          <a:lstStyle/>
          <a:p>
            <a:pPr indent="0" algn="ctr" eaLnBrk="1" hangingPunct="1"/>
            <a:r>
              <a:rPr lang="en-GB" sz="3200" dirty="0"/>
              <a:t>What is the Government?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39" y="1916832"/>
            <a:ext cx="6598857" cy="4392487"/>
          </a:xfrm>
          <a:prstGeom prst="rect">
            <a:avLst/>
          </a:prstGeom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1591592" y="6357938"/>
            <a:ext cx="5500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Source: Government Finance Statistics (GFS). IMF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312B-9014-4109-BA56-74BC4DA44138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ce réservé du contenu 1"/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2088753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en-GB" i="0" dirty="0">
                <a:ea typeface="+mn-ea"/>
                <a:cs typeface="+mn-cs"/>
              </a:rPr>
              <a:t>Some definitions</a:t>
            </a:r>
          </a:p>
          <a:p>
            <a:pPr marL="457200" indent="-457200">
              <a:spcAft>
                <a:spcPts val="120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en-GB" b="1" i="0" dirty="0">
                <a:solidFill>
                  <a:srgbClr val="FF0000"/>
                </a:solidFill>
                <a:ea typeface="+mn-ea"/>
                <a:cs typeface="+mn-cs"/>
              </a:rPr>
              <a:t>The specific objectives of PFM</a:t>
            </a:r>
          </a:p>
          <a:p>
            <a:pPr marL="457200" indent="-457200">
              <a:spcAft>
                <a:spcPts val="120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en-GB" i="0" dirty="0">
                <a:ea typeface="+mn-ea"/>
                <a:cs typeface="+mn-cs"/>
              </a:rPr>
              <a:t>The limits of technical approaches to PFM</a:t>
            </a:r>
            <a:endParaRPr lang="en-GB" dirty="0"/>
          </a:p>
        </p:txBody>
      </p:sp>
      <p:sp>
        <p:nvSpPr>
          <p:cNvPr id="22531" name="Titre 2"/>
          <p:cNvSpPr>
            <a:spLocks noGrp="1"/>
          </p:cNvSpPr>
          <p:nvPr>
            <p:ph type="title"/>
          </p:nvPr>
        </p:nvSpPr>
        <p:spPr>
          <a:xfrm>
            <a:off x="0" y="1196752"/>
            <a:ext cx="9144000" cy="1143001"/>
          </a:xfrm>
        </p:spPr>
        <p:txBody>
          <a:bodyPr/>
          <a:lstStyle/>
          <a:p>
            <a:pPr indent="0" algn="ctr" eaLnBrk="1" hangingPunct="1">
              <a:defRPr/>
            </a:pPr>
            <a:r>
              <a:rPr lang="en-GB" dirty="0">
                <a:solidFill>
                  <a:schemeClr val="accent3"/>
                </a:solidFill>
                <a:ea typeface="+mj-ea"/>
                <a:cs typeface="+mj-cs"/>
              </a:rPr>
              <a:t> </a:t>
            </a:r>
            <a:r>
              <a:rPr lang="en-GB" sz="3200" dirty="0"/>
              <a:t>Module outline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312B-9014-4109-BA56-74BC4DA44138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737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Specific objectives of PFM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510576"/>
            <a:ext cx="6167615" cy="36547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312B-9014-4109-BA56-74BC4DA44138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165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Espace réservé du contenu 1"/>
          <p:cNvSpPr>
            <a:spLocks noGrp="1"/>
          </p:cNvSpPr>
          <p:nvPr>
            <p:ph idx="1"/>
          </p:nvPr>
        </p:nvSpPr>
        <p:spPr>
          <a:xfrm>
            <a:off x="188119" y="2636912"/>
            <a:ext cx="8643937" cy="295232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GB" dirty="0"/>
              <a:t>PFM is only one of the </a:t>
            </a:r>
            <a:r>
              <a:rPr lang="en-GB" dirty="0">
                <a:solidFill>
                  <a:srgbClr val="FF0000"/>
                </a:solidFill>
              </a:rPr>
              <a:t>instruments</a:t>
            </a:r>
            <a:r>
              <a:rPr lang="en-GB" dirty="0"/>
              <a:t> to </a:t>
            </a:r>
            <a:r>
              <a:rPr lang="en-GB" dirty="0">
                <a:solidFill>
                  <a:srgbClr val="FF0000"/>
                </a:solidFill>
              </a:rPr>
              <a:t>implement</a:t>
            </a: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public policies</a:t>
            </a:r>
            <a:r>
              <a:rPr lang="en-GB" dirty="0"/>
              <a:t>, but it is probably the more important. As instrument, PFM has specific objectives to </a:t>
            </a:r>
            <a:r>
              <a:rPr lang="en-GB" dirty="0">
                <a:solidFill>
                  <a:srgbClr val="FF0000"/>
                </a:solidFill>
              </a:rPr>
              <a:t>implement </a:t>
            </a:r>
            <a:r>
              <a:rPr lang="en-GB" dirty="0"/>
              <a:t>properly policies, which should not be confused with policy objectives.</a:t>
            </a:r>
            <a:endParaRPr lang="en-GB" dirty="0">
              <a:solidFill>
                <a:srgbClr val="3166CF"/>
              </a:solidFill>
            </a:endParaRPr>
          </a:p>
        </p:txBody>
      </p:sp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Specific objectives of PFM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312B-9014-4109-BA56-74BC4DA44138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67544" y="1196752"/>
          <a:ext cx="8229600" cy="556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75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2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8112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en-US" sz="4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Policy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8088">
                <a:tc>
                  <a:txBody>
                    <a:bodyPr/>
                    <a:lstStyle/>
                    <a:p>
                      <a:r>
                        <a:rPr lang="en-US" sz="13800" dirty="0"/>
                        <a:t>PFM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800" dirty="0"/>
                        <a:t>Aggregate fiscal discipline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800" dirty="0"/>
                        <a:t>Strategic</a:t>
                      </a:r>
                      <a:r>
                        <a:rPr lang="en-US" sz="2800" baseline="0" dirty="0"/>
                        <a:t> allocation of resources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800" baseline="0" dirty="0"/>
                        <a:t>Efficient service delivery</a:t>
                      </a:r>
                      <a:endParaRPr lang="en-US" sz="280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01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800" dirty="0"/>
                        <a:t>Outcomes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A89A-C1B0-2442-8250-577B108BB3A7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344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bg" descr="dia-w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iteltekst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algn="ctr" eaLnBrk="1" hangingPunct="1"/>
            <a:r>
              <a:rPr lang="en-US" dirty="0"/>
              <a:t>Specific objectives of PFM</a:t>
            </a:r>
          </a:p>
        </p:txBody>
      </p:sp>
      <p:sp>
        <p:nvSpPr>
          <p:cNvPr id="45059" name="bodytekst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b="1" dirty="0">
                <a:latin typeface="+mj-lt"/>
              </a:rPr>
              <a:t>Aggregate</a:t>
            </a:r>
            <a:r>
              <a:rPr lang="en-GB" b="1" i="0" dirty="0">
                <a:latin typeface="+mj-lt"/>
              </a:rPr>
              <a:t> </a:t>
            </a:r>
            <a:r>
              <a:rPr lang="en-GB" b="1" dirty="0">
                <a:latin typeface="+mj-lt"/>
              </a:rPr>
              <a:t>Fiscal discipline refers to:</a:t>
            </a:r>
          </a:p>
          <a:p>
            <a:pPr eaLnBrk="1" hangingPunct="1">
              <a:spcBef>
                <a:spcPct val="50000"/>
              </a:spcBef>
              <a:buClrTx/>
            </a:pPr>
            <a:r>
              <a:rPr lang="en-GB" dirty="0"/>
              <a:t>maintaining a sustainable balance between revenues, expenditures and the level of public debts</a:t>
            </a:r>
          </a:p>
          <a:p>
            <a:pPr eaLnBrk="1" hangingPunct="1">
              <a:spcBef>
                <a:spcPct val="50000"/>
              </a:spcBef>
              <a:buClrTx/>
            </a:pPr>
            <a:r>
              <a:rPr lang="en-GB" dirty="0"/>
              <a:t>respecting the expenditures ceilings at all levels and by all actors of the Government administration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312B-9014-4109-BA56-74BC4DA44138}" type="slidenum">
              <a:rPr lang="en-GB" smtClean="0"/>
              <a:pPr/>
              <a:t>16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395288" y="1413570"/>
            <a:ext cx="8229600" cy="719286"/>
          </a:xfrm>
        </p:spPr>
        <p:txBody>
          <a:bodyPr/>
          <a:lstStyle/>
          <a:p>
            <a:pPr algn="ctr"/>
            <a:r>
              <a:rPr lang="en-GB" dirty="0"/>
              <a:t>Specific objectives of PFM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395536" y="2349178"/>
            <a:ext cx="8291264" cy="439219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b="1" dirty="0"/>
              <a:t>Allocative Efficiency refers to: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dirty="0"/>
              <a:t>	Allocating and spending public resources in such a way that that attainment of the government objectives is maximised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GB" b="1" dirty="0"/>
              <a:t>Preconditions for optimising allocative efficiency:</a:t>
            </a:r>
          </a:p>
          <a:p>
            <a:pPr marL="896938" lvl="1" indent="-358775" eaLnBrk="1" hangingPunct="1">
              <a:lnSpc>
                <a:spcPct val="90000"/>
              </a:lnSpc>
              <a:buClrTx/>
              <a:buFont typeface="Wingdings" panose="05000000000000000000" pitchFamily="2" charset="2"/>
              <a:buChar char="§"/>
              <a:defRPr/>
            </a:pPr>
            <a:r>
              <a:rPr lang="en-GB" sz="2200" b="0" i="1" dirty="0"/>
              <a:t>Clearly defined national objectives and priorities</a:t>
            </a:r>
          </a:p>
          <a:p>
            <a:pPr marL="896938" lvl="1" indent="-358775" eaLnBrk="1" hangingPunct="1">
              <a:lnSpc>
                <a:spcPct val="90000"/>
              </a:lnSpc>
              <a:buClrTx/>
              <a:buFont typeface="Wingdings" panose="05000000000000000000" pitchFamily="2" charset="2"/>
              <a:buChar char="§"/>
              <a:defRPr/>
            </a:pPr>
            <a:r>
              <a:rPr lang="en-GB" sz="2200" b="0" i="1" dirty="0"/>
              <a:t>Existence of effective sector programmes </a:t>
            </a:r>
          </a:p>
          <a:p>
            <a:pPr marL="896938" lvl="1" indent="-358775" eaLnBrk="1" hangingPunct="1">
              <a:lnSpc>
                <a:spcPct val="90000"/>
              </a:lnSpc>
              <a:buClrTx/>
              <a:buFont typeface="Wingdings" panose="05000000000000000000" pitchFamily="2" charset="2"/>
              <a:buChar char="§"/>
              <a:defRPr/>
            </a:pPr>
            <a:r>
              <a:rPr lang="en-GB" sz="2200" b="0" i="1" dirty="0"/>
              <a:t>Capacity to plan resources</a:t>
            </a:r>
          </a:p>
          <a:p>
            <a:pPr marL="896938" lvl="1" indent="-358775" eaLnBrk="1" hangingPunct="1">
              <a:lnSpc>
                <a:spcPct val="90000"/>
              </a:lnSpc>
              <a:buClrTx/>
              <a:buFont typeface="Wingdings" panose="05000000000000000000" pitchFamily="2" charset="2"/>
              <a:buChar char="§"/>
              <a:defRPr/>
            </a:pPr>
            <a:r>
              <a:rPr lang="en-GB" sz="2200" b="0" i="1" dirty="0"/>
              <a:t>Information on results and outcomes</a:t>
            </a:r>
          </a:p>
          <a:p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312B-9014-4109-BA56-74BC4DA44138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9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u contenu 1"/>
          <p:cNvSpPr>
            <a:spLocks noGrp="1"/>
          </p:cNvSpPr>
          <p:nvPr>
            <p:ph idx="1"/>
          </p:nvPr>
        </p:nvSpPr>
        <p:spPr>
          <a:xfrm>
            <a:off x="446679" y="2492896"/>
            <a:ext cx="8229600" cy="3600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GB" b="1" dirty="0"/>
              <a:t>Operational Efficiency refers to the:</a:t>
            </a:r>
          </a:p>
          <a:p>
            <a:pPr marL="358775" indent="0" eaLnBrk="1" hangingPunct="1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GB" dirty="0"/>
              <a:t>Ability to make efficient and effective use of resources in the implementation of strategic priorities</a:t>
            </a:r>
          </a:p>
          <a:p>
            <a:pPr eaLnBrk="1" hangingPunct="1">
              <a:spcBef>
                <a:spcPct val="50000"/>
              </a:spcBef>
              <a:buNone/>
              <a:defRPr/>
            </a:pPr>
            <a:r>
              <a:rPr lang="en-GB" b="1" dirty="0"/>
              <a:t>Key elements</a:t>
            </a:r>
          </a:p>
          <a:p>
            <a:pPr marL="896938" lvl="1" indent="-358775" eaLnBrk="1" hangingPunct="1">
              <a:lnSpc>
                <a:spcPct val="90000"/>
              </a:lnSpc>
              <a:buClrTx/>
              <a:buFont typeface="Wingdings" panose="05000000000000000000" pitchFamily="2" charset="2"/>
              <a:buChar char="§"/>
              <a:defRPr/>
            </a:pPr>
            <a:r>
              <a:rPr lang="en-GB" sz="2200" b="0" i="1" dirty="0"/>
              <a:t>Use of liquidity (debt, cash management)</a:t>
            </a:r>
          </a:p>
          <a:p>
            <a:pPr marL="896938" lvl="1" indent="-358775" eaLnBrk="1" hangingPunct="1">
              <a:lnSpc>
                <a:spcPct val="90000"/>
              </a:lnSpc>
              <a:buClrTx/>
              <a:buFont typeface="Wingdings" panose="05000000000000000000" pitchFamily="2" charset="2"/>
              <a:buChar char="§"/>
              <a:defRPr/>
            </a:pPr>
            <a:r>
              <a:rPr lang="en-GB" sz="2200" b="0" i="1" dirty="0"/>
              <a:t>Resources to service delivery units</a:t>
            </a:r>
          </a:p>
          <a:p>
            <a:pPr marL="896938" lvl="1" indent="-358775" eaLnBrk="1" hangingPunct="1">
              <a:lnSpc>
                <a:spcPct val="90000"/>
              </a:lnSpc>
              <a:buClrTx/>
              <a:buFont typeface="Wingdings" panose="05000000000000000000" pitchFamily="2" charset="2"/>
              <a:buChar char="§"/>
              <a:defRPr/>
            </a:pPr>
            <a:r>
              <a:rPr lang="en-GB" sz="2200" b="0" i="1" dirty="0"/>
              <a:t>Reduce leakage</a:t>
            </a:r>
          </a:p>
        </p:txBody>
      </p:sp>
      <p:sp>
        <p:nvSpPr>
          <p:cNvPr id="50178" name="Titre 2"/>
          <p:cNvSpPr>
            <a:spLocks noGrp="1"/>
          </p:cNvSpPr>
          <p:nvPr>
            <p:ph type="title"/>
          </p:nvPr>
        </p:nvSpPr>
        <p:spPr>
          <a:xfrm>
            <a:off x="33089" y="1412776"/>
            <a:ext cx="9110911" cy="720080"/>
          </a:xfrm>
        </p:spPr>
        <p:txBody>
          <a:bodyPr/>
          <a:lstStyle/>
          <a:p>
            <a:pPr indent="0" algn="ctr" eaLnBrk="1" hangingPunct="1"/>
            <a:r>
              <a:rPr lang="en-GB" dirty="0"/>
              <a:t>Specific objectives of PFM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312B-9014-4109-BA56-74BC4DA44138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ZoneTexte 3"/>
          <p:cNvSpPr txBox="1">
            <a:spLocks noChangeArrowheads="1"/>
          </p:cNvSpPr>
          <p:nvPr/>
        </p:nvSpPr>
        <p:spPr bwMode="auto">
          <a:xfrm>
            <a:off x="395535" y="2437432"/>
            <a:ext cx="2428875" cy="210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200" dirty="0">
                <a:solidFill>
                  <a:srgbClr val="FF0000"/>
                </a:solidFill>
              </a:rPr>
              <a:t>1/Aggregate fiscal discipline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1800" i="1" dirty="0">
                <a:latin typeface="+mn-lt"/>
                <a:cs typeface="MS PGothic" charset="0"/>
              </a:rPr>
              <a:t>Ensuring macro-economic stability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1800" i="1" dirty="0">
                <a:latin typeface="+mn-lt"/>
                <a:cs typeface="MS PGothic" charset="0"/>
              </a:rPr>
              <a:t>Control of totals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253036" y="2437432"/>
            <a:ext cx="2428875" cy="42319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GB" sz="2200" dirty="0">
                <a:solidFill>
                  <a:srgbClr val="FF0000"/>
                </a:solidFill>
                <a:latin typeface="+mn-lt"/>
                <a:ea typeface="+mn-ea"/>
              </a:rPr>
              <a:t>2/Allocation of resource in conformity with  policy objectives</a:t>
            </a:r>
            <a:endParaRPr lang="en-GB" sz="2000" dirty="0">
              <a:latin typeface="+mn-lt"/>
              <a:ea typeface="+mn-ea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GB" sz="1800" i="1" dirty="0">
                <a:latin typeface="+mn-lt"/>
                <a:cs typeface="MS PGothic" charset="0"/>
              </a:rPr>
              <a:t>Importance of political aspects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GB" sz="1800" i="1" dirty="0">
                <a:latin typeface="+mn-lt"/>
                <a:cs typeface="MS PGothic" charset="0"/>
              </a:rPr>
              <a:t>Requires  appropriate mechanisms for revealing policy choices and for policy dialogue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110536" y="2437432"/>
            <a:ext cx="2428875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GB" sz="2200" dirty="0">
                <a:solidFill>
                  <a:srgbClr val="FF0000"/>
                </a:solidFill>
                <a:latin typeface="+mn-lt"/>
                <a:ea typeface="+mn-ea"/>
              </a:rPr>
              <a:t>3/Efficient public service delivery and resource management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GB" sz="1800" i="1" dirty="0">
                <a:latin typeface="+mn-lt"/>
                <a:cs typeface="MS PGothic" charset="0"/>
              </a:rPr>
              <a:t>Importance of systems (e.g. Treasury system)</a:t>
            </a:r>
          </a:p>
        </p:txBody>
      </p:sp>
      <p:graphicFrame>
        <p:nvGraphicFramePr>
          <p:cNvPr id="522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994677"/>
              </p:ext>
            </p:extLst>
          </p:nvPr>
        </p:nvGraphicFramePr>
        <p:xfrm>
          <a:off x="785590" y="5658569"/>
          <a:ext cx="928687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36" name="Clip" r:id="rId3" imgW="2286000" imgH="2184956" progId="">
                  <p:embed/>
                </p:oleObj>
              </mc:Choice>
              <mc:Fallback>
                <p:oleObj name="Clip" r:id="rId3" imgW="2286000" imgH="2184956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590" y="5658569"/>
                        <a:ext cx="928687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38463"/>
              </p:ext>
            </p:extLst>
          </p:nvPr>
        </p:nvGraphicFramePr>
        <p:xfrm>
          <a:off x="1571402" y="5087069"/>
          <a:ext cx="76835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37" name="Clip" r:id="rId5" imgW="1371600" imgH="2287071" progId="">
                  <p:embed/>
                </p:oleObj>
              </mc:Choice>
              <mc:Fallback>
                <p:oleObj name="Clip" r:id="rId5" imgW="1371600" imgH="2287071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402" y="5087069"/>
                        <a:ext cx="768350" cy="852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re 2"/>
          <p:cNvSpPr>
            <a:spLocks noGrp="1"/>
          </p:cNvSpPr>
          <p:nvPr>
            <p:ph type="title"/>
          </p:nvPr>
        </p:nvSpPr>
        <p:spPr>
          <a:xfrm>
            <a:off x="33089" y="1412776"/>
            <a:ext cx="9110911" cy="720080"/>
          </a:xfrm>
        </p:spPr>
        <p:txBody>
          <a:bodyPr/>
          <a:lstStyle/>
          <a:p>
            <a:pPr indent="0" algn="ctr" eaLnBrk="1" hangingPunct="1"/>
            <a:r>
              <a:rPr lang="en-GB" dirty="0"/>
              <a:t>Specific objectives of PFM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312B-9014-4109-BA56-74BC4DA44138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u contenu 1"/>
          <p:cNvSpPr>
            <a:spLocks noGrp="1"/>
          </p:cNvSpPr>
          <p:nvPr>
            <p:ph idx="1"/>
          </p:nvPr>
        </p:nvSpPr>
        <p:spPr>
          <a:xfrm>
            <a:off x="428625" y="3071813"/>
            <a:ext cx="8229600" cy="2071687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en-GB" i="0" dirty="0"/>
              <a:t>Name</a:t>
            </a:r>
          </a:p>
          <a:p>
            <a:pPr eaLnBrk="1" hangingPunct="1"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en-GB" i="0" dirty="0"/>
              <a:t>Organisation and position</a:t>
            </a:r>
          </a:p>
          <a:p>
            <a:pPr eaLnBrk="1" hangingPunct="1"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en-GB" i="0" dirty="0"/>
              <a:t>Experience with PFM</a:t>
            </a:r>
          </a:p>
          <a:p>
            <a:pPr eaLnBrk="1" hangingPunct="1"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en-GB" i="0" dirty="0"/>
              <a:t>Specific</a:t>
            </a:r>
            <a:r>
              <a:rPr lang="en-GB" i="0" dirty="0">
                <a:solidFill>
                  <a:srgbClr val="0000CC"/>
                </a:solidFill>
              </a:rPr>
              <a:t> </a:t>
            </a:r>
            <a:r>
              <a:rPr lang="en-GB" i="0" dirty="0"/>
              <a:t>expectations</a:t>
            </a:r>
          </a:p>
          <a:p>
            <a:pPr eaLnBrk="1" hangingPunct="1"/>
            <a:endParaRPr lang="fr-BE" dirty="0"/>
          </a:p>
        </p:txBody>
      </p:sp>
      <p:sp>
        <p:nvSpPr>
          <p:cNvPr id="17410" name="Titre 2"/>
          <p:cNvSpPr>
            <a:spLocks noGrp="1"/>
          </p:cNvSpPr>
          <p:nvPr>
            <p:ph type="title"/>
          </p:nvPr>
        </p:nvSpPr>
        <p:spPr>
          <a:xfrm>
            <a:off x="0" y="1428750"/>
            <a:ext cx="9144000" cy="1143000"/>
          </a:xfrm>
        </p:spPr>
        <p:txBody>
          <a:bodyPr/>
          <a:lstStyle/>
          <a:p>
            <a:pPr indent="0" algn="ctr" eaLnBrk="1" hangingPunct="1"/>
            <a:r>
              <a:rPr lang="en-GB" i="1" dirty="0"/>
              <a:t>Introductions</a:t>
            </a:r>
          </a:p>
        </p:txBody>
      </p:sp>
      <p:graphicFrame>
        <p:nvGraphicFramePr>
          <p:cNvPr id="17411" name="Object 10"/>
          <p:cNvGraphicFramePr>
            <a:graphicFrameLocks noChangeAspect="1"/>
          </p:cNvGraphicFramePr>
          <p:nvPr/>
        </p:nvGraphicFramePr>
        <p:xfrm>
          <a:off x="5429250" y="3857625"/>
          <a:ext cx="2305050" cy="227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6" name="Clip" r:id="rId4" imgW="1729212" imgH="1703560" progId="">
                  <p:embed/>
                </p:oleObj>
              </mc:Choice>
              <mc:Fallback>
                <p:oleObj name="Clip" r:id="rId4" imgW="1729212" imgH="170356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0" y="3857625"/>
                        <a:ext cx="2305050" cy="227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312B-9014-4109-BA56-74BC4DA44138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4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78027"/>
              </p:ext>
            </p:extLst>
          </p:nvPr>
        </p:nvGraphicFramePr>
        <p:xfrm>
          <a:off x="1022496" y="2103013"/>
          <a:ext cx="7132095" cy="4320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4" name="Worksheet" r:id="rId4" imgW="26673723" imgH="18404869" progId="Excel.Sheet.8">
                  <p:embed/>
                </p:oleObj>
              </mc:Choice>
              <mc:Fallback>
                <p:oleObj name="Worksheet" r:id="rId4" imgW="26673723" imgH="18404869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496" y="2103013"/>
                        <a:ext cx="7132095" cy="43204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3089" y="1412776"/>
            <a:ext cx="9110911" cy="720080"/>
          </a:xfrm>
        </p:spPr>
        <p:txBody>
          <a:bodyPr/>
          <a:lstStyle/>
          <a:p>
            <a:pPr indent="0" algn="ctr" eaLnBrk="1" hangingPunct="1"/>
            <a:r>
              <a:rPr lang="en-GB" dirty="0"/>
              <a:t>Specific objectives of PFM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312B-9014-4109-BA56-74BC4DA44138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contenu 1"/>
          <p:cNvSpPr>
            <a:spLocks noGrp="1"/>
          </p:cNvSpPr>
          <p:nvPr>
            <p:ph idx="1"/>
          </p:nvPr>
        </p:nvSpPr>
        <p:spPr>
          <a:xfrm>
            <a:off x="395288" y="2421682"/>
            <a:ext cx="8229600" cy="4031654"/>
          </a:xfrm>
        </p:spPr>
        <p:txBody>
          <a:bodyPr/>
          <a:lstStyle/>
          <a:p>
            <a:pPr eaLnBrk="1" hangingPunct="1">
              <a:spcAft>
                <a:spcPts val="1200"/>
              </a:spcAft>
              <a:defRPr/>
            </a:pPr>
            <a:r>
              <a:rPr lang="en-GB" b="1" dirty="0">
                <a:ea typeface="+mn-ea"/>
                <a:cs typeface="+mn-cs"/>
              </a:rPr>
              <a:t>PFM is an instrument </a:t>
            </a:r>
            <a:r>
              <a:rPr lang="en-GB" dirty="0">
                <a:ea typeface="+mn-ea"/>
                <a:cs typeface="+mn-cs"/>
              </a:rPr>
              <a:t>to </a:t>
            </a:r>
            <a:r>
              <a:rPr lang="en-GB" dirty="0">
                <a:solidFill>
                  <a:srgbClr val="FF0000"/>
                </a:solidFill>
                <a:ea typeface="+mn-ea"/>
                <a:cs typeface="+mn-cs"/>
              </a:rPr>
              <a:t>deliver</a:t>
            </a:r>
            <a:r>
              <a:rPr lang="en-GB" dirty="0">
                <a:ea typeface="+mn-ea"/>
                <a:cs typeface="+mn-cs"/>
              </a:rPr>
              <a:t> public policies, it is not a policy as such;</a:t>
            </a:r>
          </a:p>
          <a:p>
            <a:pPr eaLnBrk="1" hangingPunct="1">
              <a:defRPr/>
            </a:pPr>
            <a:r>
              <a:rPr lang="en-GB" sz="2200" b="1" dirty="0">
                <a:ea typeface="+mn-ea"/>
                <a:cs typeface="+mn-cs"/>
              </a:rPr>
              <a:t>Public finance policies </a:t>
            </a:r>
          </a:p>
          <a:p>
            <a:pPr marL="982663" lvl="1" indent="-358775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GB" sz="2200" b="0" i="1" dirty="0"/>
              <a:t>Tax policy</a:t>
            </a:r>
          </a:p>
          <a:p>
            <a:pPr marL="982663" lvl="1" indent="-358775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GB" sz="2200" b="0" i="1" dirty="0"/>
              <a:t>Public expenditure policy</a:t>
            </a:r>
          </a:p>
          <a:p>
            <a:pPr marL="982663" lvl="1" indent="-358775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GB" sz="2200" b="0" i="1" dirty="0"/>
              <a:t>Debt policy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en-GB" sz="2200" i="1" dirty="0">
                <a:ea typeface="+mn-ea"/>
                <a:cs typeface="+mn-cs"/>
              </a:rPr>
              <a:t>National and sector policies</a:t>
            </a:r>
          </a:p>
          <a:p>
            <a:pPr marL="982663" lvl="1" indent="-358775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GB" sz="2200" b="0" i="1" dirty="0"/>
              <a:t>Poverty Reduction Strategy</a:t>
            </a:r>
          </a:p>
          <a:p>
            <a:pPr marL="982663" lvl="1" indent="-358775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GB" sz="2200" b="0" i="1" dirty="0"/>
              <a:t>Sector strategies, etc. </a:t>
            </a:r>
          </a:p>
        </p:txBody>
      </p:sp>
      <p:sp>
        <p:nvSpPr>
          <p:cNvPr id="62466" name="Titre 2"/>
          <p:cNvSpPr>
            <a:spLocks noGrp="1"/>
          </p:cNvSpPr>
          <p:nvPr>
            <p:ph type="title"/>
          </p:nvPr>
        </p:nvSpPr>
        <p:spPr>
          <a:xfrm>
            <a:off x="179388" y="1413123"/>
            <a:ext cx="8501062" cy="647725"/>
          </a:xfrm>
        </p:spPr>
        <p:txBody>
          <a:bodyPr/>
          <a:lstStyle/>
          <a:p>
            <a:pPr indent="0" algn="ctr" eaLnBrk="1" hangingPunct="1"/>
            <a:r>
              <a:rPr lang="en-GB" sz="3200" dirty="0"/>
              <a:t>Specific objectives of PFM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312B-9014-4109-BA56-74BC4DA44138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ce réservé du contenu 1"/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2088753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en-GB" i="0" dirty="0">
                <a:ea typeface="+mn-ea"/>
                <a:cs typeface="+mn-cs"/>
              </a:rPr>
              <a:t>Some definitions</a:t>
            </a:r>
          </a:p>
          <a:p>
            <a:pPr marL="457200" indent="-457200">
              <a:spcAft>
                <a:spcPts val="120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en-GB" i="0" dirty="0">
                <a:ea typeface="+mn-ea"/>
                <a:cs typeface="+mn-cs"/>
              </a:rPr>
              <a:t>The specific objectives of PFM</a:t>
            </a:r>
          </a:p>
          <a:p>
            <a:pPr marL="457200" indent="-457200">
              <a:spcAft>
                <a:spcPts val="120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en-GB" b="1" i="0" dirty="0">
                <a:solidFill>
                  <a:srgbClr val="FF0000"/>
                </a:solidFill>
                <a:ea typeface="+mn-ea"/>
                <a:cs typeface="+mn-cs"/>
              </a:rPr>
              <a:t>The limits of technical approaches to PFM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2531" name="Titre 2"/>
          <p:cNvSpPr>
            <a:spLocks noGrp="1"/>
          </p:cNvSpPr>
          <p:nvPr>
            <p:ph type="title"/>
          </p:nvPr>
        </p:nvSpPr>
        <p:spPr>
          <a:xfrm>
            <a:off x="0" y="1196752"/>
            <a:ext cx="9144000" cy="1143001"/>
          </a:xfrm>
        </p:spPr>
        <p:txBody>
          <a:bodyPr/>
          <a:lstStyle/>
          <a:p>
            <a:pPr indent="0" algn="ctr" eaLnBrk="1" hangingPunct="1">
              <a:defRPr/>
            </a:pPr>
            <a:r>
              <a:rPr lang="en-GB" dirty="0">
                <a:solidFill>
                  <a:schemeClr val="accent3"/>
                </a:solidFill>
                <a:ea typeface="+mj-ea"/>
                <a:cs typeface="+mj-cs"/>
              </a:rPr>
              <a:t> </a:t>
            </a:r>
            <a:r>
              <a:rPr lang="en-GB" sz="3200" dirty="0"/>
              <a:t>Module outline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312B-9014-4109-BA56-74BC4DA44138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467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Espace réservé du contenu 1"/>
          <p:cNvSpPr>
            <a:spLocks noGrp="1"/>
          </p:cNvSpPr>
          <p:nvPr>
            <p:ph idx="1"/>
          </p:nvPr>
        </p:nvSpPr>
        <p:spPr>
          <a:xfrm>
            <a:off x="323528" y="2276872"/>
            <a:ext cx="8643938" cy="4104456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GB" b="1" dirty="0"/>
              <a:t>    Can PFM reform STOP Corruption? </a:t>
            </a:r>
          </a:p>
          <a:p>
            <a:pPr algn="ctr" eaLnBrk="1" hangingPunct="1"/>
            <a:r>
              <a:rPr lang="en-GB" b="1" dirty="0">
                <a:solidFill>
                  <a:srgbClr val="FF0000"/>
                </a:solidFill>
              </a:rPr>
              <a:t>NO </a:t>
            </a:r>
          </a:p>
          <a:p>
            <a:pPr algn="ctr" eaLnBrk="1" hangingPunct="1">
              <a:spcAft>
                <a:spcPts val="600"/>
              </a:spcAft>
            </a:pPr>
            <a:r>
              <a:rPr lang="en-GB" b="1" dirty="0">
                <a:solidFill>
                  <a:srgbClr val="FF0000"/>
                </a:solidFill>
              </a:rPr>
              <a:t>but it helps in identifying where there are failings</a:t>
            </a:r>
          </a:p>
          <a:p>
            <a:pPr marL="1255713" lvl="1" indent="-358775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GB" sz="2200" b="0" i="1" dirty="0"/>
              <a:t>Strengthening PFM systems will help in curbing administrative corruption</a:t>
            </a:r>
          </a:p>
          <a:p>
            <a:pPr marL="1255713" lvl="1" indent="-358775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GB" sz="2200" b="0" i="1" dirty="0"/>
              <a:t>However, fighting grand corruption, which  involves powerful politicians is largely a political and societal matter</a:t>
            </a:r>
          </a:p>
        </p:txBody>
      </p:sp>
      <p:sp>
        <p:nvSpPr>
          <p:cNvPr id="67586" name="Titre 2"/>
          <p:cNvSpPr>
            <a:spLocks noGrp="1"/>
          </p:cNvSpPr>
          <p:nvPr>
            <p:ph type="title"/>
          </p:nvPr>
        </p:nvSpPr>
        <p:spPr>
          <a:xfrm>
            <a:off x="19050" y="1341115"/>
            <a:ext cx="9144000" cy="719733"/>
          </a:xfrm>
        </p:spPr>
        <p:txBody>
          <a:bodyPr/>
          <a:lstStyle/>
          <a:p>
            <a:pPr indent="0" algn="ctr" eaLnBrk="1" hangingPunct="1"/>
            <a:r>
              <a:rPr lang="en-GB" sz="2800" dirty="0"/>
              <a:t>The limits of technical approaches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312B-9014-4109-BA56-74BC4DA44138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7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7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7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7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u contenu 1"/>
          <p:cNvSpPr>
            <a:spLocks noGrp="1"/>
          </p:cNvSpPr>
          <p:nvPr>
            <p:ph idx="1"/>
          </p:nvPr>
        </p:nvSpPr>
        <p:spPr>
          <a:xfrm>
            <a:off x="214313" y="2492375"/>
            <a:ext cx="8643937" cy="3744937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1200"/>
              </a:spcAft>
            </a:pPr>
            <a:r>
              <a:rPr lang="en-GB" b="1" dirty="0"/>
              <a:t>Important underlying points…</a:t>
            </a:r>
            <a:endParaRPr lang="en-GB" dirty="0"/>
          </a:p>
          <a:p>
            <a:pPr marL="1255713" lvl="1" indent="-358775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GB" sz="2400" b="0" i="1" dirty="0"/>
              <a:t>Realistic expectations;</a:t>
            </a:r>
          </a:p>
          <a:p>
            <a:pPr marL="1255713" lvl="1" indent="-358775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GB" sz="2400" b="0" i="1" dirty="0"/>
              <a:t>View PFM in its political context;</a:t>
            </a:r>
          </a:p>
          <a:p>
            <a:pPr marL="1255713" lvl="1" indent="-358775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GB" sz="2400" b="0" i="1" dirty="0"/>
              <a:t>PFM processes should aim to make informal rules visible;</a:t>
            </a:r>
          </a:p>
          <a:p>
            <a:pPr marL="1255713" lvl="1" indent="-358775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GB" sz="2400" b="0" i="1" dirty="0"/>
              <a:t>Transparency is crucial;</a:t>
            </a:r>
          </a:p>
          <a:p>
            <a:pPr marL="1255713" lvl="1" indent="-358775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GB" sz="2400" b="0" i="1" dirty="0"/>
              <a:t>Attention should be also paid to external (to the executive) control.</a:t>
            </a:r>
          </a:p>
        </p:txBody>
      </p:sp>
      <p:sp>
        <p:nvSpPr>
          <p:cNvPr id="68610" name="Titre 2"/>
          <p:cNvSpPr>
            <a:spLocks noGrp="1"/>
          </p:cNvSpPr>
          <p:nvPr>
            <p:ph type="title"/>
          </p:nvPr>
        </p:nvSpPr>
        <p:spPr>
          <a:xfrm>
            <a:off x="0" y="1341562"/>
            <a:ext cx="9144000" cy="791294"/>
          </a:xfrm>
        </p:spPr>
        <p:txBody>
          <a:bodyPr/>
          <a:lstStyle/>
          <a:p>
            <a:pPr indent="0" algn="ctr" eaLnBrk="1" hangingPunct="1"/>
            <a:r>
              <a:rPr lang="en-GB" sz="2800" dirty="0"/>
              <a:t>The limits of technical approaches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312B-9014-4109-BA56-74BC4DA44138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u contenu 1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28392"/>
          </a:xfrm>
        </p:spPr>
        <p:txBody>
          <a:bodyPr/>
          <a:lstStyle/>
          <a:p>
            <a:pPr marL="623888" indent="-358775" eaLnBrk="1" hangingPunct="1">
              <a:spcBef>
                <a:spcPts val="60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en-GB" i="0" dirty="0"/>
              <a:t>PFM is an important instrument to implement government policies.</a:t>
            </a:r>
          </a:p>
          <a:p>
            <a:pPr marL="623888" indent="-358775" eaLnBrk="1" hangingPunct="1">
              <a:spcBef>
                <a:spcPts val="60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en-GB" i="0" dirty="0"/>
              <a:t>The main tasks of PFM are to ensure aggregate fiscal discipline, resource allocation in conformity with policy objectives and efficient public service delivery.</a:t>
            </a:r>
          </a:p>
          <a:p>
            <a:pPr marL="623888" indent="-358775" eaLnBrk="1" hangingPunct="1">
              <a:spcBef>
                <a:spcPts val="60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en-GB" i="0" dirty="0"/>
              <a:t>Political aspects of PFM must be taken into account and informalities must be made visible</a:t>
            </a:r>
            <a:r>
              <a:rPr lang="en-GB" dirty="0"/>
              <a:t>.</a:t>
            </a:r>
          </a:p>
        </p:txBody>
      </p:sp>
      <p:sp>
        <p:nvSpPr>
          <p:cNvPr id="70658" name="Titre 2"/>
          <p:cNvSpPr>
            <a:spLocks noGrp="1"/>
          </p:cNvSpPr>
          <p:nvPr>
            <p:ph type="title"/>
          </p:nvPr>
        </p:nvSpPr>
        <p:spPr>
          <a:xfrm>
            <a:off x="0" y="1268661"/>
            <a:ext cx="9144000" cy="792187"/>
          </a:xfrm>
        </p:spPr>
        <p:txBody>
          <a:bodyPr/>
          <a:lstStyle/>
          <a:p>
            <a:pPr indent="0" algn="ctr" eaLnBrk="1" hangingPunct="1"/>
            <a:r>
              <a:rPr lang="en-GB" sz="3200" dirty="0"/>
              <a:t>Key messages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312B-9014-4109-BA56-74BC4DA44138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ce réservé du contenu 1"/>
          <p:cNvSpPr>
            <a:spLocks noGrp="1"/>
          </p:cNvSpPr>
          <p:nvPr>
            <p:ph idx="1"/>
          </p:nvPr>
        </p:nvSpPr>
        <p:spPr>
          <a:xfrm>
            <a:off x="571500" y="2786063"/>
            <a:ext cx="8229600" cy="2155825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en-GB" i="0" dirty="0"/>
              <a:t>Agenda (working hours, breaks)</a:t>
            </a:r>
          </a:p>
          <a:p>
            <a:pPr eaLnBrk="1" hangingPunct="1"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en-GB" i="0" dirty="0"/>
              <a:t>Lunch</a:t>
            </a:r>
          </a:p>
          <a:p>
            <a:pPr eaLnBrk="1" hangingPunct="1"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en-GB" i="0" dirty="0"/>
              <a:t>Mobile phones</a:t>
            </a:r>
          </a:p>
          <a:p>
            <a:pPr eaLnBrk="1" hangingPunct="1"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en-GB" i="0" dirty="0"/>
              <a:t>Anything else...</a:t>
            </a:r>
          </a:p>
          <a:p>
            <a:pPr eaLnBrk="1" hangingPunct="1"/>
            <a:endParaRPr lang="fr-BE" dirty="0"/>
          </a:p>
        </p:txBody>
      </p:sp>
      <p:sp>
        <p:nvSpPr>
          <p:cNvPr id="19458" name="Titre 2"/>
          <p:cNvSpPr>
            <a:spLocks noGrp="1"/>
          </p:cNvSpPr>
          <p:nvPr>
            <p:ph type="title"/>
          </p:nvPr>
        </p:nvSpPr>
        <p:spPr>
          <a:xfrm>
            <a:off x="0" y="1357313"/>
            <a:ext cx="9144000" cy="1143000"/>
          </a:xfrm>
        </p:spPr>
        <p:txBody>
          <a:bodyPr/>
          <a:lstStyle/>
          <a:p>
            <a:pPr indent="0" algn="ctr" eaLnBrk="1" hangingPunct="1"/>
            <a:r>
              <a:rPr lang="en-GB" i="1" dirty="0"/>
              <a:t>Practical issues</a:t>
            </a:r>
          </a:p>
        </p:txBody>
      </p:sp>
      <p:graphicFrame>
        <p:nvGraphicFramePr>
          <p:cNvPr id="19459" name="Object 4"/>
          <p:cNvGraphicFramePr>
            <a:graphicFrameLocks noChangeAspect="1"/>
          </p:cNvGraphicFramePr>
          <p:nvPr/>
        </p:nvGraphicFramePr>
        <p:xfrm>
          <a:off x="5572125" y="3571875"/>
          <a:ext cx="1941513" cy="230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4" name="Clip" r:id="rId4" imgW="1629461" imgH="1931213" progId="">
                  <p:embed/>
                </p:oleObj>
              </mc:Choice>
              <mc:Fallback>
                <p:oleObj name="Clip" r:id="rId4" imgW="1629461" imgH="1931213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25" y="3571875"/>
                        <a:ext cx="1941513" cy="2301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312B-9014-4109-BA56-74BC4DA44138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ce réservé du contenu 1"/>
          <p:cNvSpPr>
            <a:spLocks noGrp="1"/>
          </p:cNvSpPr>
          <p:nvPr>
            <p:ph idx="1"/>
          </p:nvPr>
        </p:nvSpPr>
        <p:spPr>
          <a:xfrm>
            <a:off x="428625" y="2786063"/>
            <a:ext cx="8229600" cy="3529012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en-US" i="0" dirty="0"/>
              <a:t>Understand the key functions of Public Financial Management; 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en-US" i="0" dirty="0"/>
              <a:t>Acquire a conceptual basis for looking at and assessing PFM systems;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en-US" i="0" dirty="0"/>
              <a:t>Understand role and importance of PFM in the development process.</a:t>
            </a:r>
            <a:endParaRPr lang="en-US" dirty="0"/>
          </a:p>
        </p:txBody>
      </p:sp>
      <p:sp>
        <p:nvSpPr>
          <p:cNvPr id="21506" name="Titre 2"/>
          <p:cNvSpPr>
            <a:spLocks noGrp="1"/>
          </p:cNvSpPr>
          <p:nvPr>
            <p:ph type="title"/>
          </p:nvPr>
        </p:nvSpPr>
        <p:spPr>
          <a:xfrm>
            <a:off x="251520" y="1357313"/>
            <a:ext cx="8678168" cy="1143000"/>
          </a:xfrm>
        </p:spPr>
        <p:txBody>
          <a:bodyPr/>
          <a:lstStyle/>
          <a:p>
            <a:pPr indent="0" algn="ctr" eaLnBrk="1" hangingPunct="1"/>
            <a:r>
              <a:rPr lang="fr-BE" i="1" dirty="0"/>
              <a:t>Course objectives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312B-9014-4109-BA56-74BC4DA44138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2"/>
          <p:cNvSpPr>
            <a:spLocks noGrp="1"/>
          </p:cNvSpPr>
          <p:nvPr>
            <p:ph type="title"/>
          </p:nvPr>
        </p:nvSpPr>
        <p:spPr>
          <a:xfrm>
            <a:off x="0" y="1000125"/>
            <a:ext cx="9144000" cy="1143000"/>
          </a:xfrm>
        </p:spPr>
        <p:txBody>
          <a:bodyPr/>
          <a:lstStyle/>
          <a:p>
            <a:pPr indent="0" algn="ctr" eaLnBrk="1" hangingPunct="1"/>
            <a:r>
              <a:rPr lang="en-US" i="1" dirty="0"/>
              <a:t>Related MKS courses</a:t>
            </a:r>
            <a:endParaRPr lang="fr-BE" i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>
              <a:spcBef>
                <a:spcPct val="50000"/>
              </a:spcBef>
              <a:buClr>
                <a:srgbClr val="103C72"/>
              </a:buClr>
              <a:buSzPct val="75000"/>
              <a:buFont typeface="Wingdings" panose="05000000000000000000" pitchFamily="2" charset="2"/>
              <a:buChar char="q"/>
            </a:pPr>
            <a:r>
              <a:rPr lang="en-GB" sz="2000" i="0" dirty="0">
                <a:solidFill>
                  <a:srgbClr val="103C72"/>
                </a:solidFill>
                <a:latin typeface="Verdana" pitchFamily="34" charset="0"/>
                <a:cs typeface="Arial" charset="0"/>
              </a:rPr>
              <a:t>Budget Support</a:t>
            </a:r>
          </a:p>
          <a:p>
            <a:pPr lvl="0" eaLnBrk="1" hangingPunct="1">
              <a:spcBef>
                <a:spcPct val="50000"/>
              </a:spcBef>
              <a:buClr>
                <a:srgbClr val="103C72"/>
              </a:buClr>
              <a:buSzPct val="75000"/>
              <a:buFont typeface="Wingdings" panose="05000000000000000000" pitchFamily="2" charset="2"/>
              <a:buChar char="q"/>
            </a:pPr>
            <a:r>
              <a:rPr lang="en-GB" sz="2000" i="0" dirty="0">
                <a:solidFill>
                  <a:srgbClr val="103C72"/>
                </a:solidFill>
                <a:latin typeface="Verdana" pitchFamily="34" charset="0"/>
                <a:cs typeface="Arial" charset="0"/>
              </a:rPr>
              <a:t>Specific courses for selected key assessment areas:</a:t>
            </a:r>
          </a:p>
          <a:p>
            <a:pPr marL="622300" lvl="1" indent="-165100" eaLnBrk="1" hangingPunct="1">
              <a:spcBef>
                <a:spcPct val="50000"/>
              </a:spcBef>
              <a:buClr>
                <a:srgbClr val="103C72"/>
              </a:buClr>
              <a:buSzPct val="85000"/>
              <a:buFont typeface="Wingdings" pitchFamily="2" charset="2"/>
              <a:buChar char="ü"/>
            </a:pPr>
            <a:r>
              <a:rPr lang="en-GB" b="0" dirty="0">
                <a:solidFill>
                  <a:srgbClr val="103C72"/>
                </a:solidFill>
                <a:latin typeface="Verdana" pitchFamily="34" charset="0"/>
                <a:cs typeface="Arial" charset="0"/>
              </a:rPr>
              <a:t>Macroeconomics I (Macro for development)</a:t>
            </a:r>
          </a:p>
          <a:p>
            <a:pPr marL="622300" lvl="1" indent="-165100" eaLnBrk="1" hangingPunct="1">
              <a:spcBef>
                <a:spcPct val="50000"/>
              </a:spcBef>
              <a:buClr>
                <a:srgbClr val="103C72"/>
              </a:buClr>
              <a:buSzPct val="85000"/>
              <a:buFont typeface="Wingdings" pitchFamily="2" charset="2"/>
              <a:buChar char="ü"/>
            </a:pPr>
            <a:r>
              <a:rPr lang="en-GB" b="0" dirty="0">
                <a:solidFill>
                  <a:srgbClr val="103C72"/>
                </a:solidFill>
                <a:latin typeface="Verdana" pitchFamily="34" charset="0"/>
                <a:cs typeface="Arial" charset="0"/>
              </a:rPr>
              <a:t>Macroeconomics II </a:t>
            </a:r>
          </a:p>
          <a:p>
            <a:pPr marL="622300" lvl="1" indent="-165100" eaLnBrk="1" hangingPunct="1">
              <a:spcBef>
                <a:spcPct val="50000"/>
              </a:spcBef>
              <a:buClr>
                <a:srgbClr val="103C72"/>
              </a:buClr>
              <a:buSzPct val="85000"/>
              <a:buFont typeface="Wingdings" pitchFamily="2" charset="2"/>
              <a:buChar char="ü"/>
            </a:pPr>
            <a:r>
              <a:rPr lang="en-GB" b="0" dirty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Public Finance Management I</a:t>
            </a:r>
          </a:p>
          <a:p>
            <a:pPr marL="622300" lvl="1" indent="-165100" eaLnBrk="1" hangingPunct="1">
              <a:spcBef>
                <a:spcPct val="50000"/>
              </a:spcBef>
              <a:buClr>
                <a:srgbClr val="103C72"/>
              </a:buClr>
              <a:buSzPct val="85000"/>
              <a:buFont typeface="Wingdings" pitchFamily="2" charset="2"/>
              <a:buChar char="ü"/>
            </a:pPr>
            <a:r>
              <a:rPr lang="en-GB" b="0" dirty="0">
                <a:solidFill>
                  <a:srgbClr val="103C72"/>
                </a:solidFill>
                <a:latin typeface="Verdana" pitchFamily="34" charset="0"/>
                <a:cs typeface="Arial" charset="0"/>
              </a:rPr>
              <a:t>Public Finance Management II (PFM Reform)</a:t>
            </a:r>
          </a:p>
          <a:p>
            <a:pPr marL="622300" lvl="1" indent="-165100" eaLnBrk="1" hangingPunct="1">
              <a:spcBef>
                <a:spcPct val="50000"/>
              </a:spcBef>
              <a:buClr>
                <a:srgbClr val="103C72"/>
              </a:buClr>
              <a:buSzPct val="85000"/>
              <a:buFont typeface="Wingdings" pitchFamily="2" charset="2"/>
              <a:buChar char="ü"/>
            </a:pPr>
            <a:r>
              <a:rPr lang="en-GB" b="0" dirty="0">
                <a:solidFill>
                  <a:srgbClr val="103C72"/>
                </a:solidFill>
                <a:latin typeface="Verdana" pitchFamily="34" charset="0"/>
                <a:cs typeface="Arial" charset="0"/>
              </a:rPr>
              <a:t>Domestic Revenue Mobilisation </a:t>
            </a:r>
          </a:p>
          <a:p>
            <a:pPr marL="622300" lvl="1" indent="-165100" eaLnBrk="1" hangingPunct="1">
              <a:spcBef>
                <a:spcPct val="50000"/>
              </a:spcBef>
              <a:buClr>
                <a:srgbClr val="103C72"/>
              </a:buClr>
              <a:buSzPct val="85000"/>
              <a:buFont typeface="Wingdings" pitchFamily="2" charset="2"/>
              <a:buChar char="ü"/>
            </a:pPr>
            <a:r>
              <a:rPr lang="en-GB" b="0" dirty="0">
                <a:solidFill>
                  <a:srgbClr val="103C72"/>
                </a:solidFill>
                <a:latin typeface="Verdana" pitchFamily="34" charset="0"/>
                <a:cs typeface="Arial" charset="0"/>
              </a:rPr>
              <a:t>Public Expenditure &amp; Financial Accountability (PEFA)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312B-9014-4109-BA56-74BC4DA44138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ce réservé du contenu 1"/>
          <p:cNvSpPr>
            <a:spLocks noGrp="1"/>
          </p:cNvSpPr>
          <p:nvPr>
            <p:ph idx="1"/>
          </p:nvPr>
        </p:nvSpPr>
        <p:spPr>
          <a:xfrm>
            <a:off x="357188" y="2000240"/>
            <a:ext cx="8501062" cy="4572032"/>
          </a:xfrm>
        </p:spPr>
        <p:txBody>
          <a:bodyPr/>
          <a:lstStyle/>
          <a:p>
            <a:pPr eaLnBrk="1" hangingPunct="1">
              <a:spcBef>
                <a:spcPts val="300"/>
              </a:spcBef>
              <a:buClrTx/>
              <a:buFontTx/>
              <a:buNone/>
              <a:defRPr/>
            </a:pPr>
            <a:r>
              <a:rPr lang="en-GB" sz="1800" i="0" dirty="0">
                <a:cs typeface="+mn-cs"/>
              </a:rPr>
              <a:t>DAY 1: PFM and the Budget</a:t>
            </a:r>
          </a:p>
          <a:p>
            <a:pPr marL="533400" lvl="1" indent="-266700" eaLnBrk="1" hangingPunct="1">
              <a:spcBef>
                <a:spcPts val="300"/>
              </a:spcBef>
              <a:buClrTx/>
              <a:defRPr/>
            </a:pPr>
            <a:r>
              <a:rPr lang="en-GB" sz="1800" b="0" dirty="0"/>
              <a:t>1.1. Introduction to PFM and the key concepts</a:t>
            </a:r>
          </a:p>
          <a:p>
            <a:pPr marL="533400" lvl="1" indent="-266700" eaLnBrk="1" hangingPunct="1">
              <a:spcBef>
                <a:spcPts val="300"/>
              </a:spcBef>
              <a:buClrTx/>
              <a:defRPr/>
            </a:pPr>
            <a:r>
              <a:rPr lang="en-GB" sz="1800" b="0" dirty="0"/>
              <a:t>1.2. Budget Cycle + exercise</a:t>
            </a:r>
          </a:p>
          <a:p>
            <a:pPr marL="533400" lvl="1" indent="-266700" eaLnBrk="1" hangingPunct="1">
              <a:spcBef>
                <a:spcPts val="300"/>
              </a:spcBef>
              <a:spcAft>
                <a:spcPts val="1200"/>
              </a:spcAft>
              <a:buClrTx/>
              <a:defRPr/>
            </a:pPr>
            <a:r>
              <a:rPr lang="en-GB" sz="1800" b="0" dirty="0"/>
              <a:t>1.3. Macroeconomics and the Budget+ case study/exercise</a:t>
            </a:r>
          </a:p>
          <a:p>
            <a:pPr eaLnBrk="1" hangingPunct="1">
              <a:spcBef>
                <a:spcPts val="300"/>
              </a:spcBef>
              <a:buClrTx/>
              <a:buFontTx/>
              <a:buNone/>
              <a:defRPr/>
            </a:pPr>
            <a:r>
              <a:rPr lang="en-GB" sz="1800" i="0" dirty="0">
                <a:cs typeface="+mn-cs"/>
              </a:rPr>
              <a:t>DAY 2: Budget preparation and execution</a:t>
            </a:r>
          </a:p>
          <a:p>
            <a:pPr marL="533400" lvl="1" indent="-266700" eaLnBrk="1" hangingPunct="1">
              <a:spcBef>
                <a:spcPts val="300"/>
              </a:spcBef>
              <a:buClrTx/>
              <a:defRPr/>
            </a:pPr>
            <a:r>
              <a:rPr lang="en-GB" sz="1800" b="0" dirty="0"/>
              <a:t>2.1. </a:t>
            </a:r>
            <a:r>
              <a:rPr lang="en-US" sz="1800" b="0" dirty="0"/>
              <a:t>The Budget, budget preparation and MTEF + exercise </a:t>
            </a:r>
            <a:endParaRPr lang="en-GB" sz="1800" b="0" dirty="0"/>
          </a:p>
          <a:p>
            <a:pPr marL="533400" lvl="1" indent="-266700" eaLnBrk="1" hangingPunct="1">
              <a:spcBef>
                <a:spcPts val="300"/>
              </a:spcBef>
              <a:buClrTx/>
              <a:defRPr/>
            </a:pPr>
            <a:r>
              <a:rPr lang="en-GB" sz="1800" b="0" dirty="0"/>
              <a:t>2.2. </a:t>
            </a:r>
            <a:r>
              <a:rPr lang="en-US" sz="1800" b="0" dirty="0"/>
              <a:t>Budget planning &amp; performance + country cases</a:t>
            </a:r>
            <a:endParaRPr lang="en-GB" sz="1800" b="0" dirty="0"/>
          </a:p>
          <a:p>
            <a:pPr marL="533400" lvl="1" indent="-266700" eaLnBrk="1" hangingPunct="1">
              <a:spcBef>
                <a:spcPts val="300"/>
              </a:spcBef>
              <a:spcAft>
                <a:spcPts val="0"/>
              </a:spcAft>
              <a:buClrTx/>
              <a:defRPr/>
            </a:pPr>
            <a:r>
              <a:rPr lang="en-GB" sz="1800" b="0" dirty="0"/>
              <a:t>2.3. Budget execution</a:t>
            </a:r>
          </a:p>
          <a:p>
            <a:pPr marL="533400" lvl="1" indent="-266700" eaLnBrk="1" hangingPunct="1">
              <a:spcBef>
                <a:spcPts val="300"/>
              </a:spcBef>
              <a:spcAft>
                <a:spcPts val="1200"/>
              </a:spcAft>
              <a:buClrTx/>
              <a:defRPr/>
            </a:pPr>
            <a:r>
              <a:rPr lang="en-GB" sz="1800" b="0" dirty="0"/>
              <a:t>2.4. Internal control</a:t>
            </a:r>
          </a:p>
          <a:p>
            <a:pPr lvl="0" eaLnBrk="1" hangingPunct="1">
              <a:spcBef>
                <a:spcPts val="300"/>
              </a:spcBef>
              <a:buClrTx/>
              <a:buNone/>
              <a:defRPr/>
            </a:pPr>
            <a:r>
              <a:rPr lang="en-GB" sz="1800" i="0" dirty="0">
                <a:cs typeface="+mn-cs"/>
              </a:rPr>
              <a:t>DAY 3: Budget Execution; Treasury management</a:t>
            </a:r>
          </a:p>
          <a:p>
            <a:pPr marL="533400" lvl="1" indent="-266700" eaLnBrk="1" hangingPunct="1">
              <a:spcBef>
                <a:spcPts val="300"/>
              </a:spcBef>
              <a:buClrTx/>
              <a:defRPr/>
            </a:pPr>
            <a:r>
              <a:rPr lang="en-GB" sz="1800" b="0" dirty="0"/>
              <a:t>3.1. Payroll, procurement and IT</a:t>
            </a:r>
          </a:p>
          <a:p>
            <a:pPr marL="533400" lvl="1" indent="-266700" eaLnBrk="1" hangingPunct="1">
              <a:spcBef>
                <a:spcPts val="300"/>
              </a:spcBef>
              <a:buClrTx/>
              <a:defRPr/>
            </a:pPr>
            <a:r>
              <a:rPr lang="en-GB" sz="1800" b="0" dirty="0"/>
              <a:t>3.2. Treasury management </a:t>
            </a:r>
            <a:r>
              <a:rPr lang="en-US" sz="1800" b="0" dirty="0"/>
              <a:t>+ simulation exercise on Treasury Single Account</a:t>
            </a:r>
            <a:endParaRPr lang="en-GB" sz="1800" b="0" dirty="0"/>
          </a:p>
        </p:txBody>
      </p:sp>
      <p:sp>
        <p:nvSpPr>
          <p:cNvPr id="25602" name="Titre 2"/>
          <p:cNvSpPr>
            <a:spLocks noGrp="1"/>
          </p:cNvSpPr>
          <p:nvPr>
            <p:ph type="title"/>
          </p:nvPr>
        </p:nvSpPr>
        <p:spPr>
          <a:xfrm>
            <a:off x="0" y="1000125"/>
            <a:ext cx="9144000" cy="1143000"/>
          </a:xfrm>
        </p:spPr>
        <p:txBody>
          <a:bodyPr/>
          <a:lstStyle/>
          <a:p>
            <a:pPr indent="0" algn="ctr" eaLnBrk="1" hangingPunct="1"/>
            <a:r>
              <a:rPr lang="en-GB" sz="3200" i="1" dirty="0"/>
              <a:t>Course outline (1)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312B-9014-4109-BA56-74BC4DA44138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6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6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6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6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6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ce réservé du contenu 1"/>
          <p:cNvSpPr>
            <a:spLocks noGrp="1"/>
          </p:cNvSpPr>
          <p:nvPr>
            <p:ph idx="1"/>
          </p:nvPr>
        </p:nvSpPr>
        <p:spPr>
          <a:xfrm>
            <a:off x="357188" y="2417763"/>
            <a:ext cx="8501062" cy="4083050"/>
          </a:xfrm>
        </p:spPr>
        <p:txBody>
          <a:bodyPr/>
          <a:lstStyle/>
          <a:p>
            <a:pPr eaLnBrk="1" hangingPunct="1">
              <a:spcBef>
                <a:spcPts val="300"/>
              </a:spcBef>
              <a:buClrTx/>
              <a:buNone/>
              <a:defRPr/>
            </a:pPr>
            <a:r>
              <a:rPr lang="en-GB" sz="1800" i="0" dirty="0">
                <a:cs typeface="+mn-cs"/>
              </a:rPr>
              <a:t>DAY 4: Revenue; Accounting &amp; Reporting</a:t>
            </a:r>
          </a:p>
          <a:p>
            <a:pPr marL="533400" lvl="1" indent="-266700" eaLnBrk="1" hangingPunct="1">
              <a:spcBef>
                <a:spcPts val="300"/>
              </a:spcBef>
              <a:buClrTx/>
              <a:defRPr/>
            </a:pPr>
            <a:r>
              <a:rPr lang="en-GB" sz="1800" b="0" dirty="0"/>
              <a:t>4.1. Coding &amp; Classification</a:t>
            </a:r>
          </a:p>
          <a:p>
            <a:pPr marL="533400" lvl="1" indent="-266700" eaLnBrk="1" hangingPunct="1">
              <a:spcBef>
                <a:spcPts val="300"/>
              </a:spcBef>
              <a:buClrTx/>
              <a:defRPr/>
            </a:pPr>
            <a:r>
              <a:rPr lang="en-GB" sz="1800" b="0" dirty="0"/>
              <a:t>4.2. Revenue Administration</a:t>
            </a:r>
          </a:p>
          <a:p>
            <a:pPr marL="533400" lvl="1" indent="-266700" eaLnBrk="1" hangingPunct="1">
              <a:spcBef>
                <a:spcPts val="300"/>
              </a:spcBef>
              <a:spcAft>
                <a:spcPts val="1200"/>
              </a:spcAft>
              <a:buClrTx/>
              <a:defRPr/>
            </a:pPr>
            <a:r>
              <a:rPr lang="en-GB" sz="1800" b="0" dirty="0"/>
              <a:t>4.2. Accounting, recording, reporting + exercise</a:t>
            </a:r>
          </a:p>
          <a:p>
            <a:pPr eaLnBrk="1" hangingPunct="1">
              <a:spcBef>
                <a:spcPts val="300"/>
              </a:spcBef>
              <a:buClrTx/>
              <a:buNone/>
              <a:defRPr/>
            </a:pPr>
            <a:r>
              <a:rPr lang="en-GB" sz="1800" i="0" dirty="0">
                <a:cs typeface="+mn-cs"/>
              </a:rPr>
              <a:t>DAY 5: Audit &amp; External Scrutiny; Link with Budget support</a:t>
            </a:r>
          </a:p>
          <a:p>
            <a:pPr marL="533400" lvl="1" indent="-266700" eaLnBrk="1" hangingPunct="1">
              <a:spcBef>
                <a:spcPts val="300"/>
              </a:spcBef>
              <a:buClrTx/>
              <a:defRPr/>
            </a:pPr>
            <a:r>
              <a:rPr lang="en-GB" sz="1800" b="0" dirty="0"/>
              <a:t>5.1. Internal Audit</a:t>
            </a:r>
          </a:p>
          <a:p>
            <a:pPr marL="533400" lvl="1" indent="-266700" eaLnBrk="1" hangingPunct="1">
              <a:spcBef>
                <a:spcPts val="300"/>
              </a:spcBef>
              <a:buClrTx/>
              <a:defRPr/>
            </a:pPr>
            <a:r>
              <a:rPr lang="en-GB" sz="1800" b="0" dirty="0"/>
              <a:t>5.2. External Audit and Oversight</a:t>
            </a:r>
          </a:p>
          <a:p>
            <a:pPr marL="533400" lvl="1" indent="-266700" eaLnBrk="1" hangingPunct="1">
              <a:spcBef>
                <a:spcPts val="300"/>
              </a:spcBef>
              <a:buClrTx/>
              <a:defRPr/>
            </a:pPr>
            <a:r>
              <a:rPr lang="en-GB" sz="1800" b="0" dirty="0"/>
              <a:t>5.3. </a:t>
            </a:r>
            <a:r>
              <a:rPr lang="en-US" sz="1800" b="0" dirty="0"/>
              <a:t>PFM diagnostic tools, and the PEFA</a:t>
            </a:r>
          </a:p>
          <a:p>
            <a:pPr marL="533400" lvl="1" indent="-266700" eaLnBrk="1" hangingPunct="1">
              <a:spcBef>
                <a:spcPts val="300"/>
              </a:spcBef>
              <a:buClrTx/>
              <a:defRPr/>
            </a:pPr>
            <a:r>
              <a:rPr lang="en-US" sz="1800" b="0" dirty="0"/>
              <a:t>5.4. Introduction to PFM reform sequencing</a:t>
            </a:r>
            <a:endParaRPr lang="en-GB" sz="1800" b="0" dirty="0"/>
          </a:p>
          <a:p>
            <a:pPr marL="266700" lvl="1" indent="0" eaLnBrk="1" hangingPunct="1">
              <a:spcBef>
                <a:spcPts val="300"/>
              </a:spcBef>
              <a:buClrTx/>
              <a:buNone/>
              <a:defRPr/>
            </a:pPr>
            <a:r>
              <a:rPr lang="en-US" sz="1800" b="0" dirty="0"/>
              <a:t>Q&amp;A Session with DEVCO</a:t>
            </a:r>
            <a:endParaRPr lang="en-GB" sz="1800" b="0" dirty="0"/>
          </a:p>
          <a:p>
            <a:pPr marL="0" lvl="1" indent="0" eaLnBrk="1" hangingPunct="1">
              <a:spcBef>
                <a:spcPts val="300"/>
              </a:spcBef>
              <a:spcAft>
                <a:spcPts val="1200"/>
              </a:spcAft>
              <a:buClrTx/>
              <a:buNone/>
              <a:defRPr/>
            </a:pPr>
            <a:endParaRPr lang="en-GB" sz="1800" b="0" dirty="0"/>
          </a:p>
        </p:txBody>
      </p:sp>
      <p:sp>
        <p:nvSpPr>
          <p:cNvPr id="27650" name="Titre 2"/>
          <p:cNvSpPr>
            <a:spLocks noGrp="1"/>
          </p:cNvSpPr>
          <p:nvPr>
            <p:ph type="title"/>
          </p:nvPr>
        </p:nvSpPr>
        <p:spPr>
          <a:xfrm>
            <a:off x="0" y="1214438"/>
            <a:ext cx="9144000" cy="1143000"/>
          </a:xfrm>
        </p:spPr>
        <p:txBody>
          <a:bodyPr/>
          <a:lstStyle/>
          <a:p>
            <a:pPr indent="0" algn="ctr" eaLnBrk="1" hangingPunct="1"/>
            <a:r>
              <a:rPr lang="en-GB" sz="3200" i="1" dirty="0"/>
              <a:t>Course outline (2)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312B-9014-4109-BA56-74BC4DA44138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6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6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6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ce réservé du contenu 1"/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2088753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en-GB" b="1" i="0" dirty="0">
                <a:solidFill>
                  <a:srgbClr val="FF0000"/>
                </a:solidFill>
                <a:ea typeface="+mn-ea"/>
                <a:cs typeface="+mn-cs"/>
              </a:rPr>
              <a:t>Some definitions</a:t>
            </a:r>
          </a:p>
          <a:p>
            <a:pPr marL="457200" indent="-457200">
              <a:spcAft>
                <a:spcPts val="120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en-GB" i="0" dirty="0">
                <a:ea typeface="+mn-ea"/>
                <a:cs typeface="+mn-cs"/>
              </a:rPr>
              <a:t>The specific objectives of PFM</a:t>
            </a:r>
          </a:p>
          <a:p>
            <a:pPr marL="457200" indent="-457200">
              <a:spcAft>
                <a:spcPts val="120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en-GB" i="0" dirty="0">
                <a:ea typeface="+mn-ea"/>
                <a:cs typeface="+mn-cs"/>
              </a:rPr>
              <a:t>The limits of technical approaches to PFM</a:t>
            </a:r>
            <a:endParaRPr lang="en-GB" dirty="0"/>
          </a:p>
        </p:txBody>
      </p:sp>
      <p:sp>
        <p:nvSpPr>
          <p:cNvPr id="22531" name="Titre 2"/>
          <p:cNvSpPr>
            <a:spLocks noGrp="1"/>
          </p:cNvSpPr>
          <p:nvPr>
            <p:ph type="title"/>
          </p:nvPr>
        </p:nvSpPr>
        <p:spPr>
          <a:xfrm>
            <a:off x="0" y="1196752"/>
            <a:ext cx="9144000" cy="1143001"/>
          </a:xfrm>
        </p:spPr>
        <p:txBody>
          <a:bodyPr/>
          <a:lstStyle/>
          <a:p>
            <a:pPr indent="0" algn="ctr" eaLnBrk="1" hangingPunct="1">
              <a:defRPr/>
            </a:pPr>
            <a:r>
              <a:rPr lang="en-GB" dirty="0">
                <a:solidFill>
                  <a:schemeClr val="accent3"/>
                </a:solidFill>
                <a:ea typeface="+mj-ea"/>
                <a:cs typeface="+mj-cs"/>
              </a:rPr>
              <a:t> </a:t>
            </a:r>
            <a:r>
              <a:rPr lang="en-GB" sz="3200" dirty="0"/>
              <a:t>Module outline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312B-9014-4109-BA56-74BC4DA44138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bg" descr="dia-w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iteltekst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395288" y="1340545"/>
            <a:ext cx="8229600" cy="648295"/>
          </a:xfrm>
        </p:spPr>
        <p:txBody>
          <a:bodyPr/>
          <a:lstStyle/>
          <a:p>
            <a:pPr algn="ctr" eaLnBrk="1" hangingPunct="1"/>
            <a:r>
              <a:rPr lang="en-US" sz="3200" dirty="0"/>
              <a:t>What is PFM?</a:t>
            </a:r>
          </a:p>
        </p:txBody>
      </p:sp>
      <p:sp>
        <p:nvSpPr>
          <p:cNvPr id="33795" name="bodytekst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68313" y="1916832"/>
            <a:ext cx="8229600" cy="4536653"/>
          </a:xfrm>
        </p:spPr>
        <p:txBody>
          <a:bodyPr/>
          <a:lstStyle/>
          <a:p>
            <a:pPr marL="444500" lvl="1" indent="0" eaLnBrk="1" hangingPunct="1">
              <a:lnSpc>
                <a:spcPct val="150000"/>
              </a:lnSpc>
              <a:spcBef>
                <a:spcPts val="600"/>
              </a:spcBef>
              <a:buClr>
                <a:srgbClr val="3166CF"/>
              </a:buClr>
              <a:buFontTx/>
              <a:buNone/>
            </a:pPr>
            <a:r>
              <a:rPr lang="en-GB" sz="2400" dirty="0">
                <a:ea typeface="+mn-ea"/>
                <a:cs typeface="+mn-cs"/>
              </a:rPr>
              <a:t>Public Financial Management deals with the management of public resources: the allocation and use of resources collected from the economy.</a:t>
            </a:r>
          </a:p>
          <a:p>
            <a:pPr lvl="1" eaLnBrk="1" hangingPunct="1">
              <a:spcBef>
                <a:spcPct val="50000"/>
              </a:spcBef>
              <a:buClr>
                <a:srgbClr val="3166CF"/>
              </a:buClr>
              <a:buFontTx/>
              <a:buNone/>
            </a:pPr>
            <a:r>
              <a:rPr lang="en-GB" sz="2400" b="0" dirty="0">
                <a:solidFill>
                  <a:srgbClr val="FF0000"/>
                </a:solidFill>
              </a:rPr>
              <a:t>3 basic elements of public finance</a:t>
            </a:r>
            <a:r>
              <a:rPr lang="en-GB" sz="2400" dirty="0">
                <a:solidFill>
                  <a:srgbClr val="FF0000"/>
                </a:solidFill>
              </a:rPr>
              <a:t>:</a:t>
            </a:r>
          </a:p>
          <a:p>
            <a:pPr marL="1257300" lvl="2" indent="-342900" eaLnBrk="1" hangingPunct="1">
              <a:spcBef>
                <a:spcPct val="10000"/>
              </a:spcBef>
              <a:buClr>
                <a:srgbClr val="3166CF"/>
              </a:buClr>
              <a:buSzPct val="125000"/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tx1"/>
                </a:solidFill>
              </a:rPr>
              <a:t>Public expenditure</a:t>
            </a:r>
          </a:p>
          <a:p>
            <a:pPr marL="1257300" lvl="2" indent="-342900" eaLnBrk="1" hangingPunct="1">
              <a:spcBef>
                <a:spcPct val="10000"/>
              </a:spcBef>
              <a:buClr>
                <a:srgbClr val="3166CF"/>
              </a:buClr>
              <a:buSzPct val="125000"/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tx1"/>
                </a:solidFill>
              </a:rPr>
              <a:t>Revenues</a:t>
            </a:r>
          </a:p>
          <a:p>
            <a:pPr marL="1257300" lvl="2" indent="-342900" eaLnBrk="1" hangingPunct="1">
              <a:spcBef>
                <a:spcPct val="10000"/>
              </a:spcBef>
              <a:buClr>
                <a:srgbClr val="3166CF"/>
              </a:buClr>
              <a:buSzPct val="125000"/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tx1"/>
                </a:solidFill>
              </a:rPr>
              <a:t>Government debt</a:t>
            </a:r>
          </a:p>
          <a:p>
            <a:pPr lvl="1" eaLnBrk="1" hangingPunct="1">
              <a:spcBef>
                <a:spcPct val="10000"/>
              </a:spcBef>
              <a:buClr>
                <a:srgbClr val="3166CF"/>
              </a:buClr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70550" y="4653136"/>
            <a:ext cx="3240088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312B-9014-4109-BA56-74BC4DA44138}" type="slidenum">
              <a:rPr lang="en-GB" smtClean="0"/>
              <a:pPr/>
              <a:t>9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0" val="0"/>
  <p:tag name="DS-SLIDEID" val="dia-met-opsomming"/>
  <p:tag name="DS-STYLEID" val="dia-wit-opsommi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b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titelteks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bodyteks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titelteks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0" val="0"/>
  <p:tag name="DS-SLIDEID" val="dia-met-opsomming"/>
  <p:tag name="DS-STYLEID" val="dia-wit-opsommin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b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titelteks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bodytekst"/>
</p:tagLst>
</file>

<file path=ppt/theme/theme1.xml><?xml version="1.0" encoding="utf-8"?>
<a:theme xmlns:a="http://schemas.openxmlformats.org/drawingml/2006/main" name="Slide_Master">
  <a:themeElements>
    <a:clrScheme name="Slide_Master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2379</TotalTime>
  <Words>873</Words>
  <Application>Microsoft Office PowerPoint</Application>
  <PresentationFormat>On-screen Show (4:3)</PresentationFormat>
  <Paragraphs>160</Paragraphs>
  <Slides>25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MS PGothic</vt:lpstr>
      <vt:lpstr>Arial</vt:lpstr>
      <vt:lpstr>Verdana</vt:lpstr>
      <vt:lpstr>Wingdings</vt:lpstr>
      <vt:lpstr>Slide_Master</vt:lpstr>
      <vt:lpstr>Clip</vt:lpstr>
      <vt:lpstr>Worksheet</vt:lpstr>
      <vt:lpstr>INTRODUCTION TO  PUBLIC FINANCE MANAGEMENT</vt:lpstr>
      <vt:lpstr>Introductions</vt:lpstr>
      <vt:lpstr>Practical issues</vt:lpstr>
      <vt:lpstr>Course objectives </vt:lpstr>
      <vt:lpstr>Related MKS courses</vt:lpstr>
      <vt:lpstr>Course outline (1)</vt:lpstr>
      <vt:lpstr>Course outline (2)</vt:lpstr>
      <vt:lpstr> Module outline</vt:lpstr>
      <vt:lpstr>What is PFM?</vt:lpstr>
      <vt:lpstr>What is PFM?</vt:lpstr>
      <vt:lpstr>What is the Government?</vt:lpstr>
      <vt:lpstr> Module outline</vt:lpstr>
      <vt:lpstr>Specific objectives of PFM</vt:lpstr>
      <vt:lpstr>Specific objectives of PFM</vt:lpstr>
      <vt:lpstr>PowerPoint Presentation</vt:lpstr>
      <vt:lpstr>Specific objectives of PFM</vt:lpstr>
      <vt:lpstr>Specific objectives of PFM</vt:lpstr>
      <vt:lpstr>Specific objectives of PFM</vt:lpstr>
      <vt:lpstr>Specific objectives of PFM</vt:lpstr>
      <vt:lpstr>Specific objectives of PFM</vt:lpstr>
      <vt:lpstr>Specific objectives of PFM</vt:lpstr>
      <vt:lpstr> Module outline</vt:lpstr>
      <vt:lpstr>The limits of technical approaches</vt:lpstr>
      <vt:lpstr>The limits of technical approaches</vt:lpstr>
      <vt:lpstr>Key messages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Florence Brosset-Heckel</cp:lastModifiedBy>
  <cp:revision>206</cp:revision>
  <dcterms:created xsi:type="dcterms:W3CDTF">2011-10-28T10:25:18Z</dcterms:created>
  <dcterms:modified xsi:type="dcterms:W3CDTF">2018-03-22T10:19:43Z</dcterms:modified>
</cp:coreProperties>
</file>