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63" r:id="rId4"/>
    <p:sldId id="317" r:id="rId5"/>
    <p:sldId id="264" r:id="rId6"/>
    <p:sldId id="267" r:id="rId7"/>
    <p:sldId id="272" r:id="rId8"/>
    <p:sldId id="316" r:id="rId9"/>
    <p:sldId id="286" r:id="rId10"/>
    <p:sldId id="290" r:id="rId11"/>
    <p:sldId id="296" r:id="rId12"/>
    <p:sldId id="319" r:id="rId13"/>
    <p:sldId id="301" r:id="rId14"/>
    <p:sldId id="312" r:id="rId15"/>
    <p:sldId id="320" r:id="rId16"/>
    <p:sldId id="313" r:id="rId1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3E6FD2"/>
    <a:srgbClr val="99CCFF"/>
    <a:srgbClr val="FFD624"/>
    <a:srgbClr val="3166CF"/>
    <a:srgbClr val="BDDE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 varScale="1">
        <p:scale>
          <a:sx n="72" d="100"/>
          <a:sy n="72" d="100"/>
        </p:scale>
        <p:origin x="102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740AB68-7B73-42AC-B819-3AD5B513F4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709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D66EE0F-C1E1-447F-BD40-C3A90F4A58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413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66EE0F-C1E1-447F-BD40-C3A90F4A589E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23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BEA17BF9-81A0-40C3-AA44-5794856492C2}" type="slidenum">
              <a:rPr lang="en-GB" altLang="en-US" smtClean="0"/>
              <a:pPr defTabSz="917575" eaLnBrk="0" hangingPunct="0"/>
              <a:t>12</a:t>
            </a:fld>
            <a:endParaRPr lang="en-GB" alt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1216468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31BB391D-D963-4A47-BDC7-5FF9CD643994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13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3226138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B8A0ACCC-8BB3-41EF-9CB0-B6A82ECE6865}" type="slidenum">
              <a:rPr lang="en-GB" altLang="en-US" smtClean="0"/>
              <a:pPr defTabSz="917575" eaLnBrk="0" hangingPunct="0"/>
              <a:t>14</a:t>
            </a:fld>
            <a:endParaRPr lang="en-GB" alt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244096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B00F0671-F82C-474A-A74A-278A0C00D568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16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23500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889BF907-CBB8-4AF1-9F61-089A93A0D415}" type="slidenum">
              <a:rPr lang="en-GB" altLang="en-US" smtClean="0"/>
              <a:pPr defTabSz="917575" eaLnBrk="0" hangingPunct="0"/>
              <a:t>3</a:t>
            </a:fld>
            <a:endParaRPr lang="en-GB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7013" indent="-227013">
              <a:lnSpc>
                <a:spcPct val="80000"/>
              </a:lnSpc>
            </a:pPr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140731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EF19DF3A-BB01-4B28-B8C5-929078CEDA88}" type="slidenum">
              <a:rPr lang="en-GB" altLang="en-US" smtClean="0"/>
              <a:pPr defTabSz="917575" eaLnBrk="0" hangingPunct="0"/>
              <a:t>5</a:t>
            </a:fld>
            <a:endParaRPr lang="en-GB" alt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ln/>
          <a:extLst/>
        </p:spPr>
        <p:txBody>
          <a:bodyPr/>
          <a:lstStyle/>
          <a:p>
            <a:pPr marL="220550" indent="-220550">
              <a:lnSpc>
                <a:spcPct val="90000"/>
              </a:lnSpc>
              <a:defRPr/>
            </a:pP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529690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24DF6FC3-3478-4AF7-9875-BABC049F4419}" type="slidenum">
              <a:rPr lang="en-GB" altLang="en-US" smtClean="0"/>
              <a:pPr defTabSz="917575" eaLnBrk="0" hangingPunct="0"/>
              <a:t>6</a:t>
            </a:fld>
            <a:endParaRPr lang="en-GB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2461977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09134221-5CA9-4537-ADC6-324C06056A07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7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pPr marL="219075" indent="-219075">
              <a:lnSpc>
                <a:spcPct val="80000"/>
              </a:lnSpc>
            </a:pPr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1277776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Clr>
                <a:schemeClr val="tx1"/>
              </a:buClr>
            </a:pPr>
            <a:endParaRPr lang="en-US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924621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6D735B22-4211-4058-9D26-D9C3DA6CB70A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9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pPr marL="219075" indent="-219075"/>
            <a:endParaRPr lang="en-US" altLang="en-US" sz="700" dirty="0" smtClean="0"/>
          </a:p>
        </p:txBody>
      </p:sp>
    </p:spTree>
    <p:extLst>
      <p:ext uri="{BB962C8B-B14F-4D97-AF65-F5344CB8AC3E}">
        <p14:creationId xmlns:p14="http://schemas.microsoft.com/office/powerpoint/2010/main" val="1742650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FB0320AB-5865-4151-AB82-E39E20648FC2}" type="slidenum">
              <a:rPr lang="en-GB" altLang="en-US" smtClean="0"/>
              <a:pPr defTabSz="917575" eaLnBrk="0" hangingPunct="0"/>
              <a:t>10</a:t>
            </a:fld>
            <a:endParaRPr lang="en-GB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516672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BEA17BF9-81A0-40C3-AA44-5794856492C2}" type="slidenum">
              <a:rPr lang="en-GB" altLang="en-US" smtClean="0"/>
              <a:pPr defTabSz="917575" eaLnBrk="0" hangingPunct="0"/>
              <a:t>11</a:t>
            </a:fld>
            <a:endParaRPr lang="en-GB" alt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329987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650B993-190D-4FAB-9186-F4F94112DE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23B3F-B071-4BE1-8B9F-04E401DD0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CBDEB-8907-450C-98F7-469FCD8489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CC4B2-D7E4-4D70-BCEE-FDAB4D271B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34858-E695-4225-9C32-67A9CC2A12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DB652-6678-441B-9DA5-C001A2B93F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79A8B-4802-4E07-BF21-22F137B9F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EA5C6-FC48-4492-8818-E3956DA45D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79ED5-AC53-461F-90A3-CE0462312C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A3294-84A9-41F7-9BCE-AB950DE6C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ED700-A39F-4731-9B7E-AB0A289E4B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EDF82F8-FF94-4E55-ABA2-FB0A9B52D4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1389068" y="3573016"/>
            <a:ext cx="6326204" cy="855669"/>
          </a:xfrm>
        </p:spPr>
        <p:txBody>
          <a:bodyPr/>
          <a:lstStyle/>
          <a:p>
            <a:r>
              <a:rPr lang="fr-FR" altLang="en-US" sz="2800" dirty="0" smtClean="0"/>
              <a:t>Module 1.2: The Budget Cycle </a:t>
            </a:r>
          </a:p>
          <a:p>
            <a:endParaRPr lang="en-GB" altLang="en-US" sz="2800" dirty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44576" y="1844824"/>
            <a:ext cx="7215188" cy="790575"/>
          </a:xfrm>
        </p:spPr>
        <p:txBody>
          <a:bodyPr/>
          <a:lstStyle/>
          <a:p>
            <a:pPr indent="0" algn="ctr" eaLnBrk="1" hangingPunct="1"/>
            <a:r>
              <a:rPr lang="en-US" altLang="en-US" sz="2800" dirty="0" smtClean="0">
                <a:solidFill>
                  <a:srgbClr val="FFC000"/>
                </a:solidFill>
              </a:rPr>
              <a:t>INTRODUCTION TO </a:t>
            </a:r>
            <a:br>
              <a:rPr lang="en-US" altLang="en-US" sz="2800" dirty="0" smtClean="0">
                <a:solidFill>
                  <a:srgbClr val="FFC000"/>
                </a:solidFill>
              </a:rPr>
            </a:br>
            <a:r>
              <a:rPr lang="en-US" altLang="en-US" sz="2800" dirty="0" smtClean="0">
                <a:solidFill>
                  <a:srgbClr val="FFC000"/>
                </a:solidFill>
              </a:rPr>
              <a:t>PUBLIC FINANCE MANAGEMENT</a:t>
            </a:r>
            <a:endParaRPr lang="en-GB" altLang="en-US" sz="2800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314440"/>
            <a:ext cx="8424862" cy="685800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4. Accounting </a:t>
            </a:r>
            <a:r>
              <a:rPr lang="en-GB" sz="3200" kern="1200" dirty="0" smtClean="0"/>
              <a:t>&amp; Reporting</a:t>
            </a:r>
            <a:endParaRPr lang="en-GB" sz="3200" kern="1200" dirty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420888"/>
            <a:ext cx="7696200" cy="396044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dirty="0" smtClean="0">
                <a:solidFill>
                  <a:srgbClr val="FF0000"/>
                </a:solidFill>
              </a:rPr>
              <a:t>Budgetary Accounting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dirty="0" smtClean="0"/>
              <a:t>Definition</a:t>
            </a:r>
            <a:r>
              <a:rPr lang="en-GB" altLang="en-US" dirty="0" smtClean="0"/>
              <a:t>: </a:t>
            </a:r>
            <a:r>
              <a:rPr lang="en-GB" altLang="en-US" i="0" dirty="0" smtClean="0"/>
              <a:t>maintaining records and reporting on the execution of the budget.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dirty="0" smtClean="0"/>
              <a:t>Aim</a:t>
            </a:r>
            <a:r>
              <a:rPr lang="en-GB" altLang="en-US" dirty="0" smtClean="0"/>
              <a:t>: </a:t>
            </a:r>
            <a:r>
              <a:rPr lang="en-GB" altLang="en-US" i="0" dirty="0" smtClean="0"/>
              <a:t>monitor and control compliance with budget appropriations.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i="0" dirty="0" smtClean="0"/>
              <a:t>Accounting basis </a:t>
            </a:r>
            <a:r>
              <a:rPr lang="en-GB" altLang="en-US" i="0" dirty="0" smtClean="0"/>
              <a:t>(cash or accrual, same as the budgeting basis).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endParaRPr lang="en-GB" altLang="en-US" i="0" dirty="0" smtClean="0"/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endParaRPr lang="en-GB" altLang="en-US" i="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468313" y="1314440"/>
            <a:ext cx="8424862" cy="6858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</a:t>
            </a:r>
            <a:r>
              <a:rPr lang="en-GB" sz="3200" b="1" dirty="0" smtClean="0">
                <a:latin typeface="+mj-lt"/>
                <a:ea typeface="+mj-ea"/>
                <a:cs typeface="+mj-cs"/>
              </a:rPr>
              <a:t>4. Accounting &amp; Reporting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348880"/>
            <a:ext cx="7924800" cy="359472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dirty="0" smtClean="0">
                <a:solidFill>
                  <a:srgbClr val="FF0000"/>
                </a:solidFill>
              </a:rPr>
              <a:t>Financial Accounting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dirty="0" smtClean="0"/>
              <a:t>Definition</a:t>
            </a:r>
            <a:r>
              <a:rPr lang="en-GB" altLang="en-US" dirty="0" smtClean="0"/>
              <a:t>: </a:t>
            </a:r>
            <a:r>
              <a:rPr lang="en-GB" altLang="en-US" i="0" dirty="0" smtClean="0"/>
              <a:t>maintaining records and reporting on revenues and expenditure, assets and liabilities.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spcAft>
                <a:spcPts val="300"/>
              </a:spcAft>
              <a:buNone/>
            </a:pPr>
            <a:r>
              <a:rPr lang="en-GB" altLang="en-US" b="1" dirty="0" smtClean="0"/>
              <a:t>Aim:</a:t>
            </a:r>
            <a:r>
              <a:rPr lang="en-GB" altLang="en-US" dirty="0" smtClean="0"/>
              <a:t> Annual Financial Statements;</a:t>
            </a:r>
          </a:p>
          <a:p>
            <a:pPr marL="1160463" lvl="1" indent="-260350" eaLnBrk="1" hangingPunct="1">
              <a:lnSpc>
                <a:spcPct val="90000"/>
              </a:lnSpc>
              <a:buClrTx/>
              <a:buFont typeface="Arial" pitchFamily="34" charset="0"/>
              <a:buChar char="•"/>
            </a:pPr>
            <a:r>
              <a:rPr lang="en-GB" altLang="en-US" sz="2400" b="0" dirty="0" smtClean="0"/>
              <a:t>Revenues and expenditures;</a:t>
            </a:r>
          </a:p>
          <a:p>
            <a:pPr marL="1160463" lvl="1" indent="-260350" eaLnBrk="1" hangingPunct="1">
              <a:lnSpc>
                <a:spcPct val="90000"/>
              </a:lnSpc>
              <a:buClrTx/>
              <a:buFont typeface="Arial" pitchFamily="34" charset="0"/>
              <a:buChar char="•"/>
            </a:pPr>
            <a:r>
              <a:rPr lang="en-GB" altLang="en-US" sz="2400" b="0" dirty="0" smtClean="0"/>
              <a:t>Balance sheet (assets and liabilities).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None/>
            </a:pPr>
            <a:r>
              <a:rPr lang="en-GB" altLang="en-US" b="1" i="0" dirty="0" smtClean="0"/>
              <a:t>Accounting basis </a:t>
            </a:r>
            <a:r>
              <a:rPr lang="en-GB" altLang="en-US" i="0" dirty="0" smtClean="0"/>
              <a:t>(cash or accrual, does not depend on the budgeting basis).</a:t>
            </a:r>
          </a:p>
          <a:p>
            <a:pPr lvl="1" eaLnBrk="1" hangingPunct="1">
              <a:lnSpc>
                <a:spcPct val="90000"/>
              </a:lnSpc>
            </a:pPr>
            <a:endParaRPr lang="en-GB" alt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468313" y="1314440"/>
            <a:ext cx="8424862" cy="6858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</a:t>
            </a:r>
            <a:r>
              <a:rPr lang="en-GB" sz="3200" b="1" dirty="0" smtClean="0">
                <a:latin typeface="+mj-lt"/>
                <a:ea typeface="+mj-ea"/>
                <a:cs typeface="+mj-cs"/>
              </a:rPr>
              <a:t>4. Accounting &amp; Reporting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348880"/>
            <a:ext cx="7924800" cy="3594720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50000"/>
              </a:spcBef>
              <a:spcAft>
                <a:spcPts val="600"/>
              </a:spcAft>
              <a:buFontTx/>
              <a:buNone/>
            </a:pPr>
            <a:r>
              <a:rPr lang="en-GB" altLang="en-US" b="1" dirty="0" smtClean="0">
                <a:solidFill>
                  <a:srgbClr val="FF0000"/>
                </a:solidFill>
              </a:rPr>
              <a:t>Coding Structure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spcAft>
                <a:spcPts val="600"/>
              </a:spcAft>
              <a:buFontTx/>
              <a:buNone/>
            </a:pPr>
            <a:r>
              <a:rPr lang="en-GB" altLang="en-US" b="1" dirty="0" smtClean="0"/>
              <a:t>Chart of Accounts (</a:t>
            </a:r>
            <a:r>
              <a:rPr lang="en-GB" altLang="en-US" b="1" dirty="0" err="1" smtClean="0"/>
              <a:t>CoA</a:t>
            </a:r>
            <a:r>
              <a:rPr lang="en-GB" altLang="en-US" b="1" dirty="0" smtClean="0"/>
              <a:t>): </a:t>
            </a:r>
            <a:r>
              <a:rPr lang="en-GB" altLang="en-US" i="0" dirty="0" smtClean="0"/>
              <a:t>coding framework for financial transactions.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en-GB" altLang="en-US" b="1" dirty="0" smtClean="0"/>
              <a:t>Aim</a:t>
            </a:r>
            <a:r>
              <a:rPr lang="en-GB" altLang="en-US" dirty="0" smtClean="0"/>
              <a:t>: </a:t>
            </a:r>
            <a:r>
              <a:rPr lang="en-GB" altLang="en-US" i="0" dirty="0" smtClean="0"/>
              <a:t>recording </a:t>
            </a:r>
            <a:r>
              <a:rPr lang="en-US" altLang="en-US" i="0" dirty="0" smtClean="0"/>
              <a:t>each financial transaction for purposes of expenditure control, costing, and economic and </a:t>
            </a:r>
            <a:r>
              <a:rPr lang="en-GB" altLang="en-US" i="0" dirty="0" smtClean="0"/>
              <a:t>statistical analysis.</a:t>
            </a:r>
          </a:p>
          <a:p>
            <a:pPr lvl="1" eaLnBrk="1" hangingPunct="1">
              <a:lnSpc>
                <a:spcPct val="90000"/>
              </a:lnSpc>
            </a:pPr>
            <a:endParaRPr lang="en-GB" alt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457700" y="3260725"/>
            <a:ext cx="2263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GB" altLang="en-US" smtClean="0">
                <a:solidFill>
                  <a:srgbClr val="DBE0E7"/>
                </a:solidFill>
              </a:rPr>
              <a:t>l</a:t>
            </a:r>
            <a:endParaRPr kumimoji="1" lang="en-GB" altLang="en-US">
              <a:solidFill>
                <a:srgbClr val="DBE0E7"/>
              </a:solidFill>
            </a:endParaRPr>
          </a:p>
        </p:txBody>
      </p:sp>
      <p:sp>
        <p:nvSpPr>
          <p:cNvPr id="27652" name="Rectangle 8"/>
          <p:cNvSpPr>
            <a:spLocks noGrp="1" noChangeArrowheads="1"/>
          </p:cNvSpPr>
          <p:nvPr>
            <p:ph type="title"/>
          </p:nvPr>
        </p:nvSpPr>
        <p:spPr>
          <a:xfrm>
            <a:off x="952500" y="1266827"/>
            <a:ext cx="7467600" cy="804851"/>
          </a:xfrm>
        </p:spPr>
        <p:txBody>
          <a:bodyPr/>
          <a:lstStyle/>
          <a:p>
            <a:pPr>
              <a:defRPr/>
            </a:pPr>
            <a:r>
              <a:rPr lang="en-GB" sz="3200" kern="1200" dirty="0" smtClean="0"/>
              <a:t>Phase 5. External Audit</a:t>
            </a:r>
            <a:endParaRPr lang="en-GB" sz="3200" kern="1200" dirty="0"/>
          </a:p>
        </p:txBody>
      </p:sp>
      <p:sp>
        <p:nvSpPr>
          <p:cNvPr id="1434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472" y="2205038"/>
            <a:ext cx="8105802" cy="443867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altLang="en-US" b="1" dirty="0" smtClean="0"/>
              <a:t>Supreme Audit Institution (SAI)</a:t>
            </a:r>
            <a:r>
              <a:rPr lang="en-GB" altLang="en-US" i="0" dirty="0" smtClean="0"/>
              <a:t>:The institution of the State responsible for </a:t>
            </a:r>
            <a:r>
              <a:rPr lang="en-GB" altLang="en-US" i="0" dirty="0" smtClean="0">
                <a:solidFill>
                  <a:srgbClr val="FF0000"/>
                </a:solidFill>
              </a:rPr>
              <a:t>public external scrutiny</a:t>
            </a:r>
            <a:r>
              <a:rPr lang="en-GB" altLang="en-US" i="0" dirty="0" smtClean="0"/>
              <a:t> of the government’s Annual Financial Statements</a:t>
            </a:r>
          </a:p>
          <a:p>
            <a:pPr marL="449263" indent="-187325">
              <a:spcAft>
                <a:spcPts val="1200"/>
              </a:spcAft>
              <a:buNone/>
            </a:pPr>
            <a:r>
              <a:rPr lang="en-US" dirty="0" smtClean="0"/>
              <a:t>“The principal task of SAIs is to examine whether public funds are spent economically, efficiently and effectively in compliance with existing rules and regulations.” INTOSAI (2009)</a:t>
            </a:r>
            <a:endParaRPr lang="en-GB" altLang="en-US" b="1" dirty="0" smtClean="0"/>
          </a:p>
          <a:p>
            <a:pPr>
              <a:buFontTx/>
              <a:buNone/>
            </a:pPr>
            <a:r>
              <a:rPr lang="en-GB" altLang="en-US" b="1" dirty="0" smtClean="0"/>
              <a:t>International standards require...</a:t>
            </a:r>
            <a:endParaRPr lang="en-GB" altLang="en-US" dirty="0" smtClean="0"/>
          </a:p>
          <a:p>
            <a:pPr>
              <a:buClrTx/>
              <a:buFont typeface="Wingdings" pitchFamily="2" charset="2"/>
              <a:buChar char="ü"/>
            </a:pPr>
            <a:r>
              <a:rPr lang="en-GB" altLang="en-US" i="0" dirty="0" smtClean="0"/>
              <a:t>Independence from executive;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en-GB" altLang="en-US" i="0" dirty="0" smtClean="0"/>
              <a:t>Legislative mandate enshrined in Constitution.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5CC4B2-D7E4-4D70-BCEE-FDAB4D271B04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1187450" y="1319202"/>
            <a:ext cx="64770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kumimoji="1" lang="en-GB" sz="3400" b="1" dirty="0"/>
              <a:t> </a:t>
            </a:r>
            <a:r>
              <a:rPr kumimoji="1" lang="en-GB" sz="3400" b="1" dirty="0" smtClean="0"/>
              <a:t>Phase </a:t>
            </a:r>
            <a:r>
              <a:rPr lang="en-GB" sz="3200" b="1" dirty="0" smtClean="0">
                <a:latin typeface="+mj-lt"/>
                <a:ea typeface="+mj-ea"/>
                <a:cs typeface="+mj-cs"/>
              </a:rPr>
              <a:t>6</a:t>
            </a:r>
            <a:r>
              <a:rPr lang="en-GB" sz="3200" b="1" dirty="0">
                <a:latin typeface="+mj-lt"/>
                <a:ea typeface="+mj-ea"/>
                <a:cs typeface="+mj-cs"/>
              </a:rPr>
              <a:t>. Policy Review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2143116"/>
            <a:ext cx="8164508" cy="428628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en-GB" altLang="en-US" i="0" dirty="0" smtClean="0"/>
              <a:t>Assessment of </a:t>
            </a:r>
            <a:r>
              <a:rPr lang="en-GB" altLang="en-US" i="0" dirty="0" smtClean="0">
                <a:solidFill>
                  <a:srgbClr val="FF0000"/>
                </a:solidFill>
              </a:rPr>
              <a:t>actual versus desired</a:t>
            </a:r>
            <a:r>
              <a:rPr lang="en-GB" altLang="en-US" i="0" dirty="0" smtClean="0"/>
              <a:t> government policy outcomes;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en-GB" altLang="en-US" i="0" dirty="0" smtClean="0"/>
              <a:t>Ex-post analysis of impact of government policy programmes;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en-GB" altLang="en-US" i="0" dirty="0" smtClean="0"/>
              <a:t>Is there a Performance Assessment Framework (PAF) for monitoring and evaluation?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en-GB" altLang="en-US" i="0" dirty="0" smtClean="0"/>
              <a:t>Adaptation of Strategic Planning on the basis of analysis of policy implementation.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ClrTx/>
              <a:buNone/>
            </a:pPr>
            <a:r>
              <a:rPr lang="en-GB" altLang="en-US" i="0" dirty="0" smtClean="0"/>
              <a:t>NB: ... should be integrated with the Strategic Planning Phase of the Budget Cycle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81148" y="1319202"/>
            <a:ext cx="64770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kumimoji="1" lang="en-GB" sz="3400" b="1" dirty="0"/>
              <a:t> </a:t>
            </a:r>
            <a:r>
              <a:rPr kumimoji="1" lang="en-GB" sz="3400" b="1" dirty="0" smtClean="0"/>
              <a:t>Key message...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398" y="2056934"/>
            <a:ext cx="6139204" cy="454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90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ChangeArrowheads="1"/>
          </p:cNvSpPr>
          <p:nvPr/>
        </p:nvSpPr>
        <p:spPr bwMode="auto">
          <a:xfrm>
            <a:off x="4267200" y="2466996"/>
            <a:ext cx="1581150" cy="396240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3400" y="2314596"/>
            <a:ext cx="99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09600" y="2619396"/>
            <a:ext cx="114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3228996"/>
            <a:ext cx="381000" cy="228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endParaRPr lang="nl-NL" altLang="en-US" b="1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029200" y="5817316"/>
            <a:ext cx="70532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</a:t>
            </a:r>
            <a:endParaRPr lang="en-GB" altLang="en-US" b="1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6400800" y="5893516"/>
            <a:ext cx="312586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t+1</a:t>
            </a:r>
            <a:endParaRPr lang="en-GB" altLang="en-US" b="1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7848600" y="5893516"/>
            <a:ext cx="312586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t+2</a:t>
            </a:r>
            <a:endParaRPr lang="en-GB" altLang="en-US" b="1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04800" y="2022721"/>
            <a:ext cx="762000" cy="48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Fiscal Year:</a:t>
            </a:r>
            <a:endParaRPr lang="en-GB" altLang="en-US" b="1" dirty="0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1752600" y="5817316"/>
            <a:ext cx="253274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t-2</a:t>
            </a:r>
            <a:endParaRPr lang="en-GB" altLang="en-US" b="1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352800" y="5817316"/>
            <a:ext cx="253274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t-1</a:t>
            </a:r>
            <a:endParaRPr lang="en-GB" altLang="en-US" b="1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4267200" y="2466996"/>
            <a:ext cx="0" cy="76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28600" y="2730521"/>
            <a:ext cx="5589588" cy="604838"/>
            <a:chOff x="144" y="1318"/>
            <a:chExt cx="3521" cy="381"/>
          </a:xfrm>
        </p:grpSpPr>
        <p:sp>
          <p:nvSpPr>
            <p:cNvPr id="16423" name="Rectangle 15"/>
            <p:cNvSpPr>
              <a:spLocks noChangeArrowheads="1"/>
            </p:cNvSpPr>
            <p:nvPr/>
          </p:nvSpPr>
          <p:spPr bwMode="auto">
            <a:xfrm>
              <a:off x="144" y="1318"/>
              <a:ext cx="528" cy="3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T-1</a:t>
              </a:r>
              <a:endParaRPr lang="en-GB" altLang="en-US" b="1"/>
            </a:p>
          </p:txBody>
        </p:sp>
        <p:sp>
          <p:nvSpPr>
            <p:cNvPr id="16424" name="AutoShape 16"/>
            <p:cNvSpPr>
              <a:spLocks noChangeArrowheads="1"/>
            </p:cNvSpPr>
            <p:nvPr/>
          </p:nvSpPr>
          <p:spPr bwMode="auto">
            <a:xfrm>
              <a:off x="2735" y="144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smtClean="0"/>
                <a:t>External Audit</a:t>
              </a:r>
              <a:endParaRPr lang="en-US" altLang="en-US" b="1" dirty="0"/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Policy Review</a:t>
              </a:r>
              <a:endParaRPr lang="en-GB" altLang="en-US" b="1" dirty="0"/>
            </a:p>
          </p:txBody>
        </p:sp>
        <p:sp>
          <p:nvSpPr>
            <p:cNvPr id="16425" name="AutoShape 17"/>
            <p:cNvSpPr>
              <a:spLocks noChangeArrowheads="1"/>
            </p:cNvSpPr>
            <p:nvPr/>
          </p:nvSpPr>
          <p:spPr bwMode="auto">
            <a:xfrm>
              <a:off x="1743" y="144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Budget Execution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Account. &amp; </a:t>
              </a:r>
              <a:r>
                <a:rPr lang="en-US" altLang="en-US" b="1" dirty="0" smtClean="0"/>
                <a:t>Rep.</a:t>
              </a:r>
              <a:endParaRPr lang="en-GB" altLang="en-US" b="1" dirty="0"/>
            </a:p>
          </p:txBody>
        </p:sp>
        <p:sp>
          <p:nvSpPr>
            <p:cNvPr id="16426" name="AutoShape 18"/>
            <p:cNvSpPr>
              <a:spLocks noChangeArrowheads="1"/>
            </p:cNvSpPr>
            <p:nvPr/>
          </p:nvSpPr>
          <p:spPr bwMode="auto">
            <a:xfrm>
              <a:off x="751" y="144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err="1"/>
                <a:t>Strat</a:t>
              </a:r>
              <a:r>
                <a:rPr lang="en-US" altLang="en-US" b="1" dirty="0"/>
                <a:t>.  Planning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&amp; Budget Prep.</a:t>
              </a:r>
              <a:endParaRPr lang="en-GB" altLang="en-US" b="1" dirty="0"/>
            </a:p>
          </p:txBody>
        </p:sp>
      </p:grpSp>
      <p:sp>
        <p:nvSpPr>
          <p:cNvPr id="16399" name="Line 19"/>
          <p:cNvSpPr>
            <a:spLocks noChangeShapeType="1"/>
          </p:cNvSpPr>
          <p:nvPr/>
        </p:nvSpPr>
        <p:spPr bwMode="auto">
          <a:xfrm>
            <a:off x="26670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0" name="Line 20"/>
          <p:cNvSpPr>
            <a:spLocks noChangeShapeType="1"/>
          </p:cNvSpPr>
          <p:nvPr/>
        </p:nvSpPr>
        <p:spPr bwMode="auto">
          <a:xfrm>
            <a:off x="42672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1" name="Line 21"/>
          <p:cNvSpPr>
            <a:spLocks noChangeShapeType="1"/>
          </p:cNvSpPr>
          <p:nvPr/>
        </p:nvSpPr>
        <p:spPr bwMode="auto">
          <a:xfrm>
            <a:off x="58674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2" name="Line 22"/>
          <p:cNvSpPr>
            <a:spLocks noChangeShapeType="1"/>
          </p:cNvSpPr>
          <p:nvPr/>
        </p:nvSpPr>
        <p:spPr bwMode="auto">
          <a:xfrm>
            <a:off x="7467600" y="2162196"/>
            <a:ext cx="0" cy="4267200"/>
          </a:xfrm>
          <a:prstGeom prst="line">
            <a:avLst/>
          </a:prstGeom>
          <a:noFill/>
          <a:ln w="9525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3" name="Line 23"/>
          <p:cNvSpPr>
            <a:spLocks noChangeShapeType="1"/>
          </p:cNvSpPr>
          <p:nvPr/>
        </p:nvSpPr>
        <p:spPr bwMode="auto">
          <a:xfrm>
            <a:off x="1219200" y="3609996"/>
            <a:ext cx="4648200" cy="0"/>
          </a:xfrm>
          <a:prstGeom prst="line">
            <a:avLst/>
          </a:prstGeom>
          <a:noFill/>
          <a:ln w="19050">
            <a:solidFill>
              <a:srgbClr val="DBE0E7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4" name="Line 24"/>
          <p:cNvSpPr>
            <a:spLocks noChangeShapeType="1"/>
          </p:cNvSpPr>
          <p:nvPr/>
        </p:nvSpPr>
        <p:spPr bwMode="auto">
          <a:xfrm>
            <a:off x="5867400" y="3609996"/>
            <a:ext cx="3048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8600" y="4940321"/>
            <a:ext cx="8713788" cy="803275"/>
            <a:chOff x="144" y="2710"/>
            <a:chExt cx="5489" cy="506"/>
          </a:xfrm>
        </p:grpSpPr>
        <p:sp>
          <p:nvSpPr>
            <p:cNvPr id="16417" name="Rectangle 26"/>
            <p:cNvSpPr>
              <a:spLocks noChangeArrowheads="1"/>
            </p:cNvSpPr>
            <p:nvPr/>
          </p:nvSpPr>
          <p:spPr bwMode="auto">
            <a:xfrm>
              <a:off x="144" y="2710"/>
              <a:ext cx="528" cy="3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T+1</a:t>
              </a:r>
              <a:endParaRPr lang="en-GB" altLang="en-US" b="1"/>
            </a:p>
          </p:txBody>
        </p:sp>
        <p:sp>
          <p:nvSpPr>
            <p:cNvPr id="16418" name="AutoShape 27"/>
            <p:cNvSpPr>
              <a:spLocks noChangeArrowheads="1"/>
            </p:cNvSpPr>
            <p:nvPr/>
          </p:nvSpPr>
          <p:spPr bwMode="auto">
            <a:xfrm>
              <a:off x="4703" y="2832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smtClean="0"/>
                <a:t>External </a:t>
              </a:r>
              <a:r>
                <a:rPr lang="en-US" altLang="en-US" b="1" dirty="0"/>
                <a:t>Audit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Policy Review</a:t>
              </a:r>
              <a:endParaRPr lang="en-GB" altLang="en-US" b="1" dirty="0"/>
            </a:p>
          </p:txBody>
        </p:sp>
        <p:sp>
          <p:nvSpPr>
            <p:cNvPr id="16419" name="AutoShape 28"/>
            <p:cNvSpPr>
              <a:spLocks noChangeArrowheads="1"/>
            </p:cNvSpPr>
            <p:nvPr/>
          </p:nvSpPr>
          <p:spPr bwMode="auto">
            <a:xfrm>
              <a:off x="3711" y="2832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Budget Execution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Account. &amp; </a:t>
              </a:r>
              <a:r>
                <a:rPr lang="en-US" altLang="en-US" b="1" dirty="0" smtClean="0"/>
                <a:t>Rep.</a:t>
              </a:r>
              <a:endParaRPr lang="en-GB" altLang="en-US" b="1" dirty="0"/>
            </a:p>
          </p:txBody>
        </p:sp>
        <p:sp>
          <p:nvSpPr>
            <p:cNvPr id="16420" name="AutoShape 29"/>
            <p:cNvSpPr>
              <a:spLocks noChangeArrowheads="1"/>
            </p:cNvSpPr>
            <p:nvPr/>
          </p:nvSpPr>
          <p:spPr bwMode="auto">
            <a:xfrm>
              <a:off x="2719" y="2832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Strat.  Planning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&amp; Budget Prep.</a:t>
              </a:r>
              <a:endParaRPr lang="en-GB" altLang="en-US" b="1"/>
            </a:p>
          </p:txBody>
        </p:sp>
        <p:sp>
          <p:nvSpPr>
            <p:cNvPr id="16421" name="Line 30"/>
            <p:cNvSpPr>
              <a:spLocks noChangeShapeType="1"/>
            </p:cNvSpPr>
            <p:nvPr/>
          </p:nvSpPr>
          <p:spPr bwMode="auto">
            <a:xfrm>
              <a:off x="2688" y="3216"/>
              <a:ext cx="2928" cy="0"/>
            </a:xfrm>
            <a:prstGeom prst="line">
              <a:avLst/>
            </a:prstGeom>
            <a:noFill/>
            <a:ln w="19050">
              <a:solidFill>
                <a:srgbClr val="DBE0E7"/>
              </a:solidFill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22" name="Line 31"/>
            <p:cNvSpPr>
              <a:spLocks noChangeShapeType="1"/>
            </p:cNvSpPr>
            <p:nvPr/>
          </p:nvSpPr>
          <p:spPr bwMode="auto">
            <a:xfrm>
              <a:off x="768" y="3216"/>
              <a:ext cx="19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</p:grpSp>
      <p:grpSp>
        <p:nvGrpSpPr>
          <p:cNvPr id="16406" name="Group 32"/>
          <p:cNvGrpSpPr>
            <a:grpSpLocks/>
          </p:cNvGrpSpPr>
          <p:nvPr/>
        </p:nvGrpSpPr>
        <p:grpSpPr bwMode="auto">
          <a:xfrm>
            <a:off x="228600" y="3905271"/>
            <a:ext cx="8610600" cy="847725"/>
            <a:chOff x="144" y="2058"/>
            <a:chExt cx="5424" cy="534"/>
          </a:xfrm>
        </p:grpSpPr>
        <p:sp>
          <p:nvSpPr>
            <p:cNvPr id="16409" name="AutoShape 33"/>
            <p:cNvSpPr>
              <a:spLocks noChangeArrowheads="1"/>
            </p:cNvSpPr>
            <p:nvPr/>
          </p:nvSpPr>
          <p:spPr bwMode="auto">
            <a:xfrm>
              <a:off x="336" y="2304"/>
              <a:ext cx="240" cy="144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endParaRPr lang="nl-NL" altLang="en-US" b="1"/>
            </a:p>
          </p:txBody>
        </p:sp>
        <p:sp>
          <p:nvSpPr>
            <p:cNvPr id="16410" name="Rectangle 34"/>
            <p:cNvSpPr>
              <a:spLocks noChangeArrowheads="1"/>
            </p:cNvSpPr>
            <p:nvPr/>
          </p:nvSpPr>
          <p:spPr bwMode="auto">
            <a:xfrm>
              <a:off x="144" y="2058"/>
              <a:ext cx="528" cy="3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</a:t>
              </a:r>
              <a:endParaRPr lang="en-GB" altLang="en-US" b="1"/>
            </a:p>
          </p:txBody>
        </p:sp>
        <p:sp>
          <p:nvSpPr>
            <p:cNvPr id="16411" name="AutoShape 35"/>
            <p:cNvSpPr>
              <a:spLocks noChangeArrowheads="1"/>
            </p:cNvSpPr>
            <p:nvPr/>
          </p:nvSpPr>
          <p:spPr bwMode="auto">
            <a:xfrm>
              <a:off x="3695" y="216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smtClean="0"/>
                <a:t>External </a:t>
              </a:r>
              <a:r>
                <a:rPr lang="en-US" altLang="en-US" b="1" dirty="0"/>
                <a:t>Audit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Policy Review</a:t>
              </a:r>
              <a:endParaRPr lang="en-GB" altLang="en-US" b="1" dirty="0"/>
            </a:p>
          </p:txBody>
        </p:sp>
        <p:sp>
          <p:nvSpPr>
            <p:cNvPr id="16412" name="AutoShape 36"/>
            <p:cNvSpPr>
              <a:spLocks noChangeArrowheads="1"/>
            </p:cNvSpPr>
            <p:nvPr/>
          </p:nvSpPr>
          <p:spPr bwMode="auto">
            <a:xfrm>
              <a:off x="2703" y="216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  Budget Execution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Account. &amp; </a:t>
              </a:r>
              <a:r>
                <a:rPr lang="en-US" altLang="en-US" b="1" dirty="0" smtClean="0"/>
                <a:t>Rep.</a:t>
              </a:r>
              <a:endParaRPr lang="en-GB" altLang="en-US" b="1" dirty="0"/>
            </a:p>
          </p:txBody>
        </p:sp>
        <p:sp>
          <p:nvSpPr>
            <p:cNvPr id="16413" name="AutoShape 37"/>
            <p:cNvSpPr>
              <a:spLocks noChangeArrowheads="1"/>
            </p:cNvSpPr>
            <p:nvPr/>
          </p:nvSpPr>
          <p:spPr bwMode="auto">
            <a:xfrm>
              <a:off x="1711" y="216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Strat.  Planning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&amp; Budget Prep.</a:t>
              </a:r>
              <a:endParaRPr lang="en-GB" altLang="en-US" b="1"/>
            </a:p>
          </p:txBody>
        </p:sp>
        <p:sp>
          <p:nvSpPr>
            <p:cNvPr id="16414" name="Line 38"/>
            <p:cNvSpPr>
              <a:spLocks noChangeShapeType="1"/>
            </p:cNvSpPr>
            <p:nvPr/>
          </p:nvSpPr>
          <p:spPr bwMode="auto">
            <a:xfrm>
              <a:off x="1680" y="2592"/>
              <a:ext cx="3024" cy="0"/>
            </a:xfrm>
            <a:prstGeom prst="line">
              <a:avLst/>
            </a:prstGeom>
            <a:noFill/>
            <a:ln w="19050">
              <a:solidFill>
                <a:srgbClr val="DBE0E7"/>
              </a:solidFill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15" name="Line 39"/>
            <p:cNvSpPr>
              <a:spLocks noChangeShapeType="1"/>
            </p:cNvSpPr>
            <p:nvPr/>
          </p:nvSpPr>
          <p:spPr bwMode="auto">
            <a:xfrm>
              <a:off x="720" y="2592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16" name="Line 40"/>
            <p:cNvSpPr>
              <a:spLocks noChangeShapeType="1"/>
            </p:cNvSpPr>
            <p:nvPr/>
          </p:nvSpPr>
          <p:spPr bwMode="auto">
            <a:xfrm>
              <a:off x="4704" y="2592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</p:grpSp>
      <p:sp>
        <p:nvSpPr>
          <p:cNvPr id="16407" name="Line 41"/>
          <p:cNvSpPr>
            <a:spLocks noChangeShapeType="1"/>
          </p:cNvSpPr>
          <p:nvPr/>
        </p:nvSpPr>
        <p:spPr bwMode="auto">
          <a:xfrm>
            <a:off x="1219200" y="2466996"/>
            <a:ext cx="7696200" cy="0"/>
          </a:xfrm>
          <a:prstGeom prst="line">
            <a:avLst/>
          </a:prstGeom>
          <a:noFill/>
          <a:ln w="19050">
            <a:solidFill>
              <a:srgbClr val="DBE0E7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8" name="Line 42"/>
          <p:cNvSpPr>
            <a:spLocks noChangeShapeType="1"/>
          </p:cNvSpPr>
          <p:nvPr/>
        </p:nvSpPr>
        <p:spPr bwMode="auto">
          <a:xfrm>
            <a:off x="12192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381148" y="1319202"/>
            <a:ext cx="64770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kumimoji="1" lang="en-GB" sz="3400" b="1" dirty="0"/>
              <a:t> </a:t>
            </a:r>
            <a:r>
              <a:rPr kumimoji="1" lang="en-GB" sz="3400" b="1" dirty="0" smtClean="0"/>
              <a:t>Key message...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649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200" dirty="0" smtClean="0"/>
              <a:t>Module Outline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GB" altLang="en-US" i="0" dirty="0" smtClean="0"/>
              <a:t>The six phases of the Budget Cycle </a:t>
            </a:r>
          </a:p>
          <a:p>
            <a:endParaRPr lang="en-GB" altLang="en-US" dirty="0" smtClean="0">
              <a:solidFill>
                <a:srgbClr val="FF0000"/>
              </a:solidFill>
            </a:endParaRPr>
          </a:p>
          <a:p>
            <a:endParaRPr lang="en-GB" altLang="en-US" dirty="0" smtClean="0"/>
          </a:p>
          <a:p>
            <a:endParaRPr lang="en-GB" altLang="en-US" dirty="0" smtClean="0"/>
          </a:p>
          <a:p>
            <a:endParaRPr lang="en-GB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5CC4B2-D7E4-4D70-BCEE-FDAB4D271B0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  <a:ln w="12700" cap="sq"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fld id="{07CAFFDD-EBED-4A96-ACE5-6F19C15F2A03}" type="slidenum">
              <a:rPr lang="en-GB" altLang="en-US" sz="1200" smtClean="0"/>
              <a:pPr algn="ctr" eaLnBrk="0" hangingPunct="0"/>
              <a:t>3</a:t>
            </a:fld>
            <a:endParaRPr lang="en-GB" altLang="en-US" sz="1200" smtClean="0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571472" y="1390640"/>
            <a:ext cx="83058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US" sz="3200" b="1" dirty="0" smtClean="0">
                <a:latin typeface="+mj-lt"/>
                <a:ea typeface="+mj-ea"/>
                <a:cs typeface="+mj-cs"/>
              </a:rPr>
              <a:t>The Six </a:t>
            </a:r>
            <a:r>
              <a:rPr lang="en-US" sz="3200" b="1" dirty="0">
                <a:latin typeface="+mj-lt"/>
                <a:ea typeface="+mj-ea"/>
                <a:cs typeface="+mj-cs"/>
              </a:rPr>
              <a:t>Phases of the Budget Cycle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6148" name="Rectangle 53"/>
          <p:cNvSpPr>
            <a:spLocks noChangeArrowheads="1"/>
          </p:cNvSpPr>
          <p:nvPr/>
        </p:nvSpPr>
        <p:spPr bwMode="auto">
          <a:xfrm>
            <a:off x="642910" y="2357430"/>
            <a:ext cx="2943220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 smtClean="0"/>
              <a:t>Policy Review</a:t>
            </a:r>
            <a:endParaRPr lang="nl-NL" altLang="en-US" sz="2200" b="1" dirty="0"/>
          </a:p>
        </p:txBody>
      </p:sp>
      <p:sp>
        <p:nvSpPr>
          <p:cNvPr id="6149" name="Rectangle 54"/>
          <p:cNvSpPr>
            <a:spLocks noChangeArrowheads="1"/>
          </p:cNvSpPr>
          <p:nvPr/>
        </p:nvSpPr>
        <p:spPr bwMode="auto">
          <a:xfrm>
            <a:off x="3800444" y="2357430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Budget </a:t>
            </a:r>
            <a:endParaRPr lang="nl-NL" altLang="en-US" sz="2200" b="1" dirty="0" smtClean="0"/>
          </a:p>
          <a:p>
            <a:pPr algn="ctr"/>
            <a:r>
              <a:rPr lang="nl-NL" altLang="en-US" sz="2200" b="1" dirty="0" smtClean="0"/>
              <a:t>Execution</a:t>
            </a:r>
            <a:endParaRPr lang="nl-NL" altLang="en-US" sz="2200" b="1" dirty="0"/>
          </a:p>
        </p:txBody>
      </p:sp>
      <p:sp>
        <p:nvSpPr>
          <p:cNvPr id="6150" name="Rectangle 55"/>
          <p:cNvSpPr>
            <a:spLocks noChangeArrowheads="1"/>
          </p:cNvSpPr>
          <p:nvPr/>
        </p:nvSpPr>
        <p:spPr bwMode="auto">
          <a:xfrm>
            <a:off x="5248300" y="4643446"/>
            <a:ext cx="2895600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Accounting </a:t>
            </a:r>
            <a:r>
              <a:rPr lang="nl-NL" altLang="en-US" sz="2200" b="1" dirty="0" smtClean="0"/>
              <a:t>&amp;</a:t>
            </a:r>
            <a:endParaRPr lang="nl-NL" altLang="en-US" sz="2200" b="1" dirty="0"/>
          </a:p>
          <a:p>
            <a:pPr algn="ctr"/>
            <a:r>
              <a:rPr lang="nl-NL" altLang="en-US" sz="2200" b="1" dirty="0" smtClean="0"/>
              <a:t>Reporting</a:t>
            </a:r>
            <a:endParaRPr lang="nl-NL" altLang="en-US" sz="2200" b="1" dirty="0"/>
          </a:p>
        </p:txBody>
      </p:sp>
      <p:sp>
        <p:nvSpPr>
          <p:cNvPr id="6151" name="Rectangle 56"/>
          <p:cNvSpPr>
            <a:spLocks noChangeArrowheads="1"/>
          </p:cNvSpPr>
          <p:nvPr/>
        </p:nvSpPr>
        <p:spPr bwMode="auto">
          <a:xfrm>
            <a:off x="1357290" y="3519494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Strategic </a:t>
            </a:r>
            <a:endParaRPr lang="nl-NL" altLang="en-US" sz="2200" b="1" dirty="0" smtClean="0"/>
          </a:p>
          <a:p>
            <a:pPr algn="ctr"/>
            <a:r>
              <a:rPr lang="nl-NL" altLang="en-US" sz="2200" b="1" dirty="0" smtClean="0"/>
              <a:t>Planning</a:t>
            </a:r>
            <a:endParaRPr lang="nl-NL" altLang="en-US" sz="2200" b="1" dirty="0"/>
          </a:p>
        </p:txBody>
      </p:sp>
      <p:sp>
        <p:nvSpPr>
          <p:cNvPr id="6152" name="Rectangle 57"/>
          <p:cNvSpPr>
            <a:spLocks noChangeArrowheads="1"/>
          </p:cNvSpPr>
          <p:nvPr/>
        </p:nvSpPr>
        <p:spPr bwMode="auto">
          <a:xfrm>
            <a:off x="4500562" y="3500438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External </a:t>
            </a:r>
            <a:r>
              <a:rPr lang="nl-NL" altLang="en-US" sz="2200" b="1" dirty="0" smtClean="0"/>
              <a:t>Audit &amp; </a:t>
            </a:r>
          </a:p>
          <a:p>
            <a:pPr algn="ctr"/>
            <a:r>
              <a:rPr lang="nl-NL" altLang="en-US" sz="2200" b="1" dirty="0" smtClean="0"/>
              <a:t>Scrutiny</a:t>
            </a:r>
            <a:endParaRPr lang="nl-NL" altLang="en-US" sz="2200" b="1" dirty="0"/>
          </a:p>
        </p:txBody>
      </p:sp>
      <p:sp>
        <p:nvSpPr>
          <p:cNvPr id="6153" name="Rectangle 58"/>
          <p:cNvSpPr>
            <a:spLocks noChangeArrowheads="1"/>
          </p:cNvSpPr>
          <p:nvPr/>
        </p:nvSpPr>
        <p:spPr bwMode="auto">
          <a:xfrm>
            <a:off x="2071670" y="4662502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Budget </a:t>
            </a:r>
            <a:endParaRPr lang="nl-NL" altLang="en-US" sz="2200" b="1" dirty="0" smtClean="0"/>
          </a:p>
          <a:p>
            <a:pPr algn="ctr"/>
            <a:r>
              <a:rPr lang="nl-NL" altLang="en-US" sz="2200" b="1" dirty="0" smtClean="0"/>
              <a:t>Preparation</a:t>
            </a:r>
            <a:endParaRPr lang="nl-NL" altLang="en-US" sz="2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3529013"/>
          </a:xfrm>
        </p:spPr>
        <p:txBody>
          <a:bodyPr/>
          <a:lstStyle/>
          <a:p>
            <a:pPr marL="0" indent="0" algn="ctr">
              <a:buNone/>
            </a:pPr>
            <a:r>
              <a:rPr lang="en-GB" sz="3200" b="1" dirty="0" smtClean="0"/>
              <a:t>Budget Cycle Exercise</a:t>
            </a:r>
            <a:endParaRPr lang="el-GR" sz="3200" i="0" dirty="0" smtClean="0"/>
          </a:p>
          <a:p>
            <a:pPr marL="0" indent="0" algn="ctr"/>
            <a:endParaRPr lang="en-GB" dirty="0" smtClean="0"/>
          </a:p>
          <a:p>
            <a:pPr marL="0" indent="0" algn="ctr"/>
            <a:r>
              <a:rPr lang="en-GB" dirty="0" smtClean="0"/>
              <a:t>Match </a:t>
            </a:r>
            <a:r>
              <a:rPr lang="en-GB" u="sng" dirty="0" smtClean="0"/>
              <a:t>Tasks</a:t>
            </a:r>
            <a:r>
              <a:rPr lang="en-GB" dirty="0" smtClean="0"/>
              <a:t> and </a:t>
            </a:r>
            <a:r>
              <a:rPr lang="en-GB" u="sng" dirty="0" smtClean="0"/>
              <a:t>Institutions</a:t>
            </a:r>
            <a:r>
              <a:rPr lang="en-GB" dirty="0" smtClean="0"/>
              <a:t> in public finance the six main </a:t>
            </a:r>
            <a:r>
              <a:rPr lang="en-GB" u="sng" dirty="0" smtClean="0"/>
              <a:t>Stages</a:t>
            </a:r>
            <a:r>
              <a:rPr lang="en-GB" dirty="0" smtClean="0"/>
              <a:t> of the Budget Cycle </a:t>
            </a:r>
            <a:r>
              <a:rPr lang="en-GB" i="0" dirty="0" smtClean="0"/>
              <a:t>– 30 </a:t>
            </a:r>
            <a:r>
              <a:rPr lang="en-GB" i="0" dirty="0" err="1" smtClean="0"/>
              <a:t>mins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5CC4B2-D7E4-4D70-BCEE-FDAB4D271B0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990600" y="1962152"/>
            <a:ext cx="7239000" cy="110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tabLst>
                <a:tab pos="1238250" algn="l"/>
              </a:tabLst>
            </a:pPr>
            <a:r>
              <a:rPr kumimoji="1" lang="en-GB" altLang="en-US" sz="2400" dirty="0">
                <a:solidFill>
                  <a:srgbClr val="DBE0E7"/>
                </a:solidFill>
              </a:rPr>
              <a:t>	</a:t>
            </a:r>
            <a:r>
              <a:rPr kumimoji="1" lang="en-GB" altLang="en-US" sz="2000" i="1" dirty="0" smtClean="0"/>
              <a:t>Conversion of economic </a:t>
            </a:r>
            <a:r>
              <a:rPr kumimoji="1" lang="en-GB" altLang="en-US" sz="2000" i="1" dirty="0"/>
              <a:t>and social policies into a medium-term programme of </a:t>
            </a:r>
            <a:r>
              <a:rPr kumimoji="1" lang="en-GB" altLang="en-US" sz="2000" i="1" dirty="0" smtClean="0"/>
              <a:t>action, </a:t>
            </a:r>
            <a:r>
              <a:rPr kumimoji="1" lang="en-GB" altLang="en-US" sz="2000" i="1" dirty="0"/>
              <a:t>taking into account available resources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609600" y="1298576"/>
            <a:ext cx="7467600" cy="701664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</a:t>
            </a:r>
            <a:r>
              <a:rPr lang="en-GB" sz="3200" b="1" dirty="0" smtClean="0">
                <a:latin typeface="+mj-lt"/>
                <a:ea typeface="+mj-ea"/>
                <a:cs typeface="+mj-cs"/>
              </a:rPr>
              <a:t>1. </a:t>
            </a:r>
            <a:r>
              <a:rPr lang="en-GB" sz="3200" b="1" dirty="0">
                <a:latin typeface="+mj-lt"/>
                <a:ea typeface="+mj-ea"/>
                <a:cs typeface="+mj-cs"/>
              </a:rPr>
              <a:t>Strategic Planning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533400" y="3214686"/>
            <a:ext cx="3505200" cy="3365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 smtClean="0">
                <a:latin typeface="Arial" charset="0"/>
              </a:rPr>
              <a:t>Macroeconomic policy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5029200" y="3792536"/>
            <a:ext cx="3733800" cy="336550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 smtClean="0">
                <a:latin typeface="Arial" charset="0"/>
              </a:rPr>
              <a:t>Sector </a:t>
            </a:r>
            <a:r>
              <a:rPr lang="nl-NL" altLang="en-US" sz="1600" b="1" dirty="0">
                <a:latin typeface="Arial" charset="0"/>
              </a:rPr>
              <a:t>strategies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2786050" y="5233586"/>
            <a:ext cx="3714776" cy="338554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en-US" sz="1600" b="1" i="1" dirty="0" smtClean="0">
                <a:solidFill>
                  <a:srgbClr val="FF0000"/>
                </a:solidFill>
                <a:latin typeface="Arial" charset="0"/>
              </a:rPr>
              <a:t>priorities within a </a:t>
            </a:r>
            <a:r>
              <a:rPr lang="nl-NL" altLang="en-US" sz="1600" b="1" i="1" dirty="0">
                <a:solidFill>
                  <a:srgbClr val="FF0000"/>
                </a:solidFill>
                <a:latin typeface="Arial" charset="0"/>
              </a:rPr>
              <a:t>fiscal </a:t>
            </a:r>
            <a:r>
              <a:rPr lang="nl-NL" altLang="en-US" sz="1600" b="1" i="1" dirty="0" smtClean="0">
                <a:solidFill>
                  <a:srgbClr val="FF0000"/>
                </a:solidFill>
                <a:latin typeface="Arial" charset="0"/>
              </a:rPr>
              <a:t>constraint...</a:t>
            </a:r>
            <a:endParaRPr lang="en-US" altLang="en-US" sz="1600" b="1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5029200" y="4429132"/>
            <a:ext cx="3733800" cy="336550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>
                <a:latin typeface="Arial" charset="0"/>
              </a:rPr>
              <a:t>Costing / fiscal impact assessments 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77" name="Text Box 10"/>
          <p:cNvSpPr txBox="1">
            <a:spLocks noChangeArrowheads="1"/>
          </p:cNvSpPr>
          <p:nvPr/>
        </p:nvSpPr>
        <p:spPr bwMode="auto">
          <a:xfrm>
            <a:off x="533400" y="3792536"/>
            <a:ext cx="3505200" cy="3365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 smtClean="0">
                <a:latin typeface="Arial" charset="0"/>
              </a:rPr>
              <a:t>Medium-Term Fiscal Framework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533400" y="4313236"/>
            <a:ext cx="3505200" cy="58477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 smtClean="0">
                <a:latin typeface="Arial" charset="0"/>
              </a:rPr>
              <a:t>Aggregate Budget and Expenditure Ceilings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80" name="Text Box 14"/>
          <p:cNvSpPr txBox="1">
            <a:spLocks noChangeArrowheads="1"/>
          </p:cNvSpPr>
          <p:nvPr/>
        </p:nvSpPr>
        <p:spPr bwMode="auto">
          <a:xfrm>
            <a:off x="5029200" y="3214686"/>
            <a:ext cx="3733800" cy="336550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>
                <a:latin typeface="Arial" charset="0"/>
              </a:rPr>
              <a:t>National Development Plan</a:t>
            </a:r>
            <a:endParaRPr lang="en-US" altLang="en-US" sz="1600" b="1" dirty="0">
              <a:latin typeface="Arial" charset="0"/>
            </a:endParaRPr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428596" y="5715000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2000" i="1" dirty="0">
                <a:latin typeface="Arial" charset="0"/>
              </a:rPr>
              <a:t>fiscal side</a:t>
            </a: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6858016" y="5715016"/>
            <a:ext cx="1828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2000" i="1" dirty="0" smtClean="0">
                <a:latin typeface="Arial" charset="0"/>
              </a:rPr>
              <a:t>planning </a:t>
            </a:r>
            <a:r>
              <a:rPr lang="nl-NL" altLang="en-US" sz="2000" i="1" dirty="0">
                <a:latin typeface="Arial" charset="0"/>
              </a:rPr>
              <a:t>side</a:t>
            </a:r>
          </a:p>
        </p:txBody>
      </p:sp>
      <p:sp>
        <p:nvSpPr>
          <p:cNvPr id="19" name="Up Arrow 18"/>
          <p:cNvSpPr/>
          <p:nvPr/>
        </p:nvSpPr>
        <p:spPr bwMode="auto">
          <a:xfrm>
            <a:off x="7572396" y="4857760"/>
            <a:ext cx="357190" cy="785818"/>
          </a:xfrm>
          <a:prstGeom prst="upArrow">
            <a:avLst>
              <a:gd name="adj1" fmla="val 50000"/>
              <a:gd name="adj2" fmla="val 50000"/>
            </a:avLst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0" name="Up Arrow 19"/>
          <p:cNvSpPr/>
          <p:nvPr/>
        </p:nvSpPr>
        <p:spPr bwMode="auto">
          <a:xfrm>
            <a:off x="1142976" y="4929198"/>
            <a:ext cx="357190" cy="785818"/>
          </a:xfrm>
          <a:prstGeom prst="upArrow">
            <a:avLst>
              <a:gd name="adj1" fmla="val 50000"/>
              <a:gd name="adj2" fmla="val 50000"/>
            </a:avLst>
          </a:prstGeom>
          <a:noFill/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>
            <a:stCxn id="7176" idx="1"/>
            <a:endCxn id="7178" idx="3"/>
          </p:cNvCxnSpPr>
          <p:nvPr/>
        </p:nvCxnSpPr>
        <p:spPr bwMode="auto">
          <a:xfrm rot="10800000" flipV="1">
            <a:off x="4038600" y="4597406"/>
            <a:ext cx="990600" cy="8217"/>
          </a:xfrm>
          <a:prstGeom prst="straightConnector1">
            <a:avLst/>
          </a:prstGeom>
          <a:noFill/>
          <a:ln w="57150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allAtOnce" animBg="1"/>
      <p:bldP spid="7183" grpId="0"/>
      <p:bldP spid="7184" grpId="0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549275" y="1339851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2. Budget Preparation </a:t>
            </a:r>
            <a:br>
              <a:rPr lang="en-GB" sz="3200" b="1" dirty="0">
                <a:latin typeface="+mj-lt"/>
                <a:ea typeface="+mj-ea"/>
                <a:cs typeface="+mj-cs"/>
              </a:rPr>
            </a:b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533400" y="2143116"/>
            <a:ext cx="8382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kumimoji="1" lang="nl-NL" altLang="en-US" sz="2400" dirty="0"/>
              <a:t>Budget preparation </a:t>
            </a:r>
            <a:r>
              <a:rPr kumimoji="1" lang="nl-NL" altLang="en-US" sz="2400" dirty="0" smtClean="0"/>
              <a:t>is the process of </a:t>
            </a:r>
            <a:r>
              <a:rPr kumimoji="1" lang="nl-NL" altLang="en-US" sz="2400" dirty="0" smtClean="0">
                <a:solidFill>
                  <a:srgbClr val="FF0000"/>
                </a:solidFill>
              </a:rPr>
              <a:t>converting </a:t>
            </a:r>
            <a:r>
              <a:rPr kumimoji="1" lang="nl-NL" altLang="en-US" sz="2400" dirty="0">
                <a:solidFill>
                  <a:srgbClr val="FF0000"/>
                </a:solidFill>
              </a:rPr>
              <a:t>strategic plans</a:t>
            </a:r>
            <a:r>
              <a:rPr kumimoji="1" lang="nl-NL" altLang="en-US" sz="2400" dirty="0"/>
              <a:t> into </a:t>
            </a:r>
            <a:r>
              <a:rPr kumimoji="1" lang="nl-NL" altLang="en-US" sz="2400" dirty="0" smtClean="0"/>
              <a:t>public spending</a:t>
            </a:r>
            <a:r>
              <a:rPr kumimoji="1" lang="en-US" altLang="en-US" sz="2400" dirty="0" smtClean="0"/>
              <a:t>; the </a:t>
            </a:r>
            <a:r>
              <a:rPr kumimoji="1" lang="en-US" altLang="en-US" sz="2400" dirty="0"/>
              <a:t>B</a:t>
            </a:r>
            <a:r>
              <a:rPr kumimoji="1" lang="en-US" altLang="en-US" sz="2400" dirty="0" smtClean="0"/>
              <a:t>udget </a:t>
            </a:r>
            <a:r>
              <a:rPr kumimoji="1" lang="en-US" altLang="en-US" sz="2400" dirty="0"/>
              <a:t>preparation process </a:t>
            </a:r>
            <a:r>
              <a:rPr kumimoji="1" lang="en-US" altLang="en-US" sz="2400" dirty="0" smtClean="0"/>
              <a:t>must: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kumimoji="1" lang="en-US" altLang="en-US" sz="2000" dirty="0" smtClean="0"/>
              <a:t>Be defined in the legislative </a:t>
            </a:r>
            <a:r>
              <a:rPr kumimoji="1" lang="en-US" altLang="en-US" sz="2000" dirty="0"/>
              <a:t>framework: </a:t>
            </a:r>
            <a:r>
              <a:rPr kumimoji="1" lang="en-US" altLang="en-US" sz="2000" dirty="0" smtClean="0"/>
              <a:t>the Constitution</a:t>
            </a:r>
            <a:r>
              <a:rPr kumimoji="1" lang="en-US" altLang="en-US" sz="2000" dirty="0"/>
              <a:t>, </a:t>
            </a:r>
            <a:r>
              <a:rPr kumimoji="1" lang="en-US" altLang="en-US" sz="2000" dirty="0" smtClean="0"/>
              <a:t>the </a:t>
            </a:r>
            <a:r>
              <a:rPr kumimoji="1" lang="en-US" altLang="en-US" sz="2000" i="1" dirty="0" smtClean="0"/>
              <a:t>Organic </a:t>
            </a:r>
            <a:r>
              <a:rPr kumimoji="1" lang="en-US" altLang="en-US" sz="2000" i="1" dirty="0"/>
              <a:t>B</a:t>
            </a:r>
            <a:r>
              <a:rPr kumimoji="1" lang="en-US" altLang="en-US" sz="2000" i="1" dirty="0" smtClean="0"/>
              <a:t>udget Law or PFM Act</a:t>
            </a:r>
            <a:r>
              <a:rPr kumimoji="1" lang="en-US" altLang="en-US" sz="2000" dirty="0" smtClean="0"/>
              <a:t>, financial regulations and administrative procedures;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kumimoji="1" lang="en-US" altLang="en-US" sz="2000" dirty="0" smtClean="0"/>
              <a:t>Should integrate a medium term </a:t>
            </a:r>
            <a:r>
              <a:rPr kumimoji="1" lang="en-US" altLang="en-US" sz="2000" i="1" dirty="0" smtClean="0"/>
              <a:t>rolling </a:t>
            </a:r>
            <a:r>
              <a:rPr kumimoji="1" lang="en-US" altLang="en-US" sz="2000" dirty="0" smtClean="0"/>
              <a:t>process with the annual Budget;</a:t>
            </a:r>
            <a:endParaRPr kumimoji="1" lang="en-US" altLang="en-US" sz="2000" dirty="0"/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kumimoji="1" lang="en-US" altLang="en-US" sz="2000" dirty="0" smtClean="0"/>
              <a:t>Ultimately lead to the executive receiving “authority to spend” by the legislature in the </a:t>
            </a:r>
            <a:r>
              <a:rPr kumimoji="1" lang="en-US" altLang="en-US" sz="2000" dirty="0" smtClean="0">
                <a:solidFill>
                  <a:srgbClr val="FF0000"/>
                </a:solidFill>
              </a:rPr>
              <a:t>Annual Budget Law</a:t>
            </a:r>
            <a:r>
              <a:rPr kumimoji="1" lang="en-US" altLang="en-US" sz="2000" dirty="0"/>
              <a:t> </a:t>
            </a:r>
            <a:r>
              <a:rPr kumimoji="1" lang="en-US" altLang="en-US" sz="2000" dirty="0" smtClean="0"/>
              <a:t>– known as </a:t>
            </a:r>
            <a:r>
              <a:rPr kumimoji="1" lang="en-US" altLang="en-US" sz="2000" i="1" dirty="0" smtClean="0"/>
              <a:t>appropriations</a:t>
            </a:r>
            <a:r>
              <a:rPr kumimoji="1" lang="en-US" altLang="en-US" sz="2000" dirty="0" smtClean="0"/>
              <a:t>.</a:t>
            </a:r>
            <a:r>
              <a:rPr kumimoji="1" lang="en-US" altLang="en-US" sz="2400" dirty="0" smtClean="0"/>
              <a:t> </a:t>
            </a:r>
          </a:p>
          <a:p>
            <a:pPr marL="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kumimoji="1" lang="en-US" altLang="en-US" sz="2000" dirty="0" smtClean="0"/>
              <a:t>NB: </a:t>
            </a:r>
            <a:r>
              <a:rPr kumimoji="1" lang="en-US" altLang="en-US" sz="2000" i="1" dirty="0" smtClean="0"/>
              <a:t>Changes in the Budget Law require supplementary appropriations</a:t>
            </a:r>
            <a:endParaRPr kumimoji="1" lang="en-US" altLang="en-US" sz="2000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4648200" y="6172200"/>
            <a:ext cx="533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fld id="{0A59E9EA-F964-4A98-99E0-031016D84110}" type="slidenum">
              <a:rPr lang="en-GB" altLang="en-US">
                <a:latin typeface="Arial" charset="0"/>
              </a:rPr>
              <a:pPr eaLnBrk="0" hangingPunct="0">
                <a:spcBef>
                  <a:spcPct val="50000"/>
                </a:spcBef>
              </a:pPr>
              <a:t>7</a:t>
            </a:fld>
            <a:endParaRPr lang="en-GB" altLang="en-US">
              <a:latin typeface="Arial" charset="0"/>
            </a:endParaRPr>
          </a:p>
        </p:txBody>
      </p:sp>
      <p:grpSp>
        <p:nvGrpSpPr>
          <p:cNvPr id="9220" name="Group 7"/>
          <p:cNvGrpSpPr>
            <a:grpSpLocks noChangeAspect="1"/>
          </p:cNvGrpSpPr>
          <p:nvPr/>
        </p:nvGrpSpPr>
        <p:grpSpPr bwMode="auto">
          <a:xfrm>
            <a:off x="228600" y="1903413"/>
            <a:ext cx="8591550" cy="4713287"/>
            <a:chOff x="144" y="1199"/>
            <a:chExt cx="5412" cy="2969"/>
          </a:xfrm>
        </p:grpSpPr>
        <p:sp>
          <p:nvSpPr>
            <p:cNvPr id="9221" name="AutoShape 6"/>
            <p:cNvSpPr>
              <a:spLocks noChangeAspect="1" noChangeArrowheads="1" noTextEdit="1"/>
            </p:cNvSpPr>
            <p:nvPr/>
          </p:nvSpPr>
          <p:spPr bwMode="auto">
            <a:xfrm>
              <a:off x="144" y="1199"/>
              <a:ext cx="5412" cy="2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2" name="Rectangle 8"/>
            <p:cNvSpPr>
              <a:spLocks noChangeArrowheads="1"/>
            </p:cNvSpPr>
            <p:nvPr/>
          </p:nvSpPr>
          <p:spPr bwMode="auto">
            <a:xfrm>
              <a:off x="144" y="1200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9" name="Rectangle 10"/>
            <p:cNvSpPr>
              <a:spLocks noChangeArrowheads="1"/>
            </p:cNvSpPr>
            <p:nvPr/>
          </p:nvSpPr>
          <p:spPr bwMode="auto">
            <a:xfrm>
              <a:off x="905" y="1665"/>
              <a:ext cx="2544" cy="450"/>
            </a:xfrm>
            <a:prstGeom prst="rect">
              <a:avLst/>
            </a:prstGeom>
            <a:solidFill>
              <a:srgbClr val="99CCFF"/>
            </a:solidFill>
            <a:ln w="238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 altLang="en-US"/>
            </a:p>
          </p:txBody>
        </p:sp>
        <p:sp>
          <p:nvSpPr>
            <p:cNvPr id="9225" name="Rectangle 14"/>
            <p:cNvSpPr>
              <a:spLocks noChangeArrowheads="1"/>
            </p:cNvSpPr>
            <p:nvPr/>
          </p:nvSpPr>
          <p:spPr bwMode="auto">
            <a:xfrm>
              <a:off x="1350" y="1735"/>
              <a:ext cx="1628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Determine budgetary </a:t>
              </a:r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ceilings by sector/ministry</a:t>
              </a:r>
              <a:endParaRPr lang="en-US" altLang="en-US" sz="1600" b="1" dirty="0"/>
            </a:p>
          </p:txBody>
        </p:sp>
        <p:grpSp>
          <p:nvGrpSpPr>
            <p:cNvPr id="9227" name="Group 19"/>
            <p:cNvGrpSpPr>
              <a:grpSpLocks/>
            </p:cNvGrpSpPr>
            <p:nvPr/>
          </p:nvGrpSpPr>
          <p:grpSpPr bwMode="auto">
            <a:xfrm>
              <a:off x="242" y="1666"/>
              <a:ext cx="663" cy="2021"/>
              <a:chOff x="242" y="1666"/>
              <a:chExt cx="663" cy="2021"/>
            </a:xfrm>
          </p:grpSpPr>
          <p:sp>
            <p:nvSpPr>
              <p:cNvPr id="9276" name="Rectangle 17"/>
              <p:cNvSpPr>
                <a:spLocks noChangeArrowheads="1"/>
              </p:cNvSpPr>
              <p:nvPr/>
            </p:nvSpPr>
            <p:spPr bwMode="auto">
              <a:xfrm>
                <a:off x="242" y="1666"/>
                <a:ext cx="663" cy="2021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77" name="Rectangle 18"/>
              <p:cNvSpPr>
                <a:spLocks noChangeArrowheads="1"/>
              </p:cNvSpPr>
              <p:nvPr/>
            </p:nvSpPr>
            <p:spPr bwMode="auto">
              <a:xfrm>
                <a:off x="242" y="1666"/>
                <a:ext cx="663" cy="2021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28" name="Rectangle 20"/>
            <p:cNvSpPr>
              <a:spLocks noChangeArrowheads="1"/>
            </p:cNvSpPr>
            <p:nvPr/>
          </p:nvSpPr>
          <p:spPr bwMode="auto">
            <a:xfrm rot="-5400000">
              <a:off x="-93" y="2507"/>
              <a:ext cx="136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Ministry of Finance</a:t>
              </a:r>
              <a:endParaRPr lang="en-US" altLang="en-US" sz="2000" dirty="0"/>
            </a:p>
          </p:txBody>
        </p:sp>
        <p:sp>
          <p:nvSpPr>
            <p:cNvPr id="9229" name="Rectangle 21"/>
            <p:cNvSpPr>
              <a:spLocks noChangeArrowheads="1"/>
            </p:cNvSpPr>
            <p:nvPr/>
          </p:nvSpPr>
          <p:spPr bwMode="auto">
            <a:xfrm rot="-5400000">
              <a:off x="509" y="209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30" name="Group 24"/>
            <p:cNvGrpSpPr>
              <a:grpSpLocks/>
            </p:cNvGrpSpPr>
            <p:nvPr/>
          </p:nvGrpSpPr>
          <p:grpSpPr bwMode="auto">
            <a:xfrm>
              <a:off x="4779" y="1673"/>
              <a:ext cx="664" cy="2014"/>
              <a:chOff x="4779" y="1673"/>
              <a:chExt cx="664" cy="2014"/>
            </a:xfrm>
          </p:grpSpPr>
          <p:sp>
            <p:nvSpPr>
              <p:cNvPr id="9274" name="Rectangle 22"/>
              <p:cNvSpPr>
                <a:spLocks noChangeArrowheads="1"/>
              </p:cNvSpPr>
              <p:nvPr/>
            </p:nvSpPr>
            <p:spPr bwMode="auto">
              <a:xfrm>
                <a:off x="4779" y="1673"/>
                <a:ext cx="664" cy="2014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75" name="Rectangle 23"/>
              <p:cNvSpPr>
                <a:spLocks noChangeArrowheads="1"/>
              </p:cNvSpPr>
              <p:nvPr/>
            </p:nvSpPr>
            <p:spPr bwMode="auto">
              <a:xfrm>
                <a:off x="4779" y="1673"/>
                <a:ext cx="664" cy="2014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 dirty="0"/>
              </a:p>
            </p:txBody>
          </p:sp>
        </p:grpSp>
        <p:sp>
          <p:nvSpPr>
            <p:cNvPr id="9231" name="Rectangle 25"/>
            <p:cNvSpPr>
              <a:spLocks noChangeArrowheads="1"/>
            </p:cNvSpPr>
            <p:nvPr/>
          </p:nvSpPr>
          <p:spPr bwMode="auto">
            <a:xfrm rot="5400000">
              <a:off x="4578" y="2399"/>
              <a:ext cx="1036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2000" b="1">
                  <a:solidFill>
                    <a:srgbClr val="000000"/>
                  </a:solidFill>
                  <a:latin typeface="Times New Roman" pitchFamily="18" charset="0"/>
                </a:rPr>
                <a:t>Line ministries</a:t>
              </a:r>
              <a:endParaRPr lang="en-US" altLang="en-US" sz="2000"/>
            </a:p>
          </p:txBody>
        </p:sp>
        <p:sp>
          <p:nvSpPr>
            <p:cNvPr id="9232" name="Rectangle 27"/>
            <p:cNvSpPr>
              <a:spLocks noChangeArrowheads="1"/>
            </p:cNvSpPr>
            <p:nvPr/>
          </p:nvSpPr>
          <p:spPr bwMode="auto">
            <a:xfrm rot="5400000">
              <a:off x="5015" y="3023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3" name="Freeform 29"/>
            <p:cNvSpPr>
              <a:spLocks/>
            </p:cNvSpPr>
            <p:nvPr/>
          </p:nvSpPr>
          <p:spPr bwMode="auto">
            <a:xfrm>
              <a:off x="905" y="3240"/>
              <a:ext cx="2529" cy="654"/>
            </a:xfrm>
            <a:custGeom>
              <a:avLst/>
              <a:gdLst>
                <a:gd name="T0" fmla="*/ 0 w 2529"/>
                <a:gd name="T1" fmla="*/ 0 h 654"/>
                <a:gd name="T2" fmla="*/ 2529 w 2529"/>
                <a:gd name="T3" fmla="*/ 0 h 654"/>
                <a:gd name="T4" fmla="*/ 2529 w 2529"/>
                <a:gd name="T5" fmla="*/ 443 h 654"/>
                <a:gd name="T6" fmla="*/ 1581 w 2529"/>
                <a:gd name="T7" fmla="*/ 443 h 654"/>
                <a:gd name="T8" fmla="*/ 1581 w 2529"/>
                <a:gd name="T9" fmla="*/ 545 h 654"/>
                <a:gd name="T10" fmla="*/ 1897 w 2529"/>
                <a:gd name="T11" fmla="*/ 545 h 654"/>
                <a:gd name="T12" fmla="*/ 1265 w 2529"/>
                <a:gd name="T13" fmla="*/ 654 h 654"/>
                <a:gd name="T14" fmla="*/ 633 w 2529"/>
                <a:gd name="T15" fmla="*/ 545 h 654"/>
                <a:gd name="T16" fmla="*/ 949 w 2529"/>
                <a:gd name="T17" fmla="*/ 545 h 654"/>
                <a:gd name="T18" fmla="*/ 949 w 2529"/>
                <a:gd name="T19" fmla="*/ 443 h 654"/>
                <a:gd name="T20" fmla="*/ 0 w 2529"/>
                <a:gd name="T21" fmla="*/ 443 h 654"/>
                <a:gd name="T22" fmla="*/ 0 w 2529"/>
                <a:gd name="T23" fmla="*/ 0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29" h="654">
                  <a:moveTo>
                    <a:pt x="0" y="0"/>
                  </a:moveTo>
                  <a:lnTo>
                    <a:pt x="2529" y="0"/>
                  </a:lnTo>
                  <a:lnTo>
                    <a:pt x="2529" y="443"/>
                  </a:lnTo>
                  <a:lnTo>
                    <a:pt x="1581" y="443"/>
                  </a:lnTo>
                  <a:lnTo>
                    <a:pt x="1581" y="545"/>
                  </a:lnTo>
                  <a:lnTo>
                    <a:pt x="1897" y="545"/>
                  </a:lnTo>
                  <a:lnTo>
                    <a:pt x="1265" y="654"/>
                  </a:lnTo>
                  <a:lnTo>
                    <a:pt x="633" y="545"/>
                  </a:lnTo>
                  <a:lnTo>
                    <a:pt x="949" y="545"/>
                  </a:lnTo>
                  <a:lnTo>
                    <a:pt x="949" y="443"/>
                  </a:lnTo>
                  <a:lnTo>
                    <a:pt x="0" y="4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35" name="Rectangle 33"/>
            <p:cNvSpPr>
              <a:spLocks noChangeArrowheads="1"/>
            </p:cNvSpPr>
            <p:nvPr/>
          </p:nvSpPr>
          <p:spPr bwMode="auto">
            <a:xfrm>
              <a:off x="1575" y="3285"/>
              <a:ext cx="1287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Submit </a:t>
              </a:r>
              <a:r>
                <a:rPr lang="en-US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to </a:t>
              </a:r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Parliament</a:t>
              </a:r>
              <a:r>
                <a:rPr lang="en-US" altLang="en-US" sz="1300" dirty="0" smtClean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for Appropriation </a:t>
              </a:r>
              <a:endParaRPr lang="en-US" altLang="en-US" sz="1600" b="1" dirty="0" smtClean="0"/>
            </a:p>
            <a:p>
              <a:pPr marL="3175"/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  </a:t>
              </a:r>
              <a:endParaRPr lang="en-US" altLang="en-US" sz="1600" b="1" dirty="0"/>
            </a:p>
          </p:txBody>
        </p:sp>
        <p:sp>
          <p:nvSpPr>
            <p:cNvPr id="9237" name="Rectangle 36"/>
            <p:cNvSpPr>
              <a:spLocks noChangeArrowheads="1"/>
            </p:cNvSpPr>
            <p:nvPr/>
          </p:nvSpPr>
          <p:spPr bwMode="auto">
            <a:xfrm>
              <a:off x="2742" y="3514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38" name="Rectangle 37"/>
            <p:cNvSpPr>
              <a:spLocks noChangeArrowheads="1"/>
            </p:cNvSpPr>
            <p:nvPr/>
          </p:nvSpPr>
          <p:spPr bwMode="auto">
            <a:xfrm>
              <a:off x="1040" y="3633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1" name="Freeform 39"/>
            <p:cNvSpPr>
              <a:spLocks/>
            </p:cNvSpPr>
            <p:nvPr/>
          </p:nvSpPr>
          <p:spPr bwMode="auto">
            <a:xfrm>
              <a:off x="900" y="2165"/>
              <a:ext cx="3857" cy="310"/>
            </a:xfrm>
            <a:custGeom>
              <a:avLst/>
              <a:gdLst>
                <a:gd name="T0" fmla="*/ 0 w 3851"/>
                <a:gd name="T1" fmla="*/ 0 h 310"/>
                <a:gd name="T2" fmla="*/ 0 w 3851"/>
                <a:gd name="T3" fmla="*/ 310 h 310"/>
                <a:gd name="T4" fmla="*/ 2568 w 3851"/>
                <a:gd name="T5" fmla="*/ 310 h 310"/>
                <a:gd name="T6" fmla="*/ 2568 w 3851"/>
                <a:gd name="T7" fmla="*/ 194 h 310"/>
                <a:gd name="T8" fmla="*/ 3210 w 3851"/>
                <a:gd name="T9" fmla="*/ 194 h 310"/>
                <a:gd name="T10" fmla="*/ 3210 w 3851"/>
                <a:gd name="T11" fmla="*/ 233 h 310"/>
                <a:gd name="T12" fmla="*/ 3851 w 3851"/>
                <a:gd name="T13" fmla="*/ 155 h 310"/>
                <a:gd name="T14" fmla="*/ 3210 w 3851"/>
                <a:gd name="T15" fmla="*/ 77 h 310"/>
                <a:gd name="T16" fmla="*/ 3210 w 3851"/>
                <a:gd name="T17" fmla="*/ 116 h 310"/>
                <a:gd name="T18" fmla="*/ 2568 w 3851"/>
                <a:gd name="T19" fmla="*/ 116 h 310"/>
                <a:gd name="T20" fmla="*/ 2568 w 3851"/>
                <a:gd name="T21" fmla="*/ 0 h 310"/>
                <a:gd name="T22" fmla="*/ 0 w 3851"/>
                <a:gd name="T23" fmla="*/ 0 h 3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51" h="310">
                  <a:moveTo>
                    <a:pt x="0" y="0"/>
                  </a:moveTo>
                  <a:lnTo>
                    <a:pt x="0" y="310"/>
                  </a:lnTo>
                  <a:lnTo>
                    <a:pt x="2568" y="310"/>
                  </a:lnTo>
                  <a:lnTo>
                    <a:pt x="2568" y="194"/>
                  </a:lnTo>
                  <a:lnTo>
                    <a:pt x="3210" y="194"/>
                  </a:lnTo>
                  <a:lnTo>
                    <a:pt x="3210" y="233"/>
                  </a:lnTo>
                  <a:lnTo>
                    <a:pt x="3851" y="155"/>
                  </a:lnTo>
                  <a:lnTo>
                    <a:pt x="3210" y="77"/>
                  </a:lnTo>
                  <a:lnTo>
                    <a:pt x="3210" y="116"/>
                  </a:lnTo>
                  <a:lnTo>
                    <a:pt x="2568" y="116"/>
                  </a:lnTo>
                  <a:lnTo>
                    <a:pt x="25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1" name="Rectangle 43"/>
            <p:cNvSpPr>
              <a:spLocks noChangeArrowheads="1"/>
            </p:cNvSpPr>
            <p:nvPr/>
          </p:nvSpPr>
          <p:spPr bwMode="auto">
            <a:xfrm>
              <a:off x="1577" y="2230"/>
              <a:ext cx="121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Send budget circular </a:t>
              </a:r>
              <a:endParaRPr lang="en-US" altLang="en-US" sz="1600" b="1" dirty="0"/>
            </a:p>
          </p:txBody>
        </p:sp>
        <p:sp>
          <p:nvSpPr>
            <p:cNvPr id="9242" name="Rectangle 45"/>
            <p:cNvSpPr>
              <a:spLocks noChangeArrowheads="1"/>
            </p:cNvSpPr>
            <p:nvPr/>
          </p:nvSpPr>
          <p:spPr bwMode="auto">
            <a:xfrm>
              <a:off x="2540" y="2211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9" name="Freeform 47"/>
            <p:cNvSpPr>
              <a:spLocks/>
            </p:cNvSpPr>
            <p:nvPr/>
          </p:nvSpPr>
          <p:spPr bwMode="auto">
            <a:xfrm>
              <a:off x="900" y="2524"/>
              <a:ext cx="3869" cy="311"/>
            </a:xfrm>
            <a:custGeom>
              <a:avLst/>
              <a:gdLst>
                <a:gd name="T0" fmla="*/ 1290 w 3869"/>
                <a:gd name="T1" fmla="*/ 0 h 311"/>
                <a:gd name="T2" fmla="*/ 1290 w 3869"/>
                <a:gd name="T3" fmla="*/ 116 h 311"/>
                <a:gd name="T4" fmla="*/ 645 w 3869"/>
                <a:gd name="T5" fmla="*/ 116 h 311"/>
                <a:gd name="T6" fmla="*/ 645 w 3869"/>
                <a:gd name="T7" fmla="*/ 77 h 311"/>
                <a:gd name="T8" fmla="*/ 0 w 3869"/>
                <a:gd name="T9" fmla="*/ 155 h 311"/>
                <a:gd name="T10" fmla="*/ 645 w 3869"/>
                <a:gd name="T11" fmla="*/ 233 h 311"/>
                <a:gd name="T12" fmla="*/ 645 w 3869"/>
                <a:gd name="T13" fmla="*/ 194 h 311"/>
                <a:gd name="T14" fmla="*/ 1290 w 3869"/>
                <a:gd name="T15" fmla="*/ 194 h 311"/>
                <a:gd name="T16" fmla="*/ 1290 w 3869"/>
                <a:gd name="T17" fmla="*/ 311 h 311"/>
                <a:gd name="T18" fmla="*/ 3869 w 3869"/>
                <a:gd name="T19" fmla="*/ 311 h 311"/>
                <a:gd name="T20" fmla="*/ 3869 w 3869"/>
                <a:gd name="T21" fmla="*/ 0 h 311"/>
                <a:gd name="T22" fmla="*/ 1290 w 3869"/>
                <a:gd name="T23" fmla="*/ 0 h 3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69" h="311">
                  <a:moveTo>
                    <a:pt x="1290" y="0"/>
                  </a:moveTo>
                  <a:lnTo>
                    <a:pt x="1290" y="116"/>
                  </a:lnTo>
                  <a:lnTo>
                    <a:pt x="645" y="116"/>
                  </a:lnTo>
                  <a:lnTo>
                    <a:pt x="645" y="77"/>
                  </a:lnTo>
                  <a:lnTo>
                    <a:pt x="0" y="155"/>
                  </a:lnTo>
                  <a:lnTo>
                    <a:pt x="645" y="233"/>
                  </a:lnTo>
                  <a:lnTo>
                    <a:pt x="645" y="194"/>
                  </a:lnTo>
                  <a:lnTo>
                    <a:pt x="1290" y="194"/>
                  </a:lnTo>
                  <a:lnTo>
                    <a:pt x="1290" y="311"/>
                  </a:lnTo>
                  <a:lnTo>
                    <a:pt x="3869" y="311"/>
                  </a:lnTo>
                  <a:lnTo>
                    <a:pt x="3869" y="0"/>
                  </a:lnTo>
                  <a:lnTo>
                    <a:pt x="129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5" name="Rectangle 50"/>
            <p:cNvSpPr>
              <a:spLocks noChangeArrowheads="1"/>
            </p:cNvSpPr>
            <p:nvPr/>
          </p:nvSpPr>
          <p:spPr bwMode="auto">
            <a:xfrm>
              <a:off x="3036" y="2527"/>
              <a:ext cx="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endParaRPr lang="en-US" altLang="en-US"/>
            </a:p>
          </p:txBody>
        </p:sp>
        <p:sp>
          <p:nvSpPr>
            <p:cNvPr id="9246" name="Rectangle 51"/>
            <p:cNvSpPr>
              <a:spLocks noChangeArrowheads="1"/>
            </p:cNvSpPr>
            <p:nvPr/>
          </p:nvSpPr>
          <p:spPr bwMode="auto">
            <a:xfrm>
              <a:off x="3011" y="2590"/>
              <a:ext cx="64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Submit bid</a:t>
              </a:r>
              <a:endParaRPr lang="en-US" altLang="en-US" sz="1600" b="1" dirty="0"/>
            </a:p>
          </p:txBody>
        </p:sp>
        <p:sp>
          <p:nvSpPr>
            <p:cNvPr id="9247" name="Rectangle 52"/>
            <p:cNvSpPr>
              <a:spLocks noChangeArrowheads="1"/>
            </p:cNvSpPr>
            <p:nvPr/>
          </p:nvSpPr>
          <p:spPr bwMode="auto">
            <a:xfrm>
              <a:off x="4206" y="2527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7" name="Freeform 54"/>
            <p:cNvSpPr>
              <a:spLocks/>
            </p:cNvSpPr>
            <p:nvPr/>
          </p:nvSpPr>
          <p:spPr bwMode="auto">
            <a:xfrm>
              <a:off x="910" y="2877"/>
              <a:ext cx="3869" cy="318"/>
            </a:xfrm>
            <a:custGeom>
              <a:avLst/>
              <a:gdLst>
                <a:gd name="T0" fmla="*/ 967 w 3869"/>
                <a:gd name="T1" fmla="*/ 0 h 318"/>
                <a:gd name="T2" fmla="*/ 967 w 3869"/>
                <a:gd name="T3" fmla="*/ 120 h 318"/>
                <a:gd name="T4" fmla="*/ 484 w 3869"/>
                <a:gd name="T5" fmla="*/ 120 h 318"/>
                <a:gd name="T6" fmla="*/ 484 w 3869"/>
                <a:gd name="T7" fmla="*/ 80 h 318"/>
                <a:gd name="T8" fmla="*/ 0 w 3869"/>
                <a:gd name="T9" fmla="*/ 159 h 318"/>
                <a:gd name="T10" fmla="*/ 484 w 3869"/>
                <a:gd name="T11" fmla="*/ 239 h 318"/>
                <a:gd name="T12" fmla="*/ 484 w 3869"/>
                <a:gd name="T13" fmla="*/ 199 h 318"/>
                <a:gd name="T14" fmla="*/ 967 w 3869"/>
                <a:gd name="T15" fmla="*/ 199 h 318"/>
                <a:gd name="T16" fmla="*/ 967 w 3869"/>
                <a:gd name="T17" fmla="*/ 318 h 318"/>
                <a:gd name="T18" fmla="*/ 2902 w 3869"/>
                <a:gd name="T19" fmla="*/ 318 h 318"/>
                <a:gd name="T20" fmla="*/ 2902 w 3869"/>
                <a:gd name="T21" fmla="*/ 199 h 318"/>
                <a:gd name="T22" fmla="*/ 3386 w 3869"/>
                <a:gd name="T23" fmla="*/ 199 h 318"/>
                <a:gd name="T24" fmla="*/ 3386 w 3869"/>
                <a:gd name="T25" fmla="*/ 239 h 318"/>
                <a:gd name="T26" fmla="*/ 3869 w 3869"/>
                <a:gd name="T27" fmla="*/ 159 h 318"/>
                <a:gd name="T28" fmla="*/ 3386 w 3869"/>
                <a:gd name="T29" fmla="*/ 80 h 318"/>
                <a:gd name="T30" fmla="*/ 3386 w 3869"/>
                <a:gd name="T31" fmla="*/ 120 h 318"/>
                <a:gd name="T32" fmla="*/ 2902 w 3869"/>
                <a:gd name="T33" fmla="*/ 120 h 318"/>
                <a:gd name="T34" fmla="*/ 2902 w 3869"/>
                <a:gd name="T35" fmla="*/ 0 h 318"/>
                <a:gd name="T36" fmla="*/ 967 w 3869"/>
                <a:gd name="T37" fmla="*/ 0 h 3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869" h="318">
                  <a:moveTo>
                    <a:pt x="967" y="0"/>
                  </a:moveTo>
                  <a:lnTo>
                    <a:pt x="967" y="120"/>
                  </a:lnTo>
                  <a:lnTo>
                    <a:pt x="484" y="120"/>
                  </a:lnTo>
                  <a:lnTo>
                    <a:pt x="484" y="80"/>
                  </a:lnTo>
                  <a:lnTo>
                    <a:pt x="0" y="159"/>
                  </a:lnTo>
                  <a:lnTo>
                    <a:pt x="484" y="239"/>
                  </a:lnTo>
                  <a:lnTo>
                    <a:pt x="484" y="199"/>
                  </a:lnTo>
                  <a:lnTo>
                    <a:pt x="967" y="199"/>
                  </a:lnTo>
                  <a:lnTo>
                    <a:pt x="967" y="318"/>
                  </a:lnTo>
                  <a:lnTo>
                    <a:pt x="2902" y="318"/>
                  </a:lnTo>
                  <a:lnTo>
                    <a:pt x="2902" y="199"/>
                  </a:lnTo>
                  <a:lnTo>
                    <a:pt x="3386" y="199"/>
                  </a:lnTo>
                  <a:lnTo>
                    <a:pt x="3386" y="239"/>
                  </a:lnTo>
                  <a:lnTo>
                    <a:pt x="3869" y="159"/>
                  </a:lnTo>
                  <a:lnTo>
                    <a:pt x="3386" y="80"/>
                  </a:lnTo>
                  <a:lnTo>
                    <a:pt x="3386" y="120"/>
                  </a:lnTo>
                  <a:lnTo>
                    <a:pt x="2902" y="120"/>
                  </a:lnTo>
                  <a:lnTo>
                    <a:pt x="2902" y="0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0" name="Rectangle 57"/>
            <p:cNvSpPr>
              <a:spLocks noChangeArrowheads="1"/>
            </p:cNvSpPr>
            <p:nvPr/>
          </p:nvSpPr>
          <p:spPr bwMode="auto">
            <a:xfrm>
              <a:off x="2324" y="2915"/>
              <a:ext cx="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endParaRPr lang="en-US" altLang="en-US"/>
            </a:p>
          </p:txBody>
        </p:sp>
        <p:sp>
          <p:nvSpPr>
            <p:cNvPr id="9251" name="Rectangle 58"/>
            <p:cNvSpPr>
              <a:spLocks noChangeArrowheads="1"/>
            </p:cNvSpPr>
            <p:nvPr/>
          </p:nvSpPr>
          <p:spPr bwMode="auto">
            <a:xfrm>
              <a:off x="2520" y="2950"/>
              <a:ext cx="53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altLang="en-US" sz="1600" b="1" dirty="0" smtClean="0">
                  <a:solidFill>
                    <a:srgbClr val="000000"/>
                  </a:solidFill>
                  <a:latin typeface="Times New Roman" pitchFamily="18" charset="0"/>
                </a:rPr>
                <a:t>Hearings</a:t>
              </a:r>
              <a:endParaRPr lang="en-US" altLang="en-US" sz="1600" b="1" dirty="0"/>
            </a:p>
          </p:txBody>
        </p:sp>
        <p:sp>
          <p:nvSpPr>
            <p:cNvPr id="9252" name="Rectangle 59"/>
            <p:cNvSpPr>
              <a:spLocks noChangeArrowheads="1"/>
            </p:cNvSpPr>
            <p:nvPr/>
          </p:nvSpPr>
          <p:spPr bwMode="auto">
            <a:xfrm>
              <a:off x="3654" y="2915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53" name="Group 62"/>
            <p:cNvGrpSpPr>
              <a:grpSpLocks/>
            </p:cNvGrpSpPr>
            <p:nvPr/>
          </p:nvGrpSpPr>
          <p:grpSpPr bwMode="auto">
            <a:xfrm>
              <a:off x="913" y="3893"/>
              <a:ext cx="2521" cy="218"/>
              <a:chOff x="913" y="3893"/>
              <a:chExt cx="2521" cy="218"/>
            </a:xfrm>
          </p:grpSpPr>
          <p:sp>
            <p:nvSpPr>
              <p:cNvPr id="9264" name="Rectangle 60"/>
              <p:cNvSpPr>
                <a:spLocks noChangeArrowheads="1"/>
              </p:cNvSpPr>
              <p:nvPr/>
            </p:nvSpPr>
            <p:spPr bwMode="auto">
              <a:xfrm>
                <a:off x="913" y="3893"/>
                <a:ext cx="2521" cy="218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65" name="Rectangle 61"/>
              <p:cNvSpPr>
                <a:spLocks noChangeArrowheads="1"/>
              </p:cNvSpPr>
              <p:nvPr/>
            </p:nvSpPr>
            <p:spPr bwMode="auto">
              <a:xfrm>
                <a:off x="913" y="3893"/>
                <a:ext cx="2521" cy="218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54" name="Rectangle 63"/>
            <p:cNvSpPr>
              <a:spLocks noChangeArrowheads="1"/>
            </p:cNvSpPr>
            <p:nvPr/>
          </p:nvSpPr>
          <p:spPr bwMode="auto">
            <a:xfrm>
              <a:off x="1793" y="3915"/>
              <a:ext cx="77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3175"/>
              <a:r>
                <a:rPr lang="en-US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Parliament</a:t>
              </a:r>
              <a:endParaRPr lang="en-US" altLang="en-US" sz="2000" dirty="0"/>
            </a:p>
          </p:txBody>
        </p:sp>
        <p:sp>
          <p:nvSpPr>
            <p:cNvPr id="9255" name="Rectangle 64"/>
            <p:cNvSpPr>
              <a:spLocks noChangeArrowheads="1"/>
            </p:cNvSpPr>
            <p:nvPr/>
          </p:nvSpPr>
          <p:spPr bwMode="auto">
            <a:xfrm>
              <a:off x="2742" y="393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56" name="Group 67"/>
            <p:cNvGrpSpPr>
              <a:grpSpLocks/>
            </p:cNvGrpSpPr>
            <p:nvPr/>
          </p:nvGrpSpPr>
          <p:grpSpPr bwMode="auto">
            <a:xfrm>
              <a:off x="895" y="1262"/>
              <a:ext cx="2522" cy="218"/>
              <a:chOff x="895" y="1262"/>
              <a:chExt cx="2522" cy="218"/>
            </a:xfrm>
          </p:grpSpPr>
          <p:sp>
            <p:nvSpPr>
              <p:cNvPr id="9262" name="Rectangle 65"/>
              <p:cNvSpPr>
                <a:spLocks noChangeArrowheads="1"/>
              </p:cNvSpPr>
              <p:nvPr/>
            </p:nvSpPr>
            <p:spPr bwMode="auto">
              <a:xfrm>
                <a:off x="895" y="1262"/>
                <a:ext cx="2522" cy="218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63" name="Rectangle 66"/>
              <p:cNvSpPr>
                <a:spLocks noChangeArrowheads="1"/>
              </p:cNvSpPr>
              <p:nvPr/>
            </p:nvSpPr>
            <p:spPr bwMode="auto">
              <a:xfrm>
                <a:off x="895" y="1262"/>
                <a:ext cx="2522" cy="218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57" name="Rectangle 68"/>
            <p:cNvSpPr>
              <a:spLocks noChangeArrowheads="1"/>
            </p:cNvSpPr>
            <p:nvPr/>
          </p:nvSpPr>
          <p:spPr bwMode="auto">
            <a:xfrm>
              <a:off x="1836" y="1258"/>
              <a:ext cx="54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Cabinet</a:t>
              </a:r>
              <a:endParaRPr lang="en-US" altLang="en-US" sz="2000" dirty="0"/>
            </a:p>
          </p:txBody>
        </p:sp>
        <p:sp>
          <p:nvSpPr>
            <p:cNvPr id="9258" name="Rectangle 69"/>
            <p:cNvSpPr>
              <a:spLocks noChangeArrowheads="1"/>
            </p:cNvSpPr>
            <p:nvPr/>
          </p:nvSpPr>
          <p:spPr bwMode="auto">
            <a:xfrm>
              <a:off x="2559" y="130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1" name="Freeform 71"/>
            <p:cNvSpPr>
              <a:spLocks/>
            </p:cNvSpPr>
            <p:nvPr/>
          </p:nvSpPr>
          <p:spPr bwMode="auto">
            <a:xfrm>
              <a:off x="1575" y="1480"/>
              <a:ext cx="1160" cy="186"/>
            </a:xfrm>
            <a:custGeom>
              <a:avLst/>
              <a:gdLst>
                <a:gd name="T0" fmla="*/ 0 w 1160"/>
                <a:gd name="T1" fmla="*/ 140 h 186"/>
                <a:gd name="T2" fmla="*/ 290 w 1160"/>
                <a:gd name="T3" fmla="*/ 140 h 186"/>
                <a:gd name="T4" fmla="*/ 290 w 1160"/>
                <a:gd name="T5" fmla="*/ 0 h 186"/>
                <a:gd name="T6" fmla="*/ 870 w 1160"/>
                <a:gd name="T7" fmla="*/ 0 h 186"/>
                <a:gd name="T8" fmla="*/ 870 w 1160"/>
                <a:gd name="T9" fmla="*/ 140 h 186"/>
                <a:gd name="T10" fmla="*/ 1160 w 1160"/>
                <a:gd name="T11" fmla="*/ 140 h 186"/>
                <a:gd name="T12" fmla="*/ 580 w 1160"/>
                <a:gd name="T13" fmla="*/ 186 h 186"/>
                <a:gd name="T14" fmla="*/ 0 w 1160"/>
                <a:gd name="T15" fmla="*/ 140 h 1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0" h="186">
                  <a:moveTo>
                    <a:pt x="0" y="140"/>
                  </a:moveTo>
                  <a:lnTo>
                    <a:pt x="290" y="140"/>
                  </a:lnTo>
                  <a:lnTo>
                    <a:pt x="290" y="0"/>
                  </a:lnTo>
                  <a:lnTo>
                    <a:pt x="870" y="0"/>
                  </a:lnTo>
                  <a:lnTo>
                    <a:pt x="870" y="140"/>
                  </a:lnTo>
                  <a:lnTo>
                    <a:pt x="1160" y="140"/>
                  </a:lnTo>
                  <a:lnTo>
                    <a:pt x="580" y="186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571472" y="1309678"/>
            <a:ext cx="7315200" cy="7620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2. Budget Preparation </a:t>
            </a:r>
            <a:br>
              <a:rPr lang="en-GB" sz="3200" b="1" dirty="0">
                <a:latin typeface="+mj-lt"/>
                <a:ea typeface="+mj-ea"/>
                <a:cs typeface="+mj-cs"/>
              </a:rPr>
            </a:b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1171564"/>
            <a:ext cx="7467600" cy="685800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3. Budget </a:t>
            </a:r>
            <a:r>
              <a:rPr lang="en-GB" sz="3200" kern="1200" dirty="0" smtClean="0"/>
              <a:t>Execution</a:t>
            </a:r>
            <a:endParaRPr lang="en-US" sz="3200" kern="1200" dirty="0"/>
          </a:p>
        </p:txBody>
      </p:sp>
      <p:grpSp>
        <p:nvGrpSpPr>
          <p:cNvPr id="10244" name="Group 1"/>
          <p:cNvGrpSpPr>
            <a:grpSpLocks/>
          </p:cNvGrpSpPr>
          <p:nvPr/>
        </p:nvGrpSpPr>
        <p:grpSpPr bwMode="auto">
          <a:xfrm>
            <a:off x="500034" y="2071678"/>
            <a:ext cx="8208962" cy="4264035"/>
            <a:chOff x="457200" y="1352703"/>
            <a:chExt cx="8208912" cy="4264275"/>
          </a:xfrm>
        </p:grpSpPr>
        <p:sp>
          <p:nvSpPr>
            <p:cNvPr id="10246" name="Text Box 5"/>
            <p:cNvSpPr txBox="1">
              <a:spLocks noChangeArrowheads="1"/>
            </p:cNvSpPr>
            <p:nvPr/>
          </p:nvSpPr>
          <p:spPr bwMode="auto">
            <a:xfrm>
              <a:off x="457200" y="3227164"/>
              <a:ext cx="3124200" cy="2385069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400" b="1" dirty="0">
                  <a:solidFill>
                    <a:srgbClr val="FF0000"/>
                  </a:solidFill>
                  <a:latin typeface="Arial" charset="0"/>
                </a:rPr>
                <a:t>Revenue collection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Taxes (direct/indirect)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Excises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Duties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Non-tax revenues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Donor funding</a:t>
              </a:r>
              <a:endParaRPr lang="en-GB" altLang="en-US" sz="2400" b="1" dirty="0">
                <a:latin typeface="Arial" charset="0"/>
              </a:endParaRPr>
            </a:p>
          </p:txBody>
        </p:sp>
        <p:sp>
          <p:nvSpPr>
            <p:cNvPr id="10247" name="Text Box 6"/>
            <p:cNvSpPr txBox="1">
              <a:spLocks noChangeArrowheads="1"/>
            </p:cNvSpPr>
            <p:nvPr/>
          </p:nvSpPr>
          <p:spPr bwMode="auto">
            <a:xfrm>
              <a:off x="4421832" y="1367001"/>
              <a:ext cx="4244280" cy="2000661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sz="2400" b="1" dirty="0" smtClean="0">
                  <a:solidFill>
                    <a:srgbClr val="FF0000"/>
                  </a:solidFill>
                  <a:latin typeface="Arial" charset="0"/>
                </a:rPr>
                <a:t>Expenditure</a:t>
              </a:r>
              <a:r>
                <a:rPr lang="en-GB" alt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GB" altLang="en-US" sz="2400" b="1" dirty="0" smtClean="0">
                  <a:solidFill>
                    <a:srgbClr val="FF0000"/>
                  </a:solidFill>
                  <a:latin typeface="Arial" charset="0"/>
                </a:rPr>
                <a:t>control</a:t>
              </a:r>
              <a:r>
                <a:rPr lang="en-GB" alt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endParaRPr lang="en-GB" altLang="en-US" sz="2000" b="1" dirty="0">
                <a:solidFill>
                  <a:srgbClr val="FF0000"/>
                </a:solidFill>
                <a:latin typeface="Arial" charset="0"/>
              </a:endParaRP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Payroll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Procurement of goods/services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en-GB" altLang="en-US" sz="2000" b="1" dirty="0">
                  <a:latin typeface="Arial" charset="0"/>
                </a:rPr>
                <a:t> Transfers / </a:t>
              </a:r>
              <a:r>
                <a:rPr lang="en-GB" altLang="en-US" sz="2000" b="1" dirty="0" smtClean="0">
                  <a:latin typeface="Arial" charset="0"/>
                </a:rPr>
                <a:t>subsidies</a:t>
              </a:r>
            </a:p>
            <a:p>
              <a:pPr>
                <a:spcBef>
                  <a:spcPts val="600"/>
                </a:spcBef>
              </a:pPr>
              <a:r>
                <a:rPr lang="en-GB" altLang="en-US" sz="2000" b="1" dirty="0" smtClean="0">
                  <a:latin typeface="Arial" charset="0"/>
                </a:rPr>
                <a:t>... and other...</a:t>
              </a:r>
              <a:endParaRPr lang="en-GB" altLang="en-US" sz="2000" b="1" dirty="0">
                <a:latin typeface="Arial" charset="0"/>
              </a:endParaRPr>
            </a:p>
          </p:txBody>
        </p:sp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4400526" y="4078603"/>
              <a:ext cx="4121125" cy="1538375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  <a:defRPr/>
              </a:pPr>
              <a:r>
                <a:rPr lang="en-GB" altLang="en-US" b="1" i="0" dirty="0" smtClean="0">
                  <a:solidFill>
                    <a:srgbClr val="FF0000"/>
                  </a:solidFill>
                  <a:latin typeface="Arial" charset="0"/>
                </a:rPr>
                <a:t>Liquidity management</a:t>
              </a:r>
            </a:p>
            <a:p>
              <a:pPr eaLnBrk="1" hangingPunct="1">
                <a:spcBef>
                  <a:spcPts val="600"/>
                </a:spcBef>
                <a:buClrTx/>
                <a:defRPr/>
              </a:pPr>
              <a:r>
                <a:rPr lang="en-GB" altLang="en-US" sz="2000" b="1" i="0" dirty="0" smtClean="0">
                  <a:latin typeface="Arial" charset="0"/>
                </a:rPr>
                <a:t> Short term (cash management)</a:t>
              </a:r>
            </a:p>
            <a:p>
              <a:pPr marL="177800" indent="-177800" eaLnBrk="1" hangingPunct="1">
                <a:spcBef>
                  <a:spcPts val="600"/>
                </a:spcBef>
                <a:buClrTx/>
                <a:defRPr/>
              </a:pPr>
              <a:r>
                <a:rPr lang="en-GB" altLang="en-US" sz="2000" b="1" i="0" dirty="0" smtClean="0">
                  <a:latin typeface="Arial" charset="0"/>
                </a:rPr>
                <a:t>Medium / long term (debt   management)</a:t>
              </a:r>
            </a:p>
          </p:txBody>
        </p:sp>
        <p:sp>
          <p:nvSpPr>
            <p:cNvPr id="10249" name="Text Box 21"/>
            <p:cNvSpPr txBox="1">
              <a:spLocks noChangeArrowheads="1"/>
            </p:cNvSpPr>
            <p:nvPr/>
          </p:nvSpPr>
          <p:spPr bwMode="auto">
            <a:xfrm>
              <a:off x="957263" y="1352703"/>
              <a:ext cx="1812527" cy="8310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400" b="1" dirty="0" smtClean="0">
                  <a:latin typeface="Arial" charset="0"/>
                </a:rPr>
                <a:t>Budget Plan</a:t>
              </a:r>
              <a:endParaRPr lang="en-GB" altLang="en-US" sz="2400" b="1" dirty="0">
                <a:latin typeface="Arial" charset="0"/>
              </a:endParaRPr>
            </a:p>
          </p:txBody>
        </p:sp>
        <p:sp>
          <p:nvSpPr>
            <p:cNvPr id="10250" name="Line 22"/>
            <p:cNvSpPr>
              <a:spLocks noChangeShapeType="1"/>
            </p:cNvSpPr>
            <p:nvPr/>
          </p:nvSpPr>
          <p:spPr bwMode="auto">
            <a:xfrm flipV="1">
              <a:off x="2856718" y="1781355"/>
              <a:ext cx="1559683" cy="16376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51" name="Line 24"/>
            <p:cNvSpPr>
              <a:spLocks noChangeShapeType="1"/>
            </p:cNvSpPr>
            <p:nvPr/>
          </p:nvSpPr>
          <p:spPr bwMode="auto">
            <a:xfrm flipV="1">
              <a:off x="3559150" y="4924804"/>
              <a:ext cx="857251" cy="0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52" name="Line 25"/>
            <p:cNvSpPr>
              <a:spLocks noChangeShapeType="1"/>
            </p:cNvSpPr>
            <p:nvPr/>
          </p:nvSpPr>
          <p:spPr bwMode="auto">
            <a:xfrm flipH="1">
              <a:off x="1916086" y="2223182"/>
              <a:ext cx="0" cy="979857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45" name="Line 25"/>
          <p:cNvSpPr>
            <a:spLocks noChangeShapeType="1"/>
          </p:cNvSpPr>
          <p:nvPr/>
        </p:nvSpPr>
        <p:spPr bwMode="auto">
          <a:xfrm>
            <a:off x="6702451" y="4071942"/>
            <a:ext cx="12689" cy="725483"/>
          </a:xfrm>
          <a:prstGeom prst="line">
            <a:avLst/>
          </a:prstGeom>
          <a:noFill/>
          <a:ln w="63500">
            <a:solidFill>
              <a:srgbClr val="0F549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273050" y="2500306"/>
            <a:ext cx="7656536" cy="6096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altLang="en-US" sz="2000" dirty="0" smtClean="0">
                <a:solidFill>
                  <a:srgbClr val="FF0000"/>
                </a:solidFill>
              </a:rPr>
              <a:t>Authorisation</a:t>
            </a:r>
            <a:r>
              <a:rPr lang="en-GB" altLang="en-US" sz="2000" dirty="0" smtClean="0"/>
              <a:t> by the Ministry of Finance or Line Ministry</a:t>
            </a:r>
            <a:endParaRPr lang="en-GB" altLang="en-US" sz="2000" dirty="0"/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928662" y="3279768"/>
            <a:ext cx="7000924" cy="571500"/>
          </a:xfrm>
          <a:prstGeom prst="rect">
            <a:avLst/>
          </a:prstGeom>
          <a:solidFill>
            <a:srgbClr val="DBE0E7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altLang="en-US" sz="2000" dirty="0" smtClean="0">
                <a:solidFill>
                  <a:srgbClr val="FF0000"/>
                </a:solidFill>
              </a:rPr>
              <a:t>Commitment</a:t>
            </a:r>
            <a:r>
              <a:rPr lang="en-GB" altLang="en-US" sz="2000" dirty="0" smtClean="0"/>
              <a:t> to undertake future payment: contract</a:t>
            </a:r>
            <a:endParaRPr lang="en-GB" altLang="en-US" sz="2000" dirty="0"/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1571604" y="4035418"/>
            <a:ext cx="7143800" cy="5715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altLang="en-US" sz="2000" dirty="0" smtClean="0">
                <a:solidFill>
                  <a:srgbClr val="FF0000"/>
                </a:solidFill>
              </a:rPr>
              <a:t>Verification</a:t>
            </a:r>
            <a:r>
              <a:rPr lang="en-GB" altLang="en-US" sz="2000" dirty="0" smtClean="0"/>
              <a:t> of delivery to spending unit: liability</a:t>
            </a:r>
            <a:endParaRPr lang="en-GB" altLang="en-US" sz="2000" dirty="0"/>
          </a:p>
        </p:txBody>
      </p:sp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2214546" y="4795838"/>
            <a:ext cx="6500858" cy="533400"/>
          </a:xfrm>
          <a:prstGeom prst="rect">
            <a:avLst/>
          </a:prstGeom>
          <a:solidFill>
            <a:srgbClr val="DBE0E7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altLang="en-US" sz="2000" dirty="0" smtClean="0">
                <a:solidFill>
                  <a:srgbClr val="FF0000"/>
                </a:solidFill>
              </a:rPr>
              <a:t>Payment Authorisation </a:t>
            </a:r>
            <a:r>
              <a:rPr lang="en-GB" altLang="en-US" sz="2000" dirty="0" smtClean="0"/>
              <a:t>by </a:t>
            </a:r>
            <a:r>
              <a:rPr lang="en-GB" altLang="en-US" sz="2000" dirty="0" err="1" smtClean="0"/>
              <a:t>MoF</a:t>
            </a:r>
            <a:r>
              <a:rPr lang="en-GB" altLang="en-US" sz="2000" dirty="0" smtClean="0"/>
              <a:t> or Fin. Dept. </a:t>
            </a:r>
            <a:endParaRPr lang="en-GB" altLang="en-US" sz="2000" dirty="0"/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2857488" y="5510218"/>
            <a:ext cx="5343525" cy="5334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GB" altLang="en-US" sz="2000" smtClean="0">
                <a:solidFill>
                  <a:srgbClr val="FF0000"/>
                </a:solidFill>
              </a:rPr>
              <a:t>Cash Payment </a:t>
            </a:r>
            <a:r>
              <a:rPr lang="en-GB" altLang="en-US" sz="2000" smtClean="0"/>
              <a:t>by Treasury or LM</a:t>
            </a:r>
            <a:endParaRPr lang="en-GB" altLang="en-US" sz="2000"/>
          </a:p>
        </p:txBody>
      </p:sp>
      <p:sp>
        <p:nvSpPr>
          <p:cNvPr id="11273" name="AutoShape 11"/>
          <p:cNvSpPr>
            <a:spLocks noChangeArrowheads="1"/>
          </p:cNvSpPr>
          <p:nvPr/>
        </p:nvSpPr>
        <p:spPr bwMode="auto">
          <a:xfrm rot="5400000">
            <a:off x="254000" y="3260718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4" name="AutoShape 13"/>
          <p:cNvSpPr>
            <a:spLocks noChangeArrowheads="1"/>
          </p:cNvSpPr>
          <p:nvPr/>
        </p:nvSpPr>
        <p:spPr bwMode="auto">
          <a:xfrm rot="5400000">
            <a:off x="909612" y="3990974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5" name="AutoShape 14"/>
          <p:cNvSpPr>
            <a:spLocks noChangeArrowheads="1"/>
          </p:cNvSpPr>
          <p:nvPr/>
        </p:nvSpPr>
        <p:spPr bwMode="auto">
          <a:xfrm rot="5400000">
            <a:off x="1552554" y="4743450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6" name="AutoShape 15"/>
          <p:cNvSpPr>
            <a:spLocks noChangeArrowheads="1"/>
          </p:cNvSpPr>
          <p:nvPr/>
        </p:nvSpPr>
        <p:spPr bwMode="auto">
          <a:xfrm rot="5400000">
            <a:off x="2195496" y="5457830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962052" y="1385878"/>
            <a:ext cx="746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Phase 3. Budget Execution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79ED5-AC53-461F-90A3-CE0462312C20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3483</TotalTime>
  <Words>717</Words>
  <Application>Microsoft Office PowerPoint</Application>
  <PresentationFormat>On-screen Show (4:3)</PresentationFormat>
  <Paragraphs>170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Verdana</vt:lpstr>
      <vt:lpstr>Wingdings</vt:lpstr>
      <vt:lpstr>Slide_Master</vt:lpstr>
      <vt:lpstr>INTRODUCTION TO  PUBLIC FINANCE MANAGEMENT</vt:lpstr>
      <vt:lpstr>Module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Phase 3. Budget Execution</vt:lpstr>
      <vt:lpstr>PowerPoint Presentation</vt:lpstr>
      <vt:lpstr>Phase 4. Accounting &amp; Reporting</vt:lpstr>
      <vt:lpstr>PowerPoint Presentation</vt:lpstr>
      <vt:lpstr>PowerPoint Presentation</vt:lpstr>
      <vt:lpstr>Phase 5. External Audit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PUBLIC FINANCE MANAGEMENT</dc:title>
  <dc:creator>Yiannis</dc:creator>
  <cp:lastModifiedBy>Yiannis Hadziyiannakis</cp:lastModifiedBy>
  <cp:revision>241</cp:revision>
  <cp:lastPrinted>2013-05-20T17:57:16Z</cp:lastPrinted>
  <dcterms:created xsi:type="dcterms:W3CDTF">2011-10-28T10:25:18Z</dcterms:created>
  <dcterms:modified xsi:type="dcterms:W3CDTF">2018-03-19T05:15:37Z</dcterms:modified>
</cp:coreProperties>
</file>