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56" r:id="rId2"/>
    <p:sldId id="259" r:id="rId3"/>
    <p:sldId id="263" r:id="rId4"/>
    <p:sldId id="317" r:id="rId5"/>
    <p:sldId id="264" r:id="rId6"/>
    <p:sldId id="267" r:id="rId7"/>
    <p:sldId id="272" r:id="rId8"/>
    <p:sldId id="316" r:id="rId9"/>
    <p:sldId id="286" r:id="rId10"/>
    <p:sldId id="290" r:id="rId11"/>
    <p:sldId id="296" r:id="rId12"/>
    <p:sldId id="319" r:id="rId13"/>
    <p:sldId id="301" r:id="rId14"/>
    <p:sldId id="312" r:id="rId15"/>
    <p:sldId id="320" r:id="rId16"/>
    <p:sldId id="313" r:id="rId17"/>
  </p:sldIdLst>
  <p:sldSz cx="9144000" cy="6858000" type="screen4x3"/>
  <p:notesSz cx="6797675" cy="9926638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F5494"/>
    <a:srgbClr val="2D5EC1"/>
    <a:srgbClr val="3E6FD2"/>
    <a:srgbClr val="99CCFF"/>
    <a:srgbClr val="FFD624"/>
    <a:srgbClr val="3166CF"/>
    <a:srgbClr val="BDDEFF"/>
    <a:srgbClr val="808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2718" autoAdjust="0"/>
  </p:normalViewPr>
  <p:slideViewPr>
    <p:cSldViewPr>
      <p:cViewPr varScale="1">
        <p:scale>
          <a:sx n="72" d="100"/>
          <a:sy n="72" d="100"/>
        </p:scale>
        <p:origin x="1028" y="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10" d="100"/>
        <a:sy n="11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8" tIns="45715" rIns="91428" bIns="45715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8" tIns="45715" rIns="91428" bIns="45715" numCol="1" anchor="t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78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8" tIns="45715" rIns="91428" bIns="45715" numCol="1" anchor="b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78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8" tIns="45715" rIns="91428" bIns="45715" numCol="1" anchor="b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fld id="{E740AB68-7B73-42AC-B819-3AD5B513F47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87097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8" tIns="45715" rIns="91428" bIns="45715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8" tIns="45715" rIns="91428" bIns="45715" numCol="1" anchor="t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843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9163" y="744538"/>
            <a:ext cx="4960937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875"/>
            <a:ext cx="5438775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8" tIns="45715" rIns="91428" bIns="457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368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8" tIns="45715" rIns="91428" bIns="45715" numCol="1" anchor="b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8" tIns="45715" rIns="91428" bIns="45715" numCol="1" anchor="b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fld id="{2D66EE0F-C1E1-447F-BD40-C3A90F4A589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241366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D66EE0F-C1E1-447F-BD40-C3A90F4A589E}" type="slidenum">
              <a:rPr lang="en-GB" smtClean="0"/>
              <a:pPr>
                <a:defRPr/>
              </a:pPr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812325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17575" eaLnBrk="0" hangingPunct="0"/>
            <a:fld id="{BEA17BF9-81A0-40C3-AA44-5794856492C2}" type="slidenum">
              <a:rPr lang="en-GB" altLang="en-US" smtClean="0"/>
              <a:pPr defTabSz="917575" eaLnBrk="0" hangingPunct="0"/>
              <a:t>12</a:t>
            </a:fld>
            <a:endParaRPr lang="en-GB" altLang="en-US" smtClean="0"/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8050" y="4718050"/>
            <a:ext cx="4981575" cy="4462463"/>
          </a:xfrm>
          <a:noFill/>
          <a:ln/>
        </p:spPr>
        <p:txBody>
          <a:bodyPr/>
          <a:lstStyle/>
          <a:p>
            <a:endParaRPr lang="en-GB" altLang="en-US" sz="800" dirty="0" smtClean="0"/>
          </a:p>
        </p:txBody>
      </p:sp>
    </p:spTree>
    <p:extLst>
      <p:ext uri="{BB962C8B-B14F-4D97-AF65-F5344CB8AC3E}">
        <p14:creationId xmlns:p14="http://schemas.microsoft.com/office/powerpoint/2010/main" val="121646880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1031"/>
          <p:cNvSpPr txBox="1">
            <a:spLocks noGrp="1" noChangeArrowheads="1"/>
          </p:cNvSpPr>
          <p:nvPr/>
        </p:nvSpPr>
        <p:spPr bwMode="auto">
          <a:xfrm>
            <a:off x="3851275" y="9431338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916" tIns="45958" rIns="91916" bIns="45958" anchor="b"/>
          <a:lstStyle/>
          <a:p>
            <a:pPr algn="r" defTabSz="952500" eaLnBrk="0" hangingPunct="0">
              <a:spcBef>
                <a:spcPct val="50000"/>
              </a:spcBef>
            </a:pPr>
            <a:fld id="{31BB391D-D963-4A47-BDC7-5FF9CD643994}" type="slidenum">
              <a:rPr lang="en-GB" altLang="en-US" b="1">
                <a:solidFill>
                  <a:schemeClr val="tx1"/>
                </a:solidFill>
                <a:latin typeface="Arial" charset="0"/>
              </a:rPr>
              <a:pPr algn="r" defTabSz="952500" eaLnBrk="0" hangingPunct="0">
                <a:spcBef>
                  <a:spcPct val="50000"/>
                </a:spcBef>
              </a:pPr>
              <a:t>13</a:t>
            </a:fld>
            <a:endParaRPr lang="en-GB" altLang="en-US" b="1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8050" y="4718050"/>
            <a:ext cx="4981575" cy="4462463"/>
          </a:xfrm>
          <a:noFill/>
          <a:ln/>
        </p:spPr>
        <p:txBody>
          <a:bodyPr/>
          <a:lstStyle/>
          <a:p>
            <a:endParaRPr lang="en-GB" altLang="en-US" sz="800" dirty="0" smtClean="0"/>
          </a:p>
        </p:txBody>
      </p:sp>
    </p:spTree>
    <p:extLst>
      <p:ext uri="{BB962C8B-B14F-4D97-AF65-F5344CB8AC3E}">
        <p14:creationId xmlns:p14="http://schemas.microsoft.com/office/powerpoint/2010/main" val="322613843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17575" eaLnBrk="0" hangingPunct="0"/>
            <a:fld id="{B8A0ACCC-8BB3-41EF-9CB0-B6A82ECE6865}" type="slidenum">
              <a:rPr lang="en-GB" altLang="en-US" smtClean="0"/>
              <a:pPr defTabSz="917575" eaLnBrk="0" hangingPunct="0"/>
              <a:t>14</a:t>
            </a:fld>
            <a:endParaRPr lang="en-GB" altLang="en-US" smtClean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8050" y="4718050"/>
            <a:ext cx="4981575" cy="4462463"/>
          </a:xfrm>
          <a:noFill/>
          <a:ln/>
        </p:spPr>
        <p:txBody>
          <a:bodyPr/>
          <a:lstStyle/>
          <a:p>
            <a:endParaRPr lang="en-GB" altLang="en-US" sz="800" dirty="0" smtClean="0"/>
          </a:p>
        </p:txBody>
      </p:sp>
    </p:spTree>
    <p:extLst>
      <p:ext uri="{BB962C8B-B14F-4D97-AF65-F5344CB8AC3E}">
        <p14:creationId xmlns:p14="http://schemas.microsoft.com/office/powerpoint/2010/main" val="24409685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1031"/>
          <p:cNvSpPr txBox="1">
            <a:spLocks noGrp="1" noChangeArrowheads="1"/>
          </p:cNvSpPr>
          <p:nvPr/>
        </p:nvSpPr>
        <p:spPr bwMode="auto">
          <a:xfrm>
            <a:off x="3851275" y="9431338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916" tIns="45958" rIns="91916" bIns="45958" anchor="b"/>
          <a:lstStyle/>
          <a:p>
            <a:pPr algn="r" defTabSz="952500" eaLnBrk="0" hangingPunct="0">
              <a:spcBef>
                <a:spcPct val="50000"/>
              </a:spcBef>
            </a:pPr>
            <a:fld id="{B00F0671-F82C-474A-A74A-278A0C00D568}" type="slidenum">
              <a:rPr lang="en-GB" altLang="en-US" b="1">
                <a:solidFill>
                  <a:schemeClr val="tx1"/>
                </a:solidFill>
                <a:latin typeface="Arial" charset="0"/>
              </a:rPr>
              <a:pPr algn="r" defTabSz="952500" eaLnBrk="0" hangingPunct="0">
                <a:spcBef>
                  <a:spcPct val="50000"/>
                </a:spcBef>
              </a:pPr>
              <a:t>16</a:t>
            </a:fld>
            <a:endParaRPr lang="en-GB" altLang="en-US" b="1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nl-NL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27235002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17575" eaLnBrk="0" hangingPunct="0"/>
            <a:fld id="{889BF907-CBB8-4AF1-9F61-089A93A0D415}" type="slidenum">
              <a:rPr lang="en-GB" altLang="en-US" smtClean="0"/>
              <a:pPr defTabSz="917575" eaLnBrk="0" hangingPunct="0"/>
              <a:t>3</a:t>
            </a:fld>
            <a:endParaRPr lang="en-GB" altLang="en-US" smtClean="0"/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227013" indent="-227013">
              <a:lnSpc>
                <a:spcPct val="80000"/>
              </a:lnSpc>
            </a:pPr>
            <a:endParaRPr lang="en-GB" altLang="en-US" sz="800" dirty="0" smtClean="0"/>
          </a:p>
        </p:txBody>
      </p:sp>
    </p:spTree>
    <p:extLst>
      <p:ext uri="{BB962C8B-B14F-4D97-AF65-F5344CB8AC3E}">
        <p14:creationId xmlns:p14="http://schemas.microsoft.com/office/powerpoint/2010/main" val="14073144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17575" eaLnBrk="0" hangingPunct="0"/>
            <a:fld id="{EF19DF3A-BB01-4B28-B8C5-929078CEDA88}" type="slidenum">
              <a:rPr lang="en-GB" altLang="en-US" smtClean="0"/>
              <a:pPr defTabSz="917575" eaLnBrk="0" hangingPunct="0"/>
              <a:t>5</a:t>
            </a:fld>
            <a:endParaRPr lang="en-GB" altLang="en-US" smtClean="0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8050" y="4718050"/>
            <a:ext cx="4981575" cy="4462463"/>
          </a:xfrm>
          <a:ln/>
          <a:extLst/>
        </p:spPr>
        <p:txBody>
          <a:bodyPr/>
          <a:lstStyle/>
          <a:p>
            <a:pPr marL="220550" indent="-220550">
              <a:lnSpc>
                <a:spcPct val="90000"/>
              </a:lnSpc>
              <a:defRPr/>
            </a:pPr>
            <a:endParaRPr lang="en-GB" sz="800" dirty="0"/>
          </a:p>
        </p:txBody>
      </p:sp>
    </p:spTree>
    <p:extLst>
      <p:ext uri="{BB962C8B-B14F-4D97-AF65-F5344CB8AC3E}">
        <p14:creationId xmlns:p14="http://schemas.microsoft.com/office/powerpoint/2010/main" val="352969096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17575" eaLnBrk="0" hangingPunct="0"/>
            <a:fld id="{24DF6FC3-3478-4AF7-9875-BABC049F4419}" type="slidenum">
              <a:rPr lang="en-GB" altLang="en-US" smtClean="0"/>
              <a:pPr defTabSz="917575" eaLnBrk="0" hangingPunct="0"/>
              <a:t>6</a:t>
            </a:fld>
            <a:endParaRPr lang="en-GB" altLang="en-US" smtClean="0"/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8050" y="4718050"/>
            <a:ext cx="4981575" cy="4462463"/>
          </a:xfrm>
          <a:noFill/>
          <a:ln/>
        </p:spPr>
        <p:txBody>
          <a:bodyPr/>
          <a:lstStyle/>
          <a:p>
            <a:endParaRPr lang="en-GB" altLang="en-US" sz="800" dirty="0" smtClean="0"/>
          </a:p>
        </p:txBody>
      </p:sp>
    </p:spTree>
    <p:extLst>
      <p:ext uri="{BB962C8B-B14F-4D97-AF65-F5344CB8AC3E}">
        <p14:creationId xmlns:p14="http://schemas.microsoft.com/office/powerpoint/2010/main" val="246197734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1031"/>
          <p:cNvSpPr txBox="1">
            <a:spLocks noGrp="1" noChangeArrowheads="1"/>
          </p:cNvSpPr>
          <p:nvPr/>
        </p:nvSpPr>
        <p:spPr bwMode="auto">
          <a:xfrm>
            <a:off x="3851275" y="9431338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916" tIns="45958" rIns="91916" bIns="45958" anchor="b"/>
          <a:lstStyle/>
          <a:p>
            <a:pPr algn="r" defTabSz="952500" eaLnBrk="0" hangingPunct="0">
              <a:spcBef>
                <a:spcPct val="50000"/>
              </a:spcBef>
            </a:pPr>
            <a:fld id="{09134221-5CA9-4537-ADC6-324C06056A07}" type="slidenum">
              <a:rPr lang="en-GB" altLang="en-US" b="1">
                <a:solidFill>
                  <a:schemeClr val="tx1"/>
                </a:solidFill>
                <a:latin typeface="Arial" charset="0"/>
              </a:rPr>
              <a:pPr algn="r" defTabSz="952500" eaLnBrk="0" hangingPunct="0">
                <a:spcBef>
                  <a:spcPct val="50000"/>
                </a:spcBef>
              </a:pPr>
              <a:t>7</a:t>
            </a:fld>
            <a:endParaRPr lang="en-GB" altLang="en-US" b="1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8050" y="4718050"/>
            <a:ext cx="4981575" cy="4462463"/>
          </a:xfrm>
          <a:noFill/>
          <a:ln/>
        </p:spPr>
        <p:txBody>
          <a:bodyPr/>
          <a:lstStyle/>
          <a:p>
            <a:pPr marL="219075" indent="-219075">
              <a:lnSpc>
                <a:spcPct val="80000"/>
              </a:lnSpc>
            </a:pPr>
            <a:endParaRPr lang="en-GB" altLang="en-US" sz="800" dirty="0" smtClean="0"/>
          </a:p>
        </p:txBody>
      </p:sp>
    </p:spTree>
    <p:extLst>
      <p:ext uri="{BB962C8B-B14F-4D97-AF65-F5344CB8AC3E}">
        <p14:creationId xmlns:p14="http://schemas.microsoft.com/office/powerpoint/2010/main" val="127777600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buClr>
                <a:schemeClr val="tx1"/>
              </a:buClr>
            </a:pPr>
            <a:endParaRPr lang="en-US" altLang="en-US" sz="800" dirty="0" smtClean="0"/>
          </a:p>
        </p:txBody>
      </p:sp>
    </p:spTree>
    <p:extLst>
      <p:ext uri="{BB962C8B-B14F-4D97-AF65-F5344CB8AC3E}">
        <p14:creationId xmlns:p14="http://schemas.microsoft.com/office/powerpoint/2010/main" val="92462145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1031"/>
          <p:cNvSpPr txBox="1">
            <a:spLocks noGrp="1" noChangeArrowheads="1"/>
          </p:cNvSpPr>
          <p:nvPr/>
        </p:nvSpPr>
        <p:spPr bwMode="auto">
          <a:xfrm>
            <a:off x="3851275" y="9431338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916" tIns="45958" rIns="91916" bIns="45958" anchor="b"/>
          <a:lstStyle/>
          <a:p>
            <a:pPr algn="r" defTabSz="952500" eaLnBrk="0" hangingPunct="0">
              <a:spcBef>
                <a:spcPct val="50000"/>
              </a:spcBef>
            </a:pPr>
            <a:fld id="{6D735B22-4211-4058-9D26-D9C3DA6CB70A}" type="slidenum">
              <a:rPr lang="en-GB" altLang="en-US" b="1">
                <a:solidFill>
                  <a:schemeClr val="tx1"/>
                </a:solidFill>
                <a:latin typeface="Arial" charset="0"/>
              </a:rPr>
              <a:pPr algn="r" defTabSz="952500" eaLnBrk="0" hangingPunct="0">
                <a:spcBef>
                  <a:spcPct val="50000"/>
                </a:spcBef>
              </a:pPr>
              <a:t>9</a:t>
            </a:fld>
            <a:endParaRPr lang="en-GB" altLang="en-US" b="1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8050" y="4718050"/>
            <a:ext cx="4981575" cy="4462463"/>
          </a:xfrm>
          <a:noFill/>
          <a:ln/>
        </p:spPr>
        <p:txBody>
          <a:bodyPr/>
          <a:lstStyle/>
          <a:p>
            <a:pPr marL="219075" indent="-219075"/>
            <a:endParaRPr lang="en-US" altLang="en-US" sz="700" dirty="0" smtClean="0"/>
          </a:p>
        </p:txBody>
      </p:sp>
    </p:spTree>
    <p:extLst>
      <p:ext uri="{BB962C8B-B14F-4D97-AF65-F5344CB8AC3E}">
        <p14:creationId xmlns:p14="http://schemas.microsoft.com/office/powerpoint/2010/main" val="174265026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17575" eaLnBrk="0" hangingPunct="0"/>
            <a:fld id="{FB0320AB-5865-4151-AB82-E39E20648FC2}" type="slidenum">
              <a:rPr lang="en-GB" altLang="en-US" smtClean="0"/>
              <a:pPr defTabSz="917575" eaLnBrk="0" hangingPunct="0"/>
              <a:t>10</a:t>
            </a:fld>
            <a:endParaRPr lang="en-GB" altLang="en-US" smtClean="0"/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8050" y="4718050"/>
            <a:ext cx="4981575" cy="4462463"/>
          </a:xfrm>
          <a:noFill/>
          <a:ln/>
        </p:spPr>
        <p:txBody>
          <a:bodyPr/>
          <a:lstStyle/>
          <a:p>
            <a:endParaRPr lang="en-GB" altLang="en-US" sz="800" dirty="0" smtClean="0"/>
          </a:p>
        </p:txBody>
      </p:sp>
    </p:spTree>
    <p:extLst>
      <p:ext uri="{BB962C8B-B14F-4D97-AF65-F5344CB8AC3E}">
        <p14:creationId xmlns:p14="http://schemas.microsoft.com/office/powerpoint/2010/main" val="51667285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17575" eaLnBrk="0" hangingPunct="0"/>
            <a:fld id="{BEA17BF9-81A0-40C3-AA44-5794856492C2}" type="slidenum">
              <a:rPr lang="en-GB" altLang="en-US" smtClean="0"/>
              <a:pPr defTabSz="917575" eaLnBrk="0" hangingPunct="0"/>
              <a:t>11</a:t>
            </a:fld>
            <a:endParaRPr lang="en-GB" altLang="en-US" smtClean="0"/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8050" y="4718050"/>
            <a:ext cx="4981575" cy="4462463"/>
          </a:xfrm>
          <a:noFill/>
          <a:ln/>
        </p:spPr>
        <p:txBody>
          <a:bodyPr/>
          <a:lstStyle/>
          <a:p>
            <a:endParaRPr lang="en-GB" altLang="en-US" sz="800" dirty="0" smtClean="0"/>
          </a:p>
        </p:txBody>
      </p:sp>
    </p:spTree>
    <p:extLst>
      <p:ext uri="{BB962C8B-B14F-4D97-AF65-F5344CB8AC3E}">
        <p14:creationId xmlns:p14="http://schemas.microsoft.com/office/powerpoint/2010/main" val="32998712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981075"/>
            <a:ext cx="9180513" cy="5876925"/>
          </a:xfrm>
          <a:prstGeom prst="rect">
            <a:avLst/>
          </a:prstGeom>
          <a:solidFill>
            <a:srgbClr val="0F5494"/>
          </a:solidFill>
          <a:ln w="25400" algn="ctr">
            <a:solidFill>
              <a:srgbClr val="0F5494"/>
            </a:solidFill>
            <a:miter lim="800000"/>
            <a:headEnd/>
            <a:tailEnd/>
          </a:ln>
          <a:effectLst>
            <a:outerShdw dist="23000" dir="5400000" rotWithShape="0">
              <a:srgbClr val="000000">
                <a:alpha val="34998"/>
              </a:srgbClr>
            </a:outerShdw>
          </a:effectLst>
        </p:spPr>
        <p:txBody>
          <a:bodyPr anchor="ctr"/>
          <a:lstStyle>
            <a:lvl1pPr defTabSz="4572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1pPr>
            <a:lvl2pPr marL="742950" indent="-285750" defTabSz="4572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2pPr>
            <a:lvl3pPr marL="1143000" indent="-228600" defTabSz="4572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3pPr>
            <a:lvl4pPr marL="1600200" indent="-228600" defTabSz="4572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4pPr>
            <a:lvl5pPr marL="2057400" indent="-228600" defTabSz="4572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9pPr>
          </a:lstStyle>
          <a:p>
            <a:pPr algn="ctr" eaLnBrk="1" hangingPunct="1">
              <a:defRPr/>
            </a:pPr>
            <a:endParaRPr lang="en-US" altLang="en-US" sz="1800" smtClean="0">
              <a:solidFill>
                <a:srgbClr val="FFFFFF"/>
              </a:solidFill>
            </a:endParaRPr>
          </a:p>
        </p:txBody>
      </p:sp>
      <p:pic>
        <p:nvPicPr>
          <p:cNvPr id="5" name="Picture 6" descr="LOGO CE-EN-quadri.eps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7638" y="258763"/>
            <a:ext cx="1436687" cy="998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/>
          <p:nvPr userDrawn="1"/>
        </p:nvSpPr>
        <p:spPr>
          <a:xfrm>
            <a:off x="4267200" y="6659563"/>
            <a:ext cx="611188" cy="215900"/>
          </a:xfrm>
          <a:prstGeom prst="rect">
            <a:avLst/>
          </a:prstGeom>
          <a:solidFill>
            <a:srgbClr val="133176"/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3995738" y="2565400"/>
            <a:ext cx="5040312" cy="790575"/>
          </a:xfrm>
        </p:spPr>
        <p:txBody>
          <a:bodyPr/>
          <a:lstStyle>
            <a:lvl1pPr marL="3175">
              <a:defRPr sz="7600">
                <a:solidFill>
                  <a:srgbClr val="FFD624"/>
                </a:solidFill>
              </a:defRPr>
            </a:lvl1pPr>
          </a:lstStyle>
          <a:p>
            <a:r>
              <a:rPr lang="fr-BE"/>
              <a:t>Title</a:t>
            </a:r>
            <a:endParaRPr lang="en-GB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611188" y="3716338"/>
            <a:ext cx="8532812" cy="1728787"/>
          </a:xfrm>
        </p:spPr>
        <p:txBody>
          <a:bodyPr/>
          <a:lstStyle>
            <a:lvl1pPr marL="0" indent="0">
              <a:buFontTx/>
              <a:buNone/>
              <a:defRPr sz="3000" b="1" i="0">
                <a:solidFill>
                  <a:schemeClr val="bg1"/>
                </a:solidFill>
              </a:defRPr>
            </a:lvl1pPr>
          </a:lstStyle>
          <a:p>
            <a:r>
              <a:rPr lang="fr-BE"/>
              <a:t>Subtitle</a:t>
            </a: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z="1200" b="1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D650B993-190D-4FAB-9186-F4F94112DE6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F23B3F-B071-4BE1-8B9F-04E401DD026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5113" y="1339850"/>
            <a:ext cx="2071687" cy="46815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5288" y="1339850"/>
            <a:ext cx="6067425" cy="46815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5CBDEB-8907-450C-98F7-469FCD84890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5CC4B2-D7E4-4D70-BCEE-FDAB4D271B0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234858-E695-4225-9C32-67A9CC2A12C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5DB652-6678-441B-9DA5-C001A2B93F5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579A8B-4802-4E07-BF21-22F137B9F46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9EA5C6-FC48-4492-8818-E3956DA45DB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079ED5-AC53-461F-90A3-CE0462312C2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0A3294-84A9-41F7-9BCE-AB950DE6CF4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2ED700-A39F-4731-9B7E-AB0A289E4BA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95288" y="1339850"/>
            <a:ext cx="8229600" cy="93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Title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492375"/>
            <a:ext cx="8229600" cy="3529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BE" altLang="en-US" smtClean="0"/>
              <a:t>Second level</a:t>
            </a:r>
            <a:endParaRPr lang="en-GB" altLang="en-US" smtClean="0"/>
          </a:p>
          <a:p>
            <a:pPr lvl="1"/>
            <a:r>
              <a:rPr lang="en-GB" altLang="en-US" smtClean="0"/>
              <a:t>Third level</a:t>
            </a:r>
          </a:p>
          <a:p>
            <a:pPr lvl="2"/>
            <a:r>
              <a:rPr lang="en-GB" altLang="en-US" smtClean="0"/>
              <a:t>- Fourth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fld id="{9EDF82F8-FF94-4E55-ABA2-FB0A9B52D4A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15" name="Rectangle 14"/>
          <p:cNvSpPr/>
          <p:nvPr/>
        </p:nvSpPr>
        <p:spPr>
          <a:xfrm>
            <a:off x="0" y="0"/>
            <a:ext cx="9144000" cy="957263"/>
          </a:xfrm>
          <a:prstGeom prst="rect">
            <a:avLst/>
          </a:prstGeom>
          <a:solidFill>
            <a:srgbClr val="0F5494"/>
          </a:solidFill>
          <a:ln>
            <a:solidFill>
              <a:srgbClr val="0F549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7" name="Rectangle 6"/>
          <p:cNvSpPr/>
          <p:nvPr/>
        </p:nvSpPr>
        <p:spPr>
          <a:xfrm>
            <a:off x="4262438" y="6659563"/>
            <a:ext cx="611187" cy="198437"/>
          </a:xfrm>
          <a:prstGeom prst="rect">
            <a:avLst/>
          </a:prstGeom>
          <a:solidFill>
            <a:srgbClr val="133176"/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pic>
        <p:nvPicPr>
          <p:cNvPr id="1033" name="Picture 17" descr="LOGO CE_Vertical_EN_NEG_quadri_HR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3957638" y="258763"/>
            <a:ext cx="1436687" cy="1004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27" r:id="rId1"/>
    <p:sldLayoutId id="2147483817" r:id="rId2"/>
    <p:sldLayoutId id="2147483818" r:id="rId3"/>
    <p:sldLayoutId id="2147483819" r:id="rId4"/>
    <p:sldLayoutId id="2147483820" r:id="rId5"/>
    <p:sldLayoutId id="2147483821" r:id="rId6"/>
    <p:sldLayoutId id="2147483822" r:id="rId7"/>
    <p:sldLayoutId id="2147483823" r:id="rId8"/>
    <p:sldLayoutId id="2147483824" r:id="rId9"/>
    <p:sldLayoutId id="2147483825" r:id="rId10"/>
    <p:sldLayoutId id="2147483826" r:id="rId11"/>
  </p:sldLayoutIdLst>
  <p:hf hdr="0" ftr="0" dt="0"/>
  <p:txStyles>
    <p:titleStyle>
      <a:lvl1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+mj-lt"/>
          <a:ea typeface="+mj-ea"/>
          <a:cs typeface="+mj-cs"/>
        </a:defRPr>
      </a:lvl1pPr>
      <a:lvl2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2pPr>
      <a:lvl3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3pPr>
      <a:lvl4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4pPr>
      <a:lvl5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5pPr>
      <a:lvl6pPr marL="8159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6pPr>
      <a:lvl7pPr marL="12731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7pPr>
      <a:lvl8pPr marL="17303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8pPr>
      <a:lvl9pPr marL="21875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1"/>
        </a:buClr>
        <a:buChar char="•"/>
        <a:defRPr sz="2400" i="1">
          <a:solidFill>
            <a:srgbClr val="0F5494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009FBA"/>
        </a:buClr>
        <a:buChar char="•"/>
        <a:defRPr sz="2000" b="1">
          <a:solidFill>
            <a:srgbClr val="0F5494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defRPr sz="1400">
          <a:solidFill>
            <a:srgbClr val="0F5494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Subtitle 2"/>
          <p:cNvSpPr>
            <a:spLocks noGrp="1"/>
          </p:cNvSpPr>
          <p:nvPr>
            <p:ph type="subTitle" idx="1"/>
          </p:nvPr>
        </p:nvSpPr>
        <p:spPr>
          <a:xfrm>
            <a:off x="1389068" y="3573016"/>
            <a:ext cx="6326204" cy="855669"/>
          </a:xfrm>
        </p:spPr>
        <p:txBody>
          <a:bodyPr/>
          <a:lstStyle/>
          <a:p>
            <a:r>
              <a:rPr lang="fr-FR" altLang="en-US" sz="2800" dirty="0" smtClean="0"/>
              <a:t>Module 1.2: The Budget Cycle </a:t>
            </a:r>
          </a:p>
          <a:p>
            <a:endParaRPr lang="en-GB" altLang="en-US" sz="2800" dirty="0" smtClean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ctrTitle"/>
          </p:nvPr>
        </p:nvSpPr>
        <p:spPr>
          <a:xfrm>
            <a:off x="944576" y="1844824"/>
            <a:ext cx="7215188" cy="790575"/>
          </a:xfrm>
        </p:spPr>
        <p:txBody>
          <a:bodyPr/>
          <a:lstStyle/>
          <a:p>
            <a:pPr indent="0" algn="ctr" eaLnBrk="1" hangingPunct="1"/>
            <a:r>
              <a:rPr lang="en-US" altLang="en-US" sz="2800" dirty="0" smtClean="0">
                <a:solidFill>
                  <a:srgbClr val="FFC000"/>
                </a:solidFill>
              </a:rPr>
              <a:t>INTRODUCTION TO </a:t>
            </a:r>
            <a:br>
              <a:rPr lang="en-US" altLang="en-US" sz="2800" dirty="0" smtClean="0">
                <a:solidFill>
                  <a:srgbClr val="FFC000"/>
                </a:solidFill>
              </a:rPr>
            </a:br>
            <a:r>
              <a:rPr lang="en-US" altLang="en-US" sz="2800" dirty="0" smtClean="0">
                <a:solidFill>
                  <a:srgbClr val="FFC000"/>
                </a:solidFill>
              </a:rPr>
              <a:t>PUBLIC FINANCE MANAGEMENT</a:t>
            </a:r>
            <a:endParaRPr lang="en-GB" altLang="en-US" sz="2800" dirty="0" smtClean="0">
              <a:solidFill>
                <a:srgbClr val="FFC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68313" y="1314440"/>
            <a:ext cx="8424862" cy="685800"/>
          </a:xfrm>
        </p:spPr>
        <p:txBody>
          <a:bodyPr/>
          <a:lstStyle/>
          <a:p>
            <a:pPr>
              <a:defRPr/>
            </a:pPr>
            <a:r>
              <a:rPr lang="en-GB" sz="3200" kern="1200" dirty="0"/>
              <a:t>Phase 4. Accounting </a:t>
            </a:r>
            <a:r>
              <a:rPr lang="en-GB" sz="3200" kern="1200" dirty="0" smtClean="0"/>
              <a:t>&amp; Reporting</a:t>
            </a:r>
            <a:endParaRPr lang="en-GB" sz="3200" kern="1200" dirty="0"/>
          </a:p>
        </p:txBody>
      </p:sp>
      <p:sp>
        <p:nvSpPr>
          <p:cNvPr id="12292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09600" y="2420888"/>
            <a:ext cx="7696200" cy="3960440"/>
          </a:xfrm>
        </p:spPr>
        <p:txBody>
          <a:bodyPr/>
          <a:lstStyle/>
          <a:p>
            <a:pPr marL="0" indent="0">
              <a:lnSpc>
                <a:spcPct val="90000"/>
              </a:lnSpc>
              <a:spcBef>
                <a:spcPct val="50000"/>
              </a:spcBef>
              <a:buNone/>
            </a:pPr>
            <a:r>
              <a:rPr lang="en-GB" altLang="en-US" b="1" dirty="0" smtClean="0">
                <a:solidFill>
                  <a:srgbClr val="FF0000"/>
                </a:solidFill>
              </a:rPr>
              <a:t>Budgetary Accounting</a:t>
            </a:r>
          </a:p>
          <a:p>
            <a:pPr marL="0" indent="0">
              <a:lnSpc>
                <a:spcPct val="90000"/>
              </a:lnSpc>
              <a:spcBef>
                <a:spcPct val="50000"/>
              </a:spcBef>
              <a:buNone/>
            </a:pPr>
            <a:r>
              <a:rPr lang="en-GB" altLang="en-US" b="1" dirty="0" smtClean="0"/>
              <a:t>Definition</a:t>
            </a:r>
            <a:r>
              <a:rPr lang="en-GB" altLang="en-US" dirty="0" smtClean="0"/>
              <a:t>: </a:t>
            </a:r>
            <a:r>
              <a:rPr lang="en-GB" altLang="en-US" i="0" dirty="0" smtClean="0"/>
              <a:t>maintaining records and reporting on the execution of the budget.</a:t>
            </a:r>
          </a:p>
          <a:p>
            <a:pPr marL="0" indent="0">
              <a:lnSpc>
                <a:spcPct val="90000"/>
              </a:lnSpc>
              <a:spcBef>
                <a:spcPct val="50000"/>
              </a:spcBef>
              <a:buNone/>
            </a:pPr>
            <a:r>
              <a:rPr lang="en-GB" altLang="en-US" b="1" dirty="0" smtClean="0"/>
              <a:t>Aim</a:t>
            </a:r>
            <a:r>
              <a:rPr lang="en-GB" altLang="en-US" dirty="0" smtClean="0"/>
              <a:t>: </a:t>
            </a:r>
            <a:r>
              <a:rPr lang="en-GB" altLang="en-US" i="0" dirty="0" smtClean="0"/>
              <a:t>monitor and control compliance with budget appropriations.</a:t>
            </a:r>
          </a:p>
          <a:p>
            <a:pPr marL="0" indent="0">
              <a:lnSpc>
                <a:spcPct val="90000"/>
              </a:lnSpc>
              <a:spcBef>
                <a:spcPct val="50000"/>
              </a:spcBef>
              <a:buNone/>
            </a:pPr>
            <a:r>
              <a:rPr lang="en-GB" altLang="en-US" b="1" i="0" dirty="0" smtClean="0"/>
              <a:t>Accounting basis </a:t>
            </a:r>
            <a:r>
              <a:rPr lang="en-GB" altLang="en-US" i="0" dirty="0" smtClean="0"/>
              <a:t>(cash or accrual, same as the budgeting basis).</a:t>
            </a:r>
          </a:p>
          <a:p>
            <a:pPr marL="0" indent="0">
              <a:lnSpc>
                <a:spcPct val="90000"/>
              </a:lnSpc>
              <a:spcBef>
                <a:spcPct val="50000"/>
              </a:spcBef>
              <a:buNone/>
            </a:pPr>
            <a:endParaRPr lang="en-GB" altLang="en-US" i="0" dirty="0" smtClean="0"/>
          </a:p>
          <a:p>
            <a:pPr marL="0" indent="0">
              <a:lnSpc>
                <a:spcPct val="90000"/>
              </a:lnSpc>
              <a:spcBef>
                <a:spcPct val="50000"/>
              </a:spcBef>
              <a:buNone/>
            </a:pPr>
            <a:endParaRPr lang="en-GB" altLang="en-US" i="0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079ED5-AC53-461F-90A3-CE0462312C20}" type="slidenum">
              <a:rPr lang="en-GB" smtClean="0"/>
              <a:pPr>
                <a:defRPr/>
              </a:pPr>
              <a:t>10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22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22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22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229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2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Rectangle 2"/>
          <p:cNvSpPr>
            <a:spLocks noChangeArrowheads="1"/>
          </p:cNvSpPr>
          <p:nvPr/>
        </p:nvSpPr>
        <p:spPr bwMode="auto">
          <a:xfrm>
            <a:off x="468313" y="1314440"/>
            <a:ext cx="8424862" cy="685800"/>
          </a:xfrm>
          <a:prstGeom prst="rect">
            <a:avLst/>
          </a:prstGeom>
          <a:noFill/>
          <a:ln>
            <a:noFill/>
          </a:ln>
        </p:spPr>
        <p:txBody>
          <a:bodyPr lIns="92075" tIns="46038" rIns="92075" bIns="46038"/>
          <a:lstStyle/>
          <a:p>
            <a:pPr eaLnBrk="0" hangingPunct="0">
              <a:defRPr/>
            </a:pPr>
            <a:r>
              <a:rPr lang="en-GB" sz="3200" b="1" dirty="0">
                <a:latin typeface="+mj-lt"/>
                <a:ea typeface="+mj-ea"/>
                <a:cs typeface="+mj-cs"/>
              </a:rPr>
              <a:t>Phase </a:t>
            </a:r>
            <a:r>
              <a:rPr lang="en-GB" sz="3200" b="1" dirty="0" smtClean="0">
                <a:latin typeface="+mj-lt"/>
                <a:ea typeface="+mj-ea"/>
                <a:cs typeface="+mj-cs"/>
              </a:rPr>
              <a:t>4. Accounting &amp; Reporting</a:t>
            </a:r>
            <a:endParaRPr lang="en-GB" sz="3200" b="1" dirty="0">
              <a:latin typeface="+mj-lt"/>
              <a:ea typeface="+mj-ea"/>
              <a:cs typeface="+mj-cs"/>
            </a:endParaRPr>
          </a:p>
        </p:txBody>
      </p:sp>
      <p:sp>
        <p:nvSpPr>
          <p:cNvPr id="13316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84213" y="2348880"/>
            <a:ext cx="7924800" cy="3594720"/>
          </a:xfrm>
        </p:spPr>
        <p:txBody>
          <a:bodyPr/>
          <a:lstStyle/>
          <a:p>
            <a:pPr marL="0" indent="0">
              <a:lnSpc>
                <a:spcPct val="90000"/>
              </a:lnSpc>
              <a:spcBef>
                <a:spcPct val="50000"/>
              </a:spcBef>
              <a:buNone/>
            </a:pPr>
            <a:r>
              <a:rPr lang="en-GB" altLang="en-US" b="1" dirty="0" smtClean="0">
                <a:solidFill>
                  <a:srgbClr val="FF0000"/>
                </a:solidFill>
              </a:rPr>
              <a:t>Financial Accounting</a:t>
            </a:r>
          </a:p>
          <a:p>
            <a:pPr marL="0" indent="0">
              <a:lnSpc>
                <a:spcPct val="90000"/>
              </a:lnSpc>
              <a:spcBef>
                <a:spcPct val="50000"/>
              </a:spcBef>
              <a:buNone/>
            </a:pPr>
            <a:r>
              <a:rPr lang="en-GB" altLang="en-US" b="1" dirty="0" smtClean="0"/>
              <a:t>Definition</a:t>
            </a:r>
            <a:r>
              <a:rPr lang="en-GB" altLang="en-US" dirty="0" smtClean="0"/>
              <a:t>: </a:t>
            </a:r>
            <a:r>
              <a:rPr lang="en-GB" altLang="en-US" i="0" dirty="0" smtClean="0"/>
              <a:t>maintaining records and reporting on revenues and expenditure, assets and liabilities.</a:t>
            </a:r>
          </a:p>
          <a:p>
            <a:pPr marL="0" indent="0">
              <a:lnSpc>
                <a:spcPct val="90000"/>
              </a:lnSpc>
              <a:spcBef>
                <a:spcPct val="50000"/>
              </a:spcBef>
              <a:spcAft>
                <a:spcPts val="300"/>
              </a:spcAft>
              <a:buNone/>
            </a:pPr>
            <a:r>
              <a:rPr lang="en-GB" altLang="en-US" b="1" dirty="0" smtClean="0"/>
              <a:t>Aim:</a:t>
            </a:r>
            <a:r>
              <a:rPr lang="en-GB" altLang="en-US" dirty="0" smtClean="0"/>
              <a:t> Annual Financial Statements;</a:t>
            </a:r>
          </a:p>
          <a:p>
            <a:pPr marL="1160463" lvl="1" indent="-260350" eaLnBrk="1" hangingPunct="1">
              <a:lnSpc>
                <a:spcPct val="90000"/>
              </a:lnSpc>
              <a:buClrTx/>
              <a:buFont typeface="Arial" pitchFamily="34" charset="0"/>
              <a:buChar char="•"/>
            </a:pPr>
            <a:r>
              <a:rPr lang="en-GB" altLang="en-US" sz="2400" b="0" dirty="0" smtClean="0"/>
              <a:t>Revenues and expenditures;</a:t>
            </a:r>
          </a:p>
          <a:p>
            <a:pPr marL="1160463" lvl="1" indent="-260350" eaLnBrk="1" hangingPunct="1">
              <a:lnSpc>
                <a:spcPct val="90000"/>
              </a:lnSpc>
              <a:buClrTx/>
              <a:buFont typeface="Arial" pitchFamily="34" charset="0"/>
              <a:buChar char="•"/>
            </a:pPr>
            <a:r>
              <a:rPr lang="en-GB" altLang="en-US" sz="2400" b="0" dirty="0" smtClean="0"/>
              <a:t>Balance sheet (assets and liabilities).</a:t>
            </a:r>
          </a:p>
          <a:p>
            <a:pPr marL="0" indent="0">
              <a:lnSpc>
                <a:spcPct val="90000"/>
              </a:lnSpc>
              <a:spcBef>
                <a:spcPct val="50000"/>
              </a:spcBef>
              <a:buNone/>
            </a:pPr>
            <a:r>
              <a:rPr lang="en-GB" altLang="en-US" b="1" i="0" dirty="0" smtClean="0"/>
              <a:t>Accounting basis </a:t>
            </a:r>
            <a:r>
              <a:rPr lang="en-GB" altLang="en-US" i="0" dirty="0" smtClean="0"/>
              <a:t>(cash or accrual, does not depend on the budgeting basis).</a:t>
            </a:r>
          </a:p>
          <a:p>
            <a:pPr lvl="1" eaLnBrk="1" hangingPunct="1">
              <a:lnSpc>
                <a:spcPct val="90000"/>
              </a:lnSpc>
            </a:pPr>
            <a:endParaRPr lang="en-GB" altLang="en-US" sz="2400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079ED5-AC53-461F-90A3-CE0462312C20}" type="slidenum">
              <a:rPr lang="en-GB" smtClean="0"/>
              <a:pPr>
                <a:defRPr/>
              </a:pPr>
              <a:t>11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33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33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33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133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133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133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6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Rectangle 2"/>
          <p:cNvSpPr>
            <a:spLocks noChangeArrowheads="1"/>
          </p:cNvSpPr>
          <p:nvPr/>
        </p:nvSpPr>
        <p:spPr bwMode="auto">
          <a:xfrm>
            <a:off x="468313" y="1314440"/>
            <a:ext cx="8424862" cy="685800"/>
          </a:xfrm>
          <a:prstGeom prst="rect">
            <a:avLst/>
          </a:prstGeom>
          <a:noFill/>
          <a:ln>
            <a:noFill/>
          </a:ln>
        </p:spPr>
        <p:txBody>
          <a:bodyPr lIns="92075" tIns="46038" rIns="92075" bIns="46038"/>
          <a:lstStyle/>
          <a:p>
            <a:pPr eaLnBrk="0" hangingPunct="0">
              <a:defRPr/>
            </a:pPr>
            <a:r>
              <a:rPr lang="en-GB" sz="3200" b="1" dirty="0">
                <a:latin typeface="+mj-lt"/>
                <a:ea typeface="+mj-ea"/>
                <a:cs typeface="+mj-cs"/>
              </a:rPr>
              <a:t>Phase </a:t>
            </a:r>
            <a:r>
              <a:rPr lang="en-GB" sz="3200" b="1" dirty="0" smtClean="0">
                <a:latin typeface="+mj-lt"/>
                <a:ea typeface="+mj-ea"/>
                <a:cs typeface="+mj-cs"/>
              </a:rPr>
              <a:t>4. Accounting &amp; Reporting</a:t>
            </a:r>
            <a:endParaRPr lang="en-GB" sz="3200" b="1" dirty="0">
              <a:latin typeface="+mj-lt"/>
              <a:ea typeface="+mj-ea"/>
              <a:cs typeface="+mj-cs"/>
            </a:endParaRPr>
          </a:p>
        </p:txBody>
      </p:sp>
      <p:sp>
        <p:nvSpPr>
          <p:cNvPr id="13316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84213" y="2348880"/>
            <a:ext cx="7924800" cy="3594720"/>
          </a:xfrm>
        </p:spPr>
        <p:txBody>
          <a:bodyPr/>
          <a:lstStyle/>
          <a:p>
            <a:pPr marL="0" indent="0">
              <a:lnSpc>
                <a:spcPct val="90000"/>
              </a:lnSpc>
              <a:spcBef>
                <a:spcPct val="50000"/>
              </a:spcBef>
              <a:spcAft>
                <a:spcPts val="600"/>
              </a:spcAft>
              <a:buFontTx/>
              <a:buNone/>
            </a:pPr>
            <a:r>
              <a:rPr lang="en-GB" altLang="en-US" b="1" dirty="0" smtClean="0">
                <a:solidFill>
                  <a:srgbClr val="FF0000"/>
                </a:solidFill>
              </a:rPr>
              <a:t>Coding Structure</a:t>
            </a:r>
          </a:p>
          <a:p>
            <a:pPr marL="0" indent="0">
              <a:lnSpc>
                <a:spcPct val="90000"/>
              </a:lnSpc>
              <a:spcBef>
                <a:spcPct val="50000"/>
              </a:spcBef>
              <a:spcAft>
                <a:spcPts val="600"/>
              </a:spcAft>
              <a:buFontTx/>
              <a:buNone/>
            </a:pPr>
            <a:r>
              <a:rPr lang="en-GB" altLang="en-US" b="1" dirty="0" smtClean="0"/>
              <a:t>Chart of Accounts (</a:t>
            </a:r>
            <a:r>
              <a:rPr lang="en-GB" altLang="en-US" b="1" dirty="0" err="1" smtClean="0"/>
              <a:t>CoA</a:t>
            </a:r>
            <a:r>
              <a:rPr lang="en-GB" altLang="en-US" b="1" dirty="0" smtClean="0"/>
              <a:t>): </a:t>
            </a:r>
            <a:r>
              <a:rPr lang="en-GB" altLang="en-US" i="0" dirty="0" smtClean="0"/>
              <a:t>coding framework for financial transactions.</a:t>
            </a:r>
          </a:p>
          <a:p>
            <a:pPr marL="0" indent="0">
              <a:buNone/>
              <a:tabLst>
                <a:tab pos="0" algn="l"/>
              </a:tabLst>
            </a:pPr>
            <a:r>
              <a:rPr lang="en-GB" altLang="en-US" b="1" dirty="0" smtClean="0"/>
              <a:t>Aim</a:t>
            </a:r>
            <a:r>
              <a:rPr lang="en-GB" altLang="en-US" dirty="0" smtClean="0"/>
              <a:t>: </a:t>
            </a:r>
            <a:r>
              <a:rPr lang="en-GB" altLang="en-US" i="0" dirty="0" smtClean="0"/>
              <a:t>recording </a:t>
            </a:r>
            <a:r>
              <a:rPr lang="en-US" altLang="en-US" i="0" dirty="0" smtClean="0"/>
              <a:t>each financial transaction for purposes of expenditure control, costing, and economic and </a:t>
            </a:r>
            <a:r>
              <a:rPr lang="en-GB" altLang="en-US" i="0" dirty="0" smtClean="0"/>
              <a:t>statistical analysis.</a:t>
            </a:r>
          </a:p>
          <a:p>
            <a:pPr lvl="1" eaLnBrk="1" hangingPunct="1">
              <a:lnSpc>
                <a:spcPct val="90000"/>
              </a:lnSpc>
            </a:pPr>
            <a:endParaRPr lang="en-GB" altLang="en-US" sz="2400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079ED5-AC53-461F-90A3-CE0462312C20}" type="slidenum">
              <a:rPr lang="en-GB" smtClean="0"/>
              <a:pPr>
                <a:defRPr/>
              </a:pPr>
              <a:t>12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33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33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33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6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7"/>
          <p:cNvSpPr>
            <a:spLocks noChangeArrowheads="1"/>
          </p:cNvSpPr>
          <p:nvPr/>
        </p:nvSpPr>
        <p:spPr bwMode="auto">
          <a:xfrm>
            <a:off x="4457700" y="3260725"/>
            <a:ext cx="226344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kumimoji="1" lang="en-GB" altLang="en-US" smtClean="0">
                <a:solidFill>
                  <a:srgbClr val="DBE0E7"/>
                </a:solidFill>
              </a:rPr>
              <a:t>l</a:t>
            </a:r>
            <a:endParaRPr kumimoji="1" lang="en-GB" altLang="en-US">
              <a:solidFill>
                <a:srgbClr val="DBE0E7"/>
              </a:solidFill>
            </a:endParaRPr>
          </a:p>
        </p:txBody>
      </p:sp>
      <p:sp>
        <p:nvSpPr>
          <p:cNvPr id="27652" name="Rectangle 8"/>
          <p:cNvSpPr>
            <a:spLocks noGrp="1" noChangeArrowheads="1"/>
          </p:cNvSpPr>
          <p:nvPr>
            <p:ph type="title"/>
          </p:nvPr>
        </p:nvSpPr>
        <p:spPr>
          <a:xfrm>
            <a:off x="952500" y="1266827"/>
            <a:ext cx="7467600" cy="804851"/>
          </a:xfrm>
        </p:spPr>
        <p:txBody>
          <a:bodyPr/>
          <a:lstStyle/>
          <a:p>
            <a:pPr>
              <a:defRPr/>
            </a:pPr>
            <a:r>
              <a:rPr lang="en-GB" sz="3200" kern="1200" dirty="0" smtClean="0"/>
              <a:t>Phase 5. External Audit</a:t>
            </a:r>
            <a:endParaRPr lang="en-GB" sz="3200" kern="1200" dirty="0"/>
          </a:p>
        </p:txBody>
      </p:sp>
      <p:sp>
        <p:nvSpPr>
          <p:cNvPr id="14341" name="Rectangle 9"/>
          <p:cNvSpPr>
            <a:spLocks noGrp="1" noChangeArrowheads="1"/>
          </p:cNvSpPr>
          <p:nvPr>
            <p:ph type="body" idx="1"/>
          </p:nvPr>
        </p:nvSpPr>
        <p:spPr>
          <a:xfrm>
            <a:off x="571472" y="2205038"/>
            <a:ext cx="8105802" cy="4438672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en-GB" altLang="en-US" b="1" dirty="0" smtClean="0"/>
              <a:t>Supreme Audit Institution (SAI)</a:t>
            </a:r>
            <a:r>
              <a:rPr lang="en-GB" altLang="en-US" i="0" dirty="0" smtClean="0"/>
              <a:t>:The institution of the State responsible for </a:t>
            </a:r>
            <a:r>
              <a:rPr lang="en-GB" altLang="en-US" i="0" dirty="0" smtClean="0">
                <a:solidFill>
                  <a:srgbClr val="FF0000"/>
                </a:solidFill>
              </a:rPr>
              <a:t>public external scrutiny</a:t>
            </a:r>
            <a:r>
              <a:rPr lang="en-GB" altLang="en-US" i="0" dirty="0" smtClean="0"/>
              <a:t> of the government’s Annual Financial Statements</a:t>
            </a:r>
          </a:p>
          <a:p>
            <a:pPr marL="449263" indent="-187325">
              <a:spcAft>
                <a:spcPts val="1200"/>
              </a:spcAft>
              <a:buNone/>
            </a:pPr>
            <a:r>
              <a:rPr lang="en-US" dirty="0" smtClean="0"/>
              <a:t>“The principal task of SAIs is to examine whether public funds are spent economically, efficiently and effectively in compliance with existing rules and regulations.” INTOSAI (2009)</a:t>
            </a:r>
            <a:endParaRPr lang="en-GB" altLang="en-US" b="1" dirty="0" smtClean="0"/>
          </a:p>
          <a:p>
            <a:pPr>
              <a:buFontTx/>
              <a:buNone/>
            </a:pPr>
            <a:r>
              <a:rPr lang="en-GB" altLang="en-US" b="1" dirty="0" smtClean="0"/>
              <a:t>International standards require...</a:t>
            </a:r>
            <a:endParaRPr lang="en-GB" altLang="en-US" dirty="0" smtClean="0"/>
          </a:p>
          <a:p>
            <a:pPr>
              <a:buClrTx/>
              <a:buFont typeface="Wingdings" pitchFamily="2" charset="2"/>
              <a:buChar char="ü"/>
            </a:pPr>
            <a:r>
              <a:rPr lang="en-GB" altLang="en-US" i="0" dirty="0" smtClean="0"/>
              <a:t>Independence from executive;</a:t>
            </a:r>
          </a:p>
          <a:p>
            <a:pPr>
              <a:buClrTx/>
              <a:buFont typeface="Wingdings" pitchFamily="2" charset="2"/>
              <a:buChar char="ü"/>
            </a:pPr>
            <a:r>
              <a:rPr lang="en-GB" altLang="en-US" i="0" dirty="0" smtClean="0"/>
              <a:t>Legislative mandate enshrined in Constitution.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A5CC4B2-D7E4-4D70-BCEE-FDAB4D271B04}" type="slidenum">
              <a:rPr lang="en-GB" smtClean="0"/>
              <a:pPr>
                <a:defRPr/>
              </a:pPr>
              <a:t>13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3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3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3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3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34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34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434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434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434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434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1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Rectangle 2"/>
          <p:cNvSpPr>
            <a:spLocks noChangeArrowheads="1"/>
          </p:cNvSpPr>
          <p:nvPr/>
        </p:nvSpPr>
        <p:spPr bwMode="auto">
          <a:xfrm>
            <a:off x="1187450" y="1319202"/>
            <a:ext cx="6477000" cy="609600"/>
          </a:xfrm>
          <a:prstGeom prst="rect">
            <a:avLst/>
          </a:prstGeom>
          <a:noFill/>
          <a:ln>
            <a:noFill/>
          </a:ln>
        </p:spPr>
        <p:txBody>
          <a:bodyPr lIns="92075" tIns="46038" rIns="92075" bIns="46038"/>
          <a:lstStyle/>
          <a:p>
            <a:pPr eaLnBrk="0" hangingPunct="0">
              <a:defRPr/>
            </a:pPr>
            <a:r>
              <a:rPr kumimoji="1" lang="en-GB" sz="3400" b="1" dirty="0"/>
              <a:t> </a:t>
            </a:r>
            <a:r>
              <a:rPr kumimoji="1" lang="en-GB" sz="3400" b="1" dirty="0" smtClean="0"/>
              <a:t>Phase </a:t>
            </a:r>
            <a:r>
              <a:rPr lang="en-GB" sz="3200" b="1" dirty="0" smtClean="0">
                <a:latin typeface="+mj-lt"/>
                <a:ea typeface="+mj-ea"/>
                <a:cs typeface="+mj-cs"/>
              </a:rPr>
              <a:t>6</a:t>
            </a:r>
            <a:r>
              <a:rPr lang="en-GB" sz="3200" b="1" dirty="0">
                <a:latin typeface="+mj-lt"/>
                <a:ea typeface="+mj-ea"/>
                <a:cs typeface="+mj-cs"/>
              </a:rPr>
              <a:t>. Policy Review</a:t>
            </a:r>
          </a:p>
        </p:txBody>
      </p:sp>
      <p:sp>
        <p:nvSpPr>
          <p:cNvPr id="15364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571472" y="2143116"/>
            <a:ext cx="8164508" cy="4286280"/>
          </a:xfrm>
        </p:spPr>
        <p:txBody>
          <a:bodyPr/>
          <a:lstStyle/>
          <a:p>
            <a:pPr>
              <a:lnSpc>
                <a:spcPct val="90000"/>
              </a:lnSpc>
              <a:spcBef>
                <a:spcPct val="50000"/>
              </a:spcBef>
              <a:buClrTx/>
              <a:buFont typeface="Wingdings" pitchFamily="2" charset="2"/>
              <a:buChar char="ü"/>
            </a:pPr>
            <a:r>
              <a:rPr lang="en-GB" altLang="en-US" i="0" dirty="0" smtClean="0"/>
              <a:t>Assessment of </a:t>
            </a:r>
            <a:r>
              <a:rPr lang="en-GB" altLang="en-US" i="0" dirty="0" smtClean="0">
                <a:solidFill>
                  <a:srgbClr val="FF0000"/>
                </a:solidFill>
              </a:rPr>
              <a:t>actual versus desired</a:t>
            </a:r>
            <a:r>
              <a:rPr lang="en-GB" altLang="en-US" i="0" dirty="0" smtClean="0"/>
              <a:t> government policy outcomes;</a:t>
            </a:r>
          </a:p>
          <a:p>
            <a:pPr>
              <a:lnSpc>
                <a:spcPct val="90000"/>
              </a:lnSpc>
              <a:spcBef>
                <a:spcPct val="50000"/>
              </a:spcBef>
              <a:buClrTx/>
              <a:buFont typeface="Wingdings" pitchFamily="2" charset="2"/>
              <a:buChar char="ü"/>
            </a:pPr>
            <a:r>
              <a:rPr lang="en-GB" altLang="en-US" i="0" dirty="0" smtClean="0"/>
              <a:t>Ex-post analysis of impact of government policy programmes;</a:t>
            </a:r>
          </a:p>
          <a:p>
            <a:pPr>
              <a:lnSpc>
                <a:spcPct val="90000"/>
              </a:lnSpc>
              <a:spcBef>
                <a:spcPct val="50000"/>
              </a:spcBef>
              <a:buClrTx/>
              <a:buFont typeface="Wingdings" pitchFamily="2" charset="2"/>
              <a:buChar char="ü"/>
            </a:pPr>
            <a:r>
              <a:rPr lang="en-GB" altLang="en-US" i="0" dirty="0" smtClean="0"/>
              <a:t>Is there a Performance Assessment Framework (PAF) for monitoring and evaluation? </a:t>
            </a:r>
          </a:p>
          <a:p>
            <a:pPr>
              <a:lnSpc>
                <a:spcPct val="90000"/>
              </a:lnSpc>
              <a:spcBef>
                <a:spcPct val="50000"/>
              </a:spcBef>
              <a:buClrTx/>
              <a:buFont typeface="Wingdings" pitchFamily="2" charset="2"/>
              <a:buChar char="ü"/>
            </a:pPr>
            <a:r>
              <a:rPr lang="en-GB" altLang="en-US" i="0" dirty="0" smtClean="0"/>
              <a:t>Adaptation of Strategic Planning on the basis of analysis of policy implementation.</a:t>
            </a:r>
          </a:p>
          <a:p>
            <a:pPr marL="0" indent="0">
              <a:lnSpc>
                <a:spcPct val="90000"/>
              </a:lnSpc>
              <a:spcBef>
                <a:spcPct val="50000"/>
              </a:spcBef>
              <a:buClrTx/>
              <a:buNone/>
            </a:pPr>
            <a:r>
              <a:rPr lang="en-GB" altLang="en-US" i="0" dirty="0" smtClean="0"/>
              <a:t>NB: ... should be integrated with the Strategic Planning Phase of the Budget Cycle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079ED5-AC53-461F-90A3-CE0462312C20}" type="slidenum">
              <a:rPr lang="en-GB" smtClean="0"/>
              <a:pPr>
                <a:defRPr/>
              </a:pPr>
              <a:t>14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3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3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3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3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53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53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53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53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53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53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4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079ED5-AC53-461F-90A3-CE0462312C20}" type="slidenum">
              <a:rPr lang="en-GB" smtClean="0"/>
              <a:pPr>
                <a:defRPr/>
              </a:pPr>
              <a:t>15</a:t>
            </a:fld>
            <a:endParaRPr lang="en-GB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1381148" y="1319202"/>
            <a:ext cx="6477000" cy="609600"/>
          </a:xfrm>
          <a:prstGeom prst="rect">
            <a:avLst/>
          </a:prstGeom>
          <a:noFill/>
          <a:ln>
            <a:noFill/>
          </a:ln>
        </p:spPr>
        <p:txBody>
          <a:bodyPr lIns="92075" tIns="46038" rIns="92075" bIns="46038"/>
          <a:lstStyle/>
          <a:p>
            <a:pPr eaLnBrk="0" hangingPunct="0">
              <a:defRPr/>
            </a:pPr>
            <a:r>
              <a:rPr kumimoji="1" lang="en-GB" sz="3400" b="1" dirty="0"/>
              <a:t> </a:t>
            </a:r>
            <a:r>
              <a:rPr kumimoji="1" lang="en-GB" sz="3400" b="1" dirty="0" smtClean="0"/>
              <a:t>Key message...</a:t>
            </a:r>
            <a:endParaRPr lang="en-GB" sz="3200" b="1" dirty="0">
              <a:latin typeface="+mj-lt"/>
              <a:ea typeface="+mj-ea"/>
              <a:cs typeface="+mj-cs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2398" y="2056934"/>
            <a:ext cx="6139204" cy="45404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579073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6498" name="Rectangle 2"/>
          <p:cNvSpPr>
            <a:spLocks noChangeArrowheads="1"/>
          </p:cNvSpPr>
          <p:nvPr/>
        </p:nvSpPr>
        <p:spPr bwMode="auto">
          <a:xfrm>
            <a:off x="4267200" y="2466996"/>
            <a:ext cx="1581150" cy="39624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 algn="r" eaLnBrk="0" hangingPunct="0">
              <a:lnSpc>
                <a:spcPts val="2000"/>
              </a:lnSpc>
              <a:spcBef>
                <a:spcPct val="50000"/>
              </a:spcBef>
            </a:pPr>
            <a:endParaRPr lang="en-US" altLang="en-US" b="1"/>
          </a:p>
        </p:txBody>
      </p:sp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533400" y="2314596"/>
            <a:ext cx="990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 algn="r" eaLnBrk="0" hangingPunct="0">
              <a:lnSpc>
                <a:spcPts val="2000"/>
              </a:lnSpc>
              <a:spcBef>
                <a:spcPct val="50000"/>
              </a:spcBef>
            </a:pPr>
            <a:endParaRPr lang="en-US" altLang="en-US" b="1"/>
          </a:p>
        </p:txBody>
      </p:sp>
      <p:sp>
        <p:nvSpPr>
          <p:cNvPr id="16389" name="Rectangle 5"/>
          <p:cNvSpPr>
            <a:spLocks noChangeArrowheads="1"/>
          </p:cNvSpPr>
          <p:nvPr/>
        </p:nvSpPr>
        <p:spPr bwMode="auto">
          <a:xfrm>
            <a:off x="609600" y="2619396"/>
            <a:ext cx="1143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 algn="r" eaLnBrk="0" hangingPunct="0">
              <a:lnSpc>
                <a:spcPts val="2000"/>
              </a:lnSpc>
              <a:spcBef>
                <a:spcPct val="50000"/>
              </a:spcBef>
            </a:pPr>
            <a:endParaRPr lang="en-US" altLang="en-US" b="1"/>
          </a:p>
        </p:txBody>
      </p:sp>
      <p:sp>
        <p:nvSpPr>
          <p:cNvPr id="16390" name="AutoShape 6"/>
          <p:cNvSpPr>
            <a:spLocks noChangeArrowheads="1"/>
          </p:cNvSpPr>
          <p:nvPr/>
        </p:nvSpPr>
        <p:spPr bwMode="auto">
          <a:xfrm>
            <a:off x="533400" y="3228996"/>
            <a:ext cx="381000" cy="228600"/>
          </a:xfrm>
          <a:prstGeom prst="flowChartProcess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 algn="ctr" eaLnBrk="0" hangingPunct="0">
              <a:lnSpc>
                <a:spcPts val="2000"/>
              </a:lnSpc>
              <a:spcBef>
                <a:spcPct val="50000"/>
              </a:spcBef>
            </a:pPr>
            <a:endParaRPr lang="nl-NL" altLang="en-US" b="1"/>
          </a:p>
        </p:txBody>
      </p:sp>
      <p:sp>
        <p:nvSpPr>
          <p:cNvPr id="16391" name="Rectangle 7"/>
          <p:cNvSpPr>
            <a:spLocks noChangeArrowheads="1"/>
          </p:cNvSpPr>
          <p:nvPr/>
        </p:nvSpPr>
        <p:spPr bwMode="auto">
          <a:xfrm>
            <a:off x="5029200" y="5817316"/>
            <a:ext cx="70532" cy="2564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anchor="b">
            <a:spAutoFit/>
          </a:bodyPr>
          <a:lstStyle/>
          <a:p>
            <a:pPr eaLnBrk="0" hangingPunct="0">
              <a:lnSpc>
                <a:spcPts val="2000"/>
              </a:lnSpc>
              <a:spcBef>
                <a:spcPct val="50000"/>
              </a:spcBef>
            </a:pPr>
            <a:r>
              <a:rPr lang="en-US" altLang="en-US" b="1"/>
              <a:t>t</a:t>
            </a:r>
            <a:endParaRPr lang="en-GB" altLang="en-US" b="1"/>
          </a:p>
        </p:txBody>
      </p:sp>
      <p:sp>
        <p:nvSpPr>
          <p:cNvPr id="16392" name="Rectangle 8"/>
          <p:cNvSpPr>
            <a:spLocks noChangeArrowheads="1"/>
          </p:cNvSpPr>
          <p:nvPr/>
        </p:nvSpPr>
        <p:spPr bwMode="auto">
          <a:xfrm>
            <a:off x="6400800" y="5893516"/>
            <a:ext cx="312586" cy="2564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anchor="b">
            <a:spAutoFit/>
          </a:bodyPr>
          <a:lstStyle/>
          <a:p>
            <a:pPr eaLnBrk="0" hangingPunct="0">
              <a:lnSpc>
                <a:spcPts val="2000"/>
              </a:lnSpc>
              <a:spcBef>
                <a:spcPct val="50000"/>
              </a:spcBef>
            </a:pPr>
            <a:r>
              <a:rPr lang="en-US" altLang="en-US" b="1"/>
              <a:t>t+1</a:t>
            </a:r>
            <a:endParaRPr lang="en-GB" altLang="en-US" b="1"/>
          </a:p>
        </p:txBody>
      </p:sp>
      <p:sp>
        <p:nvSpPr>
          <p:cNvPr id="16393" name="Rectangle 9"/>
          <p:cNvSpPr>
            <a:spLocks noChangeArrowheads="1"/>
          </p:cNvSpPr>
          <p:nvPr/>
        </p:nvSpPr>
        <p:spPr bwMode="auto">
          <a:xfrm>
            <a:off x="7848600" y="5893516"/>
            <a:ext cx="312586" cy="2564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anchor="b">
            <a:spAutoFit/>
          </a:bodyPr>
          <a:lstStyle/>
          <a:p>
            <a:pPr eaLnBrk="0" hangingPunct="0">
              <a:lnSpc>
                <a:spcPts val="2000"/>
              </a:lnSpc>
              <a:spcBef>
                <a:spcPct val="50000"/>
              </a:spcBef>
            </a:pPr>
            <a:r>
              <a:rPr lang="en-US" altLang="en-US" b="1"/>
              <a:t>t+2</a:t>
            </a:r>
            <a:endParaRPr lang="en-GB" altLang="en-US" b="1"/>
          </a:p>
        </p:txBody>
      </p:sp>
      <p:sp>
        <p:nvSpPr>
          <p:cNvPr id="16394" name="Rectangle 10"/>
          <p:cNvSpPr>
            <a:spLocks noChangeArrowheads="1"/>
          </p:cNvSpPr>
          <p:nvPr/>
        </p:nvSpPr>
        <p:spPr bwMode="auto">
          <a:xfrm>
            <a:off x="304800" y="2022721"/>
            <a:ext cx="762000" cy="4807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b">
            <a:spAutoFit/>
          </a:bodyPr>
          <a:lstStyle/>
          <a:p>
            <a:pPr eaLnBrk="0" hangingPunct="0">
              <a:lnSpc>
                <a:spcPts val="2000"/>
              </a:lnSpc>
              <a:spcBef>
                <a:spcPct val="50000"/>
              </a:spcBef>
            </a:pPr>
            <a:r>
              <a:rPr lang="en-US" altLang="en-US" b="1" dirty="0"/>
              <a:t>Fiscal Year:</a:t>
            </a:r>
            <a:endParaRPr lang="en-GB" altLang="en-US" b="1" dirty="0"/>
          </a:p>
        </p:txBody>
      </p:sp>
      <p:sp>
        <p:nvSpPr>
          <p:cNvPr id="16395" name="Rectangle 11"/>
          <p:cNvSpPr>
            <a:spLocks noChangeArrowheads="1"/>
          </p:cNvSpPr>
          <p:nvPr/>
        </p:nvSpPr>
        <p:spPr bwMode="auto">
          <a:xfrm>
            <a:off x="1752600" y="5817316"/>
            <a:ext cx="253274" cy="2564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anchor="b">
            <a:spAutoFit/>
          </a:bodyPr>
          <a:lstStyle/>
          <a:p>
            <a:pPr eaLnBrk="0" hangingPunct="0">
              <a:lnSpc>
                <a:spcPts val="2000"/>
              </a:lnSpc>
              <a:spcBef>
                <a:spcPct val="50000"/>
              </a:spcBef>
            </a:pPr>
            <a:r>
              <a:rPr lang="en-US" altLang="en-US" b="1"/>
              <a:t>t-2</a:t>
            </a:r>
            <a:endParaRPr lang="en-GB" altLang="en-US" b="1"/>
          </a:p>
        </p:txBody>
      </p:sp>
      <p:sp>
        <p:nvSpPr>
          <p:cNvPr id="16396" name="Rectangle 12"/>
          <p:cNvSpPr>
            <a:spLocks noChangeArrowheads="1"/>
          </p:cNvSpPr>
          <p:nvPr/>
        </p:nvSpPr>
        <p:spPr bwMode="auto">
          <a:xfrm>
            <a:off x="3352800" y="5817316"/>
            <a:ext cx="253274" cy="2564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anchor="b">
            <a:spAutoFit/>
          </a:bodyPr>
          <a:lstStyle/>
          <a:p>
            <a:pPr eaLnBrk="0" hangingPunct="0">
              <a:lnSpc>
                <a:spcPts val="2000"/>
              </a:lnSpc>
              <a:spcBef>
                <a:spcPct val="50000"/>
              </a:spcBef>
            </a:pPr>
            <a:r>
              <a:rPr lang="en-US" altLang="en-US" b="1"/>
              <a:t>t-1</a:t>
            </a:r>
            <a:endParaRPr lang="en-GB" altLang="en-US" b="1"/>
          </a:p>
        </p:txBody>
      </p:sp>
      <p:sp>
        <p:nvSpPr>
          <p:cNvPr id="16397" name="Line 13"/>
          <p:cNvSpPr>
            <a:spLocks noChangeShapeType="1"/>
          </p:cNvSpPr>
          <p:nvPr/>
        </p:nvSpPr>
        <p:spPr bwMode="auto">
          <a:xfrm>
            <a:off x="4267200" y="2466996"/>
            <a:ext cx="0" cy="76200"/>
          </a:xfrm>
          <a:prstGeom prst="line">
            <a:avLst/>
          </a:prstGeom>
          <a:noFill/>
          <a:ln w="19050">
            <a:solidFill>
              <a:schemeClr val="accent2"/>
            </a:solidFill>
            <a:round/>
            <a:headEnd/>
            <a:tailEnd/>
          </a:ln>
        </p:spPr>
        <p:txBody>
          <a:bodyPr lIns="0" tIns="0" rIns="0" bIns="0" anchor="b"/>
          <a:lstStyle/>
          <a:p>
            <a:endParaRPr lang="el-GR"/>
          </a:p>
        </p:txBody>
      </p:sp>
      <p:grpSp>
        <p:nvGrpSpPr>
          <p:cNvPr id="2" name="Group 14"/>
          <p:cNvGrpSpPr>
            <a:grpSpLocks/>
          </p:cNvGrpSpPr>
          <p:nvPr/>
        </p:nvGrpSpPr>
        <p:grpSpPr bwMode="auto">
          <a:xfrm>
            <a:off x="228600" y="2730521"/>
            <a:ext cx="5589588" cy="604838"/>
            <a:chOff x="144" y="1318"/>
            <a:chExt cx="3521" cy="381"/>
          </a:xfrm>
        </p:grpSpPr>
        <p:sp>
          <p:nvSpPr>
            <p:cNvPr id="16423" name="Rectangle 15"/>
            <p:cNvSpPr>
              <a:spLocks noChangeArrowheads="1"/>
            </p:cNvSpPr>
            <p:nvPr/>
          </p:nvSpPr>
          <p:spPr bwMode="auto">
            <a:xfrm>
              <a:off x="144" y="1318"/>
              <a:ext cx="528" cy="381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 anchor="b">
              <a:spAutoFit/>
            </a:bodyPr>
            <a:lstStyle/>
            <a:p>
              <a:pPr algn="ctr" eaLnBrk="0" hangingPunct="0">
                <a:lnSpc>
                  <a:spcPts val="2000"/>
                </a:lnSpc>
                <a:spcBef>
                  <a:spcPct val="50000"/>
                </a:spcBef>
              </a:pPr>
              <a:r>
                <a:rPr lang="en-US" altLang="en-US" b="1"/>
                <a:t>Budget</a:t>
              </a:r>
            </a:p>
            <a:p>
              <a:pPr algn="ctr" eaLnBrk="0" hangingPunct="0">
                <a:lnSpc>
                  <a:spcPts val="2000"/>
                </a:lnSpc>
                <a:spcBef>
                  <a:spcPct val="50000"/>
                </a:spcBef>
              </a:pPr>
              <a:r>
                <a:rPr lang="en-US" altLang="en-US" b="1"/>
                <a:t>T-1</a:t>
              </a:r>
              <a:endParaRPr lang="en-GB" altLang="en-US" b="1"/>
            </a:p>
          </p:txBody>
        </p:sp>
        <p:sp>
          <p:nvSpPr>
            <p:cNvPr id="16424" name="AutoShape 16"/>
            <p:cNvSpPr>
              <a:spLocks noChangeArrowheads="1"/>
            </p:cNvSpPr>
            <p:nvPr/>
          </p:nvSpPr>
          <p:spPr bwMode="auto">
            <a:xfrm>
              <a:off x="2735" y="1440"/>
              <a:ext cx="930" cy="236"/>
            </a:xfrm>
            <a:prstGeom prst="flowChartProcess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/>
            <a:lstStyle/>
            <a:p>
              <a:pPr algn="ctr" eaLnBrk="0" hangingPunct="0">
                <a:lnSpc>
                  <a:spcPts val="2000"/>
                </a:lnSpc>
                <a:spcBef>
                  <a:spcPct val="50000"/>
                </a:spcBef>
              </a:pPr>
              <a:r>
                <a:rPr lang="en-US" altLang="en-US" b="1" dirty="0" smtClean="0"/>
                <a:t>External Audit</a:t>
              </a:r>
              <a:endParaRPr lang="en-US" altLang="en-US" b="1" dirty="0"/>
            </a:p>
            <a:p>
              <a:pPr algn="ctr" eaLnBrk="0" hangingPunct="0">
                <a:lnSpc>
                  <a:spcPts val="2000"/>
                </a:lnSpc>
                <a:spcBef>
                  <a:spcPct val="50000"/>
                </a:spcBef>
              </a:pPr>
              <a:r>
                <a:rPr lang="en-US" altLang="en-US" b="1" dirty="0"/>
                <a:t>Policy Review</a:t>
              </a:r>
              <a:endParaRPr lang="en-GB" altLang="en-US" b="1" dirty="0"/>
            </a:p>
          </p:txBody>
        </p:sp>
        <p:sp>
          <p:nvSpPr>
            <p:cNvPr id="16425" name="AutoShape 17"/>
            <p:cNvSpPr>
              <a:spLocks noChangeArrowheads="1"/>
            </p:cNvSpPr>
            <p:nvPr/>
          </p:nvSpPr>
          <p:spPr bwMode="auto">
            <a:xfrm>
              <a:off x="1743" y="1440"/>
              <a:ext cx="930" cy="236"/>
            </a:xfrm>
            <a:prstGeom prst="flowChartProcess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/>
            <a:lstStyle/>
            <a:p>
              <a:pPr algn="ctr" eaLnBrk="0" hangingPunct="0">
                <a:lnSpc>
                  <a:spcPts val="2000"/>
                </a:lnSpc>
                <a:spcBef>
                  <a:spcPct val="50000"/>
                </a:spcBef>
              </a:pPr>
              <a:r>
                <a:rPr lang="en-US" altLang="en-US" b="1" dirty="0"/>
                <a:t>Budget Execution</a:t>
              </a:r>
            </a:p>
            <a:p>
              <a:pPr algn="ctr" eaLnBrk="0" hangingPunct="0">
                <a:lnSpc>
                  <a:spcPts val="2000"/>
                </a:lnSpc>
                <a:spcBef>
                  <a:spcPct val="50000"/>
                </a:spcBef>
              </a:pPr>
              <a:r>
                <a:rPr lang="en-US" altLang="en-US" b="1" dirty="0"/>
                <a:t>Account. &amp; </a:t>
              </a:r>
              <a:r>
                <a:rPr lang="en-US" altLang="en-US" b="1" dirty="0" smtClean="0"/>
                <a:t>Rep.</a:t>
              </a:r>
              <a:endParaRPr lang="en-GB" altLang="en-US" b="1" dirty="0"/>
            </a:p>
          </p:txBody>
        </p:sp>
        <p:sp>
          <p:nvSpPr>
            <p:cNvPr id="16426" name="AutoShape 18"/>
            <p:cNvSpPr>
              <a:spLocks noChangeArrowheads="1"/>
            </p:cNvSpPr>
            <p:nvPr/>
          </p:nvSpPr>
          <p:spPr bwMode="auto">
            <a:xfrm>
              <a:off x="751" y="1440"/>
              <a:ext cx="930" cy="236"/>
            </a:xfrm>
            <a:prstGeom prst="flowChartProcess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/>
            <a:lstStyle/>
            <a:p>
              <a:pPr algn="ctr" eaLnBrk="0" hangingPunct="0">
                <a:lnSpc>
                  <a:spcPts val="2000"/>
                </a:lnSpc>
                <a:spcBef>
                  <a:spcPct val="50000"/>
                </a:spcBef>
              </a:pPr>
              <a:r>
                <a:rPr lang="en-US" altLang="en-US" b="1" dirty="0" err="1"/>
                <a:t>Strat</a:t>
              </a:r>
              <a:r>
                <a:rPr lang="en-US" altLang="en-US" b="1" dirty="0"/>
                <a:t>.  Planning</a:t>
              </a:r>
            </a:p>
            <a:p>
              <a:pPr algn="ctr" eaLnBrk="0" hangingPunct="0">
                <a:lnSpc>
                  <a:spcPts val="2000"/>
                </a:lnSpc>
                <a:spcBef>
                  <a:spcPct val="50000"/>
                </a:spcBef>
              </a:pPr>
              <a:r>
                <a:rPr lang="en-US" altLang="en-US" b="1" dirty="0"/>
                <a:t>&amp; Budget Prep.</a:t>
              </a:r>
              <a:endParaRPr lang="en-GB" altLang="en-US" b="1" dirty="0"/>
            </a:p>
          </p:txBody>
        </p:sp>
      </p:grpSp>
      <p:sp>
        <p:nvSpPr>
          <p:cNvPr id="16399" name="Line 19"/>
          <p:cNvSpPr>
            <a:spLocks noChangeShapeType="1"/>
          </p:cNvSpPr>
          <p:nvPr/>
        </p:nvSpPr>
        <p:spPr bwMode="auto">
          <a:xfrm>
            <a:off x="2667000" y="2162196"/>
            <a:ext cx="0" cy="42672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 lIns="0" tIns="0" rIns="0" bIns="0" anchor="b"/>
          <a:lstStyle/>
          <a:p>
            <a:endParaRPr lang="el-GR"/>
          </a:p>
        </p:txBody>
      </p:sp>
      <p:sp>
        <p:nvSpPr>
          <p:cNvPr id="16400" name="Line 20"/>
          <p:cNvSpPr>
            <a:spLocks noChangeShapeType="1"/>
          </p:cNvSpPr>
          <p:nvPr/>
        </p:nvSpPr>
        <p:spPr bwMode="auto">
          <a:xfrm>
            <a:off x="4267200" y="2162196"/>
            <a:ext cx="0" cy="42672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 lIns="0" tIns="0" rIns="0" bIns="0" anchor="b"/>
          <a:lstStyle/>
          <a:p>
            <a:endParaRPr lang="el-GR"/>
          </a:p>
        </p:txBody>
      </p:sp>
      <p:sp>
        <p:nvSpPr>
          <p:cNvPr id="16401" name="Line 21"/>
          <p:cNvSpPr>
            <a:spLocks noChangeShapeType="1"/>
          </p:cNvSpPr>
          <p:nvPr/>
        </p:nvSpPr>
        <p:spPr bwMode="auto">
          <a:xfrm>
            <a:off x="5867400" y="2162196"/>
            <a:ext cx="0" cy="42672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 lIns="0" tIns="0" rIns="0" bIns="0" anchor="b"/>
          <a:lstStyle/>
          <a:p>
            <a:endParaRPr lang="el-GR"/>
          </a:p>
        </p:txBody>
      </p:sp>
      <p:sp>
        <p:nvSpPr>
          <p:cNvPr id="16402" name="Line 22"/>
          <p:cNvSpPr>
            <a:spLocks noChangeShapeType="1"/>
          </p:cNvSpPr>
          <p:nvPr/>
        </p:nvSpPr>
        <p:spPr bwMode="auto">
          <a:xfrm>
            <a:off x="7467600" y="2162196"/>
            <a:ext cx="0" cy="4267200"/>
          </a:xfrm>
          <a:prstGeom prst="line">
            <a:avLst/>
          </a:prstGeom>
          <a:noFill/>
          <a:ln w="9525">
            <a:solidFill>
              <a:srgbClr val="FFFF00"/>
            </a:solidFill>
            <a:prstDash val="sysDot"/>
            <a:round/>
            <a:headEnd/>
            <a:tailEnd/>
          </a:ln>
        </p:spPr>
        <p:txBody>
          <a:bodyPr lIns="0" tIns="0" rIns="0" bIns="0" anchor="b"/>
          <a:lstStyle/>
          <a:p>
            <a:endParaRPr lang="el-GR"/>
          </a:p>
        </p:txBody>
      </p:sp>
      <p:sp>
        <p:nvSpPr>
          <p:cNvPr id="16403" name="Line 23"/>
          <p:cNvSpPr>
            <a:spLocks noChangeShapeType="1"/>
          </p:cNvSpPr>
          <p:nvPr/>
        </p:nvSpPr>
        <p:spPr bwMode="auto">
          <a:xfrm>
            <a:off x="1219200" y="3609996"/>
            <a:ext cx="4648200" cy="0"/>
          </a:xfrm>
          <a:prstGeom prst="line">
            <a:avLst/>
          </a:prstGeom>
          <a:noFill/>
          <a:ln w="19050">
            <a:solidFill>
              <a:srgbClr val="DBE0E7"/>
            </a:solidFill>
            <a:round/>
            <a:headEnd/>
            <a:tailEnd/>
          </a:ln>
        </p:spPr>
        <p:txBody>
          <a:bodyPr lIns="0" tIns="0" rIns="0" bIns="0" anchor="b"/>
          <a:lstStyle/>
          <a:p>
            <a:endParaRPr lang="el-GR"/>
          </a:p>
        </p:txBody>
      </p:sp>
      <p:sp>
        <p:nvSpPr>
          <p:cNvPr id="16404" name="Line 24"/>
          <p:cNvSpPr>
            <a:spLocks noChangeShapeType="1"/>
          </p:cNvSpPr>
          <p:nvPr/>
        </p:nvSpPr>
        <p:spPr bwMode="auto">
          <a:xfrm>
            <a:off x="5867400" y="3609996"/>
            <a:ext cx="3048000" cy="0"/>
          </a:xfrm>
          <a:prstGeom prst="line">
            <a:avLst/>
          </a:prstGeom>
          <a:noFill/>
          <a:ln w="1905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 lIns="0" tIns="0" rIns="0" bIns="0" anchor="b"/>
          <a:lstStyle/>
          <a:p>
            <a:endParaRPr lang="el-GR"/>
          </a:p>
        </p:txBody>
      </p:sp>
      <p:grpSp>
        <p:nvGrpSpPr>
          <p:cNvPr id="3" name="Group 25"/>
          <p:cNvGrpSpPr>
            <a:grpSpLocks/>
          </p:cNvGrpSpPr>
          <p:nvPr/>
        </p:nvGrpSpPr>
        <p:grpSpPr bwMode="auto">
          <a:xfrm>
            <a:off x="228600" y="4940321"/>
            <a:ext cx="8713788" cy="803275"/>
            <a:chOff x="144" y="2710"/>
            <a:chExt cx="5489" cy="506"/>
          </a:xfrm>
        </p:grpSpPr>
        <p:sp>
          <p:nvSpPr>
            <p:cNvPr id="16417" name="Rectangle 26"/>
            <p:cNvSpPr>
              <a:spLocks noChangeArrowheads="1"/>
            </p:cNvSpPr>
            <p:nvPr/>
          </p:nvSpPr>
          <p:spPr bwMode="auto">
            <a:xfrm>
              <a:off x="144" y="2710"/>
              <a:ext cx="528" cy="381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 anchor="b">
              <a:spAutoFit/>
            </a:bodyPr>
            <a:lstStyle/>
            <a:p>
              <a:pPr algn="ctr" eaLnBrk="0" hangingPunct="0">
                <a:lnSpc>
                  <a:spcPts val="2000"/>
                </a:lnSpc>
                <a:spcBef>
                  <a:spcPct val="50000"/>
                </a:spcBef>
              </a:pPr>
              <a:r>
                <a:rPr lang="en-US" altLang="en-US" b="1"/>
                <a:t>Budget</a:t>
              </a:r>
            </a:p>
            <a:p>
              <a:pPr algn="ctr" eaLnBrk="0" hangingPunct="0">
                <a:lnSpc>
                  <a:spcPts val="2000"/>
                </a:lnSpc>
                <a:spcBef>
                  <a:spcPct val="50000"/>
                </a:spcBef>
              </a:pPr>
              <a:r>
                <a:rPr lang="en-US" altLang="en-US" b="1"/>
                <a:t>T+1</a:t>
              </a:r>
              <a:endParaRPr lang="en-GB" altLang="en-US" b="1"/>
            </a:p>
          </p:txBody>
        </p:sp>
        <p:sp>
          <p:nvSpPr>
            <p:cNvPr id="16418" name="AutoShape 27"/>
            <p:cNvSpPr>
              <a:spLocks noChangeArrowheads="1"/>
            </p:cNvSpPr>
            <p:nvPr/>
          </p:nvSpPr>
          <p:spPr bwMode="auto">
            <a:xfrm>
              <a:off x="4703" y="2832"/>
              <a:ext cx="930" cy="236"/>
            </a:xfrm>
            <a:prstGeom prst="flowChartProcess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/>
            <a:lstStyle/>
            <a:p>
              <a:pPr algn="ctr" eaLnBrk="0" hangingPunct="0">
                <a:lnSpc>
                  <a:spcPts val="2000"/>
                </a:lnSpc>
                <a:spcBef>
                  <a:spcPct val="50000"/>
                </a:spcBef>
              </a:pPr>
              <a:r>
                <a:rPr lang="en-US" altLang="en-US" b="1" dirty="0" smtClean="0"/>
                <a:t>External </a:t>
              </a:r>
              <a:r>
                <a:rPr lang="en-US" altLang="en-US" b="1" dirty="0"/>
                <a:t>Audit</a:t>
              </a:r>
            </a:p>
            <a:p>
              <a:pPr algn="ctr" eaLnBrk="0" hangingPunct="0">
                <a:lnSpc>
                  <a:spcPts val="2000"/>
                </a:lnSpc>
                <a:spcBef>
                  <a:spcPct val="50000"/>
                </a:spcBef>
              </a:pPr>
              <a:r>
                <a:rPr lang="en-US" altLang="en-US" b="1" dirty="0"/>
                <a:t>Policy Review</a:t>
              </a:r>
              <a:endParaRPr lang="en-GB" altLang="en-US" b="1" dirty="0"/>
            </a:p>
          </p:txBody>
        </p:sp>
        <p:sp>
          <p:nvSpPr>
            <p:cNvPr id="16419" name="AutoShape 28"/>
            <p:cNvSpPr>
              <a:spLocks noChangeArrowheads="1"/>
            </p:cNvSpPr>
            <p:nvPr/>
          </p:nvSpPr>
          <p:spPr bwMode="auto">
            <a:xfrm>
              <a:off x="3711" y="2832"/>
              <a:ext cx="930" cy="236"/>
            </a:xfrm>
            <a:prstGeom prst="flowChartProcess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/>
            <a:lstStyle/>
            <a:p>
              <a:pPr algn="ctr" eaLnBrk="0" hangingPunct="0">
                <a:lnSpc>
                  <a:spcPts val="2000"/>
                </a:lnSpc>
                <a:spcBef>
                  <a:spcPct val="50000"/>
                </a:spcBef>
              </a:pPr>
              <a:r>
                <a:rPr lang="en-US" altLang="en-US" b="1" dirty="0"/>
                <a:t>Budget Execution</a:t>
              </a:r>
            </a:p>
            <a:p>
              <a:pPr algn="ctr" eaLnBrk="0" hangingPunct="0">
                <a:lnSpc>
                  <a:spcPts val="2000"/>
                </a:lnSpc>
                <a:spcBef>
                  <a:spcPct val="50000"/>
                </a:spcBef>
              </a:pPr>
              <a:r>
                <a:rPr lang="en-US" altLang="en-US" b="1" dirty="0"/>
                <a:t>Account. &amp; </a:t>
              </a:r>
              <a:r>
                <a:rPr lang="en-US" altLang="en-US" b="1" dirty="0" smtClean="0"/>
                <a:t>Rep.</a:t>
              </a:r>
              <a:endParaRPr lang="en-GB" altLang="en-US" b="1" dirty="0"/>
            </a:p>
          </p:txBody>
        </p:sp>
        <p:sp>
          <p:nvSpPr>
            <p:cNvPr id="16420" name="AutoShape 29"/>
            <p:cNvSpPr>
              <a:spLocks noChangeArrowheads="1"/>
            </p:cNvSpPr>
            <p:nvPr/>
          </p:nvSpPr>
          <p:spPr bwMode="auto">
            <a:xfrm>
              <a:off x="2719" y="2832"/>
              <a:ext cx="930" cy="236"/>
            </a:xfrm>
            <a:prstGeom prst="flowChartProcess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/>
            <a:lstStyle/>
            <a:p>
              <a:pPr algn="ctr" eaLnBrk="0" hangingPunct="0">
                <a:lnSpc>
                  <a:spcPts val="2000"/>
                </a:lnSpc>
                <a:spcBef>
                  <a:spcPct val="50000"/>
                </a:spcBef>
              </a:pPr>
              <a:r>
                <a:rPr lang="en-US" altLang="en-US" b="1"/>
                <a:t>Strat.  Planning</a:t>
              </a:r>
            </a:p>
            <a:p>
              <a:pPr algn="ctr" eaLnBrk="0" hangingPunct="0">
                <a:lnSpc>
                  <a:spcPts val="2000"/>
                </a:lnSpc>
                <a:spcBef>
                  <a:spcPct val="50000"/>
                </a:spcBef>
              </a:pPr>
              <a:r>
                <a:rPr lang="en-US" altLang="en-US" b="1"/>
                <a:t>&amp; Budget Prep.</a:t>
              </a:r>
              <a:endParaRPr lang="en-GB" altLang="en-US" b="1"/>
            </a:p>
          </p:txBody>
        </p:sp>
        <p:sp>
          <p:nvSpPr>
            <p:cNvPr id="16421" name="Line 30"/>
            <p:cNvSpPr>
              <a:spLocks noChangeShapeType="1"/>
            </p:cNvSpPr>
            <p:nvPr/>
          </p:nvSpPr>
          <p:spPr bwMode="auto">
            <a:xfrm>
              <a:off x="2688" y="3216"/>
              <a:ext cx="2928" cy="0"/>
            </a:xfrm>
            <a:prstGeom prst="line">
              <a:avLst/>
            </a:prstGeom>
            <a:noFill/>
            <a:ln w="19050">
              <a:solidFill>
                <a:srgbClr val="DBE0E7"/>
              </a:solidFill>
              <a:round/>
              <a:headEnd/>
              <a:tailEnd/>
            </a:ln>
          </p:spPr>
          <p:txBody>
            <a:bodyPr lIns="0" tIns="0" rIns="0" bIns="0" anchor="b"/>
            <a:lstStyle/>
            <a:p>
              <a:endParaRPr lang="el-GR"/>
            </a:p>
          </p:txBody>
        </p:sp>
        <p:sp>
          <p:nvSpPr>
            <p:cNvPr id="16422" name="Line 31"/>
            <p:cNvSpPr>
              <a:spLocks noChangeShapeType="1"/>
            </p:cNvSpPr>
            <p:nvPr/>
          </p:nvSpPr>
          <p:spPr bwMode="auto">
            <a:xfrm>
              <a:off x="768" y="3216"/>
              <a:ext cx="192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 lIns="0" tIns="0" rIns="0" bIns="0" anchor="b"/>
            <a:lstStyle/>
            <a:p>
              <a:endParaRPr lang="el-GR"/>
            </a:p>
          </p:txBody>
        </p:sp>
      </p:grpSp>
      <p:grpSp>
        <p:nvGrpSpPr>
          <p:cNvPr id="16406" name="Group 32"/>
          <p:cNvGrpSpPr>
            <a:grpSpLocks/>
          </p:cNvGrpSpPr>
          <p:nvPr/>
        </p:nvGrpSpPr>
        <p:grpSpPr bwMode="auto">
          <a:xfrm>
            <a:off x="228600" y="3905271"/>
            <a:ext cx="8610600" cy="847725"/>
            <a:chOff x="144" y="2058"/>
            <a:chExt cx="5424" cy="534"/>
          </a:xfrm>
        </p:grpSpPr>
        <p:sp>
          <p:nvSpPr>
            <p:cNvPr id="16409" name="AutoShape 33"/>
            <p:cNvSpPr>
              <a:spLocks noChangeArrowheads="1"/>
            </p:cNvSpPr>
            <p:nvPr/>
          </p:nvSpPr>
          <p:spPr bwMode="auto">
            <a:xfrm>
              <a:off x="336" y="2304"/>
              <a:ext cx="240" cy="144"/>
            </a:xfrm>
            <a:prstGeom prst="flowChartProcess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/>
            <a:lstStyle/>
            <a:p>
              <a:pPr algn="ctr" eaLnBrk="0" hangingPunct="0">
                <a:lnSpc>
                  <a:spcPts val="2000"/>
                </a:lnSpc>
                <a:spcBef>
                  <a:spcPct val="50000"/>
                </a:spcBef>
              </a:pPr>
              <a:endParaRPr lang="nl-NL" altLang="en-US" b="1"/>
            </a:p>
          </p:txBody>
        </p:sp>
        <p:sp>
          <p:nvSpPr>
            <p:cNvPr id="16410" name="Rectangle 34"/>
            <p:cNvSpPr>
              <a:spLocks noChangeArrowheads="1"/>
            </p:cNvSpPr>
            <p:nvPr/>
          </p:nvSpPr>
          <p:spPr bwMode="auto">
            <a:xfrm>
              <a:off x="144" y="2058"/>
              <a:ext cx="528" cy="361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 anchor="b">
              <a:spAutoFit/>
            </a:bodyPr>
            <a:lstStyle/>
            <a:p>
              <a:pPr algn="ctr" eaLnBrk="0" hangingPunct="0">
                <a:lnSpc>
                  <a:spcPts val="2000"/>
                </a:lnSpc>
                <a:spcBef>
                  <a:spcPct val="50000"/>
                </a:spcBef>
              </a:pPr>
              <a:r>
                <a:rPr lang="en-US" altLang="en-US" b="1"/>
                <a:t>Budget</a:t>
              </a:r>
            </a:p>
            <a:p>
              <a:pPr algn="ctr" eaLnBrk="0" hangingPunct="0">
                <a:lnSpc>
                  <a:spcPts val="2000"/>
                </a:lnSpc>
                <a:spcBef>
                  <a:spcPct val="50000"/>
                </a:spcBef>
              </a:pPr>
              <a:r>
                <a:rPr lang="en-US" altLang="en-US" b="1"/>
                <a:t>T</a:t>
              </a:r>
              <a:endParaRPr lang="en-GB" altLang="en-US" b="1"/>
            </a:p>
          </p:txBody>
        </p:sp>
        <p:sp>
          <p:nvSpPr>
            <p:cNvPr id="16411" name="AutoShape 35"/>
            <p:cNvSpPr>
              <a:spLocks noChangeArrowheads="1"/>
            </p:cNvSpPr>
            <p:nvPr/>
          </p:nvSpPr>
          <p:spPr bwMode="auto">
            <a:xfrm>
              <a:off x="3695" y="2160"/>
              <a:ext cx="930" cy="236"/>
            </a:xfrm>
            <a:prstGeom prst="flowChartProcess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/>
            <a:lstStyle/>
            <a:p>
              <a:pPr algn="ctr" eaLnBrk="0" hangingPunct="0">
                <a:lnSpc>
                  <a:spcPts val="2000"/>
                </a:lnSpc>
                <a:spcBef>
                  <a:spcPct val="50000"/>
                </a:spcBef>
              </a:pPr>
              <a:r>
                <a:rPr lang="en-US" altLang="en-US" b="1" dirty="0" smtClean="0"/>
                <a:t>External </a:t>
              </a:r>
              <a:r>
                <a:rPr lang="en-US" altLang="en-US" b="1" dirty="0"/>
                <a:t>Audit</a:t>
              </a:r>
            </a:p>
            <a:p>
              <a:pPr algn="ctr" eaLnBrk="0" hangingPunct="0">
                <a:lnSpc>
                  <a:spcPts val="2000"/>
                </a:lnSpc>
                <a:spcBef>
                  <a:spcPct val="50000"/>
                </a:spcBef>
              </a:pPr>
              <a:r>
                <a:rPr lang="en-US" altLang="en-US" b="1" dirty="0"/>
                <a:t>Policy Review</a:t>
              </a:r>
              <a:endParaRPr lang="en-GB" altLang="en-US" b="1" dirty="0"/>
            </a:p>
          </p:txBody>
        </p:sp>
        <p:sp>
          <p:nvSpPr>
            <p:cNvPr id="16412" name="AutoShape 36"/>
            <p:cNvSpPr>
              <a:spLocks noChangeArrowheads="1"/>
            </p:cNvSpPr>
            <p:nvPr/>
          </p:nvSpPr>
          <p:spPr bwMode="auto">
            <a:xfrm>
              <a:off x="2703" y="2160"/>
              <a:ext cx="930" cy="236"/>
            </a:xfrm>
            <a:prstGeom prst="flowChartProcess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/>
            <a:lstStyle/>
            <a:p>
              <a:pPr algn="ctr" eaLnBrk="0" hangingPunct="0">
                <a:lnSpc>
                  <a:spcPts val="2000"/>
                </a:lnSpc>
                <a:spcBef>
                  <a:spcPct val="50000"/>
                </a:spcBef>
              </a:pPr>
              <a:r>
                <a:rPr lang="en-US" altLang="en-US" b="1" dirty="0"/>
                <a:t>  Budget Execution</a:t>
              </a:r>
            </a:p>
            <a:p>
              <a:pPr algn="ctr" eaLnBrk="0" hangingPunct="0">
                <a:lnSpc>
                  <a:spcPts val="2000"/>
                </a:lnSpc>
                <a:spcBef>
                  <a:spcPct val="50000"/>
                </a:spcBef>
              </a:pPr>
              <a:r>
                <a:rPr lang="en-US" altLang="en-US" b="1" dirty="0"/>
                <a:t>Account. &amp; </a:t>
              </a:r>
              <a:r>
                <a:rPr lang="en-US" altLang="en-US" b="1" dirty="0" smtClean="0"/>
                <a:t>Rep.</a:t>
              </a:r>
              <a:endParaRPr lang="en-GB" altLang="en-US" b="1" dirty="0"/>
            </a:p>
          </p:txBody>
        </p:sp>
        <p:sp>
          <p:nvSpPr>
            <p:cNvPr id="16413" name="AutoShape 37"/>
            <p:cNvSpPr>
              <a:spLocks noChangeArrowheads="1"/>
            </p:cNvSpPr>
            <p:nvPr/>
          </p:nvSpPr>
          <p:spPr bwMode="auto">
            <a:xfrm>
              <a:off x="1711" y="2160"/>
              <a:ext cx="930" cy="236"/>
            </a:xfrm>
            <a:prstGeom prst="flowChartProcess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/>
            <a:lstStyle/>
            <a:p>
              <a:pPr algn="ctr" eaLnBrk="0" hangingPunct="0">
                <a:lnSpc>
                  <a:spcPts val="2000"/>
                </a:lnSpc>
                <a:spcBef>
                  <a:spcPct val="50000"/>
                </a:spcBef>
              </a:pPr>
              <a:r>
                <a:rPr lang="en-US" altLang="en-US" b="1"/>
                <a:t>Strat.  Planning</a:t>
              </a:r>
            </a:p>
            <a:p>
              <a:pPr algn="ctr" eaLnBrk="0" hangingPunct="0">
                <a:lnSpc>
                  <a:spcPts val="2000"/>
                </a:lnSpc>
                <a:spcBef>
                  <a:spcPct val="50000"/>
                </a:spcBef>
              </a:pPr>
              <a:r>
                <a:rPr lang="en-US" altLang="en-US" b="1"/>
                <a:t>&amp; Budget Prep.</a:t>
              </a:r>
              <a:endParaRPr lang="en-GB" altLang="en-US" b="1"/>
            </a:p>
          </p:txBody>
        </p:sp>
        <p:sp>
          <p:nvSpPr>
            <p:cNvPr id="16414" name="Line 38"/>
            <p:cNvSpPr>
              <a:spLocks noChangeShapeType="1"/>
            </p:cNvSpPr>
            <p:nvPr/>
          </p:nvSpPr>
          <p:spPr bwMode="auto">
            <a:xfrm>
              <a:off x="1680" y="2592"/>
              <a:ext cx="3024" cy="0"/>
            </a:xfrm>
            <a:prstGeom prst="line">
              <a:avLst/>
            </a:prstGeom>
            <a:noFill/>
            <a:ln w="19050">
              <a:solidFill>
                <a:srgbClr val="DBE0E7"/>
              </a:solidFill>
              <a:round/>
              <a:headEnd/>
              <a:tailEnd/>
            </a:ln>
          </p:spPr>
          <p:txBody>
            <a:bodyPr lIns="0" tIns="0" rIns="0" bIns="0" anchor="b"/>
            <a:lstStyle/>
            <a:p>
              <a:endParaRPr lang="el-GR"/>
            </a:p>
          </p:txBody>
        </p:sp>
        <p:sp>
          <p:nvSpPr>
            <p:cNvPr id="16415" name="Line 39"/>
            <p:cNvSpPr>
              <a:spLocks noChangeShapeType="1"/>
            </p:cNvSpPr>
            <p:nvPr/>
          </p:nvSpPr>
          <p:spPr bwMode="auto">
            <a:xfrm>
              <a:off x="720" y="2592"/>
              <a:ext cx="96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 lIns="0" tIns="0" rIns="0" bIns="0" anchor="b"/>
            <a:lstStyle/>
            <a:p>
              <a:endParaRPr lang="el-GR"/>
            </a:p>
          </p:txBody>
        </p:sp>
        <p:sp>
          <p:nvSpPr>
            <p:cNvPr id="16416" name="Line 40"/>
            <p:cNvSpPr>
              <a:spLocks noChangeShapeType="1"/>
            </p:cNvSpPr>
            <p:nvPr/>
          </p:nvSpPr>
          <p:spPr bwMode="auto">
            <a:xfrm>
              <a:off x="4704" y="2592"/>
              <a:ext cx="864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 lIns="0" tIns="0" rIns="0" bIns="0" anchor="b"/>
            <a:lstStyle/>
            <a:p>
              <a:endParaRPr lang="el-GR"/>
            </a:p>
          </p:txBody>
        </p:sp>
      </p:grpSp>
      <p:sp>
        <p:nvSpPr>
          <p:cNvPr id="16407" name="Line 41"/>
          <p:cNvSpPr>
            <a:spLocks noChangeShapeType="1"/>
          </p:cNvSpPr>
          <p:nvPr/>
        </p:nvSpPr>
        <p:spPr bwMode="auto">
          <a:xfrm>
            <a:off x="1219200" y="2466996"/>
            <a:ext cx="7696200" cy="0"/>
          </a:xfrm>
          <a:prstGeom prst="line">
            <a:avLst/>
          </a:prstGeom>
          <a:noFill/>
          <a:ln w="19050">
            <a:solidFill>
              <a:srgbClr val="DBE0E7"/>
            </a:solidFill>
            <a:round/>
            <a:headEnd/>
            <a:tailEnd/>
          </a:ln>
        </p:spPr>
        <p:txBody>
          <a:bodyPr lIns="0" tIns="0" rIns="0" bIns="0" anchor="b"/>
          <a:lstStyle/>
          <a:p>
            <a:endParaRPr lang="el-GR"/>
          </a:p>
        </p:txBody>
      </p:sp>
      <p:sp>
        <p:nvSpPr>
          <p:cNvPr id="16408" name="Line 42"/>
          <p:cNvSpPr>
            <a:spLocks noChangeShapeType="1"/>
          </p:cNvSpPr>
          <p:nvPr/>
        </p:nvSpPr>
        <p:spPr bwMode="auto">
          <a:xfrm>
            <a:off x="1219200" y="2162196"/>
            <a:ext cx="0" cy="42672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 lIns="0" tIns="0" rIns="0" bIns="0" anchor="b"/>
          <a:lstStyle/>
          <a:p>
            <a:endParaRPr lang="el-GR"/>
          </a:p>
        </p:txBody>
      </p:sp>
      <p:sp>
        <p:nvSpPr>
          <p:cNvPr id="43" name="Rectangle 2"/>
          <p:cNvSpPr>
            <a:spLocks noChangeArrowheads="1"/>
          </p:cNvSpPr>
          <p:nvPr/>
        </p:nvSpPr>
        <p:spPr bwMode="auto">
          <a:xfrm>
            <a:off x="1381148" y="1319202"/>
            <a:ext cx="6477000" cy="609600"/>
          </a:xfrm>
          <a:prstGeom prst="rect">
            <a:avLst/>
          </a:prstGeom>
          <a:noFill/>
          <a:ln>
            <a:noFill/>
          </a:ln>
        </p:spPr>
        <p:txBody>
          <a:bodyPr lIns="92075" tIns="46038" rIns="92075" bIns="46038"/>
          <a:lstStyle/>
          <a:p>
            <a:pPr eaLnBrk="0" hangingPunct="0">
              <a:defRPr/>
            </a:pPr>
            <a:r>
              <a:rPr kumimoji="1" lang="en-GB" sz="3400" b="1" dirty="0"/>
              <a:t> </a:t>
            </a:r>
            <a:r>
              <a:rPr kumimoji="1" lang="en-GB" sz="3400" b="1" dirty="0" smtClean="0"/>
              <a:t>Key message...</a:t>
            </a:r>
            <a:endParaRPr lang="en-GB" sz="3200" b="1" dirty="0">
              <a:latin typeface="+mj-lt"/>
              <a:ea typeface="+mj-ea"/>
              <a:cs typeface="+mj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079ED5-AC53-461F-90A3-CE0462312C20}" type="slidenum">
              <a:rPr lang="en-GB" smtClean="0"/>
              <a:pPr>
                <a:defRPr/>
              </a:pPr>
              <a:t>16</a:t>
            </a:fld>
            <a:endParaRPr lang="en-GB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6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464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464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649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altLang="en-US" sz="3200" dirty="0" smtClean="0"/>
              <a:t>Module Outline</a:t>
            </a:r>
          </a:p>
        </p:txBody>
      </p:sp>
      <p:sp>
        <p:nvSpPr>
          <p:cNvPr id="512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rgbClr val="002060"/>
              </a:buClr>
              <a:buFont typeface="Wingdings" pitchFamily="2" charset="2"/>
              <a:buChar char="Ø"/>
            </a:pPr>
            <a:r>
              <a:rPr lang="en-GB" altLang="en-US" i="0" dirty="0" smtClean="0"/>
              <a:t>The six phases of the Budget Cycle </a:t>
            </a:r>
          </a:p>
          <a:p>
            <a:endParaRPr lang="en-GB" altLang="en-US" dirty="0" smtClean="0">
              <a:solidFill>
                <a:srgbClr val="FF0000"/>
              </a:solidFill>
            </a:endParaRPr>
          </a:p>
          <a:p>
            <a:endParaRPr lang="en-GB" altLang="en-US" dirty="0" smtClean="0"/>
          </a:p>
          <a:p>
            <a:endParaRPr lang="en-GB" altLang="en-US" dirty="0" smtClean="0"/>
          </a:p>
          <a:p>
            <a:endParaRPr lang="en-GB" altLang="en-US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A5CC4B2-D7E4-4D70-BCEE-FDAB4D271B04}" type="slidenum">
              <a:rPr lang="en-GB" smtClean="0"/>
              <a:pPr>
                <a:defRPr/>
              </a:pPr>
              <a:t>2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3124200" y="6245225"/>
            <a:ext cx="2895600" cy="476250"/>
          </a:xfrm>
          <a:noFill/>
          <a:ln w="12700" cap="sq">
            <a:headEnd type="none" w="sm" len="sm"/>
            <a:tailEnd type="none" w="sm" len="sm"/>
          </a:ln>
        </p:spPr>
        <p:txBody>
          <a:bodyPr/>
          <a:lstStyle/>
          <a:p>
            <a:pPr algn="ctr" eaLnBrk="0" hangingPunct="0"/>
            <a:fld id="{07CAFFDD-EBED-4A96-ACE5-6F19C15F2A03}" type="slidenum">
              <a:rPr lang="en-GB" altLang="en-US" sz="1200" smtClean="0"/>
              <a:pPr algn="ctr" eaLnBrk="0" hangingPunct="0"/>
              <a:t>3</a:t>
            </a:fld>
            <a:endParaRPr lang="en-GB" altLang="en-US" sz="1200" smtClean="0"/>
          </a:p>
        </p:txBody>
      </p:sp>
      <p:sp>
        <p:nvSpPr>
          <p:cNvPr id="7171" name="Rectangle 2"/>
          <p:cNvSpPr>
            <a:spLocks noChangeArrowheads="1"/>
          </p:cNvSpPr>
          <p:nvPr/>
        </p:nvSpPr>
        <p:spPr bwMode="auto">
          <a:xfrm>
            <a:off x="571472" y="1390640"/>
            <a:ext cx="8305800" cy="609600"/>
          </a:xfrm>
          <a:prstGeom prst="rect">
            <a:avLst/>
          </a:prstGeom>
          <a:noFill/>
          <a:ln>
            <a:noFill/>
          </a:ln>
        </p:spPr>
        <p:txBody>
          <a:bodyPr lIns="92075" tIns="46038" rIns="92075" bIns="46038"/>
          <a:lstStyle/>
          <a:p>
            <a:pPr eaLnBrk="0" hangingPunct="0">
              <a:defRPr/>
            </a:pPr>
            <a:r>
              <a:rPr lang="en-US" sz="3200" b="1" dirty="0" smtClean="0">
                <a:latin typeface="+mj-lt"/>
                <a:ea typeface="+mj-ea"/>
                <a:cs typeface="+mj-cs"/>
              </a:rPr>
              <a:t>The Six </a:t>
            </a:r>
            <a:r>
              <a:rPr lang="en-US" sz="3200" b="1" dirty="0">
                <a:latin typeface="+mj-lt"/>
                <a:ea typeface="+mj-ea"/>
                <a:cs typeface="+mj-cs"/>
              </a:rPr>
              <a:t>Phases of the Budget Cycle</a:t>
            </a:r>
            <a:endParaRPr lang="en-GB" sz="3200" b="1" dirty="0">
              <a:latin typeface="+mj-lt"/>
              <a:ea typeface="+mj-ea"/>
              <a:cs typeface="+mj-cs"/>
            </a:endParaRPr>
          </a:p>
        </p:txBody>
      </p:sp>
      <p:sp>
        <p:nvSpPr>
          <p:cNvPr id="6148" name="Rectangle 53"/>
          <p:cNvSpPr>
            <a:spLocks noChangeArrowheads="1"/>
          </p:cNvSpPr>
          <p:nvPr/>
        </p:nvSpPr>
        <p:spPr bwMode="auto">
          <a:xfrm>
            <a:off x="642910" y="2357430"/>
            <a:ext cx="2943220" cy="838200"/>
          </a:xfrm>
          <a:prstGeom prst="rect">
            <a:avLst/>
          </a:prstGeom>
          <a:solidFill>
            <a:srgbClr val="DBE0E7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nl-NL" altLang="en-US" sz="2200" b="1" dirty="0" smtClean="0"/>
              <a:t>Policy Review</a:t>
            </a:r>
            <a:endParaRPr lang="nl-NL" altLang="en-US" sz="2200" b="1" dirty="0"/>
          </a:p>
        </p:txBody>
      </p:sp>
      <p:sp>
        <p:nvSpPr>
          <p:cNvPr id="6149" name="Rectangle 54"/>
          <p:cNvSpPr>
            <a:spLocks noChangeArrowheads="1"/>
          </p:cNvSpPr>
          <p:nvPr/>
        </p:nvSpPr>
        <p:spPr bwMode="auto">
          <a:xfrm>
            <a:off x="3800444" y="2357430"/>
            <a:ext cx="2928958" cy="838200"/>
          </a:xfrm>
          <a:prstGeom prst="rect">
            <a:avLst/>
          </a:prstGeom>
          <a:solidFill>
            <a:srgbClr val="DBE0E7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nl-NL" altLang="en-US" sz="2200" b="1" dirty="0"/>
              <a:t>Budget </a:t>
            </a:r>
            <a:endParaRPr lang="nl-NL" altLang="en-US" sz="2200" b="1" dirty="0" smtClean="0"/>
          </a:p>
          <a:p>
            <a:pPr algn="ctr"/>
            <a:r>
              <a:rPr lang="nl-NL" altLang="en-US" sz="2200" b="1" dirty="0" smtClean="0"/>
              <a:t>Execution</a:t>
            </a:r>
            <a:endParaRPr lang="nl-NL" altLang="en-US" sz="2200" b="1" dirty="0"/>
          </a:p>
        </p:txBody>
      </p:sp>
      <p:sp>
        <p:nvSpPr>
          <p:cNvPr id="6150" name="Rectangle 55"/>
          <p:cNvSpPr>
            <a:spLocks noChangeArrowheads="1"/>
          </p:cNvSpPr>
          <p:nvPr/>
        </p:nvSpPr>
        <p:spPr bwMode="auto">
          <a:xfrm>
            <a:off x="5248300" y="4643446"/>
            <a:ext cx="2895600" cy="838200"/>
          </a:xfrm>
          <a:prstGeom prst="rect">
            <a:avLst/>
          </a:prstGeom>
          <a:solidFill>
            <a:srgbClr val="DBE0E7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nl-NL" altLang="en-US" sz="2200" b="1" dirty="0"/>
              <a:t>Accounting </a:t>
            </a:r>
            <a:r>
              <a:rPr lang="nl-NL" altLang="en-US" sz="2200" b="1" dirty="0" smtClean="0"/>
              <a:t>&amp;</a:t>
            </a:r>
            <a:endParaRPr lang="nl-NL" altLang="en-US" sz="2200" b="1" dirty="0"/>
          </a:p>
          <a:p>
            <a:pPr algn="ctr"/>
            <a:r>
              <a:rPr lang="nl-NL" altLang="en-US" sz="2200" b="1" dirty="0" smtClean="0"/>
              <a:t>Reporting</a:t>
            </a:r>
            <a:endParaRPr lang="nl-NL" altLang="en-US" sz="2200" b="1" dirty="0"/>
          </a:p>
        </p:txBody>
      </p:sp>
      <p:sp>
        <p:nvSpPr>
          <p:cNvPr id="6151" name="Rectangle 56"/>
          <p:cNvSpPr>
            <a:spLocks noChangeArrowheads="1"/>
          </p:cNvSpPr>
          <p:nvPr/>
        </p:nvSpPr>
        <p:spPr bwMode="auto">
          <a:xfrm>
            <a:off x="1357290" y="3519494"/>
            <a:ext cx="2928958" cy="838200"/>
          </a:xfrm>
          <a:prstGeom prst="rect">
            <a:avLst/>
          </a:prstGeom>
          <a:solidFill>
            <a:srgbClr val="DBE0E7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nl-NL" altLang="en-US" sz="2200" b="1" dirty="0"/>
              <a:t>Strategic </a:t>
            </a:r>
            <a:endParaRPr lang="nl-NL" altLang="en-US" sz="2200" b="1" dirty="0" smtClean="0"/>
          </a:p>
          <a:p>
            <a:pPr algn="ctr"/>
            <a:r>
              <a:rPr lang="nl-NL" altLang="en-US" sz="2200" b="1" dirty="0" smtClean="0"/>
              <a:t>Planning</a:t>
            </a:r>
            <a:endParaRPr lang="nl-NL" altLang="en-US" sz="2200" b="1" dirty="0"/>
          </a:p>
        </p:txBody>
      </p:sp>
      <p:sp>
        <p:nvSpPr>
          <p:cNvPr id="6152" name="Rectangle 57"/>
          <p:cNvSpPr>
            <a:spLocks noChangeArrowheads="1"/>
          </p:cNvSpPr>
          <p:nvPr/>
        </p:nvSpPr>
        <p:spPr bwMode="auto">
          <a:xfrm>
            <a:off x="4500562" y="3500438"/>
            <a:ext cx="2928958" cy="838200"/>
          </a:xfrm>
          <a:prstGeom prst="rect">
            <a:avLst/>
          </a:prstGeom>
          <a:solidFill>
            <a:srgbClr val="DBE0E7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nl-NL" altLang="en-US" sz="2200" b="1" dirty="0"/>
              <a:t>External </a:t>
            </a:r>
            <a:r>
              <a:rPr lang="nl-NL" altLang="en-US" sz="2200" b="1" dirty="0" smtClean="0"/>
              <a:t>Audit &amp; </a:t>
            </a:r>
          </a:p>
          <a:p>
            <a:pPr algn="ctr"/>
            <a:r>
              <a:rPr lang="nl-NL" altLang="en-US" sz="2200" b="1" dirty="0" smtClean="0"/>
              <a:t>Scrutiny</a:t>
            </a:r>
            <a:endParaRPr lang="nl-NL" altLang="en-US" sz="2200" b="1" dirty="0"/>
          </a:p>
        </p:txBody>
      </p:sp>
      <p:sp>
        <p:nvSpPr>
          <p:cNvPr id="6153" name="Rectangle 58"/>
          <p:cNvSpPr>
            <a:spLocks noChangeArrowheads="1"/>
          </p:cNvSpPr>
          <p:nvPr/>
        </p:nvSpPr>
        <p:spPr bwMode="auto">
          <a:xfrm>
            <a:off x="2071670" y="4662502"/>
            <a:ext cx="2928958" cy="838200"/>
          </a:xfrm>
          <a:prstGeom prst="rect">
            <a:avLst/>
          </a:prstGeom>
          <a:solidFill>
            <a:srgbClr val="DBE0E7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nl-NL" altLang="en-US" sz="2200" b="1" dirty="0"/>
              <a:t>Budget </a:t>
            </a:r>
            <a:endParaRPr lang="nl-NL" altLang="en-US" sz="2200" b="1" dirty="0" smtClean="0"/>
          </a:p>
          <a:p>
            <a:pPr algn="ctr"/>
            <a:r>
              <a:rPr lang="nl-NL" altLang="en-US" sz="2200" b="1" dirty="0" smtClean="0"/>
              <a:t>Preparation</a:t>
            </a:r>
            <a:endParaRPr lang="nl-NL" altLang="en-US" sz="2200" b="1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00240"/>
            <a:ext cx="8229600" cy="3529013"/>
          </a:xfrm>
        </p:spPr>
        <p:txBody>
          <a:bodyPr/>
          <a:lstStyle/>
          <a:p>
            <a:pPr marL="0" indent="0" algn="ctr">
              <a:buNone/>
            </a:pPr>
            <a:r>
              <a:rPr lang="en-GB" sz="3200" b="1" dirty="0" smtClean="0"/>
              <a:t>Budget Cycle Exercise</a:t>
            </a:r>
            <a:endParaRPr lang="el-GR" sz="3200" i="0" dirty="0" smtClean="0"/>
          </a:p>
          <a:p>
            <a:pPr marL="0" indent="0" algn="ctr"/>
            <a:endParaRPr lang="en-GB" dirty="0" smtClean="0"/>
          </a:p>
          <a:p>
            <a:pPr marL="0" indent="0" algn="ctr"/>
            <a:r>
              <a:rPr lang="en-GB" dirty="0" smtClean="0"/>
              <a:t>Match </a:t>
            </a:r>
            <a:r>
              <a:rPr lang="en-GB" u="sng" dirty="0" smtClean="0"/>
              <a:t>Tasks</a:t>
            </a:r>
            <a:r>
              <a:rPr lang="en-GB" dirty="0" smtClean="0"/>
              <a:t> and </a:t>
            </a:r>
            <a:r>
              <a:rPr lang="en-GB" u="sng" dirty="0" smtClean="0"/>
              <a:t>Institutions</a:t>
            </a:r>
            <a:r>
              <a:rPr lang="en-GB" dirty="0" smtClean="0"/>
              <a:t> in public finance the six main </a:t>
            </a:r>
            <a:r>
              <a:rPr lang="en-GB" u="sng" dirty="0" smtClean="0"/>
              <a:t>Stages</a:t>
            </a:r>
            <a:r>
              <a:rPr lang="en-GB" dirty="0" smtClean="0"/>
              <a:t> of the Budget Cycle </a:t>
            </a:r>
            <a:r>
              <a:rPr lang="en-GB" i="0" dirty="0" smtClean="0"/>
              <a:t>– 30 </a:t>
            </a:r>
            <a:r>
              <a:rPr lang="en-GB" i="0" dirty="0" err="1" smtClean="0"/>
              <a:t>mins</a:t>
            </a:r>
            <a:endParaRPr lang="el-GR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A5CC4B2-D7E4-4D70-BCEE-FDAB4D271B04}" type="slidenum">
              <a:rPr lang="en-GB" smtClean="0"/>
              <a:pPr>
                <a:defRPr/>
              </a:pPr>
              <a:t>4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2"/>
          <p:cNvSpPr>
            <a:spLocks noChangeArrowheads="1"/>
          </p:cNvSpPr>
          <p:nvPr/>
        </p:nvSpPr>
        <p:spPr bwMode="auto">
          <a:xfrm>
            <a:off x="990600" y="1962152"/>
            <a:ext cx="7239000" cy="11096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342900" indent="-342900" eaLnBrk="0" hangingPunct="0">
              <a:tabLst>
                <a:tab pos="1238250" algn="l"/>
              </a:tabLst>
            </a:pPr>
            <a:r>
              <a:rPr kumimoji="1" lang="en-GB" altLang="en-US" sz="2400" dirty="0">
                <a:solidFill>
                  <a:srgbClr val="DBE0E7"/>
                </a:solidFill>
              </a:rPr>
              <a:t>	</a:t>
            </a:r>
            <a:r>
              <a:rPr kumimoji="1" lang="en-GB" altLang="en-US" sz="2000" i="1" dirty="0" smtClean="0"/>
              <a:t>Conversion of economic </a:t>
            </a:r>
            <a:r>
              <a:rPr kumimoji="1" lang="en-GB" altLang="en-US" sz="2000" i="1" dirty="0"/>
              <a:t>and social policies into a medium-term programme of </a:t>
            </a:r>
            <a:r>
              <a:rPr kumimoji="1" lang="en-GB" altLang="en-US" sz="2000" i="1" dirty="0" smtClean="0"/>
              <a:t>action, </a:t>
            </a:r>
            <a:r>
              <a:rPr kumimoji="1" lang="en-GB" altLang="en-US" sz="2000" i="1" dirty="0"/>
              <a:t>taking into account available resources</a:t>
            </a:r>
          </a:p>
        </p:txBody>
      </p:sp>
      <p:sp>
        <p:nvSpPr>
          <p:cNvPr id="8196" name="Rectangle 3"/>
          <p:cNvSpPr>
            <a:spLocks noChangeArrowheads="1"/>
          </p:cNvSpPr>
          <p:nvPr/>
        </p:nvSpPr>
        <p:spPr bwMode="auto">
          <a:xfrm>
            <a:off x="609600" y="1298576"/>
            <a:ext cx="7467600" cy="701664"/>
          </a:xfrm>
          <a:prstGeom prst="rect">
            <a:avLst/>
          </a:prstGeom>
          <a:noFill/>
          <a:ln>
            <a:noFill/>
          </a:ln>
        </p:spPr>
        <p:txBody>
          <a:bodyPr lIns="92075" tIns="46038" rIns="92075" bIns="46038"/>
          <a:lstStyle/>
          <a:p>
            <a:pPr algn="ctr" eaLnBrk="0" hangingPunct="0">
              <a:defRPr/>
            </a:pPr>
            <a:r>
              <a:rPr lang="en-GB" sz="3200" b="1" dirty="0">
                <a:latin typeface="+mj-lt"/>
                <a:ea typeface="+mj-ea"/>
                <a:cs typeface="+mj-cs"/>
              </a:rPr>
              <a:t>Phase </a:t>
            </a:r>
            <a:r>
              <a:rPr lang="en-GB" sz="3200" b="1" dirty="0" smtClean="0">
                <a:latin typeface="+mj-lt"/>
                <a:ea typeface="+mj-ea"/>
                <a:cs typeface="+mj-cs"/>
              </a:rPr>
              <a:t>1. </a:t>
            </a:r>
            <a:r>
              <a:rPr lang="en-GB" sz="3200" b="1" dirty="0">
                <a:latin typeface="+mj-lt"/>
                <a:ea typeface="+mj-ea"/>
                <a:cs typeface="+mj-cs"/>
              </a:rPr>
              <a:t>Strategic Planning</a:t>
            </a:r>
          </a:p>
        </p:txBody>
      </p:sp>
      <p:sp>
        <p:nvSpPr>
          <p:cNvPr id="7173" name="Text Box 6"/>
          <p:cNvSpPr txBox="1">
            <a:spLocks noChangeArrowheads="1"/>
          </p:cNvSpPr>
          <p:nvPr/>
        </p:nvSpPr>
        <p:spPr bwMode="auto">
          <a:xfrm>
            <a:off x="533400" y="3214686"/>
            <a:ext cx="3505200" cy="336550"/>
          </a:xfrm>
          <a:prstGeom prst="rect">
            <a:avLst/>
          </a:prstGeom>
          <a:solidFill>
            <a:srgbClr val="99CC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en-US" sz="1600" b="1" dirty="0" smtClean="0">
                <a:latin typeface="Arial" charset="0"/>
              </a:rPr>
              <a:t>Macroeconomic policy</a:t>
            </a:r>
            <a:endParaRPr lang="en-US" altLang="en-US" sz="1600" b="1" dirty="0">
              <a:latin typeface="Arial" charset="0"/>
            </a:endParaRPr>
          </a:p>
        </p:txBody>
      </p:sp>
      <p:sp>
        <p:nvSpPr>
          <p:cNvPr id="7174" name="Text Box 7"/>
          <p:cNvSpPr txBox="1">
            <a:spLocks noChangeArrowheads="1"/>
          </p:cNvSpPr>
          <p:nvPr/>
        </p:nvSpPr>
        <p:spPr bwMode="auto">
          <a:xfrm>
            <a:off x="5029200" y="3792536"/>
            <a:ext cx="3733800" cy="336550"/>
          </a:xfrm>
          <a:prstGeom prst="rect">
            <a:avLst/>
          </a:prstGeom>
          <a:solidFill>
            <a:srgbClr val="DBE0E7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en-US" sz="1600" b="1" dirty="0" smtClean="0">
                <a:latin typeface="Arial" charset="0"/>
              </a:rPr>
              <a:t>Sector </a:t>
            </a:r>
            <a:r>
              <a:rPr lang="nl-NL" altLang="en-US" sz="1600" b="1" dirty="0">
                <a:latin typeface="Arial" charset="0"/>
              </a:rPr>
              <a:t>strategies</a:t>
            </a:r>
            <a:endParaRPr lang="en-US" altLang="en-US" sz="1600" b="1" dirty="0">
              <a:latin typeface="Arial" charset="0"/>
            </a:endParaRPr>
          </a:p>
        </p:txBody>
      </p:sp>
      <p:sp>
        <p:nvSpPr>
          <p:cNvPr id="7175" name="Text Box 8"/>
          <p:cNvSpPr txBox="1">
            <a:spLocks noChangeArrowheads="1"/>
          </p:cNvSpPr>
          <p:nvPr/>
        </p:nvSpPr>
        <p:spPr bwMode="auto">
          <a:xfrm>
            <a:off x="2786050" y="5233586"/>
            <a:ext cx="3714776" cy="338554"/>
          </a:xfrm>
          <a:prstGeom prst="rect">
            <a:avLst/>
          </a:prstGeom>
          <a:solidFill>
            <a:schemeClr val="bg1"/>
          </a:solidFill>
          <a:ln w="76200">
            <a:solidFill>
              <a:schemeClr val="bg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nl-NL" altLang="en-US" sz="1600" b="1" i="1" dirty="0" smtClean="0">
                <a:solidFill>
                  <a:srgbClr val="FF0000"/>
                </a:solidFill>
                <a:latin typeface="Arial" charset="0"/>
              </a:rPr>
              <a:t>priorities within a </a:t>
            </a:r>
            <a:r>
              <a:rPr lang="nl-NL" altLang="en-US" sz="1600" b="1" i="1" dirty="0">
                <a:solidFill>
                  <a:srgbClr val="FF0000"/>
                </a:solidFill>
                <a:latin typeface="Arial" charset="0"/>
              </a:rPr>
              <a:t>fiscal </a:t>
            </a:r>
            <a:r>
              <a:rPr lang="nl-NL" altLang="en-US" sz="1600" b="1" i="1" dirty="0" smtClean="0">
                <a:solidFill>
                  <a:srgbClr val="FF0000"/>
                </a:solidFill>
                <a:latin typeface="Arial" charset="0"/>
              </a:rPr>
              <a:t>constraint...</a:t>
            </a:r>
            <a:endParaRPr lang="en-US" altLang="en-US" sz="1600" b="1" i="1" dirty="0">
              <a:solidFill>
                <a:srgbClr val="FF0000"/>
              </a:solidFill>
              <a:latin typeface="Arial" charset="0"/>
            </a:endParaRPr>
          </a:p>
        </p:txBody>
      </p:sp>
      <p:sp>
        <p:nvSpPr>
          <p:cNvPr id="7176" name="Text Box 9"/>
          <p:cNvSpPr txBox="1">
            <a:spLocks noChangeArrowheads="1"/>
          </p:cNvSpPr>
          <p:nvPr/>
        </p:nvSpPr>
        <p:spPr bwMode="auto">
          <a:xfrm>
            <a:off x="5029200" y="4429132"/>
            <a:ext cx="3733800" cy="336550"/>
          </a:xfrm>
          <a:prstGeom prst="rect">
            <a:avLst/>
          </a:prstGeom>
          <a:solidFill>
            <a:srgbClr val="DBE0E7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en-US" sz="1600" b="1" dirty="0">
                <a:latin typeface="Arial" charset="0"/>
              </a:rPr>
              <a:t>Costing / fiscal impact assessments </a:t>
            </a:r>
            <a:endParaRPr lang="en-US" altLang="en-US" sz="1600" b="1" dirty="0">
              <a:latin typeface="Arial" charset="0"/>
            </a:endParaRPr>
          </a:p>
        </p:txBody>
      </p:sp>
      <p:sp>
        <p:nvSpPr>
          <p:cNvPr id="7177" name="Text Box 10"/>
          <p:cNvSpPr txBox="1">
            <a:spLocks noChangeArrowheads="1"/>
          </p:cNvSpPr>
          <p:nvPr/>
        </p:nvSpPr>
        <p:spPr bwMode="auto">
          <a:xfrm>
            <a:off x="533400" y="3792536"/>
            <a:ext cx="3505200" cy="336550"/>
          </a:xfrm>
          <a:prstGeom prst="rect">
            <a:avLst/>
          </a:prstGeom>
          <a:solidFill>
            <a:srgbClr val="99CC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en-US" sz="1600" b="1" dirty="0" smtClean="0">
                <a:latin typeface="Arial" charset="0"/>
              </a:rPr>
              <a:t>Medium-Term Fiscal Framework</a:t>
            </a:r>
            <a:endParaRPr lang="en-US" altLang="en-US" sz="1600" b="1" dirty="0">
              <a:latin typeface="Arial" charset="0"/>
            </a:endParaRPr>
          </a:p>
        </p:txBody>
      </p:sp>
      <p:sp>
        <p:nvSpPr>
          <p:cNvPr id="7178" name="Text Box 11"/>
          <p:cNvSpPr txBox="1">
            <a:spLocks noChangeArrowheads="1"/>
          </p:cNvSpPr>
          <p:nvPr/>
        </p:nvSpPr>
        <p:spPr bwMode="auto">
          <a:xfrm>
            <a:off x="533400" y="4313236"/>
            <a:ext cx="3505200" cy="584775"/>
          </a:xfrm>
          <a:prstGeom prst="rect">
            <a:avLst/>
          </a:prstGeom>
          <a:solidFill>
            <a:srgbClr val="99CC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en-US" sz="1600" b="1" dirty="0" smtClean="0">
                <a:latin typeface="Arial" charset="0"/>
              </a:rPr>
              <a:t>Aggregate Budget and Expenditure Ceilings</a:t>
            </a:r>
            <a:endParaRPr lang="en-US" altLang="en-US" sz="1600" b="1" dirty="0">
              <a:latin typeface="Arial" charset="0"/>
            </a:endParaRPr>
          </a:p>
        </p:txBody>
      </p:sp>
      <p:sp>
        <p:nvSpPr>
          <p:cNvPr id="7180" name="Text Box 14"/>
          <p:cNvSpPr txBox="1">
            <a:spLocks noChangeArrowheads="1"/>
          </p:cNvSpPr>
          <p:nvPr/>
        </p:nvSpPr>
        <p:spPr bwMode="auto">
          <a:xfrm>
            <a:off x="5029200" y="3214686"/>
            <a:ext cx="3733800" cy="336550"/>
          </a:xfrm>
          <a:prstGeom prst="rect">
            <a:avLst/>
          </a:prstGeom>
          <a:solidFill>
            <a:srgbClr val="DBE0E7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en-US" sz="1600" b="1" dirty="0">
                <a:latin typeface="Arial" charset="0"/>
              </a:rPr>
              <a:t>National Development Plan</a:t>
            </a:r>
            <a:endParaRPr lang="en-US" altLang="en-US" sz="1600" b="1" dirty="0">
              <a:latin typeface="Arial" charset="0"/>
            </a:endParaRPr>
          </a:p>
        </p:txBody>
      </p:sp>
      <p:sp>
        <p:nvSpPr>
          <p:cNvPr id="7183" name="Text Box 17"/>
          <p:cNvSpPr txBox="1">
            <a:spLocks noChangeArrowheads="1"/>
          </p:cNvSpPr>
          <p:nvPr/>
        </p:nvSpPr>
        <p:spPr bwMode="auto">
          <a:xfrm>
            <a:off x="428596" y="5715000"/>
            <a:ext cx="1828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en-US" sz="2000" i="1" dirty="0">
                <a:latin typeface="Arial" charset="0"/>
              </a:rPr>
              <a:t>fiscal side</a:t>
            </a:r>
          </a:p>
        </p:txBody>
      </p:sp>
      <p:sp>
        <p:nvSpPr>
          <p:cNvPr id="7184" name="Text Box 18"/>
          <p:cNvSpPr txBox="1">
            <a:spLocks noChangeArrowheads="1"/>
          </p:cNvSpPr>
          <p:nvPr/>
        </p:nvSpPr>
        <p:spPr bwMode="auto">
          <a:xfrm>
            <a:off x="6858016" y="5715016"/>
            <a:ext cx="1828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en-US" sz="2000" i="1" dirty="0" smtClean="0">
                <a:latin typeface="Arial" charset="0"/>
              </a:rPr>
              <a:t>planning </a:t>
            </a:r>
            <a:r>
              <a:rPr lang="nl-NL" altLang="en-US" sz="2000" i="1" dirty="0">
                <a:latin typeface="Arial" charset="0"/>
              </a:rPr>
              <a:t>side</a:t>
            </a:r>
          </a:p>
        </p:txBody>
      </p:sp>
      <p:sp>
        <p:nvSpPr>
          <p:cNvPr id="19" name="Up Arrow 18"/>
          <p:cNvSpPr/>
          <p:nvPr/>
        </p:nvSpPr>
        <p:spPr bwMode="auto">
          <a:xfrm>
            <a:off x="7572396" y="4857760"/>
            <a:ext cx="357190" cy="785818"/>
          </a:xfrm>
          <a:prstGeom prst="upArrow">
            <a:avLst>
              <a:gd name="adj1" fmla="val 50000"/>
              <a:gd name="adj2" fmla="val 50000"/>
            </a:avLst>
          </a:prstGeom>
          <a:noFill/>
          <a:ln w="9525" cap="flat" cmpd="sng" algn="ctr">
            <a:solidFill>
              <a:srgbClr val="0F5494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200" b="0" i="0" u="none" strike="noStrike" cap="none" normalizeH="0" baseline="0" smtClean="0">
              <a:ln>
                <a:noFill/>
              </a:ln>
              <a:solidFill>
                <a:srgbClr val="0F5494"/>
              </a:solidFill>
              <a:effectLst/>
              <a:latin typeface="Verdana" pitchFamily="34" charset="0"/>
            </a:endParaRPr>
          </a:p>
        </p:txBody>
      </p:sp>
      <p:sp>
        <p:nvSpPr>
          <p:cNvPr id="20" name="Up Arrow 19"/>
          <p:cNvSpPr/>
          <p:nvPr/>
        </p:nvSpPr>
        <p:spPr bwMode="auto">
          <a:xfrm>
            <a:off x="1142976" y="4929198"/>
            <a:ext cx="357190" cy="785818"/>
          </a:xfrm>
          <a:prstGeom prst="upArrow">
            <a:avLst>
              <a:gd name="adj1" fmla="val 50000"/>
              <a:gd name="adj2" fmla="val 50000"/>
            </a:avLst>
          </a:prstGeom>
          <a:noFill/>
          <a:ln w="9525" cap="flat" cmpd="sng" algn="ctr">
            <a:solidFill>
              <a:srgbClr val="0F5494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200" b="0" i="0" u="none" strike="noStrike" cap="none" normalizeH="0" baseline="0" smtClean="0">
              <a:ln>
                <a:noFill/>
              </a:ln>
              <a:solidFill>
                <a:srgbClr val="0F5494"/>
              </a:solidFill>
              <a:effectLst/>
              <a:latin typeface="Verdana" pitchFamily="34" charset="0"/>
            </a:endParaRPr>
          </a:p>
        </p:txBody>
      </p:sp>
      <p:cxnSp>
        <p:nvCxnSpPr>
          <p:cNvPr id="22" name="Straight Arrow Connector 21"/>
          <p:cNvCxnSpPr>
            <a:stCxn id="7176" idx="1"/>
            <a:endCxn id="7178" idx="3"/>
          </p:cNvCxnSpPr>
          <p:nvPr/>
        </p:nvCxnSpPr>
        <p:spPr bwMode="auto">
          <a:xfrm rot="10800000" flipV="1">
            <a:off x="4038600" y="4597406"/>
            <a:ext cx="990600" cy="8217"/>
          </a:xfrm>
          <a:prstGeom prst="straightConnector1">
            <a:avLst/>
          </a:prstGeom>
          <a:noFill/>
          <a:ln w="57150" cap="flat" cmpd="sng" algn="ctr">
            <a:solidFill>
              <a:srgbClr val="0F5494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079ED5-AC53-461F-90A3-CE0462312C20}" type="slidenum">
              <a:rPr lang="en-GB" smtClean="0"/>
              <a:pPr>
                <a:defRPr/>
              </a:pPr>
              <a:t>5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1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1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1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1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717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71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5" grpId="0" build="allAtOnce" animBg="1"/>
      <p:bldP spid="7183" grpId="0"/>
      <p:bldP spid="7184" grpId="0"/>
      <p:bldP spid="19" grpId="0" animBg="1"/>
      <p:bldP spid="2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2"/>
          <p:cNvSpPr>
            <a:spLocks noChangeArrowheads="1"/>
          </p:cNvSpPr>
          <p:nvPr/>
        </p:nvSpPr>
        <p:spPr bwMode="auto">
          <a:xfrm>
            <a:off x="549275" y="1339851"/>
            <a:ext cx="7315200" cy="762000"/>
          </a:xfrm>
          <a:prstGeom prst="rect">
            <a:avLst/>
          </a:prstGeom>
          <a:noFill/>
          <a:ln>
            <a:noFill/>
          </a:ln>
        </p:spPr>
        <p:txBody>
          <a:bodyPr lIns="92075" tIns="46038" rIns="92075" bIns="46038"/>
          <a:lstStyle/>
          <a:p>
            <a:pPr eaLnBrk="0" hangingPunct="0">
              <a:defRPr/>
            </a:pPr>
            <a:r>
              <a:rPr lang="en-GB" sz="3200" b="1" dirty="0">
                <a:latin typeface="+mj-lt"/>
                <a:ea typeface="+mj-ea"/>
                <a:cs typeface="+mj-cs"/>
              </a:rPr>
              <a:t>Phase 2. Budget Preparation </a:t>
            </a:r>
            <a:br>
              <a:rPr lang="en-GB" sz="3200" b="1" dirty="0">
                <a:latin typeface="+mj-lt"/>
                <a:ea typeface="+mj-ea"/>
                <a:cs typeface="+mj-cs"/>
              </a:rPr>
            </a:br>
            <a:endParaRPr lang="en-GB" sz="3200" b="1" dirty="0">
              <a:latin typeface="+mj-lt"/>
              <a:ea typeface="+mj-ea"/>
              <a:cs typeface="+mj-cs"/>
            </a:endParaRPr>
          </a:p>
        </p:txBody>
      </p:sp>
      <p:sp>
        <p:nvSpPr>
          <p:cNvPr id="8196" name="Rectangle 3"/>
          <p:cNvSpPr>
            <a:spLocks noChangeArrowheads="1"/>
          </p:cNvSpPr>
          <p:nvPr/>
        </p:nvSpPr>
        <p:spPr bwMode="auto">
          <a:xfrm>
            <a:off x="533400" y="2143116"/>
            <a:ext cx="8382000" cy="45005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eaLnBrk="0" hangingPunct="0">
              <a:lnSpc>
                <a:spcPct val="80000"/>
              </a:lnSpc>
              <a:spcBef>
                <a:spcPts val="0"/>
              </a:spcBef>
              <a:spcAft>
                <a:spcPts val="1200"/>
              </a:spcAft>
            </a:pPr>
            <a:r>
              <a:rPr kumimoji="1" lang="nl-NL" altLang="en-US" sz="2400" dirty="0"/>
              <a:t>Budget preparation </a:t>
            </a:r>
            <a:r>
              <a:rPr kumimoji="1" lang="nl-NL" altLang="en-US" sz="2400" dirty="0" smtClean="0"/>
              <a:t>is the process of </a:t>
            </a:r>
            <a:r>
              <a:rPr kumimoji="1" lang="nl-NL" altLang="en-US" sz="2400" dirty="0" smtClean="0">
                <a:solidFill>
                  <a:srgbClr val="FF0000"/>
                </a:solidFill>
              </a:rPr>
              <a:t>converting </a:t>
            </a:r>
            <a:r>
              <a:rPr kumimoji="1" lang="nl-NL" altLang="en-US" sz="2400" dirty="0">
                <a:solidFill>
                  <a:srgbClr val="FF0000"/>
                </a:solidFill>
              </a:rPr>
              <a:t>strategic plans</a:t>
            </a:r>
            <a:r>
              <a:rPr kumimoji="1" lang="nl-NL" altLang="en-US" sz="2400" dirty="0"/>
              <a:t> into </a:t>
            </a:r>
            <a:r>
              <a:rPr kumimoji="1" lang="nl-NL" altLang="en-US" sz="2400" dirty="0" smtClean="0"/>
              <a:t>public spending</a:t>
            </a:r>
            <a:r>
              <a:rPr kumimoji="1" lang="en-US" altLang="en-US" sz="2400" dirty="0" smtClean="0"/>
              <a:t>; the </a:t>
            </a:r>
            <a:r>
              <a:rPr kumimoji="1" lang="en-US" altLang="en-US" sz="2400" dirty="0"/>
              <a:t>B</a:t>
            </a:r>
            <a:r>
              <a:rPr kumimoji="1" lang="en-US" altLang="en-US" sz="2400" dirty="0" smtClean="0"/>
              <a:t>udget </a:t>
            </a:r>
            <a:r>
              <a:rPr kumimoji="1" lang="en-US" altLang="en-US" sz="2400" dirty="0"/>
              <a:t>preparation process </a:t>
            </a:r>
            <a:r>
              <a:rPr kumimoji="1" lang="en-US" altLang="en-US" sz="2400" dirty="0" smtClean="0"/>
              <a:t>must:</a:t>
            </a:r>
          </a:p>
          <a:p>
            <a:pPr marL="363538" indent="-363538" eaLnBrk="0" hangingPunct="0">
              <a:lnSpc>
                <a:spcPct val="80000"/>
              </a:lnSpc>
              <a:spcBef>
                <a:spcPts val="0"/>
              </a:spcBef>
              <a:spcAft>
                <a:spcPts val="1200"/>
              </a:spcAft>
              <a:buFont typeface="Wingdings" pitchFamily="2" charset="2"/>
              <a:buChar char="ü"/>
            </a:pPr>
            <a:r>
              <a:rPr kumimoji="1" lang="en-US" altLang="en-US" sz="2000" dirty="0" smtClean="0"/>
              <a:t>Be defined in the legislative </a:t>
            </a:r>
            <a:r>
              <a:rPr kumimoji="1" lang="en-US" altLang="en-US" sz="2000" dirty="0"/>
              <a:t>framework: </a:t>
            </a:r>
            <a:r>
              <a:rPr kumimoji="1" lang="en-US" altLang="en-US" sz="2000" dirty="0" smtClean="0"/>
              <a:t>the Constitution</a:t>
            </a:r>
            <a:r>
              <a:rPr kumimoji="1" lang="en-US" altLang="en-US" sz="2000" dirty="0"/>
              <a:t>, </a:t>
            </a:r>
            <a:r>
              <a:rPr kumimoji="1" lang="en-US" altLang="en-US" sz="2000" dirty="0" smtClean="0"/>
              <a:t>the </a:t>
            </a:r>
            <a:r>
              <a:rPr kumimoji="1" lang="en-US" altLang="en-US" sz="2000" i="1" dirty="0" smtClean="0"/>
              <a:t>Organic </a:t>
            </a:r>
            <a:r>
              <a:rPr kumimoji="1" lang="en-US" altLang="en-US" sz="2000" i="1" dirty="0"/>
              <a:t>B</a:t>
            </a:r>
            <a:r>
              <a:rPr kumimoji="1" lang="en-US" altLang="en-US" sz="2000" i="1" dirty="0" smtClean="0"/>
              <a:t>udget Law or PFM Act</a:t>
            </a:r>
            <a:r>
              <a:rPr kumimoji="1" lang="en-US" altLang="en-US" sz="2000" dirty="0" smtClean="0"/>
              <a:t>, financial regulations and administrative procedures;</a:t>
            </a:r>
          </a:p>
          <a:p>
            <a:pPr marL="363538" indent="-363538" eaLnBrk="0" hangingPunct="0">
              <a:lnSpc>
                <a:spcPct val="80000"/>
              </a:lnSpc>
              <a:spcBef>
                <a:spcPts val="0"/>
              </a:spcBef>
              <a:spcAft>
                <a:spcPts val="1200"/>
              </a:spcAft>
              <a:buFont typeface="Wingdings" pitchFamily="2" charset="2"/>
              <a:buChar char="ü"/>
            </a:pPr>
            <a:r>
              <a:rPr kumimoji="1" lang="en-US" altLang="en-US" sz="2000" dirty="0" smtClean="0"/>
              <a:t>Should integrate a medium term </a:t>
            </a:r>
            <a:r>
              <a:rPr kumimoji="1" lang="en-US" altLang="en-US" sz="2000" i="1" dirty="0" smtClean="0"/>
              <a:t>rolling </a:t>
            </a:r>
            <a:r>
              <a:rPr kumimoji="1" lang="en-US" altLang="en-US" sz="2000" dirty="0" smtClean="0"/>
              <a:t>process with the annual Budget;</a:t>
            </a:r>
            <a:endParaRPr kumimoji="1" lang="en-US" altLang="en-US" sz="2000" dirty="0"/>
          </a:p>
          <a:p>
            <a:pPr marL="363538" indent="-363538" eaLnBrk="0" hangingPunct="0">
              <a:lnSpc>
                <a:spcPct val="80000"/>
              </a:lnSpc>
              <a:spcBef>
                <a:spcPts val="0"/>
              </a:spcBef>
              <a:spcAft>
                <a:spcPts val="1200"/>
              </a:spcAft>
              <a:buFont typeface="Wingdings" pitchFamily="2" charset="2"/>
              <a:buChar char="ü"/>
            </a:pPr>
            <a:r>
              <a:rPr kumimoji="1" lang="en-US" altLang="en-US" sz="2000" dirty="0" smtClean="0"/>
              <a:t>Ultimately lead to the executive receiving “authority to spend” by the legislature in the </a:t>
            </a:r>
            <a:r>
              <a:rPr kumimoji="1" lang="en-US" altLang="en-US" sz="2000" dirty="0" smtClean="0">
                <a:solidFill>
                  <a:srgbClr val="FF0000"/>
                </a:solidFill>
              </a:rPr>
              <a:t>Annual Budget Law</a:t>
            </a:r>
            <a:r>
              <a:rPr kumimoji="1" lang="en-US" altLang="en-US" sz="2000" dirty="0"/>
              <a:t> </a:t>
            </a:r>
            <a:r>
              <a:rPr kumimoji="1" lang="en-US" altLang="en-US" sz="2000" dirty="0" smtClean="0"/>
              <a:t>– known as </a:t>
            </a:r>
            <a:r>
              <a:rPr kumimoji="1" lang="en-US" altLang="en-US" sz="2000" i="1" dirty="0" smtClean="0"/>
              <a:t>appropriations</a:t>
            </a:r>
            <a:r>
              <a:rPr kumimoji="1" lang="en-US" altLang="en-US" sz="2000" dirty="0" smtClean="0"/>
              <a:t>.</a:t>
            </a:r>
            <a:r>
              <a:rPr kumimoji="1" lang="en-US" altLang="en-US" sz="2400" dirty="0" smtClean="0"/>
              <a:t> </a:t>
            </a:r>
          </a:p>
          <a:p>
            <a:pPr marL="363538" eaLnBrk="0" hangingPunct="0">
              <a:lnSpc>
                <a:spcPct val="80000"/>
              </a:lnSpc>
              <a:spcBef>
                <a:spcPts val="0"/>
              </a:spcBef>
              <a:spcAft>
                <a:spcPts val="1200"/>
              </a:spcAft>
            </a:pPr>
            <a:r>
              <a:rPr kumimoji="1" lang="en-US" altLang="en-US" sz="2000" dirty="0" smtClean="0"/>
              <a:t>NB: </a:t>
            </a:r>
            <a:r>
              <a:rPr kumimoji="1" lang="en-US" altLang="en-US" sz="2000" i="1" dirty="0" smtClean="0"/>
              <a:t>Changes in the Budget Law require supplementary appropriations</a:t>
            </a:r>
            <a:endParaRPr kumimoji="1" lang="en-US" altLang="en-US" sz="2000" i="1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079ED5-AC53-461F-90A3-CE0462312C20}" type="slidenum">
              <a:rPr lang="en-GB" smtClean="0"/>
              <a:pPr>
                <a:defRPr/>
              </a:pPr>
              <a:t>6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1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81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81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819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819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6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Number Placeholder 2"/>
          <p:cNvSpPr txBox="1">
            <a:spLocks noGrp="1"/>
          </p:cNvSpPr>
          <p:nvPr/>
        </p:nvSpPr>
        <p:spPr bwMode="auto">
          <a:xfrm>
            <a:off x="4648200" y="6172200"/>
            <a:ext cx="5334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/>
          <a:lstStyle/>
          <a:p>
            <a:pPr eaLnBrk="0" hangingPunct="0">
              <a:spcBef>
                <a:spcPct val="50000"/>
              </a:spcBef>
            </a:pPr>
            <a:fld id="{0A59E9EA-F964-4A98-99E0-031016D84110}" type="slidenum">
              <a:rPr lang="en-GB" altLang="en-US">
                <a:latin typeface="Arial" charset="0"/>
              </a:rPr>
              <a:pPr eaLnBrk="0" hangingPunct="0">
                <a:spcBef>
                  <a:spcPct val="50000"/>
                </a:spcBef>
              </a:pPr>
              <a:t>7</a:t>
            </a:fld>
            <a:endParaRPr lang="en-GB" altLang="en-US">
              <a:latin typeface="Arial" charset="0"/>
            </a:endParaRPr>
          </a:p>
        </p:txBody>
      </p:sp>
      <p:grpSp>
        <p:nvGrpSpPr>
          <p:cNvPr id="9220" name="Group 7"/>
          <p:cNvGrpSpPr>
            <a:grpSpLocks noChangeAspect="1"/>
          </p:cNvGrpSpPr>
          <p:nvPr/>
        </p:nvGrpSpPr>
        <p:grpSpPr bwMode="auto">
          <a:xfrm>
            <a:off x="228600" y="1903413"/>
            <a:ext cx="8591550" cy="4713287"/>
            <a:chOff x="144" y="1199"/>
            <a:chExt cx="5412" cy="2969"/>
          </a:xfrm>
        </p:grpSpPr>
        <p:sp>
          <p:nvSpPr>
            <p:cNvPr id="9221" name="AutoShape 6"/>
            <p:cNvSpPr>
              <a:spLocks noChangeAspect="1" noChangeArrowheads="1" noTextEdit="1"/>
            </p:cNvSpPr>
            <p:nvPr/>
          </p:nvSpPr>
          <p:spPr bwMode="auto">
            <a:xfrm>
              <a:off x="144" y="1199"/>
              <a:ext cx="5412" cy="29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9222" name="Rectangle 8"/>
            <p:cNvSpPr>
              <a:spLocks noChangeArrowheads="1"/>
            </p:cNvSpPr>
            <p:nvPr/>
          </p:nvSpPr>
          <p:spPr bwMode="auto">
            <a:xfrm>
              <a:off x="144" y="1200"/>
              <a:ext cx="154" cy="1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marL="3175"/>
              <a:r>
                <a:rPr lang="en-US" altLang="en-US" sz="1300">
                  <a:solidFill>
                    <a:srgbClr val="000000"/>
                  </a:solidFill>
                  <a:latin typeface="Times New Roman" pitchFamily="18" charset="0"/>
                </a:rPr>
                <a:t> </a:t>
              </a:r>
              <a:endParaRPr lang="en-US" altLang="en-US"/>
            </a:p>
          </p:txBody>
        </p:sp>
        <p:sp>
          <p:nvSpPr>
            <p:cNvPr id="9279" name="Rectangle 10"/>
            <p:cNvSpPr>
              <a:spLocks noChangeArrowheads="1"/>
            </p:cNvSpPr>
            <p:nvPr/>
          </p:nvSpPr>
          <p:spPr bwMode="auto">
            <a:xfrm>
              <a:off x="905" y="1665"/>
              <a:ext cx="2544" cy="450"/>
            </a:xfrm>
            <a:prstGeom prst="rect">
              <a:avLst/>
            </a:prstGeom>
            <a:solidFill>
              <a:srgbClr val="99CCFF"/>
            </a:solidFill>
            <a:ln w="23813" cap="rnd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nl-NL" altLang="en-US"/>
            </a:p>
          </p:txBody>
        </p:sp>
        <p:sp>
          <p:nvSpPr>
            <p:cNvPr id="9225" name="Rectangle 14"/>
            <p:cNvSpPr>
              <a:spLocks noChangeArrowheads="1"/>
            </p:cNvSpPr>
            <p:nvPr/>
          </p:nvSpPr>
          <p:spPr bwMode="auto">
            <a:xfrm>
              <a:off x="1350" y="1735"/>
              <a:ext cx="1628" cy="3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marL="3175" algn="ctr"/>
              <a:r>
                <a:rPr lang="en-US" altLang="en-US" sz="1300" dirty="0">
                  <a:solidFill>
                    <a:srgbClr val="000000"/>
                  </a:solidFill>
                  <a:latin typeface="Times New Roman" pitchFamily="18" charset="0"/>
                </a:rPr>
                <a:t> </a:t>
              </a:r>
              <a:r>
                <a:rPr lang="en-US" altLang="en-US" sz="1600" b="1" dirty="0">
                  <a:solidFill>
                    <a:srgbClr val="000000"/>
                  </a:solidFill>
                  <a:latin typeface="Times New Roman" pitchFamily="18" charset="0"/>
                </a:rPr>
                <a:t>Determine budgetary </a:t>
              </a:r>
              <a:r>
                <a:rPr lang="en-US" altLang="en-US" sz="1600" b="1" dirty="0" smtClean="0">
                  <a:solidFill>
                    <a:srgbClr val="000000"/>
                  </a:solidFill>
                  <a:latin typeface="Times New Roman" pitchFamily="18" charset="0"/>
                </a:rPr>
                <a:t>ceilings by sector/ministry</a:t>
              </a:r>
              <a:endParaRPr lang="en-US" altLang="en-US" sz="1600" b="1" dirty="0"/>
            </a:p>
          </p:txBody>
        </p:sp>
        <p:grpSp>
          <p:nvGrpSpPr>
            <p:cNvPr id="9227" name="Group 19"/>
            <p:cNvGrpSpPr>
              <a:grpSpLocks/>
            </p:cNvGrpSpPr>
            <p:nvPr/>
          </p:nvGrpSpPr>
          <p:grpSpPr bwMode="auto">
            <a:xfrm>
              <a:off x="242" y="1666"/>
              <a:ext cx="663" cy="2021"/>
              <a:chOff x="242" y="1666"/>
              <a:chExt cx="663" cy="2021"/>
            </a:xfrm>
          </p:grpSpPr>
          <p:sp>
            <p:nvSpPr>
              <p:cNvPr id="9276" name="Rectangle 17"/>
              <p:cNvSpPr>
                <a:spLocks noChangeArrowheads="1"/>
              </p:cNvSpPr>
              <p:nvPr/>
            </p:nvSpPr>
            <p:spPr bwMode="auto">
              <a:xfrm>
                <a:off x="242" y="1666"/>
                <a:ext cx="663" cy="2021"/>
              </a:xfrm>
              <a:prstGeom prst="rect">
                <a:avLst/>
              </a:prstGeom>
              <a:solidFill>
                <a:srgbClr val="A9A9A9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nl-NL" altLang="en-US"/>
              </a:p>
            </p:txBody>
          </p:sp>
          <p:sp>
            <p:nvSpPr>
              <p:cNvPr id="9277" name="Rectangle 18"/>
              <p:cNvSpPr>
                <a:spLocks noChangeArrowheads="1"/>
              </p:cNvSpPr>
              <p:nvPr/>
            </p:nvSpPr>
            <p:spPr bwMode="auto">
              <a:xfrm>
                <a:off x="242" y="1666"/>
                <a:ext cx="663" cy="2021"/>
              </a:xfrm>
              <a:prstGeom prst="rect">
                <a:avLst/>
              </a:prstGeom>
              <a:noFill/>
              <a:ln w="23813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nl-NL" altLang="en-US"/>
              </a:p>
            </p:txBody>
          </p:sp>
        </p:grpSp>
        <p:sp>
          <p:nvSpPr>
            <p:cNvPr id="9228" name="Rectangle 20"/>
            <p:cNvSpPr>
              <a:spLocks noChangeArrowheads="1"/>
            </p:cNvSpPr>
            <p:nvPr/>
          </p:nvSpPr>
          <p:spPr bwMode="auto">
            <a:xfrm rot="-5400000">
              <a:off x="-93" y="2507"/>
              <a:ext cx="1364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marL="3175"/>
              <a:r>
                <a:rPr lang="en-US" altLang="en-US" sz="2000" b="1" dirty="0">
                  <a:solidFill>
                    <a:srgbClr val="000000"/>
                  </a:solidFill>
                  <a:latin typeface="Times New Roman" pitchFamily="18" charset="0"/>
                </a:rPr>
                <a:t>Ministry of Finance</a:t>
              </a:r>
              <a:endParaRPr lang="en-US" altLang="en-US" sz="2000" dirty="0"/>
            </a:p>
          </p:txBody>
        </p:sp>
        <p:sp>
          <p:nvSpPr>
            <p:cNvPr id="9229" name="Rectangle 21"/>
            <p:cNvSpPr>
              <a:spLocks noChangeArrowheads="1"/>
            </p:cNvSpPr>
            <p:nvPr/>
          </p:nvSpPr>
          <p:spPr bwMode="auto">
            <a:xfrm rot="-5400000">
              <a:off x="509" y="2091"/>
              <a:ext cx="161" cy="1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marL="3175"/>
              <a:r>
                <a:rPr lang="en-US" altLang="en-US" sz="1300" b="1">
                  <a:solidFill>
                    <a:srgbClr val="000000"/>
                  </a:solidFill>
                  <a:latin typeface="Times New Roman" pitchFamily="18" charset="0"/>
                </a:rPr>
                <a:t> </a:t>
              </a:r>
              <a:endParaRPr lang="en-US" altLang="en-US"/>
            </a:p>
          </p:txBody>
        </p:sp>
        <p:grpSp>
          <p:nvGrpSpPr>
            <p:cNvPr id="9230" name="Group 24"/>
            <p:cNvGrpSpPr>
              <a:grpSpLocks/>
            </p:cNvGrpSpPr>
            <p:nvPr/>
          </p:nvGrpSpPr>
          <p:grpSpPr bwMode="auto">
            <a:xfrm>
              <a:off x="4779" y="1673"/>
              <a:ext cx="664" cy="2014"/>
              <a:chOff x="4779" y="1673"/>
              <a:chExt cx="664" cy="2014"/>
            </a:xfrm>
          </p:grpSpPr>
          <p:sp>
            <p:nvSpPr>
              <p:cNvPr id="9274" name="Rectangle 22"/>
              <p:cNvSpPr>
                <a:spLocks noChangeArrowheads="1"/>
              </p:cNvSpPr>
              <p:nvPr/>
            </p:nvSpPr>
            <p:spPr bwMode="auto">
              <a:xfrm>
                <a:off x="4779" y="1673"/>
                <a:ext cx="664" cy="2014"/>
              </a:xfrm>
              <a:prstGeom prst="rect">
                <a:avLst/>
              </a:prstGeom>
              <a:solidFill>
                <a:srgbClr val="A9A9A9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nl-NL" altLang="en-US"/>
              </a:p>
            </p:txBody>
          </p:sp>
          <p:sp>
            <p:nvSpPr>
              <p:cNvPr id="9275" name="Rectangle 23"/>
              <p:cNvSpPr>
                <a:spLocks noChangeArrowheads="1"/>
              </p:cNvSpPr>
              <p:nvPr/>
            </p:nvSpPr>
            <p:spPr bwMode="auto">
              <a:xfrm>
                <a:off x="4779" y="1673"/>
                <a:ext cx="664" cy="2014"/>
              </a:xfrm>
              <a:prstGeom prst="rect">
                <a:avLst/>
              </a:prstGeom>
              <a:noFill/>
              <a:ln w="23813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nl-NL" altLang="en-US" dirty="0"/>
              </a:p>
            </p:txBody>
          </p:sp>
        </p:grpSp>
        <p:sp>
          <p:nvSpPr>
            <p:cNvPr id="9231" name="Rectangle 25"/>
            <p:cNvSpPr>
              <a:spLocks noChangeArrowheads="1"/>
            </p:cNvSpPr>
            <p:nvPr/>
          </p:nvSpPr>
          <p:spPr bwMode="auto">
            <a:xfrm rot="5400000">
              <a:off x="4578" y="2399"/>
              <a:ext cx="1036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marL="3175"/>
              <a:r>
                <a:rPr lang="en-US" altLang="en-US" sz="2000" b="1">
                  <a:solidFill>
                    <a:srgbClr val="000000"/>
                  </a:solidFill>
                  <a:latin typeface="Times New Roman" pitchFamily="18" charset="0"/>
                </a:rPr>
                <a:t>Line ministries</a:t>
              </a:r>
              <a:endParaRPr lang="en-US" altLang="en-US" sz="2000"/>
            </a:p>
          </p:txBody>
        </p:sp>
        <p:sp>
          <p:nvSpPr>
            <p:cNvPr id="9232" name="Rectangle 27"/>
            <p:cNvSpPr>
              <a:spLocks noChangeArrowheads="1"/>
            </p:cNvSpPr>
            <p:nvPr/>
          </p:nvSpPr>
          <p:spPr bwMode="auto">
            <a:xfrm rot="5400000">
              <a:off x="5015" y="3023"/>
              <a:ext cx="161" cy="1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marL="3175"/>
              <a:r>
                <a:rPr lang="en-US" altLang="en-US" sz="1300" b="1">
                  <a:solidFill>
                    <a:srgbClr val="000000"/>
                  </a:solidFill>
                  <a:latin typeface="Times New Roman" pitchFamily="18" charset="0"/>
                </a:rPr>
                <a:t> </a:t>
              </a:r>
              <a:endParaRPr lang="en-US" altLang="en-US"/>
            </a:p>
          </p:txBody>
        </p:sp>
        <p:sp>
          <p:nvSpPr>
            <p:cNvPr id="9273" name="Freeform 29"/>
            <p:cNvSpPr>
              <a:spLocks/>
            </p:cNvSpPr>
            <p:nvPr/>
          </p:nvSpPr>
          <p:spPr bwMode="auto">
            <a:xfrm>
              <a:off x="905" y="3240"/>
              <a:ext cx="2529" cy="654"/>
            </a:xfrm>
            <a:custGeom>
              <a:avLst/>
              <a:gdLst>
                <a:gd name="T0" fmla="*/ 0 w 2529"/>
                <a:gd name="T1" fmla="*/ 0 h 654"/>
                <a:gd name="T2" fmla="*/ 2529 w 2529"/>
                <a:gd name="T3" fmla="*/ 0 h 654"/>
                <a:gd name="T4" fmla="*/ 2529 w 2529"/>
                <a:gd name="T5" fmla="*/ 443 h 654"/>
                <a:gd name="T6" fmla="*/ 1581 w 2529"/>
                <a:gd name="T7" fmla="*/ 443 h 654"/>
                <a:gd name="T8" fmla="*/ 1581 w 2529"/>
                <a:gd name="T9" fmla="*/ 545 h 654"/>
                <a:gd name="T10" fmla="*/ 1897 w 2529"/>
                <a:gd name="T11" fmla="*/ 545 h 654"/>
                <a:gd name="T12" fmla="*/ 1265 w 2529"/>
                <a:gd name="T13" fmla="*/ 654 h 654"/>
                <a:gd name="T14" fmla="*/ 633 w 2529"/>
                <a:gd name="T15" fmla="*/ 545 h 654"/>
                <a:gd name="T16" fmla="*/ 949 w 2529"/>
                <a:gd name="T17" fmla="*/ 545 h 654"/>
                <a:gd name="T18" fmla="*/ 949 w 2529"/>
                <a:gd name="T19" fmla="*/ 443 h 654"/>
                <a:gd name="T20" fmla="*/ 0 w 2529"/>
                <a:gd name="T21" fmla="*/ 443 h 654"/>
                <a:gd name="T22" fmla="*/ 0 w 2529"/>
                <a:gd name="T23" fmla="*/ 0 h 654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2529" h="654">
                  <a:moveTo>
                    <a:pt x="0" y="0"/>
                  </a:moveTo>
                  <a:lnTo>
                    <a:pt x="2529" y="0"/>
                  </a:lnTo>
                  <a:lnTo>
                    <a:pt x="2529" y="443"/>
                  </a:lnTo>
                  <a:lnTo>
                    <a:pt x="1581" y="443"/>
                  </a:lnTo>
                  <a:lnTo>
                    <a:pt x="1581" y="545"/>
                  </a:lnTo>
                  <a:lnTo>
                    <a:pt x="1897" y="545"/>
                  </a:lnTo>
                  <a:lnTo>
                    <a:pt x="1265" y="654"/>
                  </a:lnTo>
                  <a:lnTo>
                    <a:pt x="633" y="545"/>
                  </a:lnTo>
                  <a:lnTo>
                    <a:pt x="949" y="545"/>
                  </a:lnTo>
                  <a:lnTo>
                    <a:pt x="949" y="443"/>
                  </a:lnTo>
                  <a:lnTo>
                    <a:pt x="0" y="44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9CCFF"/>
            </a:solidFill>
            <a:ln w="23813" cap="rnd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9235" name="Rectangle 33"/>
            <p:cNvSpPr>
              <a:spLocks noChangeArrowheads="1"/>
            </p:cNvSpPr>
            <p:nvPr/>
          </p:nvSpPr>
          <p:spPr bwMode="auto">
            <a:xfrm>
              <a:off x="1575" y="3285"/>
              <a:ext cx="1287" cy="4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marL="3175" algn="ctr"/>
              <a:r>
                <a:rPr lang="en-US" altLang="en-US" sz="1300" dirty="0">
                  <a:solidFill>
                    <a:srgbClr val="000000"/>
                  </a:solidFill>
                  <a:latin typeface="Times New Roman" pitchFamily="18" charset="0"/>
                </a:rPr>
                <a:t> </a:t>
              </a:r>
              <a:r>
                <a:rPr lang="en-US" altLang="en-US" sz="1600" b="1" dirty="0" smtClean="0">
                  <a:solidFill>
                    <a:srgbClr val="000000"/>
                  </a:solidFill>
                  <a:latin typeface="Times New Roman" pitchFamily="18" charset="0"/>
                </a:rPr>
                <a:t>Submit </a:t>
              </a:r>
              <a:r>
                <a:rPr lang="en-US" altLang="en-US" sz="1600" b="1" dirty="0">
                  <a:solidFill>
                    <a:srgbClr val="000000"/>
                  </a:solidFill>
                  <a:latin typeface="Times New Roman" pitchFamily="18" charset="0"/>
                </a:rPr>
                <a:t>to </a:t>
              </a:r>
              <a:r>
                <a:rPr lang="en-US" altLang="en-US" sz="1600" b="1" dirty="0" smtClean="0">
                  <a:solidFill>
                    <a:srgbClr val="000000"/>
                  </a:solidFill>
                  <a:latin typeface="Times New Roman" pitchFamily="18" charset="0"/>
                </a:rPr>
                <a:t>Parliament</a:t>
              </a:r>
              <a:r>
                <a:rPr lang="en-US" altLang="en-US" sz="1300" dirty="0" smtClean="0">
                  <a:solidFill>
                    <a:srgbClr val="000000"/>
                  </a:solidFill>
                  <a:latin typeface="Times New Roman" pitchFamily="18" charset="0"/>
                </a:rPr>
                <a:t> </a:t>
              </a:r>
              <a:r>
                <a:rPr lang="en-US" altLang="en-US" sz="1600" b="1" dirty="0" smtClean="0">
                  <a:solidFill>
                    <a:srgbClr val="000000"/>
                  </a:solidFill>
                  <a:latin typeface="Times New Roman" pitchFamily="18" charset="0"/>
                </a:rPr>
                <a:t>for Appropriation </a:t>
              </a:r>
              <a:endParaRPr lang="en-US" altLang="en-US" sz="1600" b="1" dirty="0" smtClean="0"/>
            </a:p>
            <a:p>
              <a:pPr marL="3175"/>
              <a:r>
                <a:rPr lang="en-US" altLang="en-US" sz="1600" b="1" dirty="0" smtClean="0">
                  <a:solidFill>
                    <a:srgbClr val="000000"/>
                  </a:solidFill>
                  <a:latin typeface="Times New Roman" pitchFamily="18" charset="0"/>
                </a:rPr>
                <a:t>  </a:t>
              </a:r>
              <a:endParaRPr lang="en-US" altLang="en-US" sz="1600" b="1" dirty="0"/>
            </a:p>
          </p:txBody>
        </p:sp>
        <p:sp>
          <p:nvSpPr>
            <p:cNvPr id="9237" name="Rectangle 36"/>
            <p:cNvSpPr>
              <a:spLocks noChangeArrowheads="1"/>
            </p:cNvSpPr>
            <p:nvPr/>
          </p:nvSpPr>
          <p:spPr bwMode="auto">
            <a:xfrm>
              <a:off x="2742" y="3514"/>
              <a:ext cx="154" cy="1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marL="3175"/>
              <a:r>
                <a:rPr lang="en-US" altLang="en-US" sz="1300">
                  <a:solidFill>
                    <a:srgbClr val="000000"/>
                  </a:solidFill>
                  <a:latin typeface="Times New Roman" pitchFamily="18" charset="0"/>
                </a:rPr>
                <a:t> </a:t>
              </a:r>
              <a:endParaRPr lang="en-US" altLang="en-US"/>
            </a:p>
          </p:txBody>
        </p:sp>
        <p:sp>
          <p:nvSpPr>
            <p:cNvPr id="9238" name="Rectangle 37"/>
            <p:cNvSpPr>
              <a:spLocks noChangeArrowheads="1"/>
            </p:cNvSpPr>
            <p:nvPr/>
          </p:nvSpPr>
          <p:spPr bwMode="auto">
            <a:xfrm>
              <a:off x="1040" y="3633"/>
              <a:ext cx="154" cy="1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marL="3175"/>
              <a:r>
                <a:rPr lang="en-US" altLang="en-US" sz="1300">
                  <a:solidFill>
                    <a:srgbClr val="000000"/>
                  </a:solidFill>
                  <a:latin typeface="Times New Roman" pitchFamily="18" charset="0"/>
                </a:rPr>
                <a:t> </a:t>
              </a:r>
              <a:endParaRPr lang="en-US" altLang="en-US"/>
            </a:p>
          </p:txBody>
        </p:sp>
        <p:sp>
          <p:nvSpPr>
            <p:cNvPr id="9271" name="Freeform 39"/>
            <p:cNvSpPr>
              <a:spLocks/>
            </p:cNvSpPr>
            <p:nvPr/>
          </p:nvSpPr>
          <p:spPr bwMode="auto">
            <a:xfrm>
              <a:off x="900" y="2165"/>
              <a:ext cx="3857" cy="310"/>
            </a:xfrm>
            <a:custGeom>
              <a:avLst/>
              <a:gdLst>
                <a:gd name="T0" fmla="*/ 0 w 3851"/>
                <a:gd name="T1" fmla="*/ 0 h 310"/>
                <a:gd name="T2" fmla="*/ 0 w 3851"/>
                <a:gd name="T3" fmla="*/ 310 h 310"/>
                <a:gd name="T4" fmla="*/ 2568 w 3851"/>
                <a:gd name="T5" fmla="*/ 310 h 310"/>
                <a:gd name="T6" fmla="*/ 2568 w 3851"/>
                <a:gd name="T7" fmla="*/ 194 h 310"/>
                <a:gd name="T8" fmla="*/ 3210 w 3851"/>
                <a:gd name="T9" fmla="*/ 194 h 310"/>
                <a:gd name="T10" fmla="*/ 3210 w 3851"/>
                <a:gd name="T11" fmla="*/ 233 h 310"/>
                <a:gd name="T12" fmla="*/ 3851 w 3851"/>
                <a:gd name="T13" fmla="*/ 155 h 310"/>
                <a:gd name="T14" fmla="*/ 3210 w 3851"/>
                <a:gd name="T15" fmla="*/ 77 h 310"/>
                <a:gd name="T16" fmla="*/ 3210 w 3851"/>
                <a:gd name="T17" fmla="*/ 116 h 310"/>
                <a:gd name="T18" fmla="*/ 2568 w 3851"/>
                <a:gd name="T19" fmla="*/ 116 h 310"/>
                <a:gd name="T20" fmla="*/ 2568 w 3851"/>
                <a:gd name="T21" fmla="*/ 0 h 310"/>
                <a:gd name="T22" fmla="*/ 0 w 3851"/>
                <a:gd name="T23" fmla="*/ 0 h 310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3851" h="310">
                  <a:moveTo>
                    <a:pt x="0" y="0"/>
                  </a:moveTo>
                  <a:lnTo>
                    <a:pt x="0" y="310"/>
                  </a:lnTo>
                  <a:lnTo>
                    <a:pt x="2568" y="310"/>
                  </a:lnTo>
                  <a:lnTo>
                    <a:pt x="2568" y="194"/>
                  </a:lnTo>
                  <a:lnTo>
                    <a:pt x="3210" y="194"/>
                  </a:lnTo>
                  <a:lnTo>
                    <a:pt x="3210" y="233"/>
                  </a:lnTo>
                  <a:lnTo>
                    <a:pt x="3851" y="155"/>
                  </a:lnTo>
                  <a:lnTo>
                    <a:pt x="3210" y="77"/>
                  </a:lnTo>
                  <a:lnTo>
                    <a:pt x="3210" y="116"/>
                  </a:lnTo>
                  <a:lnTo>
                    <a:pt x="2568" y="116"/>
                  </a:lnTo>
                  <a:lnTo>
                    <a:pt x="256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9CCFF"/>
            </a:solidFill>
            <a:ln w="23813" cap="rnd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9241" name="Rectangle 43"/>
            <p:cNvSpPr>
              <a:spLocks noChangeArrowheads="1"/>
            </p:cNvSpPr>
            <p:nvPr/>
          </p:nvSpPr>
          <p:spPr bwMode="auto">
            <a:xfrm>
              <a:off x="1577" y="2230"/>
              <a:ext cx="1213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marL="3175" algn="ctr"/>
              <a:r>
                <a:rPr lang="en-US" altLang="en-US" sz="1300" dirty="0">
                  <a:solidFill>
                    <a:srgbClr val="000000"/>
                  </a:solidFill>
                  <a:latin typeface="Times New Roman" pitchFamily="18" charset="0"/>
                </a:rPr>
                <a:t> </a:t>
              </a:r>
              <a:r>
                <a:rPr lang="en-US" altLang="en-US" sz="1600" b="1" dirty="0">
                  <a:solidFill>
                    <a:srgbClr val="000000"/>
                  </a:solidFill>
                  <a:latin typeface="Times New Roman" pitchFamily="18" charset="0"/>
                </a:rPr>
                <a:t>Send budget circular </a:t>
              </a:r>
              <a:endParaRPr lang="en-US" altLang="en-US" sz="1600" b="1" dirty="0"/>
            </a:p>
          </p:txBody>
        </p:sp>
        <p:sp>
          <p:nvSpPr>
            <p:cNvPr id="9242" name="Rectangle 45"/>
            <p:cNvSpPr>
              <a:spLocks noChangeArrowheads="1"/>
            </p:cNvSpPr>
            <p:nvPr/>
          </p:nvSpPr>
          <p:spPr bwMode="auto">
            <a:xfrm>
              <a:off x="2540" y="2211"/>
              <a:ext cx="154" cy="1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marL="3175"/>
              <a:r>
                <a:rPr lang="en-US" altLang="en-US" sz="1300">
                  <a:solidFill>
                    <a:srgbClr val="000000"/>
                  </a:solidFill>
                  <a:latin typeface="Times New Roman" pitchFamily="18" charset="0"/>
                </a:rPr>
                <a:t> </a:t>
              </a:r>
              <a:endParaRPr lang="en-US" altLang="en-US"/>
            </a:p>
          </p:txBody>
        </p:sp>
        <p:sp>
          <p:nvSpPr>
            <p:cNvPr id="9269" name="Freeform 47"/>
            <p:cNvSpPr>
              <a:spLocks/>
            </p:cNvSpPr>
            <p:nvPr/>
          </p:nvSpPr>
          <p:spPr bwMode="auto">
            <a:xfrm>
              <a:off x="900" y="2524"/>
              <a:ext cx="3869" cy="311"/>
            </a:xfrm>
            <a:custGeom>
              <a:avLst/>
              <a:gdLst>
                <a:gd name="T0" fmla="*/ 1290 w 3869"/>
                <a:gd name="T1" fmla="*/ 0 h 311"/>
                <a:gd name="T2" fmla="*/ 1290 w 3869"/>
                <a:gd name="T3" fmla="*/ 116 h 311"/>
                <a:gd name="T4" fmla="*/ 645 w 3869"/>
                <a:gd name="T5" fmla="*/ 116 h 311"/>
                <a:gd name="T6" fmla="*/ 645 w 3869"/>
                <a:gd name="T7" fmla="*/ 77 h 311"/>
                <a:gd name="T8" fmla="*/ 0 w 3869"/>
                <a:gd name="T9" fmla="*/ 155 h 311"/>
                <a:gd name="T10" fmla="*/ 645 w 3869"/>
                <a:gd name="T11" fmla="*/ 233 h 311"/>
                <a:gd name="T12" fmla="*/ 645 w 3869"/>
                <a:gd name="T13" fmla="*/ 194 h 311"/>
                <a:gd name="T14" fmla="*/ 1290 w 3869"/>
                <a:gd name="T15" fmla="*/ 194 h 311"/>
                <a:gd name="T16" fmla="*/ 1290 w 3869"/>
                <a:gd name="T17" fmla="*/ 311 h 311"/>
                <a:gd name="T18" fmla="*/ 3869 w 3869"/>
                <a:gd name="T19" fmla="*/ 311 h 311"/>
                <a:gd name="T20" fmla="*/ 3869 w 3869"/>
                <a:gd name="T21" fmla="*/ 0 h 311"/>
                <a:gd name="T22" fmla="*/ 1290 w 3869"/>
                <a:gd name="T23" fmla="*/ 0 h 31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3869" h="311">
                  <a:moveTo>
                    <a:pt x="1290" y="0"/>
                  </a:moveTo>
                  <a:lnTo>
                    <a:pt x="1290" y="116"/>
                  </a:lnTo>
                  <a:lnTo>
                    <a:pt x="645" y="116"/>
                  </a:lnTo>
                  <a:lnTo>
                    <a:pt x="645" y="77"/>
                  </a:lnTo>
                  <a:lnTo>
                    <a:pt x="0" y="155"/>
                  </a:lnTo>
                  <a:lnTo>
                    <a:pt x="645" y="233"/>
                  </a:lnTo>
                  <a:lnTo>
                    <a:pt x="645" y="194"/>
                  </a:lnTo>
                  <a:lnTo>
                    <a:pt x="1290" y="194"/>
                  </a:lnTo>
                  <a:lnTo>
                    <a:pt x="1290" y="311"/>
                  </a:lnTo>
                  <a:lnTo>
                    <a:pt x="3869" y="311"/>
                  </a:lnTo>
                  <a:lnTo>
                    <a:pt x="3869" y="0"/>
                  </a:lnTo>
                  <a:lnTo>
                    <a:pt x="1290" y="0"/>
                  </a:lnTo>
                  <a:close/>
                </a:path>
              </a:pathLst>
            </a:custGeom>
            <a:solidFill>
              <a:srgbClr val="99CCFF"/>
            </a:solidFill>
            <a:ln w="23813" cap="rnd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9245" name="Rectangle 50"/>
            <p:cNvSpPr>
              <a:spLocks noChangeArrowheads="1"/>
            </p:cNvSpPr>
            <p:nvPr/>
          </p:nvSpPr>
          <p:spPr bwMode="auto">
            <a:xfrm>
              <a:off x="3036" y="2527"/>
              <a:ext cx="2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marL="3175"/>
              <a:endParaRPr lang="en-US" altLang="en-US"/>
            </a:p>
          </p:txBody>
        </p:sp>
        <p:sp>
          <p:nvSpPr>
            <p:cNvPr id="9246" name="Rectangle 51"/>
            <p:cNvSpPr>
              <a:spLocks noChangeArrowheads="1"/>
            </p:cNvSpPr>
            <p:nvPr/>
          </p:nvSpPr>
          <p:spPr bwMode="auto">
            <a:xfrm>
              <a:off x="3011" y="2590"/>
              <a:ext cx="643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marL="3175" algn="ctr"/>
              <a:r>
                <a:rPr lang="en-US" altLang="en-US" sz="1300" dirty="0">
                  <a:solidFill>
                    <a:srgbClr val="000000"/>
                  </a:solidFill>
                  <a:latin typeface="Times New Roman" pitchFamily="18" charset="0"/>
                </a:rPr>
                <a:t> </a:t>
              </a:r>
              <a:r>
                <a:rPr lang="en-US" altLang="en-US" sz="1600" b="1" dirty="0">
                  <a:solidFill>
                    <a:srgbClr val="000000"/>
                  </a:solidFill>
                  <a:latin typeface="Times New Roman" pitchFamily="18" charset="0"/>
                </a:rPr>
                <a:t>Submit bid</a:t>
              </a:r>
              <a:endParaRPr lang="en-US" altLang="en-US" sz="1600" b="1" dirty="0"/>
            </a:p>
          </p:txBody>
        </p:sp>
        <p:sp>
          <p:nvSpPr>
            <p:cNvPr id="9247" name="Rectangle 52"/>
            <p:cNvSpPr>
              <a:spLocks noChangeArrowheads="1"/>
            </p:cNvSpPr>
            <p:nvPr/>
          </p:nvSpPr>
          <p:spPr bwMode="auto">
            <a:xfrm>
              <a:off x="4206" y="2527"/>
              <a:ext cx="154" cy="1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marL="3175"/>
              <a:r>
                <a:rPr lang="en-US" altLang="en-US" sz="1300">
                  <a:solidFill>
                    <a:srgbClr val="000000"/>
                  </a:solidFill>
                  <a:latin typeface="Times New Roman" pitchFamily="18" charset="0"/>
                </a:rPr>
                <a:t> </a:t>
              </a:r>
              <a:endParaRPr lang="en-US" altLang="en-US"/>
            </a:p>
          </p:txBody>
        </p:sp>
        <p:sp>
          <p:nvSpPr>
            <p:cNvPr id="9267" name="Freeform 54"/>
            <p:cNvSpPr>
              <a:spLocks/>
            </p:cNvSpPr>
            <p:nvPr/>
          </p:nvSpPr>
          <p:spPr bwMode="auto">
            <a:xfrm>
              <a:off x="910" y="2877"/>
              <a:ext cx="3869" cy="318"/>
            </a:xfrm>
            <a:custGeom>
              <a:avLst/>
              <a:gdLst>
                <a:gd name="T0" fmla="*/ 967 w 3869"/>
                <a:gd name="T1" fmla="*/ 0 h 318"/>
                <a:gd name="T2" fmla="*/ 967 w 3869"/>
                <a:gd name="T3" fmla="*/ 120 h 318"/>
                <a:gd name="T4" fmla="*/ 484 w 3869"/>
                <a:gd name="T5" fmla="*/ 120 h 318"/>
                <a:gd name="T6" fmla="*/ 484 w 3869"/>
                <a:gd name="T7" fmla="*/ 80 h 318"/>
                <a:gd name="T8" fmla="*/ 0 w 3869"/>
                <a:gd name="T9" fmla="*/ 159 h 318"/>
                <a:gd name="T10" fmla="*/ 484 w 3869"/>
                <a:gd name="T11" fmla="*/ 239 h 318"/>
                <a:gd name="T12" fmla="*/ 484 w 3869"/>
                <a:gd name="T13" fmla="*/ 199 h 318"/>
                <a:gd name="T14" fmla="*/ 967 w 3869"/>
                <a:gd name="T15" fmla="*/ 199 h 318"/>
                <a:gd name="T16" fmla="*/ 967 w 3869"/>
                <a:gd name="T17" fmla="*/ 318 h 318"/>
                <a:gd name="T18" fmla="*/ 2902 w 3869"/>
                <a:gd name="T19" fmla="*/ 318 h 318"/>
                <a:gd name="T20" fmla="*/ 2902 w 3869"/>
                <a:gd name="T21" fmla="*/ 199 h 318"/>
                <a:gd name="T22" fmla="*/ 3386 w 3869"/>
                <a:gd name="T23" fmla="*/ 199 h 318"/>
                <a:gd name="T24" fmla="*/ 3386 w 3869"/>
                <a:gd name="T25" fmla="*/ 239 h 318"/>
                <a:gd name="T26" fmla="*/ 3869 w 3869"/>
                <a:gd name="T27" fmla="*/ 159 h 318"/>
                <a:gd name="T28" fmla="*/ 3386 w 3869"/>
                <a:gd name="T29" fmla="*/ 80 h 318"/>
                <a:gd name="T30" fmla="*/ 3386 w 3869"/>
                <a:gd name="T31" fmla="*/ 120 h 318"/>
                <a:gd name="T32" fmla="*/ 2902 w 3869"/>
                <a:gd name="T33" fmla="*/ 120 h 318"/>
                <a:gd name="T34" fmla="*/ 2902 w 3869"/>
                <a:gd name="T35" fmla="*/ 0 h 318"/>
                <a:gd name="T36" fmla="*/ 967 w 3869"/>
                <a:gd name="T37" fmla="*/ 0 h 318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0" t="0" r="r" b="b"/>
              <a:pathLst>
                <a:path w="3869" h="318">
                  <a:moveTo>
                    <a:pt x="967" y="0"/>
                  </a:moveTo>
                  <a:lnTo>
                    <a:pt x="967" y="120"/>
                  </a:lnTo>
                  <a:lnTo>
                    <a:pt x="484" y="120"/>
                  </a:lnTo>
                  <a:lnTo>
                    <a:pt x="484" y="80"/>
                  </a:lnTo>
                  <a:lnTo>
                    <a:pt x="0" y="159"/>
                  </a:lnTo>
                  <a:lnTo>
                    <a:pt x="484" y="239"/>
                  </a:lnTo>
                  <a:lnTo>
                    <a:pt x="484" y="199"/>
                  </a:lnTo>
                  <a:lnTo>
                    <a:pt x="967" y="199"/>
                  </a:lnTo>
                  <a:lnTo>
                    <a:pt x="967" y="318"/>
                  </a:lnTo>
                  <a:lnTo>
                    <a:pt x="2902" y="318"/>
                  </a:lnTo>
                  <a:lnTo>
                    <a:pt x="2902" y="199"/>
                  </a:lnTo>
                  <a:lnTo>
                    <a:pt x="3386" y="199"/>
                  </a:lnTo>
                  <a:lnTo>
                    <a:pt x="3386" y="239"/>
                  </a:lnTo>
                  <a:lnTo>
                    <a:pt x="3869" y="159"/>
                  </a:lnTo>
                  <a:lnTo>
                    <a:pt x="3386" y="80"/>
                  </a:lnTo>
                  <a:lnTo>
                    <a:pt x="3386" y="120"/>
                  </a:lnTo>
                  <a:lnTo>
                    <a:pt x="2902" y="120"/>
                  </a:lnTo>
                  <a:lnTo>
                    <a:pt x="2902" y="0"/>
                  </a:lnTo>
                  <a:lnTo>
                    <a:pt x="967" y="0"/>
                  </a:lnTo>
                  <a:close/>
                </a:path>
              </a:pathLst>
            </a:custGeom>
            <a:solidFill>
              <a:srgbClr val="99CCFF"/>
            </a:solidFill>
            <a:ln w="23813" cap="rnd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9250" name="Rectangle 57"/>
            <p:cNvSpPr>
              <a:spLocks noChangeArrowheads="1"/>
            </p:cNvSpPr>
            <p:nvPr/>
          </p:nvSpPr>
          <p:spPr bwMode="auto">
            <a:xfrm>
              <a:off x="2324" y="2915"/>
              <a:ext cx="2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marL="3175"/>
              <a:endParaRPr lang="en-US" altLang="en-US"/>
            </a:p>
          </p:txBody>
        </p:sp>
        <p:sp>
          <p:nvSpPr>
            <p:cNvPr id="9251" name="Rectangle 58"/>
            <p:cNvSpPr>
              <a:spLocks noChangeArrowheads="1"/>
            </p:cNvSpPr>
            <p:nvPr/>
          </p:nvSpPr>
          <p:spPr bwMode="auto">
            <a:xfrm>
              <a:off x="2520" y="2950"/>
              <a:ext cx="532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marL="3175" algn="ctr"/>
              <a:r>
                <a:rPr lang="en-US" altLang="en-US" sz="1300" dirty="0">
                  <a:solidFill>
                    <a:srgbClr val="000000"/>
                  </a:solidFill>
                  <a:latin typeface="Times New Roman" pitchFamily="18" charset="0"/>
                </a:rPr>
                <a:t> </a:t>
              </a:r>
              <a:r>
                <a:rPr lang="en-US" altLang="en-US" sz="1600" b="1" dirty="0" smtClean="0">
                  <a:solidFill>
                    <a:srgbClr val="000000"/>
                  </a:solidFill>
                  <a:latin typeface="Times New Roman" pitchFamily="18" charset="0"/>
                </a:rPr>
                <a:t>Hearings</a:t>
              </a:r>
              <a:endParaRPr lang="en-US" altLang="en-US" sz="1600" b="1" dirty="0"/>
            </a:p>
          </p:txBody>
        </p:sp>
        <p:sp>
          <p:nvSpPr>
            <p:cNvPr id="9252" name="Rectangle 59"/>
            <p:cNvSpPr>
              <a:spLocks noChangeArrowheads="1"/>
            </p:cNvSpPr>
            <p:nvPr/>
          </p:nvSpPr>
          <p:spPr bwMode="auto">
            <a:xfrm>
              <a:off x="3654" y="2915"/>
              <a:ext cx="154" cy="1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marL="3175"/>
              <a:r>
                <a:rPr lang="en-US" altLang="en-US" sz="1300">
                  <a:solidFill>
                    <a:srgbClr val="000000"/>
                  </a:solidFill>
                  <a:latin typeface="Times New Roman" pitchFamily="18" charset="0"/>
                </a:rPr>
                <a:t> </a:t>
              </a:r>
              <a:endParaRPr lang="en-US" altLang="en-US"/>
            </a:p>
          </p:txBody>
        </p:sp>
        <p:grpSp>
          <p:nvGrpSpPr>
            <p:cNvPr id="9253" name="Group 62"/>
            <p:cNvGrpSpPr>
              <a:grpSpLocks/>
            </p:cNvGrpSpPr>
            <p:nvPr/>
          </p:nvGrpSpPr>
          <p:grpSpPr bwMode="auto">
            <a:xfrm>
              <a:off x="913" y="3893"/>
              <a:ext cx="2521" cy="218"/>
              <a:chOff x="913" y="3893"/>
              <a:chExt cx="2521" cy="218"/>
            </a:xfrm>
          </p:grpSpPr>
          <p:sp>
            <p:nvSpPr>
              <p:cNvPr id="9264" name="Rectangle 60"/>
              <p:cNvSpPr>
                <a:spLocks noChangeArrowheads="1"/>
              </p:cNvSpPr>
              <p:nvPr/>
            </p:nvSpPr>
            <p:spPr bwMode="auto">
              <a:xfrm>
                <a:off x="913" y="3893"/>
                <a:ext cx="2521" cy="218"/>
              </a:xfrm>
              <a:prstGeom prst="rect">
                <a:avLst/>
              </a:prstGeom>
              <a:solidFill>
                <a:srgbClr val="A9A9A9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nl-NL" altLang="en-US"/>
              </a:p>
            </p:txBody>
          </p:sp>
          <p:sp>
            <p:nvSpPr>
              <p:cNvPr id="9265" name="Rectangle 61"/>
              <p:cNvSpPr>
                <a:spLocks noChangeArrowheads="1"/>
              </p:cNvSpPr>
              <p:nvPr/>
            </p:nvSpPr>
            <p:spPr bwMode="auto">
              <a:xfrm>
                <a:off x="913" y="3893"/>
                <a:ext cx="2521" cy="218"/>
              </a:xfrm>
              <a:prstGeom prst="rect">
                <a:avLst/>
              </a:prstGeom>
              <a:noFill/>
              <a:ln w="23813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nl-NL" altLang="en-US"/>
              </a:p>
            </p:txBody>
          </p:sp>
        </p:grpSp>
        <p:sp>
          <p:nvSpPr>
            <p:cNvPr id="9254" name="Rectangle 63"/>
            <p:cNvSpPr>
              <a:spLocks noChangeArrowheads="1"/>
            </p:cNvSpPr>
            <p:nvPr/>
          </p:nvSpPr>
          <p:spPr bwMode="auto">
            <a:xfrm>
              <a:off x="1793" y="3915"/>
              <a:ext cx="772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 anchor="ctr">
              <a:spAutoFit/>
            </a:bodyPr>
            <a:lstStyle/>
            <a:p>
              <a:pPr marL="3175"/>
              <a:r>
                <a:rPr lang="en-US" altLang="en-US" sz="2000" b="1" dirty="0">
                  <a:solidFill>
                    <a:srgbClr val="000000"/>
                  </a:solidFill>
                  <a:latin typeface="Times New Roman" pitchFamily="18" charset="0"/>
                </a:rPr>
                <a:t>Parliament</a:t>
              </a:r>
              <a:endParaRPr lang="en-US" altLang="en-US" sz="2000" dirty="0"/>
            </a:p>
          </p:txBody>
        </p:sp>
        <p:sp>
          <p:nvSpPr>
            <p:cNvPr id="9255" name="Rectangle 64"/>
            <p:cNvSpPr>
              <a:spLocks noChangeArrowheads="1"/>
            </p:cNvSpPr>
            <p:nvPr/>
          </p:nvSpPr>
          <p:spPr bwMode="auto">
            <a:xfrm>
              <a:off x="2742" y="3931"/>
              <a:ext cx="161" cy="1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marL="3175"/>
              <a:r>
                <a:rPr lang="en-US" altLang="en-US" sz="1300" b="1">
                  <a:solidFill>
                    <a:srgbClr val="000000"/>
                  </a:solidFill>
                  <a:latin typeface="Times New Roman" pitchFamily="18" charset="0"/>
                </a:rPr>
                <a:t> </a:t>
              </a:r>
              <a:endParaRPr lang="en-US" altLang="en-US"/>
            </a:p>
          </p:txBody>
        </p:sp>
        <p:grpSp>
          <p:nvGrpSpPr>
            <p:cNvPr id="9256" name="Group 67"/>
            <p:cNvGrpSpPr>
              <a:grpSpLocks/>
            </p:cNvGrpSpPr>
            <p:nvPr/>
          </p:nvGrpSpPr>
          <p:grpSpPr bwMode="auto">
            <a:xfrm>
              <a:off x="895" y="1262"/>
              <a:ext cx="2522" cy="218"/>
              <a:chOff x="895" y="1262"/>
              <a:chExt cx="2522" cy="218"/>
            </a:xfrm>
          </p:grpSpPr>
          <p:sp>
            <p:nvSpPr>
              <p:cNvPr id="9262" name="Rectangle 65"/>
              <p:cNvSpPr>
                <a:spLocks noChangeArrowheads="1"/>
              </p:cNvSpPr>
              <p:nvPr/>
            </p:nvSpPr>
            <p:spPr bwMode="auto">
              <a:xfrm>
                <a:off x="895" y="1262"/>
                <a:ext cx="2522" cy="218"/>
              </a:xfrm>
              <a:prstGeom prst="rect">
                <a:avLst/>
              </a:prstGeom>
              <a:solidFill>
                <a:srgbClr val="A9A9A9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nl-NL" altLang="en-US"/>
              </a:p>
            </p:txBody>
          </p:sp>
          <p:sp>
            <p:nvSpPr>
              <p:cNvPr id="9263" name="Rectangle 66"/>
              <p:cNvSpPr>
                <a:spLocks noChangeArrowheads="1"/>
              </p:cNvSpPr>
              <p:nvPr/>
            </p:nvSpPr>
            <p:spPr bwMode="auto">
              <a:xfrm>
                <a:off x="895" y="1262"/>
                <a:ext cx="2522" cy="218"/>
              </a:xfrm>
              <a:prstGeom prst="rect">
                <a:avLst/>
              </a:prstGeom>
              <a:noFill/>
              <a:ln w="23813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nl-NL" altLang="en-US"/>
              </a:p>
            </p:txBody>
          </p:sp>
        </p:grpSp>
        <p:sp>
          <p:nvSpPr>
            <p:cNvPr id="9257" name="Rectangle 68"/>
            <p:cNvSpPr>
              <a:spLocks noChangeArrowheads="1"/>
            </p:cNvSpPr>
            <p:nvPr/>
          </p:nvSpPr>
          <p:spPr bwMode="auto">
            <a:xfrm>
              <a:off x="1836" y="1258"/>
              <a:ext cx="549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marL="3175"/>
              <a:r>
                <a:rPr lang="en-US" altLang="en-US" sz="2000" b="1" dirty="0">
                  <a:solidFill>
                    <a:srgbClr val="000000"/>
                  </a:solidFill>
                  <a:latin typeface="Times New Roman" pitchFamily="18" charset="0"/>
                </a:rPr>
                <a:t>Cabinet</a:t>
              </a:r>
              <a:endParaRPr lang="en-US" altLang="en-US" sz="2000" dirty="0"/>
            </a:p>
          </p:txBody>
        </p:sp>
        <p:sp>
          <p:nvSpPr>
            <p:cNvPr id="9258" name="Rectangle 69"/>
            <p:cNvSpPr>
              <a:spLocks noChangeArrowheads="1"/>
            </p:cNvSpPr>
            <p:nvPr/>
          </p:nvSpPr>
          <p:spPr bwMode="auto">
            <a:xfrm>
              <a:off x="2559" y="1301"/>
              <a:ext cx="161" cy="1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marL="3175"/>
              <a:r>
                <a:rPr lang="en-US" altLang="en-US" sz="1300" b="1">
                  <a:solidFill>
                    <a:srgbClr val="000000"/>
                  </a:solidFill>
                  <a:latin typeface="Times New Roman" pitchFamily="18" charset="0"/>
                </a:rPr>
                <a:t> </a:t>
              </a:r>
              <a:endParaRPr lang="en-US" altLang="en-US"/>
            </a:p>
          </p:txBody>
        </p:sp>
        <p:sp>
          <p:nvSpPr>
            <p:cNvPr id="9261" name="Freeform 71"/>
            <p:cNvSpPr>
              <a:spLocks/>
            </p:cNvSpPr>
            <p:nvPr/>
          </p:nvSpPr>
          <p:spPr bwMode="auto">
            <a:xfrm>
              <a:off x="1575" y="1480"/>
              <a:ext cx="1160" cy="186"/>
            </a:xfrm>
            <a:custGeom>
              <a:avLst/>
              <a:gdLst>
                <a:gd name="T0" fmla="*/ 0 w 1160"/>
                <a:gd name="T1" fmla="*/ 140 h 186"/>
                <a:gd name="T2" fmla="*/ 290 w 1160"/>
                <a:gd name="T3" fmla="*/ 140 h 186"/>
                <a:gd name="T4" fmla="*/ 290 w 1160"/>
                <a:gd name="T5" fmla="*/ 0 h 186"/>
                <a:gd name="T6" fmla="*/ 870 w 1160"/>
                <a:gd name="T7" fmla="*/ 0 h 186"/>
                <a:gd name="T8" fmla="*/ 870 w 1160"/>
                <a:gd name="T9" fmla="*/ 140 h 186"/>
                <a:gd name="T10" fmla="*/ 1160 w 1160"/>
                <a:gd name="T11" fmla="*/ 140 h 186"/>
                <a:gd name="T12" fmla="*/ 580 w 1160"/>
                <a:gd name="T13" fmla="*/ 186 h 186"/>
                <a:gd name="T14" fmla="*/ 0 w 1160"/>
                <a:gd name="T15" fmla="*/ 140 h 18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160" h="186">
                  <a:moveTo>
                    <a:pt x="0" y="140"/>
                  </a:moveTo>
                  <a:lnTo>
                    <a:pt x="290" y="140"/>
                  </a:lnTo>
                  <a:lnTo>
                    <a:pt x="290" y="0"/>
                  </a:lnTo>
                  <a:lnTo>
                    <a:pt x="870" y="0"/>
                  </a:lnTo>
                  <a:lnTo>
                    <a:pt x="870" y="140"/>
                  </a:lnTo>
                  <a:lnTo>
                    <a:pt x="1160" y="140"/>
                  </a:lnTo>
                  <a:lnTo>
                    <a:pt x="580" y="186"/>
                  </a:lnTo>
                  <a:lnTo>
                    <a:pt x="0" y="140"/>
                  </a:lnTo>
                  <a:close/>
                </a:path>
              </a:pathLst>
            </a:custGeom>
            <a:solidFill>
              <a:srgbClr val="99CCFF"/>
            </a:solidFill>
            <a:ln w="23813" cap="rnd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</p:grpSp>
      <p:sp>
        <p:nvSpPr>
          <p:cNvPr id="64" name="Rectangle 2"/>
          <p:cNvSpPr>
            <a:spLocks noChangeArrowheads="1"/>
          </p:cNvSpPr>
          <p:nvPr/>
        </p:nvSpPr>
        <p:spPr bwMode="auto">
          <a:xfrm>
            <a:off x="571472" y="1309678"/>
            <a:ext cx="7315200" cy="762000"/>
          </a:xfrm>
          <a:prstGeom prst="rect">
            <a:avLst/>
          </a:prstGeom>
          <a:noFill/>
          <a:ln>
            <a:noFill/>
          </a:ln>
        </p:spPr>
        <p:txBody>
          <a:bodyPr lIns="92075" tIns="46038" rIns="92075" bIns="46038"/>
          <a:lstStyle/>
          <a:p>
            <a:pPr eaLnBrk="0" hangingPunct="0">
              <a:defRPr/>
            </a:pPr>
            <a:r>
              <a:rPr lang="en-GB" sz="3200" b="1" dirty="0">
                <a:latin typeface="+mj-lt"/>
                <a:ea typeface="+mj-ea"/>
                <a:cs typeface="+mj-cs"/>
              </a:rPr>
              <a:t>Phase 2. Budget Preparation </a:t>
            </a:r>
            <a:br>
              <a:rPr lang="en-GB" sz="3200" b="1" dirty="0">
                <a:latin typeface="+mj-lt"/>
                <a:ea typeface="+mj-ea"/>
                <a:cs typeface="+mj-cs"/>
              </a:rPr>
            </a:br>
            <a:endParaRPr lang="en-GB" sz="3200" b="1" dirty="0">
              <a:latin typeface="+mj-lt"/>
              <a:ea typeface="+mj-ea"/>
              <a:cs typeface="+mj-cs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079ED5-AC53-461F-90A3-CE0462312C20}" type="slidenum">
              <a:rPr lang="en-GB" smtClean="0"/>
              <a:pPr>
                <a:defRPr/>
              </a:pPr>
              <a:t>7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042988" y="1171564"/>
            <a:ext cx="7467600" cy="685800"/>
          </a:xfrm>
        </p:spPr>
        <p:txBody>
          <a:bodyPr/>
          <a:lstStyle/>
          <a:p>
            <a:pPr>
              <a:defRPr/>
            </a:pPr>
            <a:r>
              <a:rPr lang="en-GB" sz="3200" kern="1200" dirty="0"/>
              <a:t>Phase 3. Budget </a:t>
            </a:r>
            <a:r>
              <a:rPr lang="en-GB" sz="3200" kern="1200" dirty="0" smtClean="0"/>
              <a:t>Execution</a:t>
            </a:r>
            <a:endParaRPr lang="en-US" sz="3200" kern="1200" dirty="0"/>
          </a:p>
        </p:txBody>
      </p:sp>
      <p:grpSp>
        <p:nvGrpSpPr>
          <p:cNvPr id="10244" name="Group 1"/>
          <p:cNvGrpSpPr>
            <a:grpSpLocks/>
          </p:cNvGrpSpPr>
          <p:nvPr/>
        </p:nvGrpSpPr>
        <p:grpSpPr bwMode="auto">
          <a:xfrm>
            <a:off x="500034" y="2071678"/>
            <a:ext cx="8208962" cy="4264035"/>
            <a:chOff x="457200" y="1352703"/>
            <a:chExt cx="8208912" cy="4264275"/>
          </a:xfrm>
        </p:grpSpPr>
        <p:sp>
          <p:nvSpPr>
            <p:cNvPr id="10246" name="Text Box 5"/>
            <p:cNvSpPr txBox="1">
              <a:spLocks noChangeArrowheads="1"/>
            </p:cNvSpPr>
            <p:nvPr/>
          </p:nvSpPr>
          <p:spPr bwMode="auto">
            <a:xfrm>
              <a:off x="457200" y="3227164"/>
              <a:ext cx="3124200" cy="2385069"/>
            </a:xfrm>
            <a:prstGeom prst="rect">
              <a:avLst/>
            </a:prstGeom>
            <a:noFill/>
            <a:ln w="28575">
              <a:solidFill>
                <a:srgbClr val="0F5494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GB" altLang="en-US" sz="2400" b="1" dirty="0">
                  <a:solidFill>
                    <a:srgbClr val="FF0000"/>
                  </a:solidFill>
                  <a:latin typeface="Arial" charset="0"/>
                </a:rPr>
                <a:t>Revenue collection</a:t>
              </a:r>
            </a:p>
            <a:p>
              <a:pPr>
                <a:spcBef>
                  <a:spcPts val="600"/>
                </a:spcBef>
                <a:buFontTx/>
                <a:buChar char="•"/>
              </a:pPr>
              <a:r>
                <a:rPr lang="en-GB" altLang="en-US" sz="2000" b="1" dirty="0">
                  <a:latin typeface="Arial" charset="0"/>
                </a:rPr>
                <a:t> Taxes (direct/indirect)</a:t>
              </a:r>
            </a:p>
            <a:p>
              <a:pPr>
                <a:spcBef>
                  <a:spcPts val="600"/>
                </a:spcBef>
                <a:buFontTx/>
                <a:buChar char="•"/>
              </a:pPr>
              <a:r>
                <a:rPr lang="en-GB" altLang="en-US" sz="2000" b="1" dirty="0">
                  <a:latin typeface="Arial" charset="0"/>
                </a:rPr>
                <a:t> Excises</a:t>
              </a:r>
            </a:p>
            <a:p>
              <a:pPr>
                <a:spcBef>
                  <a:spcPts val="600"/>
                </a:spcBef>
                <a:buFontTx/>
                <a:buChar char="•"/>
              </a:pPr>
              <a:r>
                <a:rPr lang="en-GB" altLang="en-US" sz="2000" b="1" dirty="0">
                  <a:latin typeface="Arial" charset="0"/>
                </a:rPr>
                <a:t> Duties</a:t>
              </a:r>
            </a:p>
            <a:p>
              <a:pPr>
                <a:spcBef>
                  <a:spcPts val="600"/>
                </a:spcBef>
                <a:buFontTx/>
                <a:buChar char="•"/>
              </a:pPr>
              <a:r>
                <a:rPr lang="en-GB" altLang="en-US" sz="2000" b="1" dirty="0">
                  <a:latin typeface="Arial" charset="0"/>
                </a:rPr>
                <a:t> Non-tax revenues</a:t>
              </a:r>
            </a:p>
            <a:p>
              <a:pPr>
                <a:spcBef>
                  <a:spcPts val="600"/>
                </a:spcBef>
                <a:buFontTx/>
                <a:buChar char="•"/>
              </a:pPr>
              <a:r>
                <a:rPr lang="en-GB" altLang="en-US" sz="2000" b="1" dirty="0">
                  <a:latin typeface="Arial" charset="0"/>
                </a:rPr>
                <a:t> Donor funding</a:t>
              </a:r>
              <a:endParaRPr lang="en-GB" altLang="en-US" sz="2400" b="1" dirty="0">
                <a:latin typeface="Arial" charset="0"/>
              </a:endParaRPr>
            </a:p>
          </p:txBody>
        </p:sp>
        <p:sp>
          <p:nvSpPr>
            <p:cNvPr id="10247" name="Text Box 6"/>
            <p:cNvSpPr txBox="1">
              <a:spLocks noChangeArrowheads="1"/>
            </p:cNvSpPr>
            <p:nvPr/>
          </p:nvSpPr>
          <p:spPr bwMode="auto">
            <a:xfrm>
              <a:off x="4421832" y="1367001"/>
              <a:ext cx="4244280" cy="2000661"/>
            </a:xfrm>
            <a:prstGeom prst="rect">
              <a:avLst/>
            </a:prstGeom>
            <a:noFill/>
            <a:ln w="28575">
              <a:solidFill>
                <a:srgbClr val="0F5494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altLang="en-US" sz="2400" b="1" dirty="0" smtClean="0">
                  <a:solidFill>
                    <a:srgbClr val="FF0000"/>
                  </a:solidFill>
                  <a:latin typeface="Arial" charset="0"/>
                </a:rPr>
                <a:t>Expenditure</a:t>
              </a:r>
              <a:r>
                <a:rPr lang="en-GB" altLang="en-US" sz="2000" b="1" dirty="0" smtClean="0">
                  <a:solidFill>
                    <a:srgbClr val="FF0000"/>
                  </a:solidFill>
                  <a:latin typeface="Arial" charset="0"/>
                </a:rPr>
                <a:t> </a:t>
              </a:r>
              <a:r>
                <a:rPr lang="en-GB" altLang="en-US" sz="2400" b="1" dirty="0" smtClean="0">
                  <a:solidFill>
                    <a:srgbClr val="FF0000"/>
                  </a:solidFill>
                  <a:latin typeface="Arial" charset="0"/>
                </a:rPr>
                <a:t>control</a:t>
              </a:r>
              <a:r>
                <a:rPr lang="en-GB" altLang="en-US" sz="2000" b="1" dirty="0" smtClean="0">
                  <a:solidFill>
                    <a:srgbClr val="FF0000"/>
                  </a:solidFill>
                  <a:latin typeface="Arial" charset="0"/>
                </a:rPr>
                <a:t> </a:t>
              </a:r>
              <a:endParaRPr lang="en-GB" altLang="en-US" sz="2000" b="1" dirty="0">
                <a:solidFill>
                  <a:srgbClr val="FF0000"/>
                </a:solidFill>
                <a:latin typeface="Arial" charset="0"/>
              </a:endParaRPr>
            </a:p>
            <a:p>
              <a:pPr>
                <a:spcBef>
                  <a:spcPts val="600"/>
                </a:spcBef>
                <a:buFontTx/>
                <a:buChar char="•"/>
              </a:pPr>
              <a:r>
                <a:rPr lang="en-GB" altLang="en-US" sz="2000" b="1" dirty="0">
                  <a:latin typeface="Arial" charset="0"/>
                </a:rPr>
                <a:t> Payroll</a:t>
              </a:r>
            </a:p>
            <a:p>
              <a:pPr>
                <a:spcBef>
                  <a:spcPts val="600"/>
                </a:spcBef>
                <a:buFontTx/>
                <a:buChar char="•"/>
              </a:pPr>
              <a:r>
                <a:rPr lang="en-GB" altLang="en-US" sz="2000" b="1" dirty="0">
                  <a:latin typeface="Arial" charset="0"/>
                </a:rPr>
                <a:t> Procurement of goods/services</a:t>
              </a:r>
            </a:p>
            <a:p>
              <a:pPr>
                <a:spcBef>
                  <a:spcPts val="600"/>
                </a:spcBef>
                <a:buFontTx/>
                <a:buChar char="•"/>
              </a:pPr>
              <a:r>
                <a:rPr lang="en-GB" altLang="en-US" sz="2000" b="1" dirty="0">
                  <a:latin typeface="Arial" charset="0"/>
                </a:rPr>
                <a:t> Transfers / </a:t>
              </a:r>
              <a:r>
                <a:rPr lang="en-GB" altLang="en-US" sz="2000" b="1" dirty="0" smtClean="0">
                  <a:latin typeface="Arial" charset="0"/>
                </a:rPr>
                <a:t>subsidies</a:t>
              </a:r>
            </a:p>
            <a:p>
              <a:pPr>
                <a:spcBef>
                  <a:spcPts val="600"/>
                </a:spcBef>
              </a:pPr>
              <a:r>
                <a:rPr lang="en-GB" altLang="en-US" sz="2000" b="1" dirty="0" smtClean="0">
                  <a:latin typeface="Arial" charset="0"/>
                </a:rPr>
                <a:t>... and other...</a:t>
              </a:r>
              <a:endParaRPr lang="en-GB" altLang="en-US" sz="2000" b="1" dirty="0">
                <a:latin typeface="Arial" charset="0"/>
              </a:endParaRPr>
            </a:p>
          </p:txBody>
        </p:sp>
        <p:sp>
          <p:nvSpPr>
            <p:cNvPr id="2" name="Text Box 7"/>
            <p:cNvSpPr txBox="1">
              <a:spLocks noChangeArrowheads="1"/>
            </p:cNvSpPr>
            <p:nvPr/>
          </p:nvSpPr>
          <p:spPr bwMode="auto">
            <a:xfrm>
              <a:off x="4400526" y="4078603"/>
              <a:ext cx="4121125" cy="1538375"/>
            </a:xfrm>
            <a:prstGeom prst="rect">
              <a:avLst/>
            </a:prstGeom>
            <a:noFill/>
            <a:ln w="28575">
              <a:solidFill>
                <a:srgbClr val="0F5494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bg1"/>
                </a:buClr>
                <a:buChar char="•"/>
                <a:defRPr sz="2400" i="1">
                  <a:solidFill>
                    <a:srgbClr val="0F5494"/>
                  </a:solidFill>
                  <a:latin typeface="Verdana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009FBA"/>
                </a:buClr>
                <a:buChar char="•"/>
                <a:defRPr sz="2000" b="1">
                  <a:solidFill>
                    <a:srgbClr val="0F5494"/>
                  </a:solidFill>
                  <a:latin typeface="Verdana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defRPr sz="1400">
                  <a:solidFill>
                    <a:srgbClr val="0F5494"/>
                  </a:solidFill>
                  <a:latin typeface="Verdana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FontTx/>
                <a:buNone/>
                <a:defRPr/>
              </a:pPr>
              <a:r>
                <a:rPr lang="en-GB" altLang="en-US" b="1" i="0" dirty="0" smtClean="0">
                  <a:solidFill>
                    <a:srgbClr val="FF0000"/>
                  </a:solidFill>
                  <a:latin typeface="Arial" charset="0"/>
                </a:rPr>
                <a:t>Liquidity management</a:t>
              </a:r>
            </a:p>
            <a:p>
              <a:pPr eaLnBrk="1" hangingPunct="1">
                <a:spcBef>
                  <a:spcPts val="600"/>
                </a:spcBef>
                <a:buClrTx/>
                <a:defRPr/>
              </a:pPr>
              <a:r>
                <a:rPr lang="en-GB" altLang="en-US" sz="2000" b="1" i="0" dirty="0" smtClean="0">
                  <a:latin typeface="Arial" charset="0"/>
                </a:rPr>
                <a:t> Short term (cash management)</a:t>
              </a:r>
            </a:p>
            <a:p>
              <a:pPr marL="177800" indent="-177800" eaLnBrk="1" hangingPunct="1">
                <a:spcBef>
                  <a:spcPts val="600"/>
                </a:spcBef>
                <a:buClrTx/>
                <a:defRPr/>
              </a:pPr>
              <a:r>
                <a:rPr lang="en-GB" altLang="en-US" sz="2000" b="1" i="0" dirty="0" smtClean="0">
                  <a:latin typeface="Arial" charset="0"/>
                </a:rPr>
                <a:t>Medium / long term (debt   management)</a:t>
              </a:r>
            </a:p>
          </p:txBody>
        </p:sp>
        <p:sp>
          <p:nvSpPr>
            <p:cNvPr id="10249" name="Text Box 21"/>
            <p:cNvSpPr txBox="1">
              <a:spLocks noChangeArrowheads="1"/>
            </p:cNvSpPr>
            <p:nvPr/>
          </p:nvSpPr>
          <p:spPr bwMode="auto">
            <a:xfrm>
              <a:off x="957263" y="1352703"/>
              <a:ext cx="1812527" cy="831044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rgbClr val="0F5494"/>
              </a:solidFill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GB" altLang="en-US" sz="2400" b="1" dirty="0" smtClean="0">
                  <a:latin typeface="Arial" charset="0"/>
                </a:rPr>
                <a:t>Budget Plan</a:t>
              </a:r>
              <a:endParaRPr lang="en-GB" altLang="en-US" sz="2400" b="1" dirty="0">
                <a:latin typeface="Arial" charset="0"/>
              </a:endParaRPr>
            </a:p>
          </p:txBody>
        </p:sp>
        <p:sp>
          <p:nvSpPr>
            <p:cNvPr id="10250" name="Line 22"/>
            <p:cNvSpPr>
              <a:spLocks noChangeShapeType="1"/>
            </p:cNvSpPr>
            <p:nvPr/>
          </p:nvSpPr>
          <p:spPr bwMode="auto">
            <a:xfrm flipV="1">
              <a:off x="2856718" y="1781355"/>
              <a:ext cx="1559683" cy="16376"/>
            </a:xfrm>
            <a:prstGeom prst="line">
              <a:avLst/>
            </a:prstGeom>
            <a:noFill/>
            <a:ln w="63500">
              <a:solidFill>
                <a:srgbClr val="0F5494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10251" name="Line 24"/>
            <p:cNvSpPr>
              <a:spLocks noChangeShapeType="1"/>
            </p:cNvSpPr>
            <p:nvPr/>
          </p:nvSpPr>
          <p:spPr bwMode="auto">
            <a:xfrm flipV="1">
              <a:off x="3559150" y="4924804"/>
              <a:ext cx="857251" cy="0"/>
            </a:xfrm>
            <a:prstGeom prst="line">
              <a:avLst/>
            </a:prstGeom>
            <a:noFill/>
            <a:ln w="63500">
              <a:solidFill>
                <a:srgbClr val="0F5494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10252" name="Line 25"/>
            <p:cNvSpPr>
              <a:spLocks noChangeShapeType="1"/>
            </p:cNvSpPr>
            <p:nvPr/>
          </p:nvSpPr>
          <p:spPr bwMode="auto">
            <a:xfrm flipH="1">
              <a:off x="1916086" y="2223182"/>
              <a:ext cx="0" cy="979857"/>
            </a:xfrm>
            <a:prstGeom prst="line">
              <a:avLst/>
            </a:prstGeom>
            <a:noFill/>
            <a:ln w="63500">
              <a:solidFill>
                <a:srgbClr val="0F5494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l-GR"/>
            </a:p>
          </p:txBody>
        </p:sp>
      </p:grpSp>
      <p:sp>
        <p:nvSpPr>
          <p:cNvPr id="10245" name="Line 25"/>
          <p:cNvSpPr>
            <a:spLocks noChangeShapeType="1"/>
          </p:cNvSpPr>
          <p:nvPr/>
        </p:nvSpPr>
        <p:spPr bwMode="auto">
          <a:xfrm>
            <a:off x="6702451" y="4071942"/>
            <a:ext cx="12689" cy="725483"/>
          </a:xfrm>
          <a:prstGeom prst="line">
            <a:avLst/>
          </a:prstGeom>
          <a:noFill/>
          <a:ln w="63500">
            <a:solidFill>
              <a:srgbClr val="0F5494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l-GR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079ED5-AC53-461F-90A3-CE0462312C20}" type="slidenum">
              <a:rPr lang="en-GB" smtClean="0"/>
              <a:pPr>
                <a:defRPr/>
              </a:pPr>
              <a:t>8</a:t>
            </a:fld>
            <a:endParaRPr lang="en-GB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Rectangle 6"/>
          <p:cNvSpPr>
            <a:spLocks noChangeArrowheads="1"/>
          </p:cNvSpPr>
          <p:nvPr/>
        </p:nvSpPr>
        <p:spPr bwMode="auto">
          <a:xfrm>
            <a:off x="273050" y="2500306"/>
            <a:ext cx="7656536" cy="609600"/>
          </a:xfrm>
          <a:prstGeom prst="rect">
            <a:avLst/>
          </a:prstGeom>
          <a:solidFill>
            <a:srgbClr val="DBE0E7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GB" altLang="en-US" sz="2000" dirty="0" smtClean="0">
                <a:solidFill>
                  <a:srgbClr val="FF0000"/>
                </a:solidFill>
              </a:rPr>
              <a:t>Authorisation</a:t>
            </a:r>
            <a:r>
              <a:rPr lang="en-GB" altLang="en-US" sz="2000" dirty="0" smtClean="0"/>
              <a:t> by the Ministry of Finance or Line Ministry</a:t>
            </a:r>
            <a:endParaRPr lang="en-GB" altLang="en-US" sz="2000" dirty="0"/>
          </a:p>
        </p:txBody>
      </p:sp>
      <p:sp>
        <p:nvSpPr>
          <p:cNvPr id="11269" name="Rectangle 7"/>
          <p:cNvSpPr>
            <a:spLocks noChangeArrowheads="1"/>
          </p:cNvSpPr>
          <p:nvPr/>
        </p:nvSpPr>
        <p:spPr bwMode="auto">
          <a:xfrm>
            <a:off x="928662" y="3279768"/>
            <a:ext cx="7000924" cy="571500"/>
          </a:xfrm>
          <a:prstGeom prst="rect">
            <a:avLst/>
          </a:prstGeom>
          <a:solidFill>
            <a:srgbClr val="DBE0E7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GB" altLang="en-US" sz="2000" dirty="0" smtClean="0">
                <a:solidFill>
                  <a:srgbClr val="FF0000"/>
                </a:solidFill>
              </a:rPr>
              <a:t>Commitment</a:t>
            </a:r>
            <a:r>
              <a:rPr lang="en-GB" altLang="en-US" sz="2000" dirty="0" smtClean="0"/>
              <a:t> to undertake future payment: contract</a:t>
            </a:r>
            <a:endParaRPr lang="en-GB" altLang="en-US" sz="2000" dirty="0"/>
          </a:p>
        </p:txBody>
      </p:sp>
      <p:sp>
        <p:nvSpPr>
          <p:cNvPr id="11270" name="Rectangle 8"/>
          <p:cNvSpPr>
            <a:spLocks noChangeArrowheads="1"/>
          </p:cNvSpPr>
          <p:nvPr/>
        </p:nvSpPr>
        <p:spPr bwMode="auto">
          <a:xfrm>
            <a:off x="1571604" y="4035418"/>
            <a:ext cx="7143800" cy="571500"/>
          </a:xfrm>
          <a:prstGeom prst="rect">
            <a:avLst/>
          </a:prstGeom>
          <a:solidFill>
            <a:srgbClr val="DBE0E7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GB" altLang="en-US" sz="2000" dirty="0" smtClean="0">
                <a:solidFill>
                  <a:srgbClr val="FF0000"/>
                </a:solidFill>
              </a:rPr>
              <a:t>Verification</a:t>
            </a:r>
            <a:r>
              <a:rPr lang="en-GB" altLang="en-US" sz="2000" dirty="0" smtClean="0"/>
              <a:t> of delivery to spending unit: liability</a:t>
            </a:r>
            <a:endParaRPr lang="en-GB" altLang="en-US" sz="2000" dirty="0"/>
          </a:p>
        </p:txBody>
      </p:sp>
      <p:sp>
        <p:nvSpPr>
          <p:cNvPr id="11271" name="Rectangle 9"/>
          <p:cNvSpPr>
            <a:spLocks noChangeArrowheads="1"/>
          </p:cNvSpPr>
          <p:nvPr/>
        </p:nvSpPr>
        <p:spPr bwMode="auto">
          <a:xfrm>
            <a:off x="2214546" y="4795838"/>
            <a:ext cx="6500858" cy="533400"/>
          </a:xfrm>
          <a:prstGeom prst="rect">
            <a:avLst/>
          </a:prstGeom>
          <a:solidFill>
            <a:srgbClr val="DBE0E7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altLang="en-US" sz="2000" dirty="0" smtClean="0">
                <a:solidFill>
                  <a:srgbClr val="FF0000"/>
                </a:solidFill>
              </a:rPr>
              <a:t>Payment Authorisation </a:t>
            </a:r>
            <a:r>
              <a:rPr lang="en-GB" altLang="en-US" sz="2000" dirty="0" smtClean="0"/>
              <a:t>by </a:t>
            </a:r>
            <a:r>
              <a:rPr lang="en-GB" altLang="en-US" sz="2000" dirty="0" err="1" smtClean="0"/>
              <a:t>MoF</a:t>
            </a:r>
            <a:r>
              <a:rPr lang="en-GB" altLang="en-US" sz="2000" dirty="0" smtClean="0"/>
              <a:t> or Fin. Dept. </a:t>
            </a:r>
            <a:endParaRPr lang="en-GB" altLang="en-US" sz="2000" dirty="0"/>
          </a:p>
        </p:txBody>
      </p:sp>
      <p:sp>
        <p:nvSpPr>
          <p:cNvPr id="11272" name="Rectangle 10"/>
          <p:cNvSpPr>
            <a:spLocks noChangeArrowheads="1"/>
          </p:cNvSpPr>
          <p:nvPr/>
        </p:nvSpPr>
        <p:spPr bwMode="auto">
          <a:xfrm>
            <a:off x="2857488" y="5510218"/>
            <a:ext cx="5343525" cy="533400"/>
          </a:xfrm>
          <a:prstGeom prst="rect">
            <a:avLst/>
          </a:prstGeom>
          <a:solidFill>
            <a:srgbClr val="DBE0E7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GB" altLang="en-US" sz="2000" smtClean="0">
                <a:solidFill>
                  <a:srgbClr val="FF0000"/>
                </a:solidFill>
              </a:rPr>
              <a:t>Cash Payment </a:t>
            </a:r>
            <a:r>
              <a:rPr lang="en-GB" altLang="en-US" sz="2000" smtClean="0"/>
              <a:t>by Treasury or LM</a:t>
            </a:r>
            <a:endParaRPr lang="en-GB" altLang="en-US" sz="2000"/>
          </a:p>
        </p:txBody>
      </p:sp>
      <p:sp>
        <p:nvSpPr>
          <p:cNvPr id="11273" name="AutoShape 11"/>
          <p:cNvSpPr>
            <a:spLocks noChangeArrowheads="1"/>
          </p:cNvSpPr>
          <p:nvPr/>
        </p:nvSpPr>
        <p:spPr bwMode="auto">
          <a:xfrm rot="5400000">
            <a:off x="254000" y="3260718"/>
            <a:ext cx="609600" cy="571500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2147483647 h 21600"/>
              <a:gd name="T4" fmla="*/ 0 w 21600"/>
              <a:gd name="T5" fmla="*/ 2147483647 h 21600"/>
              <a:gd name="T6" fmla="*/ 2147483647 w 21600"/>
              <a:gd name="T7" fmla="*/ 2147483647 h 21600"/>
              <a:gd name="T8" fmla="*/ 2147483647 w 21600"/>
              <a:gd name="T9" fmla="*/ 2147483647 h 21600"/>
              <a:gd name="T10" fmla="*/ 2147483647 w 21600"/>
              <a:gd name="T11" fmla="*/ 2147483647 h 21600"/>
              <a:gd name="T12" fmla="*/ 17694720 60000 65536"/>
              <a:gd name="T13" fmla="*/ 11796480 60000 65536"/>
              <a:gd name="T14" fmla="*/ 11796480 60000 65536"/>
              <a:gd name="T15" fmla="*/ 5898240 60000 65536"/>
              <a:gd name="T16" fmla="*/ 0 60000 65536"/>
              <a:gd name="T17" fmla="*/ 0 60000 65536"/>
              <a:gd name="T18" fmla="*/ 0 w 21600"/>
              <a:gd name="T19" fmla="*/ 14400 h 21600"/>
              <a:gd name="T20" fmla="*/ 18514 w 21600"/>
              <a:gd name="T21" fmla="*/ 21600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>
                <a:moveTo>
                  <a:pt x="15429" y="0"/>
                </a:moveTo>
                <a:lnTo>
                  <a:pt x="9257" y="7200"/>
                </a:lnTo>
                <a:lnTo>
                  <a:pt x="12343" y="7200"/>
                </a:lnTo>
                <a:lnTo>
                  <a:pt x="12343" y="14400"/>
                </a:lnTo>
                <a:lnTo>
                  <a:pt x="0" y="14400"/>
                </a:lnTo>
                <a:lnTo>
                  <a:pt x="0" y="21600"/>
                </a:lnTo>
                <a:lnTo>
                  <a:pt x="18514" y="21600"/>
                </a:lnTo>
                <a:lnTo>
                  <a:pt x="18514" y="7200"/>
                </a:lnTo>
                <a:lnTo>
                  <a:pt x="21600" y="7200"/>
                </a:lnTo>
                <a:lnTo>
                  <a:pt x="15429" y="0"/>
                </a:lnTo>
                <a:close/>
              </a:path>
            </a:pathLst>
          </a:cu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GB"/>
          </a:p>
        </p:txBody>
      </p:sp>
      <p:sp>
        <p:nvSpPr>
          <p:cNvPr id="11274" name="AutoShape 13"/>
          <p:cNvSpPr>
            <a:spLocks noChangeArrowheads="1"/>
          </p:cNvSpPr>
          <p:nvPr/>
        </p:nvSpPr>
        <p:spPr bwMode="auto">
          <a:xfrm rot="5400000">
            <a:off x="909612" y="3990974"/>
            <a:ext cx="609600" cy="571500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2147483647 h 21600"/>
              <a:gd name="T4" fmla="*/ 0 w 21600"/>
              <a:gd name="T5" fmla="*/ 2147483647 h 21600"/>
              <a:gd name="T6" fmla="*/ 2147483647 w 21600"/>
              <a:gd name="T7" fmla="*/ 2147483647 h 21600"/>
              <a:gd name="T8" fmla="*/ 2147483647 w 21600"/>
              <a:gd name="T9" fmla="*/ 2147483647 h 21600"/>
              <a:gd name="T10" fmla="*/ 2147483647 w 21600"/>
              <a:gd name="T11" fmla="*/ 2147483647 h 21600"/>
              <a:gd name="T12" fmla="*/ 17694720 60000 65536"/>
              <a:gd name="T13" fmla="*/ 11796480 60000 65536"/>
              <a:gd name="T14" fmla="*/ 11796480 60000 65536"/>
              <a:gd name="T15" fmla="*/ 5898240 60000 65536"/>
              <a:gd name="T16" fmla="*/ 0 60000 65536"/>
              <a:gd name="T17" fmla="*/ 0 60000 65536"/>
              <a:gd name="T18" fmla="*/ 0 w 21600"/>
              <a:gd name="T19" fmla="*/ 14400 h 21600"/>
              <a:gd name="T20" fmla="*/ 18514 w 21600"/>
              <a:gd name="T21" fmla="*/ 21600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>
                <a:moveTo>
                  <a:pt x="15429" y="0"/>
                </a:moveTo>
                <a:lnTo>
                  <a:pt x="9257" y="7200"/>
                </a:lnTo>
                <a:lnTo>
                  <a:pt x="12343" y="7200"/>
                </a:lnTo>
                <a:lnTo>
                  <a:pt x="12343" y="14400"/>
                </a:lnTo>
                <a:lnTo>
                  <a:pt x="0" y="14400"/>
                </a:lnTo>
                <a:lnTo>
                  <a:pt x="0" y="21600"/>
                </a:lnTo>
                <a:lnTo>
                  <a:pt x="18514" y="21600"/>
                </a:lnTo>
                <a:lnTo>
                  <a:pt x="18514" y="7200"/>
                </a:lnTo>
                <a:lnTo>
                  <a:pt x="21600" y="7200"/>
                </a:lnTo>
                <a:lnTo>
                  <a:pt x="15429" y="0"/>
                </a:lnTo>
                <a:close/>
              </a:path>
            </a:pathLst>
          </a:cu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GB"/>
          </a:p>
        </p:txBody>
      </p:sp>
      <p:sp>
        <p:nvSpPr>
          <p:cNvPr id="11275" name="AutoShape 14"/>
          <p:cNvSpPr>
            <a:spLocks noChangeArrowheads="1"/>
          </p:cNvSpPr>
          <p:nvPr/>
        </p:nvSpPr>
        <p:spPr bwMode="auto">
          <a:xfrm rot="5400000">
            <a:off x="1552554" y="4743450"/>
            <a:ext cx="609600" cy="571500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2147483647 h 21600"/>
              <a:gd name="T4" fmla="*/ 0 w 21600"/>
              <a:gd name="T5" fmla="*/ 2147483647 h 21600"/>
              <a:gd name="T6" fmla="*/ 2147483647 w 21600"/>
              <a:gd name="T7" fmla="*/ 2147483647 h 21600"/>
              <a:gd name="T8" fmla="*/ 2147483647 w 21600"/>
              <a:gd name="T9" fmla="*/ 2147483647 h 21600"/>
              <a:gd name="T10" fmla="*/ 2147483647 w 21600"/>
              <a:gd name="T11" fmla="*/ 2147483647 h 21600"/>
              <a:gd name="T12" fmla="*/ 17694720 60000 65536"/>
              <a:gd name="T13" fmla="*/ 11796480 60000 65536"/>
              <a:gd name="T14" fmla="*/ 11796480 60000 65536"/>
              <a:gd name="T15" fmla="*/ 5898240 60000 65536"/>
              <a:gd name="T16" fmla="*/ 0 60000 65536"/>
              <a:gd name="T17" fmla="*/ 0 60000 65536"/>
              <a:gd name="T18" fmla="*/ 0 w 21600"/>
              <a:gd name="T19" fmla="*/ 14400 h 21600"/>
              <a:gd name="T20" fmla="*/ 18514 w 21600"/>
              <a:gd name="T21" fmla="*/ 21600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>
                <a:moveTo>
                  <a:pt x="15429" y="0"/>
                </a:moveTo>
                <a:lnTo>
                  <a:pt x="9257" y="7200"/>
                </a:lnTo>
                <a:lnTo>
                  <a:pt x="12343" y="7200"/>
                </a:lnTo>
                <a:lnTo>
                  <a:pt x="12343" y="14400"/>
                </a:lnTo>
                <a:lnTo>
                  <a:pt x="0" y="14400"/>
                </a:lnTo>
                <a:lnTo>
                  <a:pt x="0" y="21600"/>
                </a:lnTo>
                <a:lnTo>
                  <a:pt x="18514" y="21600"/>
                </a:lnTo>
                <a:lnTo>
                  <a:pt x="18514" y="7200"/>
                </a:lnTo>
                <a:lnTo>
                  <a:pt x="21600" y="7200"/>
                </a:lnTo>
                <a:lnTo>
                  <a:pt x="15429" y="0"/>
                </a:lnTo>
                <a:close/>
              </a:path>
            </a:pathLst>
          </a:cu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GB"/>
          </a:p>
        </p:txBody>
      </p:sp>
      <p:sp>
        <p:nvSpPr>
          <p:cNvPr id="11276" name="AutoShape 15"/>
          <p:cNvSpPr>
            <a:spLocks noChangeArrowheads="1"/>
          </p:cNvSpPr>
          <p:nvPr/>
        </p:nvSpPr>
        <p:spPr bwMode="auto">
          <a:xfrm rot="5400000">
            <a:off x="2195496" y="5457830"/>
            <a:ext cx="609600" cy="571500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2147483647 h 21600"/>
              <a:gd name="T4" fmla="*/ 0 w 21600"/>
              <a:gd name="T5" fmla="*/ 2147483647 h 21600"/>
              <a:gd name="T6" fmla="*/ 2147483647 w 21600"/>
              <a:gd name="T7" fmla="*/ 2147483647 h 21600"/>
              <a:gd name="T8" fmla="*/ 2147483647 w 21600"/>
              <a:gd name="T9" fmla="*/ 2147483647 h 21600"/>
              <a:gd name="T10" fmla="*/ 2147483647 w 21600"/>
              <a:gd name="T11" fmla="*/ 2147483647 h 21600"/>
              <a:gd name="T12" fmla="*/ 17694720 60000 65536"/>
              <a:gd name="T13" fmla="*/ 11796480 60000 65536"/>
              <a:gd name="T14" fmla="*/ 11796480 60000 65536"/>
              <a:gd name="T15" fmla="*/ 5898240 60000 65536"/>
              <a:gd name="T16" fmla="*/ 0 60000 65536"/>
              <a:gd name="T17" fmla="*/ 0 60000 65536"/>
              <a:gd name="T18" fmla="*/ 0 w 21600"/>
              <a:gd name="T19" fmla="*/ 14400 h 21600"/>
              <a:gd name="T20" fmla="*/ 18514 w 21600"/>
              <a:gd name="T21" fmla="*/ 21600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>
                <a:moveTo>
                  <a:pt x="15429" y="0"/>
                </a:moveTo>
                <a:lnTo>
                  <a:pt x="9257" y="7200"/>
                </a:lnTo>
                <a:lnTo>
                  <a:pt x="12343" y="7200"/>
                </a:lnTo>
                <a:lnTo>
                  <a:pt x="12343" y="14400"/>
                </a:lnTo>
                <a:lnTo>
                  <a:pt x="0" y="14400"/>
                </a:lnTo>
                <a:lnTo>
                  <a:pt x="0" y="21600"/>
                </a:lnTo>
                <a:lnTo>
                  <a:pt x="18514" y="21600"/>
                </a:lnTo>
                <a:lnTo>
                  <a:pt x="18514" y="7200"/>
                </a:lnTo>
                <a:lnTo>
                  <a:pt x="21600" y="7200"/>
                </a:lnTo>
                <a:lnTo>
                  <a:pt x="15429" y="0"/>
                </a:lnTo>
                <a:close/>
              </a:path>
            </a:pathLst>
          </a:cu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GB"/>
          </a:p>
        </p:txBody>
      </p:sp>
      <p:sp>
        <p:nvSpPr>
          <p:cNvPr id="13" name="Rectangle 2"/>
          <p:cNvSpPr txBox="1">
            <a:spLocks noChangeArrowheads="1"/>
          </p:cNvSpPr>
          <p:nvPr/>
        </p:nvSpPr>
        <p:spPr bwMode="auto">
          <a:xfrm>
            <a:off x="962052" y="1385878"/>
            <a:ext cx="74676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358775" marR="0" lvl="0" indent="-3587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Phase 3. Budget Execution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079ED5-AC53-461F-90A3-CE0462312C20}" type="slidenum">
              <a:rPr lang="en-GB" smtClean="0"/>
              <a:pPr>
                <a:defRPr/>
              </a:pPr>
              <a:t>9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lide_Master">
  <a:themeElements>
    <a:clrScheme name="Slide_Master 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99CCFF"/>
      </a:accent1>
      <a:accent2>
        <a:srgbClr val="CCCCFF"/>
      </a:accent2>
      <a:accent3>
        <a:srgbClr val="FFFFFF"/>
      </a:accent3>
      <a:accent4>
        <a:srgbClr val="000000"/>
      </a:accent4>
      <a:accent5>
        <a:srgbClr val="CAE2FF"/>
      </a:accent5>
      <a:accent6>
        <a:srgbClr val="B9B9E7"/>
      </a:accent6>
      <a:hlink>
        <a:srgbClr val="3333CC"/>
      </a:hlink>
      <a:folHlink>
        <a:srgbClr val="AF67FF"/>
      </a:folHlink>
    </a:clrScheme>
    <a:fontScheme name="Slide_Master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Slide_Maste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3483</TotalTime>
  <Words>717</Words>
  <Application>Microsoft Office PowerPoint</Application>
  <PresentationFormat>On-screen Show (4:3)</PresentationFormat>
  <Paragraphs>170</Paragraphs>
  <Slides>16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Arial</vt:lpstr>
      <vt:lpstr>Times New Roman</vt:lpstr>
      <vt:lpstr>Verdana</vt:lpstr>
      <vt:lpstr>Wingdings</vt:lpstr>
      <vt:lpstr>Slide_Master</vt:lpstr>
      <vt:lpstr>INTRODUCTION TO  PUBLIC FINANCE MANAGEMENT</vt:lpstr>
      <vt:lpstr>Module Outline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Phase 3. Budget Execution</vt:lpstr>
      <vt:lpstr>PowerPoint Presentation</vt:lpstr>
      <vt:lpstr>Phase 4. Accounting &amp; Reporting</vt:lpstr>
      <vt:lpstr>PowerPoint Presentation</vt:lpstr>
      <vt:lpstr>PowerPoint Presentation</vt:lpstr>
      <vt:lpstr>Phase 5. External Audit</vt:lpstr>
      <vt:lpstr>PowerPoint Presentation</vt:lpstr>
      <vt:lpstr>PowerPoint Presentation</vt:lpstr>
      <vt:lpstr>PowerPoint Presentation</vt:lpstr>
    </vt:vector>
  </TitlesOfParts>
  <Company>European Commission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 PUBLIC FINANCE MANAGEMENT</dc:title>
  <dc:creator>Yiannis</dc:creator>
  <cp:lastModifiedBy>Yiannis Hadziyiannakis</cp:lastModifiedBy>
  <cp:revision>241</cp:revision>
  <cp:lastPrinted>2013-05-20T17:57:16Z</cp:lastPrinted>
  <dcterms:created xsi:type="dcterms:W3CDTF">2011-10-28T10:25:18Z</dcterms:created>
  <dcterms:modified xsi:type="dcterms:W3CDTF">2018-03-19T05:15:37Z</dcterms:modified>
</cp:coreProperties>
</file>