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367" r:id="rId3"/>
    <p:sldId id="361" r:id="rId4"/>
    <p:sldId id="336" r:id="rId5"/>
    <p:sldId id="385" r:id="rId6"/>
    <p:sldId id="379" r:id="rId7"/>
    <p:sldId id="386" r:id="rId8"/>
    <p:sldId id="393" r:id="rId9"/>
    <p:sldId id="368" r:id="rId10"/>
    <p:sldId id="380" r:id="rId11"/>
    <p:sldId id="394" r:id="rId12"/>
    <p:sldId id="371" r:id="rId13"/>
    <p:sldId id="370" r:id="rId14"/>
    <p:sldId id="375" r:id="rId15"/>
    <p:sldId id="376" r:id="rId16"/>
    <p:sldId id="395" r:id="rId17"/>
    <p:sldId id="329" r:id="rId18"/>
    <p:sldId id="343" r:id="rId19"/>
    <p:sldId id="387" r:id="rId20"/>
    <p:sldId id="388" r:id="rId21"/>
    <p:sldId id="356" r:id="rId22"/>
    <p:sldId id="357" r:id="rId23"/>
    <p:sldId id="396" r:id="rId24"/>
    <p:sldId id="305" r:id="rId25"/>
    <p:sldId id="390" r:id="rId26"/>
    <p:sldId id="391" r:id="rId27"/>
    <p:sldId id="392" r:id="rId28"/>
    <p:sldId id="353" r:id="rId29"/>
    <p:sldId id="365" r:id="rId30"/>
  </p:sldIdLst>
  <p:sldSz cx="9144000" cy="6858000" type="screen4x3"/>
  <p:notesSz cx="6877050" cy="96567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FFD624"/>
    <a:srgbClr val="99CCFF"/>
    <a:srgbClr val="BDDEFF"/>
    <a:srgbClr val="3166CF"/>
    <a:srgbClr val="3E6FD2"/>
    <a:srgbClr val="2D5EC1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3838" autoAdjust="0"/>
  </p:normalViewPr>
  <p:slideViewPr>
    <p:cSldViewPr>
      <p:cViewPr varScale="1">
        <p:scale>
          <a:sx n="78" d="100"/>
          <a:sy n="78" d="100"/>
        </p:scale>
        <p:origin x="1109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97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7" tIns="45469" rIns="90937" bIns="4546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5725" y="0"/>
            <a:ext cx="29797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7" tIns="45469" rIns="90937" bIns="4546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72575"/>
            <a:ext cx="29797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7" tIns="45469" rIns="90937" bIns="4546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5725" y="9172575"/>
            <a:ext cx="29797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7" tIns="45469" rIns="90937" bIns="4546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DC42C15-CE6E-4848-8832-911CA443E9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035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97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7" tIns="45469" rIns="90937" bIns="4546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5725" y="0"/>
            <a:ext cx="29797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7" tIns="45469" rIns="90937" bIns="4546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5525" y="723900"/>
            <a:ext cx="4827588" cy="3621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586288"/>
            <a:ext cx="5502275" cy="434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7" tIns="45469" rIns="90937" bIns="454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2575"/>
            <a:ext cx="29797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7" tIns="45469" rIns="90937" bIns="4546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5725" y="9172575"/>
            <a:ext cx="29797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37" tIns="45469" rIns="90937" bIns="4546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B4D61C4-A269-406B-B154-36CA08BD72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5886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en-US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ACEDB2D4-1600-4A7E-A62F-11624D87FE2D}" type="slidenum">
              <a:rPr lang="en-GB" smtClean="0">
                <a:solidFill>
                  <a:schemeClr val="tx1"/>
                </a:solidFill>
                <a:latin typeface="Arial" charset="0"/>
              </a:rPr>
              <a:pPr eaLnBrk="1" hangingPunct="1">
                <a:defRPr/>
              </a:pPr>
              <a:t>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5074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altLang="en-US" b="1" dirty="0"/>
          </a:p>
        </p:txBody>
      </p:sp>
      <p:sp>
        <p:nvSpPr>
          <p:cNvPr id="645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7BBC7DDD-56AF-4E3B-A48B-12138AAD9C29}" type="slidenum">
              <a:rPr lang="en-GB" smtClean="0">
                <a:solidFill>
                  <a:schemeClr val="tx1"/>
                </a:solidFill>
                <a:latin typeface="Arial" charset="0"/>
              </a:rPr>
              <a:pPr eaLnBrk="1" hangingPunct="1">
                <a:defRPr/>
              </a:pPr>
              <a:t>20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9045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799BF3-1715-4382-AB8B-368B8B65F964}" type="slidenum">
              <a:rPr lang="en-GB"/>
              <a:pPr>
                <a:defRPr/>
              </a:pPr>
              <a:t>21</a:t>
            </a:fld>
            <a:endParaRPr lang="en-GB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3938" y="723900"/>
            <a:ext cx="4832350" cy="362426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587875"/>
            <a:ext cx="5041900" cy="4344988"/>
          </a:xfrm>
          <a:noFill/>
          <a:ln/>
        </p:spPr>
        <p:txBody>
          <a:bodyPr/>
          <a:lstStyle/>
          <a:p>
            <a:endParaRPr lang="en-GB" altLang="en-US" sz="900" dirty="0"/>
          </a:p>
          <a:p>
            <a:endParaRPr lang="en-GB" altLang="en-US" sz="900" b="1" dirty="0"/>
          </a:p>
        </p:txBody>
      </p:sp>
    </p:spTree>
    <p:extLst>
      <p:ext uri="{BB962C8B-B14F-4D97-AF65-F5344CB8AC3E}">
        <p14:creationId xmlns:p14="http://schemas.microsoft.com/office/powerpoint/2010/main" val="39422036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8094BF-C5F1-4ED4-9A96-CC1DA953054F}" type="slidenum">
              <a:rPr lang="en-GB"/>
              <a:pPr>
                <a:defRPr/>
              </a:pPr>
              <a:t>22</a:t>
            </a:fld>
            <a:endParaRPr lang="en-GB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3938" y="723900"/>
            <a:ext cx="4832350" cy="3624263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587875"/>
            <a:ext cx="5041900" cy="4344988"/>
          </a:xfrm>
          <a:noFill/>
          <a:ln/>
        </p:spPr>
        <p:txBody>
          <a:bodyPr/>
          <a:lstStyle/>
          <a:p>
            <a:endParaRPr lang="en-GB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1926818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GB" dirty="0"/>
          </a:p>
          <a:p>
            <a:pPr>
              <a:buFont typeface="Wingdings" pitchFamily="2" charset="2"/>
              <a:buChar char="Ø"/>
              <a:defRPr/>
            </a:pPr>
            <a:endParaRPr lang="en-GB" dirty="0"/>
          </a:p>
          <a:p>
            <a:pPr>
              <a:buFont typeface="Wingdings" pitchFamily="2" charset="2"/>
              <a:buChar char="Ø"/>
              <a:defRPr/>
            </a:pPr>
            <a:r>
              <a:rPr lang="en-GB" dirty="0"/>
              <a:t> They may apply to every tier of government.</a:t>
            </a:r>
          </a:p>
          <a:p>
            <a:pPr>
              <a:spcBef>
                <a:spcPct val="0"/>
              </a:spcBef>
              <a:defRPr/>
            </a:pPr>
            <a:endParaRPr lang="fr-BE" dirty="0"/>
          </a:p>
          <a:p>
            <a:pPr>
              <a:spcBef>
                <a:spcPct val="0"/>
              </a:spcBef>
              <a:defRPr/>
            </a:pPr>
            <a:endParaRPr lang="fr-BE" dirty="0"/>
          </a:p>
          <a:p>
            <a:pPr>
              <a:spcBef>
                <a:spcPct val="0"/>
              </a:spcBef>
              <a:defRPr/>
            </a:pPr>
            <a:endParaRPr lang="fr-BE" dirty="0"/>
          </a:p>
          <a:p>
            <a:pPr>
              <a:spcBef>
                <a:spcPct val="0"/>
              </a:spcBef>
              <a:defRPr/>
            </a:pPr>
            <a:r>
              <a:rPr lang="fr-BE" dirty="0"/>
              <a:t>NB</a:t>
            </a:r>
          </a:p>
          <a:p>
            <a:pPr>
              <a:defRPr/>
            </a:pPr>
            <a:r>
              <a:rPr lang="en-GB" dirty="0">
                <a:latin typeface="+mn-lt"/>
              </a:rPr>
              <a:t>G </a:t>
            </a:r>
            <a:r>
              <a:rPr lang="en-GB" dirty="0" err="1">
                <a:latin typeface="+mn-lt"/>
              </a:rPr>
              <a:t>Kopits</a:t>
            </a:r>
            <a:r>
              <a:rPr lang="en-GB" dirty="0">
                <a:latin typeface="+mn-lt"/>
              </a:rPr>
              <a:t> and S </a:t>
            </a:r>
            <a:r>
              <a:rPr lang="en-GB" dirty="0" err="1">
                <a:latin typeface="+mn-lt"/>
              </a:rPr>
              <a:t>Symansky</a:t>
            </a:r>
            <a:r>
              <a:rPr lang="en-GB" dirty="0">
                <a:latin typeface="+mn-lt"/>
              </a:rPr>
              <a:t>, ‘Fiscal policy rules’, 1998.: An effective fiscal rule should be: “well defined, transparent, simple, flexible, adequate, enforceable, consistent and efficient.”</a:t>
            </a:r>
          </a:p>
          <a:p>
            <a:pPr>
              <a:defRPr/>
            </a:pPr>
            <a:r>
              <a:rPr lang="fr-BE" dirty="0" err="1">
                <a:latin typeface="+mn-lt"/>
              </a:rPr>
              <a:t>Kopits</a:t>
            </a:r>
            <a:r>
              <a:rPr lang="fr-BE" dirty="0">
                <a:latin typeface="+mn-lt"/>
              </a:rPr>
              <a:t>, George: « Fiscal </a:t>
            </a:r>
            <a:r>
              <a:rPr lang="fr-BE" dirty="0" err="1">
                <a:latin typeface="+mn-lt"/>
              </a:rPr>
              <a:t>Rules</a:t>
            </a:r>
            <a:r>
              <a:rPr lang="fr-BE" dirty="0">
                <a:latin typeface="+mn-lt"/>
              </a:rPr>
              <a:t>: </a:t>
            </a:r>
            <a:r>
              <a:rPr lang="fr-BE" dirty="0" err="1">
                <a:latin typeface="+mn-lt"/>
              </a:rPr>
              <a:t>Useful</a:t>
            </a:r>
            <a:r>
              <a:rPr lang="fr-BE" dirty="0">
                <a:latin typeface="+mn-lt"/>
              </a:rPr>
              <a:t> Policy Framework or </a:t>
            </a:r>
            <a:r>
              <a:rPr lang="fr-BE" dirty="0" err="1">
                <a:latin typeface="+mn-lt"/>
              </a:rPr>
              <a:t>Uncessary</a:t>
            </a:r>
            <a:r>
              <a:rPr lang="fr-BE" dirty="0">
                <a:latin typeface="+mn-lt"/>
              </a:rPr>
              <a:t> </a:t>
            </a:r>
            <a:r>
              <a:rPr lang="fr-BE" dirty="0" err="1">
                <a:latin typeface="+mn-lt"/>
              </a:rPr>
              <a:t>Ornament</a:t>
            </a:r>
            <a:r>
              <a:rPr lang="fr-BE" dirty="0">
                <a:latin typeface="+mn-lt"/>
              </a:rPr>
              <a:t> », IMF </a:t>
            </a:r>
            <a:r>
              <a:rPr lang="fr-BE" dirty="0" err="1">
                <a:latin typeface="+mn-lt"/>
              </a:rPr>
              <a:t>Working</a:t>
            </a:r>
            <a:r>
              <a:rPr lang="fr-BE" dirty="0">
                <a:latin typeface="+mn-lt"/>
              </a:rPr>
              <a:t> Paper, </a:t>
            </a:r>
            <a:r>
              <a:rPr lang="fr-BE" dirty="0" err="1">
                <a:latin typeface="+mn-lt"/>
              </a:rPr>
              <a:t>September</a:t>
            </a:r>
            <a:r>
              <a:rPr lang="fr-BE" dirty="0">
                <a:latin typeface="+mn-lt"/>
              </a:rPr>
              <a:t> 2001.</a:t>
            </a:r>
          </a:p>
          <a:p>
            <a:pPr>
              <a:defRPr/>
            </a:pPr>
            <a:r>
              <a:rPr lang="fr-BE" dirty="0"/>
              <a:t>On fiscal </a:t>
            </a:r>
            <a:r>
              <a:rPr lang="fr-BE" dirty="0" err="1"/>
              <a:t>rules</a:t>
            </a:r>
            <a:r>
              <a:rPr lang="fr-BE" dirty="0"/>
              <a:t>: </a:t>
            </a:r>
          </a:p>
          <a:p>
            <a:pPr>
              <a:defRPr/>
            </a:pPr>
            <a:r>
              <a:rPr lang="fr-BE" dirty="0"/>
              <a:t>Murray, </a:t>
            </a:r>
            <a:r>
              <a:rPr lang="fr-BE" dirty="0" err="1"/>
              <a:t>Alisdair</a:t>
            </a:r>
            <a:r>
              <a:rPr lang="fr-BE" dirty="0"/>
              <a:t> and Wilkes, Giles: « Fiscal </a:t>
            </a:r>
            <a:r>
              <a:rPr lang="fr-BE" dirty="0" err="1"/>
              <a:t>Rules</a:t>
            </a:r>
            <a:r>
              <a:rPr lang="fr-BE" dirty="0"/>
              <a:t> OK? », Centre Forum, </a:t>
            </a:r>
            <a:r>
              <a:rPr lang="fr-BE" dirty="0" err="1"/>
              <a:t>January</a:t>
            </a:r>
            <a:r>
              <a:rPr lang="fr-BE" dirty="0"/>
              <a:t> 2009.</a:t>
            </a:r>
          </a:p>
          <a:p>
            <a:pPr>
              <a:defRPr/>
            </a:pPr>
            <a:r>
              <a:rPr lang="fr-BE" dirty="0" err="1"/>
              <a:t>These</a:t>
            </a:r>
            <a:r>
              <a:rPr lang="fr-BE" dirty="0"/>
              <a:t> </a:t>
            </a:r>
            <a:r>
              <a:rPr lang="fr-BE" dirty="0" err="1"/>
              <a:t>authors</a:t>
            </a:r>
            <a:r>
              <a:rPr lang="fr-BE" dirty="0"/>
              <a:t> </a:t>
            </a:r>
            <a:r>
              <a:rPr lang="fr-BE" dirty="0" err="1"/>
              <a:t>arguethat</a:t>
            </a:r>
            <a:r>
              <a:rPr lang="fr-BE" dirty="0"/>
              <a:t> fiscal </a:t>
            </a:r>
            <a:r>
              <a:rPr lang="fr-BE" dirty="0" err="1"/>
              <a:t>rules</a:t>
            </a:r>
            <a:r>
              <a:rPr lang="fr-BE" dirty="0"/>
              <a:t> </a:t>
            </a:r>
            <a:r>
              <a:rPr lang="fr-BE" dirty="0" err="1"/>
              <a:t>allow</a:t>
            </a:r>
            <a:r>
              <a:rPr lang="fr-BE" dirty="0"/>
              <a:t> </a:t>
            </a:r>
            <a:r>
              <a:rPr lang="fr-BE" dirty="0" err="1"/>
              <a:t>governments</a:t>
            </a:r>
            <a:r>
              <a:rPr lang="fr-BE" dirty="0"/>
              <a:t> to </a:t>
            </a:r>
            <a:r>
              <a:rPr lang="fr-BE" dirty="0" err="1"/>
              <a:t>avoid</a:t>
            </a:r>
            <a:r>
              <a:rPr lang="fr-BE" dirty="0"/>
              <a:t> </a:t>
            </a:r>
            <a:r>
              <a:rPr lang="fr-BE" dirty="0" err="1"/>
              <a:t>debate</a:t>
            </a:r>
            <a:r>
              <a:rPr lang="fr-BE" dirty="0"/>
              <a:t> on fiscal </a:t>
            </a:r>
            <a:r>
              <a:rPr lang="fr-BE" dirty="0" err="1"/>
              <a:t>policy</a:t>
            </a:r>
            <a:r>
              <a:rPr lang="fr-BE" dirty="0"/>
              <a:t> issue and to </a:t>
            </a:r>
            <a:r>
              <a:rPr lang="fr-BE" dirty="0" err="1"/>
              <a:t>delegate</a:t>
            </a:r>
            <a:r>
              <a:rPr lang="fr-BE" dirty="0"/>
              <a:t> the </a:t>
            </a:r>
            <a:r>
              <a:rPr lang="fr-BE" dirty="0" err="1"/>
              <a:t>problems</a:t>
            </a:r>
            <a:r>
              <a:rPr lang="fr-BE" dirty="0"/>
              <a:t> </a:t>
            </a:r>
            <a:r>
              <a:rPr lang="fr-BE" dirty="0" err="1"/>
              <a:t>away</a:t>
            </a:r>
            <a:r>
              <a:rPr lang="fr-BE" dirty="0"/>
              <a:t> by </a:t>
            </a:r>
            <a:r>
              <a:rPr lang="fr-BE" dirty="0" err="1"/>
              <a:t>sticking</a:t>
            </a:r>
            <a:r>
              <a:rPr lang="fr-BE" dirty="0"/>
              <a:t> </a:t>
            </a:r>
            <a:r>
              <a:rPr lang="fr-BE" dirty="0" err="1"/>
              <a:t>narrowly</a:t>
            </a:r>
            <a:r>
              <a:rPr lang="fr-BE" dirty="0"/>
              <a:t> to a set of </a:t>
            </a:r>
            <a:r>
              <a:rPr lang="fr-BE" dirty="0" err="1"/>
              <a:t>rules</a:t>
            </a:r>
            <a:r>
              <a:rPr lang="fr-BE" dirty="0"/>
              <a:t> or </a:t>
            </a:r>
            <a:r>
              <a:rPr lang="fr-BE" dirty="0" err="1"/>
              <a:t>pronouncements</a:t>
            </a:r>
            <a:r>
              <a:rPr lang="fr-BE" dirty="0"/>
              <a:t> of experts. </a:t>
            </a:r>
          </a:p>
        </p:txBody>
      </p:sp>
      <p:sp>
        <p:nvSpPr>
          <p:cNvPr id="512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D158E6E3-81E6-46DA-80DD-CE7D903071F4}" type="slidenum">
              <a:rPr lang="en-GB" smtClean="0">
                <a:solidFill>
                  <a:schemeClr val="tx1"/>
                </a:solidFill>
                <a:latin typeface="Arial" charset="0"/>
              </a:rPr>
              <a:pPr eaLnBrk="1" hangingPunct="1">
                <a:defRPr/>
              </a:pPr>
              <a:t>24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7681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GB" dirty="0"/>
          </a:p>
          <a:p>
            <a:pPr>
              <a:buFont typeface="Wingdings" pitchFamily="2" charset="2"/>
              <a:buChar char="Ø"/>
              <a:defRPr/>
            </a:pPr>
            <a:endParaRPr lang="en-GB" dirty="0"/>
          </a:p>
          <a:p>
            <a:pPr>
              <a:buFont typeface="Wingdings" pitchFamily="2" charset="2"/>
              <a:buChar char="Ø"/>
              <a:defRPr/>
            </a:pPr>
            <a:r>
              <a:rPr lang="en-GB" dirty="0"/>
              <a:t> They may apply to every tier of government.</a:t>
            </a:r>
          </a:p>
          <a:p>
            <a:pPr>
              <a:spcBef>
                <a:spcPct val="0"/>
              </a:spcBef>
              <a:defRPr/>
            </a:pPr>
            <a:endParaRPr lang="fr-BE" dirty="0"/>
          </a:p>
          <a:p>
            <a:pPr>
              <a:spcBef>
                <a:spcPct val="0"/>
              </a:spcBef>
              <a:defRPr/>
            </a:pPr>
            <a:endParaRPr lang="fr-BE" dirty="0"/>
          </a:p>
          <a:p>
            <a:pPr>
              <a:spcBef>
                <a:spcPct val="0"/>
              </a:spcBef>
              <a:defRPr/>
            </a:pPr>
            <a:endParaRPr lang="fr-BE" dirty="0"/>
          </a:p>
          <a:p>
            <a:pPr>
              <a:spcBef>
                <a:spcPct val="0"/>
              </a:spcBef>
              <a:defRPr/>
            </a:pPr>
            <a:r>
              <a:rPr lang="fr-BE" dirty="0"/>
              <a:t>NB</a:t>
            </a:r>
          </a:p>
          <a:p>
            <a:pPr>
              <a:defRPr/>
            </a:pPr>
            <a:r>
              <a:rPr lang="en-GB" dirty="0">
                <a:latin typeface="+mn-lt"/>
              </a:rPr>
              <a:t>G </a:t>
            </a:r>
            <a:r>
              <a:rPr lang="en-GB" dirty="0" err="1">
                <a:latin typeface="+mn-lt"/>
              </a:rPr>
              <a:t>Kopits</a:t>
            </a:r>
            <a:r>
              <a:rPr lang="en-GB" dirty="0">
                <a:latin typeface="+mn-lt"/>
              </a:rPr>
              <a:t> and S </a:t>
            </a:r>
            <a:r>
              <a:rPr lang="en-GB" dirty="0" err="1">
                <a:latin typeface="+mn-lt"/>
              </a:rPr>
              <a:t>Symansky</a:t>
            </a:r>
            <a:r>
              <a:rPr lang="en-GB" dirty="0">
                <a:latin typeface="+mn-lt"/>
              </a:rPr>
              <a:t>, ‘Fiscal policy rules’, 1998.: An effective fiscal rule should be: “well defined, transparent, simple, flexible, adequate, enforceable, consistent and efficient.”</a:t>
            </a:r>
          </a:p>
          <a:p>
            <a:pPr>
              <a:defRPr/>
            </a:pPr>
            <a:r>
              <a:rPr lang="fr-BE" dirty="0" err="1">
                <a:latin typeface="+mn-lt"/>
              </a:rPr>
              <a:t>Kopits</a:t>
            </a:r>
            <a:r>
              <a:rPr lang="fr-BE" dirty="0">
                <a:latin typeface="+mn-lt"/>
              </a:rPr>
              <a:t>, George: « Fiscal </a:t>
            </a:r>
            <a:r>
              <a:rPr lang="fr-BE" dirty="0" err="1">
                <a:latin typeface="+mn-lt"/>
              </a:rPr>
              <a:t>Rules</a:t>
            </a:r>
            <a:r>
              <a:rPr lang="fr-BE" dirty="0">
                <a:latin typeface="+mn-lt"/>
              </a:rPr>
              <a:t>: </a:t>
            </a:r>
            <a:r>
              <a:rPr lang="fr-BE" dirty="0" err="1">
                <a:latin typeface="+mn-lt"/>
              </a:rPr>
              <a:t>Useful</a:t>
            </a:r>
            <a:r>
              <a:rPr lang="fr-BE" dirty="0">
                <a:latin typeface="+mn-lt"/>
              </a:rPr>
              <a:t> Policy Framework or </a:t>
            </a:r>
            <a:r>
              <a:rPr lang="fr-BE" dirty="0" err="1">
                <a:latin typeface="+mn-lt"/>
              </a:rPr>
              <a:t>Uncessary</a:t>
            </a:r>
            <a:r>
              <a:rPr lang="fr-BE" dirty="0">
                <a:latin typeface="+mn-lt"/>
              </a:rPr>
              <a:t> </a:t>
            </a:r>
            <a:r>
              <a:rPr lang="fr-BE" dirty="0" err="1">
                <a:latin typeface="+mn-lt"/>
              </a:rPr>
              <a:t>Ornament</a:t>
            </a:r>
            <a:r>
              <a:rPr lang="fr-BE" dirty="0">
                <a:latin typeface="+mn-lt"/>
              </a:rPr>
              <a:t> », IMF </a:t>
            </a:r>
            <a:r>
              <a:rPr lang="fr-BE" dirty="0" err="1">
                <a:latin typeface="+mn-lt"/>
              </a:rPr>
              <a:t>Working</a:t>
            </a:r>
            <a:r>
              <a:rPr lang="fr-BE" dirty="0">
                <a:latin typeface="+mn-lt"/>
              </a:rPr>
              <a:t> Paper, </a:t>
            </a:r>
            <a:r>
              <a:rPr lang="fr-BE" dirty="0" err="1">
                <a:latin typeface="+mn-lt"/>
              </a:rPr>
              <a:t>September</a:t>
            </a:r>
            <a:r>
              <a:rPr lang="fr-BE" dirty="0">
                <a:latin typeface="+mn-lt"/>
              </a:rPr>
              <a:t> 2001.</a:t>
            </a:r>
          </a:p>
          <a:p>
            <a:pPr>
              <a:defRPr/>
            </a:pPr>
            <a:r>
              <a:rPr lang="fr-BE" dirty="0"/>
              <a:t>On fiscal </a:t>
            </a:r>
            <a:r>
              <a:rPr lang="fr-BE" dirty="0" err="1"/>
              <a:t>rules</a:t>
            </a:r>
            <a:r>
              <a:rPr lang="fr-BE" dirty="0"/>
              <a:t>: </a:t>
            </a:r>
          </a:p>
          <a:p>
            <a:pPr>
              <a:defRPr/>
            </a:pPr>
            <a:r>
              <a:rPr lang="fr-BE" dirty="0"/>
              <a:t>Murray, </a:t>
            </a:r>
            <a:r>
              <a:rPr lang="fr-BE" dirty="0" err="1"/>
              <a:t>Alisdair</a:t>
            </a:r>
            <a:r>
              <a:rPr lang="fr-BE" dirty="0"/>
              <a:t> and Wilkes, Giles: « Fiscal </a:t>
            </a:r>
            <a:r>
              <a:rPr lang="fr-BE" dirty="0" err="1"/>
              <a:t>Rules</a:t>
            </a:r>
            <a:r>
              <a:rPr lang="fr-BE" dirty="0"/>
              <a:t> OK? », Centre Forum, </a:t>
            </a:r>
            <a:r>
              <a:rPr lang="fr-BE" dirty="0" err="1"/>
              <a:t>January</a:t>
            </a:r>
            <a:r>
              <a:rPr lang="fr-BE" dirty="0"/>
              <a:t> 2009.</a:t>
            </a:r>
          </a:p>
          <a:p>
            <a:pPr>
              <a:defRPr/>
            </a:pPr>
            <a:r>
              <a:rPr lang="fr-BE" dirty="0" err="1"/>
              <a:t>These</a:t>
            </a:r>
            <a:r>
              <a:rPr lang="fr-BE" dirty="0"/>
              <a:t> </a:t>
            </a:r>
            <a:r>
              <a:rPr lang="fr-BE" dirty="0" err="1"/>
              <a:t>authors</a:t>
            </a:r>
            <a:r>
              <a:rPr lang="fr-BE" dirty="0"/>
              <a:t> </a:t>
            </a:r>
            <a:r>
              <a:rPr lang="fr-BE" dirty="0" err="1"/>
              <a:t>arguethat</a:t>
            </a:r>
            <a:r>
              <a:rPr lang="fr-BE" dirty="0"/>
              <a:t> fiscal </a:t>
            </a:r>
            <a:r>
              <a:rPr lang="fr-BE" dirty="0" err="1"/>
              <a:t>rules</a:t>
            </a:r>
            <a:r>
              <a:rPr lang="fr-BE" dirty="0"/>
              <a:t> </a:t>
            </a:r>
            <a:r>
              <a:rPr lang="fr-BE" dirty="0" err="1"/>
              <a:t>allow</a:t>
            </a:r>
            <a:r>
              <a:rPr lang="fr-BE" dirty="0"/>
              <a:t> </a:t>
            </a:r>
            <a:r>
              <a:rPr lang="fr-BE" dirty="0" err="1"/>
              <a:t>governments</a:t>
            </a:r>
            <a:r>
              <a:rPr lang="fr-BE" dirty="0"/>
              <a:t> to </a:t>
            </a:r>
            <a:r>
              <a:rPr lang="fr-BE" dirty="0" err="1"/>
              <a:t>avoid</a:t>
            </a:r>
            <a:r>
              <a:rPr lang="fr-BE" dirty="0"/>
              <a:t> </a:t>
            </a:r>
            <a:r>
              <a:rPr lang="fr-BE" dirty="0" err="1"/>
              <a:t>debate</a:t>
            </a:r>
            <a:r>
              <a:rPr lang="fr-BE" dirty="0"/>
              <a:t> on fiscal </a:t>
            </a:r>
            <a:r>
              <a:rPr lang="fr-BE" dirty="0" err="1"/>
              <a:t>policy</a:t>
            </a:r>
            <a:r>
              <a:rPr lang="fr-BE" dirty="0"/>
              <a:t> issue and to </a:t>
            </a:r>
            <a:r>
              <a:rPr lang="fr-BE" dirty="0" err="1"/>
              <a:t>delegate</a:t>
            </a:r>
            <a:r>
              <a:rPr lang="fr-BE" dirty="0"/>
              <a:t> the </a:t>
            </a:r>
            <a:r>
              <a:rPr lang="fr-BE" dirty="0" err="1"/>
              <a:t>problems</a:t>
            </a:r>
            <a:r>
              <a:rPr lang="fr-BE" dirty="0"/>
              <a:t> </a:t>
            </a:r>
            <a:r>
              <a:rPr lang="fr-BE" dirty="0" err="1"/>
              <a:t>away</a:t>
            </a:r>
            <a:r>
              <a:rPr lang="fr-BE" dirty="0"/>
              <a:t> by </a:t>
            </a:r>
            <a:r>
              <a:rPr lang="fr-BE" dirty="0" err="1"/>
              <a:t>sticking</a:t>
            </a:r>
            <a:r>
              <a:rPr lang="fr-BE" dirty="0"/>
              <a:t> </a:t>
            </a:r>
            <a:r>
              <a:rPr lang="fr-BE" dirty="0" err="1"/>
              <a:t>narrowly</a:t>
            </a:r>
            <a:r>
              <a:rPr lang="fr-BE" dirty="0"/>
              <a:t> to a set of </a:t>
            </a:r>
            <a:r>
              <a:rPr lang="fr-BE" dirty="0" err="1"/>
              <a:t>rules</a:t>
            </a:r>
            <a:r>
              <a:rPr lang="fr-BE" dirty="0"/>
              <a:t> or </a:t>
            </a:r>
            <a:r>
              <a:rPr lang="fr-BE" dirty="0" err="1"/>
              <a:t>pronouncements</a:t>
            </a:r>
            <a:r>
              <a:rPr lang="fr-BE" dirty="0"/>
              <a:t> of experts. </a:t>
            </a:r>
          </a:p>
        </p:txBody>
      </p:sp>
      <p:sp>
        <p:nvSpPr>
          <p:cNvPr id="512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D158E6E3-81E6-46DA-80DD-CE7D903071F4}" type="slidenum">
              <a:rPr lang="en-GB" smtClean="0">
                <a:solidFill>
                  <a:schemeClr val="tx1"/>
                </a:solidFill>
                <a:latin typeface="Arial" charset="0"/>
              </a:rPr>
              <a:pPr eaLnBrk="1" hangingPunct="1">
                <a:defRPr/>
              </a:pPr>
              <a:t>25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0353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SGP – agreement among EU member-states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25/05/2016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17C05F-74EC-47E2-8A1A-E668C4AC019A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2310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5FF52A0-9610-431C-97A4-26DA66DC2C00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87875"/>
            <a:ext cx="5505450" cy="4344988"/>
          </a:xfrm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674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D377509-D614-4202-A8FA-E9C6855701BC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87875"/>
            <a:ext cx="5505450" cy="4344988"/>
          </a:xfrm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192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altLang="en-US" dirty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38864" indent="-284178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36714" indent="-227343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591399" indent="-227343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46084" indent="-227343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00770" indent="-22734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55455" indent="-22734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10141" indent="-22734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64826" indent="-22734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15425F11-7E47-4BA2-B9CE-5BE559107D83}" type="slidenum">
              <a:rPr lang="fr-BE" smtClean="0">
                <a:solidFill>
                  <a:schemeClr val="tx1"/>
                </a:solidFill>
                <a:latin typeface="Arial" charset="0"/>
              </a:rPr>
              <a:pPr eaLnBrk="1" hangingPunct="1">
                <a:defRPr/>
              </a:pPr>
              <a:t>4</a:t>
            </a:fld>
            <a:endParaRPr lang="fr-BE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420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CACC3-5AE1-4083-A491-A37993F9C311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0812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altLang="en-US" dirty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214C8A87-0059-4600-A6D9-CAE65FE49342}" type="slidenum">
              <a:rPr lang="fr-BE" smtClean="0">
                <a:solidFill>
                  <a:schemeClr val="tx1"/>
                </a:solidFill>
                <a:latin typeface="Arial" charset="0"/>
              </a:rPr>
              <a:pPr eaLnBrk="1" hangingPunct="1">
                <a:defRPr/>
              </a:pPr>
              <a:t>12</a:t>
            </a:fld>
            <a:endParaRPr lang="fr-BE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57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4787A6-BA14-48F6-AB04-940459247784}" type="slidenum">
              <a:rPr lang="en-GB"/>
              <a:pPr>
                <a:defRPr/>
              </a:pPr>
              <a:t>14</a:t>
            </a:fld>
            <a:endParaRPr lang="en-GB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725488"/>
            <a:ext cx="4827588" cy="3621087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874269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en-US" dirty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349CBD06-3AD9-43BC-9ED7-93F8D5521EBC}" type="slidenum">
              <a:rPr lang="fr-BE" smtClean="0">
                <a:solidFill>
                  <a:schemeClr val="tx1"/>
                </a:solidFill>
                <a:latin typeface="Arial" charset="0"/>
              </a:rPr>
              <a:pPr eaLnBrk="1" hangingPunct="1">
                <a:defRPr/>
              </a:pPr>
              <a:t>17</a:t>
            </a:fld>
            <a:endParaRPr lang="fr-BE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3901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altLang="en-US" dirty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9227295B-8408-4EED-82DD-0674C227F9B6}" type="slidenum">
              <a:rPr lang="fr-BE" smtClean="0">
                <a:solidFill>
                  <a:schemeClr val="tx1"/>
                </a:solidFill>
                <a:latin typeface="Arial" charset="0"/>
              </a:rPr>
              <a:pPr eaLnBrk="1" hangingPunct="1">
                <a:defRPr/>
              </a:pPr>
              <a:t>18</a:t>
            </a:fld>
            <a:endParaRPr lang="fr-BE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4260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en-US"/>
          </a:p>
        </p:txBody>
      </p:sp>
      <p:sp>
        <p:nvSpPr>
          <p:cNvPr id="634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fld id="{466251D7-622D-4331-AC4F-D029C262B2C1}" type="slidenum">
              <a:rPr lang="en-GB" smtClean="0">
                <a:solidFill>
                  <a:schemeClr val="tx1"/>
                </a:solidFill>
                <a:latin typeface="Arial" charset="0"/>
              </a:rPr>
              <a:pPr eaLnBrk="1" hangingPunct="1">
                <a:defRPr/>
              </a:pPr>
              <a:t>19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144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itchFamily="34" charset="0"/>
                <a:cs typeface="Arial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  <a:cs typeface="Arial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  <a:cs typeface="Arial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  <a:cs typeface="Arial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4A1A3703-E2D8-4523-8438-144902B7ED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5E25E-350F-443B-96A0-D0D7D424EF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EB590-18D8-4451-8401-571F86F02F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71F27-4B84-46AE-8D2E-A22C074664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46F0A-650A-4A74-9528-69A87E2682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94A57-976D-412D-BD19-76538A9503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63514-95A0-4FA0-BBDF-D238A99310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4D07F-267C-489E-916E-2744770707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C9FE7-46E1-4D42-877F-355DA3DDEB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1B0AC-FC37-41B5-94E2-EF7E177FEC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D5076-B648-47B8-A704-DE17F01843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65B8195-951F-40E7-8BDC-B10F0CE4AF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259632" y="3501008"/>
            <a:ext cx="6480720" cy="936104"/>
          </a:xfrm>
        </p:spPr>
        <p:txBody>
          <a:bodyPr/>
          <a:lstStyle/>
          <a:p>
            <a:pPr algn="ctr"/>
            <a:r>
              <a:rPr lang="en-US" altLang="en-US" sz="2800" dirty="0"/>
              <a:t>Module 1.3: Macroeconomics &amp; the Budget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64421" y="1772816"/>
            <a:ext cx="7215188" cy="790575"/>
          </a:xfrm>
        </p:spPr>
        <p:txBody>
          <a:bodyPr/>
          <a:lstStyle/>
          <a:p>
            <a:pPr indent="0" algn="ctr" eaLnBrk="1" hangingPunct="1"/>
            <a:r>
              <a:rPr lang="en-US" altLang="en-US" sz="2800" dirty="0">
                <a:solidFill>
                  <a:srgbClr val="FFC000"/>
                </a:solidFill>
              </a:rPr>
              <a:t>INTRODUCTION TO </a:t>
            </a:r>
            <a:br>
              <a:rPr lang="en-US" altLang="en-US" sz="2800" dirty="0">
                <a:solidFill>
                  <a:srgbClr val="FFC000"/>
                </a:solidFill>
              </a:rPr>
            </a:br>
            <a:r>
              <a:rPr lang="en-US" altLang="en-US" sz="2800" dirty="0">
                <a:solidFill>
                  <a:srgbClr val="FFC000"/>
                </a:solidFill>
              </a:rPr>
              <a:t>PUBLIC FINANCE MANAGEMENT</a:t>
            </a:r>
            <a:endParaRPr lang="en-GB" altLang="en-US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31888"/>
            <a:ext cx="8229600" cy="368300"/>
          </a:xfrm>
        </p:spPr>
        <p:txBody>
          <a:bodyPr/>
          <a:lstStyle/>
          <a:p>
            <a:pPr algn="ctr"/>
            <a:r>
              <a:rPr lang="en-US" sz="1800" dirty="0"/>
              <a:t>Statement of Government Operations</a:t>
            </a:r>
          </a:p>
        </p:txBody>
      </p:sp>
      <p:pic>
        <p:nvPicPr>
          <p:cNvPr id="14340" name="Picture 4" descr="tmp_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1462360"/>
            <a:ext cx="7559675" cy="520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4D07F-267C-489E-916E-274477070761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sz="3200" dirty="0"/>
              <a:t>Module Outline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28596" y="2492375"/>
            <a:ext cx="8401080" cy="3722707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GB" altLang="en-US" i="0" dirty="0"/>
              <a:t>How to look at the economy; the role of PFM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GB" altLang="en-US" i="0" dirty="0"/>
              <a:t>The Government ‘Fiscal Constraint’; how to read a </a:t>
            </a:r>
            <a:r>
              <a:rPr lang="en-US" altLang="en-US" i="0" dirty="0"/>
              <a:t>Statement of Government Operations</a:t>
            </a:r>
            <a:endParaRPr lang="en-GB" altLang="en-US" i="0" dirty="0"/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GB" altLang="en-US" b="1" i="0" dirty="0">
                <a:solidFill>
                  <a:srgbClr val="FF0000"/>
                </a:solidFill>
              </a:rPr>
              <a:t>Definitions of the ‘Deficit’; the </a:t>
            </a:r>
            <a:r>
              <a:rPr lang="en-US" altLang="en-US" b="1" i="0" dirty="0">
                <a:solidFill>
                  <a:srgbClr val="FF0000"/>
                </a:solidFill>
              </a:rPr>
              <a:t>starting point for budgetary analysis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US" altLang="en-US" i="0" dirty="0"/>
              <a:t>How to finance the Deficit; impact on the economy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US" altLang="en-US" i="0" dirty="0"/>
              <a:t>How PFM can contribute to macro-fiscal stability?</a:t>
            </a:r>
            <a:endParaRPr lang="en-GB" altLang="en-US" i="0" dirty="0"/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</a:pPr>
            <a:endParaRPr lang="en-GB" altLang="en-US" b="1" dirty="0"/>
          </a:p>
          <a:p>
            <a:endParaRPr lang="en-GB" altLang="en-US" dirty="0">
              <a:solidFill>
                <a:srgbClr val="FF0000"/>
              </a:solidFill>
            </a:endParaRPr>
          </a:p>
          <a:p>
            <a:endParaRPr lang="en-GB" altLang="en-US" dirty="0"/>
          </a:p>
          <a:p>
            <a:endParaRPr lang="en-GB" altLang="en-US" dirty="0"/>
          </a:p>
          <a:p>
            <a:endParaRPr lang="en-GB" alt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577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250825" y="1428736"/>
            <a:ext cx="5834063" cy="5072098"/>
          </a:xfrm>
        </p:spPr>
        <p:txBody>
          <a:bodyPr/>
          <a:lstStyle/>
          <a:p>
            <a:pPr>
              <a:spcAft>
                <a:spcPts val="600"/>
              </a:spcAft>
              <a:buClrTx/>
              <a:buFontTx/>
              <a:buNone/>
              <a:defRPr/>
            </a:pPr>
            <a:r>
              <a:rPr lang="en-GB" altLang="en-US" sz="2800" b="1" i="0" dirty="0"/>
              <a:t>Which budget deficit</a:t>
            </a:r>
            <a:r>
              <a:rPr lang="en-GB" altLang="en-US" sz="3200" b="1" i="0" dirty="0"/>
              <a:t>?</a:t>
            </a:r>
          </a:p>
          <a:p>
            <a:pPr marL="0" indent="0">
              <a:spcAft>
                <a:spcPts val="1200"/>
              </a:spcAft>
              <a:buClrTx/>
              <a:buFontTx/>
              <a:buNone/>
              <a:defRPr/>
            </a:pPr>
            <a:r>
              <a:rPr lang="en-GB" altLang="en-US" sz="1800" dirty="0">
                <a:solidFill>
                  <a:srgbClr val="FF0000"/>
                </a:solidFill>
              </a:rPr>
              <a:t>‘A deficit may be like an elephant: one always recognises it when one sees it, even though it may be difficult to measure or describe it in a way that is satisfactory to everybody and for every purpose’</a:t>
            </a:r>
            <a:r>
              <a:rPr lang="en-GB" altLang="en-US" sz="1800" dirty="0"/>
              <a:t> </a:t>
            </a:r>
            <a:r>
              <a:rPr lang="en-GB" altLang="en-US" sz="1800" i="0" dirty="0"/>
              <a:t>(V. </a:t>
            </a:r>
            <a:r>
              <a:rPr lang="en-GB" altLang="en-US" sz="1800" i="0" dirty="0" err="1"/>
              <a:t>Tanzi</a:t>
            </a:r>
            <a:r>
              <a:rPr lang="en-GB" altLang="en-US" sz="1800" i="0" dirty="0"/>
              <a:t>)</a:t>
            </a:r>
            <a:r>
              <a:rPr lang="en-GB" altLang="en-US" sz="1800" dirty="0"/>
              <a:t> </a:t>
            </a:r>
          </a:p>
          <a:p>
            <a:pPr>
              <a:spcAft>
                <a:spcPts val="300"/>
              </a:spcAft>
              <a:buClrTx/>
              <a:buFontTx/>
              <a:buNone/>
              <a:defRPr/>
            </a:pPr>
            <a:r>
              <a:rPr lang="en-GB" altLang="en-US" sz="2000" i="0" dirty="0"/>
              <a:t>Four commonly used concepts: </a:t>
            </a:r>
          </a:p>
          <a:p>
            <a:pPr>
              <a:spcAft>
                <a:spcPts val="300"/>
              </a:spcAft>
              <a:buClrTx/>
              <a:defRPr/>
            </a:pPr>
            <a:r>
              <a:rPr lang="en-GB" altLang="en-US" sz="2000" i="0" dirty="0"/>
              <a:t>Overall balance (‘budget’ or fiscal balance)</a:t>
            </a:r>
          </a:p>
          <a:p>
            <a:pPr>
              <a:spcAft>
                <a:spcPts val="300"/>
              </a:spcAft>
              <a:buClrTx/>
              <a:defRPr/>
            </a:pPr>
            <a:r>
              <a:rPr lang="en-GB" altLang="en-US" sz="2000" i="0" dirty="0"/>
              <a:t>Primary balance</a:t>
            </a:r>
          </a:p>
          <a:p>
            <a:pPr>
              <a:spcAft>
                <a:spcPts val="300"/>
              </a:spcAft>
              <a:buClrTx/>
              <a:defRPr/>
            </a:pPr>
            <a:r>
              <a:rPr lang="en-GB" altLang="en-US" sz="2000" i="0" dirty="0"/>
              <a:t>Revenue balance (or current balance)</a:t>
            </a:r>
          </a:p>
          <a:p>
            <a:pPr>
              <a:spcAft>
                <a:spcPts val="300"/>
              </a:spcAft>
              <a:buClrTx/>
              <a:defRPr/>
            </a:pPr>
            <a:r>
              <a:rPr lang="en-GB" altLang="en-US" sz="2000" i="0" dirty="0"/>
              <a:t>Overall balance without external grants</a:t>
            </a:r>
          </a:p>
        </p:txBody>
      </p:sp>
      <p:pic>
        <p:nvPicPr>
          <p:cNvPr id="11269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69000" y="1052513"/>
            <a:ext cx="3175000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214422"/>
            <a:ext cx="8229600" cy="660389"/>
          </a:xfrm>
        </p:spPr>
        <p:txBody>
          <a:bodyPr/>
          <a:lstStyle/>
          <a:p>
            <a:pPr algn="ctr"/>
            <a:r>
              <a:rPr lang="en-GB" dirty="0"/>
              <a:t>Basic fiscal indicators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643470"/>
          </a:xfrm>
        </p:spPr>
        <p:txBody>
          <a:bodyPr>
            <a:noAutofit/>
          </a:bodyPr>
          <a:lstStyle/>
          <a:p>
            <a:pPr indent="11113">
              <a:spcAft>
                <a:spcPts val="1200"/>
              </a:spcAft>
              <a:buNone/>
              <a:tabLst>
                <a:tab pos="3760788" algn="l"/>
              </a:tabLst>
            </a:pPr>
            <a:r>
              <a:rPr lang="en-GB" sz="1800" i="0" u="sng" dirty="0"/>
              <a:t>FISCAL INDICATOR</a:t>
            </a:r>
            <a:r>
              <a:rPr lang="en-GB" sz="1800" i="0" dirty="0"/>
              <a:t>	</a:t>
            </a:r>
            <a:r>
              <a:rPr lang="en-GB" sz="1800" i="0" u="sng" dirty="0"/>
              <a:t>DEFINITION</a:t>
            </a:r>
            <a:endParaRPr lang="el-GR" sz="1800" i="0" dirty="0"/>
          </a:p>
          <a:p>
            <a:pPr>
              <a:spcAft>
                <a:spcPts val="600"/>
              </a:spcAft>
              <a:tabLst>
                <a:tab pos="3760788" algn="l"/>
              </a:tabLst>
            </a:pPr>
            <a:r>
              <a:rPr lang="en-GB" sz="1800" i="0" dirty="0"/>
              <a:t>Overall (fiscal) balance 	Expenditure – Income (Revenue)</a:t>
            </a:r>
            <a:endParaRPr lang="el-GR" sz="1800" i="0" dirty="0"/>
          </a:p>
          <a:p>
            <a:pPr>
              <a:spcAft>
                <a:spcPts val="600"/>
              </a:spcAft>
              <a:tabLst>
                <a:tab pos="3760788" algn="l"/>
              </a:tabLst>
            </a:pPr>
            <a:r>
              <a:rPr lang="en-GB" sz="1800" i="0" dirty="0"/>
              <a:t>Primary balance 	Fiscal balance – interest payments</a:t>
            </a:r>
            <a:endParaRPr lang="el-GR" sz="1800" i="0" dirty="0"/>
          </a:p>
          <a:p>
            <a:pPr>
              <a:spcAft>
                <a:spcPts val="600"/>
              </a:spcAft>
              <a:tabLst>
                <a:tab pos="3760788" algn="l"/>
              </a:tabLst>
            </a:pPr>
            <a:r>
              <a:rPr lang="en-GB" sz="1800" i="0" dirty="0"/>
              <a:t>Current (Revenue) balance 	Current revenues – current 	expenditures</a:t>
            </a:r>
            <a:endParaRPr lang="el-GR" sz="1800" i="0" dirty="0"/>
          </a:p>
          <a:p>
            <a:pPr>
              <a:spcAft>
                <a:spcPts val="600"/>
              </a:spcAft>
              <a:tabLst>
                <a:tab pos="3760788" algn="l"/>
              </a:tabLst>
            </a:pPr>
            <a:r>
              <a:rPr lang="en-GB" sz="1800" i="0" dirty="0"/>
              <a:t>Overall balance w/t grants 	Fiscal balance - grants</a:t>
            </a:r>
            <a:endParaRPr lang="el-GR" sz="1800" i="0" dirty="0"/>
          </a:p>
          <a:p>
            <a:pPr>
              <a:spcAft>
                <a:spcPts val="600"/>
              </a:spcAft>
              <a:tabLst>
                <a:tab pos="3760788" algn="l"/>
              </a:tabLst>
            </a:pPr>
            <a:r>
              <a:rPr lang="en-GB" sz="1800" i="0" dirty="0"/>
              <a:t>External budget balance 	Expenditure – externally financed 	receipts</a:t>
            </a:r>
            <a:endParaRPr lang="el-GR" sz="1800" i="0" dirty="0"/>
          </a:p>
          <a:p>
            <a:pPr>
              <a:spcAft>
                <a:spcPts val="600"/>
              </a:spcAft>
              <a:tabLst>
                <a:tab pos="3760788" algn="l"/>
              </a:tabLst>
            </a:pPr>
            <a:r>
              <a:rPr lang="en-GB" sz="1800" i="0" dirty="0"/>
              <a:t>Domestic budget balance 	Fiscal balance – </a:t>
            </a:r>
            <a:r>
              <a:rPr lang="en-GB" sz="1800" i="0"/>
              <a:t>external budget 	balance</a:t>
            </a:r>
            <a:endParaRPr lang="el-GR" sz="1800" i="0" dirty="0"/>
          </a:p>
          <a:p>
            <a:pPr>
              <a:spcAft>
                <a:spcPts val="600"/>
              </a:spcAft>
              <a:tabLst>
                <a:tab pos="3760788" algn="l"/>
              </a:tabLst>
            </a:pPr>
            <a:r>
              <a:rPr lang="en-GB" sz="1800" i="0" dirty="0"/>
              <a:t>Consolidated balance 	Central + decentralised government 	balance</a:t>
            </a:r>
            <a:endParaRPr lang="el-GR" sz="180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484313"/>
            <a:ext cx="8424862" cy="762000"/>
          </a:xfrm>
        </p:spPr>
        <p:txBody>
          <a:bodyPr/>
          <a:lstStyle/>
          <a:p>
            <a:pPr algn="ctr"/>
            <a:r>
              <a:rPr lang="en-GB" altLang="en-US" dirty="0"/>
              <a:t>‘Above’ or ‘below the line’?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000504"/>
            <a:ext cx="8207375" cy="2500330"/>
          </a:xfrm>
        </p:spPr>
        <p:txBody>
          <a:bodyPr/>
          <a:lstStyle/>
          <a:p>
            <a:pPr marL="742950" lvl="2" indent="-4572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GB" altLang="en-US" sz="2400" dirty="0">
                <a:ea typeface="+mn-ea"/>
                <a:cs typeface="+mn-cs"/>
              </a:rPr>
              <a:t>What about...?</a:t>
            </a:r>
          </a:p>
          <a:p>
            <a:pPr marL="742950" lvl="2" indent="-4572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altLang="en-US" sz="2400" dirty="0">
                <a:ea typeface="+mn-ea"/>
                <a:cs typeface="+mn-cs"/>
              </a:rPr>
              <a:t>Interest payment </a:t>
            </a:r>
          </a:p>
          <a:p>
            <a:pPr marL="742950" lvl="2" indent="-4572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altLang="en-US" sz="2400" dirty="0">
                <a:ea typeface="+mn-ea"/>
                <a:cs typeface="+mn-cs"/>
              </a:rPr>
              <a:t>Principal repayment (amortisation)</a:t>
            </a:r>
          </a:p>
          <a:p>
            <a:pPr marL="742950" lvl="2" indent="-4572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altLang="en-US" sz="2400" dirty="0">
                <a:ea typeface="+mn-ea"/>
                <a:cs typeface="+mn-cs"/>
              </a:rPr>
              <a:t>New loans</a:t>
            </a:r>
          </a:p>
          <a:p>
            <a:pPr marL="742950" lvl="2" indent="-4572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altLang="en-US" sz="2400" dirty="0">
                <a:ea typeface="+mn-ea"/>
                <a:cs typeface="+mn-cs"/>
              </a:rPr>
              <a:t>Budget support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20713" y="2643182"/>
            <a:ext cx="8207375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2" indent="-457200" algn="l" defTabSz="914400" rtl="0" eaLnBrk="0" fontAlgn="base" latinLnBrk="0" hangingPunct="0">
              <a:lnSpc>
                <a:spcPct val="90000"/>
              </a:lnSpc>
              <a:spcBef>
                <a:spcPct val="6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altLang="en-US" sz="2400" b="0" i="0" u="none" strike="noStrike" kern="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20713" y="2357430"/>
            <a:ext cx="8207375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95250" marR="0" lvl="0" algn="l" defTabSz="900113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chemeClr val="bg1"/>
              </a:buClr>
              <a:buSzTx/>
              <a:defRPr/>
            </a:pPr>
            <a:r>
              <a:rPr kumimoji="0" lang="en-GB" sz="2400" b="0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‘Above the line’</a:t>
            </a:r>
            <a:r>
              <a:rPr kumimoji="0" lang="en-GB" sz="2400" b="0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revenue/expenditure</a:t>
            </a:r>
          </a:p>
          <a:p>
            <a:pPr marL="95250" marR="0" lvl="0" algn="l" defTabSz="900113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Tx/>
              <a:defRPr/>
            </a:pPr>
            <a:r>
              <a:rPr kumimoji="0" lang="en-GB" sz="2400" b="0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‘Below the line’</a:t>
            </a:r>
            <a:r>
              <a:rPr kumimoji="0" lang="en-GB" sz="2400" b="0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net financing (because it creates or takes away a liability)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allAtOnce"/>
      <p:bldP spid="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785938"/>
            <a:ext cx="8229600" cy="3529012"/>
          </a:xfrm>
        </p:spPr>
        <p:txBody>
          <a:bodyPr/>
          <a:lstStyle/>
          <a:p>
            <a:pPr algn="ctr"/>
            <a:endParaRPr lang="en-GB" i="0" dirty="0"/>
          </a:p>
          <a:p>
            <a:pPr algn="ctr">
              <a:spcBef>
                <a:spcPts val="0"/>
              </a:spcBef>
              <a:spcAft>
                <a:spcPts val="1200"/>
              </a:spcAft>
              <a:buFontTx/>
              <a:buNone/>
            </a:pPr>
            <a:r>
              <a:rPr lang="en-GB" sz="2800" b="1" i="0" dirty="0"/>
              <a:t>CASE STUDY - EXERCISE</a:t>
            </a:r>
          </a:p>
          <a:p>
            <a:pPr algn="ctr">
              <a:buFontTx/>
              <a:buNone/>
            </a:pPr>
            <a:r>
              <a:rPr lang="en-GB" dirty="0"/>
              <a:t>ANALYSIS </a:t>
            </a:r>
          </a:p>
          <a:p>
            <a:pPr algn="ctr">
              <a:buFontTx/>
              <a:buNone/>
            </a:pPr>
            <a:r>
              <a:rPr lang="en-GB" dirty="0"/>
              <a:t>STATEMENT OF GOVERNMENT </a:t>
            </a:r>
            <a:r>
              <a:rPr lang="en-GB"/>
              <a:t>OPERATIONS </a:t>
            </a:r>
          </a:p>
          <a:p>
            <a:pPr algn="ctr">
              <a:buFontTx/>
              <a:buNone/>
            </a:pPr>
            <a:r>
              <a:rPr lang="en-GB" dirty="0"/>
              <a:t>OF MOLDOVA </a:t>
            </a:r>
          </a:p>
          <a:p>
            <a:pPr algn="ctr">
              <a:buFontTx/>
              <a:buNone/>
            </a:pPr>
            <a:r>
              <a:rPr lang="en-GB" i="0" dirty="0"/>
              <a:t>30 </a:t>
            </a:r>
            <a:r>
              <a:rPr lang="en-GB" i="0" dirty="0" err="1"/>
              <a:t>mins</a:t>
            </a:r>
            <a:endParaRPr lang="el-GR" i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sz="3200" dirty="0"/>
              <a:t>Module Outline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28596" y="2492375"/>
            <a:ext cx="8401080" cy="3722707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GB" altLang="en-US" i="0" dirty="0"/>
              <a:t>How to look at the economy; the role of PFM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GB" altLang="en-US" i="0" dirty="0"/>
              <a:t>The Government ‘Fiscal Constraint’; how to read a </a:t>
            </a:r>
            <a:r>
              <a:rPr lang="en-US" altLang="en-US" i="0" dirty="0"/>
              <a:t>Statement of Government Operations</a:t>
            </a:r>
            <a:endParaRPr lang="en-GB" altLang="en-US" i="0" dirty="0"/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GB" altLang="en-US" i="0" dirty="0"/>
              <a:t>Definitions of the ‘Deficit’; the </a:t>
            </a:r>
            <a:r>
              <a:rPr lang="en-US" altLang="en-US" i="0" dirty="0"/>
              <a:t>starting point for budgetary analysis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US" altLang="en-US" b="1" i="0" dirty="0">
                <a:solidFill>
                  <a:srgbClr val="FF0000"/>
                </a:solidFill>
              </a:rPr>
              <a:t>How to finance the Deficit; impact on the economy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US" altLang="en-US" i="0" dirty="0"/>
              <a:t>How PFM can contribute to macro-fiscal stability?</a:t>
            </a:r>
            <a:endParaRPr lang="en-GB" altLang="en-US" i="0" dirty="0"/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</a:pPr>
            <a:endParaRPr lang="en-GB" altLang="en-US" b="1" dirty="0"/>
          </a:p>
          <a:p>
            <a:endParaRPr lang="en-GB" altLang="en-US" dirty="0">
              <a:solidFill>
                <a:srgbClr val="FF0000"/>
              </a:solidFill>
            </a:endParaRPr>
          </a:p>
          <a:p>
            <a:endParaRPr lang="en-GB" altLang="en-US" dirty="0"/>
          </a:p>
          <a:p>
            <a:endParaRPr lang="en-GB" altLang="en-US" dirty="0"/>
          </a:p>
          <a:p>
            <a:endParaRPr lang="en-GB" alt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649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1"/>
          <p:cNvSpPr>
            <a:spLocks noGrp="1"/>
          </p:cNvSpPr>
          <p:nvPr>
            <p:ph idx="1"/>
          </p:nvPr>
        </p:nvSpPr>
        <p:spPr>
          <a:xfrm>
            <a:off x="428625" y="1844675"/>
            <a:ext cx="8015288" cy="4799013"/>
          </a:xfrm>
        </p:spPr>
        <p:txBody>
          <a:bodyPr/>
          <a:lstStyle/>
          <a:p>
            <a:pPr>
              <a:buFontTx/>
              <a:buNone/>
            </a:pPr>
            <a:endParaRPr lang="fr-BE" altLang="en-US" sz="1800" dirty="0"/>
          </a:p>
          <a:p>
            <a:pPr>
              <a:buFontTx/>
              <a:buNone/>
            </a:pPr>
            <a:endParaRPr lang="fr-BE" altLang="en-US" sz="1800" dirty="0"/>
          </a:p>
        </p:txBody>
      </p:sp>
      <p:grpSp>
        <p:nvGrpSpPr>
          <p:cNvPr id="20483" name="Group 4"/>
          <p:cNvGrpSpPr>
            <a:grpSpLocks/>
          </p:cNvGrpSpPr>
          <p:nvPr/>
        </p:nvGrpSpPr>
        <p:grpSpPr bwMode="auto">
          <a:xfrm>
            <a:off x="428625" y="2587375"/>
            <a:ext cx="8283575" cy="3767389"/>
            <a:chOff x="250825" y="1752600"/>
            <a:chExt cx="8283577" cy="3421410"/>
          </a:xfrm>
        </p:grpSpPr>
        <p:grpSp>
          <p:nvGrpSpPr>
            <p:cNvPr id="20487" name="Group 1028"/>
            <p:cNvGrpSpPr>
              <a:grpSpLocks/>
            </p:cNvGrpSpPr>
            <p:nvPr/>
          </p:nvGrpSpPr>
          <p:grpSpPr bwMode="auto">
            <a:xfrm>
              <a:off x="4800601" y="1785937"/>
              <a:ext cx="3490913" cy="1282700"/>
              <a:chOff x="3033" y="958"/>
              <a:chExt cx="2199" cy="808"/>
            </a:xfrm>
          </p:grpSpPr>
          <p:sp>
            <p:nvSpPr>
              <p:cNvPr id="22" name="Text Box 1029"/>
              <p:cNvSpPr txBox="1">
                <a:spLocks noChangeArrowheads="1"/>
              </p:cNvSpPr>
              <p:nvPr/>
            </p:nvSpPr>
            <p:spPr bwMode="auto">
              <a:xfrm>
                <a:off x="3744" y="958"/>
                <a:ext cx="1488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1600">
                    <a:latin typeface="+mn-lt"/>
                    <a:cs typeface="+mn-cs"/>
                  </a:rPr>
                  <a:t>Banks</a:t>
                </a:r>
              </a:p>
            </p:txBody>
          </p:sp>
          <p:sp>
            <p:nvSpPr>
              <p:cNvPr id="23" name="Text Box 1030"/>
              <p:cNvSpPr txBox="1">
                <a:spLocks noChangeArrowheads="1"/>
              </p:cNvSpPr>
              <p:nvPr/>
            </p:nvSpPr>
            <p:spPr bwMode="auto">
              <a:xfrm>
                <a:off x="3744" y="1265"/>
                <a:ext cx="1488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1600">
                    <a:latin typeface="+mn-lt"/>
                    <a:cs typeface="+mn-cs"/>
                  </a:rPr>
                  <a:t>Individuals</a:t>
                </a:r>
              </a:p>
            </p:txBody>
          </p:sp>
          <p:sp>
            <p:nvSpPr>
              <p:cNvPr id="24" name="Text Box 1031"/>
              <p:cNvSpPr txBox="1">
                <a:spLocks noChangeArrowheads="1"/>
              </p:cNvSpPr>
              <p:nvPr/>
            </p:nvSpPr>
            <p:spPr bwMode="auto">
              <a:xfrm>
                <a:off x="3744" y="1572"/>
                <a:ext cx="1488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1600">
                    <a:latin typeface="+mn-lt"/>
                    <a:cs typeface="+mn-cs"/>
                  </a:rPr>
                  <a:t>Others</a:t>
                </a:r>
              </a:p>
            </p:txBody>
          </p:sp>
          <p:cxnSp>
            <p:nvCxnSpPr>
              <p:cNvPr id="20506" name="AutoShape 1032"/>
              <p:cNvCxnSpPr>
                <a:cxnSpLocks noChangeShapeType="1"/>
                <a:endCxn id="22" idx="1"/>
              </p:cNvCxnSpPr>
              <p:nvPr/>
            </p:nvCxnSpPr>
            <p:spPr bwMode="auto">
              <a:xfrm>
                <a:off x="3033" y="1050"/>
                <a:ext cx="711" cy="5"/>
              </a:xfrm>
              <a:prstGeom prst="bentConnector3">
                <a:avLst>
                  <a:gd name="adj1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stealth" w="lg" len="lg"/>
              </a:ln>
            </p:spPr>
          </p:cxnSp>
          <p:cxnSp>
            <p:nvCxnSpPr>
              <p:cNvPr id="20507" name="AutoShape 1033"/>
              <p:cNvCxnSpPr>
                <a:cxnSpLocks noChangeShapeType="1"/>
              </p:cNvCxnSpPr>
              <p:nvPr/>
            </p:nvCxnSpPr>
            <p:spPr bwMode="auto">
              <a:xfrm>
                <a:off x="3033" y="1050"/>
                <a:ext cx="711" cy="328"/>
              </a:xfrm>
              <a:prstGeom prst="bentConnector3">
                <a:avLst>
                  <a:gd name="adj1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stealth" w="lg" len="lg"/>
              </a:ln>
            </p:spPr>
          </p:cxnSp>
          <p:cxnSp>
            <p:nvCxnSpPr>
              <p:cNvPr id="20508" name="AutoShape 1034"/>
              <p:cNvCxnSpPr>
                <a:cxnSpLocks noChangeShapeType="1"/>
              </p:cNvCxnSpPr>
              <p:nvPr/>
            </p:nvCxnSpPr>
            <p:spPr bwMode="auto">
              <a:xfrm>
                <a:off x="3033" y="1051"/>
                <a:ext cx="711" cy="635"/>
              </a:xfrm>
              <a:prstGeom prst="bentConnector3">
                <a:avLst>
                  <a:gd name="adj1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stealth" w="lg" len="lg"/>
              </a:ln>
            </p:spPr>
          </p:cxnSp>
        </p:grpSp>
        <p:grpSp>
          <p:nvGrpSpPr>
            <p:cNvPr id="20488" name="Group 1035"/>
            <p:cNvGrpSpPr>
              <a:grpSpLocks/>
            </p:cNvGrpSpPr>
            <p:nvPr/>
          </p:nvGrpSpPr>
          <p:grpSpPr bwMode="auto">
            <a:xfrm>
              <a:off x="4462464" y="3425826"/>
              <a:ext cx="4071938" cy="1282700"/>
              <a:chOff x="2811" y="2392"/>
              <a:chExt cx="2565" cy="808"/>
            </a:xfrm>
          </p:grpSpPr>
          <p:sp>
            <p:nvSpPr>
              <p:cNvPr id="16" name="Text Box 1036"/>
              <p:cNvSpPr txBox="1">
                <a:spLocks noChangeArrowheads="1"/>
              </p:cNvSpPr>
              <p:nvPr/>
            </p:nvSpPr>
            <p:spPr bwMode="auto">
              <a:xfrm>
                <a:off x="3744" y="2392"/>
                <a:ext cx="1632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1600">
                    <a:latin typeface="+mn-lt"/>
                    <a:cs typeface="+mn-cs"/>
                  </a:rPr>
                  <a:t>Banks</a:t>
                </a:r>
              </a:p>
            </p:txBody>
          </p:sp>
          <p:sp>
            <p:nvSpPr>
              <p:cNvPr id="17" name="Text Box 1037"/>
              <p:cNvSpPr txBox="1">
                <a:spLocks noChangeArrowheads="1"/>
              </p:cNvSpPr>
              <p:nvPr/>
            </p:nvSpPr>
            <p:spPr bwMode="auto">
              <a:xfrm>
                <a:off x="3744" y="2699"/>
                <a:ext cx="1632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1600">
                    <a:latin typeface="+mn-lt"/>
                    <a:cs typeface="+mn-cs"/>
                  </a:rPr>
                  <a:t>Financial institutions</a:t>
                </a:r>
              </a:p>
            </p:txBody>
          </p:sp>
          <p:sp>
            <p:nvSpPr>
              <p:cNvPr id="18" name="Text Box 1038"/>
              <p:cNvSpPr txBox="1">
                <a:spLocks noChangeArrowheads="1"/>
              </p:cNvSpPr>
              <p:nvPr/>
            </p:nvSpPr>
            <p:spPr bwMode="auto">
              <a:xfrm>
                <a:off x="3744" y="3006"/>
                <a:ext cx="1632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1600">
                    <a:latin typeface="+mn-lt"/>
                    <a:cs typeface="+mn-cs"/>
                  </a:rPr>
                  <a:t>Governments</a:t>
                </a:r>
              </a:p>
            </p:txBody>
          </p:sp>
          <p:cxnSp>
            <p:nvCxnSpPr>
              <p:cNvPr id="20500" name="AutoShape 1039"/>
              <p:cNvCxnSpPr>
                <a:cxnSpLocks noChangeShapeType="1"/>
                <a:stCxn id="13" idx="3"/>
                <a:endCxn id="16" idx="1"/>
              </p:cNvCxnSpPr>
              <p:nvPr/>
            </p:nvCxnSpPr>
            <p:spPr bwMode="auto">
              <a:xfrm>
                <a:off x="2811" y="2487"/>
                <a:ext cx="933" cy="2"/>
              </a:xfrm>
              <a:prstGeom prst="bentConnector3">
                <a:avLst>
                  <a:gd name="adj1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stealth" w="lg" len="lg"/>
              </a:ln>
            </p:spPr>
          </p:cxnSp>
          <p:cxnSp>
            <p:nvCxnSpPr>
              <p:cNvPr id="20501" name="AutoShape 1040"/>
              <p:cNvCxnSpPr>
                <a:cxnSpLocks noChangeShapeType="1"/>
                <a:stCxn id="13" idx="3"/>
                <a:endCxn id="17" idx="1"/>
              </p:cNvCxnSpPr>
              <p:nvPr/>
            </p:nvCxnSpPr>
            <p:spPr bwMode="auto">
              <a:xfrm>
                <a:off x="2811" y="2487"/>
                <a:ext cx="933" cy="309"/>
              </a:xfrm>
              <a:prstGeom prst="bentConnector3">
                <a:avLst>
                  <a:gd name="adj1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stealth" w="lg" len="lg"/>
              </a:ln>
            </p:spPr>
          </p:cxnSp>
          <p:cxnSp>
            <p:nvCxnSpPr>
              <p:cNvPr id="20502" name="AutoShape 1041"/>
              <p:cNvCxnSpPr>
                <a:cxnSpLocks noChangeShapeType="1"/>
                <a:stCxn id="13" idx="3"/>
                <a:endCxn id="18" idx="1"/>
              </p:cNvCxnSpPr>
              <p:nvPr/>
            </p:nvCxnSpPr>
            <p:spPr bwMode="auto">
              <a:xfrm>
                <a:off x="2811" y="2487"/>
                <a:ext cx="933" cy="616"/>
              </a:xfrm>
              <a:prstGeom prst="bentConnector3">
                <a:avLst>
                  <a:gd name="adj1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stealth" w="lg" len="lg"/>
              </a:ln>
            </p:spPr>
          </p:cxnSp>
        </p:grpSp>
        <p:grpSp>
          <p:nvGrpSpPr>
            <p:cNvPr id="20489" name="Group 1042"/>
            <p:cNvGrpSpPr>
              <a:grpSpLocks/>
            </p:cNvGrpSpPr>
            <p:nvPr/>
          </p:nvGrpSpPr>
          <p:grpSpPr bwMode="auto">
            <a:xfrm>
              <a:off x="2268538" y="1752600"/>
              <a:ext cx="2532062" cy="1978025"/>
              <a:chOff x="1429" y="1338"/>
              <a:chExt cx="1595" cy="1246"/>
            </a:xfrm>
          </p:grpSpPr>
          <p:sp>
            <p:nvSpPr>
              <p:cNvPr id="12" name="Text Box 1043"/>
              <p:cNvSpPr txBox="1">
                <a:spLocks noChangeArrowheads="1"/>
              </p:cNvSpPr>
              <p:nvPr/>
            </p:nvSpPr>
            <p:spPr bwMode="auto">
              <a:xfrm>
                <a:off x="1871" y="1338"/>
                <a:ext cx="1153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1600" b="1" i="1" dirty="0">
                    <a:latin typeface="+mn-lt"/>
                    <a:cs typeface="+mn-cs"/>
                  </a:rPr>
                  <a:t>Domestically</a:t>
                </a:r>
                <a:endParaRPr lang="en-US" sz="1600" dirty="0">
                  <a:latin typeface="+mn-lt"/>
                  <a:cs typeface="+mn-cs"/>
                </a:endParaRPr>
              </a:p>
            </p:txBody>
          </p:sp>
          <p:sp>
            <p:nvSpPr>
              <p:cNvPr id="13" name="Text Box 1044"/>
              <p:cNvSpPr txBox="1">
                <a:spLocks noChangeArrowheads="1"/>
              </p:cNvSpPr>
              <p:nvPr/>
            </p:nvSpPr>
            <p:spPr bwMode="auto">
              <a:xfrm>
                <a:off x="1871" y="2390"/>
                <a:ext cx="940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1600" b="1" i="1">
                    <a:latin typeface="+mn-lt"/>
                    <a:cs typeface="+mn-cs"/>
                  </a:rPr>
                  <a:t>Externally</a:t>
                </a:r>
              </a:p>
            </p:txBody>
          </p:sp>
          <p:cxnSp>
            <p:nvCxnSpPr>
              <p:cNvPr id="20495" name="AutoShape 1045"/>
              <p:cNvCxnSpPr>
                <a:cxnSpLocks noChangeShapeType="1"/>
                <a:stCxn id="11" idx="3"/>
                <a:endCxn id="12" idx="1"/>
              </p:cNvCxnSpPr>
              <p:nvPr/>
            </p:nvCxnSpPr>
            <p:spPr bwMode="auto">
              <a:xfrm flipV="1">
                <a:off x="1429" y="1435"/>
                <a:ext cx="442" cy="508"/>
              </a:xfrm>
              <a:prstGeom prst="bentConnector3">
                <a:avLst>
                  <a:gd name="adj1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stealth" w="lg" len="lg"/>
              </a:ln>
            </p:spPr>
          </p:cxnSp>
          <p:cxnSp>
            <p:nvCxnSpPr>
              <p:cNvPr id="20496" name="AutoShape 1046"/>
              <p:cNvCxnSpPr>
                <a:cxnSpLocks noChangeShapeType="1"/>
                <a:stCxn id="11" idx="3"/>
                <a:endCxn id="13" idx="1"/>
              </p:cNvCxnSpPr>
              <p:nvPr/>
            </p:nvCxnSpPr>
            <p:spPr bwMode="auto">
              <a:xfrm>
                <a:off x="1429" y="1943"/>
                <a:ext cx="442" cy="544"/>
              </a:xfrm>
              <a:prstGeom prst="bentConnector3">
                <a:avLst>
                  <a:gd name="adj1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stealth" w="lg" len="lg"/>
              </a:ln>
            </p:spPr>
          </p:cxnSp>
        </p:grpSp>
        <p:sp>
          <p:nvSpPr>
            <p:cNvPr id="9" name="Text Box 1047"/>
            <p:cNvSpPr txBox="1">
              <a:spLocks noChangeArrowheads="1"/>
            </p:cNvSpPr>
            <p:nvPr/>
          </p:nvSpPr>
          <p:spPr bwMode="auto">
            <a:xfrm>
              <a:off x="287338" y="4251314"/>
              <a:ext cx="5365751" cy="922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9250" indent="-349250">
                <a:lnSpc>
                  <a:spcPct val="125000"/>
                </a:lnSpc>
                <a:defRPr/>
              </a:pPr>
              <a:r>
                <a:rPr lang="en-US" sz="1600" b="1" dirty="0">
                  <a:latin typeface="+mn-lt"/>
                  <a:cs typeface="+mn-cs"/>
                </a:rPr>
                <a:t>2.	Not paying and building up Arrears</a:t>
              </a:r>
            </a:p>
            <a:p>
              <a:pPr marL="349250" indent="-349250">
                <a:lnSpc>
                  <a:spcPct val="125000"/>
                </a:lnSpc>
                <a:defRPr/>
              </a:pPr>
              <a:r>
                <a:rPr lang="en-US" sz="1600" b="1" dirty="0">
                  <a:latin typeface="+mn-lt"/>
                  <a:cs typeface="+mn-cs"/>
                </a:rPr>
                <a:t>3.	Selling Assets</a:t>
              </a:r>
            </a:p>
            <a:p>
              <a:pPr marL="349250" indent="-349250">
                <a:lnSpc>
                  <a:spcPct val="125000"/>
                </a:lnSpc>
                <a:defRPr/>
              </a:pPr>
              <a:r>
                <a:rPr lang="en-US" sz="1600" b="1" dirty="0">
                  <a:latin typeface="+mn-lt"/>
                  <a:cs typeface="+mn-cs"/>
                </a:rPr>
                <a:t>4.	</a:t>
              </a:r>
              <a:r>
                <a:rPr lang="en-US" sz="1600" b="1" dirty="0"/>
                <a:t>“Printing Money”</a:t>
              </a:r>
              <a:endParaRPr lang="en-US" sz="1600" b="1" dirty="0">
                <a:latin typeface="+mn-lt"/>
                <a:cs typeface="+mn-cs"/>
              </a:endParaRPr>
            </a:p>
          </p:txBody>
        </p:sp>
        <p:sp useBgFill="1">
          <p:nvSpPr>
            <p:cNvPr id="11" name="Text Box 1027"/>
            <p:cNvSpPr txBox="1">
              <a:spLocks noChangeArrowheads="1"/>
            </p:cNvSpPr>
            <p:nvPr/>
          </p:nvSpPr>
          <p:spPr bwMode="auto">
            <a:xfrm>
              <a:off x="250825" y="2558744"/>
              <a:ext cx="2017713" cy="30746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600" b="1" dirty="0">
                  <a:latin typeface="+mn-lt"/>
                  <a:cs typeface="+mn-cs"/>
                </a:rPr>
                <a:t>1. Borrowing</a:t>
              </a:r>
              <a:endParaRPr lang="en-US" sz="1600" dirty="0">
                <a:latin typeface="+mn-lt"/>
                <a:cs typeface="+mn-cs"/>
              </a:endParaRPr>
            </a:p>
          </p:txBody>
        </p:sp>
      </p:grpSp>
      <p:sp>
        <p:nvSpPr>
          <p:cNvPr id="20485" name="Rectangle 2"/>
          <p:cNvSpPr>
            <a:spLocks noChangeArrowheads="1"/>
          </p:cNvSpPr>
          <p:nvPr/>
        </p:nvSpPr>
        <p:spPr bwMode="auto">
          <a:xfrm>
            <a:off x="214282" y="1916113"/>
            <a:ext cx="4071966" cy="671512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 algn="ctr"/>
            <a:r>
              <a:rPr lang="en-GB" altLang="en-US" sz="2400" dirty="0"/>
              <a:t>What Financing options? </a:t>
            </a:r>
          </a:p>
        </p:txBody>
      </p:sp>
      <p:sp>
        <p:nvSpPr>
          <p:cNvPr id="20486" name="Title 1"/>
          <p:cNvSpPr>
            <a:spLocks noGrp="1"/>
          </p:cNvSpPr>
          <p:nvPr>
            <p:ph type="title"/>
          </p:nvPr>
        </p:nvSpPr>
        <p:spPr>
          <a:xfrm>
            <a:off x="428625" y="1135053"/>
            <a:ext cx="8229600" cy="936625"/>
          </a:xfrm>
        </p:spPr>
        <p:txBody>
          <a:bodyPr/>
          <a:lstStyle/>
          <a:p>
            <a:pPr algn="ctr"/>
            <a:r>
              <a:rPr lang="en-GB" altLang="en-US" dirty="0"/>
              <a:t>Financing the Budget Deficit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/>
          <p:cNvSpPr>
            <a:spLocks noGrp="1"/>
          </p:cNvSpPr>
          <p:nvPr>
            <p:ph idx="1"/>
          </p:nvPr>
        </p:nvSpPr>
        <p:spPr>
          <a:xfrm>
            <a:off x="214313" y="2071678"/>
            <a:ext cx="5357819" cy="471488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en-US" sz="2000" i="0" dirty="0"/>
              <a:t>Crowding out is the reduction of private sector consumption or investment resulting from ‘additional’ government financing [deficit]…</a:t>
            </a:r>
            <a:endParaRPr lang="en-GB" sz="2000" i="0" dirty="0"/>
          </a:p>
          <a:p>
            <a:pPr>
              <a:spcBef>
                <a:spcPts val="0"/>
              </a:spcBef>
              <a:spcAft>
                <a:spcPts val="300"/>
              </a:spcAft>
              <a:buClrTx/>
              <a:defRPr/>
            </a:pPr>
            <a:r>
              <a:rPr lang="en-GB" sz="2000" dirty="0"/>
              <a:t>an additional tax</a:t>
            </a:r>
            <a:r>
              <a:rPr lang="en-GB" sz="2000" i="0" dirty="0"/>
              <a:t>; reduces</a:t>
            </a:r>
            <a:r>
              <a:rPr lang="en-GB" sz="2000" i="0" dirty="0">
                <a:solidFill>
                  <a:srgbClr val="FF0000"/>
                </a:solidFill>
              </a:rPr>
              <a:t> disposable income</a:t>
            </a:r>
            <a:r>
              <a:rPr lang="en-GB" sz="2000" i="0" dirty="0"/>
              <a:t> for private sector;</a:t>
            </a:r>
          </a:p>
          <a:p>
            <a:pPr>
              <a:spcBef>
                <a:spcPts val="0"/>
              </a:spcBef>
              <a:spcAft>
                <a:spcPts val="300"/>
              </a:spcAft>
              <a:buClrTx/>
              <a:defRPr/>
            </a:pPr>
            <a:r>
              <a:rPr lang="en-GB" sz="2000" dirty="0"/>
              <a:t>domestic borrowing</a:t>
            </a:r>
            <a:r>
              <a:rPr lang="en-GB" sz="2000" i="0" dirty="0"/>
              <a:t>; i.e. the effect of increasing the interest rate and the </a:t>
            </a:r>
            <a:r>
              <a:rPr lang="en-GB" sz="2000" i="0" dirty="0">
                <a:solidFill>
                  <a:srgbClr val="FF0000"/>
                </a:solidFill>
              </a:rPr>
              <a:t>cost of borrowing </a:t>
            </a:r>
            <a:r>
              <a:rPr lang="en-GB" sz="2000" i="0" dirty="0"/>
              <a:t>for private sector (or directly limits availability of finance in countries with weak financial markets).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ClrTx/>
              <a:buNone/>
              <a:defRPr/>
            </a:pPr>
            <a:r>
              <a:rPr lang="en-GB" sz="2000" i="0" dirty="0"/>
              <a:t>The negative effect of absorbing scarce resources at the expense of the private sector.</a:t>
            </a:r>
            <a:endParaRPr lang="en-GB" sz="2000" dirty="0"/>
          </a:p>
        </p:txBody>
      </p:sp>
      <p:sp>
        <p:nvSpPr>
          <p:cNvPr id="18435" name="Title 2"/>
          <p:cNvSpPr>
            <a:spLocks noGrp="1"/>
          </p:cNvSpPr>
          <p:nvPr>
            <p:ph type="title"/>
          </p:nvPr>
        </p:nvSpPr>
        <p:spPr>
          <a:xfrm>
            <a:off x="1357290" y="1265240"/>
            <a:ext cx="6357982" cy="592124"/>
          </a:xfrm>
        </p:spPr>
        <p:txBody>
          <a:bodyPr/>
          <a:lstStyle/>
          <a:p>
            <a:pPr algn="ctr"/>
            <a:r>
              <a:rPr lang="en-GB" altLang="en-US" dirty="0"/>
              <a:t>The ‘Crowding Out’ Effect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13388" y="2276475"/>
            <a:ext cx="3522662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916112"/>
            <a:ext cx="8229600" cy="4513283"/>
          </a:xfrm>
        </p:spPr>
        <p:txBody>
          <a:bodyPr/>
          <a:lstStyle/>
          <a:p>
            <a:pPr marL="0" indent="0">
              <a:buClrTx/>
              <a:buFontTx/>
              <a:buNone/>
              <a:defRPr/>
            </a:pPr>
            <a:r>
              <a:rPr lang="en-GB" b="1" dirty="0"/>
              <a:t>The “Snow Ball Effect”</a:t>
            </a:r>
          </a:p>
          <a:p>
            <a:pPr>
              <a:buClrTx/>
              <a:buFont typeface="Symbol"/>
              <a:buChar char="Þ"/>
              <a:defRPr/>
            </a:pPr>
            <a:r>
              <a:rPr lang="en-GB" i="0" dirty="0"/>
              <a:t>Primary deficit is kept stable, </a:t>
            </a:r>
          </a:p>
          <a:p>
            <a:pPr>
              <a:buClrTx/>
              <a:buNone/>
              <a:defRPr/>
            </a:pPr>
            <a:r>
              <a:rPr lang="en-GB" i="0" dirty="0"/>
              <a:t>but debt increases nonetheless...</a:t>
            </a:r>
          </a:p>
          <a:p>
            <a:pPr>
              <a:buClrTx/>
              <a:buNone/>
              <a:defRPr/>
            </a:pPr>
            <a:endParaRPr lang="en-GB" i="0" dirty="0"/>
          </a:p>
          <a:p>
            <a:pPr>
              <a:buClrTx/>
              <a:buFont typeface="Symbol"/>
              <a:buChar char="Þ"/>
              <a:defRPr/>
            </a:pPr>
            <a:r>
              <a:rPr lang="en-GB" i="0" dirty="0"/>
              <a:t>Example:</a:t>
            </a:r>
          </a:p>
          <a:p>
            <a:pPr>
              <a:buClrTx/>
              <a:buFont typeface="Arial" pitchFamily="34" charset="0"/>
              <a:buChar char="•"/>
              <a:defRPr/>
            </a:pPr>
            <a:r>
              <a:rPr lang="en-GB" i="0" dirty="0"/>
              <a:t>2% GDP growth </a:t>
            </a:r>
          </a:p>
          <a:p>
            <a:pPr>
              <a:buClrTx/>
              <a:buFont typeface="Arial" pitchFamily="34" charset="0"/>
              <a:buChar char="•"/>
              <a:defRPr/>
            </a:pPr>
            <a:r>
              <a:rPr lang="en-GB" i="0" dirty="0"/>
              <a:t>7% inflation</a:t>
            </a:r>
          </a:p>
          <a:p>
            <a:pPr>
              <a:buClrTx/>
              <a:buFont typeface="Arial" pitchFamily="34" charset="0"/>
              <a:buChar char="•"/>
              <a:defRPr/>
            </a:pPr>
            <a:r>
              <a:rPr lang="en-GB" i="0" dirty="0"/>
              <a:t>10% interest rate </a:t>
            </a:r>
          </a:p>
          <a:p>
            <a:pPr>
              <a:buClrTx/>
              <a:buFont typeface="Arial" pitchFamily="34" charset="0"/>
              <a:buChar char="•"/>
              <a:defRPr/>
            </a:pPr>
            <a:r>
              <a:rPr lang="en-GB" i="0" dirty="0"/>
              <a:t>Fixed % primary revenue and expenditure of GDP</a:t>
            </a:r>
          </a:p>
          <a:p>
            <a:pPr>
              <a:buClrTx/>
              <a:buFont typeface="Arial" pitchFamily="34" charset="0"/>
              <a:buChar char="•"/>
              <a:defRPr/>
            </a:pPr>
            <a:endParaRPr lang="en-GB" dirty="0"/>
          </a:p>
          <a:p>
            <a:pPr>
              <a:buClrTx/>
              <a:buFont typeface="Arial" pitchFamily="34" charset="0"/>
              <a:buChar char="•"/>
              <a:defRPr/>
            </a:pPr>
            <a:endParaRPr lang="en-GB" dirty="0"/>
          </a:p>
          <a:p>
            <a:pPr>
              <a:buFont typeface="Symbol"/>
              <a:buChar char="Þ"/>
              <a:defRPr/>
            </a:pPr>
            <a:r>
              <a:rPr lang="en-GB" dirty="0"/>
              <a:t> </a:t>
            </a:r>
          </a:p>
        </p:txBody>
      </p:sp>
      <p:pic>
        <p:nvPicPr>
          <p:cNvPr id="24579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5600" y="2071678"/>
            <a:ext cx="3546475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itle 1"/>
          <p:cNvSpPr>
            <a:spLocks noGrp="1"/>
          </p:cNvSpPr>
          <p:nvPr>
            <p:ph type="title"/>
          </p:nvPr>
        </p:nvSpPr>
        <p:spPr>
          <a:xfrm>
            <a:off x="417513" y="979488"/>
            <a:ext cx="8229600" cy="936625"/>
          </a:xfrm>
        </p:spPr>
        <p:txBody>
          <a:bodyPr/>
          <a:lstStyle/>
          <a:p>
            <a:pPr algn="ctr"/>
            <a:r>
              <a:rPr lang="en-GB" altLang="en-US" dirty="0"/>
              <a:t>Challenges with Financing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sz="3200" dirty="0"/>
              <a:t>Module Outline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28596" y="2492375"/>
            <a:ext cx="8401080" cy="3722707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GB" altLang="en-US" b="1" i="0" dirty="0">
                <a:solidFill>
                  <a:srgbClr val="FF0000"/>
                </a:solidFill>
              </a:rPr>
              <a:t>How to look at the economy; the role of PFM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GB" altLang="en-US" i="0" dirty="0"/>
              <a:t>The Government ‘Fiscal Constraint’; how to read a </a:t>
            </a:r>
            <a:r>
              <a:rPr lang="en-US" altLang="en-US" i="0" dirty="0"/>
              <a:t>Statement of Government Operations</a:t>
            </a:r>
            <a:endParaRPr lang="en-GB" altLang="en-US" i="0" dirty="0"/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GB" altLang="en-US" i="0" dirty="0"/>
              <a:t>Definitions of the ‘Deficit’; the </a:t>
            </a:r>
            <a:r>
              <a:rPr lang="en-US" altLang="en-US" i="0" dirty="0"/>
              <a:t>starting point for budgetary analysis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US" altLang="en-US" i="0" dirty="0"/>
              <a:t>How to finance the Deficit; impact on the economy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US" altLang="en-US" i="0" dirty="0"/>
              <a:t>How PFM can contribute to macro-fiscal stability?</a:t>
            </a:r>
            <a:endParaRPr lang="en-GB" altLang="en-US" i="0" dirty="0"/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</a:pPr>
            <a:endParaRPr lang="en-GB" altLang="en-US" b="1" dirty="0"/>
          </a:p>
          <a:p>
            <a:endParaRPr lang="en-GB" altLang="en-US" dirty="0">
              <a:solidFill>
                <a:srgbClr val="FF0000"/>
              </a:solidFill>
            </a:endParaRPr>
          </a:p>
          <a:p>
            <a:endParaRPr lang="en-GB" altLang="en-US" dirty="0"/>
          </a:p>
          <a:p>
            <a:endParaRPr lang="en-GB" altLang="en-US" dirty="0"/>
          </a:p>
          <a:p>
            <a:endParaRPr lang="en-GB" alt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contenu 1"/>
          <p:cNvSpPr>
            <a:spLocks noGrp="1"/>
          </p:cNvSpPr>
          <p:nvPr>
            <p:ph idx="1"/>
          </p:nvPr>
        </p:nvSpPr>
        <p:spPr>
          <a:xfrm>
            <a:off x="357188" y="1500188"/>
            <a:ext cx="8229600" cy="4305300"/>
          </a:xfrm>
        </p:spPr>
        <p:txBody>
          <a:bodyPr/>
          <a:lstStyle/>
          <a:p>
            <a:pPr>
              <a:lnSpc>
                <a:spcPct val="120000"/>
              </a:lnSpc>
              <a:buFontTx/>
              <a:buNone/>
            </a:pPr>
            <a:endParaRPr lang="en-US" altLang="en-US" sz="1800"/>
          </a:p>
          <a:p>
            <a:pPr>
              <a:lnSpc>
                <a:spcPct val="120000"/>
              </a:lnSpc>
              <a:buFontTx/>
              <a:buNone/>
            </a:pPr>
            <a:endParaRPr lang="en-US" altLang="en-US" sz="1800"/>
          </a:p>
          <a:p>
            <a:pPr>
              <a:lnSpc>
                <a:spcPct val="120000"/>
              </a:lnSpc>
            </a:pPr>
            <a:endParaRPr lang="fr-BE" altLang="en-US" sz="1800"/>
          </a:p>
        </p:txBody>
      </p:sp>
      <p:sp>
        <p:nvSpPr>
          <p:cNvPr id="25606" name="Title 1"/>
          <p:cNvSpPr>
            <a:spLocks noGrp="1"/>
          </p:cNvSpPr>
          <p:nvPr>
            <p:ph type="title"/>
          </p:nvPr>
        </p:nvSpPr>
        <p:spPr>
          <a:xfrm>
            <a:off x="417513" y="1193802"/>
            <a:ext cx="8229600" cy="735000"/>
          </a:xfrm>
        </p:spPr>
        <p:txBody>
          <a:bodyPr/>
          <a:lstStyle/>
          <a:p>
            <a:pPr algn="ctr"/>
            <a:r>
              <a:rPr lang="en-GB" altLang="en-US" dirty="0"/>
              <a:t>Challenges with Financing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2071678"/>
            <a:ext cx="7929618" cy="4286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341438"/>
            <a:ext cx="7954963" cy="685800"/>
          </a:xfrm>
        </p:spPr>
        <p:txBody>
          <a:bodyPr/>
          <a:lstStyle/>
          <a:p>
            <a:pPr algn="ctr"/>
            <a:r>
              <a:rPr lang="en-GB" altLang="en-US" dirty="0"/>
              <a:t>Debt Sustainability</a:t>
            </a:r>
            <a:endParaRPr lang="en-GB" altLang="en-US" dirty="0">
              <a:solidFill>
                <a:srgbClr val="FF0000"/>
              </a:solidFill>
            </a:endParaRP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351837" cy="4008458"/>
          </a:xfrm>
        </p:spPr>
        <p:txBody>
          <a:bodyPr/>
          <a:lstStyle/>
          <a:p>
            <a:pPr marL="17780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GB" altLang="en-US" i="0" dirty="0"/>
              <a:t>Debt sustainability is the ability of a country to </a:t>
            </a:r>
            <a:r>
              <a:rPr lang="en-GB" altLang="en-US" i="0" dirty="0">
                <a:solidFill>
                  <a:srgbClr val="FF0000"/>
                </a:solidFill>
              </a:rPr>
              <a:t>meet current and future debt service obligations </a:t>
            </a:r>
            <a:r>
              <a:rPr lang="en-GB" altLang="en-US" i="0" dirty="0"/>
              <a:t>in full, without:</a:t>
            </a:r>
          </a:p>
          <a:p>
            <a:pPr lvl="1">
              <a:lnSpc>
                <a:spcPct val="90000"/>
              </a:lnSpc>
              <a:spcBef>
                <a:spcPct val="25000"/>
              </a:spcBef>
              <a:spcAft>
                <a:spcPts val="300"/>
              </a:spcAft>
              <a:buClr>
                <a:srgbClr val="0F5494"/>
              </a:buClr>
              <a:defRPr/>
            </a:pPr>
            <a:r>
              <a:rPr lang="en-GB" altLang="en-US" b="0" dirty="0">
                <a:ea typeface="+mn-ea"/>
                <a:cs typeface="+mn-cs"/>
              </a:rPr>
              <a:t>Debt rescheduling; accumulation of arrears; default;</a:t>
            </a:r>
          </a:p>
          <a:p>
            <a:pPr lvl="1">
              <a:lnSpc>
                <a:spcPct val="90000"/>
              </a:lnSpc>
              <a:spcBef>
                <a:spcPct val="25000"/>
              </a:spcBef>
              <a:spcAft>
                <a:spcPts val="1200"/>
              </a:spcAft>
              <a:buClr>
                <a:srgbClr val="0F5494"/>
              </a:buClr>
              <a:defRPr/>
            </a:pPr>
            <a:r>
              <a:rPr lang="en-GB" altLang="en-US" b="0" dirty="0">
                <a:ea typeface="+mn-ea"/>
                <a:cs typeface="+mn-cs"/>
              </a:rPr>
              <a:t>Compromising economic growth.</a:t>
            </a:r>
          </a:p>
          <a:p>
            <a:pPr marL="17780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GB" altLang="en-US" i="0" dirty="0"/>
              <a:t>Debt sustainability is essential for:</a:t>
            </a:r>
          </a:p>
          <a:p>
            <a:pPr lvl="1">
              <a:lnSpc>
                <a:spcPct val="90000"/>
              </a:lnSpc>
              <a:spcBef>
                <a:spcPct val="25000"/>
              </a:spcBef>
              <a:spcAft>
                <a:spcPts val="300"/>
              </a:spcAft>
              <a:buClr>
                <a:srgbClr val="0F5494"/>
              </a:buClr>
              <a:defRPr/>
            </a:pPr>
            <a:r>
              <a:rPr lang="en-GB" altLang="en-US" b="0" dirty="0">
                <a:ea typeface="+mn-ea"/>
                <a:cs typeface="+mn-cs"/>
              </a:rPr>
              <a:t>Economic stability, growth, development and poverty reduction;</a:t>
            </a:r>
          </a:p>
          <a:p>
            <a:pPr lvl="1">
              <a:lnSpc>
                <a:spcPct val="90000"/>
              </a:lnSpc>
              <a:spcBef>
                <a:spcPct val="25000"/>
              </a:spcBef>
              <a:spcAft>
                <a:spcPts val="300"/>
              </a:spcAft>
              <a:buClr>
                <a:srgbClr val="0F5494"/>
              </a:buClr>
              <a:defRPr/>
            </a:pPr>
            <a:r>
              <a:rPr lang="en-GB" altLang="en-US" b="0" dirty="0">
                <a:ea typeface="+mn-ea"/>
                <a:cs typeface="+mn-cs"/>
              </a:rPr>
              <a:t>Fiscal management;</a:t>
            </a:r>
          </a:p>
          <a:p>
            <a:pPr lvl="1">
              <a:lnSpc>
                <a:spcPct val="90000"/>
              </a:lnSpc>
              <a:spcBef>
                <a:spcPct val="25000"/>
              </a:spcBef>
              <a:spcAft>
                <a:spcPts val="300"/>
              </a:spcAft>
              <a:buClr>
                <a:srgbClr val="0F5494"/>
              </a:buClr>
              <a:defRPr/>
            </a:pPr>
            <a:r>
              <a:rPr lang="en-GB" altLang="en-US" b="0" dirty="0">
                <a:ea typeface="+mn-ea"/>
                <a:cs typeface="+mn-cs"/>
              </a:rPr>
              <a:t>Access to capital markets.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2285992"/>
            <a:ext cx="7737475" cy="4071965"/>
          </a:xfrm>
          <a:extLst/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en-GB" altLang="en-US" i="0" dirty="0">
                <a:solidFill>
                  <a:srgbClr val="FF0000"/>
                </a:solidFill>
              </a:rPr>
              <a:t>Debt Sustainability Analysis (DSA) </a:t>
            </a:r>
            <a:r>
              <a:rPr lang="en-GB" altLang="en-US" i="0" dirty="0"/>
              <a:t>– a standard annex in IMF Article IV Consultation and/or Country Review reports... </a:t>
            </a:r>
          </a:p>
          <a:p>
            <a:pPr marL="528638" lvl="1" indent="-350838">
              <a:lnSpc>
                <a:spcPct val="90000"/>
              </a:lnSpc>
              <a:spcBef>
                <a:spcPct val="25000"/>
              </a:spcBef>
              <a:spcAft>
                <a:spcPts val="600"/>
              </a:spcAft>
              <a:buClr>
                <a:srgbClr val="0F5494"/>
              </a:buClr>
              <a:buFont typeface="Wingdings" pitchFamily="2" charset="2"/>
              <a:buChar char="ü"/>
              <a:defRPr/>
            </a:pPr>
            <a:r>
              <a:rPr lang="en-GB" altLang="en-US" b="0" dirty="0">
                <a:ea typeface="+mn-ea"/>
                <a:cs typeface="+mn-cs"/>
              </a:rPr>
              <a:t>Highly dependent on “accuracy” of macroeconomic projections</a:t>
            </a:r>
          </a:p>
          <a:p>
            <a:pPr marL="528638" lvl="1" indent="-350838">
              <a:lnSpc>
                <a:spcPct val="90000"/>
              </a:lnSpc>
              <a:spcBef>
                <a:spcPct val="25000"/>
              </a:spcBef>
              <a:spcAft>
                <a:spcPts val="300"/>
              </a:spcAft>
              <a:buClr>
                <a:srgbClr val="0F5494"/>
              </a:buClr>
              <a:buFont typeface="Wingdings" pitchFamily="2" charset="2"/>
              <a:buChar char="ü"/>
              <a:defRPr/>
            </a:pPr>
            <a:r>
              <a:rPr lang="en-GB" altLang="en-US" b="0" dirty="0">
                <a:ea typeface="+mn-ea"/>
                <a:cs typeface="+mn-cs"/>
              </a:rPr>
              <a:t>Important exogenous factors to be analysed:</a:t>
            </a:r>
          </a:p>
          <a:p>
            <a:pPr marL="900113" lvl="1" indent="-354013">
              <a:lnSpc>
                <a:spcPct val="90000"/>
              </a:lnSpc>
              <a:spcBef>
                <a:spcPct val="25000"/>
              </a:spcBef>
              <a:buClr>
                <a:srgbClr val="0F5494"/>
              </a:buClr>
              <a:defRPr/>
            </a:pPr>
            <a:r>
              <a:rPr lang="en-GB" altLang="en-US" b="0" dirty="0">
                <a:ea typeface="+mn-ea"/>
                <a:cs typeface="+mn-cs"/>
              </a:rPr>
              <a:t>Exchange rates; </a:t>
            </a:r>
          </a:p>
          <a:p>
            <a:pPr marL="900113" lvl="1" indent="-354013">
              <a:lnSpc>
                <a:spcPct val="90000"/>
              </a:lnSpc>
              <a:spcBef>
                <a:spcPct val="25000"/>
              </a:spcBef>
              <a:buClr>
                <a:srgbClr val="0F5494"/>
              </a:buClr>
              <a:defRPr/>
            </a:pPr>
            <a:r>
              <a:rPr lang="en-GB" altLang="en-US" b="0" dirty="0">
                <a:ea typeface="+mn-ea"/>
                <a:cs typeface="+mn-cs"/>
              </a:rPr>
              <a:t>Export and import prices on world market (e.g. oil and food);</a:t>
            </a:r>
          </a:p>
          <a:p>
            <a:pPr marL="900113" lvl="1" indent="-354013">
              <a:lnSpc>
                <a:spcPct val="90000"/>
              </a:lnSpc>
              <a:spcBef>
                <a:spcPct val="25000"/>
              </a:spcBef>
              <a:buClr>
                <a:srgbClr val="0F5494"/>
              </a:buClr>
              <a:defRPr/>
            </a:pPr>
            <a:r>
              <a:rPr lang="en-GB" altLang="en-US" b="0" dirty="0">
                <a:ea typeface="+mn-ea"/>
                <a:cs typeface="+mn-cs"/>
              </a:rPr>
              <a:t>Weather (e.g. good or bad harvest);</a:t>
            </a:r>
          </a:p>
          <a:p>
            <a:pPr marL="900113" lvl="1" indent="-354013">
              <a:lnSpc>
                <a:spcPct val="90000"/>
              </a:lnSpc>
              <a:spcBef>
                <a:spcPct val="25000"/>
              </a:spcBef>
              <a:buClr>
                <a:srgbClr val="0F5494"/>
              </a:buClr>
              <a:defRPr/>
            </a:pPr>
            <a:r>
              <a:rPr lang="en-GB" altLang="en-US" b="0" dirty="0">
                <a:ea typeface="+mn-ea"/>
                <a:cs typeface="+mn-cs"/>
              </a:rPr>
              <a:t>Changing international interest rates.</a:t>
            </a:r>
          </a:p>
        </p:txBody>
      </p:sp>
      <p:sp>
        <p:nvSpPr>
          <p:cNvPr id="23557" name="Rectangle 2"/>
          <p:cNvSpPr txBox="1">
            <a:spLocks noChangeArrowheads="1"/>
          </p:cNvSpPr>
          <p:nvPr/>
        </p:nvSpPr>
        <p:spPr bwMode="auto">
          <a:xfrm>
            <a:off x="323850" y="1385878"/>
            <a:ext cx="8496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8775" indent="-358775" algn="ctr" eaLnBrk="0" hangingPunct="0"/>
            <a:r>
              <a:rPr lang="en-GB" altLang="en-US" sz="3000" b="1" dirty="0"/>
              <a:t>Debt Sustainability</a:t>
            </a:r>
            <a:endParaRPr lang="en-GB" altLang="en-US" sz="3000" b="1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sz="3200" dirty="0"/>
              <a:t>Module Outline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395288" y="2276475"/>
            <a:ext cx="8641208" cy="3722707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GB" altLang="en-US" i="0" dirty="0"/>
              <a:t>How to look at the economy; the role of PFM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GB" altLang="en-US" i="0" dirty="0"/>
              <a:t>The Government ‘Fiscal Constraint’; how to read a </a:t>
            </a:r>
            <a:r>
              <a:rPr lang="en-US" altLang="en-US" i="0" dirty="0"/>
              <a:t>Statement of Government Operations</a:t>
            </a:r>
            <a:endParaRPr lang="en-GB" altLang="en-US" i="0" dirty="0"/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GB" altLang="en-US" i="0" dirty="0"/>
              <a:t>Definitions of the ‘Deficit’; the </a:t>
            </a:r>
            <a:r>
              <a:rPr lang="en-US" altLang="en-US" i="0" dirty="0"/>
              <a:t>starting point for budgetary analysis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US" altLang="en-US" i="0" dirty="0"/>
              <a:t>How to finance the Deficit; impact on the economy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US" altLang="en-US" b="1" i="0" dirty="0">
                <a:solidFill>
                  <a:srgbClr val="FF0000"/>
                </a:solidFill>
              </a:rPr>
              <a:t>How PFM can contribute to macro-fiscal stability?</a:t>
            </a:r>
            <a:endParaRPr lang="en-GB" altLang="en-US" b="1" i="0" dirty="0">
              <a:solidFill>
                <a:srgbClr val="FF0000"/>
              </a:solidFill>
            </a:endParaRP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</a:pPr>
            <a:endParaRPr lang="en-GB" altLang="en-US" b="1" dirty="0"/>
          </a:p>
          <a:p>
            <a:endParaRPr lang="en-GB" altLang="en-US" dirty="0">
              <a:solidFill>
                <a:srgbClr val="FF0000"/>
              </a:solidFill>
            </a:endParaRPr>
          </a:p>
          <a:p>
            <a:endParaRPr lang="en-GB" altLang="en-US" dirty="0"/>
          </a:p>
          <a:p>
            <a:endParaRPr lang="en-GB" altLang="en-US" dirty="0"/>
          </a:p>
          <a:p>
            <a:endParaRPr lang="en-GB" alt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0166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u contenu 1"/>
          <p:cNvSpPr>
            <a:spLocks noGrp="1"/>
          </p:cNvSpPr>
          <p:nvPr>
            <p:ph idx="1"/>
          </p:nvPr>
        </p:nvSpPr>
        <p:spPr>
          <a:xfrm>
            <a:off x="357158" y="2000240"/>
            <a:ext cx="8443914" cy="457203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ClrTx/>
              <a:buFontTx/>
              <a:buNone/>
            </a:pPr>
            <a:r>
              <a:rPr lang="en-US" i="0" dirty="0"/>
              <a:t>While </a:t>
            </a:r>
            <a:r>
              <a:rPr lang="en-US" i="0" dirty="0">
                <a:solidFill>
                  <a:srgbClr val="FF0000"/>
                </a:solidFill>
              </a:rPr>
              <a:t>preparing the Budget</a:t>
            </a:r>
            <a:r>
              <a:rPr lang="en-US" i="0" dirty="0"/>
              <a:t>…</a:t>
            </a:r>
          </a:p>
          <a:p>
            <a:pPr marL="355600" indent="-355600">
              <a:spcBef>
                <a:spcPts val="0"/>
              </a:spcBef>
              <a:spcAft>
                <a:spcPts val="1200"/>
              </a:spcAft>
              <a:buClrTx/>
              <a:buFont typeface="Wingdings" pitchFamily="2" charset="2"/>
              <a:buChar char="ü"/>
            </a:pPr>
            <a:r>
              <a:rPr lang="en-US" sz="2200" i="0" dirty="0"/>
              <a:t>Are the macroeconomic and fiscal constraints taken into account properly? </a:t>
            </a:r>
          </a:p>
          <a:p>
            <a:pPr marL="355600" indent="-355600">
              <a:spcBef>
                <a:spcPts val="0"/>
              </a:spcBef>
              <a:spcAft>
                <a:spcPts val="1200"/>
              </a:spcAft>
              <a:buClrTx/>
              <a:buFont typeface="Wingdings" pitchFamily="2" charset="2"/>
              <a:buChar char="ü"/>
            </a:pPr>
            <a:r>
              <a:rPr lang="en-US" sz="2200" i="0" dirty="0"/>
              <a:t>Are the economic assumptions and revenue projections underlying the Budget accurate and consistent?</a:t>
            </a:r>
          </a:p>
          <a:p>
            <a:pPr marL="355600" indent="-355600">
              <a:spcBef>
                <a:spcPts val="0"/>
              </a:spcBef>
              <a:spcAft>
                <a:spcPts val="1200"/>
              </a:spcAft>
              <a:buClrTx/>
              <a:buFont typeface="Wingdings" pitchFamily="2" charset="2"/>
              <a:buChar char="ü"/>
            </a:pPr>
            <a:r>
              <a:rPr lang="en-US" sz="2200" i="0" dirty="0"/>
              <a:t>Is there adequate consideration of implicit fiscal risks?</a:t>
            </a:r>
          </a:p>
          <a:p>
            <a:pPr marL="355600" indent="-355600">
              <a:spcBef>
                <a:spcPts val="0"/>
              </a:spcBef>
              <a:spcAft>
                <a:spcPts val="1200"/>
              </a:spcAft>
              <a:buClrTx/>
              <a:buFont typeface="Wingdings" pitchFamily="2" charset="2"/>
              <a:buChar char="ü"/>
            </a:pPr>
            <a:r>
              <a:rPr lang="en-US" sz="2200" i="0" dirty="0"/>
              <a:t>Is there a Medium Term Fiscal Framework (MTFF) reflecting the above in a consistent and systematic manner?  </a:t>
            </a:r>
          </a:p>
          <a:p>
            <a:pPr marL="355600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2000" dirty="0"/>
              <a:t>Further discussion under Module 2.1</a:t>
            </a:r>
            <a:endParaRPr lang="en-US" altLang="en-US" dirty="0"/>
          </a:p>
        </p:txBody>
      </p:sp>
      <p:sp>
        <p:nvSpPr>
          <p:cNvPr id="41988" name="Title 1"/>
          <p:cNvSpPr>
            <a:spLocks noGrp="1"/>
          </p:cNvSpPr>
          <p:nvPr>
            <p:ph type="title"/>
          </p:nvPr>
        </p:nvSpPr>
        <p:spPr>
          <a:xfrm>
            <a:off x="428625" y="1277929"/>
            <a:ext cx="8229600" cy="650873"/>
          </a:xfrm>
        </p:spPr>
        <p:txBody>
          <a:bodyPr/>
          <a:lstStyle/>
          <a:p>
            <a:pPr algn="ctr"/>
            <a:r>
              <a:rPr lang="en-US" altLang="en-US" dirty="0"/>
              <a:t>PFM and macro-fiscal stability</a:t>
            </a:r>
            <a:endParaRPr lang="en-GB" alt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u contenu 1"/>
          <p:cNvSpPr>
            <a:spLocks noGrp="1"/>
          </p:cNvSpPr>
          <p:nvPr>
            <p:ph idx="1"/>
          </p:nvPr>
        </p:nvSpPr>
        <p:spPr>
          <a:xfrm>
            <a:off x="357158" y="2000240"/>
            <a:ext cx="8443914" cy="457203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ClrTx/>
              <a:buFontTx/>
              <a:buNone/>
            </a:pPr>
            <a:r>
              <a:rPr lang="en-GB" altLang="en-US" i="0" dirty="0">
                <a:solidFill>
                  <a:srgbClr val="FF0000"/>
                </a:solidFill>
              </a:rPr>
              <a:t>Aggregate fiscal discipline </a:t>
            </a:r>
            <a:r>
              <a:rPr lang="en-GB" altLang="en-US" i="0" dirty="0"/>
              <a:t>is paramount... </a:t>
            </a:r>
          </a:p>
          <a:p>
            <a:pPr>
              <a:spcBef>
                <a:spcPts val="0"/>
              </a:spcBef>
              <a:spcAft>
                <a:spcPts val="1200"/>
              </a:spcAft>
              <a:buClrTx/>
              <a:buFont typeface="Wingdings" pitchFamily="2" charset="2"/>
              <a:buChar char="ü"/>
            </a:pPr>
            <a:r>
              <a:rPr lang="en-GB" altLang="en-US" sz="2200" i="0" dirty="0"/>
              <a:t>Adequate </a:t>
            </a:r>
            <a:r>
              <a:rPr lang="en-GB" altLang="en-US" sz="2200" i="0" dirty="0">
                <a:solidFill>
                  <a:srgbClr val="FF0000"/>
                </a:solidFill>
              </a:rPr>
              <a:t>systems</a:t>
            </a:r>
            <a:r>
              <a:rPr lang="en-GB" altLang="en-US" sz="2200" i="0" dirty="0"/>
              <a:t>; macro-fiscal policy, medium term budget planning et.al. must be robust to prevent uncontrolled ‘additional’ financing over and above what is planned in the Budget;</a:t>
            </a:r>
            <a:r>
              <a:rPr lang="en-GB" altLang="en-US" sz="2200" i="0" dirty="0">
                <a:solidFill>
                  <a:srgbClr val="FF0000"/>
                </a:solidFill>
              </a:rPr>
              <a:t> </a:t>
            </a:r>
            <a:endParaRPr lang="en-GB" altLang="en-US" sz="2200" i="0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F5494"/>
              </a:buClr>
              <a:buFont typeface="Wingdings" pitchFamily="2" charset="2"/>
              <a:buChar char="ü"/>
            </a:pPr>
            <a:r>
              <a:rPr lang="en-GB" altLang="en-US" sz="2200" i="0" dirty="0">
                <a:solidFill>
                  <a:srgbClr val="FF0000"/>
                </a:solidFill>
              </a:rPr>
              <a:t>Fiscal rules</a:t>
            </a:r>
            <a:r>
              <a:rPr lang="en-GB" altLang="en-US" sz="2200" i="0" dirty="0"/>
              <a:t>; ‘bind’ a government (central and/or sub-national) into a specific fiscal behaviour and prevent discretionary intervention – examples:</a:t>
            </a:r>
          </a:p>
          <a:p>
            <a:pPr marL="901700" indent="-369888">
              <a:spcBef>
                <a:spcPts val="0"/>
              </a:spcBef>
              <a:spcAft>
                <a:spcPts val="600"/>
              </a:spcAft>
              <a:buClrTx/>
              <a:buFont typeface="Wingdings" pitchFamily="2" charset="2"/>
              <a:buChar char="Ø"/>
            </a:pPr>
            <a:r>
              <a:rPr lang="en-GB" altLang="en-US" sz="2000" i="0" dirty="0"/>
              <a:t>Capping deficit/GDP and Debt/GDP ratios in legislation;</a:t>
            </a:r>
          </a:p>
          <a:p>
            <a:pPr marL="901700" indent="-369888">
              <a:spcBef>
                <a:spcPts val="0"/>
              </a:spcBef>
              <a:spcAft>
                <a:spcPts val="600"/>
              </a:spcAft>
              <a:buClrTx/>
              <a:buFont typeface="Wingdings" pitchFamily="2" charset="2"/>
              <a:buChar char="Ø"/>
            </a:pPr>
            <a:r>
              <a:rPr lang="en-GB" altLang="en-US" sz="2000" i="0" dirty="0"/>
              <a:t>Precluding local government from incurring debt;</a:t>
            </a:r>
          </a:p>
          <a:p>
            <a:pPr marL="901700" indent="-369888">
              <a:spcBef>
                <a:spcPts val="0"/>
              </a:spcBef>
              <a:spcAft>
                <a:spcPts val="600"/>
              </a:spcAft>
              <a:buClrTx/>
              <a:buFont typeface="Wingdings" pitchFamily="2" charset="2"/>
              <a:buChar char="Ø"/>
            </a:pPr>
            <a:r>
              <a:rPr lang="en-GB" altLang="en-US" sz="2000" i="0" dirty="0"/>
              <a:t>‘Golden rule’ debt financing only for capital spending.</a:t>
            </a:r>
            <a:endParaRPr lang="en-GB" altLang="en-US" dirty="0"/>
          </a:p>
          <a:p>
            <a:pPr>
              <a:buFont typeface="Wingdings" pitchFamily="2" charset="2"/>
              <a:buChar char="Ø"/>
            </a:pPr>
            <a:endParaRPr lang="fr-BE" altLang="en-US" dirty="0"/>
          </a:p>
          <a:p>
            <a:pPr>
              <a:buFont typeface="Wingdings" pitchFamily="2" charset="2"/>
              <a:buChar char="Ø"/>
            </a:pPr>
            <a:endParaRPr lang="en-US" altLang="en-US" dirty="0"/>
          </a:p>
          <a:p>
            <a:pPr>
              <a:spcAft>
                <a:spcPts val="1200"/>
              </a:spcAft>
              <a:buFontTx/>
              <a:buNone/>
            </a:pPr>
            <a:endParaRPr lang="en-US" altLang="en-US" dirty="0"/>
          </a:p>
          <a:p>
            <a:endParaRPr lang="fr-BE" altLang="en-US" dirty="0"/>
          </a:p>
        </p:txBody>
      </p:sp>
      <p:sp>
        <p:nvSpPr>
          <p:cNvPr id="41988" name="Title 1"/>
          <p:cNvSpPr>
            <a:spLocks noGrp="1"/>
          </p:cNvSpPr>
          <p:nvPr>
            <p:ph type="title"/>
          </p:nvPr>
        </p:nvSpPr>
        <p:spPr>
          <a:xfrm>
            <a:off x="428625" y="1277929"/>
            <a:ext cx="8229600" cy="650873"/>
          </a:xfrm>
        </p:spPr>
        <p:txBody>
          <a:bodyPr/>
          <a:lstStyle/>
          <a:p>
            <a:pPr algn="ctr"/>
            <a:r>
              <a:rPr lang="en-US" altLang="en-US" dirty="0"/>
              <a:t>PFM and macro-fiscal stability</a:t>
            </a:r>
            <a:endParaRPr lang="en-GB" alt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829" y="2204864"/>
            <a:ext cx="8229600" cy="439248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i="0" dirty="0">
                <a:solidFill>
                  <a:srgbClr val="FF0000"/>
                </a:solidFill>
              </a:rPr>
              <a:t>Types of Fiscal Rules? </a:t>
            </a:r>
            <a:r>
              <a:rPr lang="en-GB" sz="2000" i="0" dirty="0"/>
              <a:t>[IMF 2012]</a:t>
            </a:r>
          </a:p>
          <a:p>
            <a:pPr marL="714375" indent="-357188"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000" b="1" dirty="0"/>
              <a:t>Debt rules </a:t>
            </a:r>
            <a:r>
              <a:rPr lang="en-GB" sz="2000" i="0" dirty="0"/>
              <a:t>set an explicit limit or target for public debt in percent of GDP;</a:t>
            </a:r>
          </a:p>
          <a:p>
            <a:pPr marL="714375" indent="-357188"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000" b="1" dirty="0"/>
              <a:t>Budget balance rules </a:t>
            </a:r>
            <a:r>
              <a:rPr lang="en-GB" sz="2000" i="0" dirty="0"/>
              <a:t>constrain the variable that primarily influences the debt ratio and are largely under the control of policy makers;</a:t>
            </a:r>
          </a:p>
          <a:p>
            <a:pPr marL="714375" indent="-357188"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000" b="1" dirty="0"/>
              <a:t>Expenditure rules </a:t>
            </a:r>
            <a:r>
              <a:rPr lang="en-GB" sz="2000" i="0" dirty="0"/>
              <a:t>set limits on total, primary, or current spending;</a:t>
            </a:r>
          </a:p>
          <a:p>
            <a:pPr marL="714375" indent="-357188">
              <a:spcAft>
                <a:spcPts val="12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GB" sz="2000" b="1" dirty="0"/>
              <a:t>Revenue rules </a:t>
            </a:r>
            <a:r>
              <a:rPr lang="en-GB" sz="2000" i="0" dirty="0"/>
              <a:t>set ceilings or floors on revenues and are aimed at boosting revenue collection and/or preventing an excessive tax burden.</a:t>
            </a:r>
          </a:p>
          <a:p>
            <a:pPr marL="357187" indent="0">
              <a:buClr>
                <a:srgbClr val="0F5494"/>
              </a:buClr>
              <a:buNone/>
            </a:pPr>
            <a:r>
              <a:rPr lang="en-GB" sz="2000" i="0" dirty="0"/>
              <a:t>NB: </a:t>
            </a:r>
            <a:r>
              <a:rPr lang="en-GB" sz="2000" dirty="0"/>
              <a:t>Some countries combine two or more fiscal rules</a:t>
            </a:r>
            <a:r>
              <a:rPr lang="en-GB" sz="2000" i="0" dirty="0"/>
              <a:t>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1269107"/>
            <a:ext cx="8229600" cy="647725"/>
          </a:xfrm>
        </p:spPr>
        <p:txBody>
          <a:bodyPr/>
          <a:lstStyle/>
          <a:p>
            <a:pPr algn="ctr"/>
            <a:r>
              <a:rPr lang="en-US" altLang="en-US" dirty="0"/>
              <a:t>PFM and macro-fiscal stability</a:t>
            </a:r>
            <a:endParaRPr lang="en-GB" alt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6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20480"/>
          </a:xfrm>
        </p:spPr>
        <p:txBody>
          <a:bodyPr/>
          <a:lstStyle/>
          <a:p>
            <a:pPr marL="87313" indent="0">
              <a:spcAft>
                <a:spcPts val="1200"/>
              </a:spcAft>
              <a:buNone/>
            </a:pPr>
            <a:r>
              <a:rPr lang="en-GB" sz="2000" b="1" i="0" dirty="0"/>
              <a:t>Fiscal Governance in the European Union</a:t>
            </a:r>
          </a:p>
          <a:p>
            <a:pPr marL="87313" indent="0">
              <a:spcAft>
                <a:spcPts val="600"/>
              </a:spcAft>
              <a:buNone/>
            </a:pPr>
            <a:r>
              <a:rPr lang="en-US" sz="1950" dirty="0"/>
              <a:t>The </a:t>
            </a:r>
            <a:r>
              <a:rPr lang="en-US" sz="1950" u="sng" dirty="0"/>
              <a:t>Stability and Growth Pact (SGP)</a:t>
            </a:r>
            <a:r>
              <a:rPr lang="en-US" sz="1950" dirty="0"/>
              <a:t> requires that:</a:t>
            </a:r>
          </a:p>
          <a:p>
            <a:pPr marL="675000" lvl="1"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US" sz="1800" b="0" dirty="0"/>
              <a:t>General government deficit must not exceed 3% of GDP; and</a:t>
            </a:r>
          </a:p>
          <a:p>
            <a:pPr marL="675000" lvl="1">
              <a:buClr>
                <a:srgbClr val="0F5494"/>
              </a:buClr>
              <a:buFont typeface="Wingdings" panose="05000000000000000000" pitchFamily="2" charset="2"/>
              <a:buChar char="Ø"/>
            </a:pPr>
            <a:r>
              <a:rPr lang="en-US" sz="1800" b="0" dirty="0"/>
              <a:t>Public debt must not exceed 60% of GDP (or at least diminish sufficiently towards the 60% threshold).</a:t>
            </a:r>
          </a:p>
          <a:p>
            <a:pPr marL="87313" indent="0">
              <a:spcBef>
                <a:spcPts val="1350"/>
              </a:spcBef>
              <a:spcAft>
                <a:spcPts val="600"/>
              </a:spcAft>
              <a:buNone/>
            </a:pPr>
            <a:r>
              <a:rPr lang="en-US" sz="1950" dirty="0"/>
              <a:t>For the EU, </a:t>
            </a:r>
            <a:r>
              <a:rPr lang="en-US" sz="1950" b="1" dirty="0"/>
              <a:t>fiscal governance </a:t>
            </a:r>
            <a:r>
              <a:rPr lang="en-US" sz="1950" dirty="0"/>
              <a:t>refers to the rules, regulations and procedures that influence fiscal and budgetary policy. This Includes: </a:t>
            </a:r>
          </a:p>
          <a:p>
            <a:pPr marL="674688" lvl="1">
              <a:spcAft>
                <a:spcPts val="600"/>
              </a:spcAft>
              <a:buClr>
                <a:srgbClr val="0F5494"/>
              </a:buClr>
            </a:pPr>
            <a:r>
              <a:rPr lang="en-GB" sz="1650" dirty="0"/>
              <a:t>National </a:t>
            </a:r>
            <a:r>
              <a:rPr lang="en-GB" sz="1650" dirty="0">
                <a:solidFill>
                  <a:srgbClr val="FF0000"/>
                </a:solidFill>
              </a:rPr>
              <a:t>numerical fiscal rules</a:t>
            </a:r>
            <a:r>
              <a:rPr lang="en-GB" sz="1650" dirty="0"/>
              <a:t>;</a:t>
            </a:r>
          </a:p>
          <a:p>
            <a:pPr marL="674688" lvl="1">
              <a:spcAft>
                <a:spcPts val="600"/>
              </a:spcAft>
              <a:buClr>
                <a:srgbClr val="0F5494"/>
              </a:buClr>
            </a:pPr>
            <a:r>
              <a:rPr lang="en-GB" sz="1650" dirty="0"/>
              <a:t>Independent fiscal institutions; and</a:t>
            </a:r>
          </a:p>
          <a:p>
            <a:pPr marL="674688" lvl="1">
              <a:spcAft>
                <a:spcPts val="600"/>
              </a:spcAft>
              <a:buClr>
                <a:srgbClr val="0F5494"/>
              </a:buClr>
            </a:pPr>
            <a:r>
              <a:rPr lang="en-GB" sz="1650" dirty="0"/>
              <a:t>Medium term budgetary frameworks.</a:t>
            </a:r>
            <a:endParaRPr lang="en-US" sz="165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67544" y="1269107"/>
            <a:ext cx="8229600" cy="6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kern="0"/>
              <a:t>PFM and macro-fiscal stability</a:t>
            </a:r>
            <a:endParaRPr lang="en-GB" altLang="en-US" kern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145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67544" y="1269107"/>
            <a:ext cx="8229600" cy="647725"/>
          </a:xfrm>
        </p:spPr>
        <p:txBody>
          <a:bodyPr/>
          <a:lstStyle/>
          <a:p>
            <a:pPr algn="ctr"/>
            <a:r>
              <a:rPr lang="en-US" altLang="en-US" dirty="0"/>
              <a:t>PFM and macro-fiscal stability</a:t>
            </a:r>
            <a:endParaRPr lang="en-GB" altLang="en-US" dirty="0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966932"/>
            <a:ext cx="8229600" cy="4533902"/>
          </a:xfrm>
        </p:spPr>
        <p:txBody>
          <a:bodyPr/>
          <a:lstStyle/>
          <a:p>
            <a:pPr marL="0" indent="0">
              <a:spcBef>
                <a:spcPts val="0"/>
              </a:spcBef>
              <a:buFontTx/>
              <a:buNone/>
            </a:pPr>
            <a:r>
              <a:rPr lang="en-GB" altLang="en-US" dirty="0"/>
              <a:t>Rules for: Debt, Deficit, Revenue, Expenditure </a:t>
            </a:r>
          </a:p>
          <a:p>
            <a:pPr marL="0" indent="0">
              <a:buFontTx/>
              <a:buNone/>
            </a:pPr>
            <a:endParaRPr lang="en-GB" altLang="en-US" dirty="0"/>
          </a:p>
        </p:txBody>
      </p:sp>
      <p:pic>
        <p:nvPicPr>
          <p:cNvPr id="43012" name="Picture 2" descr="H:\Citrix\Redirection\My Documents\My Pictures\RES072512A-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2500306"/>
            <a:ext cx="6911975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85860"/>
            <a:ext cx="9144000" cy="785818"/>
          </a:xfrm>
        </p:spPr>
        <p:txBody>
          <a:bodyPr>
            <a:noAutofit/>
          </a:bodyPr>
          <a:lstStyle/>
          <a:p>
            <a:pPr indent="-3175"/>
            <a:r>
              <a:rPr lang="en-GB" sz="3200"/>
              <a:t>Key message... </a:t>
            </a:r>
            <a:br>
              <a:rPr lang="en-GB" sz="2600" dirty="0"/>
            </a:br>
            <a:r>
              <a:rPr lang="en-GB" sz="2600" dirty="0"/>
              <a:t>...</a:t>
            </a:r>
            <a:r>
              <a:rPr lang="en-GB" sz="2600" dirty="0">
                <a:solidFill>
                  <a:srgbClr val="FF0000"/>
                </a:solidFill>
              </a:rPr>
              <a:t>how the Budget is financed matters!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214313" y="3883046"/>
            <a:ext cx="1541462" cy="82867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762000" eaLnBrk="0" hangingPunct="0"/>
            <a:r>
              <a:rPr lang="en-GB" sz="2400" b="1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Gov’t</a:t>
            </a:r>
          </a:p>
          <a:p>
            <a:pPr algn="ctr" defTabSz="762000" eaLnBrk="0" hangingPunct="0"/>
            <a:r>
              <a:rPr lang="en-GB" sz="2400" b="1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Deficit</a:t>
            </a:r>
          </a:p>
        </p:txBody>
      </p:sp>
      <p:sp>
        <p:nvSpPr>
          <p:cNvPr id="35845" name="Rectangle 6"/>
          <p:cNvSpPr>
            <a:spLocks noChangeArrowheads="1"/>
          </p:cNvSpPr>
          <p:nvPr/>
        </p:nvSpPr>
        <p:spPr bwMode="auto">
          <a:xfrm>
            <a:off x="2265363" y="2344758"/>
            <a:ext cx="2836862" cy="46672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762000" eaLnBrk="0" hangingPunct="0"/>
            <a:r>
              <a:rPr lang="en-GB" sz="2000" b="1">
                <a:solidFill>
                  <a:srgbClr val="FFCC66"/>
                </a:solidFill>
                <a:latin typeface="Arial" charset="0"/>
                <a:cs typeface="Times New Roman" pitchFamily="18" charset="0"/>
              </a:rPr>
              <a:t>Printing Money</a:t>
            </a:r>
          </a:p>
        </p:txBody>
      </p:sp>
      <p:sp>
        <p:nvSpPr>
          <p:cNvPr id="35846" name="Rectangle 7"/>
          <p:cNvSpPr>
            <a:spLocks noChangeArrowheads="1"/>
          </p:cNvSpPr>
          <p:nvPr/>
        </p:nvSpPr>
        <p:spPr bwMode="auto">
          <a:xfrm>
            <a:off x="5503863" y="2351108"/>
            <a:ext cx="2836862" cy="46672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762000" eaLnBrk="0" hangingPunct="0"/>
            <a:r>
              <a:rPr lang="en-GB" sz="2000" b="1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Inflation</a:t>
            </a:r>
          </a:p>
        </p:txBody>
      </p:sp>
      <p:sp>
        <p:nvSpPr>
          <p:cNvPr id="35847" name="Rectangle 8"/>
          <p:cNvSpPr>
            <a:spLocks noChangeArrowheads="1"/>
          </p:cNvSpPr>
          <p:nvPr/>
        </p:nvSpPr>
        <p:spPr bwMode="auto">
          <a:xfrm>
            <a:off x="2266950" y="2979758"/>
            <a:ext cx="2836863" cy="46672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762000" eaLnBrk="0" hangingPunct="0"/>
            <a:r>
              <a:rPr lang="en-GB" sz="2000" b="1">
                <a:solidFill>
                  <a:srgbClr val="FFCC66"/>
                </a:solidFill>
                <a:latin typeface="Arial" charset="0"/>
                <a:cs typeface="Times New Roman" pitchFamily="18" charset="0"/>
              </a:rPr>
              <a:t>Domestic Borrowing</a:t>
            </a:r>
          </a:p>
        </p:txBody>
      </p:sp>
      <p:sp>
        <p:nvSpPr>
          <p:cNvPr id="35848" name="Rectangle 9"/>
          <p:cNvSpPr>
            <a:spLocks noChangeArrowheads="1"/>
          </p:cNvSpPr>
          <p:nvPr/>
        </p:nvSpPr>
        <p:spPr bwMode="auto">
          <a:xfrm>
            <a:off x="2262188" y="3671908"/>
            <a:ext cx="2836862" cy="46672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762000" eaLnBrk="0" hangingPunct="0"/>
            <a:r>
              <a:rPr lang="en-GB" sz="2000" b="1">
                <a:solidFill>
                  <a:srgbClr val="FFCC66"/>
                </a:solidFill>
                <a:latin typeface="Arial" charset="0"/>
                <a:cs typeface="Times New Roman" pitchFamily="18" charset="0"/>
              </a:rPr>
              <a:t>Foreign Borrowing</a:t>
            </a:r>
          </a:p>
        </p:txBody>
      </p:sp>
      <p:sp>
        <p:nvSpPr>
          <p:cNvPr id="35849" name="Rectangle 10"/>
          <p:cNvSpPr>
            <a:spLocks noChangeArrowheads="1"/>
          </p:cNvSpPr>
          <p:nvPr/>
        </p:nvSpPr>
        <p:spPr bwMode="auto">
          <a:xfrm>
            <a:off x="2265363" y="5888058"/>
            <a:ext cx="2836862" cy="46672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762000" eaLnBrk="0" hangingPunct="0"/>
            <a:r>
              <a:rPr lang="en-GB" sz="2000" b="1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Grants</a:t>
            </a:r>
          </a:p>
        </p:txBody>
      </p:sp>
      <p:sp>
        <p:nvSpPr>
          <p:cNvPr id="35850" name="Rectangle 11"/>
          <p:cNvSpPr>
            <a:spLocks noChangeArrowheads="1"/>
          </p:cNvSpPr>
          <p:nvPr/>
        </p:nvSpPr>
        <p:spPr bwMode="auto">
          <a:xfrm>
            <a:off x="2243138" y="4367233"/>
            <a:ext cx="2836862" cy="46672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762000" eaLnBrk="0" hangingPunct="0"/>
            <a:r>
              <a:rPr lang="en-GB" sz="2000" b="1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Asset sales</a:t>
            </a:r>
          </a:p>
        </p:txBody>
      </p:sp>
      <p:sp>
        <p:nvSpPr>
          <p:cNvPr id="35851" name="Rectangle 12"/>
          <p:cNvSpPr>
            <a:spLocks noChangeArrowheads="1"/>
          </p:cNvSpPr>
          <p:nvPr/>
        </p:nvSpPr>
        <p:spPr bwMode="auto">
          <a:xfrm>
            <a:off x="2259013" y="5100658"/>
            <a:ext cx="2836862" cy="46672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762000" eaLnBrk="0" hangingPunct="0"/>
            <a:r>
              <a:rPr lang="en-GB" sz="2000" b="1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Arrears</a:t>
            </a:r>
          </a:p>
        </p:txBody>
      </p:sp>
      <p:sp>
        <p:nvSpPr>
          <p:cNvPr id="35852" name="Rectangle 14"/>
          <p:cNvSpPr>
            <a:spLocks noChangeArrowheads="1"/>
          </p:cNvSpPr>
          <p:nvPr/>
        </p:nvSpPr>
        <p:spPr bwMode="auto">
          <a:xfrm>
            <a:off x="5510213" y="2982933"/>
            <a:ext cx="2836862" cy="46672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762000" eaLnBrk="0" hangingPunct="0"/>
            <a:r>
              <a:rPr lang="en-GB" sz="2000" b="1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Crowding out</a:t>
            </a:r>
          </a:p>
        </p:txBody>
      </p:sp>
      <p:sp>
        <p:nvSpPr>
          <p:cNvPr id="35853" name="Rectangle 15"/>
          <p:cNvSpPr>
            <a:spLocks noChangeArrowheads="1"/>
          </p:cNvSpPr>
          <p:nvPr/>
        </p:nvSpPr>
        <p:spPr bwMode="auto">
          <a:xfrm>
            <a:off x="5535613" y="3678258"/>
            <a:ext cx="2836862" cy="46672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762000" eaLnBrk="0" hangingPunct="0"/>
            <a:r>
              <a:rPr lang="en-GB" sz="2000" b="1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Debt</a:t>
            </a:r>
          </a:p>
        </p:txBody>
      </p:sp>
      <p:sp>
        <p:nvSpPr>
          <p:cNvPr id="35854" name="Rectangle 16"/>
          <p:cNvSpPr>
            <a:spLocks noChangeArrowheads="1"/>
          </p:cNvSpPr>
          <p:nvPr/>
        </p:nvSpPr>
        <p:spPr bwMode="auto">
          <a:xfrm>
            <a:off x="5576888" y="5891233"/>
            <a:ext cx="2836862" cy="46672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762000" eaLnBrk="0" hangingPunct="0"/>
            <a:r>
              <a:rPr lang="en-GB" sz="2000" b="1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Predictability</a:t>
            </a:r>
          </a:p>
        </p:txBody>
      </p:sp>
      <p:sp>
        <p:nvSpPr>
          <p:cNvPr id="35855" name="Rectangle 17"/>
          <p:cNvSpPr>
            <a:spLocks noChangeArrowheads="1"/>
          </p:cNvSpPr>
          <p:nvPr/>
        </p:nvSpPr>
        <p:spPr bwMode="auto">
          <a:xfrm>
            <a:off x="5548313" y="4362471"/>
            <a:ext cx="2836862" cy="46672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762000" eaLnBrk="0" hangingPunct="0"/>
            <a:r>
              <a:rPr lang="en-GB" sz="2000" b="1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Sustainability</a:t>
            </a:r>
          </a:p>
        </p:txBody>
      </p:sp>
      <p:sp>
        <p:nvSpPr>
          <p:cNvPr id="35856" name="Rectangle 18"/>
          <p:cNvSpPr>
            <a:spLocks noChangeArrowheads="1"/>
          </p:cNvSpPr>
          <p:nvPr/>
        </p:nvSpPr>
        <p:spPr bwMode="auto">
          <a:xfrm>
            <a:off x="5554663" y="5107008"/>
            <a:ext cx="2836862" cy="46672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762000" eaLnBrk="0" hangingPunct="0"/>
            <a:r>
              <a:rPr lang="en-GB" sz="2000" b="1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Crowding out</a:t>
            </a:r>
          </a:p>
        </p:txBody>
      </p:sp>
      <p:cxnSp>
        <p:nvCxnSpPr>
          <p:cNvPr id="35857" name="AutoShape 20"/>
          <p:cNvCxnSpPr>
            <a:cxnSpLocks noChangeShapeType="1"/>
            <a:stCxn id="35844" idx="3"/>
            <a:endCxn id="35845" idx="1"/>
          </p:cNvCxnSpPr>
          <p:nvPr/>
        </p:nvCxnSpPr>
        <p:spPr bwMode="auto">
          <a:xfrm flipV="1">
            <a:off x="1755775" y="2578121"/>
            <a:ext cx="509588" cy="17192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2"/>
            </a:solidFill>
            <a:miter lim="800000"/>
            <a:headEnd/>
            <a:tailEnd type="triangle" w="med" len="med"/>
          </a:ln>
        </p:spPr>
      </p:cxnSp>
      <p:cxnSp>
        <p:nvCxnSpPr>
          <p:cNvPr id="35858" name="AutoShape 21"/>
          <p:cNvCxnSpPr>
            <a:cxnSpLocks noChangeShapeType="1"/>
            <a:stCxn id="35844" idx="3"/>
            <a:endCxn id="35847" idx="1"/>
          </p:cNvCxnSpPr>
          <p:nvPr/>
        </p:nvCxnSpPr>
        <p:spPr bwMode="auto">
          <a:xfrm flipV="1">
            <a:off x="1755775" y="3213121"/>
            <a:ext cx="511175" cy="10842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2"/>
            </a:solidFill>
            <a:miter lim="800000"/>
            <a:headEnd/>
            <a:tailEnd type="triangle" w="med" len="med"/>
          </a:ln>
        </p:spPr>
      </p:cxnSp>
      <p:cxnSp>
        <p:nvCxnSpPr>
          <p:cNvPr id="35859" name="AutoShape 22"/>
          <p:cNvCxnSpPr>
            <a:cxnSpLocks noChangeShapeType="1"/>
            <a:stCxn id="35844" idx="3"/>
            <a:endCxn id="35848" idx="1"/>
          </p:cNvCxnSpPr>
          <p:nvPr/>
        </p:nvCxnSpPr>
        <p:spPr bwMode="auto">
          <a:xfrm flipV="1">
            <a:off x="1755775" y="3905271"/>
            <a:ext cx="506413" cy="3921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2"/>
            </a:solidFill>
            <a:miter lim="800000"/>
            <a:headEnd/>
            <a:tailEnd type="triangle" w="med" len="med"/>
          </a:ln>
        </p:spPr>
      </p:cxnSp>
      <p:cxnSp>
        <p:nvCxnSpPr>
          <p:cNvPr id="35860" name="AutoShape 23"/>
          <p:cNvCxnSpPr>
            <a:cxnSpLocks noChangeShapeType="1"/>
            <a:stCxn id="35844" idx="3"/>
            <a:endCxn id="35849" idx="1"/>
          </p:cNvCxnSpPr>
          <p:nvPr/>
        </p:nvCxnSpPr>
        <p:spPr bwMode="auto">
          <a:xfrm>
            <a:off x="1755775" y="4297383"/>
            <a:ext cx="509588" cy="18240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2"/>
            </a:solidFill>
            <a:miter lim="800000"/>
            <a:headEnd type="triangle" w="med" len="med"/>
            <a:tailEnd type="triangle" w="med" len="med"/>
          </a:ln>
        </p:spPr>
      </p:cxnSp>
      <p:cxnSp>
        <p:nvCxnSpPr>
          <p:cNvPr id="35861" name="AutoShape 25"/>
          <p:cNvCxnSpPr>
            <a:cxnSpLocks noChangeShapeType="1"/>
            <a:stCxn id="35844" idx="3"/>
            <a:endCxn id="35851" idx="1"/>
          </p:cNvCxnSpPr>
          <p:nvPr/>
        </p:nvCxnSpPr>
        <p:spPr bwMode="auto">
          <a:xfrm>
            <a:off x="1755775" y="4297383"/>
            <a:ext cx="503238" cy="10366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2"/>
            </a:solidFill>
            <a:miter lim="800000"/>
            <a:headEnd/>
            <a:tailEnd type="triangle" w="med" len="med"/>
          </a:ln>
        </p:spPr>
      </p:cxnSp>
      <p:cxnSp>
        <p:nvCxnSpPr>
          <p:cNvPr id="35862" name="AutoShape 27"/>
          <p:cNvCxnSpPr>
            <a:cxnSpLocks noChangeShapeType="1"/>
            <a:stCxn id="35845" idx="3"/>
            <a:endCxn id="35846" idx="1"/>
          </p:cNvCxnSpPr>
          <p:nvPr/>
        </p:nvCxnSpPr>
        <p:spPr bwMode="auto">
          <a:xfrm>
            <a:off x="5102225" y="2578121"/>
            <a:ext cx="401638" cy="635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35863" name="AutoShape 28"/>
          <p:cNvCxnSpPr>
            <a:cxnSpLocks noChangeShapeType="1"/>
            <a:stCxn id="35847" idx="3"/>
            <a:endCxn id="35852" idx="1"/>
          </p:cNvCxnSpPr>
          <p:nvPr/>
        </p:nvCxnSpPr>
        <p:spPr bwMode="auto">
          <a:xfrm>
            <a:off x="5103813" y="3213121"/>
            <a:ext cx="406400" cy="317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35864" name="AutoShape 29"/>
          <p:cNvCxnSpPr>
            <a:cxnSpLocks noChangeShapeType="1"/>
            <a:stCxn id="35848" idx="3"/>
            <a:endCxn id="35853" idx="1"/>
          </p:cNvCxnSpPr>
          <p:nvPr/>
        </p:nvCxnSpPr>
        <p:spPr bwMode="auto">
          <a:xfrm>
            <a:off x="5099050" y="3905271"/>
            <a:ext cx="436563" cy="635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35865" name="AutoShape 30"/>
          <p:cNvCxnSpPr>
            <a:cxnSpLocks noChangeShapeType="1"/>
            <a:stCxn id="35849" idx="3"/>
            <a:endCxn id="35854" idx="1"/>
          </p:cNvCxnSpPr>
          <p:nvPr/>
        </p:nvCxnSpPr>
        <p:spPr bwMode="auto">
          <a:xfrm>
            <a:off x="5102225" y="6121421"/>
            <a:ext cx="474663" cy="317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35866" name="AutoShape 31"/>
          <p:cNvCxnSpPr>
            <a:cxnSpLocks noChangeShapeType="1"/>
            <a:stCxn id="35850" idx="3"/>
            <a:endCxn id="35855" idx="1"/>
          </p:cNvCxnSpPr>
          <p:nvPr/>
        </p:nvCxnSpPr>
        <p:spPr bwMode="auto">
          <a:xfrm flipV="1">
            <a:off x="5080000" y="4595833"/>
            <a:ext cx="468313" cy="4763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35867" name="AutoShape 32"/>
          <p:cNvCxnSpPr>
            <a:cxnSpLocks noChangeShapeType="1"/>
            <a:stCxn id="35851" idx="3"/>
            <a:endCxn id="35856" idx="1"/>
          </p:cNvCxnSpPr>
          <p:nvPr/>
        </p:nvCxnSpPr>
        <p:spPr bwMode="auto">
          <a:xfrm>
            <a:off x="5095875" y="5334021"/>
            <a:ext cx="458788" cy="635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4D07F-267C-489E-916E-274477070761}" type="slidenum">
              <a:rPr lang="en-GB" smtClean="0"/>
              <a:pPr>
                <a:defRPr/>
              </a:pPr>
              <a:t>29</a:t>
            </a:fld>
            <a:endParaRPr lang="en-GB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ChangeArrowheads="1"/>
          </p:cNvSpPr>
          <p:nvPr/>
        </p:nvSpPr>
        <p:spPr bwMode="auto">
          <a:xfrm>
            <a:off x="1371600" y="1562100"/>
            <a:ext cx="2743200" cy="2057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 Real Sector</a:t>
            </a:r>
          </a:p>
          <a:p>
            <a:pPr algn="ctr">
              <a:defRPr/>
            </a:pP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(National Accounts)</a:t>
            </a:r>
            <a:endParaRPr lang="fr-FR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1352550" y="3981450"/>
            <a:ext cx="2743200" cy="2057400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External Sector</a:t>
            </a:r>
          </a:p>
          <a:p>
            <a:pPr algn="ctr">
              <a:defRPr/>
            </a:pPr>
            <a:endParaRPr lang="en-US" sz="24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(Balance of </a:t>
            </a:r>
          </a:p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Payments)</a:t>
            </a:r>
            <a:endParaRPr lang="fr-FR" sz="24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381" name="Rectangle 5"/>
          <p:cNvSpPr>
            <a:spLocks noChangeArrowheads="1"/>
          </p:cNvSpPr>
          <p:nvPr/>
        </p:nvSpPr>
        <p:spPr bwMode="auto">
          <a:xfrm>
            <a:off x="4762500" y="4019550"/>
            <a:ext cx="2743200" cy="20574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 Money Sector</a:t>
            </a:r>
          </a:p>
          <a:p>
            <a:pPr algn="ctr">
              <a:defRPr/>
            </a:pPr>
            <a:endParaRPr lang="en-US" sz="24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(The Monetary</a:t>
            </a:r>
          </a:p>
          <a:p>
            <a:pPr algn="ctr">
              <a:defRPr/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Survey)</a:t>
            </a:r>
            <a:endParaRPr lang="fr-FR" sz="24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382" name="Rectangle 6"/>
          <p:cNvSpPr>
            <a:spLocks noChangeArrowheads="1"/>
          </p:cNvSpPr>
          <p:nvPr/>
        </p:nvSpPr>
        <p:spPr bwMode="auto">
          <a:xfrm>
            <a:off x="4781550" y="1600200"/>
            <a:ext cx="2743200" cy="2057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 Public Sector</a:t>
            </a:r>
          </a:p>
          <a:p>
            <a:pPr algn="ctr">
              <a:defRPr/>
            </a:pP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(The Statement of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Government 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Operations/TOFE)</a:t>
            </a:r>
            <a:endParaRPr lang="fr-FR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4D07F-267C-489E-916E-274477070761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1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1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1875 0.17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00" y="870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101382"/>
                                        </p:tgtEl>
                                      </p:cBhvr>
                                      <p:by x="225000" y="2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animBg="1"/>
      <p:bldP spid="101380" grpId="0" animBg="1"/>
      <p:bldP spid="101381" grpId="0" animBg="1"/>
      <p:bldP spid="101382" grpId="0" animBg="1"/>
      <p:bldP spid="101382" grpId="1" animBg="1"/>
      <p:bldP spid="101382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</p:txBody>
      </p:sp>
      <p:pic>
        <p:nvPicPr>
          <p:cNvPr id="1024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95" y="1285860"/>
            <a:ext cx="5953125" cy="5040313"/>
          </a:xfrm>
          <a:prstGeom prst="rect">
            <a:avLst/>
          </a:prstGeom>
          <a:solidFill>
            <a:srgbClr val="0F5494"/>
          </a:solidFill>
          <a:ln w="9525">
            <a:noFill/>
            <a:miter lim="800000"/>
            <a:headEnd/>
            <a:tailEnd/>
          </a:ln>
        </p:spPr>
      </p:pic>
      <p:sp>
        <p:nvSpPr>
          <p:cNvPr id="10245" name="ZoneTexte 5"/>
          <p:cNvSpPr txBox="1">
            <a:spLocks noChangeArrowheads="1"/>
          </p:cNvSpPr>
          <p:nvPr/>
        </p:nvSpPr>
        <p:spPr bwMode="auto">
          <a:xfrm>
            <a:off x="1643042" y="6357938"/>
            <a:ext cx="55006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en-US" sz="1600" i="1" dirty="0">
                <a:solidFill>
                  <a:schemeClr val="tx1"/>
                </a:solidFill>
              </a:rPr>
              <a:t>Source: Government Finance Statistics (GFS). IMF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1339850"/>
            <a:ext cx="7410474" cy="936625"/>
          </a:xfrm>
        </p:spPr>
        <p:txBody>
          <a:bodyPr/>
          <a:lstStyle/>
          <a:p>
            <a:r>
              <a:rPr lang="en-GB" sz="2800" dirty="0"/>
              <a:t>Basic Economic Equilibrium model</a:t>
            </a:r>
            <a:endParaRPr lang="el-GR" sz="28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928662" y="2189185"/>
            <a:ext cx="7355160" cy="4668815"/>
          </a:xfrm>
          <a:prstGeom prst="rect">
            <a:avLst/>
          </a:prstGeom>
        </p:spPr>
        <p:txBody>
          <a:bodyPr anchor="t"/>
          <a:lstStyle/>
          <a:p>
            <a:pPr marR="0" lvl="0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Tx/>
              <a:buNone/>
              <a:tabLst/>
              <a:defRPr/>
            </a:pPr>
            <a:r>
              <a:rPr lang="en-GB" sz="2400" kern="0" dirty="0">
                <a:latin typeface="+mn-lt"/>
                <a:cs typeface="+mn-cs"/>
              </a:rPr>
              <a:t>Expenditure in a closed economy...</a:t>
            </a:r>
          </a:p>
          <a:p>
            <a:pPr marL="1255713" marR="0" lvl="0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SzTx/>
              <a:buFontTx/>
              <a:buNone/>
              <a:tabLst/>
              <a:defRPr/>
            </a:pPr>
            <a:r>
              <a:rPr kumimoji="0" lang="en-GB" sz="2400" b="0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l-GR" sz="2400" b="0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C</a:t>
            </a:r>
            <a:r>
              <a:rPr kumimoji="0" lang="en-GB" sz="2400" b="0" i="1" u="none" strike="noStrike" kern="0" cap="none" spc="0" normalizeH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I + </a:t>
            </a:r>
            <a:r>
              <a:rPr lang="en-GB" sz="2400" i="1" kern="0" baseline="0" dirty="0">
                <a:latin typeface="+mn-lt"/>
                <a:cs typeface="+mn-cs"/>
              </a:rPr>
              <a:t>G</a:t>
            </a:r>
            <a:endParaRPr lang="en-GB" sz="2400" i="1" kern="0" baseline="0" dirty="0">
              <a:solidFill>
                <a:srgbClr val="FF0000"/>
              </a:solidFill>
              <a:latin typeface="+mn-lt"/>
              <a:cs typeface="+mn-cs"/>
            </a:endParaRPr>
          </a:p>
          <a:p>
            <a:pPr marL="1255713" marR="0" lvl="0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SzTx/>
              <a:buFontTx/>
              <a:buNone/>
              <a:tabLst/>
              <a:defRPr/>
            </a:pPr>
            <a:r>
              <a:rPr lang="en-GB" sz="1800" i="1" kern="0" dirty="0">
                <a:latin typeface="+mn-lt"/>
                <a:cs typeface="+mn-cs"/>
              </a:rPr>
              <a:t>and</a:t>
            </a:r>
          </a:p>
          <a:p>
            <a:pPr marL="1255713" eaLnBrk="0" hangingPunct="0"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</a:pPr>
            <a:r>
              <a:rPr lang="en-GB" sz="2400" i="1" kern="0" dirty="0">
                <a:latin typeface="+mn-lt"/>
                <a:cs typeface="+mn-cs"/>
              </a:rPr>
              <a:t>Y</a:t>
            </a:r>
            <a:r>
              <a:rPr lang="el-GR" sz="2400" i="1" kern="0" dirty="0">
                <a:latin typeface="+mn-lt"/>
                <a:cs typeface="+mn-cs"/>
              </a:rPr>
              <a:t> </a:t>
            </a:r>
            <a:r>
              <a:rPr lang="en-GB" sz="2400" i="1" kern="0" dirty="0">
                <a:latin typeface="+mn-lt"/>
                <a:cs typeface="+mn-cs"/>
              </a:rPr>
              <a:t>= C + S + T </a:t>
            </a:r>
            <a:endParaRPr lang="en-GB" sz="2400" i="1" kern="0" dirty="0">
              <a:solidFill>
                <a:srgbClr val="FF0000"/>
              </a:solidFill>
              <a:latin typeface="+mn-lt"/>
              <a:cs typeface="+mn-cs"/>
            </a:endParaRPr>
          </a:p>
          <a:p>
            <a:pPr marL="1433513" marR="0" lvl="0" indent="-709613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bg1"/>
              </a:buClr>
              <a:buSzTx/>
              <a:buFontTx/>
              <a:buNone/>
              <a:tabLst>
                <a:tab pos="1433513" algn="l"/>
              </a:tabLst>
              <a:defRPr/>
            </a:pPr>
            <a:r>
              <a:rPr lang="en-GB" sz="1800" i="1" kern="0" noProof="0" dirty="0">
                <a:latin typeface="+mn-lt"/>
                <a:cs typeface="+mn-cs"/>
              </a:rPr>
              <a:t>Y</a:t>
            </a:r>
            <a:r>
              <a:rPr kumimoji="0" lang="en-GB" sz="1800" b="0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– Expenditure/Income [GDP]</a:t>
            </a:r>
          </a:p>
          <a:p>
            <a:pPr marL="1433513" indent="-709613" eaLnBrk="0" hangingPunct="0">
              <a:spcBef>
                <a:spcPct val="20000"/>
              </a:spcBef>
              <a:buClr>
                <a:schemeClr val="bg1"/>
              </a:buClr>
              <a:tabLst>
                <a:tab pos="1433513" algn="l"/>
              </a:tabLst>
            </a:pPr>
            <a:r>
              <a:rPr lang="en-GB" sz="1800" i="1" kern="0" dirty="0"/>
              <a:t>C	– Consumption</a:t>
            </a:r>
          </a:p>
          <a:p>
            <a:pPr marL="1433513" lvl="0" indent="-709613" eaLnBrk="0" hangingPunct="0">
              <a:spcBef>
                <a:spcPct val="20000"/>
              </a:spcBef>
              <a:buClr>
                <a:schemeClr val="bg1"/>
              </a:buClr>
              <a:tabLst>
                <a:tab pos="1433513" algn="l"/>
              </a:tabLst>
            </a:pPr>
            <a:r>
              <a:rPr lang="en-GB" sz="1800" i="1" kern="0" noProof="0" dirty="0">
                <a:latin typeface="+mn-lt"/>
                <a:cs typeface="+mn-cs"/>
              </a:rPr>
              <a:t>I	</a:t>
            </a:r>
            <a:r>
              <a:rPr lang="en-GB" sz="1800" i="1" kern="0" dirty="0"/>
              <a:t>– </a:t>
            </a:r>
            <a:r>
              <a:rPr lang="en-GB" sz="1800" i="1" kern="0" noProof="0" dirty="0">
                <a:latin typeface="+mn-lt"/>
                <a:cs typeface="+mn-cs"/>
              </a:rPr>
              <a:t>Investment </a:t>
            </a:r>
            <a:endParaRPr kumimoji="0" lang="en-GB" sz="1800" b="0" i="1" u="none" strike="noStrike" kern="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433513" marR="0" lvl="0" indent="-7096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Tx/>
              <a:buFontTx/>
              <a:buNone/>
              <a:tabLst>
                <a:tab pos="1433513" algn="l"/>
              </a:tabLst>
              <a:defRPr/>
            </a:pPr>
            <a:r>
              <a:rPr kumimoji="0" lang="en-GB" sz="1800" b="0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	– Government spending</a:t>
            </a:r>
          </a:p>
          <a:p>
            <a:pPr marL="1433513" marR="0" lvl="0" indent="-7096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Tx/>
              <a:buFontTx/>
              <a:buNone/>
              <a:tabLst>
                <a:tab pos="1433513" algn="l"/>
              </a:tabLst>
              <a:defRPr/>
            </a:pPr>
            <a:r>
              <a:rPr lang="en-GB" sz="1800" i="1" kern="0" dirty="0">
                <a:latin typeface="+mn-lt"/>
                <a:cs typeface="+mn-cs"/>
              </a:rPr>
              <a:t>S</a:t>
            </a:r>
            <a:r>
              <a:rPr kumimoji="0" lang="en-GB" sz="1800" b="0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– Saving</a:t>
            </a:r>
          </a:p>
          <a:p>
            <a:pPr marL="1433513" marR="0" lvl="0" indent="-7096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Tx/>
              <a:buFontTx/>
              <a:buNone/>
              <a:tabLst>
                <a:tab pos="1433513" algn="l"/>
              </a:tabLst>
              <a:defRPr/>
            </a:pPr>
            <a:r>
              <a:rPr kumimoji="0" lang="en-GB" sz="1800" b="0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	– Taxes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00562" y="2714620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kern="0" dirty="0">
                <a:solidFill>
                  <a:srgbClr val="FF0000"/>
                </a:solidFill>
                <a:latin typeface="Verdana"/>
              </a:rPr>
              <a:t>+ (X – M)</a:t>
            </a: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1643042" y="6140255"/>
            <a:ext cx="3500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3900" indent="-723900"/>
            <a:r>
              <a:rPr lang="en-GB" sz="1800" i="1" kern="0" dirty="0">
                <a:solidFill>
                  <a:srgbClr val="FF0000"/>
                </a:solidFill>
                <a:latin typeface="Verdana"/>
              </a:rPr>
              <a:t>X 	– Exports</a:t>
            </a:r>
          </a:p>
          <a:p>
            <a:pPr marL="723900" indent="-723900"/>
            <a:r>
              <a:rPr lang="en-GB" sz="1800" i="1" kern="0" dirty="0">
                <a:solidFill>
                  <a:srgbClr val="FF0000"/>
                </a:solidFill>
                <a:latin typeface="Verdana"/>
              </a:rPr>
              <a:t>M 	– Imports</a:t>
            </a:r>
            <a:endParaRPr lang="el-GR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6286544" y="2181517"/>
            <a:ext cx="2928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kern="0" dirty="0">
                <a:solidFill>
                  <a:srgbClr val="FF0000"/>
                </a:solidFill>
                <a:latin typeface="Verdana"/>
              </a:rPr>
              <a:t>and in an open</a:t>
            </a:r>
            <a:r>
              <a:rPr lang="en-GB" sz="2400" i="1" kern="0" dirty="0">
                <a:solidFill>
                  <a:srgbClr val="FF0000"/>
                </a:solidFill>
                <a:latin typeface="Verdana"/>
              </a:rPr>
              <a:t>...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4D07F-267C-489E-916E-274477070761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6" grpId="0" build="p"/>
      <p:bldP spid="8" grpId="0" build="allAtOnce"/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1339850"/>
            <a:ext cx="7410474" cy="936625"/>
          </a:xfrm>
        </p:spPr>
        <p:txBody>
          <a:bodyPr/>
          <a:lstStyle/>
          <a:p>
            <a:r>
              <a:rPr lang="en-GB" sz="2800" dirty="0"/>
              <a:t>Basic Economic Equilibrium model</a:t>
            </a:r>
            <a:endParaRPr lang="el-GR" sz="28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928662" y="2189185"/>
            <a:ext cx="7355160" cy="4525963"/>
          </a:xfrm>
          <a:prstGeom prst="rect">
            <a:avLst/>
          </a:prstGeom>
        </p:spPr>
        <p:txBody>
          <a:bodyPr anchor="t"/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Tx/>
              <a:buNone/>
              <a:tabLst/>
              <a:defRPr/>
            </a:pPr>
            <a:r>
              <a:rPr lang="en-GB" sz="2400" kern="0" dirty="0">
                <a:latin typeface="+mn-lt"/>
                <a:cs typeface="+mn-cs"/>
              </a:rPr>
              <a:t>The linkages of PFM with the economy...</a:t>
            </a:r>
          </a:p>
          <a:p>
            <a:pPr algn="ctr" eaLnBrk="0" hangingPunct="0">
              <a:spcBef>
                <a:spcPts val="0"/>
              </a:spcBef>
              <a:spcAft>
                <a:spcPts val="300"/>
              </a:spcAft>
              <a:buClr>
                <a:schemeClr val="bg1"/>
              </a:buClr>
              <a:defRPr/>
            </a:pPr>
            <a:r>
              <a:rPr kumimoji="0" lang="en-GB" sz="2400" b="0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l-GR" sz="2400" b="0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0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GDP = C</a:t>
            </a:r>
            <a:r>
              <a:rPr kumimoji="0" lang="en-GB" sz="2400" b="0" i="1" u="none" strike="noStrike" kern="0" cap="none" spc="0" normalizeH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I + </a:t>
            </a:r>
            <a:r>
              <a:rPr lang="en-GB" sz="2400" i="1" kern="0" baseline="0" dirty="0">
                <a:solidFill>
                  <a:srgbClr val="FF0000"/>
                </a:solidFill>
                <a:latin typeface="+mn-lt"/>
                <a:cs typeface="+mn-cs"/>
              </a:rPr>
              <a:t>G </a:t>
            </a:r>
            <a:r>
              <a:rPr lang="en-GB" sz="2400" i="1" kern="0" dirty="0">
                <a:latin typeface="+mn-lt"/>
                <a:cs typeface="+mn-cs"/>
              </a:rPr>
              <a:t>+ (X – M) = C + S + </a:t>
            </a:r>
            <a:r>
              <a:rPr lang="en-GB" sz="2400" i="1" kern="0" dirty="0">
                <a:solidFill>
                  <a:srgbClr val="FF0000"/>
                </a:solidFill>
                <a:latin typeface="+mn-lt"/>
                <a:cs typeface="+mn-cs"/>
              </a:rPr>
              <a:t>T</a:t>
            </a:r>
            <a:r>
              <a:rPr lang="en-GB" sz="2400" i="1" kern="0" dirty="0">
                <a:latin typeface="+mn-lt"/>
                <a:cs typeface="+mn-cs"/>
              </a:rPr>
              <a:t> </a:t>
            </a:r>
            <a:r>
              <a:rPr lang="en-GB" sz="1800" i="1" kern="0" noProof="0" dirty="0">
                <a:latin typeface="+mn-lt"/>
                <a:cs typeface="+mn-cs"/>
              </a:rPr>
              <a:t>or</a:t>
            </a:r>
          </a:p>
          <a:p>
            <a:pPr marL="723900" eaLnBrk="0" hangingPunct="0">
              <a:spcBef>
                <a:spcPts val="0"/>
              </a:spcBef>
              <a:buClr>
                <a:schemeClr val="bg1"/>
              </a:buClr>
            </a:pPr>
            <a:r>
              <a:rPr lang="en-GB" sz="2400" i="1" kern="0" dirty="0">
                <a:solidFill>
                  <a:srgbClr val="FF0000"/>
                </a:solidFill>
                <a:latin typeface="Verdana"/>
              </a:rPr>
              <a:t>G – T </a:t>
            </a:r>
            <a:r>
              <a:rPr lang="en-GB" sz="2400" i="1" kern="0" dirty="0">
                <a:latin typeface="Verdana"/>
              </a:rPr>
              <a:t>= (S – I) + (M – X)</a:t>
            </a:r>
          </a:p>
          <a:p>
            <a:pPr marL="1433513" indent="-709613" eaLnBrk="0" hangingPunct="0">
              <a:spcBef>
                <a:spcPct val="20000"/>
              </a:spcBef>
              <a:buClr>
                <a:schemeClr val="bg1"/>
              </a:buClr>
              <a:tabLst>
                <a:tab pos="1433513" algn="l"/>
              </a:tabLst>
            </a:pPr>
            <a:endParaRPr lang="en-GB" sz="1800" i="1" kern="0" dirty="0">
              <a:latin typeface="+mn-lt"/>
              <a:cs typeface="+mn-cs"/>
            </a:endParaRPr>
          </a:p>
          <a:p>
            <a:pPr marL="1433513" marR="0" lvl="0" indent="-709613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bg1"/>
              </a:buClr>
              <a:buSzTx/>
              <a:buFontTx/>
              <a:buNone/>
              <a:tabLst>
                <a:tab pos="1433513" algn="l"/>
              </a:tabLst>
              <a:defRPr/>
            </a:pPr>
            <a:r>
              <a:rPr lang="en-GB" sz="1800" i="1" kern="0" noProof="0" dirty="0">
                <a:latin typeface="+mn-lt"/>
                <a:cs typeface="+mn-cs"/>
              </a:rPr>
              <a:t>Y</a:t>
            </a:r>
            <a:r>
              <a:rPr kumimoji="0" lang="en-GB" sz="1800" b="0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– Expenditure/Income [GDP]</a:t>
            </a:r>
          </a:p>
          <a:p>
            <a:pPr marL="1433513" indent="-709613" eaLnBrk="0" hangingPunct="0">
              <a:spcBef>
                <a:spcPct val="20000"/>
              </a:spcBef>
              <a:buClr>
                <a:schemeClr val="bg1"/>
              </a:buClr>
              <a:tabLst>
                <a:tab pos="1433513" algn="l"/>
              </a:tabLst>
            </a:pPr>
            <a:r>
              <a:rPr lang="en-GB" sz="1800" i="1" kern="0" dirty="0"/>
              <a:t>C	– Consumption</a:t>
            </a:r>
          </a:p>
          <a:p>
            <a:pPr marL="1433513" lvl="0" indent="-709613" eaLnBrk="0" hangingPunct="0">
              <a:spcBef>
                <a:spcPct val="20000"/>
              </a:spcBef>
              <a:buClr>
                <a:schemeClr val="bg1"/>
              </a:buClr>
              <a:tabLst>
                <a:tab pos="1433513" algn="l"/>
              </a:tabLst>
            </a:pPr>
            <a:r>
              <a:rPr lang="en-GB" sz="1800" i="1" kern="0" noProof="0" dirty="0">
                <a:latin typeface="+mn-lt"/>
                <a:cs typeface="+mn-cs"/>
              </a:rPr>
              <a:t>I	</a:t>
            </a:r>
            <a:r>
              <a:rPr lang="en-GB" sz="1800" i="1" kern="0" dirty="0"/>
              <a:t>– </a:t>
            </a:r>
            <a:r>
              <a:rPr lang="en-GB" sz="1800" i="1" kern="0" noProof="0" dirty="0">
                <a:latin typeface="+mn-lt"/>
                <a:cs typeface="+mn-cs"/>
              </a:rPr>
              <a:t>Investment </a:t>
            </a:r>
            <a:endParaRPr kumimoji="0" lang="en-GB" sz="1800" b="0" i="1" u="none" strike="noStrike" kern="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433513" marR="0" lvl="0" indent="-7096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Tx/>
              <a:buFontTx/>
              <a:buNone/>
              <a:tabLst>
                <a:tab pos="1433513" algn="l"/>
              </a:tabLst>
              <a:defRPr/>
            </a:pPr>
            <a:r>
              <a:rPr kumimoji="0" lang="en-GB" sz="1800" b="0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	– Government spending</a:t>
            </a:r>
          </a:p>
          <a:p>
            <a:pPr marL="1433513" marR="0" lvl="0" indent="-7096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Tx/>
              <a:buFontTx/>
              <a:buNone/>
              <a:tabLst>
                <a:tab pos="1433513" algn="l"/>
              </a:tabLst>
              <a:defRPr/>
            </a:pPr>
            <a:r>
              <a:rPr lang="en-GB" sz="1800" i="1" kern="0" dirty="0">
                <a:latin typeface="+mn-lt"/>
                <a:cs typeface="+mn-cs"/>
              </a:rPr>
              <a:t>S</a:t>
            </a:r>
            <a:r>
              <a:rPr kumimoji="0" lang="en-GB" sz="1800" b="0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– Saving</a:t>
            </a:r>
          </a:p>
          <a:p>
            <a:pPr marL="1433513" marR="0" lvl="0" indent="-7096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Tx/>
              <a:buFontTx/>
              <a:buNone/>
              <a:tabLst>
                <a:tab pos="1433513" algn="l"/>
              </a:tabLst>
              <a:defRPr/>
            </a:pPr>
            <a:r>
              <a:rPr kumimoji="0" lang="en-GB" sz="1800" b="0" i="1" u="none" strike="noStrike" kern="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	– Taxes</a:t>
            </a:r>
          </a:p>
          <a:p>
            <a:pPr marL="1433513" lvl="0" indent="-709613" eaLnBrk="0" hangingPunct="0">
              <a:spcBef>
                <a:spcPct val="20000"/>
              </a:spcBef>
              <a:buClr>
                <a:schemeClr val="bg1"/>
              </a:buClr>
              <a:tabLst>
                <a:tab pos="1433513" algn="l"/>
              </a:tabLst>
              <a:defRPr/>
            </a:pPr>
            <a:r>
              <a:rPr lang="en-GB" sz="1800" i="1" kern="0" dirty="0"/>
              <a:t>X	– Exports</a:t>
            </a:r>
          </a:p>
          <a:p>
            <a:pPr marL="1433513" lvl="0" indent="-709613" eaLnBrk="0" hangingPunct="0">
              <a:spcBef>
                <a:spcPct val="20000"/>
              </a:spcBef>
              <a:buClr>
                <a:schemeClr val="bg1"/>
              </a:buClr>
              <a:tabLst>
                <a:tab pos="1433513" algn="l"/>
              </a:tabLst>
              <a:defRPr/>
            </a:pPr>
            <a:r>
              <a:rPr lang="en-GB" sz="1800" i="1" kern="0" dirty="0"/>
              <a:t>M	– Imports</a:t>
            </a:r>
            <a:endParaRPr kumimoji="0" lang="en-GB" sz="1800" b="0" i="1" u="none" strike="noStrike" kern="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ine Callout 1 5"/>
          <p:cNvSpPr/>
          <p:nvPr/>
        </p:nvSpPr>
        <p:spPr bwMode="auto">
          <a:xfrm>
            <a:off x="6286512" y="3429000"/>
            <a:ext cx="1785950" cy="714380"/>
          </a:xfrm>
          <a:prstGeom prst="borderCallout1">
            <a:avLst>
              <a:gd name="adj1" fmla="val -354"/>
              <a:gd name="adj2" fmla="val -289"/>
              <a:gd name="adj3" fmla="val 36083"/>
              <a:gd name="adj4" fmla="val -32588"/>
            </a:avLst>
          </a:prstGeom>
          <a:noFill/>
          <a:ln w="9525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en-GB" sz="1600" dirty="0"/>
              <a:t>BALANCE OF PAYMENTS GAP</a:t>
            </a:r>
            <a:endParaRPr lang="el-GR" sz="1600" dirty="0"/>
          </a:p>
        </p:txBody>
      </p:sp>
      <p:sp>
        <p:nvSpPr>
          <p:cNvPr id="7" name="Line Callout 1 6"/>
          <p:cNvSpPr/>
          <p:nvPr/>
        </p:nvSpPr>
        <p:spPr bwMode="auto">
          <a:xfrm flipH="1">
            <a:off x="0" y="3357562"/>
            <a:ext cx="1428760" cy="1000132"/>
          </a:xfrm>
          <a:prstGeom prst="borderCallout1">
            <a:avLst>
              <a:gd name="adj1" fmla="val -354"/>
              <a:gd name="adj2" fmla="val 1722"/>
              <a:gd name="adj3" fmla="val 12203"/>
              <a:gd name="adj4" fmla="val -55965"/>
            </a:avLst>
          </a:prstGeom>
          <a:noFill/>
          <a:ln w="9525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solidFill>
                  <a:srgbClr val="FF0000"/>
                </a:solidFill>
              </a:rPr>
              <a:t>BUDGET DEFICIT/</a:t>
            </a:r>
          </a:p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solidFill>
                  <a:srgbClr val="FF0000"/>
                </a:solidFill>
              </a:rPr>
              <a:t>DEBT FINANCING</a:t>
            </a:r>
            <a:endParaRPr kumimoji="0" lang="el-GR" sz="1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Verdana" pitchFamily="34" charset="0"/>
            </a:endParaRPr>
          </a:p>
        </p:txBody>
      </p:sp>
      <p:sp>
        <p:nvSpPr>
          <p:cNvPr id="8" name="Line Callout 1 7"/>
          <p:cNvSpPr/>
          <p:nvPr/>
        </p:nvSpPr>
        <p:spPr bwMode="auto">
          <a:xfrm>
            <a:off x="6500826" y="4357694"/>
            <a:ext cx="1643074" cy="571504"/>
          </a:xfrm>
          <a:prstGeom prst="borderCallout1">
            <a:avLst>
              <a:gd name="adj1" fmla="val -354"/>
              <a:gd name="adj2" fmla="val -289"/>
              <a:gd name="adj3" fmla="val -86662"/>
              <a:gd name="adj4" fmla="val -149982"/>
            </a:avLst>
          </a:prstGeom>
          <a:noFill/>
          <a:ln w="9525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SAVINGS GAP</a:t>
            </a:r>
            <a:endParaRPr kumimoji="0" lang="el-GR" sz="16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4D07F-267C-489E-916E-274477070761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6" grpId="0" uiExpand="1" build="p" animBg="1"/>
      <p:bldP spid="7" grpId="0" uiExpand="1" build="p" animBg="1"/>
      <p:bldP spid="8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631853" y="1571612"/>
            <a:ext cx="7940675" cy="4872038"/>
            <a:chOff x="484" y="878"/>
            <a:chExt cx="5002" cy="3069"/>
          </a:xfrm>
        </p:grpSpPr>
        <p:pic>
          <p:nvPicPr>
            <p:cNvPr id="4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4" y="878"/>
              <a:ext cx="5002" cy="30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4575" y="1190"/>
              <a:ext cx="894" cy="23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82039" tIns="41020" rIns="82039" bIns="41020">
              <a:spAutoFit/>
            </a:bodyPr>
            <a:lstStyle/>
            <a:p>
              <a:pPr algn="ctr" defTabSz="820738">
                <a:spcBef>
                  <a:spcPct val="50000"/>
                </a:spcBef>
                <a:buFontTx/>
                <a:buNone/>
              </a:pPr>
              <a:r>
                <a:rPr lang="en-GB" sz="1900">
                  <a:solidFill>
                    <a:srgbClr val="FF0000"/>
                  </a:solidFill>
                  <a:latin typeface="Times New Roman" pitchFamily="18" charset="0"/>
                </a:rPr>
                <a:t>Expenditure</a:t>
              </a:r>
              <a:endParaRPr lang="en-US" sz="19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4575" y="3352"/>
              <a:ext cx="894" cy="41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82039" tIns="41020" rIns="82039" bIns="41020">
              <a:spAutoFit/>
            </a:bodyPr>
            <a:lstStyle/>
            <a:p>
              <a:pPr algn="ctr" defTabSz="820738">
                <a:spcBef>
                  <a:spcPct val="50000"/>
                </a:spcBef>
                <a:buFontTx/>
                <a:buNone/>
              </a:pPr>
              <a:r>
                <a:rPr lang="en-US" sz="1900">
                  <a:solidFill>
                    <a:srgbClr val="FF0000"/>
                  </a:solidFill>
                  <a:latin typeface="Times New Roman" pitchFamily="18" charset="0"/>
                </a:rPr>
                <a:t>Uses of income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4D07F-267C-489E-916E-274477070761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sz="3200" dirty="0"/>
              <a:t>Module Outline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28596" y="2492375"/>
            <a:ext cx="8401080" cy="3722707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GB" altLang="en-US" i="0" dirty="0"/>
              <a:t>How to look at the economy; the role of PFM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GB" altLang="en-US" b="1" i="0" dirty="0">
                <a:solidFill>
                  <a:srgbClr val="FF0000"/>
                </a:solidFill>
              </a:rPr>
              <a:t>The Government ‘Fiscal Constraint’; how to read a </a:t>
            </a:r>
            <a:r>
              <a:rPr lang="en-US" altLang="en-US" b="1" i="0" dirty="0">
                <a:solidFill>
                  <a:srgbClr val="FF0000"/>
                </a:solidFill>
              </a:rPr>
              <a:t>Statement of Government Operations</a:t>
            </a:r>
            <a:endParaRPr lang="en-GB" altLang="en-US" b="1" i="0" dirty="0">
              <a:solidFill>
                <a:srgbClr val="FF0000"/>
              </a:solidFill>
            </a:endParaRP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GB" altLang="en-US" i="0" dirty="0"/>
              <a:t>Definitions of the ‘Deficit’; the </a:t>
            </a:r>
            <a:r>
              <a:rPr lang="en-US" altLang="en-US" i="0" dirty="0"/>
              <a:t>starting point for budgetary analysis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US" altLang="en-US" i="0" dirty="0"/>
              <a:t>How to finance the Deficit; impact on the economy</a:t>
            </a:r>
          </a:p>
          <a:p>
            <a:pPr marL="457200" indent="-457200">
              <a:spcAft>
                <a:spcPts val="1200"/>
              </a:spcAft>
              <a:buClr>
                <a:srgbClr val="002060"/>
              </a:buClr>
              <a:buFont typeface="+mj-lt"/>
              <a:buAutoNum type="arabicPeriod"/>
            </a:pPr>
            <a:r>
              <a:rPr lang="en-US" altLang="en-US" i="0" dirty="0"/>
              <a:t>How PFM can contribute to macro-fiscal stability?</a:t>
            </a:r>
            <a:endParaRPr lang="en-GB" altLang="en-US" i="0" dirty="0"/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</a:pPr>
            <a:endParaRPr lang="en-GB" altLang="en-US" b="1" dirty="0"/>
          </a:p>
          <a:p>
            <a:endParaRPr lang="en-GB" altLang="en-US" dirty="0">
              <a:solidFill>
                <a:srgbClr val="FF0000"/>
              </a:solidFill>
            </a:endParaRPr>
          </a:p>
          <a:p>
            <a:endParaRPr lang="en-GB" altLang="en-US" dirty="0"/>
          </a:p>
          <a:p>
            <a:endParaRPr lang="en-GB" altLang="en-US" dirty="0"/>
          </a:p>
          <a:p>
            <a:endParaRPr lang="en-GB" alt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462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1357299"/>
            <a:ext cx="7286676" cy="714380"/>
          </a:xfrm>
        </p:spPr>
        <p:txBody>
          <a:bodyPr/>
          <a:lstStyle/>
          <a:p>
            <a:r>
              <a:rPr lang="en-GB" sz="2800" dirty="0"/>
              <a:t>The ‘Government Fiscal Constraint’</a:t>
            </a:r>
            <a:endParaRPr lang="el-G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2189185"/>
            <a:ext cx="7355160" cy="3597269"/>
          </a:xfrm>
        </p:spPr>
        <p:txBody>
          <a:bodyPr anchor="t"/>
          <a:lstStyle/>
          <a:p>
            <a:pPr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G</a:t>
            </a:r>
            <a:r>
              <a:rPr lang="en-GB" baseline="30000" dirty="0"/>
              <a:t>K</a:t>
            </a:r>
            <a:r>
              <a:rPr lang="en-GB" dirty="0"/>
              <a:t>+ G</a:t>
            </a:r>
            <a:r>
              <a:rPr lang="en-GB" baseline="30000" dirty="0"/>
              <a:t>R</a:t>
            </a:r>
            <a:r>
              <a:rPr lang="en-GB" dirty="0"/>
              <a:t> + r(D</a:t>
            </a:r>
            <a:r>
              <a:rPr lang="el-GR" dirty="0"/>
              <a:t>) </a:t>
            </a:r>
            <a:r>
              <a:rPr lang="en-GB" dirty="0"/>
              <a:t>= T + GRANTS + </a:t>
            </a:r>
            <a:r>
              <a:rPr lang="el-GR" dirty="0"/>
              <a:t>Δ(</a:t>
            </a:r>
            <a:r>
              <a:rPr lang="en-GB" dirty="0"/>
              <a:t>D)</a:t>
            </a:r>
          </a:p>
          <a:p>
            <a:pPr>
              <a:buNone/>
            </a:pPr>
            <a:endParaRPr lang="en-GB" dirty="0"/>
          </a:p>
          <a:p>
            <a:pPr marL="1433513" indent="-709613">
              <a:spcBef>
                <a:spcPts val="0"/>
              </a:spcBef>
              <a:spcAft>
                <a:spcPts val="600"/>
              </a:spcAft>
              <a:buNone/>
              <a:tabLst>
                <a:tab pos="1433513" algn="l"/>
              </a:tabLst>
            </a:pPr>
            <a:r>
              <a:rPr lang="en-GB" sz="1800" dirty="0"/>
              <a:t>G</a:t>
            </a:r>
            <a:r>
              <a:rPr lang="en-GB" sz="1800" baseline="30000" dirty="0"/>
              <a:t>K </a:t>
            </a:r>
            <a:r>
              <a:rPr lang="en-GB" sz="1800" dirty="0"/>
              <a:t>	– Capital Expenditure</a:t>
            </a:r>
          </a:p>
          <a:p>
            <a:pPr marL="1433513" indent="-709613">
              <a:spcBef>
                <a:spcPts val="0"/>
              </a:spcBef>
              <a:spcAft>
                <a:spcPts val="600"/>
              </a:spcAft>
              <a:buNone/>
              <a:tabLst>
                <a:tab pos="1433513" algn="l"/>
              </a:tabLst>
            </a:pPr>
            <a:r>
              <a:rPr lang="en-GB" sz="1800" dirty="0"/>
              <a:t>G</a:t>
            </a:r>
            <a:r>
              <a:rPr lang="en-GB" sz="1800" baseline="30000" dirty="0"/>
              <a:t>R </a:t>
            </a:r>
            <a:r>
              <a:rPr lang="en-GB" sz="1800" dirty="0"/>
              <a:t>	– Recurrent Expenditure</a:t>
            </a:r>
          </a:p>
          <a:p>
            <a:pPr marL="1433513" indent="-709613">
              <a:spcBef>
                <a:spcPts val="0"/>
              </a:spcBef>
              <a:spcAft>
                <a:spcPts val="600"/>
              </a:spcAft>
              <a:buNone/>
              <a:tabLst>
                <a:tab pos="1433513" algn="l"/>
              </a:tabLst>
            </a:pPr>
            <a:r>
              <a:rPr lang="en-GB" sz="1800" dirty="0"/>
              <a:t>r(D)	– Interest payments on Debt</a:t>
            </a:r>
          </a:p>
          <a:p>
            <a:pPr marL="1433513" indent="-709613">
              <a:spcBef>
                <a:spcPts val="0"/>
              </a:spcBef>
              <a:spcAft>
                <a:spcPts val="600"/>
              </a:spcAft>
              <a:buNone/>
              <a:tabLst>
                <a:tab pos="1433513" algn="l"/>
              </a:tabLst>
            </a:pPr>
            <a:r>
              <a:rPr lang="en-GB" sz="1800" dirty="0"/>
              <a:t>T	– Domestic Resources (Tax and Non-Tax)</a:t>
            </a:r>
          </a:p>
          <a:p>
            <a:pPr marL="1433513" indent="-709613">
              <a:spcBef>
                <a:spcPts val="0"/>
              </a:spcBef>
              <a:spcAft>
                <a:spcPts val="600"/>
              </a:spcAft>
              <a:buNone/>
              <a:tabLst>
                <a:tab pos="1433513" algn="l"/>
              </a:tabLst>
            </a:pPr>
            <a:r>
              <a:rPr lang="el-GR" sz="1800" dirty="0"/>
              <a:t>Δ(</a:t>
            </a:r>
            <a:r>
              <a:rPr lang="en-GB" sz="1800" dirty="0"/>
              <a:t>D) 	– Borrowing (change in the stock of Debt)</a:t>
            </a:r>
            <a:endParaRPr lang="el-G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C71F27-4B84-46AE-8D2E-A22C0746641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10527</TotalTime>
  <Words>1462</Words>
  <Application>Microsoft Office PowerPoint</Application>
  <PresentationFormat>On-screen Show (4:3)</PresentationFormat>
  <Paragraphs>310</Paragraphs>
  <Slides>29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Symbol</vt:lpstr>
      <vt:lpstr>Times New Roman</vt:lpstr>
      <vt:lpstr>Verdana</vt:lpstr>
      <vt:lpstr>Wingdings</vt:lpstr>
      <vt:lpstr>Slide_Master</vt:lpstr>
      <vt:lpstr>INTRODUCTION TO  PUBLIC FINANCE MANAGEMENT</vt:lpstr>
      <vt:lpstr>Module Outline</vt:lpstr>
      <vt:lpstr>PowerPoint Presentation</vt:lpstr>
      <vt:lpstr>PowerPoint Presentation</vt:lpstr>
      <vt:lpstr>Basic Economic Equilibrium model</vt:lpstr>
      <vt:lpstr>Basic Economic Equilibrium model</vt:lpstr>
      <vt:lpstr>PowerPoint Presentation</vt:lpstr>
      <vt:lpstr>Module Outline</vt:lpstr>
      <vt:lpstr>The ‘Government Fiscal Constraint’</vt:lpstr>
      <vt:lpstr>Statement of Government Operations</vt:lpstr>
      <vt:lpstr>Module Outline</vt:lpstr>
      <vt:lpstr>PowerPoint Presentation</vt:lpstr>
      <vt:lpstr>Basic fiscal indicators</vt:lpstr>
      <vt:lpstr>‘Above’ or ‘below the line’?</vt:lpstr>
      <vt:lpstr>PowerPoint Presentation</vt:lpstr>
      <vt:lpstr>Module Outline</vt:lpstr>
      <vt:lpstr>Financing the Budget Deficit </vt:lpstr>
      <vt:lpstr>The ‘Crowding Out’ Effect </vt:lpstr>
      <vt:lpstr>Challenges with Financing </vt:lpstr>
      <vt:lpstr>Challenges with Financing </vt:lpstr>
      <vt:lpstr>Debt Sustainability</vt:lpstr>
      <vt:lpstr>PowerPoint Presentation</vt:lpstr>
      <vt:lpstr>Module Outline</vt:lpstr>
      <vt:lpstr>PFM and macro-fiscal stability</vt:lpstr>
      <vt:lpstr>PFM and macro-fiscal stability</vt:lpstr>
      <vt:lpstr>PFM and macro-fiscal stability</vt:lpstr>
      <vt:lpstr>PowerPoint Presentation</vt:lpstr>
      <vt:lpstr>PFM and macro-fiscal stability</vt:lpstr>
      <vt:lpstr>Key message...  ...how the Budget is financed matters!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PUBLIC FINANCE MANAGEMENT</dc:title>
  <dc:creator>Yiannis</dc:creator>
  <cp:lastModifiedBy>Florence Brosset-Heckel</cp:lastModifiedBy>
  <cp:revision>467</cp:revision>
  <cp:lastPrinted>2012-05-15T07:50:01Z</cp:lastPrinted>
  <dcterms:created xsi:type="dcterms:W3CDTF">2011-10-28T10:25:18Z</dcterms:created>
  <dcterms:modified xsi:type="dcterms:W3CDTF">2018-03-22T10:22:06Z</dcterms:modified>
</cp:coreProperties>
</file>